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2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2" r:id="rId1"/>
  </p:sldMasterIdLst>
  <p:notesMasterIdLst>
    <p:notesMasterId r:id="rId89"/>
  </p:notesMasterIdLst>
  <p:sldIdLst>
    <p:sldId id="900" r:id="rId2"/>
    <p:sldId id="315" r:id="rId3"/>
    <p:sldId id="257" r:id="rId4"/>
    <p:sldId id="381" r:id="rId5"/>
    <p:sldId id="382" r:id="rId6"/>
    <p:sldId id="383" r:id="rId7"/>
    <p:sldId id="401" r:id="rId8"/>
    <p:sldId id="404" r:id="rId9"/>
    <p:sldId id="406" r:id="rId10"/>
    <p:sldId id="258" r:id="rId11"/>
    <p:sldId id="259" r:id="rId12"/>
    <p:sldId id="402" r:id="rId13"/>
    <p:sldId id="264" r:id="rId14"/>
    <p:sldId id="260" r:id="rId15"/>
    <p:sldId id="261" r:id="rId16"/>
    <p:sldId id="358" r:id="rId17"/>
    <p:sldId id="266" r:id="rId18"/>
    <p:sldId id="265" r:id="rId19"/>
    <p:sldId id="267" r:id="rId20"/>
    <p:sldId id="291" r:id="rId21"/>
    <p:sldId id="318" r:id="rId22"/>
    <p:sldId id="410" r:id="rId23"/>
    <p:sldId id="268" r:id="rId24"/>
    <p:sldId id="269" r:id="rId25"/>
    <p:sldId id="411" r:id="rId26"/>
    <p:sldId id="321" r:id="rId27"/>
    <p:sldId id="322" r:id="rId28"/>
    <p:sldId id="323" r:id="rId29"/>
    <p:sldId id="332" r:id="rId30"/>
    <p:sldId id="333" r:id="rId31"/>
    <p:sldId id="334" r:id="rId32"/>
    <p:sldId id="335" r:id="rId33"/>
    <p:sldId id="336" r:id="rId34"/>
    <p:sldId id="338" r:id="rId35"/>
    <p:sldId id="407" r:id="rId36"/>
    <p:sldId id="359" r:id="rId37"/>
    <p:sldId id="901" r:id="rId38"/>
    <p:sldId id="902" r:id="rId39"/>
    <p:sldId id="903" r:id="rId40"/>
    <p:sldId id="904" r:id="rId41"/>
    <p:sldId id="905" r:id="rId42"/>
    <p:sldId id="412" r:id="rId43"/>
    <p:sldId id="403" r:id="rId44"/>
    <p:sldId id="273" r:id="rId45"/>
    <p:sldId id="272" r:id="rId46"/>
    <p:sldId id="275" r:id="rId47"/>
    <p:sldId id="279" r:id="rId48"/>
    <p:sldId id="274" r:id="rId49"/>
    <p:sldId id="283" r:id="rId50"/>
    <p:sldId id="280" r:id="rId51"/>
    <p:sldId id="276" r:id="rId52"/>
    <p:sldId id="282" r:id="rId53"/>
    <p:sldId id="319" r:id="rId54"/>
    <p:sldId id="285" r:id="rId55"/>
    <p:sldId id="286" r:id="rId56"/>
    <p:sldId id="287" r:id="rId57"/>
    <p:sldId id="288" r:id="rId58"/>
    <p:sldId id="356" r:id="rId59"/>
    <p:sldId id="341" r:id="rId60"/>
    <p:sldId id="354" r:id="rId61"/>
    <p:sldId id="340" r:id="rId62"/>
    <p:sldId id="351" r:id="rId63"/>
    <p:sldId id="342" r:id="rId64"/>
    <p:sldId id="343" r:id="rId65"/>
    <p:sldId id="344" r:id="rId66"/>
    <p:sldId id="345" r:id="rId67"/>
    <p:sldId id="347" r:id="rId68"/>
    <p:sldId id="346" r:id="rId69"/>
    <p:sldId id="350" r:id="rId70"/>
    <p:sldId id="349" r:id="rId71"/>
    <p:sldId id="357" r:id="rId72"/>
    <p:sldId id="409" r:id="rId73"/>
    <p:sldId id="405" r:id="rId74"/>
    <p:sldId id="296" r:id="rId75"/>
    <p:sldId id="292" r:id="rId76"/>
    <p:sldId id="293" r:id="rId77"/>
    <p:sldId id="311" r:id="rId78"/>
    <p:sldId id="317" r:id="rId79"/>
    <p:sldId id="297" r:id="rId80"/>
    <p:sldId id="298" r:id="rId81"/>
    <p:sldId id="299" r:id="rId82"/>
    <p:sldId id="300" r:id="rId83"/>
    <p:sldId id="301" r:id="rId84"/>
    <p:sldId id="309" r:id="rId85"/>
    <p:sldId id="408" r:id="rId86"/>
    <p:sldId id="414" r:id="rId87"/>
    <p:sldId id="413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3A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D0081-7166-401C-BD8F-052FE2898C79}" v="249" dt="2025-11-26T09:58:06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2144" autoAdjust="0"/>
  </p:normalViewPr>
  <p:slideViewPr>
    <p:cSldViewPr snapToGrid="0">
      <p:cViewPr varScale="1">
        <p:scale>
          <a:sx n="116" d="100"/>
          <a:sy n="116" d="100"/>
        </p:scale>
        <p:origin x="1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CCBC8-F278-4453-9C5D-6D1179DD92D9}" type="datetimeFigureOut">
              <a:rPr lang="fr-CH" smtClean="0"/>
              <a:t>10.12.25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39E23-34EF-48AA-8156-3C4CD823C26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794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42A7B-3C56-AE4C-83F2-557C9A1FD0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4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6018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95377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120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6831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5349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8389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765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7339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0601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821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18BAA-B54C-5B4B-BD24-2CD2EC5975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8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9109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9752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3153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7575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09484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49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8106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50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9828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51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93690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52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1933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53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553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18BAA-B54C-5B4B-BD24-2CD2EC5975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5401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55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51488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56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8795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57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22030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58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8268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59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62981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60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666073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61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7943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62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27068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63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05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9949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64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07856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65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7201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66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90002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67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2303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68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53695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69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54613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70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86062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39E23-34EF-48AA-8156-3C4CD823C26F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169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75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26986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76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659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6344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77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91052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78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39663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79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22374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80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276971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81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17116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83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6551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807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841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8252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9E23-34EF-48AA-8156-3C4CD823C26F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850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740A-2488-4B12-A023-4286DA4F766B}" type="datetime1">
              <a:rPr lang="fr-CH" smtClean="0"/>
              <a:t>10.12.25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566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3ECA-9A23-475A-A416-D02BB8E762DB}" type="datetime1">
              <a:rPr lang="fr-CH" smtClean="0"/>
              <a:t>10.12.25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5824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26-B8AD-4D0B-BDF5-BDCFE27C02AF}" type="datetime1">
              <a:rPr lang="fr-CH" smtClean="0"/>
              <a:t>10.12.25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320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511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C09F-68EE-4AF6-A112-2DA138BA80D9}" type="datetime1">
              <a:rPr lang="fr-CH" smtClean="0"/>
              <a:t>10.12.25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237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47B-E57B-4E66-AA95-76AF2624ADB8}" type="datetime1">
              <a:rPr lang="fr-CH" smtClean="0"/>
              <a:t>10.12.25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800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4DD1-6E0A-4278-B264-4379E55FD57F}" type="datetime1">
              <a:rPr lang="fr-CH" smtClean="0"/>
              <a:t>10.12.25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611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E121-A339-46F3-80F6-130076397C93}" type="datetime1">
              <a:rPr lang="fr-CH" smtClean="0"/>
              <a:t>10.12.25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578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9635-6DEE-4D46-AA80-8312FCFA308E}" type="datetime1">
              <a:rPr lang="fr-CH" smtClean="0"/>
              <a:t>10.12.25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8049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7F06-C639-4931-81AE-615FD5039E01}" type="datetime1">
              <a:rPr lang="fr-CH" smtClean="0"/>
              <a:t>10.12.25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911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0A69-3A3B-4C6D-96EE-1695D5E785BF}" type="datetime1">
              <a:rPr lang="fr-CH" smtClean="0"/>
              <a:t>10.12.25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050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0DD5-912A-4449-9078-B71ACF4A58E8}" type="datetime1">
              <a:rPr lang="fr-CH" smtClean="0"/>
              <a:t>10.12.25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194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2D1AC-E66F-4C5D-B805-E21E9EF86591}" type="datetime1">
              <a:rPr lang="fr-CH" smtClean="0"/>
              <a:t>10.12.25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4C75B-AA9F-4624-AC52-B6707B26AD5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305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5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18" Type="http://schemas.openxmlformats.org/officeDocument/2006/relationships/image" Target="../media/image25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17" Type="http://schemas.openxmlformats.org/officeDocument/2006/relationships/image" Target="../media/image220.png"/><Relationship Id="rId2" Type="http://schemas.openxmlformats.org/officeDocument/2006/relationships/image" Target="../media/image70.png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5" Type="http://schemas.openxmlformats.org/officeDocument/2006/relationships/image" Target="../media/image24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1.png"/><Relationship Id="rId7" Type="http://schemas.openxmlformats.org/officeDocument/2006/relationships/image" Target="../media/image61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2.png"/><Relationship Id="rId11" Type="http://schemas.openxmlformats.org/officeDocument/2006/relationships/image" Target="../media/image9.png"/><Relationship Id="rId5" Type="http://schemas.openxmlformats.org/officeDocument/2006/relationships/image" Target="../media/image4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5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tif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1.png"/><Relationship Id="rId9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ckattacks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5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49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481.png"/><Relationship Id="rId5" Type="http://schemas.openxmlformats.org/officeDocument/2006/relationships/image" Target="../media/image471.png"/><Relationship Id="rId4" Type="http://schemas.openxmlformats.org/officeDocument/2006/relationships/image" Target="../media/image46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37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41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400.png"/><Relationship Id="rId11" Type="http://schemas.openxmlformats.org/officeDocument/2006/relationships/image" Target="../media/image440.png"/><Relationship Id="rId5" Type="http://schemas.openxmlformats.org/officeDocument/2006/relationships/image" Target="../media/image390.png"/><Relationship Id="rId10" Type="http://schemas.openxmlformats.org/officeDocument/2006/relationships/image" Target="../media/image430.png"/><Relationship Id="rId4" Type="http://schemas.openxmlformats.org/officeDocument/2006/relationships/image" Target="../media/image380.png"/><Relationship Id="rId9" Type="http://schemas.openxmlformats.org/officeDocument/2006/relationships/image" Target="../media/image42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460.png"/><Relationship Id="rId11" Type="http://schemas.openxmlformats.org/officeDocument/2006/relationships/image" Target="../media/image513.png"/><Relationship Id="rId5" Type="http://schemas.openxmlformats.org/officeDocument/2006/relationships/image" Target="../media/image23.png"/><Relationship Id="rId10" Type="http://schemas.openxmlformats.org/officeDocument/2006/relationships/image" Target="../media/image500.png"/><Relationship Id="rId4" Type="http://schemas.openxmlformats.org/officeDocument/2006/relationships/image" Target="../media/image450.png"/><Relationship Id="rId9" Type="http://schemas.openxmlformats.org/officeDocument/2006/relationships/image" Target="../media/image49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530.png"/><Relationship Id="rId11" Type="http://schemas.openxmlformats.org/officeDocument/2006/relationships/image" Target="../media/image58.png"/><Relationship Id="rId5" Type="http://schemas.openxmlformats.org/officeDocument/2006/relationships/image" Target="../media/image330.png"/><Relationship Id="rId10" Type="http://schemas.openxmlformats.org/officeDocument/2006/relationships/image" Target="../media/image57.png"/><Relationship Id="rId4" Type="http://schemas.openxmlformats.org/officeDocument/2006/relationships/image" Target="../media/image23.png"/><Relationship Id="rId9" Type="http://schemas.openxmlformats.org/officeDocument/2006/relationships/image" Target="../media/image56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://zfoneproject.com/" TargetMode="Externa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23.png"/><Relationship Id="rId10" Type="http://schemas.openxmlformats.org/officeDocument/2006/relationships/image" Target="../media/image63.png"/><Relationship Id="rId4" Type="http://schemas.openxmlformats.org/officeDocument/2006/relationships/image" Target="../media/image580.png"/><Relationship Id="rId9" Type="http://schemas.openxmlformats.org/officeDocument/2006/relationships/image" Target="../media/image6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3.xml"/><Relationship Id="rId6" Type="http://schemas.openxmlformats.org/officeDocument/2006/relationships/hyperlink" Target="https://www.3db-access.com/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470468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COM-405: Mobile Networks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2060449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240" dirty="0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Lecture 11.0: Wireless Security</a:t>
            </a:r>
          </a:p>
          <a:p>
            <a:r>
              <a:rPr lang="en-US" sz="3240" dirty="0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Haitham </a:t>
            </a:r>
            <a:r>
              <a:rPr lang="en-US" sz="3240" dirty="0" err="1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Hassanieh</a:t>
            </a:r>
            <a:endParaRPr lang="en-US" sz="3240" dirty="0">
              <a:solidFill>
                <a:srgbClr val="C00000"/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6089" y="4607510"/>
            <a:ext cx="4040505" cy="2250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B1A3FE-8240-6CC9-78E1-3EB5C504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6" y="5733042"/>
            <a:ext cx="1683995" cy="4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2781634-6C0B-14DA-27AB-D8D2B0BF6BDC}"/>
              </a:ext>
            </a:extLst>
          </p:cNvPr>
          <p:cNvGrpSpPr/>
          <p:nvPr/>
        </p:nvGrpSpPr>
        <p:grpSpPr>
          <a:xfrm>
            <a:off x="7475220" y="5366320"/>
            <a:ext cx="1645920" cy="1232741"/>
            <a:chOff x="5700361" y="3962401"/>
            <a:chExt cx="1828800" cy="1369712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22D6BAF6-7D9F-E86E-0830-902E5BBA0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29"/>
            <a:stretch/>
          </p:blipFill>
          <p:spPr>
            <a:xfrm rot="16200000">
              <a:off x="6860037" y="3899501"/>
              <a:ext cx="228600" cy="3544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2251A5D-5F60-55B4-C4B6-4ECCEF586D1C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229749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7DE31AA-E548-9B8D-6913-94F5EB7364E2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514270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EB06AC-EC57-391B-84AE-56579CF85FD8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773392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C555CE-02F4-758A-A513-67E15EA97998}"/>
                </a:ext>
              </a:extLst>
            </p:cNvPr>
            <p:cNvCxnSpPr>
              <a:cxnSpLocks/>
              <a:endCxn id="18" idx="4"/>
            </p:cNvCxnSpPr>
            <p:nvPr/>
          </p:nvCxnSpPr>
          <p:spPr>
            <a:xfrm flipV="1">
              <a:off x="6252750" y="4246644"/>
              <a:ext cx="1182" cy="526747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37D748-B32E-51F3-7AE0-9B3A60D12DDA}"/>
                </a:ext>
              </a:extLst>
            </p:cNvPr>
            <p:cNvCxnSpPr>
              <a:cxnSpLocks/>
            </p:cNvCxnSpPr>
            <p:nvPr/>
          </p:nvCxnSpPr>
          <p:spPr>
            <a:xfrm>
              <a:off x="6634140" y="4228846"/>
              <a:ext cx="315095" cy="544544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D4D939-167F-9713-3EA7-F10C03018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6422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8C6267-777D-A61F-0A23-B9AC5D256B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9236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3E2257-0587-52AD-21E5-C3CEE0167346}"/>
                </a:ext>
              </a:extLst>
            </p:cNvPr>
            <p:cNvSpPr txBox="1"/>
            <p:nvPr/>
          </p:nvSpPr>
          <p:spPr>
            <a:xfrm>
              <a:off x="5700361" y="4798634"/>
              <a:ext cx="182880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1480">
                <a:defRPr/>
              </a:pP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Laboratory of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SE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nsing </a:t>
              </a:r>
            </a:p>
            <a:p>
              <a:pPr algn="ctr" defTabSz="411480">
                <a:defRPr/>
              </a:pP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&amp;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N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etworking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S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ystems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83CDF8-2D8C-7B35-D94B-8B88EEC5B53E}"/>
                </a:ext>
              </a:extLst>
            </p:cNvPr>
            <p:cNvSpPr/>
            <p:nvPr/>
          </p:nvSpPr>
          <p:spPr>
            <a:xfrm>
              <a:off x="6238218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85F8F4-FC21-3EDE-9604-9BDC5C7D5B6B}"/>
                </a:ext>
              </a:extLst>
            </p:cNvPr>
            <p:cNvSpPr/>
            <p:nvPr/>
          </p:nvSpPr>
          <p:spPr>
            <a:xfrm>
              <a:off x="6489026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0B79D9-D3CE-7BF1-7013-C11658569E39}"/>
                </a:ext>
              </a:extLst>
            </p:cNvPr>
            <p:cNvSpPr/>
            <p:nvPr/>
          </p:nvSpPr>
          <p:spPr>
            <a:xfrm>
              <a:off x="6238218" y="449948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1BF674A-B5C0-E257-827A-7FD3B3D89EFD}"/>
                </a:ext>
              </a:extLst>
            </p:cNvPr>
            <p:cNvSpPr/>
            <p:nvPr/>
          </p:nvSpPr>
          <p:spPr>
            <a:xfrm>
              <a:off x="6489026" y="4501326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F48ED79-9BDD-822C-8C10-24D9FF578113}"/>
                </a:ext>
              </a:extLst>
            </p:cNvPr>
            <p:cNvSpPr/>
            <p:nvPr/>
          </p:nvSpPr>
          <p:spPr>
            <a:xfrm>
              <a:off x="6238218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13C815-7059-D197-3906-03A5617D5F03}"/>
                </a:ext>
              </a:extLst>
            </p:cNvPr>
            <p:cNvSpPr/>
            <p:nvPr/>
          </p:nvSpPr>
          <p:spPr>
            <a:xfrm>
              <a:off x="6489026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3FEFFE-37AB-69B6-E538-926DE7FC7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537" y="4218382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438D10-AF1D-A6F8-17FB-3FDB8CDFF7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4496" y="42250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FFEB7B-0BC1-F367-37BA-0961B5A81F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89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A5E884-7201-A94D-6D2A-08D1DD45D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47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3D88A81E-CF79-AD45-58B7-4BD2BF374E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5711268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EBFC40-3265-827B-EAE5-604D83117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5221" y="42123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9661BF5-5DBE-82F0-FA4E-06AF5939FB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621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3E053D02-70C4-AF6D-8145-F9AD9EE8FC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6923289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30A8EC-6D1E-BD87-E02C-1BF5582AF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0417" y="420780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468D6C6-5F5E-D8C6-9FFD-A1B976E97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8642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D2CCA6-7B18-681D-831C-EA33E78BCD0A}"/>
              </a:ext>
            </a:extLst>
          </p:cNvPr>
          <p:cNvSpPr txBox="1"/>
          <p:nvPr/>
        </p:nvSpPr>
        <p:spPr>
          <a:xfrm>
            <a:off x="363406" y="3476010"/>
            <a:ext cx="8459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800" dirty="0"/>
              <a:t>Slides </a:t>
            </a:r>
            <a:r>
              <a:rPr lang="fr-CH" sz="1800" dirty="0" err="1"/>
              <a:t>courtesy</a:t>
            </a:r>
            <a:r>
              <a:rPr lang="fr-CH" sz="1800" dirty="0"/>
              <a:t> of Jean-Pierre </a:t>
            </a:r>
            <a:r>
              <a:rPr lang="fr-CH" sz="1800" dirty="0" err="1"/>
              <a:t>Hubaux</a:t>
            </a:r>
            <a:r>
              <a:rPr lang="fr-CH" dirty="0"/>
              <a:t> (</a:t>
            </a:r>
            <a:r>
              <a:rPr lang="fr-CH" dirty="0" err="1"/>
              <a:t>w</a:t>
            </a:r>
            <a:r>
              <a:rPr lang="fr-CH" sz="1800" dirty="0" err="1"/>
              <a:t>ith</a:t>
            </a:r>
            <a:r>
              <a:rPr lang="fr-CH" sz="1800" dirty="0"/>
              <a:t> gratitude to Ludovic Barman and Sylvain Chatel </a:t>
            </a:r>
            <a:r>
              <a:rPr lang="fr-CH" sz="1800" dirty="0" err="1"/>
              <a:t>who</a:t>
            </a:r>
            <a:r>
              <a:rPr lang="fr-CH" sz="1800" dirty="0"/>
              <a:t> </a:t>
            </a:r>
            <a:r>
              <a:rPr lang="fr-CH" sz="1800" dirty="0" err="1"/>
              <a:t>produced</a:t>
            </a:r>
            <a:r>
              <a:rPr lang="fr-CH" sz="1800" dirty="0"/>
              <a:t> </a:t>
            </a:r>
            <a:r>
              <a:rPr lang="fr-CH" sz="1800" dirty="0" err="1"/>
              <a:t>some</a:t>
            </a:r>
            <a:r>
              <a:rPr lang="fr-CH" sz="1800" dirty="0"/>
              <a:t> of the slides and Eduard Vlad </a:t>
            </a:r>
            <a:r>
              <a:rPr lang="fr-CH" sz="1800" dirty="0" err="1"/>
              <a:t>who</a:t>
            </a:r>
            <a:r>
              <a:rPr lang="fr-CH" sz="1800" dirty="0"/>
              <a:t> </a:t>
            </a:r>
            <a:r>
              <a:rPr lang="fr-CH" sz="1800" dirty="0" err="1"/>
              <a:t>recently</a:t>
            </a:r>
            <a:r>
              <a:rPr lang="fr-CH" sz="1800" dirty="0"/>
              <a:t> </a:t>
            </a:r>
            <a:r>
              <a:rPr lang="fr-CH" sz="1800" dirty="0" err="1"/>
              <a:t>edited</a:t>
            </a:r>
            <a:r>
              <a:rPr lang="fr-CH" sz="1800" dirty="0"/>
              <a:t> the slides)</a:t>
            </a:r>
          </a:p>
        </p:txBody>
      </p:sp>
    </p:spTree>
    <p:extLst>
      <p:ext uri="{BB962C8B-B14F-4D97-AF65-F5344CB8AC3E}">
        <p14:creationId xmlns:p14="http://schemas.microsoft.com/office/powerpoint/2010/main" val="25279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Why is security more of a concern in wireless?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7886700" cy="536330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u="sng" dirty="0"/>
              <a:t>No inherent physical protection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Physical connections between devices are replaced by </a:t>
            </a:r>
            <a:r>
              <a:rPr lang="en-US" sz="1800" b="1" dirty="0"/>
              <a:t>logical associations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Sending and receiving messages </a:t>
            </a:r>
            <a:r>
              <a:rPr lang="en-US" sz="1800" b="1" dirty="0"/>
              <a:t>do not need physical access</a:t>
            </a:r>
            <a:r>
              <a:rPr lang="en-US" sz="1800" dirty="0"/>
              <a:t> to the network infrastructure (cables, hubs, routers, etc.)</a:t>
            </a:r>
          </a:p>
          <a:p>
            <a:pPr lvl="4"/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000" u="sng" dirty="0"/>
              <a:t>Broadcast communications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Wireless usually means radio, which has a </a:t>
            </a:r>
            <a:r>
              <a:rPr lang="en-US" sz="1800" b="1" dirty="0"/>
              <a:t>broadcast nature</a:t>
            </a:r>
          </a:p>
          <a:p>
            <a:pPr lvl="1">
              <a:lnSpc>
                <a:spcPct val="120000"/>
              </a:lnSpc>
            </a:pPr>
            <a:r>
              <a:rPr lang="en-US" sz="1800" b="1" dirty="0"/>
              <a:t>Transmissions can be overheard by anyone in range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Anyone can generate transmissions, </a:t>
            </a:r>
          </a:p>
          <a:p>
            <a:pPr lvl="2"/>
            <a:r>
              <a:rPr lang="en-US" sz="1600" dirty="0"/>
              <a:t>Which will be received by other devices in range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Which will interfere with other nearby transmissions and may prevent their correct reception (jamming)</a:t>
            </a:r>
          </a:p>
          <a:p>
            <a:pPr lvl="2"/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Eavesdropping is </a:t>
            </a:r>
            <a:r>
              <a:rPr lang="en-US" sz="2000" b="1" dirty="0">
                <a:solidFill>
                  <a:srgbClr val="C00000"/>
                </a:solidFill>
              </a:rPr>
              <a:t>easy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Injecting bogus messages into the network is </a:t>
            </a:r>
            <a:r>
              <a:rPr lang="en-US" sz="2000" b="1" dirty="0">
                <a:solidFill>
                  <a:srgbClr val="C00000"/>
                </a:solidFill>
              </a:rPr>
              <a:t>easy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Replaying previously recorded messages is </a:t>
            </a:r>
            <a:r>
              <a:rPr lang="en-US" sz="2000" b="1" dirty="0">
                <a:solidFill>
                  <a:srgbClr val="C00000"/>
                </a:solidFill>
              </a:rPr>
              <a:t>easy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Illegitimate access to the network and its services is </a:t>
            </a:r>
            <a:r>
              <a:rPr lang="en-US" sz="2000" b="1" dirty="0">
                <a:solidFill>
                  <a:srgbClr val="C00000"/>
                </a:solidFill>
              </a:rPr>
              <a:t>easy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Denial of service is </a:t>
            </a:r>
            <a:r>
              <a:rPr lang="en-US" sz="2000" b="1" dirty="0">
                <a:solidFill>
                  <a:srgbClr val="C00000"/>
                </a:solidFill>
              </a:rPr>
              <a:t>easily</a:t>
            </a:r>
            <a:r>
              <a:rPr lang="en-US" sz="2000" dirty="0"/>
              <a:t> achieved by jamming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264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Security Requirements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7886700" cy="5363307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b="1" dirty="0"/>
              <a:t>Confidentiality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Messages sent over wireless links must be encrypted</a:t>
            </a:r>
          </a:p>
          <a:p>
            <a:pPr lvl="4">
              <a:lnSpc>
                <a:spcPct val="80000"/>
              </a:lnSpc>
            </a:pPr>
            <a:endParaRPr lang="en-US" sz="12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b="1" dirty="0"/>
              <a:t>Authenticity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Origin of messages received over wireless links must be verified</a:t>
            </a:r>
          </a:p>
          <a:p>
            <a:pPr lvl="4">
              <a:lnSpc>
                <a:spcPct val="80000"/>
              </a:lnSpc>
            </a:pPr>
            <a:endParaRPr lang="en-US" sz="12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b="1" dirty="0"/>
              <a:t>Replay detection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Freshness of messages received over wireless links must be checked</a:t>
            </a:r>
          </a:p>
          <a:p>
            <a:pPr lvl="4">
              <a:lnSpc>
                <a:spcPct val="80000"/>
              </a:lnSpc>
            </a:pPr>
            <a:endParaRPr lang="en-US" sz="12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b="1" dirty="0"/>
              <a:t>Integrity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Modifying messages on-the-fly (during radio transmission) is </a:t>
            </a:r>
            <a:r>
              <a:rPr lang="en-US" sz="1800" b="1" dirty="0">
                <a:solidFill>
                  <a:schemeClr val="accent6"/>
                </a:solidFill>
              </a:rPr>
              <a:t>not so easy</a:t>
            </a:r>
            <a:r>
              <a:rPr lang="en-US" sz="1800" dirty="0"/>
              <a:t>, but </a:t>
            </a:r>
            <a:r>
              <a:rPr lang="en-US" sz="1800" b="1" dirty="0">
                <a:solidFill>
                  <a:srgbClr val="C00000"/>
                </a:solidFill>
              </a:rPr>
              <a:t>possible</a:t>
            </a:r>
            <a:r>
              <a:rPr lang="en-US" sz="1800" dirty="0"/>
              <a:t> …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Integrity of messages received over wireless links must be verified</a:t>
            </a:r>
          </a:p>
          <a:p>
            <a:pPr lvl="4">
              <a:lnSpc>
                <a:spcPct val="80000"/>
              </a:lnSpc>
            </a:pPr>
            <a:endParaRPr lang="en-US" sz="12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b="1" dirty="0"/>
              <a:t>Access control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Access to the network services should be provided only to legitimate entities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Access control should be </a:t>
            </a:r>
            <a:r>
              <a:rPr lang="en-US" sz="1800" b="1" dirty="0"/>
              <a:t>permanent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It is </a:t>
            </a:r>
            <a:r>
              <a:rPr lang="en-US" sz="1600" b="1" dirty="0">
                <a:solidFill>
                  <a:srgbClr val="C00000"/>
                </a:solidFill>
              </a:rPr>
              <a:t>not enough</a:t>
            </a:r>
            <a:r>
              <a:rPr lang="en-US" sz="1600" dirty="0"/>
              <a:t> to check the legitimacy of an entity </a:t>
            </a:r>
            <a:r>
              <a:rPr lang="en-US" sz="1600" b="1" dirty="0"/>
              <a:t>only when it joins the network </a:t>
            </a:r>
            <a:r>
              <a:rPr lang="en-US" sz="1600" dirty="0"/>
              <a:t>and its logical associations are established, because </a:t>
            </a:r>
            <a:r>
              <a:rPr lang="en-US" sz="1600" b="1" dirty="0"/>
              <a:t>logical associations can be hijacked</a:t>
            </a:r>
          </a:p>
          <a:p>
            <a:pPr lvl="4">
              <a:lnSpc>
                <a:spcPct val="80000"/>
              </a:lnSpc>
            </a:pPr>
            <a:endParaRPr lang="en-US" sz="12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b="1" dirty="0"/>
              <a:t>Protection against jamming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3249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b="1" dirty="0"/>
              <a:t>Wireless Network Security - </a:t>
            </a:r>
            <a:r>
              <a:rPr lang="fr-CH" sz="3200" b="1" dirty="0" err="1"/>
              <a:t>Outline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>
                <a:solidFill>
                  <a:schemeClr val="accent3"/>
                </a:solidFill>
              </a:rPr>
              <a:t>Brief</a:t>
            </a:r>
            <a:r>
              <a:rPr lang="fr-CH" dirty="0">
                <a:solidFill>
                  <a:schemeClr val="accent3"/>
                </a:solidFill>
              </a:rPr>
              <a:t> </a:t>
            </a:r>
            <a:r>
              <a:rPr lang="fr-CH" dirty="0" err="1">
                <a:solidFill>
                  <a:schemeClr val="accent3"/>
                </a:solidFill>
              </a:rPr>
              <a:t>reminder</a:t>
            </a:r>
            <a:r>
              <a:rPr lang="fr-CH" dirty="0">
                <a:solidFill>
                  <a:schemeClr val="accent3"/>
                </a:solidFill>
              </a:rPr>
              <a:t> of </a:t>
            </a:r>
            <a:r>
              <a:rPr lang="fr-CH" dirty="0" err="1">
                <a:solidFill>
                  <a:schemeClr val="accent3"/>
                </a:solidFill>
              </a:rPr>
              <a:t>security</a:t>
            </a:r>
            <a:r>
              <a:rPr lang="fr-CH" dirty="0">
                <a:solidFill>
                  <a:schemeClr val="accent3"/>
                </a:solidFill>
              </a:rPr>
              <a:t> and crypto </a:t>
            </a:r>
            <a:r>
              <a:rPr lang="fr-CH" dirty="0" err="1">
                <a:solidFill>
                  <a:schemeClr val="accent3"/>
                </a:solidFill>
              </a:rPr>
              <a:t>principles</a:t>
            </a:r>
            <a:endParaRPr lang="fr-CH" dirty="0">
              <a:solidFill>
                <a:schemeClr val="accent3"/>
              </a:solidFill>
            </a:endParaRPr>
          </a:p>
          <a:p>
            <a:r>
              <a:rPr lang="fr-CH" dirty="0">
                <a:solidFill>
                  <a:schemeClr val="accent3"/>
                </a:solidFill>
              </a:rPr>
              <a:t>Challenges in Wireless Networks Security</a:t>
            </a:r>
          </a:p>
          <a:p>
            <a:r>
              <a:rPr lang="fr-CH" dirty="0"/>
              <a:t>Cellular Network Security</a:t>
            </a:r>
          </a:p>
          <a:p>
            <a:r>
              <a:rPr lang="fr-CH" dirty="0" err="1">
                <a:solidFill>
                  <a:schemeClr val="bg1">
                    <a:lumMod val="75000"/>
                  </a:schemeClr>
                </a:solidFill>
              </a:rPr>
              <a:t>WiFi</a:t>
            </a:r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 802.11 Network Security</a:t>
            </a:r>
            <a:endParaRPr lang="fr-CH" dirty="0"/>
          </a:p>
          <a:p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Wireless </a:t>
            </a:r>
            <a:r>
              <a:rPr lang="fr-CH" dirty="0" err="1">
                <a:solidFill>
                  <a:schemeClr val="bg1">
                    <a:lumMod val="75000"/>
                  </a:schemeClr>
                </a:solidFill>
              </a:rPr>
              <a:t>Pairing</a:t>
            </a:r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 &amp; Bluetooth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36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Cellular Network Security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5072"/>
            <a:ext cx="7886700" cy="536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Standards that we will (briefly) explore :</a:t>
            </a:r>
          </a:p>
          <a:p>
            <a:endParaRPr lang="en-US" sz="2400" dirty="0"/>
          </a:p>
          <a:p>
            <a:r>
              <a:rPr lang="en-US" sz="2400" b="1" dirty="0"/>
              <a:t>GSM</a:t>
            </a:r>
            <a:r>
              <a:rPr lang="en-US" sz="2400" dirty="0"/>
              <a:t> (2G), </a:t>
            </a:r>
            <a:r>
              <a:rPr lang="en-US" sz="2400" b="1" dirty="0"/>
              <a:t>G</a:t>
            </a:r>
            <a:r>
              <a:rPr lang="en-US" sz="2400" dirty="0"/>
              <a:t>lobal </a:t>
            </a:r>
            <a:r>
              <a:rPr lang="en-US" sz="2400" b="1" dirty="0"/>
              <a:t>S</a:t>
            </a:r>
            <a:r>
              <a:rPr lang="en-US" sz="2400" dirty="0"/>
              <a:t>ystem for </a:t>
            </a:r>
            <a:r>
              <a:rPr lang="en-US" sz="2400" b="1" dirty="0"/>
              <a:t>M</a:t>
            </a:r>
            <a:r>
              <a:rPr lang="en-US" sz="2400" dirty="0"/>
              <a:t>obile communications</a:t>
            </a:r>
          </a:p>
          <a:p>
            <a:pPr lvl="1"/>
            <a:r>
              <a:rPr lang="en-US" sz="2000" dirty="0"/>
              <a:t>introduced in 1991, now deprecated but very useful to explain things</a:t>
            </a:r>
          </a:p>
          <a:p>
            <a:pPr lvl="1"/>
            <a:r>
              <a:rPr lang="en-US" sz="2000" dirty="0"/>
              <a:t>It is called 2G, but is actually the first </a:t>
            </a:r>
            <a:r>
              <a:rPr lang="en-US" sz="2000" b="1" dirty="0"/>
              <a:t>digital</a:t>
            </a:r>
            <a:r>
              <a:rPr lang="en-US" sz="2000" dirty="0"/>
              <a:t> cellular system (1G designates the analog versions)</a:t>
            </a:r>
          </a:p>
          <a:p>
            <a:r>
              <a:rPr lang="en-US" sz="2400" b="1" dirty="0"/>
              <a:t>UMTS</a:t>
            </a:r>
            <a:r>
              <a:rPr lang="en-US" sz="2400" dirty="0"/>
              <a:t> (3G), </a:t>
            </a:r>
            <a:r>
              <a:rPr lang="en-US" sz="2400" b="1" dirty="0"/>
              <a:t>U</a:t>
            </a:r>
            <a:r>
              <a:rPr lang="en-US" sz="2400" dirty="0"/>
              <a:t>niversal </a:t>
            </a:r>
            <a:r>
              <a:rPr lang="en-US" sz="2400" b="1" dirty="0"/>
              <a:t>M</a:t>
            </a:r>
            <a:r>
              <a:rPr lang="en-US" sz="2400" dirty="0"/>
              <a:t>obile </a:t>
            </a:r>
            <a:r>
              <a:rPr lang="en-US" sz="2400" b="1" dirty="0"/>
              <a:t>T</a:t>
            </a:r>
            <a:r>
              <a:rPr lang="en-US" sz="2400" dirty="0"/>
              <a:t>elecommunications </a:t>
            </a:r>
            <a:r>
              <a:rPr lang="en-US" sz="2400" b="1" dirty="0"/>
              <a:t>S</a:t>
            </a:r>
            <a:r>
              <a:rPr lang="en-US" sz="2400" dirty="0"/>
              <a:t>ystems</a:t>
            </a:r>
          </a:p>
          <a:p>
            <a:pPr lvl="1"/>
            <a:r>
              <a:rPr lang="en-US" sz="2000" dirty="0"/>
              <a:t>introduced in 2001</a:t>
            </a:r>
          </a:p>
          <a:p>
            <a:r>
              <a:rPr lang="en-US" sz="2400" b="1" dirty="0"/>
              <a:t>LTE</a:t>
            </a:r>
            <a:r>
              <a:rPr lang="en-US" sz="2400" dirty="0"/>
              <a:t> (4G), </a:t>
            </a:r>
            <a:r>
              <a:rPr lang="en-US" sz="2400" b="1" dirty="0"/>
              <a:t>L</a:t>
            </a:r>
            <a:r>
              <a:rPr lang="en-US" sz="2400" dirty="0"/>
              <a:t>ong </a:t>
            </a:r>
            <a:r>
              <a:rPr lang="en-US" sz="2400" b="1" dirty="0"/>
              <a:t>T</a:t>
            </a:r>
            <a:r>
              <a:rPr lang="en-US" sz="2400" dirty="0"/>
              <a:t>erm </a:t>
            </a:r>
            <a:r>
              <a:rPr lang="en-US" sz="2400" b="1" dirty="0"/>
              <a:t>E</a:t>
            </a:r>
            <a:r>
              <a:rPr lang="en-US" sz="2400" dirty="0"/>
              <a:t>volution</a:t>
            </a:r>
          </a:p>
          <a:p>
            <a:pPr lvl="1"/>
            <a:r>
              <a:rPr lang="en-US" sz="2000" dirty="0"/>
              <a:t>introduced in 2009</a:t>
            </a:r>
          </a:p>
          <a:p>
            <a:r>
              <a:rPr lang="en-US" sz="2400" b="1" dirty="0"/>
              <a:t>5G</a:t>
            </a:r>
          </a:p>
          <a:p>
            <a:pPr lvl="1"/>
            <a:r>
              <a:rPr lang="en-US" sz="2000" dirty="0"/>
              <a:t>Introduced in 2020</a:t>
            </a:r>
          </a:p>
          <a:p>
            <a:endParaRPr lang="en-US" sz="2400" dirty="0"/>
          </a:p>
          <a:p>
            <a:r>
              <a:rPr lang="en-US" sz="2400" u="sng" dirty="0"/>
              <a:t>Objective:</a:t>
            </a:r>
            <a:r>
              <a:rPr lang="en-US" sz="2400" dirty="0"/>
              <a:t> get a </a:t>
            </a:r>
            <a:r>
              <a:rPr lang="en-US" sz="2400" b="1" dirty="0"/>
              <a:t>sense</a:t>
            </a:r>
            <a:r>
              <a:rPr lang="en-US" sz="2400" dirty="0"/>
              <a:t> of the security measures used by these standards</a:t>
            </a:r>
          </a:p>
          <a:p>
            <a:r>
              <a:rPr lang="en-US" sz="2400" dirty="0"/>
              <a:t>It is not meant to be exhaustive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93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GSM Security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7886700" cy="53633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/>
              <a:t>Main security requirement :</a:t>
            </a:r>
          </a:p>
          <a:p>
            <a:pPr lvl="1"/>
            <a:r>
              <a:rPr lang="en-US" sz="2000" dirty="0"/>
              <a:t>Subscriber authentication (for the sake of billing)</a:t>
            </a:r>
          </a:p>
          <a:p>
            <a:pPr lvl="2"/>
            <a:r>
              <a:rPr lang="en-US" sz="1600" dirty="0"/>
              <a:t>Challenge-response protocol</a:t>
            </a:r>
          </a:p>
          <a:p>
            <a:pPr lvl="2"/>
            <a:r>
              <a:rPr lang="en-US" sz="1600" b="1" dirty="0"/>
              <a:t>Long-term secret key </a:t>
            </a:r>
            <a:r>
              <a:rPr lang="en-US" sz="1600" dirty="0"/>
              <a:t>shared between the subscriber and the home network operator</a:t>
            </a:r>
            <a:endParaRPr lang="en-US" sz="1600" dirty="0">
              <a:ea typeface="Calibri"/>
              <a:cs typeface="Calibri"/>
            </a:endParaRPr>
          </a:p>
          <a:p>
            <a:pPr lvl="2"/>
            <a:r>
              <a:rPr lang="en-US" sz="1600" b="1" dirty="0"/>
              <a:t>Supports roaming </a:t>
            </a:r>
            <a:r>
              <a:rPr lang="en-US" sz="1600" b="1" dirty="0">
                <a:solidFill>
                  <a:schemeClr val="accent6"/>
                </a:solidFill>
              </a:rPr>
              <a:t>without revealing long-term key to the visited networks (privacy-friendly)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ea typeface="Calibri"/>
                <a:cs typeface="Calibri"/>
              </a:rPr>
              <a:t>Missing:</a:t>
            </a:r>
            <a:r>
              <a:rPr lang="en-US" sz="2000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sz="2000" dirty="0">
                <a:ea typeface="Calibri"/>
                <a:cs typeface="Calibri"/>
              </a:rPr>
              <a:t>Network authentication </a:t>
            </a:r>
          </a:p>
          <a:p>
            <a:pPr lvl="4"/>
            <a:endParaRPr lang="en-US" sz="1600" dirty="0"/>
          </a:p>
          <a:p>
            <a:r>
              <a:rPr lang="en-US" sz="2400" dirty="0"/>
              <a:t>Other security services provided by GSM :</a:t>
            </a:r>
          </a:p>
          <a:p>
            <a:pPr lvl="1"/>
            <a:r>
              <a:rPr lang="en-US" sz="2000" dirty="0"/>
              <a:t>Confidentiality (communications + signaling)</a:t>
            </a:r>
          </a:p>
          <a:p>
            <a:pPr lvl="2">
              <a:buFont typeface="Wingdings" pitchFamily="2" charset="2"/>
              <a:buChar char="à"/>
            </a:pPr>
            <a:r>
              <a:rPr lang="en-US" dirty="0">
                <a:solidFill>
                  <a:schemeClr val="accent6"/>
                </a:solidFill>
              </a:rPr>
              <a:t> over the wireless channel</a:t>
            </a:r>
          </a:p>
          <a:p>
            <a:pPr lvl="2">
              <a:buFont typeface="Wingdings" pitchFamily="2" charset="2"/>
              <a:buChar char="à"/>
            </a:pPr>
            <a:r>
              <a:rPr lang="en-US" dirty="0">
                <a:solidFill>
                  <a:srgbClr val="FF0000"/>
                </a:solidFill>
              </a:rPr>
              <a:t> wired network in clear-text</a:t>
            </a:r>
          </a:p>
          <a:p>
            <a:pPr lvl="2">
              <a:buFont typeface="Wingdings" pitchFamily="2" charset="2"/>
              <a:buChar char="à"/>
            </a:pPr>
            <a:endParaRPr lang="en-US" dirty="0">
              <a:solidFill>
                <a:srgbClr val="FF3F3F"/>
              </a:solidFill>
            </a:endParaRPr>
          </a:p>
          <a:p>
            <a:pPr lvl="1"/>
            <a:r>
              <a:rPr lang="en-US" sz="2000" dirty="0"/>
              <a:t>Protection of the subscriber’s identity from eavesdroppers </a:t>
            </a:r>
            <a:r>
              <a:rPr lang="en-US" sz="2000" dirty="0">
                <a:solidFill>
                  <a:srgbClr val="FF3F3F"/>
                </a:solidFill>
              </a:rPr>
              <a:t>on the wireless channel</a:t>
            </a:r>
          </a:p>
          <a:p>
            <a:pPr lvl="2"/>
            <a:r>
              <a:rPr lang="en-US" sz="1600" dirty="0"/>
              <a:t>Usage of short-term temporary identifiers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778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GSM Security – SIM</a:t>
            </a:r>
            <a:endParaRPr lang="fr-CH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96108"/>
                <a:ext cx="7886700" cy="536330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User devices have Subscriber Identity Module (</a:t>
                </a:r>
                <a:r>
                  <a:rPr lang="en-US" sz="2400" b="1" dirty="0"/>
                  <a:t>SIM</a:t>
                </a:r>
                <a:r>
                  <a:rPr lang="en-US" sz="2400" dirty="0"/>
                  <a:t>)</a:t>
                </a:r>
              </a:p>
              <a:p>
                <a:endParaRPr lang="en-US" sz="1800" dirty="0"/>
              </a:p>
              <a:p>
                <a:r>
                  <a:rPr lang="en-US" sz="2200" dirty="0"/>
                  <a:t>Allows to </a:t>
                </a:r>
                <a:r>
                  <a:rPr lang="en-US" sz="2200" b="1" dirty="0"/>
                  <a:t>authenticate</a:t>
                </a:r>
                <a:r>
                  <a:rPr lang="en-US" sz="2200" dirty="0"/>
                  <a:t> the device on the network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It contains:</a:t>
                </a:r>
              </a:p>
              <a:p>
                <a:pPr lvl="1"/>
                <a:r>
                  <a:rPr lang="en-US" sz="1800" dirty="0"/>
                  <a:t>a secret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CH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1800" dirty="0"/>
                  <a:t>shared with the home network</a:t>
                </a:r>
              </a:p>
              <a:p>
                <a:pPr lvl="1"/>
                <a:r>
                  <a:rPr lang="en-US" sz="1800" dirty="0"/>
                  <a:t>the user identity </a:t>
                </a:r>
                <a14:m>
                  <m:oMath xmlns:m="http://schemas.openxmlformats.org/officeDocument/2006/math">
                    <m:r>
                      <a:rPr lang="fr-CH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, the </a:t>
                </a:r>
                <a:r>
                  <a:rPr lang="en-US" sz="1800" b="1" dirty="0"/>
                  <a:t>IMSI</a:t>
                </a:r>
                <a:r>
                  <a:rPr lang="en-US" sz="1800" dirty="0"/>
                  <a:t> (International Mobile Subscriber Identity)</a:t>
                </a:r>
              </a:p>
              <a:p>
                <a:pPr lvl="1"/>
                <a:endParaRPr lang="en-US" sz="1800" dirty="0"/>
              </a:p>
              <a:p>
                <a:r>
                  <a:rPr lang="en-US" sz="2200" dirty="0"/>
                  <a:t>Security consideration:</a:t>
                </a:r>
              </a:p>
              <a:p>
                <a:pPr lvl="1"/>
                <a:r>
                  <a:rPr lang="en-US" sz="1800" dirty="0"/>
                  <a:t>It is protected (encrypted) with a Personal Identification Number (</a:t>
                </a:r>
                <a:r>
                  <a:rPr lang="en-US" sz="1800" b="1" dirty="0"/>
                  <a:t>PIN</a:t>
                </a:r>
                <a:r>
                  <a:rPr lang="en-US" sz="1800" dirty="0"/>
                  <a:t>…)</a:t>
                </a:r>
              </a:p>
              <a:p>
                <a:pPr lvl="1"/>
                <a:r>
                  <a:rPr lang="en-US" sz="1800" dirty="0"/>
                  <a:t>If possible, devices don’t send the IMSI for privacy reasons (tracking)</a:t>
                </a:r>
              </a:p>
              <a:p>
                <a:pPr marL="457200" lvl="1" indent="0">
                  <a:buNone/>
                </a:pPr>
                <a:r>
                  <a:rPr lang="en-US" sz="1800" dirty="0"/>
                  <a:t>    … but agree on a </a:t>
                </a:r>
                <a:r>
                  <a:rPr lang="en-US" sz="1800" b="1" dirty="0"/>
                  <a:t>TSMI</a:t>
                </a:r>
                <a:r>
                  <a:rPr lang="en-US" sz="1800" dirty="0"/>
                  <a:t> (Temporary Mobile Subscriber Identity)</a:t>
                </a:r>
              </a:p>
              <a:p>
                <a:pPr lvl="1"/>
                <a:r>
                  <a:rPr lang="en-US" sz="1800" dirty="0"/>
                  <a:t>It should be </a:t>
                </a:r>
                <a:r>
                  <a:rPr lang="en-US" sz="1800" b="1" dirty="0"/>
                  <a:t>tamper-resistant</a:t>
                </a:r>
                <a:r>
                  <a:rPr lang="en-US" sz="1800" dirty="0"/>
                  <a:t>...</a:t>
                </a:r>
                <a:br>
                  <a:rPr lang="en-US" sz="1800" dirty="0"/>
                </a:br>
                <a:r>
                  <a:rPr lang="en-US" sz="1800" dirty="0"/>
                  <a:t>… yet some cloning / extraction attacks succeeded</a:t>
                </a:r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96108"/>
                <a:ext cx="7886700" cy="5363307"/>
              </a:xfrm>
              <a:blipFill>
                <a:blip r:embed="rId2"/>
                <a:stretch>
                  <a:fillRect l="-1005" t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15</a:t>
            </a:fld>
            <a:endParaRPr lang="fr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D1FBD-5280-A208-6433-F71FD479E7F5}"/>
              </a:ext>
            </a:extLst>
          </p:cNvPr>
          <p:cNvSpPr txBox="1"/>
          <p:nvPr/>
        </p:nvSpPr>
        <p:spPr>
          <a:xfrm>
            <a:off x="124239" y="6385891"/>
            <a:ext cx="45720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C.f.: https://www.etsi.org/deliver/etsi_ts/155200_155299/155205/18.00.00_60/ts_155205v180000p.pdf</a:t>
            </a:r>
            <a:endParaRPr lang="en-US" sz="800" dirty="0">
              <a:ea typeface="Calibri"/>
              <a:cs typeface="Calibri"/>
            </a:endParaRPr>
          </a:p>
          <a:p>
            <a:pPr algn="ctr"/>
            <a:endParaRPr lang="en-US" sz="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765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GSM Security – Cryptography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7886700" cy="5363307"/>
          </a:xfrm>
        </p:spPr>
        <p:txBody>
          <a:bodyPr>
            <a:normAutofit/>
          </a:bodyPr>
          <a:lstStyle/>
          <a:p>
            <a:r>
              <a:rPr lang="en-US" sz="2200" dirty="0"/>
              <a:t>Devices use three cryptographic algorithms: </a:t>
            </a:r>
            <a:r>
              <a:rPr lang="en-US" sz="2200" b="1" dirty="0"/>
              <a:t>A3</a:t>
            </a:r>
            <a:r>
              <a:rPr lang="en-US" sz="2200" dirty="0"/>
              <a:t>, </a:t>
            </a:r>
            <a:r>
              <a:rPr lang="en-US" sz="2200" b="1" dirty="0"/>
              <a:t>A5</a:t>
            </a:r>
            <a:r>
              <a:rPr lang="en-US" sz="2200" dirty="0"/>
              <a:t> and </a:t>
            </a:r>
            <a:r>
              <a:rPr lang="en-US" sz="2200" b="1" dirty="0"/>
              <a:t>A8</a:t>
            </a:r>
          </a:p>
          <a:p>
            <a:pPr lvl="1"/>
            <a:endParaRPr lang="en-US" sz="1800" dirty="0"/>
          </a:p>
          <a:p>
            <a:pPr lvl="1"/>
            <a:r>
              <a:rPr lang="en-US" sz="2000" dirty="0"/>
              <a:t>A3 for </a:t>
            </a:r>
            <a:r>
              <a:rPr lang="en-US" sz="2000" b="1" dirty="0"/>
              <a:t>authentication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1800" dirty="0">
                <a:sym typeface="Wingdings" pitchFamily="2" charset="2"/>
              </a:rPr>
              <a:t> Produces a 32 bits challenge</a:t>
            </a:r>
            <a:endParaRPr lang="en-US" sz="18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A8 for </a:t>
            </a:r>
            <a:r>
              <a:rPr lang="en-US" sz="2000" b="1" dirty="0"/>
              <a:t>key generation</a:t>
            </a:r>
          </a:p>
          <a:p>
            <a:pPr marL="914400" lvl="2" indent="0">
              <a:buNone/>
            </a:pPr>
            <a:r>
              <a:rPr lang="en-US" sz="1600" dirty="0">
                <a:sym typeface="Wingdings" pitchFamily="2" charset="2"/>
              </a:rPr>
              <a:t> Produces a 64 bits encryption key</a:t>
            </a:r>
            <a:endParaRPr lang="en-US" sz="1600" dirty="0"/>
          </a:p>
          <a:p>
            <a:pPr marL="457200" lvl="1" indent="0">
              <a:buNone/>
            </a:pPr>
            <a:endParaRPr lang="en-US" sz="2000" b="1" dirty="0"/>
          </a:p>
          <a:p>
            <a:pPr lvl="1"/>
            <a:r>
              <a:rPr lang="en-US" sz="2000" dirty="0"/>
              <a:t>A5 for </a:t>
            </a:r>
            <a:r>
              <a:rPr lang="en-US" sz="2000" b="1" dirty="0"/>
              <a:t>encryption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r>
              <a:rPr lang="en-US" sz="2400" dirty="0"/>
              <a:t>Left unspecified by the standard: operator may choose</a:t>
            </a:r>
          </a:p>
          <a:p>
            <a:endParaRPr lang="en-US" sz="2400" dirty="0"/>
          </a:p>
          <a:p>
            <a:r>
              <a:rPr lang="en-US" sz="2400" dirty="0"/>
              <a:t>Often: A5/A8 implemented together as a hash function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16</a:t>
            </a:fld>
            <a:endParaRPr lang="fr-CH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AABF384-DDE5-5549-9566-4F0D1AB4B36C}"/>
              </a:ext>
            </a:extLst>
          </p:cNvPr>
          <p:cNvSpPr/>
          <p:nvPr/>
        </p:nvSpPr>
        <p:spPr>
          <a:xfrm>
            <a:off x="4695091" y="1776046"/>
            <a:ext cx="360485" cy="17308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E8C5C-12C5-0E4A-91C1-CE5D8C1B5E40}"/>
              </a:ext>
            </a:extLst>
          </p:cNvPr>
          <p:cNvSpPr txBox="1"/>
          <p:nvPr/>
        </p:nvSpPr>
        <p:spPr>
          <a:xfrm>
            <a:off x="5055576" y="2456811"/>
            <a:ext cx="253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Pseudorandom functions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7BF9B-1FF2-564E-AC8D-E78883A270A6}"/>
              </a:ext>
            </a:extLst>
          </p:cNvPr>
          <p:cNvSpPr txBox="1"/>
          <p:nvPr/>
        </p:nvSpPr>
        <p:spPr>
          <a:xfrm>
            <a:off x="5055576" y="3777761"/>
            <a:ext cx="253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Stream cipher</a:t>
            </a:r>
          </a:p>
        </p:txBody>
      </p:sp>
    </p:spTree>
    <p:extLst>
      <p:ext uri="{BB962C8B-B14F-4D97-AF65-F5344CB8AC3E}">
        <p14:creationId xmlns:p14="http://schemas.microsoft.com/office/powerpoint/2010/main" val="75869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GSM Cryptography</a:t>
            </a:r>
            <a:endParaRPr lang="fr-CH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4010660" y="1530963"/>
                <a:ext cx="328613" cy="346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0660" y="1530963"/>
                <a:ext cx="328613" cy="346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770062" y="1562197"/>
                <a:ext cx="377825" cy="346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CH" sz="1600" i="1" baseline="-25000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600" dirty="0">
                  <a:solidFill>
                    <a:schemeClr val="accent6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0062" y="1562197"/>
                <a:ext cx="377825" cy="346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40175" y="2746375"/>
            <a:ext cx="441325" cy="346075"/>
          </a:xfrm>
          <a:prstGeom prst="rect">
            <a:avLst/>
          </a:prstGeom>
          <a:solidFill>
            <a:schemeClr val="accent5">
              <a:alpha val="6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>
                <a:latin typeface="Times New Roman" pitchFamily="18" charset="0"/>
              </a:rPr>
              <a:t>A3</a:t>
            </a:r>
            <a:endParaRPr lang="en-GB" sz="1600"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65300" y="2705309"/>
            <a:ext cx="441325" cy="346075"/>
          </a:xfrm>
          <a:prstGeom prst="rect">
            <a:avLst/>
          </a:prstGeom>
          <a:solidFill>
            <a:schemeClr val="accent5">
              <a:alpha val="6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>
                <a:latin typeface="Times New Roman" pitchFamily="18" charset="0"/>
              </a:rPr>
              <a:t>A8</a:t>
            </a:r>
            <a:endParaRPr lang="en-GB" sz="16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1674813" y="3840163"/>
                <a:ext cx="5226050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CH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CH" sz="1600" dirty="0">
                    <a:latin typeface="Times New Roman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fr-CH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r-CH" sz="1600" dirty="0">
                    <a:latin typeface="Times New Roman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fr-CH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16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4813" y="3840163"/>
                <a:ext cx="522605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65975" y="3840163"/>
            <a:ext cx="739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>
                <a:latin typeface="Times New Roman" pitchFamily="18" charset="0"/>
              </a:rPr>
              <a:t>Triplet</a:t>
            </a:r>
            <a:endParaRPr lang="en-GB" sz="1600">
              <a:latin typeface="Times New Roman" pitchFamily="18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2241548" y="1873250"/>
            <a:ext cx="1914525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156075" y="18732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156075" y="1873250"/>
            <a:ext cx="250666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971674" y="1957595"/>
            <a:ext cx="4763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1971675" y="1957597"/>
            <a:ext cx="1933577" cy="9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156075" y="30924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976437" y="3086309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408359" y="1151347"/>
            <a:ext cx="154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CH" sz="1600" dirty="0" err="1">
                <a:solidFill>
                  <a:srgbClr val="FF0000"/>
                </a:solidFill>
                <a:latin typeface="Times New Roman" pitchFamily="18" charset="0"/>
              </a:rPr>
              <a:t>Random</a:t>
            </a:r>
            <a:r>
              <a:rPr lang="fr-CH" sz="1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CH" sz="1600" dirty="0" err="1">
                <a:solidFill>
                  <a:srgbClr val="FF0000"/>
                </a:solidFill>
                <a:latin typeface="Times New Roman" pitchFamily="18" charset="0"/>
              </a:rPr>
              <a:t>number</a:t>
            </a:r>
            <a:endParaRPr lang="en-GB" sz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165224" y="1137164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CH" sz="1600" dirty="0" err="1">
                <a:solidFill>
                  <a:schemeClr val="accent6"/>
                </a:solidFill>
                <a:latin typeface="Times New Roman" pitchFamily="18" charset="0"/>
              </a:rPr>
              <a:t>User’s</a:t>
            </a:r>
            <a:r>
              <a:rPr lang="fr-CH" sz="1600" dirty="0">
                <a:solidFill>
                  <a:schemeClr val="accent6"/>
                </a:solidFill>
                <a:latin typeface="Times New Roman" pitchFamily="18" charset="0"/>
              </a:rPr>
              <a:t> secret key</a:t>
            </a:r>
            <a:endParaRPr lang="en-GB" sz="1600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71674" y="4267200"/>
            <a:ext cx="0" cy="9048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760537" y="5369831"/>
            <a:ext cx="441325" cy="346075"/>
          </a:xfrm>
          <a:prstGeom prst="rect">
            <a:avLst/>
          </a:prstGeom>
          <a:solidFill>
            <a:schemeClr val="accent5">
              <a:alpha val="6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>
                <a:latin typeface="Times New Roman" pitchFamily="18" charset="0"/>
              </a:rPr>
              <a:t>A5</a:t>
            </a:r>
            <a:endParaRPr lang="en-GB" sz="1600">
              <a:latin typeface="Times New Roman" pitchFamily="18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308224" y="5355543"/>
            <a:ext cx="1176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 b="1" dirty="0" err="1">
                <a:latin typeface="Times New Roman" pitchFamily="18" charset="0"/>
              </a:rPr>
              <a:t>Encryption</a:t>
            </a:r>
            <a:endParaRPr lang="en-GB" sz="1600" dirty="0">
              <a:latin typeface="Times New Roman" pitchFamily="18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4295775" y="4303031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6616700" y="4303031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295775" y="4607831"/>
            <a:ext cx="232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5349875" y="4607831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146423" y="4833465"/>
            <a:ext cx="44497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CH" sz="1600" b="1" dirty="0" err="1">
                <a:latin typeface="Times New Roman" pitchFamily="18" charset="0"/>
              </a:rPr>
              <a:t>Authentication</a:t>
            </a:r>
            <a:r>
              <a:rPr lang="fr-CH" sz="1600" dirty="0">
                <a:latin typeface="Times New Roman" pitchFamily="18" charset="0"/>
              </a:rPr>
              <a:t> (</a:t>
            </a:r>
            <a:r>
              <a:rPr lang="fr-CH" sz="1600" dirty="0" err="1">
                <a:latin typeface="Times New Roman" pitchFamily="18" charset="0"/>
              </a:rPr>
              <a:t>see</a:t>
            </a:r>
            <a:r>
              <a:rPr lang="fr-CH" sz="1600" dirty="0">
                <a:latin typeface="Times New Roman" pitchFamily="18" charset="0"/>
              </a:rPr>
              <a:t> </a:t>
            </a:r>
            <a:r>
              <a:rPr lang="fr-CH" sz="1600" dirty="0" err="1">
                <a:latin typeface="Times New Roman" pitchFamily="18" charset="0"/>
              </a:rPr>
              <a:t>next</a:t>
            </a:r>
            <a:r>
              <a:rPr lang="fr-CH" sz="1600" dirty="0">
                <a:latin typeface="Times New Roman" pitchFamily="18" charset="0"/>
              </a:rPr>
              <a:t> slide)</a:t>
            </a:r>
            <a:endParaRPr lang="en-GB" sz="1600" dirty="0">
              <a:latin typeface="Times New Roman" pitchFamily="18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406402" y="5542868"/>
            <a:ext cx="12684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>
            <a:off x="1981199" y="5848350"/>
            <a:ext cx="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1991519" y="5980112"/>
            <a:ext cx="17732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 dirty="0" err="1">
                <a:latin typeface="Times New Roman" pitchFamily="18" charset="0"/>
              </a:rPr>
              <a:t>Encrypted</a:t>
            </a:r>
            <a:r>
              <a:rPr lang="fr-CH" sz="1600" dirty="0">
                <a:latin typeface="Times New Roman" pitchFamily="18" charset="0"/>
              </a:rPr>
              <a:t> call data</a:t>
            </a:r>
            <a:endParaRPr lang="en-GB" sz="1600" dirty="0">
              <a:latin typeface="Times New Roman" pitchFamily="18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273346" y="5204314"/>
            <a:ext cx="877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 dirty="0">
                <a:latin typeface="Times New Roman" pitchFamily="18" charset="0"/>
              </a:rPr>
              <a:t>call data</a:t>
            </a:r>
            <a:endParaRPr lang="en-GB" sz="1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7009515"/>
                  </p:ext>
                </p:extLst>
              </p:nvPr>
            </p:nvGraphicFramePr>
            <p:xfrm>
              <a:off x="5672138" y="5397654"/>
              <a:ext cx="3383335" cy="1357504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378147">
                      <a:extLst>
                        <a:ext uri="{9D8B030D-6E8A-4147-A177-3AD203B41FA5}">
                          <a16:colId xmlns:a16="http://schemas.microsoft.com/office/drawing/2014/main" val="881092463"/>
                        </a:ext>
                      </a:extLst>
                    </a:gridCol>
                    <a:gridCol w="3005188">
                      <a:extLst>
                        <a:ext uri="{9D8B030D-6E8A-4147-A177-3AD203B41FA5}">
                          <a16:colId xmlns:a16="http://schemas.microsoft.com/office/drawing/2014/main" val="4101868848"/>
                        </a:ext>
                      </a:extLst>
                    </a:gridCol>
                  </a:tblGrid>
                  <a:tr h="3516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CH" sz="1600" i="1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600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CH" sz="1600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fr-CH" sz="16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600" dirty="0" err="1"/>
                            <a:t>is</a:t>
                          </a:r>
                          <a:r>
                            <a:rPr lang="fr-CH" sz="1600" dirty="0"/>
                            <a:t> the secret key in the SIM</a:t>
                          </a:r>
                          <a:endParaRPr lang="fr-CH" sz="1600" b="0" i="0" dirty="0"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458601"/>
                      </a:ext>
                    </a:extLst>
                  </a:tr>
                  <a:tr h="2306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H" sz="16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fr-CH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CH" sz="1600" dirty="0" err="1"/>
                            <a:t>is</a:t>
                          </a:r>
                          <a:r>
                            <a:rPr lang="fr-CH" sz="1600" dirty="0"/>
                            <a:t> a </a:t>
                          </a:r>
                          <a:r>
                            <a:rPr lang="fr-CH" sz="1600" dirty="0" err="1"/>
                            <a:t>random</a:t>
                          </a:r>
                          <a:r>
                            <a:rPr lang="fr-CH" sz="1600" dirty="0"/>
                            <a:t> </a:t>
                          </a:r>
                          <a:r>
                            <a:rPr lang="fr-CH" sz="1600" dirty="0" err="1"/>
                            <a:t>number</a:t>
                          </a:r>
                          <a:r>
                            <a:rPr lang="fr-CH" sz="1600" dirty="0"/>
                            <a:t> (RAND)</a:t>
                          </a:r>
                          <a:endParaRPr lang="fr-CH" sz="1600" b="0" i="0" dirty="0"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245472"/>
                      </a:ext>
                    </a:extLst>
                  </a:tr>
                  <a:tr h="2706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CH" sz="16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60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CH" sz="160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endParaRPr lang="fr-CH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is a key used to </a:t>
                          </a:r>
                          <a:r>
                            <a:rPr lang="en-GB" sz="1600" dirty="0" err="1"/>
                            <a:t>en</a:t>
                          </a:r>
                          <a:r>
                            <a:rPr lang="en-GB" sz="1600" dirty="0"/>
                            <a:t>/de-crypt calls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3301624"/>
                      </a:ext>
                    </a:extLst>
                  </a:tr>
                  <a:tr h="2706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H" sz="16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CH" sz="16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fr-CH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 is the authentication token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245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769964"/>
                  </p:ext>
                </p:extLst>
              </p:nvPr>
            </p:nvGraphicFramePr>
            <p:xfrm>
              <a:off x="5672138" y="5397654"/>
              <a:ext cx="3383335" cy="1357504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378147">
                      <a:extLst>
                        <a:ext uri="{9D8B030D-6E8A-4147-A177-3AD203B41FA5}">
                          <a16:colId xmlns:a16="http://schemas.microsoft.com/office/drawing/2014/main" val="881092463"/>
                        </a:ext>
                      </a:extLst>
                    </a:gridCol>
                    <a:gridCol w="3005188">
                      <a:extLst>
                        <a:ext uri="{9D8B030D-6E8A-4147-A177-3AD203B41FA5}">
                          <a16:colId xmlns:a16="http://schemas.microsoft.com/office/drawing/2014/main" val="4101868848"/>
                        </a:ext>
                      </a:extLst>
                    </a:gridCol>
                  </a:tblGrid>
                  <a:tr h="35166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613" t="-5172" r="-80000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600" dirty="0" err="1"/>
                            <a:t>is</a:t>
                          </a:r>
                          <a:r>
                            <a:rPr lang="fr-CH" sz="1600" dirty="0"/>
                            <a:t> the secret key in the SIM</a:t>
                          </a:r>
                          <a:endParaRPr lang="fr-CH" sz="1600" b="0" i="0" dirty="0"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4586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110909" r="-800000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CH" sz="1600" dirty="0" err="1"/>
                            <a:t>is</a:t>
                          </a:r>
                          <a:r>
                            <a:rPr lang="fr-CH" sz="1600" dirty="0"/>
                            <a:t> a </a:t>
                          </a:r>
                          <a:r>
                            <a:rPr lang="fr-CH" sz="1600" dirty="0" err="1"/>
                            <a:t>random</a:t>
                          </a:r>
                          <a:r>
                            <a:rPr lang="fr-CH" sz="1600" dirty="0"/>
                            <a:t> </a:t>
                          </a:r>
                          <a:r>
                            <a:rPr lang="fr-CH" sz="1600" dirty="0" err="1"/>
                            <a:t>number</a:t>
                          </a:r>
                          <a:endParaRPr lang="fr-CH" sz="1600" b="0" i="0" dirty="0"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24547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207143" r="-800000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is a key used to </a:t>
                          </a:r>
                          <a:r>
                            <a:rPr lang="en-GB" sz="1600" dirty="0" err="1"/>
                            <a:t>en</a:t>
                          </a:r>
                          <a:r>
                            <a:rPr lang="en-GB" sz="1600" dirty="0"/>
                            <a:t>/de-crypt calls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330162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3" t="-312727" r="-800000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 is the authentication token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24535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055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GSM Authentication</a:t>
            </a:r>
            <a:endParaRPr lang="fr-CH" sz="32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2725" y="1085850"/>
            <a:ext cx="91614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2400" b="1" u="sng" dirty="0">
                <a:latin typeface="+mj-lt"/>
              </a:rPr>
              <a:t>Mobile Station</a:t>
            </a:r>
            <a:r>
              <a:rPr lang="fr-CH" sz="2400" b="1" dirty="0">
                <a:latin typeface="+mj-lt"/>
              </a:rPr>
              <a:t>                      </a:t>
            </a:r>
            <a:r>
              <a:rPr lang="fr-CH" sz="2400" b="1" u="sng" dirty="0" err="1">
                <a:latin typeface="+mj-lt"/>
              </a:rPr>
              <a:t>Visited</a:t>
            </a:r>
            <a:r>
              <a:rPr lang="fr-CH" sz="2400" b="1" u="sng" dirty="0">
                <a:latin typeface="+mj-lt"/>
              </a:rPr>
              <a:t> network</a:t>
            </a:r>
            <a:r>
              <a:rPr lang="fr-CH" sz="2400" b="1" dirty="0">
                <a:latin typeface="+mj-lt"/>
              </a:rPr>
              <a:t>                      </a:t>
            </a:r>
            <a:r>
              <a:rPr lang="fr-CH" sz="2400" b="1" u="sng" dirty="0">
                <a:latin typeface="+mj-lt"/>
              </a:rPr>
              <a:t>Home network</a:t>
            </a:r>
            <a:endParaRPr lang="en-GB" sz="2400" b="1" u="sng" dirty="0">
              <a:latin typeface="+mj-lt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508042" y="2624138"/>
            <a:ext cx="27829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75702" y="2228850"/>
            <a:ext cx="15888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CH" sz="1600" b="1" dirty="0">
                <a:latin typeface="Times New Roman" pitchFamily="18" charset="0"/>
              </a:rPr>
              <a:t>IMSI</a:t>
            </a:r>
            <a:r>
              <a:rPr lang="fr-CH" sz="1600" dirty="0">
                <a:latin typeface="Times New Roman" pitchFamily="18" charset="0"/>
              </a:rPr>
              <a:t> (or </a:t>
            </a:r>
            <a:r>
              <a:rPr lang="fr-CH" sz="1600" b="1" dirty="0">
                <a:latin typeface="Times New Roman" pitchFamily="18" charset="0"/>
              </a:rPr>
              <a:t>TMSI</a:t>
            </a:r>
            <a:r>
              <a:rPr lang="fr-CH" sz="1600" dirty="0">
                <a:latin typeface="Times New Roman" pitchFamily="18" charset="0"/>
              </a:rPr>
              <a:t>)</a:t>
            </a:r>
            <a:endParaRPr lang="en-GB" sz="1600" dirty="0"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04126" y="2162175"/>
            <a:ext cx="169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1600">
              <a:latin typeface="Times New Roman" pitchFamily="18" charset="0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7265992" y="2252662"/>
            <a:ext cx="1617664" cy="1781175"/>
            <a:chOff x="4896" y="864"/>
            <a:chExt cx="1104" cy="1122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896" y="1248"/>
              <a:ext cx="1104" cy="28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fr-CH" sz="1600" dirty="0">
                <a:latin typeface="Times New Roman" pitchFamily="18" charset="0"/>
              </a:endParaRPr>
            </a:p>
            <a:p>
              <a:pPr algn="ctr" eaLnBrk="0" hangingPunct="0"/>
              <a:r>
                <a:rPr lang="fr-CH" sz="1600" dirty="0">
                  <a:latin typeface="Times New Roman" pitchFamily="18" charset="0"/>
                </a:rPr>
                <a:t>A8                     A3</a:t>
              </a:r>
              <a:endParaRPr lang="en-GB" sz="1600" dirty="0">
                <a:latin typeface="Times New Roman" pitchFamily="18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5232" y="11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5712" y="11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2"/>
                <p:cNvSpPr>
                  <a:spLocks noChangeArrowheads="1"/>
                </p:cNvSpPr>
                <p:nvPr/>
              </p:nvSpPr>
              <p:spPr bwMode="auto">
                <a:xfrm>
                  <a:off x="5137" y="864"/>
                  <a:ext cx="280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6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fr-CH" sz="1600" i="1" baseline="-2500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GB" sz="1600" baseline="-25000" dirty="0">
                    <a:solidFill>
                      <a:schemeClr val="accent6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37" y="864"/>
                  <a:ext cx="280" cy="2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585" y="876"/>
                  <a:ext cx="254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fr-CH" sz="1600" dirty="0"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endParaRPr lang="en-GB" sz="16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85" y="876"/>
                  <a:ext cx="254" cy="2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5040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5856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6"/>
                <p:cNvSpPr>
                  <a:spLocks noChangeArrowheads="1"/>
                </p:cNvSpPr>
                <p:nvPr/>
              </p:nvSpPr>
              <p:spPr bwMode="auto">
                <a:xfrm>
                  <a:off x="4896" y="1776"/>
                  <a:ext cx="293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fr-CH" sz="1600" i="1" baseline="-2500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GB" sz="1600" baseline="-25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6" y="1776"/>
                  <a:ext cx="293" cy="2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759" y="1767"/>
                  <a:ext cx="23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GB" sz="1600" dirty="0">
                    <a:solidFill>
                      <a:srgbClr val="0070C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9" y="1767"/>
                  <a:ext cx="238" cy="2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221163" y="2838450"/>
            <a:ext cx="281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303698" y="2443163"/>
            <a:ext cx="652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CH" sz="1600" b="1" dirty="0">
                <a:latin typeface="Times New Roman" pitchFamily="18" charset="0"/>
              </a:rPr>
              <a:t>IMSI</a:t>
            </a:r>
            <a:endParaRPr lang="en-GB" sz="1600" dirty="0">
              <a:latin typeface="Times New Roman" pitchFamily="18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4291013" y="36766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5126589" y="3365354"/>
                <a:ext cx="1002197" cy="332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sz="1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CH" sz="1600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CH" sz="1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CH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CH" sz="16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CH" sz="16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CH" sz="16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6589" y="3365354"/>
                <a:ext cx="1002197" cy="332912"/>
              </a:xfrm>
              <a:prstGeom prst="rect">
                <a:avLst/>
              </a:prstGeom>
              <a:blipFill>
                <a:blip r:embed="rId6"/>
                <a:stretch>
                  <a:fillRect b="-127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1632170" y="4343400"/>
            <a:ext cx="27302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4"/>
              <p:cNvSpPr txBox="1">
                <a:spLocks noChangeArrowheads="1"/>
              </p:cNvSpPr>
              <p:nvPr/>
            </p:nvSpPr>
            <p:spPr bwMode="auto">
              <a:xfrm>
                <a:off x="2534444" y="4024313"/>
                <a:ext cx="3734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6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4444" y="4024313"/>
                <a:ext cx="37343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312736" y="4514850"/>
            <a:ext cx="1653799" cy="1781175"/>
            <a:chOff x="4896" y="864"/>
            <a:chExt cx="1129" cy="1122"/>
          </a:xfrm>
        </p:grpSpPr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896" y="1248"/>
              <a:ext cx="1104" cy="28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fr-CH" sz="1600" dirty="0">
                <a:latin typeface="Times New Roman" pitchFamily="18" charset="0"/>
              </a:endParaRPr>
            </a:p>
            <a:p>
              <a:pPr algn="ctr" eaLnBrk="0" hangingPunct="0"/>
              <a:r>
                <a:rPr lang="fr-CH" sz="1600" dirty="0">
                  <a:latin typeface="Times New Roman" pitchFamily="18" charset="0"/>
                </a:rPr>
                <a:t>A8                     A3</a:t>
              </a:r>
              <a:endParaRPr lang="en-GB" sz="1600" dirty="0">
                <a:latin typeface="Times New Roman" pitchFamily="18" charset="0"/>
              </a:endParaRPr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5232" y="11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5712" y="11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29"/>
                <p:cNvSpPr>
                  <a:spLocks noChangeArrowheads="1"/>
                </p:cNvSpPr>
                <p:nvPr/>
              </p:nvSpPr>
              <p:spPr bwMode="auto">
                <a:xfrm>
                  <a:off x="5136" y="864"/>
                  <a:ext cx="280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6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fr-CH" sz="1600" i="1" baseline="-2500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GB" sz="1600" baseline="-25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2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36" y="864"/>
                  <a:ext cx="280" cy="2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616" y="864"/>
                  <a:ext cx="255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GB" sz="16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16" y="864"/>
                  <a:ext cx="255" cy="21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5040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5856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3"/>
                <p:cNvSpPr>
                  <a:spLocks noChangeArrowheads="1"/>
                </p:cNvSpPr>
                <p:nvPr/>
              </p:nvSpPr>
              <p:spPr bwMode="auto">
                <a:xfrm>
                  <a:off x="4896" y="1776"/>
                  <a:ext cx="294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fr-CH" sz="1600" i="1" baseline="-2500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GB" sz="1600" baseline="-25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6" y="1776"/>
                  <a:ext cx="294" cy="2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759" y="1767"/>
                  <a:ext cx="266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CH" sz="1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m:oMathPara>
                  </a14:m>
                  <a:endParaRPr lang="en-GB" sz="1600" dirty="0">
                    <a:solidFill>
                      <a:srgbClr val="0070C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7" name="Text 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9" y="1767"/>
                  <a:ext cx="266" cy="21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1966535" y="6362700"/>
            <a:ext cx="21435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6"/>
              <p:cNvSpPr txBox="1">
                <a:spLocks noChangeArrowheads="1"/>
              </p:cNvSpPr>
              <p:nvPr/>
            </p:nvSpPr>
            <p:spPr bwMode="auto">
              <a:xfrm>
                <a:off x="2843918" y="6000332"/>
                <a:ext cx="3898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CH" sz="16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GB" sz="1600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918" y="6000332"/>
                <a:ext cx="38985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7"/>
              <p:cNvSpPr txBox="1">
                <a:spLocks noChangeArrowheads="1"/>
              </p:cNvSpPr>
              <p:nvPr/>
            </p:nvSpPr>
            <p:spPr bwMode="auto">
              <a:xfrm>
                <a:off x="4220335" y="6113463"/>
                <a:ext cx="709681" cy="338554"/>
              </a:xfrm>
              <a:prstGeom prst="rect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fr-CH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r-CH" sz="1600" dirty="0">
                    <a:latin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fr-CH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CH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fr-CH" sz="1600" dirty="0">
                    <a:latin typeface="Times New Roman" pitchFamily="18" charset="0"/>
                  </a:rPr>
                  <a:t> ?</a:t>
                </a:r>
                <a:endParaRPr lang="en-GB" sz="16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0335" y="6113463"/>
                <a:ext cx="709681" cy="338554"/>
              </a:xfrm>
              <a:prstGeom prst="rect">
                <a:avLst/>
              </a:prstGeom>
              <a:blipFill>
                <a:blip r:embed="rId13"/>
                <a:stretch>
                  <a:fillRect t="-24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mobile phone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346" y="1611311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612" y="1573212"/>
            <a:ext cx="966413" cy="6539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69" y="1590785"/>
            <a:ext cx="966413" cy="653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56016"/>
                  </p:ext>
                </p:extLst>
              </p:nvPr>
            </p:nvGraphicFramePr>
            <p:xfrm>
              <a:off x="5662613" y="4629149"/>
              <a:ext cx="3383335" cy="1692784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378147">
                      <a:extLst>
                        <a:ext uri="{9D8B030D-6E8A-4147-A177-3AD203B41FA5}">
                          <a16:colId xmlns:a16="http://schemas.microsoft.com/office/drawing/2014/main" val="881092463"/>
                        </a:ext>
                      </a:extLst>
                    </a:gridCol>
                    <a:gridCol w="3005188">
                      <a:extLst>
                        <a:ext uri="{9D8B030D-6E8A-4147-A177-3AD203B41FA5}">
                          <a16:colId xmlns:a16="http://schemas.microsoft.com/office/drawing/2014/main" val="4101868848"/>
                        </a:ext>
                      </a:extLst>
                    </a:gridCol>
                  </a:tblGrid>
                  <a:tr h="3516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CH" sz="1600" i="1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600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CH" sz="1600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fr-CH" sz="16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600" dirty="0" err="1"/>
                            <a:t>is</a:t>
                          </a:r>
                          <a:r>
                            <a:rPr lang="fr-CH" sz="1600" dirty="0"/>
                            <a:t> the secret key in the SIM</a:t>
                          </a:r>
                          <a:endParaRPr lang="fr-CH" sz="1600" b="0" i="0" dirty="0"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458601"/>
                      </a:ext>
                    </a:extLst>
                  </a:tr>
                  <a:tr h="2306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H" sz="16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fr-CH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CH" sz="1600" dirty="0" err="1"/>
                            <a:t>is</a:t>
                          </a:r>
                          <a:r>
                            <a:rPr lang="fr-CH" sz="1600" dirty="0"/>
                            <a:t> a </a:t>
                          </a:r>
                          <a:r>
                            <a:rPr lang="fr-CH" sz="1600" dirty="0" err="1"/>
                            <a:t>random</a:t>
                          </a:r>
                          <a:r>
                            <a:rPr lang="fr-CH" sz="1600" dirty="0"/>
                            <a:t> </a:t>
                          </a:r>
                          <a:r>
                            <a:rPr lang="fr-CH" sz="1600" dirty="0" err="1"/>
                            <a:t>number</a:t>
                          </a:r>
                          <a:endParaRPr lang="fr-CH" sz="1600" b="0" i="0" dirty="0"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245472"/>
                      </a:ext>
                    </a:extLst>
                  </a:tr>
                  <a:tr h="2706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CH" sz="16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60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CH" sz="160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endParaRPr lang="fr-CH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is a key used to </a:t>
                          </a:r>
                          <a:r>
                            <a:rPr lang="en-GB" sz="1600" dirty="0" err="1"/>
                            <a:t>en</a:t>
                          </a:r>
                          <a:r>
                            <a:rPr lang="en-GB" sz="1600" dirty="0"/>
                            <a:t>/de-crypt calls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3301624"/>
                      </a:ext>
                    </a:extLst>
                  </a:tr>
                  <a:tr h="2706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H" sz="16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CH" sz="16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fr-CH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 is the authentication token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2453599"/>
                      </a:ext>
                    </a:extLst>
                  </a:tr>
                  <a:tr h="2706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CH" sz="16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H" sz="16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CH" sz="16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fr-CH" sz="16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H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is valid if </a:t>
                          </a:r>
                          <a14:m>
                            <m:oMath xmlns:m="http://schemas.openxmlformats.org/officeDocument/2006/math">
                              <m:r>
                                <a:rPr lang="fr-CH" sz="16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fr-CH" sz="16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oMath>
                          </a14:m>
                          <a:endParaRPr lang="en-GB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47567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56016"/>
                  </p:ext>
                </p:extLst>
              </p:nvPr>
            </p:nvGraphicFramePr>
            <p:xfrm>
              <a:off x="5662613" y="4629149"/>
              <a:ext cx="3383335" cy="1711898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378147">
                      <a:extLst>
                        <a:ext uri="{9D8B030D-6E8A-4147-A177-3AD203B41FA5}">
                          <a16:colId xmlns:a16="http://schemas.microsoft.com/office/drawing/2014/main" val="881092463"/>
                        </a:ext>
                      </a:extLst>
                    </a:gridCol>
                    <a:gridCol w="3005188">
                      <a:extLst>
                        <a:ext uri="{9D8B030D-6E8A-4147-A177-3AD203B41FA5}">
                          <a16:colId xmlns:a16="http://schemas.microsoft.com/office/drawing/2014/main" val="4101868848"/>
                        </a:ext>
                      </a:extLst>
                    </a:gridCol>
                  </a:tblGrid>
                  <a:tr h="35166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l="-1613" t="-5172" r="-800000" b="-4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600" dirty="0" err="1"/>
                            <a:t>is</a:t>
                          </a:r>
                          <a:r>
                            <a:rPr lang="fr-CH" sz="1600" dirty="0"/>
                            <a:t> the secret key in the SIM</a:t>
                          </a:r>
                          <a:endParaRPr lang="fr-CH" sz="1600" b="0" i="0" dirty="0"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4586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6"/>
                          <a:stretch>
                            <a:fillRect l="-1613" t="-110909" r="-800000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CH" sz="1600" dirty="0" err="1"/>
                            <a:t>is</a:t>
                          </a:r>
                          <a:r>
                            <a:rPr lang="fr-CH" sz="1600" dirty="0"/>
                            <a:t> a </a:t>
                          </a:r>
                          <a:r>
                            <a:rPr lang="fr-CH" sz="1600" dirty="0" err="1"/>
                            <a:t>random</a:t>
                          </a:r>
                          <a:r>
                            <a:rPr lang="fr-CH" sz="1600" dirty="0"/>
                            <a:t> </a:t>
                          </a:r>
                          <a:r>
                            <a:rPr lang="fr-CH" sz="1600" dirty="0" err="1"/>
                            <a:t>number</a:t>
                          </a:r>
                          <a:endParaRPr lang="fr-CH" sz="1600" b="0" i="0" dirty="0"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24547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6"/>
                          <a:stretch>
                            <a:fillRect l="-1613" t="-210909" r="-800000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is a key used to </a:t>
                          </a:r>
                          <a:r>
                            <a:rPr lang="en-GB" sz="1600" dirty="0" err="1"/>
                            <a:t>en</a:t>
                          </a:r>
                          <a:r>
                            <a:rPr lang="en-GB" sz="1600" dirty="0"/>
                            <a:t>/de-crypt calls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330162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6"/>
                          <a:stretch>
                            <a:fillRect l="-1613" t="-305357" r="-800000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 is the authentication token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2453599"/>
                      </a:ext>
                    </a:extLst>
                  </a:tr>
                  <a:tr h="35439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613" t="-391379" r="-800000" b="-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2753" t="-391379" r="-405" b="-1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47567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37"/>
              <p:cNvSpPr txBox="1">
                <a:spLocks noChangeArrowheads="1"/>
              </p:cNvSpPr>
              <p:nvPr/>
            </p:nvSpPr>
            <p:spPr bwMode="auto">
              <a:xfrm>
                <a:off x="3791379" y="3892720"/>
                <a:ext cx="1154291" cy="338554"/>
              </a:xfrm>
              <a:prstGeom prst="rect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fr-CH" sz="1600" dirty="0">
                    <a:latin typeface="Times New Roman" pitchFamily="18" charset="0"/>
                  </a:rPr>
                  <a:t>Stores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CH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H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16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1379" y="3892720"/>
                <a:ext cx="1154291" cy="338554"/>
              </a:xfrm>
              <a:prstGeom prst="rect">
                <a:avLst/>
              </a:prstGeom>
              <a:blipFill>
                <a:blip r:embed="rId17"/>
                <a:stretch>
                  <a:fillRect l="-1961" t="-24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result for sim card logo 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" y="3749649"/>
            <a:ext cx="660494" cy="7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Connector: Curved 47"/>
          <p:cNvCxnSpPr>
            <a:cxnSpLocks/>
            <a:endCxn id="32" idx="0"/>
          </p:cNvCxnSpPr>
          <p:nvPr/>
        </p:nvCxnSpPr>
        <p:spPr>
          <a:xfrm>
            <a:off x="523672" y="4186498"/>
            <a:ext cx="345701" cy="328352"/>
          </a:xfrm>
          <a:prstGeom prst="curved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4024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GSM Weaknesses – “By design”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96" y="1099007"/>
            <a:ext cx="8515350" cy="53034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CH" sz="2400" dirty="0" err="1"/>
              <a:t>Unilateral</a:t>
            </a:r>
            <a:r>
              <a:rPr lang="fr-CH" sz="2400" dirty="0"/>
              <a:t> </a:t>
            </a:r>
            <a:r>
              <a:rPr lang="fr-CH" sz="2400" dirty="0" err="1"/>
              <a:t>authentication</a:t>
            </a:r>
            <a:r>
              <a:rPr lang="fr-CH" sz="2400" dirty="0"/>
              <a:t>:</a:t>
            </a:r>
          </a:p>
          <a:p>
            <a:pPr lvl="1"/>
            <a:r>
              <a:rPr lang="fr-CH" sz="2000" dirty="0"/>
              <a:t>The network </a:t>
            </a:r>
            <a:r>
              <a:rPr lang="fr-CH" sz="2000" dirty="0">
                <a:solidFill>
                  <a:schemeClr val="accent6"/>
                </a:solidFill>
              </a:rPr>
              <a:t>authentifies the user</a:t>
            </a:r>
            <a:r>
              <a:rPr lang="fr-CH" sz="2000" dirty="0"/>
              <a:t>, </a:t>
            </a:r>
            <a:r>
              <a:rPr lang="fr-CH" sz="2000" dirty="0">
                <a:solidFill>
                  <a:srgbClr val="FF0000"/>
                </a:solidFill>
              </a:rPr>
              <a:t>but not the opposite</a:t>
            </a:r>
          </a:p>
          <a:p>
            <a:pPr lvl="1"/>
            <a:r>
              <a:rPr lang="fr-CH" sz="2000" dirty="0"/>
              <a:t>A fake base station can </a:t>
            </a:r>
            <a:r>
              <a:rPr lang="fr-CH" sz="2000" b="1" dirty="0" err="1"/>
              <a:t>pretend</a:t>
            </a:r>
            <a:r>
              <a:rPr lang="fr-CH" sz="2000" b="1" dirty="0"/>
              <a:t> to </a:t>
            </a:r>
            <a:r>
              <a:rPr lang="fr-CH" sz="2000" b="1" dirty="0" err="1"/>
              <a:t>be</a:t>
            </a:r>
            <a:r>
              <a:rPr lang="fr-CH" sz="2000" b="1" dirty="0"/>
              <a:t> the </a:t>
            </a:r>
            <a:r>
              <a:rPr lang="fr-CH" sz="2000" b="1" dirty="0" err="1"/>
              <a:t>legitimate</a:t>
            </a:r>
            <a:r>
              <a:rPr lang="fr-CH" sz="2000" b="1" dirty="0"/>
              <a:t> network</a:t>
            </a:r>
          </a:p>
          <a:p>
            <a:pPr lvl="1"/>
            <a:r>
              <a:rPr lang="fr-CH" sz="2000" dirty="0" err="1"/>
              <a:t>E.g</a:t>
            </a:r>
            <a:r>
              <a:rPr lang="fr-CH" sz="2000" dirty="0"/>
              <a:t> </a:t>
            </a:r>
            <a:r>
              <a:rPr lang="fr-CH" sz="2000" dirty="0" err="1"/>
              <a:t>it</a:t>
            </a:r>
            <a:r>
              <a:rPr lang="fr-CH" sz="2000" dirty="0"/>
              <a:t> can </a:t>
            </a:r>
            <a:r>
              <a:rPr lang="fr-CH" sz="2000" dirty="0" err="1"/>
              <a:t>collect</a:t>
            </a:r>
            <a:r>
              <a:rPr lang="fr-CH" sz="2000" dirty="0"/>
              <a:t> </a:t>
            </a:r>
            <a:r>
              <a:rPr lang="fr-CH" sz="2000" dirty="0" err="1"/>
              <a:t>identities</a:t>
            </a:r>
            <a:r>
              <a:rPr lang="fr-CH" sz="2000" dirty="0"/>
              <a:t> (IMSI) to </a:t>
            </a:r>
            <a:r>
              <a:rPr lang="fr-CH" sz="2000" dirty="0" err="1"/>
              <a:t>spy</a:t>
            </a:r>
            <a:r>
              <a:rPr lang="fr-CH" sz="2000" dirty="0"/>
              <a:t> on </a:t>
            </a:r>
            <a:r>
              <a:rPr lang="fr-CH" sz="2000" dirty="0" err="1"/>
              <a:t>users</a:t>
            </a:r>
            <a:r>
              <a:rPr lang="fr-CH" sz="2000" dirty="0"/>
              <a:t> (</a:t>
            </a:r>
            <a:r>
              <a:rPr lang="fr-CH" sz="2000" dirty="0" err="1"/>
              <a:t>movement</a:t>
            </a:r>
            <a:r>
              <a:rPr lang="fr-CH" sz="2000" dirty="0"/>
              <a:t> profiles)</a:t>
            </a:r>
          </a:p>
          <a:p>
            <a:pPr lvl="1"/>
            <a:r>
              <a:rPr lang="fr-CH" sz="2000" dirty="0" err="1"/>
              <a:t>E.g</a:t>
            </a:r>
            <a:r>
              <a:rPr lang="fr-CH" sz="2000" dirty="0"/>
              <a:t> </a:t>
            </a:r>
            <a:r>
              <a:rPr lang="fr-CH" sz="2000" dirty="0" err="1"/>
              <a:t>it</a:t>
            </a:r>
            <a:r>
              <a:rPr lang="fr-CH" sz="2000" dirty="0"/>
              <a:t> can </a:t>
            </a:r>
            <a:r>
              <a:rPr lang="fr-CH" sz="2000" dirty="0" err="1"/>
              <a:t>mount</a:t>
            </a:r>
            <a:r>
              <a:rPr lang="fr-CH" sz="2000" dirty="0"/>
              <a:t> a </a:t>
            </a:r>
            <a:r>
              <a:rPr lang="fr-CH" sz="2000" dirty="0" err="1"/>
              <a:t>MitM</a:t>
            </a:r>
            <a:r>
              <a:rPr lang="fr-CH" sz="2000" dirty="0"/>
              <a:t> and </a:t>
            </a:r>
            <a:r>
              <a:rPr lang="fr-CH" sz="2000" dirty="0" err="1"/>
              <a:t>decrypt</a:t>
            </a:r>
            <a:r>
              <a:rPr lang="fr-CH" sz="2000" dirty="0"/>
              <a:t> the </a:t>
            </a:r>
            <a:r>
              <a:rPr lang="fr-CH" sz="2000" dirty="0" err="1"/>
              <a:t>traffic</a:t>
            </a:r>
            <a:endParaRPr lang="fr-CH" sz="2000" dirty="0"/>
          </a:p>
          <a:p>
            <a:pPr>
              <a:buAutoNum type="arabicPeriod"/>
            </a:pPr>
            <a:endParaRPr lang="fr-CH" sz="2400" b="1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fr-CH" sz="2400" dirty="0"/>
              <a:t>No Security </a:t>
            </a:r>
            <a:r>
              <a:rPr lang="fr-CH" sz="2400" dirty="0" err="1"/>
              <a:t>within</a:t>
            </a:r>
            <a:r>
              <a:rPr lang="fr-CH" sz="2400" dirty="0"/>
              <a:t> the </a:t>
            </a:r>
            <a:r>
              <a:rPr lang="fr-CH" sz="2400" dirty="0" err="1"/>
              <a:t>wired</a:t>
            </a:r>
            <a:r>
              <a:rPr lang="fr-CH" sz="2400" dirty="0"/>
              <a:t> network:</a:t>
            </a:r>
          </a:p>
          <a:p>
            <a:pPr lvl="1">
              <a:lnSpc>
                <a:spcPct val="120000"/>
              </a:lnSpc>
            </a:pPr>
            <a:r>
              <a:rPr lang="fr-CH" sz="2000" dirty="0">
                <a:ea typeface="Calibri"/>
                <a:cs typeface="Calibri"/>
              </a:rPr>
              <a:t>Call data </a:t>
            </a:r>
            <a:r>
              <a:rPr lang="fr-CH" sz="2000" dirty="0" err="1">
                <a:ea typeface="Calibri"/>
                <a:cs typeface="Calibri"/>
              </a:rPr>
              <a:t>is</a:t>
            </a:r>
            <a:r>
              <a:rPr lang="fr-CH" sz="2000" dirty="0">
                <a:ea typeface="Calibri"/>
                <a:cs typeface="Calibri"/>
              </a:rPr>
              <a:t> </a:t>
            </a:r>
            <a:r>
              <a:rPr lang="fr-CH" sz="2000" dirty="0" err="1">
                <a:ea typeface="Calibri"/>
                <a:cs typeface="Calibri"/>
              </a:rPr>
              <a:t>decrypted</a:t>
            </a:r>
            <a:r>
              <a:rPr lang="fr-CH" sz="2000" dirty="0">
                <a:ea typeface="Calibri"/>
                <a:cs typeface="Calibri"/>
              </a:rPr>
              <a:t> at the </a:t>
            </a:r>
            <a:r>
              <a:rPr lang="fr-CH" sz="2000" b="1" dirty="0" err="1">
                <a:ea typeface="Calibri"/>
                <a:cs typeface="Calibri"/>
              </a:rPr>
              <a:t>visiting</a:t>
            </a:r>
            <a:r>
              <a:rPr lang="fr-CH" sz="2000" b="1" dirty="0">
                <a:ea typeface="Calibri"/>
                <a:cs typeface="Calibri"/>
              </a:rPr>
              <a:t> network</a:t>
            </a:r>
            <a:endParaRPr lang="en-US" sz="2000" dirty="0">
              <a:ea typeface="Calibri"/>
              <a:cs typeface="Calibri"/>
            </a:endParaRPr>
          </a:p>
          <a:p>
            <a:pPr lvl="1">
              <a:lnSpc>
                <a:spcPct val="120000"/>
              </a:lnSpc>
              <a:buFont typeface="Arial" panose="020F0302020204030204"/>
              <a:buChar char="•"/>
            </a:pPr>
            <a:r>
              <a:rPr lang="fr-CH" sz="2000" dirty="0">
                <a:ea typeface="Calibri"/>
                <a:cs typeface="Calibri"/>
              </a:rPr>
              <a:t>No end-to-end </a:t>
            </a:r>
            <a:r>
              <a:rPr lang="fr-CH" sz="2000" dirty="0" err="1">
                <a:ea typeface="Calibri"/>
                <a:cs typeface="Calibri"/>
              </a:rPr>
              <a:t>confidentiality</a:t>
            </a:r>
            <a:endParaRPr lang="fr-CH" sz="2000" dirty="0">
              <a:ea typeface="Calibri"/>
              <a:cs typeface="Calibri"/>
            </a:endParaRPr>
          </a:p>
          <a:p>
            <a:pPr lvl="1">
              <a:lnSpc>
                <a:spcPct val="120000"/>
              </a:lnSpc>
              <a:buFont typeface="Arial" panose="020F0302020204030204"/>
              <a:buChar char="•"/>
            </a:pPr>
            <a:r>
              <a:rPr lang="fr-CH" sz="2000" dirty="0" err="1">
                <a:ea typeface="Calibri"/>
                <a:cs typeface="Calibri"/>
              </a:rPr>
              <a:t>Signaling</a:t>
            </a:r>
            <a:r>
              <a:rPr lang="fr-CH" sz="2000" dirty="0">
                <a:ea typeface="Calibri"/>
                <a:cs typeface="Calibri"/>
              </a:rPr>
              <a:t> messages are not </a:t>
            </a:r>
            <a:r>
              <a:rPr lang="fr-CH" sz="2000" dirty="0" err="1">
                <a:ea typeface="Calibri"/>
                <a:cs typeface="Calibri"/>
              </a:rPr>
              <a:t>protected</a:t>
            </a:r>
            <a:endParaRPr lang="fr-CH" sz="2000" dirty="0">
              <a:ea typeface="Calibri"/>
              <a:cs typeface="Calibri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fr-CH" sz="2000" dirty="0">
              <a:ea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ea typeface="Calibri"/>
                <a:cs typeface="Calibri"/>
              </a:rPr>
              <a:t>3. </a:t>
            </a:r>
            <a:r>
              <a:rPr lang="fr-CH" sz="2400" dirty="0">
                <a:ea typeface="Calibri"/>
                <a:cs typeface="Calibri"/>
              </a:rPr>
              <a:t>A5 secret key can </a:t>
            </a:r>
            <a:r>
              <a:rPr lang="fr-CH" sz="2400" dirty="0" err="1">
                <a:ea typeface="Calibri"/>
                <a:cs typeface="Calibri"/>
              </a:rPr>
              <a:t>be</a:t>
            </a:r>
            <a:r>
              <a:rPr lang="fr-CH" sz="2400" dirty="0">
                <a:ea typeface="Calibri"/>
                <a:cs typeface="Calibri"/>
              </a:rPr>
              <a:t> </a:t>
            </a:r>
            <a:r>
              <a:rPr lang="fr-CH" sz="2400" dirty="0" err="1">
                <a:ea typeface="Calibri"/>
                <a:cs typeface="Calibri"/>
              </a:rPr>
              <a:t>extracted</a:t>
            </a:r>
            <a:r>
              <a:rPr lang="fr-CH" sz="2400" dirty="0">
                <a:ea typeface="Calibri"/>
                <a:cs typeface="Calibri"/>
              </a:rPr>
              <a:t> </a:t>
            </a:r>
            <a:r>
              <a:rPr lang="fr-CH" sz="2400" dirty="0" err="1">
                <a:ea typeface="Calibri"/>
                <a:cs typeface="Calibri"/>
              </a:rPr>
              <a:t>from</a:t>
            </a:r>
            <a:r>
              <a:rPr lang="fr-CH" sz="2400" dirty="0">
                <a:ea typeface="Calibri"/>
                <a:cs typeface="Calibri"/>
              </a:rPr>
              <a:t> </a:t>
            </a:r>
            <a:r>
              <a:rPr lang="fr-CH" sz="2400" dirty="0" err="1">
                <a:ea typeface="Calibri"/>
                <a:cs typeface="Calibri"/>
              </a:rPr>
              <a:t>recorded</a:t>
            </a:r>
            <a:r>
              <a:rPr lang="fr-CH" sz="2400" dirty="0">
                <a:ea typeface="Calibri"/>
                <a:cs typeface="Calibri"/>
              </a:rPr>
              <a:t> </a:t>
            </a:r>
            <a:r>
              <a:rPr lang="fr-CH" sz="2400" dirty="0" err="1">
                <a:ea typeface="Calibri"/>
                <a:cs typeface="Calibri"/>
              </a:rPr>
              <a:t>traffic</a:t>
            </a:r>
            <a:endParaRPr lang="fr-CH" sz="2000" dirty="0">
              <a:ea typeface="Calibri"/>
              <a:cs typeface="Calibri"/>
            </a:endParaRPr>
          </a:p>
          <a:p>
            <a:pPr lvl="1">
              <a:lnSpc>
                <a:spcPct val="120000"/>
              </a:lnSpc>
            </a:pPr>
            <a:r>
              <a:rPr lang="en-US" sz="1800" b="1" dirty="0">
                <a:ea typeface="Calibri"/>
                <a:cs typeface="Calibri"/>
              </a:rPr>
              <a:t>Missing salt in encryption </a:t>
            </a:r>
            <a:r>
              <a:rPr lang="en-US" sz="1800" dirty="0">
                <a:ea typeface="Calibri"/>
                <a:cs typeface="Calibri"/>
              </a:rPr>
              <a:t>enables attackers to pre-compute </a:t>
            </a:r>
            <a:r>
              <a:rPr lang="en-US" sz="1800" b="1" dirty="0">
                <a:ea typeface="Calibri"/>
                <a:cs typeface="Calibri"/>
              </a:rPr>
              <a:t>Rainbow Tables </a:t>
            </a:r>
            <a:r>
              <a:rPr lang="en-US" sz="1800" dirty="0">
                <a:ea typeface="Calibri"/>
                <a:cs typeface="Calibri"/>
              </a:rPr>
              <a:t>[1]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19</a:t>
            </a:fld>
            <a:endParaRPr lang="fr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DB03A-887C-2C0E-D8A1-A9AE4AFB464D}"/>
              </a:ext>
            </a:extLst>
          </p:cNvPr>
          <p:cNvSpPr txBox="1"/>
          <p:nvPr/>
        </p:nvSpPr>
        <p:spPr>
          <a:xfrm>
            <a:off x="74543" y="6402457"/>
            <a:ext cx="4572000" cy="6642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>
              <a:lnSpc>
                <a:spcPts val="3450"/>
              </a:lnSpc>
            </a:pPr>
            <a:r>
              <a:rPr lang="en-US" sz="800">
                <a:latin typeface="Calibri"/>
                <a:ea typeface="Arial"/>
                <a:cs typeface="Arial"/>
              </a:rPr>
              <a:t>[1]: https</a:t>
            </a:r>
            <a:r>
              <a:rPr lang="en-US" sz="800" baseline="0">
                <a:latin typeface="Calibri"/>
                <a:ea typeface="Arial"/>
                <a:cs typeface="Arial"/>
              </a:rPr>
              <a:t>://srlabs.de/blog/decrypting-gsm</a:t>
            </a:r>
            <a:r>
              <a:rPr lang="en-US" sz="800">
                <a:latin typeface="Calibri"/>
                <a:ea typeface="Arial"/>
                <a:cs typeface="Arial"/>
              </a:rPr>
              <a:t>​</a:t>
            </a:r>
            <a:endParaRPr lang="en-US" sz="800" dirty="0">
              <a:ea typeface="Calibri"/>
              <a:cs typeface="Calibri"/>
            </a:endParaRPr>
          </a:p>
          <a:p>
            <a:pPr algn="ctr"/>
            <a:endParaRPr lang="en-US" sz="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53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25833"/>
            <a:ext cx="7886700" cy="32577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CH" dirty="0"/>
              <a:t>This course </a:t>
            </a:r>
            <a:r>
              <a:rPr lang="fr-CH" dirty="0" err="1"/>
              <a:t>contains</a:t>
            </a:r>
            <a:r>
              <a:rPr lang="fr-CH" dirty="0"/>
              <a:t> </a:t>
            </a:r>
            <a:r>
              <a:rPr lang="fr-CH" dirty="0" err="1"/>
              <a:t>material</a:t>
            </a:r>
            <a:r>
              <a:rPr lang="fr-CH" dirty="0"/>
              <a:t> </a:t>
            </a:r>
            <a:r>
              <a:rPr lang="fr-CH" dirty="0" err="1"/>
              <a:t>related</a:t>
            </a:r>
            <a:r>
              <a:rPr lang="fr-CH" dirty="0"/>
              <a:t> to </a:t>
            </a:r>
            <a:r>
              <a:rPr lang="fr-CH" dirty="0" err="1"/>
              <a:t>security</a:t>
            </a:r>
            <a:r>
              <a:rPr lang="fr-CH" dirty="0"/>
              <a:t> and </a:t>
            </a:r>
            <a:r>
              <a:rPr lang="fr-CH" dirty="0" err="1"/>
              <a:t>privacy</a:t>
            </a:r>
            <a:r>
              <a:rPr lang="fr-CH" dirty="0"/>
              <a:t>, </a:t>
            </a:r>
            <a:r>
              <a:rPr lang="fr-CH" dirty="0" err="1"/>
              <a:t>including</a:t>
            </a:r>
            <a:r>
              <a:rPr lang="fr-CH" dirty="0"/>
              <a:t> the description of </a:t>
            </a:r>
            <a:r>
              <a:rPr lang="fr-CH" dirty="0" err="1"/>
              <a:t>attacks</a:t>
            </a:r>
            <a:r>
              <a:rPr lang="fr-CH" dirty="0"/>
              <a:t>. The </a:t>
            </a:r>
            <a:r>
              <a:rPr lang="fr-CH" dirty="0" err="1"/>
              <a:t>purpose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to help </a:t>
            </a:r>
            <a:r>
              <a:rPr lang="fr-CH" dirty="0" err="1"/>
              <a:t>you</a:t>
            </a:r>
            <a:r>
              <a:rPr lang="fr-CH" dirty="0"/>
              <a:t> </a:t>
            </a:r>
            <a:r>
              <a:rPr lang="fr-CH" dirty="0" err="1"/>
              <a:t>learn</a:t>
            </a:r>
            <a:r>
              <a:rPr lang="fr-CH" dirty="0"/>
              <a:t> how to best </a:t>
            </a:r>
            <a:r>
              <a:rPr lang="fr-CH" dirty="0" err="1"/>
              <a:t>protect</a:t>
            </a:r>
            <a:r>
              <a:rPr lang="fr-CH" dirty="0"/>
              <a:t> networks. </a:t>
            </a:r>
            <a:r>
              <a:rPr lang="fr-CH" b="1" dirty="0"/>
              <a:t>In no case </a:t>
            </a:r>
            <a:r>
              <a:rPr lang="fr-CH" b="1" dirty="0" err="1"/>
              <a:t>should</a:t>
            </a:r>
            <a:r>
              <a:rPr lang="fr-CH" b="1" dirty="0"/>
              <a:t> </a:t>
            </a:r>
            <a:r>
              <a:rPr lang="fr-CH" b="1" dirty="0" err="1"/>
              <a:t>you</a:t>
            </a:r>
            <a:r>
              <a:rPr lang="fr-CH" b="1" dirty="0"/>
              <a:t> </a:t>
            </a:r>
            <a:r>
              <a:rPr lang="fr-CH" b="1" dirty="0" err="1"/>
              <a:t>feel</a:t>
            </a:r>
            <a:r>
              <a:rPr lang="fr-CH" b="1" dirty="0"/>
              <a:t> </a:t>
            </a:r>
            <a:r>
              <a:rPr lang="fr-CH" b="1" dirty="0" err="1"/>
              <a:t>entitled</a:t>
            </a:r>
            <a:r>
              <a:rPr lang="fr-CH" b="1" dirty="0"/>
              <a:t> to </a:t>
            </a:r>
            <a:r>
              <a:rPr lang="fr-CH" b="1" dirty="0" err="1"/>
              <a:t>perpetrate</a:t>
            </a:r>
            <a:r>
              <a:rPr lang="fr-CH" b="1" dirty="0"/>
              <a:t> </a:t>
            </a:r>
            <a:r>
              <a:rPr lang="fr-CH" b="1" dirty="0" err="1"/>
              <a:t>such</a:t>
            </a:r>
            <a:r>
              <a:rPr lang="fr-CH" b="1" dirty="0"/>
              <a:t> </a:t>
            </a:r>
            <a:r>
              <a:rPr lang="fr-CH" b="1" dirty="0" err="1"/>
              <a:t>attacks</a:t>
            </a:r>
            <a:r>
              <a:rPr lang="fr-CH" dirty="0"/>
              <a:t>, </a:t>
            </a:r>
            <a:r>
              <a:rPr lang="fr-CH" dirty="0" err="1"/>
              <a:t>neither</a:t>
            </a:r>
            <a:r>
              <a:rPr lang="fr-CH" dirty="0"/>
              <a:t> </a:t>
            </a:r>
            <a:r>
              <a:rPr lang="fr-CH" dirty="0" err="1"/>
              <a:t>against</a:t>
            </a:r>
            <a:r>
              <a:rPr lang="fr-CH" dirty="0"/>
              <a:t> the EPFL network, </a:t>
            </a:r>
            <a:r>
              <a:rPr lang="fr-CH" dirty="0" err="1"/>
              <a:t>nor</a:t>
            </a:r>
            <a:r>
              <a:rPr lang="fr-CH" dirty="0"/>
              <a:t> </a:t>
            </a:r>
            <a:r>
              <a:rPr lang="fr-CH" dirty="0" err="1"/>
              <a:t>anywhere</a:t>
            </a:r>
            <a:r>
              <a:rPr lang="fr-CH" dirty="0"/>
              <a:t> </a:t>
            </a:r>
            <a:r>
              <a:rPr lang="fr-CH" dirty="0" err="1"/>
              <a:t>else</a:t>
            </a:r>
            <a:r>
              <a:rPr lang="fr-CH" dirty="0"/>
              <a:t>.</a:t>
            </a:r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2</a:t>
            </a:fld>
            <a:endParaRPr lang="fr-CH"/>
          </a:p>
        </p:txBody>
      </p:sp>
      <p:pic>
        <p:nvPicPr>
          <p:cNvPr id="2050" name="Picture 2" descr="Image result for w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07" y="1496291"/>
            <a:ext cx="2987386" cy="86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5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GSM Weaknesses – Attacks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8515350" cy="56761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endParaRPr lang="fr-CH" sz="2400" dirty="0"/>
          </a:p>
          <a:p>
            <a:pPr marL="0" indent="0">
              <a:buNone/>
            </a:pPr>
            <a:endParaRPr lang="fr-CH" sz="2400" dirty="0"/>
          </a:p>
          <a:p>
            <a:pPr marL="457200" indent="-457200">
              <a:buFont typeface="+mj-lt"/>
              <a:buAutoNum type="arabicPeriod" startAt="3"/>
            </a:pPr>
            <a:r>
              <a:rPr lang="fr-CH" sz="2400" dirty="0"/>
              <a:t>Over-the-air cracking:</a:t>
            </a:r>
          </a:p>
          <a:p>
            <a:pPr lvl="1">
              <a:lnSpc>
                <a:spcPct val="110000"/>
              </a:lnSpc>
            </a:pPr>
            <a:r>
              <a:rPr lang="fr-CH" sz="2000" dirty="0" err="1">
                <a:solidFill>
                  <a:srgbClr val="FF0000"/>
                </a:solidFill>
              </a:rPr>
              <a:t>Cryptographic</a:t>
            </a:r>
            <a:r>
              <a:rPr lang="fr-CH" sz="2000" dirty="0">
                <a:solidFill>
                  <a:srgbClr val="FF0000"/>
                </a:solidFill>
              </a:rPr>
              <a:t> </a:t>
            </a:r>
            <a:r>
              <a:rPr lang="fr-CH" sz="2000" dirty="0" err="1">
                <a:solidFill>
                  <a:srgbClr val="FF0000"/>
                </a:solidFill>
              </a:rPr>
              <a:t>weakness</a:t>
            </a:r>
            <a:r>
              <a:rPr lang="fr-CH" sz="2000" dirty="0"/>
              <a:t> in the 1st </a:t>
            </a:r>
            <a:r>
              <a:rPr lang="fr-CH" sz="2000" dirty="0" err="1"/>
              <a:t>generation</a:t>
            </a:r>
            <a:r>
              <a:rPr lang="fr-CH" sz="2000" dirty="0"/>
              <a:t> of A3/A8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fr-CH" dirty="0"/>
              <a:t>(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allowed</a:t>
            </a:r>
            <a:r>
              <a:rPr lang="fr-CH" dirty="0"/>
              <a:t> an </a:t>
            </a:r>
            <a:r>
              <a:rPr lang="fr-CH" dirty="0" err="1"/>
              <a:t>adversary</a:t>
            </a:r>
            <a:r>
              <a:rPr lang="fr-CH" dirty="0"/>
              <a:t> to </a:t>
            </a:r>
            <a:r>
              <a:rPr lang="fr-CH" dirty="0" err="1"/>
              <a:t>decrypt</a:t>
            </a:r>
            <a:r>
              <a:rPr lang="fr-CH" dirty="0"/>
              <a:t> calls)</a:t>
            </a:r>
          </a:p>
          <a:p>
            <a:pPr lvl="1"/>
            <a:r>
              <a:rPr lang="fr-CH" sz="2000" dirty="0">
                <a:solidFill>
                  <a:srgbClr val="FF0000"/>
                </a:solidFill>
              </a:rPr>
              <a:t>Extraction of IMSI</a:t>
            </a:r>
            <a:r>
              <a:rPr lang="fr-CH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H" sz="2000" dirty="0"/>
              <a:t>(to </a:t>
            </a:r>
            <a:r>
              <a:rPr lang="fr-CH" sz="2000" dirty="0" err="1"/>
              <a:t>spy</a:t>
            </a:r>
            <a:r>
              <a:rPr lang="fr-CH" sz="2000" dirty="0"/>
              <a:t> on user) via </a:t>
            </a:r>
            <a:r>
              <a:rPr lang="fr-CH" sz="2000" dirty="0" err="1"/>
              <a:t>packet</a:t>
            </a:r>
            <a:r>
              <a:rPr lang="fr-CH" sz="2000" dirty="0"/>
              <a:t> injection</a:t>
            </a:r>
          </a:p>
          <a:p>
            <a:pPr marL="457200" lvl="1" indent="0">
              <a:buNone/>
            </a:pPr>
            <a:endParaRPr lang="fr-CH" sz="2000" dirty="0"/>
          </a:p>
          <a:p>
            <a:pPr marL="457200" indent="-457200">
              <a:buFont typeface="+mj-lt"/>
              <a:buAutoNum type="arabicPeriod" startAt="4"/>
            </a:pPr>
            <a:r>
              <a:rPr lang="fr-CH" sz="2400" dirty="0"/>
              <a:t>SIM </a:t>
            </a:r>
            <a:r>
              <a:rPr lang="fr-CH" sz="2400" dirty="0" err="1"/>
              <a:t>Cloning</a:t>
            </a:r>
            <a:r>
              <a:rPr lang="fr-CH" sz="2400" dirty="0"/>
              <a:t>:</a:t>
            </a:r>
          </a:p>
          <a:p>
            <a:pPr lvl="1"/>
            <a:r>
              <a:rPr lang="fr-CH" sz="2000" dirty="0" err="1"/>
              <a:t>Allows</a:t>
            </a:r>
            <a:r>
              <a:rPr lang="fr-CH" sz="2000" dirty="0"/>
              <a:t> to </a:t>
            </a:r>
            <a:r>
              <a:rPr lang="fr-CH" sz="2000" dirty="0" err="1"/>
              <a:t>receive</a:t>
            </a:r>
            <a:r>
              <a:rPr lang="fr-CH" sz="2000" dirty="0"/>
              <a:t> calls </a:t>
            </a:r>
            <a:r>
              <a:rPr lang="fr-CH" sz="2000" dirty="0" err="1"/>
              <a:t>instead</a:t>
            </a:r>
            <a:r>
              <a:rPr lang="fr-CH" sz="2000" dirty="0"/>
              <a:t> of </a:t>
            </a:r>
            <a:r>
              <a:rPr lang="fr-CH" sz="2000" dirty="0" err="1"/>
              <a:t>someone</a:t>
            </a:r>
            <a:r>
              <a:rPr lang="fr-CH" sz="2000" dirty="0"/>
              <a:t> </a:t>
            </a:r>
          </a:p>
          <a:p>
            <a:pPr lvl="1"/>
            <a:r>
              <a:rPr lang="fr-CH" sz="2000" dirty="0"/>
              <a:t>… or </a:t>
            </a:r>
            <a:r>
              <a:rPr lang="fr-CH" sz="2000" dirty="0" err="1"/>
              <a:t>make</a:t>
            </a:r>
            <a:r>
              <a:rPr lang="fr-CH" sz="2000" dirty="0"/>
              <a:t> «free» calls</a:t>
            </a:r>
          </a:p>
          <a:p>
            <a:pPr lvl="1"/>
            <a:r>
              <a:rPr lang="fr-CH" sz="2000" dirty="0" err="1"/>
              <a:t>Yet</a:t>
            </a:r>
            <a:r>
              <a:rPr lang="fr-CH" sz="2000" dirty="0"/>
              <a:t> the network </a:t>
            </a:r>
            <a:r>
              <a:rPr lang="fr-CH" sz="2000" dirty="0" err="1"/>
              <a:t>will</a:t>
            </a:r>
            <a:r>
              <a:rPr lang="fr-CH" sz="2000" dirty="0"/>
              <a:t> </a:t>
            </a:r>
            <a:r>
              <a:rPr lang="fr-CH" sz="2000" dirty="0" err="1"/>
              <a:t>probably</a:t>
            </a:r>
            <a:r>
              <a:rPr lang="fr-CH" sz="2000" dirty="0"/>
              <a:t> </a:t>
            </a:r>
            <a:r>
              <a:rPr lang="fr-CH" sz="2000" dirty="0" err="1"/>
              <a:t>detect</a:t>
            </a:r>
            <a:r>
              <a:rPr lang="fr-CH" sz="2000" dirty="0"/>
              <a:t> / ban the </a:t>
            </a:r>
            <a:r>
              <a:rPr lang="fr-CH" sz="2000" dirty="0" err="1"/>
              <a:t>two</a:t>
            </a:r>
            <a:r>
              <a:rPr lang="fr-CH" sz="2000" dirty="0"/>
              <a:t> </a:t>
            </a:r>
            <a:r>
              <a:rPr lang="fr-CH" sz="2000" dirty="0" err="1"/>
              <a:t>identical</a:t>
            </a:r>
            <a:r>
              <a:rPr lang="fr-CH" sz="2000" dirty="0"/>
              <a:t> </a:t>
            </a:r>
            <a:r>
              <a:rPr lang="fr-CH" sz="2000" dirty="0" err="1"/>
              <a:t>SIMs</a:t>
            </a:r>
            <a:endParaRPr lang="fr-CH" sz="2000" dirty="0"/>
          </a:p>
          <a:p>
            <a:pPr lvl="1"/>
            <a:r>
              <a:rPr lang="fr-CH" sz="2000" dirty="0"/>
              <a:t>It </a:t>
            </a:r>
            <a:r>
              <a:rPr lang="fr-CH" sz="2000" dirty="0" err="1"/>
              <a:t>is</a:t>
            </a:r>
            <a:r>
              <a:rPr lang="fr-CH" sz="2000" dirty="0"/>
              <a:t> </a:t>
            </a:r>
            <a:r>
              <a:rPr lang="fr-CH" sz="2000" dirty="0" err="1"/>
              <a:t>thus</a:t>
            </a:r>
            <a:r>
              <a:rPr lang="fr-CH" sz="2000" dirty="0"/>
              <a:t> a </a:t>
            </a:r>
            <a:r>
              <a:rPr lang="fr-CH" sz="2000" dirty="0" err="1"/>
              <a:t>rather</a:t>
            </a:r>
            <a:r>
              <a:rPr lang="fr-CH" sz="2000" dirty="0"/>
              <a:t> short-</a:t>
            </a:r>
            <a:r>
              <a:rPr lang="fr-CH" sz="2000" dirty="0" err="1"/>
              <a:t>lived</a:t>
            </a:r>
            <a:r>
              <a:rPr lang="fr-CH" sz="2000" dirty="0"/>
              <a:t> </a:t>
            </a:r>
            <a:r>
              <a:rPr lang="fr-CH" sz="2000" dirty="0" err="1"/>
              <a:t>attack</a:t>
            </a:r>
            <a:endParaRPr lang="fr-CH" sz="2000" dirty="0"/>
          </a:p>
          <a:p>
            <a:pPr marL="457200" lvl="1" indent="0">
              <a:buNone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213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GSM Weaknesses (cont’d)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8058150" cy="538781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CH" sz="1600" dirty="0"/>
          </a:p>
          <a:p>
            <a:pPr marL="457200" indent="-457200">
              <a:buFont typeface="+mj-lt"/>
              <a:buAutoNum type="arabicPeriod" startAt="5"/>
            </a:pPr>
            <a:r>
              <a:rPr lang="fr-CH" sz="2400" dirty="0"/>
              <a:t>Security by </a:t>
            </a:r>
            <a:r>
              <a:rPr lang="fr-CH" sz="2400" dirty="0" err="1"/>
              <a:t>obscurity</a:t>
            </a:r>
            <a:r>
              <a:rPr lang="fr-CH" sz="2400" dirty="0"/>
              <a:t> for the crypto </a:t>
            </a:r>
            <a:r>
              <a:rPr lang="fr-CH" sz="2400" dirty="0" err="1"/>
              <a:t>protocols</a:t>
            </a:r>
            <a:endParaRPr lang="fr-CH" sz="2000" dirty="0"/>
          </a:p>
          <a:p>
            <a:pPr lvl="1"/>
            <a:r>
              <a:rPr lang="fr-CH" sz="2000" dirty="0" err="1"/>
              <a:t>Closed</a:t>
            </a:r>
            <a:r>
              <a:rPr lang="fr-CH" sz="2000" dirty="0"/>
              <a:t>-source design</a:t>
            </a:r>
          </a:p>
          <a:p>
            <a:pPr lvl="1"/>
            <a:r>
              <a:rPr lang="fr-CH" sz="2000" dirty="0" err="1"/>
              <a:t>Was</a:t>
            </a:r>
            <a:r>
              <a:rPr lang="fr-CH" sz="2000" dirty="0"/>
              <a:t> reverse-</a:t>
            </a:r>
            <a:r>
              <a:rPr lang="fr-CH" sz="2000" dirty="0" err="1"/>
              <a:t>engineered</a:t>
            </a:r>
            <a:endParaRPr lang="fr-CH" sz="2000" dirty="0"/>
          </a:p>
          <a:p>
            <a:pPr lvl="1"/>
            <a:r>
              <a:rPr lang="fr-CH" sz="2000" dirty="0" err="1"/>
              <a:t>Finally</a:t>
            </a:r>
            <a:r>
              <a:rPr lang="fr-CH" sz="2000" dirty="0"/>
              <a:t> made public (but </a:t>
            </a:r>
            <a:r>
              <a:rPr lang="fr-CH" sz="2000" dirty="0" err="1"/>
              <a:t>when</a:t>
            </a:r>
            <a:r>
              <a:rPr lang="fr-CH" sz="2000" dirty="0"/>
              <a:t> </a:t>
            </a:r>
            <a:r>
              <a:rPr lang="fr-CH" sz="2000" dirty="0" err="1"/>
              <a:t>it</a:t>
            </a:r>
            <a:r>
              <a:rPr lang="fr-CH" sz="2000" dirty="0"/>
              <a:t> </a:t>
            </a:r>
            <a:r>
              <a:rPr lang="fr-CH" sz="2000" dirty="0" err="1"/>
              <a:t>was</a:t>
            </a:r>
            <a:r>
              <a:rPr lang="fr-CH" sz="2000" dirty="0"/>
              <a:t> </a:t>
            </a:r>
            <a:r>
              <a:rPr lang="fr-CH" sz="2000" dirty="0" err="1"/>
              <a:t>already</a:t>
            </a:r>
            <a:r>
              <a:rPr lang="fr-CH" sz="2000" dirty="0"/>
              <a:t> </a:t>
            </a:r>
            <a:r>
              <a:rPr lang="fr-CH" sz="2000" dirty="0" err="1"/>
              <a:t>implemented</a:t>
            </a:r>
            <a:r>
              <a:rPr lang="fr-CH" sz="2000" dirty="0"/>
              <a:t> and </a:t>
            </a:r>
            <a:r>
              <a:rPr lang="fr-CH" sz="2000" dirty="0" err="1"/>
              <a:t>widespread</a:t>
            </a:r>
            <a:r>
              <a:rPr lang="fr-CH" sz="2000" dirty="0"/>
              <a:t>)</a:t>
            </a:r>
          </a:p>
          <a:p>
            <a:pPr lvl="1"/>
            <a:r>
              <a:rPr lang="fr-CH" sz="2000" dirty="0"/>
              <a:t>A </a:t>
            </a:r>
            <a:r>
              <a:rPr lang="fr-CH" sz="2000" dirty="0" err="1">
                <a:solidFill>
                  <a:srgbClr val="FF0000"/>
                </a:solidFill>
              </a:rPr>
              <a:t>very</a:t>
            </a:r>
            <a:r>
              <a:rPr lang="fr-CH" sz="2000" dirty="0">
                <a:solidFill>
                  <a:srgbClr val="FF0000"/>
                </a:solidFill>
              </a:rPr>
              <a:t> </a:t>
            </a:r>
            <a:r>
              <a:rPr lang="fr-CH" sz="2000" dirty="0" err="1">
                <a:solidFill>
                  <a:srgbClr val="FF0000"/>
                </a:solidFill>
              </a:rPr>
              <a:t>bad</a:t>
            </a:r>
            <a:r>
              <a:rPr lang="fr-CH" sz="2000" dirty="0">
                <a:solidFill>
                  <a:srgbClr val="FF0000"/>
                </a:solidFill>
              </a:rPr>
              <a:t> </a:t>
            </a:r>
            <a:r>
              <a:rPr lang="fr-CH" sz="2000" dirty="0" err="1">
                <a:solidFill>
                  <a:srgbClr val="FF0000"/>
                </a:solidFill>
              </a:rPr>
              <a:t>decision</a:t>
            </a:r>
            <a:r>
              <a:rPr lang="fr-CH" sz="2000" dirty="0">
                <a:solidFill>
                  <a:srgbClr val="FF0000"/>
                </a:solidFill>
              </a:rPr>
              <a:t> </a:t>
            </a:r>
            <a:r>
              <a:rPr lang="fr-CH" sz="2000" dirty="0"/>
              <a:t>for </a:t>
            </a:r>
            <a:r>
              <a:rPr lang="fr-CH" sz="2000" dirty="0" err="1"/>
              <a:t>cryptographic</a:t>
            </a:r>
            <a:r>
              <a:rPr lang="fr-CH" sz="2000" dirty="0"/>
              <a:t> </a:t>
            </a:r>
            <a:r>
              <a:rPr lang="fr-CH" sz="2000" dirty="0" err="1"/>
              <a:t>protocols</a:t>
            </a:r>
            <a:r>
              <a:rPr lang="fr-CH" sz="2000" dirty="0"/>
              <a:t>!</a:t>
            </a:r>
          </a:p>
          <a:p>
            <a:pPr marL="914400" lvl="1" indent="-457200">
              <a:buFont typeface="+mj-lt"/>
              <a:buAutoNum type="arabicPeriod" startAt="5"/>
            </a:pPr>
            <a:endParaRPr lang="fr-CH" sz="2000" dirty="0"/>
          </a:p>
          <a:p>
            <a:pPr marL="0" indent="0">
              <a:buNone/>
            </a:pPr>
            <a:r>
              <a:rPr lang="fr-CH" sz="2400" dirty="0"/>
              <a:t>Note:</a:t>
            </a:r>
          </a:p>
          <a:p>
            <a:pPr marL="0" indent="0">
              <a:buNone/>
            </a:pPr>
            <a:r>
              <a:rPr lang="fr-CH" sz="1800" dirty="0"/>
              <a:t>the </a:t>
            </a:r>
            <a:r>
              <a:rPr lang="fr-CH" sz="1800" dirty="0" err="1"/>
              <a:t>Snowden-leaked</a:t>
            </a:r>
            <a:r>
              <a:rPr lang="fr-CH" sz="1800" dirty="0"/>
              <a:t> documents show </a:t>
            </a:r>
            <a:r>
              <a:rPr lang="fr-CH" sz="1800" dirty="0" err="1"/>
              <a:t>that</a:t>
            </a:r>
            <a:r>
              <a:rPr lang="fr-CH" sz="1800" dirty="0"/>
              <a:t> the NSA </a:t>
            </a:r>
            <a:r>
              <a:rPr lang="fr-CH" sz="1800" dirty="0" err="1"/>
              <a:t>is</a:t>
            </a:r>
            <a:r>
              <a:rPr lang="fr-CH" sz="1800" dirty="0"/>
              <a:t> able to «</a:t>
            </a:r>
            <a:r>
              <a:rPr lang="fr-CH" sz="1800" dirty="0" err="1">
                <a:solidFill>
                  <a:srgbClr val="FF0000"/>
                </a:solidFill>
              </a:rPr>
              <a:t>process</a:t>
            </a:r>
            <a:r>
              <a:rPr lang="fr-CH" sz="1800" dirty="0">
                <a:solidFill>
                  <a:srgbClr val="FF0000"/>
                </a:solidFill>
              </a:rPr>
              <a:t> </a:t>
            </a:r>
            <a:r>
              <a:rPr lang="fr-CH" sz="1800" dirty="0" err="1">
                <a:solidFill>
                  <a:srgbClr val="FF0000"/>
                </a:solidFill>
              </a:rPr>
              <a:t>encrypted</a:t>
            </a:r>
            <a:r>
              <a:rPr lang="fr-CH" sz="1800" dirty="0">
                <a:solidFill>
                  <a:srgbClr val="FF0000"/>
                </a:solidFill>
              </a:rPr>
              <a:t> A5</a:t>
            </a:r>
            <a:r>
              <a:rPr lang="fr-CH" sz="1800" dirty="0"/>
              <a:t> [GSM] data»</a:t>
            </a:r>
            <a:r>
              <a:rPr lang="fr-CH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[1]</a:t>
            </a:r>
          </a:p>
          <a:p>
            <a:endParaRPr lang="fr-CH" sz="2000" dirty="0"/>
          </a:p>
          <a:p>
            <a:endParaRPr lang="en-US" sz="1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21</a:t>
            </a:fld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144965" y="6022262"/>
            <a:ext cx="8619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Timberg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Craig;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Soltani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Ashkan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(13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December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2013). "By cracking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cellphone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code, NSA has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ability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decode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private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conversations», Washington Post,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Dec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2013</a:t>
            </a:r>
          </a:p>
        </p:txBody>
      </p:sp>
    </p:spTree>
    <p:extLst>
      <p:ext uri="{BB962C8B-B14F-4D97-AF65-F5344CB8AC3E}">
        <p14:creationId xmlns:p14="http://schemas.microsoft.com/office/powerpoint/2010/main" val="1270168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4783-1536-F505-57EA-32E10AE82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Today: IMSI Catching in 2G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17E95-D763-A178-7937-82FD3851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22</a:t>
            </a:fld>
            <a:endParaRPr lang="fr-CH"/>
          </a:p>
        </p:txBody>
      </p:sp>
      <p:pic>
        <p:nvPicPr>
          <p:cNvPr id="5" name="Picture 2" descr="Image result for mobile phone logo">
            <a:extLst>
              <a:ext uri="{FF2B5EF4-FFF2-40B4-BE49-F238E27FC236}">
                <a16:creationId xmlns:a16="http://schemas.microsoft.com/office/drawing/2014/main" id="{6DA19839-B691-4634-DC29-4048541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650" y="2154008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AD647F8-3795-AE00-86A0-18E9A97BD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8982" y="1970404"/>
            <a:ext cx="1450428" cy="145042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CDED9BF-D459-2FF2-0722-F08485CD9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3310" y="3063895"/>
            <a:ext cx="356937" cy="35693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7364229-8A1C-643C-99BE-1985B594E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1570" y="2222005"/>
            <a:ext cx="879182" cy="8791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0D6159-C4AB-FBB2-42DE-6CB4DFA338F6}"/>
              </a:ext>
            </a:extLst>
          </p:cNvPr>
          <p:cNvSpPr txBox="1"/>
          <p:nvPr/>
        </p:nvSpPr>
        <p:spPr>
          <a:xfrm>
            <a:off x="6969191" y="3105834"/>
            <a:ext cx="126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Authentic</a:t>
            </a:r>
          </a:p>
          <a:p>
            <a:r>
              <a:rPr lang="en-US" dirty="0"/>
              <a:t>Operator</a:t>
            </a:r>
            <a:endParaRPr lang="LID409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A9800E-96A9-6394-20A2-27E4B55E47C6}"/>
              </a:ext>
            </a:extLst>
          </p:cNvPr>
          <p:cNvSpPr txBox="1"/>
          <p:nvPr/>
        </p:nvSpPr>
        <p:spPr>
          <a:xfrm>
            <a:off x="3828003" y="3327463"/>
            <a:ext cx="126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Rogue base station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A68C73-D1FE-1EAB-4B20-42934D0DE447}"/>
              </a:ext>
            </a:extLst>
          </p:cNvPr>
          <p:cNvSpPr txBox="1"/>
          <p:nvPr/>
        </p:nvSpPr>
        <p:spPr>
          <a:xfrm>
            <a:off x="498809" y="4397495"/>
            <a:ext cx="8146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Attack due to missing mutual authentication:</a:t>
            </a:r>
          </a:p>
          <a:p>
            <a:pPr marL="285750" indent="-285750">
              <a:buFontTx/>
              <a:buChar char="-"/>
            </a:pPr>
            <a:r>
              <a:rPr lang="en-US" dirty="0"/>
              <a:t>Rogue base station overshadows the authentic operator’s signals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Collection of unique and permanent identifiers: TMSI, IMEI</a:t>
            </a:r>
          </a:p>
          <a:p>
            <a:r>
              <a:rPr lang="en-US" dirty="0">
                <a:sym typeface="Wingdings" panose="05000000000000000000" pitchFamily="2" charset="2"/>
              </a:rPr>
              <a:t> Enables tracking and collection of movement profiles</a:t>
            </a:r>
            <a:endParaRPr lang="LID4096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D42569-9FEE-DC2C-B6DB-8D49ACAD159A}"/>
              </a:ext>
            </a:extLst>
          </p:cNvPr>
          <p:cNvCxnSpPr/>
          <p:nvPr/>
        </p:nvCxnSpPr>
        <p:spPr>
          <a:xfrm flipH="1">
            <a:off x="1689133" y="2671718"/>
            <a:ext cx="1788695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33BA8E4-350B-A9DB-C437-4289C2869B67}"/>
              </a:ext>
            </a:extLst>
          </p:cNvPr>
          <p:cNvSpPr txBox="1"/>
          <p:nvPr/>
        </p:nvSpPr>
        <p:spPr>
          <a:xfrm>
            <a:off x="2198980" y="2302386"/>
            <a:ext cx="151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TMSI?</a:t>
            </a:r>
            <a:endParaRPr lang="LID4096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CAAF13-E087-E725-0AFA-1577E3382E3E}"/>
              </a:ext>
            </a:extLst>
          </p:cNvPr>
          <p:cNvCxnSpPr>
            <a:cxnSpLocks/>
          </p:cNvCxnSpPr>
          <p:nvPr/>
        </p:nvCxnSpPr>
        <p:spPr>
          <a:xfrm>
            <a:off x="1646822" y="3130671"/>
            <a:ext cx="2064868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A28614-0922-7A2E-173B-E11D4F4A12C8}"/>
              </a:ext>
            </a:extLst>
          </p:cNvPr>
          <p:cNvSpPr txBox="1"/>
          <p:nvPr/>
        </p:nvSpPr>
        <p:spPr>
          <a:xfrm>
            <a:off x="2077417" y="2756692"/>
            <a:ext cx="151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Plain: TMSI</a:t>
            </a:r>
            <a:endParaRPr lang="LID4096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D90EFD-01A3-E91A-17DD-9005135AB49A}"/>
              </a:ext>
            </a:extLst>
          </p:cNvPr>
          <p:cNvSpPr txBox="1"/>
          <p:nvPr/>
        </p:nvSpPr>
        <p:spPr>
          <a:xfrm>
            <a:off x="1598149" y="5758306"/>
            <a:ext cx="551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Recommendation: Disable 2G (GSM) if possible [1]</a:t>
            </a:r>
            <a:endParaRPr lang="LID4096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0" name="Picture 6" descr="2G connectivity toggle | Android Open Source Project">
            <a:extLst>
              <a:ext uri="{FF2B5EF4-FFF2-40B4-BE49-F238E27FC236}">
                <a16:creationId xmlns:a16="http://schemas.microsoft.com/office/drawing/2014/main" id="{648E39E2-6A8C-F04A-FEA0-0CAF14251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832" y="3992981"/>
            <a:ext cx="996359" cy="21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2691A5-1AB6-0EBE-A749-FC8DAA5A4C99}"/>
              </a:ext>
            </a:extLst>
          </p:cNvPr>
          <p:cNvSpPr txBox="1"/>
          <p:nvPr/>
        </p:nvSpPr>
        <p:spPr>
          <a:xfrm>
            <a:off x="51371" y="6526301"/>
            <a:ext cx="7889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[1]: </a:t>
            </a:r>
            <a:r>
              <a:rPr lang="LID4096" sz="1200" dirty="0"/>
              <a:t>https://source.android.com/docs/security/features/cellular-security/toggle-2g</a:t>
            </a:r>
          </a:p>
        </p:txBody>
      </p:sp>
    </p:spTree>
    <p:extLst>
      <p:ext uri="{BB962C8B-B14F-4D97-AF65-F5344CB8AC3E}">
        <p14:creationId xmlns:p14="http://schemas.microsoft.com/office/powerpoint/2010/main" val="1277770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 UMTS Security improvements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8210550" cy="536330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Network to Device </a:t>
            </a:r>
            <a:r>
              <a:rPr lang="en-US" sz="2400" dirty="0">
                <a:solidFill>
                  <a:schemeClr val="accent6"/>
                </a:solidFill>
              </a:rPr>
              <a:t>authentication</a:t>
            </a:r>
            <a:r>
              <a:rPr lang="en-US" sz="2400" dirty="0"/>
              <a:t>: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 dirty="0"/>
              <a:t>Protection against the </a:t>
            </a:r>
            <a:r>
              <a:rPr lang="en-US" sz="2000" b="1" dirty="0"/>
              <a:t>false base station attack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dirty="0"/>
              <a:t>Increased </a:t>
            </a:r>
            <a:r>
              <a:rPr lang="en-US" sz="2400" dirty="0">
                <a:solidFill>
                  <a:schemeClr val="accent6"/>
                </a:solidFill>
              </a:rPr>
              <a:t>key length</a:t>
            </a:r>
            <a:r>
              <a:rPr lang="en-US" sz="2400" dirty="0"/>
              <a:t>: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 dirty="0"/>
              <a:t>allows for stronger encryption and integrity verification algorithms 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Security mechanisms </a:t>
            </a:r>
            <a:r>
              <a:rPr lang="en-US" sz="2400" dirty="0">
                <a:solidFill>
                  <a:schemeClr val="accent6"/>
                </a:solidFill>
              </a:rPr>
              <a:t>within and between networks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 dirty="0"/>
              <a:t>Through authentication and encryption on the wire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Introduced authentication </a:t>
            </a:r>
            <a:r>
              <a:rPr lang="en-US" sz="2400" dirty="0">
                <a:solidFill>
                  <a:schemeClr val="accent6"/>
                </a:solidFill>
              </a:rPr>
              <a:t>sequence number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 dirty="0"/>
              <a:t>Protection against re-use of compromised authentication vector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Addition of a </a:t>
            </a:r>
            <a:r>
              <a:rPr lang="en-US" sz="2400" i="1" dirty="0"/>
              <a:t>mandatory cipher mode</a:t>
            </a:r>
            <a:r>
              <a:rPr lang="en-US" sz="2400" dirty="0"/>
              <a:t>, with stronger security, that </a:t>
            </a:r>
            <a:r>
              <a:rPr lang="en-US" sz="2400" dirty="0">
                <a:solidFill>
                  <a:schemeClr val="accent6"/>
                </a:solidFill>
              </a:rPr>
              <a:t>allows the mobile to verify that encryption is enabled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1022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(Brief) UMTS (3G) security assessment 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3404"/>
            <a:ext cx="8181975" cy="5676167"/>
          </a:xfrm>
        </p:spPr>
        <p:txBody>
          <a:bodyPr>
            <a:normAutofit/>
          </a:bodyPr>
          <a:lstStyle/>
          <a:p>
            <a:r>
              <a:rPr lang="fr-CH" dirty="0" err="1"/>
              <a:t>Some</a:t>
            </a:r>
            <a:r>
              <a:rPr lang="fr-CH" dirty="0"/>
              <a:t> </a:t>
            </a:r>
            <a:r>
              <a:rPr lang="fr-CH" dirty="0" err="1"/>
              <a:t>improvements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respect to GSM:</a:t>
            </a:r>
          </a:p>
          <a:p>
            <a:pPr lvl="1"/>
            <a:r>
              <a:rPr lang="fr-CH" dirty="0"/>
              <a:t>It </a:t>
            </a:r>
            <a:r>
              <a:rPr lang="fr-CH" dirty="0" err="1">
                <a:solidFill>
                  <a:schemeClr val="accent6"/>
                </a:solidFill>
              </a:rPr>
              <a:t>fixed</a:t>
            </a:r>
            <a:r>
              <a:rPr lang="fr-CH" dirty="0"/>
              <a:t> the </a:t>
            </a:r>
            <a:r>
              <a:rPr lang="fr-CH" dirty="0" err="1"/>
              <a:t>obvious</a:t>
            </a:r>
            <a:r>
              <a:rPr lang="fr-CH" dirty="0"/>
              <a:t> </a:t>
            </a:r>
            <a:r>
              <a:rPr lang="fr-CH" dirty="0" err="1"/>
              <a:t>flaws</a:t>
            </a:r>
            <a:endParaRPr lang="fr-CH" dirty="0"/>
          </a:p>
          <a:p>
            <a:pPr lvl="1"/>
            <a:r>
              <a:rPr lang="fr-CH" dirty="0" err="1"/>
              <a:t>Cryptographic</a:t>
            </a:r>
            <a:r>
              <a:rPr lang="fr-CH" dirty="0"/>
              <a:t> </a:t>
            </a:r>
            <a:r>
              <a:rPr lang="fr-CH" dirty="0" err="1"/>
              <a:t>algorithms</a:t>
            </a:r>
            <a:r>
              <a:rPr lang="fr-CH" dirty="0"/>
              <a:t> </a:t>
            </a:r>
            <a:r>
              <a:rPr lang="fr-CH" dirty="0" err="1"/>
              <a:t>were</a:t>
            </a:r>
            <a:r>
              <a:rPr lang="fr-CH" dirty="0"/>
              <a:t> </a:t>
            </a:r>
            <a:r>
              <a:rPr lang="fr-CH" dirty="0" err="1">
                <a:solidFill>
                  <a:schemeClr val="accent6"/>
                </a:solidFill>
              </a:rPr>
              <a:t>publicly</a:t>
            </a:r>
            <a:r>
              <a:rPr lang="fr-CH" dirty="0">
                <a:solidFill>
                  <a:schemeClr val="accent6"/>
                </a:solidFill>
              </a:rPr>
              <a:t> </a:t>
            </a:r>
            <a:r>
              <a:rPr lang="fr-CH" dirty="0" err="1"/>
              <a:t>discussed</a:t>
            </a:r>
            <a:endParaRPr lang="fr-CH" dirty="0"/>
          </a:p>
          <a:p>
            <a:pPr lvl="2"/>
            <a:r>
              <a:rPr lang="fr-CH" dirty="0" err="1"/>
              <a:t>Allows</a:t>
            </a:r>
            <a:r>
              <a:rPr lang="fr-CH" dirty="0"/>
              <a:t> for </a:t>
            </a:r>
            <a:r>
              <a:rPr lang="fr-CH" dirty="0" err="1"/>
              <a:t>review</a:t>
            </a:r>
            <a:r>
              <a:rPr lang="fr-CH" dirty="0"/>
              <a:t>, </a:t>
            </a:r>
            <a:r>
              <a:rPr lang="fr-CH" dirty="0" err="1"/>
              <a:t>ultimately</a:t>
            </a:r>
            <a:r>
              <a:rPr lang="fr-CH" dirty="0"/>
              <a:t> </a:t>
            </a:r>
            <a:r>
              <a:rPr lang="fr-CH" dirty="0" err="1"/>
              <a:t>brings</a:t>
            </a:r>
            <a:r>
              <a:rPr lang="fr-CH" dirty="0"/>
              <a:t> </a:t>
            </a:r>
            <a:r>
              <a:rPr lang="fr-CH" dirty="0" err="1"/>
              <a:t>stronger</a:t>
            </a:r>
            <a:r>
              <a:rPr lang="fr-CH" dirty="0"/>
              <a:t> </a:t>
            </a:r>
            <a:r>
              <a:rPr lang="fr-CH" dirty="0" err="1"/>
              <a:t>security</a:t>
            </a:r>
            <a:endParaRPr lang="fr-CH" dirty="0"/>
          </a:p>
          <a:p>
            <a:pPr lvl="1"/>
            <a:r>
              <a:rPr lang="fr-CH" dirty="0" err="1"/>
              <a:t>Integrity</a:t>
            </a:r>
            <a:r>
              <a:rPr lang="fr-CH" dirty="0"/>
              <a:t> of the </a:t>
            </a:r>
            <a:r>
              <a:rPr lang="fr-CH" dirty="0" err="1"/>
              <a:t>signaling</a:t>
            </a:r>
            <a:r>
              <a:rPr lang="fr-CH" dirty="0"/>
              <a:t> messages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protected</a:t>
            </a:r>
            <a:endParaRPr lang="fr-CH" dirty="0"/>
          </a:p>
          <a:p>
            <a:pPr lvl="1"/>
            <a:endParaRPr lang="fr-CH" dirty="0"/>
          </a:p>
          <a:p>
            <a:r>
              <a:rPr lang="fr-CH" dirty="0" err="1"/>
              <a:t>Quite</a:t>
            </a:r>
            <a:r>
              <a:rPr lang="fr-CH" dirty="0"/>
              <a:t> conservative solution</a:t>
            </a:r>
          </a:p>
          <a:p>
            <a:pPr lvl="2"/>
            <a:endParaRPr lang="fr-CH" dirty="0"/>
          </a:p>
          <a:p>
            <a:r>
              <a:rPr lang="fr-CH" dirty="0" err="1"/>
              <a:t>Privacy</a:t>
            </a:r>
            <a:r>
              <a:rPr lang="fr-CH" dirty="0"/>
              <a:t>/</a:t>
            </a:r>
            <a:r>
              <a:rPr lang="fr-CH" dirty="0" err="1"/>
              <a:t>anonymity</a:t>
            </a:r>
            <a:r>
              <a:rPr lang="fr-CH" dirty="0"/>
              <a:t> of the user not </a:t>
            </a:r>
            <a:r>
              <a:rPr lang="fr-CH" dirty="0" err="1"/>
              <a:t>completely</a:t>
            </a:r>
            <a:r>
              <a:rPr lang="fr-CH" dirty="0"/>
              <a:t> </a:t>
            </a:r>
            <a:r>
              <a:rPr lang="fr-CH" dirty="0" err="1"/>
              <a:t>protected</a:t>
            </a:r>
            <a:endParaRPr lang="fr-CH" dirty="0"/>
          </a:p>
          <a:p>
            <a:pPr lvl="1"/>
            <a:r>
              <a:rPr lang="fr-CH" dirty="0"/>
              <a:t>E.g. </a:t>
            </a:r>
            <a:r>
              <a:rPr lang="fr-CH" dirty="0" err="1"/>
              <a:t>still</a:t>
            </a:r>
            <a:r>
              <a:rPr lang="fr-CH" dirty="0"/>
              <a:t> </a:t>
            </a:r>
            <a:r>
              <a:rPr lang="fr-CH" dirty="0">
                <a:solidFill>
                  <a:srgbClr val="FF0000"/>
                </a:solidFill>
              </a:rPr>
              <a:t>no end-to-end </a:t>
            </a:r>
            <a:r>
              <a:rPr lang="fr-CH" dirty="0" err="1">
                <a:solidFill>
                  <a:srgbClr val="FF0000"/>
                </a:solidFill>
              </a:rPr>
              <a:t>encryption</a:t>
            </a:r>
            <a:endParaRPr lang="fr-CH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fr-CH" sz="2400" dirty="0"/>
          </a:p>
          <a:p>
            <a:endParaRPr lang="en-US" sz="1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6035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C1AB-53CE-C904-D110-720CE1B4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3G: Downgrade to 2G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3B4B1-5D76-E4B2-900B-10D9007C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25</a:t>
            </a:fld>
            <a:endParaRPr lang="fr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33380-FC40-58D8-A4F9-30FF49C6C4F5}"/>
              </a:ext>
            </a:extLst>
          </p:cNvPr>
          <p:cNvSpPr txBox="1"/>
          <p:nvPr/>
        </p:nvSpPr>
        <p:spPr>
          <a:xfrm>
            <a:off x="979080" y="4945329"/>
            <a:ext cx="675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Mutual authentication of 3G prohibits IMSI catchers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However: Attacker can downgrade to 2G by jamming the 3G band</a:t>
            </a:r>
          </a:p>
          <a:p>
            <a:pPr marL="285750" indent="-285750">
              <a:buFontTx/>
              <a:buChar char="-"/>
            </a:pPr>
            <a:r>
              <a:rPr lang="en-US" dirty="0"/>
              <a:t>Reduce attack to the (concurrently running) 2G stack</a:t>
            </a:r>
            <a:endParaRPr lang="LID4096" dirty="0"/>
          </a:p>
        </p:txBody>
      </p:sp>
      <p:pic>
        <p:nvPicPr>
          <p:cNvPr id="6" name="Picture 2" descr="Image result for mobile phone logo">
            <a:extLst>
              <a:ext uri="{FF2B5EF4-FFF2-40B4-BE49-F238E27FC236}">
                <a16:creationId xmlns:a16="http://schemas.microsoft.com/office/drawing/2014/main" id="{8003BB92-343E-0D9A-127D-A04091EE5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480" y="2500173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03E09F6-33E9-548A-6CC6-8EA871E6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9794" y="2316570"/>
            <a:ext cx="1450428" cy="145042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A9B868F-2A00-B1BB-9136-53B2DC3C3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4122" y="3410061"/>
            <a:ext cx="356937" cy="356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3388D-D295-BF42-7ACF-FDADC41CC1B6}"/>
              </a:ext>
            </a:extLst>
          </p:cNvPr>
          <p:cNvSpPr txBox="1"/>
          <p:nvPr/>
        </p:nvSpPr>
        <p:spPr>
          <a:xfrm>
            <a:off x="3788815" y="3673629"/>
            <a:ext cx="126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Rogue base station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6E1764-61D0-32BD-ECB2-83287EF58DD5}"/>
              </a:ext>
            </a:extLst>
          </p:cNvPr>
          <p:cNvCxnSpPr/>
          <p:nvPr/>
        </p:nvCxnSpPr>
        <p:spPr>
          <a:xfrm flipH="1">
            <a:off x="1757140" y="2991333"/>
            <a:ext cx="1788695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F8CC2FD-0509-3158-F67F-E61DF5D0126A}"/>
              </a:ext>
            </a:extLst>
          </p:cNvPr>
          <p:cNvSpPr txBox="1"/>
          <p:nvPr/>
        </p:nvSpPr>
        <p:spPr>
          <a:xfrm>
            <a:off x="1887769" y="2607276"/>
            <a:ext cx="151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2G: TMSI?</a:t>
            </a:r>
            <a:endParaRPr lang="LID4096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B79FD3-AB91-5FB9-EB1C-8C1C7BCCDCDC}"/>
              </a:ext>
            </a:extLst>
          </p:cNvPr>
          <p:cNvCxnSpPr>
            <a:cxnSpLocks/>
          </p:cNvCxnSpPr>
          <p:nvPr/>
        </p:nvCxnSpPr>
        <p:spPr>
          <a:xfrm>
            <a:off x="1607634" y="3476837"/>
            <a:ext cx="2064868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8847BD-4BCA-876D-A9B2-9AA612DD0221}"/>
              </a:ext>
            </a:extLst>
          </p:cNvPr>
          <p:cNvSpPr txBox="1"/>
          <p:nvPr/>
        </p:nvSpPr>
        <p:spPr>
          <a:xfrm>
            <a:off x="1737361" y="3102858"/>
            <a:ext cx="211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2G: Plain: TMSI</a:t>
            </a:r>
            <a:endParaRPr lang="LID4096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45C9A87-3CEC-482E-A1FA-10BF28322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2382" y="2568171"/>
            <a:ext cx="879182" cy="879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524BB0-B1AD-D78F-FD24-4CB5F6B5438F}"/>
              </a:ext>
            </a:extLst>
          </p:cNvPr>
          <p:cNvSpPr txBox="1"/>
          <p:nvPr/>
        </p:nvSpPr>
        <p:spPr>
          <a:xfrm>
            <a:off x="6930003" y="3452000"/>
            <a:ext cx="126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Authentic</a:t>
            </a:r>
          </a:p>
          <a:p>
            <a:r>
              <a:rPr lang="en-US" dirty="0"/>
              <a:t>Operator</a:t>
            </a:r>
            <a:endParaRPr lang="LID4096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1C0EE2-E8B5-9E8C-F0D2-C78C890C0463}"/>
              </a:ext>
            </a:extLst>
          </p:cNvPr>
          <p:cNvSpPr/>
          <p:nvPr/>
        </p:nvSpPr>
        <p:spPr>
          <a:xfrm>
            <a:off x="1384663" y="2066303"/>
            <a:ext cx="5721532" cy="552799"/>
          </a:xfrm>
          <a:custGeom>
            <a:avLst/>
            <a:gdLst>
              <a:gd name="connsiteX0" fmla="*/ 5721532 w 5721532"/>
              <a:gd name="connsiteY0" fmla="*/ 842554 h 842554"/>
              <a:gd name="connsiteX1" fmla="*/ 2978332 w 5721532"/>
              <a:gd name="connsiteY1" fmla="*/ 0 h 842554"/>
              <a:gd name="connsiteX2" fmla="*/ 0 w 5721532"/>
              <a:gd name="connsiteY2" fmla="*/ 842554 h 84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1532" h="842554">
                <a:moveTo>
                  <a:pt x="5721532" y="842554"/>
                </a:moveTo>
                <a:cubicBezTo>
                  <a:pt x="4826726" y="421277"/>
                  <a:pt x="3931921" y="0"/>
                  <a:pt x="2978332" y="0"/>
                </a:cubicBezTo>
                <a:cubicBezTo>
                  <a:pt x="2024743" y="0"/>
                  <a:pt x="559526" y="780505"/>
                  <a:pt x="0" y="842554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AB4444-9E21-2343-CC87-6862B8602E10}"/>
              </a:ext>
            </a:extLst>
          </p:cNvPr>
          <p:cNvSpPr txBox="1"/>
          <p:nvPr/>
        </p:nvSpPr>
        <p:spPr>
          <a:xfrm>
            <a:off x="3984171" y="1584925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3G Radio</a:t>
            </a:r>
            <a:endParaRPr lang="LID4096" dirty="0"/>
          </a:p>
        </p:txBody>
      </p:sp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7706E08A-BAC5-8DF5-8259-2828299DB092}"/>
              </a:ext>
            </a:extLst>
          </p:cNvPr>
          <p:cNvSpPr/>
          <p:nvPr/>
        </p:nvSpPr>
        <p:spPr>
          <a:xfrm>
            <a:off x="1235643" y="3566801"/>
            <a:ext cx="273407" cy="32161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5459E86-819B-505D-ED8C-243D3BB021B9}"/>
              </a:ext>
            </a:extLst>
          </p:cNvPr>
          <p:cNvSpPr/>
          <p:nvPr/>
        </p:nvSpPr>
        <p:spPr>
          <a:xfrm flipV="1">
            <a:off x="1387766" y="3644897"/>
            <a:ext cx="2329543" cy="243513"/>
          </a:xfrm>
          <a:custGeom>
            <a:avLst/>
            <a:gdLst>
              <a:gd name="connsiteX0" fmla="*/ 5721532 w 5721532"/>
              <a:gd name="connsiteY0" fmla="*/ 842554 h 842554"/>
              <a:gd name="connsiteX1" fmla="*/ 2978332 w 5721532"/>
              <a:gd name="connsiteY1" fmla="*/ 0 h 842554"/>
              <a:gd name="connsiteX2" fmla="*/ 0 w 5721532"/>
              <a:gd name="connsiteY2" fmla="*/ 842554 h 84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1532" h="842554">
                <a:moveTo>
                  <a:pt x="5721532" y="842554"/>
                </a:moveTo>
                <a:cubicBezTo>
                  <a:pt x="4826726" y="421277"/>
                  <a:pt x="3931921" y="0"/>
                  <a:pt x="2978332" y="0"/>
                </a:cubicBezTo>
                <a:cubicBezTo>
                  <a:pt x="2024743" y="0"/>
                  <a:pt x="559526" y="780505"/>
                  <a:pt x="0" y="842554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F7354D-31B1-6746-BED6-697244D2C4FC}"/>
              </a:ext>
            </a:extLst>
          </p:cNvPr>
          <p:cNvSpPr txBox="1"/>
          <p:nvPr/>
        </p:nvSpPr>
        <p:spPr>
          <a:xfrm>
            <a:off x="1749823" y="3888410"/>
            <a:ext cx="215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3G Radio Jamming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58125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LTE (4G) Security Improvements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8181975" cy="5676167"/>
          </a:xfrm>
        </p:spPr>
        <p:txBody>
          <a:bodyPr>
            <a:normAutofit/>
          </a:bodyPr>
          <a:lstStyle/>
          <a:p>
            <a:r>
              <a:rPr lang="en-US" sz="2400" dirty="0"/>
              <a:t>LTE is more secure than its precedent standards</a:t>
            </a:r>
          </a:p>
          <a:p>
            <a:pPr lvl="1"/>
            <a:r>
              <a:rPr lang="en-US" sz="2000" dirty="0"/>
              <a:t>Integrity protection mechanisms are </a:t>
            </a:r>
            <a:r>
              <a:rPr lang="en-US" sz="2000" dirty="0">
                <a:solidFill>
                  <a:schemeClr val="accent6"/>
                </a:solidFill>
              </a:rPr>
              <a:t>required</a:t>
            </a:r>
          </a:p>
          <a:p>
            <a:pPr lvl="1"/>
            <a:r>
              <a:rPr lang="en-US" sz="2000" dirty="0"/>
              <a:t>Unfortunately: many of the new security mechanisms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are</a:t>
            </a:r>
          </a:p>
          <a:p>
            <a:pPr lvl="2"/>
            <a:r>
              <a:rPr lang="en-US" sz="1800" dirty="0">
                <a:solidFill>
                  <a:srgbClr val="C00000"/>
                </a:solidFill>
              </a:rPr>
              <a:t>optional </a:t>
            </a:r>
            <a:endParaRPr lang="en-US" sz="1800" dirty="0"/>
          </a:p>
          <a:p>
            <a:pPr lvl="2"/>
            <a:r>
              <a:rPr lang="en-US" sz="1800" dirty="0">
                <a:solidFill>
                  <a:srgbClr val="C00000"/>
                </a:solidFill>
              </a:rPr>
              <a:t>disabled by default</a:t>
            </a:r>
          </a:p>
          <a:p>
            <a:pPr lvl="1"/>
            <a:endParaRPr lang="en-US" sz="2000" dirty="0"/>
          </a:p>
          <a:p>
            <a:r>
              <a:rPr lang="en-US" sz="2400" dirty="0"/>
              <a:t>LTE is completely IP-based</a:t>
            </a:r>
          </a:p>
          <a:p>
            <a:pPr lvl="1"/>
            <a:r>
              <a:rPr lang="en-US" sz="2000" dirty="0"/>
              <a:t>End of circuit-based communications</a:t>
            </a:r>
          </a:p>
          <a:p>
            <a:pPr lvl="1"/>
            <a:r>
              <a:rPr lang="en-US" sz="2000" dirty="0"/>
              <a:t>Leverages on </a:t>
            </a:r>
            <a:r>
              <a:rPr lang="en-US" sz="2000" dirty="0">
                <a:solidFill>
                  <a:schemeClr val="accent6"/>
                </a:solidFill>
              </a:rPr>
              <a:t>all the knowledge</a:t>
            </a:r>
            <a:r>
              <a:rPr lang="en-US" sz="2000" dirty="0"/>
              <a:t> of IP networks …</a:t>
            </a:r>
          </a:p>
          <a:p>
            <a:pPr lvl="1"/>
            <a:r>
              <a:rPr lang="en-US" sz="2000" dirty="0"/>
              <a:t>… but a flaw / 0-day exploit may now </a:t>
            </a:r>
            <a:r>
              <a:rPr lang="en-US" sz="2000" dirty="0">
                <a:solidFill>
                  <a:srgbClr val="C00000"/>
                </a:solidFill>
              </a:rPr>
              <a:t>affect both networks (Internet and cellular) </a:t>
            </a:r>
            <a:r>
              <a:rPr lang="en-US" sz="2000" dirty="0"/>
              <a:t>at the same time</a:t>
            </a:r>
          </a:p>
          <a:p>
            <a:endParaRPr lang="fr-CH" sz="2000" dirty="0"/>
          </a:p>
          <a:p>
            <a:endParaRPr lang="en-US" sz="16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8097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LTE security principles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</a:t>
            </a:r>
            <a:endParaRPr lang="fr-CH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8181975" cy="567616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Permanent security association with home network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Permanent key stored both in devices and in the home network.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It is used to </a:t>
            </a:r>
            <a:r>
              <a:rPr lang="en-US" sz="1800" dirty="0">
                <a:solidFill>
                  <a:schemeClr val="accent6"/>
                </a:solidFill>
              </a:rPr>
              <a:t>securely derive ephemeral keys</a:t>
            </a:r>
            <a:endParaRPr lang="en-US" sz="18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New key hierarchy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A new local master key enables cryptographic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/>
                </a:solidFill>
              </a:rPr>
              <a:t>network separation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This master key is </a:t>
            </a:r>
            <a:r>
              <a:rPr lang="en-US" sz="1800" dirty="0">
                <a:solidFill>
                  <a:schemeClr val="accent6"/>
                </a:solidFill>
              </a:rPr>
              <a:t>less exposed </a:t>
            </a:r>
            <a:r>
              <a:rPr lang="en-US" sz="1800" dirty="0"/>
              <a:t>(it remains in the core network)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Reciprocal authentication mechanisms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The mobile phone can </a:t>
            </a:r>
            <a:r>
              <a:rPr lang="en-US" sz="1800" dirty="0">
                <a:solidFill>
                  <a:schemeClr val="accent6"/>
                </a:solidFill>
              </a:rPr>
              <a:t>also verify the authenticity of the network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Additional shared cryptographic material between the terminal and the network allows for the confidentiality and integrity-protection of the transmitted </a:t>
            </a:r>
            <a:r>
              <a:rPr lang="en-US" sz="1600" dirty="0"/>
              <a:t>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27</a:t>
            </a:fld>
            <a:endParaRPr lang="fr-CH"/>
          </a:p>
        </p:txBody>
      </p:sp>
      <p:sp>
        <p:nvSpPr>
          <p:cNvPr id="7" name="TextBox 6"/>
          <p:cNvSpPr txBox="1"/>
          <p:nvPr/>
        </p:nvSpPr>
        <p:spPr>
          <a:xfrm>
            <a:off x="326572" y="6289523"/>
            <a:ext cx="776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 Anastasios N.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Bikos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Nicolas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Sklavos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"LTE/SAE Security Issues on 4G Wireless Networks", IEEE Security &amp; Privacy vol. 11, p. 55-62, 2013</a:t>
            </a:r>
          </a:p>
        </p:txBody>
      </p:sp>
    </p:spTree>
    <p:extLst>
      <p:ext uri="{BB962C8B-B14F-4D97-AF65-F5344CB8AC3E}">
        <p14:creationId xmlns:p14="http://schemas.microsoft.com/office/powerpoint/2010/main" val="714830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LTE security principles (cont’d)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8181975" cy="567616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2000" dirty="0"/>
              <a:t>Trusted environment and secure execution in the devices</a:t>
            </a:r>
            <a:endParaRPr lang="en-US" sz="1800" dirty="0"/>
          </a:p>
          <a:p>
            <a:pPr lvl="1"/>
            <a:r>
              <a:rPr lang="en-US" sz="1800" dirty="0"/>
              <a:t>Isolated, even from the OS</a:t>
            </a:r>
          </a:p>
          <a:p>
            <a:pPr lvl="1"/>
            <a:r>
              <a:rPr lang="en-US" sz="1800" dirty="0"/>
              <a:t>Device authentication executed within </a:t>
            </a:r>
            <a:r>
              <a:rPr lang="en-US" sz="1800" dirty="0">
                <a:solidFill>
                  <a:schemeClr val="accent6"/>
                </a:solidFill>
              </a:rPr>
              <a:t>the trusted environment</a:t>
            </a:r>
          </a:p>
          <a:p>
            <a:pPr lvl="1"/>
            <a:r>
              <a:rPr lang="en-US" sz="1800" dirty="0"/>
              <a:t>Support for autonomous validation, in which the network is </a:t>
            </a:r>
            <a:r>
              <a:rPr lang="en-US" sz="1800" dirty="0">
                <a:solidFill>
                  <a:schemeClr val="accent6"/>
                </a:solidFill>
              </a:rPr>
              <a:t>assured of the integrity </a:t>
            </a:r>
            <a:r>
              <a:rPr lang="en-US" sz="1800" dirty="0"/>
              <a:t>of authenticated devices. (i.e. the computations were done in an uncompromised trusted environment)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000" dirty="0" err="1"/>
              <a:t>DoS</a:t>
            </a:r>
            <a:r>
              <a:rPr lang="en-US" sz="2000" dirty="0"/>
              <a:t> protection of the network</a:t>
            </a:r>
          </a:p>
          <a:p>
            <a:pPr lvl="1"/>
            <a:r>
              <a:rPr lang="en-US" sz="1800" dirty="0"/>
              <a:t>Restriction in the number of connections</a:t>
            </a:r>
          </a:p>
          <a:p>
            <a:pPr lvl="1"/>
            <a:r>
              <a:rPr lang="en-US" sz="1800" dirty="0"/>
              <a:t>Only validated network elements should be allowed in the core network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000" dirty="0"/>
              <a:t>User privacy</a:t>
            </a:r>
          </a:p>
          <a:p>
            <a:pPr lvl="1"/>
            <a:r>
              <a:rPr lang="en-US" sz="1800" dirty="0"/>
              <a:t>IMSI should be </a:t>
            </a:r>
            <a:r>
              <a:rPr lang="en-US" sz="1800" dirty="0">
                <a:solidFill>
                  <a:schemeClr val="accent6"/>
                </a:solidFill>
              </a:rPr>
              <a:t>kept secret </a:t>
            </a:r>
            <a:r>
              <a:rPr lang="en-US" sz="1800" dirty="0"/>
              <a:t>both inside the device (from the Apps) and over the air</a:t>
            </a:r>
          </a:p>
          <a:p>
            <a:pPr lvl="1"/>
            <a:r>
              <a:rPr lang="en-US" sz="1800" dirty="0"/>
              <a:t>Confidentiality of signaling and user data must be retained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000" dirty="0"/>
              <a:t>Authorization</a:t>
            </a:r>
          </a:p>
          <a:p>
            <a:pPr lvl="1"/>
            <a:r>
              <a:rPr lang="en-US" sz="1800" dirty="0"/>
              <a:t>Authorization is required for the connection to core networks and for software integrity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8873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LTE Security in Practice 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8181975" cy="5676167"/>
          </a:xfrm>
        </p:spPr>
        <p:txBody>
          <a:bodyPr>
            <a:normAutofit/>
          </a:bodyPr>
          <a:lstStyle/>
          <a:p>
            <a:r>
              <a:rPr lang="en-US" dirty="0"/>
              <a:t>LTE more secure than predecessor </a:t>
            </a:r>
            <a:r>
              <a:rPr lang="en-US" b="1" dirty="0"/>
              <a:t>as a standard</a:t>
            </a:r>
          </a:p>
          <a:p>
            <a:r>
              <a:rPr lang="en-US" dirty="0"/>
              <a:t>but in practice:</a:t>
            </a:r>
          </a:p>
          <a:p>
            <a:pPr lvl="1"/>
            <a:r>
              <a:rPr lang="en-US" dirty="0"/>
              <a:t>Implementation mistakes</a:t>
            </a:r>
          </a:p>
          <a:p>
            <a:pPr lvl="1"/>
            <a:r>
              <a:rPr lang="en-US" dirty="0"/>
              <a:t>Configuration flaws</a:t>
            </a:r>
          </a:p>
          <a:p>
            <a:pPr lvl="1"/>
            <a:r>
              <a:rPr lang="en-US" dirty="0"/>
              <a:t>Specification/protocol deficiencies</a:t>
            </a:r>
          </a:p>
          <a:p>
            <a:pPr lvl="1"/>
            <a:endParaRPr lang="en-US" dirty="0"/>
          </a:p>
          <a:p>
            <a:r>
              <a:rPr lang="en-US" dirty="0"/>
              <a:t>Researchers have found several flaws in currently deployed LTE networks that can result in:</a:t>
            </a:r>
          </a:p>
          <a:p>
            <a:pPr lvl="1"/>
            <a:r>
              <a:rPr lang="en-US" dirty="0"/>
              <a:t>Privacy leaks </a:t>
            </a:r>
          </a:p>
          <a:p>
            <a:pPr lvl="1"/>
            <a:r>
              <a:rPr lang="en-US" dirty="0"/>
              <a:t>Denial of service attacks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6317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b="1" dirty="0" err="1"/>
              <a:t>Outline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Brief </a:t>
            </a:r>
            <a:r>
              <a:rPr lang="fr-CH" dirty="0" err="1"/>
              <a:t>Reminder</a:t>
            </a:r>
            <a:r>
              <a:rPr lang="fr-CH" dirty="0"/>
              <a:t> of Security and crypto </a:t>
            </a:r>
            <a:r>
              <a:rPr lang="fr-CH" dirty="0" err="1"/>
              <a:t>principles</a:t>
            </a:r>
            <a:endParaRPr lang="fr-CH" dirty="0"/>
          </a:p>
          <a:p>
            <a:r>
              <a:rPr lang="fr-CH" dirty="0">
                <a:solidFill>
                  <a:schemeClr val="accent3"/>
                </a:solidFill>
              </a:rPr>
              <a:t>Challenges in Wireless Networks Security</a:t>
            </a:r>
          </a:p>
          <a:p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Cellular Network Security</a:t>
            </a:r>
          </a:p>
          <a:p>
            <a:r>
              <a:rPr lang="fr-CH" dirty="0" err="1">
                <a:solidFill>
                  <a:schemeClr val="bg1">
                    <a:lumMod val="75000"/>
                  </a:schemeClr>
                </a:solidFill>
              </a:rPr>
              <a:t>WiFi</a:t>
            </a:r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 802.11 Network Security</a:t>
            </a:r>
            <a:endParaRPr lang="fr-CH" dirty="0"/>
          </a:p>
          <a:p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Wireless </a:t>
            </a:r>
            <a:r>
              <a:rPr lang="fr-CH" dirty="0" err="1">
                <a:solidFill>
                  <a:schemeClr val="bg1">
                    <a:lumMod val="75000"/>
                  </a:schemeClr>
                </a:solidFill>
              </a:rPr>
              <a:t>Pairing</a:t>
            </a:r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 &amp; Bluetooth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5136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158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Practical attacks against Privacy and Availability in 4G/LTE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[1]  </a:t>
            </a:r>
            <a:endParaRPr lang="fr-CH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6334"/>
            <a:ext cx="8181975" cy="52971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Vulnerabilities in 4G </a:t>
            </a:r>
            <a:r>
              <a:rPr lang="en-US" b="1" dirty="0"/>
              <a:t>specifications</a:t>
            </a:r>
            <a:r>
              <a:rPr lang="en-US" dirty="0"/>
              <a:t> and networks</a:t>
            </a:r>
          </a:p>
          <a:p>
            <a:pPr lvl="1"/>
            <a:r>
              <a:rPr lang="en-US" dirty="0"/>
              <a:t>User Equipment (UE) measurement reports</a:t>
            </a:r>
          </a:p>
          <a:p>
            <a:pPr lvl="2"/>
            <a:r>
              <a:rPr lang="en-US" dirty="0"/>
              <a:t>Requests are not authenticated, reports are not encrypted</a:t>
            </a:r>
          </a:p>
          <a:p>
            <a:pPr lvl="1"/>
            <a:r>
              <a:rPr lang="en-US" dirty="0"/>
              <a:t>Tracking area update (TAU) procedure </a:t>
            </a:r>
          </a:p>
          <a:p>
            <a:pPr lvl="2"/>
            <a:r>
              <a:rPr lang="en-US" dirty="0"/>
              <a:t>Reject messages are not integrity protected</a:t>
            </a:r>
          </a:p>
          <a:p>
            <a:pPr lvl="1"/>
            <a:r>
              <a:rPr lang="en-US" dirty="0"/>
              <a:t>Attach procedure </a:t>
            </a:r>
          </a:p>
          <a:p>
            <a:pPr lvl="2"/>
            <a:r>
              <a:rPr lang="en-US" dirty="0"/>
              <a:t>Network capabilities are not protected against bidding down attacks </a:t>
            </a:r>
          </a:p>
          <a:p>
            <a:pPr lvl="1"/>
            <a:r>
              <a:rPr lang="en-US">
                <a:ea typeface="Calibri"/>
                <a:cs typeface="Calibri"/>
              </a:rPr>
              <a:t>Radio Capabilities can be tampered – Bidding Down attack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User Plane Data is not integrity protected</a:t>
            </a:r>
            <a:endParaRPr lang="en-US" dirty="0"/>
          </a:p>
          <a:p>
            <a:r>
              <a:rPr lang="en-US" b="1" dirty="0"/>
              <a:t>Implementation</a:t>
            </a:r>
            <a:r>
              <a:rPr lang="en-US" dirty="0"/>
              <a:t> flaws (all vendors)</a:t>
            </a:r>
          </a:p>
          <a:p>
            <a:pPr lvl="1"/>
            <a:r>
              <a:rPr lang="en-US" dirty="0"/>
              <a:t>Radio Link Failure (RLF) reports</a:t>
            </a:r>
          </a:p>
          <a:p>
            <a:pPr lvl="2"/>
            <a:r>
              <a:rPr lang="en-US" dirty="0"/>
              <a:t>Requests not authenticated, reports are not encrypted  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30</a:t>
            </a:fld>
            <a:endParaRPr lang="fr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19249-44D2-C548-831D-BBBC5C0277A1}"/>
              </a:ext>
            </a:extLst>
          </p:cNvPr>
          <p:cNvSpPr txBox="1"/>
          <p:nvPr/>
        </p:nvSpPr>
        <p:spPr>
          <a:xfrm>
            <a:off x="326572" y="6289523"/>
            <a:ext cx="776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 Shaik A,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Borgaonkar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Asokan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N, Niemi V, Seifert JP, Practical attacks against privacy and availability in 4G/LTE mobile communication systems,  NDSS, 2016. https://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arxiv.org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/pdf/1510.07563.pdf</a:t>
            </a:r>
          </a:p>
        </p:txBody>
      </p:sp>
    </p:spTree>
    <p:extLst>
      <p:ext uri="{BB962C8B-B14F-4D97-AF65-F5344CB8AC3E}">
        <p14:creationId xmlns:p14="http://schemas.microsoft.com/office/powerpoint/2010/main" val="1661101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158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Practical attacks against Privacy and Availability in 4G/LTE (cont’d)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fr-CH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5117"/>
            <a:ext cx="8181975" cy="5297158"/>
          </a:xfrm>
        </p:spPr>
        <p:txBody>
          <a:bodyPr>
            <a:normAutofit/>
          </a:bodyPr>
          <a:lstStyle/>
          <a:p>
            <a:r>
              <a:rPr lang="en-US" dirty="0"/>
              <a:t>Location leaks</a:t>
            </a:r>
          </a:p>
          <a:p>
            <a:pPr lvl="1"/>
            <a:r>
              <a:rPr lang="en-US" dirty="0"/>
              <a:t>Track user locations and movements to much higher levels of granularity than was previously thought possible</a:t>
            </a:r>
          </a:p>
          <a:p>
            <a:pPr lvl="1"/>
            <a:r>
              <a:rPr lang="en-US" dirty="0"/>
              <a:t>Social applications used for silent tracking</a:t>
            </a:r>
          </a:p>
          <a:p>
            <a:endParaRPr lang="en-US" dirty="0"/>
          </a:p>
          <a:p>
            <a:r>
              <a:rPr lang="en-US" dirty="0"/>
              <a:t>DoS attack enables downgrade attacks</a:t>
            </a:r>
          </a:p>
          <a:p>
            <a:pPr lvl="1"/>
            <a:r>
              <a:rPr lang="en-US" dirty="0"/>
              <a:t>Deny access to LTE network to LTE-capable device</a:t>
            </a:r>
          </a:p>
          <a:p>
            <a:pPr lvl="1"/>
            <a:r>
              <a:rPr lang="en-US" dirty="0"/>
              <a:t>Users limited to less secure 2G/3G networks</a:t>
            </a:r>
          </a:p>
          <a:p>
            <a:pPr lvl="1"/>
            <a:r>
              <a:rPr lang="en-US" dirty="0"/>
              <a:t>Silent and persistent attack from the user’s point of view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3685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1582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LTEInspector</a:t>
            </a:r>
            <a:r>
              <a:rPr lang="en-US" sz="3200" b="1" dirty="0"/>
              <a:t>: A Systematic Approach for Adversarial Testing of LTE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[1] </a:t>
            </a:r>
            <a:endParaRPr lang="fr-CH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80" y="1475117"/>
            <a:ext cx="8327546" cy="5297158"/>
          </a:xfrm>
        </p:spPr>
        <p:txBody>
          <a:bodyPr>
            <a:normAutofit/>
          </a:bodyPr>
          <a:lstStyle/>
          <a:p>
            <a:r>
              <a:rPr lang="en-US" dirty="0"/>
              <a:t>Systematic framework for </a:t>
            </a:r>
            <a:r>
              <a:rPr lang="en-US" dirty="0" err="1"/>
              <a:t>adversarially</a:t>
            </a:r>
            <a:r>
              <a:rPr lang="en-US" dirty="0"/>
              <a:t> analyzing LTE specification to find security and privacy problems</a:t>
            </a:r>
          </a:p>
          <a:p>
            <a:pPr lvl="1"/>
            <a:r>
              <a:rPr lang="en-US" dirty="0"/>
              <a:t>Abstract model based on LTE standards</a:t>
            </a:r>
          </a:p>
          <a:p>
            <a:pPr lvl="1"/>
            <a:r>
              <a:rPr lang="en-US" dirty="0"/>
              <a:t>Relies on a symbolic model checker and a cryptographic protocol verifier</a:t>
            </a:r>
          </a:p>
          <a:p>
            <a:pPr lvl="1"/>
            <a:r>
              <a:rPr lang="en-US" dirty="0"/>
              <a:t>Analyzes three critical procedures: attach, detach and paging</a:t>
            </a:r>
          </a:p>
          <a:p>
            <a:r>
              <a:rPr lang="en-US" dirty="0"/>
              <a:t>Findings</a:t>
            </a:r>
          </a:p>
          <a:p>
            <a:pPr lvl="1"/>
            <a:r>
              <a:rPr lang="en-US" dirty="0"/>
              <a:t>Uncovered 10 new attacks</a:t>
            </a:r>
          </a:p>
          <a:p>
            <a:pPr lvl="1"/>
            <a:r>
              <a:rPr lang="en-US" dirty="0"/>
              <a:t>Identified 9 prior attacks: IMSI-catching </a:t>
            </a:r>
            <a:r>
              <a:rPr lang="en-US" dirty="0" err="1"/>
              <a:t>DoS</a:t>
            </a:r>
            <a:r>
              <a:rPr lang="en-US" dirty="0"/>
              <a:t>, </a:t>
            </a:r>
            <a:r>
              <a:rPr lang="en-US" dirty="0" err="1"/>
              <a:t>linkability</a:t>
            </a:r>
            <a:r>
              <a:rPr lang="en-US" dirty="0"/>
              <a:t>, </a:t>
            </a:r>
            <a:r>
              <a:rPr lang="en-US" dirty="0" err="1"/>
              <a:t>MitM</a:t>
            </a:r>
            <a:r>
              <a:rPr lang="en-US" dirty="0"/>
              <a:t> in 3G and 2G.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32</a:t>
            </a:fld>
            <a:endParaRPr lang="fr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8BC63-8F77-194F-BAD9-2D3A9C7E3A6E}"/>
              </a:ext>
            </a:extLst>
          </p:cNvPr>
          <p:cNvSpPr txBox="1"/>
          <p:nvPr/>
        </p:nvSpPr>
        <p:spPr>
          <a:xfrm>
            <a:off x="326572" y="6289523"/>
            <a:ext cx="776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 Hussain SR, Chowdhury O,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Mehnaz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Bertino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E.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LTEInspector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 Systematic Approach for Adversarial Testing of 4G LTE, NDSS, 2018 </a:t>
            </a:r>
          </a:p>
        </p:txBody>
      </p:sp>
    </p:spTree>
    <p:extLst>
      <p:ext uri="{BB962C8B-B14F-4D97-AF65-F5344CB8AC3E}">
        <p14:creationId xmlns:p14="http://schemas.microsoft.com/office/powerpoint/2010/main" val="1537583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1582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LTEInspector</a:t>
            </a:r>
            <a:r>
              <a:rPr lang="en-US" sz="3200" b="1" dirty="0"/>
              <a:t>: New attacks Uncovered</a:t>
            </a:r>
            <a:endParaRPr lang="fr-CH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33</a:t>
            </a:fld>
            <a:endParaRPr lang="fr-C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F1CF81-D71A-3546-AA6A-58F8CBD8F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3" y="1757029"/>
            <a:ext cx="8515350" cy="3424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12101-165E-2141-99DB-AE1A72B51BE4}"/>
              </a:ext>
            </a:extLst>
          </p:cNvPr>
          <p:cNvSpPr txBox="1"/>
          <p:nvPr/>
        </p:nvSpPr>
        <p:spPr>
          <a:xfrm>
            <a:off x="309473" y="5884334"/>
            <a:ext cx="564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3GPP is </a:t>
            </a:r>
            <a:r>
              <a:rPr lang="en-US" dirty="0" err="1"/>
              <a:t>th</a:t>
            </a:r>
            <a:r>
              <a:rPr lang="en-CH" dirty="0"/>
              <a:t>e main standardization body of cellular networks</a:t>
            </a:r>
          </a:p>
        </p:txBody>
      </p:sp>
    </p:spTree>
    <p:extLst>
      <p:ext uri="{BB962C8B-B14F-4D97-AF65-F5344CB8AC3E}">
        <p14:creationId xmlns:p14="http://schemas.microsoft.com/office/powerpoint/2010/main" val="1000711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1582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LTEInspector</a:t>
            </a:r>
            <a:r>
              <a:rPr lang="en-US" sz="3200" b="1" dirty="0"/>
              <a:t>: Panic Attack</a:t>
            </a:r>
            <a:endParaRPr lang="fr-CH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34</a:t>
            </a:fld>
            <a:endParaRPr lang="fr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CB5F9-CBE6-804C-93AB-003F4231FAC0}"/>
              </a:ext>
            </a:extLst>
          </p:cNvPr>
          <p:cNvSpPr txBox="1"/>
          <p:nvPr/>
        </p:nvSpPr>
        <p:spPr>
          <a:xfrm>
            <a:off x="465667" y="1235349"/>
            <a:ext cx="8186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Adversary can inject fake emergency paging messages to a large number of user </a:t>
            </a:r>
            <a:r>
              <a:rPr lang="en-US" dirty="0" err="1"/>
              <a:t>equipments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b="1" dirty="0"/>
              <a:t>Panic situation</a:t>
            </a:r>
            <a:r>
              <a:rPr lang="en-US" dirty="0"/>
              <a:t>”: Drops Authentication and Confidentiality requirements 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244FA-E271-0744-9782-14F63E775879}"/>
              </a:ext>
            </a:extLst>
          </p:cNvPr>
          <p:cNvSpPr txBox="1"/>
          <p:nvPr/>
        </p:nvSpPr>
        <p:spPr>
          <a:xfrm>
            <a:off x="465667" y="6308207"/>
            <a:ext cx="467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i="1" dirty="0"/>
              <a:t>ETWS: Emergency and Tsunami Warning System</a:t>
            </a:r>
          </a:p>
        </p:txBody>
      </p:sp>
      <p:pic>
        <p:nvPicPr>
          <p:cNvPr id="9" name="Picture 2" descr="Image result for mobile phone logo">
            <a:extLst>
              <a:ext uri="{FF2B5EF4-FFF2-40B4-BE49-F238E27FC236}">
                <a16:creationId xmlns:a16="http://schemas.microsoft.com/office/drawing/2014/main" id="{339E1470-3D69-BF5F-01F5-A69B75AEB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8039" y="3294819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3098758-75F9-CE15-21B0-BC1ECC327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3534" y="3078574"/>
            <a:ext cx="1450428" cy="14504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5D071B5-BFEB-489A-BB32-FAAFDBDB81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94734" y="4170365"/>
            <a:ext cx="356937" cy="356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9B06E3-3529-3F10-180A-5BF56F18ADE4}"/>
              </a:ext>
            </a:extLst>
          </p:cNvPr>
          <p:cNvSpPr txBox="1"/>
          <p:nvPr/>
        </p:nvSpPr>
        <p:spPr>
          <a:xfrm>
            <a:off x="6469427" y="4433933"/>
            <a:ext cx="126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Rogue base station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EE4244-AC50-7531-3348-C8A77E168098}"/>
              </a:ext>
            </a:extLst>
          </p:cNvPr>
          <p:cNvCxnSpPr>
            <a:cxnSpLocks/>
          </p:cNvCxnSpPr>
          <p:nvPr/>
        </p:nvCxnSpPr>
        <p:spPr>
          <a:xfrm flipH="1">
            <a:off x="2227217" y="3803788"/>
            <a:ext cx="4066317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7177150-C465-E914-BDB8-4A18CDD55E4F}"/>
              </a:ext>
            </a:extLst>
          </p:cNvPr>
          <p:cNvSpPr txBox="1"/>
          <p:nvPr/>
        </p:nvSpPr>
        <p:spPr>
          <a:xfrm>
            <a:off x="2599508" y="3462023"/>
            <a:ext cx="351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Unauthenticated ETWS Message</a:t>
            </a:r>
            <a:endParaRPr lang="LID4096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680539-CDB7-45CD-DB03-5294FDE17D61}"/>
              </a:ext>
            </a:extLst>
          </p:cNvPr>
          <p:cNvCxnSpPr>
            <a:cxnSpLocks/>
          </p:cNvCxnSpPr>
          <p:nvPr/>
        </p:nvCxnSpPr>
        <p:spPr>
          <a:xfrm>
            <a:off x="2276203" y="4527302"/>
            <a:ext cx="3980905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ADDB59-4623-F673-4854-A9C255652566}"/>
              </a:ext>
            </a:extLst>
          </p:cNvPr>
          <p:cNvSpPr txBox="1"/>
          <p:nvPr/>
        </p:nvSpPr>
        <p:spPr>
          <a:xfrm>
            <a:off x="2689226" y="3789045"/>
            <a:ext cx="338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Security Mode Command (Plain)</a:t>
            </a:r>
            <a:endParaRPr lang="LID4096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7F8220-E890-625B-CE3E-9697A6A3191D}"/>
              </a:ext>
            </a:extLst>
          </p:cNvPr>
          <p:cNvCxnSpPr>
            <a:cxnSpLocks/>
          </p:cNvCxnSpPr>
          <p:nvPr/>
        </p:nvCxnSpPr>
        <p:spPr>
          <a:xfrm flipH="1">
            <a:off x="2276203" y="4139828"/>
            <a:ext cx="4043457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DC5AAD1-B0F4-26C7-9EDA-688EF8F1A3FE}"/>
              </a:ext>
            </a:extLst>
          </p:cNvPr>
          <p:cNvSpPr txBox="1"/>
          <p:nvPr/>
        </p:nvSpPr>
        <p:spPr>
          <a:xfrm>
            <a:off x="2815776" y="4157970"/>
            <a:ext cx="338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[[ Plaintext Communication]]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4116376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1C6C-B479-3700-BE97-7927611E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5G Security 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BDB5-B857-4701-FED8-4C74EA2ED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ea typeface="Calibri"/>
                <a:cs typeface="Calibri"/>
              </a:rPr>
              <a:t>Integrity Protection </a:t>
            </a:r>
            <a:r>
              <a:rPr lang="en-US" sz="2000" dirty="0">
                <a:ea typeface="Calibri"/>
                <a:cs typeface="Calibri"/>
              </a:rPr>
              <a:t>for User Plane Function (IP traffic)</a:t>
            </a:r>
          </a:p>
          <a:p>
            <a:r>
              <a:rPr lang="en-US" sz="2000" b="1" dirty="0">
                <a:ea typeface="Calibri"/>
                <a:cs typeface="Calibri"/>
              </a:rPr>
              <a:t>Radio Capabilities </a:t>
            </a:r>
            <a:r>
              <a:rPr lang="en-US" sz="2000" dirty="0">
                <a:ea typeface="Calibri"/>
                <a:cs typeface="Calibri"/>
              </a:rPr>
              <a:t>are sent over a </a:t>
            </a:r>
            <a:r>
              <a:rPr lang="en-US" sz="2000" b="1" dirty="0">
                <a:ea typeface="Calibri"/>
                <a:cs typeface="Calibri"/>
              </a:rPr>
              <a:t>Secured Channel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ea typeface="Calibri"/>
                <a:cs typeface="Calibri"/>
              </a:rPr>
              <a:t>Prevents Bidding Down Attacks</a:t>
            </a:r>
          </a:p>
          <a:p>
            <a:r>
              <a:rPr lang="en-US" sz="2000" b="1" dirty="0">
                <a:ea typeface="Calibri"/>
                <a:cs typeface="Calibri"/>
              </a:rPr>
              <a:t>Additional Authentication Primitives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ea typeface="Calibri"/>
                <a:cs typeface="Calibri"/>
              </a:rPr>
              <a:t>EAP = Extensible Authentication Protocol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ea typeface="Calibri"/>
                <a:cs typeface="Calibri"/>
              </a:rPr>
              <a:t>Enables interop with e.g. WiFi subscriber management</a:t>
            </a:r>
          </a:p>
          <a:p>
            <a:r>
              <a:rPr lang="en-US" sz="2000" dirty="0">
                <a:ea typeface="Calibri"/>
                <a:cs typeface="Calibri"/>
              </a:rPr>
              <a:t>Introduce </a:t>
            </a:r>
            <a:r>
              <a:rPr lang="en-US" sz="2000" b="1" dirty="0">
                <a:ea typeface="Calibri"/>
                <a:cs typeface="Calibri"/>
              </a:rPr>
              <a:t>Subscriber Unique Concealed Identifier</a:t>
            </a:r>
            <a:r>
              <a:rPr lang="en-US" sz="2000" dirty="0">
                <a:ea typeface="Calibri"/>
                <a:cs typeface="Calibri"/>
              </a:rPr>
              <a:t> (SUCI) to cryptographically secure the IMSI (SUPI)</a:t>
            </a:r>
          </a:p>
          <a:p>
            <a:r>
              <a:rPr lang="en-US" sz="2000" dirty="0">
                <a:ea typeface="Calibri"/>
                <a:cs typeface="Calibri"/>
              </a:rPr>
              <a:t>Decoupling the IMSI for paging procedures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ea typeface="Calibri"/>
                <a:cs typeface="Calibri"/>
              </a:rPr>
              <a:t>Instead of IMSI / SUPI a Globally Unique Temporary Identifier (GUTI) is used for paging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ea typeface="Calibri"/>
                <a:cs typeface="Calibri"/>
              </a:rPr>
              <a:t>Mitigation of tracking with ephemeral identifiers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DA9F-BBCD-FA54-D5CC-7CE73A0E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6362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214B-21D6-C54E-9141-763C2B6C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Papers on Analysis of 5G Security and Privacy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E270E-CCE5-0A4C-B7EB-A9905E641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Ijaz Ahmad et al. Overview of 5G Security Challenges and Solutions, IEEE Communications Standards Magazine, March 2018 </a:t>
            </a:r>
          </a:p>
          <a:p>
            <a:r>
              <a:rPr lang="en-US" dirty="0"/>
              <a:t>R. P. </a:t>
            </a:r>
            <a:r>
              <a:rPr lang="en-US" dirty="0" err="1"/>
              <a:t>Jover</a:t>
            </a:r>
            <a:r>
              <a:rPr lang="en-US" dirty="0"/>
              <a:t>, V. </a:t>
            </a:r>
            <a:r>
              <a:rPr lang="en-US" dirty="0" err="1"/>
              <a:t>Marojevic</a:t>
            </a:r>
            <a:r>
              <a:rPr lang="en-US" dirty="0"/>
              <a:t>. Security and Protocol Exploit Analysis of the 5G Specifications, IEEE Access, Feb. 2019</a:t>
            </a:r>
          </a:p>
          <a:p>
            <a:r>
              <a:rPr lang="en-US" dirty="0"/>
              <a:t>D. Basin et al. A Formal Analysis of 5G Authentication. ACM CCS 2018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61190-B5BF-444E-A1F9-A688C8B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4985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FC2F-9FE9-6EA5-7D32-00242A37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750"/>
              </a:spcBef>
            </a:pPr>
            <a:r>
              <a:rPr lang="en-US" dirty="0"/>
              <a:t>Protocol-Focused Analysis</a:t>
            </a:r>
            <a:br>
              <a:rPr lang="en-US" dirty="0"/>
            </a:br>
            <a:r>
              <a:rPr lang="en-US" sz="1350" b="1" dirty="0">
                <a:solidFill>
                  <a:srgbClr val="595959"/>
                </a:solidFill>
                <a:latin typeface="Arial"/>
                <a:cs typeface="Arial"/>
              </a:rPr>
              <a:t>Hermes (SEC'24) Synthesizing Formal Models via NLP</a:t>
            </a:r>
            <a:endParaRPr lang="en-US" sz="1350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259AD-7544-7D57-2249-14C8013D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1719"/>
            <a:ext cx="7699323" cy="2289144"/>
          </a:xfr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r>
              <a:rPr lang="en-US" b="1" dirty="0">
                <a:latin typeface="Arial"/>
                <a:cs typeface="Arial"/>
              </a:rPr>
              <a:t>Approach:</a:t>
            </a:r>
            <a:endParaRPr lang="en-US" dirty="0"/>
          </a:p>
          <a:p>
            <a:pPr lvl="1"/>
            <a:r>
              <a:rPr lang="en-US" sz="1500" dirty="0">
                <a:latin typeface="Arial"/>
                <a:cs typeface="Arial"/>
              </a:rPr>
              <a:t>Synthesizing Protocol State machines with ML (consituency parsing, domain-specific language design)</a:t>
            </a:r>
            <a:endParaRPr lang="en-US" sz="1500" dirty="0"/>
          </a:p>
          <a:p>
            <a:pPr lvl="1"/>
            <a:r>
              <a:rPr lang="en-US" sz="1500" b="1" dirty="0">
                <a:latin typeface="Arial"/>
                <a:cs typeface="Arial"/>
              </a:rPr>
              <a:t>(a) </a:t>
            </a:r>
            <a:r>
              <a:rPr lang="en-US" sz="1500" dirty="0">
                <a:latin typeface="Arial"/>
                <a:cs typeface="Arial"/>
              </a:rPr>
              <a:t>model-checking on specification to verify security properties</a:t>
            </a:r>
            <a:endParaRPr lang="en-US" sz="1500" dirty="0"/>
          </a:p>
          <a:p>
            <a:pPr lvl="1"/>
            <a:r>
              <a:rPr lang="en-US" sz="1500" b="1" dirty="0">
                <a:latin typeface="Arial"/>
                <a:cs typeface="Arial"/>
              </a:rPr>
              <a:t>(b) </a:t>
            </a:r>
            <a:r>
              <a:rPr lang="en-US" sz="1500" dirty="0">
                <a:latin typeface="Arial"/>
                <a:cs typeface="Arial"/>
              </a:rPr>
              <a:t>check if</a:t>
            </a:r>
            <a:r>
              <a:rPr lang="en-US" sz="1500" b="1" dirty="0">
                <a:latin typeface="Arial"/>
                <a:cs typeface="Arial"/>
              </a:rPr>
              <a:t> COTS </a:t>
            </a:r>
            <a:r>
              <a:rPr lang="en-US" sz="1500" dirty="0">
                <a:latin typeface="Arial"/>
                <a:cs typeface="Arial"/>
              </a:rPr>
              <a:t>baseband respect the model</a:t>
            </a:r>
            <a:endParaRPr lang="en-US" sz="1500" dirty="0"/>
          </a:p>
          <a:p>
            <a:r>
              <a:rPr lang="en-US" b="1" dirty="0">
                <a:latin typeface="Arial"/>
                <a:cs typeface="Arial"/>
              </a:rPr>
              <a:t>Evaluation:</a:t>
            </a:r>
            <a:endParaRPr lang="en-US" dirty="0"/>
          </a:p>
          <a:p>
            <a:pPr lvl="1"/>
            <a:r>
              <a:rPr lang="en-US" sz="1500" dirty="0">
                <a:latin typeface="Arial"/>
                <a:cs typeface="Arial"/>
              </a:rPr>
              <a:t>Perform MC on generated FSM to find deviations, that were not designed</a:t>
            </a:r>
            <a:endParaRPr lang="en-US" sz="1500" dirty="0"/>
          </a:p>
          <a:p>
            <a:pPr lvl="1"/>
            <a:r>
              <a:rPr lang="en-US" sz="1500" dirty="0">
                <a:latin typeface="Arial"/>
                <a:cs typeface="Arial"/>
              </a:rPr>
              <a:t>Analysis of LTE and 5G - NAS, RRC</a:t>
            </a:r>
            <a:endParaRPr lang="en-US" sz="1500" dirty="0"/>
          </a:p>
          <a:p>
            <a:endParaRPr lang="en-US" sz="3000" dirty="0"/>
          </a:p>
        </p:txBody>
      </p:sp>
      <p:pic>
        <p:nvPicPr>
          <p:cNvPr id="4" name="Picture 3" descr="A diagram of a company&#10;&#10;AI-generated content may be incorrect.">
            <a:extLst>
              <a:ext uri="{FF2B5EF4-FFF2-40B4-BE49-F238E27FC236}">
                <a16:creationId xmlns:a16="http://schemas.microsoft.com/office/drawing/2014/main" id="{8DA85B4F-9753-3E02-44C3-2FC72F4E5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02" y="4354940"/>
            <a:ext cx="6378065" cy="152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22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1F40-DE03-029E-B541-EDA6C5F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en-US" dirty="0"/>
              <a:t>Protocol-Focused Analysis</a:t>
            </a:r>
            <a:br>
              <a:rPr lang="en-US" dirty="0"/>
            </a:br>
            <a:r>
              <a:rPr lang="en-US" sz="2100" b="1" i="1" dirty="0">
                <a:latin typeface="Aptos"/>
              </a:rPr>
              <a:t>"Demystifying Privacy in 5G Stand Alone Networks" (MobiCOM'24)</a:t>
            </a:r>
            <a:endParaRPr lang="en-US" sz="2100" b="1" dirty="0">
              <a:latin typeface="Apto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C749-C4A3-FF34-9FC4-20FFA470D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296045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514350">
              <a:spcBef>
                <a:spcPts val="375"/>
              </a:spcBef>
            </a:pPr>
            <a:r>
              <a:rPr lang="en-US" sz="1800" dirty="0">
                <a:ea typeface="+mn-lt"/>
                <a:cs typeface="+mn-lt"/>
              </a:rPr>
              <a:t>Surveys and compares 5G NSA and SA security for real operator networks</a:t>
            </a:r>
            <a:endParaRPr lang="en-US"/>
          </a:p>
          <a:p>
            <a:pPr marL="514350">
              <a:spcBef>
                <a:spcPts val="375"/>
              </a:spcBef>
            </a:pPr>
            <a:r>
              <a:rPr lang="en-US" sz="1800" dirty="0">
                <a:ea typeface="+mn-lt"/>
                <a:cs typeface="+mn-lt"/>
              </a:rPr>
              <a:t>Attack on privacy because of unauthenticated GUTI Reallocation</a:t>
            </a:r>
          </a:p>
          <a:p>
            <a:pPr marL="857250" lvl="1">
              <a:buFont typeface="Courier New" panose="020B0604020202020204" pitchFamily="34" charset="0"/>
              <a:buChar char="o"/>
            </a:pPr>
            <a:r>
              <a:rPr lang="en-US" sz="1500" dirty="0">
                <a:ea typeface="+mn-lt"/>
                <a:cs typeface="+mn-lt"/>
              </a:rPr>
              <a:t>Drop "GUTI Reallocation" message -&gt; identity tracking via "permanent" GUTI</a:t>
            </a:r>
          </a:p>
        </p:txBody>
      </p:sp>
      <p:pic>
        <p:nvPicPr>
          <p:cNvPr id="29" name="Picture 28" descr="Image result for mobile phone logo">
            <a:extLst>
              <a:ext uri="{FF2B5EF4-FFF2-40B4-BE49-F238E27FC236}">
                <a16:creationId xmlns:a16="http://schemas.microsoft.com/office/drawing/2014/main" id="{84F55653-49E5-F505-E00E-4A005E9A8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401" y="3995211"/>
            <a:ext cx="950119" cy="9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phic 6">
            <a:extLst>
              <a:ext uri="{FF2B5EF4-FFF2-40B4-BE49-F238E27FC236}">
                <a16:creationId xmlns:a16="http://schemas.microsoft.com/office/drawing/2014/main" id="{685E3A32-B2D9-6FED-58A3-56F855DEF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2386" y="3857508"/>
            <a:ext cx="1087821" cy="1087821"/>
          </a:xfrm>
          <a:prstGeom prst="rect">
            <a:avLst/>
          </a:prstGeom>
        </p:spPr>
      </p:pic>
      <p:pic>
        <p:nvPicPr>
          <p:cNvPr id="31" name="Graphic 7">
            <a:extLst>
              <a:ext uri="{FF2B5EF4-FFF2-40B4-BE49-F238E27FC236}">
                <a16:creationId xmlns:a16="http://schemas.microsoft.com/office/drawing/2014/main" id="{F3BC27A9-9DFA-3402-5EC2-6183168CC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5632" y="4677627"/>
            <a:ext cx="267703" cy="267703"/>
          </a:xfrm>
          <a:prstGeom prst="rect">
            <a:avLst/>
          </a:prstGeom>
        </p:spPr>
      </p:pic>
      <p:sp>
        <p:nvSpPr>
          <p:cNvPr id="32" name="TextBox 8">
            <a:extLst>
              <a:ext uri="{FF2B5EF4-FFF2-40B4-BE49-F238E27FC236}">
                <a16:creationId xmlns:a16="http://schemas.microsoft.com/office/drawing/2014/main" id="{C8767A69-3006-BC28-2390-F0630E3507BA}"/>
              </a:ext>
            </a:extLst>
          </p:cNvPr>
          <p:cNvSpPr txBox="1"/>
          <p:nvPr/>
        </p:nvSpPr>
        <p:spPr>
          <a:xfrm>
            <a:off x="3901652" y="4875302"/>
            <a:ext cx="950119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MITM Attacker</a:t>
            </a:r>
          </a:p>
        </p:txBody>
      </p:sp>
      <p:pic>
        <p:nvPicPr>
          <p:cNvPr id="37" name="Graphic 13">
            <a:extLst>
              <a:ext uri="{FF2B5EF4-FFF2-40B4-BE49-F238E27FC236}">
                <a16:creationId xmlns:a16="http://schemas.microsoft.com/office/drawing/2014/main" id="{F579AF7A-5C36-7846-0F1F-1486576DA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3802" y="4009338"/>
            <a:ext cx="659387" cy="659387"/>
          </a:xfrm>
          <a:prstGeom prst="rect">
            <a:avLst/>
          </a:prstGeom>
        </p:spPr>
      </p:pic>
      <p:sp>
        <p:nvSpPr>
          <p:cNvPr id="38" name="TextBox 14">
            <a:extLst>
              <a:ext uri="{FF2B5EF4-FFF2-40B4-BE49-F238E27FC236}">
                <a16:creationId xmlns:a16="http://schemas.microsoft.com/office/drawing/2014/main" id="{93771F94-6248-2858-4377-E9EA0EA81E2F}"/>
              </a:ext>
            </a:extLst>
          </p:cNvPr>
          <p:cNvSpPr txBox="1"/>
          <p:nvPr/>
        </p:nvSpPr>
        <p:spPr>
          <a:xfrm>
            <a:off x="6764518" y="4672210"/>
            <a:ext cx="9501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Authentic</a:t>
            </a:r>
          </a:p>
          <a:p>
            <a:r>
              <a:rPr lang="en-US" sz="1350" dirty="0"/>
              <a:t>Operator</a:t>
            </a:r>
            <a:endParaRPr lang="LID4096" sz="1350" dirty="0"/>
          </a:p>
        </p:txBody>
      </p:sp>
      <p:sp>
        <p:nvSpPr>
          <p:cNvPr id="41" name="Lightning Bolt 40">
            <a:extLst>
              <a:ext uri="{FF2B5EF4-FFF2-40B4-BE49-F238E27FC236}">
                <a16:creationId xmlns:a16="http://schemas.microsoft.com/office/drawing/2014/main" id="{42EA15FE-A4CA-0D6F-CA4B-C4D11DBA85CA}"/>
              </a:ext>
            </a:extLst>
          </p:cNvPr>
          <p:cNvSpPr/>
          <p:nvPr/>
        </p:nvSpPr>
        <p:spPr>
          <a:xfrm>
            <a:off x="2724192" y="4039327"/>
            <a:ext cx="472370" cy="582263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 sz="135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7CE36D-213D-7E3F-0CD1-0300EC09F0D6}"/>
              </a:ext>
            </a:extLst>
          </p:cNvPr>
          <p:cNvSpPr txBox="1"/>
          <p:nvPr/>
        </p:nvSpPr>
        <p:spPr>
          <a:xfrm>
            <a:off x="1364226" y="5032887"/>
            <a:ext cx="111534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dirty="0"/>
              <a:t>(Old) GUTI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8501972-A01F-3514-6F7E-CEEC97DE4D5B}"/>
              </a:ext>
            </a:extLst>
          </p:cNvPr>
          <p:cNvCxnSpPr/>
          <p:nvPr/>
        </p:nvCxnSpPr>
        <p:spPr>
          <a:xfrm flipH="1">
            <a:off x="4949926" y="4277031"/>
            <a:ext cx="1613105" cy="9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A23EF31-4A3C-D5C6-5933-2CA6E0E216A9}"/>
              </a:ext>
            </a:extLst>
          </p:cNvPr>
          <p:cNvSpPr txBox="1"/>
          <p:nvPr/>
        </p:nvSpPr>
        <p:spPr>
          <a:xfrm>
            <a:off x="5032887" y="3788492"/>
            <a:ext cx="1613105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dirty="0"/>
              <a:t>GUTI Reallocation</a:t>
            </a:r>
          </a:p>
          <a:p>
            <a:r>
              <a:rPr lang="en-US" sz="1350" dirty="0"/>
              <a:t>[New GUTI]</a:t>
            </a:r>
            <a:br>
              <a:rPr lang="en-US" sz="1350" dirty="0"/>
            </a:b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03260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552C-C4B1-448B-486F-5159C4CF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Implementation-Focused Analysis</a:t>
            </a:r>
            <a:br>
              <a:rPr lang="en-US" dirty="0"/>
            </a:br>
            <a:r>
              <a:rPr lang="en-US" sz="1875" b="1" i="1" dirty="0">
                <a:latin typeface="Arial"/>
                <a:cs typeface="Arial"/>
              </a:rPr>
              <a:t>"</a:t>
            </a:r>
            <a:r>
              <a:rPr lang="en-US" sz="1875" b="1" i="1" dirty="0" err="1">
                <a:latin typeface="Arial"/>
                <a:cs typeface="Arial"/>
              </a:rPr>
              <a:t>BaseComp</a:t>
            </a:r>
            <a:r>
              <a:rPr lang="en-US" sz="1875" b="1" i="1" dirty="0">
                <a:latin typeface="Arial"/>
                <a:cs typeface="Arial"/>
              </a:rPr>
              <a:t>" (SEC '23) Static Analysis between Specification </a:t>
            </a:r>
            <a:r>
              <a:rPr lang="en-US" sz="1875" i="1" dirty="0">
                <a:latin typeface="Arial"/>
                <a:cs typeface="Arial"/>
              </a:rPr>
              <a:t>↔</a:t>
            </a:r>
            <a:r>
              <a:rPr lang="en-US" sz="1875" b="1" i="1" dirty="0">
                <a:latin typeface="Arial"/>
                <a:cs typeface="Arial"/>
              </a:rPr>
              <a:t> Baseband</a:t>
            </a:r>
            <a:endParaRPr lang="en-US" sz="1875" i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BCBCC-121D-78D0-4D8A-69CB9CBFD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26469"/>
            <a:ext cx="5682299" cy="3263504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Arial"/>
                <a:cs typeface="Arial"/>
              </a:rPr>
              <a:t>Approach: </a:t>
            </a:r>
            <a:r>
              <a:rPr lang="en-US" sz="1800" dirty="0">
                <a:latin typeface="Arial"/>
                <a:cs typeface="Arial"/>
              </a:rPr>
              <a:t>Analyze  </a:t>
            </a:r>
            <a:r>
              <a:rPr lang="en-US" sz="1800" b="1" i="1" dirty="0">
                <a:latin typeface="Arial"/>
                <a:cs typeface="Arial"/>
              </a:rPr>
              <a:t>integrity protection function</a:t>
            </a:r>
            <a:endParaRPr lang="en-US" sz="1800">
              <a:latin typeface="Arial"/>
              <a:cs typeface="Arial"/>
            </a:endParaRPr>
          </a:p>
          <a:p>
            <a:pPr lvl="1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650" b="1" dirty="0">
                <a:latin typeface="Arial"/>
                <a:cs typeface="Arial"/>
              </a:rPr>
              <a:t>Compare</a:t>
            </a:r>
            <a:r>
              <a:rPr lang="en-US" sz="1650" dirty="0">
                <a:latin typeface="Arial"/>
                <a:cs typeface="Arial"/>
              </a:rPr>
              <a:t> the specification graph with the </a:t>
            </a:r>
            <a:br>
              <a:rPr lang="en-US" sz="1650" dirty="0">
                <a:latin typeface="Arial"/>
                <a:cs typeface="Arial"/>
              </a:rPr>
            </a:br>
            <a:r>
              <a:rPr lang="en-US" sz="1650" dirty="0">
                <a:latin typeface="Arial"/>
                <a:cs typeface="Arial"/>
              </a:rPr>
              <a:t>firmware's probabilistically identified graph</a:t>
            </a:r>
          </a:p>
          <a:p>
            <a:pPr lvl="1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650" dirty="0">
                <a:latin typeface="Arial"/>
                <a:cs typeface="Arial"/>
              </a:rPr>
              <a:t>Perform </a:t>
            </a:r>
            <a:r>
              <a:rPr lang="en-US" sz="1650" b="1" dirty="0">
                <a:latin typeface="Arial"/>
                <a:cs typeface="Arial"/>
              </a:rPr>
              <a:t>symbolic execution</a:t>
            </a:r>
            <a:r>
              <a:rPr lang="en-US" sz="1650" dirty="0">
                <a:latin typeface="Arial"/>
                <a:cs typeface="Arial"/>
              </a:rPr>
              <a:t> on the extracted </a:t>
            </a:r>
            <a:br>
              <a:rPr lang="en-US" sz="1650" dirty="0">
                <a:latin typeface="Arial"/>
                <a:cs typeface="Arial"/>
              </a:rPr>
            </a:br>
            <a:r>
              <a:rPr lang="en-US" sz="1650" dirty="0">
                <a:latin typeface="Arial"/>
                <a:cs typeface="Arial"/>
              </a:rPr>
              <a:t>function and compare to the specification</a:t>
            </a:r>
            <a:endParaRPr lang="en-US" sz="165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Evaluation:</a:t>
            </a:r>
            <a:endParaRPr lang="en-US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500" dirty="0">
                <a:latin typeface="Arial"/>
                <a:cs typeface="Arial"/>
              </a:rPr>
              <a:t>Finds logic bugs, since the behavior is analyzed</a:t>
            </a:r>
            <a:endParaRPr lang="en-US" sz="15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500" dirty="0">
                <a:latin typeface="Arial"/>
                <a:cs typeface="Arial"/>
              </a:rPr>
              <a:t>Requires a reference model for integrity protection </a:t>
            </a:r>
            <a:br>
              <a:rPr lang="en-US" sz="1500" dirty="0">
                <a:latin typeface="Arial"/>
                <a:cs typeface="Arial"/>
              </a:rPr>
            </a:br>
            <a:r>
              <a:rPr lang="en-US" sz="1500" dirty="0">
                <a:latin typeface="Arial"/>
                <a:cs typeface="Arial"/>
              </a:rPr>
              <a:t>→  built manually</a:t>
            </a:r>
            <a:endParaRPr lang="en-US" sz="15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500" dirty="0">
                <a:latin typeface="Arial"/>
                <a:cs typeface="Arial"/>
              </a:rPr>
              <a:t>Manual analysis required (e.g. for symbolic execution)</a:t>
            </a:r>
            <a:endParaRPr lang="en-US" sz="2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CA233-E571-B503-F711-996C868B1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8" b="35428"/>
          <a:stretch>
            <a:fillRect/>
          </a:stretch>
        </p:blipFill>
        <p:spPr>
          <a:xfrm>
            <a:off x="5824500" y="4418586"/>
            <a:ext cx="2928951" cy="1063219"/>
          </a:xfrm>
          <a:prstGeom prst="rect">
            <a:avLst/>
          </a:prstGeom>
        </p:spPr>
      </p:pic>
      <p:pic>
        <p:nvPicPr>
          <p:cNvPr id="6" name="Picture 5" descr="A diagram of a diagram&#10;&#10;AI-generated content may be incorrect.">
            <a:extLst>
              <a:ext uri="{FF2B5EF4-FFF2-40B4-BE49-F238E27FC236}">
                <a16:creationId xmlns:a16="http://schemas.microsoft.com/office/drawing/2014/main" id="{2B10C9A7-8F29-6CC4-541A-C86533B73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697" y="2672116"/>
            <a:ext cx="2915118" cy="13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5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36A3-FF30-4542-B170-2B0B585E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in Data Security &amp; Privacy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B2A103-81AF-F143-9B2E-BD156F8FBA7E}"/>
              </a:ext>
            </a:extLst>
          </p:cNvPr>
          <p:cNvSpPr txBox="1">
            <a:spLocks/>
          </p:cNvSpPr>
          <p:nvPr/>
        </p:nvSpPr>
        <p:spPr>
          <a:xfrm>
            <a:off x="731440" y="1618183"/>
            <a:ext cx="7996447" cy="317112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Cryptography is used to enforce </a:t>
            </a:r>
            <a:r>
              <a:rPr lang="en-US" b="1" dirty="0"/>
              <a:t>data security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r>
              <a:rPr lang="en-US" b="1" dirty="0">
                <a:ea typeface="+mn-lt"/>
                <a:cs typeface="+mn-lt"/>
              </a:rPr>
              <a:t>Confidentiality</a:t>
            </a:r>
            <a:endParaRPr lang="en-US" b="1" dirty="0">
              <a:ea typeface="Calibri"/>
              <a:cs typeface="Calibri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/>
              <a:t>Encryption</a:t>
            </a:r>
          </a:p>
          <a:p>
            <a:pPr lvl="1"/>
            <a:r>
              <a:rPr lang="en-US" b="1" dirty="0"/>
              <a:t>Integrity </a:t>
            </a:r>
            <a:r>
              <a:rPr lang="en-US" dirty="0"/>
              <a:t>&amp; </a:t>
            </a:r>
            <a:r>
              <a:rPr lang="en-US" b="1" dirty="0"/>
              <a:t>Non-repudiation</a:t>
            </a:r>
            <a:endParaRPr lang="en-US" b="1">
              <a:ea typeface="Calibri"/>
              <a:cs typeface="Calibri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/>
              <a:t>Hash-and-sign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	                        …at rest</a:t>
            </a:r>
            <a:r>
              <a:rPr lang="en-US" dirty="0"/>
              <a:t> and </a:t>
            </a:r>
            <a:r>
              <a:rPr lang="en-US" b="1" i="1" dirty="0"/>
              <a:t>in transit</a:t>
            </a:r>
            <a:endParaRPr lang="en-US" b="1" i="1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08AE77-3292-1F40-821A-B89F520EBB06}"/>
              </a:ext>
            </a:extLst>
          </p:cNvPr>
          <p:cNvGrpSpPr/>
          <p:nvPr/>
        </p:nvGrpSpPr>
        <p:grpSpPr>
          <a:xfrm>
            <a:off x="932357" y="4888333"/>
            <a:ext cx="2015555" cy="1411302"/>
            <a:chOff x="551357" y="5108923"/>
            <a:chExt cx="1240857" cy="88741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F93291-8FE6-9245-B180-CE6864E9BF8F}"/>
                </a:ext>
              </a:extLst>
            </p:cNvPr>
            <p:cNvSpPr txBox="1"/>
            <p:nvPr/>
          </p:nvSpPr>
          <p:spPr>
            <a:xfrm rot="20784539">
              <a:off x="1273732" y="5108923"/>
              <a:ext cx="518482" cy="580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🕵️‍♂️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15CAF1-EEEB-BD4C-8BDE-74D207CC32C9}"/>
                </a:ext>
              </a:extLst>
            </p:cNvPr>
            <p:cNvSpPr txBox="1"/>
            <p:nvPr/>
          </p:nvSpPr>
          <p:spPr>
            <a:xfrm>
              <a:off x="551357" y="5473815"/>
              <a:ext cx="477372" cy="52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👩‍💻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5192268-481B-2847-84C7-8F7F50911A2B}"/>
                </a:ext>
              </a:extLst>
            </p:cNvPr>
            <p:cNvCxnSpPr>
              <a:cxnSpLocks/>
            </p:cNvCxnSpPr>
            <p:nvPr/>
          </p:nvCxnSpPr>
          <p:spPr>
            <a:xfrm>
              <a:off x="995219" y="5735078"/>
              <a:ext cx="392797" cy="348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541F93-42C1-8340-B911-3EF91B6BEA0F}"/>
              </a:ext>
            </a:extLst>
          </p:cNvPr>
          <p:cNvGrpSpPr/>
          <p:nvPr/>
        </p:nvGrpSpPr>
        <p:grpSpPr>
          <a:xfrm>
            <a:off x="5596162" y="5269352"/>
            <a:ext cx="2691938" cy="1030283"/>
            <a:chOff x="5912643" y="4990901"/>
            <a:chExt cx="1912769" cy="5511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031211-49EC-544E-92F0-52F464D7FFFE}"/>
                </a:ext>
              </a:extLst>
            </p:cNvPr>
            <p:cNvSpPr txBox="1"/>
            <p:nvPr/>
          </p:nvSpPr>
          <p:spPr>
            <a:xfrm>
              <a:off x="5912643" y="5128034"/>
              <a:ext cx="496544" cy="41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👩‍💻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BF6236-76BB-8340-A667-7D7F93151B66}"/>
                </a:ext>
              </a:extLst>
            </p:cNvPr>
            <p:cNvSpPr txBox="1"/>
            <p:nvPr/>
          </p:nvSpPr>
          <p:spPr>
            <a:xfrm>
              <a:off x="7328868" y="5130447"/>
              <a:ext cx="496544" cy="41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👨‍💻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D60427D-A55B-CB42-97E9-6FB7E97195D8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>
              <a:off x="6409187" y="5333853"/>
              <a:ext cx="919681" cy="2413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D99CCC-066C-7642-9B6A-86A2E387DBBE}"/>
                </a:ext>
              </a:extLst>
            </p:cNvPr>
            <p:cNvSpPr txBox="1"/>
            <p:nvPr/>
          </p:nvSpPr>
          <p:spPr>
            <a:xfrm>
              <a:off x="6565682" y="4990901"/>
              <a:ext cx="756016" cy="444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🕵️‍♂️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CD25F61-E4E2-8F47-844C-15033A501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505" y="5543966"/>
            <a:ext cx="933688" cy="933688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A8F10F-C07D-EB4F-A5F2-80437224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D2F-92F6-4C4B-85C8-7AD7E17DD0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72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1799E-B292-1F49-E47D-15A4E7C4B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5289-59E4-6ECF-AA84-E88C564E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en-US" dirty="0"/>
              <a:t>Hardware-In-The-Loop Testing</a:t>
            </a:r>
            <a:br>
              <a:rPr lang="en-US" dirty="0"/>
            </a:br>
            <a:r>
              <a:rPr lang="en-US" sz="1350" b="1" dirty="0">
                <a:solidFill>
                  <a:srgbClr val="595959"/>
                </a:solidFill>
                <a:latin typeface="Arial"/>
                <a:cs typeface="Arial"/>
              </a:rPr>
              <a:t>5Ghoul (2024)</a:t>
            </a:r>
            <a:endParaRPr lang="en-US" sz="1350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1A46B-6BF0-3D1A-B1EC-C4C141F5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05" y="2226469"/>
            <a:ext cx="4234459" cy="1807965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Approach</a:t>
            </a:r>
            <a:r>
              <a:rPr lang="en-US" dirty="0">
                <a:latin typeface="Arial"/>
                <a:cs typeface="Arial"/>
              </a:rPr>
              <a:t>: </a:t>
            </a:r>
            <a:endParaRPr lang="en-US" sz="3000">
              <a:latin typeface="Aptos" panose="020B0004020202020204"/>
              <a:cs typeface="Arial"/>
            </a:endParaRPr>
          </a:p>
          <a:p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Hardcoding the protocol fields for the tested UE (extracted from specification)</a:t>
            </a:r>
          </a:p>
          <a:p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Instrumenting open-source </a:t>
            </a:r>
            <a:r>
              <a:rPr lang="en-US" sz="1500" err="1">
                <a:solidFill>
                  <a:srgbClr val="595959"/>
                </a:solidFill>
                <a:latin typeface="Arial"/>
                <a:cs typeface="Arial"/>
              </a:rPr>
              <a:t>gNB</a:t>
            </a: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 to send messages from a protocol-based </a:t>
            </a:r>
            <a:r>
              <a:rPr lang="en-US" sz="1500" err="1">
                <a:solidFill>
                  <a:srgbClr val="595959"/>
                </a:solidFill>
                <a:latin typeface="Arial"/>
                <a:cs typeface="Arial"/>
              </a:rPr>
              <a:t>fuzzer</a:t>
            </a: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 to the target UE</a:t>
            </a:r>
            <a:endParaRPr lang="en-US" sz="1500"/>
          </a:p>
          <a:p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UE reply is verified in the open-source </a:t>
            </a:r>
            <a:r>
              <a:rPr lang="en-US" sz="1500" err="1">
                <a:solidFill>
                  <a:srgbClr val="595959"/>
                </a:solidFill>
                <a:latin typeface="Arial"/>
                <a:cs typeface="Arial"/>
              </a:rPr>
              <a:t>gNB</a:t>
            </a: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 implementation</a:t>
            </a:r>
            <a:endParaRPr lang="en-US" sz="1500" dirty="0"/>
          </a:p>
          <a:p>
            <a:endParaRPr lang="en-US" sz="1725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BDF82-7C77-65FB-BF1D-DB2182CC8F23}"/>
              </a:ext>
            </a:extLst>
          </p:cNvPr>
          <p:cNvSpPr txBox="1"/>
          <p:nvPr/>
        </p:nvSpPr>
        <p:spPr>
          <a:xfrm>
            <a:off x="5456039" y="2223492"/>
            <a:ext cx="3187898" cy="16168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 b="1" dirty="0">
                <a:solidFill>
                  <a:srgbClr val="595959"/>
                </a:solidFill>
                <a:latin typeface="Arial"/>
                <a:ea typeface="Arial"/>
                <a:cs typeface="Arial"/>
              </a:rPr>
              <a:t>Evaluation:</a:t>
            </a:r>
            <a:endParaRPr lang="en-US" sz="2100" b="1" dirty="0">
              <a:latin typeface="Arial"/>
              <a:ea typeface="Arial"/>
              <a:cs typeface="Arial"/>
            </a:endParaRPr>
          </a:p>
          <a:p>
            <a:pPr marL="214313" indent="-214313">
              <a:lnSpc>
                <a:spcPct val="90000"/>
              </a:lnSpc>
              <a:spcBef>
                <a:spcPts val="375"/>
              </a:spcBef>
              <a:buFont typeface="Arial"/>
              <a:buChar char="•"/>
            </a:pPr>
            <a:r>
              <a:rPr lang="en-US" sz="1350" dirty="0">
                <a:solidFill>
                  <a:srgbClr val="595959"/>
                </a:solidFill>
                <a:latin typeface="Arial"/>
                <a:ea typeface="Arial"/>
                <a:cs typeface="Arial"/>
              </a:rPr>
              <a:t>Requires to have the </a:t>
            </a:r>
            <a:r>
              <a:rPr lang="en-US" sz="1350" dirty="0" err="1">
                <a:solidFill>
                  <a:srgbClr val="595959"/>
                </a:solidFill>
                <a:latin typeface="Arial"/>
                <a:ea typeface="Arial"/>
                <a:cs typeface="Arial"/>
              </a:rPr>
              <a:t>gNB</a:t>
            </a:r>
            <a:r>
              <a:rPr lang="en-US" sz="1350" dirty="0">
                <a:solidFill>
                  <a:srgbClr val="595959"/>
                </a:solidFill>
                <a:latin typeface="Arial"/>
                <a:ea typeface="Arial"/>
                <a:cs typeface="Arial"/>
              </a:rPr>
              <a:t> running during fuzzing, especially </a:t>
            </a:r>
            <a:br>
              <a:rPr lang="en-US" sz="1350" dirty="0">
                <a:latin typeface="Arial"/>
                <a:ea typeface="Arial"/>
                <a:cs typeface="Arial"/>
              </a:rPr>
            </a:br>
            <a:r>
              <a:rPr lang="en-US" sz="1350" dirty="0">
                <a:solidFill>
                  <a:srgbClr val="595959"/>
                </a:solidFill>
                <a:latin typeface="Arial"/>
                <a:ea typeface="Arial"/>
                <a:cs typeface="Arial"/>
              </a:rPr>
              <a:t>verifying message flows</a:t>
            </a:r>
            <a:endParaRPr lang="en-US" sz="1350" dirty="0">
              <a:latin typeface="Arial"/>
              <a:ea typeface="Arial"/>
              <a:cs typeface="Arial"/>
            </a:endParaRPr>
          </a:p>
          <a:p>
            <a:pPr marL="214313" indent="-214313">
              <a:lnSpc>
                <a:spcPct val="90000"/>
              </a:lnSpc>
              <a:spcBef>
                <a:spcPts val="375"/>
              </a:spcBef>
              <a:buFont typeface="Arial"/>
              <a:buChar char="•"/>
            </a:pPr>
            <a:r>
              <a:rPr lang="en-US" sz="1350" dirty="0">
                <a:solidFill>
                  <a:srgbClr val="595959"/>
                </a:solidFill>
                <a:latin typeface="Arial"/>
                <a:ea typeface="Arial"/>
                <a:cs typeface="Arial"/>
              </a:rPr>
              <a:t>Manual (and error-prone) work to implement the protocol fields for fuzzing</a:t>
            </a:r>
            <a:endParaRPr lang="en-US" sz="1350"/>
          </a:p>
        </p:txBody>
      </p:sp>
      <p:pic>
        <p:nvPicPr>
          <p:cNvPr id="6" name="Picture 5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BBBEC8FB-D82C-007B-DDF3-04A712888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555" y="3930849"/>
            <a:ext cx="4214812" cy="18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8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81F0-E145-F6BD-7425-B3BC0BAF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en-US" dirty="0"/>
              <a:t>Hardware-In-The-Loop Testing</a:t>
            </a:r>
            <a:br>
              <a:rPr lang="en-US" dirty="0"/>
            </a:br>
            <a:r>
              <a:rPr lang="en-US" sz="1350" b="1" dirty="0">
                <a:solidFill>
                  <a:srgbClr val="595959"/>
                </a:solidFill>
                <a:latin typeface="Arial"/>
                <a:cs typeface="Arial"/>
              </a:rPr>
              <a:t>5GBaseChecker (SEC'24)</a:t>
            </a:r>
            <a:endParaRPr lang="en-US" sz="1350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F853-5BA3-2FC0-B73A-BA74A49F3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05" y="2226469"/>
            <a:ext cx="4975622" cy="1807965"/>
          </a:xfrm>
        </p:spPr>
        <p:txBody>
          <a:bodyPr vert="horz" lIns="68580" tIns="34290" rIns="68580" bIns="3429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2700" b="1" dirty="0">
                <a:latin typeface="Arial"/>
                <a:cs typeface="Arial"/>
              </a:rPr>
              <a:t>Approach</a:t>
            </a:r>
            <a:r>
              <a:rPr lang="en-US" sz="2700" dirty="0">
                <a:latin typeface="Arial"/>
                <a:cs typeface="Arial"/>
              </a:rPr>
              <a:t>: </a:t>
            </a:r>
            <a:endParaRPr lang="en-US" sz="2700">
              <a:latin typeface="Aptos" panose="020B0004020202020204"/>
              <a:cs typeface="Arial"/>
            </a:endParaRPr>
          </a:p>
          <a:p>
            <a:r>
              <a:rPr lang="en-US" sz="1725" b="1" dirty="0">
                <a:latin typeface="Arial"/>
                <a:cs typeface="Arial"/>
              </a:rPr>
              <a:t>Automata learning </a:t>
            </a:r>
            <a:r>
              <a:rPr lang="en-US" sz="1725" dirty="0">
                <a:latin typeface="Arial"/>
                <a:cs typeface="Arial"/>
              </a:rPr>
              <a:t>and </a:t>
            </a:r>
            <a:r>
              <a:rPr lang="en-US" sz="1725" b="1" dirty="0">
                <a:latin typeface="Arial"/>
                <a:cs typeface="Arial"/>
              </a:rPr>
              <a:t>differential testing: </a:t>
            </a:r>
            <a:r>
              <a:rPr lang="en-US" sz="1725" dirty="0">
                <a:latin typeface="Arial"/>
                <a:cs typeface="Arial"/>
              </a:rPr>
              <a:t>construct a state machine (FSM) for a vendor</a:t>
            </a:r>
            <a:endParaRPr lang="en-US" sz="1725">
              <a:latin typeface="Aptos"/>
              <a:cs typeface="Arial"/>
            </a:endParaRPr>
          </a:p>
          <a:p>
            <a:r>
              <a:rPr lang="en-US" sz="1725" dirty="0">
                <a:latin typeface="Arial"/>
                <a:cs typeface="Arial"/>
              </a:rPr>
              <a:t>FSMs should be used to compare between vendors, regardless of implementation</a:t>
            </a:r>
          </a:p>
          <a:p>
            <a:pPr lvl="1"/>
            <a:r>
              <a:rPr lang="en-US" sz="1725" b="1" dirty="0">
                <a:latin typeface="Arial"/>
                <a:cs typeface="Arial"/>
              </a:rPr>
              <a:t>Reason</a:t>
            </a:r>
            <a:r>
              <a:rPr lang="en-US" sz="1725" dirty="0">
                <a:latin typeface="Arial"/>
                <a:cs typeface="Arial"/>
              </a:rPr>
              <a:t>: black-box testing: no insight into the baseband given</a:t>
            </a:r>
            <a:endParaRPr lang="en-US" sz="1725">
              <a:latin typeface="Aptos"/>
              <a:cs typeface="Arial"/>
            </a:endParaRPr>
          </a:p>
          <a:p>
            <a:pPr lvl="1"/>
            <a:r>
              <a:rPr lang="en-US" sz="1725" b="1" dirty="0">
                <a:latin typeface="Arial"/>
                <a:cs typeface="Arial"/>
              </a:rPr>
              <a:t>Advantage</a:t>
            </a:r>
            <a:r>
              <a:rPr lang="en-US" sz="1725" dirty="0">
                <a:latin typeface="Arial"/>
                <a:cs typeface="Arial"/>
              </a:rPr>
              <a:t>: Flexible use against different vendors without additional effort</a:t>
            </a:r>
            <a:endParaRPr lang="en-US" sz="1575">
              <a:latin typeface="Aptos"/>
              <a:cs typeface="Arial"/>
            </a:endParaRPr>
          </a:p>
          <a:p>
            <a:endParaRPr lang="en-US" sz="4050" dirty="0"/>
          </a:p>
        </p:txBody>
      </p:sp>
      <p:pic>
        <p:nvPicPr>
          <p:cNvPr id="4" name="Picture 3" descr="A magnifying glass and arrows&#10;&#10;AI-generated content may be incorrect.">
            <a:extLst>
              <a:ext uri="{FF2B5EF4-FFF2-40B4-BE49-F238E27FC236}">
                <a16:creationId xmlns:a16="http://schemas.microsoft.com/office/drawing/2014/main" id="{519D30F0-F488-A294-CE00-7375135C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361" y="3264694"/>
            <a:ext cx="3127176" cy="1141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171E07-16A3-CABF-A53D-482E94375490}"/>
              </a:ext>
            </a:extLst>
          </p:cNvPr>
          <p:cNvSpPr txBox="1"/>
          <p:nvPr/>
        </p:nvSpPr>
        <p:spPr>
          <a:xfrm>
            <a:off x="491132" y="4125515"/>
            <a:ext cx="5250656" cy="16389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 b="1" dirty="0">
                <a:latin typeface="Arial"/>
                <a:ea typeface="Arial"/>
                <a:cs typeface="Arial"/>
              </a:rPr>
              <a:t>Steps for Analysis:</a:t>
            </a:r>
          </a:p>
          <a:p>
            <a:pPr marL="171450" indent="-171450">
              <a:buAutoNum type="arabicPeriod"/>
            </a:pPr>
            <a:r>
              <a:rPr lang="en-US" sz="1350" b="1" dirty="0">
                <a:latin typeface="Arial"/>
                <a:ea typeface="Arial"/>
                <a:cs typeface="Arial"/>
              </a:rPr>
              <a:t>Passive learning</a:t>
            </a:r>
            <a:r>
              <a:rPr lang="en-US" sz="1350" dirty="0">
                <a:latin typeface="Arial"/>
                <a:ea typeface="Arial"/>
                <a:cs typeface="Arial"/>
              </a:rPr>
              <a:t> (from traces → bootstrap the FSM)</a:t>
            </a:r>
            <a:endParaRPr lang="en-US" sz="1350">
              <a:latin typeface="Arial"/>
              <a:cs typeface="Arial"/>
            </a:endParaRPr>
          </a:p>
          <a:p>
            <a:pPr marL="171450" indent="-171450">
              <a:buFont typeface=""/>
              <a:buAutoNum type="arabicPeriod"/>
            </a:pPr>
            <a:r>
              <a:rPr lang="en-US" sz="1350" dirty="0">
                <a:latin typeface="Arial"/>
                <a:ea typeface="Arial"/>
                <a:cs typeface="Arial"/>
              </a:rPr>
              <a:t>Model refinement (</a:t>
            </a:r>
            <a:r>
              <a:rPr lang="en-US" sz="1350" b="1" dirty="0">
                <a:latin typeface="Arial"/>
                <a:ea typeface="Arial"/>
                <a:cs typeface="Arial"/>
              </a:rPr>
              <a:t>active learning</a:t>
            </a:r>
            <a:r>
              <a:rPr lang="en-US" sz="1350" dirty="0">
                <a:latin typeface="Arial"/>
                <a:ea typeface="Arial"/>
                <a:cs typeface="Arial"/>
              </a:rPr>
              <a:t> to validate and extend)</a:t>
            </a:r>
          </a:p>
          <a:p>
            <a:pPr marL="171450" indent="-171450">
              <a:buFont typeface=""/>
              <a:buAutoNum type="arabicPeriod"/>
            </a:pPr>
            <a:r>
              <a:rPr lang="en-US" sz="1350" dirty="0">
                <a:latin typeface="Arial"/>
                <a:ea typeface="Arial"/>
                <a:cs typeface="Arial"/>
              </a:rPr>
              <a:t>Probe the state machines to find differences between the FSMs</a:t>
            </a:r>
          </a:p>
          <a:p>
            <a:pPr marL="171450" indent="-171450">
              <a:buFont typeface=""/>
              <a:buAutoNum type="arabicPeriod"/>
            </a:pPr>
            <a:r>
              <a:rPr lang="en-US" sz="1350" dirty="0">
                <a:latin typeface="Arial"/>
                <a:ea typeface="Arial"/>
                <a:cs typeface="Arial"/>
              </a:rPr>
              <a:t>(Manual step) Read in the specification to decide what the correct behavior is </a:t>
            </a:r>
          </a:p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85896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43136-B377-EC7F-1375-82D59BFB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Security Landscape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0D596-C402-6377-8E78-009F2755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42</a:t>
            </a:fld>
            <a:endParaRPr lang="fr-CH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8D42C6-AFA1-78DB-3319-2EC80BC37EF0}"/>
              </a:ext>
            </a:extLst>
          </p:cNvPr>
          <p:cNvCxnSpPr/>
          <p:nvPr/>
        </p:nvCxnSpPr>
        <p:spPr>
          <a:xfrm>
            <a:off x="757645" y="3879669"/>
            <a:ext cx="76287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2E2725-7CC7-86CA-FBC3-12F3A3178F77}"/>
              </a:ext>
            </a:extLst>
          </p:cNvPr>
          <p:cNvCxnSpPr/>
          <p:nvPr/>
        </p:nvCxnSpPr>
        <p:spPr>
          <a:xfrm>
            <a:off x="757645" y="3879669"/>
            <a:ext cx="0" cy="2939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F8945A-2BF0-DFC3-B669-37C75D35D419}"/>
              </a:ext>
            </a:extLst>
          </p:cNvPr>
          <p:cNvSpPr txBox="1"/>
          <p:nvPr/>
        </p:nvSpPr>
        <p:spPr>
          <a:xfrm>
            <a:off x="431078" y="4389121"/>
            <a:ext cx="3651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2G: First Digital Cellular System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Insufficient Security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Lacking mutual auth</a:t>
            </a:r>
          </a:p>
          <a:p>
            <a:pPr marL="285750" indent="-285750">
              <a:buFontTx/>
              <a:buChar char="-"/>
            </a:pPr>
            <a:r>
              <a:rPr lang="en-US" dirty="0"/>
              <a:t>“Easy” USIM cloning</a:t>
            </a:r>
          </a:p>
          <a:p>
            <a:r>
              <a:rPr lang="en-US" i="1" dirty="0">
                <a:sym typeface="Wingdings" panose="05000000000000000000" pitchFamily="2" charset="2"/>
              </a:rPr>
              <a:t> “Security by obscurity”</a:t>
            </a:r>
            <a:endParaRPr lang="en-US" i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A8251A-B4D7-6E75-4735-D989AF810B7A}"/>
              </a:ext>
            </a:extLst>
          </p:cNvPr>
          <p:cNvCxnSpPr/>
          <p:nvPr/>
        </p:nvCxnSpPr>
        <p:spPr>
          <a:xfrm>
            <a:off x="2484119" y="3585756"/>
            <a:ext cx="0" cy="2939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E600314-4114-7FF3-7840-430C4E774485}"/>
              </a:ext>
            </a:extLst>
          </p:cNvPr>
          <p:cNvSpPr txBox="1"/>
          <p:nvPr/>
        </p:nvSpPr>
        <p:spPr>
          <a:xfrm>
            <a:off x="1064625" y="2373089"/>
            <a:ext cx="3864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3G: Public Security Algorithms</a:t>
            </a:r>
          </a:p>
          <a:p>
            <a:pPr marL="285750" indent="-285750">
              <a:buFontTx/>
              <a:buChar char="-"/>
            </a:pPr>
            <a:r>
              <a:rPr lang="en-US" dirty="0"/>
              <a:t>Security improvements on radio link</a:t>
            </a:r>
          </a:p>
          <a:p>
            <a:pPr marL="285750" indent="-285750">
              <a:buFontTx/>
              <a:buChar char="-"/>
            </a:pPr>
            <a:r>
              <a:rPr lang="en-US" dirty="0"/>
              <a:t>Lacking security in core network</a:t>
            </a:r>
          </a:p>
          <a:p>
            <a:r>
              <a:rPr lang="en-US" i="1" dirty="0">
                <a:sym typeface="Wingdings" panose="05000000000000000000" pitchFamily="2" charset="2"/>
              </a:rPr>
              <a:t> Hardening the radio interface</a:t>
            </a:r>
            <a:endParaRPr lang="en-US" i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894BAE-64CA-A828-D950-48C6292C2B5F}"/>
              </a:ext>
            </a:extLst>
          </p:cNvPr>
          <p:cNvCxnSpPr/>
          <p:nvPr/>
        </p:nvCxnSpPr>
        <p:spPr>
          <a:xfrm>
            <a:off x="4384765" y="3879668"/>
            <a:ext cx="0" cy="2939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A2F9B81-A0F4-BBB6-F7D6-669F7AB3EB98}"/>
              </a:ext>
            </a:extLst>
          </p:cNvPr>
          <p:cNvSpPr txBox="1"/>
          <p:nvPr/>
        </p:nvSpPr>
        <p:spPr>
          <a:xfrm>
            <a:off x="3907975" y="4389120"/>
            <a:ext cx="3651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4G: IP-based communication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Lacking UPF authentication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ETWS security downgrade</a:t>
            </a:r>
          </a:p>
          <a:p>
            <a:r>
              <a:rPr lang="en-US" i="1" dirty="0">
                <a:sym typeface="Wingdings" panose="05000000000000000000" pitchFamily="2" charset="2"/>
              </a:rPr>
              <a:t> Unify network layer</a:t>
            </a:r>
            <a:endParaRPr lang="en-US" i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E8922C-94AF-D52B-F777-98CCB895DDE7}"/>
              </a:ext>
            </a:extLst>
          </p:cNvPr>
          <p:cNvCxnSpPr/>
          <p:nvPr/>
        </p:nvCxnSpPr>
        <p:spPr>
          <a:xfrm>
            <a:off x="6783976" y="3585756"/>
            <a:ext cx="0" cy="2939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78A6AB-5E3D-2A9B-0A46-BEEEE146E38D}"/>
              </a:ext>
            </a:extLst>
          </p:cNvPr>
          <p:cNvSpPr txBox="1"/>
          <p:nvPr/>
        </p:nvSpPr>
        <p:spPr>
          <a:xfrm>
            <a:off x="5492935" y="2357626"/>
            <a:ext cx="3651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5G: Hardening and Integration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Introduce SUCI for concealment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Introduce EAP for Auth</a:t>
            </a:r>
          </a:p>
          <a:p>
            <a:r>
              <a:rPr lang="en-US" i="1" dirty="0">
                <a:sym typeface="Wingdings" panose="05000000000000000000" pitchFamily="2" charset="2"/>
              </a:rPr>
              <a:t> Focus on Implementation Flaws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5344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b="1" dirty="0"/>
              <a:t>Wireless Network Security - </a:t>
            </a:r>
            <a:r>
              <a:rPr lang="fr-CH" sz="3200" b="1" dirty="0" err="1"/>
              <a:t>Outline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>
                <a:solidFill>
                  <a:schemeClr val="accent3"/>
                </a:solidFill>
              </a:rPr>
              <a:t>Brief</a:t>
            </a:r>
            <a:r>
              <a:rPr lang="fr-CH" dirty="0">
                <a:solidFill>
                  <a:schemeClr val="accent3"/>
                </a:solidFill>
              </a:rPr>
              <a:t> </a:t>
            </a:r>
            <a:r>
              <a:rPr lang="fr-CH" dirty="0" err="1">
                <a:solidFill>
                  <a:schemeClr val="accent3"/>
                </a:solidFill>
              </a:rPr>
              <a:t>reminder</a:t>
            </a:r>
            <a:r>
              <a:rPr lang="fr-CH" dirty="0">
                <a:solidFill>
                  <a:schemeClr val="accent3"/>
                </a:solidFill>
              </a:rPr>
              <a:t> of </a:t>
            </a:r>
            <a:r>
              <a:rPr lang="fr-CH" dirty="0" err="1">
                <a:solidFill>
                  <a:schemeClr val="accent3"/>
                </a:solidFill>
              </a:rPr>
              <a:t>security</a:t>
            </a:r>
            <a:r>
              <a:rPr lang="fr-CH" dirty="0">
                <a:solidFill>
                  <a:schemeClr val="accent3"/>
                </a:solidFill>
              </a:rPr>
              <a:t> and crypto </a:t>
            </a:r>
            <a:r>
              <a:rPr lang="fr-CH" dirty="0" err="1">
                <a:solidFill>
                  <a:schemeClr val="accent3"/>
                </a:solidFill>
              </a:rPr>
              <a:t>principles</a:t>
            </a:r>
            <a:endParaRPr lang="fr-CH" dirty="0">
              <a:solidFill>
                <a:schemeClr val="accent3"/>
              </a:solidFill>
            </a:endParaRPr>
          </a:p>
          <a:p>
            <a:r>
              <a:rPr lang="fr-CH" dirty="0">
                <a:solidFill>
                  <a:schemeClr val="accent3"/>
                </a:solidFill>
              </a:rPr>
              <a:t>Challenges in Wireless Networks Security</a:t>
            </a:r>
          </a:p>
          <a:p>
            <a:r>
              <a:rPr lang="fr-CH" dirty="0">
                <a:solidFill>
                  <a:schemeClr val="accent3"/>
                </a:solidFill>
              </a:rPr>
              <a:t>Cellular Network Security</a:t>
            </a:r>
          </a:p>
          <a:p>
            <a:r>
              <a:rPr lang="fr-CH" dirty="0" err="1"/>
              <a:t>WiFi</a:t>
            </a:r>
            <a:r>
              <a:rPr lang="fr-CH" dirty="0"/>
              <a:t> 802.11 Network Security</a:t>
            </a:r>
          </a:p>
          <a:p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Wireless </a:t>
            </a:r>
            <a:r>
              <a:rPr lang="fr-CH" dirty="0" err="1">
                <a:solidFill>
                  <a:schemeClr val="bg1">
                    <a:lumMod val="75000"/>
                  </a:schemeClr>
                </a:solidFill>
              </a:rPr>
              <a:t>Pairing</a:t>
            </a:r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 &amp; Bluetooth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8602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IEEE 802.11 “</a:t>
            </a:r>
            <a:r>
              <a:rPr lang="en-US" sz="3200" b="1" dirty="0" err="1"/>
              <a:t>WiFi</a:t>
            </a:r>
            <a:r>
              <a:rPr lang="en-US" sz="3200" b="1" dirty="0"/>
              <a:t>” Security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7886700" cy="5363307"/>
          </a:xfrm>
        </p:spPr>
        <p:txBody>
          <a:bodyPr>
            <a:normAutofit fontScale="92500" lnSpcReduction="10000"/>
          </a:bodyPr>
          <a:lstStyle/>
          <a:p>
            <a:endParaRPr lang="en-US" sz="2400" b="1" dirty="0"/>
          </a:p>
          <a:p>
            <a:r>
              <a:rPr lang="en-US" sz="2400" b="1" dirty="0"/>
              <a:t>WEP</a:t>
            </a:r>
            <a:r>
              <a:rPr lang="en-US" sz="2400" dirty="0"/>
              <a:t>, </a:t>
            </a:r>
            <a:r>
              <a:rPr lang="en-US" sz="2400" b="1" dirty="0"/>
              <a:t>W</a:t>
            </a:r>
            <a:r>
              <a:rPr lang="en-US" sz="2400" dirty="0"/>
              <a:t>ired </a:t>
            </a:r>
            <a:r>
              <a:rPr lang="en-US" sz="2400" b="1" dirty="0"/>
              <a:t>E</a:t>
            </a:r>
            <a:r>
              <a:rPr lang="en-US" sz="2400" dirty="0"/>
              <a:t>quivalent </a:t>
            </a:r>
            <a:r>
              <a:rPr lang="en-US" sz="2400" b="1" dirty="0"/>
              <a:t>P</a:t>
            </a:r>
            <a:r>
              <a:rPr lang="en-US" sz="2400" dirty="0"/>
              <a:t>rivacy</a:t>
            </a:r>
          </a:p>
          <a:p>
            <a:pPr lvl="1"/>
            <a:r>
              <a:rPr lang="en-US" sz="2000" dirty="0"/>
              <a:t>introduced in 1997</a:t>
            </a:r>
          </a:p>
          <a:p>
            <a:pPr lvl="1"/>
            <a:r>
              <a:rPr lang="en-US" sz="2000" dirty="0"/>
              <a:t>part of the original IEEE 802.11 standard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WPA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i-Fi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rotected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ccess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introduced in 2003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part of the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draft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of IEEE 802.11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standard</a:t>
            </a: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WPA2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introduced in 2004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part of the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final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IEEE 802.11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standard</a:t>
            </a: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WPA3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introduced in 2018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WPA4 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TBD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Note: IEEE 802.11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is the standard (part of IEEE 802.11) related to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0647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WEP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7886700" cy="536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Stands for </a:t>
            </a:r>
            <a:r>
              <a:rPr lang="en-US" b="1" dirty="0"/>
              <a:t>W</a:t>
            </a:r>
            <a:r>
              <a:rPr lang="en-US" dirty="0"/>
              <a:t>ired </a:t>
            </a:r>
            <a:r>
              <a:rPr lang="en-US" b="1" dirty="0"/>
              <a:t>E</a:t>
            </a:r>
            <a:r>
              <a:rPr lang="en-US" dirty="0"/>
              <a:t>quivalent </a:t>
            </a:r>
            <a:r>
              <a:rPr lang="en-US" b="1" dirty="0"/>
              <a:t>P</a:t>
            </a:r>
            <a:r>
              <a:rPr lang="en-US" dirty="0"/>
              <a:t>rivacy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u="sng" dirty="0"/>
              <a:t>Goals:</a:t>
            </a:r>
          </a:p>
          <a:p>
            <a:pPr lvl="1"/>
            <a:r>
              <a:rPr lang="en-US" dirty="0"/>
              <a:t>make </a:t>
            </a:r>
            <a:r>
              <a:rPr lang="en-US" dirty="0" err="1"/>
              <a:t>WiFi</a:t>
            </a:r>
            <a:r>
              <a:rPr lang="en-US" dirty="0"/>
              <a:t> networks </a:t>
            </a:r>
            <a:r>
              <a:rPr lang="en-US" i="1" dirty="0"/>
              <a:t>at least as secure as a wired LAN</a:t>
            </a:r>
            <a:r>
              <a:rPr lang="en-US" dirty="0"/>
              <a:t>  (</a:t>
            </a:r>
            <a:r>
              <a:rPr lang="en-US" dirty="0">
                <a:solidFill>
                  <a:srgbClr val="C00000"/>
                </a:solidFill>
              </a:rPr>
              <a:t>that has no particular protection mechanisms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WEP was never intended to achieve strong security</a:t>
            </a:r>
          </a:p>
          <a:p>
            <a:pPr lvl="1"/>
            <a:endParaRPr lang="en-US" dirty="0"/>
          </a:p>
          <a:p>
            <a:r>
              <a:rPr lang="en-US" u="sng" dirty="0"/>
              <a:t>Services:</a:t>
            </a:r>
          </a:p>
          <a:p>
            <a:pPr lvl="1"/>
            <a:r>
              <a:rPr lang="en-US" dirty="0"/>
              <a:t>access control to the network</a:t>
            </a:r>
          </a:p>
          <a:p>
            <a:pPr lvl="1"/>
            <a:r>
              <a:rPr lang="en-US" dirty="0"/>
              <a:t>message confidentiality</a:t>
            </a:r>
          </a:p>
          <a:p>
            <a:pPr lvl="1"/>
            <a:r>
              <a:rPr lang="en-US" dirty="0"/>
              <a:t>message integrity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9729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WEP (cont’d)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7886700" cy="53633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before </a:t>
            </a:r>
            <a:r>
              <a:rPr lang="en-US" b="1" dirty="0"/>
              <a:t>association</a:t>
            </a:r>
            <a:r>
              <a:rPr lang="en-US" dirty="0"/>
              <a:t>, the station needs to </a:t>
            </a:r>
            <a:r>
              <a:rPr lang="en-US" b="1" dirty="0"/>
              <a:t>authenticate</a:t>
            </a:r>
            <a:r>
              <a:rPr lang="en-US" dirty="0"/>
              <a:t> itself to the </a:t>
            </a:r>
            <a:r>
              <a:rPr lang="en-US" dirty="0">
                <a:solidFill>
                  <a:srgbClr val="0070C0"/>
                </a:solidFill>
              </a:rPr>
              <a:t>AP</a:t>
            </a:r>
          </a:p>
          <a:p>
            <a:pPr lvl="4"/>
            <a:endParaRPr lang="en-US" dirty="0"/>
          </a:p>
          <a:p>
            <a:r>
              <a:rPr lang="en-US" dirty="0"/>
              <a:t>authentication is based on a simple challenge-response protocol:</a:t>
            </a:r>
          </a:p>
          <a:p>
            <a:pPr lvl="1">
              <a:buNone/>
            </a:pPr>
            <a:r>
              <a:rPr lang="en-US" dirty="0"/>
              <a:t>	STA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AP</a:t>
            </a:r>
            <a:r>
              <a:rPr lang="en-US" dirty="0">
                <a:sym typeface="Wingdings" pitchFamily="2" charset="2"/>
              </a:rPr>
              <a:t>: authenticate request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AP</a:t>
            </a:r>
            <a:r>
              <a:rPr lang="en-US" dirty="0">
                <a:sym typeface="Wingdings" pitchFamily="2" charset="2"/>
              </a:rPr>
              <a:t>  STA: authenticate challenge (r)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// r is 128 bits long 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STA  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AP</a:t>
            </a:r>
            <a:r>
              <a:rPr lang="en-US" dirty="0">
                <a:sym typeface="Wingdings" pitchFamily="2" charset="2"/>
              </a:rPr>
              <a:t>: authenticate response (</a:t>
            </a:r>
            <a:r>
              <a:rPr lang="en-US" dirty="0" err="1">
                <a:sym typeface="Wingdings" pitchFamily="2" charset="2"/>
              </a:rPr>
              <a:t>e</a:t>
            </a:r>
            <a:r>
              <a:rPr lang="en-US" baseline="-25000" dirty="0" err="1">
                <a:sym typeface="Wingdings" pitchFamily="2" charset="2"/>
              </a:rPr>
              <a:t>K</a:t>
            </a:r>
            <a:r>
              <a:rPr lang="en-US" dirty="0">
                <a:sym typeface="Wingdings" pitchFamily="2" charset="2"/>
              </a:rPr>
              <a:t>(r))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// signature of r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AP</a:t>
            </a:r>
            <a:r>
              <a:rPr lang="en-US" dirty="0">
                <a:sym typeface="Wingdings" pitchFamily="2" charset="2"/>
              </a:rPr>
              <a:t>  STA: authenticate success/failure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b="1" dirty="0"/>
              <a:t>authentication</a:t>
            </a:r>
            <a:r>
              <a:rPr lang="en-US" dirty="0"/>
              <a:t> fails, no association is possible</a:t>
            </a:r>
          </a:p>
          <a:p>
            <a:pPr lvl="4"/>
            <a:endParaRPr lang="en-US" dirty="0"/>
          </a:p>
          <a:p>
            <a:r>
              <a:rPr lang="en-US" dirty="0"/>
              <a:t>once </a:t>
            </a:r>
            <a:r>
              <a:rPr lang="en-US" b="1" dirty="0"/>
              <a:t>authenticated</a:t>
            </a:r>
            <a:r>
              <a:rPr lang="en-US" dirty="0"/>
              <a:t>, the station can send an association request and join the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59368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WEP Weaknesses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96133"/>
            <a:ext cx="8515350" cy="52570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WEP is </a:t>
            </a:r>
            <a:r>
              <a:rPr lang="en-US" b="1" dirty="0">
                <a:solidFill>
                  <a:srgbClr val="FF0000"/>
                </a:solidFill>
              </a:rPr>
              <a:t>insecure</a:t>
            </a:r>
            <a:r>
              <a:rPr lang="en-US" b="1" dirty="0"/>
              <a:t> </a:t>
            </a:r>
            <a:r>
              <a:rPr lang="en-US" dirty="0"/>
              <a:t>and should not be used. 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authentication is </a:t>
            </a:r>
            <a:r>
              <a:rPr lang="en-US" dirty="0">
                <a:solidFill>
                  <a:srgbClr val="FF0000"/>
                </a:solidFill>
              </a:rPr>
              <a:t>one-way only</a:t>
            </a:r>
          </a:p>
          <a:p>
            <a:pPr lvl="1"/>
            <a:r>
              <a:rPr lang="en-US" dirty="0"/>
              <a:t>AP is not authenticated to the device (c.f. 2G in cellular)</a:t>
            </a:r>
          </a:p>
          <a:p>
            <a:pPr lvl="1"/>
            <a:r>
              <a:rPr lang="en-US" dirty="0"/>
              <a:t>device is at risk to associate to a rogue AP</a:t>
            </a:r>
          </a:p>
          <a:p>
            <a:pPr lvl="4"/>
            <a:endParaRPr lang="en-US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the same shared secret key is used for authentication and encryption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weaknesses in any of the two protocols can be used to break the key</a:t>
            </a:r>
          </a:p>
          <a:p>
            <a:pPr lvl="4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session key is established during authentication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access control is not continuous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once a device has authenticated and associated to the AP, an attacker can send messages using the MAC address of the station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correctly encrypted messages </a:t>
            </a:r>
            <a:r>
              <a:rPr lang="en-US" dirty="0">
                <a:solidFill>
                  <a:schemeClr val="accent6"/>
                </a:solidFill>
              </a:rPr>
              <a:t>cannot be produced by the attacker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replay of messages is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4543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WEP Weaknesses (cont’d)</a:t>
            </a:r>
            <a:endParaRPr lang="fr-CH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459" y="1440180"/>
                <a:ext cx="8728911" cy="5019235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 startAt="4"/>
                </a:pPr>
                <a:r>
                  <a:rPr lang="en-US" sz="2400" dirty="0"/>
                  <a:t>Weak crypto standards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(this is the main WEP weakness)</a:t>
                </a:r>
                <a:endParaRPr lang="en-US" sz="2400" dirty="0"/>
              </a:p>
              <a:p>
                <a:pPr lvl="1"/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B0F0"/>
                    </a:solidFill>
                  </a:rPr>
                  <a:t>64-bit</a:t>
                </a:r>
                <a:r>
                  <a:rPr lang="en-US" sz="2000" dirty="0"/>
                  <a:t> security that uses 40-bit key +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24-bit Initialization Vector</a:t>
                </a:r>
              </a:p>
              <a:p>
                <a:pPr lvl="1"/>
                <a:r>
                  <a:rPr lang="en-US" sz="2000" dirty="0"/>
                  <a:t>It comes from the US export restriction on cryptography</a:t>
                </a:r>
              </a:p>
              <a:p>
                <a:pPr lvl="1"/>
                <a:r>
                  <a:rPr lang="en-US" sz="2000" dirty="0"/>
                  <a:t>Has been extended to </a:t>
                </a:r>
                <a:r>
                  <a:rPr lang="en-US" sz="2000" dirty="0">
                    <a:solidFill>
                      <a:srgbClr val="00B0F0"/>
                    </a:solidFill>
                  </a:rPr>
                  <a:t>128 bits</a:t>
                </a:r>
                <a:r>
                  <a:rPr lang="en-US" sz="2000" dirty="0"/>
                  <a:t>, but still with an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IV of 24 bits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Encryption uses RC4, a </a:t>
                </a:r>
                <a:r>
                  <a:rPr lang="en-US" sz="2000" b="1" dirty="0"/>
                  <a:t>stream</a:t>
                </a:r>
                <a:r>
                  <a:rPr lang="en-US" sz="2000" dirty="0"/>
                  <a:t> cipher</a:t>
                </a:r>
              </a:p>
              <a:p>
                <a:pPr lvl="1"/>
                <a:r>
                  <a:rPr lang="en-US" sz="2000" u="sng" dirty="0"/>
                  <a:t>Crypto reminder on stream ciphers</a:t>
                </a:r>
                <a:r>
                  <a:rPr lang="en-US" sz="2000" dirty="0"/>
                  <a:t>: </a:t>
                </a:r>
              </a:p>
              <a:p>
                <a:pPr lvl="2"/>
                <a:r>
                  <a:rPr lang="en-US" sz="1600" dirty="0"/>
                  <a:t>never reuse the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IV</a:t>
                </a:r>
                <a:r>
                  <a:rPr lang="en-US" sz="1600" dirty="0"/>
                  <a:t> between sessions !!! </a:t>
                </a:r>
              </a:p>
              <a:p>
                <a:pPr lvl="2"/>
                <a:r>
                  <a:rPr lang="en-US" sz="1600" dirty="0"/>
                  <a:t>or you can have </a:t>
                </a:r>
                <a:r>
                  <a:rPr lang="en-US" sz="1600" b="1" i="1" dirty="0"/>
                  <a:t>related-key attacks</a:t>
                </a:r>
                <a:r>
                  <a:rPr lang="en-US" sz="1600" i="1" dirty="0"/>
                  <a:t> (</a:t>
                </a:r>
                <a:r>
                  <a:rPr lang="en-US" sz="1600" dirty="0"/>
                  <a:t>next slide)</a:t>
                </a:r>
              </a:p>
              <a:p>
                <a:pPr lvl="1"/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IV</a:t>
                </a:r>
                <a:r>
                  <a:rPr lang="en-US" sz="2000" dirty="0"/>
                  <a:t> changes for every message</a:t>
                </a:r>
              </a:p>
              <a:p>
                <a:pPr lvl="1"/>
                <a:r>
                  <a:rPr lang="en-US" sz="2000" dirty="0"/>
                  <a:t>Yet, on a busy network, the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IV of 24 bits </a:t>
                </a:r>
                <a:r>
                  <a:rPr lang="en-US" sz="2000" dirty="0"/>
                  <a:t>is not long enough</a:t>
                </a:r>
              </a:p>
              <a:p>
                <a:pPr marL="1828800" lvl="4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×1500</m:t>
                    </m:r>
                  </m:oMath>
                </a14:m>
                <a:r>
                  <a:rPr lang="en-US" sz="2000" dirty="0"/>
                  <a:t> Bytes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sz="2000" dirty="0"/>
                  <a:t> GB	    </a:t>
                </a:r>
                <a:r>
                  <a:rPr lang="en-US" sz="2000" dirty="0">
                    <a:sym typeface="Wingdings" pitchFamily="2" charset="2"/>
                  </a:rPr>
                  <a:t> forced to reuse after that</a:t>
                </a:r>
                <a:endParaRPr lang="en-US" sz="2000" dirty="0"/>
              </a:p>
              <a:p>
                <a:pPr lvl="1"/>
                <a:r>
                  <a:rPr lang="fr-CH" sz="2000" dirty="0"/>
                  <a:t>By </a:t>
                </a:r>
                <a:r>
                  <a:rPr lang="fr-CH" sz="2000" dirty="0" err="1"/>
                  <a:t>collecting</a:t>
                </a:r>
                <a:r>
                  <a:rPr lang="fr-CH" sz="2000" dirty="0"/>
                  <a:t> </a:t>
                </a:r>
                <a:r>
                  <a:rPr lang="fr-CH" sz="2000" dirty="0" err="1"/>
                  <a:t>enough</a:t>
                </a:r>
                <a:r>
                  <a:rPr lang="fr-CH" sz="2000" dirty="0"/>
                  <a:t> messages, a </a:t>
                </a:r>
                <a:r>
                  <a:rPr lang="fr-CH" sz="2000" b="1" i="1" dirty="0"/>
                  <a:t>key-</a:t>
                </a:r>
                <a:r>
                  <a:rPr lang="fr-CH" sz="2000" b="1" i="1" dirty="0" err="1"/>
                  <a:t>recovery</a:t>
                </a:r>
                <a:r>
                  <a:rPr lang="fr-CH" sz="2000" b="1" i="1" dirty="0"/>
                  <a:t> </a:t>
                </a:r>
                <a:r>
                  <a:rPr lang="fr-CH" sz="2000" b="1" i="1" dirty="0" err="1"/>
                  <a:t>attack</a:t>
                </a:r>
                <a:r>
                  <a:rPr lang="fr-CH" sz="2000" dirty="0"/>
                  <a:t> </a:t>
                </a:r>
                <a:r>
                  <a:rPr lang="fr-CH" sz="2000" dirty="0" err="1"/>
                  <a:t>is</a:t>
                </a:r>
                <a:r>
                  <a:rPr lang="fr-CH" sz="2000" dirty="0"/>
                  <a:t> possible </a:t>
                </a:r>
                <a:r>
                  <a:rPr lang="fr-CH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[1]</a:t>
                </a:r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59" y="1440180"/>
                <a:ext cx="8728911" cy="5019235"/>
              </a:xfrm>
              <a:blipFill>
                <a:blip r:embed="rId3"/>
                <a:stretch>
                  <a:fillRect l="-1016" t="-176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48</a:t>
            </a:fld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349134" y="6387819"/>
            <a:ext cx="8736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[1] Fluhrer, S., Mantin, I., and A. Shamir, Weaknesses in the Key Scheduling of RC4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204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Related-Key attack - details</a:t>
            </a:r>
            <a:endParaRPr lang="fr-CH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03728"/>
                <a:ext cx="7886700" cy="536330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The client encrypts some plaintext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CH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F0"/>
                    </a:solidFill>
                  </a:rPr>
                  <a:t> </a:t>
                </a:r>
                <a:r>
                  <a:rPr lang="en-US" sz="2000" dirty="0"/>
                  <a:t>with RC4, with a key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and some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𝐼𝑉</m:t>
                    </m:r>
                    <m:r>
                      <a:rPr lang="fr-CH" sz="20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CH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fr-CH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H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RC</m:t>
                      </m:r>
                      <m:r>
                        <a:rPr lang="fr-CH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</m:t>
                      </m:r>
                      <m:r>
                        <a:rPr lang="fr-CH" sz="20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fr-CH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𝐼𝑉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key remains the same, and if the </a:t>
                </a:r>
                <a:r>
                  <a:rPr lang="en-US" sz="2000" dirty="0">
                    <a:solidFill>
                      <a:srgbClr val="00B050"/>
                    </a:solidFill>
                  </a:rPr>
                  <a:t>IV</a:t>
                </a:r>
                <a:r>
                  <a:rPr lang="en-US" sz="2000" dirty="0"/>
                  <a:t> is reused, the encryption of another plaintext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CH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yields: 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CH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fr-CH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H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RC</m:t>
                      </m:r>
                      <m:r>
                        <a:rPr lang="fr-CH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fr-CH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</m:t>
                      </m:r>
                      <m:r>
                        <a:rPr lang="fr-CH" sz="20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fr-CH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fr-CH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𝐼𝑉</m:t>
                      </m:r>
                      <m:r>
                        <a:rPr lang="fr-CH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attacker sees the ciphers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. He cannot directly decrypt, but he can get the XOR of the two plaintexts :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CH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fr-CH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CH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Which yields information about the plaintexts (e.g. it allows for </a:t>
                </a:r>
                <a:r>
                  <a:rPr lang="en-US" sz="2000" i="1" dirty="0"/>
                  <a:t>known-plaintext attacks</a:t>
                </a:r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03728"/>
                <a:ext cx="7886700" cy="5363307"/>
              </a:xfrm>
              <a:blipFill>
                <a:blip r:embed="rId3"/>
                <a:stretch>
                  <a:fillRect l="-696" t="-1477" r="-85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42660" y="4792980"/>
            <a:ext cx="215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&lt;- </a:t>
            </a:r>
            <a:r>
              <a:rPr lang="fr-CH" dirty="0" err="1">
                <a:solidFill>
                  <a:srgbClr val="FF0000"/>
                </a:solidFill>
              </a:rPr>
              <a:t>this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is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catastrophic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49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491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EA547-1030-EF4A-A208-6B850F13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53" y="22789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Cryptographic tools – Symmetric encryption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6F9EF-0365-6F4D-A570-654C2EACEB5D}"/>
              </a:ext>
            </a:extLst>
          </p:cNvPr>
          <p:cNvSpPr/>
          <p:nvPr/>
        </p:nvSpPr>
        <p:spPr>
          <a:xfrm>
            <a:off x="3111330" y="2115907"/>
            <a:ext cx="623455" cy="5878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urier" pitchFamily="2" charset="0"/>
              </a:rPr>
              <a:t>Enc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092EB-CD1E-4643-8F89-C15DA50936F2}"/>
              </a:ext>
            </a:extLst>
          </p:cNvPr>
          <p:cNvSpPr/>
          <p:nvPr/>
        </p:nvSpPr>
        <p:spPr>
          <a:xfrm>
            <a:off x="5098474" y="2115907"/>
            <a:ext cx="623455" cy="587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" pitchFamily="2" charset="0"/>
              </a:rPr>
              <a:t>Dec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98B71C-5D66-CB4C-AB0E-62C5F0B341BD}"/>
                  </a:ext>
                </a:extLst>
              </p:cNvPr>
              <p:cNvSpPr txBox="1"/>
              <p:nvPr/>
            </p:nvSpPr>
            <p:spPr>
              <a:xfrm>
                <a:off x="2384955" y="2225155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98B71C-5D66-CB4C-AB0E-62C5F0B34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955" y="2225155"/>
                <a:ext cx="4572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E10880-F0DA-0044-BDF6-6608E45875C9}"/>
                  </a:ext>
                </a:extLst>
              </p:cNvPr>
              <p:cNvSpPr txBox="1"/>
              <p:nvPr/>
            </p:nvSpPr>
            <p:spPr>
              <a:xfrm>
                <a:off x="6002976" y="2222781"/>
                <a:ext cx="435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E10880-F0DA-0044-BDF6-6608E458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76" y="2222781"/>
                <a:ext cx="43550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179DF8-B72A-9E46-9751-8FEA01444035}"/>
                  </a:ext>
                </a:extLst>
              </p:cNvPr>
              <p:cNvSpPr txBox="1"/>
              <p:nvPr/>
            </p:nvSpPr>
            <p:spPr>
              <a:xfrm>
                <a:off x="4209803" y="222278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179DF8-B72A-9E46-9751-8FEA01444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03" y="2222781"/>
                <a:ext cx="457200" cy="369332"/>
              </a:xfrm>
              <a:prstGeom prst="rect">
                <a:avLst/>
              </a:prstGeom>
              <a:blipFill>
                <a:blip r:embed="rId5"/>
                <a:stretch>
                  <a:fillRect l="-48649" r="-5675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0F4C93-A736-3845-B8B5-98C9C6252BF6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734785" y="2407447"/>
            <a:ext cx="290949" cy="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643220-C32F-9E45-9FAA-FA008EEFAD0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851072" y="2407447"/>
            <a:ext cx="247402" cy="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8439F8-32E9-B14B-8D43-6CDEC6E0ED0F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2842155" y="2409821"/>
            <a:ext cx="269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093765-26F1-1642-8AEC-AB53C9B6424D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5721929" y="2407447"/>
            <a:ext cx="281047" cy="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BABADF-0306-C841-BA27-5E394A9B65C1}"/>
              </a:ext>
            </a:extLst>
          </p:cNvPr>
          <p:cNvCxnSpPr>
            <a:endCxn id="4" idx="0"/>
          </p:cNvCxnSpPr>
          <p:nvPr/>
        </p:nvCxnSpPr>
        <p:spPr>
          <a:xfrm>
            <a:off x="3423057" y="1765585"/>
            <a:ext cx="1" cy="350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A3CFA4-A308-B840-AADB-AB807C88B1EA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410201" y="1765585"/>
            <a:ext cx="1" cy="350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791070-3AE8-E049-97B9-951D7C3750FD}"/>
                  </a:ext>
                </a:extLst>
              </p:cNvPr>
              <p:cNvSpPr txBox="1"/>
              <p:nvPr/>
            </p:nvSpPr>
            <p:spPr>
              <a:xfrm>
                <a:off x="3194457" y="1467505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791070-3AE8-E049-97B9-951D7C375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457" y="1467505"/>
                <a:ext cx="4572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9F75DF-2A4F-4143-BBD2-219EACC7D324}"/>
                  </a:ext>
                </a:extLst>
              </p:cNvPr>
              <p:cNvSpPr txBox="1"/>
              <p:nvPr/>
            </p:nvSpPr>
            <p:spPr>
              <a:xfrm>
                <a:off x="5181601" y="1467505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9F75DF-2A4F-4143-BBD2-219EACC7D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1" y="1467505"/>
                <a:ext cx="4572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39D8AAB0-AE84-D34D-9C26-8D0C4A6C0F32}"/>
              </a:ext>
            </a:extLst>
          </p:cNvPr>
          <p:cNvSpPr/>
          <p:nvPr/>
        </p:nvSpPr>
        <p:spPr>
          <a:xfrm>
            <a:off x="1478549" y="5361709"/>
            <a:ext cx="431466" cy="4255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latin typeface="Courier" pitchFamily="2" charset="0"/>
              </a:rPr>
              <a:t>Enc</a:t>
            </a:r>
            <a:endParaRPr lang="en-US" sz="1050" dirty="0">
              <a:latin typeface="Courier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DDF9-C104-F040-A7F3-6F8F4F4088C9}"/>
              </a:ext>
            </a:extLst>
          </p:cNvPr>
          <p:cNvSpPr/>
          <p:nvPr/>
        </p:nvSpPr>
        <p:spPr>
          <a:xfrm>
            <a:off x="2456213" y="5361709"/>
            <a:ext cx="431466" cy="4255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ourier" pitchFamily="2" charset="0"/>
              </a:rPr>
              <a:t>Dec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F5FB55-1DCA-D24F-A87A-D07D1657C363}"/>
              </a:ext>
            </a:extLst>
          </p:cNvPr>
          <p:cNvGrpSpPr/>
          <p:nvPr/>
        </p:nvGrpSpPr>
        <p:grpSpPr>
          <a:xfrm>
            <a:off x="1190985" y="3804283"/>
            <a:ext cx="1550466" cy="1224918"/>
            <a:chOff x="350534" y="3471746"/>
            <a:chExt cx="1862229" cy="155745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BD7008D-B336-1C4C-AFB0-297E37FC0805}"/>
                </a:ext>
              </a:extLst>
            </p:cNvPr>
            <p:cNvSpPr txBox="1"/>
            <p:nvPr/>
          </p:nvSpPr>
          <p:spPr>
            <a:xfrm rot="19474794">
              <a:off x="350534" y="3471746"/>
              <a:ext cx="7560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🕵️‍♂️</a:t>
              </a:r>
            </a:p>
          </p:txBody>
        </p:sp>
        <p:sp>
          <p:nvSpPr>
            <p:cNvPr id="32" name="Cloud 31">
              <a:extLst>
                <a:ext uri="{FF2B5EF4-FFF2-40B4-BE49-F238E27FC236}">
                  <a16:creationId xmlns:a16="http://schemas.microsoft.com/office/drawing/2014/main" id="{ABB1E1D4-F642-AB41-AE89-059E85F0CCD1}"/>
                </a:ext>
              </a:extLst>
            </p:cNvPr>
            <p:cNvSpPr/>
            <p:nvPr/>
          </p:nvSpPr>
          <p:spPr>
            <a:xfrm>
              <a:off x="760020" y="3942608"/>
              <a:ext cx="1452743" cy="1086594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A81F84C-E9A4-A745-BF07-19A5B98A1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19360" y="4218874"/>
              <a:ext cx="534061" cy="534061"/>
            </a:xfrm>
            <a:prstGeom prst="rect">
              <a:avLst/>
            </a:prstGeom>
          </p:spPr>
        </p:pic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75FC71-43E7-9B45-A6E4-6FB884D9A498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1694282" y="4752935"/>
            <a:ext cx="276099" cy="6087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657A598-AB65-F147-866E-62764F4AE20D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429721" y="4815448"/>
            <a:ext cx="242225" cy="5462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E053F09-5831-5847-B9C0-237E7699E6F5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2429721" y="5787243"/>
            <a:ext cx="242225" cy="4371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AA46B22-0F06-D74B-82E8-F423069CFF95}"/>
              </a:ext>
            </a:extLst>
          </p:cNvPr>
          <p:cNvCxnSpPr>
            <a:cxnSpLocks/>
            <a:endCxn id="28" idx="2"/>
          </p:cNvCxnSpPr>
          <p:nvPr/>
        </p:nvCxnSpPr>
        <p:spPr>
          <a:xfrm flipH="1" flipV="1">
            <a:off x="1694282" y="5787243"/>
            <a:ext cx="276099" cy="4371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A1E6F944-ABDC-204C-BBC8-545F760A4AD4}"/>
              </a:ext>
            </a:extLst>
          </p:cNvPr>
          <p:cNvSpPr/>
          <p:nvPr/>
        </p:nvSpPr>
        <p:spPr>
          <a:xfrm>
            <a:off x="5698020" y="5353070"/>
            <a:ext cx="431466" cy="4255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latin typeface="Courier" pitchFamily="2" charset="0"/>
              </a:rPr>
              <a:t>Enc</a:t>
            </a:r>
            <a:endParaRPr lang="en-US" sz="1050" dirty="0">
              <a:latin typeface="Courier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B01BA3-A708-9844-9F7C-6C99729F87CA}"/>
              </a:ext>
            </a:extLst>
          </p:cNvPr>
          <p:cNvSpPr/>
          <p:nvPr/>
        </p:nvSpPr>
        <p:spPr>
          <a:xfrm>
            <a:off x="7388205" y="5353070"/>
            <a:ext cx="431466" cy="4255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ourier" pitchFamily="2" charset="0"/>
              </a:rPr>
              <a:t>Dec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AF7B19-E596-0343-BD4E-0220558A5C79}"/>
              </a:ext>
            </a:extLst>
          </p:cNvPr>
          <p:cNvSpPr txBox="1"/>
          <p:nvPr/>
        </p:nvSpPr>
        <p:spPr>
          <a:xfrm>
            <a:off x="1929778" y="6192279"/>
            <a:ext cx="54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👩‍💻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C8000A3-7E40-E04C-B85C-B1B38488815B}"/>
                  </a:ext>
                </a:extLst>
              </p:cNvPr>
              <p:cNvSpPr txBox="1"/>
              <p:nvPr/>
            </p:nvSpPr>
            <p:spPr>
              <a:xfrm>
                <a:off x="2284251" y="6235746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C8000A3-7E40-E04C-B85C-B1B384888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251" y="6235746"/>
                <a:ext cx="4572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F9DB027-2314-2C43-9C0F-7CE340EBE875}"/>
              </a:ext>
            </a:extLst>
          </p:cNvPr>
          <p:cNvSpPr txBox="1"/>
          <p:nvPr/>
        </p:nvSpPr>
        <p:spPr>
          <a:xfrm>
            <a:off x="5048003" y="5304227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👩‍💻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6672932-6A1C-8A44-85AE-F8AAEBB9AFC7}"/>
                  </a:ext>
                </a:extLst>
              </p:cNvPr>
              <p:cNvSpPr txBox="1"/>
              <p:nvPr/>
            </p:nvSpPr>
            <p:spPr>
              <a:xfrm>
                <a:off x="5152513" y="5721699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6672932-6A1C-8A44-85AE-F8AAEBB9A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513" y="5721699"/>
                <a:ext cx="4572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64DBAF14-7881-4740-B3AE-D0E14CD686DC}"/>
              </a:ext>
            </a:extLst>
          </p:cNvPr>
          <p:cNvSpPr txBox="1"/>
          <p:nvPr/>
        </p:nvSpPr>
        <p:spPr>
          <a:xfrm>
            <a:off x="8002983" y="5304227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51A4257-E9F5-D24D-91DB-F00F2BC5362C}"/>
                  </a:ext>
                </a:extLst>
              </p:cNvPr>
              <p:cNvSpPr txBox="1"/>
              <p:nvPr/>
            </p:nvSpPr>
            <p:spPr>
              <a:xfrm>
                <a:off x="8089158" y="5721699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51A4257-E9F5-D24D-91DB-F00F2BC53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158" y="5721699"/>
                <a:ext cx="4572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E9DAAB9-BC24-E54D-946F-DAE049593260}"/>
              </a:ext>
            </a:extLst>
          </p:cNvPr>
          <p:cNvCxnSpPr>
            <a:cxnSpLocks/>
            <a:stCxn id="62" idx="3"/>
            <a:endCxn id="63" idx="1"/>
          </p:cNvCxnSpPr>
          <p:nvPr/>
        </p:nvCxnSpPr>
        <p:spPr>
          <a:xfrm>
            <a:off x="6129486" y="5565837"/>
            <a:ext cx="125871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E8B78BA-C2F7-354A-90FD-BBA189B2AC73}"/>
              </a:ext>
            </a:extLst>
          </p:cNvPr>
          <p:cNvCxnSpPr>
            <a:cxnSpLocks/>
            <a:stCxn id="63" idx="3"/>
            <a:endCxn id="68" idx="1"/>
          </p:cNvCxnSpPr>
          <p:nvPr/>
        </p:nvCxnSpPr>
        <p:spPr>
          <a:xfrm>
            <a:off x="7819671" y="5565837"/>
            <a:ext cx="1833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BF38451-7476-5643-B3BC-4963C77A1F38}"/>
              </a:ext>
            </a:extLst>
          </p:cNvPr>
          <p:cNvCxnSpPr>
            <a:cxnSpLocks/>
            <a:stCxn id="66" idx="3"/>
            <a:endCxn id="62" idx="1"/>
          </p:cNvCxnSpPr>
          <p:nvPr/>
        </p:nvCxnSpPr>
        <p:spPr>
          <a:xfrm>
            <a:off x="5544547" y="5565837"/>
            <a:ext cx="15347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043B243-73DD-1B47-AEC1-6147D77626A7}"/>
              </a:ext>
            </a:extLst>
          </p:cNvPr>
          <p:cNvSpPr txBox="1"/>
          <p:nvPr/>
        </p:nvSpPr>
        <p:spPr>
          <a:xfrm>
            <a:off x="6395757" y="5116827"/>
            <a:ext cx="75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🕵️‍♂️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4D0E700-871D-5A43-8266-523736336471}"/>
              </a:ext>
            </a:extLst>
          </p:cNvPr>
          <p:cNvCxnSpPr>
            <a:cxnSpLocks/>
          </p:cNvCxnSpPr>
          <p:nvPr/>
        </p:nvCxnSpPr>
        <p:spPr>
          <a:xfrm>
            <a:off x="4393870" y="3431969"/>
            <a:ext cx="0" cy="31691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69E3CF8-A11F-AD4E-A81F-D180EBB27F1C}"/>
              </a:ext>
            </a:extLst>
          </p:cNvPr>
          <p:cNvSpPr txBox="1"/>
          <p:nvPr/>
        </p:nvSpPr>
        <p:spPr>
          <a:xfrm>
            <a:off x="207818" y="3414159"/>
            <a:ext cx="132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At Rest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B16416C-553B-DE48-892B-89C34D444B2D}"/>
              </a:ext>
            </a:extLst>
          </p:cNvPr>
          <p:cNvSpPr txBox="1"/>
          <p:nvPr/>
        </p:nvSpPr>
        <p:spPr>
          <a:xfrm>
            <a:off x="4667075" y="3420450"/>
            <a:ext cx="132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 Transit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5BB0386-3DFF-0841-938A-712FD6D185C4}"/>
              </a:ext>
            </a:extLst>
          </p:cNvPr>
          <p:cNvSpPr/>
          <p:nvPr/>
        </p:nvSpPr>
        <p:spPr>
          <a:xfrm>
            <a:off x="2279187" y="1326435"/>
            <a:ext cx="4229365" cy="1759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5DCBEF-E9C7-5C49-9E9E-4AD79EED670E}"/>
                  </a:ext>
                </a:extLst>
              </p:cNvPr>
              <p:cNvSpPr txBox="1"/>
              <p:nvPr/>
            </p:nvSpPr>
            <p:spPr>
              <a:xfrm>
                <a:off x="5457195" y="6354614"/>
                <a:ext cx="27579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Still need to exchange </a:t>
                </a:r>
                <a14:m>
                  <m:oMath xmlns:m="http://schemas.openxmlformats.org/officeDocument/2006/math">
                    <m:r>
                      <a:rPr lang="fr-CH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somehow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5DCBEF-E9C7-5C49-9E9E-4AD79EED6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195" y="6354614"/>
                <a:ext cx="2757934" cy="307777"/>
              </a:xfrm>
              <a:prstGeom prst="rect">
                <a:avLst/>
              </a:prstGeom>
              <a:blipFill>
                <a:blip r:embed="rId12"/>
                <a:stretch>
                  <a:fillRect l="-45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F7EA73-9DDF-5A4E-9062-13BEE4B68B02}"/>
              </a:ext>
            </a:extLst>
          </p:cNvPr>
          <p:cNvCxnSpPr>
            <a:cxnSpLocks/>
          </p:cNvCxnSpPr>
          <p:nvPr/>
        </p:nvCxnSpPr>
        <p:spPr>
          <a:xfrm flipV="1">
            <a:off x="8008936" y="6082454"/>
            <a:ext cx="229624" cy="284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7998351-5597-044B-9BD4-17E795C0F0BF}"/>
              </a:ext>
            </a:extLst>
          </p:cNvPr>
          <p:cNvCxnSpPr>
            <a:cxnSpLocks/>
            <a:endCxn id="67" idx="2"/>
          </p:cNvCxnSpPr>
          <p:nvPr/>
        </p:nvCxnSpPr>
        <p:spPr>
          <a:xfrm flipH="1" flipV="1">
            <a:off x="5381113" y="6091031"/>
            <a:ext cx="204334" cy="286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38E2B9-7AA4-9B4E-B2A4-D1C3D610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D2F-92F6-4C4B-85C8-7AD7E17DD0B7}" type="slidenum">
              <a:rPr lang="en-US" smtClean="0"/>
              <a:t>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F979BF-F93D-9995-BEEB-F2BA91D79F99}"/>
              </a:ext>
            </a:extLst>
          </p:cNvPr>
          <p:cNvSpPr txBox="1"/>
          <p:nvPr/>
        </p:nvSpPr>
        <p:spPr>
          <a:xfrm>
            <a:off x="6586331" y="3213652"/>
            <a:ext cx="23853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Calibri"/>
                <a:cs typeface="Calibri"/>
              </a:rPr>
              <a:t>sk</a:t>
            </a:r>
            <a:r>
              <a:rPr lang="en-US" dirty="0">
                <a:ea typeface="Calibri"/>
                <a:cs typeface="Calibri"/>
              </a:rPr>
              <a:t> = secret key (shared)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4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/>
      <p:bldP spid="69" grpId="0"/>
      <p:bldP spid="81" grpId="0"/>
      <p:bldP spid="86" grpId="0"/>
      <p:bldP spid="87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WEP Weaknesses (cont’d)</a:t>
            </a:r>
            <a:endParaRPr lang="fr-CH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4325" y="917259"/>
                <a:ext cx="8515350" cy="5833068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>
                  <a:lnSpc>
                    <a:spcPct val="120000"/>
                  </a:lnSpc>
                  <a:buFont typeface="+mj-lt"/>
                  <a:buAutoNum type="arabicPeriod" startAt="5"/>
                </a:pPr>
                <a:r>
                  <a:rPr lang="en-US" sz="2400" dirty="0"/>
                  <a:t>Broken authentication protocol</a:t>
                </a:r>
              </a:p>
              <a:p>
                <a:pPr>
                  <a:lnSpc>
                    <a:spcPct val="120000"/>
                  </a:lnSpc>
                </a:pPr>
                <a:r>
                  <a:rPr lang="fr-CH" sz="160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</m:oMath>
                </a14:m>
                <a:r>
                  <a:rPr lang="en-US" sz="1600" dirty="0">
                    <a:sym typeface="Wingdings" pitchFamily="2" charset="2"/>
                  </a:rPr>
                  <a:t> is a random challenge,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𝐼𝑉</m:t>
                    </m:r>
                  </m:oMath>
                </a14:m>
                <a:r>
                  <a:rPr lang="en-US" sz="1600" dirty="0">
                    <a:sym typeface="Wingdings" pitchFamily="2" charset="2"/>
                  </a:rPr>
                  <a:t> is chosen by the client.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CH" sz="1600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R</m:t>
                    </m:r>
                  </m:oMath>
                </a14:m>
                <a:r>
                  <a:rPr lang="en-US" sz="1600" dirty="0">
                    <a:sym typeface="Wingdings" pitchFamily="2" charset="2"/>
                  </a:rPr>
                  <a:t>  is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⊕</m:t>
                    </m:r>
                    <m:r>
                      <m:rPr>
                        <m:sty m:val="p"/>
                      </m:rPr>
                      <a:rPr lang="fr-CH" sz="1600" dirty="0">
                        <a:latin typeface="Cambria Math" panose="02040503050406030204" pitchFamily="18" charset="0"/>
                      </a:rPr>
                      <m:t>RC</m:t>
                    </m:r>
                    <m:r>
                      <a:rPr lang="fr-CH" sz="1600" dirty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fr-CH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fr-CH" sz="16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fr-CH" sz="1600" dirty="0">
                            <a:latin typeface="Cambria Math" panose="02040503050406030204" pitchFamily="18" charset="0"/>
                          </a:rPr>
                          <m:t>Wireless</m:t>
                        </m:r>
                        <m:r>
                          <a:rPr lang="fr-CH" sz="16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1600" dirty="0">
                            <a:latin typeface="Cambria Math" panose="02040503050406030204" pitchFamily="18" charset="0"/>
                          </a:rPr>
                          <m:t>Network</m:t>
                        </m:r>
                        <m:r>
                          <a:rPr lang="fr-CH" sz="16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1600" dirty="0">
                            <a:latin typeface="Cambria Math" panose="02040503050406030204" pitchFamily="18" charset="0"/>
                          </a:rPr>
                          <m:t>Key</m:t>
                        </m:r>
                      </m:e>
                    </m:d>
                  </m:oMath>
                </a14:m>
                <a:r>
                  <a:rPr lang="en-US" sz="1600" dirty="0">
                    <a:sym typeface="Wingdings" pitchFamily="2" charset="2"/>
                  </a:rPr>
                  <a:t>, and proves that the client knows the Wireless Network Key.</a:t>
                </a:r>
              </a:p>
              <a:p>
                <a:pPr>
                  <a:lnSpc>
                    <a:spcPct val="120000"/>
                  </a:lnSpc>
                </a:pPr>
                <a:endParaRPr lang="en-US" sz="1600" dirty="0"/>
              </a:p>
              <a:p>
                <a:pPr lvl="4">
                  <a:lnSpc>
                    <a:spcPct val="120000"/>
                  </a:lnSpc>
                  <a:buNone/>
                </a:pPr>
                <a:endParaRPr lang="en-US" sz="1050" dirty="0">
                  <a:sym typeface="Wingdings" pitchFamily="2" charset="2"/>
                </a:endParaRPr>
              </a:p>
              <a:p>
                <a:pPr lvl="4">
                  <a:lnSpc>
                    <a:spcPct val="120000"/>
                  </a:lnSpc>
                  <a:buNone/>
                </a:pPr>
                <a:endParaRPr lang="en-US" sz="1050" dirty="0">
                  <a:sym typeface="Wingdings" pitchFamily="2" charset="2"/>
                </a:endParaRPr>
              </a:p>
              <a:p>
                <a:pPr lvl="4">
                  <a:lnSpc>
                    <a:spcPct val="120000"/>
                  </a:lnSpc>
                  <a:buNone/>
                </a:pPr>
                <a:endParaRPr lang="en-US" sz="1050" dirty="0">
                  <a:sym typeface="Wingdings" pitchFamily="2" charset="2"/>
                </a:endParaRPr>
              </a:p>
              <a:p>
                <a:pPr lvl="4">
                  <a:lnSpc>
                    <a:spcPct val="120000"/>
                  </a:lnSpc>
                  <a:buNone/>
                </a:pPr>
                <a:endParaRPr lang="en-US" sz="1050" dirty="0">
                  <a:sym typeface="Wingdings" pitchFamily="2" charset="2"/>
                </a:endParaRPr>
              </a:p>
              <a:p>
                <a:pPr lvl="4">
                  <a:lnSpc>
                    <a:spcPct val="120000"/>
                  </a:lnSpc>
                  <a:buNone/>
                </a:pPr>
                <a:endParaRPr lang="en-US" sz="1050" dirty="0">
                  <a:sym typeface="Wingdings" pitchFamily="2" charset="2"/>
                </a:endParaRPr>
              </a:p>
              <a:p>
                <a:pPr lvl="4">
                  <a:lnSpc>
                    <a:spcPct val="120000"/>
                  </a:lnSpc>
                  <a:buNone/>
                </a:pPr>
                <a:endParaRPr lang="en-US" sz="1050" dirty="0">
                  <a:sym typeface="Wingdings" pitchFamily="2" charset="2"/>
                </a:endParaRPr>
              </a:p>
              <a:p>
                <a:pPr>
                  <a:lnSpc>
                    <a:spcPct val="120000"/>
                  </a:lnSpc>
                </a:pPr>
                <a:endParaRPr lang="en-US" sz="1600" u="sng" dirty="0">
                  <a:sym typeface="Wingdings" pitchFamily="2" charset="2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600" u="sng" dirty="0">
                    <a:sym typeface="Wingdings" pitchFamily="2" charset="2"/>
                  </a:rPr>
                  <a:t>Attack: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sym typeface="Wingdings" pitchFamily="2" charset="2"/>
                  </a:rPr>
                  <a:t>An attacker eavesdrops, and sees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</m:oMath>
                </a14:m>
                <a:r>
                  <a:rPr lang="en-US" sz="1600" dirty="0">
                    <a:sym typeface="Wingdings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𝐼𝑉</m:t>
                    </m:r>
                  </m:oMath>
                </a14:m>
                <a:r>
                  <a:rPr lang="en-US" sz="1600" dirty="0">
                    <a:sym typeface="Wingdings" pitchFamily="2" charset="2"/>
                  </a:rPr>
                  <a:t>, and </a:t>
                </a:r>
                <a:r>
                  <a:rPr lang="en-US" sz="1600" dirty="0">
                    <a:solidFill>
                      <a:srgbClr val="92D050"/>
                    </a:solidFill>
                    <a:sym typeface="Wingdings" pitchFamily="2" charset="2"/>
                  </a:rPr>
                  <a:t>R </a:t>
                </a:r>
                <a:r>
                  <a:rPr lang="en-US" sz="1600" dirty="0">
                    <a:sym typeface="Wingdings" pitchFamily="2" charset="2"/>
                  </a:rPr>
                  <a:t>in plaintext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sym typeface="Wingdings" pitchFamily="2" charset="2"/>
                  </a:rPr>
                  <a:t>He computes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𝑅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⊕</m:t>
                    </m:r>
                    <m:r>
                      <a:rPr lang="fr-CH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</m:oMath>
                </a14:m>
                <a:r>
                  <a:rPr lang="en-US" sz="1600" dirty="0">
                    <a:sym typeface="Wingdings" pitchFamily="2" charset="2"/>
                  </a:rPr>
                  <a:t> which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1600" i="0" dirty="0">
                        <a:latin typeface="Cambria Math" panose="02040503050406030204" pitchFamily="18" charset="0"/>
                      </a:rPr>
                      <m:t>RC</m:t>
                    </m:r>
                    <m:r>
                      <a:rPr lang="fr-CH" sz="1600" i="0" dirty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fr-CH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fr-CH" sz="16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fr-CH" sz="1600" dirty="0">
                            <a:latin typeface="Cambria Math" panose="02040503050406030204" pitchFamily="18" charset="0"/>
                          </a:rPr>
                          <m:t>Wireless</m:t>
                        </m:r>
                        <m:r>
                          <a:rPr lang="fr-CH" sz="16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1600" b="0" i="0" dirty="0" smtClean="0">
                            <a:latin typeface="Cambria Math" panose="02040503050406030204" pitchFamily="18" charset="0"/>
                          </a:rPr>
                          <m:t>Network</m:t>
                        </m:r>
                        <m:r>
                          <a:rPr lang="fr-CH" sz="16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1600" dirty="0">
                            <a:latin typeface="Cambria Math" panose="02040503050406030204" pitchFamily="18" charset="0"/>
                          </a:rPr>
                          <m:t>Key</m:t>
                        </m:r>
                      </m:e>
                    </m:d>
                    <m:r>
                      <a:rPr lang="fr-CH" sz="16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sym typeface="Wingdings" pitchFamily="2" charset="2"/>
                  </a:rPr>
                  <a:t> the proof-of-knowledge of the Wireless Network Key</a:t>
                </a:r>
              </a:p>
              <a:p>
                <a:pPr>
                  <a:lnSpc>
                    <a:spcPct val="120000"/>
                  </a:lnSpc>
                </a:pPr>
                <a:r>
                  <a:rPr lang="fr-CH" sz="1600" dirty="0" err="1">
                    <a:sym typeface="Wingdings" pitchFamily="2" charset="2"/>
                  </a:rPr>
                  <a:t>Then</a:t>
                </a:r>
                <a:r>
                  <a:rPr lang="fr-CH" sz="1600" dirty="0">
                    <a:sym typeface="Wingdings" pitchFamily="2" charset="2"/>
                  </a:rPr>
                  <a:t>, </a:t>
                </a:r>
                <a:r>
                  <a:rPr lang="fr-CH" sz="1600" dirty="0" err="1">
                    <a:sym typeface="Wingdings" pitchFamily="2" charset="2"/>
                  </a:rPr>
                  <a:t>he</a:t>
                </a:r>
                <a:r>
                  <a:rPr lang="fr-CH" sz="1600" dirty="0">
                    <a:sym typeface="Wingdings" pitchFamily="2" charset="2"/>
                  </a:rPr>
                  <a:t> </a:t>
                </a:r>
                <a:r>
                  <a:rPr lang="fr-CH" sz="1600" dirty="0" err="1">
                    <a:sym typeface="Wingdings" pitchFamily="2" charset="2"/>
                  </a:rPr>
                  <a:t>authenticates</a:t>
                </a:r>
                <a:r>
                  <a:rPr lang="fr-CH" sz="1600" dirty="0">
                    <a:sym typeface="Wingdings" pitchFamily="2" charset="2"/>
                  </a:rPr>
                  <a:t> </a:t>
                </a:r>
                <a:r>
                  <a:rPr lang="fr-CH" sz="1600" dirty="0" err="1">
                    <a:sym typeface="Wingdings" pitchFamily="2" charset="2"/>
                  </a:rPr>
                  <a:t>himself</a:t>
                </a:r>
                <a:r>
                  <a:rPr lang="fr-CH" sz="1600" dirty="0">
                    <a:sym typeface="Wingdings" pitchFamily="2" charset="2"/>
                  </a:rPr>
                  <a:t> </a:t>
                </a:r>
                <a:r>
                  <a:rPr lang="fr-CH" sz="1600" dirty="0" err="1">
                    <a:sym typeface="Wingdings" pitchFamily="2" charset="2"/>
                  </a:rPr>
                  <a:t>easily</a:t>
                </a:r>
                <a:r>
                  <a:rPr lang="fr-CH" sz="1600" dirty="0">
                    <a:sym typeface="Wingdings" pitchFamily="2" charset="2"/>
                  </a:rPr>
                  <a:t> :</a:t>
                </a:r>
                <a:br>
                  <a:rPr lang="en-US" sz="1600" dirty="0">
                    <a:sym typeface="Wingdings" pitchFamily="2" charset="2"/>
                  </a:rPr>
                </a:br>
                <a:r>
                  <a:rPr lang="en-US" sz="900" dirty="0">
                    <a:sym typeface="Wingdings" pitchFamily="2" charset="2"/>
                  </a:rPr>
                  <a:t> </a:t>
                </a:r>
                <a:endParaRPr lang="en-US" sz="1600" dirty="0"/>
              </a:p>
              <a:p>
                <a:pPr lvl="1">
                  <a:lnSpc>
                    <a:spcPct val="120000"/>
                  </a:lnSpc>
                  <a:buNone/>
                </a:pPr>
                <a:r>
                  <a:rPr lang="en-US" sz="1600" dirty="0"/>
                  <a:t>	AP </a:t>
                </a:r>
                <a:r>
                  <a:rPr lang="en-US" sz="1600" dirty="0">
                    <a:sym typeface="Wingdings" pitchFamily="2" charset="2"/>
                  </a:rPr>
                  <a:t> attacker: </a:t>
                </a:r>
                <a:r>
                  <a:rPr lang="en-US" sz="1600" dirty="0">
                    <a:solidFill>
                      <a:srgbClr val="7030A0"/>
                    </a:solidFill>
                    <a:sym typeface="Wingdings" pitchFamily="2" charset="2"/>
                  </a:rPr>
                  <a:t>c’</a:t>
                </a:r>
              </a:p>
              <a:p>
                <a:pPr lvl="1">
                  <a:lnSpc>
                    <a:spcPct val="120000"/>
                  </a:lnSpc>
                  <a:buNone/>
                </a:pPr>
                <a:r>
                  <a:rPr lang="en-US" sz="1600" dirty="0">
                    <a:sym typeface="Wingdings" pitchFamily="2" charset="2"/>
                  </a:rPr>
                  <a:t>	attacker  AP: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𝐼𝑉</m:t>
                    </m:r>
                    <m:r>
                      <a:rPr lang="en-US" sz="16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| </m:t>
                    </m:r>
                    <m:r>
                      <a:rPr lang="fr-CH" sz="1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  <m:r>
                      <a:rPr lang="en-US" sz="1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’⊕</m:t>
                    </m:r>
                    <m:r>
                      <a:rPr lang="fr-CH" sz="16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𝑅</m:t>
                    </m:r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⊕</m:t>
                    </m:r>
                    <m:r>
                      <a:rPr lang="fr-CH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</m:oMath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 lvl="1">
                  <a:lnSpc>
                    <a:spcPct val="120000"/>
                  </a:lnSpc>
                  <a:buNone/>
                </a:pPr>
                <a:r>
                  <a:rPr lang="en-US" sz="1600" b="1" dirty="0">
                    <a:sym typeface="Wingdings" pitchFamily="2" charset="2"/>
                  </a:rPr>
                  <a:t>	=&gt; Valid </a:t>
                </a:r>
                <a:r>
                  <a:rPr lang="en-US" sz="1600" b="1" dirty="0"/>
                  <a:t>authentication, can associate without knowing the Wireless Network Key</a:t>
                </a:r>
                <a:endParaRPr lang="en-US" sz="1600" b="1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5" y="917259"/>
                <a:ext cx="8515350" cy="5833068"/>
              </a:xfrm>
              <a:blipFill>
                <a:blip r:embed="rId3"/>
                <a:stretch>
                  <a:fillRect l="-893" t="-87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50</a:t>
            </a:fld>
            <a:endParaRPr lang="fr-CH"/>
          </a:p>
        </p:txBody>
      </p:sp>
      <p:grpSp>
        <p:nvGrpSpPr>
          <p:cNvPr id="5" name="Group 4"/>
          <p:cNvGrpSpPr/>
          <p:nvPr/>
        </p:nvGrpSpPr>
        <p:grpSpPr>
          <a:xfrm>
            <a:off x="843316" y="2229228"/>
            <a:ext cx="7585789" cy="1712239"/>
            <a:chOff x="967533" y="2761808"/>
            <a:chExt cx="7585789" cy="1712239"/>
          </a:xfrm>
        </p:grpSpPr>
        <p:grpSp>
          <p:nvGrpSpPr>
            <p:cNvPr id="10" name="Group 9"/>
            <p:cNvGrpSpPr/>
            <p:nvPr/>
          </p:nvGrpSpPr>
          <p:grpSpPr>
            <a:xfrm>
              <a:off x="967533" y="2984516"/>
              <a:ext cx="5585874" cy="1266825"/>
              <a:chOff x="936846" y="2167571"/>
              <a:chExt cx="5585874" cy="1266825"/>
            </a:xfrm>
          </p:grpSpPr>
          <p:pic>
            <p:nvPicPr>
              <p:cNvPr id="8" name="Picture 2" descr="Image result for mobile phone 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36846" y="2167571"/>
                <a:ext cx="1266825" cy="126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Line 18"/>
              <p:cNvSpPr>
                <a:spLocks noChangeShapeType="1"/>
              </p:cNvSpPr>
              <p:nvPr/>
            </p:nvSpPr>
            <p:spPr bwMode="auto">
              <a:xfrm>
                <a:off x="2537460" y="3173131"/>
                <a:ext cx="39852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11943" y="2181284"/>
                    <a:ext cx="338234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H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GB" sz="1600" dirty="0">
                      <a:solidFill>
                        <a:srgbClr val="FF0000"/>
                      </a:solidFill>
                      <a:latin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 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11943" y="2181284"/>
                    <a:ext cx="338234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Line 20"/>
              <p:cNvSpPr>
                <a:spLocks noChangeShapeType="1"/>
              </p:cNvSpPr>
              <p:nvPr/>
            </p:nvSpPr>
            <p:spPr bwMode="auto">
              <a:xfrm flipH="1">
                <a:off x="2537460" y="2557155"/>
                <a:ext cx="3916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5006" y="2840219"/>
                    <a:ext cx="716991" cy="3329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H" sz="1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𝐼𝑉</m:t>
                          </m:r>
                          <m:r>
                            <a:rPr lang="fr-CH" sz="1600" b="0" i="1" dirty="0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m:rPr>
                              <m:nor/>
                            </m:rPr>
                            <a:rPr lang="fr-CH" sz="16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R</m:t>
                          </m:r>
                        </m:oMath>
                      </m:oMathPara>
                    </a14:m>
                    <a:endParaRPr lang="en-GB" sz="1600" baseline="-25000" dirty="0">
                      <a:latin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 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945006" y="2840219"/>
                    <a:ext cx="716991" cy="33291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481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26" name="Picture 2" descr="Image result for router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083" y="2761808"/>
              <a:ext cx="1712239" cy="1712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4210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lfa awus036h d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9281" y="1172308"/>
            <a:ext cx="1662793" cy="17907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Cracking WEP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7886700" cy="53633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sz="2000"/>
              <a:t>Linux</a:t>
            </a:r>
            <a:r>
              <a:rPr lang="fr-CH" sz="2000" dirty="0"/>
              <a:t> + an </a:t>
            </a:r>
            <a:r>
              <a:rPr lang="fr-CH" sz="2000" err="1"/>
              <a:t>external</a:t>
            </a:r>
            <a:r>
              <a:rPr lang="fr-CH" sz="2000" dirty="0"/>
              <a:t>, monitoring-capable </a:t>
            </a:r>
            <a:r>
              <a:rPr lang="fr-CH" sz="2000" err="1"/>
              <a:t>antenna</a:t>
            </a:r>
            <a:endParaRPr lang="fr-CH" sz="2000" dirty="0">
              <a:ea typeface="Calibri" panose="020F0502020204030204"/>
              <a:cs typeface="Calibri" panose="020F0502020204030204"/>
            </a:endParaRPr>
          </a:p>
          <a:p>
            <a:r>
              <a:rPr lang="fr-CH" sz="2000" dirty="0"/>
              <a:t>Most </a:t>
            </a:r>
            <a:r>
              <a:rPr lang="fr-CH" sz="2000" err="1"/>
              <a:t>popular</a:t>
            </a:r>
            <a:r>
              <a:rPr lang="fr-CH" sz="2000" dirty="0"/>
              <a:t> </a:t>
            </a:r>
            <a:r>
              <a:rPr lang="fr-CH" sz="2000" err="1"/>
              <a:t>antenna</a:t>
            </a:r>
            <a:r>
              <a:rPr lang="fr-CH" sz="2000" dirty="0"/>
              <a:t> for «</a:t>
            </a:r>
            <a:r>
              <a:rPr lang="fr-CH" sz="2000" err="1"/>
              <a:t>playing</a:t>
            </a:r>
            <a:r>
              <a:rPr lang="fr-CH" sz="2000" dirty="0"/>
              <a:t> </a:t>
            </a:r>
            <a:r>
              <a:rPr lang="fr-CH" sz="2000" err="1"/>
              <a:t>around</a:t>
            </a:r>
            <a:r>
              <a:rPr lang="fr-CH" sz="2000" dirty="0"/>
              <a:t>»:</a:t>
            </a:r>
            <a:br>
              <a:rPr lang="fr-CH" sz="2000" dirty="0"/>
            </a:br>
            <a:r>
              <a:rPr lang="fr-CH" sz="2000" dirty="0"/>
              <a:t> ALFA AWUS036h</a:t>
            </a:r>
          </a:p>
          <a:p>
            <a:endParaRPr lang="fr-CH" sz="2000" dirty="0"/>
          </a:p>
          <a:p>
            <a:pPr marL="0" indent="0">
              <a:buNone/>
            </a:pPr>
            <a:r>
              <a:rPr lang="fr-CH" sz="2000" u="sng" dirty="0"/>
              <a:t>Five </a:t>
            </a:r>
            <a:r>
              <a:rPr lang="fr-CH" sz="2000" u="sng" err="1"/>
              <a:t>steps</a:t>
            </a:r>
            <a:r>
              <a:rPr lang="fr-CH" sz="2000" u="sng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1800" dirty="0"/>
              <a:t>Put the interface in monitoring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1800" err="1"/>
              <a:t>Choose</a:t>
            </a:r>
            <a:r>
              <a:rPr lang="fr-CH" sz="1800" dirty="0"/>
              <a:t> and </a:t>
            </a:r>
            <a:r>
              <a:rPr lang="fr-CH" sz="1800" err="1"/>
              <a:t>eavesdrop</a:t>
            </a:r>
            <a:r>
              <a:rPr lang="fr-CH" sz="1800" dirty="0"/>
              <a:t> on a WEP </a:t>
            </a:r>
            <a:r>
              <a:rPr lang="fr-CH" sz="1800" err="1"/>
              <a:t>WiFi</a:t>
            </a:r>
            <a:r>
              <a:rPr lang="fr-CH" sz="1800" dirty="0"/>
              <a:t> LAN for </a:t>
            </a:r>
            <a:r>
              <a:rPr lang="fr-CH" sz="1800" err="1"/>
              <a:t>encrypted</a:t>
            </a:r>
            <a:r>
              <a:rPr lang="fr-CH" sz="1800" dirty="0"/>
              <a:t> </a:t>
            </a:r>
            <a:r>
              <a:rPr lang="fr-CH" sz="1800" err="1"/>
              <a:t>packets</a:t>
            </a:r>
            <a:endParaRPr lang="fr-CH" sz="1800"/>
          </a:p>
          <a:p>
            <a:pPr marL="457200" indent="-457200">
              <a:buFont typeface="+mj-lt"/>
              <a:buAutoNum type="arabicPeriod"/>
            </a:pPr>
            <a:r>
              <a:rPr lang="fr-CH" sz="1800" dirty="0"/>
              <a:t>… </a:t>
            </a:r>
            <a:r>
              <a:rPr lang="fr-CH" sz="1800" err="1"/>
              <a:t>wait</a:t>
            </a:r>
            <a:r>
              <a:rPr lang="fr-CH" sz="1800" dirty="0"/>
              <a:t> (for </a:t>
            </a:r>
            <a:r>
              <a:rPr lang="fr-CH" sz="1800" dirty="0">
                <a:solidFill>
                  <a:srgbClr val="0070C0"/>
                </a:solidFill>
              </a:rPr>
              <a:t>IV</a:t>
            </a:r>
            <a:r>
              <a:rPr lang="fr-CH" sz="1800" dirty="0"/>
              <a:t> </a:t>
            </a:r>
            <a:r>
              <a:rPr lang="fr-CH" sz="1800" err="1"/>
              <a:t>repetitions</a:t>
            </a:r>
            <a:r>
              <a:rPr lang="fr-CH" sz="1800" dirty="0"/>
              <a:t>), or…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1800" dirty="0"/>
              <a:t>Spam the network </a:t>
            </a:r>
            <a:r>
              <a:rPr lang="fr-CH" sz="1800" err="1"/>
              <a:t>with</a:t>
            </a:r>
            <a:r>
              <a:rPr lang="fr-CH" sz="1800" dirty="0"/>
              <a:t> DEAUTH </a:t>
            </a:r>
            <a:r>
              <a:rPr lang="fr-CH" sz="1800" err="1"/>
              <a:t>packets</a:t>
            </a:r>
            <a:r>
              <a:rPr lang="fr-CH" sz="1800" dirty="0"/>
              <a:t> </a:t>
            </a:r>
            <a:r>
              <a:rPr lang="fr-CH" sz="1800" err="1"/>
              <a:t>that</a:t>
            </a:r>
            <a:r>
              <a:rPr lang="fr-CH" sz="1800" dirty="0"/>
              <a:t> forces </a:t>
            </a:r>
            <a:r>
              <a:rPr lang="fr-CH" sz="1800" err="1"/>
              <a:t>devices</a:t>
            </a:r>
            <a:r>
              <a:rPr lang="fr-CH" sz="1800" dirty="0"/>
              <a:t> to </a:t>
            </a:r>
            <a:r>
              <a:rPr lang="fr-CH" sz="1800" err="1"/>
              <a:t>reconnect</a:t>
            </a:r>
            <a:r>
              <a:rPr lang="fr-CH" sz="1800" dirty="0"/>
              <a:t> (</a:t>
            </a:r>
            <a:r>
              <a:rPr lang="fr-CH" sz="1800" err="1"/>
              <a:t>this</a:t>
            </a:r>
            <a:r>
              <a:rPr lang="fr-CH" sz="1800" dirty="0"/>
              <a:t> </a:t>
            </a:r>
            <a:r>
              <a:rPr lang="fr-CH" sz="1800" err="1"/>
              <a:t>generates</a:t>
            </a:r>
            <a:r>
              <a:rPr lang="fr-CH" sz="1800" dirty="0"/>
              <a:t> </a:t>
            </a:r>
            <a:r>
              <a:rPr lang="fr-CH" sz="1800" err="1"/>
              <a:t>legitimate</a:t>
            </a:r>
            <a:r>
              <a:rPr lang="fr-CH" sz="1800" dirty="0"/>
              <a:t> </a:t>
            </a:r>
            <a:r>
              <a:rPr lang="fr-CH" sz="1800" err="1"/>
              <a:t>traffic</a:t>
            </a:r>
            <a:r>
              <a:rPr lang="fr-CH" sz="1800" dirty="0"/>
              <a:t> on the network)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1800" dirty="0"/>
              <a:t>Let the </a:t>
            </a:r>
            <a:r>
              <a:rPr lang="fr-CH" sz="1800" err="1"/>
              <a:t>automated</a:t>
            </a:r>
            <a:r>
              <a:rPr lang="fr-CH" sz="1800" dirty="0"/>
              <a:t> </a:t>
            </a:r>
            <a:r>
              <a:rPr lang="fr-CH" sz="1800" err="1"/>
              <a:t>tool</a:t>
            </a:r>
            <a:r>
              <a:rPr lang="fr-CH" sz="1800" dirty="0"/>
              <a:t> </a:t>
            </a:r>
            <a:r>
              <a:rPr lang="fr-CH" sz="1800" err="1"/>
              <a:t>recover</a:t>
            </a:r>
            <a:r>
              <a:rPr lang="fr-CH" sz="1800" dirty="0"/>
              <a:t> the key</a:t>
            </a:r>
            <a:br>
              <a:rPr lang="fr-CH" sz="1800" dirty="0"/>
            </a:br>
            <a:endParaRPr lang="fr-CH" sz="1800" dirty="0"/>
          </a:p>
          <a:p>
            <a:pPr marL="0" indent="0">
              <a:buNone/>
            </a:pPr>
            <a:r>
              <a:rPr lang="fr-CH" sz="2000" dirty="0"/>
              <a:t>=&gt; </a:t>
            </a:r>
            <a:r>
              <a:rPr lang="fr-CH" sz="2000" err="1"/>
              <a:t>Takes</a:t>
            </a:r>
            <a:r>
              <a:rPr lang="fr-CH" sz="2000" dirty="0"/>
              <a:t> </a:t>
            </a:r>
            <a:r>
              <a:rPr lang="fr-CH" sz="2000" err="1">
                <a:solidFill>
                  <a:srgbClr val="FF0000"/>
                </a:solidFill>
              </a:rPr>
              <a:t>less</a:t>
            </a:r>
            <a:r>
              <a:rPr lang="fr-CH" sz="2000" dirty="0">
                <a:solidFill>
                  <a:srgbClr val="FF0000"/>
                </a:solidFill>
              </a:rPr>
              <a:t> </a:t>
            </a:r>
            <a:r>
              <a:rPr lang="fr-CH" sz="2000" err="1">
                <a:solidFill>
                  <a:srgbClr val="FF0000"/>
                </a:solidFill>
              </a:rPr>
              <a:t>than</a:t>
            </a:r>
            <a:r>
              <a:rPr lang="fr-CH" sz="2000" dirty="0">
                <a:solidFill>
                  <a:srgbClr val="FF0000"/>
                </a:solidFill>
              </a:rPr>
              <a:t> a minute</a:t>
            </a:r>
            <a:r>
              <a:rPr lang="fr-CH" sz="2000" dirty="0"/>
              <a:t> on a modern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51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56137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WEP – Lesson learnt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96133"/>
            <a:ext cx="8515350" cy="52570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Engineering security protocols is difficult: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One can combine otherwise strong building blocks in a </a:t>
            </a:r>
            <a:r>
              <a:rPr lang="en-US" sz="1800" b="1" dirty="0"/>
              <a:t>wrong way</a:t>
            </a:r>
            <a:r>
              <a:rPr lang="en-US" sz="1800" dirty="0"/>
              <a:t> and obtain an </a:t>
            </a:r>
            <a:r>
              <a:rPr lang="en-US" sz="1800" b="1" dirty="0"/>
              <a:t>insecure system </a:t>
            </a:r>
            <a:r>
              <a:rPr lang="en-US" sz="1800" dirty="0"/>
              <a:t>at the end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Example: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stream ciphers alone are </a:t>
            </a:r>
            <a:r>
              <a:rPr lang="en-US" sz="1600" dirty="0">
                <a:solidFill>
                  <a:schemeClr val="accent6"/>
                </a:solidFill>
              </a:rPr>
              <a:t>OK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challenge-response protocols for entity authentication are </a:t>
            </a:r>
            <a:r>
              <a:rPr lang="en-US" sz="1600" dirty="0">
                <a:solidFill>
                  <a:schemeClr val="accent6"/>
                </a:solidFill>
              </a:rPr>
              <a:t>OK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but they could be combined in an </a:t>
            </a:r>
            <a:r>
              <a:rPr lang="en-US" sz="1600" dirty="0">
                <a:solidFill>
                  <a:srgbClr val="FF0000"/>
                </a:solidFill>
              </a:rPr>
              <a:t>insecure</a:t>
            </a:r>
            <a:r>
              <a:rPr lang="en-US" sz="1600" dirty="0"/>
              <a:t> way (Weakness n°5)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Don’t do it alone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functional properties can be tested</a:t>
            </a:r>
          </a:p>
          <a:p>
            <a:pPr lvl="1">
              <a:lnSpc>
                <a:spcPct val="100000"/>
              </a:lnSpc>
            </a:pPr>
            <a:r>
              <a:rPr lang="en-US" sz="1600" b="1" dirty="0"/>
              <a:t>security is a non-functional property</a:t>
            </a:r>
            <a:r>
              <a:rPr lang="en-US" sz="1600" dirty="0"/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600" dirty="0">
                <a:sym typeface="Wingdings" pitchFamily="2" charset="2"/>
              </a:rPr>
              <a:t>	 </a:t>
            </a:r>
            <a:r>
              <a:rPr lang="en-US" sz="1600" dirty="0">
                <a:solidFill>
                  <a:srgbClr val="FF0000"/>
                </a:solidFill>
              </a:rPr>
              <a:t>extremely difficult </a:t>
            </a:r>
            <a:r>
              <a:rPr lang="en-US" sz="1600" dirty="0"/>
              <a:t>to tell if a system is secure or not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Using an expert in the design phase pays out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ym typeface="Wingdings" pitchFamily="2" charset="2"/>
              </a:rPr>
              <a:t>	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/>
              <a:t>Fixing the system after deployment will be much more expensive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Experts cannot guarantee that a system is 100% secure, but know the pitfalls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E.g., they know the details of crypto algorithms (e.g. RC4 weak keys)</a:t>
            </a:r>
          </a:p>
          <a:p>
            <a:pPr lvl="4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52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3620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IEEE 802.11 “</a:t>
            </a:r>
            <a:r>
              <a:rPr lang="en-US" sz="3200" b="1" dirty="0" err="1"/>
              <a:t>WiFi</a:t>
            </a:r>
            <a:r>
              <a:rPr lang="en-US" sz="3200" b="1" dirty="0"/>
              <a:t>” Security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7886700" cy="5363307"/>
          </a:xfrm>
        </p:spPr>
        <p:txBody>
          <a:bodyPr>
            <a:normAutofit fontScale="92500" lnSpcReduction="10000"/>
          </a:bodyPr>
          <a:lstStyle/>
          <a:p>
            <a:endParaRPr lang="en-US" sz="2400" b="1" dirty="0"/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WEP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ired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quivalent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rivacy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introduced in 1997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part of the original IEEE 802.11 standard</a:t>
            </a:r>
          </a:p>
          <a:p>
            <a:r>
              <a:rPr lang="en-US" sz="2400" b="1" dirty="0"/>
              <a:t>WPA</a:t>
            </a:r>
            <a:r>
              <a:rPr lang="en-US" sz="2400" dirty="0"/>
              <a:t>, </a:t>
            </a:r>
            <a:r>
              <a:rPr lang="en-US" sz="2400" b="1" dirty="0"/>
              <a:t>W</a:t>
            </a:r>
            <a:r>
              <a:rPr lang="en-US" sz="2400" dirty="0"/>
              <a:t>i-Fi </a:t>
            </a:r>
            <a:r>
              <a:rPr lang="en-US" sz="2400" b="1" dirty="0"/>
              <a:t>P</a:t>
            </a:r>
            <a:r>
              <a:rPr lang="en-US" sz="2400" dirty="0"/>
              <a:t>rotected </a:t>
            </a:r>
            <a:r>
              <a:rPr lang="en-US" sz="2400" b="1" dirty="0"/>
              <a:t>A</a:t>
            </a:r>
            <a:r>
              <a:rPr lang="en-US" sz="2400" dirty="0"/>
              <a:t>ccess</a:t>
            </a:r>
          </a:p>
          <a:p>
            <a:pPr lvl="1"/>
            <a:r>
              <a:rPr lang="en-US" sz="2000" dirty="0"/>
              <a:t>introduced in 2003</a:t>
            </a:r>
          </a:p>
          <a:p>
            <a:pPr lvl="1"/>
            <a:r>
              <a:rPr lang="en-US" sz="2000" dirty="0"/>
              <a:t>part of the </a:t>
            </a:r>
            <a:r>
              <a:rPr lang="en-US" sz="2000" b="1" dirty="0"/>
              <a:t>draft</a:t>
            </a:r>
            <a:r>
              <a:rPr lang="en-US" sz="2000" dirty="0"/>
              <a:t> of IEEE 802.11</a:t>
            </a:r>
            <a:r>
              <a:rPr lang="en-US" sz="2000" b="1" dirty="0"/>
              <a:t>i</a:t>
            </a:r>
            <a:r>
              <a:rPr lang="en-US" sz="2000" dirty="0"/>
              <a:t> standard</a:t>
            </a:r>
          </a:p>
          <a:p>
            <a:r>
              <a:rPr lang="en-US" sz="2400" b="1" dirty="0"/>
              <a:t>WPA2</a:t>
            </a:r>
            <a:endParaRPr lang="en-US" sz="2400" dirty="0"/>
          </a:p>
          <a:p>
            <a:pPr lvl="1"/>
            <a:r>
              <a:rPr lang="en-US" sz="2000" dirty="0"/>
              <a:t>introduced in 2004</a:t>
            </a:r>
          </a:p>
          <a:p>
            <a:pPr lvl="1"/>
            <a:r>
              <a:rPr lang="en-US" sz="2000" dirty="0"/>
              <a:t>Is part of the </a:t>
            </a:r>
            <a:r>
              <a:rPr lang="en-US" sz="2000" b="1" dirty="0"/>
              <a:t>final</a:t>
            </a:r>
            <a:r>
              <a:rPr lang="en-US" sz="2000" dirty="0"/>
              <a:t> IEEE 802.11</a:t>
            </a:r>
            <a:r>
              <a:rPr lang="en-US" sz="2000" b="1" dirty="0"/>
              <a:t>i</a:t>
            </a:r>
            <a:r>
              <a:rPr lang="en-US" sz="2000" dirty="0"/>
              <a:t> standard</a:t>
            </a:r>
          </a:p>
          <a:p>
            <a:r>
              <a:rPr lang="en-US" sz="2400" b="1" dirty="0"/>
              <a:t>WPA3</a:t>
            </a:r>
            <a:endParaRPr lang="en-US" sz="2400" dirty="0"/>
          </a:p>
          <a:p>
            <a:pPr lvl="1"/>
            <a:r>
              <a:rPr lang="en-US" sz="2000" dirty="0"/>
              <a:t>introduced in 2018</a:t>
            </a:r>
          </a:p>
          <a:p>
            <a:r>
              <a:rPr lang="en-US" sz="2400" dirty="0"/>
              <a:t>WPA4 </a:t>
            </a:r>
          </a:p>
          <a:p>
            <a:pPr lvl="1"/>
            <a:r>
              <a:rPr lang="en-US" sz="2000" dirty="0"/>
              <a:t>TBD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/>
              <a:t>Note: IEEE 802.11</a:t>
            </a:r>
            <a:r>
              <a:rPr lang="en-US" sz="1800" b="1" dirty="0"/>
              <a:t>i</a:t>
            </a:r>
            <a:r>
              <a:rPr lang="en-US" sz="1800" dirty="0"/>
              <a:t> is the standard (part of IEEE 802.11) related to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53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2983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WPA/WPA2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96133"/>
            <a:ext cx="8515350" cy="52570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Main novelties in WPA/WPA2 w.r.t to WEP:</a:t>
            </a:r>
            <a:br>
              <a:rPr lang="en-US" sz="2400" dirty="0">
                <a:sym typeface="Wingdings" pitchFamily="2" charset="2"/>
              </a:rPr>
            </a:br>
            <a:r>
              <a:rPr lang="en-US" sz="1600" dirty="0">
                <a:sym typeface="Wingdings" pitchFamily="2" charset="2"/>
              </a:rPr>
              <a:t> </a:t>
            </a:r>
            <a:endParaRPr lang="en-US" sz="2000" dirty="0"/>
          </a:p>
          <a:p>
            <a:pPr lvl="1"/>
            <a:r>
              <a:rPr lang="en-US" sz="2000" b="1" dirty="0"/>
              <a:t>Encryption</a:t>
            </a:r>
            <a:r>
              <a:rPr lang="en-US" sz="2000" dirty="0"/>
              <a:t> is replaced by either:</a:t>
            </a:r>
          </a:p>
          <a:p>
            <a:pPr lvl="2">
              <a:buFont typeface="Calibri" panose="020B0604020202020204" pitchFamily="34" charset="0"/>
              <a:buChar char="-"/>
            </a:pPr>
            <a:r>
              <a:rPr lang="en-US" sz="1600" b="1" dirty="0"/>
              <a:t>TKIP: </a:t>
            </a:r>
            <a:r>
              <a:rPr lang="en-US" sz="1600" dirty="0"/>
              <a:t>Now </a:t>
            </a:r>
            <a:r>
              <a:rPr lang="en-US" sz="1600" dirty="0">
                <a:solidFill>
                  <a:srgbClr val="FF0000"/>
                </a:solidFill>
              </a:rPr>
              <a:t>insecure </a:t>
            </a:r>
            <a:r>
              <a:rPr lang="en-US" sz="1600" dirty="0"/>
              <a:t>+ </a:t>
            </a:r>
            <a:r>
              <a:rPr lang="en-US" sz="1600" dirty="0">
                <a:solidFill>
                  <a:srgbClr val="FF0000"/>
                </a:solidFill>
              </a:rPr>
              <a:t>deprecated</a:t>
            </a:r>
            <a:r>
              <a:rPr lang="en-US" sz="1600" dirty="0"/>
              <a:t>,</a:t>
            </a:r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pPr marL="1371600" lvl="3" indent="0">
              <a:buNone/>
            </a:pP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/>
              <a:t>(Ugly) temporary solution replacing WEP while using the same hardware</a:t>
            </a:r>
          </a:p>
          <a:p>
            <a:pPr lvl="2">
              <a:buFont typeface="Calibri" panose="020B0604020202020204" pitchFamily="34" charset="0"/>
              <a:buChar char="-"/>
            </a:pPr>
            <a:r>
              <a:rPr lang="en-US" sz="1600" dirty="0"/>
              <a:t>or </a:t>
            </a:r>
            <a:r>
              <a:rPr lang="en-US" sz="1600" b="1" dirty="0"/>
              <a:t>AES: </a:t>
            </a:r>
            <a:r>
              <a:rPr lang="en-US" sz="1600" dirty="0">
                <a:solidFill>
                  <a:schemeClr val="accent6"/>
                </a:solidFill>
              </a:rPr>
              <a:t>Strong</a:t>
            </a:r>
            <a:endParaRPr lang="en-US" sz="1600" dirty="0">
              <a:solidFill>
                <a:schemeClr val="accent6"/>
              </a:solidFill>
              <a:ea typeface="Calibri" panose="020F0502020204030204"/>
              <a:cs typeface="Calibri" panose="020F0502020204030204"/>
            </a:endParaRPr>
          </a:p>
          <a:p>
            <a:pPr lvl="3">
              <a:buFont typeface="Wingdings" pitchFamily="2" charset="2"/>
              <a:buChar char="à"/>
            </a:pPr>
            <a:r>
              <a:rPr lang="en-US" sz="1600" dirty="0"/>
              <a:t>But required changing </a:t>
            </a:r>
            <a:r>
              <a:rPr lang="en-US" sz="1600" b="1" dirty="0"/>
              <a:t>all</a:t>
            </a:r>
            <a:r>
              <a:rPr lang="en-US" sz="1600" dirty="0"/>
              <a:t> network cards… </a:t>
            </a:r>
          </a:p>
          <a:p>
            <a:pPr lvl="3">
              <a:buFont typeface="Wingdings" pitchFamily="2" charset="2"/>
              <a:buChar char="à"/>
            </a:pPr>
            <a:r>
              <a:rPr lang="en-US" sz="1600" dirty="0"/>
              <a:t>This is the standard now.</a:t>
            </a:r>
          </a:p>
          <a:p>
            <a:pPr lvl="3">
              <a:buFont typeface="Wingdings" pitchFamily="2" charset="2"/>
              <a:buChar char="à"/>
            </a:pPr>
            <a:endParaRPr lang="en-US" sz="1600" dirty="0"/>
          </a:p>
          <a:p>
            <a:pPr lvl="1"/>
            <a:r>
              <a:rPr lang="en-US" sz="2000" dirty="0"/>
              <a:t>Flexible </a:t>
            </a:r>
            <a:r>
              <a:rPr lang="en-US" sz="2000" b="1" dirty="0"/>
              <a:t>authentication: </a:t>
            </a:r>
            <a:r>
              <a:rPr lang="en-US" sz="2000" dirty="0"/>
              <a:t>EAP (Extensible Authentication Protocol)</a:t>
            </a:r>
            <a:endParaRPr lang="en-US" sz="2000" b="1" dirty="0"/>
          </a:p>
          <a:p>
            <a:pPr lvl="2">
              <a:buFont typeface="Calibri" panose="020B0604020202020204" pitchFamily="34" charset="0"/>
              <a:buChar char="-"/>
            </a:pPr>
            <a:r>
              <a:rPr lang="en-US" sz="1800" dirty="0"/>
              <a:t>Multiple authentication mechanisms available</a:t>
            </a:r>
            <a:endParaRPr lang="en-US" sz="1800" b="1" dirty="0">
              <a:ea typeface="Calibri" panose="020F0502020204030204"/>
              <a:cs typeface="Calibri" panose="020F0502020204030204"/>
            </a:endParaRPr>
          </a:p>
          <a:p>
            <a:pPr lvl="2">
              <a:buFont typeface="Calibri" pitchFamily="2" charset="2"/>
              <a:buChar char="-"/>
            </a:pPr>
            <a:r>
              <a:rPr lang="en-US" sz="1800" dirty="0">
                <a:sym typeface="Wingdings" pitchFamily="2" charset="2"/>
              </a:rPr>
              <a:t>Successful</a:t>
            </a:r>
            <a:r>
              <a:rPr lang="en-US" sz="1800" b="1" dirty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a</a:t>
            </a:r>
            <a:r>
              <a:rPr lang="en-US" sz="1800" dirty="0"/>
              <a:t>uthentication results in a per-session </a:t>
            </a:r>
            <a:r>
              <a:rPr lang="en-US" sz="1800" b="1" dirty="0"/>
              <a:t>shared session key</a:t>
            </a:r>
            <a:endParaRPr lang="en-US" sz="1800" b="1" dirty="0">
              <a:ea typeface="Calibri"/>
              <a:cs typeface="Calibri"/>
            </a:endParaRPr>
          </a:p>
          <a:p>
            <a:pPr lvl="2">
              <a:buFont typeface="Calibri" panose="020B0604020202020204" pitchFamily="34" charset="0"/>
              <a:buChar char="-"/>
            </a:pPr>
            <a:r>
              <a:rPr lang="en-US" sz="1800">
                <a:ea typeface="Calibri" panose="020F0502020204030204"/>
                <a:cs typeface="Calibri" panose="020F0502020204030204"/>
              </a:rPr>
              <a:t>Can interoperate with 5G for authentication</a:t>
            </a:r>
          </a:p>
          <a:p>
            <a:pPr lvl="2">
              <a:buFont typeface="Calibri" pitchFamily="2" charset="2"/>
              <a:buChar char="-"/>
            </a:pPr>
            <a:endParaRPr lang="en-US" sz="1800" b="1" dirty="0">
              <a:ea typeface="Calibri"/>
              <a:cs typeface="Calibri"/>
            </a:endParaRPr>
          </a:p>
          <a:p>
            <a:pPr lvl="1"/>
            <a:r>
              <a:rPr lang="en-US" sz="2000" b="1" dirty="0"/>
              <a:t>Integrity protection</a:t>
            </a:r>
            <a:r>
              <a:rPr lang="en-US" sz="2000" dirty="0"/>
              <a:t> is improved, notably by sequence counters and Message Authentication Codes</a:t>
            </a:r>
          </a:p>
          <a:p>
            <a:pPr lvl="1"/>
            <a:endParaRPr lang="en-US" sz="1600" dirty="0"/>
          </a:p>
          <a:p>
            <a:pPr lvl="1"/>
            <a:r>
              <a:rPr lang="en-US" sz="2000" dirty="0"/>
              <a:t>Different functions (encryption, integrity) </a:t>
            </a:r>
            <a:r>
              <a:rPr lang="en-US" sz="2000" b="1" dirty="0"/>
              <a:t>use different keys</a:t>
            </a:r>
            <a:r>
              <a:rPr lang="en-US" sz="2000" dirty="0"/>
              <a:t> derived from the session key using a one-way function</a:t>
            </a:r>
          </a:p>
          <a:p>
            <a:pPr lvl="2">
              <a:buFont typeface="Calibri" panose="020B0604020202020204" pitchFamily="34" charset="0"/>
              <a:buChar char="-"/>
            </a:pPr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pPr lvl="4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29135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WPA/WPA2 authentication model</a:t>
            </a:r>
            <a:endParaRPr lang="fr-CH" sz="32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887729" y="1258484"/>
            <a:ext cx="7286625" cy="2459038"/>
            <a:chOff x="957580" y="1054283"/>
            <a:chExt cx="7286625" cy="2459038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957580" y="1476558"/>
              <a:ext cx="1214438" cy="5048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+mj-lt"/>
                </a:rPr>
                <a:t>device</a:t>
              </a: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056255" y="1476558"/>
              <a:ext cx="1214438" cy="5048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+mj-lt"/>
                </a:rPr>
                <a:t>services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602480" y="1476558"/>
              <a:ext cx="1427163" cy="5048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+mj-lt"/>
                </a:rPr>
                <a:t>authenticator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6774180" y="1476558"/>
              <a:ext cx="1470025" cy="81121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+mj-lt"/>
                </a:rPr>
                <a:t>authentication</a:t>
              </a:r>
            </a:p>
            <a:p>
              <a:pPr algn="ctr"/>
              <a:r>
                <a:rPr lang="en-US" sz="1600" dirty="0">
                  <a:latin typeface="+mj-lt"/>
                </a:rPr>
                <a:t>server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57580" y="3187883"/>
              <a:ext cx="5075238" cy="3254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+mj-lt"/>
                </a:rPr>
                <a:t>Wireless LAN</a:t>
              </a: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675380" y="1975033"/>
              <a:ext cx="0" cy="214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3632518" y="2163946"/>
              <a:ext cx="93662" cy="889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3632518" y="2452871"/>
              <a:ext cx="93662" cy="889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683318" y="2240146"/>
              <a:ext cx="128587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673793" y="2495733"/>
              <a:ext cx="0" cy="257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675380" y="2752908"/>
              <a:ext cx="1666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5342255" y="1975033"/>
              <a:ext cx="0" cy="768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4531043" y="2752908"/>
              <a:ext cx="0" cy="427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546543" y="1975033"/>
              <a:ext cx="0" cy="1196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4956493" y="1975033"/>
              <a:ext cx="0" cy="376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3803968" y="2354446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6024880" y="1717858"/>
              <a:ext cx="735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957830" y="1086033"/>
              <a:ext cx="3263900" cy="1836738"/>
            </a:xfrm>
            <a:prstGeom prst="rect">
              <a:avLst/>
            </a:prstGeom>
            <a:noFill/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3873508" y="1054283"/>
              <a:ext cx="14500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600" dirty="0">
                  <a:latin typeface="+mj-lt"/>
                </a:rPr>
                <a:t>Wireless router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3113823" y="2178233"/>
              <a:ext cx="5373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600" dirty="0">
                  <a:latin typeface="+mj-lt"/>
                </a:rPr>
                <a:t>port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4125726" y="2124258"/>
              <a:ext cx="6820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dirty="0">
                  <a:latin typeface="+mj-lt"/>
                </a:rPr>
                <a:t>controls</a:t>
              </a:r>
            </a:p>
          </p:txBody>
        </p:sp>
      </p:grpSp>
      <p:sp>
        <p:nvSpPr>
          <p:cNvPr id="29" name="Rectangle 30"/>
          <p:cNvSpPr txBox="1">
            <a:spLocks noChangeArrowheads="1"/>
          </p:cNvSpPr>
          <p:nvPr/>
        </p:nvSpPr>
        <p:spPr>
          <a:xfrm>
            <a:off x="135255" y="4055745"/>
            <a:ext cx="8791575" cy="2409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u="sng" dirty="0"/>
              <a:t>authenticator</a:t>
            </a:r>
            <a:r>
              <a:rPr lang="en-US" sz="2000" dirty="0"/>
              <a:t> controls access to the services (controls the state of a port)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u="sng" dirty="0"/>
              <a:t>authentication server</a:t>
            </a:r>
            <a:r>
              <a:rPr lang="en-US" sz="2000" dirty="0"/>
              <a:t> authorizes access to the services</a:t>
            </a:r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2200" dirty="0"/>
              <a:t>the device </a:t>
            </a:r>
            <a:r>
              <a:rPr lang="en-US" sz="2200" b="1" dirty="0"/>
              <a:t>authenticates itself</a:t>
            </a:r>
            <a:r>
              <a:rPr lang="en-US" sz="2200" dirty="0"/>
              <a:t> to the authentication server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if the authentication is successful, the authentication server instructs the authenticator to </a:t>
            </a:r>
            <a:r>
              <a:rPr lang="en-US" sz="2200" b="1" dirty="0"/>
              <a:t>switch the port on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the authentication server informs the device that access is allowed, and sends a </a:t>
            </a:r>
            <a:r>
              <a:rPr lang="en-US" sz="2200" b="1" dirty="0"/>
              <a:t>session key </a:t>
            </a:r>
            <a:r>
              <a:rPr lang="en-US" sz="2200" dirty="0"/>
              <a:t>shared between the mobile device and the authentication server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55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0625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WPA/WPA2 authentication</a:t>
            </a:r>
            <a:endParaRPr lang="fr-CH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3380" y="1249680"/>
            <a:ext cx="8526780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H" err="1"/>
              <a:t>Three</a:t>
            </a:r>
            <a:r>
              <a:rPr lang="fr-CH" dirty="0"/>
              <a:t> main </a:t>
            </a:r>
            <a:r>
              <a:rPr lang="fr-CH" err="1"/>
              <a:t>supported</a:t>
            </a:r>
            <a:r>
              <a:rPr lang="fr-CH" dirty="0"/>
              <a:t> modes :</a:t>
            </a:r>
          </a:p>
          <a:p>
            <a:endParaRPr lang="fr-CH" dirty="0"/>
          </a:p>
          <a:p>
            <a:pPr marL="342900" indent="-342900">
              <a:buFont typeface="+mj-lt"/>
              <a:buAutoNum type="arabicPeriod"/>
            </a:pPr>
            <a:r>
              <a:rPr lang="fr-CH" b="1"/>
              <a:t>PSK</a:t>
            </a:r>
            <a:r>
              <a:rPr lang="fr-CH"/>
              <a:t>, Pre-Shared Key</a:t>
            </a:r>
            <a:endParaRPr lang="fr-CH">
              <a:ea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dirty="0"/>
              <a:t>All </a:t>
            </a:r>
            <a:r>
              <a:rPr lang="fr-CH" err="1"/>
              <a:t>users</a:t>
            </a:r>
            <a:r>
              <a:rPr lang="fr-CH" dirty="0"/>
              <a:t> </a:t>
            </a:r>
            <a:r>
              <a:rPr lang="fr-CH" err="1"/>
              <a:t>share</a:t>
            </a:r>
            <a:r>
              <a:rPr lang="fr-CH" dirty="0"/>
              <a:t> a (</a:t>
            </a:r>
            <a:r>
              <a:rPr lang="fr-CH" err="1"/>
              <a:t>usually</a:t>
            </a:r>
            <a:r>
              <a:rPr lang="fr-CH" dirty="0"/>
              <a:t> </a:t>
            </a:r>
            <a:r>
              <a:rPr lang="fr-CH" err="1"/>
              <a:t>human-readable</a:t>
            </a:r>
            <a:r>
              <a:rPr lang="fr-CH" dirty="0"/>
              <a:t>) key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err="1"/>
              <a:t>Mostly</a:t>
            </a:r>
            <a:r>
              <a:rPr lang="fr-CH" dirty="0"/>
              <a:t> </a:t>
            </a:r>
            <a:r>
              <a:rPr lang="fr-CH" err="1"/>
              <a:t>deployed</a:t>
            </a:r>
            <a:r>
              <a:rPr lang="fr-CH" dirty="0"/>
              <a:t> in homes, </a:t>
            </a:r>
            <a:r>
              <a:rPr lang="fr-CH" err="1"/>
              <a:t>small</a:t>
            </a:r>
            <a:r>
              <a:rPr lang="fr-CH" dirty="0"/>
              <a:t> </a:t>
            </a:r>
            <a:r>
              <a:rPr lang="fr-CH" err="1"/>
              <a:t>companies</a:t>
            </a:r>
            <a:endParaRPr lang="fr-CH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dirty="0"/>
              <a:t>The </a:t>
            </a:r>
            <a:r>
              <a:rPr lang="fr-CH" err="1"/>
              <a:t>authentication</a:t>
            </a:r>
            <a:r>
              <a:rPr lang="fr-CH" dirty="0"/>
              <a:t> server </a:t>
            </a:r>
            <a:r>
              <a:rPr lang="fr-CH" err="1"/>
              <a:t>is</a:t>
            </a:r>
            <a:r>
              <a:rPr lang="fr-CH" dirty="0"/>
              <a:t> </a:t>
            </a:r>
            <a:r>
              <a:rPr lang="fr-CH" err="1"/>
              <a:t>very</a:t>
            </a:r>
            <a:r>
              <a:rPr lang="fr-CH" dirty="0"/>
              <a:t> simple, and part of the </a:t>
            </a:r>
            <a:r>
              <a:rPr lang="fr-CH" err="1"/>
              <a:t>wireless</a:t>
            </a:r>
            <a:r>
              <a:rPr lang="fr-CH" dirty="0"/>
              <a:t> router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accent6"/>
                </a:solidFill>
              </a:rPr>
              <a:t>Simple</a:t>
            </a:r>
            <a:r>
              <a:rPr lang="fr-CH" dirty="0"/>
              <a:t>, but </a:t>
            </a:r>
            <a:r>
              <a:rPr lang="fr-CH" dirty="0">
                <a:solidFill>
                  <a:srgbClr val="FF0000"/>
                </a:solidFill>
              </a:rPr>
              <a:t>not flexible</a:t>
            </a:r>
          </a:p>
          <a:p>
            <a:pPr lvl="1"/>
            <a:endParaRPr lang="fr-CH" dirty="0"/>
          </a:p>
          <a:p>
            <a:pPr marL="342900" indent="-342900">
              <a:buFont typeface="+mj-lt"/>
              <a:buAutoNum type="arabicPeriod"/>
            </a:pPr>
            <a:r>
              <a:rPr lang="fr-CH" b="1" dirty="0"/>
              <a:t>Entreprise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dirty="0"/>
              <a:t>The </a:t>
            </a:r>
            <a:r>
              <a:rPr lang="fr-CH" err="1"/>
              <a:t>authentication</a:t>
            </a:r>
            <a:r>
              <a:rPr lang="fr-CH" dirty="0"/>
              <a:t> server </a:t>
            </a:r>
            <a:r>
              <a:rPr lang="fr-CH" err="1"/>
              <a:t>is</a:t>
            </a:r>
            <a:r>
              <a:rPr lang="fr-CH" dirty="0"/>
              <a:t> an </a:t>
            </a:r>
            <a:r>
              <a:rPr lang="fr-CH" err="1"/>
              <a:t>external</a:t>
            </a:r>
            <a:r>
              <a:rPr lang="fr-CH" dirty="0"/>
              <a:t> RADIUS server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err="1"/>
              <a:t>Every</a:t>
            </a:r>
            <a:r>
              <a:rPr lang="fr-CH" dirty="0"/>
              <a:t> user/</a:t>
            </a:r>
            <a:r>
              <a:rPr lang="fr-CH" err="1"/>
              <a:t>device</a:t>
            </a:r>
            <a:r>
              <a:rPr lang="fr-CH" dirty="0"/>
              <a:t> has a </a:t>
            </a:r>
            <a:r>
              <a:rPr lang="fr-CH" err="1"/>
              <a:t>different</a:t>
            </a:r>
            <a:r>
              <a:rPr lang="fr-CH" dirty="0"/>
              <a:t> key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err="1">
                <a:solidFill>
                  <a:srgbClr val="FF0000"/>
                </a:solidFill>
              </a:rPr>
              <a:t>Complex</a:t>
            </a:r>
            <a:r>
              <a:rPr lang="fr-CH" dirty="0">
                <a:solidFill>
                  <a:srgbClr val="FF0000"/>
                </a:solidFill>
              </a:rPr>
              <a:t> setup</a:t>
            </a:r>
            <a:r>
              <a:rPr lang="fr-CH" dirty="0"/>
              <a:t>, </a:t>
            </a:r>
            <a:r>
              <a:rPr lang="fr-CH" dirty="0">
                <a:solidFill>
                  <a:schemeClr val="accent6"/>
                </a:solidFill>
              </a:rPr>
              <a:t>flexible</a:t>
            </a:r>
            <a:endParaRPr lang="fr-CH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H" dirty="0"/>
          </a:p>
          <a:p>
            <a:pPr marL="342900" indent="-342900">
              <a:buFont typeface="+mj-lt"/>
              <a:buAutoNum type="arabicPeriod"/>
            </a:pPr>
            <a:endParaRPr lang="fr-CH" dirty="0"/>
          </a:p>
          <a:p>
            <a:pPr marL="342900" indent="-342900">
              <a:buFont typeface="+mj-lt"/>
              <a:buAutoNum type="arabicPeriod"/>
            </a:pPr>
            <a:r>
              <a:rPr lang="fr-CH" b="1" dirty="0"/>
              <a:t>WPS (Wi-Fi </a:t>
            </a:r>
            <a:r>
              <a:rPr lang="fr-CH" b="1" err="1"/>
              <a:t>Protected</a:t>
            </a:r>
            <a:r>
              <a:rPr lang="fr-CH" b="1" dirty="0"/>
              <a:t> Setup)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dirty="0"/>
              <a:t>This </a:t>
            </a:r>
            <a:r>
              <a:rPr lang="fr-CH" err="1"/>
              <a:t>is</a:t>
            </a:r>
            <a:r>
              <a:rPr lang="fr-CH" dirty="0"/>
              <a:t> a </a:t>
            </a:r>
            <a:r>
              <a:rPr lang="fr-CH" err="1"/>
              <a:t>way</a:t>
            </a:r>
            <a:r>
              <a:rPr lang="fr-CH" dirty="0"/>
              <a:t> to </a:t>
            </a:r>
            <a:r>
              <a:rPr lang="fr-CH" err="1"/>
              <a:t>bootstrap</a:t>
            </a:r>
            <a:r>
              <a:rPr lang="fr-CH" dirty="0"/>
              <a:t>/set up PSK, but </a:t>
            </a:r>
            <a:r>
              <a:rPr lang="fr-CH" err="1"/>
              <a:t>with</a:t>
            </a:r>
            <a:r>
              <a:rPr lang="fr-CH" dirty="0"/>
              <a:t> a </a:t>
            </a:r>
            <a:r>
              <a:rPr lang="fr-CH" err="1"/>
              <a:t>very</a:t>
            </a:r>
            <a:r>
              <a:rPr lang="fr-CH" dirty="0"/>
              <a:t> </a:t>
            </a:r>
            <a:r>
              <a:rPr lang="fr-CH" err="1"/>
              <a:t>secure</a:t>
            </a:r>
            <a:r>
              <a:rPr lang="fr-CH" dirty="0"/>
              <a:t> key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err="1"/>
              <a:t>Aims</a:t>
            </a:r>
            <a:r>
              <a:rPr lang="fr-CH" dirty="0"/>
              <a:t> to </a:t>
            </a:r>
            <a:r>
              <a:rPr lang="fr-CH" err="1"/>
              <a:t>prevent</a:t>
            </a:r>
            <a:r>
              <a:rPr lang="fr-CH" dirty="0"/>
              <a:t> bruteforce </a:t>
            </a:r>
            <a:r>
              <a:rPr lang="fr-CH" err="1"/>
              <a:t>attack</a:t>
            </a:r>
            <a:r>
              <a:rPr lang="fr-CH" dirty="0"/>
              <a:t> on PSK </a:t>
            </a:r>
            <a:r>
              <a:rPr lang="fr-CH" err="1"/>
              <a:t>with</a:t>
            </a:r>
            <a:r>
              <a:rPr lang="fr-CH" dirty="0"/>
              <a:t> </a:t>
            </a:r>
            <a:r>
              <a:rPr lang="fr-CH" err="1"/>
              <a:t>weak</a:t>
            </a:r>
            <a:r>
              <a:rPr lang="fr-CH" dirty="0"/>
              <a:t> keys (</a:t>
            </a:r>
            <a:r>
              <a:rPr lang="fr-CH" err="1"/>
              <a:t>e.g</a:t>
            </a:r>
            <a:r>
              <a:rPr lang="fr-CH" dirty="0"/>
              <a:t>., «password123»)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56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63180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WPA/WPA2 weaknesses</a:t>
            </a:r>
            <a:endParaRPr lang="fr-CH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4815" y="1059180"/>
                <a:ext cx="8526780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200"/>
                  </a:spcBef>
                  <a:buAutoNum type="arabicPeriod"/>
                </a:pPr>
                <a:r>
                  <a:rPr lang="en-US" dirty="0"/>
                  <a:t>Weak passwords (this is not specific to WPA/WPA2)</a:t>
                </a:r>
              </a:p>
              <a:p>
                <a:pPr marL="800100" lvl="1" indent="-342900">
                  <a:spcBef>
                    <a:spcPts val="2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Use strong passwords…</a:t>
                </a:r>
              </a:p>
              <a:p>
                <a:pPr marL="800100" lvl="1" indent="-342900">
                  <a:spcBef>
                    <a:spcPts val="2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But also </a:t>
                </a:r>
                <a:r>
                  <a:rPr lang="en-US" dirty="0">
                    <a:solidFill>
                      <a:srgbClr val="FF0000"/>
                    </a:solidFill>
                  </a:rPr>
                  <a:t>don’t use a SSID that is common</a:t>
                </a:r>
                <a:r>
                  <a:rPr lang="en-US" dirty="0"/>
                  <a:t>, as there exist downloadable rainbow tables for them</a:t>
                </a:r>
              </a:p>
              <a:p>
                <a:pPr marL="342900" indent="-342900">
                  <a:spcBef>
                    <a:spcPts val="200"/>
                  </a:spcBef>
                  <a:buAutoNum type="arabicPeriod"/>
                </a:pPr>
                <a:endParaRPr lang="en-US" dirty="0"/>
              </a:p>
              <a:p>
                <a:pPr marL="342900" indent="-342900">
                  <a:spcBef>
                    <a:spcPts val="200"/>
                  </a:spcBef>
                  <a:buAutoNum type="arabicPeriod"/>
                </a:pPr>
                <a:r>
                  <a:rPr lang="en-US" dirty="0"/>
                  <a:t>TKIP has been broken</a:t>
                </a:r>
              </a:p>
              <a:p>
                <a:pPr marL="800100" lvl="1" indent="-342900">
                  <a:spcBef>
                    <a:spcPts val="2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First attacks in 2008 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[1], </a:t>
                </a:r>
                <a:r>
                  <a:rPr lang="en-US" dirty="0"/>
                  <a:t>latest (and strongest) in 2013 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[2]</a:t>
                </a:r>
                <a:r>
                  <a:rPr lang="en-US" dirty="0"/>
                  <a:t>. </a:t>
                </a:r>
              </a:p>
              <a:p>
                <a:pPr marL="800100" lvl="1" indent="-342900">
                  <a:spcBef>
                    <a:spcPts val="2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Attacker can </a:t>
                </a:r>
                <a:r>
                  <a:rPr lang="en-US" dirty="0">
                    <a:solidFill>
                      <a:srgbClr val="FF0000"/>
                    </a:solidFill>
                  </a:rPr>
                  <a:t>inject data </a:t>
                </a:r>
                <a:r>
                  <a:rPr lang="en-US" dirty="0"/>
                  <a:t>(usable payload, or malicious Javascript on webpages), </a:t>
                </a:r>
                <a:r>
                  <a:rPr lang="en-US" dirty="0">
                    <a:solidFill>
                      <a:srgbClr val="FF0000"/>
                    </a:solidFill>
                  </a:rPr>
                  <a:t>hijack TCP connections</a:t>
                </a:r>
                <a:r>
                  <a:rPr lang="en-US" dirty="0"/>
                  <a:t>, decrypt (some) messages, without knowing/learning the network’s key</a:t>
                </a:r>
              </a:p>
              <a:p>
                <a:pPr marL="342900" indent="-342900">
                  <a:spcBef>
                    <a:spcPts val="200"/>
                  </a:spcBef>
                  <a:buAutoNum type="arabicPeriod"/>
                </a:pPr>
                <a:endParaRPr lang="en-US" dirty="0"/>
              </a:p>
              <a:p>
                <a:pPr marL="342900" indent="-342900">
                  <a:spcBef>
                    <a:spcPts val="200"/>
                  </a:spcBef>
                  <a:buAutoNum type="arabicPeriod"/>
                </a:pPr>
                <a:r>
                  <a:rPr lang="en-US" dirty="0"/>
                  <a:t>WPS PIN Recovery 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[3]</a:t>
                </a:r>
              </a:p>
              <a:p>
                <a:pPr marL="800100" lvl="1" indent="-342900">
                  <a:spcBef>
                    <a:spcPts val="2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The 8-digit PIN is “burned” in the device, and usually written on it</a:t>
                </a:r>
              </a:p>
              <a:p>
                <a:pPr marL="800100" lvl="1" indent="-342900">
                  <a:spcBef>
                    <a:spcPts val="2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The protocol uses two </a:t>
                </a:r>
                <a:r>
                  <a:rPr lang="en-US" i="1" dirty="0"/>
                  <a:t>different</a:t>
                </a:r>
                <a:r>
                  <a:rPr lang="en-US" dirty="0"/>
                  <a:t> messages to transmit the PIN (split in two parts)</a:t>
                </a:r>
              </a:p>
              <a:p>
                <a:pPr marL="800100" lvl="1" indent="-342900">
                  <a:spcBef>
                    <a:spcPts val="2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The adversary sees if the authentication failed after the first </a:t>
                </a:r>
                <a:r>
                  <a:rPr lang="en-US" i="1" dirty="0"/>
                  <a:t>or</a:t>
                </a:r>
                <a:r>
                  <a:rPr lang="en-US" dirty="0"/>
                  <a:t> the second message =&gt; The PIN can be </a:t>
                </a:r>
                <a:r>
                  <a:rPr lang="en-US" dirty="0" err="1">
                    <a:solidFill>
                      <a:srgbClr val="FF0000"/>
                    </a:solidFill>
                  </a:rPr>
                  <a:t>bruteforced</a:t>
                </a:r>
                <a:r>
                  <a:rPr lang="en-US" dirty="0"/>
                  <a:t> easily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~2</m:t>
                    </m:r>
                  </m:oMath>
                </a14:m>
                <a:r>
                  <a:rPr lang="en-US" dirty="0"/>
                  <a:t> hours</a:t>
                </a:r>
              </a:p>
              <a:p>
                <a:pPr marL="800100" lvl="1" indent="-342900">
                  <a:spcBef>
                    <a:spcPts val="200"/>
                  </a:spcBef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" y="1059180"/>
                <a:ext cx="8526780" cy="5109091"/>
              </a:xfrm>
              <a:prstGeom prst="rect">
                <a:avLst/>
              </a:prstGeom>
              <a:blipFill>
                <a:blip r:embed="rId3"/>
                <a:stretch>
                  <a:fillRect l="-644" t="-716"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9210" y="5987019"/>
            <a:ext cx="93764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 http://dl.aircrack-ng.org/breakingwepandwpa.pdf</a:t>
            </a:r>
          </a:p>
          <a:p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[2] https://lirias.kuleuven.be/bitstream/123456789/401042/1/wpatkip.pdf </a:t>
            </a:r>
          </a:p>
          <a:p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[3] Stefan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Viehböck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Brute Forcing Wi-Fi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Protected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Setup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57</a:t>
            </a:fld>
            <a:endParaRPr lang="fr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E5B96-A4B2-F35F-867C-027F1C80223A}"/>
              </a:ext>
            </a:extLst>
          </p:cNvPr>
          <p:cNvSpPr txBox="1"/>
          <p:nvPr/>
        </p:nvSpPr>
        <p:spPr>
          <a:xfrm>
            <a:off x="2766240" y="1949940"/>
            <a:ext cx="68968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</a:rPr>
              <a:t>[Pairwise Master Key with </a:t>
            </a:r>
            <a:r>
              <a:rPr lang="en-US" dirty="0">
                <a:latin typeface="Consolas" panose="020B0609020204030204" pitchFamily="49" charset="0"/>
                <a:ea typeface="Calibri"/>
                <a:cs typeface="Calibri"/>
              </a:rPr>
              <a:t>PBKDF2(passphrase || </a:t>
            </a:r>
            <a:r>
              <a:rPr lang="en-US" b="1" dirty="0">
                <a:latin typeface="Consolas" panose="020B0609020204030204" pitchFamily="49" charset="0"/>
                <a:ea typeface="Calibri"/>
                <a:cs typeface="Calibri"/>
              </a:rPr>
              <a:t>SSID</a:t>
            </a:r>
            <a:r>
              <a:rPr lang="en-US" dirty="0">
                <a:latin typeface="Consolas" panose="020B0609020204030204" pitchFamily="49" charset="0"/>
                <a:ea typeface="Calibri"/>
                <a:cs typeface="Calibri"/>
              </a:rPr>
              <a:t>)</a:t>
            </a:r>
            <a:r>
              <a:rPr lang="en-US" sz="1600" dirty="0">
                <a:latin typeface="Aptos Mono"/>
                <a:ea typeface="Calibri"/>
                <a:cs typeface="Calibri"/>
              </a:rPr>
              <a:t>]</a:t>
            </a:r>
            <a:endParaRPr lang="en-US" sz="1600" dirty="0">
              <a:latin typeface="Aptos Mono"/>
            </a:endParaRPr>
          </a:p>
        </p:txBody>
      </p:sp>
    </p:spTree>
    <p:extLst>
      <p:ext uri="{BB962C8B-B14F-4D97-AF65-F5344CB8AC3E}">
        <p14:creationId xmlns:p14="http://schemas.microsoft.com/office/powerpoint/2010/main" val="729735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WPA2 4-Way Handshake</a:t>
            </a:r>
            <a:endParaRPr lang="fr-CH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6019" y="1059180"/>
            <a:ext cx="815196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Used to connect to any protected </a:t>
            </a:r>
            <a:r>
              <a:rPr lang="en-US" sz="2800" dirty="0" err="1"/>
              <a:t>WiFi</a:t>
            </a:r>
            <a:r>
              <a:rPr lang="en-US" sz="2800" dirty="0"/>
              <a:t> network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Two main purposes: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Mutual authentication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Negotiate fresh pairwise temporal key (PTK)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Appeared</a:t>
            </a:r>
            <a:r>
              <a:rPr lang="en-US" sz="2800" dirty="0"/>
              <a:t> to be secure: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 attacks in over a decade (apart from password guessing)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Proven that negotiated key (PTK) is secret [1]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Encryption protocol formally proven secure [2]</a:t>
            </a:r>
          </a:p>
          <a:p>
            <a:pPr marL="1257300" lvl="2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58</a:t>
            </a:fld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CECA6A-45B6-6B47-A26C-78F67FF0DE7F}"/>
              </a:ext>
            </a:extLst>
          </p:cNvPr>
          <p:cNvSpPr/>
          <p:nvPr/>
        </p:nvSpPr>
        <p:spPr>
          <a:xfrm>
            <a:off x="277757" y="5676247"/>
            <a:ext cx="8422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 C. He, M.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Sundararajan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A.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Datta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A. Derek, and J. Mitchell, A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Modular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Correctness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Proof of IEEE 802.11i and TLS, CCS, 2005.</a:t>
            </a:r>
          </a:p>
          <a:p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[2] J.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Jonsson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On the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security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CTR+ CBC-MAC, SAC, 2002.</a:t>
            </a:r>
          </a:p>
        </p:txBody>
      </p:sp>
    </p:spTree>
    <p:extLst>
      <p:ext uri="{BB962C8B-B14F-4D97-AF65-F5344CB8AC3E}">
        <p14:creationId xmlns:p14="http://schemas.microsoft.com/office/powerpoint/2010/main" val="24125715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WPA2 4-Way Handshake (simplified) </a:t>
            </a:r>
            <a:endParaRPr lang="fr-CH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59</a:t>
            </a:fld>
            <a:endParaRPr lang="fr-C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F2EA91-3165-DE4E-972C-C110FAE53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1"/>
          <a:stretch/>
        </p:blipFill>
        <p:spPr>
          <a:xfrm>
            <a:off x="972000" y="1443789"/>
            <a:ext cx="7200000" cy="375699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0047F5D-6328-FA4F-9732-7CB10FE6C4E0}"/>
              </a:ext>
            </a:extLst>
          </p:cNvPr>
          <p:cNvSpPr/>
          <p:nvPr/>
        </p:nvSpPr>
        <p:spPr>
          <a:xfrm>
            <a:off x="1966822" y="4252823"/>
            <a:ext cx="1181820" cy="310549"/>
          </a:xfrm>
          <a:prstGeom prst="roundRect">
            <a:avLst/>
          </a:prstGeom>
          <a:noFill/>
          <a:ln w="76200">
            <a:solidFill>
              <a:srgbClr val="4BC3A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2638927-E085-6740-B071-AD3FA8719726}"/>
              </a:ext>
            </a:extLst>
          </p:cNvPr>
          <p:cNvSpPr/>
          <p:nvPr/>
        </p:nvSpPr>
        <p:spPr>
          <a:xfrm>
            <a:off x="5992482" y="4252823"/>
            <a:ext cx="1181820" cy="310549"/>
          </a:xfrm>
          <a:prstGeom prst="roundRect">
            <a:avLst/>
          </a:prstGeom>
          <a:noFill/>
          <a:ln w="76200">
            <a:solidFill>
              <a:srgbClr val="4BC3A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F0461-04A6-8C45-8467-39C81B4034F0}"/>
              </a:ext>
            </a:extLst>
          </p:cNvPr>
          <p:cNvSpPr txBox="1"/>
          <p:nvPr/>
        </p:nvSpPr>
        <p:spPr>
          <a:xfrm>
            <a:off x="1461148" y="5718935"/>
            <a:ext cx="6488828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dirty="0"/>
              <a:t>PTK = Combine (shared secret, </a:t>
            </a:r>
            <a:r>
              <a:rPr lang="en-US" sz="2400" err="1"/>
              <a:t>ANonce</a:t>
            </a:r>
            <a:r>
              <a:rPr lang="en-US" sz="2400" dirty="0"/>
              <a:t>, </a:t>
            </a:r>
            <a:r>
              <a:rPr lang="en-US" sz="2400" err="1"/>
              <a:t>SNonce</a:t>
            </a:r>
            <a:r>
              <a:rPr lang="en-US" sz="2400" dirty="0"/>
              <a:t>)</a:t>
            </a:r>
          </a:p>
          <a:p>
            <a:r>
              <a:rPr lang="en-US" sz="2400">
                <a:ea typeface="+mn-lt"/>
                <a:cs typeface="+mn-lt"/>
              </a:rPr>
              <a:t>GTK = Group Temporal Key (broadcast &amp; multicast)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7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EA547-1030-EF4A-A208-6B850F13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55" y="-1080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Cryptographic tools – Asymmetric encryption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D8AAB0-AE84-D34D-9C26-8D0C4A6C0F32}"/>
              </a:ext>
            </a:extLst>
          </p:cNvPr>
          <p:cNvSpPr/>
          <p:nvPr/>
        </p:nvSpPr>
        <p:spPr>
          <a:xfrm>
            <a:off x="1472610" y="4957943"/>
            <a:ext cx="431466" cy="4255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latin typeface="Courier" pitchFamily="2" charset="0"/>
              </a:rPr>
              <a:t>Enc</a:t>
            </a:r>
            <a:endParaRPr lang="en-US" sz="1050" dirty="0">
              <a:latin typeface="Courier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DDF9-C104-F040-A7F3-6F8F4F4088C9}"/>
              </a:ext>
            </a:extLst>
          </p:cNvPr>
          <p:cNvSpPr/>
          <p:nvPr/>
        </p:nvSpPr>
        <p:spPr>
          <a:xfrm>
            <a:off x="2539342" y="4957943"/>
            <a:ext cx="431466" cy="4255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ourier" pitchFamily="2" charset="0"/>
              </a:rPr>
              <a:t>Dec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F5FB55-1DCA-D24F-A87A-D07D1657C363}"/>
              </a:ext>
            </a:extLst>
          </p:cNvPr>
          <p:cNvGrpSpPr/>
          <p:nvPr/>
        </p:nvGrpSpPr>
        <p:grpSpPr>
          <a:xfrm>
            <a:off x="1190985" y="3400517"/>
            <a:ext cx="1550466" cy="1224918"/>
            <a:chOff x="350534" y="3471746"/>
            <a:chExt cx="1862229" cy="155745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BD7008D-B336-1C4C-AFB0-297E37FC0805}"/>
                </a:ext>
              </a:extLst>
            </p:cNvPr>
            <p:cNvSpPr txBox="1"/>
            <p:nvPr/>
          </p:nvSpPr>
          <p:spPr>
            <a:xfrm rot="19474794">
              <a:off x="350534" y="3471746"/>
              <a:ext cx="7560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🕵️‍♂️</a:t>
              </a:r>
            </a:p>
          </p:txBody>
        </p:sp>
        <p:sp>
          <p:nvSpPr>
            <p:cNvPr id="32" name="Cloud 31">
              <a:extLst>
                <a:ext uri="{FF2B5EF4-FFF2-40B4-BE49-F238E27FC236}">
                  <a16:creationId xmlns:a16="http://schemas.microsoft.com/office/drawing/2014/main" id="{ABB1E1D4-F642-AB41-AE89-059E85F0CCD1}"/>
                </a:ext>
              </a:extLst>
            </p:cNvPr>
            <p:cNvSpPr/>
            <p:nvPr/>
          </p:nvSpPr>
          <p:spPr>
            <a:xfrm>
              <a:off x="760020" y="3942608"/>
              <a:ext cx="1452743" cy="1086594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A81F84C-E9A4-A745-BF07-19A5B98A1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360" y="4218874"/>
              <a:ext cx="534061" cy="534061"/>
            </a:xfrm>
            <a:prstGeom prst="rect">
              <a:avLst/>
            </a:prstGeom>
          </p:spPr>
        </p:pic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75FC71-43E7-9B45-A6E4-6FB884D9A498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1688343" y="4349169"/>
            <a:ext cx="276099" cy="6087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657A598-AB65-F147-866E-62764F4AE20D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268934" y="4347725"/>
            <a:ext cx="486141" cy="6102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E053F09-5831-5847-B9C0-237E7699E6F5}"/>
              </a:ext>
            </a:extLst>
          </p:cNvPr>
          <p:cNvCxnSpPr>
            <a:cxnSpLocks/>
            <a:stCxn id="30" idx="2"/>
            <a:endCxn id="64" idx="0"/>
          </p:cNvCxnSpPr>
          <p:nvPr/>
        </p:nvCxnSpPr>
        <p:spPr>
          <a:xfrm>
            <a:off x="2755075" y="5383477"/>
            <a:ext cx="8" cy="4050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AA46B22-0F06-D74B-82E8-F423069CFF95}"/>
              </a:ext>
            </a:extLst>
          </p:cNvPr>
          <p:cNvCxnSpPr>
            <a:cxnSpLocks/>
            <a:stCxn id="51" idx="0"/>
            <a:endCxn id="28" idx="2"/>
          </p:cNvCxnSpPr>
          <p:nvPr/>
        </p:nvCxnSpPr>
        <p:spPr>
          <a:xfrm flipV="1">
            <a:off x="1684861" y="5383477"/>
            <a:ext cx="3482" cy="3359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A1E6F944-ABDC-204C-BBC8-545F760A4AD4}"/>
              </a:ext>
            </a:extLst>
          </p:cNvPr>
          <p:cNvSpPr/>
          <p:nvPr/>
        </p:nvSpPr>
        <p:spPr>
          <a:xfrm>
            <a:off x="5698020" y="5353070"/>
            <a:ext cx="431466" cy="4255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latin typeface="Courier" pitchFamily="2" charset="0"/>
              </a:rPr>
              <a:t>Enc</a:t>
            </a:r>
            <a:endParaRPr lang="en-US" sz="1050" dirty="0">
              <a:latin typeface="Courier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B01BA3-A708-9844-9F7C-6C99729F87CA}"/>
              </a:ext>
            </a:extLst>
          </p:cNvPr>
          <p:cNvSpPr/>
          <p:nvPr/>
        </p:nvSpPr>
        <p:spPr>
          <a:xfrm>
            <a:off x="7388205" y="5353070"/>
            <a:ext cx="431466" cy="4255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ourier" pitchFamily="2" charset="0"/>
              </a:rPr>
              <a:t>Dec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AF7B19-E596-0343-BD4E-0220558A5C79}"/>
              </a:ext>
            </a:extLst>
          </p:cNvPr>
          <p:cNvSpPr txBox="1"/>
          <p:nvPr/>
        </p:nvSpPr>
        <p:spPr>
          <a:xfrm>
            <a:off x="2481984" y="5788513"/>
            <a:ext cx="54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👩‍💻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C8000A3-7E40-E04C-B85C-B1B38488815B}"/>
                  </a:ext>
                </a:extLst>
              </p:cNvPr>
              <p:cNvSpPr txBox="1"/>
              <p:nvPr/>
            </p:nvSpPr>
            <p:spPr>
              <a:xfrm>
                <a:off x="2895836" y="5831980"/>
                <a:ext cx="675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𝑎𝑙𝑖𝑐𝑒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C8000A3-7E40-E04C-B85C-B1B384888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836" y="5831980"/>
                <a:ext cx="675377" cy="369332"/>
              </a:xfrm>
              <a:prstGeom prst="rect">
                <a:avLst/>
              </a:prstGeom>
              <a:blipFill>
                <a:blip r:embed="rId4"/>
                <a:stretch>
                  <a:fillRect l="-7547"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F9DB027-2314-2C43-9C0F-7CE340EBE875}"/>
              </a:ext>
            </a:extLst>
          </p:cNvPr>
          <p:cNvSpPr txBox="1"/>
          <p:nvPr/>
        </p:nvSpPr>
        <p:spPr>
          <a:xfrm>
            <a:off x="5048003" y="5304227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👩‍💻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6672932-6A1C-8A44-85AE-F8AAEBB9AFC7}"/>
                  </a:ext>
                </a:extLst>
              </p:cNvPr>
              <p:cNvSpPr txBox="1"/>
              <p:nvPr/>
            </p:nvSpPr>
            <p:spPr>
              <a:xfrm>
                <a:off x="5152513" y="5721699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𝑏𝑜𝑏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6672932-6A1C-8A44-85AE-F8AAEBB9A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513" y="5721699"/>
                <a:ext cx="457200" cy="369332"/>
              </a:xfrm>
              <a:prstGeom prst="rect">
                <a:avLst/>
              </a:prstGeom>
              <a:blipFill>
                <a:blip r:embed="rId5"/>
                <a:stretch>
                  <a:fillRect l="-29730" r="-1891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64DBAF14-7881-4740-B3AE-D0E14CD686DC}"/>
              </a:ext>
            </a:extLst>
          </p:cNvPr>
          <p:cNvSpPr txBox="1"/>
          <p:nvPr/>
        </p:nvSpPr>
        <p:spPr>
          <a:xfrm>
            <a:off x="8002983" y="5304227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51A4257-E9F5-D24D-91DB-F00F2BC5362C}"/>
                  </a:ext>
                </a:extLst>
              </p:cNvPr>
              <p:cNvSpPr txBox="1"/>
              <p:nvPr/>
            </p:nvSpPr>
            <p:spPr>
              <a:xfrm>
                <a:off x="8089158" y="5721699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𝑏𝑜𝑏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51A4257-E9F5-D24D-91DB-F00F2BC53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158" y="5721699"/>
                <a:ext cx="457200" cy="369332"/>
              </a:xfrm>
              <a:prstGeom prst="rect">
                <a:avLst/>
              </a:prstGeom>
              <a:blipFill>
                <a:blip r:embed="rId6"/>
                <a:stretch>
                  <a:fillRect l="-21622" r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E9DAAB9-BC24-E54D-946F-DAE049593260}"/>
              </a:ext>
            </a:extLst>
          </p:cNvPr>
          <p:cNvCxnSpPr>
            <a:cxnSpLocks/>
            <a:stCxn id="62" idx="3"/>
            <a:endCxn id="63" idx="1"/>
          </p:cNvCxnSpPr>
          <p:nvPr/>
        </p:nvCxnSpPr>
        <p:spPr>
          <a:xfrm>
            <a:off x="6129486" y="5565837"/>
            <a:ext cx="125871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E8B78BA-C2F7-354A-90FD-BBA189B2AC73}"/>
              </a:ext>
            </a:extLst>
          </p:cNvPr>
          <p:cNvCxnSpPr>
            <a:cxnSpLocks/>
            <a:stCxn id="63" idx="3"/>
            <a:endCxn id="68" idx="1"/>
          </p:cNvCxnSpPr>
          <p:nvPr/>
        </p:nvCxnSpPr>
        <p:spPr>
          <a:xfrm>
            <a:off x="7819671" y="5565837"/>
            <a:ext cx="1833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BF38451-7476-5643-B3BC-4963C77A1F38}"/>
              </a:ext>
            </a:extLst>
          </p:cNvPr>
          <p:cNvCxnSpPr>
            <a:cxnSpLocks/>
            <a:stCxn id="66" idx="3"/>
            <a:endCxn id="62" idx="1"/>
          </p:cNvCxnSpPr>
          <p:nvPr/>
        </p:nvCxnSpPr>
        <p:spPr>
          <a:xfrm>
            <a:off x="5544547" y="5565837"/>
            <a:ext cx="15347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043B243-73DD-1B47-AEC1-6147D77626A7}"/>
              </a:ext>
            </a:extLst>
          </p:cNvPr>
          <p:cNvSpPr txBox="1"/>
          <p:nvPr/>
        </p:nvSpPr>
        <p:spPr>
          <a:xfrm>
            <a:off x="6395757" y="5116827"/>
            <a:ext cx="75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🕵️‍♂️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4D0E700-871D-5A43-8266-523736336471}"/>
              </a:ext>
            </a:extLst>
          </p:cNvPr>
          <p:cNvCxnSpPr>
            <a:cxnSpLocks/>
          </p:cNvCxnSpPr>
          <p:nvPr/>
        </p:nvCxnSpPr>
        <p:spPr>
          <a:xfrm>
            <a:off x="4393870" y="3431969"/>
            <a:ext cx="0" cy="31691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69E3CF8-A11F-AD4E-A81F-D180EBB27F1C}"/>
              </a:ext>
            </a:extLst>
          </p:cNvPr>
          <p:cNvSpPr txBox="1"/>
          <p:nvPr/>
        </p:nvSpPr>
        <p:spPr>
          <a:xfrm>
            <a:off x="215735" y="3420450"/>
            <a:ext cx="132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At Rest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B16416C-553B-DE48-892B-89C34D444B2D}"/>
              </a:ext>
            </a:extLst>
          </p:cNvPr>
          <p:cNvSpPr txBox="1"/>
          <p:nvPr/>
        </p:nvSpPr>
        <p:spPr>
          <a:xfrm>
            <a:off x="4667075" y="3420450"/>
            <a:ext cx="132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 Transit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6F9EF-0365-6F4D-A570-654C2EACEB5D}"/>
              </a:ext>
            </a:extLst>
          </p:cNvPr>
          <p:cNvSpPr/>
          <p:nvPr/>
        </p:nvSpPr>
        <p:spPr>
          <a:xfrm>
            <a:off x="3511834" y="2397395"/>
            <a:ext cx="535719" cy="477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ourier" pitchFamily="2" charset="0"/>
              </a:rPr>
              <a:t>Enc</a:t>
            </a:r>
            <a:endParaRPr lang="en-US" sz="1400" dirty="0"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092EB-CD1E-4643-8F89-C15DA50936F2}"/>
              </a:ext>
            </a:extLst>
          </p:cNvPr>
          <p:cNvSpPr/>
          <p:nvPr/>
        </p:nvSpPr>
        <p:spPr>
          <a:xfrm>
            <a:off x="4903004" y="2397395"/>
            <a:ext cx="535719" cy="4772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" pitchFamily="2" charset="0"/>
              </a:rPr>
              <a:t>Dec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98B71C-5D66-CB4C-AB0E-62C5F0B341BD}"/>
                  </a:ext>
                </a:extLst>
              </p:cNvPr>
              <p:cNvSpPr txBox="1"/>
              <p:nvPr/>
            </p:nvSpPr>
            <p:spPr>
              <a:xfrm>
                <a:off x="2887679" y="2486094"/>
                <a:ext cx="3928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98B71C-5D66-CB4C-AB0E-62C5F0B34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679" y="2486094"/>
                <a:ext cx="39286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E10880-F0DA-0044-BDF6-6608E45875C9}"/>
                  </a:ext>
                </a:extLst>
              </p:cNvPr>
              <p:cNvSpPr txBox="1"/>
              <p:nvPr/>
            </p:nvSpPr>
            <p:spPr>
              <a:xfrm>
                <a:off x="5680219" y="2484167"/>
                <a:ext cx="3785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E10880-F0DA-0044-BDF6-6608E458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219" y="2484167"/>
                <a:ext cx="37850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179DF8-B72A-9E46-9751-8FEA01444035}"/>
                  </a:ext>
                </a:extLst>
              </p:cNvPr>
              <p:cNvSpPr txBox="1"/>
              <p:nvPr/>
            </p:nvSpPr>
            <p:spPr>
              <a:xfrm>
                <a:off x="4297558" y="2484167"/>
                <a:ext cx="3928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179DF8-B72A-9E46-9751-8FEA01444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558" y="2484167"/>
                <a:ext cx="39286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0F4C93-A736-3845-B8B5-98C9C6252BF6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4047553" y="2636026"/>
            <a:ext cx="250005" cy="2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643220-C32F-9E45-9FAA-FA008EEFAD01}"/>
              </a:ext>
            </a:extLst>
          </p:cNvPr>
          <p:cNvCxnSpPr>
            <a:stCxn id="8" idx="3"/>
            <a:endCxn id="5" idx="1"/>
          </p:cNvCxnSpPr>
          <p:nvPr/>
        </p:nvCxnSpPr>
        <p:spPr>
          <a:xfrm flipV="1">
            <a:off x="4690418" y="2636026"/>
            <a:ext cx="212586" cy="2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8439F8-32E9-B14B-8D43-6CDEC6E0ED0F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 flipV="1">
            <a:off x="3280539" y="2636026"/>
            <a:ext cx="231295" cy="3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093765-26F1-1642-8AEC-AB53C9B6424D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5438723" y="2636026"/>
            <a:ext cx="241496" cy="2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BABADF-0306-C841-BA27-5E394A9B65C1}"/>
              </a:ext>
            </a:extLst>
          </p:cNvPr>
          <p:cNvCxnSpPr>
            <a:endCxn id="4" idx="0"/>
          </p:cNvCxnSpPr>
          <p:nvPr/>
        </p:nvCxnSpPr>
        <p:spPr>
          <a:xfrm>
            <a:off x="3779693" y="2112966"/>
            <a:ext cx="1" cy="284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A3CFA4-A308-B840-AADB-AB807C88B1EA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170863" y="2112966"/>
            <a:ext cx="1" cy="284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791070-3AE8-E049-97B9-951D7C3750FD}"/>
                  </a:ext>
                </a:extLst>
              </p:cNvPr>
              <p:cNvSpPr txBox="1"/>
              <p:nvPr/>
            </p:nvSpPr>
            <p:spPr>
              <a:xfrm>
                <a:off x="3583263" y="1870954"/>
                <a:ext cx="3928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791070-3AE8-E049-97B9-951D7C375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263" y="1870954"/>
                <a:ext cx="392860" cy="307777"/>
              </a:xfrm>
              <a:prstGeom prst="rect">
                <a:avLst/>
              </a:prstGeom>
              <a:blipFill>
                <a:blip r:embed="rId10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9F75DF-2A4F-4143-BBD2-219EACC7D324}"/>
                  </a:ext>
                </a:extLst>
              </p:cNvPr>
              <p:cNvSpPr txBox="1"/>
              <p:nvPr/>
            </p:nvSpPr>
            <p:spPr>
              <a:xfrm>
                <a:off x="4974433" y="1870954"/>
                <a:ext cx="3928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9F75DF-2A4F-4143-BBD2-219EACC7D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33" y="1870954"/>
                <a:ext cx="39286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12C190D5-B2F3-8548-804B-A7C526FF0A06}"/>
              </a:ext>
            </a:extLst>
          </p:cNvPr>
          <p:cNvSpPr/>
          <p:nvPr/>
        </p:nvSpPr>
        <p:spPr>
          <a:xfrm>
            <a:off x="4197600" y="1169530"/>
            <a:ext cx="535719" cy="477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Courier" pitchFamily="2" charset="0"/>
              </a:rPr>
              <a:t>KeyGen</a:t>
            </a:r>
            <a:endParaRPr lang="en-US" sz="1200" dirty="0">
              <a:latin typeface="Courier" pitchFamily="2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F0055D-8A78-B744-9676-80EB380128C2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3876165" y="1646791"/>
            <a:ext cx="589295" cy="229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8036871-4929-3B4F-B589-E4812BB2B580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4465460" y="1646791"/>
            <a:ext cx="605445" cy="218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563D491-D71C-CB4B-9B2D-B58DFC986365}"/>
              </a:ext>
            </a:extLst>
          </p:cNvPr>
          <p:cNvSpPr txBox="1"/>
          <p:nvPr/>
        </p:nvSpPr>
        <p:spPr>
          <a:xfrm>
            <a:off x="1436589" y="5719408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7BCE4C-9EF2-4A4A-9EA1-7EDD4775176D}"/>
              </a:ext>
            </a:extLst>
          </p:cNvPr>
          <p:cNvSpPr/>
          <p:nvPr/>
        </p:nvSpPr>
        <p:spPr>
          <a:xfrm>
            <a:off x="991028" y="4959387"/>
            <a:ext cx="431466" cy="4255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latin typeface="Courier" pitchFamily="2" charset="0"/>
              </a:rPr>
              <a:t>Enc</a:t>
            </a:r>
            <a:endParaRPr lang="en-US" sz="1050" dirty="0">
              <a:latin typeface="Courier" pitchFamily="2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A99AF82-6346-9A4B-A5D7-5B57958F7BD9}"/>
              </a:ext>
            </a:extLst>
          </p:cNvPr>
          <p:cNvCxnSpPr>
            <a:cxnSpLocks/>
            <a:stCxn id="55" idx="0"/>
            <a:endCxn id="53" idx="2"/>
          </p:cNvCxnSpPr>
          <p:nvPr/>
        </p:nvCxnSpPr>
        <p:spPr>
          <a:xfrm flipV="1">
            <a:off x="1203279" y="5384921"/>
            <a:ext cx="3482" cy="3359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4D933FC-18FA-8047-9E5A-F7F3EB768FF3}"/>
              </a:ext>
            </a:extLst>
          </p:cNvPr>
          <p:cNvSpPr txBox="1"/>
          <p:nvPr/>
        </p:nvSpPr>
        <p:spPr>
          <a:xfrm>
            <a:off x="955007" y="5720852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BADA1F0-6570-234D-8314-D4D9FF9B52BB}"/>
              </a:ext>
            </a:extLst>
          </p:cNvPr>
          <p:cNvSpPr/>
          <p:nvPr/>
        </p:nvSpPr>
        <p:spPr>
          <a:xfrm>
            <a:off x="515125" y="4957943"/>
            <a:ext cx="431466" cy="4255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latin typeface="Courier" pitchFamily="2" charset="0"/>
              </a:rPr>
              <a:t>Enc</a:t>
            </a:r>
            <a:endParaRPr lang="en-US" sz="1050" dirty="0">
              <a:latin typeface="Courier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15BE0DA-01D0-2A4D-B31E-67EFF7623343}"/>
              </a:ext>
            </a:extLst>
          </p:cNvPr>
          <p:cNvCxnSpPr>
            <a:cxnSpLocks/>
          </p:cNvCxnSpPr>
          <p:nvPr/>
        </p:nvCxnSpPr>
        <p:spPr>
          <a:xfrm flipV="1">
            <a:off x="733746" y="5393465"/>
            <a:ext cx="3482" cy="3359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083F455-978F-DC4F-9FF4-EC05C7124A5A}"/>
              </a:ext>
            </a:extLst>
          </p:cNvPr>
          <p:cNvSpPr txBox="1"/>
          <p:nvPr/>
        </p:nvSpPr>
        <p:spPr>
          <a:xfrm>
            <a:off x="479104" y="5719408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2D3E4C1-D2C0-C84E-845C-57ED997A05A0}"/>
                  </a:ext>
                </a:extLst>
              </p:cNvPr>
              <p:cNvSpPr txBox="1"/>
              <p:nvPr/>
            </p:nvSpPr>
            <p:spPr>
              <a:xfrm>
                <a:off x="909475" y="6057962"/>
                <a:ext cx="675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𝑎𝑙𝑖𝑐𝑒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2D3E4C1-D2C0-C84E-845C-57ED997A0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75" y="6057962"/>
                <a:ext cx="675377" cy="369332"/>
              </a:xfrm>
              <a:prstGeom prst="rect">
                <a:avLst/>
              </a:prstGeom>
              <a:blipFill>
                <a:blip r:embed="rId12"/>
                <a:stretch>
                  <a:fillRect l="-13208" r="-566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27A195B-16C0-EB4E-8BBB-26226D6BBB33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730858" y="4347725"/>
            <a:ext cx="1230240" cy="6102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D2960F3-92D6-3649-9CFE-1EE36C15DAD5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1206761" y="4349169"/>
            <a:ext cx="754337" cy="6102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A2356D38-6DD1-2847-AA70-300ECB5DFB9F}"/>
              </a:ext>
            </a:extLst>
          </p:cNvPr>
          <p:cNvSpPr/>
          <p:nvPr/>
        </p:nvSpPr>
        <p:spPr>
          <a:xfrm>
            <a:off x="2513761" y="6311733"/>
            <a:ext cx="436779" cy="40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latin typeface="Courier" pitchFamily="2" charset="0"/>
              </a:rPr>
              <a:t>KeyGen</a:t>
            </a:r>
            <a:endParaRPr lang="en-US" sz="1100" dirty="0">
              <a:latin typeface="Courier" pitchFamily="2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D0E6F3B-2325-954B-BF2B-96E687870B92}"/>
              </a:ext>
            </a:extLst>
          </p:cNvPr>
          <p:cNvCxnSpPr>
            <a:cxnSpLocks/>
            <a:stCxn id="71" idx="1"/>
          </p:cNvCxnSpPr>
          <p:nvPr/>
        </p:nvCxnSpPr>
        <p:spPr>
          <a:xfrm flipH="1" flipV="1">
            <a:off x="1649243" y="6349929"/>
            <a:ext cx="864518" cy="16432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9556ED3-DA77-A449-8313-F3E8CEA69230}"/>
              </a:ext>
            </a:extLst>
          </p:cNvPr>
          <p:cNvCxnSpPr>
            <a:cxnSpLocks/>
            <a:stCxn id="71" idx="3"/>
          </p:cNvCxnSpPr>
          <p:nvPr/>
        </p:nvCxnSpPr>
        <p:spPr>
          <a:xfrm flipV="1">
            <a:off x="2950540" y="6168505"/>
            <a:ext cx="324558" cy="3457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1964B802-E0D0-D441-B835-9E8C1244BBDC}"/>
              </a:ext>
            </a:extLst>
          </p:cNvPr>
          <p:cNvSpPr/>
          <p:nvPr/>
        </p:nvSpPr>
        <p:spPr>
          <a:xfrm>
            <a:off x="7797746" y="6224776"/>
            <a:ext cx="436779" cy="40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latin typeface="Courier" pitchFamily="2" charset="0"/>
              </a:rPr>
              <a:t>KeyGen</a:t>
            </a:r>
            <a:endParaRPr lang="en-US" sz="1100" dirty="0">
              <a:latin typeface="Courier" pitchFamily="2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CB6A1C7-05F0-9546-A7EF-2D98B31E7323}"/>
              </a:ext>
            </a:extLst>
          </p:cNvPr>
          <p:cNvCxnSpPr>
            <a:cxnSpLocks/>
            <a:stCxn id="76" idx="1"/>
            <a:endCxn id="67" idx="3"/>
          </p:cNvCxnSpPr>
          <p:nvPr/>
        </p:nvCxnSpPr>
        <p:spPr>
          <a:xfrm flipH="1" flipV="1">
            <a:off x="5609713" y="5906365"/>
            <a:ext cx="2188033" cy="52092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7DAE14D-53ED-5C47-AD2A-E46F1B8E239C}"/>
              </a:ext>
            </a:extLst>
          </p:cNvPr>
          <p:cNvCxnSpPr>
            <a:cxnSpLocks/>
            <a:stCxn id="76" idx="0"/>
            <a:endCxn id="69" idx="2"/>
          </p:cNvCxnSpPr>
          <p:nvPr/>
        </p:nvCxnSpPr>
        <p:spPr>
          <a:xfrm flipV="1">
            <a:off x="8016136" y="6091031"/>
            <a:ext cx="301622" cy="1337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7E26F41-0CE3-1847-8D37-3D088E048092}"/>
              </a:ext>
            </a:extLst>
          </p:cNvPr>
          <p:cNvSpPr txBox="1"/>
          <p:nvPr/>
        </p:nvSpPr>
        <p:spPr>
          <a:xfrm rot="815836">
            <a:off x="6425675" y="5724257"/>
            <a:ext cx="75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🕵️‍♂️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0FD7CD7-017C-1147-8F60-77F585F4CA7A}"/>
              </a:ext>
            </a:extLst>
          </p:cNvPr>
          <p:cNvSpPr/>
          <p:nvPr/>
        </p:nvSpPr>
        <p:spPr>
          <a:xfrm>
            <a:off x="2887679" y="1068530"/>
            <a:ext cx="3171041" cy="1946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A2A982-8BE9-454F-BA50-96FD1868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D2F-92F6-4C4B-85C8-7AD7E17DD0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/>
      <p:bldP spid="69" grpId="0"/>
      <p:bldP spid="81" grpId="0"/>
      <p:bldP spid="86" grpId="0"/>
      <p:bldP spid="87" grpId="0"/>
      <p:bldP spid="51" grpId="0"/>
      <p:bldP spid="53" grpId="0" animBg="1"/>
      <p:bldP spid="55" grpId="0"/>
      <p:bldP spid="56" grpId="0" animBg="1"/>
      <p:bldP spid="58" grpId="0"/>
      <p:bldP spid="59" grpId="0"/>
      <p:bldP spid="71" grpId="0" animBg="1"/>
      <p:bldP spid="76" grpId="0" animBg="1"/>
      <p:bldP spid="8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WPA2 Frame Encryption (simplified)</a:t>
            </a:r>
            <a:endParaRPr lang="fr-CH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60</a:t>
            </a:fld>
            <a:endParaRPr lang="fr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559D3-99C7-8346-BC63-85315ED21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9" y="1682152"/>
            <a:ext cx="8384501" cy="3044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C90FB-0EBC-624F-9EE8-FAEB418819B7}"/>
              </a:ext>
            </a:extLst>
          </p:cNvPr>
          <p:cNvSpPr txBox="1"/>
          <p:nvPr/>
        </p:nvSpPr>
        <p:spPr>
          <a:xfrm>
            <a:off x="702479" y="5391509"/>
            <a:ext cx="7739042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dirty="0"/>
              <a:t>→Nonce reuse implies keystream reuse (in all WPA2 ciphers)</a:t>
            </a:r>
            <a:br>
              <a:rPr lang="en-US" sz="2400" dirty="0"/>
            </a:br>
            <a:r>
              <a:rPr lang="en-US" sz="2400">
                <a:ea typeface="Calibri"/>
                <a:cs typeface="Calibri"/>
              </a:rPr>
              <a:t>    Reuse occurs after 2^48 packets (over 281 trillion packets)</a:t>
            </a:r>
          </a:p>
        </p:txBody>
      </p:sp>
    </p:spTree>
    <p:extLst>
      <p:ext uri="{BB962C8B-B14F-4D97-AF65-F5344CB8AC3E}">
        <p14:creationId xmlns:p14="http://schemas.microsoft.com/office/powerpoint/2010/main" val="16130773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4138"/>
            <a:ext cx="7886700" cy="557900"/>
          </a:xfrm>
        </p:spPr>
        <p:txBody>
          <a:bodyPr>
            <a:normAutofit/>
          </a:bodyPr>
          <a:lstStyle/>
          <a:p>
            <a:r>
              <a:rPr lang="en-US" sz="3200" b="1" dirty="0"/>
              <a:t>WPA2 Key Reinstallation Attacks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[1]</a:t>
            </a:r>
            <a:endParaRPr lang="fr-CH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61</a:t>
            </a:fld>
            <a:endParaRPr lang="fr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11274-105D-7541-B133-ECA492834E01}"/>
              </a:ext>
            </a:extLst>
          </p:cNvPr>
          <p:cNvSpPr txBox="1"/>
          <p:nvPr/>
        </p:nvSpPr>
        <p:spPr>
          <a:xfrm>
            <a:off x="496019" y="1370128"/>
            <a:ext cx="815196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Exploit of WPA2 4-way handshake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Weaknesses in the </a:t>
            </a:r>
            <a:r>
              <a:rPr lang="en-US" sz="2800" dirty="0" err="1"/>
              <a:t>WiFi</a:t>
            </a:r>
            <a:r>
              <a:rPr lang="en-US" sz="2800" dirty="0"/>
              <a:t> standard itself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Any correct implementation of WPA2 </a:t>
            </a:r>
            <a:br>
              <a:rPr lang="en-US" sz="2800" dirty="0"/>
            </a:br>
            <a:r>
              <a:rPr lang="en-US" sz="2800" dirty="0"/>
              <a:t>is likely affected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https://www.krackattacks.com/</a:t>
            </a:r>
            <a:r>
              <a:rPr lang="en-US" sz="28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DB9F5-32ED-B745-8553-DE3F137DD377}"/>
              </a:ext>
            </a:extLst>
          </p:cNvPr>
          <p:cNvSpPr/>
          <p:nvPr/>
        </p:nvSpPr>
        <p:spPr>
          <a:xfrm>
            <a:off x="225085" y="5969545"/>
            <a:ext cx="8422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 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Vanhoef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M. and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Piessens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F., Key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reinstallation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attacks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Forcing nonce </a:t>
            </a:r>
            <a:r>
              <a:rPr lang="fr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reuse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WPA2, CCS, 2017</a:t>
            </a:r>
          </a:p>
        </p:txBody>
      </p:sp>
      <p:pic>
        <p:nvPicPr>
          <p:cNvPr id="1026" name="Picture 2" descr="https://www.krackattacks.com/images/logo.png">
            <a:extLst>
              <a:ext uri="{FF2B5EF4-FFF2-40B4-BE49-F238E27FC236}">
                <a16:creationId xmlns:a16="http://schemas.microsoft.com/office/drawing/2014/main" id="{B3D46B94-A94D-0742-93FA-4134D426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15" y="2531984"/>
            <a:ext cx="2132867" cy="27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783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Key Reinstallation Attack (1)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62</a:t>
            </a:fld>
            <a:endParaRPr lang="fr-CH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4A7438-7623-B64E-9BEC-DFCB9C229DF7}"/>
              </a:ext>
            </a:extLst>
          </p:cNvPr>
          <p:cNvGrpSpPr/>
          <p:nvPr/>
        </p:nvGrpSpPr>
        <p:grpSpPr>
          <a:xfrm>
            <a:off x="972000" y="1460155"/>
            <a:ext cx="7200000" cy="4356303"/>
            <a:chOff x="972000" y="1460155"/>
            <a:chExt cx="7200000" cy="43563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3D9787-DC64-C64D-AEAA-5894D05EF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1460155"/>
              <a:ext cx="7200000" cy="435630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BF7E7A-E1AF-474C-9367-A7BC8BB705E9}"/>
                </a:ext>
              </a:extLst>
            </p:cNvPr>
            <p:cNvSpPr/>
            <p:nvPr/>
          </p:nvSpPr>
          <p:spPr>
            <a:xfrm>
              <a:off x="972000" y="1570008"/>
              <a:ext cx="2789117" cy="465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448A2D-C6CF-034E-AE0D-064A2879EE38}"/>
              </a:ext>
            </a:extLst>
          </p:cNvPr>
          <p:cNvSpPr txBox="1"/>
          <p:nvPr/>
        </p:nvSpPr>
        <p:spPr>
          <a:xfrm>
            <a:off x="4951563" y="1618255"/>
            <a:ext cx="171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MITM adversary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B02DA-0C50-BA49-ABBC-2BA0CB57D8E2}"/>
              </a:ext>
            </a:extLst>
          </p:cNvPr>
          <p:cNvSpPr txBox="1"/>
          <p:nvPr/>
        </p:nvSpPr>
        <p:spPr>
          <a:xfrm>
            <a:off x="1191844" y="4252821"/>
            <a:ext cx="68003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Adversary gains MITM position to manipulate messages exchanged </a:t>
            </a:r>
            <a:br>
              <a:rPr lang="en-US" dirty="0"/>
            </a:br>
            <a:r>
              <a:rPr lang="en-US" dirty="0"/>
              <a:t>between client and 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E.g., clone access point on a different channel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Delay or block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Adversary cannot decrypt messages, just manipulate messages</a:t>
            </a:r>
          </a:p>
        </p:txBody>
      </p:sp>
    </p:spTree>
    <p:extLst>
      <p:ext uri="{BB962C8B-B14F-4D97-AF65-F5344CB8AC3E}">
        <p14:creationId xmlns:p14="http://schemas.microsoft.com/office/powerpoint/2010/main" val="31247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Key Reinstallation Attack (2)</a:t>
            </a:r>
            <a:endParaRPr lang="fr-CH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63</a:t>
            </a:fld>
            <a:endParaRPr lang="fr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42C99-87A7-9E49-85E1-76E1BF036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48026"/>
            <a:ext cx="7200000" cy="43805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E6E5B4-D224-A64A-8B03-12627D78A4FC}"/>
              </a:ext>
            </a:extLst>
          </p:cNvPr>
          <p:cNvSpPr/>
          <p:nvPr/>
        </p:nvSpPr>
        <p:spPr>
          <a:xfrm>
            <a:off x="972000" y="1570008"/>
            <a:ext cx="2789117" cy="465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E3097A-8936-5A46-BE2F-66CB4496240D}"/>
              </a:ext>
            </a:extLst>
          </p:cNvPr>
          <p:cNvSpPr txBox="1"/>
          <p:nvPr/>
        </p:nvSpPr>
        <p:spPr>
          <a:xfrm>
            <a:off x="1059371" y="4252821"/>
            <a:ext cx="702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802.1x authentication is used, adversary just forwards the messages</a:t>
            </a:r>
          </a:p>
        </p:txBody>
      </p:sp>
    </p:spTree>
    <p:extLst>
      <p:ext uri="{BB962C8B-B14F-4D97-AF65-F5344CB8AC3E}">
        <p14:creationId xmlns:p14="http://schemas.microsoft.com/office/powerpoint/2010/main" val="33726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Key Reinstallation Attack (3)</a:t>
            </a:r>
            <a:endParaRPr lang="fr-CH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64</a:t>
            </a:fld>
            <a:endParaRPr lang="fr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9E33-A0E0-5E47-ACCA-58B101A1568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39058"/>
            <a:ext cx="7200000" cy="43984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B8386E-B49C-2447-9185-4B0C42860D6B}"/>
              </a:ext>
            </a:extLst>
          </p:cNvPr>
          <p:cNvSpPr/>
          <p:nvPr/>
        </p:nvSpPr>
        <p:spPr>
          <a:xfrm>
            <a:off x="972000" y="1570008"/>
            <a:ext cx="2789117" cy="465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39E52-E277-C84B-BC6F-552A7AE679C9}"/>
              </a:ext>
            </a:extLst>
          </p:cNvPr>
          <p:cNvSpPr txBox="1"/>
          <p:nvPr/>
        </p:nvSpPr>
        <p:spPr>
          <a:xfrm>
            <a:off x="1504301" y="4349074"/>
            <a:ext cx="613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Adversary forwards the first three messages of the exchange</a:t>
            </a:r>
          </a:p>
        </p:txBody>
      </p:sp>
    </p:spTree>
    <p:extLst>
      <p:ext uri="{BB962C8B-B14F-4D97-AF65-F5344CB8AC3E}">
        <p14:creationId xmlns:p14="http://schemas.microsoft.com/office/powerpoint/2010/main" val="168279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32E39A-7D8B-3F4D-A9BF-53AFA6E77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32840"/>
            <a:ext cx="7200000" cy="44109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FC7DFD-4510-2C49-B0B1-15DC46AA3566}"/>
              </a:ext>
            </a:extLst>
          </p:cNvPr>
          <p:cNvSpPr/>
          <p:nvPr/>
        </p:nvSpPr>
        <p:spPr>
          <a:xfrm>
            <a:off x="971999" y="5819501"/>
            <a:ext cx="7200001" cy="465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Key Reinstallation Attack (4)</a:t>
            </a:r>
            <a:endParaRPr lang="fr-CH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65</a:t>
            </a:fld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69233-BEF5-5E45-974A-79AD55314F22}"/>
              </a:ext>
            </a:extLst>
          </p:cNvPr>
          <p:cNvSpPr/>
          <p:nvPr/>
        </p:nvSpPr>
        <p:spPr>
          <a:xfrm>
            <a:off x="972000" y="1570008"/>
            <a:ext cx="2789117" cy="465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B6A7C-0066-5E41-B194-346C9AFCB8CC}"/>
              </a:ext>
            </a:extLst>
          </p:cNvPr>
          <p:cNvSpPr txBox="1"/>
          <p:nvPr/>
        </p:nvSpPr>
        <p:spPr>
          <a:xfrm>
            <a:off x="1191485" y="4811616"/>
            <a:ext cx="6761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Adversary </a:t>
            </a:r>
            <a:r>
              <a:rPr lang="en-US" b="1" dirty="0"/>
              <a:t>blocks message 4 </a:t>
            </a:r>
            <a:r>
              <a:rPr lang="en-US" dirty="0"/>
              <a:t>from the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 assumes that the handshake has completed and proceeds to </a:t>
            </a:r>
            <a:r>
              <a:rPr lang="en-US" b="1" dirty="0"/>
              <a:t>install the key PTK</a:t>
            </a:r>
            <a:r>
              <a:rPr lang="en-US" dirty="0"/>
              <a:t>; client is ready to encrypt data</a:t>
            </a:r>
          </a:p>
        </p:txBody>
      </p:sp>
    </p:spTree>
    <p:extLst>
      <p:ext uri="{BB962C8B-B14F-4D97-AF65-F5344CB8AC3E}">
        <p14:creationId xmlns:p14="http://schemas.microsoft.com/office/powerpoint/2010/main" val="813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560BB7-3B09-1F41-AFC7-731E0AD182E4}"/>
              </a:ext>
            </a:extLst>
          </p:cNvPr>
          <p:cNvSpPr/>
          <p:nvPr/>
        </p:nvSpPr>
        <p:spPr>
          <a:xfrm>
            <a:off x="971999" y="5753819"/>
            <a:ext cx="7200000" cy="847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Key Reinstallation Attack (5)</a:t>
            </a:r>
            <a:endParaRPr lang="fr-CH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66</a:t>
            </a:fld>
            <a:endParaRPr lang="fr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97E4D-F4E8-304D-AE73-D7DDCB85B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37552"/>
            <a:ext cx="7200000" cy="44015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FD9EEC-3E5F-E641-95B0-4C3B63DA7D56}"/>
              </a:ext>
            </a:extLst>
          </p:cNvPr>
          <p:cNvSpPr/>
          <p:nvPr/>
        </p:nvSpPr>
        <p:spPr>
          <a:xfrm>
            <a:off x="972000" y="1570008"/>
            <a:ext cx="2789117" cy="465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069D5-AD88-1644-99DE-17C77B53E1E9}"/>
              </a:ext>
            </a:extLst>
          </p:cNvPr>
          <p:cNvSpPr txBox="1"/>
          <p:nvPr/>
        </p:nvSpPr>
        <p:spPr>
          <a:xfrm>
            <a:off x="1191485" y="5401163"/>
            <a:ext cx="6761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point assumes that message 3 or client’s message 4 got dropped, proceeds to retransmit message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 assumes previous message 4 got lost, proceeds to send a </a:t>
            </a:r>
            <a:r>
              <a:rPr lang="en-US" b="1" dirty="0"/>
              <a:t>new message 4</a:t>
            </a:r>
          </a:p>
        </p:txBody>
      </p:sp>
    </p:spTree>
    <p:extLst>
      <p:ext uri="{BB962C8B-B14F-4D97-AF65-F5344CB8AC3E}">
        <p14:creationId xmlns:p14="http://schemas.microsoft.com/office/powerpoint/2010/main" val="3355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Key Reinstallation Attack (6)</a:t>
            </a:r>
            <a:endParaRPr lang="fr-CH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67</a:t>
            </a:fld>
            <a:endParaRPr lang="fr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2BD7D-2F36-4743-AB9E-6975EA945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58119"/>
            <a:ext cx="7200000" cy="43603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BE9970-BDAE-E140-8CD7-CBA4D9CAA0F2}"/>
              </a:ext>
            </a:extLst>
          </p:cNvPr>
          <p:cNvSpPr/>
          <p:nvPr/>
        </p:nvSpPr>
        <p:spPr>
          <a:xfrm>
            <a:off x="972000" y="1570008"/>
            <a:ext cx="2789117" cy="465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3F876-5076-8C43-B83F-1FEE1BFD8B54}"/>
              </a:ext>
            </a:extLst>
          </p:cNvPr>
          <p:cNvSpPr txBox="1"/>
          <p:nvPr/>
        </p:nvSpPr>
        <p:spPr>
          <a:xfrm>
            <a:off x="1191485" y="5172162"/>
            <a:ext cx="676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Standards state that normally the </a:t>
            </a:r>
            <a:r>
              <a:rPr lang="en-US" b="1" dirty="0"/>
              <a:t>new message 4 should not be encrypted</a:t>
            </a:r>
            <a:r>
              <a:rPr lang="en-US" dirty="0"/>
              <a:t> with PTK, </a:t>
            </a:r>
            <a:r>
              <a:rPr lang="en-US" b="1" dirty="0"/>
              <a:t>but in practice it is!</a:t>
            </a:r>
          </a:p>
        </p:txBody>
      </p:sp>
    </p:spTree>
    <p:extLst>
      <p:ext uri="{BB962C8B-B14F-4D97-AF65-F5344CB8AC3E}">
        <p14:creationId xmlns:p14="http://schemas.microsoft.com/office/powerpoint/2010/main" val="405030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798B0-C0FE-DE40-9E56-67F8A5C810DD}"/>
              </a:ext>
            </a:extLst>
          </p:cNvPr>
          <p:cNvSpPr/>
          <p:nvPr/>
        </p:nvSpPr>
        <p:spPr>
          <a:xfrm>
            <a:off x="971999" y="5753819"/>
            <a:ext cx="7200000" cy="41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Key Reinstallation Attack (7)</a:t>
            </a:r>
            <a:endParaRPr lang="fr-CH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68</a:t>
            </a:fld>
            <a:endParaRPr lang="fr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6D487-E7F2-2A42-AC4C-7F7BBD0EE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33391"/>
            <a:ext cx="7200000" cy="44098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92BFB4-DF2C-7A47-AFC0-5C3988B91522}"/>
              </a:ext>
            </a:extLst>
          </p:cNvPr>
          <p:cNvSpPr/>
          <p:nvPr/>
        </p:nvSpPr>
        <p:spPr>
          <a:xfrm>
            <a:off x="972000" y="1570008"/>
            <a:ext cx="2789117" cy="465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9D892-FA3F-CC49-B798-1AE266D0110B}"/>
              </a:ext>
            </a:extLst>
          </p:cNvPr>
          <p:cNvSpPr txBox="1"/>
          <p:nvPr/>
        </p:nvSpPr>
        <p:spPr>
          <a:xfrm>
            <a:off x="1410970" y="5846678"/>
            <a:ext cx="676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standards stipulates that Msg3 </a:t>
            </a:r>
            <a:r>
              <a:rPr lang="en-US" b="1" dirty="0"/>
              <a:t>triggers</a:t>
            </a:r>
            <a:r>
              <a:rPr lang="en-US" dirty="0"/>
              <a:t> key (re)installation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key </a:t>
            </a:r>
            <a:r>
              <a:rPr lang="en-US" b="1" dirty="0"/>
              <a:t>PTK is reinstalled</a:t>
            </a:r>
            <a:r>
              <a:rPr lang="en-US" dirty="0"/>
              <a:t>, nonce is reset to 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91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B92F48-4BCA-054E-A80B-BCC7564F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51264"/>
            <a:ext cx="7200000" cy="43740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7487EB-6D63-7C4C-8697-13408E08A5A3}"/>
              </a:ext>
            </a:extLst>
          </p:cNvPr>
          <p:cNvSpPr/>
          <p:nvPr/>
        </p:nvSpPr>
        <p:spPr>
          <a:xfrm>
            <a:off x="971999" y="5814200"/>
            <a:ext cx="7200000" cy="602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Key Reinstallation Attack (8)</a:t>
            </a:r>
            <a:endParaRPr lang="fr-CH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69</a:t>
            </a:fld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8FA3B-4A99-3544-B4A9-EE28C78C4ACB}"/>
              </a:ext>
            </a:extLst>
          </p:cNvPr>
          <p:cNvSpPr/>
          <p:nvPr/>
        </p:nvSpPr>
        <p:spPr>
          <a:xfrm>
            <a:off x="972000" y="1570008"/>
            <a:ext cx="2789117" cy="465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EDED1-35C3-4E40-B677-4872065867E4}"/>
              </a:ext>
            </a:extLst>
          </p:cNvPr>
          <p:cNvSpPr txBox="1"/>
          <p:nvPr/>
        </p:nvSpPr>
        <p:spPr>
          <a:xfrm>
            <a:off x="1410969" y="5857628"/>
            <a:ext cx="676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messages will be encrypted with the same nonce previously used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702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36A3-FF30-4542-B170-2B0B585E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997"/>
            <a:ext cx="7886700" cy="1325563"/>
          </a:xfrm>
        </p:spPr>
        <p:txBody>
          <a:bodyPr/>
          <a:lstStyle/>
          <a:p>
            <a:r>
              <a:rPr lang="en-US" dirty="0"/>
              <a:t>Cryptography in Data Security &amp; Privacy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B2A103-81AF-F143-9B2E-BD156F8FBA7E}"/>
              </a:ext>
            </a:extLst>
          </p:cNvPr>
          <p:cNvSpPr txBox="1">
            <a:spLocks/>
          </p:cNvSpPr>
          <p:nvPr/>
        </p:nvSpPr>
        <p:spPr>
          <a:xfrm>
            <a:off x="628650" y="1364067"/>
            <a:ext cx="7996447" cy="317112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Cryptography is used to enforce </a:t>
            </a:r>
            <a:r>
              <a:rPr lang="en-US" b="1" dirty="0"/>
              <a:t>data security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Confidentiality</a:t>
            </a:r>
            <a:endParaRPr lang="en-US" b="1" dirty="0">
              <a:ea typeface="Calibri"/>
              <a:cs typeface="Calibri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/>
              <a:t>Encryption</a:t>
            </a:r>
          </a:p>
          <a:p>
            <a:pPr lvl="1"/>
            <a:r>
              <a:rPr lang="en-US" b="1" dirty="0"/>
              <a:t>Integrity </a:t>
            </a:r>
            <a:r>
              <a:rPr lang="en-US" dirty="0"/>
              <a:t>&amp; </a:t>
            </a:r>
            <a:r>
              <a:rPr lang="en-US" b="1" dirty="0"/>
              <a:t>Non-repudiation</a:t>
            </a:r>
            <a:endParaRPr lang="en-US" b="1" dirty="0">
              <a:ea typeface="Calibri"/>
              <a:cs typeface="Calibri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/>
              <a:t>Hash-and-sign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/>
              <a:t>		…at rest</a:t>
            </a:r>
            <a:r>
              <a:rPr lang="en-US" dirty="0"/>
              <a:t> and </a:t>
            </a:r>
            <a:r>
              <a:rPr lang="en-US" b="1" i="1" dirty="0"/>
              <a:t>in transit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08AE77-3292-1F40-821A-B89F520EBB06}"/>
              </a:ext>
            </a:extLst>
          </p:cNvPr>
          <p:cNvGrpSpPr/>
          <p:nvPr/>
        </p:nvGrpSpPr>
        <p:grpSpPr>
          <a:xfrm>
            <a:off x="932357" y="4888333"/>
            <a:ext cx="2015555" cy="1411302"/>
            <a:chOff x="551357" y="5108923"/>
            <a:chExt cx="1240857" cy="88741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F93291-8FE6-9245-B180-CE6864E9BF8F}"/>
                </a:ext>
              </a:extLst>
            </p:cNvPr>
            <p:cNvSpPr txBox="1"/>
            <p:nvPr/>
          </p:nvSpPr>
          <p:spPr>
            <a:xfrm rot="20784539">
              <a:off x="1273732" y="5108923"/>
              <a:ext cx="518482" cy="580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🕵️‍♂️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15CAF1-EEEB-BD4C-8BDE-74D207CC32C9}"/>
                </a:ext>
              </a:extLst>
            </p:cNvPr>
            <p:cNvSpPr txBox="1"/>
            <p:nvPr/>
          </p:nvSpPr>
          <p:spPr>
            <a:xfrm>
              <a:off x="551357" y="5473815"/>
              <a:ext cx="477372" cy="52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👩‍💻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5192268-481B-2847-84C7-8F7F50911A2B}"/>
                </a:ext>
              </a:extLst>
            </p:cNvPr>
            <p:cNvCxnSpPr>
              <a:cxnSpLocks/>
            </p:cNvCxnSpPr>
            <p:nvPr/>
          </p:nvCxnSpPr>
          <p:spPr>
            <a:xfrm>
              <a:off x="995219" y="5735078"/>
              <a:ext cx="392797" cy="348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541F93-42C1-8340-B911-3EF91B6BEA0F}"/>
              </a:ext>
            </a:extLst>
          </p:cNvPr>
          <p:cNvGrpSpPr/>
          <p:nvPr/>
        </p:nvGrpSpPr>
        <p:grpSpPr>
          <a:xfrm>
            <a:off x="5596162" y="5269352"/>
            <a:ext cx="2691938" cy="1030283"/>
            <a:chOff x="5912643" y="4990901"/>
            <a:chExt cx="1912769" cy="5511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031211-49EC-544E-92F0-52F464D7FFFE}"/>
                </a:ext>
              </a:extLst>
            </p:cNvPr>
            <p:cNvSpPr txBox="1"/>
            <p:nvPr/>
          </p:nvSpPr>
          <p:spPr>
            <a:xfrm>
              <a:off x="5912643" y="5128034"/>
              <a:ext cx="496544" cy="41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👩‍💻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BF6236-76BB-8340-A667-7D7F93151B66}"/>
                </a:ext>
              </a:extLst>
            </p:cNvPr>
            <p:cNvSpPr txBox="1"/>
            <p:nvPr/>
          </p:nvSpPr>
          <p:spPr>
            <a:xfrm>
              <a:off x="7328868" y="5130447"/>
              <a:ext cx="496544" cy="41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👨‍💻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D60427D-A55B-CB42-97E9-6FB7E97195D8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>
              <a:off x="6409187" y="5333853"/>
              <a:ext cx="919681" cy="2413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D99CCC-066C-7642-9B6A-86A2E387DBBE}"/>
                </a:ext>
              </a:extLst>
            </p:cNvPr>
            <p:cNvSpPr txBox="1"/>
            <p:nvPr/>
          </p:nvSpPr>
          <p:spPr>
            <a:xfrm>
              <a:off x="6565682" y="4990901"/>
              <a:ext cx="756016" cy="444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🕵️‍♂️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CD25F61-E4E2-8F47-844C-15033A501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505" y="5543966"/>
            <a:ext cx="933688" cy="93368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79E9EE-F0FC-1C49-A998-97DCFC685139}"/>
              </a:ext>
            </a:extLst>
          </p:cNvPr>
          <p:cNvCxnSpPr>
            <a:cxnSpLocks/>
          </p:cNvCxnSpPr>
          <p:nvPr/>
        </p:nvCxnSpPr>
        <p:spPr>
          <a:xfrm flipV="1">
            <a:off x="5439335" y="3361766"/>
            <a:ext cx="558053" cy="4908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A5B52B-4942-274B-BB99-1B057EE51C2B}"/>
              </a:ext>
            </a:extLst>
          </p:cNvPr>
          <p:cNvSpPr txBox="1"/>
          <p:nvPr/>
        </p:nvSpPr>
        <p:spPr>
          <a:xfrm>
            <a:off x="6071348" y="303231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enough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4795CA-4F5C-1D45-87BF-4EB10F5D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D2F-92F6-4C4B-85C8-7AD7E17DD0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Key Reinstallation Attack (9)</a:t>
            </a:r>
            <a:endParaRPr lang="fr-CH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70</a:t>
            </a:fld>
            <a:endParaRPr lang="fr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C350D-FDC3-E64F-BC6F-413A6B296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47884"/>
            <a:ext cx="7200000" cy="43808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B5BAAE-1C16-9F45-94A9-E2CE2E5552F4}"/>
              </a:ext>
            </a:extLst>
          </p:cNvPr>
          <p:cNvSpPr/>
          <p:nvPr/>
        </p:nvSpPr>
        <p:spPr>
          <a:xfrm>
            <a:off x="972000" y="1570008"/>
            <a:ext cx="2789117" cy="465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4500A-5D22-6A47-854F-816DEE58CD9F}"/>
              </a:ext>
            </a:extLst>
          </p:cNvPr>
          <p:cNvSpPr/>
          <p:nvPr/>
        </p:nvSpPr>
        <p:spPr>
          <a:xfrm>
            <a:off x="971999" y="5808758"/>
            <a:ext cx="7200000" cy="78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A138F-E23A-3F4A-95EB-ABDEEAB61EA3}"/>
              </a:ext>
            </a:extLst>
          </p:cNvPr>
          <p:cNvSpPr txBox="1"/>
          <p:nvPr/>
        </p:nvSpPr>
        <p:spPr>
          <a:xfrm>
            <a:off x="1191484" y="5947525"/>
            <a:ext cx="676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Adversary can obtain--n bytes of the keystream (&gt;80 bytes) and </a:t>
            </a:r>
            <a:r>
              <a:rPr lang="en-US" b="1" dirty="0"/>
              <a:t>start decrypting messages</a:t>
            </a:r>
          </a:p>
        </p:txBody>
      </p:sp>
    </p:spTree>
    <p:extLst>
      <p:ext uri="{BB962C8B-B14F-4D97-AF65-F5344CB8AC3E}">
        <p14:creationId xmlns:p14="http://schemas.microsoft.com/office/powerpoint/2010/main" val="20067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135"/>
          </a:xfrm>
        </p:spPr>
        <p:txBody>
          <a:bodyPr>
            <a:normAutofit/>
          </a:bodyPr>
          <a:lstStyle/>
          <a:p>
            <a:r>
              <a:rPr lang="en-US" sz="3200" b="1" dirty="0"/>
              <a:t>Key Reinstallation Attack: Impact</a:t>
            </a:r>
            <a:endParaRPr lang="fr-CH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6019" y="1157656"/>
            <a:ext cx="8151963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	Nonce re-use = decrypt messages sent from client</a:t>
            </a:r>
          </a:p>
          <a:p>
            <a:pPr marL="342900" lvl="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	Replay frames towards victim</a:t>
            </a:r>
          </a:p>
          <a:p>
            <a:pPr lvl="0">
              <a:spcBef>
                <a:spcPts val="2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4C75B-AA9F-4624-AC52-B6707B26AD51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826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368C-F428-CD58-287B-222BE78E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Evolution of wireless security in </a:t>
            </a:r>
            <a:r>
              <a:rPr lang="en-US">
                <a:ea typeface="Calibri Light"/>
                <a:cs typeface="Calibri Light"/>
              </a:rPr>
              <a:t>WiFi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FC8DF-DDC0-E39D-39ED-AB780B447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58" y="1760311"/>
            <a:ext cx="78867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>
                <a:ea typeface="Calibri"/>
                <a:cs typeface="Calibri"/>
              </a:rPr>
              <a:t>WEP</a:t>
            </a:r>
            <a:r>
              <a:rPr lang="en-US" dirty="0">
                <a:ea typeface="Calibri"/>
                <a:cs typeface="Calibri"/>
              </a:rPr>
              <a:t>: Flawed Algorithms / Flawed Protocol</a:t>
            </a:r>
          </a:p>
          <a:p>
            <a:pPr lvl="1"/>
            <a:r>
              <a:rPr lang="en-US" dirty="0">
                <a:ea typeface="Calibri"/>
                <a:cs typeface="Calibri"/>
              </a:rPr>
              <a:t>Stations can read each other's traffic (no PTK)</a:t>
            </a:r>
          </a:p>
          <a:p>
            <a:r>
              <a:rPr lang="en-US" b="1" dirty="0">
                <a:ea typeface="Calibri"/>
                <a:cs typeface="Calibri"/>
              </a:rPr>
              <a:t>WPA</a:t>
            </a:r>
            <a:r>
              <a:rPr lang="en-US" dirty="0">
                <a:ea typeface="Calibri"/>
                <a:cs typeface="Calibri"/>
              </a:rPr>
              <a:t>: Flawed Algorithms / Flexible Protocol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Introducing PTK but Algorithms still too weak</a:t>
            </a:r>
          </a:p>
          <a:p>
            <a:pPr lvl="1"/>
            <a:r>
              <a:rPr lang="en-US" dirty="0">
                <a:ea typeface="Calibri"/>
                <a:cs typeface="Calibri"/>
              </a:rPr>
              <a:t>Only GTK-encrypted messages are visible for all stations</a:t>
            </a:r>
          </a:p>
          <a:p>
            <a:r>
              <a:rPr lang="en-US" b="1" dirty="0">
                <a:ea typeface="Calibri"/>
                <a:cs typeface="Calibri"/>
              </a:rPr>
              <a:t>WPA2</a:t>
            </a:r>
            <a:r>
              <a:rPr lang="en-US" dirty="0">
                <a:ea typeface="Calibri"/>
                <a:cs typeface="Calibri"/>
              </a:rPr>
              <a:t>: Secure Algorithms / Flexible Protocol / </a:t>
            </a:r>
            <a:r>
              <a:rPr lang="en-US" dirty="0" err="1">
                <a:ea typeface="Calibri"/>
                <a:cs typeface="Calibri"/>
              </a:rPr>
              <a:t>Impl</a:t>
            </a:r>
            <a:r>
              <a:rPr lang="en-US" dirty="0">
                <a:ea typeface="Calibri"/>
                <a:cs typeface="Calibri"/>
              </a:rPr>
              <a:t>. Flaws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KRACK: Exploiting inconsistencies in specification and implementation.</a:t>
            </a:r>
          </a:p>
          <a:p>
            <a:r>
              <a:rPr lang="en-US" b="1" dirty="0">
                <a:ea typeface="Calibri"/>
                <a:cs typeface="Calibri"/>
              </a:rPr>
              <a:t>WPA3</a:t>
            </a:r>
            <a:r>
              <a:rPr lang="en-US" dirty="0">
                <a:ea typeface="Calibri"/>
                <a:cs typeface="Calibri"/>
              </a:rPr>
              <a:t>: Forward Secrecy in case of leaked secrets </a:t>
            </a:r>
          </a:p>
          <a:p>
            <a:pPr lvl="1"/>
            <a:r>
              <a:rPr lang="en-US" dirty="0">
                <a:ea typeface="Calibri"/>
                <a:cs typeface="Calibri"/>
              </a:rPr>
              <a:t>Stronger Encryption, Rate Limiting</a:t>
            </a: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ea typeface="Calibri"/>
                <a:cs typeface="Calibri"/>
                <a:sym typeface="Wingdings" panose="05000000000000000000" pitchFamily="2" charset="2"/>
              </a:rPr>
              <a:t>Parallel to Cellular security:</a:t>
            </a:r>
            <a:r>
              <a:rPr lang="en-US" b="1" dirty="0">
                <a:ea typeface="Calibri"/>
                <a:cs typeface="Calibri"/>
              </a:rPr>
              <a:t> </a:t>
            </a:r>
            <a:br>
              <a:rPr lang="en-US" b="1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  <a:sym typeface="Wingdings" panose="05000000000000000000" pitchFamily="2" charset="2"/>
              </a:rPr>
              <a:t> </a:t>
            </a:r>
            <a:r>
              <a:rPr lang="en-US" dirty="0">
                <a:ea typeface="Calibri"/>
                <a:cs typeface="Calibri"/>
              </a:rPr>
              <a:t>Shifting from Protocol via Algorithms to Implementations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60062-C9FF-1A75-6EFA-B4A2D7B9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72</a:t>
            </a:fld>
            <a:endParaRPr lang="fr-CH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A89194-A0C4-B699-E2FB-9B9383FB0F4B}"/>
              </a:ext>
            </a:extLst>
          </p:cNvPr>
          <p:cNvCxnSpPr/>
          <p:nvPr/>
        </p:nvCxnSpPr>
        <p:spPr>
          <a:xfrm>
            <a:off x="418011" y="1690689"/>
            <a:ext cx="0" cy="32688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624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b="1" dirty="0"/>
              <a:t>Wireless Network Security - </a:t>
            </a:r>
            <a:r>
              <a:rPr lang="fr-CH" sz="3200" b="1" dirty="0" err="1"/>
              <a:t>Outline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>
                <a:solidFill>
                  <a:schemeClr val="accent3"/>
                </a:solidFill>
              </a:rPr>
              <a:t>Brief</a:t>
            </a:r>
            <a:r>
              <a:rPr lang="fr-CH" dirty="0">
                <a:solidFill>
                  <a:schemeClr val="accent3"/>
                </a:solidFill>
              </a:rPr>
              <a:t> </a:t>
            </a:r>
            <a:r>
              <a:rPr lang="fr-CH" dirty="0" err="1">
                <a:solidFill>
                  <a:schemeClr val="accent3"/>
                </a:solidFill>
              </a:rPr>
              <a:t>reminder</a:t>
            </a:r>
            <a:r>
              <a:rPr lang="fr-CH" dirty="0">
                <a:solidFill>
                  <a:schemeClr val="accent3"/>
                </a:solidFill>
              </a:rPr>
              <a:t> of </a:t>
            </a:r>
            <a:r>
              <a:rPr lang="fr-CH" dirty="0" err="1">
                <a:solidFill>
                  <a:schemeClr val="accent3"/>
                </a:solidFill>
              </a:rPr>
              <a:t>security</a:t>
            </a:r>
            <a:r>
              <a:rPr lang="fr-CH" dirty="0">
                <a:solidFill>
                  <a:schemeClr val="accent3"/>
                </a:solidFill>
              </a:rPr>
              <a:t> and crypto </a:t>
            </a:r>
            <a:r>
              <a:rPr lang="fr-CH" dirty="0" err="1">
                <a:solidFill>
                  <a:schemeClr val="accent3"/>
                </a:solidFill>
              </a:rPr>
              <a:t>principles</a:t>
            </a:r>
            <a:endParaRPr lang="fr-CH" dirty="0">
              <a:solidFill>
                <a:schemeClr val="accent3"/>
              </a:solidFill>
            </a:endParaRPr>
          </a:p>
          <a:p>
            <a:r>
              <a:rPr lang="fr-CH" dirty="0">
                <a:solidFill>
                  <a:schemeClr val="accent3"/>
                </a:solidFill>
              </a:rPr>
              <a:t>Challenges in Wireless Networks Security</a:t>
            </a:r>
          </a:p>
          <a:p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Cellular Network Security</a:t>
            </a:r>
          </a:p>
          <a:p>
            <a:r>
              <a:rPr lang="fr-CH" dirty="0" err="1">
                <a:solidFill>
                  <a:schemeClr val="bg1">
                    <a:lumMod val="75000"/>
                  </a:schemeClr>
                </a:solidFill>
              </a:rPr>
              <a:t>WiFi</a:t>
            </a:r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 802.11 Network Security</a:t>
            </a:r>
            <a:endParaRPr lang="fr-CH" dirty="0"/>
          </a:p>
          <a:p>
            <a:r>
              <a:rPr lang="fr-CH" dirty="0"/>
              <a:t>Wireless </a:t>
            </a:r>
            <a:r>
              <a:rPr lang="fr-CH" dirty="0" err="1"/>
              <a:t>Pairing</a:t>
            </a:r>
            <a:r>
              <a:rPr lang="fr-CH" dirty="0"/>
              <a:t> &amp; Bluetooth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73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62746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/>
          </p:cNvSpPr>
          <p:nvPr>
            <p:ph type="body" idx="1"/>
          </p:nvPr>
        </p:nvSpPr>
        <p:spPr>
          <a:xfrm>
            <a:off x="190500" y="1211580"/>
            <a:ext cx="8324850" cy="5379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342900"/>
            <a:r>
              <a:rPr lang="en-US" sz="2200" dirty="0"/>
              <a:t>In some settings, there is no central authority distributing the keys</a:t>
            </a:r>
          </a:p>
          <a:p>
            <a:pPr marL="1028700" lvl="1" indent="-342900"/>
            <a:r>
              <a:rPr lang="en-US" sz="1800" dirty="0"/>
              <a:t>Wireless ad-hoc networks </a:t>
            </a:r>
          </a:p>
          <a:p>
            <a:pPr marL="1028700" lvl="1" indent="-342900"/>
            <a:r>
              <a:rPr lang="en-US" sz="1800" dirty="0"/>
              <a:t>Bluetooth devices </a:t>
            </a:r>
          </a:p>
          <a:p>
            <a:pPr marL="1028700" lvl="1" indent="-342900"/>
            <a:r>
              <a:rPr lang="en-US" sz="1800" dirty="0"/>
              <a:t>Internet of Things (in some cases)</a:t>
            </a:r>
          </a:p>
          <a:p>
            <a:pPr marL="571500" indent="-342900"/>
            <a:endParaRPr lang="en-US" sz="2200" dirty="0"/>
          </a:p>
          <a:p>
            <a:pPr marL="571500" indent="-342900"/>
            <a:r>
              <a:rPr lang="en-US" sz="2200" dirty="0"/>
              <a:t>Devices have to pair autonomously: </a:t>
            </a:r>
            <a:r>
              <a:rPr lang="en-US" sz="2200" b="1" dirty="0"/>
              <a:t>set up keys for</a:t>
            </a:r>
          </a:p>
          <a:p>
            <a:pPr marL="1028700" lvl="1" indent="-342900"/>
            <a:r>
              <a:rPr lang="en-US" sz="1800" b="1" dirty="0"/>
              <a:t>Encryption</a:t>
            </a:r>
          </a:p>
          <a:p>
            <a:pPr marL="1028700" lvl="1" indent="-342900"/>
            <a:r>
              <a:rPr lang="en-US" sz="1800" b="1" dirty="0"/>
              <a:t>Message Authentication</a:t>
            </a:r>
          </a:p>
          <a:p>
            <a:pPr marL="1028700" lvl="1" indent="-342900"/>
            <a:endParaRPr lang="en-US" sz="2200" dirty="0"/>
          </a:p>
          <a:p>
            <a:pPr marL="571500" indent="-342900"/>
            <a:r>
              <a:rPr lang="en-US" sz="2400" dirty="0"/>
              <a:t>Key establishment is easy over an </a:t>
            </a:r>
            <a:r>
              <a:rPr lang="en-US" sz="2400" b="1" dirty="0"/>
              <a:t>authenticated</a:t>
            </a:r>
            <a:r>
              <a:rPr lang="en-US" sz="2400" dirty="0"/>
              <a:t> channel</a:t>
            </a:r>
            <a:endParaRPr lang="en-US" sz="2600" dirty="0"/>
          </a:p>
          <a:p>
            <a:pPr marL="1310836" lvl="1" indent="-342900"/>
            <a:r>
              <a:rPr lang="en-US" sz="2200" dirty="0"/>
              <a:t>Public-key cryptography (e.g. Diffie-Hellman)</a:t>
            </a:r>
          </a:p>
          <a:p>
            <a:pPr marL="1310836" lvl="1" indent="-342900"/>
            <a:r>
              <a:rPr lang="en-US" sz="2200" dirty="0"/>
              <a:t>Symmetric key techniques </a:t>
            </a:r>
            <a:r>
              <a:rPr lang="en-US" sz="2200" i="1" dirty="0"/>
              <a:t>(under special assumptions)</a:t>
            </a:r>
          </a:p>
          <a:p>
            <a:pPr marL="510736" indent="0">
              <a:buNone/>
            </a:pPr>
            <a:endParaRPr lang="en-US" sz="2400" dirty="0">
              <a:sym typeface="Wingdings" pitchFamily="2" charset="2"/>
            </a:endParaRPr>
          </a:p>
          <a:p>
            <a:pPr marL="510736" indent="0">
              <a:buNone/>
            </a:pPr>
            <a:r>
              <a:rPr lang="en-US" sz="2400" dirty="0">
                <a:sym typeface="Wingdings" pitchFamily="2" charset="2"/>
              </a:rPr>
              <a:t> But it is rarely the case in practice</a:t>
            </a:r>
            <a:endParaRPr lang="en-US" sz="2400" dirty="0"/>
          </a:p>
          <a:p>
            <a:pPr marL="510736" indent="0">
              <a:buNone/>
            </a:pPr>
            <a:endParaRPr lang="en-US" sz="2600" i="1" dirty="0"/>
          </a:p>
          <a:p>
            <a:pPr marL="510736" indent="0">
              <a:buNone/>
            </a:pPr>
            <a:endParaRPr lang="en-US" sz="26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CH" smtClean="0"/>
              <a:t>74</a:t>
            </a:fld>
            <a:endParaRPr lang="fr-CH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65127"/>
            <a:ext cx="7886700" cy="5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Device Pairing : Problem</a:t>
            </a:r>
            <a:endParaRPr lang="fr-CH" sz="3200" b="1" dirty="0"/>
          </a:p>
        </p:txBody>
      </p:sp>
    </p:spTree>
    <p:extLst>
      <p:ext uri="{BB962C8B-B14F-4D97-AF65-F5344CB8AC3E}">
        <p14:creationId xmlns:p14="http://schemas.microsoft.com/office/powerpoint/2010/main" val="1184075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body" idx="1"/>
          </p:nvPr>
        </p:nvSpPr>
        <p:spPr>
          <a:xfrm>
            <a:off x="251460" y="1300162"/>
            <a:ext cx="8263890" cy="50549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0" indent="-457200">
              <a:lnSpc>
                <a:spcPct val="120000"/>
              </a:lnSpc>
            </a:pPr>
            <a:r>
              <a:rPr sz="2400" dirty="0">
                <a:latin typeface="Calibri (Body)"/>
              </a:rPr>
              <a:t>Given a pair of wireless devices, </a:t>
            </a:r>
            <a:r>
              <a:rPr sz="2400" dirty="0">
                <a:solidFill>
                  <a:srgbClr val="AB1500"/>
                </a:solidFill>
                <a:latin typeface="Calibri (Body)"/>
              </a:rPr>
              <a:t>how do they establish a secret key in the presence of an adversary</a:t>
            </a:r>
            <a:r>
              <a:rPr sz="2400" dirty="0">
                <a:latin typeface="Calibri (Body)"/>
              </a:rPr>
              <a:t> </a:t>
            </a:r>
            <a:r>
              <a:rPr lang="fr-CH" sz="2400" dirty="0" err="1">
                <a:latin typeface="Calibri (Body)"/>
              </a:rPr>
              <a:t>either</a:t>
            </a:r>
            <a:endParaRPr lang="fr-CH" sz="2400" dirty="0">
              <a:latin typeface="Calibri (Body)"/>
            </a:endParaRPr>
          </a:p>
          <a:p>
            <a:pPr marL="1143000" lvl="1" indent="-457200">
              <a:lnSpc>
                <a:spcPct val="120000"/>
              </a:lnSpc>
            </a:pPr>
            <a:r>
              <a:rPr sz="1800" dirty="0">
                <a:latin typeface="Calibri (Body)"/>
              </a:rPr>
              <a:t>passive </a:t>
            </a:r>
            <a:endParaRPr lang="fr-CH" sz="1800" dirty="0">
              <a:latin typeface="Calibri (Body)"/>
            </a:endParaRPr>
          </a:p>
          <a:p>
            <a:pPr marL="1143000" lvl="1" indent="-457200">
              <a:lnSpc>
                <a:spcPct val="120000"/>
              </a:lnSpc>
            </a:pPr>
            <a:r>
              <a:rPr sz="1800" dirty="0">
                <a:latin typeface="Calibri (Body)"/>
              </a:rPr>
              <a:t>or active – MITM attack ? </a:t>
            </a:r>
            <a:r>
              <a:rPr lang="fr-CH" sz="1800" dirty="0">
                <a:latin typeface="Calibri (Body)"/>
              </a:rPr>
              <a:t>   (MITM: « man-in-the-middle »)</a:t>
            </a:r>
            <a:endParaRPr sz="1800" dirty="0">
              <a:latin typeface="Calibri (Body)"/>
            </a:endParaRPr>
          </a:p>
          <a:p>
            <a:pPr indent="535762"/>
            <a:endParaRPr sz="2000" dirty="0">
              <a:latin typeface="Calibri (Body)"/>
            </a:endParaRPr>
          </a:p>
          <a:p>
            <a:pPr indent="0">
              <a:buNone/>
            </a:pPr>
            <a:endParaRPr sz="1800" dirty="0">
              <a:latin typeface="Calibri (Body)"/>
            </a:endParaRPr>
          </a:p>
          <a:p>
            <a:pPr indent="535762"/>
            <a:endParaRPr lang="fr-CH" sz="1800" dirty="0">
              <a:latin typeface="Calibri (Body)"/>
            </a:endParaRPr>
          </a:p>
          <a:p>
            <a:pPr indent="0">
              <a:buNone/>
            </a:pPr>
            <a:endParaRPr sz="1800" dirty="0">
              <a:latin typeface="Calibri (Body)"/>
            </a:endParaRPr>
          </a:p>
          <a:p>
            <a:pPr indent="535762"/>
            <a:endParaRPr lang="fr-CH" sz="1800" dirty="0">
              <a:latin typeface="Calibri (Body)"/>
            </a:endParaRPr>
          </a:p>
          <a:p>
            <a:pPr marL="685800" indent="-457200"/>
            <a:r>
              <a:rPr lang="fr-CH" sz="2400" dirty="0" err="1">
                <a:latin typeface="Calibri (Body)"/>
              </a:rPr>
              <a:t>We</a:t>
            </a:r>
            <a:r>
              <a:rPr lang="fr-CH" sz="2400" dirty="0">
                <a:latin typeface="Calibri (Body)"/>
              </a:rPr>
              <a:t> assume</a:t>
            </a:r>
            <a:r>
              <a:rPr sz="2400" dirty="0">
                <a:latin typeface="Calibri (Body)"/>
              </a:rPr>
              <a:t> the devices have no preloaded keys / credentials </a:t>
            </a:r>
            <a:r>
              <a:rPr lang="fr-CH" sz="2400" dirty="0">
                <a:latin typeface="Calibri (Body)"/>
              </a:rPr>
              <a:t>as for WEP/WPA/WPA2-PSK</a:t>
            </a:r>
            <a:endParaRPr sz="2400" dirty="0">
              <a:latin typeface="Calibri (Body)"/>
            </a:endParaRPr>
          </a:p>
          <a:p>
            <a:pPr marL="685800" indent="-457200"/>
            <a:r>
              <a:rPr sz="2400" dirty="0">
                <a:latin typeface="Calibri (Body)"/>
              </a:rPr>
              <a:t>(e.g., two mobile phones, a phone and a printer, ...)</a:t>
            </a:r>
          </a:p>
        </p:txBody>
      </p:sp>
      <p:sp>
        <p:nvSpPr>
          <p:cNvPr id="322" name="Shape 322"/>
          <p:cNvSpPr/>
          <p:nvPr/>
        </p:nvSpPr>
        <p:spPr>
          <a:xfrm>
            <a:off x="2544961" y="3406676"/>
            <a:ext cx="410766" cy="4107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algn="ctr"/>
            <a:r>
              <a:rPr sz="1687" dirty="0"/>
              <a:t>A</a:t>
            </a:r>
          </a:p>
        </p:txBody>
      </p:sp>
      <p:sp>
        <p:nvSpPr>
          <p:cNvPr id="323" name="Shape 323"/>
          <p:cNvSpPr/>
          <p:nvPr/>
        </p:nvSpPr>
        <p:spPr>
          <a:xfrm>
            <a:off x="5616773" y="3402211"/>
            <a:ext cx="410766" cy="4107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algn="ctr"/>
            <a:r>
              <a:rPr sz="1687" dirty="0"/>
              <a:t>B</a:t>
            </a:r>
          </a:p>
        </p:txBody>
      </p:sp>
      <p:sp>
        <p:nvSpPr>
          <p:cNvPr id="324" name="Shape 324"/>
          <p:cNvSpPr/>
          <p:nvPr/>
        </p:nvSpPr>
        <p:spPr>
          <a:xfrm>
            <a:off x="4161234" y="4411265"/>
            <a:ext cx="410766" cy="4107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AB15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AB15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algn="ctr"/>
            <a:r>
              <a:rPr sz="1687" dirty="0"/>
              <a:t>M</a:t>
            </a:r>
          </a:p>
        </p:txBody>
      </p:sp>
      <p:sp>
        <p:nvSpPr>
          <p:cNvPr id="325" name="Shape 325"/>
          <p:cNvSpPr/>
          <p:nvPr/>
        </p:nvSpPr>
        <p:spPr>
          <a:xfrm flipH="1">
            <a:off x="3241327" y="3500438"/>
            <a:ext cx="2098646" cy="1"/>
          </a:xfrm>
          <a:prstGeom prst="line">
            <a:avLst/>
          </a:prstGeom>
          <a:ln w="19050">
            <a:solidFill>
              <a:srgbClr val="000000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326" name="Shape 326"/>
          <p:cNvSpPr/>
          <p:nvPr/>
        </p:nvSpPr>
        <p:spPr>
          <a:xfrm flipH="1">
            <a:off x="3250236" y="3759399"/>
            <a:ext cx="2080960" cy="1"/>
          </a:xfrm>
          <a:prstGeom prst="line">
            <a:avLst/>
          </a:prstGeom>
          <a:ln w="1905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327" name="Shape 327"/>
          <p:cNvSpPr/>
          <p:nvPr/>
        </p:nvSpPr>
        <p:spPr>
          <a:xfrm>
            <a:off x="3305989" y="3075599"/>
            <a:ext cx="1969322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sz="1687" dirty="0"/>
              <a:t>Here is my </a:t>
            </a:r>
            <a:r>
              <a:rPr lang="fr-CH" sz="1687" dirty="0"/>
              <a:t>Public </a:t>
            </a:r>
            <a:r>
              <a:rPr sz="1687" dirty="0"/>
              <a:t>key </a:t>
            </a:r>
          </a:p>
        </p:txBody>
      </p:sp>
      <p:sp>
        <p:nvSpPr>
          <p:cNvPr id="328" name="Shape 328"/>
          <p:cNvSpPr/>
          <p:nvPr/>
        </p:nvSpPr>
        <p:spPr>
          <a:xfrm>
            <a:off x="3844388" y="3803367"/>
            <a:ext cx="69051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sz="1687"/>
              <a:t>Thanks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65127"/>
            <a:ext cx="7886700" cy="5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Device Pairing : Problem</a:t>
            </a:r>
            <a:endParaRPr lang="fr-CH" sz="3200" b="1" dirty="0"/>
          </a:p>
        </p:txBody>
      </p:sp>
      <p:pic>
        <p:nvPicPr>
          <p:cNvPr id="14" name="Picture 2" descr="Image result for devil ico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34" y="4401238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CH" smtClean="0"/>
              <a:t>75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6124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Shape 33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5260" y="1257300"/>
                <a:ext cx="8340090" cy="538734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indent="0">
                  <a:lnSpc>
                    <a:spcPct val="120000"/>
                  </a:lnSpc>
                  <a:buNone/>
                </a:pPr>
                <a:r>
                  <a:rPr lang="fr-CH" sz="2000" dirty="0">
                    <a:latin typeface="Calibri (Body)"/>
                  </a:rPr>
                  <a:t>The DH protocol enables </a:t>
                </a:r>
                <a:r>
                  <a:rPr lang="fr-CH" sz="2000" dirty="0">
                    <a:solidFill>
                      <a:srgbClr val="AB1500"/>
                    </a:solidFill>
                    <a:latin typeface="Calibri (Body)"/>
                  </a:rPr>
                  <a:t>secret key establishment </a:t>
                </a:r>
                <a:r>
                  <a:rPr lang="fr-CH" sz="2000" dirty="0">
                    <a:latin typeface="Calibri (Body)"/>
                  </a:rPr>
                  <a:t>in </a:t>
                </a:r>
                <a:r>
                  <a:rPr lang="fr-CH" sz="2000" dirty="0" err="1">
                    <a:latin typeface="Calibri (Body)"/>
                  </a:rPr>
                  <a:t>cleartext</a:t>
                </a:r>
                <a:r>
                  <a:rPr lang="fr-CH" sz="2000" dirty="0">
                    <a:latin typeface="Calibri (Body)"/>
                  </a:rPr>
                  <a:t> :</a:t>
                </a:r>
              </a:p>
              <a:p>
                <a:pPr indent="0">
                  <a:lnSpc>
                    <a:spcPct val="120000"/>
                  </a:lnSpc>
                  <a:buNone/>
                </a:pPr>
                <a:r>
                  <a:rPr lang="fr-CH" sz="2000" u="sng" dirty="0" err="1">
                    <a:latin typeface="Calibri (Body)"/>
                  </a:rPr>
                  <a:t>Based</a:t>
                </a:r>
                <a:r>
                  <a:rPr lang="fr-CH" sz="2000" u="sng" dirty="0">
                    <a:latin typeface="Calibri (Body)"/>
                  </a:rPr>
                  <a:t> on the </a:t>
                </a:r>
                <a:r>
                  <a:rPr lang="fr-CH" sz="2000" u="sng" dirty="0" err="1">
                    <a:latin typeface="Calibri (Body)"/>
                  </a:rPr>
                  <a:t>hardness</a:t>
                </a:r>
                <a:r>
                  <a:rPr lang="fr-CH" sz="2000" u="sng" dirty="0">
                    <a:latin typeface="Calibri (Body)"/>
                  </a:rPr>
                  <a:t> of the </a:t>
                </a:r>
                <a:r>
                  <a:rPr lang="fr-CH" sz="2000" i="1" u="sng" dirty="0" err="1">
                    <a:latin typeface="Calibri (Body)"/>
                  </a:rPr>
                  <a:t>Computational</a:t>
                </a:r>
                <a:r>
                  <a:rPr lang="fr-CH" sz="2000" i="1" u="sng" dirty="0">
                    <a:latin typeface="Calibri (Body)"/>
                  </a:rPr>
                  <a:t> </a:t>
                </a:r>
                <a:r>
                  <a:rPr lang="fr-CH" sz="2000" i="1" u="sng" dirty="0" err="1">
                    <a:latin typeface="Calibri (Body)"/>
                  </a:rPr>
                  <a:t>Diffie-Hellman</a:t>
                </a:r>
                <a:r>
                  <a:rPr lang="fr-CH" sz="2000" i="1" u="sng" dirty="0">
                    <a:latin typeface="Calibri (Body)"/>
                  </a:rPr>
                  <a:t> </a:t>
                </a:r>
                <a:r>
                  <a:rPr lang="fr-CH" sz="2000" i="1" u="sng" dirty="0" err="1">
                    <a:latin typeface="Calibri (Body)"/>
                  </a:rPr>
                  <a:t>problem</a:t>
                </a:r>
                <a:r>
                  <a:rPr lang="fr-CH" sz="2000" u="sng" dirty="0">
                    <a:latin typeface="Calibri (Body)"/>
                  </a:rPr>
                  <a:t>:</a:t>
                </a:r>
              </a:p>
              <a:p>
                <a:pPr indent="535762">
                  <a:lnSpc>
                    <a:spcPct val="120000"/>
                  </a:lnSpc>
                </a:pPr>
                <a:r>
                  <a:rPr lang="fr-CH" sz="1800" dirty="0">
                    <a:latin typeface="Calibri (Body)"/>
                  </a:rPr>
                  <a:t>Given a prime </a:t>
                </a:r>
                <a14:m>
                  <m:oMath xmlns:m="http://schemas.openxmlformats.org/officeDocument/2006/math">
                    <m:r>
                      <a:rPr lang="fr-CH" sz="1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CH" sz="1800" dirty="0">
                    <a:latin typeface="Calibri (Body)"/>
                  </a:rPr>
                  <a:t>, a generator </a:t>
                </a:r>
                <a14:m>
                  <m:oMath xmlns:m="http://schemas.openxmlformats.org/officeDocument/2006/math">
                    <m:r>
                      <a:rPr lang="fr-CH" sz="18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CH" sz="1800" dirty="0">
                    <a:latin typeface="Calibri (Body)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8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H" sz="1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fr-CH" sz="1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CH" sz="1800" dirty="0">
                    <a:latin typeface="Calibri (Body)"/>
                  </a:rPr>
                  <a:t> and elements </a:t>
                </a:r>
                <a14:m>
                  <m:oMath xmlns:m="http://schemas.openxmlformats.org/officeDocument/2006/math">
                    <m:r>
                      <a:rPr lang="fr-CH" sz="18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CH" sz="1800" i="1" baseline="31999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CH" sz="1800" i="1" baseline="31999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CH" sz="1800" dirty="0" err="1">
                        <a:latin typeface="Cambria Math" panose="02040503050406030204" pitchFamily="18" charset="0"/>
                      </a:rPr>
                      <m:t>mod</m:t>
                    </m:r>
                    <m:r>
                      <a:rPr lang="fr-CH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1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CH" sz="1800" dirty="0">
                    <a:latin typeface="Calibri (Body)"/>
                  </a:rPr>
                  <a:t> and </a:t>
                </a:r>
                <a14:m>
                  <m:oMath xmlns:m="http://schemas.openxmlformats.org/officeDocument/2006/math">
                    <m:r>
                      <a:rPr lang="fr-CH" sz="18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CH" sz="1800" i="1" baseline="31999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CH" sz="1800" baseline="31999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CH" sz="1800" dirty="0" err="1">
                        <a:latin typeface="Cambria Math" panose="02040503050406030204" pitchFamily="18" charset="0"/>
                      </a:rPr>
                      <m:t>mod</m:t>
                    </m:r>
                    <m:r>
                      <a:rPr lang="fr-CH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1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CH" sz="1800" dirty="0">
                    <a:latin typeface="Calibri (Body)"/>
                  </a:rPr>
                  <a:t>,</a:t>
                </a:r>
                <a:r>
                  <a:rPr lang="fr-CH" sz="1800" dirty="0">
                    <a:solidFill>
                      <a:srgbClr val="AB1500"/>
                    </a:solidFill>
                    <a:latin typeface="Calibri (Body)"/>
                  </a:rPr>
                  <a:t> </a:t>
                </a:r>
                <a:r>
                  <a:rPr lang="fr-CH" sz="1800" dirty="0">
                    <a:latin typeface="Calibri (Body)"/>
                  </a:rPr>
                  <a:t>it is computationally difficult to find </a:t>
                </a:r>
                <a14:m>
                  <m:oMath xmlns:m="http://schemas.openxmlformats.org/officeDocument/2006/math">
                    <m:r>
                      <a:rPr lang="fr-CH" sz="1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CH" sz="1800" i="1" baseline="31999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CH" sz="1800" i="1" baseline="31999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CH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CH" sz="1800" i="0" dirty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fr-CH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1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CH" sz="1800" dirty="0">
                    <a:latin typeface="Calibri (Body)"/>
                  </a:rPr>
                  <a:t>.</a:t>
                </a:r>
              </a:p>
              <a:p>
                <a:pPr indent="0">
                  <a:lnSpc>
                    <a:spcPct val="120000"/>
                  </a:lnSpc>
                  <a:buNone/>
                </a:pPr>
                <a:r>
                  <a:rPr lang="fr-CH" sz="1800" u="sng" dirty="0" err="1">
                    <a:latin typeface="Calibri (Body)"/>
                  </a:rPr>
                  <a:t>Itself</a:t>
                </a:r>
                <a:r>
                  <a:rPr lang="fr-CH" sz="1800" u="sng" dirty="0">
                    <a:latin typeface="Calibri (Body)"/>
                  </a:rPr>
                  <a:t> </a:t>
                </a:r>
                <a:r>
                  <a:rPr lang="fr-CH" sz="1800" u="sng" dirty="0" err="1">
                    <a:latin typeface="Calibri (Body)"/>
                  </a:rPr>
                  <a:t>based</a:t>
                </a:r>
                <a:r>
                  <a:rPr lang="fr-CH" sz="1800" u="sng" dirty="0">
                    <a:latin typeface="Calibri (Body)"/>
                  </a:rPr>
                  <a:t> on the </a:t>
                </a:r>
                <a:r>
                  <a:rPr lang="fr-CH" sz="1800" u="sng" dirty="0" err="1">
                    <a:latin typeface="Calibri (Body)"/>
                  </a:rPr>
                  <a:t>hardness</a:t>
                </a:r>
                <a:r>
                  <a:rPr lang="fr-CH" sz="1800" u="sng" dirty="0">
                    <a:latin typeface="Calibri (Body)"/>
                  </a:rPr>
                  <a:t> of the </a:t>
                </a:r>
                <a:r>
                  <a:rPr lang="fr-CH" sz="1800" u="sng" dirty="0" err="1">
                    <a:latin typeface="Calibri (Body)"/>
                  </a:rPr>
                  <a:t>Discrete</a:t>
                </a:r>
                <a:r>
                  <a:rPr lang="fr-CH" sz="1800" u="sng" dirty="0">
                    <a:latin typeface="Calibri (Body)"/>
                  </a:rPr>
                  <a:t> </a:t>
                </a:r>
                <a:r>
                  <a:rPr lang="fr-CH" sz="1800" u="sng" dirty="0" err="1">
                    <a:latin typeface="Calibri (Body)"/>
                  </a:rPr>
                  <a:t>Logarithm</a:t>
                </a:r>
                <a:r>
                  <a:rPr lang="fr-CH" sz="1800" u="sng" dirty="0">
                    <a:latin typeface="Calibri (Body)"/>
                  </a:rPr>
                  <a:t> </a:t>
                </a:r>
                <a:r>
                  <a:rPr lang="fr-CH" sz="1800" u="sng" dirty="0" err="1">
                    <a:latin typeface="Calibri (Body)"/>
                  </a:rPr>
                  <a:t>problem</a:t>
                </a:r>
                <a:r>
                  <a:rPr lang="fr-CH" sz="1800" dirty="0">
                    <a:latin typeface="Calibri (Body)"/>
                  </a:rPr>
                  <a:t> :</a:t>
                </a:r>
              </a:p>
              <a:p>
                <a:pPr indent="535762">
                  <a:lnSpc>
                    <a:spcPct val="120000"/>
                  </a:lnSpc>
                </a:pPr>
                <a:r>
                  <a:rPr lang="fr-CH" sz="1800" dirty="0" err="1">
                    <a:latin typeface="Calibri (Body)"/>
                  </a:rPr>
                  <a:t>Given</a:t>
                </a:r>
                <a:r>
                  <a:rPr lang="fr-CH" sz="1800" dirty="0">
                    <a:latin typeface="Calibri (Body)"/>
                  </a:rPr>
                  <a:t> </a:t>
                </a:r>
                <a14:m>
                  <m:oMath xmlns:m="http://schemas.openxmlformats.org/officeDocument/2006/math">
                    <m:r>
                      <a:rPr lang="fr-CH" sz="1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CH" sz="1800" i="1" baseline="31999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fr-CH" sz="1800" i="0" dirty="0" err="1">
                        <a:latin typeface="Cambria Math" panose="02040503050406030204" pitchFamily="18" charset="0"/>
                      </a:rPr>
                      <m:t>mod</m:t>
                    </m:r>
                    <m:r>
                      <a:rPr lang="fr-CH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CH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sz="1800" dirty="0">
                    <a:latin typeface="Calibri (Body)"/>
                  </a:rPr>
                  <a:t>it is computationally </a:t>
                </a:r>
                <a:r>
                  <a:rPr lang="fr-CH" sz="1800" dirty="0" err="1">
                    <a:latin typeface="Calibri (Body)"/>
                  </a:rPr>
                  <a:t>difficuly</a:t>
                </a:r>
                <a:r>
                  <a:rPr lang="fr-CH" sz="1800" dirty="0">
                    <a:latin typeface="Calibri (Body)"/>
                  </a:rPr>
                  <a:t> to find </a:t>
                </a:r>
                <a14:m>
                  <m:oMath xmlns:m="http://schemas.openxmlformats.org/officeDocument/2006/math">
                    <m:r>
                      <a:rPr lang="fr-CH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CH" sz="1800" dirty="0">
                    <a:latin typeface="Calibri (Body)"/>
                  </a:rPr>
                  <a:t>.</a:t>
                </a:r>
                <a:endParaRPr sz="18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331" name="Shape 3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5260" y="1257300"/>
                <a:ext cx="8340090" cy="5387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 txBox="1">
            <a:spLocks/>
          </p:cNvSpPr>
          <p:nvPr/>
        </p:nvSpPr>
        <p:spPr>
          <a:xfrm>
            <a:off x="628650" y="365127"/>
            <a:ext cx="7886700" cy="5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/>
              <a:t>Diffie</a:t>
            </a:r>
            <a:r>
              <a:rPr lang="en-US" sz="3200" b="1" dirty="0"/>
              <a:t>-Hellman Protocol</a:t>
            </a:r>
            <a:endParaRPr lang="fr-CH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CH" smtClean="0"/>
              <a:t>76</a:t>
            </a:fld>
            <a:endParaRPr lang="fr-CH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DE85FB-5FAE-9E43-8A22-8F14FA7503A7}"/>
              </a:ext>
            </a:extLst>
          </p:cNvPr>
          <p:cNvGrpSpPr/>
          <p:nvPr/>
        </p:nvGrpSpPr>
        <p:grpSpPr>
          <a:xfrm>
            <a:off x="581605" y="4791115"/>
            <a:ext cx="8167200" cy="1608368"/>
            <a:chOff x="921136" y="2720808"/>
            <a:chExt cx="7701248" cy="1608368"/>
          </a:xfrm>
        </p:grpSpPr>
        <p:sp>
          <p:nvSpPr>
            <p:cNvPr id="15" name="Shape 334">
              <a:extLst>
                <a:ext uri="{FF2B5EF4-FFF2-40B4-BE49-F238E27FC236}">
                  <a16:creationId xmlns:a16="http://schemas.microsoft.com/office/drawing/2014/main" id="{78835311-EF2C-EF45-B391-22FF9EF3A18C}"/>
                </a:ext>
              </a:extLst>
            </p:cNvPr>
            <p:cNvSpPr/>
            <p:nvPr/>
          </p:nvSpPr>
          <p:spPr>
            <a:xfrm flipH="1">
              <a:off x="3419921" y="3143250"/>
              <a:ext cx="2098646" cy="1"/>
            </a:xfrm>
            <a:prstGeom prst="line">
              <a:avLst/>
            </a:prstGeom>
            <a:ln w="19050">
              <a:solidFill>
                <a:srgbClr val="000000"/>
              </a:solidFill>
              <a:miter lim="400000"/>
              <a:headEnd type="stealth"/>
            </a:ln>
          </p:spPr>
          <p:txBody>
            <a:bodyPr lIns="35719" tIns="35719" rIns="35719" bIns="35719" anchor="ctr"/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6" name="Shape 335">
              <a:extLst>
                <a:ext uri="{FF2B5EF4-FFF2-40B4-BE49-F238E27FC236}">
                  <a16:creationId xmlns:a16="http://schemas.microsoft.com/office/drawing/2014/main" id="{7424CC2C-324A-EE41-9DCD-FD6C810C2D7B}"/>
                </a:ext>
              </a:extLst>
            </p:cNvPr>
            <p:cNvSpPr/>
            <p:nvPr/>
          </p:nvSpPr>
          <p:spPr>
            <a:xfrm flipH="1">
              <a:off x="3428830" y="3402211"/>
              <a:ext cx="2080960" cy="1"/>
            </a:xfrm>
            <a:prstGeom prst="line">
              <a:avLst/>
            </a:prstGeom>
            <a:ln w="1905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Shape 336">
                  <a:extLst>
                    <a:ext uri="{FF2B5EF4-FFF2-40B4-BE49-F238E27FC236}">
                      <a16:creationId xmlns:a16="http://schemas.microsoft.com/office/drawing/2014/main" id="{0E7EA88A-6446-564A-BDE1-80282657F6A6}"/>
                    </a:ext>
                  </a:extLst>
                </p:cNvPr>
                <p:cNvSpPr/>
                <p:nvPr/>
              </p:nvSpPr>
              <p:spPr>
                <a:xfrm>
                  <a:off x="3996531" y="2749314"/>
                  <a:ext cx="1073020" cy="379912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/>
                <a:p>
                  <a:pPr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20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H" sz="2000" i="1" baseline="31999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CH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2000" i="0" dirty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CH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sz="2000" dirty="0"/>
                </a:p>
              </p:txBody>
            </p:sp>
          </mc:Choice>
          <mc:Fallback xmlns="">
            <p:sp>
              <p:nvSpPr>
                <p:cNvPr id="19" name="Shape 336">
                  <a:extLst>
                    <a:ext uri="{FF2B5EF4-FFF2-40B4-BE49-F238E27FC236}">
                      <a16:creationId xmlns:a16="http://schemas.microsoft.com/office/drawing/2014/main" id="{0E7EA88A-6446-564A-BDE1-80282657F6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531" y="2749314"/>
                  <a:ext cx="1073020" cy="379912"/>
                </a:xfrm>
                <a:prstGeom prst="rect">
                  <a:avLst/>
                </a:prstGeom>
                <a:blipFill>
                  <a:blip r:embed="rId5"/>
                  <a:stretch>
                    <a:fillRect l="-2222" r="-1111" b="-22581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Shape 337">
                  <a:extLst>
                    <a:ext uri="{FF2B5EF4-FFF2-40B4-BE49-F238E27FC236}">
                      <a16:creationId xmlns:a16="http://schemas.microsoft.com/office/drawing/2014/main" id="{DEC254A7-0C15-2142-AB3F-A30025096AAF}"/>
                    </a:ext>
                  </a:extLst>
                </p:cNvPr>
                <p:cNvSpPr/>
                <p:nvPr/>
              </p:nvSpPr>
              <p:spPr>
                <a:xfrm>
                  <a:off x="3951257" y="3416234"/>
                  <a:ext cx="1069392" cy="379912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/>
                <a:p>
                  <a:pPr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20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H" sz="2000" i="1" baseline="31999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CH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2000" i="0" dirty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CH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sz="2000" dirty="0"/>
                </a:p>
              </p:txBody>
            </p:sp>
          </mc:Choice>
          <mc:Fallback xmlns="">
            <p:sp>
              <p:nvSpPr>
                <p:cNvPr id="20" name="Shape 337">
                  <a:extLst>
                    <a:ext uri="{FF2B5EF4-FFF2-40B4-BE49-F238E27FC236}">
                      <a16:creationId xmlns:a16="http://schemas.microsoft.com/office/drawing/2014/main" id="{DEC254A7-0C15-2142-AB3F-A30025096A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1257" y="3416234"/>
                  <a:ext cx="1069392" cy="379912"/>
                </a:xfrm>
                <a:prstGeom prst="rect">
                  <a:avLst/>
                </a:prstGeom>
                <a:blipFill>
                  <a:blip r:embed="rId6"/>
                  <a:stretch>
                    <a:fillRect l="-1111" r="-1111" b="-20000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Shape 338">
                  <a:extLst>
                    <a:ext uri="{FF2B5EF4-FFF2-40B4-BE49-F238E27FC236}">
                      <a16:creationId xmlns:a16="http://schemas.microsoft.com/office/drawing/2014/main" id="{C475054B-EBDB-A948-B9DE-6C92E3BF493B}"/>
                    </a:ext>
                  </a:extLst>
                </p:cNvPr>
                <p:cNvSpPr/>
                <p:nvPr/>
              </p:nvSpPr>
              <p:spPr>
                <a:xfrm>
                  <a:off x="921136" y="2720808"/>
                  <a:ext cx="2027190" cy="1603902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5719" tIns="35719" rIns="35719" bIns="35719" anchor="ctr">
                  <a:spAutoFit/>
                </a:bodyPr>
                <a:lstStyle/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2000" dirty="0"/>
                    <a:t>1. </a:t>
                  </a:r>
                  <a:r>
                    <a:rPr lang="fr-CH" sz="2000" dirty="0" err="1"/>
                    <a:t>generate</a:t>
                  </a:r>
                  <a:r>
                    <a:rPr lang="fr-CH" sz="2000" dirty="0"/>
                    <a:t> </a:t>
                  </a:r>
                  <a14:m>
                    <m:oMath xmlns:m="http://schemas.openxmlformats.org/officeDocument/2006/math">
                      <m:r>
                        <a:rPr lang="fr-CH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fr-CH" sz="2000" dirty="0">
                    <a:solidFill>
                      <a:srgbClr val="00B0F0"/>
                    </a:solidFill>
                  </a:endParaRPr>
                </a:p>
                <a:p>
                  <a:pPr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2000" dirty="0"/>
                    <a:t>2. </a:t>
                  </a:r>
                  <a:r>
                    <a:rPr lang="fr-CH" sz="2000" dirty="0" err="1"/>
                    <a:t>send</a:t>
                  </a:r>
                  <a:r>
                    <a:rPr lang="fr-CH" sz="2000" dirty="0"/>
                    <a:t> </a:t>
                  </a:r>
                  <a14:m>
                    <m:oMath xmlns:m="http://schemas.openxmlformats.org/officeDocument/2006/math">
                      <m:r>
                        <a:rPr lang="fr-CH" sz="20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CH" sz="2000" i="1" baseline="31999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CH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H" sz="2000" dirty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fr-CH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2000" i="1" dirty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endParaRPr lang="fr-CH" sz="2000" dirty="0"/>
                </a:p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lang="fr-CH" sz="2000" dirty="0"/>
                </a:p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2000" dirty="0"/>
                    <a:t>3. </a:t>
                  </a:r>
                  <a:r>
                    <a:rPr lang="fr-CH" sz="2000" dirty="0" err="1"/>
                    <a:t>compute</a:t>
                  </a:r>
                  <a:r>
                    <a:rPr lang="fr-CH" sz="2000" dirty="0"/>
                    <a:t> </a:t>
                  </a:r>
                </a:p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H" sz="2000" i="1" dirty="0" smtClean="0">
                            <a:latin typeface="Cambria Math" panose="02040503050406030204" pitchFamily="18" charset="0"/>
                          </a:rPr>
                          <m:t> = (</m:t>
                        </m:r>
                        <m:r>
                          <a:rPr lang="fr-CH" sz="2000" i="1" dirty="0" err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H" sz="2000" i="1" baseline="31999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CH" sz="2000" b="0" i="0" baseline="31999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2000" i="0" dirty="0" err="1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CH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CH" sz="20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fr-CH" sz="2000" i="1" baseline="31999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sz="2000" baseline="31999" dirty="0"/>
                </a:p>
              </p:txBody>
            </p:sp>
          </mc:Choice>
          <mc:Fallback xmlns="">
            <p:sp>
              <p:nvSpPr>
                <p:cNvPr id="21" name="Shape 338">
                  <a:extLst>
                    <a:ext uri="{FF2B5EF4-FFF2-40B4-BE49-F238E27FC236}">
                      <a16:creationId xmlns:a16="http://schemas.microsoft.com/office/drawing/2014/main" id="{C475054B-EBDB-A948-B9DE-6C92E3BF4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136" y="2720808"/>
                  <a:ext cx="2027190" cy="1603902"/>
                </a:xfrm>
                <a:prstGeom prst="rect">
                  <a:avLst/>
                </a:prstGeom>
                <a:blipFill>
                  <a:blip r:embed="rId7"/>
                  <a:stretch>
                    <a:fillRect l="-5294" t="-1563" b="-4688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Shape 339">
                  <a:extLst>
                    <a:ext uri="{FF2B5EF4-FFF2-40B4-BE49-F238E27FC236}">
                      <a16:creationId xmlns:a16="http://schemas.microsoft.com/office/drawing/2014/main" id="{212DE626-02F5-A748-8882-7BE3899A3944}"/>
                    </a:ext>
                  </a:extLst>
                </p:cNvPr>
                <p:cNvSpPr/>
                <p:nvPr/>
              </p:nvSpPr>
              <p:spPr>
                <a:xfrm>
                  <a:off x="6491883" y="2725274"/>
                  <a:ext cx="2130501" cy="1603902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5719" tIns="35719" rIns="35719" bIns="35719" anchor="ctr">
                  <a:spAutoFit/>
                </a:bodyPr>
                <a:lstStyle/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2000" dirty="0"/>
                    <a:t>1. </a:t>
                  </a:r>
                  <a:r>
                    <a:rPr lang="fr-CH" sz="2000" dirty="0" err="1"/>
                    <a:t>generate</a:t>
                  </a:r>
                  <a:r>
                    <a:rPr lang="fr-CH" sz="2000" dirty="0"/>
                    <a:t> </a:t>
                  </a:r>
                  <a14:m>
                    <m:oMath xmlns:m="http://schemas.openxmlformats.org/officeDocument/2006/math">
                      <m:r>
                        <a:rPr lang="fr-CH" sz="200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fr-CH" sz="2000" dirty="0"/>
                </a:p>
                <a:p>
                  <a:pPr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2000" dirty="0"/>
                    <a:t>2. </a:t>
                  </a:r>
                  <a:r>
                    <a:rPr lang="fr-CH" sz="2000" dirty="0" err="1"/>
                    <a:t>send</a:t>
                  </a:r>
                  <a:r>
                    <a:rPr lang="fr-CH" sz="2000" dirty="0"/>
                    <a:t> </a:t>
                  </a:r>
                  <a14:m>
                    <m:oMath xmlns:m="http://schemas.openxmlformats.org/officeDocument/2006/math">
                      <m:r>
                        <a:rPr lang="fr-CH" sz="20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CH" sz="2000" i="1" baseline="31999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fr-CH" sz="2000" dirty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fr-CH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2000" i="1" dirty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endParaRPr lang="fr-CH" sz="2000" dirty="0"/>
                </a:p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lang="fr-CH" sz="2000" dirty="0"/>
                </a:p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2000" dirty="0"/>
                    <a:t>3. </a:t>
                  </a:r>
                  <a:r>
                    <a:rPr lang="fr-CH" sz="2000" dirty="0" err="1"/>
                    <a:t>compute</a:t>
                  </a:r>
                  <a:r>
                    <a:rPr lang="fr-CH" sz="2000" dirty="0"/>
                    <a:t> </a:t>
                  </a:r>
                </a:p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H" sz="2000" i="1" dirty="0" smtClean="0">
                            <a:latin typeface="Cambria Math" panose="02040503050406030204" pitchFamily="18" charset="0"/>
                          </a:rPr>
                          <m:t> = (</m:t>
                        </m:r>
                        <m:r>
                          <a:rPr lang="fr-CH" sz="2000" i="1" dirty="0" err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H" sz="2000" i="1" baseline="31999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CH" sz="2000" b="0" i="1" baseline="31999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2000" i="0" dirty="0" err="1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CH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CH" sz="20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fr-CH" sz="2000" i="1" baseline="31999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sz="2000" baseline="31999" dirty="0"/>
                </a:p>
              </p:txBody>
            </p:sp>
          </mc:Choice>
          <mc:Fallback xmlns="">
            <p:sp>
              <p:nvSpPr>
                <p:cNvPr id="22" name="Shape 339">
                  <a:extLst>
                    <a:ext uri="{FF2B5EF4-FFF2-40B4-BE49-F238E27FC236}">
                      <a16:creationId xmlns:a16="http://schemas.microsoft.com/office/drawing/2014/main" id="{212DE626-02F5-A748-8882-7BE3899A39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883" y="2725274"/>
                  <a:ext cx="2130501" cy="1603902"/>
                </a:xfrm>
                <a:prstGeom prst="rect">
                  <a:avLst/>
                </a:prstGeom>
                <a:blipFill>
                  <a:blip r:embed="rId8"/>
                  <a:stretch>
                    <a:fillRect l="-5028" t="-2362" b="-4724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hape 322">
              <a:extLst>
                <a:ext uri="{FF2B5EF4-FFF2-40B4-BE49-F238E27FC236}">
                  <a16:creationId xmlns:a16="http://schemas.microsoft.com/office/drawing/2014/main" id="{A8640AEA-1CEB-1F4A-943D-724AA01A79AF}"/>
                </a:ext>
              </a:extLst>
            </p:cNvPr>
            <p:cNvSpPr/>
            <p:nvPr/>
          </p:nvSpPr>
          <p:spPr>
            <a:xfrm>
              <a:off x="2821023" y="3092827"/>
              <a:ext cx="410766" cy="41076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 algn="ctr"/>
              <a:r>
                <a:rPr sz="1687" dirty="0"/>
                <a:t>A</a:t>
              </a:r>
            </a:p>
          </p:txBody>
        </p:sp>
        <p:sp>
          <p:nvSpPr>
            <p:cNvPr id="24" name="Shape 323">
              <a:extLst>
                <a:ext uri="{FF2B5EF4-FFF2-40B4-BE49-F238E27FC236}">
                  <a16:creationId xmlns:a16="http://schemas.microsoft.com/office/drawing/2014/main" id="{FCCA8400-6660-804C-AD03-436B1016433A}"/>
                </a:ext>
              </a:extLst>
            </p:cNvPr>
            <p:cNvSpPr/>
            <p:nvPr/>
          </p:nvSpPr>
          <p:spPr>
            <a:xfrm>
              <a:off x="5784675" y="3087100"/>
              <a:ext cx="410766" cy="41076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 algn="ctr"/>
              <a:r>
                <a:rPr sz="1687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4701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xfrm>
            <a:off x="175260" y="1328194"/>
            <a:ext cx="8340090" cy="538734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fr-CH" sz="2000" dirty="0">
                <a:latin typeface="Calibri (Body)"/>
              </a:rPr>
              <a:t>The DH </a:t>
            </a:r>
            <a:r>
              <a:rPr lang="fr-CH" sz="2000" dirty="0" err="1">
                <a:latin typeface="Calibri (Body)"/>
              </a:rPr>
              <a:t>protocol</a:t>
            </a:r>
            <a:r>
              <a:rPr lang="fr-CH" sz="2000" dirty="0">
                <a:latin typeface="Calibri (Body)"/>
              </a:rPr>
              <a:t> enables </a:t>
            </a:r>
            <a:r>
              <a:rPr lang="fr-CH" sz="2000" dirty="0">
                <a:solidFill>
                  <a:srgbClr val="AB1500"/>
                </a:solidFill>
                <a:latin typeface="Calibri (Body)"/>
              </a:rPr>
              <a:t>secret key establishment </a:t>
            </a:r>
            <a:r>
              <a:rPr lang="fr-CH" sz="2000" dirty="0">
                <a:latin typeface="Calibri (Body)"/>
              </a:rPr>
              <a:t>in </a:t>
            </a:r>
            <a:r>
              <a:rPr lang="fr-CH" sz="2000" dirty="0" err="1">
                <a:latin typeface="Calibri (Body)"/>
              </a:rPr>
              <a:t>cleartext</a:t>
            </a:r>
            <a:r>
              <a:rPr lang="fr-CH" sz="2000" dirty="0">
                <a:latin typeface="Calibri (Body)"/>
              </a:rPr>
              <a:t> :</a:t>
            </a:r>
          </a:p>
          <a:p>
            <a:pPr indent="535762">
              <a:lnSpc>
                <a:spcPct val="120000"/>
              </a:lnSpc>
            </a:pPr>
            <a:endParaRPr lang="fr-CH" sz="2000" dirty="0">
              <a:latin typeface="Calibri (Body)"/>
            </a:endParaRPr>
          </a:p>
          <a:p>
            <a:pPr indent="535762">
              <a:lnSpc>
                <a:spcPct val="120000"/>
              </a:lnSpc>
            </a:pPr>
            <a:endParaRPr lang="fr-CH" sz="2000" dirty="0">
              <a:latin typeface="Calibri (Body)"/>
            </a:endParaRPr>
          </a:p>
          <a:p>
            <a:pPr indent="535762">
              <a:lnSpc>
                <a:spcPct val="120000"/>
              </a:lnSpc>
            </a:pPr>
            <a:endParaRPr lang="fr-CH" sz="2000" dirty="0">
              <a:latin typeface="Calibri (Body)"/>
            </a:endParaRPr>
          </a:p>
          <a:p>
            <a:pPr indent="535762">
              <a:lnSpc>
                <a:spcPct val="120000"/>
              </a:lnSpc>
            </a:pPr>
            <a:endParaRPr lang="fr-CH" sz="2000" dirty="0">
              <a:latin typeface="Calibri (Body)"/>
            </a:endParaRPr>
          </a:p>
          <a:p>
            <a:pPr indent="535762">
              <a:lnSpc>
                <a:spcPct val="120000"/>
              </a:lnSpc>
            </a:pPr>
            <a:endParaRPr lang="fr-CH" sz="2000" dirty="0">
              <a:latin typeface="Calibri (Body)"/>
            </a:endParaRPr>
          </a:p>
          <a:p>
            <a:pPr indent="535762">
              <a:lnSpc>
                <a:spcPct val="120000"/>
              </a:lnSpc>
            </a:pPr>
            <a:endParaRPr lang="fr-CH" sz="2000" dirty="0">
              <a:latin typeface="Calibri (Body)"/>
            </a:endParaRPr>
          </a:p>
          <a:p>
            <a:pPr indent="535762">
              <a:lnSpc>
                <a:spcPct val="120000"/>
              </a:lnSpc>
            </a:pPr>
            <a:endParaRPr lang="fr-CH" sz="2000" dirty="0">
              <a:latin typeface="Calibri (Body)"/>
            </a:endParaRPr>
          </a:p>
          <a:p>
            <a:pPr indent="0">
              <a:lnSpc>
                <a:spcPct val="120000"/>
              </a:lnSpc>
              <a:buNone/>
            </a:pPr>
            <a:endParaRPr lang="fr-CH" sz="2000" dirty="0">
              <a:latin typeface="Calibri (Body)"/>
            </a:endParaRPr>
          </a:p>
          <a:p>
            <a:pPr indent="535762"/>
            <a:r>
              <a:rPr lang="en-US" sz="2000" dirty="0"/>
              <a:t>DH </a:t>
            </a:r>
            <a:r>
              <a:rPr lang="en-US" sz="2000" dirty="0">
                <a:solidFill>
                  <a:schemeClr val="accent6"/>
                </a:solidFill>
              </a:rPr>
              <a:t>fully resists</a:t>
            </a:r>
            <a:r>
              <a:rPr lang="en-US" sz="2000" dirty="0"/>
              <a:t> passive attackers (eavesdropping only). </a:t>
            </a:r>
          </a:p>
          <a:p>
            <a:pPr indent="535762"/>
            <a:r>
              <a:rPr lang="en-US" sz="2000" dirty="0"/>
              <a:t>DH is </a:t>
            </a:r>
            <a:r>
              <a:rPr lang="en-US" sz="2000" dirty="0">
                <a:solidFill>
                  <a:srgbClr val="FF0000"/>
                </a:solidFill>
              </a:rPr>
              <a:t>not secure </a:t>
            </a:r>
            <a:r>
              <a:rPr lang="en-US" sz="2000" dirty="0"/>
              <a:t>against active attackers (MITM attacks).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50" y="365127"/>
            <a:ext cx="7886700" cy="5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/>
              <a:t>Diffie</a:t>
            </a:r>
            <a:r>
              <a:rPr lang="en-US" sz="3200" b="1" dirty="0"/>
              <a:t>-Hellman Protocol (cont’d)</a:t>
            </a:r>
            <a:endParaRPr lang="fr-CH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31519" y="2628611"/>
            <a:ext cx="7447427" cy="1397717"/>
            <a:chOff x="1172612" y="2811491"/>
            <a:chExt cx="7022547" cy="1397717"/>
          </a:xfrm>
        </p:grpSpPr>
        <p:sp>
          <p:nvSpPr>
            <p:cNvPr id="334" name="Shape 334"/>
            <p:cNvSpPr/>
            <p:nvPr/>
          </p:nvSpPr>
          <p:spPr>
            <a:xfrm flipH="1">
              <a:off x="3419921" y="3143250"/>
              <a:ext cx="2098646" cy="1"/>
            </a:xfrm>
            <a:prstGeom prst="line">
              <a:avLst/>
            </a:prstGeom>
            <a:ln w="19050">
              <a:solidFill>
                <a:srgbClr val="000000"/>
              </a:solidFill>
              <a:miter lim="400000"/>
              <a:headEnd type="stealth"/>
            </a:ln>
          </p:spPr>
          <p:txBody>
            <a:bodyPr lIns="35719" tIns="35719" rIns="35719" bIns="35719" anchor="ctr"/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35" name="Shape 335"/>
            <p:cNvSpPr/>
            <p:nvPr/>
          </p:nvSpPr>
          <p:spPr>
            <a:xfrm flipH="1">
              <a:off x="3428830" y="3402211"/>
              <a:ext cx="2080960" cy="1"/>
            </a:xfrm>
            <a:prstGeom prst="line">
              <a:avLst/>
            </a:prstGeom>
            <a:ln w="1905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Shape 336"/>
                <p:cNvSpPr/>
                <p:nvPr/>
              </p:nvSpPr>
              <p:spPr>
                <a:xfrm>
                  <a:off x="3996531" y="2811491"/>
                  <a:ext cx="987771" cy="33175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/>
                <a:p>
                  <a:pPr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H" sz="1687" i="1" baseline="31999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1687" i="0" dirty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sz="1687" dirty="0"/>
                </a:p>
              </p:txBody>
            </p:sp>
          </mc:Choice>
          <mc:Fallback xmlns="">
            <p:sp>
              <p:nvSpPr>
                <p:cNvPr id="336" name="Shape 3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531" y="2811491"/>
                  <a:ext cx="987771" cy="331758"/>
                </a:xfrm>
                <a:prstGeom prst="rect">
                  <a:avLst/>
                </a:prstGeom>
                <a:blipFill>
                  <a:blip r:embed="rId4"/>
                  <a:stretch>
                    <a:fillRect b="-7273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Shape 337"/>
                <p:cNvSpPr/>
                <p:nvPr/>
              </p:nvSpPr>
              <p:spPr>
                <a:xfrm>
                  <a:off x="4023110" y="3402211"/>
                  <a:ext cx="984052" cy="33175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/>
                <a:p>
                  <a:pPr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H" sz="1687" i="1" baseline="31999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1687" i="0" dirty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sz="1687" dirty="0"/>
                </a:p>
              </p:txBody>
            </p:sp>
          </mc:Choice>
          <mc:Fallback xmlns="">
            <p:sp>
              <p:nvSpPr>
                <p:cNvPr id="337" name="Shape 3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110" y="3402211"/>
                  <a:ext cx="984052" cy="331758"/>
                </a:xfrm>
                <a:prstGeom prst="rect">
                  <a:avLst/>
                </a:prstGeom>
                <a:blipFill>
                  <a:blip r:embed="rId5"/>
                  <a:stretch>
                    <a:fillRect b="-7273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Shape 338"/>
                <p:cNvSpPr/>
                <p:nvPr/>
              </p:nvSpPr>
              <p:spPr>
                <a:xfrm>
                  <a:off x="1172612" y="2840780"/>
                  <a:ext cx="1638244" cy="1363964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5719" tIns="35719" rIns="35719" bIns="35719" anchor="ctr">
                  <a:spAutoFit/>
                </a:bodyPr>
                <a:lstStyle/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1687" dirty="0"/>
                    <a:t>1. </a:t>
                  </a:r>
                  <a:r>
                    <a:rPr lang="fr-CH" sz="1687" dirty="0" err="1"/>
                    <a:t>generate</a:t>
                  </a:r>
                  <a:r>
                    <a:rPr lang="fr-CH" sz="1687" dirty="0"/>
                    <a:t> </a:t>
                  </a:r>
                  <a14:m>
                    <m:oMath xmlns:m="http://schemas.openxmlformats.org/officeDocument/2006/math">
                      <m:r>
                        <a:rPr lang="fr-CH" sz="1687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fr-CH" sz="1687" dirty="0">
                    <a:solidFill>
                      <a:srgbClr val="00B0F0"/>
                    </a:solidFill>
                  </a:endParaRPr>
                </a:p>
                <a:p>
                  <a:pPr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1687" dirty="0"/>
                    <a:t>2. </a:t>
                  </a:r>
                  <a:r>
                    <a:rPr lang="fr-CH" sz="1687" dirty="0" err="1"/>
                    <a:t>send</a:t>
                  </a:r>
                  <a:r>
                    <a:rPr lang="fr-CH" sz="1687" dirty="0"/>
                    <a:t> </a:t>
                  </a:r>
                  <a14:m>
                    <m:oMath xmlns:m="http://schemas.openxmlformats.org/officeDocument/2006/math">
                      <m:r>
                        <a:rPr lang="fr-CH" sz="1687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CH" sz="1687" i="1" baseline="31999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CH" sz="1687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H" sz="1687" dirty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fr-CH" sz="1687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1687" i="1" dirty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endParaRPr lang="fr-CH" sz="1687" dirty="0"/>
                </a:p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lang="fr-CH" sz="1687" dirty="0"/>
                </a:p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1687" dirty="0"/>
                    <a:t>3. </a:t>
                  </a:r>
                  <a:r>
                    <a:rPr lang="fr-CH" sz="1687" dirty="0" err="1"/>
                    <a:t>compute</a:t>
                  </a:r>
                  <a:r>
                    <a:rPr lang="fr-CH" sz="1687" dirty="0"/>
                    <a:t> </a:t>
                  </a:r>
                </a:p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687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 = (</m:t>
                        </m:r>
                        <m:r>
                          <a:rPr lang="fr-CH" sz="1687" i="1" dirty="0" err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H" sz="1687" i="1" baseline="31999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CH" sz="1687" b="0" i="0" baseline="31999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1687" i="0" dirty="0" err="1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fr-CH" sz="1687" i="1" baseline="31999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sz="1687" baseline="31999" dirty="0"/>
                </a:p>
              </p:txBody>
            </p:sp>
          </mc:Choice>
          <mc:Fallback xmlns="">
            <p:sp>
              <p:nvSpPr>
                <p:cNvPr id="338" name="Shape 3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2612" y="2840780"/>
                  <a:ext cx="1638244" cy="1363964"/>
                </a:xfrm>
                <a:prstGeom prst="rect">
                  <a:avLst/>
                </a:prstGeom>
                <a:blipFill>
                  <a:blip r:embed="rId6"/>
                  <a:stretch>
                    <a:fillRect l="-5614" t="-1786" b="-4464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Shape 339"/>
                <p:cNvSpPr/>
                <p:nvPr/>
              </p:nvSpPr>
              <p:spPr>
                <a:xfrm>
                  <a:off x="6491883" y="2845244"/>
                  <a:ext cx="1703276" cy="1363964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/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1687" dirty="0"/>
                    <a:t>1. </a:t>
                  </a:r>
                  <a:r>
                    <a:rPr lang="fr-CH" sz="1687" dirty="0" err="1"/>
                    <a:t>generate</a:t>
                  </a:r>
                  <a:r>
                    <a:rPr lang="fr-CH" sz="1687" dirty="0"/>
                    <a:t> </a:t>
                  </a:r>
                  <a14:m>
                    <m:oMath xmlns:m="http://schemas.openxmlformats.org/officeDocument/2006/math">
                      <m:r>
                        <a:rPr lang="fr-CH" sz="1687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fr-CH" sz="1687" dirty="0"/>
                </a:p>
                <a:p>
                  <a:pPr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1687" dirty="0"/>
                    <a:t>2. </a:t>
                  </a:r>
                  <a:r>
                    <a:rPr lang="fr-CH" sz="1687" dirty="0" err="1"/>
                    <a:t>send</a:t>
                  </a:r>
                  <a:r>
                    <a:rPr lang="fr-CH" sz="1687" dirty="0"/>
                    <a:t> </a:t>
                  </a:r>
                  <a14:m>
                    <m:oMath xmlns:m="http://schemas.openxmlformats.org/officeDocument/2006/math">
                      <m:r>
                        <a:rPr lang="fr-CH" sz="1687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CH" sz="1687" i="1" baseline="31999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fr-CH" sz="1687" dirty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fr-CH" sz="1687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1687" i="1" dirty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endParaRPr lang="fr-CH" sz="1687" dirty="0"/>
                </a:p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lang="fr-CH" sz="1687" dirty="0"/>
                </a:p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1687" dirty="0"/>
                    <a:t>3. </a:t>
                  </a:r>
                  <a:r>
                    <a:rPr lang="fr-CH" sz="1687" dirty="0" err="1"/>
                    <a:t>compute</a:t>
                  </a:r>
                  <a:r>
                    <a:rPr lang="fr-CH" sz="1687" dirty="0"/>
                    <a:t> </a:t>
                  </a:r>
                </a:p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687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 = (</m:t>
                        </m:r>
                        <m:r>
                          <a:rPr lang="fr-CH" sz="1687" i="1" dirty="0" err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H" sz="1687" i="1" baseline="31999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CH" sz="1687" b="0" i="1" baseline="31999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1687" i="0" dirty="0" err="1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fr-CH" sz="1687" i="1" baseline="31999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sz="1687" baseline="31999" dirty="0"/>
                </a:p>
              </p:txBody>
            </p:sp>
          </mc:Choice>
          <mc:Fallback xmlns="">
            <p:sp>
              <p:nvSpPr>
                <p:cNvPr id="339" name="Shape 3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883" y="2845244"/>
                  <a:ext cx="1703276" cy="1363964"/>
                </a:xfrm>
                <a:prstGeom prst="rect">
                  <a:avLst/>
                </a:prstGeom>
                <a:blipFill>
                  <a:blip r:embed="rId7"/>
                  <a:stretch>
                    <a:fillRect l="-5051" t="-1794" b="-4933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Shape 322"/>
            <p:cNvSpPr/>
            <p:nvPr/>
          </p:nvSpPr>
          <p:spPr>
            <a:xfrm>
              <a:off x="2821023" y="3092827"/>
              <a:ext cx="410766" cy="41076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 algn="ctr"/>
              <a:r>
                <a:rPr sz="1687" dirty="0"/>
                <a:t>A</a:t>
              </a:r>
            </a:p>
          </p:txBody>
        </p:sp>
        <p:sp>
          <p:nvSpPr>
            <p:cNvPr id="18" name="Shape 323"/>
            <p:cNvSpPr/>
            <p:nvPr/>
          </p:nvSpPr>
          <p:spPr>
            <a:xfrm>
              <a:off x="5784675" y="3087100"/>
              <a:ext cx="410766" cy="41076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 algn="ctr"/>
              <a:r>
                <a:rPr sz="1687" dirty="0"/>
                <a:t>B</a:t>
              </a:r>
            </a:p>
          </p:txBody>
        </p:sp>
      </p:grpSp>
      <p:sp>
        <p:nvSpPr>
          <p:cNvPr id="13" name="Shape 324"/>
          <p:cNvSpPr/>
          <p:nvPr/>
        </p:nvSpPr>
        <p:spPr>
          <a:xfrm>
            <a:off x="4161234" y="4411265"/>
            <a:ext cx="410766" cy="4107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AB15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AB15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algn="ctr"/>
            <a:r>
              <a:rPr sz="1687" dirty="0"/>
              <a:t>M</a:t>
            </a:r>
          </a:p>
        </p:txBody>
      </p:sp>
      <p:pic>
        <p:nvPicPr>
          <p:cNvPr id="14" name="Picture 2" descr="Image result for devil icon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34" y="4401238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CH" smtClean="0"/>
              <a:t>77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3449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xfrm>
            <a:off x="175260" y="1328194"/>
            <a:ext cx="8679180" cy="538734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000" dirty="0"/>
              <a:t>DH is </a:t>
            </a:r>
            <a:r>
              <a:rPr lang="en-US" sz="2000" dirty="0">
                <a:solidFill>
                  <a:srgbClr val="FF0000"/>
                </a:solidFill>
              </a:rPr>
              <a:t>not secure </a:t>
            </a:r>
            <a:r>
              <a:rPr lang="en-US" sz="2000" dirty="0"/>
              <a:t>against active attackers (MITM attacks) :</a:t>
            </a:r>
            <a:endParaRPr lang="fr-CH" sz="2000" dirty="0">
              <a:latin typeface="Calibri (Body)"/>
            </a:endParaRPr>
          </a:p>
          <a:p>
            <a:pPr indent="535762">
              <a:lnSpc>
                <a:spcPct val="120000"/>
              </a:lnSpc>
            </a:pPr>
            <a:endParaRPr lang="fr-CH" sz="2000" dirty="0">
              <a:latin typeface="Calibri (Body)"/>
            </a:endParaRPr>
          </a:p>
          <a:p>
            <a:pPr indent="535762">
              <a:lnSpc>
                <a:spcPct val="120000"/>
              </a:lnSpc>
            </a:pPr>
            <a:endParaRPr lang="fr-CH" sz="2000" dirty="0">
              <a:latin typeface="Calibri (Body)"/>
            </a:endParaRPr>
          </a:p>
          <a:p>
            <a:pPr indent="535762">
              <a:lnSpc>
                <a:spcPct val="120000"/>
              </a:lnSpc>
            </a:pPr>
            <a:endParaRPr lang="fr-CH" sz="2000" dirty="0">
              <a:latin typeface="Calibri (Body)"/>
            </a:endParaRPr>
          </a:p>
          <a:p>
            <a:pPr indent="535762">
              <a:lnSpc>
                <a:spcPct val="120000"/>
              </a:lnSpc>
            </a:pPr>
            <a:endParaRPr lang="fr-CH" sz="2000" dirty="0">
              <a:latin typeface="Calibri (Body)"/>
            </a:endParaRPr>
          </a:p>
          <a:p>
            <a:pPr indent="535762">
              <a:lnSpc>
                <a:spcPct val="120000"/>
              </a:lnSpc>
            </a:pPr>
            <a:endParaRPr lang="fr-CH" sz="2000" dirty="0">
              <a:latin typeface="Calibri (Body)"/>
            </a:endParaRPr>
          </a:p>
          <a:p>
            <a:pPr indent="0">
              <a:lnSpc>
                <a:spcPct val="120000"/>
              </a:lnSpc>
              <a:buNone/>
            </a:pPr>
            <a:endParaRPr lang="fr-CH" sz="2000" dirty="0">
              <a:latin typeface="Calibri (Body)"/>
            </a:endParaRPr>
          </a:p>
          <a:p>
            <a:pPr indent="0">
              <a:lnSpc>
                <a:spcPct val="120000"/>
              </a:lnSpc>
              <a:buNone/>
            </a:pPr>
            <a:endParaRPr lang="fr-CH" sz="2000" dirty="0">
              <a:latin typeface="Calibri (Body)"/>
            </a:endParaRPr>
          </a:p>
          <a:p>
            <a:pPr indent="0">
              <a:lnSpc>
                <a:spcPct val="120000"/>
              </a:lnSpc>
              <a:buNone/>
            </a:pPr>
            <a:r>
              <a:rPr lang="fr-CH" sz="600" dirty="0">
                <a:latin typeface="Calibri (Body)"/>
              </a:rPr>
              <a:t> </a:t>
            </a:r>
          </a:p>
          <a:p>
            <a:pPr marL="571500" indent="-342900"/>
            <a:r>
              <a:rPr lang="en-US" sz="2000" dirty="0"/>
              <a:t>Hence, messages need to be </a:t>
            </a:r>
            <a:r>
              <a:rPr lang="en-US" sz="2000" b="1" dirty="0"/>
              <a:t>authenticated </a:t>
            </a:r>
            <a:r>
              <a:rPr lang="en-US" sz="2000" dirty="0"/>
              <a:t>(which violates our requirement </a:t>
            </a:r>
            <a:r>
              <a:rPr lang="en-US" sz="2000" dirty="0">
                <a:latin typeface="Calibri (Body)"/>
              </a:rPr>
              <a:t>that devices have no preloaded keys</a:t>
            </a:r>
            <a:r>
              <a:rPr lang="en-US" sz="2000" dirty="0"/>
              <a:t> )</a:t>
            </a:r>
          </a:p>
          <a:p>
            <a:pPr marL="571500" indent="-342900"/>
            <a:r>
              <a:rPr lang="en-US" sz="2000" b="1" dirty="0"/>
              <a:t>Or</a:t>
            </a:r>
            <a:r>
              <a:rPr lang="en-US" sz="2000" dirty="0"/>
              <a:t>, there need to exist a procedure to </a:t>
            </a:r>
            <a:r>
              <a:rPr lang="en-US" sz="2000" dirty="0">
                <a:solidFill>
                  <a:srgbClr val="FF0000"/>
                </a:solidFill>
              </a:rPr>
              <a:t>verify if the keys are identical</a:t>
            </a:r>
          </a:p>
          <a:p>
            <a:pPr indent="535762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CH" smtClean="0"/>
              <a:t>78</a:t>
            </a:fld>
            <a:endParaRPr lang="fr-CH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50" y="365127"/>
            <a:ext cx="7886700" cy="5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Diffie-Hellman Protocol (cont’d)</a:t>
            </a:r>
            <a:endParaRPr lang="fr-CH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28650" y="2231451"/>
            <a:ext cx="7745220" cy="2500813"/>
            <a:chOff x="599732" y="2787711"/>
            <a:chExt cx="7745220" cy="2500813"/>
          </a:xfrm>
        </p:grpSpPr>
        <p:grpSp>
          <p:nvGrpSpPr>
            <p:cNvPr id="4" name="Group 3"/>
            <p:cNvGrpSpPr/>
            <p:nvPr/>
          </p:nvGrpSpPr>
          <p:grpSpPr>
            <a:xfrm>
              <a:off x="599732" y="2787711"/>
              <a:ext cx="7745220" cy="1676807"/>
              <a:chOff x="1048344" y="2970591"/>
              <a:chExt cx="7303352" cy="1676807"/>
            </a:xfrm>
          </p:grpSpPr>
          <p:sp>
            <p:nvSpPr>
              <p:cNvPr id="334" name="Shape 334"/>
              <p:cNvSpPr/>
              <p:nvPr/>
            </p:nvSpPr>
            <p:spPr>
              <a:xfrm flipH="1">
                <a:off x="3419920" y="3143251"/>
                <a:ext cx="217241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miter lim="400000"/>
                <a:headEnd type="stealth"/>
              </a:ln>
            </p:spPr>
            <p:txBody>
              <a:bodyPr lIns="35719" tIns="35719" rIns="35719" bIns="35719" anchor="ctr"/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335" name="Shape 335"/>
              <p:cNvSpPr/>
              <p:nvPr/>
            </p:nvSpPr>
            <p:spPr>
              <a:xfrm flipH="1">
                <a:off x="5211388" y="3402212"/>
                <a:ext cx="298401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miter lim="400000"/>
                <a:tailEnd type="triangle"/>
              </a:ln>
            </p:spPr>
            <p:txBody>
              <a:bodyPr lIns="35719" tIns="35719" rIns="35719" bIns="35719" anchor="ctr"/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6" name="Shape 336"/>
                  <p:cNvSpPr/>
                  <p:nvPr/>
                </p:nvSpPr>
                <p:spPr>
                  <a:xfrm>
                    <a:off x="2946756" y="4315640"/>
                    <a:ext cx="987771" cy="331758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anchor="ctr">
                    <a:spAutoFit/>
                  </a:bodyPr>
                  <a:lstStyle/>
                  <a:p>
                    <a:pPr>
                      <a:defRPr sz="2400">
                        <a:latin typeface="+mn-lt"/>
                        <a:ea typeface="+mn-ea"/>
                        <a:cs typeface="+mn-cs"/>
                        <a:sym typeface="Calibri"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H" sz="1687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H" sz="1687" i="1" baseline="31999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CH" sz="1687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687" i="0" dirty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fr-CH" sz="1687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sz="1687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sz="1687" dirty="0"/>
                  </a:p>
                </p:txBody>
              </p:sp>
            </mc:Choice>
            <mc:Fallback xmlns="">
              <p:sp>
                <p:nvSpPr>
                  <p:cNvPr id="336" name="Shape 3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6756" y="4315640"/>
                    <a:ext cx="987771" cy="33175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7407"/>
                    </a:stretch>
                  </a:blipFill>
                  <a:ln w="12700">
                    <a:miter lim="400000"/>
                  </a:ln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/>
                  <a:lstStyle/>
                  <a:p>
                    <a:r>
                      <a:rPr lang="fr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7" name="Shape 337"/>
                  <p:cNvSpPr/>
                  <p:nvPr/>
                </p:nvSpPr>
                <p:spPr>
                  <a:xfrm>
                    <a:off x="5211389" y="4219044"/>
                    <a:ext cx="984052" cy="331758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anchor="ctr">
                    <a:spAutoFit/>
                  </a:bodyPr>
                  <a:lstStyle/>
                  <a:p>
                    <a:pPr>
                      <a:defRPr sz="2400">
                        <a:latin typeface="+mn-lt"/>
                        <a:ea typeface="+mn-ea"/>
                        <a:cs typeface="+mn-cs"/>
                        <a:sym typeface="Calibri"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H" sz="1687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H" sz="1687" i="1" baseline="31999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CH" sz="1687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687" i="0" dirty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fr-CH" sz="1687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sz="1687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sz="1687" dirty="0"/>
                  </a:p>
                </p:txBody>
              </p:sp>
            </mc:Choice>
            <mc:Fallback xmlns="">
              <p:sp>
                <p:nvSpPr>
                  <p:cNvPr id="337" name="Shape 3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1389" y="4219044"/>
                    <a:ext cx="984052" cy="33175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7407"/>
                    </a:stretch>
                  </a:blipFill>
                  <a:ln w="12700">
                    <a:miter lim="400000"/>
                  </a:ln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/>
                  <a:lstStyle/>
                  <a:p>
                    <a:r>
                      <a:rPr lang="fr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8" name="Shape 338"/>
                  <p:cNvSpPr/>
                  <p:nvPr/>
                </p:nvSpPr>
                <p:spPr>
                  <a:xfrm>
                    <a:off x="1048344" y="2970591"/>
                    <a:ext cx="1762512" cy="1104341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5719" tIns="35719" rIns="35719" bIns="35719" anchor="ctr">
                    <a:spAutoFit/>
                  </a:bodyPr>
                  <a:lstStyle/>
                  <a:p>
                    <a:pPr algn="l">
                      <a:defRPr sz="2400">
                        <a:latin typeface="+mn-lt"/>
                        <a:ea typeface="+mn-ea"/>
                        <a:cs typeface="+mn-cs"/>
                        <a:sym typeface="Calibri"/>
                      </a:defRPr>
                    </a:pPr>
                    <a:r>
                      <a:rPr lang="fr-CH" sz="1687" dirty="0"/>
                      <a:t>1. </a:t>
                    </a:r>
                    <a:r>
                      <a:rPr lang="fr-CH" sz="1687" dirty="0" err="1"/>
                      <a:t>generate</a:t>
                    </a:r>
                    <a:r>
                      <a:rPr lang="fr-CH" sz="1687" dirty="0"/>
                      <a:t> </a:t>
                    </a:r>
                    <a14:m>
                      <m:oMath xmlns:m="http://schemas.openxmlformats.org/officeDocument/2006/math">
                        <m:r>
                          <a:rPr lang="fr-CH" sz="1687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a14:m>
                    <a:endParaRPr lang="fr-CH" sz="1687" dirty="0">
                      <a:solidFill>
                        <a:srgbClr val="00B0F0"/>
                      </a:solidFill>
                    </a:endParaRPr>
                  </a:p>
                  <a:p>
                    <a:pPr>
                      <a:defRPr sz="2400">
                        <a:latin typeface="+mn-lt"/>
                        <a:ea typeface="+mn-ea"/>
                        <a:cs typeface="+mn-cs"/>
                        <a:sym typeface="Calibri"/>
                      </a:defRPr>
                    </a:pPr>
                    <a:r>
                      <a:rPr lang="fr-CH" sz="1687" dirty="0"/>
                      <a:t>2. </a:t>
                    </a:r>
                    <a:r>
                      <a:rPr lang="fr-CH" sz="1687" dirty="0" err="1"/>
                      <a:t>send</a:t>
                    </a:r>
                    <a:r>
                      <a:rPr lang="fr-CH" sz="1687" dirty="0"/>
                      <a:t> </a:t>
                    </a:r>
                    <a14:m>
                      <m:oMath xmlns:m="http://schemas.openxmlformats.org/officeDocument/2006/math"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H" sz="1687" i="1" baseline="31999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1687" dirty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fr-CH" sz="1687" dirty="0"/>
                  </a:p>
                  <a:p>
                    <a:pPr algn="l">
                      <a:defRPr sz="2400">
                        <a:latin typeface="+mn-lt"/>
                        <a:ea typeface="+mn-ea"/>
                        <a:cs typeface="+mn-cs"/>
                        <a:sym typeface="Calibri"/>
                      </a:defRPr>
                    </a:pPr>
                    <a:r>
                      <a:rPr lang="fr-CH" sz="1687" dirty="0"/>
                      <a:t>3. </a:t>
                    </a:r>
                    <a:r>
                      <a:rPr lang="fr-CH" sz="1687" dirty="0" err="1"/>
                      <a:t>compute</a:t>
                    </a:r>
                    <a:r>
                      <a:rPr lang="fr-CH" sz="1687" dirty="0"/>
                      <a:t> </a:t>
                    </a:r>
                  </a:p>
                  <a:p>
                    <a:pPr algn="l">
                      <a:defRPr sz="2400">
                        <a:latin typeface="+mn-lt"/>
                        <a:ea typeface="+mn-ea"/>
                        <a:cs typeface="+mn-cs"/>
                        <a:sym typeface="Calibri"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H" sz="1687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87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CH" sz="1687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fr-CH" sz="1687" i="1" dirty="0" smtClean="0">
                              <a:latin typeface="Cambria Math" panose="02040503050406030204" pitchFamily="18" charset="0"/>
                            </a:rPr>
                            <m:t> = (</m:t>
                          </m:r>
                          <m:r>
                            <a:rPr lang="fr-CH" sz="1687" i="1" dirty="0" err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H" sz="1687" b="0" i="1" baseline="31999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CH" sz="1687" b="0" i="0" baseline="31999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687" i="0" dirty="0" err="1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fr-CH" sz="1687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sz="1687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CH" sz="1687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CH" sz="1687" i="1" baseline="31999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sz="1687" baseline="31999" dirty="0"/>
                  </a:p>
                </p:txBody>
              </p:sp>
            </mc:Choice>
            <mc:Fallback xmlns="">
              <p:sp>
                <p:nvSpPr>
                  <p:cNvPr id="338" name="Shape 3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8344" y="2970591"/>
                    <a:ext cx="1762512" cy="110434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212" t="-2210" b="-6077"/>
                    </a:stretch>
                  </a:blipFill>
                  <a:ln w="12700">
                    <a:miter lim="400000"/>
                  </a:ln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/>
                  <a:lstStyle/>
                  <a:p>
                    <a:r>
                      <a:rPr lang="fr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9" name="Shape 339"/>
                  <p:cNvSpPr/>
                  <p:nvPr/>
                </p:nvSpPr>
                <p:spPr>
                  <a:xfrm>
                    <a:off x="6491883" y="2975055"/>
                    <a:ext cx="1859813" cy="1104341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anchor="ctr">
                    <a:spAutoFit/>
                  </a:bodyPr>
                  <a:lstStyle/>
                  <a:p>
                    <a:pPr algn="l">
                      <a:defRPr sz="2400">
                        <a:latin typeface="+mn-lt"/>
                        <a:ea typeface="+mn-ea"/>
                        <a:cs typeface="+mn-cs"/>
                        <a:sym typeface="Calibri"/>
                      </a:defRPr>
                    </a:pPr>
                    <a:r>
                      <a:rPr lang="fr-CH" sz="1687" dirty="0"/>
                      <a:t>1. </a:t>
                    </a:r>
                    <a:r>
                      <a:rPr lang="fr-CH" sz="1687" dirty="0" err="1"/>
                      <a:t>generate</a:t>
                    </a:r>
                    <a:r>
                      <a:rPr lang="fr-CH" sz="1687" dirty="0"/>
                      <a:t> </a:t>
                    </a:r>
                    <a14:m>
                      <m:oMath xmlns:m="http://schemas.openxmlformats.org/officeDocument/2006/math">
                        <m:r>
                          <a:rPr lang="fr-CH" sz="1687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a14:m>
                    <a:endParaRPr lang="fr-CH" sz="1687" dirty="0"/>
                  </a:p>
                  <a:p>
                    <a:pPr>
                      <a:defRPr sz="2400">
                        <a:latin typeface="+mn-lt"/>
                        <a:ea typeface="+mn-ea"/>
                        <a:cs typeface="+mn-cs"/>
                        <a:sym typeface="Calibri"/>
                      </a:defRPr>
                    </a:pPr>
                    <a:r>
                      <a:rPr lang="fr-CH" sz="1687" dirty="0"/>
                      <a:t>2. </a:t>
                    </a:r>
                    <a:r>
                      <a:rPr lang="fr-CH" sz="1687" dirty="0" err="1"/>
                      <a:t>send</a:t>
                    </a:r>
                    <a:r>
                      <a:rPr lang="fr-CH" sz="1687" dirty="0"/>
                      <a:t> </a:t>
                    </a:r>
                    <a14:m>
                      <m:oMath xmlns:m="http://schemas.openxmlformats.org/officeDocument/2006/math"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H" sz="1687" i="1" baseline="31999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fr-CH" sz="1687" dirty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1687" i="1" dirty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fr-CH" sz="1687" dirty="0"/>
                  </a:p>
                  <a:p>
                    <a:pPr algn="l">
                      <a:defRPr sz="2400">
                        <a:latin typeface="+mn-lt"/>
                        <a:ea typeface="+mn-ea"/>
                        <a:cs typeface="+mn-cs"/>
                        <a:sym typeface="Calibri"/>
                      </a:defRPr>
                    </a:pPr>
                    <a:r>
                      <a:rPr lang="fr-CH" sz="1687" dirty="0"/>
                      <a:t>3. </a:t>
                    </a:r>
                    <a:r>
                      <a:rPr lang="fr-CH" sz="1687" dirty="0" err="1"/>
                      <a:t>compute</a:t>
                    </a:r>
                    <a:r>
                      <a:rPr lang="fr-CH" sz="1687" dirty="0"/>
                      <a:t> </a:t>
                    </a:r>
                  </a:p>
                  <a:p>
                    <a:pPr algn="l">
                      <a:defRPr sz="2400">
                        <a:latin typeface="+mn-lt"/>
                        <a:ea typeface="+mn-ea"/>
                        <a:cs typeface="+mn-cs"/>
                        <a:sym typeface="Calibri"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H" sz="1687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87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CH" sz="1687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fr-CH" sz="1687" i="1" dirty="0" smtClean="0">
                              <a:latin typeface="Cambria Math" panose="02040503050406030204" pitchFamily="18" charset="0"/>
                            </a:rPr>
                            <m:t> = (</m:t>
                          </m:r>
                          <m:r>
                            <a:rPr lang="fr-CH" sz="1687" i="1" dirty="0" err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H" sz="1687" b="0" i="1" baseline="31999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CH" sz="1687" b="0" i="1" baseline="31999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687" i="0" dirty="0" err="1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fr-CH" sz="1687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sz="1687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CH" sz="1687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CH" sz="1687" i="1" baseline="31999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sz="1687" baseline="31999" dirty="0"/>
                  </a:p>
                </p:txBody>
              </p:sp>
            </mc:Choice>
            <mc:Fallback xmlns="">
              <p:sp>
                <p:nvSpPr>
                  <p:cNvPr id="339" name="Shape 3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1883" y="2975055"/>
                    <a:ext cx="1859813" cy="110434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938" t="-2210" b="-6077"/>
                    </a:stretch>
                  </a:blipFill>
                  <a:ln w="12700">
                    <a:miter lim="400000"/>
                  </a:ln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/>
                  <a:lstStyle/>
                  <a:p>
                    <a:r>
                      <a:rPr lang="fr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Shape 322"/>
              <p:cNvSpPr/>
              <p:nvPr/>
            </p:nvSpPr>
            <p:spPr>
              <a:xfrm>
                <a:off x="2821023" y="3092827"/>
                <a:ext cx="410766" cy="41076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5719" tIns="35719" rIns="35719" bIns="35719" anchor="ctr"/>
              <a:lstStyle>
                <a:lvl1pPr>
                  <a:defRPr sz="24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lvl1pPr>
              </a:lstStyle>
              <a:p>
                <a:pPr algn="ctr"/>
                <a:r>
                  <a:rPr sz="1687" dirty="0"/>
                  <a:t>A</a:t>
                </a:r>
              </a:p>
            </p:txBody>
          </p:sp>
          <p:sp>
            <p:nvSpPr>
              <p:cNvPr id="18" name="Shape 323"/>
              <p:cNvSpPr/>
              <p:nvPr/>
            </p:nvSpPr>
            <p:spPr>
              <a:xfrm>
                <a:off x="5784675" y="3087100"/>
                <a:ext cx="410766" cy="41076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5719" tIns="35719" rIns="35719" bIns="35719" anchor="ctr"/>
              <a:lstStyle>
                <a:lvl1pPr>
                  <a:defRPr sz="24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lvl1pPr>
              </a:lstStyle>
              <a:p>
                <a:pPr algn="ctr"/>
                <a:r>
                  <a:rPr sz="1687" dirty="0"/>
                  <a:t>B</a:t>
                </a:r>
              </a:p>
            </p:txBody>
          </p:sp>
        </p:grpSp>
        <p:sp>
          <p:nvSpPr>
            <p:cNvPr id="13" name="Shape 324"/>
            <p:cNvSpPr/>
            <p:nvPr/>
          </p:nvSpPr>
          <p:spPr>
            <a:xfrm>
              <a:off x="4161234" y="4411265"/>
              <a:ext cx="410766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AB15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>
                  <a:solidFill>
                    <a:srgbClr val="AB15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 algn="ctr"/>
              <a:r>
                <a:rPr sz="1687" dirty="0"/>
                <a:t>M</a:t>
              </a:r>
            </a:p>
          </p:txBody>
        </p:sp>
        <p:pic>
          <p:nvPicPr>
            <p:cNvPr id="14" name="Picture 2" descr="Image result for devil icon 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134" y="4401238"/>
              <a:ext cx="419100" cy="41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Shape 365"/>
            <p:cNvSpPr/>
            <p:nvPr/>
          </p:nvSpPr>
          <p:spPr>
            <a:xfrm flipH="1" flipV="1">
              <a:off x="3203733" y="3417611"/>
              <a:ext cx="678656" cy="78581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6" name="Shape 366"/>
            <p:cNvSpPr/>
            <p:nvPr/>
          </p:nvSpPr>
          <p:spPr>
            <a:xfrm flipH="1" flipV="1">
              <a:off x="3025139" y="3515838"/>
              <a:ext cx="732235" cy="821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9" name="Shape 369"/>
            <p:cNvSpPr/>
            <p:nvPr/>
          </p:nvSpPr>
          <p:spPr>
            <a:xfrm flipV="1">
              <a:off x="4748569" y="3453330"/>
              <a:ext cx="687587" cy="66972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0" name="Shape 371"/>
            <p:cNvSpPr/>
            <p:nvPr/>
          </p:nvSpPr>
          <p:spPr>
            <a:xfrm flipV="1">
              <a:off x="4873585" y="3596205"/>
              <a:ext cx="678656" cy="678657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323380" y="2841053"/>
              <a:ext cx="175682" cy="259309"/>
              <a:chOff x="3733192" y="2847636"/>
              <a:chExt cx="175682" cy="259309"/>
            </a:xfrm>
          </p:grpSpPr>
          <p:sp>
            <p:nvSpPr>
              <p:cNvPr id="21" name="Shape 373"/>
              <p:cNvSpPr/>
              <p:nvPr/>
            </p:nvSpPr>
            <p:spPr>
              <a:xfrm>
                <a:off x="3733192" y="2859253"/>
                <a:ext cx="175682" cy="247692"/>
              </a:xfrm>
              <a:prstGeom prst="line">
                <a:avLst/>
              </a:prstGeom>
              <a:noFill/>
              <a:ln w="38100" cap="flat">
                <a:solidFill>
                  <a:srgbClr val="AB15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22" name="Shape 374"/>
              <p:cNvSpPr/>
              <p:nvPr/>
            </p:nvSpPr>
            <p:spPr>
              <a:xfrm flipV="1">
                <a:off x="3733192" y="2847636"/>
                <a:ext cx="165013" cy="259309"/>
              </a:xfrm>
              <a:prstGeom prst="line">
                <a:avLst/>
              </a:prstGeom>
              <a:noFill/>
              <a:ln w="38100" cap="flat">
                <a:solidFill>
                  <a:srgbClr val="AB15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863159" y="3077022"/>
              <a:ext cx="175682" cy="259309"/>
              <a:chOff x="3733192" y="2847636"/>
              <a:chExt cx="175682" cy="259309"/>
            </a:xfrm>
          </p:grpSpPr>
          <p:sp>
            <p:nvSpPr>
              <p:cNvPr id="24" name="Shape 373"/>
              <p:cNvSpPr/>
              <p:nvPr/>
            </p:nvSpPr>
            <p:spPr>
              <a:xfrm>
                <a:off x="3733192" y="2859253"/>
                <a:ext cx="175682" cy="247692"/>
              </a:xfrm>
              <a:prstGeom prst="line">
                <a:avLst/>
              </a:prstGeom>
              <a:noFill/>
              <a:ln w="38100" cap="flat">
                <a:solidFill>
                  <a:srgbClr val="AB15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25" name="Shape 374"/>
              <p:cNvSpPr/>
              <p:nvPr/>
            </p:nvSpPr>
            <p:spPr>
              <a:xfrm flipV="1">
                <a:off x="3733192" y="2847636"/>
                <a:ext cx="165013" cy="259309"/>
              </a:xfrm>
              <a:prstGeom prst="line">
                <a:avLst/>
              </a:prstGeom>
              <a:noFill/>
              <a:ln w="38100" cap="flat">
                <a:solidFill>
                  <a:srgbClr val="AB15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Shape 336"/>
                <p:cNvSpPr/>
                <p:nvPr/>
              </p:nvSpPr>
              <p:spPr>
                <a:xfrm>
                  <a:off x="3360316" y="3250039"/>
                  <a:ext cx="1047533" cy="33175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/>
                <a:p>
                  <a:pPr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H" sz="1687" b="0" i="1" baseline="31999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1687" i="0" dirty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sz="1687" dirty="0"/>
                </a:p>
              </p:txBody>
            </p:sp>
          </mc:Choice>
          <mc:Fallback xmlns="">
            <p:sp>
              <p:nvSpPr>
                <p:cNvPr id="26" name="Shape 3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0316" y="3250039"/>
                  <a:ext cx="1047533" cy="331758"/>
                </a:xfrm>
                <a:prstGeom prst="rect">
                  <a:avLst/>
                </a:prstGeom>
                <a:blipFill>
                  <a:blip r:embed="rId9"/>
                  <a:stretch>
                    <a:fillRect b="-9259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Shape 336"/>
                <p:cNvSpPr/>
                <p:nvPr/>
              </p:nvSpPr>
              <p:spPr>
                <a:xfrm>
                  <a:off x="4137967" y="3493413"/>
                  <a:ext cx="1047533" cy="33175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/>
                <a:p>
                  <a:pPr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H" sz="1687" b="0" i="1" baseline="31999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H" sz="1687" i="0" dirty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1687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sz="1687" dirty="0"/>
                </a:p>
              </p:txBody>
            </p:sp>
          </mc:Choice>
          <mc:Fallback xmlns="">
            <p:sp>
              <p:nvSpPr>
                <p:cNvPr id="27" name="Shape 3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967" y="3493413"/>
                  <a:ext cx="1047533" cy="331758"/>
                </a:xfrm>
                <a:prstGeom prst="rect">
                  <a:avLst/>
                </a:prstGeom>
                <a:blipFill>
                  <a:blip r:embed="rId10"/>
                  <a:stretch>
                    <a:fillRect b="-7407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Shape 339"/>
                <p:cNvSpPr/>
                <p:nvPr/>
              </p:nvSpPr>
              <p:spPr>
                <a:xfrm>
                  <a:off x="4661733" y="4437521"/>
                  <a:ext cx="3081999" cy="85100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/>
                <a:p>
                  <a:pPr algn="l"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1687" dirty="0"/>
                    <a:t>1. </a:t>
                  </a:r>
                  <a:r>
                    <a:rPr lang="fr-CH" sz="1687" dirty="0" err="1"/>
                    <a:t>generate</a:t>
                  </a:r>
                  <a:r>
                    <a:rPr lang="fr-CH" sz="1687" dirty="0"/>
                    <a:t> </a:t>
                  </a:r>
                  <a14:m>
                    <m:oMath xmlns:m="http://schemas.openxmlformats.org/officeDocument/2006/math">
                      <m:r>
                        <a:rPr lang="fr-CH" sz="1687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fr-CH" sz="1687" dirty="0">
                    <a:solidFill>
                      <a:srgbClr val="FF0000"/>
                    </a:solidFill>
                  </a:endParaRPr>
                </a:p>
                <a:p>
                  <a:pPr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1687" dirty="0"/>
                    <a:t>2. </a:t>
                  </a:r>
                  <a:r>
                    <a:rPr lang="fr-CH" sz="1687" dirty="0" err="1"/>
                    <a:t>send</a:t>
                  </a:r>
                  <a:r>
                    <a:rPr lang="fr-CH" sz="1687" dirty="0"/>
                    <a:t> </a:t>
                  </a:r>
                  <a14:m>
                    <m:oMath xmlns:m="http://schemas.openxmlformats.org/officeDocument/2006/math">
                      <m:r>
                        <a:rPr lang="fr-CH" sz="1687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CH" sz="1687" b="0" i="1" baseline="31999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fr-CH" sz="1687" dirty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fr-CH" sz="1687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1687" i="1" dirty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endParaRPr lang="fr-CH" sz="1687" dirty="0"/>
                </a:p>
                <a:p>
                  <a:pPr>
                    <a:defRPr sz="2400"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 lang="fr-CH" sz="1687" dirty="0"/>
                    <a:t>3. </a:t>
                  </a:r>
                  <a:r>
                    <a:rPr lang="fr-CH" sz="1687" dirty="0" err="1"/>
                    <a:t>computes</a:t>
                  </a:r>
                  <a:r>
                    <a:rPr lang="fr-CH" sz="1687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sz="1687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87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sz="1687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CH" sz="1687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H" sz="1687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87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sz="1687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fr-CH" sz="1687" dirty="0"/>
                    <a:t> by </a:t>
                  </a:r>
                  <a:r>
                    <a:rPr lang="fr-CH" sz="1687" dirty="0" err="1"/>
                    <a:t>exp</a:t>
                  </a:r>
                  <a:r>
                    <a:rPr lang="fr-CH" sz="1687" dirty="0"/>
                    <a:t>. </a:t>
                  </a:r>
                  <a:r>
                    <a:rPr lang="fr-CH" sz="1687" dirty="0" err="1"/>
                    <a:t>with</a:t>
                  </a:r>
                  <a:r>
                    <a:rPr lang="fr-CH" sz="1687" dirty="0"/>
                    <a:t> </a:t>
                  </a:r>
                  <a14:m>
                    <m:oMath xmlns:m="http://schemas.openxmlformats.org/officeDocument/2006/math">
                      <m:r>
                        <a:rPr lang="fr-CH" sz="1687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fr-CH" sz="1687" baseline="31999" dirty="0"/>
                </a:p>
              </p:txBody>
            </p:sp>
          </mc:Choice>
          <mc:Fallback xmlns="">
            <p:sp>
              <p:nvSpPr>
                <p:cNvPr id="28" name="Shape 3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1733" y="4437521"/>
                  <a:ext cx="3081999" cy="851003"/>
                </a:xfrm>
                <a:prstGeom prst="rect">
                  <a:avLst/>
                </a:prstGeom>
                <a:blipFill>
                  <a:blip r:embed="rId11"/>
                  <a:stretch>
                    <a:fillRect l="-2964" t="-3597" b="-10791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087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body" idx="1"/>
          </p:nvPr>
        </p:nvSpPr>
        <p:spPr>
          <a:xfrm>
            <a:off x="0" y="1280159"/>
            <a:ext cx="8799671" cy="55075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39336">
              <a:lnSpc>
                <a:spcPct val="150000"/>
              </a:lnSpc>
            </a:pPr>
            <a:r>
              <a:rPr lang="fr-CH" dirty="0"/>
              <a:t>[1993] </a:t>
            </a:r>
            <a:r>
              <a:rPr lang="en-US" dirty="0"/>
              <a:t>Maher: </a:t>
            </a:r>
            <a:r>
              <a:rPr lang="fr-CH" dirty="0">
                <a:solidFill>
                  <a:srgbClr val="0070C0"/>
                </a:solidFill>
              </a:rPr>
              <a:t>Short String </a:t>
            </a:r>
            <a:r>
              <a:rPr lang="fr-CH" dirty="0" err="1">
                <a:solidFill>
                  <a:srgbClr val="0070C0"/>
                </a:solidFill>
              </a:rPr>
              <a:t>Comparison</a:t>
            </a:r>
            <a:endParaRPr lang="fr-CH" dirty="0">
              <a:solidFill>
                <a:srgbClr val="0070C0"/>
              </a:solidFill>
            </a:endParaRPr>
          </a:p>
          <a:p>
            <a:pPr marL="739336">
              <a:lnSpc>
                <a:spcPct val="150000"/>
              </a:lnSpc>
            </a:pPr>
            <a:r>
              <a:rPr lang="fr-CH" dirty="0"/>
              <a:t>[2005] </a:t>
            </a:r>
            <a:r>
              <a:rPr lang="fr-CH" dirty="0" err="1"/>
              <a:t>McCune</a:t>
            </a:r>
            <a:r>
              <a:rPr lang="fr-CH" dirty="0"/>
              <a:t> et al: </a:t>
            </a:r>
            <a:r>
              <a:rPr lang="fr-CH" dirty="0">
                <a:solidFill>
                  <a:srgbClr val="0070C0"/>
                </a:solidFill>
              </a:rPr>
              <a:t>Seeing </a:t>
            </a:r>
            <a:r>
              <a:rPr lang="fr-CH" dirty="0" err="1">
                <a:solidFill>
                  <a:srgbClr val="0070C0"/>
                </a:solidFill>
              </a:rPr>
              <a:t>is</a:t>
            </a:r>
            <a:r>
              <a:rPr lang="fr-CH" dirty="0">
                <a:solidFill>
                  <a:srgbClr val="0070C0"/>
                </a:solidFill>
              </a:rPr>
              <a:t> </a:t>
            </a:r>
            <a:r>
              <a:rPr lang="fr-CH" dirty="0" err="1">
                <a:solidFill>
                  <a:srgbClr val="0070C0"/>
                </a:solidFill>
              </a:rPr>
              <a:t>Believing</a:t>
            </a:r>
            <a:endParaRPr lang="fr-CH" dirty="0">
              <a:solidFill>
                <a:srgbClr val="0070C0"/>
              </a:solidFill>
            </a:endParaRPr>
          </a:p>
          <a:p>
            <a:pPr marL="739336">
              <a:lnSpc>
                <a:spcPct val="150000"/>
              </a:lnSpc>
            </a:pPr>
            <a:r>
              <a:rPr lang="fr-CH" dirty="0"/>
              <a:t>[2005] </a:t>
            </a:r>
            <a:r>
              <a:rPr lang="en-US" dirty="0"/>
              <a:t>Goodrich et al: </a:t>
            </a:r>
            <a:r>
              <a:rPr lang="fr-CH" dirty="0" err="1">
                <a:solidFill>
                  <a:srgbClr val="0070C0"/>
                </a:solidFill>
              </a:rPr>
              <a:t>Loud</a:t>
            </a:r>
            <a:r>
              <a:rPr lang="fr-CH" dirty="0">
                <a:solidFill>
                  <a:srgbClr val="0070C0"/>
                </a:solidFill>
              </a:rPr>
              <a:t> and Clear</a:t>
            </a:r>
          </a:p>
          <a:p>
            <a:pPr marL="739336">
              <a:lnSpc>
                <a:spcPct val="150000"/>
              </a:lnSpc>
            </a:pPr>
            <a:r>
              <a:rPr lang="fr-CH" dirty="0"/>
              <a:t>[2006] </a:t>
            </a:r>
            <a:r>
              <a:rPr lang="en-US" dirty="0" err="1"/>
              <a:t>Capkun</a:t>
            </a:r>
            <a:r>
              <a:rPr lang="en-US" dirty="0"/>
              <a:t>, </a:t>
            </a:r>
            <a:r>
              <a:rPr lang="en-US" dirty="0" err="1"/>
              <a:t>Cagalj</a:t>
            </a:r>
            <a:r>
              <a:rPr lang="en-US" dirty="0"/>
              <a:t>, Hubaux: </a:t>
            </a:r>
            <a:r>
              <a:rPr lang="fr-CH" dirty="0" err="1">
                <a:solidFill>
                  <a:srgbClr val="0070C0"/>
                </a:solidFill>
              </a:rPr>
              <a:t>Integrity</a:t>
            </a:r>
            <a:r>
              <a:rPr lang="fr-CH" dirty="0">
                <a:solidFill>
                  <a:srgbClr val="0070C0"/>
                </a:solidFill>
              </a:rPr>
              <a:t> </a:t>
            </a:r>
            <a:r>
              <a:rPr lang="fr-CH" dirty="0" err="1">
                <a:solidFill>
                  <a:srgbClr val="0070C0"/>
                </a:solidFill>
              </a:rPr>
              <a:t>Regions</a:t>
            </a:r>
            <a:endParaRPr lang="fr-CH" dirty="0">
              <a:solidFill>
                <a:srgbClr val="0070C0"/>
              </a:solidFill>
            </a:endParaRPr>
          </a:p>
          <a:p>
            <a:pPr marL="510736" indent="0">
              <a:lnSpc>
                <a:spcPct val="100000"/>
              </a:lnSpc>
              <a:buNone/>
            </a:pPr>
            <a:endParaRPr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365127"/>
            <a:ext cx="7886700" cy="5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Device Pairing Examples</a:t>
            </a:r>
            <a:endParaRPr lang="fr-CH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CH" smtClean="0"/>
              <a:t>79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490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b="1" dirty="0"/>
              <a:t>Wireless Network Security - </a:t>
            </a:r>
            <a:r>
              <a:rPr lang="fr-CH" sz="3200" b="1" dirty="0" err="1"/>
              <a:t>Outline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>
                <a:solidFill>
                  <a:schemeClr val="accent3"/>
                </a:solidFill>
              </a:rPr>
              <a:t>Brief</a:t>
            </a:r>
            <a:r>
              <a:rPr lang="fr-CH" dirty="0">
                <a:solidFill>
                  <a:schemeClr val="accent3"/>
                </a:solidFill>
              </a:rPr>
              <a:t> </a:t>
            </a:r>
            <a:r>
              <a:rPr lang="fr-CH" dirty="0" err="1">
                <a:solidFill>
                  <a:schemeClr val="accent3"/>
                </a:solidFill>
              </a:rPr>
              <a:t>reminder</a:t>
            </a:r>
            <a:r>
              <a:rPr lang="fr-CH" dirty="0">
                <a:solidFill>
                  <a:schemeClr val="accent3"/>
                </a:solidFill>
              </a:rPr>
              <a:t> of </a:t>
            </a:r>
            <a:r>
              <a:rPr lang="fr-CH" dirty="0" err="1">
                <a:solidFill>
                  <a:schemeClr val="accent3"/>
                </a:solidFill>
              </a:rPr>
              <a:t>security</a:t>
            </a:r>
            <a:r>
              <a:rPr lang="fr-CH" dirty="0">
                <a:solidFill>
                  <a:schemeClr val="accent3"/>
                </a:solidFill>
              </a:rPr>
              <a:t> and crypto </a:t>
            </a:r>
            <a:r>
              <a:rPr lang="fr-CH" dirty="0" err="1">
                <a:solidFill>
                  <a:schemeClr val="accent3"/>
                </a:solidFill>
              </a:rPr>
              <a:t>principles</a:t>
            </a:r>
            <a:endParaRPr lang="fr-CH" dirty="0">
              <a:solidFill>
                <a:schemeClr val="accent3"/>
              </a:solidFill>
            </a:endParaRPr>
          </a:p>
          <a:p>
            <a:r>
              <a:rPr lang="fr-CH" dirty="0"/>
              <a:t>Challenges in Wireless Networks Security</a:t>
            </a:r>
          </a:p>
          <a:p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Cellular Network Security</a:t>
            </a:r>
          </a:p>
          <a:p>
            <a:r>
              <a:rPr lang="fr-CH" dirty="0" err="1">
                <a:solidFill>
                  <a:schemeClr val="bg1">
                    <a:lumMod val="75000"/>
                  </a:schemeClr>
                </a:solidFill>
              </a:rPr>
              <a:t>WiFi</a:t>
            </a:r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 802.11 Network Security</a:t>
            </a:r>
            <a:endParaRPr lang="fr-CH" dirty="0"/>
          </a:p>
          <a:p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Wireless </a:t>
            </a:r>
            <a:r>
              <a:rPr lang="fr-CH" dirty="0" err="1">
                <a:solidFill>
                  <a:schemeClr val="bg1">
                    <a:lumMod val="75000"/>
                  </a:schemeClr>
                </a:solidFill>
              </a:rPr>
              <a:t>Pairing</a:t>
            </a:r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 &amp; Bluetooth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313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7" name="Shape 387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7874" y="1106769"/>
                <a:ext cx="8404860" cy="501872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indent="0">
                  <a:buNone/>
                </a:pPr>
                <a:r>
                  <a:rPr lang="en-US" sz="2000" dirty="0"/>
                  <a:t>Maher, 93, US patent, </a:t>
                </a:r>
                <a:r>
                  <a:rPr lang="en-US" sz="2000" dirty="0" err="1"/>
                  <a:t>Gehrmann</a:t>
                </a:r>
                <a:r>
                  <a:rPr lang="en-US" sz="2000" dirty="0"/>
                  <a:t> et al 01,03,04, (MANA I, II, III)</a:t>
                </a:r>
              </a:p>
              <a:p>
                <a:pPr indent="535762"/>
                <a:endParaRPr lang="en-US" sz="2000" dirty="0"/>
              </a:p>
              <a:p>
                <a:pPr indent="0">
                  <a:buNone/>
                </a:pPr>
                <a:r>
                  <a:rPr lang="en-US" sz="2000" dirty="0"/>
                  <a:t>Steps:</a:t>
                </a:r>
              </a:p>
              <a:p>
                <a:pPr marL="739336"/>
                <a:r>
                  <a:rPr lang="en-US" sz="2000" dirty="0"/>
                  <a:t>Establish key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using DH</a:t>
                </a:r>
              </a:p>
              <a:p>
                <a:pPr marL="739336"/>
                <a:r>
                  <a:rPr lang="en-US" sz="2000" dirty="0"/>
                  <a:t>If an attacker is performing a MITM, one user will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fr-CH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fr-CH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marL="739336"/>
                <a:r>
                  <a:rPr lang="en-US" sz="2000" dirty="0"/>
                  <a:t>Hash the key and display it on both devices</a:t>
                </a:r>
              </a:p>
              <a:p>
                <a:pPr marL="739336"/>
                <a:r>
                  <a:rPr lang="en-US" sz="2000" dirty="0"/>
                  <a:t>Compare the displayed values (160 bits = 20 characters)</a:t>
                </a:r>
                <a:endParaRPr sz="2000" dirty="0"/>
              </a:p>
            </p:txBody>
          </p:sp>
        </mc:Choice>
        <mc:Fallback xmlns="">
          <p:sp>
            <p:nvSpPr>
              <p:cNvPr id="387" name="Shape 38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7874" y="1106769"/>
                <a:ext cx="8404860" cy="5018723"/>
              </a:xfrm>
              <a:prstGeom prst="rect">
                <a:avLst/>
              </a:prstGeom>
              <a:blipFill rotWithShape="0">
                <a:blip r:embed="rId4"/>
                <a:stretch>
                  <a:fillRect t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628650" y="365127"/>
            <a:ext cx="7886700" cy="5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Device Pairing: Short String Comparison</a:t>
            </a:r>
            <a:endParaRPr lang="fr-CH" sz="3200" b="1" dirty="0"/>
          </a:p>
        </p:txBody>
      </p:sp>
      <p:pic>
        <p:nvPicPr>
          <p:cNvPr id="17" name="Picture 2" descr="Image result for mobile phon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9911" y="5236090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2995107" y="4383432"/>
                <a:ext cx="25875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GB" sz="1600" dirty="0">
                    <a:latin typeface="+mn-lt"/>
                  </a:rPr>
                  <a:t>Establish a shared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+mn-lt"/>
                  </a:rPr>
                  <a:t> with DH</a:t>
                </a:r>
              </a:p>
            </p:txBody>
          </p:sp>
        </mc:Choice>
        <mc:Fallback xmlns="">
          <p:sp>
            <p:nvSpPr>
              <p:cNvPr id="2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5107" y="4383432"/>
                <a:ext cx="2587568" cy="338554"/>
              </a:xfrm>
              <a:prstGeom prst="rect">
                <a:avLst/>
              </a:prstGeom>
              <a:blipFill>
                <a:blip r:embed="rId6"/>
                <a:stretch>
                  <a:fillRect t="-5357" b="-2142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Image result for mobile phon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0047" y="5236091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423367" y="4759303"/>
            <a:ext cx="3992672" cy="0"/>
            <a:chOff x="2682447" y="4928580"/>
            <a:chExt cx="3992672" cy="0"/>
          </a:xfrm>
        </p:grpSpPr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2682447" y="4928580"/>
              <a:ext cx="3916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4000706" y="4928580"/>
              <a:ext cx="2674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4866759"/>
                <a:ext cx="2942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text</m:t>
                      </m:r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display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866759"/>
                <a:ext cx="2942922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20629" y="4866759"/>
                <a:ext cx="30708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CH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m:rPr>
                          <m:sty m:val="p"/>
                        </m:rPr>
                        <a:rPr lang="fr-CH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text</m:t>
                      </m:r>
                      <m:r>
                        <a:rPr lang="fr-CH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fr-CH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display</m:t>
                      </m:r>
                      <m:r>
                        <a:rPr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H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CH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629" y="4866759"/>
                <a:ext cx="3070841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4357" y="5692456"/>
                <a:ext cx="349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357" y="5692456"/>
                <a:ext cx="34971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44793" y="5692456"/>
                <a:ext cx="404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CH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793" y="5692456"/>
                <a:ext cx="40427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2423367" y="5805591"/>
            <a:ext cx="3992672" cy="0"/>
            <a:chOff x="2682447" y="4928580"/>
            <a:chExt cx="3992672" cy="0"/>
          </a:xfrm>
        </p:grpSpPr>
        <p:sp>
          <p:nvSpPr>
            <p:cNvPr id="31" name="Line 20"/>
            <p:cNvSpPr>
              <a:spLocks noChangeShapeType="1"/>
            </p:cNvSpPr>
            <p:nvPr/>
          </p:nvSpPr>
          <p:spPr bwMode="auto">
            <a:xfrm flipH="1">
              <a:off x="2682447" y="4928580"/>
              <a:ext cx="3916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000706" y="4928580"/>
              <a:ext cx="2674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9"/>
              <p:cNvSpPr txBox="1">
                <a:spLocks noChangeArrowheads="1"/>
              </p:cNvSpPr>
              <p:nvPr/>
            </p:nvSpPr>
            <p:spPr bwMode="auto">
              <a:xfrm>
                <a:off x="3280891" y="5455643"/>
                <a:ext cx="229883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GB" sz="1600" dirty="0">
                    <a:latin typeface="+mn-lt"/>
                  </a:rPr>
                  <a:t>Visually compare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6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CH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GB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3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0891" y="5455643"/>
                <a:ext cx="2298835" cy="338554"/>
              </a:xfrm>
              <a:prstGeom prst="rect">
                <a:avLst/>
              </a:prstGeom>
              <a:blipFill>
                <a:blip r:embed="rId11"/>
                <a:stretch>
                  <a:fillRect l="-549" t="-3704" b="-1851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9"/>
              <p:cNvSpPr txBox="1">
                <a:spLocks noChangeArrowheads="1"/>
              </p:cNvSpPr>
              <p:nvPr/>
            </p:nvSpPr>
            <p:spPr bwMode="auto">
              <a:xfrm>
                <a:off x="3280891" y="6304384"/>
                <a:ext cx="244015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CH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H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CH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CH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fr-CH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fr-CH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H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fr-CH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3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0891" y="6304384"/>
                <a:ext cx="2440155" cy="338554"/>
              </a:xfrm>
              <a:prstGeom prst="rect">
                <a:avLst/>
              </a:prstGeom>
              <a:blipFill>
                <a:blip r:embed="rId12"/>
                <a:stretch>
                  <a:fillRect b="-1428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hape 322"/>
          <p:cNvSpPr/>
          <p:nvPr/>
        </p:nvSpPr>
        <p:spPr>
          <a:xfrm>
            <a:off x="1664279" y="4362740"/>
            <a:ext cx="435618" cy="4107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algn="ctr"/>
            <a:r>
              <a:rPr sz="1687" dirty="0"/>
              <a:t>A</a:t>
            </a:r>
          </a:p>
        </p:txBody>
      </p:sp>
      <p:sp>
        <p:nvSpPr>
          <p:cNvPr id="36" name="Shape 322"/>
          <p:cNvSpPr/>
          <p:nvPr/>
        </p:nvSpPr>
        <p:spPr>
          <a:xfrm>
            <a:off x="6683125" y="4359726"/>
            <a:ext cx="435618" cy="4107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algn="ctr"/>
            <a:r>
              <a:rPr lang="fr-CH" sz="1687" dirty="0"/>
              <a:t>B</a:t>
            </a:r>
            <a:endParaRPr sz="1687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CH" smtClean="0"/>
              <a:t>80</a:t>
            </a:fld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5EED987C-DC85-9148-8AFD-D608EBADD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752" y="6310621"/>
                <a:ext cx="739147" cy="384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fr-CH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1"/>
                            </m:rPr>
                            <a:rPr lang="fr-CH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fr-CH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ith</m:t>
                          </m:r>
                          <m:r>
                            <m:rPr>
                              <m:nor/>
                            </m:rPr>
                            <a:rPr lang="fr-CH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CH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high</m:t>
                          </m:r>
                          <m:r>
                            <m:rPr>
                              <m:nor/>
                            </m:rPr>
                            <a:rPr lang="fr-CH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CH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Prob</m:t>
                          </m:r>
                          <m:r>
                            <m:rPr>
                              <m:nor/>
                            </m:rPr>
                            <a:rPr lang="fr-CH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groupChr>
                    </m:oMath>
                  </m:oMathPara>
                </a14:m>
                <a:endParaRPr lang="fr-CH" sz="20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5EED987C-DC85-9148-8AFD-D608EBADD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0752" y="6310621"/>
                <a:ext cx="739147" cy="384977"/>
              </a:xfrm>
              <a:prstGeom prst="rect">
                <a:avLst/>
              </a:prstGeom>
              <a:blipFill>
                <a:blip r:embed="rId13"/>
                <a:stretch>
                  <a:fillRect l="-25000" r="-20000" b="-322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19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body" idx="1"/>
          </p:nvPr>
        </p:nvSpPr>
        <p:spPr>
          <a:xfrm>
            <a:off x="422910" y="101790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buNone/>
            </a:pPr>
            <a:r>
              <a:rPr sz="2000" dirty="0"/>
              <a:t>McCune et al. 05</a:t>
            </a:r>
            <a:endParaRPr lang="fr-CH" sz="2000" dirty="0"/>
          </a:p>
          <a:p>
            <a:pPr indent="0">
              <a:buNone/>
            </a:pPr>
            <a:r>
              <a:rPr sz="2000" dirty="0"/>
              <a:t>Idea:</a:t>
            </a:r>
            <a:r>
              <a:rPr lang="fr-CH" sz="2000" dirty="0"/>
              <a:t> </a:t>
            </a:r>
            <a:r>
              <a:rPr sz="2000" dirty="0"/>
              <a:t>Send the public</a:t>
            </a:r>
            <a:r>
              <a:rPr lang="fr-CH" sz="2000" dirty="0"/>
              <a:t> </a:t>
            </a:r>
            <a:r>
              <a:rPr lang="fr-CH" sz="2000" dirty="0" err="1"/>
              <a:t>witness</a:t>
            </a:r>
            <a:r>
              <a:rPr lang="fr-CH" sz="2000" dirty="0"/>
              <a:t> of the</a:t>
            </a:r>
            <a:r>
              <a:rPr sz="2000" dirty="0"/>
              <a:t> key over an </a:t>
            </a:r>
            <a:r>
              <a:rPr lang="fr-CH" sz="2000" dirty="0" err="1"/>
              <a:t>optical</a:t>
            </a:r>
            <a:r>
              <a:rPr sz="2000" dirty="0"/>
              <a:t> channel.</a:t>
            </a:r>
            <a:endParaRPr lang="fr-CH" sz="2000" dirty="0"/>
          </a:p>
          <a:p>
            <a:pPr indent="0">
              <a:buNone/>
            </a:pPr>
            <a:r>
              <a:rPr lang="fr-CH" sz="2000" dirty="0"/>
              <a:t>It uses the </a:t>
            </a:r>
            <a:r>
              <a:rPr lang="fr-CH" sz="2000" dirty="0" err="1"/>
              <a:t>optical</a:t>
            </a:r>
            <a:r>
              <a:rPr lang="fr-CH" sz="2000" dirty="0"/>
              <a:t> </a:t>
            </a:r>
            <a:r>
              <a:rPr lang="fr-CH" sz="2000" dirty="0" err="1"/>
              <a:t>channel</a:t>
            </a:r>
            <a:r>
              <a:rPr lang="fr-CH" sz="2000" dirty="0"/>
              <a:t> (in </a:t>
            </a:r>
            <a:r>
              <a:rPr lang="fr-CH" sz="2000" dirty="0" err="1"/>
              <a:t>which</a:t>
            </a:r>
            <a:r>
              <a:rPr lang="fr-CH" sz="2000" dirty="0"/>
              <a:t> </a:t>
            </a:r>
            <a:r>
              <a:rPr lang="fr-CH" sz="2000" dirty="0" err="1"/>
              <a:t>it</a:t>
            </a:r>
            <a:r>
              <a:rPr lang="fr-CH" sz="2000" dirty="0"/>
              <a:t> </a:t>
            </a:r>
            <a:r>
              <a:rPr lang="fr-CH" sz="2000" dirty="0" err="1"/>
              <a:t>is</a:t>
            </a:r>
            <a:r>
              <a:rPr lang="fr-CH" sz="2000" dirty="0"/>
              <a:t> impossible to </a:t>
            </a:r>
            <a:r>
              <a:rPr lang="fr-CH" sz="2000" dirty="0" err="1"/>
              <a:t>perform</a:t>
            </a:r>
            <a:r>
              <a:rPr lang="fr-CH" sz="2000" dirty="0"/>
              <a:t> a </a:t>
            </a:r>
            <a:r>
              <a:rPr lang="fr-CH" sz="2000" dirty="0" err="1"/>
              <a:t>MitM</a:t>
            </a:r>
            <a:r>
              <a:rPr lang="fr-CH" sz="2000" dirty="0"/>
              <a:t> </a:t>
            </a:r>
            <a:r>
              <a:rPr lang="fr-CH" sz="2000" dirty="0" err="1"/>
              <a:t>attack</a:t>
            </a:r>
            <a:r>
              <a:rPr lang="fr-CH" sz="2000" dirty="0"/>
              <a:t> </a:t>
            </a:r>
            <a:r>
              <a:rPr lang="fr-CH" sz="2000" dirty="0" err="1"/>
              <a:t>steathily</a:t>
            </a:r>
            <a:r>
              <a:rPr lang="fr-CH" sz="2000" dirty="0"/>
              <a:t>) to </a:t>
            </a:r>
            <a:r>
              <a:rPr lang="fr-CH" sz="2000" dirty="0" err="1"/>
              <a:t>validate</a:t>
            </a:r>
            <a:r>
              <a:rPr lang="fr-CH" sz="2000" dirty="0"/>
              <a:t> the key exchange</a:t>
            </a:r>
            <a:endParaRPr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65127"/>
            <a:ext cx="7886700" cy="5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Device Pairing: Seeing is Believing</a:t>
            </a:r>
            <a:endParaRPr lang="fr-CH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628650" y="3025195"/>
            <a:ext cx="8287478" cy="3591132"/>
            <a:chOff x="628650" y="2561406"/>
            <a:chExt cx="8287478" cy="3591132"/>
          </a:xfrm>
        </p:grpSpPr>
        <p:pic>
          <p:nvPicPr>
            <p:cNvPr id="6" name="Picture 2" descr="Image result for mobile phone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69911" y="3437770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995107" y="2585112"/>
                  <a:ext cx="258756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GB" sz="1600" dirty="0">
                      <a:latin typeface="+mn-lt"/>
                    </a:rPr>
                    <a:t>Establish a shared </a:t>
                  </a:r>
                  <a14:m>
                    <m:oMath xmlns:m="http://schemas.openxmlformats.org/officeDocument/2006/math">
                      <m:r>
                        <a:rPr lang="en-GB" sz="1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GB" sz="1600" dirty="0">
                      <a:latin typeface="+mn-lt"/>
                    </a:rPr>
                    <a:t> with DH</a:t>
                  </a:r>
                </a:p>
              </p:txBody>
            </p:sp>
          </mc:Choice>
          <mc:Fallback xmlns="">
            <p:sp>
              <p:nvSpPr>
                <p:cNvPr id="7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5107" y="2585112"/>
                  <a:ext cx="2587568" cy="338554"/>
                </a:xfrm>
                <a:prstGeom prst="rect">
                  <a:avLst/>
                </a:prstGeom>
                <a:blipFill>
                  <a:blip r:embed="rId5"/>
                  <a:stretch>
                    <a:fillRect t="-5455" b="-2181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2423367" y="2960983"/>
              <a:ext cx="3992672" cy="0"/>
              <a:chOff x="2682447" y="4928580"/>
              <a:chExt cx="3992672" cy="0"/>
            </a:xfrm>
          </p:grpSpPr>
          <p:sp>
            <p:nvSpPr>
              <p:cNvPr id="10" name="Line 20"/>
              <p:cNvSpPr>
                <a:spLocks noChangeShapeType="1"/>
              </p:cNvSpPr>
              <p:nvPr/>
            </p:nvSpPr>
            <p:spPr bwMode="auto">
              <a:xfrm flipH="1">
                <a:off x="2682447" y="4928580"/>
                <a:ext cx="3916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20"/>
              <p:cNvSpPr>
                <a:spLocks noChangeShapeType="1"/>
              </p:cNvSpPr>
              <p:nvPr/>
            </p:nvSpPr>
            <p:spPr bwMode="auto">
              <a:xfrm>
                <a:off x="4000706" y="4928580"/>
                <a:ext cx="26744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28650" y="3068439"/>
                  <a:ext cx="2947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QR</m:t>
                        </m:r>
                        <m:r>
                          <a:rPr lang="fr-CH" b="0" i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ENCODE</m:t>
                        </m:r>
                        <m:r>
                          <a:rPr lang="fr-CH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SHA</m:t>
                        </m:r>
                        <m:r>
                          <a:rPr lang="fr-CH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CH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3068439"/>
                  <a:ext cx="294773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920629" y="3068439"/>
                  <a:ext cx="16489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H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′=</m:t>
                        </m:r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SHA</m:t>
                        </m:r>
                        <m:r>
                          <a:rPr lang="fr-CH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CH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fr-CH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fr-CH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0629" y="3068439"/>
                  <a:ext cx="164897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2485640" y="4164453"/>
              <a:ext cx="3553110" cy="45719"/>
              <a:chOff x="2682447" y="4928580"/>
              <a:chExt cx="3992672" cy="0"/>
            </a:xfrm>
          </p:grpSpPr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 flipH="1">
                <a:off x="2682447" y="4928580"/>
                <a:ext cx="3916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>
                <a:off x="4000706" y="4928580"/>
                <a:ext cx="26744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971124" y="5567763"/>
                  <a:ext cx="2544226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GB" sz="1600" dirty="0">
                      <a:latin typeface="+mn-lt"/>
                    </a:rPr>
                    <a:t>Compare </a:t>
                  </a:r>
                  <a14:m>
                    <m:oMath xmlns:m="http://schemas.openxmlformats.org/officeDocument/2006/math">
                      <m:r>
                        <a:rPr lang="fr-CH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GB" sz="1600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fr-CH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CH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GB" sz="1600" dirty="0">
                    <a:latin typeface="+mn-lt"/>
                  </a:endParaRPr>
                </a:p>
                <a:p>
                  <a:r>
                    <a:rPr lang="en-GB" sz="1600" dirty="0">
                      <a:latin typeface="+mn-lt"/>
                    </a:rPr>
                    <a:t>Abort pairing if </a:t>
                  </a:r>
                  <a14:m>
                    <m:oMath xmlns:m="http://schemas.openxmlformats.org/officeDocument/2006/math">
                      <m:r>
                        <a:rPr lang="fr-CH" sz="1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CH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fr-CH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CH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endParaRPr lang="en-GB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1124" y="5567763"/>
                  <a:ext cx="2544226" cy="584775"/>
                </a:xfrm>
                <a:prstGeom prst="rect">
                  <a:avLst/>
                </a:prstGeom>
                <a:blipFill>
                  <a:blip r:embed="rId8"/>
                  <a:stretch>
                    <a:fillRect l="-1439" t="-3125" b="-125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Shape 322"/>
            <p:cNvSpPr/>
            <p:nvPr/>
          </p:nvSpPr>
          <p:spPr>
            <a:xfrm>
              <a:off x="1664279" y="2564420"/>
              <a:ext cx="435618" cy="41076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 algn="ctr"/>
              <a:r>
                <a:rPr sz="1687" dirty="0"/>
                <a:t>A</a:t>
              </a:r>
            </a:p>
          </p:txBody>
        </p:sp>
        <p:sp>
          <p:nvSpPr>
            <p:cNvPr id="22" name="Shape 322"/>
            <p:cNvSpPr/>
            <p:nvPr/>
          </p:nvSpPr>
          <p:spPr>
            <a:xfrm>
              <a:off x="6683125" y="2561406"/>
              <a:ext cx="435618" cy="41076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 algn="ctr"/>
              <a:r>
                <a:rPr lang="fr-CH" sz="1687" dirty="0"/>
                <a:t>B</a:t>
              </a:r>
              <a:endParaRPr sz="1687" dirty="0"/>
            </a:p>
          </p:txBody>
        </p:sp>
        <p:pic>
          <p:nvPicPr>
            <p:cNvPr id="1026" name="Picture 2" descr="http://chart.apis.google.com/chart?cht=qr&amp;chs=300x300&amp;chl=lbarman.ch&amp;choe=UTF-8&amp;chld=L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4" t="14785" r="15174" b="15348"/>
            <a:stretch/>
          </p:blipFill>
          <p:spPr bwMode="auto">
            <a:xfrm>
              <a:off x="1671899" y="3839304"/>
              <a:ext cx="435618" cy="43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phone camera log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750" y="3703674"/>
              <a:ext cx="1399666" cy="1399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629233" y="3788581"/>
              <a:ext cx="14740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1600" dirty="0">
                  <a:latin typeface="+mn-lt"/>
                </a:rPr>
                <a:t>Optical channel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920629" y="5178586"/>
                  <a:ext cx="29954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QR</m:t>
                        </m:r>
                        <m:r>
                          <a:rPr lang="fr-CH" b="0" i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DECODE</m:t>
                        </m:r>
                        <m:r>
                          <a:rPr lang="fr-CH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SHA</m:t>
                        </m:r>
                        <m:r>
                          <a:rPr lang="fr-CH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CH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0629" y="5178586"/>
                  <a:ext cx="2995499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6CB4B4D-7CA3-9044-876B-883B54F8677D}" type="slidenum">
              <a:rPr lang="fr-CH" smtClean="0"/>
              <a:t>81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4273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402"/>
          <p:cNvSpPr txBox="1">
            <a:spLocks/>
          </p:cNvSpPr>
          <p:nvPr/>
        </p:nvSpPr>
        <p:spPr>
          <a:xfrm>
            <a:off x="438357" y="988757"/>
            <a:ext cx="7886700" cy="139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en-US" sz="2000" dirty="0"/>
              <a:t>Goodrich et al. 05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2000" dirty="0"/>
              <a:t>Idea : Human-assisted string comparison using voice communication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28650" y="365127"/>
            <a:ext cx="7886700" cy="5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Device Pairing: Loud and Clear</a:t>
            </a:r>
            <a:endParaRPr lang="fr-CH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438357" y="5269829"/>
                <a:ext cx="8517848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20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latin typeface="+mn-lt"/>
                  </a:rPr>
                  <a:t> is a public, pre-defined mapping from bytes to audio (English words)</a:t>
                </a:r>
              </a:p>
              <a:p>
                <a:endParaRPr lang="en-GB" sz="2000" dirty="0">
                  <a:latin typeface="+mn-lt"/>
                </a:endParaRPr>
              </a:p>
              <a:p>
                <a:r>
                  <a:rPr lang="en-US" sz="2000" dirty="0"/>
                  <a:t>Similar: on-line authentication (e.g., for Secure VOIP applications) </a:t>
                </a:r>
                <a:r>
                  <a:rPr lang="en-US" sz="2000" u="sng" dirty="0">
                    <a:hlinkClick r:id="rId3"/>
                  </a:rPr>
                  <a:t>http://zfoneproject.com/</a:t>
                </a:r>
                <a:r>
                  <a:rPr lang="en-US" sz="2000" u="sng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357" y="5269829"/>
                <a:ext cx="8517848" cy="1323439"/>
              </a:xfrm>
              <a:prstGeom prst="rect">
                <a:avLst/>
              </a:prstGeom>
              <a:blipFill>
                <a:blip r:embed="rId4"/>
                <a:stretch>
                  <a:fillRect l="-787" t="-2294" b="-733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847783" y="2093239"/>
            <a:ext cx="8108422" cy="3013928"/>
            <a:chOff x="847783" y="2382799"/>
            <a:chExt cx="8108422" cy="3013928"/>
          </a:xfrm>
        </p:grpSpPr>
        <p:pic>
          <p:nvPicPr>
            <p:cNvPr id="4" name="Picture 2" descr="Image result for mobile phone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6091" y="3259163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911287" y="2406505"/>
                  <a:ext cx="258756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GB" sz="1600" dirty="0">
                      <a:latin typeface="+mn-lt"/>
                    </a:rPr>
                    <a:t>Establish a shared </a:t>
                  </a:r>
                  <a14:m>
                    <m:oMath xmlns:m="http://schemas.openxmlformats.org/officeDocument/2006/math">
                      <m:r>
                        <a:rPr lang="en-GB" sz="1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GB" sz="1600" dirty="0">
                      <a:latin typeface="+mn-lt"/>
                    </a:rPr>
                    <a:t> with DH</a:t>
                  </a:r>
                </a:p>
              </p:txBody>
            </p:sp>
          </mc:Choice>
          <mc:Fallback xmlns="">
            <p:sp>
              <p:nvSpPr>
                <p:cNvPr id="5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11287" y="2406505"/>
                  <a:ext cx="258756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236" t="-5357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2" descr="Image result for mobile phone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32219" y="3295835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2339547" y="2782376"/>
              <a:ext cx="3992672" cy="0"/>
              <a:chOff x="2682447" y="4928580"/>
              <a:chExt cx="3992672" cy="0"/>
            </a:xfrm>
          </p:grpSpPr>
          <p:sp>
            <p:nvSpPr>
              <p:cNvPr id="8" name="Line 20"/>
              <p:cNvSpPr>
                <a:spLocks noChangeShapeType="1"/>
              </p:cNvSpPr>
              <p:nvPr/>
            </p:nvSpPr>
            <p:spPr bwMode="auto">
              <a:xfrm flipH="1">
                <a:off x="2682447" y="4928580"/>
                <a:ext cx="3916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20"/>
              <p:cNvSpPr>
                <a:spLocks noChangeShapeType="1"/>
              </p:cNvSpPr>
              <p:nvPr/>
            </p:nvSpPr>
            <p:spPr bwMode="auto">
              <a:xfrm>
                <a:off x="4000706" y="4928580"/>
                <a:ext cx="26744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47783" y="2883613"/>
                  <a:ext cx="19009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fr-CH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fr-CH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SHA</m:t>
                        </m:r>
                        <m:r>
                          <a:rPr lang="fr-CH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CH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783" y="2883613"/>
                  <a:ext cx="190096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777021" y="2883613"/>
                  <a:ext cx="20801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H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′=</m:t>
                        </m:r>
                        <m:r>
                          <m:rPr>
                            <m:sty m:val="p"/>
                          </m:rPr>
                          <a:rPr lang="fr-CH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fr-CH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SHA</m:t>
                        </m:r>
                        <m:r>
                          <a:rPr lang="fr-CH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CH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fr-CH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CH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7021" y="2883613"/>
                  <a:ext cx="208018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2339548" y="4329236"/>
              <a:ext cx="3992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05599" y="3979288"/>
                  <a:ext cx="348178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fr-CH" sz="1600" dirty="0" err="1">
                      <a:latin typeface="+mn-lt"/>
                    </a:rPr>
                    <a:t>Sends</a:t>
                  </a:r>
                  <a:r>
                    <a:rPr lang="fr-CH" sz="16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CH" sz="1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fr-CH" sz="1600" dirty="0">
                      <a:latin typeface="+mn-lt"/>
                    </a:rPr>
                    <a:t>over the cellular audio </a:t>
                  </a:r>
                  <a:r>
                    <a:rPr lang="fr-CH" sz="1600" dirty="0" err="1">
                      <a:latin typeface="+mn-lt"/>
                    </a:rPr>
                    <a:t>channel</a:t>
                  </a:r>
                  <a:endParaRPr lang="en-GB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5599" y="3979288"/>
                  <a:ext cx="3481787" cy="338554"/>
                </a:xfrm>
                <a:prstGeom prst="rect">
                  <a:avLst/>
                </a:prstGeom>
                <a:blipFill>
                  <a:blip r:embed="rId9"/>
                  <a:stretch>
                    <a:fillRect t="-5357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204347" y="4565730"/>
                  <a:ext cx="1751858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fr-CH" sz="1600" dirty="0" err="1">
                      <a:latin typeface="+mn-lt"/>
                    </a:rPr>
                    <a:t>Human-assisted</a:t>
                  </a:r>
                  <a:r>
                    <a:rPr lang="fr-CH" sz="1600" dirty="0">
                      <a:latin typeface="+mn-lt"/>
                    </a:rPr>
                    <a:t> </a:t>
                  </a:r>
                  <a:r>
                    <a:rPr lang="fr-CH" sz="1600" dirty="0" err="1">
                      <a:latin typeface="+mn-lt"/>
                    </a:rPr>
                    <a:t>comparison</a:t>
                  </a:r>
                  <a:r>
                    <a:rPr lang="fr-CH" sz="1600" dirty="0">
                      <a:latin typeface="+mn-lt"/>
                    </a:rPr>
                    <a:t> of</a:t>
                  </a:r>
                  <a:r>
                    <a:rPr lang="fr-CH" sz="1600" dirty="0">
                      <a:solidFill>
                        <a:schemeClr val="accent2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fr-CH" sz="1600" dirty="0">
                      <a:solidFill>
                        <a:schemeClr val="accent2"/>
                      </a:solidFill>
                      <a:latin typeface="+mn-lt"/>
                    </a:rPr>
                    <a:t> </a:t>
                  </a:r>
                  <a:r>
                    <a:rPr lang="fr-CH" sz="1600" dirty="0">
                      <a:latin typeface="+mn-lt"/>
                    </a:rPr>
                    <a:t>and</a:t>
                  </a:r>
                  <a:r>
                    <a:rPr lang="fr-CH" sz="1600" dirty="0">
                      <a:solidFill>
                        <a:schemeClr val="accent2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CH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GB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8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04347" y="4565730"/>
                  <a:ext cx="1751858" cy="830997"/>
                </a:xfrm>
                <a:prstGeom prst="rect">
                  <a:avLst/>
                </a:prstGeom>
                <a:blipFill>
                  <a:blip r:embed="rId10"/>
                  <a:stretch>
                    <a:fillRect l="-2091" t="-2190" b="-80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Shape 322"/>
            <p:cNvSpPr/>
            <p:nvPr/>
          </p:nvSpPr>
          <p:spPr>
            <a:xfrm>
              <a:off x="1580459" y="2385813"/>
              <a:ext cx="435618" cy="41076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 algn="ctr"/>
              <a:r>
                <a:rPr sz="1687" dirty="0"/>
                <a:t>A</a:t>
              </a:r>
            </a:p>
          </p:txBody>
        </p:sp>
        <p:sp>
          <p:nvSpPr>
            <p:cNvPr id="20" name="Shape 322"/>
            <p:cNvSpPr/>
            <p:nvPr/>
          </p:nvSpPr>
          <p:spPr>
            <a:xfrm>
              <a:off x="6599305" y="2382799"/>
              <a:ext cx="435618" cy="41076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 algn="ctr"/>
              <a:r>
                <a:rPr lang="fr-CH" sz="1687" dirty="0"/>
                <a:t>B</a:t>
              </a:r>
              <a:endParaRPr sz="1687" dirty="0"/>
            </a:p>
          </p:txBody>
        </p:sp>
        <p:pic>
          <p:nvPicPr>
            <p:cNvPr id="2050" name="Picture 2" descr="Image result for ea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83863" y="4578362"/>
              <a:ext cx="392896" cy="690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CH" smtClean="0"/>
              <a:t>82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9112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5" name="Shape 40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507" y="1019322"/>
                <a:ext cx="7886700" cy="162249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indent="0">
                  <a:buNone/>
                </a:pPr>
                <a:r>
                  <a:rPr lang="en-US" sz="2000" dirty="0"/>
                  <a:t>Capkun, </a:t>
                </a:r>
                <a:r>
                  <a:rPr lang="en-US" sz="2000" dirty="0" err="1"/>
                  <a:t>Cagalj</a:t>
                </a:r>
                <a:r>
                  <a:rPr lang="en-US" sz="2000" dirty="0"/>
                  <a:t>, Hubaux 06</a:t>
                </a:r>
              </a:p>
              <a:p>
                <a:pPr indent="0">
                  <a:buNone/>
                </a:pPr>
                <a:r>
                  <a:rPr lang="en-US" sz="2000" dirty="0"/>
                  <a:t>Idea:</a:t>
                </a:r>
              </a:p>
              <a:p>
                <a:pPr marL="1196536" lvl="1"/>
                <a:r>
                  <a:rPr lang="en-US" sz="2000" dirty="0">
                    <a:solidFill>
                      <a:schemeClr val="tx1"/>
                    </a:solidFill>
                  </a:rPr>
                  <a:t>Establish key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using DH</a:t>
                </a:r>
              </a:p>
              <a:p>
                <a:pPr marL="1196536" lvl="1"/>
                <a:r>
                  <a:rPr lang="en-US" sz="2000" dirty="0"/>
                  <a:t>Authenticate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using distance-bounding protocols</a:t>
                </a:r>
              </a:p>
            </p:txBody>
          </p:sp>
        </mc:Choice>
        <mc:Fallback xmlns="">
          <p:sp>
            <p:nvSpPr>
              <p:cNvPr id="405" name="Shape 40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507" y="1019322"/>
                <a:ext cx="7886700" cy="1622497"/>
              </a:xfrm>
              <a:prstGeom prst="rect">
                <a:avLst/>
              </a:prstGeom>
              <a:blipFill>
                <a:blip r:embed="rId4"/>
                <a:stretch>
                  <a:fillRect t="-375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6" name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3617" y="2641819"/>
            <a:ext cx="2696766" cy="233064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365127"/>
            <a:ext cx="7886700" cy="5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b="1" dirty="0" err="1"/>
              <a:t>Device</a:t>
            </a:r>
            <a:r>
              <a:rPr lang="fr-CH" sz="3200" b="1" dirty="0"/>
              <a:t> </a:t>
            </a:r>
            <a:r>
              <a:rPr lang="fr-CH" sz="3200" b="1" dirty="0" err="1"/>
              <a:t>Pairing</a:t>
            </a:r>
            <a:r>
              <a:rPr lang="fr-CH" sz="3200" b="1" dirty="0"/>
              <a:t>: </a:t>
            </a:r>
            <a:r>
              <a:rPr lang="fr-CH" sz="3200" b="1" dirty="0" err="1"/>
              <a:t>Integrity</a:t>
            </a:r>
            <a:r>
              <a:rPr lang="fr-CH" sz="3200" b="1" dirty="0"/>
              <a:t> </a:t>
            </a:r>
            <a:r>
              <a:rPr lang="fr-CH" sz="3200" b="1" dirty="0" err="1"/>
              <a:t>Regions</a:t>
            </a:r>
            <a:endParaRPr lang="fr-CH" sz="3200" b="1" dirty="0"/>
          </a:p>
        </p:txBody>
      </p:sp>
      <p:sp>
        <p:nvSpPr>
          <p:cNvPr id="8" name="Shape 405"/>
          <p:cNvSpPr txBox="1">
            <a:spLocks/>
          </p:cNvSpPr>
          <p:nvPr/>
        </p:nvSpPr>
        <p:spPr>
          <a:xfrm>
            <a:off x="106680" y="5104824"/>
            <a:ext cx="8408670" cy="11768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/>
            <a:r>
              <a:rPr lang="en-US" sz="2000" dirty="0"/>
              <a:t>Distance-bounding protocols are based on a </a:t>
            </a:r>
            <a:r>
              <a:rPr lang="en-US" sz="2000" b="1" dirty="0"/>
              <a:t>proximity proof </a:t>
            </a:r>
            <a:r>
              <a:rPr lang="en-US" sz="2000" dirty="0"/>
              <a:t>:</a:t>
            </a:r>
          </a:p>
          <a:p>
            <a:pPr indent="0">
              <a:buNone/>
            </a:pPr>
            <a:r>
              <a:rPr lang="en-US" sz="2000" dirty="0">
                <a:sym typeface="Wingdings" pitchFamily="2" charset="2"/>
              </a:rPr>
              <a:t>	 </a:t>
            </a:r>
            <a:r>
              <a:rPr lang="en-US" sz="2000" dirty="0"/>
              <a:t>proves that devices are at most at distance </a:t>
            </a:r>
            <a:r>
              <a:rPr lang="en-US" sz="2000" i="1" dirty="0"/>
              <a:t>X</a:t>
            </a:r>
            <a:r>
              <a:rPr lang="en-US" sz="2000" dirty="0"/>
              <a:t> from each others</a:t>
            </a:r>
          </a:p>
          <a:p>
            <a:pPr marL="571500" indent="-342900"/>
            <a:r>
              <a:rPr lang="en-US" sz="2000" dirty="0"/>
              <a:t>Assumption: “close-by devices are considered friendly”</a:t>
            </a:r>
          </a:p>
          <a:p>
            <a:pPr indent="0">
              <a:buNone/>
            </a:pPr>
            <a:r>
              <a:rPr lang="en-US" sz="2000" dirty="0"/>
              <a:t>These ideas were later used to launch a start-up company: </a:t>
            </a:r>
            <a:r>
              <a:rPr lang="en-US" sz="2000" dirty="0">
                <a:hlinkClick r:id="rId6"/>
              </a:rPr>
              <a:t>https://www.3db-access.com</a:t>
            </a:r>
            <a:endParaRPr lang="en-US" sz="2000" dirty="0"/>
          </a:p>
          <a:p>
            <a:pPr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CH" smtClean="0"/>
              <a:t>83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4309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/>
          </p:cNvSpPr>
          <p:nvPr>
            <p:ph type="body" idx="1"/>
          </p:nvPr>
        </p:nvSpPr>
        <p:spPr>
          <a:xfrm>
            <a:off x="628650" y="1234440"/>
            <a:ext cx="7886700" cy="49425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342900"/>
            <a:r>
              <a:rPr sz="2000" dirty="0"/>
              <a:t>D</a:t>
            </a:r>
            <a:r>
              <a:rPr lang="fr-CH" sz="2000" dirty="0" err="1"/>
              <a:t>iffie</a:t>
            </a:r>
            <a:r>
              <a:rPr lang="fr-CH" sz="2000" dirty="0"/>
              <a:t>-Hellman</a:t>
            </a:r>
            <a:r>
              <a:rPr sz="2000" dirty="0"/>
              <a:t> can be </a:t>
            </a:r>
            <a:r>
              <a:rPr lang="fr-CH" sz="2000" dirty="0"/>
              <a:t>"</a:t>
            </a:r>
            <a:r>
              <a:rPr sz="2000" dirty="0"/>
              <a:t>protected</a:t>
            </a:r>
            <a:r>
              <a:rPr lang="fr-CH" sz="2000" dirty="0"/>
              <a:t>"</a:t>
            </a:r>
            <a:r>
              <a:rPr sz="2000" dirty="0"/>
              <a:t> against MITM attacks</a:t>
            </a:r>
            <a:endParaRPr lang="fr-CH" sz="2000" dirty="0"/>
          </a:p>
          <a:p>
            <a:pPr marL="1028700" lvl="1" indent="-342900"/>
            <a:r>
              <a:rPr lang="fr-CH" sz="1600" dirty="0"/>
              <a:t>MITM </a:t>
            </a:r>
            <a:r>
              <a:rPr lang="fr-CH" sz="1600" dirty="0" err="1"/>
              <a:t>cannot</a:t>
            </a:r>
            <a:r>
              <a:rPr lang="fr-CH" sz="1600" dirty="0"/>
              <a:t> </a:t>
            </a:r>
            <a:r>
              <a:rPr lang="fr-CH" sz="1600" dirty="0" err="1"/>
              <a:t>be</a:t>
            </a:r>
            <a:r>
              <a:rPr lang="fr-CH" sz="1600" dirty="0"/>
              <a:t> </a:t>
            </a:r>
            <a:r>
              <a:rPr lang="fr-CH" sz="1600" dirty="0" err="1"/>
              <a:t>avoided</a:t>
            </a:r>
            <a:r>
              <a:rPr lang="fr-CH" sz="1600" dirty="0"/>
              <a:t>, but </a:t>
            </a:r>
            <a:r>
              <a:rPr lang="fr-CH" sz="1600" dirty="0" err="1"/>
              <a:t>can</a:t>
            </a:r>
            <a:r>
              <a:rPr lang="fr-CH" sz="1600" dirty="0"/>
              <a:t> </a:t>
            </a:r>
            <a:r>
              <a:rPr lang="fr-CH" sz="1600" dirty="0" err="1"/>
              <a:t>be</a:t>
            </a:r>
            <a:r>
              <a:rPr lang="fr-CH" sz="1600" dirty="0"/>
              <a:t> </a:t>
            </a:r>
            <a:r>
              <a:rPr lang="fr-CH" sz="1600" dirty="0" err="1"/>
              <a:t>detected</a:t>
            </a:r>
            <a:endParaRPr lang="fr-CH" sz="1600" dirty="0"/>
          </a:p>
          <a:p>
            <a:pPr marL="1028700" lvl="1" indent="-342900"/>
            <a:r>
              <a:rPr lang="fr-CH" sz="1600" dirty="0"/>
              <a:t>… </a:t>
            </a:r>
            <a:r>
              <a:rPr lang="fr-CH" sz="1600" b="1" dirty="0"/>
              <a:t>w</a:t>
            </a:r>
            <a:r>
              <a:rPr sz="1600" b="1" dirty="0" err="1"/>
              <a:t>ithout</a:t>
            </a:r>
            <a:r>
              <a:rPr sz="1600" b="1" dirty="0"/>
              <a:t> previously established keys</a:t>
            </a:r>
            <a:r>
              <a:rPr sz="1600" dirty="0"/>
              <a:t>/certificates</a:t>
            </a:r>
            <a:r>
              <a:rPr lang="fr-CH" sz="1600" dirty="0"/>
              <a:t>.</a:t>
            </a:r>
          </a:p>
          <a:p>
            <a:pPr marL="1028700" lvl="1" indent="-342900"/>
            <a:r>
              <a:rPr lang="fr-CH" sz="1600" dirty="0"/>
              <a:t>… but </a:t>
            </a:r>
            <a:r>
              <a:rPr lang="fr-CH" sz="1600" dirty="0" err="1"/>
              <a:t>assuming</a:t>
            </a:r>
            <a:r>
              <a:rPr lang="fr-CH" sz="1600" dirty="0"/>
              <a:t> a </a:t>
            </a:r>
            <a:r>
              <a:rPr lang="fr-CH" sz="1600" dirty="0" err="1"/>
              <a:t>side</a:t>
            </a:r>
            <a:r>
              <a:rPr lang="fr-CH" sz="1600" dirty="0"/>
              <a:t> </a:t>
            </a:r>
            <a:r>
              <a:rPr lang="fr-CH" sz="1600" b="1" dirty="0" err="1"/>
              <a:t>verification</a:t>
            </a:r>
            <a:r>
              <a:rPr lang="fr-CH" sz="1600" b="1" dirty="0"/>
              <a:t> </a:t>
            </a:r>
            <a:r>
              <a:rPr lang="fr-CH" sz="1600" b="1" dirty="0" err="1"/>
              <a:t>channel</a:t>
            </a:r>
            <a:endParaRPr lang="fr-CH" sz="1600" b="1" dirty="0"/>
          </a:p>
          <a:p>
            <a:pPr marL="571500" indent="-342900"/>
            <a:endParaRPr lang="fr-CH" sz="2000" dirty="0"/>
          </a:p>
          <a:p>
            <a:pPr marL="571500" indent="-342900"/>
            <a:r>
              <a:rPr lang="fr-CH" sz="2000" dirty="0"/>
              <a:t>Lots of </a:t>
            </a:r>
            <a:r>
              <a:rPr lang="fr-CH" sz="2000" dirty="0" err="1"/>
              <a:t>approaches</a:t>
            </a:r>
            <a:r>
              <a:rPr lang="fr-CH" sz="2000" dirty="0"/>
              <a:t> </a:t>
            </a:r>
            <a:r>
              <a:rPr lang="fr-CH" sz="2000" dirty="0" err="1"/>
              <a:t>exploiting</a:t>
            </a:r>
            <a:r>
              <a:rPr lang="fr-CH" sz="2000" dirty="0"/>
              <a:t> </a:t>
            </a:r>
            <a:r>
              <a:rPr lang="fr-CH" sz="2000" dirty="0" err="1"/>
              <a:t>different</a:t>
            </a:r>
            <a:r>
              <a:rPr lang="fr-CH" sz="2000" dirty="0"/>
              <a:t> </a:t>
            </a:r>
            <a:r>
              <a:rPr lang="fr-CH" sz="2000" dirty="0" err="1"/>
              <a:t>side</a:t>
            </a:r>
            <a:r>
              <a:rPr lang="fr-CH" sz="2000" dirty="0"/>
              <a:t> </a:t>
            </a:r>
            <a:r>
              <a:rPr lang="fr-CH" sz="2000" dirty="0" err="1"/>
              <a:t>channels</a:t>
            </a:r>
            <a:r>
              <a:rPr lang="fr-CH" sz="2000" dirty="0"/>
              <a:t>:</a:t>
            </a:r>
          </a:p>
          <a:p>
            <a:pPr marL="1028700" lvl="1" indent="-342900"/>
            <a:r>
              <a:rPr sz="2000" dirty="0"/>
              <a:t>physical contact</a:t>
            </a:r>
            <a:endParaRPr lang="fr-CH" sz="2000" dirty="0"/>
          </a:p>
          <a:p>
            <a:pPr marL="1028700" lvl="1" indent="-342900"/>
            <a:r>
              <a:rPr sz="2000" dirty="0"/>
              <a:t>string comparison (voice communication)</a:t>
            </a:r>
            <a:endParaRPr lang="fr-CH" sz="2000" dirty="0"/>
          </a:p>
          <a:p>
            <a:pPr marL="1028700" lvl="1" indent="-342900"/>
            <a:r>
              <a:rPr sz="2000" dirty="0"/>
              <a:t>image comparison (hash visualization)</a:t>
            </a:r>
            <a:endParaRPr lang="fr-CH" sz="2000" dirty="0"/>
          </a:p>
          <a:p>
            <a:pPr marL="1028700" lvl="1" indent="-342900"/>
            <a:r>
              <a:rPr sz="2000" dirty="0"/>
              <a:t>distance bounding (physical presence verification)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365127"/>
            <a:ext cx="7886700" cy="5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Device Pairing: Conclusion</a:t>
            </a:r>
            <a:endParaRPr lang="fr-CH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CH" smtClean="0"/>
              <a:t>84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234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B3FDD-0052-3973-F7F4-D3048506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Case Study: Bluetooth 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856C6-23A6-B15E-95CB-6ADD1C8F1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210" y="4846570"/>
            <a:ext cx="7886700" cy="13452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>
                <a:ea typeface="Calibri"/>
                <a:cs typeface="Calibri"/>
              </a:rPr>
              <a:t>Pairing</a:t>
            </a:r>
            <a:r>
              <a:rPr lang="en-US" dirty="0">
                <a:ea typeface="Calibri"/>
                <a:cs typeface="Calibri"/>
              </a:rPr>
              <a:t>: establishing an encrypted connection</a:t>
            </a:r>
          </a:p>
          <a:p>
            <a:r>
              <a:rPr lang="en-US" b="1" dirty="0">
                <a:ea typeface="Calibri"/>
                <a:cs typeface="Calibri"/>
              </a:rPr>
              <a:t>Bonding</a:t>
            </a:r>
            <a:r>
              <a:rPr lang="en-US" dirty="0">
                <a:ea typeface="Calibri"/>
                <a:cs typeface="Calibri"/>
              </a:rPr>
              <a:t>: Store information of pairing process to not repeat pairing on next connection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7248B-FD7D-DDFF-8749-0F93A4D655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85</a:t>
            </a:fld>
            <a:endParaRPr lang="en-US"/>
          </a:p>
        </p:txBody>
      </p:sp>
      <p:pic>
        <p:nvPicPr>
          <p:cNvPr id="5" name="Picture 2" descr="Image result for mobile phone logo">
            <a:extLst>
              <a:ext uri="{FF2B5EF4-FFF2-40B4-BE49-F238E27FC236}">
                <a16:creationId xmlns:a16="http://schemas.microsoft.com/office/drawing/2014/main" id="{0D1D97D9-C51C-BD62-4D2D-3E8FBE4B0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2531" y="2265137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gnetic sensor - Free technology icons">
            <a:extLst>
              <a:ext uri="{FF2B5EF4-FFF2-40B4-BE49-F238E27FC236}">
                <a16:creationId xmlns:a16="http://schemas.microsoft.com/office/drawing/2014/main" id="{59C58BAB-FD7B-2052-3A95-EAC9A3C59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55" y="1450929"/>
            <a:ext cx="809898" cy="80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rmometer temperature control tool - Free Tools and utensils icons">
            <a:extLst>
              <a:ext uri="{FF2B5EF4-FFF2-40B4-BE49-F238E27FC236}">
                <a16:creationId xmlns:a16="http://schemas.microsoft.com/office/drawing/2014/main" id="{5102EF9F-CC62-C6A5-4A76-804315AC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44" y="2585041"/>
            <a:ext cx="627018" cy="6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0EA4EBA-F258-EDC6-327A-E808C8CB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13" y="3456620"/>
            <a:ext cx="1005840" cy="66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E040AF-DD6E-BD77-D7F4-5A9B743C81EC}"/>
              </a:ext>
            </a:extLst>
          </p:cNvPr>
          <p:cNvCxnSpPr>
            <a:stCxn id="5" idx="1"/>
            <a:endCxn id="2050" idx="1"/>
          </p:cNvCxnSpPr>
          <p:nvPr/>
        </p:nvCxnSpPr>
        <p:spPr>
          <a:xfrm flipV="1">
            <a:off x="3009356" y="1855878"/>
            <a:ext cx="1943099" cy="1042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F4AEE5-2B47-89BE-1BCA-8F61E78D3278}"/>
              </a:ext>
            </a:extLst>
          </p:cNvPr>
          <p:cNvCxnSpPr>
            <a:cxnSpLocks/>
            <a:stCxn id="5" idx="1"/>
            <a:endCxn id="2058" idx="1"/>
          </p:cNvCxnSpPr>
          <p:nvPr/>
        </p:nvCxnSpPr>
        <p:spPr>
          <a:xfrm>
            <a:off x="3009356" y="2898550"/>
            <a:ext cx="1747157" cy="8927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405D31-4011-93B8-0FAB-C8EF184F512A}"/>
              </a:ext>
            </a:extLst>
          </p:cNvPr>
          <p:cNvCxnSpPr>
            <a:stCxn id="5" idx="1"/>
            <a:endCxn id="2056" idx="1"/>
          </p:cNvCxnSpPr>
          <p:nvPr/>
        </p:nvCxnSpPr>
        <p:spPr>
          <a:xfrm>
            <a:off x="3009356" y="2898550"/>
            <a:ext cx="31252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12" descr="Bluetooth Low Energy (BLE) vs Wi-Fi: Which is More Efficient for IoT  Devices? | Cloud Studio IoT">
            <a:extLst>
              <a:ext uri="{FF2B5EF4-FFF2-40B4-BE49-F238E27FC236}">
                <a16:creationId xmlns:a16="http://schemas.microsoft.com/office/drawing/2014/main" id="{6F412E0D-B657-3CCF-88E4-A3E9915045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7844" y="318169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9" name="AutoShape 14" descr="Bluetooth Low Energy (BLE) vs Wi-Fi: Which is More Efficient for IoT  Devices? | Cloud Studio IoT">
            <a:extLst>
              <a:ext uri="{FF2B5EF4-FFF2-40B4-BE49-F238E27FC236}">
                <a16:creationId xmlns:a16="http://schemas.microsoft.com/office/drawing/2014/main" id="{663F1699-F8D4-456E-D93E-631B44AFB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0244" y="333409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2064" name="Picture 16" descr="BLE Connectivity Solutions | IOTech Systems">
            <a:extLst>
              <a:ext uri="{FF2B5EF4-FFF2-40B4-BE49-F238E27FC236}">
                <a16:creationId xmlns:a16="http://schemas.microsoft.com/office/drawing/2014/main" id="{83828D00-981B-56F2-DD4A-A51164B81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58" y="1909288"/>
            <a:ext cx="1201390" cy="5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ock - Free security icons">
            <a:extLst>
              <a:ext uri="{FF2B5EF4-FFF2-40B4-BE49-F238E27FC236}">
                <a16:creationId xmlns:a16="http://schemas.microsoft.com/office/drawing/2014/main" id="{74EB80D8-C50D-3B26-90BE-84469715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95" y="3288983"/>
            <a:ext cx="295387" cy="2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Lock - Free security icons">
            <a:extLst>
              <a:ext uri="{FF2B5EF4-FFF2-40B4-BE49-F238E27FC236}">
                <a16:creationId xmlns:a16="http://schemas.microsoft.com/office/drawing/2014/main" id="{42B5661A-0980-A5BD-1601-D16CAC491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06" y="2768352"/>
            <a:ext cx="295387" cy="2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Lock - Free security icons">
            <a:extLst>
              <a:ext uri="{FF2B5EF4-FFF2-40B4-BE49-F238E27FC236}">
                <a16:creationId xmlns:a16="http://schemas.microsoft.com/office/drawing/2014/main" id="{9B645C1F-F7AA-C9C8-21BE-658BD2E6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67" y="2086010"/>
            <a:ext cx="295387" cy="2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05810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E6054-BE39-9A7D-32F0-5AF1FEF2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Shared Keys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BC725F0-3D1B-8BF9-9965-419CE06D5C5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TK (Temporary Key)</a:t>
                </a:r>
              </a:p>
              <a:p>
                <a:pPr lvl="1"/>
                <a:r>
                  <a:rPr lang="en-US" dirty="0"/>
                  <a:t>Used in pairing procedure </a:t>
                </a:r>
              </a:p>
              <a:p>
                <a:pPr lvl="1"/>
                <a:r>
                  <a:rPr lang="en-US" dirty="0"/>
                  <a:t>Determined by the pairing algorithm </a:t>
                </a:r>
              </a:p>
              <a:p>
                <a:pPr lvl="1"/>
                <a:r>
                  <a:rPr lang="en-US" dirty="0"/>
                  <a:t>It is used to calculate the STK</a:t>
                </a:r>
              </a:p>
              <a:p>
                <a:r>
                  <a:rPr lang="en-US" b="1" dirty="0"/>
                  <a:t>STK (Short Term Key)</a:t>
                </a:r>
              </a:p>
              <a:p>
                <a:pPr lvl="1"/>
                <a:r>
                  <a:rPr lang="en-US" dirty="0"/>
                  <a:t>Used as encryption key on first connection pairing</a:t>
                </a:r>
              </a:p>
              <a:p>
                <a:pPr lvl="1"/>
                <a:r>
                  <a:rPr lang="en-US" dirty="0"/>
                  <a:t>Consists of</a:t>
                </a:r>
                <a:r>
                  <a:rPr lang="en-US" b="1" dirty="0">
                    <a:latin typeface="Consolas" panose="020B0609020204030204" pitchFamily="49" charset="0"/>
                  </a:rPr>
                  <a:t> [TK, </a:t>
                </a:r>
                <a:r>
                  <a:rPr lang="en-US" b="1" dirty="0" err="1">
                    <a:latin typeface="Consolas" panose="020B0609020204030204" pitchFamily="49" charset="0"/>
                  </a:rPr>
                  <a:t>Srand</a:t>
                </a:r>
                <a:r>
                  <a:rPr lang="en-US" b="1" dirty="0">
                    <a:latin typeface="Consolas" panose="020B0609020204030204" pitchFamily="49" charset="0"/>
                  </a:rPr>
                  <a:t>, </a:t>
                </a:r>
                <a:r>
                  <a:rPr lang="en-US" b="1" dirty="0" err="1">
                    <a:latin typeface="Consolas" panose="020B0609020204030204" pitchFamily="49" charset="0"/>
                  </a:rPr>
                  <a:t>Mrand</a:t>
                </a:r>
                <a:r>
                  <a:rPr lang="en-US" b="1" dirty="0">
                    <a:latin typeface="Consolas" panose="020B0609020204030204" pitchFamily="49" charset="0"/>
                  </a:rPr>
                  <a:t>]: </a:t>
                </a:r>
                <a:br>
                  <a:rPr lang="en-US" b="1" dirty="0">
                    <a:latin typeface="Consolas" panose="020B0609020204030204" pitchFamily="49" charset="0"/>
                  </a:rPr>
                </a:br>
                <a:br>
                  <a:rPr lang="en-US" b="1" dirty="0">
                    <a:latin typeface="Consolas" panose="020B0609020204030204" pitchFamily="49" charset="0"/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𝑺𝑻𝑲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tk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𝑺𝒓𝒂𝒏𝒅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||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𝑴𝒓𝒂𝒏𝒅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latin typeface="Consolas" panose="020B0609020204030204" pitchFamily="49" charset="0"/>
                </a:endParaRPr>
              </a:p>
              <a:p>
                <a:pPr lvl="1"/>
                <a:endParaRPr lang="en-US" b="1" dirty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b="1" i="1" dirty="0" err="1"/>
                  <a:t>Srand</a:t>
                </a:r>
                <a:r>
                  <a:rPr lang="en-US" b="1" i="1" dirty="0"/>
                  <a:t>/</a:t>
                </a:r>
                <a:r>
                  <a:rPr lang="en-US" b="1" i="1" dirty="0" err="1"/>
                  <a:t>Mrand</a:t>
                </a:r>
                <a:r>
                  <a:rPr lang="en-US" b="1" i="1" dirty="0"/>
                  <a:t>:</a:t>
                </a:r>
                <a:r>
                  <a:rPr lang="en-US" dirty="0"/>
                  <a:t> random number from slave/master</a:t>
                </a:r>
              </a:p>
              <a:p>
                <a:r>
                  <a:rPr lang="en-US" b="1" dirty="0"/>
                  <a:t>LTK (Long Term Key)</a:t>
                </a:r>
              </a:p>
              <a:p>
                <a:pPr lvl="1"/>
                <a:r>
                  <a:rPr lang="en-US" dirty="0"/>
                  <a:t>Used once the initial pairing procedure is </a:t>
                </a:r>
                <a:r>
                  <a:rPr lang="en-US" dirty="0" err="1"/>
                  <a:t>complet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BC725F0-3D1B-8BF9-9965-419CE06D5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86" t="-348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FD2BC-A03D-183E-22A4-BD86CABF6E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86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374901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607E-8B27-5C34-DC2B-8D2E3BD5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Pairing Methods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1B0DC-B160-D382-9023-4894AB406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549019"/>
            <a:ext cx="7886700" cy="2592697"/>
          </a:xfrm>
        </p:spPr>
        <p:txBody>
          <a:bodyPr>
            <a:normAutofit fontScale="77500" lnSpcReduction="20000"/>
          </a:bodyPr>
          <a:lstStyle/>
          <a:p>
            <a:r>
              <a:rPr lang="en-US" sz="2100" b="1" dirty="0">
                <a:ea typeface="Calibri"/>
                <a:cs typeface="Calibri"/>
              </a:rPr>
              <a:t>Just Works:</a:t>
            </a:r>
            <a:r>
              <a:rPr lang="en-US" sz="2100" dirty="0">
                <a:ea typeface="Calibri"/>
                <a:cs typeface="Calibri"/>
              </a:rPr>
              <a:t> Set TK to 0</a:t>
            </a:r>
          </a:p>
          <a:p>
            <a:pPr lvl="1"/>
            <a:r>
              <a:rPr lang="en-US" sz="1600" dirty="0">
                <a:ea typeface="Calibri"/>
                <a:cs typeface="Calibri"/>
              </a:rPr>
              <a:t>Can be brute-forced or sniffed</a:t>
            </a:r>
          </a:p>
          <a:p>
            <a:pPr lvl="1"/>
            <a:r>
              <a:rPr lang="en-US" sz="1600" dirty="0">
                <a:ea typeface="Calibri"/>
                <a:cs typeface="Calibri"/>
              </a:rPr>
              <a:t>Used for low-power no I/O devices</a:t>
            </a:r>
          </a:p>
          <a:p>
            <a:r>
              <a:rPr lang="en-US" sz="2100" b="1" dirty="0">
                <a:ea typeface="Calibri"/>
                <a:cs typeface="Calibri"/>
              </a:rPr>
              <a:t>Out-of-Band:</a:t>
            </a:r>
            <a:r>
              <a:rPr lang="en-US" sz="2100" dirty="0">
                <a:ea typeface="Calibri"/>
                <a:cs typeface="Calibri"/>
              </a:rPr>
              <a:t> Use a different wireless technology</a:t>
            </a:r>
          </a:p>
          <a:p>
            <a:pPr lvl="1"/>
            <a:r>
              <a:rPr lang="en-US" sz="1600" dirty="0">
                <a:ea typeface="Calibri"/>
                <a:cs typeface="Calibri"/>
              </a:rPr>
              <a:t>E.g. NFC for proximity, mitigating a MITM attacker</a:t>
            </a:r>
          </a:p>
          <a:p>
            <a:r>
              <a:rPr lang="en-US" sz="2100" b="1" dirty="0">
                <a:ea typeface="Calibri"/>
                <a:cs typeface="Calibri"/>
              </a:rPr>
              <a:t>Passkey Entry: </a:t>
            </a:r>
            <a:r>
              <a:rPr lang="en-US" sz="2100" dirty="0">
                <a:ea typeface="Calibri"/>
                <a:cs typeface="Calibri"/>
              </a:rPr>
              <a:t>6 digit number exchanged by devices</a:t>
            </a:r>
          </a:p>
          <a:p>
            <a:pPr lvl="1"/>
            <a:r>
              <a:rPr lang="en-US" sz="1600" dirty="0">
                <a:ea typeface="Calibri"/>
                <a:cs typeface="Calibri"/>
              </a:rPr>
              <a:t>E.g. LCD shows 123456 and the other device’s keypad is used to confirm the numbers</a:t>
            </a:r>
          </a:p>
          <a:p>
            <a:pPr lvl="1"/>
            <a:r>
              <a:rPr lang="en-US" sz="1600" dirty="0">
                <a:ea typeface="Calibri"/>
                <a:cs typeface="Calibri"/>
              </a:rPr>
              <a:t>Can protect against passive eavesdropping</a:t>
            </a:r>
          </a:p>
          <a:p>
            <a:r>
              <a:rPr lang="en-US" sz="2100" b="1" dirty="0">
                <a:ea typeface="Calibri"/>
                <a:cs typeface="Calibri"/>
              </a:rPr>
              <a:t>Numeric Comparison (4.2): Like </a:t>
            </a:r>
            <a:r>
              <a:rPr lang="en-US" sz="2100" b="1" dirty="0" err="1">
                <a:ea typeface="Calibri"/>
                <a:cs typeface="Calibri"/>
              </a:rPr>
              <a:t>JustWorks</a:t>
            </a:r>
            <a:r>
              <a:rPr lang="en-US" sz="2100" b="1" dirty="0">
                <a:ea typeface="Calibri"/>
                <a:cs typeface="Calibri"/>
              </a:rPr>
              <a:t> with extra verification</a:t>
            </a:r>
          </a:p>
          <a:p>
            <a:pPr lvl="1"/>
            <a:r>
              <a:rPr lang="en-US" sz="1600" b="1" dirty="0">
                <a:ea typeface="Calibri"/>
                <a:cs typeface="Calibri"/>
              </a:rPr>
              <a:t>Both devices independently generate 6-digit confirmation numbers</a:t>
            </a:r>
          </a:p>
          <a:p>
            <a:pPr lvl="1"/>
            <a:r>
              <a:rPr lang="en-US" sz="1600" b="1" dirty="0">
                <a:ea typeface="Calibri"/>
                <a:cs typeface="Calibri"/>
              </a:rPr>
              <a:t>User manually verifies the digits matching to assure no MITM attack</a:t>
            </a:r>
          </a:p>
          <a:p>
            <a:pPr marL="0" indent="0">
              <a:buNone/>
            </a:pPr>
            <a:endParaRPr lang="LID4096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8B3FD-AAAD-4BE4-4662-DB53589CEBB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87</a:t>
            </a:fld>
            <a:endParaRPr lang="en-CH"/>
          </a:p>
        </p:txBody>
      </p:sp>
      <p:pic>
        <p:nvPicPr>
          <p:cNvPr id="5" name="Picture 2" descr="Image result for mobile phone logo">
            <a:extLst>
              <a:ext uri="{FF2B5EF4-FFF2-40B4-BE49-F238E27FC236}">
                <a16:creationId xmlns:a16="http://schemas.microsoft.com/office/drawing/2014/main" id="{F311B947-7398-485B-F7ED-720139BF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223" y="1826450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gnetic sensor - Free technology icons">
            <a:extLst>
              <a:ext uri="{FF2B5EF4-FFF2-40B4-BE49-F238E27FC236}">
                <a16:creationId xmlns:a16="http://schemas.microsoft.com/office/drawing/2014/main" id="{DF88E636-B3DF-CE4C-8FF4-394A044C3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84" y="2017947"/>
            <a:ext cx="809898" cy="80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B61D0E-B2BA-0ACD-E42F-6A6D60420C8F}"/>
              </a:ext>
            </a:extLst>
          </p:cNvPr>
          <p:cNvCxnSpPr>
            <a:cxnSpLocks/>
          </p:cNvCxnSpPr>
          <p:nvPr/>
        </p:nvCxnSpPr>
        <p:spPr>
          <a:xfrm flipV="1">
            <a:off x="2010048" y="2084341"/>
            <a:ext cx="4555670" cy="1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0B2325-838A-3942-E77C-9E2E54022563}"/>
              </a:ext>
            </a:extLst>
          </p:cNvPr>
          <p:cNvSpPr txBox="1"/>
          <p:nvPr/>
        </p:nvSpPr>
        <p:spPr>
          <a:xfrm>
            <a:off x="7822882" y="3029164"/>
            <a:ext cx="96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BLE 4.1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E365EA-D80E-D7F2-5675-24D4C9EB8946}"/>
              </a:ext>
            </a:extLst>
          </p:cNvPr>
          <p:cNvSpPr txBox="1"/>
          <p:nvPr/>
        </p:nvSpPr>
        <p:spPr>
          <a:xfrm>
            <a:off x="3525338" y="1710170"/>
            <a:ext cx="2272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Pairing Request</a:t>
            </a:r>
            <a:endParaRPr lang="LID4096" sz="1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8DFBC4-DD03-55AA-096F-1092231A2F9F}"/>
              </a:ext>
            </a:extLst>
          </p:cNvPr>
          <p:cNvCxnSpPr>
            <a:cxnSpLocks/>
          </p:cNvCxnSpPr>
          <p:nvPr/>
        </p:nvCxnSpPr>
        <p:spPr>
          <a:xfrm flipV="1">
            <a:off x="2052503" y="2453673"/>
            <a:ext cx="4555670" cy="1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5ACB73-CC63-3B11-0C74-15FCE9ACD846}"/>
              </a:ext>
            </a:extLst>
          </p:cNvPr>
          <p:cNvSpPr txBox="1"/>
          <p:nvPr/>
        </p:nvSpPr>
        <p:spPr>
          <a:xfrm>
            <a:off x="2251710" y="2115119"/>
            <a:ext cx="4820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[[plain]] </a:t>
            </a:r>
            <a:r>
              <a:rPr lang="en-US" sz="1400" dirty="0"/>
              <a:t>I/O capabilities, Auth. Requirements</a:t>
            </a:r>
            <a:endParaRPr lang="LID4096" sz="1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85A67B-605A-7AAE-624C-4682DED08B6F}"/>
              </a:ext>
            </a:extLst>
          </p:cNvPr>
          <p:cNvCxnSpPr>
            <a:cxnSpLocks/>
          </p:cNvCxnSpPr>
          <p:nvPr/>
        </p:nvCxnSpPr>
        <p:spPr>
          <a:xfrm flipV="1">
            <a:off x="2052503" y="2882942"/>
            <a:ext cx="4555670" cy="1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2B4CBF-9359-6576-8AD4-37928DE406F6}"/>
              </a:ext>
            </a:extLst>
          </p:cNvPr>
          <p:cNvSpPr txBox="1"/>
          <p:nvPr/>
        </p:nvSpPr>
        <p:spPr>
          <a:xfrm>
            <a:off x="2251710" y="2544388"/>
            <a:ext cx="4820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[[Pairing Method]] Exchange </a:t>
            </a:r>
            <a:r>
              <a:rPr lang="en-US" sz="1400" b="1" dirty="0">
                <a:latin typeface="Consolas" panose="020B0609020204030204" pitchFamily="49" charset="0"/>
              </a:rPr>
              <a:t>TK</a:t>
            </a:r>
            <a:endParaRPr lang="LID4096" sz="1400" b="1" dirty="0"/>
          </a:p>
        </p:txBody>
      </p:sp>
    </p:spTree>
    <p:extLst>
      <p:ext uri="{BB962C8B-B14F-4D97-AF65-F5344CB8AC3E}">
        <p14:creationId xmlns:p14="http://schemas.microsoft.com/office/powerpoint/2010/main" val="37250589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E0DC-02EF-0AAB-407F-400D8A74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Wired and Wireless Topologies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EE20B-3405-84B4-5137-2763FEE5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75B-AA9F-4624-AC52-B6707B26AD51}" type="slidenum">
              <a:rPr lang="fr-CH" smtClean="0"/>
              <a:t>9</a:t>
            </a:fld>
            <a:endParaRPr lang="fr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BD8391-1534-D17B-87D6-6FDC40C67E5D}"/>
              </a:ext>
            </a:extLst>
          </p:cNvPr>
          <p:cNvSpPr txBox="1"/>
          <p:nvPr/>
        </p:nvSpPr>
        <p:spPr>
          <a:xfrm>
            <a:off x="2228719" y="2965064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0F78C-E256-9C3F-5983-06507E559CF9}"/>
              </a:ext>
            </a:extLst>
          </p:cNvPr>
          <p:cNvSpPr txBox="1"/>
          <p:nvPr/>
        </p:nvSpPr>
        <p:spPr>
          <a:xfrm>
            <a:off x="1573203" y="2966508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B90CE-8DFC-384B-1FB9-08E80B33FE64}"/>
              </a:ext>
            </a:extLst>
          </p:cNvPr>
          <p:cNvSpPr txBox="1"/>
          <p:nvPr/>
        </p:nvSpPr>
        <p:spPr>
          <a:xfrm>
            <a:off x="890235" y="2965064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B6D9FB-6756-9E0C-14CC-165980E9E195}"/>
              </a:ext>
            </a:extLst>
          </p:cNvPr>
          <p:cNvSpPr txBox="1"/>
          <p:nvPr/>
        </p:nvSpPr>
        <p:spPr>
          <a:xfrm>
            <a:off x="1966989" y="2098703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C92A29-DF3E-78D6-BEDF-A36AF36DFEF0}"/>
              </a:ext>
            </a:extLst>
          </p:cNvPr>
          <p:cNvSpPr txBox="1"/>
          <p:nvPr/>
        </p:nvSpPr>
        <p:spPr>
          <a:xfrm>
            <a:off x="1236930" y="2100147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C16E25-EB53-83DA-4049-4D7112F8330D}"/>
              </a:ext>
            </a:extLst>
          </p:cNvPr>
          <p:cNvCxnSpPr/>
          <p:nvPr/>
        </p:nvCxnSpPr>
        <p:spPr>
          <a:xfrm>
            <a:off x="1140000" y="2785065"/>
            <a:ext cx="1379882" cy="8282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65CB26-2E59-A92A-7EB7-9230C0C348BE}"/>
              </a:ext>
            </a:extLst>
          </p:cNvPr>
          <p:cNvCxnSpPr/>
          <p:nvPr/>
        </p:nvCxnSpPr>
        <p:spPr>
          <a:xfrm>
            <a:off x="1148282" y="2781752"/>
            <a:ext cx="6626" cy="205408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AB18CB-0265-412E-216B-128B804737D0}"/>
              </a:ext>
            </a:extLst>
          </p:cNvPr>
          <p:cNvCxnSpPr>
            <a:cxnSpLocks/>
          </p:cNvCxnSpPr>
          <p:nvPr/>
        </p:nvCxnSpPr>
        <p:spPr>
          <a:xfrm>
            <a:off x="1860586" y="2790034"/>
            <a:ext cx="6626" cy="205408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86EFCF-8941-D026-5D8A-850685E89238}"/>
              </a:ext>
            </a:extLst>
          </p:cNvPr>
          <p:cNvCxnSpPr>
            <a:cxnSpLocks/>
          </p:cNvCxnSpPr>
          <p:nvPr/>
        </p:nvCxnSpPr>
        <p:spPr>
          <a:xfrm>
            <a:off x="2514912" y="2781751"/>
            <a:ext cx="6626" cy="205408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7CDD19-397E-1AAC-C868-9EACCD055E5C}"/>
              </a:ext>
            </a:extLst>
          </p:cNvPr>
          <p:cNvCxnSpPr>
            <a:cxnSpLocks/>
          </p:cNvCxnSpPr>
          <p:nvPr/>
        </p:nvCxnSpPr>
        <p:spPr>
          <a:xfrm>
            <a:off x="2258151" y="2574686"/>
            <a:ext cx="6626" cy="205408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75FA00-F3DB-A1F5-8FB0-6E4D5379183A}"/>
              </a:ext>
            </a:extLst>
          </p:cNvPr>
          <p:cNvCxnSpPr>
            <a:cxnSpLocks/>
          </p:cNvCxnSpPr>
          <p:nvPr/>
        </p:nvCxnSpPr>
        <p:spPr>
          <a:xfrm>
            <a:off x="1520999" y="2574686"/>
            <a:ext cx="6626" cy="205408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109C0F5-6EDD-41E8-FE07-D6BB5B8C19BB}"/>
              </a:ext>
            </a:extLst>
          </p:cNvPr>
          <p:cNvSpPr txBox="1"/>
          <p:nvPr/>
        </p:nvSpPr>
        <p:spPr>
          <a:xfrm>
            <a:off x="639729" y="1683478"/>
            <a:ext cx="26554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1982: 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10BASE5 Ethernet</a:t>
            </a:r>
            <a:endParaRPr lang="en-US" sz="1200" b="1">
              <a:solidFill>
                <a:srgbClr val="202122"/>
              </a:solidFill>
              <a:ea typeface="Calibri"/>
              <a:cs typeface="Calibri"/>
            </a:endParaRPr>
          </a:p>
        </p:txBody>
      </p:sp>
      <p:pic>
        <p:nvPicPr>
          <p:cNvPr id="25" name="Picture 24" descr="A close-up of an orange cable&#10;&#10;AI-generated content may be incorrect.">
            <a:extLst>
              <a:ext uri="{FF2B5EF4-FFF2-40B4-BE49-F238E27FC236}">
                <a16:creationId xmlns:a16="http://schemas.microsoft.com/office/drawing/2014/main" id="{9997D42F-2C04-B440-FAE8-65F1D6DE3C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05" b="14286"/>
          <a:stretch>
            <a:fillRect/>
          </a:stretch>
        </p:blipFill>
        <p:spPr>
          <a:xfrm>
            <a:off x="2521124" y="1964673"/>
            <a:ext cx="675085" cy="1455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CA7CE8B-40AA-9A5A-793E-844AA9AEFD0F}"/>
              </a:ext>
            </a:extLst>
          </p:cNvPr>
          <p:cNvSpPr txBox="1"/>
          <p:nvPr/>
        </p:nvSpPr>
        <p:spPr>
          <a:xfrm>
            <a:off x="-1" y="6518412"/>
            <a:ext cx="586408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[1]: https://nassaunationalcable.com/cdn/shop/products/Belden9880_1024x1024@2x.png?v=1762488061</a:t>
            </a:r>
            <a:endParaRPr lang="en-US" sz="800" dirty="0">
              <a:ea typeface="Calibri"/>
              <a:cs typeface="Calibri"/>
            </a:endParaRPr>
          </a:p>
          <a:p>
            <a:pPr algn="ctr"/>
            <a:endParaRPr lang="en-US" sz="800" dirty="0">
              <a:ea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CD981-2266-624E-7064-44F9469A9774}"/>
              </a:ext>
            </a:extLst>
          </p:cNvPr>
          <p:cNvSpPr txBox="1"/>
          <p:nvPr/>
        </p:nvSpPr>
        <p:spPr>
          <a:xfrm>
            <a:off x="768939" y="3503131"/>
            <a:ext cx="41280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Shared bus for all (CSMA/CD)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9CBD3F-F029-B393-0414-A7B5C7BDEF12}"/>
              </a:ext>
            </a:extLst>
          </p:cNvPr>
          <p:cNvSpPr txBox="1"/>
          <p:nvPr/>
        </p:nvSpPr>
        <p:spPr>
          <a:xfrm>
            <a:off x="6833993" y="4073276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F2D0E6-9B08-8294-1904-0D0E6F568EA5}"/>
              </a:ext>
            </a:extLst>
          </p:cNvPr>
          <p:cNvSpPr txBox="1"/>
          <p:nvPr/>
        </p:nvSpPr>
        <p:spPr>
          <a:xfrm>
            <a:off x="6178477" y="4074720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6600E6-3BC7-F79A-7E99-65AF1C0F02A8}"/>
              </a:ext>
            </a:extLst>
          </p:cNvPr>
          <p:cNvSpPr txBox="1"/>
          <p:nvPr/>
        </p:nvSpPr>
        <p:spPr>
          <a:xfrm>
            <a:off x="5495509" y="4073276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FA821D-E4C8-410A-7DF6-D865D59DEBA2}"/>
              </a:ext>
            </a:extLst>
          </p:cNvPr>
          <p:cNvSpPr txBox="1"/>
          <p:nvPr/>
        </p:nvSpPr>
        <p:spPr>
          <a:xfrm>
            <a:off x="6572264" y="3206915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866FCC-6420-695A-D1E0-803E38CD2882}"/>
              </a:ext>
            </a:extLst>
          </p:cNvPr>
          <p:cNvSpPr txBox="1"/>
          <p:nvPr/>
        </p:nvSpPr>
        <p:spPr>
          <a:xfrm>
            <a:off x="5842204" y="3208359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A69CB8-5279-219D-B1B8-B9C140E56D1E}"/>
              </a:ext>
            </a:extLst>
          </p:cNvPr>
          <p:cNvSpPr txBox="1"/>
          <p:nvPr/>
        </p:nvSpPr>
        <p:spPr>
          <a:xfrm>
            <a:off x="5365929" y="2780094"/>
            <a:ext cx="26554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Today: 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Wireless</a:t>
            </a:r>
            <a:endParaRPr lang="en-US" sz="1200" b="1" dirty="0">
              <a:solidFill>
                <a:srgbClr val="202122"/>
              </a:solidFill>
              <a:ea typeface="Calibri"/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256072-E9C0-A68C-D63B-719B1A0B389D}"/>
              </a:ext>
            </a:extLst>
          </p:cNvPr>
          <p:cNvSpPr txBox="1"/>
          <p:nvPr/>
        </p:nvSpPr>
        <p:spPr>
          <a:xfrm>
            <a:off x="5163287" y="4622218"/>
            <a:ext cx="44427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Air Interface: Shared bus for all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464F2D-A42D-B947-A36F-5A6EC4F6E82A}"/>
              </a:ext>
            </a:extLst>
          </p:cNvPr>
          <p:cNvSpPr txBox="1"/>
          <p:nvPr/>
        </p:nvSpPr>
        <p:spPr>
          <a:xfrm>
            <a:off x="2188804" y="5435271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E77847-FC1B-D1A0-D8CE-A2F2B25DFBDB}"/>
              </a:ext>
            </a:extLst>
          </p:cNvPr>
          <p:cNvSpPr txBox="1"/>
          <p:nvPr/>
        </p:nvSpPr>
        <p:spPr>
          <a:xfrm>
            <a:off x="1533288" y="5436715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B57C02-2217-B5A0-464A-D90DEBF6069B}"/>
              </a:ext>
            </a:extLst>
          </p:cNvPr>
          <p:cNvSpPr txBox="1"/>
          <p:nvPr/>
        </p:nvSpPr>
        <p:spPr>
          <a:xfrm>
            <a:off x="850320" y="5435271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9329FE-F024-CA64-7D68-DC46D3B03DF8}"/>
              </a:ext>
            </a:extLst>
          </p:cNvPr>
          <p:cNvSpPr txBox="1"/>
          <p:nvPr/>
        </p:nvSpPr>
        <p:spPr>
          <a:xfrm>
            <a:off x="1927074" y="4568910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46C59B-B0AA-43E1-D646-61BE6B509CBD}"/>
              </a:ext>
            </a:extLst>
          </p:cNvPr>
          <p:cNvSpPr txBox="1"/>
          <p:nvPr/>
        </p:nvSpPr>
        <p:spPr>
          <a:xfrm>
            <a:off x="1197015" y="4570354"/>
            <a:ext cx="4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👨‍💻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EADC44F-BF4B-330C-EF27-DE5CFECF37C5}"/>
              </a:ext>
            </a:extLst>
          </p:cNvPr>
          <p:cNvCxnSpPr>
            <a:cxnSpLocks/>
          </p:cNvCxnSpPr>
          <p:nvPr/>
        </p:nvCxnSpPr>
        <p:spPr>
          <a:xfrm flipH="1">
            <a:off x="1112072" y="5292416"/>
            <a:ext cx="544270" cy="131667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1ADB8D4-E12E-1B07-4CC1-7721A189E8AC}"/>
              </a:ext>
            </a:extLst>
          </p:cNvPr>
          <p:cNvCxnSpPr>
            <a:cxnSpLocks/>
          </p:cNvCxnSpPr>
          <p:nvPr/>
        </p:nvCxnSpPr>
        <p:spPr>
          <a:xfrm>
            <a:off x="1804738" y="5309373"/>
            <a:ext cx="10963" cy="136005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B7BA2DD-77F3-511B-89AE-6509E2059A6A}"/>
              </a:ext>
            </a:extLst>
          </p:cNvPr>
          <p:cNvCxnSpPr>
            <a:cxnSpLocks/>
          </p:cNvCxnSpPr>
          <p:nvPr/>
        </p:nvCxnSpPr>
        <p:spPr>
          <a:xfrm>
            <a:off x="1986248" y="5292415"/>
            <a:ext cx="483779" cy="131667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F257E09-7F3A-EFD0-1852-EFF0BC46DBC5}"/>
              </a:ext>
            </a:extLst>
          </p:cNvPr>
          <p:cNvCxnSpPr>
            <a:cxnSpLocks/>
          </p:cNvCxnSpPr>
          <p:nvPr/>
        </p:nvCxnSpPr>
        <p:spPr>
          <a:xfrm flipH="1">
            <a:off x="1944325" y="5050648"/>
            <a:ext cx="253640" cy="66600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C2F0A99-6025-9916-D6E6-9336EF56C305}"/>
              </a:ext>
            </a:extLst>
          </p:cNvPr>
          <p:cNvCxnSpPr>
            <a:cxnSpLocks/>
          </p:cNvCxnSpPr>
          <p:nvPr/>
        </p:nvCxnSpPr>
        <p:spPr>
          <a:xfrm>
            <a:off x="1452137" y="5050648"/>
            <a:ext cx="232189" cy="66600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54EDD99-3D6D-2446-CE27-0581ECE74E1A}"/>
              </a:ext>
            </a:extLst>
          </p:cNvPr>
          <p:cNvSpPr txBox="1"/>
          <p:nvPr/>
        </p:nvSpPr>
        <p:spPr>
          <a:xfrm>
            <a:off x="588218" y="4142089"/>
            <a:ext cx="30997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Today: 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10BASE-T... Ethernet</a:t>
            </a:r>
            <a:endParaRPr lang="en-US" sz="1200" b="1" dirty="0">
              <a:solidFill>
                <a:srgbClr val="202122"/>
              </a:solidFill>
              <a:ea typeface="Calibri"/>
              <a:cs typeface="Calibri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0797BC9-9B0B-CE09-B2B9-2DB5ACD70828}"/>
              </a:ext>
            </a:extLst>
          </p:cNvPr>
          <p:cNvSpPr txBox="1"/>
          <p:nvPr/>
        </p:nvSpPr>
        <p:spPr>
          <a:xfrm>
            <a:off x="459664" y="5879453"/>
            <a:ext cx="44113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Partitioned collision domains, no broadcast</a:t>
            </a:r>
            <a:endParaRPr lang="en-US" dirty="0"/>
          </a:p>
        </p:txBody>
      </p:sp>
      <p:pic>
        <p:nvPicPr>
          <p:cNvPr id="68" name="Picture 67" descr="Core switch Vector Icons free download in SVG, PNG Format">
            <a:extLst>
              <a:ext uri="{FF2B5EF4-FFF2-40B4-BE49-F238E27FC236}">
                <a16:creationId xmlns:a16="http://schemas.microsoft.com/office/drawing/2014/main" id="{46CE0576-D4A0-9A95-141A-7C1231355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142" y="5050256"/>
            <a:ext cx="332964" cy="299832"/>
          </a:xfrm>
          <a:prstGeom prst="rect">
            <a:avLst/>
          </a:prstGeom>
        </p:spPr>
      </p:pic>
      <p:pic>
        <p:nvPicPr>
          <p:cNvPr id="69" name="Picture 68" descr="Close-up of several wires&#10;&#10;AI-generated content may be incorrect.">
            <a:extLst>
              <a:ext uri="{FF2B5EF4-FFF2-40B4-BE49-F238E27FC236}">
                <a16:creationId xmlns:a16="http://schemas.microsoft.com/office/drawing/2014/main" id="{6FB7F018-4DB5-003E-5397-051FBDD20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112" y="4509429"/>
            <a:ext cx="591088" cy="423395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4B03DAE0-8A83-01EA-0A6B-EC123DD7695C}"/>
              </a:ext>
            </a:extLst>
          </p:cNvPr>
          <p:cNvSpPr/>
          <p:nvPr/>
        </p:nvSpPr>
        <p:spPr>
          <a:xfrm>
            <a:off x="5738930" y="3608173"/>
            <a:ext cx="1502129" cy="46510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171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29" grpId="0"/>
      <p:bldP spid="31" grpId="0"/>
      <p:bldP spid="33" grpId="0"/>
      <p:bldP spid="35" grpId="0"/>
      <p:bldP spid="37" grpId="0"/>
      <p:bldP spid="49" grpId="0"/>
      <p:bldP spid="51" grpId="0"/>
      <p:bldP spid="53" grpId="0"/>
      <p:bldP spid="55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6643</Words>
  <Application>Microsoft Macintosh PowerPoint</Application>
  <PresentationFormat>On-screen Show (4:3)</PresentationFormat>
  <Paragraphs>1175</Paragraphs>
  <Slides>87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101" baseType="lpstr">
      <vt:lpstr>Aptos</vt:lpstr>
      <vt:lpstr>Aptos Mono</vt:lpstr>
      <vt:lpstr>Arial</vt:lpstr>
      <vt:lpstr>Calibri</vt:lpstr>
      <vt:lpstr>Calibri (Body)</vt:lpstr>
      <vt:lpstr>Calibri Light</vt:lpstr>
      <vt:lpstr>Cambria Math</vt:lpstr>
      <vt:lpstr>Consolas</vt:lpstr>
      <vt:lpstr>Courier</vt:lpstr>
      <vt:lpstr>Courier New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Outline</vt:lpstr>
      <vt:lpstr>Cryptography in Data Security &amp; Privacy</vt:lpstr>
      <vt:lpstr>Cryptographic tools – Symmetric encryption</vt:lpstr>
      <vt:lpstr>Cryptographic tools – Asymmetric encryption</vt:lpstr>
      <vt:lpstr>Cryptography in Data Security &amp; Privacy</vt:lpstr>
      <vt:lpstr>Wireless Network Security - Outline</vt:lpstr>
      <vt:lpstr>Wired and Wireless Topologies</vt:lpstr>
      <vt:lpstr>Why is security more of a concern in wireless?</vt:lpstr>
      <vt:lpstr>Security Requirements</vt:lpstr>
      <vt:lpstr>Wireless Network Security - Outline</vt:lpstr>
      <vt:lpstr>Cellular Network Security</vt:lpstr>
      <vt:lpstr>GSM Security</vt:lpstr>
      <vt:lpstr>GSM Security – SIM</vt:lpstr>
      <vt:lpstr>GSM Security – Cryptography</vt:lpstr>
      <vt:lpstr>GSM Cryptography</vt:lpstr>
      <vt:lpstr>GSM Authentication</vt:lpstr>
      <vt:lpstr>GSM Weaknesses – “By design”</vt:lpstr>
      <vt:lpstr>GSM Weaknesses – Attacks</vt:lpstr>
      <vt:lpstr>GSM Weaknesses (cont’d)</vt:lpstr>
      <vt:lpstr>Attacks Today: IMSI Catching in 2G</vt:lpstr>
      <vt:lpstr> UMTS Security improvements</vt:lpstr>
      <vt:lpstr>(Brief) UMTS (3G) security assessment </vt:lpstr>
      <vt:lpstr>Attacking 3G: Downgrade to 2G</vt:lpstr>
      <vt:lpstr>LTE (4G) Security Improvements</vt:lpstr>
      <vt:lpstr>LTE security principles [1]</vt:lpstr>
      <vt:lpstr>LTE security principles (cont’d)</vt:lpstr>
      <vt:lpstr>LTE Security in Practice </vt:lpstr>
      <vt:lpstr>Practical attacks against Privacy and Availability in 4G/LTE [1]  </vt:lpstr>
      <vt:lpstr>Practical attacks against Privacy and Availability in 4G/LTE (cont’d)  </vt:lpstr>
      <vt:lpstr>LTEInspector: A Systematic Approach for Adversarial Testing of LTE [1] </vt:lpstr>
      <vt:lpstr>LTEInspector: New attacks Uncovered</vt:lpstr>
      <vt:lpstr>LTEInspector: Panic Attack</vt:lpstr>
      <vt:lpstr>5G Security Features</vt:lpstr>
      <vt:lpstr>Papers on Analysis of 5G Security and Privacy </vt:lpstr>
      <vt:lpstr>Protocol-Focused Analysis Hermes (SEC'24) Synthesizing Formal Models via NLP</vt:lpstr>
      <vt:lpstr>Protocol-Focused Analysis "Demystifying Privacy in 5G Stand Alone Networks" (MobiCOM'24)</vt:lpstr>
      <vt:lpstr>Implementation-Focused Analysis "BaseComp" (SEC '23) Static Analysis between Specification ↔ Baseband</vt:lpstr>
      <vt:lpstr>Hardware-In-The-Loop Testing 5Ghoul (2024)</vt:lpstr>
      <vt:lpstr>Hardware-In-The-Loop Testing 5GBaseChecker (SEC'24)</vt:lpstr>
      <vt:lpstr>Cellular Security Landscape</vt:lpstr>
      <vt:lpstr>Wireless Network Security - Outline</vt:lpstr>
      <vt:lpstr>IEEE 802.11 “WiFi” Security</vt:lpstr>
      <vt:lpstr>WEP</vt:lpstr>
      <vt:lpstr>WEP (cont’d)</vt:lpstr>
      <vt:lpstr>WEP Weaknesses</vt:lpstr>
      <vt:lpstr>WEP Weaknesses (cont’d)</vt:lpstr>
      <vt:lpstr>Related-Key attack - details</vt:lpstr>
      <vt:lpstr>WEP Weaknesses (cont’d)</vt:lpstr>
      <vt:lpstr>Cracking WEP</vt:lpstr>
      <vt:lpstr>WEP – Lesson learnt</vt:lpstr>
      <vt:lpstr>IEEE 802.11 “WiFi” Security</vt:lpstr>
      <vt:lpstr>WPA/WPA2</vt:lpstr>
      <vt:lpstr>WPA/WPA2 authentication model</vt:lpstr>
      <vt:lpstr>WPA/WPA2 authentication</vt:lpstr>
      <vt:lpstr>WPA/WPA2 weaknesses</vt:lpstr>
      <vt:lpstr>WPA2 4-Way Handshake</vt:lpstr>
      <vt:lpstr>WPA2 4-Way Handshake (simplified) </vt:lpstr>
      <vt:lpstr>WPA2 Frame Encryption (simplified)</vt:lpstr>
      <vt:lpstr>WPA2 Key Reinstallation Attacks [1]</vt:lpstr>
      <vt:lpstr>Key Reinstallation Attack (1)</vt:lpstr>
      <vt:lpstr>Key Reinstallation Attack (2)</vt:lpstr>
      <vt:lpstr>Key Reinstallation Attack (3)</vt:lpstr>
      <vt:lpstr>Key Reinstallation Attack (4)</vt:lpstr>
      <vt:lpstr>Key Reinstallation Attack (5)</vt:lpstr>
      <vt:lpstr>Key Reinstallation Attack (6)</vt:lpstr>
      <vt:lpstr>Key Reinstallation Attack (7)</vt:lpstr>
      <vt:lpstr>Key Reinstallation Attack (8)</vt:lpstr>
      <vt:lpstr>Key Reinstallation Attack (9)</vt:lpstr>
      <vt:lpstr>Key Reinstallation Attack: Impact</vt:lpstr>
      <vt:lpstr>Evolution of wireless security in WiFi</vt:lpstr>
      <vt:lpstr>Wireless Network Security -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Study: Bluetooth LE</vt:lpstr>
      <vt:lpstr>BLE Shared Keys</vt:lpstr>
      <vt:lpstr>BLE Pairing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Network Security</dc:title>
  <dc:creator>Ludovic Barman</dc:creator>
  <cp:lastModifiedBy>Haitham Al Hassanieh</cp:lastModifiedBy>
  <cp:revision>917</cp:revision>
  <dcterms:created xsi:type="dcterms:W3CDTF">2017-04-24T14:21:01Z</dcterms:created>
  <dcterms:modified xsi:type="dcterms:W3CDTF">2025-12-10T10:27:05Z</dcterms:modified>
</cp:coreProperties>
</file>