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690" r:id="rId4"/>
    <p:sldMasterId id="2147483702" r:id="rId5"/>
    <p:sldMasterId id="2147483714" r:id="rId6"/>
    <p:sldMasterId id="2147483726" r:id="rId7"/>
    <p:sldMasterId id="2147483738" r:id="rId8"/>
  </p:sldMasterIdLst>
  <p:sldIdLst>
    <p:sldId id="28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7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6410"/>
  </p:normalViewPr>
  <p:slideViewPr>
    <p:cSldViewPr>
      <p:cViewPr varScale="1">
        <p:scale>
          <a:sx n="108" d="100"/>
          <a:sy n="108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an" userId="a199dd68-4b3b-4795-8df9-c2916ec12e18" providerId="ADAL" clId="{8C960F76-47B4-49C2-9A4E-B49E8DECDC34}"/>
    <pc:docChg chg="custSel modSld modMainMaster">
      <pc:chgData name="Yanan" userId="a199dd68-4b3b-4795-8df9-c2916ec12e18" providerId="ADAL" clId="{8C960F76-47B4-49C2-9A4E-B49E8DECDC34}" dt="2025-02-24T09:14:08.418" v="1" actId="20577"/>
      <pc:docMkLst>
        <pc:docMk/>
      </pc:docMkLst>
      <pc:sldChg chg="modSp mod">
        <pc:chgData name="Yanan" userId="a199dd68-4b3b-4795-8df9-c2916ec12e18" providerId="ADAL" clId="{8C960F76-47B4-49C2-9A4E-B49E8DECDC34}" dt="2025-02-24T09:14:08.418" v="1" actId="20577"/>
        <pc:sldMkLst>
          <pc:docMk/>
          <pc:sldMk cId="2943121925" sldId="286"/>
        </pc:sldMkLst>
        <pc:spChg chg="mod">
          <ac:chgData name="Yanan" userId="a199dd68-4b3b-4795-8df9-c2916ec12e18" providerId="ADAL" clId="{8C960F76-47B4-49C2-9A4E-B49E8DECDC34}" dt="2025-02-24T09:14:08.418" v="1" actId="20577"/>
          <ac:spMkLst>
            <pc:docMk/>
            <pc:sldMk cId="2943121925" sldId="286"/>
            <ac:spMk id="5" creationId="{B3C76344-4CDC-420F-8E41-FF41D2440961}"/>
          </ac:spMkLst>
        </pc:spChg>
      </pc:sldChg>
      <pc:sldMasterChg chg="delSp mod">
        <pc:chgData name="Yanan" userId="a199dd68-4b3b-4795-8df9-c2916ec12e18" providerId="ADAL" clId="{8C960F76-47B4-49C2-9A4E-B49E8DECDC34}" dt="2025-02-24T09:13:36.004" v="0" actId="478"/>
        <pc:sldMasterMkLst>
          <pc:docMk/>
          <pc:sldMasterMk cId="0" sldId="2147483648"/>
        </pc:sldMasterMkLst>
        <pc:picChg chg="del">
          <ac:chgData name="Yanan" userId="a199dd68-4b3b-4795-8df9-c2916ec12e18" providerId="ADAL" clId="{8C960F76-47B4-49C2-9A4E-B49E8DECDC34}" dt="2025-02-24T09:13:36.004" v="0" actId="478"/>
          <ac:picMkLst>
            <pc:docMk/>
            <pc:sldMasterMk cId="0" sldId="2147483648"/>
            <ac:picMk id="16" creationId="{00000000-0000-0000-0000-000000000000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23FA-D7C3-48ED-A239-6904B3C5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1F6E-0F49-477F-BD94-7E793D63A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890F9-6A26-4D61-ABD8-40CC038AE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5EDFF-7926-4F24-BDB7-020ECB230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44133-CC4A-4466-A530-263772C69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C29EF-630D-4108-9B85-7E9B6FB9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607EA9A-9AE6-4E06-875C-AC16EFDB4D1C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E7706-89C7-49BB-B807-3E688274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648D7-DE39-49CC-8BA1-EB0AA430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6030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FCA4-8316-44DB-BA40-CF21ED01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7EC74-2B38-48F3-AEEC-99FD23C3D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607EA9A-9AE6-4E06-875C-AC16EFDB4D1C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B183C-5437-4C0F-A529-7A5C8D05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6815A-AC3D-467F-BC8E-E7E42D97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8750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2232D-9D88-4088-93D7-210044A1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607EA9A-9AE6-4E06-875C-AC16EFDB4D1C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C771E2-3F7E-4F91-8946-066AEA02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9054E-6156-47B6-810C-FB139CCD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8594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A82A-B1ED-4D78-BEA6-DE7D6F2C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CEB94-DD82-40C3-9511-9F723978B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49A3B-E871-4089-A0E1-A7C96C572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D1C01-A957-4B59-AFDA-0B96714F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607EA9A-9AE6-4E06-875C-AC16EFDB4D1C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A369B-F723-4F5B-858F-91781A29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E6B9C-C90C-4F60-A5CD-4D603FD5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9965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9666F-65CD-4BC2-9B01-89F274451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04CFE-0408-42C0-A6A1-D4B7585CF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43525-3CF5-4C25-B619-C988777AF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8157F-4BBC-45B5-BBA3-E4CD523D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607EA9A-9AE6-4E06-875C-AC16EFDB4D1C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B7658-DC90-49EC-9DE6-98B90625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DB0E3-E8F3-442C-8AF1-94531974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04491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97ED-59CD-4D76-AE85-347BAFCB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B33A7-22A3-4278-99A6-6EED0B42D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626C7-B903-404E-B117-208E1929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607EA9A-9AE6-4E06-875C-AC16EFDB4D1C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31543-62DF-4BC9-811F-1FB8922C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B6ABA-E379-461D-B301-2E3833F4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6797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E53614-843E-4E67-8A9F-027988ED4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8DE9C-05C9-4294-A34E-3C92F2290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A1D26-FDE2-477F-BD60-93B0EC27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607EA9A-9AE6-4E06-875C-AC16EFDB4D1C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C842C-C2A4-43FD-86C5-DAAAF30A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05F5D-9870-4E86-8C8D-0EEB6363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65755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BE62-C8FD-497E-ADA8-1F5B92288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8367D-1A48-46C2-84F4-CAD8952EB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791A5-D816-49DD-97E5-381A06E6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2F13B5-728B-4611-B453-ED057F10AC1A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38D3B-23C5-4E20-BF77-00424A27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60530-F646-44C1-B792-7EEF5567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95D223-5C07-4C59-A29C-466F971181F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4442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0649-CD62-4CF7-954C-2C48B622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C6B17-459A-47D7-B458-2CF9EA332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524C2-7DB2-4FD0-8EF8-F0E17E40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2F13B5-728B-4611-B453-ED057F10AC1A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A1AA6-C927-46FF-8AD7-60819DE7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BB340-435B-4DAC-ADEB-EB4A3351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95D223-5C07-4C59-A29C-466F971181F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2655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571D-FE92-4A90-85A2-D1A91152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F1DC2-D580-4B1A-A13A-457596E4E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FFD14-C2A1-4F27-A6BF-946CBDB8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2F13B5-728B-4611-B453-ED057F10AC1A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F416C-716E-43EA-AA5E-B39F4A24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3EA39-C684-4750-8C5D-A73BCF9A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95D223-5C07-4C59-A29C-466F971181F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5671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354" y="219201"/>
            <a:ext cx="3521836" cy="453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1195" y="1966213"/>
            <a:ext cx="3845560" cy="15494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73E6B-37C7-4E6A-B6A6-94BCB64A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CBCE5-E402-4066-9448-461E9293C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75B84-6F8F-41B4-8D37-C1B83DD27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26542-6A68-4660-B405-9679A1E5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2F13B5-728B-4611-B453-ED057F10AC1A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B0D0F-A52A-4206-A7FA-5F926237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65428-0883-4D46-9E11-DF8FD780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95D223-5C07-4C59-A29C-466F971181F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1399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139A-FE9F-4BA0-BC21-7BA3C0D1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A46AE-E9B4-49F8-B693-20EBC8B28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DB32D-8355-4492-9FF8-5719645C5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F2DCB-241B-48B2-AF4A-380C9F964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582E75-E8B8-46AA-8B68-D194D5AF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257B0-55F6-4113-AC55-5434A77D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2F13B5-728B-4611-B453-ED057F10AC1A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7F59C4-FDAA-4EDB-93CC-6EBF507E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3A35B-22FC-42B9-806D-1545FB88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95D223-5C07-4C59-A29C-466F971181F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84848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13A0-9CD0-412E-9BE2-0EAAC9F38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425AD-CD67-4B1C-BD62-2B47F3E0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2F13B5-728B-4611-B453-ED057F10AC1A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CE9B4-5BDB-4C54-B27A-C0F4485B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35A2A-5318-4E1C-8041-E33B429B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95D223-5C07-4C59-A29C-466F971181F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19975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B396B-D61E-4FFA-9B90-CDE5CEFC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2F13B5-728B-4611-B453-ED057F10AC1A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C5A8C-768A-433D-86A2-CA0FB381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95D67-E016-4A41-8637-DD216666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95D223-5C07-4C59-A29C-466F971181F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88107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C5F2-FD16-4577-8F86-F50685F3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47C8D-BB24-4FA6-BDD5-17919E0DE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393BA-9153-4198-858A-80A9F979E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82748-B839-4CDE-A438-E5C2F4D6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2F13B5-728B-4611-B453-ED057F10AC1A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A5431-E0A7-4249-848A-77B09F7C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9DE03-67A5-4EEA-B8A2-C4FD2921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95D223-5C07-4C59-A29C-466F971181F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27771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4846-FE47-48DB-9C51-D2E39A7D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262551-3B63-461B-AE10-2B23D3B3A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E8197-9B6D-4012-915F-D26301A77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281E-B196-4593-947A-1AE82FED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2F13B5-728B-4611-B453-ED057F10AC1A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DDE7F-8BCA-4B73-8DED-B13383AA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0724F-CEBB-40D3-A16F-0D0977AB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95D223-5C07-4C59-A29C-466F971181F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72058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92D0C-D4C6-4D48-BA34-475A438D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B503D-DD03-4E9E-A934-27A91D38C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54676-D642-49B6-82BF-355A09B5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2F13B5-728B-4611-B453-ED057F10AC1A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AC9CC-8343-4B10-8328-9DD9F1CA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7E1D-AC2A-4235-A924-9AB8EB0F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95D223-5C07-4C59-A29C-466F971181F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32649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95158-28DB-414B-8C37-4882445C8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44E45-4676-40EE-AD2C-55F26C4A7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08F3A-B9D5-41C5-8180-F931E151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2F13B5-728B-4611-B453-ED057F10AC1A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6DC2-51FD-468D-94C2-C6FDD60B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C5E4E-EA3D-45D4-8264-7E8D6DAE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95D223-5C07-4C59-A29C-466F971181F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68931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1499F-29E5-4275-9F77-E494A8E04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DDCDB-EC94-4D62-944B-1897CEA68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A86E2-35D1-4246-A5D9-00B7F938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8A41C27-FA60-48D5-AD74-49B018A31229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E85A8-298A-4A03-ABB8-2ACB6CD4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5429E-4C51-4218-9D33-E484A2F2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6A3ECB-6B6F-48C7-86A9-A893D87EC87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18220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2249-E47B-41FE-AACC-76CFB532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23969-8467-4DCF-9DD2-41E53D3E9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B4BAC-7C3E-4A9A-9731-D4AC4A61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8A41C27-FA60-48D5-AD74-49B018A31229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37618-9B13-454B-9693-81D6A667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23F09-0A6B-45F6-BDC6-0A59B0C1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6A3ECB-6B6F-48C7-86A9-A893D87EC87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126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354" y="219201"/>
            <a:ext cx="3521836" cy="453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48F9-6765-4F3C-A951-9A256928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99C0F-A799-4541-9760-EA3AB18B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E0FA-3A11-4CB0-B25B-9634C74A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8A41C27-FA60-48D5-AD74-49B018A31229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1CDCE-D428-418D-BD57-624174B3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A8C47-B6A5-4E14-86C1-A8BED5C8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6A3ECB-6B6F-48C7-86A9-A893D87EC87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96758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2AB4-7049-470D-A4E5-8BAE6997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AC0BB-2075-40FC-805B-80873FA62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6D1B7-73BE-43E3-B84F-68A070317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8511A-4E1C-41E7-9383-AC7ED60C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8A41C27-FA60-48D5-AD74-49B018A31229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66723-7F1C-4472-94CA-7D345B469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ED622-C71D-48BF-9A94-37F43F8B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6A3ECB-6B6F-48C7-86A9-A893D87EC87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88656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7FDC-ABB0-478D-A13A-8D8FF400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FEDF6-8EFF-4876-B224-F05B8BB05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4198A-FAF9-43BA-BBE5-742E57F78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D7E29-0A45-43F3-83E9-A0F9044C1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96911-64D4-4DDF-AD75-6109C3F6B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64179-A1DC-4E6C-A874-BF31B848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8A41C27-FA60-48D5-AD74-49B018A31229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A66FC-9B00-4A7E-B841-66F4E340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3F84BD-B258-4B4D-874F-51FB86CE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6A3ECB-6B6F-48C7-86A9-A893D87EC87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12514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1BB2-587B-4BDD-ABF9-0C58BD68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00BD3-8742-4942-BE99-E3463C6E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8A41C27-FA60-48D5-AD74-49B018A31229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E2A7C-CC30-4314-ACAE-436D644E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026B9-DF3D-437D-BD41-CD2BA2AE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6A3ECB-6B6F-48C7-86A9-A893D87EC87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14145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C69D3-98F3-4601-8911-C7648A3D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8A41C27-FA60-48D5-AD74-49B018A31229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D169C-3F04-4F17-9CCC-86D024E0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9E682-0ECB-4CD3-80E0-DAB1FEB9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6A3ECB-6B6F-48C7-86A9-A893D87EC87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97411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6EC9-2012-4BE9-A1E8-001F0D6E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8EC7-3A1E-41B1-99B4-E0ECE13F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79DA2-D44A-4DC6-B41E-479A1A161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959F6-F99E-43FF-9E35-2A0844AE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8A41C27-FA60-48D5-AD74-49B018A31229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1B1A7-0A86-44E0-9FAB-EACBBF62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E5B45-4A27-4448-9564-A252FBCF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6A3ECB-6B6F-48C7-86A9-A893D87EC87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01041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ED15-D1C5-45D2-911E-297DFFBF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6BCCAA-475C-4491-BAFB-A001BC692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36512-CC84-478B-86FB-23AC40253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AB09C-4363-4ADA-B86D-749282727F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8A41C27-FA60-48D5-AD74-49B018A31229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21030-F9E5-469C-8179-893BBDC2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17B43-EBE5-4E13-B593-3757F8E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6A3ECB-6B6F-48C7-86A9-A893D87EC87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65709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E9AF-57DE-42D9-8590-E9C1D851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AEF99-AB6A-48C0-85A4-416B8943D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73523-6CE2-4C2D-885D-BAAAB66B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8A41C27-FA60-48D5-AD74-49B018A31229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D4DBF-9794-41CE-9AC9-A43384C1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9D5F5-74B4-492B-A350-FF8890B4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6A3ECB-6B6F-48C7-86A9-A893D87EC87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20543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8C251B-4FFD-47BD-B4DF-76059D6E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07EC0-2181-46C5-BEAB-50191B7E7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3C930-93AC-4017-BA6E-A776A08F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8A41C27-FA60-48D5-AD74-49B018A31229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724B8-A5D4-4493-8D24-CBE41FE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0FC9D-2F2F-45A7-AD89-FD27214E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6A3ECB-6B6F-48C7-86A9-A893D87EC87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26028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83014-7907-4FAB-AE66-A2A36DED7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D160E-62D4-463D-BF8A-398C4EECA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5E9A2-C009-4277-84C8-E3F0888A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A669B-FB2B-4378-96F9-41163AD0D28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11967-588A-4173-B5E7-3D927BFE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9ACF5-ABB5-48A8-A58C-A2C38861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6642451-2984-4AD5-948B-8696DAF03BE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91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354" y="219201"/>
            <a:ext cx="3521836" cy="453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9AB9-D7F9-4127-A399-B4B3BD3B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55E5C-D6C3-489B-8BEB-E50DC50F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9EEDA-0EDF-446D-90C1-B1CAEFB1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A669B-FB2B-4378-96F9-41163AD0D28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8EB2C-DC90-4D3D-AE2A-C2B4C6682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24534-7111-463D-A380-7B9ACFD0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6642451-2984-4AD5-948B-8696DAF03BE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8804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7A5A-14F0-4997-81A6-F8F6A03C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C00B3-67E7-43D4-B3E3-4B4B382F3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2A7A2-5A52-47CE-8C1C-EECD76EB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A669B-FB2B-4378-96F9-41163AD0D28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11429-EE41-4F46-AFC0-63D61FB6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C93C4-F177-4536-82D8-F2E3FE76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6642451-2984-4AD5-948B-8696DAF03BE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64703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09C8-F2FB-422E-888F-AE93AD69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B8909-B4C7-4BF9-8DCC-9EC6D05CD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CA13B-7545-4553-BB0D-77DC04296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E32C7-BC89-4718-88CD-8464513E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A669B-FB2B-4378-96F9-41163AD0D28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E5E0E-8A3B-4927-9AF7-C7BCC6E5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F6F72-3D42-465A-97DB-913DF80F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6642451-2984-4AD5-948B-8696DAF03BE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57573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3305-663C-48E8-8C3E-4BBC6B83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ED7FC-6EA5-47F6-AA08-80C9E307C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80A50-C531-4EDA-A577-F3581B235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49905-2EE2-4B47-90AC-3BAF5C4A2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1219B-5F86-47B7-83BF-9D75F6F5A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19C20-A693-4D17-91E8-D841AC5C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A669B-FB2B-4378-96F9-41163AD0D28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D2D981-36D1-43FF-96B7-0AD05B33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49094-9DCD-4C66-AC5F-931E25E7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6642451-2984-4AD5-948B-8696DAF03BE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22270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A6DC5-4667-4E98-AE16-434A3770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04711-0FEF-4DFB-8AED-B5867E7B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A669B-FB2B-4378-96F9-41163AD0D28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C23F5-78D1-42F4-9F5E-C6A3A7B0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5B9FA-CBF6-4076-9CC3-F6D78E8C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6642451-2984-4AD5-948B-8696DAF03BE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76904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3059B-657D-4601-B245-ACF053C9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A669B-FB2B-4378-96F9-41163AD0D28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7B8E5-F5E5-4342-ACEB-A6715791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02756-81C7-4393-A19F-DDC54EB22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6642451-2984-4AD5-948B-8696DAF03BE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88117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8D05-AAC2-44A9-B5D9-64A6D9D6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4DFE3-46A2-40C1-862C-5407DD565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9BE85-CCB8-4EFF-810A-EDD0375EF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574BC-D04B-4BB3-AF59-278CBF1C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A669B-FB2B-4378-96F9-41163AD0D28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128A9-0840-4A8C-BEDC-B2FAC29E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C4012-D0CA-440B-8C30-06DD84C8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6642451-2984-4AD5-948B-8696DAF03BE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48765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5D22-C28A-4B88-B0F2-7CB53404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2112BA-A8E8-4DDD-91B7-846A1CB53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31B36-17C0-4FAB-A36C-709BEFFA5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7762-C16E-4055-B6A7-FE345C9A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A669B-FB2B-4378-96F9-41163AD0D28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BB42F-FBAF-4877-AD5B-22472FE9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38EEF-AB8E-471A-9F03-79139D60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6642451-2984-4AD5-948B-8696DAF03BE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67001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D2D9-86D7-46E5-A3C9-F156FA33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9B4A1-DC58-4C6D-9101-0EC8A1CF7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1467-1702-4F28-8FC4-6A7C0B19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A669B-FB2B-4378-96F9-41163AD0D28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E393F-3E87-4319-A09B-371BE4E7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31A6B-01C4-4977-911F-E505D5CF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6642451-2984-4AD5-948B-8696DAF03BE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5685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C28254-6989-49B1-89EF-53E700FD0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CA728-535B-4053-971D-EDEC22CC3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A9C7B-BE80-499E-8A1F-565B583D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A669B-FB2B-4378-96F9-41163AD0D28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304C7-E9DE-4CFF-B5CD-759E9114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4E477-DC9B-4F45-8947-364A1228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6642451-2984-4AD5-948B-8696DAF03BE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5957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36B3-17F7-4B73-A964-9ADF19F45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AE11F-5D15-4B4E-AB0D-54CB6C0C1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C14C5-E300-447A-AE62-B0305643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8C915C-1652-44B9-AE24-032A0769B72E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51DB2-8677-43D2-9C82-76CA9424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D2291-200C-42DF-801B-7D4362A9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73404-D9E3-4AED-8369-F3A39E2E7EB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62235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B33C-50B1-46ED-A81D-833D4E77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E455F-2151-49B3-8CEF-436C03AAD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7C699-8E39-4E7A-9DA4-FC75FC9F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8C915C-1652-44B9-AE24-032A0769B72E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6F45C-C145-4701-AF4F-DD0B9F0E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72CDA-1A18-450A-AEE4-269FEB56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73404-D9E3-4AED-8369-F3A39E2E7EB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00144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6DDC-1CCA-4EE8-8548-924DD2E1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FB34A-D8E2-4A7B-A200-F668A9233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26F6-2957-4D54-BB5A-B87B32D85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8C915C-1652-44B9-AE24-032A0769B72E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4538E-5358-48F9-8E21-65AD5D63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B4719-4941-4272-A404-C052E73C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73404-D9E3-4AED-8369-F3A39E2E7EB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11914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5FE1-5F29-47D4-BA46-3786DE7F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F09E2-55D8-4371-9AE3-B611BC1B1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1E1E9-12E7-4B76-8981-FEAA53EE1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DFBFF-D9CD-4A13-B44F-CA6C8C0C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8C915C-1652-44B9-AE24-032A0769B72E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A69F8-E8DD-470D-AA72-451F9628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62518-BC93-4922-99AC-F857824C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73404-D9E3-4AED-8369-F3A39E2E7EB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5255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2C4D-9B34-48B9-9605-95ACDAEE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D5FA4-ECE7-48E5-AE77-4CF2084E0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44CD9-90BA-440B-9473-604B11777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93529-1FB3-428A-8A1D-9663DAF72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69AC-5D18-4C1A-91DF-FDF2256B3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041C7-FB3F-4FF4-8A4A-9B5A4690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8C915C-1652-44B9-AE24-032A0769B72E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CFAAE3-18B0-4AAE-BECB-7B4460EEA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D699B-15BB-4CB3-B40D-951B4CAC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73404-D9E3-4AED-8369-F3A39E2E7EB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1157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23B9-1DA9-47F8-A11E-07B1C54EB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59F59-5955-4E05-A289-D4C1D96D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8C915C-1652-44B9-AE24-032A0769B72E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ACDBB-6894-4DCD-A08E-4D2A97F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32D1F-A2A8-4B6D-9329-4B5B7999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73404-D9E3-4AED-8369-F3A39E2E7EB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317893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A7E40-53F1-4797-B810-AD53E658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8C915C-1652-44B9-AE24-032A0769B72E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06179-697D-4EC5-96B4-BF61812D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E7B4D-DA88-4FD7-8CE6-A2599245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73404-D9E3-4AED-8369-F3A39E2E7EB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08407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C058-109A-4321-8E81-7E64E473D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451F-35F8-4811-B1D3-D7D5F9AE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86009-F7F6-49F5-9D35-B214948C3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8982F-734A-4076-8697-C0C394B9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8C915C-1652-44B9-AE24-032A0769B72E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52F6E-25AB-4556-A3C7-B4874B22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01C89-D4ED-4180-943A-62E7C85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73404-D9E3-4AED-8369-F3A39E2E7EB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748841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C3BF-0AFA-45A6-82DE-439C85B0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B0824-8E8F-4F78-BA2F-00DD084AC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67E27-4CED-4782-B657-67FB385A9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38DC6-E7CF-42BF-BC58-68D9E1CD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8C915C-1652-44B9-AE24-032A0769B72E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5A145-8349-46C4-86C7-3D754A0A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1121B-45DD-4A2C-9E1F-4448FEFF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73404-D9E3-4AED-8369-F3A39E2E7EB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176920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245B-EF72-41D3-838D-8C4E6440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15897-3A5F-41D5-A557-CE0E0F679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5A618-6783-446B-834A-9B22BA2F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8C915C-1652-44B9-AE24-032A0769B72E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60C8-61B2-4482-A78D-09E0E651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70F6D-2951-4E38-A71B-354389CE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73404-D9E3-4AED-8369-F3A39E2E7EB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336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1F20-1839-49EC-BBB8-B99B6B80A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488B9-0BD1-44EA-8ABC-B9AE694DD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2C65B-90F3-40D8-8A35-1CAEED68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607EA9A-9AE6-4E06-875C-AC16EFDB4D1C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C17EF-0AC8-4BAE-A6F0-5082E9C3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7CB91-675B-4A2B-BCF3-82E38AA6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72007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7A1CC8-5F4F-45F4-B33B-3DE2B5DBE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90860-5CE1-424B-A5B4-E02631F35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AA184-86DE-4564-9C76-A8537566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8C915C-1652-44B9-AE24-032A0769B72E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1C0E8-619E-433A-A686-5A251D5B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9980D-4F3B-4768-807D-51EBF63F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A673404-D9E3-4AED-8369-F3A39E2E7EB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670157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2ED6-867A-43A8-A314-EF109B5FD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EFF86-15CD-410B-9FE6-056E45925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0789F-1037-45F9-B4AF-5F7FF763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4243163-D6FB-4604-98EA-2E86D3DDF0AD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46347-CF94-46F7-98F4-09B3136A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C222F-3B96-4ECD-A1A2-D66137C6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498155-303D-4033-AC0E-94B7B20797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32066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CAA45-D829-4F53-9C02-4630C637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8DF12-9126-4B78-BCE4-177014B7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DE421-4355-495D-8338-12D6BCC2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4243163-D6FB-4604-98EA-2E86D3DDF0AD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237B-5073-49EB-B014-9AFEE40B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9E0B-C787-4D05-9FD8-BAE78AB8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498155-303D-4033-AC0E-94B7B20797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001418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CE8A-3748-4B38-A8CC-8D1F2292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0F352-B6E3-42AB-9F14-484C7CD53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F67FC-E00A-4ED9-B317-E1A93F26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4243163-D6FB-4604-98EA-2E86D3DDF0AD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34F3-D266-413D-915A-1BBD6A52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F1EBE-A412-4573-B4A6-57A38B26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498155-303D-4033-AC0E-94B7B20797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70327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6587-6972-4010-9720-DE78DF3B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E8AE7-DDDE-443B-A5DF-E2912B268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8ADFF-C661-47B6-AA7F-A5436918F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1CB62-CA82-497D-ADEA-D31EF528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4243163-D6FB-4604-98EA-2E86D3DDF0AD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D0A78-70E6-4A33-8821-1432E7E6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CEBCA-32BF-4FC1-AB8D-3FE7AF14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498155-303D-4033-AC0E-94B7B20797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8946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950A-CBA6-4842-BD7C-BD801D7C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F9CB1-A90D-44E6-BC75-AC327BDEE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D1C6D-E97B-437D-88D4-322C42E18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AD1DB-102C-4800-83D4-D97463CB4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7B696-397D-4280-84D0-50628812A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C3910-408F-4361-B3CF-0B296791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4243163-D6FB-4604-98EA-2E86D3DDF0AD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0AC3D-9B9C-4608-9043-DEF3B0A7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46C27-0B6B-47A1-818F-67EB5551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498155-303D-4033-AC0E-94B7B20797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18179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C414-ABBE-438B-BA6A-66E99393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1D75F-A59B-4D46-8329-3F822AD8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4243163-D6FB-4604-98EA-2E86D3DDF0AD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2A6FD-971F-48C0-B321-906DEDC2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291A8-B72B-4B8B-9C4C-28D77F57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498155-303D-4033-AC0E-94B7B20797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73882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1BADC-B41A-43AC-A7EC-7B70D0B3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4243163-D6FB-4604-98EA-2E86D3DDF0AD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45CAFC-4646-48B9-A4CE-DFB98F36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1F41-89B4-4CBD-BCDF-15BDA6E6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498155-303D-4033-AC0E-94B7B20797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19668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43FF-F69B-42A6-A285-5ECF4FFA4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09067-8115-4F17-8780-13640E59A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D07E4-5C9D-4296-9608-571489CC4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EC4B2-7A61-473B-B8B5-41B2F864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4243163-D6FB-4604-98EA-2E86D3DDF0AD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53E95-5D1D-4A40-B229-15C5E90B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9B177-6E24-4CC6-98D7-1A62257B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498155-303D-4033-AC0E-94B7B20797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259923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2A22-1BFD-4A50-8A32-4D6F9578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76CB8-B049-405E-AA9B-8430994A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F054A-C2BF-4162-8CD4-771156CD7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C978D-8C74-4955-B1B4-39EEF20F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4243163-D6FB-4604-98EA-2E86D3DDF0AD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91858-0334-48DA-AD68-EBE2BF24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786D1-7522-45A5-B88B-18911652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498155-303D-4033-AC0E-94B7B20797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0025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46A9-7524-43F0-A456-E398AF5A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00AC-B7F4-4BD7-98BE-B3994FC6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A5C3-FF6E-48E2-B905-CF061FBD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607EA9A-9AE6-4E06-875C-AC16EFDB4D1C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5BF33-8770-4AF8-8D45-D18F15F1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A9B66-C73E-4E0A-986C-5D18BF44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726535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A10F-D801-40AA-8F25-9A2CE7C9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AD1C5-1A02-4CA2-ACA2-466941EC0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A9148-872C-488D-BF8B-FA2584E5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4243163-D6FB-4604-98EA-2E86D3DDF0AD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F9423-DC8B-469C-BE69-EE8E555B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40C3-D8DE-4365-B6A6-34CA7E14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498155-303D-4033-AC0E-94B7B20797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467151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D0FE5D-A0DA-44F0-BA91-065DFB0F8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73F27-7061-4301-8918-07B1855C8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B38C7-384B-42DC-A7E6-1F4AFA31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4243163-D6FB-4604-98EA-2E86D3DDF0AD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913E1-776D-4496-99EA-7D0A223D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838A6-E7DB-4231-A903-8E4EFEB4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8498155-303D-4033-AC0E-94B7B20797A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398095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88E0-95EB-4CA4-BFEE-81A55E5EE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1CEC0-1CF3-45DA-90FD-E224E9586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F0E76-9619-4DED-8464-C292879B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E7C4BE-31C0-4CC6-8E85-3E9EF7DB422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C8017-FEC8-4DFC-B485-5B137145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A8274-DE0A-4252-9883-DB2743BC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E5DFED-8A7B-48BC-99A0-F386B0F1EDB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738691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DE1B-9EBF-4C4E-8AE5-377E2542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C3F8E-FF3C-4DD4-82EF-06510CC05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2CAB8-403F-4BA7-BF1C-176C5C7D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E7C4BE-31C0-4CC6-8E85-3E9EF7DB422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CD06A-ACBE-41CF-8CEA-8C35C435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B74DA-612C-4287-8380-C881514F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E5DFED-8A7B-48BC-99A0-F386B0F1EDB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43541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E9B7-46E2-4811-85ED-3FF08F74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37AD6-174E-4BF9-BE3C-020D1E9E7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B242-68ED-4243-A233-FEEE2A3E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E7C4BE-31C0-4CC6-8E85-3E9EF7DB422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7F84D-D699-4F68-9E98-DE4E6065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D1E2-9A9D-4D9F-B74D-09DDCD70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E5DFED-8A7B-48BC-99A0-F386B0F1EDB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0117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05C9-93E5-4676-B99C-70FB9A2C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32DB0-E08A-4CED-8CBB-6FA6C8D72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F273D-95FA-42FB-AC7B-5B2E9CCC8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B4909-46CF-4BDB-BDAB-0F6A7439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E7C4BE-31C0-4CC6-8E85-3E9EF7DB422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3A31F-59E1-4730-8991-4CE35C28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0C22D-60D9-421B-8D61-A62377E0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E5DFED-8A7B-48BC-99A0-F386B0F1EDB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941721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9FFC0-E5F7-47D7-9BFD-5296C76F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68780-8919-432A-9B67-F2C301276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18A65-73C7-448D-B973-96F361F25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42BB4-56E0-4E4A-AF2B-3DD50D37B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9AE1F-EEBA-42FC-82B5-903765D52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2EED5-1860-4086-B3C0-793ED957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E7C4BE-31C0-4CC6-8E85-3E9EF7DB422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66F4E-A9B7-4CB1-AF60-B570FD4E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EEEF2-BA73-4829-9958-56CF41E1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E5DFED-8A7B-48BC-99A0-F386B0F1EDB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63479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682A-0711-412C-870A-925F2865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F3F5C-42E9-4168-B2E7-57BB3DD1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E7C4BE-31C0-4CC6-8E85-3E9EF7DB422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6CD6B-BC6D-44E3-943C-DC1CA207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FFB6B-1C6E-4692-97F4-A1402814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E5DFED-8A7B-48BC-99A0-F386B0F1EDB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428079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21830-FB5F-4646-B2F4-D602FF12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E7C4BE-31C0-4CC6-8E85-3E9EF7DB422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7A296-D68F-4211-A101-DDF17B25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8B059-3762-496D-8F47-CB336A4B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E5DFED-8A7B-48BC-99A0-F386B0F1EDB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891681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65C6-347E-45C0-B43D-825B0A38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872C-F4EC-46C8-986F-AE2252147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02F9E-8F01-460C-A771-203B3DFB3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EEEDC-9D3E-45B0-A327-6BADCDB0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E7C4BE-31C0-4CC6-8E85-3E9EF7DB422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62DA9-29F4-46E1-B69E-418962EB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2FFE2-B631-42F5-8626-7423D94C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E5DFED-8A7B-48BC-99A0-F386B0F1EDB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315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4EB3-6306-4AA5-94AD-7239F350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A566C-4EEE-4F15-97ED-BDB97F3DB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4AB43-B7EF-4DD9-8DBC-D6114923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607EA9A-9AE6-4E06-875C-AC16EFDB4D1C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90601-EB96-46E7-AD00-0DC21C23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ACE2B-922F-4C3B-86B8-FB37ECDB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893451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47FF-76D6-4D3B-A475-1C6DD11B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6B4B23-68FB-4BB9-A9D3-764D26523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98FC6-A361-4A61-9D8A-B72BA6F6B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7B218-A67B-49F6-B697-96771E0D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E7C4BE-31C0-4CC6-8E85-3E9EF7DB422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24504-562D-4440-99A3-EE52D5DC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6FD2F-4E99-42A5-A503-F13FA54C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E5DFED-8A7B-48BC-99A0-F386B0F1EDB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579745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783B-FB94-4FBD-B0BA-EA26AB9D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3C7E8-02C3-4BD6-AFE1-0C129C125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BDDD6-8B4F-49BA-B86E-7384446D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E7C4BE-31C0-4CC6-8E85-3E9EF7DB422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7B82-7234-4C8D-B4BF-073F5650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4334D-3406-4EC8-8398-DF938BC0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E5DFED-8A7B-48BC-99A0-F386B0F1EDB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607814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69D51-6C32-452A-B344-0EFD34143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AF2F1-BBD8-406B-B9A7-839B7C4EF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8EC59-FB3B-4E82-8326-EB69D30C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E7C4BE-31C0-4CC6-8E85-3E9EF7DB4228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754FF-6AC1-4CE0-A8FA-B90B28F9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A6600-5F54-4DE2-B74F-F83CDA98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E5DFED-8A7B-48BC-99A0-F386B0F1EDB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3858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4CF1-B397-4BB0-9C64-2098FEA8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F3BC7-0CA4-4163-A301-07457E5E7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CE72A-761D-4400-BFE7-040127C7A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1910A-5F74-4346-A0E9-6A82BB9B5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607EA9A-9AE6-4E06-875C-AC16EFDB4D1C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D434E-0C28-41EE-8842-29BEB9F2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30AA9-6B8F-42EC-924A-4B65AEA5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025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48601" y="6496558"/>
            <a:ext cx="84823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 dirty="0"/>
              <a:t>ENAC/LHE | 2025</a:t>
            </a:r>
            <a:endParaRPr spc="-10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9293" y="6496558"/>
            <a:ext cx="167640" cy="15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3D2DFBB7-216F-4CAE-810B-E2727E2F9E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283029"/>
            <a:ext cx="1328058" cy="3860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BB59A-0284-4D47-ADF0-A008BB7A8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462713"/>
            <a:ext cx="438150" cy="258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  <p:sp>
        <p:nvSpPr>
          <p:cNvPr id="7" name="Signalisation droite 4">
            <a:extLst>
              <a:ext uri="{FF2B5EF4-FFF2-40B4-BE49-F238E27FC236}">
                <a16:creationId xmlns:a16="http://schemas.microsoft.com/office/drawing/2014/main" id="{5D0AA5E0-4B73-4F0B-9673-5B98331FDF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Chevron 5">
            <a:extLst>
              <a:ext uri="{FF2B5EF4-FFF2-40B4-BE49-F238E27FC236}">
                <a16:creationId xmlns:a16="http://schemas.microsoft.com/office/drawing/2014/main" id="{07A24E59-1CE2-453B-AAA9-244B53EA39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9F535490-B7CF-4027-8D7D-87DA5E2EDDC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5C2672-E31B-41CC-BE5D-88CB9461905B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D182B53D-24EA-4AD4-A263-F2669CE5BAFA}"/>
              </a:ext>
            </a:extLst>
          </p:cNvPr>
          <p:cNvSpPr txBox="1"/>
          <p:nvPr userDrawn="1"/>
        </p:nvSpPr>
        <p:spPr>
          <a:xfrm>
            <a:off x="722158" y="6488757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Introduction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3" name="ZoneTexte 3">
            <a:extLst>
              <a:ext uri="{FF2B5EF4-FFF2-40B4-BE49-F238E27FC236}">
                <a16:creationId xmlns:a16="http://schemas.microsoft.com/office/drawing/2014/main" id="{346F1F6B-C483-43D4-9603-785EDE663029}"/>
              </a:ext>
            </a:extLst>
          </p:cNvPr>
          <p:cNvSpPr txBox="1"/>
          <p:nvPr userDrawn="1"/>
        </p:nvSpPr>
        <p:spPr>
          <a:xfrm>
            <a:off x="2528733" y="6486562"/>
            <a:ext cx="1174750" cy="187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Prise en main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4" name="Holder 2">
            <a:extLst>
              <a:ext uri="{FF2B5EF4-FFF2-40B4-BE49-F238E27FC236}">
                <a16:creationId xmlns:a16="http://schemas.microsoft.com/office/drawing/2014/main" id="{16E09523-F053-4A08-9C62-DAC9067AD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533193"/>
            <a:ext cx="84823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 dirty="0"/>
              <a:t>ENAC/LHE | 2025</a:t>
            </a:r>
            <a:endParaRPr spc="-105" dirty="0"/>
          </a:p>
        </p:txBody>
      </p:sp>
    </p:spTree>
    <p:extLst>
      <p:ext uri="{BB962C8B-B14F-4D97-AF65-F5344CB8AC3E}">
        <p14:creationId xmlns:p14="http://schemas.microsoft.com/office/powerpoint/2010/main" val="310699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2D9431-4370-4DCC-8F69-E96913E78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462713"/>
            <a:ext cx="438150" cy="258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  <p:sp>
        <p:nvSpPr>
          <p:cNvPr id="8" name="Signalisation droite 4">
            <a:extLst>
              <a:ext uri="{FF2B5EF4-FFF2-40B4-BE49-F238E27FC236}">
                <a16:creationId xmlns:a16="http://schemas.microsoft.com/office/drawing/2014/main" id="{8E18C309-7571-448C-BC4D-6BDBEABC51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Chevron 5">
            <a:extLst>
              <a:ext uri="{FF2B5EF4-FFF2-40B4-BE49-F238E27FC236}">
                <a16:creationId xmlns:a16="http://schemas.microsoft.com/office/drawing/2014/main" id="{F942FECD-48EB-4FD1-B0F9-9338C42302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459FD3D6-394E-4B35-9A4A-652CC4C113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C7A49D-123B-4091-A6B4-8872E6CB5A99}"/>
              </a:ext>
            </a:extLst>
          </p:cNvPr>
          <p:cNvSpPr/>
          <p:nvPr userDrawn="1"/>
        </p:nvSpPr>
        <p:spPr>
          <a:xfrm>
            <a:off x="297179" y="727382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ZoneTexte 2">
            <a:extLst>
              <a:ext uri="{FF2B5EF4-FFF2-40B4-BE49-F238E27FC236}">
                <a16:creationId xmlns:a16="http://schemas.microsoft.com/office/drawing/2014/main" id="{13468BC1-8238-4AF1-97DE-C6FDE0A09B31}"/>
              </a:ext>
            </a:extLst>
          </p:cNvPr>
          <p:cNvSpPr txBox="1"/>
          <p:nvPr userDrawn="1"/>
        </p:nvSpPr>
        <p:spPr>
          <a:xfrm>
            <a:off x="722158" y="6488757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Introduction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4" name="ZoneTexte 3">
            <a:extLst>
              <a:ext uri="{FF2B5EF4-FFF2-40B4-BE49-F238E27FC236}">
                <a16:creationId xmlns:a16="http://schemas.microsoft.com/office/drawing/2014/main" id="{EDCDB5A1-522E-4AFC-A1F6-D9897421E30B}"/>
              </a:ext>
            </a:extLst>
          </p:cNvPr>
          <p:cNvSpPr txBox="1"/>
          <p:nvPr userDrawn="1"/>
        </p:nvSpPr>
        <p:spPr>
          <a:xfrm>
            <a:off x="2528733" y="6486562"/>
            <a:ext cx="1436986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Entrée des données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FF01A1C0-FE3C-41C1-A97A-DB7CB8A81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533193"/>
            <a:ext cx="84823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 dirty="0"/>
              <a:t>ENAC/LHE | 2025</a:t>
            </a:r>
            <a:endParaRPr spc="-105" dirty="0"/>
          </a:p>
        </p:txBody>
      </p:sp>
    </p:spTree>
    <p:extLst>
      <p:ext uri="{BB962C8B-B14F-4D97-AF65-F5344CB8AC3E}">
        <p14:creationId xmlns:p14="http://schemas.microsoft.com/office/powerpoint/2010/main" val="81850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87066A-64A9-4DA1-986B-F0526518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462713"/>
            <a:ext cx="438150" cy="258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  <p:sp>
        <p:nvSpPr>
          <p:cNvPr id="8" name="Signalisation droite 4">
            <a:extLst>
              <a:ext uri="{FF2B5EF4-FFF2-40B4-BE49-F238E27FC236}">
                <a16:creationId xmlns:a16="http://schemas.microsoft.com/office/drawing/2014/main" id="{20F1192A-2B76-4EA3-9615-49492A5D30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Chevron 5">
            <a:extLst>
              <a:ext uri="{FF2B5EF4-FFF2-40B4-BE49-F238E27FC236}">
                <a16:creationId xmlns:a16="http://schemas.microsoft.com/office/drawing/2014/main" id="{56EB863A-4FC9-4AD7-A6D4-C69638235B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08FFE307-4F0B-44BF-ADE4-10770152E8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11AFE7-2541-4DB0-848D-7461884743A8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ZoneTexte 2">
            <a:extLst>
              <a:ext uri="{FF2B5EF4-FFF2-40B4-BE49-F238E27FC236}">
                <a16:creationId xmlns:a16="http://schemas.microsoft.com/office/drawing/2014/main" id="{8833369F-9E8F-463B-8B70-CC8927926978}"/>
              </a:ext>
            </a:extLst>
          </p:cNvPr>
          <p:cNvSpPr txBox="1"/>
          <p:nvPr userDrawn="1"/>
        </p:nvSpPr>
        <p:spPr>
          <a:xfrm>
            <a:off x="722158" y="6488757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Résultats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4" name="ZoneTexte 3">
            <a:extLst>
              <a:ext uri="{FF2B5EF4-FFF2-40B4-BE49-F238E27FC236}">
                <a16:creationId xmlns:a16="http://schemas.microsoft.com/office/drawing/2014/main" id="{E2EAC2C9-2BE2-461E-B1A4-978042F874DF}"/>
              </a:ext>
            </a:extLst>
          </p:cNvPr>
          <p:cNvSpPr txBox="1"/>
          <p:nvPr userDrawn="1"/>
        </p:nvSpPr>
        <p:spPr>
          <a:xfrm>
            <a:off x="2528733" y="6486562"/>
            <a:ext cx="1174750" cy="187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Post-traitement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84E306EF-708E-4777-9DCE-C04BE0FF7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533193"/>
            <a:ext cx="84823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 dirty="0"/>
              <a:t>ENAC/LHE | 2025</a:t>
            </a:r>
            <a:endParaRPr spc="-105" dirty="0"/>
          </a:p>
        </p:txBody>
      </p:sp>
    </p:spTree>
    <p:extLst>
      <p:ext uri="{BB962C8B-B14F-4D97-AF65-F5344CB8AC3E}">
        <p14:creationId xmlns:p14="http://schemas.microsoft.com/office/powerpoint/2010/main" val="140486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DF69891-9879-4736-8663-CCE6BCDA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462713"/>
            <a:ext cx="438150" cy="258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  <p:sp>
        <p:nvSpPr>
          <p:cNvPr id="17" name="Signalisation droite 4">
            <a:extLst>
              <a:ext uri="{FF2B5EF4-FFF2-40B4-BE49-F238E27FC236}">
                <a16:creationId xmlns:a16="http://schemas.microsoft.com/office/drawing/2014/main" id="{A91ACC23-A297-45A2-8A91-77C99EE438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8" name="Chevron 5">
            <a:extLst>
              <a:ext uri="{FF2B5EF4-FFF2-40B4-BE49-F238E27FC236}">
                <a16:creationId xmlns:a16="http://schemas.microsoft.com/office/drawing/2014/main" id="{1E47D739-8181-41F8-AD94-6D5FA5D5A1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20" name="Image 1">
            <a:extLst>
              <a:ext uri="{FF2B5EF4-FFF2-40B4-BE49-F238E27FC236}">
                <a16:creationId xmlns:a16="http://schemas.microsoft.com/office/drawing/2014/main" id="{CEA79404-518D-4C73-8630-401C963A0D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57BC7A-D49B-40FF-8865-6CCF3B2116A6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ZoneTexte 2">
            <a:extLst>
              <a:ext uri="{FF2B5EF4-FFF2-40B4-BE49-F238E27FC236}">
                <a16:creationId xmlns:a16="http://schemas.microsoft.com/office/drawing/2014/main" id="{EAF65CF3-CC3D-4EBE-A98B-A4170BAB9CAE}"/>
              </a:ext>
            </a:extLst>
          </p:cNvPr>
          <p:cNvSpPr txBox="1"/>
          <p:nvPr userDrawn="1"/>
        </p:nvSpPr>
        <p:spPr>
          <a:xfrm>
            <a:off x="722158" y="6488757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Analyse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3" name="ZoneTexte 3">
            <a:extLst>
              <a:ext uri="{FF2B5EF4-FFF2-40B4-BE49-F238E27FC236}">
                <a16:creationId xmlns:a16="http://schemas.microsoft.com/office/drawing/2014/main" id="{DC39CD0A-E2E8-4BA3-9670-F367B3B38B3C}"/>
              </a:ext>
            </a:extLst>
          </p:cNvPr>
          <p:cNvSpPr txBox="1"/>
          <p:nvPr userDrawn="1"/>
        </p:nvSpPr>
        <p:spPr>
          <a:xfrm>
            <a:off x="2528732" y="6486562"/>
            <a:ext cx="1663999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spc="50" dirty="0">
                <a:latin typeface="Arial Narrow"/>
                <a:ea typeface="+mn-ea"/>
                <a:cs typeface="Arial Narrow"/>
              </a:rPr>
              <a:t>Pertinence des résultats</a:t>
            </a:r>
          </a:p>
        </p:txBody>
      </p:sp>
      <p:sp>
        <p:nvSpPr>
          <p:cNvPr id="24" name="Holder 2">
            <a:extLst>
              <a:ext uri="{FF2B5EF4-FFF2-40B4-BE49-F238E27FC236}">
                <a16:creationId xmlns:a16="http://schemas.microsoft.com/office/drawing/2014/main" id="{DF6CFF03-FA15-4721-A3B6-2BCB5FDBF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533193"/>
            <a:ext cx="84823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 dirty="0"/>
              <a:t>ENAC/LHE | 2025</a:t>
            </a:r>
            <a:endParaRPr spc="-105" dirty="0"/>
          </a:p>
        </p:txBody>
      </p:sp>
    </p:spTree>
    <p:extLst>
      <p:ext uri="{BB962C8B-B14F-4D97-AF65-F5344CB8AC3E}">
        <p14:creationId xmlns:p14="http://schemas.microsoft.com/office/powerpoint/2010/main" val="318380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E0C1CD-BBE3-4E4C-9F90-5A915BD38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462713"/>
            <a:ext cx="438150" cy="258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  <p:sp>
        <p:nvSpPr>
          <p:cNvPr id="8" name="Signalisation droite 4">
            <a:extLst>
              <a:ext uri="{FF2B5EF4-FFF2-40B4-BE49-F238E27FC236}">
                <a16:creationId xmlns:a16="http://schemas.microsoft.com/office/drawing/2014/main" id="{9D759FFA-3F19-4127-A93C-CC69556301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Chevron 5">
            <a:extLst>
              <a:ext uri="{FF2B5EF4-FFF2-40B4-BE49-F238E27FC236}">
                <a16:creationId xmlns:a16="http://schemas.microsoft.com/office/drawing/2014/main" id="{CEFD52FF-9DEA-4B11-B31A-38FD0555A3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AE8E2987-70ED-43BF-BEDB-58A2CBEAEE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7E9B22-DABD-4C25-B9DD-F2575547BD50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ZoneTexte 2">
            <a:extLst>
              <a:ext uri="{FF2B5EF4-FFF2-40B4-BE49-F238E27FC236}">
                <a16:creationId xmlns:a16="http://schemas.microsoft.com/office/drawing/2014/main" id="{B0697D9A-482B-4DB2-B3B2-5A44D5CBED20}"/>
              </a:ext>
            </a:extLst>
          </p:cNvPr>
          <p:cNvSpPr txBox="1"/>
          <p:nvPr userDrawn="1"/>
        </p:nvSpPr>
        <p:spPr>
          <a:xfrm>
            <a:off x="722158" y="6488757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Analyse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4" name="ZoneTexte 3">
            <a:extLst>
              <a:ext uri="{FF2B5EF4-FFF2-40B4-BE49-F238E27FC236}">
                <a16:creationId xmlns:a16="http://schemas.microsoft.com/office/drawing/2014/main" id="{15044E02-11F0-4761-8A49-A08589D69079}"/>
              </a:ext>
            </a:extLst>
          </p:cNvPr>
          <p:cNvSpPr txBox="1"/>
          <p:nvPr userDrawn="1"/>
        </p:nvSpPr>
        <p:spPr>
          <a:xfrm>
            <a:off x="2528733" y="6486562"/>
            <a:ext cx="1557336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Vérification du modèle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2C57E667-2670-452F-86E7-CF9C31ECB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533193"/>
            <a:ext cx="84823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 dirty="0"/>
              <a:t>ENAC/LHE | 2025</a:t>
            </a:r>
            <a:endParaRPr spc="-105" dirty="0"/>
          </a:p>
        </p:txBody>
      </p:sp>
    </p:spTree>
    <p:extLst>
      <p:ext uri="{BB962C8B-B14F-4D97-AF65-F5344CB8AC3E}">
        <p14:creationId xmlns:p14="http://schemas.microsoft.com/office/powerpoint/2010/main" val="26689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18D89F-03BD-4440-8056-A93D7D056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462713"/>
            <a:ext cx="438150" cy="258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  <p:sp>
        <p:nvSpPr>
          <p:cNvPr id="8" name="Signalisation droite 4">
            <a:extLst>
              <a:ext uri="{FF2B5EF4-FFF2-40B4-BE49-F238E27FC236}">
                <a16:creationId xmlns:a16="http://schemas.microsoft.com/office/drawing/2014/main" id="{43889C6D-923C-4484-90A6-613735EAD5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Chevron 5">
            <a:extLst>
              <a:ext uri="{FF2B5EF4-FFF2-40B4-BE49-F238E27FC236}">
                <a16:creationId xmlns:a16="http://schemas.microsoft.com/office/drawing/2014/main" id="{61A47B4D-BB07-4137-8101-13B1116171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5718588D-8B74-493E-96C5-70290406A3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A06B03-A5A8-485C-87AC-BDB9388203BC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A485BFC6-C96D-4F14-B135-32EB10634837}"/>
              </a:ext>
            </a:extLst>
          </p:cNvPr>
          <p:cNvSpPr txBox="1"/>
          <p:nvPr userDrawn="1"/>
        </p:nvSpPr>
        <p:spPr>
          <a:xfrm>
            <a:off x="722158" y="6488757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Analyse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3" name="ZoneTexte 3">
            <a:extLst>
              <a:ext uri="{FF2B5EF4-FFF2-40B4-BE49-F238E27FC236}">
                <a16:creationId xmlns:a16="http://schemas.microsoft.com/office/drawing/2014/main" id="{BD2B5BE4-CBDB-49E7-B431-3AF4A9F62E25}"/>
              </a:ext>
            </a:extLst>
          </p:cNvPr>
          <p:cNvSpPr txBox="1"/>
          <p:nvPr userDrawn="1"/>
        </p:nvSpPr>
        <p:spPr>
          <a:xfrm>
            <a:off x="2528733" y="6486562"/>
            <a:ext cx="1557336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Matlab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4" name="Holder 2">
            <a:extLst>
              <a:ext uri="{FF2B5EF4-FFF2-40B4-BE49-F238E27FC236}">
                <a16:creationId xmlns:a16="http://schemas.microsoft.com/office/drawing/2014/main" id="{4D12A22A-1197-4F60-A923-FEDA8406C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533193"/>
            <a:ext cx="84823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 dirty="0"/>
              <a:t>ENAC/LHE | 2025</a:t>
            </a:r>
            <a:endParaRPr spc="-105" dirty="0"/>
          </a:p>
        </p:txBody>
      </p:sp>
    </p:spTree>
    <p:extLst>
      <p:ext uri="{BB962C8B-B14F-4D97-AF65-F5344CB8AC3E}">
        <p14:creationId xmlns:p14="http://schemas.microsoft.com/office/powerpoint/2010/main" val="196891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BEF4C5-3CBB-4E2C-AE24-ECDB585B7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462713"/>
            <a:ext cx="438150" cy="258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2E33-C3C3-424C-8A66-2F810580404C}" type="slidenum">
              <a:rPr lang="en-CH" smtClean="0"/>
              <a:t>‹#›</a:t>
            </a:fld>
            <a:endParaRPr lang="en-CH"/>
          </a:p>
        </p:txBody>
      </p:sp>
      <p:sp>
        <p:nvSpPr>
          <p:cNvPr id="8" name="Signalisation droite 4">
            <a:extLst>
              <a:ext uri="{FF2B5EF4-FFF2-40B4-BE49-F238E27FC236}">
                <a16:creationId xmlns:a16="http://schemas.microsoft.com/office/drawing/2014/main" id="{415B7989-57E2-4922-96C6-56D9A3CF9E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5495" y="6462713"/>
            <a:ext cx="1557337" cy="188912"/>
          </a:xfrm>
          <a:prstGeom prst="homePlate">
            <a:avLst>
              <a:gd name="adj" fmla="val 49920"/>
            </a:avLst>
          </a:prstGeom>
          <a:solidFill>
            <a:srgbClr val="D700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Chevron 5">
            <a:extLst>
              <a:ext uri="{FF2B5EF4-FFF2-40B4-BE49-F238E27FC236}">
                <a16:creationId xmlns:a16="http://schemas.microsoft.com/office/drawing/2014/main" id="{DFC46F20-5FF1-4D7F-9F0A-B35FC818E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8382" y="6462713"/>
            <a:ext cx="1784350" cy="187325"/>
          </a:xfrm>
          <a:prstGeom prst="chevron">
            <a:avLst>
              <a:gd name="adj" fmla="val 49876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endParaRPr lang="fr-FR" altLang="fr-FR" sz="1800">
              <a:solidFill>
                <a:srgbClr val="000000"/>
              </a:solidFill>
            </a:endParaRPr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1304C6CA-0A06-4239-971E-6E93309479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6" y="6462713"/>
            <a:ext cx="656521" cy="1908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7CA19-F00F-4319-AFD3-EF03C54BA856}"/>
              </a:ext>
            </a:extLst>
          </p:cNvPr>
          <p:cNvSpPr/>
          <p:nvPr userDrawn="1"/>
        </p:nvSpPr>
        <p:spPr>
          <a:xfrm>
            <a:off x="297179" y="739775"/>
            <a:ext cx="8846821" cy="79907"/>
          </a:xfrm>
          <a:prstGeom prst="rect">
            <a:avLst/>
          </a:prstGeom>
          <a:pattFill prst="ltUpDiag">
            <a:fgClr>
              <a:srgbClr val="000000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303BB84C-CDF0-4AA1-9AAF-07A72D79C1E8}"/>
              </a:ext>
            </a:extLst>
          </p:cNvPr>
          <p:cNvSpPr txBox="1"/>
          <p:nvPr userDrawn="1"/>
        </p:nvSpPr>
        <p:spPr>
          <a:xfrm>
            <a:off x="722158" y="6488757"/>
            <a:ext cx="1473200" cy="18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Analyse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3" name="ZoneTexte 3">
            <a:extLst>
              <a:ext uri="{FF2B5EF4-FFF2-40B4-BE49-F238E27FC236}">
                <a16:creationId xmlns:a16="http://schemas.microsoft.com/office/drawing/2014/main" id="{9DF4AC67-3886-41DF-927E-36047AA2FF84}"/>
              </a:ext>
            </a:extLst>
          </p:cNvPr>
          <p:cNvSpPr txBox="1"/>
          <p:nvPr userDrawn="1"/>
        </p:nvSpPr>
        <p:spPr>
          <a:xfrm>
            <a:off x="2528733" y="6486562"/>
            <a:ext cx="1557336" cy="18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b="1" kern="0" spc="50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Discussion</a:t>
            </a:r>
            <a:endParaRPr lang="fr-FR" sz="1050" b="1" kern="0" spc="5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4" name="Holder 2">
            <a:extLst>
              <a:ext uri="{FF2B5EF4-FFF2-40B4-BE49-F238E27FC236}">
                <a16:creationId xmlns:a16="http://schemas.microsoft.com/office/drawing/2014/main" id="{D840D2DB-A7CE-4C7C-B1DE-8CEBB9461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533193"/>
            <a:ext cx="84823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de-DE" spc="-105" dirty="0"/>
              <a:t>ENAC/LHE | 2025</a:t>
            </a:r>
            <a:endParaRPr spc="-105" dirty="0"/>
          </a:p>
        </p:txBody>
      </p:sp>
    </p:spTree>
    <p:extLst>
      <p:ext uri="{BB962C8B-B14F-4D97-AF65-F5344CB8AC3E}">
        <p14:creationId xmlns:p14="http://schemas.microsoft.com/office/powerpoint/2010/main" val="412487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search/mont%2Bd%27or%2Bpuys%2Bde%2Bdome/%4045.5557196%2C2.8094527%2C3601m/data%3D!3m1!1e3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B3C76344-4CDC-420F-8E41-FF41D2440961}"/>
              </a:ext>
            </a:extLst>
          </p:cNvPr>
          <p:cNvSpPr txBox="1">
            <a:spLocks/>
          </p:cNvSpPr>
          <p:nvPr/>
        </p:nvSpPr>
        <p:spPr>
          <a:xfrm>
            <a:off x="893980" y="1100137"/>
            <a:ext cx="7356039" cy="2328863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CH" altLang="fr-FR" sz="4800" dirty="0">
                <a:solidFill>
                  <a:srgbClr val="FF0000"/>
                </a:solidFill>
                <a:latin typeface="Impact" pitchFamily="34" charset="0"/>
              </a:rPr>
              <a:t>TD 5 – Rupture de barrage et MNT</a:t>
            </a:r>
          </a:p>
          <a:p>
            <a:pPr eaLnBrk="1" hangingPunct="1"/>
            <a:r>
              <a:rPr lang="fr-CH" altLang="fr-FR" sz="3000" dirty="0">
                <a:solidFill>
                  <a:srgbClr val="FF0000"/>
                </a:solidFill>
                <a:latin typeface="Impact" pitchFamily="34" charset="0"/>
              </a:rPr>
              <a:t>Christophe </a:t>
            </a:r>
            <a:r>
              <a:rPr lang="fr-CH" altLang="fr-FR" sz="3000" dirty="0" err="1">
                <a:solidFill>
                  <a:srgbClr val="FF0000"/>
                </a:solidFill>
                <a:latin typeface="Impact" pitchFamily="34" charset="0"/>
              </a:rPr>
              <a:t>Ancey</a:t>
            </a:r>
            <a:endParaRPr lang="fr-FR" altLang="fr-FR" sz="3000" dirty="0">
              <a:solidFill>
                <a:srgbClr val="DD0202"/>
              </a:solidFill>
              <a:latin typeface="Impact" pitchFamily="34" charset="0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1C7C165B-D5D4-429F-8C69-1BE6FD6AC4B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7811" y="3445285"/>
            <a:ext cx="4168377" cy="2053783"/>
          </a:xfrm>
          <a:prstGeom prst="rect">
            <a:avLst/>
          </a:prstGeom>
        </p:spPr>
      </p:pic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9198A9EB-880B-4839-855A-4829D876E28E}"/>
              </a:ext>
            </a:extLst>
          </p:cNvPr>
          <p:cNvSpPr txBox="1">
            <a:spLocks/>
          </p:cNvSpPr>
          <p:nvPr/>
        </p:nvSpPr>
        <p:spPr>
          <a:xfrm>
            <a:off x="2482060" y="5638007"/>
            <a:ext cx="3615441" cy="239712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CH" altLang="fr-FR" sz="1600" b="1" dirty="0">
                <a:solidFill>
                  <a:srgbClr val="FFFFFF"/>
                </a:solidFill>
                <a:latin typeface="Arial Narrow" pitchFamily="34" charset="0"/>
              </a:rPr>
              <a:t>Présentation </a:t>
            </a:r>
            <a:r>
              <a:rPr lang="fr-CH" altLang="fr-FR" sz="1600" b="1" dirty="0">
                <a:latin typeface="Arial Narrow" pitchFamily="34" charset="0"/>
              </a:rPr>
              <a:t>Semestre printemps 2025</a:t>
            </a:r>
            <a:endParaRPr lang="fr-FR" altLang="fr-FR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2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964946"/>
            <a:ext cx="7113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Fixer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cote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l’altitude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d’eau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retenue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l’onglet Data\Hydrodynamics…\Initial Conditions…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5232400"/>
            <a:ext cx="8567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Fixer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conditions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initiale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géométrie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puis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vérifier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à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l’aide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l’option </a:t>
            </a:r>
            <a:r>
              <a:rPr sz="2000" dirty="0">
                <a:latin typeface="Arial MT"/>
                <a:cs typeface="Arial MT"/>
              </a:rPr>
              <a:t>Draw\Color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qu’elle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bien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été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appliquée.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9438" y="1648968"/>
            <a:ext cx="5884164" cy="3441191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245930D0-CE8F-4DD4-A798-E05F88DDCE47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Rupture de barrage</a:t>
            </a:r>
            <a:endParaRPr lang="fr-FR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EECD0C5F-F9C7-4934-BA4A-1FED02E3F6A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99668" y="1022373"/>
            <a:ext cx="55473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Activer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l’option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«Breach»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Iber_Tools\Breach…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668" y="3144774"/>
            <a:ext cx="46843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Créer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nouvelle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rupture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barrage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1016417"/>
            <a:ext cx="1485900" cy="19339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2066" y="3144774"/>
            <a:ext cx="2024634" cy="2486406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C6FC92A-FDF7-41CB-9A5F-FE16F0856267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Rupture de barrage</a:t>
            </a:r>
            <a:endParaRPr lang="fr-FR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4907196E-302C-4CBE-A030-4D28D9D15A8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022096"/>
            <a:ext cx="8519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Définir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début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brèche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avec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Start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ou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cliquant</a:t>
            </a:r>
            <a:r>
              <a:rPr sz="2000" spc="-25" dirty="0">
                <a:latin typeface="Arial MT"/>
                <a:cs typeface="Arial MT"/>
              </a:rPr>
              <a:t> sur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MNT</a:t>
            </a:r>
            <a:endParaRPr sz="20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95400" y="2057400"/>
            <a:ext cx="6104890" cy="3263900"/>
            <a:chOff x="1472946" y="1507236"/>
            <a:chExt cx="6104890" cy="32639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2946" y="1507236"/>
              <a:ext cx="6104382" cy="32636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4114" y="2655544"/>
              <a:ext cx="134645" cy="13464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20215" y="267881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30">
                  <a:moveTo>
                    <a:pt x="24765" y="0"/>
                  </a:moveTo>
                  <a:lnTo>
                    <a:pt x="15109" y="1940"/>
                  </a:lnTo>
                  <a:lnTo>
                    <a:pt x="7239" y="7238"/>
                  </a:lnTo>
                  <a:lnTo>
                    <a:pt x="1940" y="15109"/>
                  </a:lnTo>
                  <a:lnTo>
                    <a:pt x="0" y="24764"/>
                  </a:lnTo>
                  <a:lnTo>
                    <a:pt x="1940" y="34420"/>
                  </a:lnTo>
                  <a:lnTo>
                    <a:pt x="7239" y="42290"/>
                  </a:lnTo>
                  <a:lnTo>
                    <a:pt x="15109" y="47589"/>
                  </a:lnTo>
                  <a:lnTo>
                    <a:pt x="24765" y="49529"/>
                  </a:lnTo>
                  <a:lnTo>
                    <a:pt x="34420" y="47589"/>
                  </a:lnTo>
                  <a:lnTo>
                    <a:pt x="42290" y="42290"/>
                  </a:lnTo>
                  <a:lnTo>
                    <a:pt x="47589" y="34420"/>
                  </a:lnTo>
                  <a:lnTo>
                    <a:pt x="49530" y="24764"/>
                  </a:lnTo>
                  <a:lnTo>
                    <a:pt x="47589" y="15109"/>
                  </a:lnTo>
                  <a:lnTo>
                    <a:pt x="42291" y="7238"/>
                  </a:lnTo>
                  <a:lnTo>
                    <a:pt x="34420" y="1940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0215" y="2678811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30">
                  <a:moveTo>
                    <a:pt x="0" y="24764"/>
                  </a:moveTo>
                  <a:lnTo>
                    <a:pt x="1940" y="15109"/>
                  </a:lnTo>
                  <a:lnTo>
                    <a:pt x="7239" y="7238"/>
                  </a:lnTo>
                  <a:lnTo>
                    <a:pt x="15109" y="1940"/>
                  </a:lnTo>
                  <a:lnTo>
                    <a:pt x="24765" y="0"/>
                  </a:lnTo>
                  <a:lnTo>
                    <a:pt x="34420" y="1940"/>
                  </a:lnTo>
                  <a:lnTo>
                    <a:pt x="42291" y="7238"/>
                  </a:lnTo>
                  <a:lnTo>
                    <a:pt x="47589" y="15109"/>
                  </a:lnTo>
                  <a:lnTo>
                    <a:pt x="49530" y="24764"/>
                  </a:lnTo>
                  <a:lnTo>
                    <a:pt x="47589" y="34420"/>
                  </a:lnTo>
                  <a:lnTo>
                    <a:pt x="42290" y="42290"/>
                  </a:lnTo>
                  <a:lnTo>
                    <a:pt x="34420" y="47589"/>
                  </a:lnTo>
                  <a:lnTo>
                    <a:pt x="24765" y="49529"/>
                  </a:lnTo>
                  <a:lnTo>
                    <a:pt x="15109" y="47589"/>
                  </a:lnTo>
                  <a:lnTo>
                    <a:pt x="7239" y="42290"/>
                  </a:lnTo>
                  <a:lnTo>
                    <a:pt x="1940" y="34420"/>
                  </a:lnTo>
                  <a:lnTo>
                    <a:pt x="0" y="24764"/>
                  </a:lnTo>
                  <a:close/>
                </a:path>
              </a:pathLst>
            </a:custGeom>
            <a:ln w="9525">
              <a:solidFill>
                <a:srgbClr val="E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4970" y="3700246"/>
              <a:ext cx="134645" cy="1346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11071" y="372351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24765" y="0"/>
                  </a:moveTo>
                  <a:lnTo>
                    <a:pt x="15109" y="1940"/>
                  </a:lnTo>
                  <a:lnTo>
                    <a:pt x="7239" y="7238"/>
                  </a:lnTo>
                  <a:lnTo>
                    <a:pt x="1940" y="15109"/>
                  </a:lnTo>
                  <a:lnTo>
                    <a:pt x="0" y="24764"/>
                  </a:lnTo>
                  <a:lnTo>
                    <a:pt x="1940" y="34420"/>
                  </a:lnTo>
                  <a:lnTo>
                    <a:pt x="7239" y="42290"/>
                  </a:lnTo>
                  <a:lnTo>
                    <a:pt x="15109" y="47589"/>
                  </a:lnTo>
                  <a:lnTo>
                    <a:pt x="24765" y="49530"/>
                  </a:lnTo>
                  <a:lnTo>
                    <a:pt x="34420" y="47589"/>
                  </a:lnTo>
                  <a:lnTo>
                    <a:pt x="42290" y="42290"/>
                  </a:lnTo>
                  <a:lnTo>
                    <a:pt x="47589" y="34420"/>
                  </a:lnTo>
                  <a:lnTo>
                    <a:pt x="49530" y="24764"/>
                  </a:lnTo>
                  <a:lnTo>
                    <a:pt x="47589" y="15109"/>
                  </a:lnTo>
                  <a:lnTo>
                    <a:pt x="42291" y="7239"/>
                  </a:lnTo>
                  <a:lnTo>
                    <a:pt x="34420" y="1940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1071" y="372351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30" h="49529">
                  <a:moveTo>
                    <a:pt x="0" y="24764"/>
                  </a:moveTo>
                  <a:lnTo>
                    <a:pt x="1940" y="15109"/>
                  </a:lnTo>
                  <a:lnTo>
                    <a:pt x="7239" y="7238"/>
                  </a:lnTo>
                  <a:lnTo>
                    <a:pt x="15109" y="1940"/>
                  </a:lnTo>
                  <a:lnTo>
                    <a:pt x="24765" y="0"/>
                  </a:lnTo>
                  <a:lnTo>
                    <a:pt x="34420" y="1940"/>
                  </a:lnTo>
                  <a:lnTo>
                    <a:pt x="42291" y="7239"/>
                  </a:lnTo>
                  <a:lnTo>
                    <a:pt x="47589" y="15109"/>
                  </a:lnTo>
                  <a:lnTo>
                    <a:pt x="49530" y="24764"/>
                  </a:lnTo>
                  <a:lnTo>
                    <a:pt x="47589" y="34420"/>
                  </a:lnTo>
                  <a:lnTo>
                    <a:pt x="42290" y="42290"/>
                  </a:lnTo>
                  <a:lnTo>
                    <a:pt x="34420" y="47589"/>
                  </a:lnTo>
                  <a:lnTo>
                    <a:pt x="24765" y="49530"/>
                  </a:lnTo>
                  <a:lnTo>
                    <a:pt x="15109" y="47589"/>
                  </a:lnTo>
                  <a:lnTo>
                    <a:pt x="7239" y="42290"/>
                  </a:lnTo>
                  <a:lnTo>
                    <a:pt x="1940" y="34420"/>
                  </a:lnTo>
                  <a:lnTo>
                    <a:pt x="0" y="24764"/>
                  </a:lnTo>
                  <a:close/>
                </a:path>
              </a:pathLst>
            </a:custGeom>
            <a:ln w="9525">
              <a:solidFill>
                <a:srgbClr val="E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itre 1">
            <a:extLst>
              <a:ext uri="{FF2B5EF4-FFF2-40B4-BE49-F238E27FC236}">
                <a16:creationId xmlns:a16="http://schemas.microsoft.com/office/drawing/2014/main" id="{9458174F-8414-4A38-8A52-FAAD6D47CB5E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Rupture de barrage</a:t>
            </a:r>
            <a:endParaRPr lang="fr-FR" dirty="0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F73DB9DF-1C8B-481F-A173-5FECE43815A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7279" y="1064044"/>
            <a:ext cx="60096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Compléter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brèche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avec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paramètres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suivants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207" y="1738122"/>
            <a:ext cx="3529584" cy="33817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CAACD9E-9E69-4AA1-AB2D-FF2C8EB05C8B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Rupture de barrage</a:t>
            </a:r>
            <a:endParaRPr lang="fr-FR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32B7AF0-ECD2-4F5F-8FE9-FC22BE57BAA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066800"/>
            <a:ext cx="39935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Fixer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rugosité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géométrie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8950" y="1836420"/>
            <a:ext cx="3086100" cy="31851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535427A-2C05-4250-ABB9-3584E0F58DAD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Rupture de barrage</a:t>
            </a:r>
            <a:endParaRPr lang="fr-FR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53C7A624-88F2-4871-A6D9-5D9B6FA082C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6870" y="1058302"/>
            <a:ext cx="7129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Mailler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géométrie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dans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(Mesh\Generate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Mesh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ou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CTR-g)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Choisir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n’importe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quelle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taille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d’éléments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puis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cliquer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OK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2621" y="2806445"/>
            <a:ext cx="3006852" cy="17153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2028141-2D75-4795-9A05-F3DEAB66E3B2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Rupture de barrage</a:t>
            </a:r>
            <a:endParaRPr lang="fr-FR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6907EE66-EA32-40BE-948C-685114C47FA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051305"/>
            <a:ext cx="64477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Fixer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paramètres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problème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puis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lancer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calcul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60" y="1381505"/>
            <a:ext cx="5920740" cy="21747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5419" y="3653790"/>
            <a:ext cx="5897880" cy="276087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57F4523-F05D-4E8D-8F3F-A2FFEB9174B9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Rupture de barrage</a:t>
            </a:r>
            <a:endParaRPr lang="fr-FR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4FFD1047-0F29-4644-BD36-07FD2A31386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7608" y="1070330"/>
            <a:ext cx="49764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sz="2000" dirty="0" err="1">
                <a:latin typeface="Arial MT"/>
                <a:cs typeface="Arial MT"/>
              </a:rPr>
              <a:t>Afficher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profondeur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d’eau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l’onglet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6276" y="1276350"/>
            <a:ext cx="295655" cy="266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3829" y="1634489"/>
            <a:ext cx="4976495" cy="461391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3D073E21-B590-4A33-A358-08E188DDE014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Post-traitement</a:t>
            </a:r>
            <a:endParaRPr lang="fr-FR" dirty="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09B8FA79-76BC-4D30-A4C4-18B3C7B54CF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1101422"/>
            <a:ext cx="851027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sz="2000" dirty="0" err="1">
                <a:latin typeface="Arial MT"/>
                <a:cs typeface="Arial MT"/>
              </a:rPr>
              <a:t>Créer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vidéo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rupture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barrage</a:t>
            </a:r>
            <a:endParaRPr sz="2000" dirty="0">
              <a:latin typeface="Arial MT"/>
              <a:cs typeface="Arial MT"/>
            </a:endParaRPr>
          </a:p>
          <a:p>
            <a:pPr marL="354965" marR="5080" indent="-342900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Enregistrer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vidéo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cliquant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l’option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Save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Save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animation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puis </a:t>
            </a:r>
            <a:r>
              <a:rPr sz="2000" dirty="0">
                <a:latin typeface="Arial MT"/>
                <a:cs typeface="Arial MT"/>
              </a:rPr>
              <a:t>lire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vidéo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(enregistrement)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8316" y="1793561"/>
            <a:ext cx="2299268" cy="46922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2858" y="2291583"/>
            <a:ext cx="2565654" cy="381075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C1718C3-C0EC-4646-91F3-A6EE7D8B42AF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Post-traitement</a:t>
            </a:r>
            <a:endParaRPr lang="fr-FR"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FA6AAAF-6889-46DF-9F30-EDA0B0CD91A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7">
            <a:extLst>
              <a:ext uri="{FF2B5EF4-FFF2-40B4-BE49-F238E27FC236}">
                <a16:creationId xmlns:a16="http://schemas.microsoft.com/office/drawing/2014/main" id="{F646F3A0-8277-43E7-8AF2-CCBA157E5D7A}"/>
              </a:ext>
            </a:extLst>
          </p:cNvPr>
          <p:cNvGrpSpPr/>
          <p:nvPr/>
        </p:nvGrpSpPr>
        <p:grpSpPr>
          <a:xfrm>
            <a:off x="6172200" y="1676400"/>
            <a:ext cx="2352040" cy="4692015"/>
            <a:chOff x="6372605" y="1985772"/>
            <a:chExt cx="2352040" cy="4692015"/>
          </a:xfrm>
        </p:grpSpPr>
        <p:pic>
          <p:nvPicPr>
            <p:cNvPr id="5" name="object 8">
              <a:extLst>
                <a:ext uri="{FF2B5EF4-FFF2-40B4-BE49-F238E27FC236}">
                  <a16:creationId xmlns:a16="http://schemas.microsoft.com/office/drawing/2014/main" id="{5B03AF6D-AD26-4E87-AC23-E0C0AE848C6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7252" y="1985772"/>
              <a:ext cx="2196919" cy="4691454"/>
            </a:xfrm>
            <a:prstGeom prst="rect">
              <a:avLst/>
            </a:prstGeom>
          </p:spPr>
        </p:pic>
        <p:pic>
          <p:nvPicPr>
            <p:cNvPr id="6" name="object 9">
              <a:extLst>
                <a:ext uri="{FF2B5EF4-FFF2-40B4-BE49-F238E27FC236}">
                  <a16:creationId xmlns:a16="http://schemas.microsoft.com/office/drawing/2014/main" id="{50FB1839-CBDD-4AA6-9C6F-C29317A3C4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605" y="5721095"/>
              <a:ext cx="1356359" cy="228536"/>
            </a:xfrm>
            <a:prstGeom prst="rect">
              <a:avLst/>
            </a:prstGeom>
          </p:spPr>
        </p:pic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4BEBC8AF-EDEA-4C40-AC92-2DD589D8E32E}"/>
                </a:ext>
              </a:extLst>
            </p:cNvPr>
            <p:cNvSpPr/>
            <p:nvPr/>
          </p:nvSpPr>
          <p:spPr>
            <a:xfrm>
              <a:off x="6414134" y="5780455"/>
              <a:ext cx="1203960" cy="76200"/>
            </a:xfrm>
            <a:custGeom>
              <a:avLst/>
              <a:gdLst/>
              <a:ahLst/>
              <a:cxnLst/>
              <a:rect l="l" t="t" r="r" b="b"/>
              <a:pathLst>
                <a:path w="1203959" h="76200">
                  <a:moveTo>
                    <a:pt x="1127506" y="0"/>
                  </a:moveTo>
                  <a:lnTo>
                    <a:pt x="1127379" y="76200"/>
                  </a:lnTo>
                  <a:lnTo>
                    <a:pt x="1178366" y="50825"/>
                  </a:lnTo>
                  <a:lnTo>
                    <a:pt x="1140079" y="50825"/>
                  </a:lnTo>
                  <a:lnTo>
                    <a:pt x="1140206" y="25425"/>
                  </a:lnTo>
                  <a:lnTo>
                    <a:pt x="1178036" y="25425"/>
                  </a:lnTo>
                  <a:lnTo>
                    <a:pt x="1127506" y="0"/>
                  </a:lnTo>
                  <a:close/>
                </a:path>
                <a:path w="1203959" h="76200">
                  <a:moveTo>
                    <a:pt x="0" y="22809"/>
                  </a:moveTo>
                  <a:lnTo>
                    <a:pt x="0" y="48209"/>
                  </a:lnTo>
                  <a:lnTo>
                    <a:pt x="1140079" y="50825"/>
                  </a:lnTo>
                  <a:lnTo>
                    <a:pt x="1127421" y="50825"/>
                  </a:lnTo>
                  <a:lnTo>
                    <a:pt x="1127463" y="25425"/>
                  </a:lnTo>
                  <a:lnTo>
                    <a:pt x="1140206" y="25425"/>
                  </a:lnTo>
                  <a:lnTo>
                    <a:pt x="0" y="22809"/>
                  </a:lnTo>
                  <a:close/>
                </a:path>
                <a:path w="1203959" h="76200">
                  <a:moveTo>
                    <a:pt x="1178036" y="25425"/>
                  </a:moveTo>
                  <a:lnTo>
                    <a:pt x="1140206" y="25425"/>
                  </a:lnTo>
                  <a:lnTo>
                    <a:pt x="1140079" y="50825"/>
                  </a:lnTo>
                  <a:lnTo>
                    <a:pt x="1178366" y="50825"/>
                  </a:lnTo>
                  <a:lnTo>
                    <a:pt x="1203579" y="38277"/>
                  </a:lnTo>
                  <a:lnTo>
                    <a:pt x="1178036" y="2542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F8043361-2B2C-401E-8950-776AA94CC27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0459" y="5366004"/>
              <a:ext cx="414591" cy="968489"/>
            </a:xfrm>
            <a:prstGeom prst="rect">
              <a:avLst/>
            </a:prstGeom>
          </p:spPr>
        </p:pic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5E1555FE-7E35-49F5-A4EB-28783D8E7FC2}"/>
                </a:ext>
              </a:extLst>
            </p:cNvPr>
            <p:cNvSpPr/>
            <p:nvPr/>
          </p:nvSpPr>
          <p:spPr>
            <a:xfrm>
              <a:off x="7544180" y="5391531"/>
              <a:ext cx="314325" cy="876300"/>
            </a:xfrm>
            <a:custGeom>
              <a:avLst/>
              <a:gdLst/>
              <a:ahLst/>
              <a:cxnLst/>
              <a:rect l="l" t="t" r="r" b="b"/>
              <a:pathLst>
                <a:path w="314325" h="876300">
                  <a:moveTo>
                    <a:pt x="314325" y="0"/>
                  </a:moveTo>
                  <a:lnTo>
                    <a:pt x="0" y="87630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5">
            <a:extLst>
              <a:ext uri="{FF2B5EF4-FFF2-40B4-BE49-F238E27FC236}">
                <a16:creationId xmlns:a16="http://schemas.microsoft.com/office/drawing/2014/main" id="{2EB68A28-4F64-4CD2-96B8-66148715FC87}"/>
              </a:ext>
            </a:extLst>
          </p:cNvPr>
          <p:cNvSpPr txBox="1"/>
          <p:nvPr/>
        </p:nvSpPr>
        <p:spPr>
          <a:xfrm>
            <a:off x="461057" y="1097876"/>
            <a:ext cx="65881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sz="2000" dirty="0" err="1">
                <a:latin typeface="Arial MT"/>
                <a:cs typeface="Arial MT"/>
              </a:rPr>
              <a:t>Créer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section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juste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à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l’aval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rupture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avec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l’outil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7509A6F-CA5F-425C-A83B-7ACEFDD2E783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Post-traitement</a:t>
            </a:r>
            <a:endParaRPr lang="fr-FR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6A1C2757-D81B-4BB0-9AF3-A3ECEF28A328}"/>
              </a:ext>
            </a:extLst>
          </p:cNvPr>
          <p:cNvSpPr txBox="1"/>
          <p:nvPr/>
        </p:nvSpPr>
        <p:spPr>
          <a:xfrm>
            <a:off x="5166570" y="5310782"/>
            <a:ext cx="990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54965" algn="l"/>
              </a:tabLst>
            </a:pPr>
            <a:r>
              <a:rPr lang="en-US" sz="2000" dirty="0">
                <a:latin typeface="Arial MT"/>
                <a:cs typeface="Arial MT"/>
              </a:rPr>
              <a:t>Section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863B5A-BFC4-4E57-A442-A6007C94F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196" y="1139116"/>
            <a:ext cx="209579" cy="304843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889030DA-B1B5-4653-9800-E6296748B2C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  <p:extLst>
      <p:ext uri="{BB962C8B-B14F-4D97-AF65-F5344CB8AC3E}">
        <p14:creationId xmlns:p14="http://schemas.microsoft.com/office/powerpoint/2010/main" val="108460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3690" y="1163065"/>
            <a:ext cx="74187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Introduction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au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problème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rupture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barrage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Utiliser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Iber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pour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rupture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barrage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topographie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réelle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Vérifier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pertinence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calculs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spc="-10" dirty="0">
                <a:latin typeface="Arial MT"/>
                <a:cs typeface="Arial MT"/>
              </a:rPr>
              <a:t>Conclure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80DC3A6-F2C7-41CE-AFD5-6F1040C9A15B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Plan de la séance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19615" y="1140780"/>
            <a:ext cx="60699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sz="2000" dirty="0" err="1">
                <a:latin typeface="Arial MT"/>
                <a:cs typeface="Arial MT"/>
              </a:rPr>
              <a:t>Calculer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l’hydrogramme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section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avec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l’outil</a:t>
            </a:r>
            <a:endParaRPr sz="20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38580" y="1108295"/>
            <a:ext cx="6147815" cy="5214379"/>
            <a:chOff x="1450847" y="1058404"/>
            <a:chExt cx="6147815" cy="52143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3938" y="1058404"/>
              <a:ext cx="399288" cy="3855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0847" y="1629917"/>
              <a:ext cx="6147815" cy="4642866"/>
            </a:xfrm>
            <a:prstGeom prst="rect">
              <a:avLst/>
            </a:prstGeom>
          </p:spPr>
        </p:pic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54BEC32A-1848-497A-B5CB-C36C3F4E2EDB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Post-traitement</a:t>
            </a:r>
            <a:endParaRPr lang="fr-FR"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6EFAB396-B451-4105-ACC3-2F5DCF60298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214019"/>
            <a:ext cx="7081520" cy="1582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54965" algn="l"/>
              </a:tabLst>
            </a:pPr>
            <a:r>
              <a:rPr lang="en-US" sz="2200" b="1" spc="-10" dirty="0">
                <a:latin typeface="Arial MT"/>
                <a:cs typeface="Arial MT"/>
              </a:rPr>
              <a:t>Pertinence des </a:t>
            </a:r>
            <a:r>
              <a:rPr lang="en-US" sz="2200" b="1" spc="-10" dirty="0" err="1">
                <a:latin typeface="Arial MT"/>
                <a:cs typeface="Arial MT"/>
              </a:rPr>
              <a:t>résultats</a:t>
            </a:r>
            <a:endParaRPr lang="en-US" sz="2200" b="1" spc="-1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lang="en-US" sz="2000" spc="-10" dirty="0">
                <a:latin typeface="Arial MT"/>
                <a:cs typeface="Arial MT"/>
              </a:rPr>
              <a:t>E</a:t>
            </a:r>
            <a:r>
              <a:rPr sz="2000" spc="-10" dirty="0">
                <a:latin typeface="Arial MT"/>
                <a:cs typeface="Arial MT"/>
              </a:rPr>
              <a:t>st-</a:t>
            </a:r>
            <a:r>
              <a:rPr sz="2000" dirty="0" err="1">
                <a:latin typeface="Arial MT"/>
                <a:cs typeface="Arial MT"/>
              </a:rPr>
              <a:t>ce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résultats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obtenus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vous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semblent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cohérents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?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Quelles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sont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potentielles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sources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d’erreurs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?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Comment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vérifieriez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vous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qualité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résultats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?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Comment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améliorer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résultats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?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2FF6A24-82F7-42D9-B0CF-F43D61464B8D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Introduction</a:t>
            </a:r>
            <a:endParaRPr lang="fr-FR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3056FE2-EFA0-43C0-AECB-071BF4A5C51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15134" y="1143000"/>
            <a:ext cx="782637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Nous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allons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vérifiez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vraisemblance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résultats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obtenus</a:t>
            </a:r>
            <a:r>
              <a:rPr sz="2000" spc="-50" dirty="0">
                <a:latin typeface="Arial MT"/>
                <a:cs typeface="Arial MT"/>
              </a:rPr>
              <a:t> :</a:t>
            </a:r>
            <a:endParaRPr sz="2000" dirty="0">
              <a:latin typeface="Arial MT"/>
              <a:cs typeface="Arial MT"/>
            </a:endParaRPr>
          </a:p>
          <a:p>
            <a:pPr marL="1098550" marR="5080" lvl="1" indent="-342900">
              <a:lnSpc>
                <a:spcPct val="100000"/>
              </a:lnSpc>
              <a:buChar char="•"/>
              <a:tabLst>
                <a:tab pos="1098550" algn="l"/>
              </a:tabLst>
            </a:pPr>
            <a:r>
              <a:rPr sz="2000" dirty="0">
                <a:latin typeface="Arial MT"/>
                <a:cs typeface="Arial MT"/>
              </a:rPr>
              <a:t>Calculer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régime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permanant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uniforme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(RPU)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courbe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de </a:t>
            </a:r>
            <a:r>
              <a:rPr sz="2000" dirty="0">
                <a:latin typeface="Arial MT"/>
                <a:cs typeface="Arial MT"/>
              </a:rPr>
              <a:t>débitance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(Q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=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f(h))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section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1,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2,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3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4</a:t>
            </a:r>
            <a:endParaRPr sz="2000" dirty="0">
              <a:latin typeface="Arial MT"/>
              <a:cs typeface="Arial MT"/>
            </a:endParaRPr>
          </a:p>
          <a:p>
            <a:pPr marL="1098550" lvl="1" indent="-342900">
              <a:lnSpc>
                <a:spcPct val="100000"/>
              </a:lnSpc>
              <a:buChar char="•"/>
              <a:tabLst>
                <a:tab pos="1098550" algn="l"/>
              </a:tabLst>
            </a:pPr>
            <a:r>
              <a:rPr sz="2000" dirty="0">
                <a:latin typeface="Arial MT"/>
                <a:cs typeface="Arial MT"/>
              </a:rPr>
              <a:t>Analyser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risque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induit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rupture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barrage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591A92-0711-4C4F-9AD7-8D1532E0880A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Vérification du modèle numérique</a:t>
            </a:r>
            <a:endParaRPr lang="fr-FR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46EF14C-0954-4140-AB55-B7242F48504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046" y="1080742"/>
            <a:ext cx="5509260" cy="648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 MT"/>
                <a:cs typeface="Arial MT"/>
              </a:rPr>
              <a:t>Rupture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barrage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: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Rupture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barrage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étude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Mont-</a:t>
            </a:r>
            <a:r>
              <a:rPr sz="2000" spc="-20" dirty="0">
                <a:latin typeface="Arial MT"/>
                <a:cs typeface="Arial MT"/>
              </a:rPr>
              <a:t>Dore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425" y="1793656"/>
            <a:ext cx="5840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95"/>
              </a:spcBef>
              <a:buChar char="•"/>
              <a:tabLst>
                <a:tab pos="297815" algn="l"/>
              </a:tabLst>
            </a:pPr>
            <a:r>
              <a:rPr sz="2000" dirty="0">
                <a:latin typeface="Arial MT"/>
                <a:cs typeface="Arial MT"/>
              </a:rPr>
              <a:t>Altitude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d’eau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au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niveau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retenue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1283,5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m</a:t>
            </a:r>
            <a:endParaRPr sz="2000" dirty="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2000" dirty="0">
                <a:latin typeface="Arial MT"/>
                <a:cs typeface="Arial MT"/>
              </a:rPr>
              <a:t>4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sections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d’étude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(relevé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GPS)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grpSp>
        <p:nvGrpSpPr>
          <p:cNvPr id="5" name="object 5"/>
          <p:cNvGrpSpPr/>
          <p:nvPr/>
        </p:nvGrpSpPr>
        <p:grpSpPr>
          <a:xfrm>
            <a:off x="6177534" y="1069847"/>
            <a:ext cx="2637790" cy="5323840"/>
            <a:chOff x="6177534" y="1069847"/>
            <a:chExt cx="2637790" cy="53238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216" y="1069847"/>
              <a:ext cx="2514925" cy="53233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7534" y="4885880"/>
              <a:ext cx="1093444" cy="2285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19063" y="4950459"/>
              <a:ext cx="941069" cy="102870"/>
            </a:xfrm>
            <a:custGeom>
              <a:avLst/>
              <a:gdLst/>
              <a:ahLst/>
              <a:cxnLst/>
              <a:rect l="l" t="t" r="r" b="b"/>
              <a:pathLst>
                <a:path w="941070" h="102870">
                  <a:moveTo>
                    <a:pt x="863976" y="25276"/>
                  </a:moveTo>
                  <a:lnTo>
                    <a:pt x="0" y="77342"/>
                  </a:lnTo>
                  <a:lnTo>
                    <a:pt x="1524" y="102742"/>
                  </a:lnTo>
                  <a:lnTo>
                    <a:pt x="865502" y="50676"/>
                  </a:lnTo>
                  <a:lnTo>
                    <a:pt x="863976" y="25276"/>
                  </a:lnTo>
                  <a:close/>
                </a:path>
                <a:path w="941070" h="102870">
                  <a:moveTo>
                    <a:pt x="919959" y="24510"/>
                  </a:moveTo>
                  <a:lnTo>
                    <a:pt x="876681" y="24510"/>
                  </a:lnTo>
                  <a:lnTo>
                    <a:pt x="878205" y="49910"/>
                  </a:lnTo>
                  <a:lnTo>
                    <a:pt x="865502" y="50676"/>
                  </a:lnTo>
                  <a:lnTo>
                    <a:pt x="867029" y="76072"/>
                  </a:lnTo>
                  <a:lnTo>
                    <a:pt x="940815" y="33400"/>
                  </a:lnTo>
                  <a:lnTo>
                    <a:pt x="919959" y="24510"/>
                  </a:lnTo>
                  <a:close/>
                </a:path>
                <a:path w="941070" h="102870">
                  <a:moveTo>
                    <a:pt x="876681" y="24510"/>
                  </a:moveTo>
                  <a:lnTo>
                    <a:pt x="863976" y="25276"/>
                  </a:lnTo>
                  <a:lnTo>
                    <a:pt x="865456" y="49910"/>
                  </a:lnTo>
                  <a:lnTo>
                    <a:pt x="865502" y="50676"/>
                  </a:lnTo>
                  <a:lnTo>
                    <a:pt x="878205" y="49910"/>
                  </a:lnTo>
                  <a:lnTo>
                    <a:pt x="876726" y="25276"/>
                  </a:lnTo>
                  <a:lnTo>
                    <a:pt x="876681" y="24510"/>
                  </a:lnTo>
                  <a:close/>
                </a:path>
                <a:path w="941070" h="102870">
                  <a:moveTo>
                    <a:pt x="862457" y="0"/>
                  </a:moveTo>
                  <a:lnTo>
                    <a:pt x="863930" y="24510"/>
                  </a:lnTo>
                  <a:lnTo>
                    <a:pt x="863976" y="25276"/>
                  </a:lnTo>
                  <a:lnTo>
                    <a:pt x="876681" y="24510"/>
                  </a:lnTo>
                  <a:lnTo>
                    <a:pt x="919959" y="24510"/>
                  </a:lnTo>
                  <a:lnTo>
                    <a:pt x="86245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60670" y="4873244"/>
            <a:ext cx="977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Section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04559" y="2170112"/>
            <a:ext cx="1039494" cy="1733550"/>
            <a:chOff x="6004559" y="2170112"/>
            <a:chExt cx="1039494" cy="17335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8295" y="3675062"/>
              <a:ext cx="865670" cy="2285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19824" y="3734942"/>
              <a:ext cx="713105" cy="76200"/>
            </a:xfrm>
            <a:custGeom>
              <a:avLst/>
              <a:gdLst/>
              <a:ahLst/>
              <a:cxnLst/>
              <a:rect l="l" t="t" r="r" b="b"/>
              <a:pathLst>
                <a:path w="713104" h="76200">
                  <a:moveTo>
                    <a:pt x="636777" y="0"/>
                  </a:moveTo>
                  <a:lnTo>
                    <a:pt x="636777" y="76199"/>
                  </a:lnTo>
                  <a:lnTo>
                    <a:pt x="687577" y="50799"/>
                  </a:lnTo>
                  <a:lnTo>
                    <a:pt x="649477" y="50799"/>
                  </a:lnTo>
                  <a:lnTo>
                    <a:pt x="649477" y="25399"/>
                  </a:lnTo>
                  <a:lnTo>
                    <a:pt x="687577" y="25399"/>
                  </a:lnTo>
                  <a:lnTo>
                    <a:pt x="636777" y="0"/>
                  </a:lnTo>
                  <a:close/>
                </a:path>
                <a:path w="713104" h="76200">
                  <a:moveTo>
                    <a:pt x="636777" y="25399"/>
                  </a:moveTo>
                  <a:lnTo>
                    <a:pt x="0" y="25399"/>
                  </a:lnTo>
                  <a:lnTo>
                    <a:pt x="0" y="50799"/>
                  </a:lnTo>
                  <a:lnTo>
                    <a:pt x="636777" y="50799"/>
                  </a:lnTo>
                  <a:lnTo>
                    <a:pt x="636777" y="25399"/>
                  </a:lnTo>
                  <a:close/>
                </a:path>
                <a:path w="713104" h="76200">
                  <a:moveTo>
                    <a:pt x="687577" y="25399"/>
                  </a:moveTo>
                  <a:lnTo>
                    <a:pt x="649477" y="25399"/>
                  </a:lnTo>
                  <a:lnTo>
                    <a:pt x="649477" y="50799"/>
                  </a:lnTo>
                  <a:lnTo>
                    <a:pt x="687577" y="50799"/>
                  </a:lnTo>
                  <a:lnTo>
                    <a:pt x="712977" y="38099"/>
                  </a:lnTo>
                  <a:lnTo>
                    <a:pt x="687577" y="2539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4559" y="2615882"/>
              <a:ext cx="1039342" cy="2515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45580" y="2683383"/>
              <a:ext cx="887730" cy="129539"/>
            </a:xfrm>
            <a:custGeom>
              <a:avLst/>
              <a:gdLst/>
              <a:ahLst/>
              <a:cxnLst/>
              <a:rect l="l" t="t" r="r" b="b"/>
              <a:pathLst>
                <a:path w="887729" h="129539">
                  <a:moveTo>
                    <a:pt x="810171" y="25236"/>
                  </a:moveTo>
                  <a:lnTo>
                    <a:pt x="0" y="104139"/>
                  </a:lnTo>
                  <a:lnTo>
                    <a:pt x="2540" y="129539"/>
                  </a:lnTo>
                  <a:lnTo>
                    <a:pt x="812628" y="50519"/>
                  </a:lnTo>
                  <a:lnTo>
                    <a:pt x="810171" y="25236"/>
                  </a:lnTo>
                  <a:close/>
                </a:path>
                <a:path w="887729" h="129539">
                  <a:moveTo>
                    <a:pt x="870327" y="24002"/>
                  </a:moveTo>
                  <a:lnTo>
                    <a:pt x="822833" y="24002"/>
                  </a:lnTo>
                  <a:lnTo>
                    <a:pt x="825373" y="49275"/>
                  </a:lnTo>
                  <a:lnTo>
                    <a:pt x="812628" y="50519"/>
                  </a:lnTo>
                  <a:lnTo>
                    <a:pt x="815086" y="75818"/>
                  </a:lnTo>
                  <a:lnTo>
                    <a:pt x="887222" y="30479"/>
                  </a:lnTo>
                  <a:lnTo>
                    <a:pt x="870327" y="24002"/>
                  </a:lnTo>
                  <a:close/>
                </a:path>
                <a:path w="887729" h="129539">
                  <a:moveTo>
                    <a:pt x="822833" y="24002"/>
                  </a:moveTo>
                  <a:lnTo>
                    <a:pt x="810171" y="25236"/>
                  </a:lnTo>
                  <a:lnTo>
                    <a:pt x="812507" y="49275"/>
                  </a:lnTo>
                  <a:lnTo>
                    <a:pt x="812628" y="50519"/>
                  </a:lnTo>
                  <a:lnTo>
                    <a:pt x="825373" y="49275"/>
                  </a:lnTo>
                  <a:lnTo>
                    <a:pt x="822956" y="25236"/>
                  </a:lnTo>
                  <a:lnTo>
                    <a:pt x="822833" y="24002"/>
                  </a:lnTo>
                  <a:close/>
                </a:path>
                <a:path w="887729" h="129539">
                  <a:moveTo>
                    <a:pt x="807720" y="0"/>
                  </a:moveTo>
                  <a:lnTo>
                    <a:pt x="810051" y="24002"/>
                  </a:lnTo>
                  <a:lnTo>
                    <a:pt x="810171" y="25236"/>
                  </a:lnTo>
                  <a:lnTo>
                    <a:pt x="822833" y="24002"/>
                  </a:lnTo>
                  <a:lnTo>
                    <a:pt x="870327" y="24002"/>
                  </a:lnTo>
                  <a:lnTo>
                    <a:pt x="8077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5321" y="2170112"/>
              <a:ext cx="1038580" cy="22853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46850" y="2229993"/>
              <a:ext cx="886460" cy="76200"/>
            </a:xfrm>
            <a:custGeom>
              <a:avLst/>
              <a:gdLst/>
              <a:ahLst/>
              <a:cxnLst/>
              <a:rect l="l" t="t" r="r" b="b"/>
              <a:pathLst>
                <a:path w="886459" h="76200">
                  <a:moveTo>
                    <a:pt x="809751" y="0"/>
                  </a:moveTo>
                  <a:lnTo>
                    <a:pt x="809751" y="76200"/>
                  </a:lnTo>
                  <a:lnTo>
                    <a:pt x="860551" y="50800"/>
                  </a:lnTo>
                  <a:lnTo>
                    <a:pt x="822451" y="50800"/>
                  </a:lnTo>
                  <a:lnTo>
                    <a:pt x="822451" y="25400"/>
                  </a:lnTo>
                  <a:lnTo>
                    <a:pt x="860551" y="25400"/>
                  </a:lnTo>
                  <a:lnTo>
                    <a:pt x="809751" y="0"/>
                  </a:lnTo>
                  <a:close/>
                </a:path>
                <a:path w="886459" h="76200">
                  <a:moveTo>
                    <a:pt x="809751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809751" y="50800"/>
                  </a:lnTo>
                  <a:lnTo>
                    <a:pt x="809751" y="25400"/>
                  </a:lnTo>
                  <a:close/>
                </a:path>
                <a:path w="886459" h="76200">
                  <a:moveTo>
                    <a:pt x="860551" y="25400"/>
                  </a:moveTo>
                  <a:lnTo>
                    <a:pt x="822451" y="25400"/>
                  </a:lnTo>
                  <a:lnTo>
                    <a:pt x="822451" y="50800"/>
                  </a:lnTo>
                  <a:lnTo>
                    <a:pt x="860551" y="50800"/>
                  </a:lnTo>
                  <a:lnTo>
                    <a:pt x="885951" y="38100"/>
                  </a:lnTo>
                  <a:lnTo>
                    <a:pt x="860551" y="2540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47132" y="2093976"/>
            <a:ext cx="977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Section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47132" y="2670810"/>
            <a:ext cx="1091565" cy="120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Section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3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800">
              <a:latin typeface="Arial MT"/>
              <a:cs typeface="Arial MT"/>
            </a:endParaRPr>
          </a:p>
          <a:p>
            <a:pPr marL="12573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Section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DD68A27C-2386-4EBA-BFFA-61846E6B7784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Vérification du modèle numérique</a:t>
            </a:r>
            <a:endParaRPr lang="fr-FR" dirty="0"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E62FC3B5-09D9-4089-A696-F18EFAF181F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09258" y="1422345"/>
            <a:ext cx="832548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sz="2000" dirty="0" err="1">
                <a:latin typeface="Arial MT"/>
                <a:cs typeface="Arial MT"/>
              </a:rPr>
              <a:t>Calculer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courbe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débitance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Cambria Math"/>
                <a:cs typeface="Cambria Math"/>
              </a:rPr>
              <a:t>𝑄</a:t>
            </a:r>
            <a:r>
              <a:rPr sz="2000" spc="13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8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𝑓(ℎ)</a:t>
            </a:r>
            <a:r>
              <a:rPr sz="2000" spc="70" dirty="0">
                <a:latin typeface="Cambria Math"/>
                <a:cs typeface="Cambria Math"/>
              </a:rPr>
              <a:t> </a:t>
            </a:r>
            <a:r>
              <a:rPr sz="2000" dirty="0">
                <a:latin typeface="Arial MT"/>
                <a:cs typeface="Arial MT"/>
              </a:rPr>
              <a:t>à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l’aide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loi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Manning- Strickler</a:t>
            </a:r>
            <a:endParaRPr sz="2000" dirty="0">
              <a:latin typeface="Arial MT"/>
              <a:cs typeface="Arial MT"/>
            </a:endParaRPr>
          </a:p>
          <a:p>
            <a:pPr marL="354965" marR="558800" indent="-342900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Rappel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Manning-</a:t>
            </a:r>
            <a:r>
              <a:rPr sz="2000" dirty="0">
                <a:latin typeface="Arial MT"/>
                <a:cs typeface="Arial MT"/>
              </a:rPr>
              <a:t>Strickler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frottement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permet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de </a:t>
            </a:r>
            <a:r>
              <a:rPr sz="2000" dirty="0">
                <a:latin typeface="Arial MT"/>
                <a:cs typeface="Arial MT"/>
              </a:rPr>
              <a:t>calculer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conditions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hydraulique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fonction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rugosité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2912" y="3118158"/>
            <a:ext cx="1651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50" dirty="0">
                <a:latin typeface="Cambria Math"/>
                <a:cs typeface="Cambria Math"/>
              </a:rPr>
              <a:t>𝐻</a:t>
            </a:r>
            <a:endParaRPr sz="1200" dirty="0">
              <a:latin typeface="Cambria Math"/>
              <a:cs typeface="Cambria Math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8988" y="3018590"/>
            <a:ext cx="251587" cy="2444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6190" y="2983214"/>
            <a:ext cx="20643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0" indent="-41275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3550" algn="l"/>
                <a:tab pos="1945005" algn="l"/>
              </a:tabLst>
            </a:pPr>
            <a:r>
              <a:rPr sz="2000" dirty="0">
                <a:latin typeface="Cambria Math"/>
                <a:cs typeface="Cambria Math"/>
              </a:rPr>
              <a:t>𝑄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2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𝐾𝑆</a:t>
            </a:r>
            <a:r>
              <a:rPr lang="en-US" sz="2000" spc="-1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𝑅</a:t>
            </a:r>
            <a:r>
              <a:rPr sz="2175" spc="-15" baseline="40229" dirty="0">
                <a:latin typeface="Cambria Math"/>
                <a:cs typeface="Cambria Math"/>
              </a:rPr>
              <a:t>2/3</a:t>
            </a:r>
            <a:r>
              <a:rPr sz="2175" baseline="40229" dirty="0">
                <a:latin typeface="Cambria Math"/>
                <a:cs typeface="Cambria Math"/>
              </a:rPr>
              <a:t>	</a:t>
            </a:r>
            <a:r>
              <a:rPr sz="2000" spc="-50" dirty="0">
                <a:latin typeface="Cambria Math"/>
                <a:cs typeface="Cambria Math"/>
              </a:rPr>
              <a:t>𝑖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3429000"/>
            <a:ext cx="384556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80365" algn="l"/>
              </a:tabLst>
            </a:pPr>
            <a:r>
              <a:rPr sz="2000" dirty="0">
                <a:latin typeface="Cambria Math"/>
                <a:cs typeface="Cambria Math"/>
              </a:rPr>
              <a:t>𝐾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25</a:t>
            </a:r>
            <a:r>
              <a:rPr sz="2000" spc="-10" dirty="0">
                <a:latin typeface="Cambria Math"/>
                <a:cs typeface="Cambria Math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rugosité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𝑚</a:t>
            </a:r>
            <a:r>
              <a:rPr sz="2175" spc="-15" baseline="28735" dirty="0">
                <a:latin typeface="Cambria Math"/>
                <a:cs typeface="Cambria Math"/>
              </a:rPr>
              <a:t>1/3</a:t>
            </a:r>
            <a:r>
              <a:rPr sz="2000" spc="-10" dirty="0">
                <a:latin typeface="Cambria Math"/>
                <a:cs typeface="Cambria Math"/>
              </a:rPr>
              <a:t>/𝑠</a:t>
            </a:r>
            <a:endParaRPr sz="2000" dirty="0">
              <a:latin typeface="Cambria Math"/>
              <a:cs typeface="Cambria Math"/>
            </a:endParaRPr>
          </a:p>
          <a:p>
            <a:pPr marL="380365" indent="-342265">
              <a:lnSpc>
                <a:spcPct val="100000"/>
              </a:lnSpc>
              <a:buFont typeface="Arial MT"/>
              <a:buChar char="•"/>
              <a:tabLst>
                <a:tab pos="380365" algn="l"/>
              </a:tabLst>
            </a:pPr>
            <a:r>
              <a:rPr sz="2000" dirty="0">
                <a:latin typeface="Cambria Math"/>
                <a:cs typeface="Cambria Math"/>
              </a:rPr>
              <a:t>𝑖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pente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%</a:t>
            </a:r>
            <a:endParaRPr sz="2000" dirty="0">
              <a:latin typeface="Arial MT"/>
              <a:cs typeface="Arial MT"/>
            </a:endParaRPr>
          </a:p>
          <a:p>
            <a:pPr marL="380365" indent="-342265">
              <a:lnSpc>
                <a:spcPct val="100000"/>
              </a:lnSpc>
              <a:buFont typeface="Arial MT"/>
              <a:buChar char="•"/>
              <a:tabLst>
                <a:tab pos="380365" algn="l"/>
              </a:tabLst>
            </a:pPr>
            <a:r>
              <a:rPr sz="2000" dirty="0">
                <a:latin typeface="Cambria Math"/>
                <a:cs typeface="Cambria Math"/>
              </a:rPr>
              <a:t>𝑆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surface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mouillée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en</a:t>
            </a:r>
            <a:endParaRPr sz="2000" dirty="0">
              <a:latin typeface="Arial MT"/>
              <a:cs typeface="Arial MT"/>
            </a:endParaRPr>
          </a:p>
          <a:p>
            <a:pPr marL="380365" indent="-342265">
              <a:lnSpc>
                <a:spcPct val="100000"/>
              </a:lnSpc>
              <a:buFont typeface="Arial MT"/>
              <a:buChar char="•"/>
              <a:tabLst>
                <a:tab pos="380365" algn="l"/>
              </a:tabLst>
            </a:pPr>
            <a:r>
              <a:rPr sz="2000" dirty="0">
                <a:latin typeface="Cambria Math"/>
                <a:cs typeface="Cambria Math"/>
              </a:rPr>
              <a:t>𝜒</a:t>
            </a:r>
            <a:r>
              <a:rPr sz="2000" spc="95" dirty="0">
                <a:latin typeface="Cambria Math"/>
                <a:cs typeface="Cambria Math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périmètre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mouillé</a:t>
            </a:r>
            <a:endParaRPr sz="2000" dirty="0">
              <a:latin typeface="Arial MT"/>
              <a:cs typeface="Arial MT"/>
            </a:endParaRPr>
          </a:p>
          <a:p>
            <a:pPr marL="380365" indent="-342265">
              <a:lnSpc>
                <a:spcPct val="100000"/>
              </a:lnSpc>
              <a:buFont typeface="Arial MT"/>
              <a:buChar char="•"/>
              <a:tabLst>
                <a:tab pos="380365" algn="l"/>
              </a:tabLst>
            </a:pPr>
            <a:r>
              <a:rPr sz="2000" dirty="0">
                <a:latin typeface="Cambria Math"/>
                <a:cs typeface="Cambria Math"/>
              </a:rPr>
              <a:t>𝑅</a:t>
            </a:r>
            <a:r>
              <a:rPr sz="2175" baseline="-15325" dirty="0">
                <a:latin typeface="Cambria Math"/>
                <a:cs typeface="Cambria Math"/>
              </a:rPr>
              <a:t>𝐻</a:t>
            </a:r>
            <a:r>
              <a:rPr sz="2175" spc="517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𝑆/𝜒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rayon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hydraulique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A07E6B8-1132-4DEA-BDAF-75CE981F911B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Vérification du modèle numérique</a:t>
            </a:r>
            <a:endParaRPr lang="fr-FR" dirty="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EA8F8DCB-7547-424E-BDDB-5CA75C9819E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132123"/>
            <a:ext cx="6604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sz="2000" dirty="0" err="1">
                <a:latin typeface="Arial MT"/>
                <a:cs typeface="Arial MT"/>
              </a:rPr>
              <a:t>Calculer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dirty="0">
                <a:latin typeface="Cambria Math"/>
                <a:cs typeface="Cambria Math"/>
              </a:rPr>
              <a:t>𝑄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𝑓(ℎ)</a:t>
            </a:r>
            <a:r>
              <a:rPr sz="2000" spc="85" dirty="0">
                <a:latin typeface="Cambria Math"/>
                <a:cs typeface="Cambria Math"/>
              </a:rPr>
              <a:t> </a:t>
            </a:r>
            <a:r>
              <a:rPr sz="2000" dirty="0">
                <a:latin typeface="Arial MT"/>
                <a:cs typeface="Arial MT"/>
              </a:rPr>
              <a:t>à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l’aide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loi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Manning-</a:t>
            </a:r>
            <a:r>
              <a:rPr sz="2000" spc="-10" dirty="0">
                <a:latin typeface="Arial MT"/>
                <a:cs typeface="Arial MT"/>
              </a:rPr>
              <a:t>Strickler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Calculer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numériquement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surface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mouillée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Calculer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numériquement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périmètre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mouillé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3645" y="2448040"/>
            <a:ext cx="6056709" cy="261604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A31CE5E-C90D-4FFE-913D-5B6F0BD6087D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Vérification du modèle numérique</a:t>
            </a:r>
            <a:endParaRPr lang="fr-FR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10501279-05DB-4AEE-8CBA-191DBFE7261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ubTitle" idx="1"/>
          </p:nvPr>
        </p:nvSpPr>
        <p:spPr>
          <a:xfrm>
            <a:off x="457200" y="1741141"/>
            <a:ext cx="4343400" cy="20519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0365" indent="-342265" algn="l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80365" algn="l"/>
              </a:tabLst>
            </a:pPr>
            <a:r>
              <a:rPr sz="2000" dirty="0"/>
              <a:t>𝐾</a:t>
            </a:r>
            <a:r>
              <a:rPr sz="2000" spc="145" dirty="0"/>
              <a:t> </a:t>
            </a:r>
            <a:r>
              <a:rPr sz="2000" dirty="0"/>
              <a:t>=</a:t>
            </a:r>
            <a:r>
              <a:rPr sz="2000" spc="95" dirty="0"/>
              <a:t> </a:t>
            </a:r>
            <a:r>
              <a:rPr sz="2000" dirty="0"/>
              <a:t>25</a:t>
            </a:r>
            <a:r>
              <a:rPr sz="2000" spc="-20" dirty="0"/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rugosité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/>
              <a:t>𝑚</a:t>
            </a:r>
            <a:r>
              <a:rPr sz="2000" spc="-15" baseline="28735" dirty="0"/>
              <a:t>1/3</a:t>
            </a:r>
            <a:r>
              <a:rPr sz="2000" spc="-10" dirty="0"/>
              <a:t>/𝑠</a:t>
            </a:r>
            <a:endParaRPr sz="2000" dirty="0">
              <a:latin typeface="Arial MT"/>
              <a:cs typeface="Arial MT"/>
            </a:endParaRPr>
          </a:p>
          <a:p>
            <a:pPr marL="380365" indent="-342265" algn="l">
              <a:lnSpc>
                <a:spcPct val="100000"/>
              </a:lnSpc>
              <a:buFont typeface="Arial MT"/>
              <a:buChar char="•"/>
              <a:tabLst>
                <a:tab pos="380365" algn="l"/>
              </a:tabLst>
            </a:pPr>
            <a:r>
              <a:rPr sz="2000" dirty="0"/>
              <a:t>𝑖</a:t>
            </a:r>
            <a:r>
              <a:rPr sz="2000" spc="155" dirty="0"/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pente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%</a:t>
            </a:r>
          </a:p>
          <a:p>
            <a:pPr marL="380365" indent="-342265" algn="l">
              <a:lnSpc>
                <a:spcPct val="100000"/>
              </a:lnSpc>
              <a:buFont typeface="Arial MT"/>
              <a:buChar char="•"/>
              <a:tabLst>
                <a:tab pos="380365" algn="l"/>
              </a:tabLst>
            </a:pPr>
            <a:r>
              <a:rPr sz="2000" dirty="0"/>
              <a:t>𝑆</a:t>
            </a:r>
            <a:r>
              <a:rPr sz="2000" spc="110" dirty="0"/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surface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mouillée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en</a:t>
            </a:r>
          </a:p>
          <a:p>
            <a:pPr marL="380365" indent="-342265" algn="l">
              <a:lnSpc>
                <a:spcPct val="100000"/>
              </a:lnSpc>
              <a:buFont typeface="Arial MT"/>
              <a:buChar char="•"/>
              <a:tabLst>
                <a:tab pos="380365" algn="l"/>
              </a:tabLst>
            </a:pPr>
            <a:r>
              <a:rPr sz="2000" dirty="0"/>
              <a:t>𝜒</a:t>
            </a:r>
            <a:r>
              <a:rPr sz="2000" spc="95" dirty="0"/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périmètre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mouillé</a:t>
            </a:r>
          </a:p>
          <a:p>
            <a:pPr marL="380365" indent="-342265" algn="l">
              <a:lnSpc>
                <a:spcPct val="100000"/>
              </a:lnSpc>
              <a:buFont typeface="Arial MT"/>
              <a:buChar char="•"/>
              <a:tabLst>
                <a:tab pos="380365" algn="l"/>
              </a:tabLst>
            </a:pPr>
            <a:r>
              <a:rPr sz="2000" dirty="0"/>
              <a:t>𝑅</a:t>
            </a:r>
            <a:r>
              <a:rPr sz="2000" baseline="-15325" dirty="0"/>
              <a:t>𝐻</a:t>
            </a:r>
            <a:r>
              <a:rPr sz="2000" spc="517" baseline="-15325" dirty="0"/>
              <a:t> </a:t>
            </a:r>
            <a:r>
              <a:rPr sz="2000" dirty="0"/>
              <a:t>=</a:t>
            </a:r>
            <a:r>
              <a:rPr sz="2000" spc="105" dirty="0"/>
              <a:t> </a:t>
            </a:r>
            <a:r>
              <a:rPr sz="2000" dirty="0"/>
              <a:t>𝑆/𝜒</a:t>
            </a:r>
            <a:r>
              <a:rPr sz="2000" spc="110" dirty="0"/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rayon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hydraulique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905000" y="1383581"/>
            <a:ext cx="16510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-50" dirty="0">
                <a:latin typeface="Cambria Math"/>
                <a:cs typeface="Cambria Math"/>
              </a:rPr>
              <a:t>𝐻</a:t>
            </a:r>
            <a:endParaRPr sz="1450">
              <a:latin typeface="Cambria Math"/>
              <a:cs typeface="Cambria Math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1076" y="1284014"/>
            <a:ext cx="251587" cy="2444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7200" y="1243093"/>
            <a:ext cx="20643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0" indent="-41275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3550" algn="l"/>
                <a:tab pos="1945005" algn="l"/>
              </a:tabLst>
            </a:pPr>
            <a:r>
              <a:rPr sz="2000" dirty="0">
                <a:latin typeface="Cambria Math"/>
                <a:cs typeface="Cambria Math"/>
              </a:rPr>
              <a:t>𝑄</a:t>
            </a:r>
            <a:r>
              <a:rPr sz="2000" spc="16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20" dirty="0">
                <a:latin typeface="Cambria Math"/>
                <a:cs typeface="Cambria Math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𝐾𝑆𝑅</a:t>
            </a:r>
            <a:r>
              <a:rPr sz="2175" spc="-15" baseline="40229" dirty="0">
                <a:latin typeface="Cambria Math"/>
                <a:cs typeface="Cambria Math"/>
              </a:rPr>
              <a:t>2/3</a:t>
            </a:r>
            <a:r>
              <a:rPr sz="2175" baseline="40229" dirty="0">
                <a:latin typeface="Cambria Math"/>
                <a:cs typeface="Cambria Math"/>
              </a:rPr>
              <a:t>	</a:t>
            </a:r>
            <a:r>
              <a:rPr sz="2000" spc="-50" dirty="0">
                <a:latin typeface="Cambria Math"/>
                <a:cs typeface="Cambria Math"/>
              </a:rPr>
              <a:t>𝑖</a:t>
            </a:r>
            <a:endParaRPr sz="2000" dirty="0">
              <a:latin typeface="Cambria Math"/>
              <a:cs typeface="Cambria Math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67618"/>
              </p:ext>
            </p:extLst>
          </p:nvPr>
        </p:nvGraphicFramePr>
        <p:xfrm>
          <a:off x="1524000" y="4387734"/>
          <a:ext cx="6096000" cy="741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Profil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Pente</a:t>
                      </a:r>
                      <a:r>
                        <a:rPr sz="16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[%]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3.0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5.2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2.5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4.9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itre 1">
            <a:extLst>
              <a:ext uri="{FF2B5EF4-FFF2-40B4-BE49-F238E27FC236}">
                <a16:creationId xmlns:a16="http://schemas.microsoft.com/office/drawing/2014/main" id="{31253080-5AD9-4DD2-A228-3C51FC08FDA8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Vérification du modèle numérique</a:t>
            </a:r>
            <a:endParaRPr lang="fr-FR" dirty="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40DC1345-1E49-4282-94C6-2F9016D2395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55451" y="1219200"/>
            <a:ext cx="803402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Sur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Matlab,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charger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différents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profils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«profil_1.txt»,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«profil_2.txt»,</a:t>
            </a:r>
            <a:endParaRPr sz="2000" dirty="0">
              <a:latin typeface="Arial MT"/>
              <a:cs typeface="Arial MT"/>
            </a:endParaRPr>
          </a:p>
          <a:p>
            <a:pPr marL="354965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«profil_3.txt»,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et«profil_4.txt»,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Commenter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ces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profils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Comment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calculeriez-</a:t>
            </a:r>
            <a:r>
              <a:rPr sz="2000" dirty="0">
                <a:latin typeface="Arial MT"/>
                <a:cs typeface="Arial MT"/>
              </a:rPr>
              <a:t>vous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ces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courbes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débitance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?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DCCA86A-B193-46A9-98AB-8426ED2FAB78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Matlab</a:t>
            </a:r>
            <a:endParaRPr lang="fr-FR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5DF5E8C-2DA7-40A2-83FA-3848307EF1F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186868"/>
            <a:ext cx="844740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sz="2000" dirty="0" err="1">
                <a:latin typeface="Arial MT"/>
                <a:cs typeface="Arial MT"/>
              </a:rPr>
              <a:t>Ouvrir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script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«calculs.m»</a:t>
            </a:r>
            <a:endParaRPr sz="2000" dirty="0">
              <a:latin typeface="Arial MT"/>
              <a:cs typeface="Arial MT"/>
            </a:endParaRPr>
          </a:p>
          <a:p>
            <a:pPr marL="354965" marR="5080" indent="-342900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Avant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lancer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script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changer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valeur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variable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Qprojet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avec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le </a:t>
            </a:r>
            <a:r>
              <a:rPr sz="2000" dirty="0">
                <a:latin typeface="Arial MT"/>
                <a:cs typeface="Arial MT"/>
              </a:rPr>
              <a:t>débit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pointe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estimé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simulation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Analyser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courbes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obtenues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FB180C3-E6A3-4BA7-A0E0-F95A07253111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Matlab</a:t>
            </a:r>
            <a:endParaRPr lang="fr-FR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7315A943-9954-4B35-A91F-6F34EDF494C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146805"/>
            <a:ext cx="838898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Que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pouvez-</a:t>
            </a:r>
            <a:r>
              <a:rPr sz="2000" dirty="0">
                <a:latin typeface="Arial MT"/>
                <a:cs typeface="Arial MT"/>
              </a:rPr>
              <a:t>vous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conclure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courbes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débitance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obtenues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?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Mettre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relation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ces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résultats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avec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résultats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modèle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numérique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Quel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conclusion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modèle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numérique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?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Quel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conclusion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générale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tirez-</a:t>
            </a:r>
            <a:r>
              <a:rPr sz="2000" dirty="0">
                <a:latin typeface="Arial MT"/>
                <a:cs typeface="Arial MT"/>
              </a:rPr>
              <a:t>vous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?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621BC25-D12C-4525-9724-54BD7DBB1BC4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Discussion</a:t>
            </a:r>
            <a:endParaRPr lang="fr-FR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DB888A80-2FC0-4F74-B4F5-4F83345B231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47980" y="990600"/>
            <a:ext cx="7729220" cy="210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Rupture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barrage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: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étude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du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cas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du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Mont-</a:t>
            </a:r>
            <a:r>
              <a:rPr sz="2800" spc="-20" dirty="0">
                <a:latin typeface="Arial MT"/>
                <a:cs typeface="Arial MT"/>
              </a:rPr>
              <a:t>Dore (Puy-de-</a:t>
            </a:r>
            <a:r>
              <a:rPr sz="2800" dirty="0">
                <a:latin typeface="Arial MT"/>
                <a:cs typeface="Arial MT"/>
              </a:rPr>
              <a:t>Dôme,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France)</a:t>
            </a:r>
            <a:endParaRPr sz="2800" dirty="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spcBef>
                <a:spcPts val="2420"/>
              </a:spcBef>
              <a:buChar char="•"/>
              <a:tabLst>
                <a:tab pos="297815" algn="l"/>
              </a:tabLst>
            </a:pPr>
            <a:r>
              <a:rPr sz="2000" dirty="0">
                <a:latin typeface="Arial MT"/>
                <a:cs typeface="Arial MT"/>
              </a:rPr>
              <a:t>Étudier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éventuelle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rupture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d’une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retenue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au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Mont-</a:t>
            </a:r>
            <a:r>
              <a:rPr sz="2000" spc="-20" dirty="0">
                <a:latin typeface="Arial MT"/>
                <a:cs typeface="Arial MT"/>
              </a:rPr>
              <a:t>Dore</a:t>
            </a:r>
            <a:endParaRPr sz="2000" dirty="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spcBef>
                <a:spcPts val="5"/>
              </a:spcBef>
              <a:buChar char="•"/>
              <a:tabLst>
                <a:tab pos="297815" algn="l"/>
              </a:tabLst>
            </a:pPr>
            <a:r>
              <a:rPr sz="2000" dirty="0">
                <a:latin typeface="Arial MT"/>
                <a:cs typeface="Arial MT"/>
              </a:rPr>
              <a:t>On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à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disposition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modèle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topographique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(MNT)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lieu</a:t>
            </a:r>
            <a:endParaRPr sz="2000" dirty="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2000" dirty="0">
                <a:latin typeface="Arial MT"/>
                <a:cs typeface="Arial MT"/>
              </a:rPr>
              <a:t>On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veut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évaluer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risque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village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756335C-1F89-4819-A358-CB654117DA93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Introduction</a:t>
            </a:r>
            <a:endParaRPr lang="fr-FR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7F94B217-1DAD-4884-A036-E65EEE3AA49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164982"/>
            <a:ext cx="55664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Que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proposez-</a:t>
            </a:r>
            <a:r>
              <a:rPr sz="2000" dirty="0">
                <a:latin typeface="Arial MT"/>
                <a:cs typeface="Arial MT"/>
              </a:rPr>
              <a:t>vous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pour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affiner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résultats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?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C5ADA73-9A64-414D-B8F6-AB72697A5FA9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Amélioration des résultats</a:t>
            </a:r>
            <a:endParaRPr lang="fr-FR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8AE3602B-31F4-4844-93F1-EE04E9E7D00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066800"/>
            <a:ext cx="731329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 MT"/>
                <a:cs typeface="Arial MT"/>
              </a:rPr>
              <a:t>Rupture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barrage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étude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Mont-Dore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(Puy-</a:t>
            </a:r>
            <a:r>
              <a:rPr sz="2000" spc="-20" dirty="0">
                <a:latin typeface="Arial MT"/>
                <a:cs typeface="Arial MT"/>
              </a:rPr>
              <a:t>de-</a:t>
            </a:r>
            <a:r>
              <a:rPr sz="2000" spc="-10" dirty="0">
                <a:latin typeface="Arial MT"/>
                <a:cs typeface="Arial MT"/>
              </a:rPr>
              <a:t>Dôme)</a:t>
            </a: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2000" dirty="0">
                <a:latin typeface="Arial MT"/>
                <a:cs typeface="Arial MT"/>
              </a:rPr>
              <a:t>Explorer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 MT"/>
                <a:cs typeface="Arial MT"/>
                <a:hlinkClick r:id="rId2"/>
              </a:rPr>
              <a:t>carte</a:t>
            </a:r>
            <a:r>
              <a:rPr sz="2000" u="sng" spc="-4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000" u="sng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 MT"/>
                <a:cs typeface="Arial MT"/>
                <a:hlinkClick r:id="rId2"/>
              </a:rPr>
              <a:t>de</a:t>
            </a:r>
            <a:r>
              <a:rPr sz="2000" u="sng" spc="-4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000" u="sng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 MT"/>
                <a:cs typeface="Arial MT"/>
                <a:hlinkClick r:id="rId2"/>
              </a:rPr>
              <a:t>la</a:t>
            </a:r>
            <a:r>
              <a:rPr sz="2000" u="sng" spc="-4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000" u="sng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 MT"/>
                <a:cs typeface="Arial MT"/>
                <a:hlinkClick r:id="rId2"/>
              </a:rPr>
              <a:t>région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A4A1C8E-1034-4730-9526-C4DECA8D58E7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Introduction</a:t>
            </a:r>
            <a:endParaRPr lang="fr-FR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D3DC4E7-3B5B-41FD-908F-703B0DEDD07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47345" y="1144905"/>
            <a:ext cx="8449310" cy="228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 MT"/>
                <a:cs typeface="Arial MT"/>
              </a:rPr>
              <a:t>Rupture</a:t>
            </a:r>
            <a:r>
              <a:rPr sz="2400" b="1" spc="-6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de</a:t>
            </a:r>
            <a:r>
              <a:rPr sz="2400" b="1" spc="-6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barrage</a:t>
            </a:r>
            <a:r>
              <a:rPr sz="2400" b="1" spc="-5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:</a:t>
            </a:r>
            <a:r>
              <a:rPr sz="2400" b="1" spc="-8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démarche</a:t>
            </a:r>
            <a:r>
              <a:rPr sz="2400" b="1" spc="-5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 MT"/>
                <a:cs typeface="Arial MT"/>
              </a:rPr>
              <a:t>à</a:t>
            </a:r>
            <a:r>
              <a:rPr sz="2400" b="1" spc="-65" dirty="0">
                <a:latin typeface="Arial MT"/>
                <a:cs typeface="Arial MT"/>
              </a:rPr>
              <a:t> </a:t>
            </a:r>
            <a:r>
              <a:rPr sz="2400" b="1" spc="-10" dirty="0">
                <a:latin typeface="Arial MT"/>
                <a:cs typeface="Arial MT"/>
              </a:rPr>
              <a:t>suivre</a:t>
            </a:r>
            <a:endParaRPr sz="2400" b="1" dirty="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spcBef>
                <a:spcPts val="2420"/>
              </a:spcBef>
              <a:buChar char="•"/>
              <a:tabLst>
                <a:tab pos="297815" algn="l"/>
              </a:tabLst>
            </a:pPr>
            <a:r>
              <a:rPr sz="2000" dirty="0">
                <a:latin typeface="Arial MT"/>
                <a:cs typeface="Arial MT"/>
              </a:rPr>
              <a:t>Création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modèle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numérique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à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partir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d’un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relevé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topographique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(MNT)</a:t>
            </a:r>
            <a:endParaRPr sz="2000" dirty="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2000" dirty="0">
                <a:latin typeface="Arial MT"/>
                <a:cs typeface="Arial MT"/>
              </a:rPr>
              <a:t>Simulation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rupture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barrage</a:t>
            </a:r>
            <a:endParaRPr sz="2000" dirty="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spcBef>
                <a:spcPts val="5"/>
              </a:spcBef>
              <a:buChar char="•"/>
              <a:tabLst>
                <a:tab pos="297815" algn="l"/>
              </a:tabLst>
            </a:pPr>
            <a:r>
              <a:rPr sz="2000" dirty="0">
                <a:latin typeface="Arial MT"/>
                <a:cs typeface="Arial MT"/>
              </a:rPr>
              <a:t>Evaluation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débits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relâchés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rupture</a:t>
            </a:r>
            <a:endParaRPr sz="2000" dirty="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2000" spc="-10" dirty="0">
                <a:latin typeface="Arial MT"/>
                <a:cs typeface="Arial MT"/>
              </a:rPr>
              <a:t>Estimation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risque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encouru</a:t>
            </a:r>
            <a:endParaRPr sz="2000" dirty="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2000" dirty="0">
                <a:latin typeface="Arial MT"/>
                <a:cs typeface="Arial MT"/>
              </a:rPr>
              <a:t>Vérification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modèle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numérique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3AA13A7-B0E8-4353-9BE7-AD519C1CFDC4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Introduction</a:t>
            </a:r>
            <a:endParaRPr lang="fr-FR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F207BE6E-E38C-4789-81F8-20396E0058E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96595" y="853694"/>
            <a:ext cx="7639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Ouvrir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Iber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charger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l’image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fond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(«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ortho3.tif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»)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Utiliser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l’option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«Real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size»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dans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l’onglet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View/Backgound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image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799" y="4484589"/>
            <a:ext cx="4035551" cy="1677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799" y="1666495"/>
            <a:ext cx="2716529" cy="26007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3465" y="1666494"/>
            <a:ext cx="2204697" cy="4496019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EA155CB8-E289-409F-BB3E-8BF13D887877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Rupture de barrage</a:t>
            </a:r>
            <a:endParaRPr lang="fr-FR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425B374-E7BE-470B-9CAC-BAF0D8BD5A0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343" y="1039803"/>
            <a:ext cx="6918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Importation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MNT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zone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d’intérêt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Choisir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MNT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avec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l’option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Iber_Tools/RTIN/Create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RTIN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6409" y="3784853"/>
            <a:ext cx="2413254" cy="20060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1000" y="2302668"/>
            <a:ext cx="8202930" cy="251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185" marR="459105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Arial MT"/>
                <a:cs typeface="Arial MT"/>
              </a:rPr>
              <a:t>RTIN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géométrie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composée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35" dirty="0">
                <a:latin typeface="Arial MT"/>
                <a:cs typeface="Arial MT"/>
              </a:rPr>
              <a:t>de </a:t>
            </a:r>
            <a:r>
              <a:rPr sz="2000" dirty="0">
                <a:latin typeface="Arial MT"/>
                <a:cs typeface="Arial MT"/>
              </a:rPr>
              <a:t>triangles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irréguliers</a:t>
            </a: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2000" dirty="0">
              <a:latin typeface="Arial MT"/>
              <a:cs typeface="Arial MT"/>
            </a:endParaRPr>
          </a:p>
          <a:p>
            <a:pPr marL="354965" marR="5080" indent="-342900">
              <a:lnSpc>
                <a:spcPct val="100000"/>
              </a:lnSpc>
              <a:buChar char="•"/>
              <a:tabLst>
                <a:tab pos="354965" algn="l"/>
                <a:tab pos="5115560" algn="l"/>
              </a:tabLst>
            </a:pPr>
            <a:r>
              <a:rPr sz="2000" dirty="0">
                <a:latin typeface="Arial MT"/>
                <a:cs typeface="Arial MT"/>
              </a:rPr>
              <a:t>Commencer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avec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MNT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«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topo3_5.txt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»</a:t>
            </a:r>
            <a:r>
              <a:rPr sz="2000" dirty="0">
                <a:latin typeface="Arial MT"/>
                <a:cs typeface="Arial MT"/>
              </a:rPr>
              <a:t>	puis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fixer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valeur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comme </a:t>
            </a:r>
            <a:r>
              <a:rPr sz="2000" spc="-20" dirty="0">
                <a:latin typeface="Arial MT"/>
                <a:cs typeface="Arial MT"/>
              </a:rPr>
              <a:t>suit</a:t>
            </a:r>
            <a:endParaRPr sz="2000" dirty="0">
              <a:latin typeface="Arial MT"/>
              <a:cs typeface="Arial MT"/>
            </a:endParaRPr>
          </a:p>
          <a:p>
            <a:pPr marL="12700" marR="6010275">
              <a:lnSpc>
                <a:spcPct val="100000"/>
              </a:lnSpc>
              <a:spcBef>
                <a:spcPts val="5"/>
              </a:spcBef>
            </a:pPr>
            <a:r>
              <a:rPr sz="2000" spc="-30" dirty="0">
                <a:latin typeface="Arial MT"/>
                <a:cs typeface="Arial MT"/>
              </a:rPr>
              <a:t>Tolerance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5 </a:t>
            </a:r>
            <a:r>
              <a:rPr sz="2000" dirty="0">
                <a:latin typeface="Arial MT"/>
                <a:cs typeface="Arial MT"/>
              </a:rPr>
              <a:t>Maximum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Side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25 </a:t>
            </a:r>
            <a:r>
              <a:rPr sz="2000" dirty="0">
                <a:latin typeface="Arial MT"/>
                <a:cs typeface="Arial MT"/>
              </a:rPr>
              <a:t>Minimum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Side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12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9668" y="1236589"/>
            <a:ext cx="1456181" cy="10654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2B7410B8-6DB5-4C27-89F4-10A50E743EB5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Rupture de barrage</a:t>
            </a:r>
            <a:endParaRPr lang="fr-FR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CA7FF960-DF1E-438E-965A-6E60EB6AC46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1181480"/>
            <a:ext cx="6036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Créer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géométrie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sans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toutefois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créer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maillage</a:t>
            </a:r>
            <a:endParaRPr sz="20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Changer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mode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visualisation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avec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l’outil</a:t>
            </a:r>
            <a:endParaRPr sz="20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82265" y="2420873"/>
            <a:ext cx="3539490" cy="3743960"/>
            <a:chOff x="3982265" y="2420873"/>
            <a:chExt cx="3539490" cy="37439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2265" y="2512794"/>
              <a:ext cx="1690863" cy="35749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0" y="2420873"/>
              <a:ext cx="1806702" cy="374370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9771" y="2001309"/>
            <a:ext cx="2734055" cy="30450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95188" y="1594866"/>
            <a:ext cx="323850" cy="36195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BEE2F33-EEA4-47BD-A077-C7C357CFAE05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Rupture de barrage</a:t>
            </a:r>
            <a:endParaRPr lang="fr-FR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DEBF463D-B1E3-4008-B03B-101921974E3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" y="6473190"/>
            <a:ext cx="649224" cy="18897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9542" y="1838705"/>
            <a:ext cx="8394700" cy="3599815"/>
            <a:chOff x="219542" y="1838705"/>
            <a:chExt cx="8394700" cy="35998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542" y="1864327"/>
              <a:ext cx="1691520" cy="35741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752" y="4484344"/>
              <a:ext cx="471703" cy="49913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14425" y="4512182"/>
              <a:ext cx="377190" cy="405130"/>
            </a:xfrm>
            <a:custGeom>
              <a:avLst/>
              <a:gdLst/>
              <a:ahLst/>
              <a:cxnLst/>
              <a:rect l="l" t="t" r="r" b="b"/>
              <a:pathLst>
                <a:path w="377190" h="405129">
                  <a:moveTo>
                    <a:pt x="0" y="404621"/>
                  </a:moveTo>
                  <a:lnTo>
                    <a:pt x="377190" y="404621"/>
                  </a:lnTo>
                  <a:lnTo>
                    <a:pt x="377190" y="0"/>
                  </a:lnTo>
                  <a:lnTo>
                    <a:pt x="0" y="0"/>
                  </a:lnTo>
                  <a:lnTo>
                    <a:pt x="0" y="404621"/>
                  </a:lnTo>
                  <a:close/>
                </a:path>
              </a:pathLst>
            </a:custGeom>
            <a:ln w="19050">
              <a:solidFill>
                <a:srgbClr val="E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9210" y="1838705"/>
              <a:ext cx="3504438" cy="30060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7963" y="2106929"/>
              <a:ext cx="1703832" cy="20513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54065" y="2130170"/>
              <a:ext cx="1618615" cy="1965960"/>
            </a:xfrm>
            <a:custGeom>
              <a:avLst/>
              <a:gdLst/>
              <a:ahLst/>
              <a:cxnLst/>
              <a:rect l="l" t="t" r="r" b="b"/>
              <a:pathLst>
                <a:path w="1618615" h="1965960">
                  <a:moveTo>
                    <a:pt x="0" y="1965959"/>
                  </a:moveTo>
                  <a:lnTo>
                    <a:pt x="1618488" y="1965959"/>
                  </a:lnTo>
                  <a:lnTo>
                    <a:pt x="1618488" y="0"/>
                  </a:lnTo>
                  <a:lnTo>
                    <a:pt x="0" y="0"/>
                  </a:lnTo>
                  <a:lnTo>
                    <a:pt x="0" y="1965959"/>
                  </a:lnTo>
                  <a:close/>
                </a:path>
              </a:pathLst>
            </a:custGeom>
            <a:ln w="9525">
              <a:solidFill>
                <a:srgbClr val="E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9769" y="2129789"/>
              <a:ext cx="3112770" cy="30518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7836" y="2734055"/>
              <a:ext cx="1256525" cy="155676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3937" y="2757297"/>
              <a:ext cx="1171193" cy="147142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43937" y="2757297"/>
              <a:ext cx="1171575" cy="1471930"/>
            </a:xfrm>
            <a:custGeom>
              <a:avLst/>
              <a:gdLst/>
              <a:ahLst/>
              <a:cxnLst/>
              <a:rect l="l" t="t" r="r" b="b"/>
              <a:pathLst>
                <a:path w="1171575" h="1471929">
                  <a:moveTo>
                    <a:pt x="0" y="1471421"/>
                  </a:moveTo>
                  <a:lnTo>
                    <a:pt x="1171193" y="1471421"/>
                  </a:lnTo>
                  <a:lnTo>
                    <a:pt x="1171193" y="0"/>
                  </a:lnTo>
                  <a:lnTo>
                    <a:pt x="0" y="0"/>
                  </a:lnTo>
                  <a:lnTo>
                    <a:pt x="0" y="1471421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7894" y="2096261"/>
              <a:ext cx="579158" cy="24726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91614" y="2130170"/>
              <a:ext cx="478790" cy="2382520"/>
            </a:xfrm>
            <a:custGeom>
              <a:avLst/>
              <a:gdLst/>
              <a:ahLst/>
              <a:cxnLst/>
              <a:rect l="l" t="t" r="r" b="b"/>
              <a:pathLst>
                <a:path w="478789" h="2382520">
                  <a:moveTo>
                    <a:pt x="0" y="2382392"/>
                  </a:moveTo>
                  <a:lnTo>
                    <a:pt x="478409" y="0"/>
                  </a:lnTo>
                </a:path>
              </a:pathLst>
            </a:custGeom>
            <a:ln w="25400">
              <a:solidFill>
                <a:srgbClr val="CA00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43989" y="4884432"/>
              <a:ext cx="572973" cy="36422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91614" y="4916804"/>
              <a:ext cx="478790" cy="265430"/>
            </a:xfrm>
            <a:custGeom>
              <a:avLst/>
              <a:gdLst/>
              <a:ahLst/>
              <a:cxnLst/>
              <a:rect l="l" t="t" r="r" b="b"/>
              <a:pathLst>
                <a:path w="478789" h="265429">
                  <a:moveTo>
                    <a:pt x="0" y="0"/>
                  </a:moveTo>
                  <a:lnTo>
                    <a:pt x="478409" y="265176"/>
                  </a:lnTo>
                </a:path>
              </a:pathLst>
            </a:custGeom>
            <a:ln w="25400">
              <a:solidFill>
                <a:srgbClr val="CA00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1D792027-07E7-4C7F-B0F4-5353C54E91D3}"/>
              </a:ext>
            </a:extLst>
          </p:cNvPr>
          <p:cNvSpPr txBox="1">
            <a:spLocks/>
          </p:cNvSpPr>
          <p:nvPr/>
        </p:nvSpPr>
        <p:spPr>
          <a:xfrm>
            <a:off x="213522" y="152400"/>
            <a:ext cx="8229600" cy="6236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800" b="0" i="0" kern="1200" spc="100" baseline="0">
                <a:solidFill>
                  <a:schemeClr val="tx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fr-CH" dirty="0"/>
              <a:t>Rupture de barrage</a:t>
            </a:r>
            <a:endParaRPr lang="fr-FR" dirty="0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237C1481-F3F2-4681-A212-4D266EDC065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486650" y="6485771"/>
            <a:ext cx="83820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5" dirty="0"/>
              <a:t>ENAC/LHE</a:t>
            </a:r>
            <a:r>
              <a:rPr lang="en-US" spc="-105" dirty="0"/>
              <a:t> | 2025</a:t>
            </a:r>
            <a:endParaRPr spc="-1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87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1032</Words>
  <Application>Microsoft Office PowerPoint</Application>
  <PresentationFormat>On-screen Show (4:3)</PresentationFormat>
  <Paragraphs>191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 MT</vt:lpstr>
      <vt:lpstr>Arial</vt:lpstr>
      <vt:lpstr>Arial Narrow</vt:lpstr>
      <vt:lpstr>Calibri</vt:lpstr>
      <vt:lpstr>Calibri Light</vt:lpstr>
      <vt:lpstr>Cambria Math</vt:lpstr>
      <vt:lpstr>Impact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coderay</dc:creator>
  <cp:lastModifiedBy>亚楠 陈</cp:lastModifiedBy>
  <cp:revision>10</cp:revision>
  <dcterms:created xsi:type="dcterms:W3CDTF">2025-02-23T15:21:56Z</dcterms:created>
  <dcterms:modified xsi:type="dcterms:W3CDTF">2025-02-24T09:14:09Z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2025-02-23T00:00:00Z</vt:filetime>
  </property>
  <property fmtid="{D5CDD505-2E9C-101B-9397-08002B2CF9AE}" pid="5" name="Producer">
    <vt:lpwstr>Microsoft® PowerPoint® for Microsoft 365</vt:lpwstr>
  </property>
</Properties>
</file>