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8" r:id="rId2"/>
    <p:sldMasterId id="2147483690" r:id="rId3"/>
    <p:sldMasterId id="2147483702" r:id="rId4"/>
    <p:sldMasterId id="2147483714" r:id="rId5"/>
    <p:sldMasterId id="2147483726" r:id="rId6"/>
    <p:sldMasterId id="2147483738" r:id="rId7"/>
    <p:sldMasterId id="2147483750" r:id="rId8"/>
  </p:sldMasterIdLst>
  <p:sldIdLst>
    <p:sldId id="256" r:id="rId9"/>
    <p:sldId id="257" r:id="rId10"/>
    <p:sldId id="298" r:id="rId11"/>
    <p:sldId id="259" r:id="rId12"/>
    <p:sldId id="260" r:id="rId13"/>
    <p:sldId id="299" r:id="rId14"/>
    <p:sldId id="262" r:id="rId15"/>
    <p:sldId id="263" r:id="rId16"/>
    <p:sldId id="264" r:id="rId17"/>
    <p:sldId id="265" r:id="rId18"/>
    <p:sldId id="266" r:id="rId19"/>
    <p:sldId id="267" r:id="rId20"/>
    <p:sldId id="268" r:id="rId21"/>
    <p:sldId id="269" r:id="rId22"/>
    <p:sldId id="270" r:id="rId23"/>
    <p:sldId id="271" r:id="rId24"/>
    <p:sldId id="272" r:id="rId25"/>
    <p:sldId id="300" r:id="rId26"/>
    <p:sldId id="301" r:id="rId27"/>
    <p:sldId id="302" r:id="rId28"/>
    <p:sldId id="303" r:id="rId29"/>
    <p:sldId id="304" r:id="rId30"/>
    <p:sldId id="305" r:id="rId31"/>
    <p:sldId id="306" r:id="rId32"/>
    <p:sldId id="307" r:id="rId33"/>
    <p:sldId id="308" r:id="rId34"/>
    <p:sldId id="309"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4" autoAdjust="0"/>
  </p:normalViewPr>
  <p:slideViewPr>
    <p:cSldViewPr>
      <p:cViewPr varScale="1">
        <p:scale>
          <a:sx n="122" d="100"/>
          <a:sy n="122" d="100"/>
        </p:scale>
        <p:origin x="1284"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3068-7968-4B6B-99C6-B44C318F646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823130F8-928B-4698-B568-C4E1909886C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A305E866-8D92-4F3E-993A-09F36400F704}"/>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5" name="Footer Placeholder 4">
            <a:extLst>
              <a:ext uri="{FF2B5EF4-FFF2-40B4-BE49-F238E27FC236}">
                <a16:creationId xmlns:a16="http://schemas.microsoft.com/office/drawing/2014/main" id="{32EAEAF1-6BA7-4004-B0E7-E8861A761DB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6771AAB-FB7A-4774-9483-C547C0AA9ED1}"/>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222409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76BB-0188-44DC-9FF9-44116E60E09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6A4029B-F3CC-4C8D-973A-D58D06026B24}"/>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29240BB-2A0C-4244-A893-B40C3E8A0240}"/>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5" name="Footer Placeholder 4">
            <a:extLst>
              <a:ext uri="{FF2B5EF4-FFF2-40B4-BE49-F238E27FC236}">
                <a16:creationId xmlns:a16="http://schemas.microsoft.com/office/drawing/2014/main" id="{807D69A3-21CA-4A24-95D6-5E3CF2610D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0586DD74-8E3F-4DB4-B7A2-C396CE309BD3}"/>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405625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9B0D8-1E3A-4792-AF0C-52F051373FEE}"/>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40BCAD8-F770-49EC-88FD-6275FD260A72}"/>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0DFDB3B-9319-4568-9C95-9BFDAA22AEA8}"/>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5" name="Footer Placeholder 4">
            <a:extLst>
              <a:ext uri="{FF2B5EF4-FFF2-40B4-BE49-F238E27FC236}">
                <a16:creationId xmlns:a16="http://schemas.microsoft.com/office/drawing/2014/main" id="{D999D25A-6BF2-4D0D-AEC2-B03358811BF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7C609540-A522-4804-AB04-F22802CB8C55}"/>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251201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93136" y="223266"/>
            <a:ext cx="1108075" cy="452755"/>
          </a:xfrm>
          <a:prstGeom prst="rect">
            <a:avLst/>
          </a:prstGeom>
        </p:spPr>
        <p:txBody>
          <a:bodyPr wrap="square" lIns="0" tIns="0" rIns="0" bIns="0">
            <a:spAutoFit/>
          </a:bodyPr>
          <a:lstStyle>
            <a:lvl1pPr>
              <a:defRPr sz="2800" b="0" i="0">
                <a:solidFill>
                  <a:schemeClr val="tx1"/>
                </a:solidFill>
                <a:latin typeface="Impact"/>
                <a:cs typeface="Impact"/>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14" dirty="0"/>
              <a:t>ENAC/LHE</a:t>
            </a:r>
            <a:r>
              <a:rPr spc="-5" dirty="0"/>
              <a:t> </a:t>
            </a:r>
            <a:r>
              <a:rPr spc="-50" dirty="0">
                <a:solidFill>
                  <a:srgbClr val="7E7E7E"/>
                </a:solidFill>
              </a:rPr>
              <a:t>|</a:t>
            </a:r>
          </a:p>
        </p:txBody>
      </p:sp>
      <p:sp>
        <p:nvSpPr>
          <p:cNvPr id="5" name="Holder 5"/>
          <p:cNvSpPr>
            <a:spLocks noGrp="1"/>
          </p:cNvSpPr>
          <p:nvPr>
            <p:ph type="dt" sz="half" idx="6"/>
          </p:nvPr>
        </p:nvSpPr>
        <p:spPr/>
        <p:txBody>
          <a:bodyPr lIns="0" tIns="0" rIns="0" bIns="0"/>
          <a:lstStyle>
            <a:lvl1pPr>
              <a:defRPr sz="1050" b="0" i="0">
                <a:solidFill>
                  <a:schemeClr val="bg1"/>
                </a:solidFill>
                <a:latin typeface="Arial MT"/>
                <a:cs typeface="Arial MT"/>
              </a:defRPr>
            </a:lvl1pPr>
          </a:lstStyle>
          <a:p>
            <a:pPr marL="12700">
              <a:lnSpc>
                <a:spcPct val="100000"/>
              </a:lnSpc>
              <a:spcBef>
                <a:spcPts val="30"/>
              </a:spcBef>
            </a:pPr>
            <a:r>
              <a:rPr spc="-45" dirty="0"/>
              <a:t>Matlab</a:t>
            </a:r>
          </a:p>
        </p:txBody>
      </p:sp>
      <p:sp>
        <p:nvSpPr>
          <p:cNvPr id="6" name="Holder 6"/>
          <p:cNvSpPr>
            <a:spLocks noGrp="1"/>
          </p:cNvSpPr>
          <p:nvPr>
            <p:ph type="sldNum" sz="quarter" idx="7"/>
          </p:nvPr>
        </p:nvSpPr>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Tree>
    <p:extLst>
      <p:ext uri="{BB962C8B-B14F-4D97-AF65-F5344CB8AC3E}">
        <p14:creationId xmlns:p14="http://schemas.microsoft.com/office/powerpoint/2010/main" val="423751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737646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43796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685376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291963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451063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77345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0726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5C7C-3F17-4E14-BF32-D2D3A429DC4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771CB79-9E10-4194-BA9D-82EE35505A3D}"/>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DE0FE0A-0DA2-4CBC-8B5A-756B62A085DD}"/>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5" name="Footer Placeholder 4">
            <a:extLst>
              <a:ext uri="{FF2B5EF4-FFF2-40B4-BE49-F238E27FC236}">
                <a16:creationId xmlns:a16="http://schemas.microsoft.com/office/drawing/2014/main" id="{A0E5CB73-839E-49F5-A94F-DF28EE0A9B38}"/>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EAACE24E-0957-4853-91C0-FF231AD939FE}"/>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180748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76661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343196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810022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64315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71116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4222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956408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063912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196070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95317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33EA-903D-485B-89BA-1A597699CD54}"/>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8999E58B-7429-4BEA-ABA2-973FDEEA5BF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6858B-36C3-4E1B-A06C-15E8E2C3D88E}"/>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5" name="Footer Placeholder 4">
            <a:extLst>
              <a:ext uri="{FF2B5EF4-FFF2-40B4-BE49-F238E27FC236}">
                <a16:creationId xmlns:a16="http://schemas.microsoft.com/office/drawing/2014/main" id="{1BF6BD40-1969-4743-8FBA-BD5A447DDCC3}"/>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8A00443-D2F6-4D14-B084-536EDA9E5C55}"/>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268659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558243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970687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65455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932304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502681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613815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122608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884721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256452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18169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F080-3BA1-4863-BB9B-BE35A54B748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1A423B6-70D1-4B64-B424-6AF5985A865E}"/>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AA71610E-398E-45D3-A4F9-24A9ABD637A3}"/>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2D0D2F3-51C8-427E-8673-BECF3F73BD30}"/>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6" name="Footer Placeholder 5">
            <a:extLst>
              <a:ext uri="{FF2B5EF4-FFF2-40B4-BE49-F238E27FC236}">
                <a16:creationId xmlns:a16="http://schemas.microsoft.com/office/drawing/2014/main" id="{A19499A5-5DA9-4986-8E48-BA4BF64613E8}"/>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EF10BC10-B28F-42B5-ABC2-40BFA10BD821}"/>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3134170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147442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093458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037120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393232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5103065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764867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078291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081485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254562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29976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C2C6-386D-4061-97C4-AF51CCC56CB6}"/>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8EB8D97-25D8-44E2-B7F5-8694BD9D9B6E}"/>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02ECE-A656-47DE-AFC2-700CE31CA73B}"/>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B606F1E3-561E-4A2F-97BD-E112354982D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CC3BB-61A7-43DE-B19A-E5B05AE9860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9CF5B3C-9867-48D8-AD03-B8A39116A06C}"/>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8" name="Footer Placeholder 7">
            <a:extLst>
              <a:ext uri="{FF2B5EF4-FFF2-40B4-BE49-F238E27FC236}">
                <a16:creationId xmlns:a16="http://schemas.microsoft.com/office/drawing/2014/main" id="{A6A3EC13-10CF-4DA2-B57A-A108676E995F}"/>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CC93F743-3E6B-4A5B-91C9-57FFF0AC28B0}"/>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3511250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340560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849397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165821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8787533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711489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892414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78187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537302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478897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60737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E747-52B4-44E3-BA1D-219F9634FE4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4E82CA0D-2C18-4CF6-A207-AD063C6070B6}"/>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4" name="Footer Placeholder 3">
            <a:extLst>
              <a:ext uri="{FF2B5EF4-FFF2-40B4-BE49-F238E27FC236}">
                <a16:creationId xmlns:a16="http://schemas.microsoft.com/office/drawing/2014/main" id="{600D3DF8-42C0-4BAA-A4E0-46F134274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7724FF52-5D27-47AF-868A-11244B195F87}"/>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4107271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275699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7962737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831452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787255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101497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174167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70381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931249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244935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23860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02660-1B17-44FF-ADF0-7EED8FDCA453}"/>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3" name="Footer Placeholder 2">
            <a:extLst>
              <a:ext uri="{FF2B5EF4-FFF2-40B4-BE49-F238E27FC236}">
                <a16:creationId xmlns:a16="http://schemas.microsoft.com/office/drawing/2014/main" id="{73980EA8-E323-4D1A-8EE4-434EA9A069D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D8C0D19F-B1C7-402B-87E0-78C8784F66D6}"/>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2574740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012273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2376657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23529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7401109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9231711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225349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019369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741411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2494731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DDEC-DEF8-4FBC-A8D9-53C1671F77AE}"/>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DA222628-39D1-4B1C-9120-0CF6DD7F54C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E5DE6E0A-CE28-45A7-921B-159B5AF7AB3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7A5DCF3B-9562-4BF1-848F-859731483DAD}"/>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33F177FE-BF43-4FFE-BAC4-2D010171F65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26512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B909B-4A33-419F-9BF0-B3CC92BED51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82327862-60EA-4B8B-8E64-B00DE2F9E1A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58FCECA2-480F-40B2-B5F7-1A897B5185C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72752-F0DC-4E7B-AA35-889EAB69A668}"/>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6" name="Footer Placeholder 5">
            <a:extLst>
              <a:ext uri="{FF2B5EF4-FFF2-40B4-BE49-F238E27FC236}">
                <a16:creationId xmlns:a16="http://schemas.microsoft.com/office/drawing/2014/main" id="{631E4A8C-F482-4EA5-8324-F12B131851A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DF348D0F-2BB1-49A2-8F8D-58524C4A8727}"/>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35496459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42A6-8D24-464B-ADDA-D5B0965921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EB9DF6C7-09CD-4F7E-9D14-3B294EF01611}"/>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5553141-E3F5-4059-8AB6-1CE10A216D4F}"/>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DCF5CAA-3298-4395-B970-C08492F18641}"/>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D13A47A6-D58E-4A11-98CE-2223E71A5156}"/>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285953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1EE7-DD7F-45C9-96F1-010F6F732A0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AEA90450-5BE2-4252-A2E4-450D65823DEF}"/>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C671C8-E7EC-4DA3-8B07-F4D75BC4AABE}"/>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1557DAE3-237E-4EA1-9DC0-CDDDCE7F666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390CE97-B534-453F-8E6A-BD9BB246F7A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2853933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A6DD-9C6B-4C99-A4FF-07DAB18D317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6F4ACC32-2448-41DE-B999-C9E5B19541CF}"/>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92DD6DE-CF29-4AD6-96C7-45F23DE4EDE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CA6EE360-D7F9-4522-A60F-F1A78BA6FD1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BD211297-5B69-4F90-9B83-75BCAA5F780A}"/>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980E48C4-9FDC-4229-AB7A-17FEB014422C}"/>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455020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EDC2-CE6D-4C41-B674-4EBCC0E3D42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5B305EF-017D-487D-873D-D346C73D4DE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D3F1B-165D-408F-894A-0BB84C669385}"/>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5316B20B-874E-4B85-982E-4C3CE39BB1F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364E1-E83C-4020-8DCA-E1B56C629887}"/>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5DF9447-BCEE-4F8D-80A5-5A2ABC7ADAA3}"/>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8" name="Footer Placeholder 7">
            <a:extLst>
              <a:ext uri="{FF2B5EF4-FFF2-40B4-BE49-F238E27FC236}">
                <a16:creationId xmlns:a16="http://schemas.microsoft.com/office/drawing/2014/main" id="{564C8855-7FC2-4855-B7DC-2472EEA5AAC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73B1A8F3-A00F-4C0C-9D67-57C7B25796D3}"/>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5512325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7BCD-44EC-446F-8FC1-CDA156EA028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134B473-4015-4645-A232-5FD7C6F8A1F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4" name="Footer Placeholder 3">
            <a:extLst>
              <a:ext uri="{FF2B5EF4-FFF2-40B4-BE49-F238E27FC236}">
                <a16:creationId xmlns:a16="http://schemas.microsoft.com/office/drawing/2014/main" id="{AEC9543D-CFC2-48C3-9498-9015984D6B05}"/>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E0A2F092-F64D-4FE0-B4BD-02DD638B32EB}"/>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119774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6D30E-F0DE-4037-A05E-1079DA29D2E2}"/>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3" name="Footer Placeholder 2">
            <a:extLst>
              <a:ext uri="{FF2B5EF4-FFF2-40B4-BE49-F238E27FC236}">
                <a16:creationId xmlns:a16="http://schemas.microsoft.com/office/drawing/2014/main" id="{EF305A24-3969-4E62-8583-C005F2965200}"/>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777B7D17-AC38-4C72-94D1-924FB7B12139}"/>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24227820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7FFD-8AB2-499D-8174-AA79EE982FD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F1038DB6-B185-4EDA-BBB0-7BD8544C8841}"/>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65318682-D645-48BE-ABA2-FD720C9858A6}"/>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B6F0F-551D-47A5-B96D-51E563BA4566}"/>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94A3903-A900-47DE-8D77-60D02A6BD7AB}"/>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365B814-C34A-4593-8787-DE47FB6D1FD7}"/>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748503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092-837E-4AD1-AA10-0ECDB13236F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5075A2B1-5CA4-4CD7-9F4D-A342E1B78C6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BBFFF3EE-8BB1-4237-951F-7C4F8466F0A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18F5C-5AD8-4A86-9E3F-FAE48E784EBC}"/>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6" name="Footer Placeholder 5">
            <a:extLst>
              <a:ext uri="{FF2B5EF4-FFF2-40B4-BE49-F238E27FC236}">
                <a16:creationId xmlns:a16="http://schemas.microsoft.com/office/drawing/2014/main" id="{F0B3A2FF-B4A1-45A1-8A98-8D212F010094}"/>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CE4E8E0-342C-4A4F-9052-2BF65744D4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350963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FC3-EECC-4B14-A2DC-F36A6DCEC68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44556CE-C869-4999-9994-AAE78763F6A2}"/>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1CF0025-F69C-40B5-A79C-FCAD12BA0BF5}"/>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6AD9D6F4-63C9-4504-8F2E-5CCAC648D202}"/>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4FCF9BCC-B0D6-459A-B415-F56EAA062CD8}"/>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4112376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6D58CB-13E2-4C9A-B321-5B79AFD9F3E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A1F670C0-8FCB-45D6-8DFD-931E72CB242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AB39B5A-63E0-409E-83C5-26AC07C05050}"/>
              </a:ext>
            </a:extLst>
          </p:cNvPr>
          <p:cNvSpPr>
            <a:spLocks noGrp="1"/>
          </p:cNvSpPr>
          <p:nvPr>
            <p:ph type="dt" sz="half" idx="10"/>
          </p:nvPr>
        </p:nvSpPr>
        <p:spPr>
          <a:xfrm>
            <a:off x="628650" y="6356350"/>
            <a:ext cx="2057400" cy="365125"/>
          </a:xfrm>
          <a:prstGeom prst="rect">
            <a:avLst/>
          </a:prstGeom>
        </p:spPr>
        <p:txBody>
          <a:bodyPr/>
          <a:lstStyle/>
          <a:p>
            <a:fld id="{1973638F-10DB-4542-86A8-C0FD092A75E2}" type="datetimeFigureOut">
              <a:rPr lang="en-CH" smtClean="0"/>
              <a:t>23/02/2025</a:t>
            </a:fld>
            <a:endParaRPr lang="en-CH"/>
          </a:p>
        </p:txBody>
      </p:sp>
      <p:sp>
        <p:nvSpPr>
          <p:cNvPr id="5" name="Footer Placeholder 4">
            <a:extLst>
              <a:ext uri="{FF2B5EF4-FFF2-40B4-BE49-F238E27FC236}">
                <a16:creationId xmlns:a16="http://schemas.microsoft.com/office/drawing/2014/main" id="{3FA04194-F098-4CF2-9269-B119CBE615E9}"/>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5ECE4429-B0D4-40DF-B89A-47639A40B24A}"/>
              </a:ext>
            </a:extLst>
          </p:cNvPr>
          <p:cNvSpPr>
            <a:spLocks noGrp="1"/>
          </p:cNvSpPr>
          <p:nvPr>
            <p:ph type="sldNum" sz="quarter" idx="12"/>
          </p:nvPr>
        </p:nvSpPr>
        <p:spPr>
          <a:xfrm>
            <a:off x="6457950" y="6356350"/>
            <a:ext cx="2057400" cy="365125"/>
          </a:xfrm>
          <a:prstGeom prst="rect">
            <a:avLst/>
          </a:prstGeom>
        </p:spPr>
        <p:txBody>
          <a:bodyPr/>
          <a:lstStyle/>
          <a:p>
            <a:fld id="{A56DFDD6-21FD-49F4-A30C-1E524D8CB550}" type="slidenum">
              <a:rPr lang="en-CH" smtClean="0"/>
              <a:t>‹#›</a:t>
            </a:fld>
            <a:endParaRPr lang="en-CH"/>
          </a:p>
        </p:txBody>
      </p:sp>
    </p:spTree>
    <p:extLst>
      <p:ext uri="{BB962C8B-B14F-4D97-AF65-F5344CB8AC3E}">
        <p14:creationId xmlns:p14="http://schemas.microsoft.com/office/powerpoint/2010/main" val="300367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52C1-D3C6-42DE-BB63-9AA99832A2A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D25B1609-A31A-49C2-871A-BD33964876ED}"/>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E9E38B7B-53B9-452D-99B8-6D95A679F1B5}"/>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95836-85DA-4834-ACA8-62CC083BB15B}"/>
              </a:ext>
            </a:extLst>
          </p:cNvPr>
          <p:cNvSpPr>
            <a:spLocks noGrp="1"/>
          </p:cNvSpPr>
          <p:nvPr>
            <p:ph type="dt" sz="half" idx="10"/>
          </p:nvPr>
        </p:nvSpPr>
        <p:spPr>
          <a:xfrm>
            <a:off x="628650" y="6356350"/>
            <a:ext cx="2057400" cy="365125"/>
          </a:xfrm>
          <a:prstGeom prst="rect">
            <a:avLst/>
          </a:prstGeom>
        </p:spPr>
        <p:txBody>
          <a:bodyPr/>
          <a:lstStyle/>
          <a:p>
            <a:fld id="{830DE90F-0D79-40B0-BC39-C2B07CBAAD97}" type="datetimeFigureOut">
              <a:rPr lang="en-CH" smtClean="0"/>
              <a:t>23/02/2025</a:t>
            </a:fld>
            <a:endParaRPr lang="en-CH"/>
          </a:p>
        </p:txBody>
      </p:sp>
      <p:sp>
        <p:nvSpPr>
          <p:cNvPr id="6" name="Footer Placeholder 5">
            <a:extLst>
              <a:ext uri="{FF2B5EF4-FFF2-40B4-BE49-F238E27FC236}">
                <a16:creationId xmlns:a16="http://schemas.microsoft.com/office/drawing/2014/main" id="{A516E9C8-F06B-47BA-A8F8-FC6C1B776FBC}"/>
              </a:ext>
            </a:extLst>
          </p:cNvPr>
          <p:cNvSpPr>
            <a:spLocks noGrp="1"/>
          </p:cNvSpPr>
          <p:nvPr>
            <p:ph type="ftr" sz="quarter" idx="11"/>
          </p:nvPr>
        </p:nvSpPr>
        <p:spPr>
          <a:xfrm>
            <a:off x="3028950" y="6356350"/>
            <a:ext cx="30861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FBAA2313-F84C-47D7-BE91-E88D6A4EB94C}"/>
              </a:ext>
            </a:extLst>
          </p:cNvPr>
          <p:cNvSpPr>
            <a:spLocks noGrp="1"/>
          </p:cNvSpPr>
          <p:nvPr>
            <p:ph type="sldNum" sz="quarter" idx="12"/>
          </p:nvPr>
        </p:nvSpPr>
        <p:spPr/>
        <p:txBody>
          <a:bodyPr/>
          <a:lstStyle/>
          <a:p>
            <a:fld id="{872603B4-B79D-45EA-A3C1-923ED2C6EA67}" type="slidenum">
              <a:rPr lang="en-CH" smtClean="0"/>
              <a:t>‹#›</a:t>
            </a:fld>
            <a:endParaRPr lang="en-CH"/>
          </a:p>
        </p:txBody>
      </p:sp>
    </p:spTree>
    <p:extLst>
      <p:ext uri="{BB962C8B-B14F-4D97-AF65-F5344CB8AC3E}">
        <p14:creationId xmlns:p14="http://schemas.microsoft.com/office/powerpoint/2010/main" val="158245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DD855B-1DD9-4C44-9200-609F5EB1845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603B4-B79D-45EA-A3C1-923ED2C6EA67}" type="slidenum">
              <a:rPr lang="en-CH" smtClean="0"/>
              <a:t>‹#›</a:t>
            </a:fld>
            <a:endParaRPr lang="en-CH"/>
          </a:p>
        </p:txBody>
      </p:sp>
      <p:pic>
        <p:nvPicPr>
          <p:cNvPr id="8" name="Image 3">
            <a:extLst>
              <a:ext uri="{FF2B5EF4-FFF2-40B4-BE49-F238E27FC236}">
                <a16:creationId xmlns:a16="http://schemas.microsoft.com/office/drawing/2014/main" id="{3FA7F87F-6868-4325-9554-35B681CF8C2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5942" y="283029"/>
            <a:ext cx="1328058" cy="386026"/>
          </a:xfrm>
          <a:prstGeom prst="rect">
            <a:avLst/>
          </a:prstGeom>
        </p:spPr>
      </p:pic>
    </p:spTree>
    <p:extLst>
      <p:ext uri="{BB962C8B-B14F-4D97-AF65-F5344CB8AC3E}">
        <p14:creationId xmlns:p14="http://schemas.microsoft.com/office/powerpoint/2010/main" val="21275182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Introduction</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Plan de la séance</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a:latin typeface="Impact" panose="020B0806030902050204" pitchFamily="34" charset="0"/>
                <a:cs typeface="Arial MT"/>
              </a:rPr>
              <a:t>Plan</a:t>
            </a:r>
            <a:r>
              <a:rPr lang="de-DE" sz="2800" spc="65">
                <a:latin typeface="Impact" panose="020B0806030902050204" pitchFamily="34" charset="0"/>
                <a:cs typeface="Arial MT"/>
              </a:rPr>
              <a:t> </a:t>
            </a:r>
            <a:r>
              <a:rPr lang="de-DE" sz="2800" spc="130">
                <a:latin typeface="Impact" panose="020B0806030902050204" pitchFamily="34" charset="0"/>
                <a:cs typeface="Arial MT"/>
              </a:rPr>
              <a:t>de</a:t>
            </a:r>
            <a:r>
              <a:rPr lang="de-DE" sz="2800" spc="70">
                <a:latin typeface="Impact" panose="020B0806030902050204" pitchFamily="34" charset="0"/>
                <a:cs typeface="Arial MT"/>
              </a:rPr>
              <a:t> </a:t>
            </a:r>
            <a:r>
              <a:rPr lang="de-DE" sz="2800" spc="100">
                <a:latin typeface="Impact" panose="020B0806030902050204" pitchFamily="34" charset="0"/>
                <a:cs typeface="Arial MT"/>
              </a:rPr>
              <a:t>la</a:t>
            </a:r>
            <a:r>
              <a:rPr lang="de-DE" sz="2800" spc="80">
                <a:latin typeface="Impact" panose="020B0806030902050204" pitchFamily="34" charset="0"/>
                <a:cs typeface="Arial MT"/>
              </a:rPr>
              <a:t> </a:t>
            </a:r>
            <a:r>
              <a:rPr lang="de-DE" sz="2800" spc="140">
                <a:latin typeface="Impact" panose="020B0806030902050204" pitchFamily="34" charset="0"/>
                <a:cs typeface="Arial MT"/>
              </a:rPr>
              <a:t>séance</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6868635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Introduction</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Zone d’étude</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err="1">
                <a:latin typeface="Impact" panose="020B0806030902050204" pitchFamily="34" charset="0"/>
                <a:cs typeface="Arial MT"/>
              </a:rPr>
              <a:t>Étude</a:t>
            </a:r>
            <a:r>
              <a:rPr lang="de-DE" sz="2800" spc="90" dirty="0">
                <a:latin typeface="Impact" panose="020B0806030902050204" pitchFamily="34" charset="0"/>
                <a:cs typeface="Arial MT"/>
              </a:rPr>
              <a:t> des </a:t>
            </a:r>
            <a:r>
              <a:rPr lang="de-DE" sz="2800" spc="90" dirty="0" err="1">
                <a:latin typeface="Impact" panose="020B0806030902050204" pitchFamily="34" charset="0"/>
                <a:cs typeface="Arial MT"/>
              </a:rPr>
              <a:t>cas</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24318468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Introduction</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Post-traitement</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a:latin typeface="Impact" panose="020B0806030902050204" pitchFamily="34" charset="0"/>
                <a:cs typeface="Arial MT"/>
              </a:rPr>
              <a:t>Post-</a:t>
            </a:r>
            <a:r>
              <a:rPr lang="de-DE" sz="2800" spc="90" dirty="0" err="1">
                <a:latin typeface="Impact" panose="020B0806030902050204" pitchFamily="34" charset="0"/>
                <a:cs typeface="Arial MT"/>
              </a:rPr>
              <a:t>traitement</a:t>
            </a:r>
            <a:r>
              <a:rPr lang="de-DE" sz="2800" spc="90" dirty="0">
                <a:latin typeface="Impact" panose="020B0806030902050204" pitchFamily="34" charset="0"/>
                <a:cs typeface="Arial MT"/>
              </a:rPr>
              <a:t> des </a:t>
            </a:r>
            <a:r>
              <a:rPr lang="de-DE" sz="2800" spc="90" dirty="0" err="1">
                <a:latin typeface="Impact" panose="020B0806030902050204" pitchFamily="34" charset="0"/>
                <a:cs typeface="Arial MT"/>
              </a:rPr>
              <a:t>données</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370282833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Matlab</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Traitement</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err="1">
                <a:latin typeface="Impact" panose="020B0806030902050204" pitchFamily="34" charset="0"/>
                <a:cs typeface="Arial MT"/>
              </a:rPr>
              <a:t>Matlab</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416928470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Matlab</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Vitesse de crue</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err="1">
                <a:latin typeface="Impact" panose="020B0806030902050204" pitchFamily="34" charset="0"/>
                <a:cs typeface="Arial MT"/>
              </a:rPr>
              <a:t>Matlab</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426131528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Matlab</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528732" y="6486562"/>
            <a:ext cx="1357467" cy="182679"/>
          </a:xfrm>
          <a:prstGeom prst="rect">
            <a:avLst/>
          </a:prstGeom>
          <a:noFill/>
        </p:spPr>
        <p:txBody>
          <a:bodyPr wrap="square">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Kleitz-</a:t>
            </a:r>
            <a:r>
              <a:rPr lang="fr-CH" sz="1050" b="1" kern="0" spc="50" dirty="0" err="1">
                <a:solidFill>
                  <a:srgbClr val="FFFFFF"/>
                </a:solidFill>
                <a:latin typeface="Arial Narrow"/>
                <a:ea typeface="+mn-ea"/>
                <a:cs typeface="Arial Narrow"/>
              </a:rPr>
              <a:t>Seddon</a:t>
            </a:r>
            <a:endParaRPr lang="fr-FR" sz="1050" b="1"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err="1">
                <a:latin typeface="Impact" panose="020B0806030902050204" pitchFamily="34" charset="0"/>
                <a:cs typeface="Arial MT"/>
              </a:rPr>
              <a:t>Matlab</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33315325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ignalisation droite 4">
            <a:extLst>
              <a:ext uri="{FF2B5EF4-FFF2-40B4-BE49-F238E27FC236}">
                <a16:creationId xmlns:a16="http://schemas.microsoft.com/office/drawing/2014/main" id="{A657D636-3F2A-4F84-A682-3E759E5D0CC3}"/>
              </a:ext>
            </a:extLst>
          </p:cNvPr>
          <p:cNvSpPr>
            <a:spLocks noChangeArrowheads="1"/>
          </p:cNvSpPr>
          <p:nvPr userDrawn="1"/>
        </p:nvSpPr>
        <p:spPr bwMode="auto">
          <a:xfrm>
            <a:off x="895495" y="6462713"/>
            <a:ext cx="1557337" cy="188912"/>
          </a:xfrm>
          <a:prstGeom prst="homePlate">
            <a:avLst>
              <a:gd name="adj" fmla="val 49920"/>
            </a:avLst>
          </a:prstGeom>
          <a:solidFill>
            <a:srgbClr val="D700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FFFFFF"/>
              </a:solidFill>
            </a:endParaRPr>
          </a:p>
        </p:txBody>
      </p:sp>
      <p:sp>
        <p:nvSpPr>
          <p:cNvPr id="10" name="Chevron 5">
            <a:extLst>
              <a:ext uri="{FF2B5EF4-FFF2-40B4-BE49-F238E27FC236}">
                <a16:creationId xmlns:a16="http://schemas.microsoft.com/office/drawing/2014/main" id="{543B87B9-0193-405C-A322-C085A6B535E3}"/>
              </a:ext>
            </a:extLst>
          </p:cNvPr>
          <p:cNvSpPr>
            <a:spLocks noChangeArrowheads="1"/>
          </p:cNvSpPr>
          <p:nvPr userDrawn="1"/>
        </p:nvSpPr>
        <p:spPr bwMode="auto">
          <a:xfrm>
            <a:off x="2408382" y="6462713"/>
            <a:ext cx="1784350" cy="187325"/>
          </a:xfrm>
          <a:prstGeom prst="chevron">
            <a:avLst>
              <a:gd name="adj" fmla="val 49876"/>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hangingPunct="1"/>
            <a:endParaRPr lang="fr-FR" altLang="fr-FR" sz="1800">
              <a:solidFill>
                <a:srgbClr val="000000"/>
              </a:solidFill>
            </a:endParaRPr>
          </a:p>
        </p:txBody>
      </p:sp>
      <p:pic>
        <p:nvPicPr>
          <p:cNvPr id="11" name="Image 1">
            <a:extLst>
              <a:ext uri="{FF2B5EF4-FFF2-40B4-BE49-F238E27FC236}">
                <a16:creationId xmlns:a16="http://schemas.microsoft.com/office/drawing/2014/main" id="{C2797B53-1043-4E00-A2DC-FB698C1CF5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576" y="6462713"/>
            <a:ext cx="656521" cy="190831"/>
          </a:xfrm>
          <a:prstGeom prst="rect">
            <a:avLst/>
          </a:prstGeom>
        </p:spPr>
      </p:pic>
      <p:sp>
        <p:nvSpPr>
          <p:cNvPr id="12" name="Rectangle 11">
            <a:extLst>
              <a:ext uri="{FF2B5EF4-FFF2-40B4-BE49-F238E27FC236}">
                <a16:creationId xmlns:a16="http://schemas.microsoft.com/office/drawing/2014/main" id="{706A830F-5DDE-4E1D-BAB8-4D8CB08035E1}"/>
              </a:ext>
            </a:extLst>
          </p:cNvPr>
          <p:cNvSpPr/>
          <p:nvPr userDrawn="1"/>
        </p:nvSpPr>
        <p:spPr>
          <a:xfrm>
            <a:off x="297179" y="739775"/>
            <a:ext cx="8846821" cy="79907"/>
          </a:xfrm>
          <a:prstGeom prst="rect">
            <a:avLst/>
          </a:prstGeom>
          <a:pattFill prst="ltUpDiag">
            <a:fgClr>
              <a:srgbClr val="00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ZoneTexte 2">
            <a:extLst>
              <a:ext uri="{FF2B5EF4-FFF2-40B4-BE49-F238E27FC236}">
                <a16:creationId xmlns:a16="http://schemas.microsoft.com/office/drawing/2014/main" id="{F3506349-D262-4997-B20F-B7F20CBA238D}"/>
              </a:ext>
            </a:extLst>
          </p:cNvPr>
          <p:cNvSpPr txBox="1"/>
          <p:nvPr userDrawn="1"/>
        </p:nvSpPr>
        <p:spPr>
          <a:xfrm>
            <a:off x="722158" y="6488757"/>
            <a:ext cx="1473200" cy="182935"/>
          </a:xfrm>
          <a:prstGeom prst="rect">
            <a:avLst/>
          </a:prstGeom>
          <a:noFill/>
        </p:spPr>
        <p:txBody>
          <a:bodyPr>
            <a:spAutoFit/>
          </a:bodyPr>
          <a:lstStyle/>
          <a:p>
            <a:pPr algn="ctr" fontAlgn="auto">
              <a:lnSpc>
                <a:spcPct val="50000"/>
              </a:lnSpc>
              <a:spcBef>
                <a:spcPts val="0"/>
              </a:spcBef>
              <a:spcAft>
                <a:spcPts val="0"/>
              </a:spcAft>
              <a:defRPr/>
            </a:pPr>
            <a:r>
              <a:rPr lang="fr-CH" sz="1050" b="1" kern="0" spc="50" dirty="0">
                <a:solidFill>
                  <a:srgbClr val="FFFFFF"/>
                </a:solidFill>
                <a:latin typeface="Arial Narrow"/>
                <a:ea typeface="+mn-ea"/>
                <a:cs typeface="Arial Narrow"/>
              </a:rPr>
              <a:t>Matlab</a:t>
            </a:r>
            <a:endParaRPr lang="fr-FR" sz="1050" b="1" kern="0" spc="50" dirty="0">
              <a:latin typeface="Arial Narrow"/>
              <a:ea typeface="+mn-ea"/>
              <a:cs typeface="Arial Narrow"/>
            </a:endParaRPr>
          </a:p>
        </p:txBody>
      </p:sp>
      <p:sp>
        <p:nvSpPr>
          <p:cNvPr id="14" name="ZoneTexte 3">
            <a:extLst>
              <a:ext uri="{FF2B5EF4-FFF2-40B4-BE49-F238E27FC236}">
                <a16:creationId xmlns:a16="http://schemas.microsoft.com/office/drawing/2014/main" id="{EC409C59-2BCE-45CB-8A18-8691AA842890}"/>
              </a:ext>
            </a:extLst>
          </p:cNvPr>
          <p:cNvSpPr txBox="1"/>
          <p:nvPr userDrawn="1"/>
        </p:nvSpPr>
        <p:spPr>
          <a:xfrm>
            <a:off x="2327691" y="6496965"/>
            <a:ext cx="2043268" cy="182679"/>
          </a:xfrm>
          <a:prstGeom prst="rect">
            <a:avLst/>
          </a:prstGeom>
          <a:noFill/>
        </p:spPr>
        <p:txBody>
          <a:bodyPr wrap="square">
            <a:spAutoFit/>
          </a:bodyPr>
          <a:lstStyle/>
          <a:p>
            <a:pPr algn="ctr" fontAlgn="auto">
              <a:lnSpc>
                <a:spcPct val="50000"/>
              </a:lnSpc>
              <a:spcBef>
                <a:spcPts val="0"/>
              </a:spcBef>
              <a:spcAft>
                <a:spcPts val="0"/>
              </a:spcAft>
              <a:defRPr/>
            </a:pPr>
            <a:r>
              <a:rPr lang="fr-CH" sz="1050" b="0" kern="0" spc="50" dirty="0">
                <a:solidFill>
                  <a:srgbClr val="FFFFFF"/>
                </a:solidFill>
                <a:latin typeface="Arial Narrow"/>
                <a:ea typeface="+mn-ea"/>
                <a:cs typeface="Arial Narrow"/>
              </a:rPr>
              <a:t>Méthode des caractéristiques</a:t>
            </a:r>
            <a:endParaRPr lang="fr-FR" sz="1050" b="0" kern="0" spc="50" dirty="0">
              <a:latin typeface="Arial Narrow"/>
              <a:ea typeface="+mn-ea"/>
              <a:cs typeface="Arial Narrow"/>
            </a:endParaRPr>
          </a:p>
        </p:txBody>
      </p:sp>
      <p:sp>
        <p:nvSpPr>
          <p:cNvPr id="15" name="Holder 4">
            <a:extLst>
              <a:ext uri="{FF2B5EF4-FFF2-40B4-BE49-F238E27FC236}">
                <a16:creationId xmlns:a16="http://schemas.microsoft.com/office/drawing/2014/main" id="{3AB7A87D-7136-44C7-8E6C-25D92387E839}"/>
              </a:ext>
            </a:extLst>
          </p:cNvPr>
          <p:cNvSpPr>
            <a:spLocks noGrp="1"/>
          </p:cNvSpPr>
          <p:nvPr>
            <p:ph type="ftr" sz="quarter" idx="3"/>
          </p:nvPr>
        </p:nvSpPr>
        <p:spPr>
          <a:xfrm>
            <a:off x="8194929" y="6496965"/>
            <a:ext cx="502920" cy="156845"/>
          </a:xfrm>
          <a:prstGeom prst="rect">
            <a:avLst/>
          </a:prstGeom>
        </p:spPr>
        <p:txBody>
          <a:bodyPr lIns="0" tIns="0" rIns="0" bIns="0"/>
          <a:lstStyle>
            <a:lvl1pPr>
              <a:defRPr sz="900" b="1" i="0">
                <a:solidFill>
                  <a:srgbClr val="585858"/>
                </a:solidFill>
                <a:latin typeface="Arial"/>
                <a:cs typeface="Arial"/>
              </a:defRPr>
            </a:lvl1pPr>
          </a:lstStyle>
          <a:p>
            <a:pPr marL="12700">
              <a:lnSpc>
                <a:spcPct val="100000"/>
              </a:lnSpc>
              <a:spcBef>
                <a:spcPts val="40"/>
              </a:spcBef>
            </a:pPr>
            <a:r>
              <a:rPr spc="-105" dirty="0"/>
              <a:t>ENAC/LHE</a:t>
            </a:r>
          </a:p>
        </p:txBody>
      </p:sp>
      <p:sp>
        <p:nvSpPr>
          <p:cNvPr id="16" name="Holder 6">
            <a:extLst>
              <a:ext uri="{FF2B5EF4-FFF2-40B4-BE49-F238E27FC236}">
                <a16:creationId xmlns:a16="http://schemas.microsoft.com/office/drawing/2014/main" id="{1F2F532E-2735-4379-BEED-4B4B6DF5009D}"/>
              </a:ext>
            </a:extLst>
          </p:cNvPr>
          <p:cNvSpPr>
            <a:spLocks noGrp="1"/>
          </p:cNvSpPr>
          <p:nvPr>
            <p:ph type="sldNum" sz="quarter" idx="4"/>
          </p:nvPr>
        </p:nvSpPr>
        <p:spPr>
          <a:xfrm>
            <a:off x="8830182" y="6496965"/>
            <a:ext cx="168021" cy="156845"/>
          </a:xfrm>
          <a:prstGeom prst="rect">
            <a:avLst/>
          </a:prstGeom>
        </p:spPr>
        <p:txBody>
          <a:bodyPr lIns="0" tIns="0" rIns="0" bIns="0"/>
          <a:lstStyle>
            <a:lvl1pPr>
              <a:defRPr sz="900" b="0" i="0">
                <a:solidFill>
                  <a:srgbClr val="A6A6A6"/>
                </a:solidFill>
                <a:latin typeface="Arial MT"/>
                <a:cs typeface="Arial MT"/>
              </a:defRPr>
            </a:lvl1pPr>
          </a:lstStyle>
          <a:p>
            <a:pPr marL="64135">
              <a:lnSpc>
                <a:spcPct val="100000"/>
              </a:lnSpc>
              <a:spcBef>
                <a:spcPts val="40"/>
              </a:spcBef>
            </a:pPr>
            <a:fld id="{81D60167-4931-47E6-BA6A-407CBD079E47}" type="slidenum">
              <a:rPr spc="-50" dirty="0"/>
              <a:t>‹#›</a:t>
            </a:fld>
            <a:endParaRPr spc="-50" dirty="0"/>
          </a:p>
        </p:txBody>
      </p:sp>
      <p:sp>
        <p:nvSpPr>
          <p:cNvPr id="17" name="object 2">
            <a:extLst>
              <a:ext uri="{FF2B5EF4-FFF2-40B4-BE49-F238E27FC236}">
                <a16:creationId xmlns:a16="http://schemas.microsoft.com/office/drawing/2014/main" id="{D760B214-0936-4967-949C-EE9BDBD2EA37}"/>
              </a:ext>
            </a:extLst>
          </p:cNvPr>
          <p:cNvSpPr txBox="1">
            <a:spLocks/>
          </p:cNvSpPr>
          <p:nvPr userDrawn="1"/>
        </p:nvSpPr>
        <p:spPr>
          <a:xfrm>
            <a:off x="313740" y="304801"/>
            <a:ext cx="7992060" cy="44307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de-DE" sz="2800" spc="90" dirty="0" err="1">
                <a:latin typeface="Impact" panose="020B0806030902050204" pitchFamily="34" charset="0"/>
                <a:cs typeface="Arial MT"/>
              </a:rPr>
              <a:t>Matlab</a:t>
            </a:r>
            <a:endParaRPr lang="de-DE" sz="2800" spc="140" dirty="0">
              <a:latin typeface="Impact" panose="020B0806030902050204" pitchFamily="34" charset="0"/>
              <a:cs typeface="Arial MT"/>
            </a:endParaRPr>
          </a:p>
        </p:txBody>
      </p:sp>
    </p:spTree>
    <p:extLst>
      <p:ext uri="{BB962C8B-B14F-4D97-AF65-F5344CB8AC3E}">
        <p14:creationId xmlns:p14="http://schemas.microsoft.com/office/powerpoint/2010/main" val="397283927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5.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3" name="object 3"/>
          <p:cNvSpPr txBox="1"/>
          <p:nvPr/>
        </p:nvSpPr>
        <p:spPr>
          <a:xfrm>
            <a:off x="8996695" y="6485382"/>
            <a:ext cx="78105"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A6A6A6"/>
                </a:solidFill>
                <a:latin typeface="Arial MT"/>
                <a:cs typeface="Arial MT"/>
              </a:rPr>
              <a:t>1</a:t>
            </a:r>
            <a:endParaRPr sz="900">
              <a:latin typeface="Arial MT"/>
              <a:cs typeface="Arial MT"/>
            </a:endParaRPr>
          </a:p>
        </p:txBody>
      </p:sp>
      <p:sp>
        <p:nvSpPr>
          <p:cNvPr id="5" name="object 5"/>
          <p:cNvSpPr txBox="1">
            <a:spLocks noGrp="1"/>
          </p:cNvSpPr>
          <p:nvPr>
            <p:ph type="title"/>
          </p:nvPr>
        </p:nvSpPr>
        <p:spPr>
          <a:xfrm>
            <a:off x="1600200" y="990600"/>
            <a:ext cx="4588510" cy="1748684"/>
          </a:xfrm>
          <a:prstGeom prst="rect">
            <a:avLst/>
          </a:prstGeom>
        </p:spPr>
        <p:txBody>
          <a:bodyPr vert="horz" wrap="square" lIns="0" tIns="12700" rIns="0" bIns="0" rtlCol="0">
            <a:spAutoFit/>
          </a:bodyPr>
          <a:lstStyle/>
          <a:p>
            <a:pPr marL="12700">
              <a:lnSpc>
                <a:spcPct val="100000"/>
              </a:lnSpc>
              <a:spcBef>
                <a:spcPts val="100"/>
              </a:spcBef>
            </a:pPr>
            <a:r>
              <a:rPr sz="4800" b="1" dirty="0">
                <a:solidFill>
                  <a:srgbClr val="FF0000"/>
                </a:solidFill>
                <a:latin typeface="Impact" panose="020B0806030902050204" pitchFamily="34" charset="0"/>
              </a:rPr>
              <a:t>TD</a:t>
            </a:r>
            <a:r>
              <a:rPr sz="4800" b="1" spc="-10" dirty="0">
                <a:solidFill>
                  <a:srgbClr val="FF0000"/>
                </a:solidFill>
                <a:latin typeface="Impact" panose="020B0806030902050204" pitchFamily="34" charset="0"/>
              </a:rPr>
              <a:t> </a:t>
            </a:r>
            <a:r>
              <a:rPr lang="en-US" sz="4800" b="1" spc="-10" dirty="0">
                <a:solidFill>
                  <a:srgbClr val="FF0000"/>
                </a:solidFill>
                <a:latin typeface="Impact" panose="020B0806030902050204" pitchFamily="34" charset="0"/>
              </a:rPr>
              <a:t>4</a:t>
            </a:r>
            <a:r>
              <a:rPr sz="4800" b="1" spc="-15" dirty="0">
                <a:solidFill>
                  <a:srgbClr val="FF0000"/>
                </a:solidFill>
                <a:latin typeface="Impact" panose="020B0806030902050204" pitchFamily="34" charset="0"/>
              </a:rPr>
              <a:t> </a:t>
            </a:r>
            <a:r>
              <a:rPr sz="4800" b="1" spc="-10" dirty="0">
                <a:solidFill>
                  <a:srgbClr val="FF0000"/>
                </a:solidFill>
                <a:latin typeface="Impact" panose="020B0806030902050204" pitchFamily="34" charset="0"/>
              </a:rPr>
              <a:t>(suite)</a:t>
            </a:r>
            <a:endParaRPr sz="4800" b="1" dirty="0">
              <a:latin typeface="Impact" panose="020B0806030902050204" pitchFamily="34" charset="0"/>
            </a:endParaRPr>
          </a:p>
          <a:p>
            <a:pPr marL="12700"/>
            <a:r>
              <a:rPr sz="4800" b="1" dirty="0" err="1">
                <a:solidFill>
                  <a:srgbClr val="FF0000"/>
                </a:solidFill>
                <a:latin typeface="Impact" panose="020B0806030902050204" pitchFamily="34" charset="0"/>
              </a:rPr>
              <a:t>Onde</a:t>
            </a:r>
            <a:r>
              <a:rPr sz="4800" b="1" spc="-110" dirty="0">
                <a:solidFill>
                  <a:srgbClr val="FF0000"/>
                </a:solidFill>
                <a:latin typeface="Impact" panose="020B0806030902050204" pitchFamily="34" charset="0"/>
              </a:rPr>
              <a:t> </a:t>
            </a:r>
            <a:r>
              <a:rPr sz="4800" b="1" spc="-10" dirty="0" err="1">
                <a:solidFill>
                  <a:srgbClr val="FF0000"/>
                </a:solidFill>
                <a:latin typeface="Impact" panose="020B0806030902050204" pitchFamily="34" charset="0"/>
              </a:rPr>
              <a:t>cinématique</a:t>
            </a:r>
            <a:br>
              <a:rPr lang="en-US" sz="4800" spc="-10" dirty="0">
                <a:solidFill>
                  <a:srgbClr val="FF0000"/>
                </a:solidFill>
              </a:rPr>
            </a:br>
            <a:r>
              <a:rPr lang="fr-CH" altLang="fr-FR" sz="2400" dirty="0">
                <a:solidFill>
                  <a:srgbClr val="FF0000"/>
                </a:solidFill>
                <a:latin typeface="Impact" pitchFamily="34" charset="0"/>
              </a:rPr>
              <a:t>Christophe </a:t>
            </a:r>
            <a:r>
              <a:rPr lang="fr-CH" altLang="fr-FR" sz="2400" dirty="0" err="1">
                <a:solidFill>
                  <a:srgbClr val="FF0000"/>
                </a:solidFill>
                <a:latin typeface="Impact" pitchFamily="34" charset="0"/>
              </a:rPr>
              <a:t>Ancey</a:t>
            </a:r>
            <a:endParaRPr sz="4800" dirty="0"/>
          </a:p>
        </p:txBody>
      </p:sp>
      <p:sp>
        <p:nvSpPr>
          <p:cNvPr id="8" name="Espace réservé du titre 1">
            <a:extLst>
              <a:ext uri="{FF2B5EF4-FFF2-40B4-BE49-F238E27FC236}">
                <a16:creationId xmlns:a16="http://schemas.microsoft.com/office/drawing/2014/main" id="{5E576A05-E6A4-4CCC-8EDD-460AC998238E}"/>
              </a:ext>
            </a:extLst>
          </p:cNvPr>
          <p:cNvSpPr txBox="1">
            <a:spLocks/>
          </p:cNvSpPr>
          <p:nvPr/>
        </p:nvSpPr>
        <p:spPr>
          <a:xfrm>
            <a:off x="3504770" y="5486400"/>
            <a:ext cx="2209126" cy="264556"/>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r>
              <a:rPr lang="fr-CH" altLang="fr-FR" sz="1600" b="1" dirty="0">
                <a:latin typeface="Arial Narrow" pitchFamily="34" charset="0"/>
              </a:rPr>
              <a:t>Semestre printemps 2025</a:t>
            </a:r>
            <a:endParaRPr lang="fr-FR" altLang="fr-FR" sz="1600" dirty="0">
              <a:latin typeface="Arial Narrow" pitchFamily="34" charset="0"/>
            </a:endParaRPr>
          </a:p>
        </p:txBody>
      </p:sp>
      <p:pic>
        <p:nvPicPr>
          <p:cNvPr id="16" name="Image 3">
            <a:extLst>
              <a:ext uri="{FF2B5EF4-FFF2-40B4-BE49-F238E27FC236}">
                <a16:creationId xmlns:a16="http://schemas.microsoft.com/office/drawing/2014/main" id="{5AA00FF7-1E70-4D4E-92A6-FCA9938F4D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942" y="283029"/>
            <a:ext cx="1328058" cy="386026"/>
          </a:xfrm>
          <a:prstGeom prst="rect">
            <a:avLst/>
          </a:prstGeom>
        </p:spPr>
      </p:pic>
      <p:pic>
        <p:nvPicPr>
          <p:cNvPr id="17" name="object 3">
            <a:extLst>
              <a:ext uri="{FF2B5EF4-FFF2-40B4-BE49-F238E27FC236}">
                <a16:creationId xmlns:a16="http://schemas.microsoft.com/office/drawing/2014/main" id="{6E70F991-BD38-4720-8698-55572710715D}"/>
              </a:ext>
            </a:extLst>
          </p:cNvPr>
          <p:cNvPicPr/>
          <p:nvPr/>
        </p:nvPicPr>
        <p:blipFill>
          <a:blip r:embed="rId3" cstate="print"/>
          <a:stretch>
            <a:fillRect/>
          </a:stretch>
        </p:blipFill>
        <p:spPr>
          <a:xfrm>
            <a:off x="2362843" y="3200400"/>
            <a:ext cx="4168377" cy="20537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10</a:t>
            </a:fld>
            <a:endParaRPr spc="-25" dirty="0"/>
          </a:p>
        </p:txBody>
      </p:sp>
      <p:pic>
        <p:nvPicPr>
          <p:cNvPr id="4" name="object 4"/>
          <p:cNvPicPr/>
          <p:nvPr/>
        </p:nvPicPr>
        <p:blipFill>
          <a:blip r:embed="rId2" cstate="print"/>
          <a:stretch>
            <a:fillRect/>
          </a:stretch>
        </p:blipFill>
        <p:spPr>
          <a:xfrm>
            <a:off x="5318759" y="3499703"/>
            <a:ext cx="3110483" cy="2585466"/>
          </a:xfrm>
          <a:prstGeom prst="rect">
            <a:avLst/>
          </a:prstGeom>
        </p:spPr>
      </p:pic>
      <p:pic>
        <p:nvPicPr>
          <p:cNvPr id="5" name="object 5"/>
          <p:cNvPicPr/>
          <p:nvPr/>
        </p:nvPicPr>
        <p:blipFill>
          <a:blip r:embed="rId3" cstate="print"/>
          <a:stretch>
            <a:fillRect/>
          </a:stretch>
        </p:blipFill>
        <p:spPr>
          <a:xfrm>
            <a:off x="513309" y="2965542"/>
            <a:ext cx="3761232" cy="3119627"/>
          </a:xfrm>
          <a:prstGeom prst="rect">
            <a:avLst/>
          </a:prstGeom>
        </p:spPr>
      </p:pic>
      <p:sp>
        <p:nvSpPr>
          <p:cNvPr id="10" name="object 2">
            <a:extLst>
              <a:ext uri="{FF2B5EF4-FFF2-40B4-BE49-F238E27FC236}">
                <a16:creationId xmlns:a16="http://schemas.microsoft.com/office/drawing/2014/main" id="{6ADE5901-68BD-485D-AA54-DA36A17C906E}"/>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3" name="object 3">
            <a:extLst>
              <a:ext uri="{FF2B5EF4-FFF2-40B4-BE49-F238E27FC236}">
                <a16:creationId xmlns:a16="http://schemas.microsoft.com/office/drawing/2014/main" id="{91138AB8-2ADC-437B-A8B4-90F7CFCC5C1F}"/>
              </a:ext>
            </a:extLst>
          </p:cNvPr>
          <p:cNvSpPr txBox="1"/>
          <p:nvPr/>
        </p:nvSpPr>
        <p:spPr>
          <a:xfrm>
            <a:off x="401091" y="1219200"/>
            <a:ext cx="8229600" cy="2198679"/>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Sections en travers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Le profil topographique s’affiche ensuite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Si l’affichage n’est pas à l’échelle, corriger les bornes des axes des abscisses et ordonnées dans le menu Graph Management en changement les valeur Minimum et Maximum de X Axis et Y Axis</a:t>
            </a:r>
          </a:p>
          <a:p>
            <a:pPr marL="355600" indent="-342900">
              <a:lnSpc>
                <a:spcPct val="100000"/>
              </a:lnSpc>
              <a:buFont typeface="Arial" panose="020B0604020202020204" pitchFamily="34" charset="0"/>
              <a:buChar char="•"/>
              <a:tabLst>
                <a:tab pos="354965" algn="l"/>
              </a:tabLst>
            </a:pPr>
            <a:endParaRPr lang="fr-FR" sz="2000" dirty="0">
              <a:latin typeface="+mn-lt"/>
              <a:cs typeface="Arial MT"/>
            </a:endParaRPr>
          </a:p>
          <a:p>
            <a:pPr marL="12700">
              <a:lnSpc>
                <a:spcPct val="100000"/>
              </a:lnSpc>
              <a:tabLst>
                <a:tab pos="354965" algn="l"/>
              </a:tabLst>
            </a:pPr>
            <a:endParaRPr lang="en-CH" sz="2000" dirty="0">
              <a:latin typeface="+mn-l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11</a:t>
            </a:fld>
            <a:endParaRPr spc="-25" dirty="0"/>
          </a:p>
        </p:txBody>
      </p:sp>
      <p:pic>
        <p:nvPicPr>
          <p:cNvPr id="4" name="object 4"/>
          <p:cNvPicPr/>
          <p:nvPr/>
        </p:nvPicPr>
        <p:blipFill>
          <a:blip r:embed="rId2" cstate="print"/>
          <a:stretch>
            <a:fillRect/>
          </a:stretch>
        </p:blipFill>
        <p:spPr>
          <a:xfrm>
            <a:off x="5498716" y="3472649"/>
            <a:ext cx="3110483" cy="2585466"/>
          </a:xfrm>
          <a:prstGeom prst="rect">
            <a:avLst/>
          </a:prstGeom>
        </p:spPr>
      </p:pic>
      <p:pic>
        <p:nvPicPr>
          <p:cNvPr id="5" name="object 5"/>
          <p:cNvPicPr/>
          <p:nvPr/>
        </p:nvPicPr>
        <p:blipFill>
          <a:blip r:embed="rId3" cstate="print"/>
          <a:stretch>
            <a:fillRect/>
          </a:stretch>
        </p:blipFill>
        <p:spPr>
          <a:xfrm>
            <a:off x="762000" y="3330536"/>
            <a:ext cx="3461003" cy="2869692"/>
          </a:xfrm>
          <a:prstGeom prst="rect">
            <a:avLst/>
          </a:prstGeom>
        </p:spPr>
      </p:pic>
      <p:sp>
        <p:nvSpPr>
          <p:cNvPr id="10" name="object 2">
            <a:extLst>
              <a:ext uri="{FF2B5EF4-FFF2-40B4-BE49-F238E27FC236}">
                <a16:creationId xmlns:a16="http://schemas.microsoft.com/office/drawing/2014/main" id="{8E827C3A-4249-44E8-866E-6EAC204E63E5}"/>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3" name="object 3">
            <a:extLst>
              <a:ext uri="{FF2B5EF4-FFF2-40B4-BE49-F238E27FC236}">
                <a16:creationId xmlns:a16="http://schemas.microsoft.com/office/drawing/2014/main" id="{33E82C80-F275-4CBA-B2F4-6716CEAC1690}"/>
              </a:ext>
            </a:extLst>
          </p:cNvPr>
          <p:cNvSpPr txBox="1"/>
          <p:nvPr/>
        </p:nvSpPr>
        <p:spPr>
          <a:xfrm>
            <a:off x="401091" y="1219200"/>
            <a:ext cx="8229600" cy="1890902"/>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Sections en travers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Le profil topographique s’affiche ensuite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Si l’affichage n’est pas à l’échelle, corriger les bornes des axes des abscisses et ordonnées dans le menu Graph Management en changement les valeur Minimum et Maximum de X Axis et Y Axis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Exporter les différents profils correspondants à toutes les coupes</a:t>
            </a:r>
            <a:endParaRPr lang="en-CH" sz="2000" dirty="0">
              <a:latin typeface="+mn-l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12</a:t>
            </a:fld>
            <a:endParaRPr spc="-25" dirty="0"/>
          </a:p>
        </p:txBody>
      </p:sp>
      <p:sp>
        <p:nvSpPr>
          <p:cNvPr id="8" name="object 2">
            <a:extLst>
              <a:ext uri="{FF2B5EF4-FFF2-40B4-BE49-F238E27FC236}">
                <a16:creationId xmlns:a16="http://schemas.microsoft.com/office/drawing/2014/main" id="{A4E8A6A8-A439-4545-A38B-0360D50BBEA3}"/>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0" name="object 3">
            <a:extLst>
              <a:ext uri="{FF2B5EF4-FFF2-40B4-BE49-F238E27FC236}">
                <a16:creationId xmlns:a16="http://schemas.microsoft.com/office/drawing/2014/main" id="{2FADBE5A-68D0-42F5-BB78-009155E46EEA}"/>
              </a:ext>
            </a:extLst>
          </p:cNvPr>
          <p:cNvSpPr txBox="1"/>
          <p:nvPr/>
        </p:nvSpPr>
        <p:spPr>
          <a:xfrm>
            <a:off x="401091" y="1219200"/>
            <a:ext cx="8229600" cy="2783454"/>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On va utiliser les résultats de la simulation de crue, à savoir les hydrogrammes dans différentes sections en travers ainsi que les profils d’altitude de ces sections, avec Matlab afin de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Estimer la vitesse de propagation de la crue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Estimer le taux de ralentissement de la vitesse de la crue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Calculer les courbes de débitance O = 𝒇(𝒉) ou O = 𝒇(𝑺)</a:t>
            </a:r>
          </a:p>
          <a:p>
            <a:pPr marL="355600" indent="-342900">
              <a:lnSpc>
                <a:spcPct val="100000"/>
              </a:lnSpc>
              <a:buFont typeface="Arial" panose="020B0604020202020204" pitchFamily="34" charset="0"/>
              <a:buChar char="•"/>
              <a:tabLst>
                <a:tab pos="354965" algn="l"/>
              </a:tabLst>
            </a:pPr>
            <a:r>
              <a:rPr lang="fr-FR" sz="2000" dirty="0">
                <a:latin typeface="+mn-lt"/>
                <a:cs typeface="Arial MT"/>
              </a:rPr>
              <a:t>Utiliser la formule de Kleitz-</a:t>
            </a:r>
            <a:r>
              <a:rPr lang="fr-FR" sz="2000" dirty="0" err="1">
                <a:latin typeface="+mn-lt"/>
                <a:cs typeface="Arial MT"/>
              </a:rPr>
              <a:t>Seddon</a:t>
            </a:r>
            <a:endParaRPr lang="fr-FR" sz="2000" dirty="0">
              <a:latin typeface="+mn-lt"/>
              <a:cs typeface="Arial MT"/>
            </a:endParaRPr>
          </a:p>
          <a:p>
            <a:pPr marL="355600" indent="-342900">
              <a:lnSpc>
                <a:spcPct val="100000"/>
              </a:lnSpc>
              <a:buFont typeface="Arial" panose="020B0604020202020204" pitchFamily="34" charset="0"/>
              <a:buChar char="•"/>
              <a:tabLst>
                <a:tab pos="354965" algn="l"/>
              </a:tabLst>
            </a:pPr>
            <a:r>
              <a:rPr lang="fr-FR" sz="2000" dirty="0">
                <a:latin typeface="+mn-lt"/>
                <a:cs typeface="Arial MT"/>
              </a:rPr>
              <a:t>Utiliser la méthode des caractéristiques</a:t>
            </a:r>
          </a:p>
          <a:p>
            <a:pPr marL="355600" indent="-342900">
              <a:lnSpc>
                <a:spcPct val="100000"/>
              </a:lnSpc>
              <a:buFont typeface="Arial" panose="020B0604020202020204" pitchFamily="34" charset="0"/>
              <a:buChar char="•"/>
              <a:tabLst>
                <a:tab pos="354965" algn="l"/>
              </a:tabLst>
            </a:pPr>
            <a:endParaRPr lang="en-CH" sz="2000" dirty="0">
              <a:latin typeface="+mn-l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13</a:t>
            </a:fld>
            <a:endParaRPr spc="-25" dirty="0"/>
          </a:p>
        </p:txBody>
      </p:sp>
      <p:pic>
        <p:nvPicPr>
          <p:cNvPr id="4" name="object 4"/>
          <p:cNvPicPr/>
          <p:nvPr/>
        </p:nvPicPr>
        <p:blipFill>
          <a:blip r:embed="rId2" cstate="print"/>
          <a:stretch>
            <a:fillRect/>
          </a:stretch>
        </p:blipFill>
        <p:spPr>
          <a:xfrm>
            <a:off x="1162916" y="2859075"/>
            <a:ext cx="6261132" cy="3247948"/>
          </a:xfrm>
          <a:prstGeom prst="rect">
            <a:avLst/>
          </a:prstGeom>
        </p:spPr>
      </p:pic>
      <p:sp>
        <p:nvSpPr>
          <p:cNvPr id="9" name="object 2">
            <a:extLst>
              <a:ext uri="{FF2B5EF4-FFF2-40B4-BE49-F238E27FC236}">
                <a16:creationId xmlns:a16="http://schemas.microsoft.com/office/drawing/2014/main" id="{4A8C5B11-D33F-484B-A7AF-FB47D7D75B21}"/>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6" name="object 3">
            <a:extLst>
              <a:ext uri="{FF2B5EF4-FFF2-40B4-BE49-F238E27FC236}">
                <a16:creationId xmlns:a16="http://schemas.microsoft.com/office/drawing/2014/main" id="{A02478D2-9CEF-429C-81EA-D4D60D616E8F}"/>
              </a:ext>
            </a:extLst>
          </p:cNvPr>
          <p:cNvSpPr txBox="1"/>
          <p:nvPr/>
        </p:nvSpPr>
        <p:spPr>
          <a:xfrm>
            <a:off x="381000" y="1243022"/>
            <a:ext cx="8229600" cy="1244571"/>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Estimer la vitesse de propagation de la crue. Pour cela estimer (avec Matlab) trouver le temps d’occurrence du débit de pointe pour chaque section.</a:t>
            </a:r>
          </a:p>
          <a:p>
            <a:pPr marL="355600" indent="-342900">
              <a:lnSpc>
                <a:spcPct val="100000"/>
              </a:lnSpc>
              <a:buFont typeface="Arial" panose="020B0604020202020204" pitchFamily="34" charset="0"/>
              <a:buChar char="•"/>
              <a:tabLst>
                <a:tab pos="354965" algn="l"/>
              </a:tabLst>
            </a:pPr>
            <a:endParaRPr lang="fr-FR" sz="2000" dirty="0">
              <a:latin typeface="+mn-lt"/>
              <a:cs typeface="Arial MT"/>
            </a:endParaRPr>
          </a:p>
          <a:p>
            <a:pPr marL="355600" indent="-342900">
              <a:lnSpc>
                <a:spcPct val="100000"/>
              </a:lnSpc>
              <a:buFont typeface="Arial" panose="020B0604020202020204" pitchFamily="34" charset="0"/>
              <a:buChar char="•"/>
              <a:tabLst>
                <a:tab pos="354965" algn="l"/>
              </a:tabLst>
            </a:pPr>
            <a:endParaRPr lang="en-CH" sz="2000" dirty="0">
              <a:latin typeface="+mn-l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14</a:t>
            </a:fld>
            <a:endParaRPr spc="-25" dirty="0"/>
          </a:p>
        </p:txBody>
      </p:sp>
      <p:pic>
        <p:nvPicPr>
          <p:cNvPr id="10" name="object 10"/>
          <p:cNvPicPr/>
          <p:nvPr/>
        </p:nvPicPr>
        <p:blipFill>
          <a:blip r:embed="rId2" cstate="print"/>
          <a:stretch>
            <a:fillRect/>
          </a:stretch>
        </p:blipFill>
        <p:spPr>
          <a:xfrm>
            <a:off x="838200" y="2862902"/>
            <a:ext cx="7021830" cy="3438144"/>
          </a:xfrm>
          <a:prstGeom prst="rect">
            <a:avLst/>
          </a:prstGeom>
        </p:spPr>
      </p:pic>
      <p:sp>
        <p:nvSpPr>
          <p:cNvPr id="15" name="object 2">
            <a:extLst>
              <a:ext uri="{FF2B5EF4-FFF2-40B4-BE49-F238E27FC236}">
                <a16:creationId xmlns:a16="http://schemas.microsoft.com/office/drawing/2014/main" id="{CE517511-6FA8-41AE-A3AD-71DA50803B45}"/>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mc:AlternateContent xmlns:mc="http://schemas.openxmlformats.org/markup-compatibility/2006">
        <mc:Choice xmlns:a14="http://schemas.microsoft.com/office/drawing/2010/main" Requires="a14">
          <p:sp>
            <p:nvSpPr>
              <p:cNvPr id="17" name="object 3">
                <a:extLst>
                  <a:ext uri="{FF2B5EF4-FFF2-40B4-BE49-F238E27FC236}">
                    <a16:creationId xmlns:a16="http://schemas.microsoft.com/office/drawing/2014/main" id="{5BFC1A41-AC04-43D2-8674-4258963AF2DF}"/>
                  </a:ext>
                </a:extLst>
              </p:cNvPr>
              <p:cNvSpPr txBox="1"/>
              <p:nvPr/>
            </p:nvSpPr>
            <p:spPr>
              <a:xfrm>
                <a:off x="401090" y="1219200"/>
                <a:ext cx="8361909" cy="1495730"/>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La vitesse de crue est estimée par </a:t>
                </a:r>
                <a14:m>
                  <m:oMath xmlns:m="http://schemas.openxmlformats.org/officeDocument/2006/math">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𝑐</m:t>
                        </m:r>
                      </m:e>
                      <m:sub>
                        <m:r>
                          <a:rPr lang="en-US" sz="2000" b="0" i="1" smtClean="0">
                            <a:latin typeface="Cambria Math" panose="02040503050406030204" pitchFamily="18" charset="0"/>
                            <a:cs typeface="Arial MT"/>
                          </a:rPr>
                          <m:t>𝑐𝑟𝑢𝑒</m:t>
                        </m:r>
                      </m:sub>
                    </m:sSub>
                    <m:r>
                      <a:rPr lang="en-US" sz="2000" b="0" i="1" smtClean="0">
                        <a:latin typeface="Cambria Math" panose="02040503050406030204" pitchFamily="18" charset="0"/>
                        <a:cs typeface="Arial MT"/>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𝑖𝑗</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den>
                    </m:f>
                  </m:oMath>
                </a14:m>
                <a:r>
                  <a:rPr lang="fr-FR" sz="2000" dirty="0">
                    <a:latin typeface="+mn-lt"/>
                    <a:cs typeface="Arial MT"/>
                  </a:rPr>
                  <a:t> où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𝑝</m:t>
                        </m:r>
                        <m:r>
                          <a:rPr lang="en-US" sz="2000" b="0" i="1" smtClean="0">
                            <a:latin typeface="Cambria Math" panose="02040503050406030204" pitchFamily="18" charset="0"/>
                          </a:rPr>
                          <m:t>,</m:t>
                        </m:r>
                        <m:r>
                          <a:rPr lang="en-US" sz="2000" b="0" i="1" smtClean="0">
                            <a:latin typeface="Cambria Math" panose="02040503050406030204" pitchFamily="18" charset="0"/>
                          </a:rPr>
                          <m:t>𝑖</m:t>
                        </m:r>
                      </m:sub>
                    </m:sSub>
                  </m:oMath>
                </a14:m>
                <a:r>
                  <a:rPr lang="en-US" sz="2000" dirty="0">
                    <a:latin typeface="+mn-lt"/>
                    <a:cs typeface="Arial MT"/>
                  </a:rPr>
                  <a:t> </a:t>
                </a:r>
                <a:r>
                  <a:rPr lang="en-US" sz="2000" dirty="0" err="1">
                    <a:latin typeface="+mn-lt"/>
                    <a:cs typeface="Arial MT"/>
                  </a:rPr>
                  <a:t>est</a:t>
                </a:r>
                <a:r>
                  <a:rPr lang="en-US" sz="2000" dirty="0">
                    <a:latin typeface="+mn-lt"/>
                    <a:cs typeface="Arial MT"/>
                  </a:rPr>
                  <a:t> le temps </a:t>
                </a:r>
                <a:r>
                  <a:rPr lang="en-US" sz="2000" dirty="0" err="1">
                    <a:latin typeface="+mn-lt"/>
                    <a:cs typeface="Arial MT"/>
                  </a:rPr>
                  <a:t>auquel</a:t>
                </a:r>
                <a:r>
                  <a:rPr lang="en-US" sz="2000" dirty="0">
                    <a:latin typeface="+mn-lt"/>
                    <a:cs typeface="Arial MT"/>
                  </a:rPr>
                  <a:t> a lieu le debit de pointe pour la section </a:t>
                </a:r>
                <a14:m>
                  <m:oMath xmlns:m="http://schemas.openxmlformats.org/officeDocument/2006/math">
                    <m:r>
                      <a:rPr lang="en-US" sz="2000" b="0" i="1" smtClean="0">
                        <a:latin typeface="Cambria Math" panose="02040503050406030204" pitchFamily="18" charset="0"/>
                      </a:rPr>
                      <m:t>𝑖</m:t>
                    </m:r>
                  </m:oMath>
                </a14:m>
                <a:r>
                  <a:rPr lang="en-US" sz="2000" dirty="0">
                    <a:latin typeface="+mn-lt"/>
                    <a:cs typeface="Arial MT"/>
                  </a:rPr>
                  <a:t> et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𝑖𝑗</m:t>
                        </m:r>
                      </m:sub>
                    </m:sSub>
                  </m:oMath>
                </a14:m>
                <a:r>
                  <a:rPr lang="en-US" sz="2000" dirty="0">
                    <a:latin typeface="+mn-lt"/>
                    <a:cs typeface="Arial MT"/>
                  </a:rPr>
                  <a:t> </a:t>
                </a:r>
                <a:r>
                  <a:rPr lang="en-US" sz="2000" dirty="0" err="1">
                    <a:latin typeface="+mn-lt"/>
                    <a:cs typeface="Arial MT"/>
                  </a:rPr>
                  <a:t>est</a:t>
                </a:r>
                <a:r>
                  <a:rPr lang="en-US" sz="2000" dirty="0">
                    <a:latin typeface="+mn-lt"/>
                    <a:cs typeface="Arial MT"/>
                  </a:rPr>
                  <a:t> la distance entre les sections </a:t>
                </a:r>
                <a14:m>
                  <m:oMath xmlns:m="http://schemas.openxmlformats.org/officeDocument/2006/math">
                    <m:r>
                      <a:rPr lang="en-US" sz="2000" b="0" i="1" smtClean="0">
                        <a:latin typeface="Cambria Math" panose="02040503050406030204" pitchFamily="18" charset="0"/>
                      </a:rPr>
                      <m:t>𝑖</m:t>
                    </m:r>
                  </m:oMath>
                </a14:m>
                <a:r>
                  <a:rPr lang="en-US" sz="2000" dirty="0">
                    <a:latin typeface="+mn-lt"/>
                    <a:cs typeface="Arial MT"/>
                  </a:rPr>
                  <a:t> et </a:t>
                </a:r>
                <a14:m>
                  <m:oMath xmlns:m="http://schemas.openxmlformats.org/officeDocument/2006/math">
                    <m:r>
                      <a:rPr lang="en-US" sz="2000" b="0" i="1" smtClean="0">
                        <a:latin typeface="Cambria Math" panose="02040503050406030204" pitchFamily="18" charset="0"/>
                        <a:cs typeface="Arial MT"/>
                      </a:rPr>
                      <m:t>𝑗</m:t>
                    </m:r>
                  </m:oMath>
                </a14:m>
                <a:r>
                  <a:rPr lang="en-US" sz="2000" dirty="0">
                    <a:latin typeface="+mn-lt"/>
                    <a:cs typeface="Arial MT"/>
                  </a:rPr>
                  <a:t>.</a:t>
                </a:r>
              </a:p>
              <a:p>
                <a:pPr marL="12700">
                  <a:lnSpc>
                    <a:spcPct val="100000"/>
                  </a:lnSpc>
                  <a:tabLst>
                    <a:tab pos="354965" algn="l"/>
                  </a:tabLst>
                </a:pPr>
                <a:r>
                  <a:rPr lang="en-US" sz="2000" dirty="0" err="1">
                    <a:latin typeface="+mn-lt"/>
                    <a:cs typeface="Arial MT"/>
                  </a:rPr>
                  <a:t>Certains</a:t>
                </a:r>
                <a:r>
                  <a:rPr lang="en-US" sz="2000" dirty="0">
                    <a:latin typeface="+mn-lt"/>
                    <a:cs typeface="Arial MT"/>
                  </a:rPr>
                  <a:t> </a:t>
                </a:r>
                <a:r>
                  <a:rPr lang="en-US" sz="2000" dirty="0" err="1">
                    <a:latin typeface="+mn-lt"/>
                    <a:cs typeface="Arial MT"/>
                  </a:rPr>
                  <a:t>calculs</a:t>
                </a:r>
                <a:r>
                  <a:rPr lang="en-US" sz="2000" dirty="0">
                    <a:latin typeface="+mn-lt"/>
                    <a:cs typeface="Arial MT"/>
                  </a:rPr>
                  <a:t> </a:t>
                </a:r>
                <a:r>
                  <a:rPr lang="en-US" sz="2000" dirty="0" err="1">
                    <a:latin typeface="+mn-lt"/>
                    <a:cs typeface="Arial MT"/>
                  </a:rPr>
                  <a:t>donnent</a:t>
                </a:r>
                <a:r>
                  <a:rPr lang="en-US" sz="2000" dirty="0">
                    <a:latin typeface="+mn-lt"/>
                    <a:cs typeface="Arial MT"/>
                  </a:rPr>
                  <a:t> des </a:t>
                </a:r>
                <a:r>
                  <a:rPr lang="en-US" sz="2000" dirty="0" err="1">
                    <a:latin typeface="+mn-lt"/>
                    <a:cs typeface="Arial MT"/>
                  </a:rPr>
                  <a:t>vitesses</a:t>
                </a:r>
                <a:r>
                  <a:rPr lang="en-US" sz="2000" dirty="0">
                    <a:latin typeface="+mn-lt"/>
                    <a:cs typeface="Arial MT"/>
                  </a:rPr>
                  <a:t> non physiques (negatives </a:t>
                </a:r>
                <a:r>
                  <a:rPr lang="en-US" sz="2000" dirty="0" err="1">
                    <a:latin typeface="+mn-lt"/>
                    <a:cs typeface="Arial MT"/>
                  </a:rPr>
                  <a:t>ou</a:t>
                </a:r>
                <a:r>
                  <a:rPr lang="en-US" sz="2000" dirty="0">
                    <a:latin typeface="+mn-lt"/>
                    <a:cs typeface="Arial MT"/>
                  </a:rPr>
                  <a:t> </a:t>
                </a:r>
                <a:r>
                  <a:rPr lang="en-US" sz="2000" dirty="0" err="1">
                    <a:latin typeface="+mn-lt"/>
                    <a:cs typeface="Arial MT"/>
                  </a:rPr>
                  <a:t>infinies</a:t>
                </a:r>
                <a:r>
                  <a:rPr lang="en-US" sz="2000" dirty="0">
                    <a:latin typeface="+mn-lt"/>
                    <a:cs typeface="Arial MT"/>
                  </a:rPr>
                  <a:t>), ells ne </a:t>
                </a:r>
                <a:r>
                  <a:rPr lang="en-US" sz="2000" dirty="0" err="1">
                    <a:latin typeface="+mn-lt"/>
                    <a:cs typeface="Arial MT"/>
                  </a:rPr>
                  <a:t>sont</a:t>
                </a:r>
                <a:r>
                  <a:rPr lang="en-US" sz="2000" dirty="0">
                    <a:latin typeface="+mn-lt"/>
                    <a:cs typeface="Arial MT"/>
                  </a:rPr>
                  <a:t> pas </a:t>
                </a:r>
                <a:r>
                  <a:rPr lang="en-US" sz="2000" dirty="0" err="1">
                    <a:latin typeface="+mn-lt"/>
                    <a:cs typeface="Arial MT"/>
                  </a:rPr>
                  <a:t>présentes</a:t>
                </a:r>
                <a:r>
                  <a:rPr lang="en-US" sz="2000" dirty="0">
                    <a:latin typeface="+mn-lt"/>
                    <a:cs typeface="Arial MT"/>
                  </a:rPr>
                  <a:t> sur le </a:t>
                </a:r>
                <a:r>
                  <a:rPr lang="en-US" sz="2000" dirty="0" err="1">
                    <a:latin typeface="+mn-lt"/>
                    <a:cs typeface="Arial MT"/>
                  </a:rPr>
                  <a:t>graphique</a:t>
                </a:r>
                <a:r>
                  <a:rPr lang="en-US" sz="2000" dirty="0">
                    <a:latin typeface="+mn-lt"/>
                    <a:cs typeface="Arial MT"/>
                  </a:rPr>
                  <a:t>. </a:t>
                </a:r>
                <a:endParaRPr lang="en-CH" sz="2000" dirty="0">
                  <a:latin typeface="+mn-lt"/>
                  <a:cs typeface="Arial MT"/>
                </a:endParaRPr>
              </a:p>
            </p:txBody>
          </p:sp>
        </mc:Choice>
        <mc:Fallback>
          <p:sp>
            <p:nvSpPr>
              <p:cNvPr id="17" name="object 3">
                <a:extLst>
                  <a:ext uri="{FF2B5EF4-FFF2-40B4-BE49-F238E27FC236}">
                    <a16:creationId xmlns:a16="http://schemas.microsoft.com/office/drawing/2014/main" id="{5BFC1A41-AC04-43D2-8674-4258963AF2DF}"/>
                  </a:ext>
                </a:extLst>
              </p:cNvPr>
              <p:cNvSpPr txBox="1">
                <a:spLocks noRot="1" noChangeAspect="1" noMove="1" noResize="1" noEditPoints="1" noAdjustHandles="1" noChangeArrowheads="1" noChangeShapeType="1" noTextEdit="1"/>
              </p:cNvSpPr>
              <p:nvPr/>
            </p:nvSpPr>
            <p:spPr>
              <a:xfrm>
                <a:off x="401090" y="1219200"/>
                <a:ext cx="8361909" cy="1495730"/>
              </a:xfrm>
              <a:prstGeom prst="rect">
                <a:avLst/>
              </a:prstGeom>
              <a:blipFill>
                <a:blip r:embed="rId3"/>
                <a:stretch>
                  <a:fillRect l="-1751" r="-656" b="-9796"/>
                </a:stretch>
              </a:blipFill>
            </p:spPr>
            <p:txBody>
              <a:bodyPr/>
              <a:lstStyle/>
              <a:p>
                <a:r>
                  <a:rPr lang="en-CH">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15</a:t>
            </a:fld>
            <a:endParaRPr spc="-25" dirty="0"/>
          </a:p>
        </p:txBody>
      </p:sp>
      <p:sp>
        <p:nvSpPr>
          <p:cNvPr id="9" name="object 2">
            <a:extLst>
              <a:ext uri="{FF2B5EF4-FFF2-40B4-BE49-F238E27FC236}">
                <a16:creationId xmlns:a16="http://schemas.microsoft.com/office/drawing/2014/main" id="{C612B8C2-28FF-41B6-8D09-55C4049F88B7}"/>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1" name="object 3">
            <a:extLst>
              <a:ext uri="{FF2B5EF4-FFF2-40B4-BE49-F238E27FC236}">
                <a16:creationId xmlns:a16="http://schemas.microsoft.com/office/drawing/2014/main" id="{442EA602-2D79-4B36-95B6-0FF7C21BA75B}"/>
              </a:ext>
            </a:extLst>
          </p:cNvPr>
          <p:cNvSpPr txBox="1"/>
          <p:nvPr/>
        </p:nvSpPr>
        <p:spPr>
          <a:xfrm>
            <a:off x="401090" y="1219200"/>
            <a:ext cx="8361909" cy="321242"/>
          </a:xfrm>
          <a:prstGeom prst="rect">
            <a:avLst/>
          </a:prstGeom>
        </p:spPr>
        <p:txBody>
          <a:bodyPr vert="horz" wrap="square" lIns="0" tIns="13335" rIns="0" bIns="0" rtlCol="0">
            <a:spAutoFit/>
          </a:bodyPr>
          <a:lstStyle/>
          <a:p>
            <a:pPr marL="12700">
              <a:lnSpc>
                <a:spcPct val="100000"/>
              </a:lnSpc>
              <a:tabLst>
                <a:tab pos="354965" algn="l"/>
              </a:tabLst>
            </a:pPr>
            <a:r>
              <a:rPr lang="en-US" sz="2000" dirty="0">
                <a:latin typeface="+mn-lt"/>
                <a:cs typeface="Arial MT"/>
              </a:rPr>
              <a:t>Tracer la </a:t>
            </a:r>
            <a:r>
              <a:rPr lang="en-US" sz="2000" dirty="0" err="1">
                <a:latin typeface="+mn-lt"/>
                <a:cs typeface="Arial MT"/>
              </a:rPr>
              <a:t>célérité</a:t>
            </a:r>
            <a:endParaRPr lang="en-CH" sz="2000" dirty="0">
              <a:latin typeface="+mn-lt"/>
              <a:cs typeface="Arial MT"/>
            </a:endParaRPr>
          </a:p>
        </p:txBody>
      </p:sp>
      <p:pic>
        <p:nvPicPr>
          <p:cNvPr id="12" name="object 10">
            <a:extLst>
              <a:ext uri="{FF2B5EF4-FFF2-40B4-BE49-F238E27FC236}">
                <a16:creationId xmlns:a16="http://schemas.microsoft.com/office/drawing/2014/main" id="{0F490E8B-68DE-45E1-8F03-35223D277B4B}"/>
              </a:ext>
            </a:extLst>
          </p:cNvPr>
          <p:cNvPicPr/>
          <p:nvPr/>
        </p:nvPicPr>
        <p:blipFill>
          <a:blip r:embed="rId2" cstate="print"/>
          <a:stretch>
            <a:fillRect/>
          </a:stretch>
        </p:blipFill>
        <p:spPr>
          <a:xfrm>
            <a:off x="838200" y="2862902"/>
            <a:ext cx="7021830" cy="34381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16</a:t>
            </a:fld>
            <a:endParaRPr spc="-25" dirty="0"/>
          </a:p>
        </p:txBody>
      </p:sp>
      <p:sp>
        <p:nvSpPr>
          <p:cNvPr id="10" name="object 2">
            <a:extLst>
              <a:ext uri="{FF2B5EF4-FFF2-40B4-BE49-F238E27FC236}">
                <a16:creationId xmlns:a16="http://schemas.microsoft.com/office/drawing/2014/main" id="{1EC18377-FF8D-4053-9525-F3EBABD60D19}"/>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mc:AlternateContent xmlns:mc="http://schemas.openxmlformats.org/markup-compatibility/2006">
        <mc:Choice xmlns:a14="http://schemas.microsoft.com/office/drawing/2010/main" Requires="a14">
          <p:sp>
            <p:nvSpPr>
              <p:cNvPr id="14" name="object 3">
                <a:extLst>
                  <a:ext uri="{FF2B5EF4-FFF2-40B4-BE49-F238E27FC236}">
                    <a16:creationId xmlns:a16="http://schemas.microsoft.com/office/drawing/2014/main" id="{97D82CDE-B26B-47F6-A679-75E52261F507}"/>
                  </a:ext>
                </a:extLst>
              </p:cNvPr>
              <p:cNvSpPr txBox="1"/>
              <p:nvPr/>
            </p:nvSpPr>
            <p:spPr>
              <a:xfrm>
                <a:off x="401091" y="1219200"/>
                <a:ext cx="8229600" cy="2771849"/>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Formule de Kleitz-</a:t>
                </a:r>
                <a:r>
                  <a:rPr lang="fr-FR" sz="2200" b="1" dirty="0" err="1">
                    <a:latin typeface="+mn-lt"/>
                    <a:cs typeface="Arial MT"/>
                  </a:rPr>
                  <a:t>Seddon</a:t>
                </a:r>
                <a:endParaRPr lang="fr-FR" sz="2200" b="1" dirty="0">
                  <a:latin typeface="+mn-lt"/>
                  <a:cs typeface="Arial MT"/>
                </a:endParaRPr>
              </a:p>
              <a:p>
                <a:pPr marL="12700">
                  <a:lnSpc>
                    <a:spcPct val="100000"/>
                  </a:lnSpc>
                  <a:tabLst>
                    <a:tab pos="354965" algn="l"/>
                  </a:tabLst>
                </a:pPr>
                <a:r>
                  <a:rPr lang="fr-FR" sz="2200" dirty="0">
                    <a:latin typeface="+mn-lt"/>
                    <a:cs typeface="Arial MT"/>
                  </a:rPr>
                  <a:t>La vitesse de propagation de la crue est donnée par </a:t>
                </a:r>
              </a:p>
              <a:p>
                <a:pPr marL="12700">
                  <a:lnSpc>
                    <a:spcPct val="100000"/>
                  </a:lnSpc>
                  <a:tabLst>
                    <a:tab pos="354965" algn="l"/>
                  </a:tabLst>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cs typeface="Arial MT"/>
                        </a:rPr>
                        <m:t>𝑐</m:t>
                      </m:r>
                      <m:r>
                        <a:rPr lang="en-US" sz="2200" b="0" i="1" smtClean="0">
                          <a:latin typeface="Cambria Math" panose="02040503050406030204" pitchFamily="18" charset="0"/>
                          <a:cs typeface="Arial MT"/>
                        </a:rPr>
                        <m:t>= </m:t>
                      </m:r>
                      <m:f>
                        <m:fPr>
                          <m:ctrlPr>
                            <a:rPr lang="en-US" sz="2200" b="0" i="1" smtClean="0">
                              <a:latin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𝑄</m:t>
                          </m:r>
                        </m:num>
                        <m:den>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m:t>
                          </m:r>
                        </m:den>
                      </m:f>
                      <m:sSub>
                        <m:sSubPr>
                          <m:ctrlPr>
                            <a:rPr lang="en-US" sz="2200" b="0" i="1" smtClean="0">
                              <a:latin typeface="Cambria Math" panose="02040503050406030204" pitchFamily="18" charset="0"/>
                            </a:rPr>
                          </m:ctrlPr>
                        </m:sSubPr>
                        <m:e>
                          <m:d>
                            <m:dPr>
                              <m:begChr m:val=""/>
                              <m:endChr m:val="|"/>
                              <m:ctrlPr>
                                <a:rPr lang="en-US" sz="2200" b="0" i="1" smtClean="0">
                                  <a:latin typeface="Cambria Math" panose="02040503050406030204" pitchFamily="18" charset="0"/>
                                </a:rPr>
                              </m:ctrlPr>
                            </m:dPr>
                            <m:e>
                              <m:r>
                                <a:rPr lang="en-CH"/>
                                <m:t>​</m:t>
                              </m:r>
                            </m:e>
                          </m:d>
                        </m:e>
                        <m:sub>
                          <m:r>
                            <a:rPr lang="en-US" sz="2200" b="0" i="1" smtClean="0">
                              <a:latin typeface="Cambria Math" panose="02040503050406030204" pitchFamily="18" charset="0"/>
                            </a:rPr>
                            <m:t>𝑆</m:t>
                          </m:r>
                          <m:r>
                            <a:rPr lang="en-US" sz="2200" b="0" i="1" smtClean="0">
                              <a:latin typeface="Cambria Math" panose="02040503050406030204" pitchFamily="18" charset="0"/>
                            </a:rPr>
                            <m:t>=</m:t>
                          </m:r>
                          <m:r>
                            <a:rPr lang="en-US" sz="2200" b="0" i="1" smtClean="0">
                              <a:latin typeface="Cambria Math" panose="02040503050406030204" pitchFamily="18" charset="0"/>
                            </a:rPr>
                            <m:t>𝑆</m:t>
                          </m:r>
                          <m:r>
                            <a:rPr lang="en-US" sz="2200" b="0" i="1" smtClean="0">
                              <a:latin typeface="Cambria Math" panose="02040503050406030204" pitchFamily="18" charset="0"/>
                            </a:rPr>
                            <m:t>(0=</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0</m:t>
                              </m:r>
                            </m:e>
                            <m:sub>
                              <m:r>
                                <a:rPr lang="en-US" sz="2200" b="0" i="1" smtClean="0">
                                  <a:latin typeface="Cambria Math" panose="02040503050406030204" pitchFamily="18" charset="0"/>
                                </a:rPr>
                                <m:t>𝑝𝑜𝑖𝑛𝑡𝑒</m:t>
                              </m:r>
                            </m:sub>
                          </m:sSub>
                          <m:r>
                            <a:rPr lang="en-US" sz="2200" b="0" i="1" smtClean="0">
                              <a:latin typeface="Cambria Math" panose="02040503050406030204" pitchFamily="18" charset="0"/>
                            </a:rPr>
                            <m:t>)</m:t>
                          </m:r>
                        </m:sub>
                      </m:sSub>
                    </m:oMath>
                  </m:oMathPara>
                </a14:m>
                <a:endParaRPr lang="fr-FR" sz="2200" dirty="0">
                  <a:latin typeface="+mn-lt"/>
                  <a:cs typeface="Arial MT"/>
                </a:endParaRPr>
              </a:p>
              <a:p>
                <a:pPr marL="12700">
                  <a:lnSpc>
                    <a:spcPct val="100000"/>
                  </a:lnSpc>
                  <a:tabLst>
                    <a:tab pos="354965" algn="l"/>
                  </a:tabLst>
                </a:pPr>
                <a:r>
                  <a:rPr lang="fr-FR" sz="2200" dirty="0">
                    <a:latin typeface="+mn-lt"/>
                    <a:cs typeface="Arial MT"/>
                  </a:rPr>
                  <a:t>Il faut donc calculer la courbe de débitance </a:t>
                </a:r>
                <a14:m>
                  <m:oMath xmlns:m="http://schemas.openxmlformats.org/officeDocument/2006/math">
                    <m:r>
                      <a:rPr lang="en-US" sz="2200" b="0" i="1" smtClean="0">
                        <a:latin typeface="Cambria Math" panose="02040503050406030204" pitchFamily="18" charset="0"/>
                      </a:rPr>
                      <m:t>0=0</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𝑆</m:t>
                        </m:r>
                      </m:e>
                    </m:d>
                  </m:oMath>
                </a14:m>
                <a:r>
                  <a:rPr lang="fr-FR" sz="2200" dirty="0">
                    <a:latin typeface="+mn-lt"/>
                    <a:cs typeface="Arial MT"/>
                  </a:rPr>
                  <a:t>, puis calculer la dérivée de cette fonction et l’évaluer pour la valeur de </a:t>
                </a:r>
                <a14:m>
                  <m:oMath xmlns:m="http://schemas.openxmlformats.org/officeDocument/2006/math">
                    <m:r>
                      <a:rPr lang="en-US" sz="2200" b="0" i="1" smtClean="0">
                        <a:latin typeface="Cambria Math" panose="02040503050406030204" pitchFamily="18" charset="0"/>
                      </a:rPr>
                      <m:t>𝑆</m:t>
                    </m:r>
                  </m:oMath>
                </a14:m>
                <a:r>
                  <a:rPr lang="fr-FR" sz="2200" dirty="0">
                    <a:latin typeface="+mn-lt"/>
                    <a:cs typeface="Arial MT"/>
                  </a:rPr>
                  <a:t> correspondant au débit de pointe (le tout numériquement).</a:t>
                </a:r>
              </a:p>
              <a:p>
                <a:pPr marL="12700">
                  <a:lnSpc>
                    <a:spcPct val="100000"/>
                  </a:lnSpc>
                  <a:tabLst>
                    <a:tab pos="354965" algn="l"/>
                  </a:tabLst>
                </a:pPr>
                <a:endParaRPr lang="fr-FR" sz="2200" dirty="0">
                  <a:latin typeface="+mn-lt"/>
                  <a:cs typeface="Arial MT"/>
                </a:endParaRPr>
              </a:p>
            </p:txBody>
          </p:sp>
        </mc:Choice>
        <mc:Fallback>
          <p:sp>
            <p:nvSpPr>
              <p:cNvPr id="14" name="object 3">
                <a:extLst>
                  <a:ext uri="{FF2B5EF4-FFF2-40B4-BE49-F238E27FC236}">
                    <a16:creationId xmlns:a16="http://schemas.microsoft.com/office/drawing/2014/main" id="{97D82CDE-B26B-47F6-A679-75E52261F507}"/>
                  </a:ext>
                </a:extLst>
              </p:cNvPr>
              <p:cNvSpPr txBox="1">
                <a:spLocks noRot="1" noChangeAspect="1" noMove="1" noResize="1" noEditPoints="1" noAdjustHandles="1" noChangeArrowheads="1" noChangeShapeType="1" noTextEdit="1"/>
              </p:cNvSpPr>
              <p:nvPr/>
            </p:nvSpPr>
            <p:spPr>
              <a:xfrm>
                <a:off x="401091" y="1219200"/>
                <a:ext cx="8229600" cy="2771849"/>
              </a:xfrm>
              <a:prstGeom prst="rect">
                <a:avLst/>
              </a:prstGeom>
              <a:blipFill>
                <a:blip r:embed="rId2"/>
                <a:stretch>
                  <a:fillRect l="-1926" t="-2637" r="-1704"/>
                </a:stretch>
              </a:blipFill>
            </p:spPr>
            <p:txBody>
              <a:bodyPr/>
              <a:lstStyle/>
              <a:p>
                <a:r>
                  <a:rPr lang="en-CH">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17</a:t>
            </a:fld>
            <a:endParaRPr spc="-25" dirty="0"/>
          </a:p>
        </p:txBody>
      </p:sp>
      <p:sp>
        <p:nvSpPr>
          <p:cNvPr id="4" name="object 4"/>
          <p:cNvSpPr/>
          <p:nvPr/>
        </p:nvSpPr>
        <p:spPr>
          <a:xfrm>
            <a:off x="4252731" y="2078482"/>
            <a:ext cx="257175" cy="245110"/>
          </a:xfrm>
          <a:custGeom>
            <a:avLst/>
            <a:gdLst/>
            <a:ahLst/>
            <a:cxnLst/>
            <a:rect l="l" t="t" r="r" b="b"/>
            <a:pathLst>
              <a:path w="257175" h="245110">
                <a:moveTo>
                  <a:pt x="256793" y="16763"/>
                </a:moveTo>
                <a:lnTo>
                  <a:pt x="256793" y="0"/>
                </a:lnTo>
                <a:lnTo>
                  <a:pt x="163067" y="0"/>
                </a:lnTo>
                <a:lnTo>
                  <a:pt x="145541" y="0"/>
                </a:lnTo>
                <a:lnTo>
                  <a:pt x="84581" y="211836"/>
                </a:lnTo>
                <a:lnTo>
                  <a:pt x="41147" y="115823"/>
                </a:lnTo>
                <a:lnTo>
                  <a:pt x="0" y="134112"/>
                </a:lnTo>
                <a:lnTo>
                  <a:pt x="3809" y="143256"/>
                </a:lnTo>
                <a:lnTo>
                  <a:pt x="25145" y="134112"/>
                </a:lnTo>
                <a:lnTo>
                  <a:pt x="76199" y="244602"/>
                </a:lnTo>
                <a:lnTo>
                  <a:pt x="88391" y="244602"/>
                </a:lnTo>
                <a:lnTo>
                  <a:pt x="154685" y="16764"/>
                </a:lnTo>
                <a:lnTo>
                  <a:pt x="256793" y="16763"/>
                </a:lnTo>
                <a:close/>
              </a:path>
            </a:pathLst>
          </a:custGeom>
          <a:solidFill>
            <a:srgbClr val="000000"/>
          </a:solidFill>
        </p:spPr>
        <p:txBody>
          <a:bodyPr wrap="square" lIns="0" tIns="0" rIns="0" bIns="0" rtlCol="0"/>
          <a:lstStyle/>
          <a:p>
            <a:endParaRPr/>
          </a:p>
        </p:txBody>
      </p:sp>
      <p:sp>
        <p:nvSpPr>
          <p:cNvPr id="5" name="object 5"/>
          <p:cNvSpPr txBox="1"/>
          <p:nvPr/>
        </p:nvSpPr>
        <p:spPr>
          <a:xfrm>
            <a:off x="4672841" y="2190750"/>
            <a:ext cx="171450"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Cambria"/>
                <a:cs typeface="Cambria"/>
              </a:rPr>
              <a:t>𝑯</a:t>
            </a:r>
            <a:endParaRPr sz="1450">
              <a:latin typeface="Cambria"/>
              <a:cs typeface="Cambria"/>
            </a:endParaRPr>
          </a:p>
        </p:txBody>
      </p:sp>
      <p:sp>
        <p:nvSpPr>
          <p:cNvPr id="6" name="object 6"/>
          <p:cNvSpPr txBox="1"/>
          <p:nvPr/>
        </p:nvSpPr>
        <p:spPr>
          <a:xfrm>
            <a:off x="3352800" y="2042921"/>
            <a:ext cx="1683385" cy="330200"/>
          </a:xfrm>
          <a:prstGeom prst="rect">
            <a:avLst/>
          </a:prstGeom>
        </p:spPr>
        <p:txBody>
          <a:bodyPr vert="horz" wrap="square" lIns="0" tIns="12065" rIns="0" bIns="0" rtlCol="0">
            <a:spAutoFit/>
          </a:bodyPr>
          <a:lstStyle/>
          <a:p>
            <a:pPr marL="38100">
              <a:lnSpc>
                <a:spcPct val="100000"/>
              </a:lnSpc>
              <a:spcBef>
                <a:spcPts val="95"/>
              </a:spcBef>
              <a:tabLst>
                <a:tab pos="1061720" algn="l"/>
              </a:tabLst>
            </a:pPr>
            <a:r>
              <a:rPr lang="en-US" sz="2000" i="1" spc="140" dirty="0">
                <a:latin typeface="Cambria"/>
                <a:cs typeface="Cambria"/>
              </a:rPr>
              <a:t>Q</a:t>
            </a:r>
            <a:r>
              <a:rPr sz="2000" spc="114" dirty="0">
                <a:latin typeface="Cambria"/>
                <a:cs typeface="Cambria"/>
              </a:rPr>
              <a:t> </a:t>
            </a:r>
            <a:r>
              <a:rPr sz="2000" spc="375" dirty="0">
                <a:latin typeface="Cambria"/>
                <a:cs typeface="Cambria"/>
              </a:rPr>
              <a:t>=</a:t>
            </a:r>
            <a:r>
              <a:rPr sz="2000" spc="120" dirty="0">
                <a:latin typeface="Cambria"/>
                <a:cs typeface="Cambria"/>
              </a:rPr>
              <a:t> </a:t>
            </a:r>
            <a:r>
              <a:rPr sz="2000" spc="-25" dirty="0">
                <a:latin typeface="Cambria"/>
                <a:cs typeface="Cambria"/>
              </a:rPr>
              <a:t>𝑲𝑺</a:t>
            </a:r>
            <a:r>
              <a:rPr sz="2000" dirty="0">
                <a:latin typeface="Cambria"/>
                <a:cs typeface="Cambria"/>
              </a:rPr>
              <a:t>	</a:t>
            </a:r>
            <a:r>
              <a:rPr sz="2000" spc="-20" dirty="0">
                <a:latin typeface="Cambria"/>
                <a:cs typeface="Cambria"/>
              </a:rPr>
              <a:t>𝒊𝑹</a:t>
            </a:r>
            <a:r>
              <a:rPr sz="2175" spc="-30" baseline="40229" dirty="0">
                <a:latin typeface="Cambria"/>
                <a:cs typeface="Cambria"/>
              </a:rPr>
              <a:t>𝟐/𝟑</a:t>
            </a:r>
            <a:endParaRPr sz="2175" baseline="40229" dirty="0">
              <a:latin typeface="Cambria"/>
              <a:cs typeface="Cambria"/>
            </a:endParaRPr>
          </a:p>
        </p:txBody>
      </p:sp>
      <p:sp>
        <p:nvSpPr>
          <p:cNvPr id="12" name="object 2">
            <a:extLst>
              <a:ext uri="{FF2B5EF4-FFF2-40B4-BE49-F238E27FC236}">
                <a16:creationId xmlns:a16="http://schemas.microsoft.com/office/drawing/2014/main" id="{B5CEDCF5-AF38-4E46-B525-964FEEB71084}"/>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8" name="object 3">
            <a:extLst>
              <a:ext uri="{FF2B5EF4-FFF2-40B4-BE49-F238E27FC236}">
                <a16:creationId xmlns:a16="http://schemas.microsoft.com/office/drawing/2014/main" id="{E17F164E-3F6C-47AD-9D58-E40885C2DD1F}"/>
              </a:ext>
            </a:extLst>
          </p:cNvPr>
          <p:cNvSpPr txBox="1"/>
          <p:nvPr/>
        </p:nvSpPr>
        <p:spPr>
          <a:xfrm>
            <a:off x="401091" y="1219200"/>
            <a:ext cx="8229600" cy="3737562"/>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200" dirty="0">
                <a:latin typeface="+mn-lt"/>
                <a:cs typeface="Arial MT"/>
              </a:rPr>
              <a:t>Calculer la débitance en utilisant une loi de Manning-Strickler</a:t>
            </a:r>
          </a:p>
          <a:p>
            <a:pPr marL="12700">
              <a:lnSpc>
                <a:spcPct val="100000"/>
              </a:lnSpc>
              <a:tabLst>
                <a:tab pos="354965" algn="l"/>
              </a:tabLst>
            </a:pPr>
            <a:endParaRPr lang="fr-FR" sz="2200" dirty="0">
              <a:latin typeface="+mn-lt"/>
              <a:cs typeface="Arial MT"/>
            </a:endParaRPr>
          </a:p>
          <a:p>
            <a:pPr marL="12700">
              <a:lnSpc>
                <a:spcPct val="100000"/>
              </a:lnSpc>
              <a:tabLst>
                <a:tab pos="354965" algn="l"/>
              </a:tabLst>
            </a:pPr>
            <a:endParaRPr lang="fr-FR" sz="2200" dirty="0">
              <a:latin typeface="+mn-lt"/>
              <a:cs typeface="Arial MT"/>
            </a:endParaRPr>
          </a:p>
          <a:p>
            <a:pPr marL="12700">
              <a:lnSpc>
                <a:spcPct val="100000"/>
              </a:lnSpc>
              <a:tabLst>
                <a:tab pos="354965" algn="l"/>
              </a:tabLst>
            </a:pPr>
            <a:r>
              <a:rPr lang="fr-FR" sz="2200" dirty="0">
                <a:latin typeface="+mn-lt"/>
                <a:cs typeface="Arial MT"/>
              </a:rPr>
              <a:t>avec:</a:t>
            </a:r>
          </a:p>
          <a:p>
            <a:pPr marL="355600" indent="-342900">
              <a:lnSpc>
                <a:spcPct val="100000"/>
              </a:lnSpc>
              <a:buFont typeface="Arial" panose="020B0604020202020204" pitchFamily="34" charset="0"/>
              <a:buChar char="•"/>
              <a:tabLst>
                <a:tab pos="354965" algn="l"/>
              </a:tabLst>
            </a:pPr>
            <a:r>
              <a:rPr lang="fr-FR" sz="2200" dirty="0">
                <a:latin typeface="+mn-lt"/>
                <a:cs typeface="Arial MT"/>
              </a:rPr>
              <a:t>𝑲 le coefficient de rugosité de Strickler</a:t>
            </a:r>
          </a:p>
          <a:p>
            <a:pPr marL="355600" indent="-342900">
              <a:lnSpc>
                <a:spcPct val="100000"/>
              </a:lnSpc>
              <a:buFont typeface="Arial" panose="020B0604020202020204" pitchFamily="34" charset="0"/>
              <a:buChar char="•"/>
              <a:tabLst>
                <a:tab pos="354965" algn="l"/>
              </a:tabLst>
            </a:pPr>
            <a:r>
              <a:rPr lang="fr-FR" sz="2200" dirty="0">
                <a:latin typeface="+mn-lt"/>
                <a:cs typeface="Arial MT"/>
              </a:rPr>
              <a:t>𝑺 la surface mouillée</a:t>
            </a:r>
          </a:p>
          <a:p>
            <a:pPr marL="355600" indent="-342900">
              <a:lnSpc>
                <a:spcPct val="100000"/>
              </a:lnSpc>
              <a:buFont typeface="Arial" panose="020B0604020202020204" pitchFamily="34" charset="0"/>
              <a:buChar char="•"/>
              <a:tabLst>
                <a:tab pos="354965" algn="l"/>
              </a:tabLst>
            </a:pPr>
            <a:r>
              <a:rPr lang="fr-FR" sz="2200" dirty="0">
                <a:latin typeface="+mn-lt"/>
                <a:cs typeface="Arial MT"/>
              </a:rPr>
              <a:t>𝒊 la pente du bief</a:t>
            </a:r>
          </a:p>
          <a:p>
            <a:pPr marL="355600" indent="-342900">
              <a:lnSpc>
                <a:spcPct val="100000"/>
              </a:lnSpc>
              <a:buFont typeface="Arial" panose="020B0604020202020204" pitchFamily="34" charset="0"/>
              <a:buChar char="•"/>
              <a:tabLst>
                <a:tab pos="354965" algn="l"/>
              </a:tabLst>
            </a:pPr>
            <a:r>
              <a:rPr lang="fr-FR" sz="2200" dirty="0">
                <a:latin typeface="+mn-lt"/>
                <a:cs typeface="Arial MT"/>
              </a:rPr>
              <a:t>𝝌 le périmètre mouillé</a:t>
            </a:r>
          </a:p>
          <a:p>
            <a:pPr marL="355600" indent="-342900">
              <a:lnSpc>
                <a:spcPct val="100000"/>
              </a:lnSpc>
              <a:buFont typeface="Arial" panose="020B0604020202020204" pitchFamily="34" charset="0"/>
              <a:buChar char="•"/>
              <a:tabLst>
                <a:tab pos="354965" algn="l"/>
              </a:tabLst>
            </a:pPr>
            <a:r>
              <a:rPr lang="fr-FR" sz="2200" dirty="0">
                <a:latin typeface="+mn-lt"/>
                <a:cs typeface="Arial MT"/>
              </a:rPr>
              <a:t>𝑹𝑯 = 𝑺/𝝌 le rayon hydraulique</a:t>
            </a:r>
          </a:p>
          <a:p>
            <a:pPr marL="12700">
              <a:lnSpc>
                <a:spcPct val="100000"/>
              </a:lnSpc>
              <a:tabLst>
                <a:tab pos="354965" algn="l"/>
              </a:tabLst>
            </a:pPr>
            <a:endParaRPr lang="fr-FR" sz="2200" dirty="0">
              <a:latin typeface="+mn-lt"/>
              <a:cs typeface="Arial 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9">
            <a:extLst>
              <a:ext uri="{FF2B5EF4-FFF2-40B4-BE49-F238E27FC236}">
                <a16:creationId xmlns:a16="http://schemas.microsoft.com/office/drawing/2014/main" id="{A9ED4D87-AFF0-4CF5-B074-DB76B4C98284}"/>
              </a:ext>
            </a:extLst>
          </p:cNvPr>
          <p:cNvPicPr/>
          <p:nvPr/>
        </p:nvPicPr>
        <p:blipFill>
          <a:blip r:embed="rId2" cstate="print"/>
          <a:stretch>
            <a:fillRect/>
          </a:stretch>
        </p:blipFill>
        <p:spPr>
          <a:xfrm>
            <a:off x="1525200" y="3599909"/>
            <a:ext cx="5815465" cy="1841882"/>
          </a:xfrm>
          <a:prstGeom prst="rect">
            <a:avLst/>
          </a:prstGeom>
        </p:spPr>
      </p:pic>
      <p:sp>
        <p:nvSpPr>
          <p:cNvPr id="5" name="object 2">
            <a:extLst>
              <a:ext uri="{FF2B5EF4-FFF2-40B4-BE49-F238E27FC236}">
                <a16:creationId xmlns:a16="http://schemas.microsoft.com/office/drawing/2014/main" id="{61F8D7E3-D46F-48E7-B456-50C22099322E}"/>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6" name="object 3">
            <a:extLst>
              <a:ext uri="{FF2B5EF4-FFF2-40B4-BE49-F238E27FC236}">
                <a16:creationId xmlns:a16="http://schemas.microsoft.com/office/drawing/2014/main" id="{4E3EBFAB-E4F1-4794-AE6C-C88DE90600C0}"/>
              </a:ext>
            </a:extLst>
          </p:cNvPr>
          <p:cNvSpPr txBox="1"/>
          <p:nvPr/>
        </p:nvSpPr>
        <p:spPr>
          <a:xfrm>
            <a:off x="401091" y="1219200"/>
            <a:ext cx="8229600" cy="1706236"/>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200" dirty="0">
                <a:latin typeface="+mn-lt"/>
                <a:cs typeface="Arial MT"/>
              </a:rPr>
              <a:t>On va intégrer numériquement chaque profil en travers afin de calculer le périmètre mouillé (la longueur d’arc de la courbe en gras) ainsi que la surface mouillée (zone grise) en fonction de la hauteur d’eau (tirant d’eau) 𝒉.</a:t>
            </a:r>
          </a:p>
        </p:txBody>
      </p:sp>
    </p:spTree>
    <p:extLst>
      <p:ext uri="{BB962C8B-B14F-4D97-AF65-F5344CB8AC3E}">
        <p14:creationId xmlns:p14="http://schemas.microsoft.com/office/powerpoint/2010/main" val="1783852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9F31B9B3-F745-43AE-B2F4-9EAB8EDC9D60}"/>
              </a:ext>
            </a:extLst>
          </p:cNvPr>
          <p:cNvSpPr txBox="1"/>
          <p:nvPr/>
        </p:nvSpPr>
        <p:spPr>
          <a:xfrm>
            <a:off x="381000" y="1198055"/>
            <a:ext cx="8229600" cy="2383345"/>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200" dirty="0">
                <a:latin typeface="+mn-lt"/>
                <a:cs typeface="Arial MT"/>
              </a:rPr>
              <a:t>Une petite astuce : on va modifier un peu l’expression des profils en utilisant une nouvelle fonction</a:t>
            </a:r>
          </a:p>
          <a:p>
            <a:pPr marL="12700" algn="ctr">
              <a:lnSpc>
                <a:spcPct val="100000"/>
              </a:lnSpc>
              <a:tabLst>
                <a:tab pos="354965" algn="l"/>
              </a:tabLst>
            </a:pPr>
            <a:r>
              <a:rPr lang="fr-FR" sz="2200" dirty="0">
                <a:latin typeface="+mn-lt"/>
                <a:cs typeface="Arial MT"/>
              </a:rPr>
              <a:t>𝒈 = 𝒉 — 𝒇(𝒙)</a:t>
            </a:r>
          </a:p>
          <a:p>
            <a:pPr marL="12700">
              <a:lnSpc>
                <a:spcPct val="100000"/>
              </a:lnSpc>
              <a:tabLst>
                <a:tab pos="354965" algn="l"/>
              </a:tabLst>
            </a:pPr>
            <a:r>
              <a:rPr lang="fr-FR" sz="2200" dirty="0">
                <a:latin typeface="+mn-lt"/>
                <a:cs typeface="Arial MT"/>
              </a:rPr>
              <a:t>ou 𝒉 est la profondeur d’eau dans le profil et 𝐳 = 𝒇(𝒙) est le profil. La profondeur 𝒉 varie de la plus basse altitude (𝒎𝒊𝒏(𝒇(𝒙)) à la plus haute altitude (𝒎𝒂𝒙(𝒇(𝒙))</a:t>
            </a:r>
          </a:p>
        </p:txBody>
      </p:sp>
      <p:sp>
        <p:nvSpPr>
          <p:cNvPr id="4" name="object 15">
            <a:extLst>
              <a:ext uri="{FF2B5EF4-FFF2-40B4-BE49-F238E27FC236}">
                <a16:creationId xmlns:a16="http://schemas.microsoft.com/office/drawing/2014/main" id="{A1D9B16F-0DBA-47DF-8D82-7B9315B9EDB0}"/>
              </a:ext>
            </a:extLst>
          </p:cNvPr>
          <p:cNvSpPr txBox="1">
            <a:spLocks noGrp="1"/>
          </p:cNvSpPr>
          <p:nvPr>
            <p:ph type="sldNum" sz="quarter" idx="12"/>
          </p:nvPr>
        </p:nvSpPr>
        <p:spPr>
          <a:xfrm>
            <a:off x="6457950" y="6356350"/>
            <a:ext cx="2057400" cy="365125"/>
          </a:xfrm>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19</a:t>
            </a:fld>
            <a:endParaRPr spc="-25" dirty="0"/>
          </a:p>
        </p:txBody>
      </p:sp>
      <p:pic>
        <p:nvPicPr>
          <p:cNvPr id="8" name="object 11">
            <a:extLst>
              <a:ext uri="{FF2B5EF4-FFF2-40B4-BE49-F238E27FC236}">
                <a16:creationId xmlns:a16="http://schemas.microsoft.com/office/drawing/2014/main" id="{F955ED9E-3C24-4C1B-8B31-58928F20B4CF}"/>
              </a:ext>
            </a:extLst>
          </p:cNvPr>
          <p:cNvPicPr/>
          <p:nvPr/>
        </p:nvPicPr>
        <p:blipFill>
          <a:blip r:embed="rId2" cstate="print"/>
          <a:stretch>
            <a:fillRect/>
          </a:stretch>
        </p:blipFill>
        <p:spPr>
          <a:xfrm>
            <a:off x="785139" y="3546094"/>
            <a:ext cx="7574280" cy="2822448"/>
          </a:xfrm>
          <a:prstGeom prst="rect">
            <a:avLst/>
          </a:prstGeom>
        </p:spPr>
      </p:pic>
      <p:sp>
        <p:nvSpPr>
          <p:cNvPr id="9" name="object 2">
            <a:extLst>
              <a:ext uri="{FF2B5EF4-FFF2-40B4-BE49-F238E27FC236}">
                <a16:creationId xmlns:a16="http://schemas.microsoft.com/office/drawing/2014/main" id="{4700B6A9-1A3F-4378-87D1-4F61179C1239}"/>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Tree>
    <p:extLst>
      <p:ext uri="{BB962C8B-B14F-4D97-AF65-F5344CB8AC3E}">
        <p14:creationId xmlns:p14="http://schemas.microsoft.com/office/powerpoint/2010/main" val="287046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prstGeom prst="rect">
            <a:avLst/>
          </a:prstGeom>
        </p:spPr>
        <p:txBody>
          <a:bodyPr vert="horz" wrap="square" lIns="0" tIns="5080" rIns="0" bIns="0" rtlCol="0">
            <a:spAutoFit/>
          </a:bodyPr>
          <a:lstStyle/>
          <a:p>
            <a:pPr marL="64135">
              <a:lnSpc>
                <a:spcPct val="100000"/>
              </a:lnSpc>
              <a:spcBef>
                <a:spcPts val="40"/>
              </a:spcBef>
            </a:pPr>
            <a:fld id="{81D60167-4931-47E6-BA6A-407CBD079E47}" type="slidenum">
              <a:rPr spc="-50" dirty="0"/>
              <a:t>2</a:t>
            </a:fld>
            <a:endParaRPr spc="-50" dirty="0"/>
          </a:p>
        </p:txBody>
      </p:sp>
      <p:sp>
        <p:nvSpPr>
          <p:cNvPr id="10" name="object 2">
            <a:extLst>
              <a:ext uri="{FF2B5EF4-FFF2-40B4-BE49-F238E27FC236}">
                <a16:creationId xmlns:a16="http://schemas.microsoft.com/office/drawing/2014/main" id="{1632CA5D-03CB-4968-BC29-D43F60306041}"/>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3">
            <a:extLst>
              <a:ext uri="{FF2B5EF4-FFF2-40B4-BE49-F238E27FC236}">
                <a16:creationId xmlns:a16="http://schemas.microsoft.com/office/drawing/2014/main" id="{1A057867-08D2-4447-A16D-E876D41BEC09}"/>
              </a:ext>
            </a:extLst>
          </p:cNvPr>
          <p:cNvSpPr txBox="1"/>
          <p:nvPr/>
        </p:nvSpPr>
        <p:spPr>
          <a:xfrm>
            <a:off x="381000" y="1219200"/>
            <a:ext cx="8243570" cy="1244571"/>
          </a:xfrm>
          <a:prstGeom prst="rect">
            <a:avLst/>
          </a:prstGeom>
        </p:spPr>
        <p:txBody>
          <a:bodyPr vert="horz" wrap="square" lIns="0" tIns="13335" rIns="0" bIns="0" rtlCol="0">
            <a:spAutoFit/>
          </a:bodyPr>
          <a:lstStyle/>
          <a:p>
            <a:pPr marL="354965" indent="-342265">
              <a:lnSpc>
                <a:spcPct val="100000"/>
              </a:lnSpc>
              <a:spcBef>
                <a:spcPts val="105"/>
              </a:spcBef>
              <a:buChar char="•"/>
              <a:tabLst>
                <a:tab pos="354965" algn="l"/>
              </a:tabLst>
            </a:pPr>
            <a:r>
              <a:rPr lang="en-US" sz="2000" dirty="0" err="1">
                <a:latin typeface="+mn-lt"/>
                <a:cs typeface="Arial MT"/>
              </a:rPr>
              <a:t>Calcul</a:t>
            </a:r>
            <a:r>
              <a:rPr lang="en-US" sz="2000" dirty="0">
                <a:latin typeface="+mn-lt"/>
                <a:cs typeface="Arial MT"/>
              </a:rPr>
              <a:t> de la </a:t>
            </a:r>
            <a:r>
              <a:rPr lang="en-US" sz="2000" dirty="0" err="1">
                <a:latin typeface="+mn-lt"/>
                <a:cs typeface="Arial MT"/>
              </a:rPr>
              <a:t>vitesse</a:t>
            </a:r>
            <a:r>
              <a:rPr lang="en-US" sz="2000" dirty="0">
                <a:latin typeface="+mn-lt"/>
                <a:cs typeface="Arial MT"/>
              </a:rPr>
              <a:t> de propagation </a:t>
            </a:r>
            <a:r>
              <a:rPr lang="en-US" sz="2000" dirty="0" err="1">
                <a:latin typeface="+mn-lt"/>
                <a:cs typeface="Arial MT"/>
              </a:rPr>
              <a:t>d’une</a:t>
            </a:r>
            <a:r>
              <a:rPr lang="en-US" sz="2000" dirty="0">
                <a:latin typeface="+mn-lt"/>
                <a:cs typeface="Arial MT"/>
              </a:rPr>
              <a:t> </a:t>
            </a:r>
            <a:r>
              <a:rPr lang="en-US" sz="2000" dirty="0" err="1">
                <a:latin typeface="+mn-lt"/>
                <a:cs typeface="Arial MT"/>
              </a:rPr>
              <a:t>vrue</a:t>
            </a:r>
            <a:r>
              <a:rPr lang="en-US" sz="2000" dirty="0">
                <a:latin typeface="+mn-lt"/>
                <a:cs typeface="Arial MT"/>
              </a:rPr>
              <a:t> de </a:t>
            </a:r>
            <a:r>
              <a:rPr lang="en-US" sz="2000" dirty="0" err="1">
                <a:latin typeface="+mn-lt"/>
                <a:cs typeface="Arial MT"/>
              </a:rPr>
              <a:t>diverses</a:t>
            </a:r>
            <a:r>
              <a:rPr lang="en-US" sz="2000" dirty="0">
                <a:latin typeface="+mn-lt"/>
                <a:cs typeface="Arial MT"/>
              </a:rPr>
              <a:t> </a:t>
            </a:r>
            <a:r>
              <a:rPr lang="en-US" sz="2000" dirty="0" err="1">
                <a:latin typeface="+mn-lt"/>
                <a:cs typeface="Arial MT"/>
              </a:rPr>
              <a:t>façons</a:t>
            </a:r>
            <a:r>
              <a:rPr lang="en-US" sz="2000" dirty="0">
                <a:latin typeface="+mn-lt"/>
                <a:cs typeface="Arial MT"/>
              </a:rPr>
              <a:t> (</a:t>
            </a:r>
            <a:r>
              <a:rPr lang="en-US" sz="2000" dirty="0" err="1">
                <a:latin typeface="+mn-lt"/>
                <a:cs typeface="Arial MT"/>
              </a:rPr>
              <a:t>formule</a:t>
            </a:r>
            <a:r>
              <a:rPr lang="en-US" sz="2000" dirty="0">
                <a:latin typeface="+mn-lt"/>
                <a:cs typeface="Arial MT"/>
              </a:rPr>
              <a:t> de </a:t>
            </a:r>
            <a:r>
              <a:rPr lang="en-US" sz="2000" dirty="0" err="1">
                <a:latin typeface="+mn-lt"/>
                <a:cs typeface="Arial MT"/>
              </a:rPr>
              <a:t>Kleitz</a:t>
            </a:r>
            <a:r>
              <a:rPr lang="en-US" sz="2000" dirty="0">
                <a:latin typeface="+mn-lt"/>
                <a:cs typeface="Arial MT"/>
              </a:rPr>
              <a:t>-Seddon, </a:t>
            </a:r>
            <a:r>
              <a:rPr lang="en-US" sz="2000" dirty="0" err="1">
                <a:latin typeface="+mn-lt"/>
                <a:cs typeface="Arial MT"/>
              </a:rPr>
              <a:t>méthode</a:t>
            </a:r>
            <a:r>
              <a:rPr lang="en-US" sz="2000" dirty="0">
                <a:latin typeface="+mn-lt"/>
                <a:cs typeface="Arial MT"/>
              </a:rPr>
              <a:t> des </a:t>
            </a:r>
            <a:r>
              <a:rPr lang="en-US" sz="2000" dirty="0" err="1">
                <a:latin typeface="+mn-lt"/>
                <a:cs typeface="Arial MT"/>
              </a:rPr>
              <a:t>caractéristiques</a:t>
            </a:r>
            <a:r>
              <a:rPr lang="en-US" sz="2000" dirty="0">
                <a:latin typeface="+mn-lt"/>
                <a:cs typeface="Arial MT"/>
              </a:rPr>
              <a:t>)</a:t>
            </a:r>
            <a:endParaRPr sz="2000" dirty="0">
              <a:latin typeface="+mn-lt"/>
              <a:cs typeface="Arial MT"/>
            </a:endParaRPr>
          </a:p>
          <a:p>
            <a:pPr marL="354965" indent="-342265">
              <a:lnSpc>
                <a:spcPct val="100000"/>
              </a:lnSpc>
              <a:buChar char="•"/>
              <a:tabLst>
                <a:tab pos="354965" algn="l"/>
              </a:tabLst>
            </a:pPr>
            <a:r>
              <a:rPr lang="en-US" sz="2000" dirty="0" err="1">
                <a:latin typeface="+mn-lt"/>
                <a:cs typeface="Arial MT"/>
              </a:rPr>
              <a:t>Résolution</a:t>
            </a:r>
            <a:r>
              <a:rPr lang="en-US" sz="2000" dirty="0">
                <a:latin typeface="+mn-lt"/>
                <a:cs typeface="Arial MT"/>
              </a:rPr>
              <a:t> </a:t>
            </a:r>
            <a:r>
              <a:rPr lang="en-US" sz="2000" dirty="0" err="1">
                <a:latin typeface="+mn-lt"/>
                <a:cs typeface="Arial MT"/>
              </a:rPr>
              <a:t>analytique</a:t>
            </a:r>
            <a:r>
              <a:rPr lang="en-US" sz="2000" dirty="0">
                <a:latin typeface="+mn-lt"/>
                <a:cs typeface="Arial MT"/>
              </a:rPr>
              <a:t> de la propagation </a:t>
            </a:r>
            <a:r>
              <a:rPr lang="en-US" sz="2000" dirty="0" err="1">
                <a:latin typeface="+mn-lt"/>
                <a:cs typeface="Arial MT"/>
              </a:rPr>
              <a:t>d’une</a:t>
            </a:r>
            <a:r>
              <a:rPr lang="en-US" sz="2000" dirty="0">
                <a:latin typeface="+mn-lt"/>
                <a:cs typeface="Arial MT"/>
              </a:rPr>
              <a:t> </a:t>
            </a:r>
            <a:r>
              <a:rPr lang="en-US" sz="2000" dirty="0" err="1">
                <a:latin typeface="+mn-lt"/>
                <a:cs typeface="Arial MT"/>
              </a:rPr>
              <a:t>onde</a:t>
            </a:r>
            <a:r>
              <a:rPr lang="en-US" sz="2000" dirty="0">
                <a:latin typeface="+mn-lt"/>
                <a:cs typeface="Arial MT"/>
              </a:rPr>
              <a:t> de </a:t>
            </a:r>
            <a:r>
              <a:rPr lang="en-US" sz="2000" dirty="0" err="1">
                <a:latin typeface="+mn-lt"/>
                <a:cs typeface="Arial MT"/>
              </a:rPr>
              <a:t>crue</a:t>
            </a:r>
            <a:r>
              <a:rPr lang="en-US" sz="2000" dirty="0">
                <a:latin typeface="+mn-lt"/>
                <a:cs typeface="Arial MT"/>
              </a:rPr>
              <a:t> avec </a:t>
            </a:r>
            <a:r>
              <a:rPr lang="en-US" sz="2000" dirty="0" err="1">
                <a:latin typeface="+mn-lt"/>
                <a:cs typeface="Arial MT"/>
              </a:rPr>
              <a:t>l’approximation</a:t>
            </a:r>
            <a:r>
              <a:rPr lang="en-US" sz="2000" dirty="0">
                <a:latin typeface="+mn-lt"/>
                <a:cs typeface="Arial MT"/>
              </a:rPr>
              <a:t> </a:t>
            </a:r>
            <a:r>
              <a:rPr lang="en-US" sz="2000" dirty="0" err="1">
                <a:latin typeface="+mn-lt"/>
                <a:cs typeface="Arial MT"/>
              </a:rPr>
              <a:t>d’onde</a:t>
            </a:r>
            <a:r>
              <a:rPr lang="en-US" sz="2000" dirty="0">
                <a:latin typeface="+mn-lt"/>
                <a:cs typeface="Arial MT"/>
              </a:rPr>
              <a:t> </a:t>
            </a:r>
            <a:r>
              <a:rPr lang="en-US" sz="2000" dirty="0" err="1">
                <a:latin typeface="+mn-lt"/>
                <a:cs typeface="Arial MT"/>
              </a:rPr>
              <a:t>cinématique</a:t>
            </a:r>
            <a:r>
              <a:rPr lang="en-US" sz="2000" dirty="0">
                <a:latin typeface="+mn-lt"/>
                <a:cs typeface="Arial MT"/>
              </a:rPr>
              <a:t> (</a:t>
            </a:r>
            <a:r>
              <a:rPr lang="en-US" sz="2000" dirty="0" err="1">
                <a:latin typeface="+mn-lt"/>
                <a:cs typeface="Arial MT"/>
              </a:rPr>
              <a:t>Matlab</a:t>
            </a:r>
            <a:r>
              <a:rPr lang="en-US" sz="2000" dirty="0">
                <a:latin typeface="+mn-lt"/>
                <a:cs typeface="Arial MT"/>
              </a:rPr>
              <a:t>)</a:t>
            </a:r>
            <a:endParaRPr sz="2000" dirty="0">
              <a:latin typeface="+mn-l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9">
            <a:extLst>
              <a:ext uri="{FF2B5EF4-FFF2-40B4-BE49-F238E27FC236}">
                <a16:creationId xmlns:a16="http://schemas.microsoft.com/office/drawing/2014/main" id="{6A81BE45-D7EC-4AC1-A4C2-DE17E3765939}"/>
              </a:ext>
            </a:extLst>
          </p:cNvPr>
          <p:cNvPicPr/>
          <p:nvPr/>
        </p:nvPicPr>
        <p:blipFill>
          <a:blip r:embed="rId2" cstate="print"/>
          <a:stretch>
            <a:fillRect/>
          </a:stretch>
        </p:blipFill>
        <p:spPr>
          <a:xfrm>
            <a:off x="681507" y="3192526"/>
            <a:ext cx="7573518" cy="3014472"/>
          </a:xfrm>
          <a:prstGeom prst="rect">
            <a:avLst/>
          </a:prstGeom>
        </p:spPr>
      </p:pic>
      <p:sp>
        <p:nvSpPr>
          <p:cNvPr id="5" name="object 3">
            <a:extLst>
              <a:ext uri="{FF2B5EF4-FFF2-40B4-BE49-F238E27FC236}">
                <a16:creationId xmlns:a16="http://schemas.microsoft.com/office/drawing/2014/main" id="{D896933F-9006-4733-BE87-4B58214961DB}"/>
              </a:ext>
            </a:extLst>
          </p:cNvPr>
          <p:cNvSpPr txBox="1"/>
          <p:nvPr/>
        </p:nvSpPr>
        <p:spPr>
          <a:xfrm>
            <a:off x="401091" y="1219200"/>
            <a:ext cx="8229600" cy="1706236"/>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200" dirty="0">
                <a:latin typeface="+mn-lt"/>
                <a:cs typeface="Arial MT"/>
              </a:rPr>
              <a:t>On ne va considérer que les valeurs positives de </a:t>
            </a:r>
            <a:r>
              <a:rPr lang="fr-FR" sz="2200" i="1" dirty="0">
                <a:latin typeface="+mn-lt"/>
                <a:cs typeface="Arial MT"/>
              </a:rPr>
              <a:t>g</a:t>
            </a:r>
            <a:r>
              <a:rPr lang="fr-FR" sz="2200" dirty="0">
                <a:latin typeface="+mn-lt"/>
                <a:cs typeface="Arial MT"/>
              </a:rPr>
              <a:t>. Il ne reste qu’à intégrer numériquement la fonction </a:t>
            </a:r>
            <a:r>
              <a:rPr lang="fr-FR" sz="2200" i="1" dirty="0">
                <a:latin typeface="+mn-lt"/>
                <a:cs typeface="Arial MT"/>
              </a:rPr>
              <a:t>g</a:t>
            </a:r>
            <a:r>
              <a:rPr lang="fr-FR" sz="2200" dirty="0">
                <a:latin typeface="+mn-lt"/>
                <a:cs typeface="Arial MT"/>
              </a:rPr>
              <a:t> afin d’avoir l’aire sous la courbe qui correspond à la surface mouillée ainsi que la longueur d’arc de </a:t>
            </a:r>
            <a:r>
              <a:rPr lang="fr-FR" sz="2200" i="1" dirty="0">
                <a:latin typeface="+mn-lt"/>
                <a:cs typeface="Arial MT"/>
              </a:rPr>
              <a:t>g</a:t>
            </a:r>
            <a:r>
              <a:rPr lang="fr-FR" sz="2200" dirty="0">
                <a:latin typeface="+mn-lt"/>
                <a:cs typeface="Arial MT"/>
              </a:rPr>
              <a:t> qui correspond au périmètre mouillé.</a:t>
            </a:r>
          </a:p>
        </p:txBody>
      </p:sp>
      <p:sp>
        <p:nvSpPr>
          <p:cNvPr id="6" name="object 2">
            <a:extLst>
              <a:ext uri="{FF2B5EF4-FFF2-40B4-BE49-F238E27FC236}">
                <a16:creationId xmlns:a16="http://schemas.microsoft.com/office/drawing/2014/main" id="{75D206F6-F1F4-429E-A26D-E30592BFB8F8}"/>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Tree>
    <p:extLst>
      <p:ext uri="{BB962C8B-B14F-4D97-AF65-F5344CB8AC3E}">
        <p14:creationId xmlns:p14="http://schemas.microsoft.com/office/powerpoint/2010/main" val="385441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969A80B-CD12-49FB-8FAE-9C625B7281C4}"/>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grpSp>
        <p:nvGrpSpPr>
          <p:cNvPr id="5" name="object 9">
            <a:extLst>
              <a:ext uri="{FF2B5EF4-FFF2-40B4-BE49-F238E27FC236}">
                <a16:creationId xmlns:a16="http://schemas.microsoft.com/office/drawing/2014/main" id="{1C5859BA-2D12-406E-BCD1-8A21AD5042DD}"/>
              </a:ext>
            </a:extLst>
          </p:cNvPr>
          <p:cNvGrpSpPr/>
          <p:nvPr/>
        </p:nvGrpSpPr>
        <p:grpSpPr>
          <a:xfrm>
            <a:off x="513803" y="2410371"/>
            <a:ext cx="8004175" cy="3918585"/>
            <a:chOff x="467385" y="2486152"/>
            <a:chExt cx="8004175" cy="3918585"/>
          </a:xfrm>
        </p:grpSpPr>
        <p:pic>
          <p:nvPicPr>
            <p:cNvPr id="6" name="object 10">
              <a:extLst>
                <a:ext uri="{FF2B5EF4-FFF2-40B4-BE49-F238E27FC236}">
                  <a16:creationId xmlns:a16="http://schemas.microsoft.com/office/drawing/2014/main" id="{4F6ED44F-E167-4D78-B4B4-EFB36C886D02}"/>
                </a:ext>
              </a:extLst>
            </p:cNvPr>
            <p:cNvPicPr/>
            <p:nvPr/>
          </p:nvPicPr>
          <p:blipFill>
            <a:blip r:embed="rId2" cstate="print"/>
            <a:stretch>
              <a:fillRect/>
            </a:stretch>
          </p:blipFill>
          <p:spPr>
            <a:xfrm>
              <a:off x="3886479" y="3192526"/>
              <a:ext cx="1372361" cy="466344"/>
            </a:xfrm>
            <a:prstGeom prst="rect">
              <a:avLst/>
            </a:prstGeom>
          </p:spPr>
        </p:pic>
        <p:pic>
          <p:nvPicPr>
            <p:cNvPr id="7" name="object 11">
              <a:extLst>
                <a:ext uri="{FF2B5EF4-FFF2-40B4-BE49-F238E27FC236}">
                  <a16:creationId xmlns:a16="http://schemas.microsoft.com/office/drawing/2014/main" id="{13D57357-23EB-45A2-B684-0EAD2FBD8207}"/>
                </a:ext>
              </a:extLst>
            </p:cNvPr>
            <p:cNvPicPr/>
            <p:nvPr/>
          </p:nvPicPr>
          <p:blipFill>
            <a:blip r:embed="rId3" cstate="print"/>
            <a:stretch>
              <a:fillRect/>
            </a:stretch>
          </p:blipFill>
          <p:spPr>
            <a:xfrm>
              <a:off x="467385" y="2486152"/>
              <a:ext cx="8004047" cy="3918203"/>
            </a:xfrm>
            <a:prstGeom prst="rect">
              <a:avLst/>
            </a:prstGeom>
          </p:spPr>
        </p:pic>
      </p:grpSp>
      <p:sp>
        <p:nvSpPr>
          <p:cNvPr id="9" name="object 3">
            <a:extLst>
              <a:ext uri="{FF2B5EF4-FFF2-40B4-BE49-F238E27FC236}">
                <a16:creationId xmlns:a16="http://schemas.microsoft.com/office/drawing/2014/main" id="{9F5DC535-E7BF-4F18-9EAB-79578E25B90B}"/>
              </a:ext>
            </a:extLst>
          </p:cNvPr>
          <p:cNvSpPr txBox="1"/>
          <p:nvPr/>
        </p:nvSpPr>
        <p:spPr>
          <a:xfrm>
            <a:off x="401091" y="1219200"/>
            <a:ext cx="8229600" cy="1029128"/>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200" dirty="0">
                <a:latin typeface="+mn-lt"/>
                <a:cs typeface="Arial MT"/>
              </a:rPr>
              <a:t>Utiliser une section rectangulaire de largeur 20 m et de profondeur 10 m pour tester l’algorithme de calcul de la débitance.</a:t>
            </a:r>
          </a:p>
        </p:txBody>
      </p:sp>
    </p:spTree>
    <p:extLst>
      <p:ext uri="{BB962C8B-B14F-4D97-AF65-F5344CB8AC3E}">
        <p14:creationId xmlns:p14="http://schemas.microsoft.com/office/powerpoint/2010/main" val="718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9">
            <a:extLst>
              <a:ext uri="{FF2B5EF4-FFF2-40B4-BE49-F238E27FC236}">
                <a16:creationId xmlns:a16="http://schemas.microsoft.com/office/drawing/2014/main" id="{AAFCA3E2-02E6-468F-BFCD-5DC2EBE35B8A}"/>
              </a:ext>
            </a:extLst>
          </p:cNvPr>
          <p:cNvGrpSpPr/>
          <p:nvPr/>
        </p:nvGrpSpPr>
        <p:grpSpPr>
          <a:xfrm>
            <a:off x="513309" y="2286000"/>
            <a:ext cx="8004175" cy="3919220"/>
            <a:chOff x="467385" y="2131822"/>
            <a:chExt cx="8004175" cy="3919220"/>
          </a:xfrm>
        </p:grpSpPr>
        <p:pic>
          <p:nvPicPr>
            <p:cNvPr id="5" name="object 10">
              <a:extLst>
                <a:ext uri="{FF2B5EF4-FFF2-40B4-BE49-F238E27FC236}">
                  <a16:creationId xmlns:a16="http://schemas.microsoft.com/office/drawing/2014/main" id="{B51D9E3B-A759-4E47-8103-786965EB4F8C}"/>
                </a:ext>
              </a:extLst>
            </p:cNvPr>
            <p:cNvPicPr/>
            <p:nvPr/>
          </p:nvPicPr>
          <p:blipFill>
            <a:blip r:embed="rId2" cstate="print"/>
            <a:stretch>
              <a:fillRect/>
            </a:stretch>
          </p:blipFill>
          <p:spPr>
            <a:xfrm>
              <a:off x="3886479" y="3192526"/>
              <a:ext cx="1372361" cy="466344"/>
            </a:xfrm>
            <a:prstGeom prst="rect">
              <a:avLst/>
            </a:prstGeom>
          </p:spPr>
        </p:pic>
        <p:pic>
          <p:nvPicPr>
            <p:cNvPr id="6" name="object 11">
              <a:extLst>
                <a:ext uri="{FF2B5EF4-FFF2-40B4-BE49-F238E27FC236}">
                  <a16:creationId xmlns:a16="http://schemas.microsoft.com/office/drawing/2014/main" id="{783B675C-1209-4C26-B5D1-68DC6AE4761D}"/>
                </a:ext>
              </a:extLst>
            </p:cNvPr>
            <p:cNvPicPr/>
            <p:nvPr/>
          </p:nvPicPr>
          <p:blipFill>
            <a:blip r:embed="rId3" cstate="print"/>
            <a:stretch>
              <a:fillRect/>
            </a:stretch>
          </p:blipFill>
          <p:spPr>
            <a:xfrm>
              <a:off x="467385" y="2131822"/>
              <a:ext cx="8004047" cy="3918966"/>
            </a:xfrm>
            <a:prstGeom prst="rect">
              <a:avLst/>
            </a:prstGeom>
          </p:spPr>
        </p:pic>
      </p:grpSp>
      <p:sp>
        <p:nvSpPr>
          <p:cNvPr id="8" name="object 3">
            <a:extLst>
              <a:ext uri="{FF2B5EF4-FFF2-40B4-BE49-F238E27FC236}">
                <a16:creationId xmlns:a16="http://schemas.microsoft.com/office/drawing/2014/main" id="{26C24F81-8900-471F-BCAC-40ACB1A1F697}"/>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une section rectangulaire pour tester l’algorithme de calcul de la débitance</a:t>
            </a:r>
          </a:p>
        </p:txBody>
      </p:sp>
      <p:sp>
        <p:nvSpPr>
          <p:cNvPr id="9" name="object 2">
            <a:extLst>
              <a:ext uri="{FF2B5EF4-FFF2-40B4-BE49-F238E27FC236}">
                <a16:creationId xmlns:a16="http://schemas.microsoft.com/office/drawing/2014/main" id="{EA964EFB-7021-4421-AD15-16D475E2878E}"/>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Tree>
    <p:extLst>
      <p:ext uri="{BB962C8B-B14F-4D97-AF65-F5344CB8AC3E}">
        <p14:creationId xmlns:p14="http://schemas.microsoft.com/office/powerpoint/2010/main" val="4186694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9">
            <a:extLst>
              <a:ext uri="{FF2B5EF4-FFF2-40B4-BE49-F238E27FC236}">
                <a16:creationId xmlns:a16="http://schemas.microsoft.com/office/drawing/2014/main" id="{CC573D55-2B15-4E27-B440-E964766EE141}"/>
              </a:ext>
            </a:extLst>
          </p:cNvPr>
          <p:cNvGrpSpPr/>
          <p:nvPr/>
        </p:nvGrpSpPr>
        <p:grpSpPr>
          <a:xfrm>
            <a:off x="467385" y="2131822"/>
            <a:ext cx="8004175" cy="3919220"/>
            <a:chOff x="467385" y="2131822"/>
            <a:chExt cx="8004175" cy="3919220"/>
          </a:xfrm>
        </p:grpSpPr>
        <p:pic>
          <p:nvPicPr>
            <p:cNvPr id="4" name="object 10">
              <a:extLst>
                <a:ext uri="{FF2B5EF4-FFF2-40B4-BE49-F238E27FC236}">
                  <a16:creationId xmlns:a16="http://schemas.microsoft.com/office/drawing/2014/main" id="{D67C32A9-F259-4CFB-BB97-854DDB56116E}"/>
                </a:ext>
              </a:extLst>
            </p:cNvPr>
            <p:cNvPicPr/>
            <p:nvPr/>
          </p:nvPicPr>
          <p:blipFill>
            <a:blip r:embed="rId2" cstate="print"/>
            <a:stretch>
              <a:fillRect/>
            </a:stretch>
          </p:blipFill>
          <p:spPr>
            <a:xfrm>
              <a:off x="3886479" y="3192526"/>
              <a:ext cx="1372361" cy="466344"/>
            </a:xfrm>
            <a:prstGeom prst="rect">
              <a:avLst/>
            </a:prstGeom>
          </p:spPr>
        </p:pic>
        <p:pic>
          <p:nvPicPr>
            <p:cNvPr id="5" name="object 11">
              <a:extLst>
                <a:ext uri="{FF2B5EF4-FFF2-40B4-BE49-F238E27FC236}">
                  <a16:creationId xmlns:a16="http://schemas.microsoft.com/office/drawing/2014/main" id="{442B9701-5883-47EF-B250-3C5ACEF1928D}"/>
                </a:ext>
              </a:extLst>
            </p:cNvPr>
            <p:cNvPicPr/>
            <p:nvPr/>
          </p:nvPicPr>
          <p:blipFill>
            <a:blip r:embed="rId3" cstate="print"/>
            <a:stretch>
              <a:fillRect/>
            </a:stretch>
          </p:blipFill>
          <p:spPr>
            <a:xfrm>
              <a:off x="467385" y="2131822"/>
              <a:ext cx="8004047" cy="3918966"/>
            </a:xfrm>
            <a:prstGeom prst="rect">
              <a:avLst/>
            </a:prstGeom>
          </p:spPr>
        </p:pic>
      </p:grpSp>
      <p:sp>
        <p:nvSpPr>
          <p:cNvPr id="6" name="object 2">
            <a:extLst>
              <a:ext uri="{FF2B5EF4-FFF2-40B4-BE49-F238E27FC236}">
                <a16:creationId xmlns:a16="http://schemas.microsoft.com/office/drawing/2014/main" id="{01200B5D-EA16-4AE5-8547-ECE83DC4039F}"/>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7" name="object 3">
            <a:extLst>
              <a:ext uri="{FF2B5EF4-FFF2-40B4-BE49-F238E27FC236}">
                <a16:creationId xmlns:a16="http://schemas.microsoft.com/office/drawing/2014/main" id="{24C92FA2-78FC-40DC-802A-433323F7FC7A}"/>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une section rectangulaire pour tester l’algorithme de calcul de la débitance</a:t>
            </a:r>
          </a:p>
        </p:txBody>
      </p:sp>
    </p:spTree>
    <p:extLst>
      <p:ext uri="{BB962C8B-B14F-4D97-AF65-F5344CB8AC3E}">
        <p14:creationId xmlns:p14="http://schemas.microsoft.com/office/powerpoint/2010/main" val="55118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9">
            <a:extLst>
              <a:ext uri="{FF2B5EF4-FFF2-40B4-BE49-F238E27FC236}">
                <a16:creationId xmlns:a16="http://schemas.microsoft.com/office/drawing/2014/main" id="{BC48BF8D-5BDB-4E40-A56E-FED4DB74E1C4}"/>
              </a:ext>
            </a:extLst>
          </p:cNvPr>
          <p:cNvGrpSpPr/>
          <p:nvPr/>
        </p:nvGrpSpPr>
        <p:grpSpPr>
          <a:xfrm>
            <a:off x="914400" y="2667000"/>
            <a:ext cx="7557160" cy="3583686"/>
            <a:chOff x="467385" y="2331466"/>
            <a:chExt cx="8004175" cy="3919220"/>
          </a:xfrm>
        </p:grpSpPr>
        <p:pic>
          <p:nvPicPr>
            <p:cNvPr id="4" name="object 10">
              <a:extLst>
                <a:ext uri="{FF2B5EF4-FFF2-40B4-BE49-F238E27FC236}">
                  <a16:creationId xmlns:a16="http://schemas.microsoft.com/office/drawing/2014/main" id="{B41E95AF-9DE9-4AE3-A3A1-AD5D3D179389}"/>
                </a:ext>
              </a:extLst>
            </p:cNvPr>
            <p:cNvPicPr/>
            <p:nvPr/>
          </p:nvPicPr>
          <p:blipFill>
            <a:blip r:embed="rId2" cstate="print"/>
            <a:stretch>
              <a:fillRect/>
            </a:stretch>
          </p:blipFill>
          <p:spPr>
            <a:xfrm>
              <a:off x="3886479" y="3192526"/>
              <a:ext cx="1372361" cy="466344"/>
            </a:xfrm>
            <a:prstGeom prst="rect">
              <a:avLst/>
            </a:prstGeom>
          </p:spPr>
        </p:pic>
        <p:pic>
          <p:nvPicPr>
            <p:cNvPr id="5" name="object 11">
              <a:extLst>
                <a:ext uri="{FF2B5EF4-FFF2-40B4-BE49-F238E27FC236}">
                  <a16:creationId xmlns:a16="http://schemas.microsoft.com/office/drawing/2014/main" id="{7B7BA80D-175F-4575-B3D5-971CABDDF0CB}"/>
                </a:ext>
              </a:extLst>
            </p:cNvPr>
            <p:cNvPicPr/>
            <p:nvPr/>
          </p:nvPicPr>
          <p:blipFill>
            <a:blip r:embed="rId3" cstate="print"/>
            <a:stretch>
              <a:fillRect/>
            </a:stretch>
          </p:blipFill>
          <p:spPr>
            <a:xfrm>
              <a:off x="467385" y="2331466"/>
              <a:ext cx="8004047" cy="3918966"/>
            </a:xfrm>
            <a:prstGeom prst="rect">
              <a:avLst/>
            </a:prstGeom>
          </p:spPr>
        </p:pic>
      </p:grpSp>
      <p:sp>
        <p:nvSpPr>
          <p:cNvPr id="6" name="object 2">
            <a:extLst>
              <a:ext uri="{FF2B5EF4-FFF2-40B4-BE49-F238E27FC236}">
                <a16:creationId xmlns:a16="http://schemas.microsoft.com/office/drawing/2014/main" id="{A27C96B6-0F9C-4843-AAB8-A9E026349B1D}"/>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7" name="object 3">
            <a:extLst>
              <a:ext uri="{FF2B5EF4-FFF2-40B4-BE49-F238E27FC236}">
                <a16:creationId xmlns:a16="http://schemas.microsoft.com/office/drawing/2014/main" id="{73620126-5759-48DE-A347-DD63E8E16FEC}"/>
              </a:ext>
            </a:extLst>
          </p:cNvPr>
          <p:cNvSpPr txBox="1"/>
          <p:nvPr/>
        </p:nvSpPr>
        <p:spPr>
          <a:xfrm>
            <a:off x="401091" y="1219200"/>
            <a:ext cx="8229600" cy="1583126"/>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une section rectangulaire pour tester l’algorithme de calcul de la débitance</a:t>
            </a:r>
          </a:p>
          <a:p>
            <a:pPr marL="12700">
              <a:lnSpc>
                <a:spcPct val="100000"/>
              </a:lnSpc>
              <a:tabLst>
                <a:tab pos="354965" algn="l"/>
              </a:tabLst>
            </a:pPr>
            <a:r>
              <a:rPr lang="fr-FR" sz="2000" dirty="0">
                <a:latin typeface="+mn-lt"/>
                <a:cs typeface="Arial MT"/>
              </a:rPr>
              <a:t>𝑲 = 𝟐𝟓 m1/3  s−1, 𝒊 = 𝟏 %.</a:t>
            </a:r>
          </a:p>
          <a:p>
            <a:pPr marL="12700">
              <a:lnSpc>
                <a:spcPct val="100000"/>
              </a:lnSpc>
              <a:tabLst>
                <a:tab pos="354965" algn="l"/>
              </a:tabLst>
            </a:pPr>
            <a:endParaRPr lang="fr-FR" sz="2000" dirty="0">
              <a:latin typeface="+mn-lt"/>
              <a:cs typeface="Arial MT"/>
            </a:endParaRPr>
          </a:p>
        </p:txBody>
      </p:sp>
    </p:spTree>
    <p:extLst>
      <p:ext uri="{BB962C8B-B14F-4D97-AF65-F5344CB8AC3E}">
        <p14:creationId xmlns:p14="http://schemas.microsoft.com/office/powerpoint/2010/main" val="1749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9">
            <a:extLst>
              <a:ext uri="{FF2B5EF4-FFF2-40B4-BE49-F238E27FC236}">
                <a16:creationId xmlns:a16="http://schemas.microsoft.com/office/drawing/2014/main" id="{8D0F2DA7-034C-44B0-AF74-A8ABF1124BBA}"/>
              </a:ext>
            </a:extLst>
          </p:cNvPr>
          <p:cNvGrpSpPr/>
          <p:nvPr/>
        </p:nvGrpSpPr>
        <p:grpSpPr>
          <a:xfrm>
            <a:off x="570230" y="2379594"/>
            <a:ext cx="8003540" cy="3918585"/>
            <a:chOff x="571017" y="2455672"/>
            <a:chExt cx="8003540" cy="3918585"/>
          </a:xfrm>
        </p:grpSpPr>
        <p:pic>
          <p:nvPicPr>
            <p:cNvPr id="4" name="object 10">
              <a:extLst>
                <a:ext uri="{FF2B5EF4-FFF2-40B4-BE49-F238E27FC236}">
                  <a16:creationId xmlns:a16="http://schemas.microsoft.com/office/drawing/2014/main" id="{6E1EC6DA-DFFA-455E-AC03-1B2F893E83B9}"/>
                </a:ext>
              </a:extLst>
            </p:cNvPr>
            <p:cNvPicPr/>
            <p:nvPr/>
          </p:nvPicPr>
          <p:blipFill>
            <a:blip r:embed="rId2" cstate="print"/>
            <a:stretch>
              <a:fillRect/>
            </a:stretch>
          </p:blipFill>
          <p:spPr>
            <a:xfrm>
              <a:off x="3886479" y="3192526"/>
              <a:ext cx="1372361" cy="466344"/>
            </a:xfrm>
            <a:prstGeom prst="rect">
              <a:avLst/>
            </a:prstGeom>
          </p:spPr>
        </p:pic>
        <p:pic>
          <p:nvPicPr>
            <p:cNvPr id="5" name="object 11">
              <a:extLst>
                <a:ext uri="{FF2B5EF4-FFF2-40B4-BE49-F238E27FC236}">
                  <a16:creationId xmlns:a16="http://schemas.microsoft.com/office/drawing/2014/main" id="{C32861F1-567D-4933-965A-661D9A7F5DAF}"/>
                </a:ext>
              </a:extLst>
            </p:cNvPr>
            <p:cNvPicPr/>
            <p:nvPr/>
          </p:nvPicPr>
          <p:blipFill>
            <a:blip r:embed="rId3" cstate="print"/>
            <a:stretch>
              <a:fillRect/>
            </a:stretch>
          </p:blipFill>
          <p:spPr>
            <a:xfrm>
              <a:off x="571017" y="2455672"/>
              <a:ext cx="8003285" cy="3918203"/>
            </a:xfrm>
            <a:prstGeom prst="rect">
              <a:avLst/>
            </a:prstGeom>
          </p:spPr>
        </p:pic>
      </p:grpSp>
      <p:sp>
        <p:nvSpPr>
          <p:cNvPr id="6" name="object 2">
            <a:extLst>
              <a:ext uri="{FF2B5EF4-FFF2-40B4-BE49-F238E27FC236}">
                <a16:creationId xmlns:a16="http://schemas.microsoft.com/office/drawing/2014/main" id="{5ED60C27-7510-4EB3-B9B9-DA276F3C5C34}"/>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7" name="object 3">
            <a:extLst>
              <a:ext uri="{FF2B5EF4-FFF2-40B4-BE49-F238E27FC236}">
                <a16:creationId xmlns:a16="http://schemas.microsoft.com/office/drawing/2014/main" id="{67E301CD-FC54-4CE3-A161-D588E5D96385}"/>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l’algorithme sur les profil réels et calculer les débitances </a:t>
            </a:r>
          </a:p>
          <a:p>
            <a:pPr marL="12700">
              <a:lnSpc>
                <a:spcPct val="100000"/>
              </a:lnSpc>
              <a:tabLst>
                <a:tab pos="354965" algn="l"/>
              </a:tabLst>
            </a:pPr>
            <a:r>
              <a:rPr lang="fr-FR" sz="2000" dirty="0">
                <a:latin typeface="+mn-lt"/>
                <a:cs typeface="Arial MT"/>
              </a:rPr>
              <a:t>Prendre 𝑲 = 𝟐𝟓 m1/3  s−1, 𝒊 = 𝟐, 𝟕𝟗 %</a:t>
            </a:r>
          </a:p>
        </p:txBody>
      </p:sp>
    </p:spTree>
    <p:extLst>
      <p:ext uri="{BB962C8B-B14F-4D97-AF65-F5344CB8AC3E}">
        <p14:creationId xmlns:p14="http://schemas.microsoft.com/office/powerpoint/2010/main" val="84289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a:extLst>
              <a:ext uri="{FF2B5EF4-FFF2-40B4-BE49-F238E27FC236}">
                <a16:creationId xmlns:a16="http://schemas.microsoft.com/office/drawing/2014/main" id="{B79CF4DE-F5F0-4983-A29C-2B92FDF40071}"/>
              </a:ext>
            </a:extLst>
          </p:cNvPr>
          <p:cNvSpPr txBox="1">
            <a:spLocks noGrp="1"/>
          </p:cNvSpPr>
          <p:nvPr>
            <p:ph type="sldNum" sz="quarter" idx="12"/>
          </p:nvPr>
        </p:nvSpPr>
        <p:spPr>
          <a:xfrm>
            <a:off x="6457950" y="6356350"/>
            <a:ext cx="2057400" cy="365125"/>
          </a:xfrm>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26</a:t>
            </a:fld>
            <a:endParaRPr spc="-25" dirty="0"/>
          </a:p>
        </p:txBody>
      </p:sp>
      <p:grpSp>
        <p:nvGrpSpPr>
          <p:cNvPr id="6" name="object 9">
            <a:extLst>
              <a:ext uri="{FF2B5EF4-FFF2-40B4-BE49-F238E27FC236}">
                <a16:creationId xmlns:a16="http://schemas.microsoft.com/office/drawing/2014/main" id="{D3C1D837-7C1E-4B04-A86A-689BDFBF7CAE}"/>
              </a:ext>
            </a:extLst>
          </p:cNvPr>
          <p:cNvGrpSpPr/>
          <p:nvPr/>
        </p:nvGrpSpPr>
        <p:grpSpPr>
          <a:xfrm>
            <a:off x="570230" y="2399958"/>
            <a:ext cx="8003540" cy="3918585"/>
            <a:chOff x="571017" y="2455672"/>
            <a:chExt cx="8003540" cy="3918585"/>
          </a:xfrm>
        </p:grpSpPr>
        <p:pic>
          <p:nvPicPr>
            <p:cNvPr id="7" name="object 10">
              <a:extLst>
                <a:ext uri="{FF2B5EF4-FFF2-40B4-BE49-F238E27FC236}">
                  <a16:creationId xmlns:a16="http://schemas.microsoft.com/office/drawing/2014/main" id="{83FF328B-4820-4DD1-AA34-CC406DAB4380}"/>
                </a:ext>
              </a:extLst>
            </p:cNvPr>
            <p:cNvPicPr/>
            <p:nvPr/>
          </p:nvPicPr>
          <p:blipFill>
            <a:blip r:embed="rId2" cstate="print"/>
            <a:stretch>
              <a:fillRect/>
            </a:stretch>
          </p:blipFill>
          <p:spPr>
            <a:xfrm>
              <a:off x="3886479" y="3192526"/>
              <a:ext cx="1372361" cy="466344"/>
            </a:xfrm>
            <a:prstGeom prst="rect">
              <a:avLst/>
            </a:prstGeom>
          </p:spPr>
        </p:pic>
        <p:pic>
          <p:nvPicPr>
            <p:cNvPr id="8" name="object 11">
              <a:extLst>
                <a:ext uri="{FF2B5EF4-FFF2-40B4-BE49-F238E27FC236}">
                  <a16:creationId xmlns:a16="http://schemas.microsoft.com/office/drawing/2014/main" id="{7A08B54F-0EB0-49BD-BC6D-1CEB6BD7CA89}"/>
                </a:ext>
              </a:extLst>
            </p:cNvPr>
            <p:cNvPicPr/>
            <p:nvPr/>
          </p:nvPicPr>
          <p:blipFill>
            <a:blip r:embed="rId3" cstate="print"/>
            <a:stretch>
              <a:fillRect/>
            </a:stretch>
          </p:blipFill>
          <p:spPr>
            <a:xfrm>
              <a:off x="571017" y="2455672"/>
              <a:ext cx="8003285" cy="3918203"/>
            </a:xfrm>
            <a:prstGeom prst="rect">
              <a:avLst/>
            </a:prstGeom>
          </p:spPr>
        </p:pic>
      </p:grpSp>
      <p:sp>
        <p:nvSpPr>
          <p:cNvPr id="10" name="object 2">
            <a:extLst>
              <a:ext uri="{FF2B5EF4-FFF2-40B4-BE49-F238E27FC236}">
                <a16:creationId xmlns:a16="http://schemas.microsoft.com/office/drawing/2014/main" id="{CED3A8AD-E349-43A4-AE2D-A9010229B018}"/>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2" name="object 3">
            <a:extLst>
              <a:ext uri="{FF2B5EF4-FFF2-40B4-BE49-F238E27FC236}">
                <a16:creationId xmlns:a16="http://schemas.microsoft.com/office/drawing/2014/main" id="{7EDCFF64-1E57-4C09-BAA1-AD5D5CC13AC7}"/>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l’algorithme sur les profil réels et calculer les débitances </a:t>
            </a:r>
          </a:p>
          <a:p>
            <a:pPr marL="12700">
              <a:lnSpc>
                <a:spcPct val="100000"/>
              </a:lnSpc>
              <a:tabLst>
                <a:tab pos="354965" algn="l"/>
              </a:tabLst>
            </a:pPr>
            <a:r>
              <a:rPr lang="fr-FR" sz="2000" dirty="0">
                <a:latin typeface="+mn-lt"/>
                <a:cs typeface="Arial MT"/>
              </a:rPr>
              <a:t>Prendre 𝑲 = 𝟐𝟓 m1/3  s−1, 𝒊 = 𝟐, 𝟕𝟗 %</a:t>
            </a:r>
          </a:p>
        </p:txBody>
      </p:sp>
    </p:spTree>
    <p:extLst>
      <p:ext uri="{BB962C8B-B14F-4D97-AF65-F5344CB8AC3E}">
        <p14:creationId xmlns:p14="http://schemas.microsoft.com/office/powerpoint/2010/main" val="1293476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a:extLst>
              <a:ext uri="{FF2B5EF4-FFF2-40B4-BE49-F238E27FC236}">
                <a16:creationId xmlns:a16="http://schemas.microsoft.com/office/drawing/2014/main" id="{B79CF4DE-F5F0-4983-A29C-2B92FDF40071}"/>
              </a:ext>
            </a:extLst>
          </p:cNvPr>
          <p:cNvSpPr txBox="1">
            <a:spLocks noGrp="1"/>
          </p:cNvSpPr>
          <p:nvPr>
            <p:ph type="sldNum" sz="quarter" idx="12"/>
          </p:nvPr>
        </p:nvSpPr>
        <p:spPr>
          <a:xfrm>
            <a:off x="6457950" y="6356350"/>
            <a:ext cx="2057400" cy="365125"/>
          </a:xfrm>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27</a:t>
            </a:fld>
            <a:endParaRPr spc="-25" dirty="0"/>
          </a:p>
        </p:txBody>
      </p:sp>
      <p:sp>
        <p:nvSpPr>
          <p:cNvPr id="10" name="object 2">
            <a:extLst>
              <a:ext uri="{FF2B5EF4-FFF2-40B4-BE49-F238E27FC236}">
                <a16:creationId xmlns:a16="http://schemas.microsoft.com/office/drawing/2014/main" id="{CED3A8AD-E349-43A4-AE2D-A9010229B018}"/>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grpSp>
        <p:nvGrpSpPr>
          <p:cNvPr id="13" name="object 9">
            <a:extLst>
              <a:ext uri="{FF2B5EF4-FFF2-40B4-BE49-F238E27FC236}">
                <a16:creationId xmlns:a16="http://schemas.microsoft.com/office/drawing/2014/main" id="{37A191F1-9C7D-494F-98AC-C000B5A14304}"/>
              </a:ext>
            </a:extLst>
          </p:cNvPr>
          <p:cNvGrpSpPr/>
          <p:nvPr/>
        </p:nvGrpSpPr>
        <p:grpSpPr>
          <a:xfrm>
            <a:off x="570230" y="2370440"/>
            <a:ext cx="8003540" cy="3918585"/>
            <a:chOff x="571017" y="2455672"/>
            <a:chExt cx="8003540" cy="3918585"/>
          </a:xfrm>
        </p:grpSpPr>
        <p:pic>
          <p:nvPicPr>
            <p:cNvPr id="14" name="object 10">
              <a:extLst>
                <a:ext uri="{FF2B5EF4-FFF2-40B4-BE49-F238E27FC236}">
                  <a16:creationId xmlns:a16="http://schemas.microsoft.com/office/drawing/2014/main" id="{F5F7DE40-FB3A-4BF7-B4BC-CEF8FB26D075}"/>
                </a:ext>
              </a:extLst>
            </p:cNvPr>
            <p:cNvPicPr/>
            <p:nvPr/>
          </p:nvPicPr>
          <p:blipFill>
            <a:blip r:embed="rId2" cstate="print"/>
            <a:stretch>
              <a:fillRect/>
            </a:stretch>
          </p:blipFill>
          <p:spPr>
            <a:xfrm>
              <a:off x="3886479" y="3192526"/>
              <a:ext cx="1372361" cy="466344"/>
            </a:xfrm>
            <a:prstGeom prst="rect">
              <a:avLst/>
            </a:prstGeom>
          </p:spPr>
        </p:pic>
        <p:pic>
          <p:nvPicPr>
            <p:cNvPr id="15" name="object 11">
              <a:extLst>
                <a:ext uri="{FF2B5EF4-FFF2-40B4-BE49-F238E27FC236}">
                  <a16:creationId xmlns:a16="http://schemas.microsoft.com/office/drawing/2014/main" id="{3D5DFA0B-476F-4143-BE95-F5A60D5EC17C}"/>
                </a:ext>
              </a:extLst>
            </p:cNvPr>
            <p:cNvPicPr/>
            <p:nvPr/>
          </p:nvPicPr>
          <p:blipFill>
            <a:blip r:embed="rId3" cstate="print"/>
            <a:stretch>
              <a:fillRect/>
            </a:stretch>
          </p:blipFill>
          <p:spPr>
            <a:xfrm>
              <a:off x="571017" y="2455672"/>
              <a:ext cx="8003285" cy="3918203"/>
            </a:xfrm>
            <a:prstGeom prst="rect">
              <a:avLst/>
            </a:prstGeom>
          </p:spPr>
        </p:pic>
      </p:grpSp>
      <p:sp>
        <p:nvSpPr>
          <p:cNvPr id="16" name="object 12">
            <a:extLst>
              <a:ext uri="{FF2B5EF4-FFF2-40B4-BE49-F238E27FC236}">
                <a16:creationId xmlns:a16="http://schemas.microsoft.com/office/drawing/2014/main" id="{8F8BFFA3-363A-4ACB-A476-409360530A1C}"/>
              </a:ext>
            </a:extLst>
          </p:cNvPr>
          <p:cNvSpPr txBox="1"/>
          <p:nvPr/>
        </p:nvSpPr>
        <p:spPr>
          <a:xfrm>
            <a:off x="2851931" y="6601419"/>
            <a:ext cx="780415" cy="178435"/>
          </a:xfrm>
          <a:prstGeom prst="rect">
            <a:avLst/>
          </a:prstGeom>
        </p:spPr>
        <p:txBody>
          <a:bodyPr vert="horz" wrap="square" lIns="0" tIns="3810" rIns="0" bIns="0" rtlCol="0">
            <a:spAutoFit/>
          </a:bodyPr>
          <a:lstStyle/>
          <a:p>
            <a:pPr marL="12700">
              <a:lnSpc>
                <a:spcPct val="100000"/>
              </a:lnSpc>
              <a:spcBef>
                <a:spcPts val="30"/>
              </a:spcBef>
            </a:pPr>
            <a:r>
              <a:rPr sz="1050" spc="-40" dirty="0">
                <a:solidFill>
                  <a:srgbClr val="FFFFFF"/>
                </a:solidFill>
                <a:latin typeface="Arial MT"/>
                <a:cs typeface="Arial MT"/>
              </a:rPr>
              <a:t>Kleitz-</a:t>
            </a:r>
            <a:r>
              <a:rPr sz="1050" spc="-60" dirty="0">
                <a:solidFill>
                  <a:srgbClr val="FFFFFF"/>
                </a:solidFill>
                <a:latin typeface="Arial MT"/>
                <a:cs typeface="Arial MT"/>
              </a:rPr>
              <a:t>Seddon</a:t>
            </a:r>
            <a:endParaRPr sz="1050">
              <a:latin typeface="Arial MT"/>
              <a:cs typeface="Arial MT"/>
            </a:endParaRPr>
          </a:p>
        </p:txBody>
      </p:sp>
      <p:sp>
        <p:nvSpPr>
          <p:cNvPr id="18" name="object 3">
            <a:extLst>
              <a:ext uri="{FF2B5EF4-FFF2-40B4-BE49-F238E27FC236}">
                <a16:creationId xmlns:a16="http://schemas.microsoft.com/office/drawing/2014/main" id="{551A55FB-113E-455F-A83D-EBC507DA82BE}"/>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Débitance</a:t>
            </a:r>
          </a:p>
          <a:p>
            <a:pPr marL="12700">
              <a:lnSpc>
                <a:spcPct val="100000"/>
              </a:lnSpc>
              <a:tabLst>
                <a:tab pos="354965" algn="l"/>
              </a:tabLst>
            </a:pPr>
            <a:r>
              <a:rPr lang="fr-FR" sz="2000" dirty="0">
                <a:latin typeface="+mn-lt"/>
                <a:cs typeface="Arial MT"/>
              </a:rPr>
              <a:t>Utiliser l’algorithme sur les profil réels et calculer les débitances </a:t>
            </a:r>
          </a:p>
          <a:p>
            <a:pPr marL="12700">
              <a:lnSpc>
                <a:spcPct val="100000"/>
              </a:lnSpc>
              <a:tabLst>
                <a:tab pos="354965" algn="l"/>
              </a:tabLst>
            </a:pPr>
            <a:r>
              <a:rPr lang="fr-FR" sz="2000" dirty="0">
                <a:latin typeface="+mn-lt"/>
                <a:cs typeface="Arial MT"/>
              </a:rPr>
              <a:t>Prendre 𝑲 = 𝟐𝟓 m1/3  s−1, 𝒊 = 𝟐, 𝟕𝟗 %</a:t>
            </a:r>
          </a:p>
        </p:txBody>
      </p:sp>
    </p:spTree>
    <p:extLst>
      <p:ext uri="{BB962C8B-B14F-4D97-AF65-F5344CB8AC3E}">
        <p14:creationId xmlns:p14="http://schemas.microsoft.com/office/powerpoint/2010/main" val="154533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28</a:t>
            </a:fld>
            <a:endParaRPr spc="-25" dirty="0"/>
          </a:p>
        </p:txBody>
      </p:sp>
      <p:sp>
        <p:nvSpPr>
          <p:cNvPr id="4" name="object 4"/>
          <p:cNvSpPr txBox="1"/>
          <p:nvPr/>
        </p:nvSpPr>
        <p:spPr>
          <a:xfrm>
            <a:off x="465861" y="2582994"/>
            <a:ext cx="2400300" cy="617220"/>
          </a:xfrm>
          <a:prstGeom prst="rect">
            <a:avLst/>
          </a:prstGeom>
        </p:spPr>
        <p:txBody>
          <a:bodyPr vert="horz" wrap="square" lIns="0" tIns="12065" rIns="0" bIns="0" rtlCol="0">
            <a:spAutoFit/>
          </a:bodyPr>
          <a:lstStyle/>
          <a:p>
            <a:pPr marL="38100">
              <a:lnSpc>
                <a:spcPts val="2330"/>
              </a:lnSpc>
              <a:spcBef>
                <a:spcPts val="95"/>
              </a:spcBef>
            </a:pPr>
            <a:r>
              <a:rPr sz="2000" dirty="0">
                <a:latin typeface="Cambria"/>
                <a:cs typeface="Cambria"/>
              </a:rPr>
              <a:t>𝒄</a:t>
            </a:r>
            <a:r>
              <a:rPr sz="2000" spc="114" dirty="0">
                <a:latin typeface="Cambria"/>
                <a:cs typeface="Cambria"/>
              </a:rPr>
              <a:t> </a:t>
            </a:r>
            <a:r>
              <a:rPr sz="2000" spc="375" dirty="0">
                <a:latin typeface="Cambria"/>
                <a:cs typeface="Cambria"/>
              </a:rPr>
              <a:t>=</a:t>
            </a:r>
            <a:r>
              <a:rPr sz="2000" spc="110" dirty="0">
                <a:latin typeface="Cambria"/>
                <a:cs typeface="Cambria"/>
              </a:rPr>
              <a:t> </a:t>
            </a:r>
            <a:r>
              <a:rPr sz="3000" u="heavy" spc="44" baseline="41666" dirty="0">
                <a:uFill>
                  <a:solidFill>
                    <a:srgbClr val="000000"/>
                  </a:solidFill>
                </a:uFill>
                <a:latin typeface="Cambria"/>
                <a:cs typeface="Cambria"/>
              </a:rPr>
              <a:t>𝝏O</a:t>
            </a:r>
            <a:r>
              <a:rPr sz="2000" spc="30" dirty="0">
                <a:latin typeface="Cambria"/>
                <a:cs typeface="Cambria"/>
              </a:rPr>
              <a:t>|</a:t>
            </a:r>
            <a:endParaRPr sz="2000" dirty="0">
              <a:latin typeface="Cambria"/>
              <a:cs typeface="Cambria"/>
            </a:endParaRPr>
          </a:p>
          <a:p>
            <a:pPr marL="518795">
              <a:lnSpc>
                <a:spcPts val="2330"/>
              </a:lnSpc>
            </a:pPr>
            <a:r>
              <a:rPr sz="3000" baseline="25000" dirty="0">
                <a:latin typeface="Cambria"/>
                <a:cs typeface="Cambria"/>
              </a:rPr>
              <a:t>𝝏𝑺</a:t>
            </a:r>
            <a:r>
              <a:rPr sz="3000" spc="540" baseline="25000" dirty="0">
                <a:latin typeface="Cambria"/>
                <a:cs typeface="Cambria"/>
              </a:rPr>
              <a:t> </a:t>
            </a:r>
            <a:r>
              <a:rPr sz="1450" spc="110" dirty="0">
                <a:latin typeface="Cambria"/>
                <a:cs typeface="Cambria"/>
              </a:rPr>
              <a:t>𝑺=𝑺(O=</a:t>
            </a:r>
            <a:r>
              <a:rPr sz="1450" spc="-5" dirty="0">
                <a:latin typeface="Cambria"/>
                <a:cs typeface="Cambria"/>
              </a:rPr>
              <a:t> </a:t>
            </a:r>
            <a:r>
              <a:rPr sz="1450" spc="-10" dirty="0">
                <a:latin typeface="Cambria"/>
                <a:cs typeface="Cambria"/>
              </a:rPr>
              <a:t>O</a:t>
            </a:r>
            <a:r>
              <a:rPr sz="1800" spc="-15" baseline="-13888" dirty="0">
                <a:latin typeface="Cambria"/>
                <a:cs typeface="Cambria"/>
              </a:rPr>
              <a:t>𝒑𝒐𝒊𝒏𝒕𝒆</a:t>
            </a:r>
            <a:r>
              <a:rPr sz="1450" spc="-10" dirty="0">
                <a:latin typeface="Cambria"/>
                <a:cs typeface="Cambria"/>
              </a:rPr>
              <a:t>)</a:t>
            </a:r>
            <a:endParaRPr sz="1450" dirty="0">
              <a:latin typeface="Cambria"/>
              <a:cs typeface="Cambria"/>
            </a:endParaRPr>
          </a:p>
        </p:txBody>
      </p:sp>
      <p:sp>
        <p:nvSpPr>
          <p:cNvPr id="5" name="object 5"/>
          <p:cNvSpPr/>
          <p:nvPr/>
        </p:nvSpPr>
        <p:spPr>
          <a:xfrm>
            <a:off x="3170199" y="2769435"/>
            <a:ext cx="340360" cy="17145"/>
          </a:xfrm>
          <a:custGeom>
            <a:avLst/>
            <a:gdLst/>
            <a:ahLst/>
            <a:cxnLst/>
            <a:rect l="l" t="t" r="r" b="b"/>
            <a:pathLst>
              <a:path w="340360" h="17144">
                <a:moveTo>
                  <a:pt x="339851" y="16763"/>
                </a:moveTo>
                <a:lnTo>
                  <a:pt x="339851" y="0"/>
                </a:lnTo>
                <a:lnTo>
                  <a:pt x="0" y="0"/>
                </a:lnTo>
                <a:lnTo>
                  <a:pt x="0" y="16763"/>
                </a:lnTo>
                <a:lnTo>
                  <a:pt x="339851" y="16763"/>
                </a:lnTo>
                <a:close/>
              </a:path>
            </a:pathLst>
          </a:custGeom>
          <a:solidFill>
            <a:srgbClr val="000000"/>
          </a:solidFill>
        </p:spPr>
        <p:txBody>
          <a:bodyPr wrap="square" lIns="0" tIns="0" rIns="0" bIns="0" rtlCol="0"/>
          <a:lstStyle/>
          <a:p>
            <a:endParaRPr/>
          </a:p>
        </p:txBody>
      </p:sp>
      <p:sp>
        <p:nvSpPr>
          <p:cNvPr id="6" name="object 6"/>
          <p:cNvSpPr/>
          <p:nvPr/>
        </p:nvSpPr>
        <p:spPr>
          <a:xfrm>
            <a:off x="3607587" y="2769435"/>
            <a:ext cx="314960" cy="17145"/>
          </a:xfrm>
          <a:custGeom>
            <a:avLst/>
            <a:gdLst/>
            <a:ahLst/>
            <a:cxnLst/>
            <a:rect l="l" t="t" r="r" b="b"/>
            <a:pathLst>
              <a:path w="314960" h="17144">
                <a:moveTo>
                  <a:pt x="314706" y="16763"/>
                </a:moveTo>
                <a:lnTo>
                  <a:pt x="314706" y="0"/>
                </a:lnTo>
                <a:lnTo>
                  <a:pt x="0" y="0"/>
                </a:lnTo>
                <a:lnTo>
                  <a:pt x="0" y="16763"/>
                </a:lnTo>
                <a:lnTo>
                  <a:pt x="314706" y="16763"/>
                </a:lnTo>
                <a:close/>
              </a:path>
            </a:pathLst>
          </a:custGeom>
          <a:solidFill>
            <a:srgbClr val="000000"/>
          </a:solidFill>
        </p:spPr>
        <p:txBody>
          <a:bodyPr wrap="square" lIns="0" tIns="0" rIns="0" bIns="0" rtlCol="0"/>
          <a:lstStyle/>
          <a:p>
            <a:endParaRPr/>
          </a:p>
        </p:txBody>
      </p:sp>
      <p:sp>
        <p:nvSpPr>
          <p:cNvPr id="7" name="object 7"/>
          <p:cNvSpPr/>
          <p:nvPr/>
        </p:nvSpPr>
        <p:spPr>
          <a:xfrm>
            <a:off x="5787669" y="2769435"/>
            <a:ext cx="340360" cy="17145"/>
          </a:xfrm>
          <a:custGeom>
            <a:avLst/>
            <a:gdLst/>
            <a:ahLst/>
            <a:cxnLst/>
            <a:rect l="l" t="t" r="r" b="b"/>
            <a:pathLst>
              <a:path w="340360" h="17144">
                <a:moveTo>
                  <a:pt x="339851" y="16763"/>
                </a:moveTo>
                <a:lnTo>
                  <a:pt x="339851" y="0"/>
                </a:lnTo>
                <a:lnTo>
                  <a:pt x="0" y="0"/>
                </a:lnTo>
                <a:lnTo>
                  <a:pt x="0" y="16763"/>
                </a:lnTo>
                <a:lnTo>
                  <a:pt x="339851" y="16763"/>
                </a:lnTo>
                <a:close/>
              </a:path>
            </a:pathLst>
          </a:custGeom>
          <a:solidFill>
            <a:srgbClr val="000000"/>
          </a:solidFill>
        </p:spPr>
        <p:txBody>
          <a:bodyPr wrap="square" lIns="0" tIns="0" rIns="0" bIns="0" rtlCol="0"/>
          <a:lstStyle/>
          <a:p>
            <a:endParaRPr/>
          </a:p>
        </p:txBody>
      </p:sp>
      <p:sp>
        <p:nvSpPr>
          <p:cNvPr id="8" name="object 8"/>
          <p:cNvSpPr/>
          <p:nvPr/>
        </p:nvSpPr>
        <p:spPr>
          <a:xfrm>
            <a:off x="6225057" y="2769435"/>
            <a:ext cx="579120" cy="17145"/>
          </a:xfrm>
          <a:custGeom>
            <a:avLst/>
            <a:gdLst/>
            <a:ahLst/>
            <a:cxnLst/>
            <a:rect l="l" t="t" r="r" b="b"/>
            <a:pathLst>
              <a:path w="579120" h="17144">
                <a:moveTo>
                  <a:pt x="579120" y="16763"/>
                </a:moveTo>
                <a:lnTo>
                  <a:pt x="579120" y="0"/>
                </a:lnTo>
                <a:lnTo>
                  <a:pt x="0" y="0"/>
                </a:lnTo>
                <a:lnTo>
                  <a:pt x="0" y="16763"/>
                </a:lnTo>
                <a:lnTo>
                  <a:pt x="579120" y="16763"/>
                </a:lnTo>
                <a:close/>
              </a:path>
            </a:pathLst>
          </a:custGeom>
          <a:solidFill>
            <a:srgbClr val="000000"/>
          </a:solidFill>
        </p:spPr>
        <p:txBody>
          <a:bodyPr wrap="square" lIns="0" tIns="0" rIns="0" bIns="0" rtlCol="0"/>
          <a:lstStyle/>
          <a:p>
            <a:endParaRPr/>
          </a:p>
        </p:txBody>
      </p:sp>
      <p:sp>
        <p:nvSpPr>
          <p:cNvPr id="9" name="object 9"/>
          <p:cNvSpPr txBox="1"/>
          <p:nvPr/>
        </p:nvSpPr>
        <p:spPr>
          <a:xfrm>
            <a:off x="6791470" y="2582999"/>
            <a:ext cx="109220" cy="330200"/>
          </a:xfrm>
          <a:prstGeom prst="rect">
            <a:avLst/>
          </a:prstGeom>
        </p:spPr>
        <p:txBody>
          <a:bodyPr vert="horz" wrap="square" lIns="0" tIns="12065" rIns="0" bIns="0" rtlCol="0">
            <a:spAutoFit/>
          </a:bodyPr>
          <a:lstStyle/>
          <a:p>
            <a:pPr marL="12700">
              <a:lnSpc>
                <a:spcPct val="100000"/>
              </a:lnSpc>
              <a:spcBef>
                <a:spcPts val="95"/>
              </a:spcBef>
            </a:pPr>
            <a:r>
              <a:rPr sz="2000" spc="-50" dirty="0">
                <a:latin typeface="Cambria"/>
                <a:cs typeface="Cambria"/>
              </a:rPr>
              <a:t>|</a:t>
            </a:r>
            <a:endParaRPr sz="2000">
              <a:latin typeface="Cambria"/>
              <a:cs typeface="Cambria"/>
            </a:endParaRPr>
          </a:p>
        </p:txBody>
      </p:sp>
      <p:sp>
        <p:nvSpPr>
          <p:cNvPr id="10" name="object 10"/>
          <p:cNvSpPr txBox="1"/>
          <p:nvPr/>
        </p:nvSpPr>
        <p:spPr>
          <a:xfrm>
            <a:off x="2844565" y="2216150"/>
            <a:ext cx="5546725" cy="984250"/>
          </a:xfrm>
          <a:prstGeom prst="rect">
            <a:avLst/>
          </a:prstGeom>
        </p:spPr>
        <p:txBody>
          <a:bodyPr vert="horz" wrap="square" lIns="0" tIns="187325" rIns="0" bIns="0" rtlCol="0">
            <a:spAutoFit/>
          </a:bodyPr>
          <a:lstStyle/>
          <a:p>
            <a:pPr marL="63500">
              <a:lnSpc>
                <a:spcPct val="100000"/>
              </a:lnSpc>
              <a:spcBef>
                <a:spcPts val="1475"/>
              </a:spcBef>
              <a:tabLst>
                <a:tab pos="2680335" algn="l"/>
                <a:tab pos="3592829" algn="l"/>
              </a:tabLst>
            </a:pPr>
            <a:r>
              <a:rPr sz="3000" spc="562" baseline="-41666" dirty="0">
                <a:latin typeface="Cambria"/>
                <a:cs typeface="Cambria"/>
              </a:rPr>
              <a:t>=</a:t>
            </a:r>
            <a:r>
              <a:rPr sz="3000" spc="179" baseline="-41666" dirty="0">
                <a:latin typeface="Cambria"/>
                <a:cs typeface="Cambria"/>
              </a:rPr>
              <a:t> </a:t>
            </a:r>
            <a:r>
              <a:rPr sz="2000" spc="70" dirty="0">
                <a:latin typeface="Cambria"/>
                <a:cs typeface="Cambria"/>
              </a:rPr>
              <a:t>𝝏O</a:t>
            </a:r>
            <a:r>
              <a:rPr sz="2000" spc="325" dirty="0">
                <a:latin typeface="Cambria"/>
                <a:cs typeface="Cambria"/>
              </a:rPr>
              <a:t> </a:t>
            </a:r>
            <a:r>
              <a:rPr sz="2000" spc="-25" dirty="0">
                <a:latin typeface="Cambria"/>
                <a:cs typeface="Cambria"/>
              </a:rPr>
              <a:t>𝝏𝒉</a:t>
            </a:r>
            <a:r>
              <a:rPr sz="3000" spc="-37" baseline="-41666" dirty="0">
                <a:latin typeface="Cambria"/>
                <a:cs typeface="Cambria"/>
              </a:rPr>
              <a:t>|</a:t>
            </a:r>
            <a:r>
              <a:rPr sz="3000" baseline="-41666" dirty="0">
                <a:latin typeface="Cambria"/>
                <a:cs typeface="Cambria"/>
              </a:rPr>
              <a:t>	</a:t>
            </a:r>
            <a:r>
              <a:rPr sz="3000" spc="562" baseline="-41666" dirty="0">
                <a:latin typeface="Cambria"/>
                <a:cs typeface="Cambria"/>
              </a:rPr>
              <a:t>=</a:t>
            </a:r>
            <a:r>
              <a:rPr sz="3000" spc="179" baseline="-41666" dirty="0">
                <a:latin typeface="Cambria"/>
                <a:cs typeface="Cambria"/>
              </a:rPr>
              <a:t> </a:t>
            </a:r>
            <a:r>
              <a:rPr sz="2000" spc="45" dirty="0">
                <a:latin typeface="Cambria"/>
                <a:cs typeface="Cambria"/>
              </a:rPr>
              <a:t>𝝏O</a:t>
            </a:r>
            <a:r>
              <a:rPr sz="2000" dirty="0">
                <a:latin typeface="Cambria"/>
                <a:cs typeface="Cambria"/>
              </a:rPr>
              <a:t>	</a:t>
            </a:r>
            <a:r>
              <a:rPr sz="2000" spc="-50" dirty="0">
                <a:latin typeface="Cambria"/>
                <a:cs typeface="Cambria"/>
              </a:rPr>
              <a:t>𝟏</a:t>
            </a:r>
            <a:endParaRPr sz="2000" dirty="0">
              <a:latin typeface="Cambria"/>
              <a:cs typeface="Cambria"/>
            </a:endParaRPr>
          </a:p>
          <a:p>
            <a:pPr marL="336550">
              <a:lnSpc>
                <a:spcPct val="100000"/>
              </a:lnSpc>
              <a:spcBef>
                <a:spcPts val="1370"/>
              </a:spcBef>
              <a:tabLst>
                <a:tab pos="2954020" algn="l"/>
              </a:tabLst>
            </a:pPr>
            <a:r>
              <a:rPr sz="3000" baseline="25000" dirty="0">
                <a:latin typeface="Cambria"/>
                <a:cs typeface="Cambria"/>
              </a:rPr>
              <a:t>𝝏𝒉</a:t>
            </a:r>
            <a:r>
              <a:rPr sz="3000" spc="705" baseline="25000" dirty="0">
                <a:latin typeface="Cambria"/>
                <a:cs typeface="Cambria"/>
              </a:rPr>
              <a:t> </a:t>
            </a:r>
            <a:r>
              <a:rPr sz="3000" baseline="25000" dirty="0">
                <a:latin typeface="Cambria"/>
                <a:cs typeface="Cambria"/>
              </a:rPr>
              <a:t>𝝏𝑺</a:t>
            </a:r>
            <a:r>
              <a:rPr sz="3000" spc="412" baseline="25000" dirty="0">
                <a:latin typeface="Cambria"/>
                <a:cs typeface="Cambria"/>
              </a:rPr>
              <a:t> </a:t>
            </a:r>
            <a:r>
              <a:rPr sz="1450" spc="110" dirty="0">
                <a:latin typeface="Cambria"/>
                <a:cs typeface="Cambria"/>
              </a:rPr>
              <a:t>𝑺=𝑺(O=</a:t>
            </a:r>
            <a:r>
              <a:rPr sz="1450" spc="-5" dirty="0">
                <a:latin typeface="Cambria"/>
                <a:cs typeface="Cambria"/>
              </a:rPr>
              <a:t> </a:t>
            </a:r>
            <a:r>
              <a:rPr sz="1450" spc="-10" dirty="0">
                <a:latin typeface="Cambria"/>
                <a:cs typeface="Cambria"/>
              </a:rPr>
              <a:t>O</a:t>
            </a:r>
            <a:r>
              <a:rPr sz="1800" spc="-15" baseline="-13888" dirty="0">
                <a:latin typeface="Cambria"/>
                <a:cs typeface="Cambria"/>
              </a:rPr>
              <a:t>𝒑𝒐𝒊𝒏𝒕𝒆</a:t>
            </a:r>
            <a:r>
              <a:rPr sz="1450" spc="-10" dirty="0">
                <a:latin typeface="Cambria"/>
                <a:cs typeface="Cambria"/>
              </a:rPr>
              <a:t>)</a:t>
            </a:r>
            <a:r>
              <a:rPr sz="1450" dirty="0">
                <a:latin typeface="Cambria"/>
                <a:cs typeface="Cambria"/>
              </a:rPr>
              <a:t>	</a:t>
            </a:r>
            <a:r>
              <a:rPr sz="3000" baseline="25000" dirty="0">
                <a:latin typeface="Cambria"/>
                <a:cs typeface="Cambria"/>
              </a:rPr>
              <a:t>𝝏𝒉</a:t>
            </a:r>
            <a:r>
              <a:rPr sz="3000" spc="719" baseline="25000" dirty="0">
                <a:latin typeface="Cambria"/>
                <a:cs typeface="Cambria"/>
              </a:rPr>
              <a:t> </a:t>
            </a:r>
            <a:r>
              <a:rPr sz="3000" baseline="25000" dirty="0">
                <a:latin typeface="Cambria"/>
                <a:cs typeface="Cambria"/>
              </a:rPr>
              <a:t>𝑺′(𝒉)</a:t>
            </a:r>
            <a:r>
              <a:rPr sz="3000" spc="382" baseline="25000" dirty="0">
                <a:latin typeface="Cambria"/>
                <a:cs typeface="Cambria"/>
              </a:rPr>
              <a:t> </a:t>
            </a:r>
            <a:r>
              <a:rPr sz="1450" spc="105" dirty="0">
                <a:latin typeface="Cambria"/>
                <a:cs typeface="Cambria"/>
              </a:rPr>
              <a:t>𝑺=𝑺(O=</a:t>
            </a:r>
            <a:r>
              <a:rPr sz="1450" spc="25" dirty="0">
                <a:latin typeface="Cambria"/>
                <a:cs typeface="Cambria"/>
              </a:rPr>
              <a:t> </a:t>
            </a:r>
            <a:r>
              <a:rPr sz="1450" spc="-10" dirty="0">
                <a:latin typeface="Cambria"/>
                <a:cs typeface="Cambria"/>
              </a:rPr>
              <a:t>O</a:t>
            </a:r>
            <a:r>
              <a:rPr sz="1800" spc="-15" baseline="-13888" dirty="0">
                <a:latin typeface="Cambria"/>
                <a:cs typeface="Cambria"/>
              </a:rPr>
              <a:t>𝒑𝒐𝒊𝒏𝒕𝒆</a:t>
            </a:r>
            <a:r>
              <a:rPr sz="1450" spc="-10" dirty="0">
                <a:latin typeface="Cambria"/>
                <a:cs typeface="Cambria"/>
              </a:rPr>
              <a:t>)</a:t>
            </a:r>
            <a:endParaRPr sz="1450" dirty="0">
              <a:latin typeface="Cambria"/>
              <a:cs typeface="Cambria"/>
            </a:endParaRPr>
          </a:p>
        </p:txBody>
      </p:sp>
      <p:sp>
        <p:nvSpPr>
          <p:cNvPr id="11" name="object 11"/>
          <p:cNvSpPr txBox="1"/>
          <p:nvPr/>
        </p:nvSpPr>
        <p:spPr>
          <a:xfrm>
            <a:off x="8367286" y="2582999"/>
            <a:ext cx="77470" cy="330200"/>
          </a:xfrm>
          <a:prstGeom prst="rect">
            <a:avLst/>
          </a:prstGeom>
        </p:spPr>
        <p:txBody>
          <a:bodyPr vert="horz" wrap="square" lIns="0" tIns="12065" rIns="0" bIns="0" rtlCol="0">
            <a:spAutoFit/>
          </a:bodyPr>
          <a:lstStyle/>
          <a:p>
            <a:pPr marL="12700">
              <a:lnSpc>
                <a:spcPct val="100000"/>
              </a:lnSpc>
              <a:spcBef>
                <a:spcPts val="95"/>
              </a:spcBef>
            </a:pPr>
            <a:r>
              <a:rPr sz="2000" spc="-50" dirty="0">
                <a:latin typeface="Cambria"/>
                <a:cs typeface="Cambria"/>
              </a:rPr>
              <a:t>.</a:t>
            </a:r>
            <a:endParaRPr sz="2000">
              <a:latin typeface="Cambria"/>
              <a:cs typeface="Cambria"/>
            </a:endParaRPr>
          </a:p>
        </p:txBody>
      </p:sp>
      <p:sp>
        <p:nvSpPr>
          <p:cNvPr id="19" name="object 2">
            <a:extLst>
              <a:ext uri="{FF2B5EF4-FFF2-40B4-BE49-F238E27FC236}">
                <a16:creationId xmlns:a16="http://schemas.microsoft.com/office/drawing/2014/main" id="{3A8A0481-9AE7-45EB-BD2B-2294E89D4B1A}"/>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27" name="object 3">
            <a:extLst>
              <a:ext uri="{FF2B5EF4-FFF2-40B4-BE49-F238E27FC236}">
                <a16:creationId xmlns:a16="http://schemas.microsoft.com/office/drawing/2014/main" id="{4539E0F9-2E5A-45CE-8CF8-F7652F7BBD9D}"/>
              </a:ext>
            </a:extLst>
          </p:cNvPr>
          <p:cNvSpPr txBox="1"/>
          <p:nvPr/>
        </p:nvSpPr>
        <p:spPr>
          <a:xfrm>
            <a:off x="401091" y="1219200"/>
            <a:ext cx="8229600"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err="1">
                <a:latin typeface="+mn-lt"/>
                <a:cs typeface="Arial MT"/>
              </a:rPr>
              <a:t>Vitessse</a:t>
            </a:r>
            <a:r>
              <a:rPr lang="fr-FR" sz="2200" b="1" dirty="0">
                <a:latin typeface="+mn-lt"/>
                <a:cs typeface="Arial MT"/>
              </a:rPr>
              <a:t> de crue</a:t>
            </a:r>
          </a:p>
          <a:p>
            <a:pPr marL="12700">
              <a:lnSpc>
                <a:spcPct val="100000"/>
              </a:lnSpc>
              <a:tabLst>
                <a:tab pos="354965" algn="l"/>
              </a:tabLst>
            </a:pPr>
            <a:r>
              <a:rPr lang="fr-FR" sz="2000" dirty="0">
                <a:latin typeface="+mn-lt"/>
                <a:cs typeface="Arial MT"/>
              </a:rPr>
              <a:t>La vitesse de propagation de la crue est donnée par</a:t>
            </a:r>
          </a:p>
          <a:p>
            <a:pPr marL="12700">
              <a:lnSpc>
                <a:spcPct val="100000"/>
              </a:lnSpc>
              <a:tabLst>
                <a:tab pos="354965" algn="l"/>
              </a:tabLst>
            </a:pPr>
            <a:r>
              <a:rPr lang="fr-FR" sz="2000" dirty="0">
                <a:latin typeface="+mn-lt"/>
                <a:cs typeface="Arial MT"/>
              </a:rPr>
              <a:t>Prendre 𝑲 = 𝟐𝟓 m1/3  s−1, 𝒊 = 𝟐, 𝟕𝟗 %</a:t>
            </a:r>
          </a:p>
        </p:txBody>
      </p:sp>
      <p:sp>
        <p:nvSpPr>
          <p:cNvPr id="28" name="object 3">
            <a:extLst>
              <a:ext uri="{FF2B5EF4-FFF2-40B4-BE49-F238E27FC236}">
                <a16:creationId xmlns:a16="http://schemas.microsoft.com/office/drawing/2014/main" id="{B5D3EBAF-4878-49F1-B082-CABCF2686396}"/>
              </a:ext>
            </a:extLst>
          </p:cNvPr>
          <p:cNvSpPr txBox="1"/>
          <p:nvPr/>
        </p:nvSpPr>
        <p:spPr>
          <a:xfrm>
            <a:off x="401091" y="3733800"/>
            <a:ext cx="8229600" cy="1244571"/>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Différentier (numériquement) les courbes O (𝒉) et 𝑺(𝒉), trouver la valeur des dérivées pour 𝒉 correspondant au débit de pointe (O = 𝟐𝟎 m3  s−1) puis calculer la célérité de l’onde de crue.</a:t>
            </a:r>
          </a:p>
          <a:p>
            <a:pPr marL="12700">
              <a:lnSpc>
                <a:spcPct val="100000"/>
              </a:lnSpc>
              <a:tabLst>
                <a:tab pos="354965" algn="l"/>
              </a:tabLst>
            </a:pPr>
            <a:endParaRPr lang="fr-FR" sz="2000" dirty="0">
              <a:latin typeface="+mn-lt"/>
              <a:cs typeface="Arial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90" dirty="0"/>
              <a:t>Matlab</a:t>
            </a:r>
          </a:p>
        </p:txBody>
      </p:sp>
      <p:sp>
        <p:nvSpPr>
          <p:cNvPr id="13" name="Subtitle 12">
            <a:extLst>
              <a:ext uri="{FF2B5EF4-FFF2-40B4-BE49-F238E27FC236}">
                <a16:creationId xmlns:a16="http://schemas.microsoft.com/office/drawing/2014/main" id="{F6A38D97-B65E-4CC3-9282-DFFA7C1B3BB7}"/>
              </a:ext>
            </a:extLst>
          </p:cNvPr>
          <p:cNvSpPr>
            <a:spLocks noGrp="1"/>
          </p:cNvSpPr>
          <p:nvPr>
            <p:ph type="subTitle" idx="1"/>
          </p:nvPr>
        </p:nvSpPr>
        <p:spPr/>
        <p:txBody>
          <a:bodyPr/>
          <a:lstStyle/>
          <a:p>
            <a:endParaRPr lang="en-CH"/>
          </a:p>
        </p:txBody>
      </p:sp>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29</a:t>
            </a:fld>
            <a:endParaRPr spc="-25" dirty="0"/>
          </a:p>
        </p:txBody>
      </p:sp>
      <p:sp>
        <p:nvSpPr>
          <p:cNvPr id="3" name="object 3"/>
          <p:cNvSpPr txBox="1"/>
          <p:nvPr/>
        </p:nvSpPr>
        <p:spPr>
          <a:xfrm>
            <a:off x="293136" y="1217676"/>
            <a:ext cx="2907264" cy="351378"/>
          </a:xfrm>
          <a:prstGeom prst="rect">
            <a:avLst/>
          </a:prstGeom>
        </p:spPr>
        <p:txBody>
          <a:bodyPr vert="horz" wrap="square" lIns="0" tIns="12700" rIns="0" bIns="0" rtlCol="0">
            <a:spAutoFit/>
          </a:bodyPr>
          <a:lstStyle/>
          <a:p>
            <a:pPr marL="12700">
              <a:lnSpc>
                <a:spcPct val="100000"/>
              </a:lnSpc>
              <a:tabLst>
                <a:tab pos="354965" algn="l"/>
              </a:tabLst>
            </a:pPr>
            <a:r>
              <a:rPr lang="fr-FR" sz="2200" b="1" dirty="0" err="1">
                <a:latin typeface="+mn-lt"/>
                <a:cs typeface="Arial MT"/>
              </a:rPr>
              <a:t>Vitessse</a:t>
            </a:r>
            <a:r>
              <a:rPr lang="fr-FR" sz="2200" b="1" dirty="0">
                <a:latin typeface="+mn-lt"/>
                <a:cs typeface="Arial MT"/>
              </a:rPr>
              <a:t> de crue</a:t>
            </a:r>
          </a:p>
        </p:txBody>
      </p:sp>
      <p:pic>
        <p:nvPicPr>
          <p:cNvPr id="4" name="object 4"/>
          <p:cNvPicPr/>
          <p:nvPr/>
        </p:nvPicPr>
        <p:blipFill>
          <a:blip r:embed="rId2" cstate="print"/>
          <a:stretch>
            <a:fillRect/>
          </a:stretch>
        </p:blipFill>
        <p:spPr>
          <a:xfrm>
            <a:off x="279" y="1716532"/>
            <a:ext cx="9143720" cy="4476749"/>
          </a:xfrm>
          <a:prstGeom prst="rect">
            <a:avLst/>
          </a:prstGeom>
        </p:spPr>
      </p:pic>
      <p:sp>
        <p:nvSpPr>
          <p:cNvPr id="9" name="object 2">
            <a:extLst>
              <a:ext uri="{FF2B5EF4-FFF2-40B4-BE49-F238E27FC236}">
                <a16:creationId xmlns:a16="http://schemas.microsoft.com/office/drawing/2014/main" id="{EB4C2615-7B95-4F0F-8EF1-F1B4C55DDD3B}"/>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9">
            <a:extLst>
              <a:ext uri="{FF2B5EF4-FFF2-40B4-BE49-F238E27FC236}">
                <a16:creationId xmlns:a16="http://schemas.microsoft.com/office/drawing/2014/main" id="{3C4062D8-D18A-4B00-9F15-20B8E95AD1EE}"/>
              </a:ext>
            </a:extLst>
          </p:cNvPr>
          <p:cNvPicPr/>
          <p:nvPr/>
        </p:nvPicPr>
        <p:blipFill>
          <a:blip r:embed="rId2" cstate="print"/>
          <a:stretch>
            <a:fillRect/>
          </a:stretch>
        </p:blipFill>
        <p:spPr>
          <a:xfrm>
            <a:off x="4191000" y="1258362"/>
            <a:ext cx="4123665" cy="3970020"/>
          </a:xfrm>
          <a:prstGeom prst="rect">
            <a:avLst/>
          </a:prstGeom>
        </p:spPr>
      </p:pic>
      <p:sp>
        <p:nvSpPr>
          <p:cNvPr id="8" name="object 2">
            <a:extLst>
              <a:ext uri="{FF2B5EF4-FFF2-40B4-BE49-F238E27FC236}">
                <a16:creationId xmlns:a16="http://schemas.microsoft.com/office/drawing/2014/main" id="{071AEDA2-86BD-46DB-AE6D-DE11A2E0374C}"/>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9" name="object 3">
            <a:extLst>
              <a:ext uri="{FF2B5EF4-FFF2-40B4-BE49-F238E27FC236}">
                <a16:creationId xmlns:a16="http://schemas.microsoft.com/office/drawing/2014/main" id="{B25B64EB-53B9-4082-A5E4-6B7391D4F25E}"/>
              </a:ext>
            </a:extLst>
          </p:cNvPr>
          <p:cNvSpPr txBox="1"/>
          <p:nvPr/>
        </p:nvSpPr>
        <p:spPr>
          <a:xfrm>
            <a:off x="381000" y="1258362"/>
            <a:ext cx="3505200" cy="3706784"/>
          </a:xfrm>
          <a:prstGeom prst="rect">
            <a:avLst/>
          </a:prstGeom>
        </p:spPr>
        <p:txBody>
          <a:bodyPr vert="horz" wrap="square" lIns="0" tIns="13335" rIns="0" bIns="0" rtlCol="0">
            <a:spAutoFit/>
          </a:bodyPr>
          <a:lstStyle/>
          <a:p>
            <a:pPr marL="12700" marR="568325">
              <a:lnSpc>
                <a:spcPct val="100000"/>
              </a:lnSpc>
              <a:tabLst>
                <a:tab pos="355600" algn="l"/>
              </a:tabLst>
            </a:pPr>
            <a:r>
              <a:rPr lang="fr-FR" sz="2000" dirty="0">
                <a:latin typeface="+mn-lt"/>
                <a:cs typeface="Arial MT"/>
              </a:rPr>
              <a:t>Nous allons (ré)étudier un bief de la </a:t>
            </a:r>
            <a:r>
              <a:rPr lang="fr-FR" sz="2000" dirty="0" err="1">
                <a:latin typeface="+mn-lt"/>
                <a:cs typeface="Arial MT"/>
              </a:rPr>
              <a:t>Navisence</a:t>
            </a:r>
            <a:r>
              <a:rPr lang="fr-FR" sz="2000" dirty="0">
                <a:latin typeface="+mn-lt"/>
                <a:cs typeface="Arial MT"/>
              </a:rPr>
              <a:t> (</a:t>
            </a:r>
            <a:r>
              <a:rPr lang="fr-FR" sz="2000" dirty="0" err="1">
                <a:latin typeface="+mn-lt"/>
                <a:cs typeface="Arial MT"/>
              </a:rPr>
              <a:t>Zinal</a:t>
            </a:r>
            <a:r>
              <a:rPr lang="fr-FR" sz="2000" dirty="0">
                <a:latin typeface="+mn-lt"/>
                <a:cs typeface="Arial MT"/>
              </a:rPr>
              <a:t>, VS), pour cela nous avons à disposition :</a:t>
            </a:r>
          </a:p>
          <a:p>
            <a:pPr marL="355600" marR="568325" indent="-342900">
              <a:lnSpc>
                <a:spcPct val="100000"/>
              </a:lnSpc>
              <a:buChar char="•"/>
              <a:tabLst>
                <a:tab pos="355600" algn="l"/>
              </a:tabLst>
            </a:pPr>
            <a:r>
              <a:rPr lang="fr-FR" sz="2000" dirty="0">
                <a:latin typeface="+mn-lt"/>
                <a:cs typeface="Arial MT"/>
              </a:rPr>
              <a:t>Un </a:t>
            </a:r>
            <a:r>
              <a:rPr lang="fr-FR" sz="2000" dirty="0" err="1">
                <a:latin typeface="+mn-lt"/>
                <a:cs typeface="Arial MT"/>
              </a:rPr>
              <a:t>orthophtoplan</a:t>
            </a:r>
            <a:r>
              <a:rPr lang="fr-FR" sz="2000" dirty="0">
                <a:latin typeface="+mn-lt"/>
                <a:cs typeface="Arial MT"/>
              </a:rPr>
              <a:t> géoréférencé ‘</a:t>
            </a:r>
            <a:r>
              <a:rPr lang="fr-FR" sz="2000" dirty="0" err="1">
                <a:latin typeface="+mn-lt"/>
                <a:cs typeface="Arial MT"/>
              </a:rPr>
              <a:t>navisence.tif</a:t>
            </a:r>
            <a:r>
              <a:rPr lang="fr-FR" sz="2000" dirty="0">
                <a:latin typeface="+mn-lt"/>
                <a:cs typeface="Arial MT"/>
              </a:rPr>
              <a:t>’</a:t>
            </a:r>
          </a:p>
          <a:p>
            <a:pPr marL="355600" marR="568325" indent="-342900">
              <a:lnSpc>
                <a:spcPct val="100000"/>
              </a:lnSpc>
              <a:buChar char="•"/>
              <a:tabLst>
                <a:tab pos="355600" algn="l"/>
              </a:tabLst>
            </a:pPr>
            <a:r>
              <a:rPr lang="fr-FR" sz="2000" dirty="0">
                <a:latin typeface="+mn-lt"/>
                <a:cs typeface="Arial MT"/>
              </a:rPr>
              <a:t>Un fichier raster qui contient les informations d’élévation ‘</a:t>
            </a:r>
            <a:r>
              <a:rPr lang="fr-FR" sz="2000" dirty="0" err="1">
                <a:latin typeface="+mn-lt"/>
                <a:cs typeface="Arial MT"/>
              </a:rPr>
              <a:t>MNTZinal.asc</a:t>
            </a:r>
            <a:r>
              <a:rPr lang="fr-FR" sz="2000" dirty="0">
                <a:latin typeface="+mn-lt"/>
                <a:cs typeface="Arial MT"/>
              </a:rPr>
              <a:t>’</a:t>
            </a:r>
          </a:p>
          <a:p>
            <a:pPr marL="355600" marR="568325" indent="-342900">
              <a:lnSpc>
                <a:spcPct val="100000"/>
              </a:lnSpc>
              <a:buChar char="•"/>
              <a:tabLst>
                <a:tab pos="355600" algn="l"/>
              </a:tabLst>
            </a:pPr>
            <a:endParaRPr lang="en-CH" sz="2000" dirty="0">
              <a:latin typeface="+mn-lt"/>
              <a:cs typeface="Arial MT"/>
            </a:endParaRPr>
          </a:p>
        </p:txBody>
      </p:sp>
    </p:spTree>
    <p:extLst>
      <p:ext uri="{BB962C8B-B14F-4D97-AF65-F5344CB8AC3E}">
        <p14:creationId xmlns:p14="http://schemas.microsoft.com/office/powerpoint/2010/main" val="3548932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30</a:t>
            </a:fld>
            <a:endParaRPr spc="-25" dirty="0"/>
          </a:p>
        </p:txBody>
      </p:sp>
      <p:sp>
        <p:nvSpPr>
          <p:cNvPr id="12" name="object 2">
            <a:extLst>
              <a:ext uri="{FF2B5EF4-FFF2-40B4-BE49-F238E27FC236}">
                <a16:creationId xmlns:a16="http://schemas.microsoft.com/office/drawing/2014/main" id="{A19F369F-E57B-46AF-B8CA-FCBC9961F282}"/>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mc:AlternateContent xmlns:mc="http://schemas.openxmlformats.org/markup-compatibility/2006">
        <mc:Choice xmlns:a14="http://schemas.microsoft.com/office/drawing/2010/main" Requires="a14">
          <p:sp>
            <p:nvSpPr>
              <p:cNvPr id="19" name="object 3">
                <a:extLst>
                  <a:ext uri="{FF2B5EF4-FFF2-40B4-BE49-F238E27FC236}">
                    <a16:creationId xmlns:a16="http://schemas.microsoft.com/office/drawing/2014/main" id="{E0D6D09A-776F-4357-8994-A0B0A2AC6979}"/>
                  </a:ext>
                </a:extLst>
              </p:cNvPr>
              <p:cNvSpPr txBox="1"/>
              <p:nvPr/>
            </p:nvSpPr>
            <p:spPr>
              <a:xfrm>
                <a:off x="401091" y="1219200"/>
                <a:ext cx="8229600" cy="4955844"/>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(rappel)</a:t>
                </a:r>
              </a:p>
              <a:p>
                <a:pPr marL="12700">
                  <a:lnSpc>
                    <a:spcPct val="100000"/>
                  </a:lnSpc>
                  <a:tabLst>
                    <a:tab pos="354965" algn="l"/>
                  </a:tabLst>
                </a:pPr>
                <a:r>
                  <a:rPr lang="fr-FR" sz="2000" dirty="0">
                    <a:latin typeface="+mn-lt"/>
                    <a:cs typeface="Arial MT"/>
                  </a:rPr>
                  <a:t>Rappel : la méthode des caractéristiques est une méthode de résolution d’équations différentielles. Elle s’applique particulièrement bien aux équations différentielles hyperbolique du premier ordre. Elle permet de transformer une équation aux dérivées partielles en un système d’équations différentielles ordinaires plus simple à résoudre.</a:t>
                </a:r>
              </a:p>
              <a:p>
                <a:pPr marL="12700">
                  <a:lnSpc>
                    <a:spcPct val="100000"/>
                  </a:lnSpc>
                  <a:tabLst>
                    <a:tab pos="354965" algn="l"/>
                  </a:tabLst>
                </a:pPr>
                <a:endParaRPr lang="fr-FR" sz="2000" dirty="0">
                  <a:latin typeface="+mn-lt"/>
                  <a:cs typeface="Arial MT"/>
                </a:endParaRPr>
              </a:p>
              <a:p>
                <a:pPr marL="12700">
                  <a:lnSpc>
                    <a:spcPct val="100000"/>
                  </a:lnSpc>
                  <a:tabLst>
                    <a:tab pos="354965" algn="l"/>
                  </a:tabLst>
                </a:pPr>
                <a:r>
                  <a:rPr lang="fr-FR" sz="2000" dirty="0">
                    <a:latin typeface="+mn-lt"/>
                    <a:cs typeface="Arial MT"/>
                  </a:rPr>
                  <a:t>L’approximation d’onde linéaire est valide sous certaines conditions : écoulement uniforme, quasi-statique (h varie dans le temps de manière suffisamment lente pour que l’écoulement puisse être considéré comme en RPU). Dans ces conditions il y a équilibre entre deux processus : frottement et gravité. On peut simplifier les équations de Saint-Venant comme suit (voir démonstration dans le cours):</a:t>
                </a:r>
              </a:p>
              <a:p>
                <a:pPr marL="12700">
                  <a:lnSpc>
                    <a:spcPct val="100000"/>
                  </a:lnSpc>
                  <a:tabLst>
                    <a:tab pos="354965" algn="l"/>
                  </a:tabLst>
                </a:pPr>
                <a:endParaRPr lang="fr-FR" sz="2000" dirty="0">
                  <a:latin typeface="+mn-lt"/>
                  <a:cs typeface="Arial MT"/>
                </a:endParaRPr>
              </a:p>
              <a:p>
                <a:pPr marL="12700">
                  <a:lnSpc>
                    <a:spcPct val="100000"/>
                  </a:lnSpc>
                  <a:tabLst>
                    <a:tab pos="354965" algn="l"/>
                  </a:tabLst>
                </a:pPr>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num>
                        <m:den>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rPr>
                        <m:t>+</m:t>
                      </m:r>
                      <m:r>
                        <a:rPr lang="en-US" sz="2000" b="0" i="1" smtClean="0">
                          <a:latin typeface="Cambria Math" panose="02040503050406030204" pitchFamily="18" charset="0"/>
                        </a:rPr>
                        <m:t>𝑐</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h</m:t>
                          </m:r>
                        </m:e>
                      </m:d>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den>
                      </m:f>
                      <m:r>
                        <a:rPr lang="en-US" sz="2000" b="0" i="1" smtClean="0">
                          <a:latin typeface="Cambria Math" panose="02040503050406030204" pitchFamily="18" charset="0"/>
                        </a:rPr>
                        <m:t>=0</m:t>
                      </m:r>
                    </m:oMath>
                  </m:oMathPara>
                </a14:m>
                <a:endParaRPr lang="fr-FR" sz="2000" dirty="0">
                  <a:latin typeface="+mn-lt"/>
                  <a:cs typeface="Arial MT"/>
                </a:endParaRPr>
              </a:p>
            </p:txBody>
          </p:sp>
        </mc:Choice>
        <mc:Fallback>
          <p:sp>
            <p:nvSpPr>
              <p:cNvPr id="19" name="object 3">
                <a:extLst>
                  <a:ext uri="{FF2B5EF4-FFF2-40B4-BE49-F238E27FC236}">
                    <a16:creationId xmlns:a16="http://schemas.microsoft.com/office/drawing/2014/main" id="{E0D6D09A-776F-4357-8994-A0B0A2AC6979}"/>
                  </a:ext>
                </a:extLst>
              </p:cNvPr>
              <p:cNvSpPr txBox="1">
                <a:spLocks noRot="1" noChangeAspect="1" noMove="1" noResize="1" noEditPoints="1" noAdjustHandles="1" noChangeArrowheads="1" noChangeShapeType="1" noTextEdit="1"/>
              </p:cNvSpPr>
              <p:nvPr/>
            </p:nvSpPr>
            <p:spPr>
              <a:xfrm>
                <a:off x="401091" y="1219200"/>
                <a:ext cx="8229600" cy="4955844"/>
              </a:xfrm>
              <a:prstGeom prst="rect">
                <a:avLst/>
              </a:prstGeom>
              <a:blipFill>
                <a:blip r:embed="rId2"/>
                <a:stretch>
                  <a:fillRect l="-1926" t="-1476" r="-1630"/>
                </a:stretch>
              </a:blipFill>
            </p:spPr>
            <p:txBody>
              <a:bodyPr/>
              <a:lstStyle/>
              <a:p>
                <a:r>
                  <a:rPr lang="en-CH">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31</a:t>
            </a:fld>
            <a:endParaRPr spc="-25" dirty="0"/>
          </a:p>
        </p:txBody>
      </p:sp>
      <p:sp>
        <p:nvSpPr>
          <p:cNvPr id="18" name="object 2">
            <a:extLst>
              <a:ext uri="{FF2B5EF4-FFF2-40B4-BE49-F238E27FC236}">
                <a16:creationId xmlns:a16="http://schemas.microsoft.com/office/drawing/2014/main" id="{73383144-6F8B-44BD-BF6D-4E0BD697CDF5}"/>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mc:AlternateContent xmlns:mc="http://schemas.openxmlformats.org/markup-compatibility/2006">
        <mc:Choice xmlns:a14="http://schemas.microsoft.com/office/drawing/2010/main" Requires="a14">
          <p:sp>
            <p:nvSpPr>
              <p:cNvPr id="24" name="object 3">
                <a:extLst>
                  <a:ext uri="{FF2B5EF4-FFF2-40B4-BE49-F238E27FC236}">
                    <a16:creationId xmlns:a16="http://schemas.microsoft.com/office/drawing/2014/main" id="{6C079B8C-0031-4B98-9CC4-42C6A8A5EDCC}"/>
                  </a:ext>
                </a:extLst>
              </p:cNvPr>
              <p:cNvSpPr txBox="1"/>
              <p:nvPr/>
            </p:nvSpPr>
            <p:spPr>
              <a:xfrm>
                <a:off x="401090" y="1219200"/>
                <a:ext cx="8380731" cy="4201150"/>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(rappel)</a:t>
                </a:r>
              </a:p>
              <a:p>
                <a:pPr marL="12700">
                  <a:lnSpc>
                    <a:spcPct val="100000"/>
                  </a:lnSpc>
                  <a:tabLst>
                    <a:tab pos="354965" algn="l"/>
                  </a:tabLst>
                </a:pPr>
                <a:r>
                  <a:rPr lang="fr-FR" sz="2000" dirty="0">
                    <a:latin typeface="+mn-lt"/>
                    <a:cs typeface="Arial MT"/>
                  </a:rPr>
                  <a:t>En effectuant un changement de variable on peut réécrire le problème comme suit</a:t>
                </a:r>
              </a:p>
              <a:p>
                <a:pPr marL="12700">
                  <a:lnSpc>
                    <a:spcPct val="100000"/>
                  </a:lnSpc>
                  <a:tabLst>
                    <a:tab pos="354965" algn="l"/>
                  </a:tabLst>
                </a:pPr>
                <a14:m>
                  <m:oMath xmlns:m="http://schemas.openxmlformats.org/officeDocument/2006/math">
                    <m:f>
                      <m:fPr>
                        <m:ctrlPr>
                          <a:rPr lang="fr-FR" sz="2000" i="1" smtClean="0">
                            <a:latin typeface="Cambria Math" panose="02040503050406030204" pitchFamily="18" charset="0"/>
                          </a:rPr>
                        </m:ctrlPr>
                      </m:fPr>
                      <m:num>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num>
                      <m:den>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en>
                    </m:f>
                    <m:r>
                      <a:rPr lang="en-US" sz="2000" b="0" i="1" smtClean="0">
                        <a:latin typeface="Cambria Math" panose="02040503050406030204" pitchFamily="18" charset="0"/>
                      </a:rPr>
                      <m:t>=0</m:t>
                    </m:r>
                  </m:oMath>
                </a14:m>
                <a:r>
                  <a:rPr lang="fr-FR" sz="2000" dirty="0">
                    <a:latin typeface="+mn-lt"/>
                    <a:cs typeface="Arial MT"/>
                  </a:rPr>
                  <a:t> le long d’une courbe caractéristique </a:t>
                </a:r>
                <a14:m>
                  <m:oMath xmlns:m="http://schemas.openxmlformats.org/officeDocument/2006/math">
                    <m:f>
                      <m:fPr>
                        <m:ctrlPr>
                          <a:rPr lang="fr-FR" sz="2000" i="1" smtClean="0">
                            <a:latin typeface="Cambria Math" panose="02040503050406030204" pitchFamily="18" charset="0"/>
                          </a:rPr>
                        </m:ctrlPr>
                      </m:fPr>
                      <m:num>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num>
                      <m:den>
                        <m:r>
                          <a:rPr lang="fr-FR"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den>
                    </m:f>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rPr>
                      <m:t>)</m:t>
                    </m:r>
                  </m:oMath>
                </a14:m>
                <a:r>
                  <a:rPr lang="fr-FR" sz="2000" dirty="0">
                    <a:cs typeface="Arial MT"/>
                  </a:rPr>
                  <a:t> </a:t>
                </a:r>
              </a:p>
              <a:p>
                <a:pPr marL="12700">
                  <a:lnSpc>
                    <a:spcPct val="100000"/>
                  </a:lnSpc>
                  <a:tabLst>
                    <a:tab pos="354965" algn="l"/>
                  </a:tabLst>
                </a:pPr>
                <a:endParaRPr lang="fr-FR" sz="2000" dirty="0">
                  <a:latin typeface="+mn-lt"/>
                  <a:cs typeface="Arial MT"/>
                </a:endParaRPr>
              </a:p>
              <a:p>
                <a:pPr marL="12700">
                  <a:lnSpc>
                    <a:spcPct val="100000"/>
                  </a:lnSpc>
                  <a:tabLst>
                    <a:tab pos="354965" algn="l"/>
                  </a:tabLst>
                </a:pPr>
                <a14:m>
                  <m:oMath xmlns:m="http://schemas.openxmlformats.org/officeDocument/2006/math">
                    <m:r>
                      <a:rPr lang="en-US" sz="2000" b="0" i="1" smtClean="0">
                        <a:latin typeface="Cambria Math" panose="02040503050406030204" pitchFamily="18" charset="0"/>
                        <a:cs typeface="Arial MT"/>
                      </a:rPr>
                      <m:t>𝑐</m:t>
                    </m:r>
                    <m:d>
                      <m:dPr>
                        <m:ctrlPr>
                          <a:rPr lang="en-US" sz="2000" b="0" i="1" smtClean="0">
                            <a:latin typeface="Cambria Math" panose="02040503050406030204" pitchFamily="18" charset="0"/>
                            <a:cs typeface="Arial MT"/>
                          </a:rPr>
                        </m:ctrlPr>
                      </m:dPr>
                      <m:e>
                        <m:r>
                          <a:rPr lang="en-US" sz="2000" b="0" i="1" smtClean="0">
                            <a:latin typeface="Cambria Math" panose="02040503050406030204" pitchFamily="18" charset="0"/>
                            <a:cs typeface="Arial MT"/>
                          </a:rPr>
                          <m:t>h</m:t>
                        </m:r>
                      </m:e>
                    </m:d>
                    <m:r>
                      <a:rPr lang="en-US" sz="2000" b="0" i="1" smtClean="0">
                        <a:latin typeface="Cambria Math" panose="02040503050406030204" pitchFamily="18" charset="0"/>
                        <a:cs typeface="Arial MT"/>
                      </a:rPr>
                      <m:t>=5</m:t>
                    </m:r>
                    <m:r>
                      <a:rPr lang="en-US" sz="2000" b="0" i="1" smtClean="0">
                        <a:latin typeface="Cambria Math" panose="02040503050406030204" pitchFamily="18" charset="0"/>
                        <a:cs typeface="Arial MT"/>
                      </a:rPr>
                      <m:t>𝐾</m:t>
                    </m:r>
                    <m:rad>
                      <m:radPr>
                        <m:degHide m:val="on"/>
                        <m:ctrlPr>
                          <a:rPr lang="en-US" sz="2000" b="0" i="1" smtClean="0">
                            <a:latin typeface="Cambria Math" panose="02040503050406030204" pitchFamily="18" charset="0"/>
                            <a:ea typeface="Cambria Math" panose="02040503050406030204" pitchFamily="18" charset="0"/>
                            <a:cs typeface="Arial MT"/>
                          </a:rPr>
                        </m:ctrlPr>
                      </m:radPr>
                      <m:deg/>
                      <m:e>
                        <m:r>
                          <a:rPr lang="en-US" sz="2000" b="0" i="1" smtClean="0">
                            <a:latin typeface="Cambria Math" panose="02040503050406030204" pitchFamily="18" charset="0"/>
                            <a:ea typeface="Cambria Math" panose="02040503050406030204" pitchFamily="18" charset="0"/>
                            <a:cs typeface="Arial MT"/>
                          </a:rPr>
                          <m:t>𝑖</m:t>
                        </m:r>
                        <m:sSup>
                          <m:sSupPr>
                            <m:ctrlPr>
                              <a:rPr lang="en-US" sz="2000" b="0" i="1" smtClean="0">
                                <a:latin typeface="Cambria Math" panose="02040503050406030204" pitchFamily="18" charset="0"/>
                                <a:ea typeface="Cambria Math" panose="02040503050406030204" pitchFamily="18" charset="0"/>
                                <a:cs typeface="Arial MT"/>
                              </a:rPr>
                            </m:ctrlPr>
                          </m:sSupPr>
                          <m:e>
                            <m:r>
                              <a:rPr lang="en-US" sz="2000" b="0" i="1" smtClean="0">
                                <a:latin typeface="Cambria Math" panose="02040503050406030204" pitchFamily="18" charset="0"/>
                                <a:ea typeface="Cambria Math" panose="02040503050406030204" pitchFamily="18" charset="0"/>
                                <a:cs typeface="Arial MT"/>
                              </a:rPr>
                              <m:t>h</m:t>
                            </m:r>
                          </m:e>
                          <m:sup>
                            <m:f>
                              <m:fPr>
                                <m:ctrlPr>
                                  <a:rPr lang="en-US" sz="2000" b="0" i="1" smtClean="0">
                                    <a:latin typeface="Cambria Math" panose="02040503050406030204" pitchFamily="18" charset="0"/>
                                    <a:ea typeface="Cambria Math" panose="02040503050406030204" pitchFamily="18" charset="0"/>
                                    <a:cs typeface="Arial MT"/>
                                  </a:rPr>
                                </m:ctrlPr>
                              </m:fPr>
                              <m:num>
                                <m:r>
                                  <a:rPr lang="en-US" sz="2000" b="0" i="1" smtClean="0">
                                    <a:latin typeface="Cambria Math" panose="02040503050406030204" pitchFamily="18" charset="0"/>
                                    <a:ea typeface="Cambria Math" panose="02040503050406030204" pitchFamily="18" charset="0"/>
                                    <a:cs typeface="Arial MT"/>
                                  </a:rPr>
                                  <m:t>2</m:t>
                                </m:r>
                              </m:num>
                              <m:den>
                                <m:r>
                                  <a:rPr lang="en-US" sz="2000" b="0" i="1" smtClean="0">
                                    <a:latin typeface="Cambria Math" panose="02040503050406030204" pitchFamily="18" charset="0"/>
                                    <a:ea typeface="Cambria Math" panose="02040503050406030204" pitchFamily="18" charset="0"/>
                                    <a:cs typeface="Arial MT"/>
                                  </a:rPr>
                                  <m:t>3</m:t>
                                </m:r>
                              </m:den>
                            </m:f>
                          </m:sup>
                        </m:sSup>
                      </m:e>
                    </m:rad>
                    <m:r>
                      <a:rPr lang="en-US" sz="2000" b="0" i="1" smtClean="0">
                        <a:latin typeface="Cambria Math" panose="02040503050406030204" pitchFamily="18" charset="0"/>
                        <a:ea typeface="Cambria Math" panose="02040503050406030204" pitchFamily="18" charset="0"/>
                        <a:cs typeface="Arial MT"/>
                      </a:rPr>
                      <m:t>/3</m:t>
                    </m:r>
                  </m:oMath>
                </a14:m>
                <a:r>
                  <a:rPr lang="fr-FR" sz="2000" dirty="0">
                    <a:latin typeface="+mn-lt"/>
                    <a:cs typeface="Arial MT"/>
                  </a:rPr>
                  <a:t> est la célérité de l’onde. Les courbes caractéristiques sont donc des droites le long desquelles la hauteur d’eau</a:t>
                </a:r>
                <a:r>
                  <a:rPr lang="en-US" sz="2000" b="0" dirty="0">
                    <a:ea typeface="Cambria Math" panose="02040503050406030204" pitchFamily="18" charset="0"/>
                    <a:cs typeface="Arial MT"/>
                  </a:rPr>
                  <a:t> </a:t>
                </a: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MT"/>
                      </a:rPr>
                      <m:t>h</m:t>
                    </m:r>
                    <m:r>
                      <a:rPr lang="en-US" sz="2000" b="0" i="1" smtClean="0">
                        <a:latin typeface="Cambria Math" panose="02040503050406030204" pitchFamily="18" charset="0"/>
                        <a:ea typeface="Cambria Math" panose="02040503050406030204" pitchFamily="18" charset="0"/>
                        <a:cs typeface="Arial MT"/>
                      </a:rPr>
                      <m:t> </m:t>
                    </m:r>
                  </m:oMath>
                </a14:m>
                <a:r>
                  <a:rPr lang="fr-FR" sz="2000" dirty="0">
                    <a:latin typeface="+mn-lt"/>
                    <a:cs typeface="Arial MT"/>
                  </a:rPr>
                  <a:t>est constante.</a:t>
                </a:r>
              </a:p>
              <a:p>
                <a:pPr marL="12700">
                  <a:lnSpc>
                    <a:spcPct val="100000"/>
                  </a:lnSpc>
                  <a:tabLst>
                    <a:tab pos="354965" algn="l"/>
                  </a:tabLst>
                </a:pPr>
                <a:endParaRPr lang="fr-FR" sz="2000" dirty="0">
                  <a:latin typeface="+mn-lt"/>
                  <a:cs typeface="Arial MT"/>
                </a:endParaRPr>
              </a:p>
              <a:p>
                <a:pPr marL="12700">
                  <a:lnSpc>
                    <a:spcPct val="100000"/>
                  </a:lnSpc>
                  <a:tabLst>
                    <a:tab pos="354965" algn="l"/>
                  </a:tabLst>
                </a:pPr>
                <a:r>
                  <a:rPr lang="fr-FR" sz="2000" dirty="0">
                    <a:latin typeface="+mn-lt"/>
                    <a:cs typeface="Arial MT"/>
                  </a:rPr>
                  <a:t>On peut résoudre le problème dans le domaine aux valeur initiales si l’on connaît la condition initiale </a:t>
                </a:r>
                <a14:m>
                  <m:oMath xmlns:m="http://schemas.openxmlformats.org/officeDocument/2006/math">
                    <m:r>
                      <a:rPr lang="en-US" sz="2000" b="0" i="1" smtClean="0">
                        <a:latin typeface="Cambria Math" panose="02040503050406030204" pitchFamily="18" charset="0"/>
                        <a:cs typeface="Arial MT"/>
                      </a:rPr>
                      <m:t>h</m:t>
                    </m:r>
                    <m:d>
                      <m:dPr>
                        <m:ctrlPr>
                          <a:rPr lang="en-US" sz="2000" b="0" i="1" smtClean="0">
                            <a:latin typeface="Cambria Math" panose="02040503050406030204" pitchFamily="18" charset="0"/>
                            <a:cs typeface="Arial MT"/>
                          </a:rPr>
                        </m:ctrlPr>
                      </m:dPr>
                      <m:e>
                        <m:r>
                          <a:rPr lang="en-US" sz="2000" b="0" i="1" smtClean="0">
                            <a:latin typeface="Cambria Math" panose="02040503050406030204" pitchFamily="18" charset="0"/>
                            <a:cs typeface="Arial MT"/>
                          </a:rPr>
                          <m:t>𝑥</m:t>
                        </m:r>
                        <m:r>
                          <a:rPr lang="en-US" sz="2000" b="0" i="1" smtClean="0">
                            <a:latin typeface="Cambria Math" panose="02040503050406030204" pitchFamily="18" charset="0"/>
                            <a:cs typeface="Arial MT"/>
                          </a:rPr>
                          <m:t>,0</m:t>
                        </m:r>
                      </m:e>
                    </m:d>
                    <m:r>
                      <a:rPr lang="en-US" sz="2000" b="0" i="1" smtClean="0">
                        <a:latin typeface="Cambria Math" panose="02040503050406030204" pitchFamily="18" charset="0"/>
                        <a:cs typeface="Arial MT"/>
                      </a:rPr>
                      <m:t>=</m:t>
                    </m:r>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h</m:t>
                        </m:r>
                      </m:e>
                      <m:sub>
                        <m:r>
                          <a:rPr lang="en-US" sz="2000" b="0" i="1" smtClean="0">
                            <a:latin typeface="Cambria Math" panose="02040503050406030204" pitchFamily="18" charset="0"/>
                            <a:cs typeface="Arial MT"/>
                          </a:rPr>
                          <m:t>𝑖</m:t>
                        </m:r>
                      </m:sub>
                    </m:sSub>
                    <m:r>
                      <a:rPr lang="en-US" sz="2000" b="0" i="1" smtClean="0">
                        <a:latin typeface="Cambria Math" panose="02040503050406030204" pitchFamily="18" charset="0"/>
                        <a:cs typeface="Arial MT"/>
                      </a:rPr>
                      <m:t>(</m:t>
                    </m:r>
                    <m:r>
                      <a:rPr lang="en-US" sz="2000" b="0" i="1" smtClean="0">
                        <a:latin typeface="Cambria Math" panose="02040503050406030204" pitchFamily="18" charset="0"/>
                        <a:cs typeface="Arial MT"/>
                      </a:rPr>
                      <m:t>𝑥</m:t>
                    </m:r>
                    <m:r>
                      <a:rPr lang="en-US" sz="2000" b="0" i="1" smtClean="0">
                        <a:latin typeface="Cambria Math" panose="02040503050406030204" pitchFamily="18" charset="0"/>
                        <a:cs typeface="Arial MT"/>
                      </a:rPr>
                      <m:t>)</m:t>
                    </m:r>
                  </m:oMath>
                </a14:m>
                <a:r>
                  <a:rPr lang="fr-FR" sz="2000" dirty="0">
                    <a:latin typeface="+mn-lt"/>
                    <a:cs typeface="Arial MT"/>
                  </a:rPr>
                  <a:t> pour </a:t>
                </a:r>
                <a14:m>
                  <m:oMath xmlns:m="http://schemas.openxmlformats.org/officeDocument/2006/math">
                    <m:r>
                      <a:rPr lang="en-US" sz="2000" b="0" i="1" smtClean="0">
                        <a:latin typeface="Cambria Math" panose="02040503050406030204" pitchFamily="18" charset="0"/>
                        <a:cs typeface="Arial MT"/>
                      </a:rPr>
                      <m:t>𝑥</m:t>
                    </m:r>
                    <m:r>
                      <a:rPr lang="en-US" sz="2000" b="0" i="1" smtClean="0">
                        <a:latin typeface="Cambria Math" panose="02040503050406030204" pitchFamily="18" charset="0"/>
                        <a:ea typeface="Cambria Math" panose="02040503050406030204" pitchFamily="18" charset="0"/>
                        <a:cs typeface="Arial MT"/>
                      </a:rPr>
                      <m:t>≥0</m:t>
                    </m:r>
                  </m:oMath>
                </a14:m>
                <a:r>
                  <a:rPr lang="fr-FR" sz="2000" dirty="0">
                    <a:latin typeface="+mn-lt"/>
                    <a:cs typeface="Arial MT"/>
                  </a:rPr>
                  <a:t>. On peut résoudre le problème dans le domaine aux conditions aux limites si l’on connaît la condition</a:t>
                </a:r>
              </a:p>
              <a:p>
                <a:pPr marL="12700">
                  <a:lnSpc>
                    <a:spcPct val="100000"/>
                  </a:lnSpc>
                  <a:tabLst>
                    <a:tab pos="354965" algn="l"/>
                  </a:tabLst>
                </a:pPr>
                <a:r>
                  <a:rPr lang="fr-FR" sz="2000" dirty="0">
                    <a:latin typeface="+mn-lt"/>
                    <a:cs typeface="Arial MT"/>
                  </a:rPr>
                  <a:t>limite </a:t>
                </a:r>
                <a14:m>
                  <m:oMath xmlns:m="http://schemas.openxmlformats.org/officeDocument/2006/math">
                    <m:r>
                      <a:rPr lang="en-US" sz="2000" b="0" i="1" smtClean="0">
                        <a:latin typeface="Cambria Math" panose="02040503050406030204" pitchFamily="18" charset="0"/>
                        <a:cs typeface="Arial MT"/>
                      </a:rPr>
                      <m:t>h</m:t>
                    </m:r>
                    <m:d>
                      <m:dPr>
                        <m:ctrlPr>
                          <a:rPr lang="en-US" sz="2000" b="0" i="1" smtClean="0">
                            <a:latin typeface="Cambria Math" panose="02040503050406030204" pitchFamily="18" charset="0"/>
                            <a:cs typeface="Arial MT"/>
                          </a:rPr>
                        </m:ctrlPr>
                      </m:dPr>
                      <m:e>
                        <m:r>
                          <a:rPr lang="en-US" sz="2000" b="0" i="1" smtClean="0">
                            <a:latin typeface="Cambria Math" panose="02040503050406030204" pitchFamily="18" charset="0"/>
                            <a:cs typeface="Arial MT"/>
                          </a:rPr>
                          <m:t>0</m:t>
                        </m:r>
                        <m:r>
                          <a:rPr lang="en-US" sz="2000" b="0" i="1" smtClean="0">
                            <a:latin typeface="Cambria Math" panose="02040503050406030204" pitchFamily="18" charset="0"/>
                            <a:cs typeface="Arial MT"/>
                          </a:rPr>
                          <m:t>,</m:t>
                        </m:r>
                        <m:r>
                          <a:rPr lang="en-US" sz="2000" b="0" i="1" smtClean="0">
                            <a:latin typeface="Cambria Math" panose="02040503050406030204" pitchFamily="18" charset="0"/>
                            <a:cs typeface="Arial MT"/>
                          </a:rPr>
                          <m:t>𝑡</m:t>
                        </m:r>
                      </m:e>
                    </m:d>
                    <m:r>
                      <a:rPr lang="en-US" sz="2000" b="0" i="1" smtClean="0">
                        <a:latin typeface="Cambria Math" panose="02040503050406030204" pitchFamily="18" charset="0"/>
                        <a:cs typeface="Arial MT"/>
                      </a:rPr>
                      <m:t>=</m:t>
                    </m:r>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h</m:t>
                        </m:r>
                      </m:e>
                      <m:sub>
                        <m:r>
                          <a:rPr lang="en-US" sz="2000" b="0" i="1" smtClean="0">
                            <a:latin typeface="Cambria Math" panose="02040503050406030204" pitchFamily="18" charset="0"/>
                            <a:cs typeface="Arial MT"/>
                          </a:rPr>
                          <m:t>𝑙</m:t>
                        </m:r>
                      </m:sub>
                    </m:sSub>
                    <m:r>
                      <a:rPr lang="en-US" sz="2000" b="0" i="1" smtClean="0">
                        <a:latin typeface="Cambria Math" panose="02040503050406030204" pitchFamily="18" charset="0"/>
                        <a:cs typeface="Arial MT"/>
                      </a:rPr>
                      <m:t>(</m:t>
                    </m:r>
                    <m:r>
                      <a:rPr lang="en-US" sz="2000" b="0" i="1" smtClean="0">
                        <a:latin typeface="Cambria Math" panose="02040503050406030204" pitchFamily="18" charset="0"/>
                        <a:cs typeface="Arial MT"/>
                      </a:rPr>
                      <m:t>𝑡</m:t>
                    </m:r>
                    <m:r>
                      <a:rPr lang="en-US" sz="2000" b="0" i="1" smtClean="0">
                        <a:latin typeface="Cambria Math" panose="02040503050406030204" pitchFamily="18" charset="0"/>
                        <a:cs typeface="Arial MT"/>
                      </a:rPr>
                      <m:t>)</m:t>
                    </m:r>
                  </m:oMath>
                </a14:m>
                <a:r>
                  <a:rPr lang="fr-FR" sz="2000" dirty="0">
                    <a:latin typeface="+mn-lt"/>
                    <a:cs typeface="Arial MT"/>
                  </a:rPr>
                  <a:t> pour </a:t>
                </a:r>
                <a14:m>
                  <m:oMath xmlns:m="http://schemas.openxmlformats.org/officeDocument/2006/math">
                    <m:r>
                      <m:rPr>
                        <m:sty m:val="p"/>
                      </m:rPr>
                      <a:rPr lang="en-US" sz="2000" b="0" i="0" smtClean="0">
                        <a:latin typeface="Cambria Math" panose="02040503050406030204" pitchFamily="18" charset="0"/>
                        <a:ea typeface="Cambria Math" panose="02040503050406030204" pitchFamily="18" charset="0"/>
                        <a:cs typeface="Arial MT"/>
                      </a:rPr>
                      <m:t>t</m:t>
                    </m:r>
                    <m:r>
                      <a:rPr lang="en-US" sz="2000" b="0" i="1" smtClean="0">
                        <a:latin typeface="Cambria Math" panose="02040503050406030204" pitchFamily="18" charset="0"/>
                        <a:ea typeface="Cambria Math" panose="02040503050406030204" pitchFamily="18" charset="0"/>
                        <a:cs typeface="Arial MT"/>
                      </a:rPr>
                      <m:t>≥0</m:t>
                    </m:r>
                  </m:oMath>
                </a14:m>
                <a:r>
                  <a:rPr lang="fr-FR" sz="2000" dirty="0">
                    <a:latin typeface="+mn-lt"/>
                    <a:cs typeface="Arial MT"/>
                  </a:rPr>
                  <a:t>.</a:t>
                </a:r>
              </a:p>
            </p:txBody>
          </p:sp>
        </mc:Choice>
        <mc:Fallback>
          <p:sp>
            <p:nvSpPr>
              <p:cNvPr id="24" name="object 3">
                <a:extLst>
                  <a:ext uri="{FF2B5EF4-FFF2-40B4-BE49-F238E27FC236}">
                    <a16:creationId xmlns:a16="http://schemas.microsoft.com/office/drawing/2014/main" id="{6C079B8C-0031-4B98-9CC4-42C6A8A5EDCC}"/>
                  </a:ext>
                </a:extLst>
              </p:cNvPr>
              <p:cNvSpPr txBox="1">
                <a:spLocks noRot="1" noChangeAspect="1" noMove="1" noResize="1" noEditPoints="1" noAdjustHandles="1" noChangeArrowheads="1" noChangeShapeType="1" noTextEdit="1"/>
              </p:cNvSpPr>
              <p:nvPr/>
            </p:nvSpPr>
            <p:spPr>
              <a:xfrm>
                <a:off x="401090" y="1219200"/>
                <a:ext cx="8380731" cy="4201150"/>
              </a:xfrm>
              <a:prstGeom prst="rect">
                <a:avLst/>
              </a:prstGeom>
              <a:blipFill>
                <a:blip r:embed="rId2"/>
                <a:stretch>
                  <a:fillRect l="-1891" t="-1742" r="-2400" b="-2758"/>
                </a:stretch>
              </a:blipFill>
            </p:spPr>
            <p:txBody>
              <a:bodyPr/>
              <a:lstStyle/>
              <a:p>
                <a:r>
                  <a:rPr lang="en-CH">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DA2ABEFA-EC7C-41A9-AE63-BCB16BA0B625}"/>
              </a:ext>
            </a:extLst>
          </p:cNvPr>
          <p:cNvSpPr>
            <a:spLocks noGrp="1"/>
          </p:cNvSpPr>
          <p:nvPr>
            <p:ph type="subTitle" idx="1"/>
          </p:nvPr>
        </p:nvSpPr>
        <p:spPr/>
        <p:txBody>
          <a:bodyPr/>
          <a:lstStyle/>
          <a:p>
            <a:endParaRPr lang="en-CH"/>
          </a:p>
        </p:txBody>
      </p:sp>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32</a:t>
            </a:fld>
            <a:endParaRPr spc="-25" dirty="0"/>
          </a:p>
        </p:txBody>
      </p:sp>
      <p:pic>
        <p:nvPicPr>
          <p:cNvPr id="4" name="object 4"/>
          <p:cNvPicPr/>
          <p:nvPr/>
        </p:nvPicPr>
        <p:blipFill>
          <a:blip r:embed="rId2" cstate="print"/>
          <a:stretch>
            <a:fillRect/>
          </a:stretch>
        </p:blipFill>
        <p:spPr>
          <a:xfrm>
            <a:off x="562357" y="3165475"/>
            <a:ext cx="8019285" cy="2664013"/>
          </a:xfrm>
          <a:prstGeom prst="rect">
            <a:avLst/>
          </a:prstGeom>
        </p:spPr>
      </p:pic>
      <p:sp>
        <p:nvSpPr>
          <p:cNvPr id="10" name="object 2">
            <a:extLst>
              <a:ext uri="{FF2B5EF4-FFF2-40B4-BE49-F238E27FC236}">
                <a16:creationId xmlns:a16="http://schemas.microsoft.com/office/drawing/2014/main" id="{2604612B-AE5A-4B2C-B950-3F3D4FF7FB87}"/>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3">
            <a:extLst>
              <a:ext uri="{FF2B5EF4-FFF2-40B4-BE49-F238E27FC236}">
                <a16:creationId xmlns:a16="http://schemas.microsoft.com/office/drawing/2014/main" id="{E5540495-952D-4D61-A404-B6A023FD7162}"/>
              </a:ext>
            </a:extLst>
          </p:cNvPr>
          <p:cNvSpPr txBox="1"/>
          <p:nvPr/>
        </p:nvSpPr>
        <p:spPr>
          <a:xfrm>
            <a:off x="401090" y="1219200"/>
            <a:ext cx="8380731" cy="1583126"/>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(rappel)</a:t>
            </a:r>
          </a:p>
          <a:p>
            <a:pPr marL="12700">
              <a:lnSpc>
                <a:spcPct val="100000"/>
              </a:lnSpc>
              <a:tabLst>
                <a:tab pos="354965" algn="l"/>
              </a:tabLst>
            </a:pPr>
            <a:r>
              <a:rPr lang="fr-FR" sz="2000" dirty="0">
                <a:latin typeface="+mn-lt"/>
                <a:cs typeface="Arial MT"/>
              </a:rPr>
              <a:t>Les deux conditions (initiales et aux limites) définissent deux domaines d’influences bien distincts, le domaine des conditions initiales (𝑫𝒊) et le domaine des conditions aux limites (𝑫𝒍)</a:t>
            </a:r>
          </a:p>
          <a:p>
            <a:pPr marL="12700">
              <a:lnSpc>
                <a:spcPct val="100000"/>
              </a:lnSpc>
              <a:tabLst>
                <a:tab pos="354965" algn="l"/>
              </a:tabLst>
            </a:pPr>
            <a:endParaRPr lang="fr-FR" sz="2000" dirty="0">
              <a:latin typeface="+mn-lt"/>
              <a:cs typeface="Arial M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33</a:t>
            </a:fld>
            <a:endParaRPr spc="-25" dirty="0"/>
          </a:p>
        </p:txBody>
      </p:sp>
      <p:sp>
        <p:nvSpPr>
          <p:cNvPr id="9" name="object 2">
            <a:extLst>
              <a:ext uri="{FF2B5EF4-FFF2-40B4-BE49-F238E27FC236}">
                <a16:creationId xmlns:a16="http://schemas.microsoft.com/office/drawing/2014/main" id="{731D02C7-57C3-47C4-9F27-6E86F7978540}"/>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6" name="object 3">
            <a:extLst>
              <a:ext uri="{FF2B5EF4-FFF2-40B4-BE49-F238E27FC236}">
                <a16:creationId xmlns:a16="http://schemas.microsoft.com/office/drawing/2014/main" id="{C5D9C2F0-09AD-4BC4-BA7B-98E049E7AE57}"/>
              </a:ext>
            </a:extLst>
          </p:cNvPr>
          <p:cNvSpPr txBox="1"/>
          <p:nvPr/>
        </p:nvSpPr>
        <p:spPr>
          <a:xfrm>
            <a:off x="401090" y="1219200"/>
            <a:ext cx="8380731" cy="2506455"/>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initiale)</a:t>
            </a:r>
          </a:p>
          <a:p>
            <a:pPr marL="12700">
              <a:lnSpc>
                <a:spcPct val="100000"/>
              </a:lnSpc>
              <a:tabLst>
                <a:tab pos="354965" algn="l"/>
              </a:tabLst>
            </a:pPr>
            <a:r>
              <a:rPr lang="fr-FR" sz="2000" dirty="0">
                <a:latin typeface="+mn-lt"/>
                <a:cs typeface="Arial MT"/>
              </a:rPr>
              <a:t>On va utiliser la méthode des caractéristiques graphiquement pour résoudre un problème aux valeurs initiales pour un profil initial donné.</a:t>
            </a:r>
          </a:p>
          <a:p>
            <a:pPr marL="12700">
              <a:lnSpc>
                <a:spcPct val="100000"/>
              </a:lnSpc>
              <a:tabLst>
                <a:tab pos="354965" algn="l"/>
              </a:tabLst>
            </a:pPr>
            <a:endParaRPr lang="fr-FR" sz="2000" dirty="0">
              <a:latin typeface="+mn-lt"/>
              <a:cs typeface="Arial MT"/>
            </a:endParaRPr>
          </a:p>
          <a:p>
            <a:pPr marL="12700">
              <a:lnSpc>
                <a:spcPct val="100000"/>
              </a:lnSpc>
              <a:tabLst>
                <a:tab pos="354965" algn="l"/>
              </a:tabLst>
            </a:pPr>
            <a:r>
              <a:rPr lang="fr-FR" sz="2000" dirty="0">
                <a:latin typeface="+mn-lt"/>
                <a:cs typeface="Arial MT"/>
              </a:rPr>
              <a:t>On trace les courbes caractéristiques (droites) à partir de la condition initiale. On sait que 𝒉 est constante le long de cette caractéristique ce qui permet de tracer l’évolution de 𝒉.</a:t>
            </a:r>
          </a:p>
          <a:p>
            <a:pPr marL="12700">
              <a:lnSpc>
                <a:spcPct val="100000"/>
              </a:lnSpc>
              <a:tabLst>
                <a:tab pos="354965" algn="l"/>
              </a:tabLst>
            </a:pPr>
            <a:endParaRPr lang="fr-FR" sz="2000" dirty="0">
              <a:latin typeface="+mn-lt"/>
              <a:cs typeface="Arial M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a:extLst>
              <a:ext uri="{FF2B5EF4-FFF2-40B4-BE49-F238E27FC236}">
                <a16:creationId xmlns:a16="http://schemas.microsoft.com/office/drawing/2014/main" id="{8CD05DA9-CDA9-484A-A1E8-5C56F44017DC}"/>
              </a:ext>
            </a:extLst>
          </p:cNvPr>
          <p:cNvSpPr>
            <a:spLocks noGrp="1"/>
          </p:cNvSpPr>
          <p:nvPr>
            <p:ph type="subTitle" idx="1"/>
          </p:nvPr>
        </p:nvSpPr>
        <p:spPr/>
        <p:txBody>
          <a:bodyPr/>
          <a:lstStyle/>
          <a:p>
            <a:endParaRPr lang="en-CH"/>
          </a:p>
        </p:txBody>
      </p:sp>
      <p:sp>
        <p:nvSpPr>
          <p:cNvPr id="15" name="object 15"/>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34</a:t>
            </a:fld>
            <a:endParaRPr spc="-25" dirty="0"/>
          </a:p>
        </p:txBody>
      </p:sp>
      <p:pic>
        <p:nvPicPr>
          <p:cNvPr id="11" name="object 11"/>
          <p:cNvPicPr/>
          <p:nvPr/>
        </p:nvPicPr>
        <p:blipFill>
          <a:blip r:embed="rId2" cstate="print"/>
          <a:stretch>
            <a:fillRect/>
          </a:stretch>
        </p:blipFill>
        <p:spPr>
          <a:xfrm>
            <a:off x="548919" y="2364232"/>
            <a:ext cx="7840980" cy="3838955"/>
          </a:xfrm>
          <a:prstGeom prst="rect">
            <a:avLst/>
          </a:prstGeom>
        </p:spPr>
      </p:pic>
      <p:sp>
        <p:nvSpPr>
          <p:cNvPr id="17" name="object 2">
            <a:extLst>
              <a:ext uri="{FF2B5EF4-FFF2-40B4-BE49-F238E27FC236}">
                <a16:creationId xmlns:a16="http://schemas.microsoft.com/office/drawing/2014/main" id="{2D609D03-CBD6-479B-93C4-F7B89E56F2DD}"/>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mc:AlternateContent xmlns:mc="http://schemas.openxmlformats.org/markup-compatibility/2006">
        <mc:Choice xmlns:a14="http://schemas.microsoft.com/office/drawing/2010/main" Requires="a14">
          <p:sp>
            <p:nvSpPr>
              <p:cNvPr id="19" name="object 3">
                <a:extLst>
                  <a:ext uri="{FF2B5EF4-FFF2-40B4-BE49-F238E27FC236}">
                    <a16:creationId xmlns:a16="http://schemas.microsoft.com/office/drawing/2014/main" id="{AFA01212-EDD0-4B55-B349-1719434375BF}"/>
                  </a:ext>
                </a:extLst>
              </p:cNvPr>
              <p:cNvSpPr txBox="1"/>
              <p:nvPr/>
            </p:nvSpPr>
            <p:spPr>
              <a:xfrm>
                <a:off x="401090" y="1219200"/>
                <a:ext cx="8380731" cy="1149995"/>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initiale)</a:t>
                </a:r>
              </a:p>
              <a:p>
                <a:pPr marL="12700">
                  <a:lnSpc>
                    <a:spcPct val="100000"/>
                  </a:lnSpc>
                  <a:tabLst>
                    <a:tab pos="354965" algn="l"/>
                  </a:tabLst>
                </a:pPr>
                <a:r>
                  <a:rPr lang="fr-FR" sz="2000" dirty="0">
                    <a:latin typeface="+mn-lt"/>
                    <a:cs typeface="Arial MT"/>
                  </a:rPr>
                  <a:t>On va utiliser un exemple de problème aux valeurs initiales avec une condition initiale </a:t>
                </a:r>
                <a14:m>
                  <m:oMath xmlns:m="http://schemas.openxmlformats.org/officeDocument/2006/math">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h</m:t>
                        </m:r>
                      </m:e>
                      <m:sub>
                        <m:r>
                          <a:rPr lang="en-US" sz="2000" b="0" i="1" smtClean="0">
                            <a:latin typeface="Cambria Math" panose="02040503050406030204" pitchFamily="18" charset="0"/>
                            <a:cs typeface="Arial MT"/>
                          </a:rPr>
                          <m:t>𝑖</m:t>
                        </m:r>
                      </m:sub>
                    </m:sSub>
                    <m:d>
                      <m:dPr>
                        <m:ctrlPr>
                          <a:rPr lang="en-US" sz="2000" b="0" i="1" smtClean="0">
                            <a:latin typeface="Cambria Math" panose="02040503050406030204" pitchFamily="18" charset="0"/>
                            <a:cs typeface="Arial MT"/>
                          </a:rPr>
                        </m:ctrlPr>
                      </m:dPr>
                      <m:e>
                        <m:r>
                          <a:rPr lang="en-US" sz="2000" b="0" i="1" smtClean="0">
                            <a:latin typeface="Cambria Math" panose="02040503050406030204" pitchFamily="18" charset="0"/>
                            <a:cs typeface="Arial MT"/>
                          </a:rPr>
                          <m:t>𝑥</m:t>
                        </m:r>
                      </m:e>
                    </m:d>
                    <m:r>
                      <a:rPr lang="en-US" sz="2000" b="0" i="1" smtClean="0">
                        <a:latin typeface="Cambria Math" panose="02040503050406030204" pitchFamily="18" charset="0"/>
                        <a:cs typeface="Arial MT"/>
                      </a:rPr>
                      <m:t>=</m:t>
                    </m:r>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h</m:t>
                        </m:r>
                      </m:e>
                      <m:sub>
                        <m:r>
                          <a:rPr lang="en-US" sz="2000" b="0" i="1" smtClean="0">
                            <a:latin typeface="Cambria Math" panose="02040503050406030204" pitchFamily="18" charset="0"/>
                            <a:cs typeface="Arial MT"/>
                          </a:rPr>
                          <m:t>𝑛</m:t>
                        </m:r>
                      </m:sub>
                    </m:sSub>
                    <m:r>
                      <a:rPr lang="en-US" sz="2000" b="0" i="1" smtClean="0">
                        <a:latin typeface="Cambria Math" panose="02040503050406030204" pitchFamily="18" charset="0"/>
                        <a:cs typeface="Arial MT"/>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num>
                      <m:den>
                        <m:r>
                          <a:rPr lang="en-US" sz="2000" b="0" i="1" smtClean="0">
                            <a:latin typeface="Cambria Math" panose="02040503050406030204" pitchFamily="18" charset="0"/>
                          </a:rPr>
                          <m:t>2</m:t>
                        </m:r>
                      </m:den>
                    </m:f>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1+</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tan</m:t>
                            </m:r>
                          </m:fName>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0</m:t>
                                    </m:r>
                                  </m:sub>
                                </m:sSub>
                              </m:den>
                            </m:f>
                          </m:e>
                        </m:func>
                      </m:e>
                    </m:d>
                  </m:oMath>
                </a14:m>
                <a:endParaRPr lang="fr-FR" sz="2000" dirty="0">
                  <a:latin typeface="+mn-lt"/>
                  <a:cs typeface="Arial MT"/>
                </a:endParaRPr>
              </a:p>
            </p:txBody>
          </p:sp>
        </mc:Choice>
        <mc:Fallback>
          <p:sp>
            <p:nvSpPr>
              <p:cNvPr id="19" name="object 3">
                <a:extLst>
                  <a:ext uri="{FF2B5EF4-FFF2-40B4-BE49-F238E27FC236}">
                    <a16:creationId xmlns:a16="http://schemas.microsoft.com/office/drawing/2014/main" id="{AFA01212-EDD0-4B55-B349-1719434375BF}"/>
                  </a:ext>
                </a:extLst>
              </p:cNvPr>
              <p:cNvSpPr txBox="1">
                <a:spLocks noRot="1" noChangeAspect="1" noMove="1" noResize="1" noEditPoints="1" noAdjustHandles="1" noChangeArrowheads="1" noChangeShapeType="1" noTextEdit="1"/>
              </p:cNvSpPr>
              <p:nvPr/>
            </p:nvSpPr>
            <p:spPr>
              <a:xfrm>
                <a:off x="401090" y="1219200"/>
                <a:ext cx="8380731" cy="1149995"/>
              </a:xfrm>
              <a:prstGeom prst="rect">
                <a:avLst/>
              </a:prstGeom>
              <a:blipFill>
                <a:blip r:embed="rId3"/>
                <a:stretch>
                  <a:fillRect l="-1891" t="-6349" b="-3704"/>
                </a:stretch>
              </a:blipFill>
            </p:spPr>
            <p:txBody>
              <a:bodyPr/>
              <a:lstStyle/>
              <a:p>
                <a:r>
                  <a:rPr lang="en-CH">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35</a:t>
            </a:fld>
            <a:endParaRPr spc="-25" dirty="0"/>
          </a:p>
        </p:txBody>
      </p:sp>
      <p:sp>
        <p:nvSpPr>
          <p:cNvPr id="7" name="object 7"/>
          <p:cNvSpPr txBox="1"/>
          <p:nvPr/>
        </p:nvSpPr>
        <p:spPr>
          <a:xfrm>
            <a:off x="3555271" y="2817876"/>
            <a:ext cx="316230" cy="330200"/>
          </a:xfrm>
          <a:prstGeom prst="rect">
            <a:avLst/>
          </a:prstGeom>
        </p:spPr>
        <p:txBody>
          <a:bodyPr vert="horz" wrap="square" lIns="0" tIns="12065" rIns="0" bIns="0" rtlCol="0">
            <a:spAutoFit/>
          </a:bodyPr>
          <a:lstStyle/>
          <a:p>
            <a:pPr marL="12700">
              <a:lnSpc>
                <a:spcPct val="100000"/>
              </a:lnSpc>
              <a:spcBef>
                <a:spcPts val="95"/>
              </a:spcBef>
            </a:pPr>
            <a:r>
              <a:rPr sz="2000" spc="-25" dirty="0">
                <a:latin typeface="Cambria"/>
                <a:cs typeface="Cambria"/>
              </a:rPr>
              <a:t>𝒅𝒔</a:t>
            </a:r>
            <a:endParaRPr sz="2000">
              <a:latin typeface="Cambria"/>
              <a:cs typeface="Cambria"/>
            </a:endParaRPr>
          </a:p>
        </p:txBody>
      </p:sp>
      <p:sp>
        <p:nvSpPr>
          <p:cNvPr id="8" name="object 8"/>
          <p:cNvSpPr/>
          <p:nvPr/>
        </p:nvSpPr>
        <p:spPr>
          <a:xfrm>
            <a:off x="3568725" y="2833624"/>
            <a:ext cx="290830" cy="17145"/>
          </a:xfrm>
          <a:custGeom>
            <a:avLst/>
            <a:gdLst/>
            <a:ahLst/>
            <a:cxnLst/>
            <a:rect l="l" t="t" r="r" b="b"/>
            <a:pathLst>
              <a:path w="290829" h="17144">
                <a:moveTo>
                  <a:pt x="290322" y="16763"/>
                </a:moveTo>
                <a:lnTo>
                  <a:pt x="290322" y="0"/>
                </a:lnTo>
                <a:lnTo>
                  <a:pt x="0" y="0"/>
                </a:lnTo>
                <a:lnTo>
                  <a:pt x="0" y="16763"/>
                </a:lnTo>
                <a:lnTo>
                  <a:pt x="290322" y="16763"/>
                </a:lnTo>
                <a:close/>
              </a:path>
            </a:pathLst>
          </a:custGeom>
          <a:solidFill>
            <a:srgbClr val="000000"/>
          </a:solidFill>
        </p:spPr>
        <p:txBody>
          <a:bodyPr wrap="square" lIns="0" tIns="0" rIns="0" bIns="0" rtlCol="0"/>
          <a:lstStyle/>
          <a:p>
            <a:endParaRPr/>
          </a:p>
        </p:txBody>
      </p:sp>
      <p:sp>
        <p:nvSpPr>
          <p:cNvPr id="9" name="object 9"/>
          <p:cNvSpPr txBox="1"/>
          <p:nvPr/>
        </p:nvSpPr>
        <p:spPr>
          <a:xfrm>
            <a:off x="3539767" y="2647950"/>
            <a:ext cx="1867535" cy="330200"/>
          </a:xfrm>
          <a:prstGeom prst="rect">
            <a:avLst/>
          </a:prstGeom>
        </p:spPr>
        <p:txBody>
          <a:bodyPr vert="horz" wrap="square" lIns="0" tIns="12065" rIns="0" bIns="0" rtlCol="0">
            <a:spAutoFit/>
          </a:bodyPr>
          <a:lstStyle/>
          <a:p>
            <a:pPr marL="38100">
              <a:lnSpc>
                <a:spcPct val="100000"/>
              </a:lnSpc>
              <a:spcBef>
                <a:spcPts val="95"/>
              </a:spcBef>
              <a:tabLst>
                <a:tab pos="928369" algn="l"/>
              </a:tabLst>
            </a:pPr>
            <a:r>
              <a:rPr sz="3000" baseline="41666" dirty="0">
                <a:latin typeface="Cambria"/>
                <a:cs typeface="Cambria"/>
              </a:rPr>
              <a:t>𝒅𝒕</a:t>
            </a:r>
            <a:r>
              <a:rPr sz="3000" spc="270" baseline="41666" dirty="0">
                <a:latin typeface="Cambria"/>
                <a:cs typeface="Cambria"/>
              </a:rPr>
              <a:t> </a:t>
            </a:r>
            <a:r>
              <a:rPr sz="2000" spc="375" dirty="0">
                <a:latin typeface="Cambria"/>
                <a:cs typeface="Cambria"/>
              </a:rPr>
              <a:t>=</a:t>
            </a:r>
            <a:r>
              <a:rPr sz="2000" spc="110" dirty="0">
                <a:latin typeface="Cambria"/>
                <a:cs typeface="Cambria"/>
              </a:rPr>
              <a:t> </a:t>
            </a:r>
            <a:r>
              <a:rPr sz="2000" spc="-50" dirty="0">
                <a:latin typeface="Cambria"/>
                <a:cs typeface="Cambria"/>
              </a:rPr>
              <a:t>𝟏</a:t>
            </a:r>
            <a:r>
              <a:rPr sz="2000" dirty="0">
                <a:latin typeface="Cambria"/>
                <a:cs typeface="Cambria"/>
              </a:rPr>
              <a:t>	→</a:t>
            </a:r>
            <a:r>
              <a:rPr sz="2000" spc="105" dirty="0">
                <a:latin typeface="Cambria"/>
                <a:cs typeface="Cambria"/>
              </a:rPr>
              <a:t> </a:t>
            </a:r>
            <a:r>
              <a:rPr sz="2000" dirty="0">
                <a:latin typeface="Cambria"/>
                <a:cs typeface="Cambria"/>
              </a:rPr>
              <a:t>𝒕</a:t>
            </a:r>
            <a:r>
              <a:rPr sz="2000" spc="105" dirty="0">
                <a:latin typeface="Cambria"/>
                <a:cs typeface="Cambria"/>
              </a:rPr>
              <a:t> </a:t>
            </a:r>
            <a:r>
              <a:rPr sz="2000" spc="375" dirty="0">
                <a:latin typeface="Cambria"/>
                <a:cs typeface="Cambria"/>
              </a:rPr>
              <a:t>=</a:t>
            </a:r>
            <a:r>
              <a:rPr sz="2000" spc="114" dirty="0">
                <a:latin typeface="Cambria"/>
                <a:cs typeface="Cambria"/>
              </a:rPr>
              <a:t> </a:t>
            </a:r>
            <a:r>
              <a:rPr sz="2000" spc="-25" dirty="0">
                <a:latin typeface="Cambria"/>
                <a:cs typeface="Cambria"/>
              </a:rPr>
              <a:t>𝒔,</a:t>
            </a:r>
            <a:endParaRPr sz="2000">
              <a:latin typeface="Cambria"/>
              <a:cs typeface="Cambria"/>
            </a:endParaRPr>
          </a:p>
        </p:txBody>
      </p:sp>
      <p:sp>
        <p:nvSpPr>
          <p:cNvPr id="10" name="object 10"/>
          <p:cNvSpPr txBox="1"/>
          <p:nvPr/>
        </p:nvSpPr>
        <p:spPr>
          <a:xfrm>
            <a:off x="3268739" y="3636262"/>
            <a:ext cx="23749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Cambria"/>
                <a:cs typeface="Cambria"/>
              </a:rPr>
              <a:t>𝒅𝒔</a:t>
            </a:r>
            <a:endParaRPr sz="1450">
              <a:latin typeface="Cambria"/>
              <a:cs typeface="Cambria"/>
            </a:endParaRPr>
          </a:p>
        </p:txBody>
      </p:sp>
      <p:sp>
        <p:nvSpPr>
          <p:cNvPr id="11" name="object 11"/>
          <p:cNvSpPr/>
          <p:nvPr/>
        </p:nvSpPr>
        <p:spPr>
          <a:xfrm>
            <a:off x="3270783" y="3626104"/>
            <a:ext cx="236220" cy="17145"/>
          </a:xfrm>
          <a:custGeom>
            <a:avLst/>
            <a:gdLst/>
            <a:ahLst/>
            <a:cxnLst/>
            <a:rect l="l" t="t" r="r" b="b"/>
            <a:pathLst>
              <a:path w="236220" h="17145">
                <a:moveTo>
                  <a:pt x="236220" y="16763"/>
                </a:moveTo>
                <a:lnTo>
                  <a:pt x="236220" y="0"/>
                </a:lnTo>
                <a:lnTo>
                  <a:pt x="0" y="0"/>
                </a:lnTo>
                <a:lnTo>
                  <a:pt x="0" y="16763"/>
                </a:lnTo>
                <a:lnTo>
                  <a:pt x="236220" y="16763"/>
                </a:lnTo>
                <a:close/>
              </a:path>
            </a:pathLst>
          </a:custGeom>
          <a:solidFill>
            <a:srgbClr val="000000"/>
          </a:solidFill>
        </p:spPr>
        <p:txBody>
          <a:bodyPr wrap="square" lIns="0" tIns="0" rIns="0" bIns="0" rtlCol="0"/>
          <a:lstStyle/>
          <a:p>
            <a:endParaRPr/>
          </a:p>
        </p:txBody>
      </p:sp>
      <p:sp>
        <p:nvSpPr>
          <p:cNvPr id="12" name="object 12"/>
          <p:cNvSpPr txBox="1"/>
          <p:nvPr/>
        </p:nvSpPr>
        <p:spPr>
          <a:xfrm>
            <a:off x="3231915" y="3440430"/>
            <a:ext cx="2472690" cy="330200"/>
          </a:xfrm>
          <a:prstGeom prst="rect">
            <a:avLst/>
          </a:prstGeom>
        </p:spPr>
        <p:txBody>
          <a:bodyPr vert="horz" wrap="square" lIns="0" tIns="12065" rIns="0" bIns="0" rtlCol="0">
            <a:spAutoFit/>
          </a:bodyPr>
          <a:lstStyle/>
          <a:p>
            <a:pPr marL="38100">
              <a:lnSpc>
                <a:spcPct val="100000"/>
              </a:lnSpc>
              <a:spcBef>
                <a:spcPts val="95"/>
              </a:spcBef>
            </a:pPr>
            <a:r>
              <a:rPr sz="2175" baseline="44061" dirty="0">
                <a:latin typeface="Cambria"/>
                <a:cs typeface="Cambria"/>
              </a:rPr>
              <a:t>𝒅𝒉</a:t>
            </a:r>
            <a:r>
              <a:rPr sz="2175" spc="359" baseline="44061" dirty="0">
                <a:latin typeface="Cambria"/>
                <a:cs typeface="Cambria"/>
              </a:rPr>
              <a:t> </a:t>
            </a:r>
            <a:r>
              <a:rPr sz="2000" spc="375" dirty="0">
                <a:latin typeface="Cambria"/>
                <a:cs typeface="Cambria"/>
              </a:rPr>
              <a:t>=</a:t>
            </a:r>
            <a:r>
              <a:rPr sz="2000" spc="114" dirty="0">
                <a:latin typeface="Cambria"/>
                <a:cs typeface="Cambria"/>
              </a:rPr>
              <a:t> </a:t>
            </a:r>
            <a:r>
              <a:rPr sz="2000" dirty="0">
                <a:latin typeface="Cambria"/>
                <a:cs typeface="Cambria"/>
              </a:rPr>
              <a:t>𝟎</a:t>
            </a:r>
            <a:r>
              <a:rPr sz="2000" spc="50" dirty="0">
                <a:latin typeface="Cambria"/>
                <a:cs typeface="Cambria"/>
              </a:rPr>
              <a:t>  </a:t>
            </a:r>
            <a:r>
              <a:rPr sz="2000" dirty="0">
                <a:latin typeface="Cambria"/>
                <a:cs typeface="Cambria"/>
              </a:rPr>
              <a:t>→</a:t>
            </a:r>
            <a:r>
              <a:rPr sz="2000" spc="110" dirty="0">
                <a:latin typeface="Cambria"/>
                <a:cs typeface="Cambria"/>
              </a:rPr>
              <a:t> </a:t>
            </a:r>
            <a:r>
              <a:rPr sz="2000" dirty="0">
                <a:latin typeface="Cambria"/>
                <a:cs typeface="Cambria"/>
              </a:rPr>
              <a:t>𝒉</a:t>
            </a:r>
            <a:r>
              <a:rPr sz="2000" spc="110" dirty="0">
                <a:latin typeface="Cambria"/>
                <a:cs typeface="Cambria"/>
              </a:rPr>
              <a:t> </a:t>
            </a:r>
            <a:r>
              <a:rPr sz="2000" spc="375" dirty="0">
                <a:latin typeface="Cambria"/>
                <a:cs typeface="Cambria"/>
              </a:rPr>
              <a:t>=</a:t>
            </a:r>
            <a:r>
              <a:rPr sz="2000" spc="114" dirty="0">
                <a:latin typeface="Cambria"/>
                <a:cs typeface="Cambria"/>
              </a:rPr>
              <a:t> </a:t>
            </a:r>
            <a:r>
              <a:rPr sz="2000" spc="-10" dirty="0">
                <a:latin typeface="Cambria"/>
                <a:cs typeface="Cambria"/>
              </a:rPr>
              <a:t>𝒉</a:t>
            </a:r>
            <a:r>
              <a:rPr sz="2175" spc="-15" baseline="-15325" dirty="0">
                <a:latin typeface="Cambria"/>
                <a:cs typeface="Cambria"/>
              </a:rPr>
              <a:t>𝒊</a:t>
            </a:r>
            <a:r>
              <a:rPr sz="2000" spc="-10" dirty="0">
                <a:latin typeface="Cambria"/>
                <a:cs typeface="Cambria"/>
              </a:rPr>
              <a:t>(𝒙</a:t>
            </a:r>
            <a:r>
              <a:rPr sz="2175" spc="-15" baseline="-15325" dirty="0">
                <a:latin typeface="Cambria"/>
                <a:cs typeface="Cambria"/>
              </a:rPr>
              <a:t>𝟏</a:t>
            </a:r>
            <a:r>
              <a:rPr sz="2000" spc="-10" dirty="0">
                <a:latin typeface="Cambria"/>
                <a:cs typeface="Cambria"/>
              </a:rPr>
              <a:t>)</a:t>
            </a:r>
            <a:r>
              <a:rPr sz="2000" b="1" spc="-10" dirty="0">
                <a:latin typeface="Arial"/>
                <a:cs typeface="Arial"/>
              </a:rPr>
              <a:t>,</a:t>
            </a:r>
            <a:endParaRPr sz="2000" dirty="0">
              <a:latin typeface="Arial"/>
              <a:cs typeface="Arial"/>
            </a:endParaRPr>
          </a:p>
        </p:txBody>
      </p:sp>
      <p:sp>
        <p:nvSpPr>
          <p:cNvPr id="13" name="object 13"/>
          <p:cNvSpPr txBox="1"/>
          <p:nvPr/>
        </p:nvSpPr>
        <p:spPr>
          <a:xfrm>
            <a:off x="2546344" y="4146808"/>
            <a:ext cx="316230" cy="330200"/>
          </a:xfrm>
          <a:prstGeom prst="rect">
            <a:avLst/>
          </a:prstGeom>
        </p:spPr>
        <p:txBody>
          <a:bodyPr vert="horz" wrap="square" lIns="0" tIns="12065" rIns="0" bIns="0" rtlCol="0">
            <a:spAutoFit/>
          </a:bodyPr>
          <a:lstStyle/>
          <a:p>
            <a:pPr marL="12700">
              <a:lnSpc>
                <a:spcPct val="100000"/>
              </a:lnSpc>
              <a:spcBef>
                <a:spcPts val="95"/>
              </a:spcBef>
            </a:pPr>
            <a:r>
              <a:rPr sz="2000" spc="-25" dirty="0">
                <a:latin typeface="Cambria"/>
                <a:cs typeface="Cambria"/>
              </a:rPr>
              <a:t>𝒅𝒔</a:t>
            </a:r>
            <a:endParaRPr sz="2000">
              <a:latin typeface="Cambria"/>
              <a:cs typeface="Cambria"/>
            </a:endParaRPr>
          </a:p>
        </p:txBody>
      </p:sp>
      <p:sp>
        <p:nvSpPr>
          <p:cNvPr id="14" name="object 14"/>
          <p:cNvSpPr/>
          <p:nvPr/>
        </p:nvSpPr>
        <p:spPr>
          <a:xfrm>
            <a:off x="2550693" y="4162552"/>
            <a:ext cx="309880" cy="17145"/>
          </a:xfrm>
          <a:custGeom>
            <a:avLst/>
            <a:gdLst/>
            <a:ahLst/>
            <a:cxnLst/>
            <a:rect l="l" t="t" r="r" b="b"/>
            <a:pathLst>
              <a:path w="309880" h="17145">
                <a:moveTo>
                  <a:pt x="309372" y="16763"/>
                </a:moveTo>
                <a:lnTo>
                  <a:pt x="309372" y="0"/>
                </a:lnTo>
                <a:lnTo>
                  <a:pt x="0" y="0"/>
                </a:lnTo>
                <a:lnTo>
                  <a:pt x="0" y="16763"/>
                </a:lnTo>
                <a:lnTo>
                  <a:pt x="309372" y="16763"/>
                </a:lnTo>
                <a:close/>
              </a:path>
            </a:pathLst>
          </a:custGeom>
          <a:solidFill>
            <a:srgbClr val="000000"/>
          </a:solidFill>
        </p:spPr>
        <p:txBody>
          <a:bodyPr wrap="square" lIns="0" tIns="0" rIns="0" bIns="0" rtlCol="0"/>
          <a:lstStyle/>
          <a:p>
            <a:endParaRPr/>
          </a:p>
        </p:txBody>
      </p:sp>
      <p:sp>
        <p:nvSpPr>
          <p:cNvPr id="15" name="object 15"/>
          <p:cNvSpPr/>
          <p:nvPr/>
        </p:nvSpPr>
        <p:spPr>
          <a:xfrm>
            <a:off x="3343173" y="4054348"/>
            <a:ext cx="326390" cy="234950"/>
          </a:xfrm>
          <a:custGeom>
            <a:avLst/>
            <a:gdLst/>
            <a:ahLst/>
            <a:cxnLst/>
            <a:rect l="l" t="t" r="r" b="b"/>
            <a:pathLst>
              <a:path w="326389" h="234950">
                <a:moveTo>
                  <a:pt x="326136" y="117348"/>
                </a:moveTo>
                <a:lnTo>
                  <a:pt x="321087" y="75819"/>
                </a:lnTo>
                <a:lnTo>
                  <a:pt x="295596" y="26574"/>
                </a:lnTo>
                <a:lnTo>
                  <a:pt x="250698" y="0"/>
                </a:lnTo>
                <a:lnTo>
                  <a:pt x="247650" y="9144"/>
                </a:lnTo>
                <a:lnTo>
                  <a:pt x="261068" y="14978"/>
                </a:lnTo>
                <a:lnTo>
                  <a:pt x="272700" y="23240"/>
                </a:lnTo>
                <a:lnTo>
                  <a:pt x="296441" y="61174"/>
                </a:lnTo>
                <a:lnTo>
                  <a:pt x="304800" y="115823"/>
                </a:lnTo>
                <a:lnTo>
                  <a:pt x="304800" y="195618"/>
                </a:lnTo>
                <a:lnTo>
                  <a:pt x="306324" y="193548"/>
                </a:lnTo>
                <a:lnTo>
                  <a:pt x="314884" y="176819"/>
                </a:lnTo>
                <a:lnTo>
                  <a:pt x="321087" y="158591"/>
                </a:lnTo>
                <a:lnTo>
                  <a:pt x="324862" y="138791"/>
                </a:lnTo>
                <a:lnTo>
                  <a:pt x="326136" y="117348"/>
                </a:lnTo>
                <a:close/>
              </a:path>
              <a:path w="326389" h="234950">
                <a:moveTo>
                  <a:pt x="304800" y="195618"/>
                </a:moveTo>
                <a:lnTo>
                  <a:pt x="304800" y="115823"/>
                </a:lnTo>
                <a:lnTo>
                  <a:pt x="303823" y="136552"/>
                </a:lnTo>
                <a:lnTo>
                  <a:pt x="300990" y="155352"/>
                </a:lnTo>
                <a:lnTo>
                  <a:pt x="282475" y="200465"/>
                </a:lnTo>
                <a:lnTo>
                  <a:pt x="247650" y="224790"/>
                </a:lnTo>
                <a:lnTo>
                  <a:pt x="250698" y="234696"/>
                </a:lnTo>
                <a:lnTo>
                  <a:pt x="267854" y="228695"/>
                </a:lnTo>
                <a:lnTo>
                  <a:pt x="282797" y="219837"/>
                </a:lnTo>
                <a:lnTo>
                  <a:pt x="295596" y="208121"/>
                </a:lnTo>
                <a:lnTo>
                  <a:pt x="304800" y="195618"/>
                </a:lnTo>
                <a:close/>
              </a:path>
              <a:path w="326389"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326389" h="234950">
                <a:moveTo>
                  <a:pt x="77724" y="224790"/>
                </a:moveTo>
                <a:lnTo>
                  <a:pt x="43219" y="200465"/>
                </a:lnTo>
                <a:lnTo>
                  <a:pt x="24765" y="155352"/>
                </a:lnTo>
                <a:lnTo>
                  <a:pt x="21336" y="115824"/>
                </a:lnTo>
                <a:lnTo>
                  <a:pt x="21336" y="196622"/>
                </a:lnTo>
                <a:lnTo>
                  <a:pt x="29884" y="208121"/>
                </a:lnTo>
                <a:lnTo>
                  <a:pt x="42862" y="219836"/>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16" name="object 16"/>
          <p:cNvSpPr/>
          <p:nvPr/>
        </p:nvSpPr>
        <p:spPr>
          <a:xfrm>
            <a:off x="5463057" y="4053598"/>
            <a:ext cx="54610" cy="236220"/>
          </a:xfrm>
          <a:custGeom>
            <a:avLst/>
            <a:gdLst/>
            <a:ahLst/>
            <a:cxnLst/>
            <a:rect l="l" t="t" r="r" b="b"/>
            <a:pathLst>
              <a:path w="54610" h="236220">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17" name="object 17"/>
          <p:cNvSpPr/>
          <p:nvPr/>
        </p:nvSpPr>
        <p:spPr>
          <a:xfrm>
            <a:off x="4680737" y="4053598"/>
            <a:ext cx="54610" cy="236220"/>
          </a:xfrm>
          <a:custGeom>
            <a:avLst/>
            <a:gdLst/>
            <a:ahLst/>
            <a:cxnLst/>
            <a:rect l="l" t="t" r="r" b="b"/>
            <a:pathLst>
              <a:path w="54610" h="236220">
                <a:moveTo>
                  <a:pt x="54610" y="0"/>
                </a:moveTo>
                <a:lnTo>
                  <a:pt x="20320" y="0"/>
                </a:lnTo>
                <a:lnTo>
                  <a:pt x="0" y="0"/>
                </a:lnTo>
                <a:lnTo>
                  <a:pt x="0" y="236220"/>
                </a:lnTo>
                <a:lnTo>
                  <a:pt x="20320" y="236220"/>
                </a:lnTo>
                <a:lnTo>
                  <a:pt x="54610" y="236220"/>
                </a:lnTo>
                <a:lnTo>
                  <a:pt x="54610" y="226314"/>
                </a:lnTo>
                <a:lnTo>
                  <a:pt x="20320" y="226314"/>
                </a:lnTo>
                <a:lnTo>
                  <a:pt x="20320" y="9144"/>
                </a:lnTo>
                <a:lnTo>
                  <a:pt x="54610" y="9144"/>
                </a:lnTo>
                <a:lnTo>
                  <a:pt x="54610" y="0"/>
                </a:lnTo>
                <a:close/>
              </a:path>
            </a:pathLst>
          </a:custGeom>
          <a:solidFill>
            <a:srgbClr val="000000"/>
          </a:solidFill>
        </p:spPr>
        <p:txBody>
          <a:bodyPr wrap="square" lIns="0" tIns="0" rIns="0" bIns="0" rtlCol="0"/>
          <a:lstStyle/>
          <a:p>
            <a:endParaRPr/>
          </a:p>
        </p:txBody>
      </p:sp>
      <p:sp>
        <p:nvSpPr>
          <p:cNvPr id="18" name="object 18"/>
          <p:cNvSpPr txBox="1"/>
          <p:nvPr/>
        </p:nvSpPr>
        <p:spPr>
          <a:xfrm>
            <a:off x="2499109" y="3976878"/>
            <a:ext cx="3925570" cy="330200"/>
          </a:xfrm>
          <a:prstGeom prst="rect">
            <a:avLst/>
          </a:prstGeom>
        </p:spPr>
        <p:txBody>
          <a:bodyPr vert="horz" wrap="square" lIns="0" tIns="12065" rIns="0" bIns="0" rtlCol="0">
            <a:spAutoFit/>
          </a:bodyPr>
          <a:lstStyle/>
          <a:p>
            <a:pPr marL="50800">
              <a:lnSpc>
                <a:spcPct val="100000"/>
              </a:lnSpc>
              <a:spcBef>
                <a:spcPts val="95"/>
              </a:spcBef>
              <a:tabLst>
                <a:tab pos="1262380" algn="l"/>
              </a:tabLst>
            </a:pPr>
            <a:r>
              <a:rPr sz="3000" baseline="41666" dirty="0">
                <a:latin typeface="Cambria"/>
                <a:cs typeface="Cambria"/>
              </a:rPr>
              <a:t>𝒅𝒙</a:t>
            </a:r>
            <a:r>
              <a:rPr sz="3000" spc="165" baseline="41666" dirty="0">
                <a:latin typeface="Cambria"/>
                <a:cs typeface="Cambria"/>
              </a:rPr>
              <a:t> </a:t>
            </a:r>
            <a:r>
              <a:rPr sz="2000" spc="375" dirty="0">
                <a:latin typeface="Cambria"/>
                <a:cs typeface="Cambria"/>
              </a:rPr>
              <a:t>=</a:t>
            </a:r>
            <a:r>
              <a:rPr sz="2000" spc="114" dirty="0">
                <a:latin typeface="Cambria"/>
                <a:cs typeface="Cambria"/>
              </a:rPr>
              <a:t> </a:t>
            </a:r>
            <a:r>
              <a:rPr sz="2000" dirty="0">
                <a:latin typeface="Cambria"/>
                <a:cs typeface="Cambria"/>
              </a:rPr>
              <a:t>𝒄</a:t>
            </a:r>
            <a:r>
              <a:rPr sz="2000" spc="380" dirty="0">
                <a:latin typeface="Cambria"/>
                <a:cs typeface="Cambria"/>
              </a:rPr>
              <a:t> </a:t>
            </a:r>
            <a:r>
              <a:rPr sz="2000" spc="-50" dirty="0">
                <a:latin typeface="Cambria"/>
                <a:cs typeface="Cambria"/>
              </a:rPr>
              <a:t>𝒉</a:t>
            </a:r>
            <a:r>
              <a:rPr sz="2000" dirty="0">
                <a:latin typeface="Cambria"/>
                <a:cs typeface="Cambria"/>
              </a:rPr>
              <a:t>	→</a:t>
            </a:r>
            <a:r>
              <a:rPr sz="2000" spc="114" dirty="0">
                <a:latin typeface="Cambria"/>
                <a:cs typeface="Cambria"/>
              </a:rPr>
              <a:t> </a:t>
            </a:r>
            <a:r>
              <a:rPr sz="2000" dirty="0">
                <a:latin typeface="Cambria"/>
                <a:cs typeface="Cambria"/>
              </a:rPr>
              <a:t>𝒙</a:t>
            </a:r>
            <a:r>
              <a:rPr sz="2000" spc="114" dirty="0">
                <a:latin typeface="Cambria"/>
                <a:cs typeface="Cambria"/>
              </a:rPr>
              <a:t> </a:t>
            </a:r>
            <a:r>
              <a:rPr sz="2000" spc="375" dirty="0">
                <a:latin typeface="Cambria"/>
                <a:cs typeface="Cambria"/>
              </a:rPr>
              <a:t>=</a:t>
            </a:r>
            <a:r>
              <a:rPr sz="2000" spc="120" dirty="0">
                <a:latin typeface="Cambria"/>
                <a:cs typeface="Cambria"/>
              </a:rPr>
              <a:t> </a:t>
            </a:r>
            <a:r>
              <a:rPr sz="2000" dirty="0">
                <a:latin typeface="Cambria"/>
                <a:cs typeface="Cambria"/>
              </a:rPr>
              <a:t>𝒄</a:t>
            </a:r>
            <a:r>
              <a:rPr sz="2000" spc="265" dirty="0">
                <a:latin typeface="Cambria"/>
                <a:cs typeface="Cambria"/>
              </a:rPr>
              <a:t> </a:t>
            </a:r>
            <a:r>
              <a:rPr sz="2000" dirty="0">
                <a:latin typeface="Cambria"/>
                <a:cs typeface="Cambria"/>
              </a:rPr>
              <a:t>𝒉</a:t>
            </a:r>
            <a:r>
              <a:rPr sz="2000" spc="180" dirty="0">
                <a:latin typeface="Cambria"/>
                <a:cs typeface="Cambria"/>
              </a:rPr>
              <a:t> </a:t>
            </a:r>
            <a:r>
              <a:rPr sz="2000" dirty="0">
                <a:latin typeface="Cambria"/>
                <a:cs typeface="Cambria"/>
              </a:rPr>
              <a:t>(𝒙</a:t>
            </a:r>
            <a:r>
              <a:rPr sz="2000" spc="35" dirty="0">
                <a:latin typeface="Cambria"/>
                <a:cs typeface="Cambria"/>
              </a:rPr>
              <a:t>  </a:t>
            </a:r>
            <a:r>
              <a:rPr sz="2000" spc="60" dirty="0">
                <a:latin typeface="Cambria"/>
                <a:cs typeface="Cambria"/>
              </a:rPr>
              <a:t>)</a:t>
            </a:r>
            <a:r>
              <a:rPr sz="2000" spc="250" dirty="0">
                <a:latin typeface="Cambria"/>
                <a:cs typeface="Cambria"/>
              </a:rPr>
              <a:t> </a:t>
            </a:r>
            <a:r>
              <a:rPr sz="2000" dirty="0">
                <a:latin typeface="Cambria"/>
                <a:cs typeface="Cambria"/>
              </a:rPr>
              <a:t>𝒕</a:t>
            </a:r>
            <a:r>
              <a:rPr sz="2000" spc="434" dirty="0">
                <a:latin typeface="Cambria"/>
                <a:cs typeface="Cambria"/>
              </a:rPr>
              <a:t> </a:t>
            </a:r>
            <a:r>
              <a:rPr sz="2000" spc="375" dirty="0">
                <a:latin typeface="Cambria"/>
                <a:cs typeface="Cambria"/>
              </a:rPr>
              <a:t>+</a:t>
            </a:r>
            <a:r>
              <a:rPr sz="2000" spc="445" dirty="0">
                <a:latin typeface="Cambria"/>
                <a:cs typeface="Cambria"/>
              </a:rPr>
              <a:t> </a:t>
            </a:r>
            <a:r>
              <a:rPr sz="2000" dirty="0">
                <a:latin typeface="Cambria"/>
                <a:cs typeface="Cambria"/>
              </a:rPr>
              <a:t>𝒙</a:t>
            </a:r>
            <a:r>
              <a:rPr sz="2000" spc="35" dirty="0">
                <a:latin typeface="Cambria"/>
                <a:cs typeface="Cambria"/>
              </a:rPr>
              <a:t>  </a:t>
            </a:r>
            <a:r>
              <a:rPr sz="2000" spc="-50" dirty="0">
                <a:latin typeface="Cambria"/>
                <a:cs typeface="Cambria"/>
              </a:rPr>
              <a:t>,</a:t>
            </a:r>
            <a:endParaRPr sz="2000">
              <a:latin typeface="Cambria"/>
              <a:cs typeface="Cambria"/>
            </a:endParaRPr>
          </a:p>
        </p:txBody>
      </p:sp>
      <p:sp>
        <p:nvSpPr>
          <p:cNvPr id="19" name="object 19"/>
          <p:cNvSpPr/>
          <p:nvPr/>
        </p:nvSpPr>
        <p:spPr>
          <a:xfrm>
            <a:off x="3711981" y="4813300"/>
            <a:ext cx="326390" cy="234950"/>
          </a:xfrm>
          <a:custGeom>
            <a:avLst/>
            <a:gdLst/>
            <a:ahLst/>
            <a:cxnLst/>
            <a:rect l="l" t="t" r="r" b="b"/>
            <a:pathLst>
              <a:path w="326389" h="234950">
                <a:moveTo>
                  <a:pt x="326136" y="117348"/>
                </a:moveTo>
                <a:lnTo>
                  <a:pt x="321087" y="75819"/>
                </a:lnTo>
                <a:lnTo>
                  <a:pt x="295596" y="26574"/>
                </a:lnTo>
                <a:lnTo>
                  <a:pt x="250698" y="0"/>
                </a:lnTo>
                <a:lnTo>
                  <a:pt x="247650" y="9144"/>
                </a:lnTo>
                <a:lnTo>
                  <a:pt x="261068" y="14978"/>
                </a:lnTo>
                <a:lnTo>
                  <a:pt x="272700" y="23240"/>
                </a:lnTo>
                <a:lnTo>
                  <a:pt x="296441" y="61174"/>
                </a:lnTo>
                <a:lnTo>
                  <a:pt x="304800" y="115823"/>
                </a:lnTo>
                <a:lnTo>
                  <a:pt x="304800" y="195618"/>
                </a:lnTo>
                <a:lnTo>
                  <a:pt x="306324" y="193548"/>
                </a:lnTo>
                <a:lnTo>
                  <a:pt x="314884" y="176819"/>
                </a:lnTo>
                <a:lnTo>
                  <a:pt x="321087" y="158591"/>
                </a:lnTo>
                <a:lnTo>
                  <a:pt x="324862" y="138791"/>
                </a:lnTo>
                <a:lnTo>
                  <a:pt x="326136" y="117348"/>
                </a:lnTo>
                <a:close/>
              </a:path>
              <a:path w="326389" h="234950">
                <a:moveTo>
                  <a:pt x="304800" y="195618"/>
                </a:moveTo>
                <a:lnTo>
                  <a:pt x="304800" y="115823"/>
                </a:lnTo>
                <a:lnTo>
                  <a:pt x="303823" y="136552"/>
                </a:lnTo>
                <a:lnTo>
                  <a:pt x="300990" y="155352"/>
                </a:lnTo>
                <a:lnTo>
                  <a:pt x="282475" y="200465"/>
                </a:lnTo>
                <a:lnTo>
                  <a:pt x="247650" y="224790"/>
                </a:lnTo>
                <a:lnTo>
                  <a:pt x="250698" y="234696"/>
                </a:lnTo>
                <a:lnTo>
                  <a:pt x="267854" y="228695"/>
                </a:lnTo>
                <a:lnTo>
                  <a:pt x="282797" y="219837"/>
                </a:lnTo>
                <a:lnTo>
                  <a:pt x="295596" y="208121"/>
                </a:lnTo>
                <a:lnTo>
                  <a:pt x="304800" y="195618"/>
                </a:lnTo>
                <a:close/>
              </a:path>
              <a:path w="326389"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326389" h="234950">
                <a:moveTo>
                  <a:pt x="77724" y="224790"/>
                </a:moveTo>
                <a:lnTo>
                  <a:pt x="43219" y="200465"/>
                </a:lnTo>
                <a:lnTo>
                  <a:pt x="24765" y="155352"/>
                </a:lnTo>
                <a:lnTo>
                  <a:pt x="21336" y="115824"/>
                </a:lnTo>
                <a:lnTo>
                  <a:pt x="21336" y="196622"/>
                </a:lnTo>
                <a:lnTo>
                  <a:pt x="29884" y="208121"/>
                </a:lnTo>
                <a:lnTo>
                  <a:pt x="42862" y="219836"/>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20" name="object 20"/>
          <p:cNvSpPr txBox="1"/>
          <p:nvPr/>
        </p:nvSpPr>
        <p:spPr>
          <a:xfrm>
            <a:off x="3547645" y="4735832"/>
            <a:ext cx="419734" cy="330200"/>
          </a:xfrm>
          <a:prstGeom prst="rect">
            <a:avLst/>
          </a:prstGeom>
        </p:spPr>
        <p:txBody>
          <a:bodyPr vert="horz" wrap="square" lIns="0" tIns="12065" rIns="0" bIns="0" rtlCol="0">
            <a:spAutoFit/>
          </a:bodyPr>
          <a:lstStyle/>
          <a:p>
            <a:pPr marL="12700">
              <a:lnSpc>
                <a:spcPct val="100000"/>
              </a:lnSpc>
              <a:spcBef>
                <a:spcPts val="95"/>
              </a:spcBef>
            </a:pPr>
            <a:r>
              <a:rPr sz="2000" dirty="0">
                <a:latin typeface="Cambria"/>
                <a:cs typeface="Cambria"/>
              </a:rPr>
              <a:t>𝒄</a:t>
            </a:r>
            <a:r>
              <a:rPr sz="2000" spc="370" dirty="0">
                <a:latin typeface="Cambria"/>
                <a:cs typeface="Cambria"/>
              </a:rPr>
              <a:t> </a:t>
            </a:r>
            <a:r>
              <a:rPr sz="2000" spc="-50" dirty="0">
                <a:latin typeface="Cambria"/>
                <a:cs typeface="Cambria"/>
              </a:rPr>
              <a:t>𝒉</a:t>
            </a:r>
            <a:endParaRPr sz="2000">
              <a:latin typeface="Cambria"/>
              <a:cs typeface="Cambria"/>
            </a:endParaRPr>
          </a:p>
        </p:txBody>
      </p:sp>
      <p:sp>
        <p:nvSpPr>
          <p:cNvPr id="21" name="object 21"/>
          <p:cNvSpPr/>
          <p:nvPr/>
        </p:nvSpPr>
        <p:spPr>
          <a:xfrm>
            <a:off x="4743729" y="4586224"/>
            <a:ext cx="257175" cy="245110"/>
          </a:xfrm>
          <a:custGeom>
            <a:avLst/>
            <a:gdLst/>
            <a:ahLst/>
            <a:cxnLst/>
            <a:rect l="l" t="t" r="r" b="b"/>
            <a:pathLst>
              <a:path w="257175" h="245110">
                <a:moveTo>
                  <a:pt x="256793" y="16763"/>
                </a:moveTo>
                <a:lnTo>
                  <a:pt x="256793" y="0"/>
                </a:lnTo>
                <a:lnTo>
                  <a:pt x="163067" y="0"/>
                </a:lnTo>
                <a:lnTo>
                  <a:pt x="163067" y="762"/>
                </a:lnTo>
                <a:lnTo>
                  <a:pt x="145541" y="762"/>
                </a:lnTo>
                <a:lnTo>
                  <a:pt x="84581" y="211836"/>
                </a:lnTo>
                <a:lnTo>
                  <a:pt x="41147" y="115823"/>
                </a:lnTo>
                <a:lnTo>
                  <a:pt x="0" y="134874"/>
                </a:lnTo>
                <a:lnTo>
                  <a:pt x="3809" y="144018"/>
                </a:lnTo>
                <a:lnTo>
                  <a:pt x="25145" y="134874"/>
                </a:lnTo>
                <a:lnTo>
                  <a:pt x="76199" y="244602"/>
                </a:lnTo>
                <a:lnTo>
                  <a:pt x="88391" y="244602"/>
                </a:lnTo>
                <a:lnTo>
                  <a:pt x="154685" y="16764"/>
                </a:lnTo>
                <a:lnTo>
                  <a:pt x="256793" y="16763"/>
                </a:lnTo>
                <a:close/>
              </a:path>
            </a:pathLst>
          </a:custGeom>
          <a:solidFill>
            <a:srgbClr val="000000"/>
          </a:solidFill>
        </p:spPr>
        <p:txBody>
          <a:bodyPr wrap="square" lIns="0" tIns="0" rIns="0" bIns="0" rtlCol="0"/>
          <a:lstStyle/>
          <a:p>
            <a:endParaRPr/>
          </a:p>
        </p:txBody>
      </p:sp>
      <p:sp>
        <p:nvSpPr>
          <p:cNvPr id="22" name="object 22"/>
          <p:cNvSpPr txBox="1"/>
          <p:nvPr/>
        </p:nvSpPr>
        <p:spPr>
          <a:xfrm>
            <a:off x="4887995" y="4036771"/>
            <a:ext cx="1448435" cy="591185"/>
          </a:xfrm>
          <a:prstGeom prst="rect">
            <a:avLst/>
          </a:prstGeom>
        </p:spPr>
        <p:txBody>
          <a:bodyPr vert="horz" wrap="square" lIns="0" tIns="74295" rIns="0" bIns="0" rtlCol="0">
            <a:spAutoFit/>
          </a:bodyPr>
          <a:lstStyle/>
          <a:p>
            <a:pPr marL="12700">
              <a:lnSpc>
                <a:spcPct val="100000"/>
              </a:lnSpc>
              <a:spcBef>
                <a:spcPts val="585"/>
              </a:spcBef>
              <a:tabLst>
                <a:tab pos="342265" algn="l"/>
                <a:tab pos="1324610" algn="l"/>
              </a:tabLst>
            </a:pPr>
            <a:r>
              <a:rPr sz="1450" spc="-50" dirty="0">
                <a:latin typeface="Cambria"/>
                <a:cs typeface="Cambria"/>
              </a:rPr>
              <a:t>𝒊</a:t>
            </a:r>
            <a:r>
              <a:rPr sz="1450" dirty="0">
                <a:latin typeface="Cambria"/>
                <a:cs typeface="Cambria"/>
              </a:rPr>
              <a:t>	</a:t>
            </a:r>
            <a:r>
              <a:rPr sz="1450" spc="-50" dirty="0">
                <a:latin typeface="Cambria"/>
                <a:cs typeface="Cambria"/>
              </a:rPr>
              <a:t>𝟏</a:t>
            </a:r>
            <a:r>
              <a:rPr sz="1450" dirty="0">
                <a:latin typeface="Cambria"/>
                <a:cs typeface="Cambria"/>
              </a:rPr>
              <a:t>	</a:t>
            </a:r>
            <a:r>
              <a:rPr sz="1450" spc="-50" dirty="0">
                <a:latin typeface="Cambria"/>
                <a:cs typeface="Cambria"/>
              </a:rPr>
              <a:t>𝟏</a:t>
            </a:r>
            <a:endParaRPr sz="1450">
              <a:latin typeface="Cambria"/>
              <a:cs typeface="Cambria"/>
            </a:endParaRPr>
          </a:p>
          <a:p>
            <a:pPr marL="272415">
              <a:lnSpc>
                <a:spcPct val="100000"/>
              </a:lnSpc>
              <a:spcBef>
                <a:spcPts val="484"/>
              </a:spcBef>
            </a:pPr>
            <a:r>
              <a:rPr sz="1450" u="sng" spc="-50" dirty="0">
                <a:uFill>
                  <a:solidFill>
                    <a:srgbClr val="000000"/>
                  </a:solidFill>
                </a:uFill>
                <a:latin typeface="Cambria"/>
                <a:cs typeface="Cambria"/>
              </a:rPr>
              <a:t>𝟐</a:t>
            </a:r>
            <a:endParaRPr sz="1450">
              <a:latin typeface="Cambria"/>
              <a:cs typeface="Cambria"/>
            </a:endParaRPr>
          </a:p>
        </p:txBody>
      </p:sp>
      <p:sp>
        <p:nvSpPr>
          <p:cNvPr id="23" name="object 23"/>
          <p:cNvSpPr txBox="1"/>
          <p:nvPr/>
        </p:nvSpPr>
        <p:spPr>
          <a:xfrm>
            <a:off x="4092257" y="4543795"/>
            <a:ext cx="1322705" cy="330200"/>
          </a:xfrm>
          <a:prstGeom prst="rect">
            <a:avLst/>
          </a:prstGeom>
        </p:spPr>
        <p:txBody>
          <a:bodyPr vert="horz" wrap="square" lIns="0" tIns="12065" rIns="0" bIns="0" rtlCol="0">
            <a:spAutoFit/>
          </a:bodyPr>
          <a:lstStyle/>
          <a:p>
            <a:pPr marL="38100">
              <a:lnSpc>
                <a:spcPct val="100000"/>
              </a:lnSpc>
              <a:spcBef>
                <a:spcPts val="95"/>
              </a:spcBef>
              <a:tabLst>
                <a:tab pos="813435" algn="l"/>
              </a:tabLst>
            </a:pPr>
            <a:r>
              <a:rPr sz="3000" spc="562" baseline="-41666" dirty="0">
                <a:latin typeface="Cambria"/>
                <a:cs typeface="Cambria"/>
              </a:rPr>
              <a:t>=</a:t>
            </a:r>
            <a:r>
              <a:rPr sz="3000" spc="179" baseline="-41666" dirty="0">
                <a:latin typeface="Cambria"/>
                <a:cs typeface="Cambria"/>
              </a:rPr>
              <a:t> </a:t>
            </a:r>
            <a:r>
              <a:rPr sz="2000" spc="-25" dirty="0">
                <a:latin typeface="Cambria"/>
                <a:cs typeface="Cambria"/>
              </a:rPr>
              <a:t>𝟓𝑲</a:t>
            </a:r>
            <a:r>
              <a:rPr sz="2000" dirty="0">
                <a:latin typeface="Cambria"/>
                <a:cs typeface="Cambria"/>
              </a:rPr>
              <a:t>	𝒊𝒉</a:t>
            </a:r>
            <a:r>
              <a:rPr sz="2175" baseline="9578" dirty="0">
                <a:latin typeface="Cambria"/>
                <a:cs typeface="Cambria"/>
              </a:rPr>
              <a:t>𝟑</a:t>
            </a:r>
            <a:r>
              <a:rPr sz="2175" spc="142" baseline="9578" dirty="0">
                <a:latin typeface="Cambria"/>
                <a:cs typeface="Cambria"/>
              </a:rPr>
              <a:t> </a:t>
            </a:r>
            <a:r>
              <a:rPr sz="3000" spc="-75" baseline="-41666" dirty="0">
                <a:latin typeface="Cambria"/>
                <a:cs typeface="Cambria"/>
              </a:rPr>
              <a:t>.</a:t>
            </a:r>
            <a:endParaRPr sz="3000" baseline="-41666">
              <a:latin typeface="Cambria"/>
              <a:cs typeface="Cambria"/>
            </a:endParaRPr>
          </a:p>
        </p:txBody>
      </p:sp>
      <p:sp>
        <p:nvSpPr>
          <p:cNvPr id="24" name="object 24"/>
          <p:cNvSpPr txBox="1"/>
          <p:nvPr/>
        </p:nvSpPr>
        <p:spPr>
          <a:xfrm>
            <a:off x="4747786" y="4905756"/>
            <a:ext cx="177800" cy="330200"/>
          </a:xfrm>
          <a:prstGeom prst="rect">
            <a:avLst/>
          </a:prstGeom>
        </p:spPr>
        <p:txBody>
          <a:bodyPr vert="horz" wrap="square" lIns="0" tIns="12065" rIns="0" bIns="0" rtlCol="0">
            <a:spAutoFit/>
          </a:bodyPr>
          <a:lstStyle/>
          <a:p>
            <a:pPr marL="12700">
              <a:lnSpc>
                <a:spcPct val="100000"/>
              </a:lnSpc>
              <a:spcBef>
                <a:spcPts val="95"/>
              </a:spcBef>
            </a:pPr>
            <a:r>
              <a:rPr sz="2000" spc="-50" dirty="0">
                <a:latin typeface="Cambria"/>
                <a:cs typeface="Cambria"/>
              </a:rPr>
              <a:t>𝟑</a:t>
            </a:r>
            <a:endParaRPr sz="2000">
              <a:latin typeface="Cambria"/>
              <a:cs typeface="Cambria"/>
            </a:endParaRPr>
          </a:p>
        </p:txBody>
      </p:sp>
      <p:sp>
        <p:nvSpPr>
          <p:cNvPr id="25" name="object 25"/>
          <p:cNvSpPr/>
          <p:nvPr/>
        </p:nvSpPr>
        <p:spPr>
          <a:xfrm>
            <a:off x="4392447" y="4921504"/>
            <a:ext cx="890269" cy="17145"/>
          </a:xfrm>
          <a:custGeom>
            <a:avLst/>
            <a:gdLst/>
            <a:ahLst/>
            <a:cxnLst/>
            <a:rect l="l" t="t" r="r" b="b"/>
            <a:pathLst>
              <a:path w="890270" h="17145">
                <a:moveTo>
                  <a:pt x="890015" y="16763"/>
                </a:moveTo>
                <a:lnTo>
                  <a:pt x="890015" y="0"/>
                </a:lnTo>
                <a:lnTo>
                  <a:pt x="0" y="0"/>
                </a:lnTo>
                <a:lnTo>
                  <a:pt x="0" y="16764"/>
                </a:lnTo>
                <a:lnTo>
                  <a:pt x="890015" y="16763"/>
                </a:lnTo>
                <a:close/>
              </a:path>
            </a:pathLst>
          </a:custGeom>
          <a:solidFill>
            <a:srgbClr val="000000"/>
          </a:solidFill>
        </p:spPr>
        <p:txBody>
          <a:bodyPr wrap="square" lIns="0" tIns="0" rIns="0" bIns="0" rtlCol="0"/>
          <a:lstStyle/>
          <a:p>
            <a:endParaRPr/>
          </a:p>
        </p:txBody>
      </p:sp>
      <p:sp>
        <p:nvSpPr>
          <p:cNvPr id="26" name="object 26"/>
          <p:cNvSpPr/>
          <p:nvPr/>
        </p:nvSpPr>
        <p:spPr>
          <a:xfrm>
            <a:off x="4709439" y="5700235"/>
            <a:ext cx="54610" cy="236220"/>
          </a:xfrm>
          <a:custGeom>
            <a:avLst/>
            <a:gdLst/>
            <a:ahLst/>
            <a:cxnLst/>
            <a:rect l="l" t="t" r="r" b="b"/>
            <a:pathLst>
              <a:path w="54610" h="236220">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27" name="object 27"/>
          <p:cNvSpPr/>
          <p:nvPr/>
        </p:nvSpPr>
        <p:spPr>
          <a:xfrm>
            <a:off x="3939757" y="5708198"/>
            <a:ext cx="55244" cy="236220"/>
          </a:xfrm>
          <a:custGeom>
            <a:avLst/>
            <a:gdLst/>
            <a:ahLst/>
            <a:cxnLst/>
            <a:rect l="l" t="t" r="r" b="b"/>
            <a:pathLst>
              <a:path w="55245" h="236220">
                <a:moveTo>
                  <a:pt x="54610" y="0"/>
                </a:moveTo>
                <a:lnTo>
                  <a:pt x="20320" y="0"/>
                </a:lnTo>
                <a:lnTo>
                  <a:pt x="0" y="0"/>
                </a:lnTo>
                <a:lnTo>
                  <a:pt x="0" y="236220"/>
                </a:lnTo>
                <a:lnTo>
                  <a:pt x="20320" y="236220"/>
                </a:lnTo>
                <a:lnTo>
                  <a:pt x="20320" y="9144"/>
                </a:lnTo>
                <a:lnTo>
                  <a:pt x="54610" y="9144"/>
                </a:lnTo>
                <a:lnTo>
                  <a:pt x="54610" y="0"/>
                </a:lnTo>
                <a:close/>
              </a:path>
              <a:path w="55245" h="236220">
                <a:moveTo>
                  <a:pt x="55118" y="226314"/>
                </a:moveTo>
                <a:lnTo>
                  <a:pt x="20828" y="226314"/>
                </a:lnTo>
                <a:lnTo>
                  <a:pt x="20828" y="236220"/>
                </a:lnTo>
                <a:lnTo>
                  <a:pt x="55118" y="236220"/>
                </a:lnTo>
                <a:lnTo>
                  <a:pt x="55118" y="226314"/>
                </a:lnTo>
                <a:close/>
              </a:path>
            </a:pathLst>
          </a:custGeom>
          <a:solidFill>
            <a:srgbClr val="000000"/>
          </a:solidFill>
        </p:spPr>
        <p:txBody>
          <a:bodyPr wrap="square" lIns="0" tIns="0" rIns="0" bIns="0" rtlCol="0"/>
          <a:lstStyle/>
          <a:p>
            <a:endParaRPr/>
          </a:p>
        </p:txBody>
      </p:sp>
      <p:sp>
        <p:nvSpPr>
          <p:cNvPr id="28" name="object 28"/>
          <p:cNvSpPr txBox="1"/>
          <p:nvPr/>
        </p:nvSpPr>
        <p:spPr>
          <a:xfrm>
            <a:off x="304800" y="5622348"/>
            <a:ext cx="5800090" cy="319959"/>
          </a:xfrm>
          <a:prstGeom prst="rect">
            <a:avLst/>
          </a:prstGeom>
        </p:spPr>
        <p:txBody>
          <a:bodyPr vert="horz" wrap="square" lIns="0" tIns="12065" rIns="0" bIns="0" rtlCol="0">
            <a:spAutoFit/>
          </a:bodyPr>
          <a:lstStyle/>
          <a:p>
            <a:pPr marL="3035935">
              <a:lnSpc>
                <a:spcPts val="2365"/>
              </a:lnSpc>
            </a:pPr>
            <a:r>
              <a:rPr sz="2000" dirty="0">
                <a:latin typeface="Cambria"/>
                <a:cs typeface="Cambria"/>
              </a:rPr>
              <a:t>𝒙</a:t>
            </a:r>
            <a:r>
              <a:rPr sz="2000" spc="145" dirty="0">
                <a:latin typeface="Cambria"/>
                <a:cs typeface="Cambria"/>
              </a:rPr>
              <a:t> </a:t>
            </a:r>
            <a:r>
              <a:rPr sz="2000" spc="375" dirty="0">
                <a:latin typeface="Cambria"/>
                <a:cs typeface="Cambria"/>
              </a:rPr>
              <a:t>=</a:t>
            </a:r>
            <a:r>
              <a:rPr sz="2000" spc="45" dirty="0">
                <a:latin typeface="Cambria"/>
                <a:cs typeface="Cambria"/>
              </a:rPr>
              <a:t> </a:t>
            </a:r>
            <a:r>
              <a:rPr sz="2000" dirty="0">
                <a:latin typeface="Cambria"/>
                <a:cs typeface="Cambria"/>
              </a:rPr>
              <a:t>𝒄</a:t>
            </a:r>
            <a:r>
              <a:rPr sz="2000" spc="305" dirty="0">
                <a:latin typeface="Cambria"/>
                <a:cs typeface="Cambria"/>
              </a:rPr>
              <a:t> </a:t>
            </a:r>
            <a:r>
              <a:rPr sz="2000" dirty="0">
                <a:latin typeface="Cambria"/>
                <a:cs typeface="Cambria"/>
              </a:rPr>
              <a:t>𝒉</a:t>
            </a:r>
            <a:r>
              <a:rPr sz="2175" baseline="-15325" dirty="0">
                <a:latin typeface="Cambria"/>
                <a:cs typeface="Cambria"/>
              </a:rPr>
              <a:t>𝒊</a:t>
            </a:r>
            <a:r>
              <a:rPr sz="2000" dirty="0">
                <a:latin typeface="Cambria"/>
                <a:cs typeface="Cambria"/>
              </a:rPr>
              <a:t>(𝒙</a:t>
            </a:r>
            <a:r>
              <a:rPr sz="2175" baseline="-15325" dirty="0">
                <a:latin typeface="Cambria"/>
                <a:cs typeface="Cambria"/>
              </a:rPr>
              <a:t>𝟏</a:t>
            </a:r>
            <a:r>
              <a:rPr sz="2000" dirty="0">
                <a:latin typeface="Cambria"/>
                <a:cs typeface="Cambria"/>
              </a:rPr>
              <a:t>)</a:t>
            </a:r>
            <a:r>
              <a:rPr sz="2000" spc="295" dirty="0">
                <a:latin typeface="Cambria"/>
                <a:cs typeface="Cambria"/>
              </a:rPr>
              <a:t> </a:t>
            </a:r>
            <a:r>
              <a:rPr sz="2000" dirty="0">
                <a:latin typeface="Cambria"/>
                <a:cs typeface="Cambria"/>
              </a:rPr>
              <a:t>𝒕</a:t>
            </a:r>
            <a:r>
              <a:rPr sz="2000" spc="480" dirty="0">
                <a:latin typeface="Cambria"/>
                <a:cs typeface="Cambria"/>
              </a:rPr>
              <a:t> </a:t>
            </a:r>
            <a:r>
              <a:rPr sz="2000" spc="375" dirty="0">
                <a:latin typeface="Cambria"/>
                <a:cs typeface="Cambria"/>
              </a:rPr>
              <a:t>+</a:t>
            </a:r>
            <a:r>
              <a:rPr sz="2000" spc="495" dirty="0">
                <a:latin typeface="Cambria"/>
                <a:cs typeface="Cambria"/>
              </a:rPr>
              <a:t> </a:t>
            </a:r>
            <a:r>
              <a:rPr sz="2000" spc="-25" dirty="0">
                <a:latin typeface="Cambria"/>
                <a:cs typeface="Cambria"/>
              </a:rPr>
              <a:t>𝒙</a:t>
            </a:r>
            <a:r>
              <a:rPr sz="2175" spc="-37" baseline="-15325" dirty="0">
                <a:latin typeface="Cambria"/>
                <a:cs typeface="Cambria"/>
              </a:rPr>
              <a:t>𝟏</a:t>
            </a:r>
            <a:r>
              <a:rPr sz="2000" spc="-25" dirty="0">
                <a:latin typeface="Cambria"/>
                <a:cs typeface="Cambria"/>
              </a:rPr>
              <a:t>.</a:t>
            </a:r>
            <a:endParaRPr sz="2000" dirty="0">
              <a:latin typeface="Cambria"/>
              <a:cs typeface="Cambria"/>
            </a:endParaRPr>
          </a:p>
        </p:txBody>
      </p:sp>
      <p:sp>
        <p:nvSpPr>
          <p:cNvPr id="34" name="object 2">
            <a:extLst>
              <a:ext uri="{FF2B5EF4-FFF2-40B4-BE49-F238E27FC236}">
                <a16:creationId xmlns:a16="http://schemas.microsoft.com/office/drawing/2014/main" id="{7C8E9F25-0936-43B7-B21B-CB49ED507FA8}"/>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38" name="object 3">
            <a:extLst>
              <a:ext uri="{FF2B5EF4-FFF2-40B4-BE49-F238E27FC236}">
                <a16:creationId xmlns:a16="http://schemas.microsoft.com/office/drawing/2014/main" id="{320D5FBE-239E-4CFE-A212-C9035428E0B8}"/>
              </a:ext>
            </a:extLst>
          </p:cNvPr>
          <p:cNvSpPr txBox="1"/>
          <p:nvPr/>
        </p:nvSpPr>
        <p:spPr>
          <a:xfrm>
            <a:off x="401090" y="1219200"/>
            <a:ext cx="8380731" cy="1275349"/>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initiale)</a:t>
            </a:r>
          </a:p>
          <a:p>
            <a:pPr marL="12700">
              <a:lnSpc>
                <a:spcPct val="100000"/>
              </a:lnSpc>
              <a:tabLst>
                <a:tab pos="354965" algn="l"/>
              </a:tabLst>
            </a:pPr>
            <a:r>
              <a:rPr lang="fr-FR" sz="2000" dirty="0">
                <a:latin typeface="+mn-lt"/>
                <a:cs typeface="Arial MT"/>
              </a:rPr>
              <a:t>On résout d’abord l’équation à l’aide des conditions initiales :</a:t>
            </a:r>
          </a:p>
          <a:p>
            <a:pPr marL="12700">
              <a:lnSpc>
                <a:spcPct val="100000"/>
              </a:lnSpc>
              <a:tabLst>
                <a:tab pos="354965" algn="l"/>
              </a:tabLst>
            </a:pPr>
            <a:r>
              <a:rPr lang="fr-FR" sz="2000" dirty="0">
                <a:latin typeface="+mn-lt"/>
                <a:cs typeface="Arial MT"/>
              </a:rPr>
              <a:t>𝒙(𝒔 = 𝟎)=</a:t>
            </a:r>
            <a:r>
              <a:rPr lang="en-CH" sz="2000" spc="-10" dirty="0">
                <a:latin typeface="Cambria"/>
                <a:cs typeface="Cambria"/>
              </a:rPr>
              <a:t> 𝒙</a:t>
            </a:r>
            <a:r>
              <a:rPr lang="en-CH" sz="2175" spc="-15" baseline="-15325" dirty="0">
                <a:latin typeface="Cambria"/>
                <a:cs typeface="Cambria"/>
              </a:rPr>
              <a:t>𝟏</a:t>
            </a:r>
            <a:r>
              <a:rPr lang="fr-FR" sz="2000" dirty="0">
                <a:latin typeface="+mn-lt"/>
                <a:cs typeface="Arial MT"/>
              </a:rPr>
              <a:t>, 𝒕(𝒔 = 𝟎)= 𝟎, 𝒉(𝒔) = 𝟎= </a:t>
            </a:r>
            <a:r>
              <a:rPr lang="en-CH" sz="2000" spc="-10" dirty="0">
                <a:latin typeface="Cambria"/>
                <a:cs typeface="Cambria"/>
              </a:rPr>
              <a:t>𝒉</a:t>
            </a:r>
            <a:r>
              <a:rPr lang="en-CH" sz="2175" spc="-15" baseline="-15325" dirty="0">
                <a:latin typeface="Cambria"/>
                <a:cs typeface="Cambria"/>
              </a:rPr>
              <a:t>𝒊</a:t>
            </a:r>
            <a:r>
              <a:rPr lang="fr-FR" sz="2000" dirty="0">
                <a:latin typeface="+mn-lt"/>
                <a:cs typeface="Arial MT"/>
              </a:rPr>
              <a:t>(</a:t>
            </a:r>
            <a:r>
              <a:rPr lang="en-CH" sz="2000" spc="-10" dirty="0">
                <a:latin typeface="Cambria"/>
                <a:cs typeface="Cambria"/>
              </a:rPr>
              <a:t>𝒙</a:t>
            </a:r>
            <a:r>
              <a:rPr lang="en-CH" sz="2175" spc="-15" baseline="-15325" dirty="0">
                <a:latin typeface="Cambria"/>
                <a:cs typeface="Cambria"/>
              </a:rPr>
              <a:t>𝟏</a:t>
            </a:r>
            <a:r>
              <a:rPr lang="fr-FR" sz="2000" dirty="0">
                <a:latin typeface="+mn-lt"/>
                <a:cs typeface="Arial MT"/>
              </a:rPr>
              <a:t>) .</a:t>
            </a:r>
          </a:p>
          <a:p>
            <a:pPr marL="12700">
              <a:lnSpc>
                <a:spcPct val="100000"/>
              </a:lnSpc>
              <a:tabLst>
                <a:tab pos="354965" algn="l"/>
              </a:tabLst>
            </a:pPr>
            <a:r>
              <a:rPr lang="fr-FR" sz="2000" dirty="0">
                <a:latin typeface="+mn-lt"/>
                <a:cs typeface="Arial MT"/>
              </a:rPr>
              <a:t>La résolution des équations à l’aide des conditions initiales</a:t>
            </a:r>
          </a:p>
        </p:txBody>
      </p:sp>
      <p:sp>
        <p:nvSpPr>
          <p:cNvPr id="39" name="object 3">
            <a:extLst>
              <a:ext uri="{FF2B5EF4-FFF2-40B4-BE49-F238E27FC236}">
                <a16:creationId xmlns:a16="http://schemas.microsoft.com/office/drawing/2014/main" id="{69798E6E-AC8D-4BC4-BA4C-5B7DEE1AA033}"/>
              </a:ext>
            </a:extLst>
          </p:cNvPr>
          <p:cNvSpPr txBox="1"/>
          <p:nvPr/>
        </p:nvSpPr>
        <p:spPr>
          <a:xfrm>
            <a:off x="401089" y="5257800"/>
            <a:ext cx="8380731" cy="321242"/>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On trace ensuite les courbes caractéristiques d’équations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36</a:t>
            </a:fld>
            <a:endParaRPr spc="-25" dirty="0"/>
          </a:p>
        </p:txBody>
      </p:sp>
      <p:sp>
        <p:nvSpPr>
          <p:cNvPr id="12" name="object 2">
            <a:extLst>
              <a:ext uri="{FF2B5EF4-FFF2-40B4-BE49-F238E27FC236}">
                <a16:creationId xmlns:a16="http://schemas.microsoft.com/office/drawing/2014/main" id="{03534294-A5F0-4CEF-BCC1-4E9325FE103F}"/>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26">
            <a:extLst>
              <a:ext uri="{FF2B5EF4-FFF2-40B4-BE49-F238E27FC236}">
                <a16:creationId xmlns:a16="http://schemas.microsoft.com/office/drawing/2014/main" id="{118B2F42-94D3-4098-9743-D0668DACDDC8}"/>
              </a:ext>
            </a:extLst>
          </p:cNvPr>
          <p:cNvSpPr/>
          <p:nvPr/>
        </p:nvSpPr>
        <p:spPr>
          <a:xfrm>
            <a:off x="4709439" y="2069066"/>
            <a:ext cx="54610" cy="236220"/>
          </a:xfrm>
          <a:custGeom>
            <a:avLst/>
            <a:gdLst/>
            <a:ahLst/>
            <a:cxnLst/>
            <a:rect l="l" t="t" r="r" b="b"/>
            <a:pathLst>
              <a:path w="54610" h="236220">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15" name="object 27">
            <a:extLst>
              <a:ext uri="{FF2B5EF4-FFF2-40B4-BE49-F238E27FC236}">
                <a16:creationId xmlns:a16="http://schemas.microsoft.com/office/drawing/2014/main" id="{AFFC6A14-8993-41D3-80A5-A705D8BC3B5F}"/>
              </a:ext>
            </a:extLst>
          </p:cNvPr>
          <p:cNvSpPr/>
          <p:nvPr/>
        </p:nvSpPr>
        <p:spPr>
          <a:xfrm>
            <a:off x="3939757" y="2077029"/>
            <a:ext cx="55244" cy="236220"/>
          </a:xfrm>
          <a:custGeom>
            <a:avLst/>
            <a:gdLst/>
            <a:ahLst/>
            <a:cxnLst/>
            <a:rect l="l" t="t" r="r" b="b"/>
            <a:pathLst>
              <a:path w="55245" h="236220">
                <a:moveTo>
                  <a:pt x="54610" y="0"/>
                </a:moveTo>
                <a:lnTo>
                  <a:pt x="20320" y="0"/>
                </a:lnTo>
                <a:lnTo>
                  <a:pt x="0" y="0"/>
                </a:lnTo>
                <a:lnTo>
                  <a:pt x="0" y="236220"/>
                </a:lnTo>
                <a:lnTo>
                  <a:pt x="20320" y="236220"/>
                </a:lnTo>
                <a:lnTo>
                  <a:pt x="20320" y="9144"/>
                </a:lnTo>
                <a:lnTo>
                  <a:pt x="54610" y="9144"/>
                </a:lnTo>
                <a:lnTo>
                  <a:pt x="54610" y="0"/>
                </a:lnTo>
                <a:close/>
              </a:path>
              <a:path w="55245" h="236220">
                <a:moveTo>
                  <a:pt x="55118" y="226314"/>
                </a:moveTo>
                <a:lnTo>
                  <a:pt x="20828" y="226314"/>
                </a:lnTo>
                <a:lnTo>
                  <a:pt x="20828" y="236220"/>
                </a:lnTo>
                <a:lnTo>
                  <a:pt x="55118" y="236220"/>
                </a:lnTo>
                <a:lnTo>
                  <a:pt x="55118" y="226314"/>
                </a:lnTo>
                <a:close/>
              </a:path>
            </a:pathLst>
          </a:custGeom>
          <a:solidFill>
            <a:srgbClr val="000000"/>
          </a:solidFill>
        </p:spPr>
        <p:txBody>
          <a:bodyPr wrap="square" lIns="0" tIns="0" rIns="0" bIns="0" rtlCol="0"/>
          <a:lstStyle/>
          <a:p>
            <a:endParaRPr/>
          </a:p>
        </p:txBody>
      </p:sp>
      <p:sp>
        <p:nvSpPr>
          <p:cNvPr id="16" name="object 28">
            <a:extLst>
              <a:ext uri="{FF2B5EF4-FFF2-40B4-BE49-F238E27FC236}">
                <a16:creationId xmlns:a16="http://schemas.microsoft.com/office/drawing/2014/main" id="{52307949-A76E-409F-A054-983B376CAD94}"/>
              </a:ext>
            </a:extLst>
          </p:cNvPr>
          <p:cNvSpPr txBox="1"/>
          <p:nvPr/>
        </p:nvSpPr>
        <p:spPr>
          <a:xfrm>
            <a:off x="304800" y="1991179"/>
            <a:ext cx="5800090" cy="319959"/>
          </a:xfrm>
          <a:prstGeom prst="rect">
            <a:avLst/>
          </a:prstGeom>
        </p:spPr>
        <p:txBody>
          <a:bodyPr vert="horz" wrap="square" lIns="0" tIns="12065" rIns="0" bIns="0" rtlCol="0">
            <a:spAutoFit/>
          </a:bodyPr>
          <a:lstStyle/>
          <a:p>
            <a:pPr marL="3035935">
              <a:lnSpc>
                <a:spcPts val="2365"/>
              </a:lnSpc>
            </a:pPr>
            <a:r>
              <a:rPr sz="2000" dirty="0">
                <a:latin typeface="Cambria"/>
                <a:cs typeface="Cambria"/>
              </a:rPr>
              <a:t>𝒙</a:t>
            </a:r>
            <a:r>
              <a:rPr sz="2000" spc="145" dirty="0">
                <a:latin typeface="Cambria"/>
                <a:cs typeface="Cambria"/>
              </a:rPr>
              <a:t> </a:t>
            </a:r>
            <a:r>
              <a:rPr sz="2000" spc="375" dirty="0">
                <a:latin typeface="Cambria"/>
                <a:cs typeface="Cambria"/>
              </a:rPr>
              <a:t>=</a:t>
            </a:r>
            <a:r>
              <a:rPr sz="2000" spc="45" dirty="0">
                <a:latin typeface="Cambria"/>
                <a:cs typeface="Cambria"/>
              </a:rPr>
              <a:t> </a:t>
            </a:r>
            <a:r>
              <a:rPr sz="2000" dirty="0">
                <a:latin typeface="Cambria"/>
                <a:cs typeface="Cambria"/>
              </a:rPr>
              <a:t>𝒄</a:t>
            </a:r>
            <a:r>
              <a:rPr sz="2000" spc="305" dirty="0">
                <a:latin typeface="Cambria"/>
                <a:cs typeface="Cambria"/>
              </a:rPr>
              <a:t> </a:t>
            </a:r>
            <a:r>
              <a:rPr sz="2000" dirty="0">
                <a:latin typeface="Cambria"/>
                <a:cs typeface="Cambria"/>
              </a:rPr>
              <a:t>𝒉</a:t>
            </a:r>
            <a:r>
              <a:rPr sz="2175" baseline="-15325" dirty="0">
                <a:latin typeface="Cambria"/>
                <a:cs typeface="Cambria"/>
              </a:rPr>
              <a:t>𝒊</a:t>
            </a:r>
            <a:r>
              <a:rPr sz="2000" dirty="0">
                <a:latin typeface="Cambria"/>
                <a:cs typeface="Cambria"/>
              </a:rPr>
              <a:t>(𝒙</a:t>
            </a:r>
            <a:r>
              <a:rPr sz="2175" baseline="-15325" dirty="0">
                <a:latin typeface="Cambria"/>
                <a:cs typeface="Cambria"/>
              </a:rPr>
              <a:t>𝟏</a:t>
            </a:r>
            <a:r>
              <a:rPr sz="2000" dirty="0">
                <a:latin typeface="Cambria"/>
                <a:cs typeface="Cambria"/>
              </a:rPr>
              <a:t>)</a:t>
            </a:r>
            <a:r>
              <a:rPr sz="2000" spc="295" dirty="0">
                <a:latin typeface="Cambria"/>
                <a:cs typeface="Cambria"/>
              </a:rPr>
              <a:t> </a:t>
            </a:r>
            <a:r>
              <a:rPr sz="2000" dirty="0">
                <a:latin typeface="Cambria"/>
                <a:cs typeface="Cambria"/>
              </a:rPr>
              <a:t>𝒕</a:t>
            </a:r>
            <a:r>
              <a:rPr sz="2000" spc="480" dirty="0">
                <a:latin typeface="Cambria"/>
                <a:cs typeface="Cambria"/>
              </a:rPr>
              <a:t> </a:t>
            </a:r>
            <a:r>
              <a:rPr sz="2000" spc="375" dirty="0">
                <a:latin typeface="Cambria"/>
                <a:cs typeface="Cambria"/>
              </a:rPr>
              <a:t>+</a:t>
            </a:r>
            <a:r>
              <a:rPr sz="2000" spc="495" dirty="0">
                <a:latin typeface="Cambria"/>
                <a:cs typeface="Cambria"/>
              </a:rPr>
              <a:t> </a:t>
            </a:r>
            <a:r>
              <a:rPr sz="2000" spc="-25" dirty="0">
                <a:latin typeface="Cambria"/>
                <a:cs typeface="Cambria"/>
              </a:rPr>
              <a:t>𝒙</a:t>
            </a:r>
            <a:r>
              <a:rPr sz="2175" spc="-37" baseline="-15325" dirty="0">
                <a:latin typeface="Cambria"/>
                <a:cs typeface="Cambria"/>
              </a:rPr>
              <a:t>𝟏</a:t>
            </a:r>
            <a:r>
              <a:rPr sz="2000" spc="-25" dirty="0">
                <a:latin typeface="Cambria"/>
                <a:cs typeface="Cambria"/>
              </a:rPr>
              <a:t>.</a:t>
            </a:r>
            <a:endParaRPr sz="2000" dirty="0">
              <a:latin typeface="Cambria"/>
              <a:cs typeface="Cambria"/>
            </a:endParaRPr>
          </a:p>
        </p:txBody>
      </p:sp>
      <p:sp>
        <p:nvSpPr>
          <p:cNvPr id="17" name="object 3">
            <a:extLst>
              <a:ext uri="{FF2B5EF4-FFF2-40B4-BE49-F238E27FC236}">
                <a16:creationId xmlns:a16="http://schemas.microsoft.com/office/drawing/2014/main" id="{23B02E2B-7E71-4F13-A75A-C6560A197AD2}"/>
              </a:ext>
            </a:extLst>
          </p:cNvPr>
          <p:cNvSpPr txBox="1"/>
          <p:nvPr/>
        </p:nvSpPr>
        <p:spPr>
          <a:xfrm>
            <a:off x="401089" y="1626631"/>
            <a:ext cx="8380731" cy="321242"/>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On trace ensuite les courbes caractéristiques d’équations</a:t>
            </a:r>
          </a:p>
        </p:txBody>
      </p:sp>
      <p:pic>
        <p:nvPicPr>
          <p:cNvPr id="20" name="object 6">
            <a:extLst>
              <a:ext uri="{FF2B5EF4-FFF2-40B4-BE49-F238E27FC236}">
                <a16:creationId xmlns:a16="http://schemas.microsoft.com/office/drawing/2014/main" id="{CF656A3F-0DAD-4B1B-86FC-4DA5B22E3956}"/>
              </a:ext>
            </a:extLst>
          </p:cNvPr>
          <p:cNvPicPr/>
          <p:nvPr/>
        </p:nvPicPr>
        <p:blipFill>
          <a:blip r:embed="rId2" cstate="print"/>
          <a:stretch>
            <a:fillRect/>
          </a:stretch>
        </p:blipFill>
        <p:spPr>
          <a:xfrm>
            <a:off x="480169" y="2305286"/>
            <a:ext cx="8183661" cy="3907818"/>
          </a:xfrm>
          <a:prstGeom prst="rect">
            <a:avLst/>
          </a:prstGeom>
        </p:spPr>
      </p:pic>
      <p:sp>
        <p:nvSpPr>
          <p:cNvPr id="22" name="TextBox 21">
            <a:extLst>
              <a:ext uri="{FF2B5EF4-FFF2-40B4-BE49-F238E27FC236}">
                <a16:creationId xmlns:a16="http://schemas.microsoft.com/office/drawing/2014/main" id="{D6F992D3-6DB9-4200-92D9-1741F1ED7B81}"/>
              </a:ext>
            </a:extLst>
          </p:cNvPr>
          <p:cNvSpPr txBox="1"/>
          <p:nvPr/>
        </p:nvSpPr>
        <p:spPr>
          <a:xfrm>
            <a:off x="304800" y="1219200"/>
            <a:ext cx="5800090" cy="430887"/>
          </a:xfrm>
          <a:prstGeom prst="rect">
            <a:avLst/>
          </a:prstGeom>
          <a:noFill/>
        </p:spPr>
        <p:txBody>
          <a:bodyPr wrap="square">
            <a:spAutoFit/>
          </a:bodyPr>
          <a:lstStyle/>
          <a:p>
            <a:pPr marL="12700">
              <a:lnSpc>
                <a:spcPct val="100000"/>
              </a:lnSpc>
              <a:tabLst>
                <a:tab pos="354965" algn="l"/>
              </a:tabLst>
            </a:pPr>
            <a:r>
              <a:rPr lang="fr-FR" sz="2200" b="1" dirty="0">
                <a:latin typeface="+mn-lt"/>
                <a:cs typeface="Arial MT"/>
              </a:rPr>
              <a:t>Méthode des caractéristiques (valeur initiale)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90" dirty="0"/>
              <a:t>Matlab</a:t>
            </a:r>
          </a:p>
        </p:txBody>
      </p:sp>
      <p:sp>
        <p:nvSpPr>
          <p:cNvPr id="11" name="Subtitle 10">
            <a:extLst>
              <a:ext uri="{FF2B5EF4-FFF2-40B4-BE49-F238E27FC236}">
                <a16:creationId xmlns:a16="http://schemas.microsoft.com/office/drawing/2014/main" id="{60DE7D18-2CFE-4415-A031-15B2851C7F7C}"/>
              </a:ext>
            </a:extLst>
          </p:cNvPr>
          <p:cNvSpPr>
            <a:spLocks noGrp="1"/>
          </p:cNvSpPr>
          <p:nvPr>
            <p:ph type="subTitle" idx="1"/>
          </p:nvPr>
        </p:nvSpPr>
        <p:spPr/>
        <p:txBody>
          <a:bodyPr/>
          <a:lstStyle/>
          <a:p>
            <a:endParaRPr lang="en-CH"/>
          </a:p>
        </p:txBody>
      </p:sp>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37</a:t>
            </a:fld>
            <a:endParaRPr spc="-25" dirty="0"/>
          </a:p>
        </p:txBody>
      </p:sp>
      <p:pic>
        <p:nvPicPr>
          <p:cNvPr id="4" name="object 4"/>
          <p:cNvPicPr/>
          <p:nvPr/>
        </p:nvPicPr>
        <p:blipFill>
          <a:blip r:embed="rId2" cstate="print"/>
          <a:stretch>
            <a:fillRect/>
          </a:stretch>
        </p:blipFill>
        <p:spPr>
          <a:xfrm>
            <a:off x="609600" y="2283610"/>
            <a:ext cx="7192225" cy="3837898"/>
          </a:xfrm>
          <a:prstGeom prst="rect">
            <a:avLst/>
          </a:prstGeom>
        </p:spPr>
      </p:pic>
      <p:sp>
        <p:nvSpPr>
          <p:cNvPr id="10" name="object 2">
            <a:extLst>
              <a:ext uri="{FF2B5EF4-FFF2-40B4-BE49-F238E27FC236}">
                <a16:creationId xmlns:a16="http://schemas.microsoft.com/office/drawing/2014/main" id="{B86EF6A5-C7CF-4F6A-934F-11C2C23A05F3}"/>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2" name="object 3">
            <a:extLst>
              <a:ext uri="{FF2B5EF4-FFF2-40B4-BE49-F238E27FC236}">
                <a16:creationId xmlns:a16="http://schemas.microsoft.com/office/drawing/2014/main" id="{2C7AE98A-4324-4B71-8B00-CA2322D3B140}"/>
              </a:ext>
            </a:extLst>
          </p:cNvPr>
          <p:cNvSpPr txBox="1"/>
          <p:nvPr/>
        </p:nvSpPr>
        <p:spPr>
          <a:xfrm>
            <a:off x="401090" y="1219200"/>
            <a:ext cx="8380731"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initiale)</a:t>
            </a:r>
          </a:p>
          <a:p>
            <a:pPr marL="12700">
              <a:lnSpc>
                <a:spcPct val="100000"/>
              </a:lnSpc>
              <a:tabLst>
                <a:tab pos="354965" algn="l"/>
              </a:tabLst>
            </a:pPr>
            <a:r>
              <a:rPr lang="fr-FR" sz="2000" dirty="0">
                <a:latin typeface="+mn-lt"/>
                <a:cs typeface="Arial MT"/>
              </a:rPr>
              <a:t>On voit bien comment</a:t>
            </a:r>
          </a:p>
          <a:p>
            <a:pPr marL="12700">
              <a:lnSpc>
                <a:spcPct val="100000"/>
              </a:lnSpc>
              <a:tabLst>
                <a:tab pos="354965" algn="l"/>
              </a:tabLst>
            </a:pPr>
            <a:endParaRPr lang="fr-FR" sz="2000" dirty="0">
              <a:latin typeface="+mn-lt"/>
              <a:cs typeface="Arial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38</a:t>
            </a:fld>
            <a:endParaRPr spc="-25" dirty="0"/>
          </a:p>
        </p:txBody>
      </p:sp>
      <p:sp>
        <p:nvSpPr>
          <p:cNvPr id="14" name="object 2">
            <a:extLst>
              <a:ext uri="{FF2B5EF4-FFF2-40B4-BE49-F238E27FC236}">
                <a16:creationId xmlns:a16="http://schemas.microsoft.com/office/drawing/2014/main" id="{4172DDCD-EDCB-4852-8B3E-132DA6DE4542}"/>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pic>
        <p:nvPicPr>
          <p:cNvPr id="18" name="object 2">
            <a:extLst>
              <a:ext uri="{FF2B5EF4-FFF2-40B4-BE49-F238E27FC236}">
                <a16:creationId xmlns:a16="http://schemas.microsoft.com/office/drawing/2014/main" id="{1ABFA2A6-B2E6-4381-AA10-1CB63FF8382B}"/>
              </a:ext>
            </a:extLst>
          </p:cNvPr>
          <p:cNvPicPr/>
          <p:nvPr/>
        </p:nvPicPr>
        <p:blipFill>
          <a:blip r:embed="rId2" cstate="print"/>
          <a:stretch>
            <a:fillRect/>
          </a:stretch>
        </p:blipFill>
        <p:spPr>
          <a:xfrm>
            <a:off x="871969" y="2849752"/>
            <a:ext cx="7400061" cy="3562096"/>
          </a:xfrm>
          <a:prstGeom prst="rect">
            <a:avLst/>
          </a:prstGeom>
        </p:spPr>
      </p:pic>
      <mc:AlternateContent xmlns:mc="http://schemas.openxmlformats.org/markup-compatibility/2006">
        <mc:Choice xmlns:a14="http://schemas.microsoft.com/office/drawing/2010/main" Requires="a14">
          <p:sp>
            <p:nvSpPr>
              <p:cNvPr id="20" name="object 3">
                <a:extLst>
                  <a:ext uri="{FF2B5EF4-FFF2-40B4-BE49-F238E27FC236}">
                    <a16:creationId xmlns:a16="http://schemas.microsoft.com/office/drawing/2014/main" id="{75EF107E-6538-4DB2-BFDE-E107AE60665E}"/>
                  </a:ext>
                </a:extLst>
              </p:cNvPr>
              <p:cNvSpPr txBox="1"/>
              <p:nvPr/>
            </p:nvSpPr>
            <p:spPr>
              <a:xfrm>
                <a:off x="401090" y="1219200"/>
                <a:ext cx="8380731" cy="1761957"/>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limite)</a:t>
                </a:r>
              </a:p>
              <a:p>
                <a:pPr marL="12700">
                  <a:lnSpc>
                    <a:spcPct val="100000"/>
                  </a:lnSpc>
                  <a:tabLst>
                    <a:tab pos="354965" algn="l"/>
                  </a:tabLst>
                </a:pPr>
                <a:r>
                  <a:rPr lang="fr-FR" sz="2000" dirty="0">
                    <a:latin typeface="+mn-lt"/>
                    <a:cs typeface="Arial MT"/>
                  </a:rPr>
                  <a:t>On va maintenant utiliser la méthode des caractéristiques dans un problèmes aux valeurs limites. Dans notre cas la condition à la limite est un hydrogramme de crue triangulaire (comme sur la simulation </a:t>
                </a:r>
                <a:r>
                  <a:rPr lang="fr-FR" sz="2000" dirty="0" err="1">
                    <a:latin typeface="+mn-lt"/>
                    <a:cs typeface="Arial MT"/>
                  </a:rPr>
                  <a:t>Iber</a:t>
                </a:r>
                <a:r>
                  <a:rPr lang="fr-FR" sz="2000" dirty="0">
                    <a:latin typeface="+mn-lt"/>
                    <a:cs typeface="Arial MT"/>
                  </a:rPr>
                  <a:t>). On utilisera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𝑝</m:t>
                        </m:r>
                      </m:sub>
                    </m:sSub>
                    <m:r>
                      <a:rPr lang="en-US" sz="2000" b="0" i="1" smtClean="0">
                        <a:latin typeface="Cambria Math" panose="02040503050406030204" pitchFamily="18" charset="0"/>
                      </a:rPr>
                      <m:t>=20 </m:t>
                    </m:r>
                    <m:sSup>
                      <m:sSupPr>
                        <m:ctrlPr>
                          <a:rPr lang="en-US" sz="2000" b="0" smtClean="0">
                            <a:latin typeface="Cambria Math" panose="02040503050406030204" pitchFamily="18" charset="0"/>
                          </a:rPr>
                        </m:ctrlPr>
                      </m:sSupPr>
                      <m:e>
                        <m:r>
                          <m:rPr>
                            <m:sty m:val="p"/>
                          </m:rPr>
                          <a:rPr lang="en-US" sz="2000" b="0" i="0" smtClean="0">
                            <a:latin typeface="Cambria Math" panose="02040503050406030204" pitchFamily="18" charset="0"/>
                          </a:rPr>
                          <m:t>m</m:t>
                        </m:r>
                      </m:e>
                      <m:sup>
                        <m:r>
                          <a:rPr lang="en-US" sz="2000" b="0" i="0" smtClean="0">
                            <a:latin typeface="Cambria Math" panose="02040503050406030204" pitchFamily="18" charset="0"/>
                          </a:rPr>
                          <m:t>3</m:t>
                        </m:r>
                      </m:sup>
                    </m:sSup>
                    <m:sSup>
                      <m:sSupPr>
                        <m:ctrlPr>
                          <a:rPr lang="en-US" sz="2000" b="0" smtClean="0">
                            <a:latin typeface="Cambria Math" panose="02040503050406030204" pitchFamily="18" charset="0"/>
                          </a:rPr>
                        </m:ctrlPr>
                      </m:sSupPr>
                      <m:e>
                        <m:r>
                          <m:rPr>
                            <m:sty m:val="p"/>
                          </m:rPr>
                          <a:rPr lang="en-US" sz="2000" b="0" i="0" smtClean="0">
                            <a:latin typeface="Cambria Math" panose="02040503050406030204" pitchFamily="18" charset="0"/>
                          </a:rPr>
                          <m:t>s</m:t>
                        </m:r>
                      </m:e>
                      <m:sup>
                        <m:r>
                          <a:rPr lang="en-US" sz="2000" b="0" i="0" smtClean="0">
                            <a:latin typeface="Cambria Math" panose="02040503050406030204" pitchFamily="18" charset="0"/>
                          </a:rPr>
                          <m:t>−1</m:t>
                        </m:r>
                      </m:sup>
                    </m:sSup>
                  </m:oMath>
                </a14:m>
                <a:r>
                  <a:rPr lang="fr-FR" sz="2000" dirty="0">
                    <a:latin typeface="+mn-lt"/>
                    <a:cs typeface="Arial MT"/>
                  </a:rPr>
                  <a:t> et comme débit unité de largeur </a:t>
                </a:r>
                <a14:m>
                  <m:oMath xmlns:m="http://schemas.openxmlformats.org/officeDocument/2006/math">
                    <m:sSub>
                      <m:sSubPr>
                        <m:ctrlPr>
                          <a:rPr lang="en-US" sz="2000" b="0" i="1" smtClean="0">
                            <a:latin typeface="Cambria Math" panose="02040503050406030204" pitchFamily="18" charset="0"/>
                            <a:cs typeface="Arial MT"/>
                          </a:rPr>
                        </m:ctrlPr>
                      </m:sSubPr>
                      <m:e>
                        <m:r>
                          <a:rPr lang="en-US" sz="2000" b="0" i="1" smtClean="0">
                            <a:latin typeface="Cambria Math" panose="02040503050406030204" pitchFamily="18" charset="0"/>
                            <a:cs typeface="Arial MT"/>
                          </a:rPr>
                          <m:t>𝑞</m:t>
                        </m:r>
                      </m:e>
                      <m:sub>
                        <m:r>
                          <a:rPr lang="en-US" sz="2000" b="0" i="1" smtClean="0">
                            <a:latin typeface="Cambria Math" panose="02040503050406030204" pitchFamily="18" charset="0"/>
                            <a:cs typeface="Arial MT"/>
                          </a:rPr>
                          <m:t>𝑝</m:t>
                        </m:r>
                      </m:sub>
                    </m:sSub>
                    <m:r>
                      <a:rPr lang="en-US" sz="2000" b="0" i="1" smtClean="0">
                        <a:latin typeface="Cambria Math" panose="02040503050406030204" pitchFamily="18" charset="0"/>
                        <a:cs typeface="Arial MT"/>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𝑝</m:t>
                            </m:r>
                          </m:sub>
                        </m:sSub>
                      </m:num>
                      <m:den>
                        <m:r>
                          <a:rPr lang="en-US" sz="2000" b="0" i="1" smtClean="0">
                            <a:latin typeface="Cambria Math" panose="02040503050406030204" pitchFamily="18" charset="0"/>
                          </a:rPr>
                          <m:t>𝑊</m:t>
                        </m:r>
                      </m:den>
                    </m:f>
                    <m:r>
                      <a:rPr lang="en-US" sz="2000" b="0" i="1" smtClean="0">
                        <a:latin typeface="Cambria Math" panose="02040503050406030204" pitchFamily="18" charset="0"/>
                      </a:rPr>
                      <m:t>=2 </m:t>
                    </m:r>
                    <m:sSup>
                      <m:sSupPr>
                        <m:ctrlPr>
                          <a:rPr lang="en-US" sz="2000" b="0" smtClean="0">
                            <a:latin typeface="Cambria Math" panose="02040503050406030204" pitchFamily="18" charset="0"/>
                          </a:rPr>
                        </m:ctrlPr>
                      </m:sSupPr>
                      <m:e>
                        <m:r>
                          <m:rPr>
                            <m:sty m:val="p"/>
                          </m:rPr>
                          <a:rPr lang="en-US" sz="2000" b="0" i="0" smtClean="0">
                            <a:latin typeface="Cambria Math" panose="02040503050406030204" pitchFamily="18" charset="0"/>
                          </a:rPr>
                          <m:t>m</m:t>
                        </m:r>
                      </m:e>
                      <m:sup>
                        <m:r>
                          <a:rPr lang="en-US" sz="2000" b="0" i="0" smtClean="0">
                            <a:latin typeface="Cambria Math" panose="02040503050406030204" pitchFamily="18" charset="0"/>
                          </a:rPr>
                          <m:t>2</m:t>
                        </m:r>
                      </m:sup>
                    </m:sSup>
                    <m:r>
                      <a:rPr lang="en-US" sz="2000" b="0" i="0" smtClean="0">
                        <a:latin typeface="Cambria Math" panose="02040503050406030204" pitchFamily="18" charset="0"/>
                      </a:rPr>
                      <m:t> </m:t>
                    </m:r>
                    <m:sSup>
                      <m:sSupPr>
                        <m:ctrlPr>
                          <a:rPr lang="en-US" sz="2000" b="0" smtClean="0">
                            <a:latin typeface="Cambria Math" panose="02040503050406030204" pitchFamily="18" charset="0"/>
                          </a:rPr>
                        </m:ctrlPr>
                      </m:sSupPr>
                      <m:e>
                        <m:r>
                          <m:rPr>
                            <m:sty m:val="p"/>
                          </m:rPr>
                          <a:rPr lang="en-US" sz="2000" b="0" i="0" smtClean="0">
                            <a:latin typeface="Cambria Math" panose="02040503050406030204" pitchFamily="18" charset="0"/>
                          </a:rPr>
                          <m:t>s</m:t>
                        </m:r>
                      </m:e>
                      <m:sup>
                        <m:r>
                          <a:rPr lang="en-US" sz="2000" b="0" i="0" smtClean="0">
                            <a:latin typeface="Cambria Math" panose="02040503050406030204" pitchFamily="18" charset="0"/>
                          </a:rPr>
                          <m:t>−1</m:t>
                        </m:r>
                      </m:sup>
                    </m:sSup>
                  </m:oMath>
                </a14:m>
                <a:r>
                  <a:rPr lang="fr-FR" sz="2000" dirty="0">
                    <a:latin typeface="+mn-lt"/>
                    <a:cs typeface="Arial MT"/>
                  </a:rPr>
                  <a:t> avec </a:t>
                </a:r>
                <a14:m>
                  <m:oMath xmlns:m="http://schemas.openxmlformats.org/officeDocument/2006/math">
                    <m:r>
                      <a:rPr lang="en-US" sz="2000" b="0" i="1" smtClean="0">
                        <a:latin typeface="Cambria Math" panose="02040503050406030204" pitchFamily="18" charset="0"/>
                      </a:rPr>
                      <m:t>𝑊</m:t>
                    </m:r>
                  </m:oMath>
                </a14:m>
                <a:r>
                  <a:rPr lang="fr-FR" sz="2000" dirty="0">
                    <a:latin typeface="+mn-lt"/>
                    <a:cs typeface="Arial MT"/>
                  </a:rPr>
                  <a:t>=10 m.</a:t>
                </a:r>
              </a:p>
            </p:txBody>
          </p:sp>
        </mc:Choice>
        <mc:Fallback>
          <p:sp>
            <p:nvSpPr>
              <p:cNvPr id="20" name="object 3">
                <a:extLst>
                  <a:ext uri="{FF2B5EF4-FFF2-40B4-BE49-F238E27FC236}">
                    <a16:creationId xmlns:a16="http://schemas.microsoft.com/office/drawing/2014/main" id="{75EF107E-6538-4DB2-BFDE-E107AE60665E}"/>
                  </a:ext>
                </a:extLst>
              </p:cNvPr>
              <p:cNvSpPr txBox="1">
                <a:spLocks noRot="1" noChangeAspect="1" noMove="1" noResize="1" noEditPoints="1" noAdjustHandles="1" noChangeArrowheads="1" noChangeShapeType="1" noTextEdit="1"/>
              </p:cNvSpPr>
              <p:nvPr/>
            </p:nvSpPr>
            <p:spPr>
              <a:xfrm>
                <a:off x="401090" y="1219200"/>
                <a:ext cx="8380731" cy="1761957"/>
              </a:xfrm>
              <a:prstGeom prst="rect">
                <a:avLst/>
              </a:prstGeom>
              <a:blipFill>
                <a:blip r:embed="rId3"/>
                <a:stretch>
                  <a:fillRect l="-1891" t="-4152" b="-4498"/>
                </a:stretch>
              </a:blipFill>
            </p:spPr>
            <p:txBody>
              <a:bodyPr/>
              <a:lstStyle/>
              <a:p>
                <a:r>
                  <a:rPr lang="en-CH">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ubtitle 31">
            <a:extLst>
              <a:ext uri="{FF2B5EF4-FFF2-40B4-BE49-F238E27FC236}">
                <a16:creationId xmlns:a16="http://schemas.microsoft.com/office/drawing/2014/main" id="{AEF7BF97-B8B2-4D79-B066-79736D997597}"/>
              </a:ext>
            </a:extLst>
          </p:cNvPr>
          <p:cNvSpPr>
            <a:spLocks noGrp="1"/>
          </p:cNvSpPr>
          <p:nvPr>
            <p:ph type="subTitle" idx="1"/>
          </p:nvPr>
        </p:nvSpPr>
        <p:spPr/>
        <p:txBody>
          <a:bodyPr/>
          <a:lstStyle/>
          <a:p>
            <a:endParaRPr lang="en-CH"/>
          </a:p>
        </p:txBody>
      </p:sp>
      <p:sp>
        <p:nvSpPr>
          <p:cNvPr id="29" name="object 2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39</a:t>
            </a:fld>
            <a:endParaRPr spc="-25" dirty="0"/>
          </a:p>
        </p:txBody>
      </p:sp>
      <p:sp>
        <p:nvSpPr>
          <p:cNvPr id="4" name="object 4"/>
          <p:cNvSpPr txBox="1"/>
          <p:nvPr/>
        </p:nvSpPr>
        <p:spPr>
          <a:xfrm>
            <a:off x="432692" y="2300588"/>
            <a:ext cx="891540" cy="330200"/>
          </a:xfrm>
          <a:prstGeom prst="rect">
            <a:avLst/>
          </a:prstGeom>
        </p:spPr>
        <p:txBody>
          <a:bodyPr vert="horz" wrap="square" lIns="0" tIns="12065" rIns="0" bIns="0" rtlCol="0">
            <a:spAutoFit/>
          </a:bodyPr>
          <a:lstStyle/>
          <a:p>
            <a:pPr marL="38100">
              <a:lnSpc>
                <a:spcPct val="100000"/>
              </a:lnSpc>
              <a:spcBef>
                <a:spcPts val="95"/>
              </a:spcBef>
            </a:pPr>
            <a:r>
              <a:rPr sz="2000" dirty="0">
                <a:latin typeface="Cambria"/>
                <a:cs typeface="Cambria"/>
              </a:rPr>
              <a:t>𝒉</a:t>
            </a:r>
            <a:r>
              <a:rPr sz="2175" baseline="-15325" dirty="0">
                <a:latin typeface="Cambria"/>
                <a:cs typeface="Cambria"/>
              </a:rPr>
              <a:t>𝒍</a:t>
            </a:r>
            <a:r>
              <a:rPr sz="2000" dirty="0">
                <a:latin typeface="Cambria"/>
                <a:cs typeface="Cambria"/>
              </a:rPr>
              <a:t>(𝒕)</a:t>
            </a:r>
            <a:r>
              <a:rPr sz="2000" spc="280" dirty="0">
                <a:latin typeface="Cambria"/>
                <a:cs typeface="Cambria"/>
              </a:rPr>
              <a:t> </a:t>
            </a:r>
            <a:r>
              <a:rPr sz="2000" spc="325" dirty="0">
                <a:latin typeface="Cambria"/>
                <a:cs typeface="Cambria"/>
              </a:rPr>
              <a:t>=</a:t>
            </a:r>
            <a:endParaRPr sz="2000">
              <a:latin typeface="Cambria"/>
              <a:cs typeface="Cambria"/>
            </a:endParaRPr>
          </a:p>
        </p:txBody>
      </p:sp>
      <p:sp>
        <p:nvSpPr>
          <p:cNvPr id="5" name="object 5"/>
          <p:cNvSpPr/>
          <p:nvPr/>
        </p:nvSpPr>
        <p:spPr>
          <a:xfrm>
            <a:off x="1379101" y="2243951"/>
            <a:ext cx="746760" cy="501650"/>
          </a:xfrm>
          <a:custGeom>
            <a:avLst/>
            <a:gdLst/>
            <a:ahLst/>
            <a:cxnLst/>
            <a:rect l="l" t="t" r="r" b="b"/>
            <a:pathLst>
              <a:path w="746760" h="501650">
                <a:moveTo>
                  <a:pt x="746760" y="250697"/>
                </a:moveTo>
                <a:lnTo>
                  <a:pt x="745057" y="205144"/>
                </a:lnTo>
                <a:lnTo>
                  <a:pt x="739997" y="163449"/>
                </a:lnTo>
                <a:lnTo>
                  <a:pt x="731650" y="125753"/>
                </a:lnTo>
                <a:lnTo>
                  <a:pt x="705933" y="62472"/>
                </a:lnTo>
                <a:lnTo>
                  <a:pt x="674762" y="16442"/>
                </a:lnTo>
                <a:lnTo>
                  <a:pt x="657606" y="0"/>
                </a:lnTo>
                <a:lnTo>
                  <a:pt x="649986" y="8382"/>
                </a:lnTo>
                <a:lnTo>
                  <a:pt x="665154" y="25122"/>
                </a:lnTo>
                <a:lnTo>
                  <a:pt x="678751" y="45719"/>
                </a:lnTo>
                <a:lnTo>
                  <a:pt x="701802" y="99060"/>
                </a:lnTo>
                <a:lnTo>
                  <a:pt x="717232" y="167449"/>
                </a:lnTo>
                <a:lnTo>
                  <a:pt x="721090" y="207287"/>
                </a:lnTo>
                <a:lnTo>
                  <a:pt x="722376" y="250697"/>
                </a:lnTo>
                <a:lnTo>
                  <a:pt x="722376" y="403255"/>
                </a:lnTo>
                <a:lnTo>
                  <a:pt x="731650" y="376070"/>
                </a:lnTo>
                <a:lnTo>
                  <a:pt x="739997" y="338328"/>
                </a:lnTo>
                <a:lnTo>
                  <a:pt x="745057" y="296584"/>
                </a:lnTo>
                <a:lnTo>
                  <a:pt x="746760" y="250697"/>
                </a:lnTo>
                <a:close/>
              </a:path>
              <a:path w="746760" h="501650">
                <a:moveTo>
                  <a:pt x="722376" y="403255"/>
                </a:moveTo>
                <a:lnTo>
                  <a:pt x="722376" y="250697"/>
                </a:lnTo>
                <a:lnTo>
                  <a:pt x="721090" y="294441"/>
                </a:lnTo>
                <a:lnTo>
                  <a:pt x="717232" y="334327"/>
                </a:lnTo>
                <a:lnTo>
                  <a:pt x="701802" y="403098"/>
                </a:lnTo>
                <a:lnTo>
                  <a:pt x="678751" y="456342"/>
                </a:lnTo>
                <a:lnTo>
                  <a:pt x="649986" y="493014"/>
                </a:lnTo>
                <a:lnTo>
                  <a:pt x="657606" y="501395"/>
                </a:lnTo>
                <a:lnTo>
                  <a:pt x="674762" y="485393"/>
                </a:lnTo>
                <a:lnTo>
                  <a:pt x="690848" y="464819"/>
                </a:lnTo>
                <a:lnTo>
                  <a:pt x="705933" y="439673"/>
                </a:lnTo>
                <a:lnTo>
                  <a:pt x="720090" y="409956"/>
                </a:lnTo>
                <a:lnTo>
                  <a:pt x="722376" y="403255"/>
                </a:lnTo>
                <a:close/>
              </a:path>
              <a:path w="746760" h="501650">
                <a:moveTo>
                  <a:pt x="96774" y="8382"/>
                </a:moveTo>
                <a:lnTo>
                  <a:pt x="55840" y="37362"/>
                </a:lnTo>
                <a:lnTo>
                  <a:pt x="26670" y="92202"/>
                </a:lnTo>
                <a:lnTo>
                  <a:pt x="6762" y="163449"/>
                </a:lnTo>
                <a:lnTo>
                  <a:pt x="1702" y="205144"/>
                </a:lnTo>
                <a:lnTo>
                  <a:pt x="0" y="250698"/>
                </a:lnTo>
                <a:lnTo>
                  <a:pt x="1702" y="296584"/>
                </a:lnTo>
                <a:lnTo>
                  <a:pt x="6762" y="338328"/>
                </a:lnTo>
                <a:lnTo>
                  <a:pt x="15109" y="376070"/>
                </a:lnTo>
                <a:lnTo>
                  <a:pt x="24384" y="403255"/>
                </a:lnTo>
                <a:lnTo>
                  <a:pt x="24384" y="250698"/>
                </a:lnTo>
                <a:lnTo>
                  <a:pt x="25669" y="207287"/>
                </a:lnTo>
                <a:lnTo>
                  <a:pt x="29527" y="167449"/>
                </a:lnTo>
                <a:lnTo>
                  <a:pt x="44957" y="99060"/>
                </a:lnTo>
                <a:lnTo>
                  <a:pt x="68008" y="45720"/>
                </a:lnTo>
                <a:lnTo>
                  <a:pt x="81605" y="25122"/>
                </a:lnTo>
                <a:lnTo>
                  <a:pt x="96774" y="8382"/>
                </a:lnTo>
                <a:close/>
              </a:path>
              <a:path w="746760" h="501650">
                <a:moveTo>
                  <a:pt x="96774" y="493014"/>
                </a:moveTo>
                <a:lnTo>
                  <a:pt x="68008" y="456342"/>
                </a:lnTo>
                <a:lnTo>
                  <a:pt x="44957" y="403098"/>
                </a:lnTo>
                <a:lnTo>
                  <a:pt x="29527" y="334327"/>
                </a:lnTo>
                <a:lnTo>
                  <a:pt x="25669" y="294441"/>
                </a:lnTo>
                <a:lnTo>
                  <a:pt x="24384" y="250698"/>
                </a:lnTo>
                <a:lnTo>
                  <a:pt x="24384" y="403255"/>
                </a:lnTo>
                <a:lnTo>
                  <a:pt x="40826" y="439674"/>
                </a:lnTo>
                <a:lnTo>
                  <a:pt x="71997" y="485394"/>
                </a:lnTo>
                <a:lnTo>
                  <a:pt x="89154" y="501395"/>
                </a:lnTo>
                <a:lnTo>
                  <a:pt x="96774" y="493014"/>
                </a:lnTo>
                <a:close/>
              </a:path>
            </a:pathLst>
          </a:custGeom>
          <a:solidFill>
            <a:srgbClr val="000000"/>
          </a:solidFill>
        </p:spPr>
        <p:txBody>
          <a:bodyPr wrap="square" lIns="0" tIns="0" rIns="0" bIns="0" rtlCol="0"/>
          <a:lstStyle/>
          <a:p>
            <a:endParaRPr/>
          </a:p>
        </p:txBody>
      </p:sp>
      <p:sp>
        <p:nvSpPr>
          <p:cNvPr id="6" name="object 6"/>
          <p:cNvSpPr txBox="1"/>
          <p:nvPr/>
        </p:nvSpPr>
        <p:spPr>
          <a:xfrm>
            <a:off x="1512699" y="2220583"/>
            <a:ext cx="103505"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Cambria"/>
                <a:cs typeface="Cambria"/>
              </a:rPr>
              <a:t>𝒕</a:t>
            </a:r>
            <a:endParaRPr sz="1450">
              <a:latin typeface="Cambria"/>
              <a:cs typeface="Cambria"/>
            </a:endParaRPr>
          </a:p>
        </p:txBody>
      </p:sp>
      <p:sp>
        <p:nvSpPr>
          <p:cNvPr id="7" name="object 7"/>
          <p:cNvSpPr/>
          <p:nvPr/>
        </p:nvSpPr>
        <p:spPr>
          <a:xfrm>
            <a:off x="1484257" y="2486267"/>
            <a:ext cx="161925" cy="17145"/>
          </a:xfrm>
          <a:custGeom>
            <a:avLst/>
            <a:gdLst/>
            <a:ahLst/>
            <a:cxnLst/>
            <a:rect l="l" t="t" r="r" b="b"/>
            <a:pathLst>
              <a:path w="161925" h="17144">
                <a:moveTo>
                  <a:pt x="161544" y="16764"/>
                </a:moveTo>
                <a:lnTo>
                  <a:pt x="161544" y="0"/>
                </a:lnTo>
                <a:lnTo>
                  <a:pt x="0" y="0"/>
                </a:lnTo>
                <a:lnTo>
                  <a:pt x="0" y="16764"/>
                </a:lnTo>
                <a:lnTo>
                  <a:pt x="161544" y="16764"/>
                </a:lnTo>
                <a:close/>
              </a:path>
            </a:pathLst>
          </a:custGeom>
          <a:solidFill>
            <a:srgbClr val="000000"/>
          </a:solidFill>
        </p:spPr>
        <p:txBody>
          <a:bodyPr wrap="square" lIns="0" tIns="0" rIns="0" bIns="0" rtlCol="0"/>
          <a:lstStyle/>
          <a:p>
            <a:endParaRPr/>
          </a:p>
        </p:txBody>
      </p:sp>
      <p:sp>
        <p:nvSpPr>
          <p:cNvPr id="8" name="object 8"/>
          <p:cNvSpPr txBox="1"/>
          <p:nvPr/>
        </p:nvSpPr>
        <p:spPr>
          <a:xfrm>
            <a:off x="1732917" y="2201533"/>
            <a:ext cx="137795"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Cambria"/>
                <a:cs typeface="Cambria"/>
              </a:rPr>
              <a:t>𝒒</a:t>
            </a:r>
            <a:endParaRPr sz="1450">
              <a:latin typeface="Cambria"/>
              <a:cs typeface="Cambria"/>
            </a:endParaRPr>
          </a:p>
        </p:txBody>
      </p:sp>
      <p:sp>
        <p:nvSpPr>
          <p:cNvPr id="9" name="object 9"/>
          <p:cNvSpPr txBox="1"/>
          <p:nvPr/>
        </p:nvSpPr>
        <p:spPr>
          <a:xfrm>
            <a:off x="1844931" y="2272399"/>
            <a:ext cx="120014"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Cambria"/>
                <a:cs typeface="Cambria"/>
              </a:rPr>
              <a:t>𝒑</a:t>
            </a:r>
            <a:endParaRPr sz="1200">
              <a:latin typeface="Cambria"/>
              <a:cs typeface="Cambria"/>
            </a:endParaRPr>
          </a:p>
        </p:txBody>
      </p:sp>
      <p:pic>
        <p:nvPicPr>
          <p:cNvPr id="10" name="object 10"/>
          <p:cNvPicPr/>
          <p:nvPr/>
        </p:nvPicPr>
        <p:blipFill>
          <a:blip r:embed="rId2" cstate="print"/>
          <a:stretch>
            <a:fillRect/>
          </a:stretch>
        </p:blipFill>
        <p:spPr>
          <a:xfrm>
            <a:off x="1834015" y="2531987"/>
            <a:ext cx="187452" cy="179070"/>
          </a:xfrm>
          <a:prstGeom prst="rect">
            <a:avLst/>
          </a:prstGeom>
        </p:spPr>
      </p:pic>
      <p:sp>
        <p:nvSpPr>
          <p:cNvPr id="11" name="object 11"/>
          <p:cNvSpPr txBox="1"/>
          <p:nvPr/>
        </p:nvSpPr>
        <p:spPr>
          <a:xfrm>
            <a:off x="1445396" y="2497189"/>
            <a:ext cx="614045" cy="247650"/>
          </a:xfrm>
          <a:prstGeom prst="rect">
            <a:avLst/>
          </a:prstGeom>
        </p:spPr>
        <p:txBody>
          <a:bodyPr vert="horz" wrap="square" lIns="0" tIns="13335" rIns="0" bIns="0" rtlCol="0">
            <a:spAutoFit/>
          </a:bodyPr>
          <a:lstStyle/>
          <a:p>
            <a:pPr marL="38100">
              <a:lnSpc>
                <a:spcPct val="100000"/>
              </a:lnSpc>
              <a:spcBef>
                <a:spcPts val="105"/>
              </a:spcBef>
            </a:pPr>
            <a:r>
              <a:rPr sz="1450" dirty="0">
                <a:latin typeface="Cambria"/>
                <a:cs typeface="Cambria"/>
              </a:rPr>
              <a:t>𝒕</a:t>
            </a:r>
            <a:r>
              <a:rPr sz="1800" baseline="-13888" dirty="0">
                <a:latin typeface="Cambria"/>
                <a:cs typeface="Cambria"/>
              </a:rPr>
              <a:t>𝒄</a:t>
            </a:r>
            <a:r>
              <a:rPr sz="1800" spc="165" baseline="-13888" dirty="0">
                <a:latin typeface="Cambria"/>
                <a:cs typeface="Cambria"/>
              </a:rPr>
              <a:t> </a:t>
            </a:r>
            <a:r>
              <a:rPr sz="1450" dirty="0">
                <a:latin typeface="Cambria"/>
                <a:cs typeface="Cambria"/>
              </a:rPr>
              <a:t>𝑲</a:t>
            </a:r>
            <a:r>
              <a:rPr sz="1450" spc="165" dirty="0">
                <a:latin typeface="Cambria"/>
                <a:cs typeface="Cambria"/>
              </a:rPr>
              <a:t>  </a:t>
            </a:r>
            <a:r>
              <a:rPr sz="1450" spc="-50" dirty="0">
                <a:latin typeface="Cambria"/>
                <a:cs typeface="Cambria"/>
              </a:rPr>
              <a:t>𝒊</a:t>
            </a:r>
            <a:endParaRPr sz="1450">
              <a:latin typeface="Cambria"/>
              <a:cs typeface="Cambria"/>
            </a:endParaRPr>
          </a:p>
        </p:txBody>
      </p:sp>
      <p:sp>
        <p:nvSpPr>
          <p:cNvPr id="12" name="object 12"/>
          <p:cNvSpPr/>
          <p:nvPr/>
        </p:nvSpPr>
        <p:spPr>
          <a:xfrm>
            <a:off x="1687711" y="2486267"/>
            <a:ext cx="333375" cy="17145"/>
          </a:xfrm>
          <a:custGeom>
            <a:avLst/>
            <a:gdLst/>
            <a:ahLst/>
            <a:cxnLst/>
            <a:rect l="l" t="t" r="r" b="b"/>
            <a:pathLst>
              <a:path w="333375" h="17144">
                <a:moveTo>
                  <a:pt x="332994" y="16764"/>
                </a:moveTo>
                <a:lnTo>
                  <a:pt x="332994" y="0"/>
                </a:lnTo>
                <a:lnTo>
                  <a:pt x="0" y="0"/>
                </a:lnTo>
                <a:lnTo>
                  <a:pt x="0" y="16764"/>
                </a:lnTo>
                <a:lnTo>
                  <a:pt x="332994" y="16764"/>
                </a:lnTo>
                <a:close/>
              </a:path>
            </a:pathLst>
          </a:custGeom>
          <a:solidFill>
            <a:srgbClr val="000000"/>
          </a:solidFill>
        </p:spPr>
        <p:txBody>
          <a:bodyPr wrap="square" lIns="0" tIns="0" rIns="0" bIns="0" rtlCol="0"/>
          <a:lstStyle/>
          <a:p>
            <a:endParaRPr/>
          </a:p>
        </p:txBody>
      </p:sp>
      <p:sp>
        <p:nvSpPr>
          <p:cNvPr id="13" name="object 13"/>
          <p:cNvSpPr txBox="1"/>
          <p:nvPr/>
        </p:nvSpPr>
        <p:spPr>
          <a:xfrm>
            <a:off x="2133728" y="2103235"/>
            <a:ext cx="337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Cambria"/>
                <a:cs typeface="Cambria"/>
              </a:rPr>
              <a:t>𝟑/𝟓</a:t>
            </a:r>
            <a:endParaRPr sz="1450">
              <a:latin typeface="Cambria"/>
              <a:cs typeface="Cambria"/>
            </a:endParaRPr>
          </a:p>
        </p:txBody>
      </p:sp>
      <p:sp>
        <p:nvSpPr>
          <p:cNvPr id="14" name="object 14"/>
          <p:cNvSpPr/>
          <p:nvPr/>
        </p:nvSpPr>
        <p:spPr>
          <a:xfrm>
            <a:off x="5097649" y="2172335"/>
            <a:ext cx="1493520" cy="647065"/>
          </a:xfrm>
          <a:custGeom>
            <a:avLst/>
            <a:gdLst/>
            <a:ahLst/>
            <a:cxnLst/>
            <a:rect l="l" t="t" r="r" b="b"/>
            <a:pathLst>
              <a:path w="1493520" h="647064">
                <a:moveTo>
                  <a:pt x="116586" y="9144"/>
                </a:moveTo>
                <a:lnTo>
                  <a:pt x="64960" y="54190"/>
                </a:lnTo>
                <a:lnTo>
                  <a:pt x="45974" y="89255"/>
                </a:lnTo>
                <a:lnTo>
                  <a:pt x="29718" y="129540"/>
                </a:lnTo>
                <a:lnTo>
                  <a:pt x="16713" y="174129"/>
                </a:lnTo>
                <a:lnTo>
                  <a:pt x="7429" y="221170"/>
                </a:lnTo>
                <a:lnTo>
                  <a:pt x="1854" y="270764"/>
                </a:lnTo>
                <a:lnTo>
                  <a:pt x="0" y="323088"/>
                </a:lnTo>
                <a:lnTo>
                  <a:pt x="1854" y="374523"/>
                </a:lnTo>
                <a:lnTo>
                  <a:pt x="7429" y="423760"/>
                </a:lnTo>
                <a:lnTo>
                  <a:pt x="16713" y="470852"/>
                </a:lnTo>
                <a:lnTo>
                  <a:pt x="25146" y="500037"/>
                </a:lnTo>
                <a:lnTo>
                  <a:pt x="29718" y="515874"/>
                </a:lnTo>
                <a:lnTo>
                  <a:pt x="45974" y="556704"/>
                </a:lnTo>
                <a:lnTo>
                  <a:pt x="64960" y="592264"/>
                </a:lnTo>
                <a:lnTo>
                  <a:pt x="86499" y="622376"/>
                </a:lnTo>
                <a:lnTo>
                  <a:pt x="110490" y="646938"/>
                </a:lnTo>
                <a:lnTo>
                  <a:pt x="116586" y="637794"/>
                </a:lnTo>
                <a:lnTo>
                  <a:pt x="96012" y="612940"/>
                </a:lnTo>
                <a:lnTo>
                  <a:pt x="77812" y="583018"/>
                </a:lnTo>
                <a:lnTo>
                  <a:pt x="62039" y="548093"/>
                </a:lnTo>
                <a:lnTo>
                  <a:pt x="48768" y="508254"/>
                </a:lnTo>
                <a:lnTo>
                  <a:pt x="38315" y="464959"/>
                </a:lnTo>
                <a:lnTo>
                  <a:pt x="30949" y="419671"/>
                </a:lnTo>
                <a:lnTo>
                  <a:pt x="26581" y="372376"/>
                </a:lnTo>
                <a:lnTo>
                  <a:pt x="25146" y="323088"/>
                </a:lnTo>
                <a:lnTo>
                  <a:pt x="26581" y="272923"/>
                </a:lnTo>
                <a:lnTo>
                  <a:pt x="30949" y="225259"/>
                </a:lnTo>
                <a:lnTo>
                  <a:pt x="38315" y="180022"/>
                </a:lnTo>
                <a:lnTo>
                  <a:pt x="48768" y="137160"/>
                </a:lnTo>
                <a:lnTo>
                  <a:pt x="62039" y="97866"/>
                </a:lnTo>
                <a:lnTo>
                  <a:pt x="96012" y="33858"/>
                </a:lnTo>
                <a:lnTo>
                  <a:pt x="116586" y="9144"/>
                </a:lnTo>
                <a:close/>
              </a:path>
              <a:path w="1493520" h="647064">
                <a:moveTo>
                  <a:pt x="242328" y="80010"/>
                </a:moveTo>
                <a:lnTo>
                  <a:pt x="201383" y="108978"/>
                </a:lnTo>
                <a:lnTo>
                  <a:pt x="172224" y="163830"/>
                </a:lnTo>
                <a:lnTo>
                  <a:pt x="152311" y="235077"/>
                </a:lnTo>
                <a:lnTo>
                  <a:pt x="147256" y="276771"/>
                </a:lnTo>
                <a:lnTo>
                  <a:pt x="145554" y="322326"/>
                </a:lnTo>
                <a:lnTo>
                  <a:pt x="147256" y="368211"/>
                </a:lnTo>
                <a:lnTo>
                  <a:pt x="152311" y="409956"/>
                </a:lnTo>
                <a:lnTo>
                  <a:pt x="160655" y="447687"/>
                </a:lnTo>
                <a:lnTo>
                  <a:pt x="169938" y="474878"/>
                </a:lnTo>
                <a:lnTo>
                  <a:pt x="172224" y="481584"/>
                </a:lnTo>
                <a:lnTo>
                  <a:pt x="186372" y="511302"/>
                </a:lnTo>
                <a:lnTo>
                  <a:pt x="201383" y="536321"/>
                </a:lnTo>
                <a:lnTo>
                  <a:pt x="217551" y="557022"/>
                </a:lnTo>
                <a:lnTo>
                  <a:pt x="234708" y="573024"/>
                </a:lnTo>
                <a:lnTo>
                  <a:pt x="242328" y="564642"/>
                </a:lnTo>
                <a:lnTo>
                  <a:pt x="227152" y="548335"/>
                </a:lnTo>
                <a:lnTo>
                  <a:pt x="213563" y="527964"/>
                </a:lnTo>
                <a:lnTo>
                  <a:pt x="190512" y="474726"/>
                </a:lnTo>
                <a:lnTo>
                  <a:pt x="175082" y="405955"/>
                </a:lnTo>
                <a:lnTo>
                  <a:pt x="171221" y="366064"/>
                </a:lnTo>
                <a:lnTo>
                  <a:pt x="169938" y="322326"/>
                </a:lnTo>
                <a:lnTo>
                  <a:pt x="171221" y="278904"/>
                </a:lnTo>
                <a:lnTo>
                  <a:pt x="175082" y="239077"/>
                </a:lnTo>
                <a:lnTo>
                  <a:pt x="190512" y="170688"/>
                </a:lnTo>
                <a:lnTo>
                  <a:pt x="213563" y="117348"/>
                </a:lnTo>
                <a:lnTo>
                  <a:pt x="227152" y="96748"/>
                </a:lnTo>
                <a:lnTo>
                  <a:pt x="242328" y="80010"/>
                </a:lnTo>
                <a:close/>
              </a:path>
              <a:path w="1493520" h="647064">
                <a:moveTo>
                  <a:pt x="973086" y="322326"/>
                </a:moveTo>
                <a:lnTo>
                  <a:pt x="971372" y="276771"/>
                </a:lnTo>
                <a:lnTo>
                  <a:pt x="966317" y="235077"/>
                </a:lnTo>
                <a:lnTo>
                  <a:pt x="957973" y="197370"/>
                </a:lnTo>
                <a:lnTo>
                  <a:pt x="932256" y="134099"/>
                </a:lnTo>
                <a:lnTo>
                  <a:pt x="901077" y="88061"/>
                </a:lnTo>
                <a:lnTo>
                  <a:pt x="883932" y="71628"/>
                </a:lnTo>
                <a:lnTo>
                  <a:pt x="876312" y="80010"/>
                </a:lnTo>
                <a:lnTo>
                  <a:pt x="891476" y="96748"/>
                </a:lnTo>
                <a:lnTo>
                  <a:pt x="905078" y="117348"/>
                </a:lnTo>
                <a:lnTo>
                  <a:pt x="928128" y="170688"/>
                </a:lnTo>
                <a:lnTo>
                  <a:pt x="943559" y="239077"/>
                </a:lnTo>
                <a:lnTo>
                  <a:pt x="947407" y="278904"/>
                </a:lnTo>
                <a:lnTo>
                  <a:pt x="948702" y="322326"/>
                </a:lnTo>
                <a:lnTo>
                  <a:pt x="947407" y="366064"/>
                </a:lnTo>
                <a:lnTo>
                  <a:pt x="943559" y="405955"/>
                </a:lnTo>
                <a:lnTo>
                  <a:pt x="928128" y="474726"/>
                </a:lnTo>
                <a:lnTo>
                  <a:pt x="905078" y="527964"/>
                </a:lnTo>
                <a:lnTo>
                  <a:pt x="876312" y="564642"/>
                </a:lnTo>
                <a:lnTo>
                  <a:pt x="883932" y="573024"/>
                </a:lnTo>
                <a:lnTo>
                  <a:pt x="917168" y="536448"/>
                </a:lnTo>
                <a:lnTo>
                  <a:pt x="946416" y="481584"/>
                </a:lnTo>
                <a:lnTo>
                  <a:pt x="948702" y="474878"/>
                </a:lnTo>
                <a:lnTo>
                  <a:pt x="957973" y="447687"/>
                </a:lnTo>
                <a:lnTo>
                  <a:pt x="966317" y="409956"/>
                </a:lnTo>
                <a:lnTo>
                  <a:pt x="971372" y="368211"/>
                </a:lnTo>
                <a:lnTo>
                  <a:pt x="973086" y="322326"/>
                </a:lnTo>
                <a:close/>
              </a:path>
              <a:path w="1493520" h="647064">
                <a:moveTo>
                  <a:pt x="1493520" y="323088"/>
                </a:moveTo>
                <a:lnTo>
                  <a:pt x="1491653" y="270764"/>
                </a:lnTo>
                <a:lnTo>
                  <a:pt x="1486090" y="221170"/>
                </a:lnTo>
                <a:lnTo>
                  <a:pt x="1476794" y="174129"/>
                </a:lnTo>
                <a:lnTo>
                  <a:pt x="1463802" y="129540"/>
                </a:lnTo>
                <a:lnTo>
                  <a:pt x="1447634" y="89255"/>
                </a:lnTo>
                <a:lnTo>
                  <a:pt x="1428838" y="54190"/>
                </a:lnTo>
                <a:lnTo>
                  <a:pt x="1383030" y="0"/>
                </a:lnTo>
                <a:lnTo>
                  <a:pt x="1376934" y="9144"/>
                </a:lnTo>
                <a:lnTo>
                  <a:pt x="1397812" y="33858"/>
                </a:lnTo>
                <a:lnTo>
                  <a:pt x="1415986" y="63436"/>
                </a:lnTo>
                <a:lnTo>
                  <a:pt x="1444752" y="137160"/>
                </a:lnTo>
                <a:lnTo>
                  <a:pt x="1455305" y="180022"/>
                </a:lnTo>
                <a:lnTo>
                  <a:pt x="1462938" y="225259"/>
                </a:lnTo>
                <a:lnTo>
                  <a:pt x="1467573" y="272923"/>
                </a:lnTo>
                <a:lnTo>
                  <a:pt x="1469136" y="323088"/>
                </a:lnTo>
                <a:lnTo>
                  <a:pt x="1467573" y="372376"/>
                </a:lnTo>
                <a:lnTo>
                  <a:pt x="1462938" y="419671"/>
                </a:lnTo>
                <a:lnTo>
                  <a:pt x="1455305" y="464959"/>
                </a:lnTo>
                <a:lnTo>
                  <a:pt x="1444752" y="508254"/>
                </a:lnTo>
                <a:lnTo>
                  <a:pt x="1431899" y="548093"/>
                </a:lnTo>
                <a:lnTo>
                  <a:pt x="1416265" y="583018"/>
                </a:lnTo>
                <a:lnTo>
                  <a:pt x="1376934" y="637794"/>
                </a:lnTo>
                <a:lnTo>
                  <a:pt x="1383030" y="646938"/>
                </a:lnTo>
                <a:lnTo>
                  <a:pt x="1428838" y="592264"/>
                </a:lnTo>
                <a:lnTo>
                  <a:pt x="1447634" y="556704"/>
                </a:lnTo>
                <a:lnTo>
                  <a:pt x="1463802" y="515874"/>
                </a:lnTo>
                <a:lnTo>
                  <a:pt x="1476794" y="470852"/>
                </a:lnTo>
                <a:lnTo>
                  <a:pt x="1486090" y="423760"/>
                </a:lnTo>
                <a:lnTo>
                  <a:pt x="1491653" y="374523"/>
                </a:lnTo>
                <a:lnTo>
                  <a:pt x="1493520" y="323088"/>
                </a:lnTo>
                <a:close/>
              </a:path>
            </a:pathLst>
          </a:custGeom>
          <a:solidFill>
            <a:srgbClr val="000000"/>
          </a:solidFill>
        </p:spPr>
        <p:txBody>
          <a:bodyPr wrap="square" lIns="0" tIns="0" rIns="0" bIns="0" rtlCol="0"/>
          <a:lstStyle/>
          <a:p>
            <a:endParaRPr/>
          </a:p>
        </p:txBody>
      </p:sp>
      <p:sp>
        <p:nvSpPr>
          <p:cNvPr id="15" name="object 15"/>
          <p:cNvSpPr txBox="1"/>
          <p:nvPr/>
        </p:nvSpPr>
        <p:spPr>
          <a:xfrm>
            <a:off x="2417955" y="2300593"/>
            <a:ext cx="3423285" cy="330200"/>
          </a:xfrm>
          <a:prstGeom prst="rect">
            <a:avLst/>
          </a:prstGeom>
        </p:spPr>
        <p:txBody>
          <a:bodyPr vert="horz" wrap="square" lIns="0" tIns="12065" rIns="0" bIns="0" rtlCol="0">
            <a:spAutoFit/>
          </a:bodyPr>
          <a:lstStyle/>
          <a:p>
            <a:pPr marL="50800">
              <a:lnSpc>
                <a:spcPct val="100000"/>
              </a:lnSpc>
              <a:spcBef>
                <a:spcPts val="95"/>
              </a:spcBef>
              <a:tabLst>
                <a:tab pos="2929255" algn="l"/>
              </a:tabLst>
            </a:pPr>
            <a:r>
              <a:rPr sz="2000" spc="-155" dirty="0">
                <a:latin typeface="Arial"/>
                <a:cs typeface="Arial"/>
              </a:rPr>
              <a:t>si</a:t>
            </a:r>
            <a:r>
              <a:rPr sz="2000" spc="-114" dirty="0">
                <a:latin typeface="Arial"/>
                <a:cs typeface="Arial"/>
              </a:rPr>
              <a:t> </a:t>
            </a:r>
            <a:r>
              <a:rPr sz="2000" dirty="0">
                <a:latin typeface="Cambria"/>
                <a:cs typeface="Cambria"/>
              </a:rPr>
              <a:t>𝟎</a:t>
            </a:r>
            <a:r>
              <a:rPr sz="2000" spc="90" dirty="0">
                <a:latin typeface="Cambria"/>
                <a:cs typeface="Cambria"/>
              </a:rPr>
              <a:t> </a:t>
            </a:r>
            <a:r>
              <a:rPr sz="2000" spc="375" dirty="0">
                <a:latin typeface="Cambria"/>
                <a:cs typeface="Cambria"/>
              </a:rPr>
              <a:t>≤</a:t>
            </a:r>
            <a:r>
              <a:rPr sz="2000" spc="100" dirty="0">
                <a:latin typeface="Cambria"/>
                <a:cs typeface="Cambria"/>
              </a:rPr>
              <a:t> </a:t>
            </a:r>
            <a:r>
              <a:rPr sz="2000" dirty="0">
                <a:latin typeface="Cambria"/>
                <a:cs typeface="Cambria"/>
              </a:rPr>
              <a:t>𝒕</a:t>
            </a:r>
            <a:r>
              <a:rPr sz="2000" spc="100" dirty="0">
                <a:latin typeface="Cambria"/>
                <a:cs typeface="Cambria"/>
              </a:rPr>
              <a:t> </a:t>
            </a:r>
            <a:r>
              <a:rPr sz="2000" spc="375" dirty="0">
                <a:latin typeface="Cambria"/>
                <a:cs typeface="Cambria"/>
              </a:rPr>
              <a:t>≤</a:t>
            </a:r>
            <a:r>
              <a:rPr sz="2000" spc="105" dirty="0">
                <a:latin typeface="Cambria"/>
                <a:cs typeface="Cambria"/>
              </a:rPr>
              <a:t> </a:t>
            </a:r>
            <a:r>
              <a:rPr sz="2000" dirty="0">
                <a:latin typeface="Cambria"/>
                <a:cs typeface="Cambria"/>
              </a:rPr>
              <a:t>𝒕</a:t>
            </a:r>
            <a:r>
              <a:rPr sz="2175" baseline="-15325" dirty="0">
                <a:latin typeface="Cambria"/>
                <a:cs typeface="Cambria"/>
              </a:rPr>
              <a:t>𝒄</a:t>
            </a:r>
            <a:r>
              <a:rPr sz="2175" spc="307" baseline="-15325" dirty="0">
                <a:latin typeface="Cambria"/>
                <a:cs typeface="Cambria"/>
              </a:rPr>
              <a:t> </a:t>
            </a:r>
            <a:r>
              <a:rPr sz="2000" spc="-10" dirty="0">
                <a:latin typeface="Arial"/>
                <a:cs typeface="Arial"/>
              </a:rPr>
              <a:t>et</a:t>
            </a:r>
            <a:r>
              <a:rPr sz="2000" spc="320" dirty="0">
                <a:latin typeface="Arial"/>
                <a:cs typeface="Arial"/>
              </a:rPr>
              <a:t> </a:t>
            </a:r>
            <a:r>
              <a:rPr sz="2000" dirty="0">
                <a:latin typeface="Cambria"/>
                <a:cs typeface="Cambria"/>
              </a:rPr>
              <a:t>𝒉</a:t>
            </a:r>
            <a:r>
              <a:rPr sz="2175" baseline="-15325" dirty="0">
                <a:latin typeface="Cambria"/>
                <a:cs typeface="Cambria"/>
              </a:rPr>
              <a:t>𝒍</a:t>
            </a:r>
            <a:r>
              <a:rPr sz="2000" dirty="0">
                <a:latin typeface="Cambria"/>
                <a:cs typeface="Cambria"/>
              </a:rPr>
              <a:t>(𝒕)</a:t>
            </a:r>
            <a:r>
              <a:rPr sz="2000" spc="90" dirty="0">
                <a:latin typeface="Cambria"/>
                <a:cs typeface="Cambria"/>
              </a:rPr>
              <a:t> </a:t>
            </a:r>
            <a:r>
              <a:rPr sz="2000" spc="325" dirty="0">
                <a:latin typeface="Cambria"/>
                <a:cs typeface="Cambria"/>
              </a:rPr>
              <a:t>=</a:t>
            </a:r>
            <a:r>
              <a:rPr sz="2000" dirty="0">
                <a:latin typeface="Cambria"/>
                <a:cs typeface="Cambria"/>
              </a:rPr>
              <a:t>	</a:t>
            </a:r>
            <a:r>
              <a:rPr sz="2000" spc="-25" dirty="0">
                <a:latin typeface="Cambria"/>
                <a:cs typeface="Cambria"/>
              </a:rPr>
              <a:t>𝟐— </a:t>
            </a:r>
            <a:endParaRPr sz="2000" dirty="0">
              <a:latin typeface="Cambria"/>
              <a:cs typeface="Cambria"/>
            </a:endParaRPr>
          </a:p>
        </p:txBody>
      </p:sp>
      <p:sp>
        <p:nvSpPr>
          <p:cNvPr id="16" name="object 16"/>
          <p:cNvSpPr/>
          <p:nvPr/>
        </p:nvSpPr>
        <p:spPr>
          <a:xfrm>
            <a:off x="5804022" y="2486267"/>
            <a:ext cx="161925" cy="17145"/>
          </a:xfrm>
          <a:custGeom>
            <a:avLst/>
            <a:gdLst/>
            <a:ahLst/>
            <a:cxnLst/>
            <a:rect l="l" t="t" r="r" b="b"/>
            <a:pathLst>
              <a:path w="161925" h="17144">
                <a:moveTo>
                  <a:pt x="161544" y="16763"/>
                </a:moveTo>
                <a:lnTo>
                  <a:pt x="161544" y="0"/>
                </a:lnTo>
                <a:lnTo>
                  <a:pt x="0" y="0"/>
                </a:lnTo>
                <a:lnTo>
                  <a:pt x="0" y="16763"/>
                </a:lnTo>
                <a:lnTo>
                  <a:pt x="161544" y="16763"/>
                </a:lnTo>
                <a:close/>
              </a:path>
            </a:pathLst>
          </a:custGeom>
          <a:solidFill>
            <a:srgbClr val="000000"/>
          </a:solidFill>
        </p:spPr>
        <p:txBody>
          <a:bodyPr wrap="square" lIns="0" tIns="0" rIns="0" bIns="0" rtlCol="0"/>
          <a:lstStyle/>
          <a:p>
            <a:endParaRPr/>
          </a:p>
        </p:txBody>
      </p:sp>
      <p:sp>
        <p:nvSpPr>
          <p:cNvPr id="17" name="object 17"/>
          <p:cNvSpPr txBox="1"/>
          <p:nvPr/>
        </p:nvSpPr>
        <p:spPr>
          <a:xfrm>
            <a:off x="6178424" y="2201533"/>
            <a:ext cx="137795"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Cambria"/>
                <a:cs typeface="Cambria"/>
              </a:rPr>
              <a:t>𝒒</a:t>
            </a:r>
            <a:endParaRPr sz="1450">
              <a:latin typeface="Cambria"/>
              <a:cs typeface="Cambria"/>
            </a:endParaRPr>
          </a:p>
        </p:txBody>
      </p:sp>
      <p:sp>
        <p:nvSpPr>
          <p:cNvPr id="18" name="object 18"/>
          <p:cNvSpPr txBox="1"/>
          <p:nvPr/>
        </p:nvSpPr>
        <p:spPr>
          <a:xfrm>
            <a:off x="6290439" y="2272399"/>
            <a:ext cx="120014" cy="208279"/>
          </a:xfrm>
          <a:prstGeom prst="rect">
            <a:avLst/>
          </a:prstGeom>
        </p:spPr>
        <p:txBody>
          <a:bodyPr vert="horz" wrap="square" lIns="0" tIns="12700" rIns="0" bIns="0" rtlCol="0">
            <a:spAutoFit/>
          </a:bodyPr>
          <a:lstStyle/>
          <a:p>
            <a:pPr marL="12700">
              <a:lnSpc>
                <a:spcPct val="100000"/>
              </a:lnSpc>
              <a:spcBef>
                <a:spcPts val="100"/>
              </a:spcBef>
            </a:pPr>
            <a:r>
              <a:rPr sz="1200" spc="-50" dirty="0">
                <a:latin typeface="Cambria"/>
                <a:cs typeface="Cambria"/>
              </a:rPr>
              <a:t>𝒑</a:t>
            </a:r>
            <a:endParaRPr sz="1200">
              <a:latin typeface="Cambria"/>
              <a:cs typeface="Cambria"/>
            </a:endParaRPr>
          </a:p>
        </p:txBody>
      </p:sp>
      <p:grpSp>
        <p:nvGrpSpPr>
          <p:cNvPr id="19" name="object 19"/>
          <p:cNvGrpSpPr/>
          <p:nvPr/>
        </p:nvGrpSpPr>
        <p:grpSpPr>
          <a:xfrm>
            <a:off x="6133219" y="2486267"/>
            <a:ext cx="334010" cy="224790"/>
            <a:chOff x="6036081" y="2323084"/>
            <a:chExt cx="334010" cy="224790"/>
          </a:xfrm>
        </p:grpSpPr>
        <p:pic>
          <p:nvPicPr>
            <p:cNvPr id="20" name="object 20"/>
            <p:cNvPicPr/>
            <p:nvPr/>
          </p:nvPicPr>
          <p:blipFill>
            <a:blip r:embed="rId2" cstate="print"/>
            <a:stretch>
              <a:fillRect/>
            </a:stretch>
          </p:blipFill>
          <p:spPr>
            <a:xfrm>
              <a:off x="6182385" y="2368804"/>
              <a:ext cx="187451" cy="179070"/>
            </a:xfrm>
            <a:prstGeom prst="rect">
              <a:avLst/>
            </a:prstGeom>
          </p:spPr>
        </p:pic>
        <p:sp>
          <p:nvSpPr>
            <p:cNvPr id="21" name="object 21"/>
            <p:cNvSpPr/>
            <p:nvPr/>
          </p:nvSpPr>
          <p:spPr>
            <a:xfrm>
              <a:off x="6036081" y="2323084"/>
              <a:ext cx="333375" cy="17145"/>
            </a:xfrm>
            <a:custGeom>
              <a:avLst/>
              <a:gdLst/>
              <a:ahLst/>
              <a:cxnLst/>
              <a:rect l="l" t="t" r="r" b="b"/>
              <a:pathLst>
                <a:path w="333375" h="17144">
                  <a:moveTo>
                    <a:pt x="332994" y="16763"/>
                  </a:moveTo>
                  <a:lnTo>
                    <a:pt x="332994" y="0"/>
                  </a:lnTo>
                  <a:lnTo>
                    <a:pt x="0" y="0"/>
                  </a:lnTo>
                  <a:lnTo>
                    <a:pt x="0" y="16763"/>
                  </a:lnTo>
                  <a:lnTo>
                    <a:pt x="332994" y="16763"/>
                  </a:lnTo>
                  <a:close/>
                </a:path>
              </a:pathLst>
            </a:custGeom>
            <a:solidFill>
              <a:srgbClr val="000000"/>
            </a:solidFill>
          </p:spPr>
          <p:txBody>
            <a:bodyPr wrap="square" lIns="0" tIns="0" rIns="0" bIns="0" rtlCol="0"/>
            <a:lstStyle/>
            <a:p>
              <a:endParaRPr/>
            </a:p>
          </p:txBody>
        </p:sp>
      </p:grpSp>
      <p:sp>
        <p:nvSpPr>
          <p:cNvPr id="22" name="object 22"/>
          <p:cNvSpPr txBox="1"/>
          <p:nvPr/>
        </p:nvSpPr>
        <p:spPr>
          <a:xfrm>
            <a:off x="5752473" y="2166176"/>
            <a:ext cx="752475" cy="579120"/>
          </a:xfrm>
          <a:prstGeom prst="rect">
            <a:avLst/>
          </a:prstGeom>
        </p:spPr>
        <p:txBody>
          <a:bodyPr vert="horz" wrap="square" lIns="0" tIns="67945" rIns="0" bIns="0" rtlCol="0">
            <a:spAutoFit/>
          </a:bodyPr>
          <a:lstStyle/>
          <a:p>
            <a:pPr marL="92075">
              <a:lnSpc>
                <a:spcPct val="100000"/>
              </a:lnSpc>
              <a:spcBef>
                <a:spcPts val="535"/>
              </a:spcBef>
            </a:pPr>
            <a:r>
              <a:rPr sz="1450" spc="-50" dirty="0">
                <a:latin typeface="Cambria"/>
                <a:cs typeface="Cambria"/>
              </a:rPr>
              <a:t>𝒕</a:t>
            </a:r>
            <a:endParaRPr sz="1450">
              <a:latin typeface="Cambria"/>
              <a:cs typeface="Cambria"/>
            </a:endParaRPr>
          </a:p>
          <a:p>
            <a:pPr marL="50800">
              <a:lnSpc>
                <a:spcPct val="100000"/>
              </a:lnSpc>
              <a:spcBef>
                <a:spcPts val="439"/>
              </a:spcBef>
              <a:tabLst>
                <a:tab pos="379730" algn="l"/>
              </a:tabLst>
            </a:pPr>
            <a:r>
              <a:rPr sz="1450" spc="-25" dirty="0">
                <a:latin typeface="Cambria"/>
                <a:cs typeface="Cambria"/>
              </a:rPr>
              <a:t>𝒕</a:t>
            </a:r>
            <a:r>
              <a:rPr sz="1800" spc="-37" baseline="-13888" dirty="0">
                <a:latin typeface="Cambria"/>
                <a:cs typeface="Cambria"/>
              </a:rPr>
              <a:t>𝒄</a:t>
            </a:r>
            <a:r>
              <a:rPr sz="1800" baseline="-13888" dirty="0">
                <a:latin typeface="Cambria"/>
                <a:cs typeface="Cambria"/>
              </a:rPr>
              <a:t>	</a:t>
            </a:r>
            <a:r>
              <a:rPr sz="1450" dirty="0">
                <a:latin typeface="Cambria"/>
                <a:cs typeface="Cambria"/>
              </a:rPr>
              <a:t>𝑲</a:t>
            </a:r>
            <a:r>
              <a:rPr sz="1450" spc="165" dirty="0">
                <a:latin typeface="Cambria"/>
                <a:cs typeface="Cambria"/>
              </a:rPr>
              <a:t>  </a:t>
            </a:r>
            <a:r>
              <a:rPr sz="1450" spc="-50" dirty="0">
                <a:latin typeface="Cambria"/>
                <a:cs typeface="Cambria"/>
              </a:rPr>
              <a:t>𝒊</a:t>
            </a:r>
            <a:endParaRPr sz="1450">
              <a:latin typeface="Cambria"/>
              <a:cs typeface="Cambria"/>
            </a:endParaRPr>
          </a:p>
        </p:txBody>
      </p:sp>
      <p:sp>
        <p:nvSpPr>
          <p:cNvPr id="23" name="object 23"/>
          <p:cNvSpPr txBox="1"/>
          <p:nvPr/>
        </p:nvSpPr>
        <p:spPr>
          <a:xfrm>
            <a:off x="6599048" y="2030845"/>
            <a:ext cx="33782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Cambria"/>
                <a:cs typeface="Cambria"/>
              </a:rPr>
              <a:t>𝟑/𝟓</a:t>
            </a:r>
            <a:endParaRPr sz="1450">
              <a:latin typeface="Cambria"/>
              <a:cs typeface="Cambria"/>
            </a:endParaRPr>
          </a:p>
        </p:txBody>
      </p:sp>
      <p:sp>
        <p:nvSpPr>
          <p:cNvPr id="24" name="object 24"/>
          <p:cNvSpPr txBox="1"/>
          <p:nvPr/>
        </p:nvSpPr>
        <p:spPr>
          <a:xfrm>
            <a:off x="6896736" y="2300593"/>
            <a:ext cx="1790064" cy="330200"/>
          </a:xfrm>
          <a:prstGeom prst="rect">
            <a:avLst/>
          </a:prstGeom>
        </p:spPr>
        <p:txBody>
          <a:bodyPr vert="horz" wrap="square" lIns="0" tIns="12065" rIns="0" bIns="0" rtlCol="0">
            <a:spAutoFit/>
          </a:bodyPr>
          <a:lstStyle/>
          <a:p>
            <a:pPr marL="38100">
              <a:lnSpc>
                <a:spcPct val="100000"/>
              </a:lnSpc>
              <a:spcBef>
                <a:spcPts val="95"/>
              </a:spcBef>
            </a:pPr>
            <a:r>
              <a:rPr sz="2000" b="1" spc="-150" dirty="0">
                <a:latin typeface="Arial"/>
                <a:cs typeface="Arial"/>
              </a:rPr>
              <a:t>si</a:t>
            </a:r>
            <a:r>
              <a:rPr sz="2000" b="1" spc="-110" dirty="0">
                <a:latin typeface="Arial"/>
                <a:cs typeface="Arial"/>
              </a:rPr>
              <a:t> </a:t>
            </a:r>
            <a:r>
              <a:rPr sz="2000" dirty="0">
                <a:latin typeface="Cambria"/>
                <a:cs typeface="Cambria"/>
              </a:rPr>
              <a:t>𝒕</a:t>
            </a:r>
            <a:r>
              <a:rPr sz="2175" baseline="-15325" dirty="0">
                <a:latin typeface="Cambria"/>
                <a:cs typeface="Cambria"/>
              </a:rPr>
              <a:t>𝒄</a:t>
            </a:r>
            <a:r>
              <a:rPr sz="2000" dirty="0">
                <a:latin typeface="Cambria"/>
                <a:cs typeface="Cambria"/>
              </a:rPr>
              <a:t>𝟎</a:t>
            </a:r>
            <a:r>
              <a:rPr sz="2000" spc="130" dirty="0">
                <a:latin typeface="Cambria"/>
                <a:cs typeface="Cambria"/>
              </a:rPr>
              <a:t> </a:t>
            </a:r>
            <a:r>
              <a:rPr sz="2000" spc="375" dirty="0">
                <a:latin typeface="Cambria"/>
                <a:cs typeface="Cambria"/>
              </a:rPr>
              <a:t>&lt;</a:t>
            </a:r>
            <a:r>
              <a:rPr sz="2000" spc="130" dirty="0">
                <a:latin typeface="Cambria"/>
                <a:cs typeface="Cambria"/>
              </a:rPr>
              <a:t> </a:t>
            </a:r>
            <a:r>
              <a:rPr sz="2000" dirty="0">
                <a:latin typeface="Cambria"/>
                <a:cs typeface="Cambria"/>
              </a:rPr>
              <a:t>𝒕</a:t>
            </a:r>
            <a:r>
              <a:rPr sz="2000" spc="130" dirty="0">
                <a:latin typeface="Cambria"/>
                <a:cs typeface="Cambria"/>
              </a:rPr>
              <a:t> </a:t>
            </a:r>
            <a:r>
              <a:rPr sz="2000" spc="375" dirty="0">
                <a:latin typeface="Cambria"/>
                <a:cs typeface="Cambria"/>
              </a:rPr>
              <a:t>≤</a:t>
            </a:r>
            <a:r>
              <a:rPr sz="2000" spc="130" dirty="0">
                <a:latin typeface="Cambria"/>
                <a:cs typeface="Cambria"/>
              </a:rPr>
              <a:t> </a:t>
            </a:r>
            <a:r>
              <a:rPr sz="2000" spc="-25" dirty="0">
                <a:latin typeface="Cambria"/>
                <a:cs typeface="Cambria"/>
              </a:rPr>
              <a:t>𝟐𝒕</a:t>
            </a:r>
            <a:r>
              <a:rPr sz="2175" spc="-37" baseline="-15325" dirty="0">
                <a:latin typeface="Cambria"/>
                <a:cs typeface="Cambria"/>
              </a:rPr>
              <a:t>𝒄</a:t>
            </a:r>
            <a:endParaRPr sz="2175" baseline="-15325" dirty="0">
              <a:latin typeface="Cambria"/>
              <a:cs typeface="Cambria"/>
            </a:endParaRPr>
          </a:p>
        </p:txBody>
      </p:sp>
      <p:pic>
        <p:nvPicPr>
          <p:cNvPr id="25" name="object 25"/>
          <p:cNvPicPr/>
          <p:nvPr/>
        </p:nvPicPr>
        <p:blipFill>
          <a:blip r:embed="rId3" cstate="print"/>
          <a:stretch>
            <a:fillRect/>
          </a:stretch>
        </p:blipFill>
        <p:spPr>
          <a:xfrm>
            <a:off x="712749" y="2714752"/>
            <a:ext cx="7513319" cy="3678173"/>
          </a:xfrm>
          <a:prstGeom prst="rect">
            <a:avLst/>
          </a:prstGeom>
        </p:spPr>
      </p:pic>
      <p:sp>
        <p:nvSpPr>
          <p:cNvPr id="31" name="object 2">
            <a:extLst>
              <a:ext uri="{FF2B5EF4-FFF2-40B4-BE49-F238E27FC236}">
                <a16:creationId xmlns:a16="http://schemas.microsoft.com/office/drawing/2014/main" id="{7BFDFAC0-310A-4F2C-8E5E-E0F364B3CAE1}"/>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33" name="object 3">
            <a:extLst>
              <a:ext uri="{FF2B5EF4-FFF2-40B4-BE49-F238E27FC236}">
                <a16:creationId xmlns:a16="http://schemas.microsoft.com/office/drawing/2014/main" id="{CF812DE6-17EA-4859-B168-6CA164994573}"/>
              </a:ext>
            </a:extLst>
          </p:cNvPr>
          <p:cNvSpPr txBox="1"/>
          <p:nvPr/>
        </p:nvSpPr>
        <p:spPr>
          <a:xfrm>
            <a:off x="401090" y="1219200"/>
            <a:ext cx="8380731"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limite)</a:t>
            </a:r>
          </a:p>
          <a:p>
            <a:pPr marL="12700">
              <a:lnSpc>
                <a:spcPct val="100000"/>
              </a:lnSpc>
              <a:tabLst>
                <a:tab pos="354965" algn="l"/>
              </a:tabLst>
            </a:pPr>
            <a:r>
              <a:rPr lang="fr-FR" sz="2000" dirty="0">
                <a:latin typeface="+mn-lt"/>
                <a:cs typeface="Arial MT"/>
              </a:rPr>
              <a:t>On va transformer l’hydrogramme 𝒒(𝒕) en condition de bord 𝒉(𝒙 = 𝟎, 𝒕) = 𝒉𝒍(𝒕)</a:t>
            </a:r>
          </a:p>
          <a:p>
            <a:pPr marL="12700">
              <a:lnSpc>
                <a:spcPct val="100000"/>
              </a:lnSpc>
              <a:tabLst>
                <a:tab pos="354965" algn="l"/>
              </a:tabLst>
            </a:pPr>
            <a:r>
              <a:rPr lang="fr-FR" sz="2000" dirty="0">
                <a:latin typeface="+mn-lt"/>
                <a:cs typeface="Arial MT"/>
              </a:rPr>
              <a:t>par la loi de Manning-Strickler. Cela donne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4</a:t>
            </a:fld>
            <a:endParaRPr spc="-25" dirty="0"/>
          </a:p>
        </p:txBody>
      </p:sp>
      <p:sp>
        <p:nvSpPr>
          <p:cNvPr id="8" name="object 2">
            <a:extLst>
              <a:ext uri="{FF2B5EF4-FFF2-40B4-BE49-F238E27FC236}">
                <a16:creationId xmlns:a16="http://schemas.microsoft.com/office/drawing/2014/main" id="{8878048F-A844-4C85-98BF-5D662C861DF6}"/>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3">
            <a:extLst>
              <a:ext uri="{FF2B5EF4-FFF2-40B4-BE49-F238E27FC236}">
                <a16:creationId xmlns:a16="http://schemas.microsoft.com/office/drawing/2014/main" id="{5BF1CAF3-AD05-4339-8BF3-360D3743FABB}"/>
              </a:ext>
            </a:extLst>
          </p:cNvPr>
          <p:cNvSpPr txBox="1"/>
          <p:nvPr/>
        </p:nvSpPr>
        <p:spPr>
          <a:xfrm>
            <a:off x="381000" y="1219200"/>
            <a:ext cx="8243570" cy="1860125"/>
          </a:xfrm>
          <a:prstGeom prst="rect">
            <a:avLst/>
          </a:prstGeom>
        </p:spPr>
        <p:txBody>
          <a:bodyPr vert="horz" wrap="square" lIns="0" tIns="13335" rIns="0" bIns="0" rtlCol="0">
            <a:spAutoFit/>
          </a:bodyPr>
          <a:lstStyle/>
          <a:p>
            <a:pPr marL="12700">
              <a:lnSpc>
                <a:spcPct val="100000"/>
              </a:lnSpc>
              <a:tabLst>
                <a:tab pos="354965" algn="l"/>
              </a:tabLst>
            </a:pPr>
            <a:r>
              <a:rPr lang="fr-FR" sz="2000" dirty="0">
                <a:latin typeface="+mn-lt"/>
                <a:cs typeface="Arial MT"/>
              </a:rPr>
              <a:t>On va utiliser les résultats de la simulation de crue réalisée dans la partie 1 sur </a:t>
            </a:r>
            <a:r>
              <a:rPr lang="fr-FR" sz="2000" dirty="0" err="1">
                <a:latin typeface="+mn-lt"/>
                <a:cs typeface="Arial MT"/>
              </a:rPr>
              <a:t>Iber</a:t>
            </a:r>
            <a:r>
              <a:rPr lang="fr-FR" sz="2000" dirty="0">
                <a:latin typeface="+mn-lt"/>
                <a:cs typeface="Arial MT"/>
              </a:rPr>
              <a:t> pour extraire les hydrogrammes dans différentes sections en travers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Charger le projet «TD4.gid» sur </a:t>
            </a:r>
            <a:r>
              <a:rPr lang="fr-FR" sz="2000" dirty="0" err="1">
                <a:latin typeface="+mn-lt"/>
                <a:cs typeface="Arial MT"/>
              </a:rPr>
              <a:t>Iber</a:t>
            </a:r>
            <a:endParaRPr lang="fr-FR" sz="2000" dirty="0">
              <a:latin typeface="+mn-lt"/>
              <a:cs typeface="Arial MT"/>
            </a:endParaRPr>
          </a:p>
          <a:p>
            <a:pPr marL="355600" indent="-342900">
              <a:lnSpc>
                <a:spcPct val="100000"/>
              </a:lnSpc>
              <a:buFont typeface="Arial" panose="020B0604020202020204" pitchFamily="34" charset="0"/>
              <a:buChar char="•"/>
              <a:tabLst>
                <a:tab pos="354965" algn="l"/>
              </a:tabLst>
            </a:pPr>
            <a:r>
              <a:rPr lang="fr-FR" sz="2000" dirty="0">
                <a:latin typeface="+mn-lt"/>
                <a:cs typeface="Arial MT"/>
              </a:rPr>
              <a:t>Ouvrir le menu «post-</a:t>
            </a:r>
            <a:r>
              <a:rPr lang="fr-FR" sz="2000" dirty="0" err="1">
                <a:latin typeface="+mn-lt"/>
                <a:cs typeface="Arial MT"/>
              </a:rPr>
              <a:t>processing</a:t>
            </a:r>
            <a:r>
              <a:rPr lang="fr-FR" sz="2000" dirty="0">
                <a:latin typeface="+mn-lt"/>
                <a:cs typeface="Arial MT"/>
              </a:rPr>
              <a:t>»</a:t>
            </a:r>
          </a:p>
          <a:p>
            <a:pPr marL="355600" indent="-342900">
              <a:lnSpc>
                <a:spcPct val="100000"/>
              </a:lnSpc>
              <a:buFont typeface="Arial" panose="020B0604020202020204" pitchFamily="34" charset="0"/>
              <a:buChar char="•"/>
              <a:tabLst>
                <a:tab pos="354965" algn="l"/>
              </a:tabLst>
            </a:pPr>
            <a:r>
              <a:rPr lang="fr-FR" sz="2000" dirty="0">
                <a:latin typeface="+mn-lt"/>
                <a:cs typeface="Arial MT"/>
              </a:rPr>
              <a:t>Dessiner des sections en travers en plusieurs endroits</a:t>
            </a:r>
          </a:p>
          <a:p>
            <a:pPr marL="12700">
              <a:lnSpc>
                <a:spcPct val="100000"/>
              </a:lnSpc>
              <a:tabLst>
                <a:tab pos="354965" algn="l"/>
              </a:tabLst>
            </a:pPr>
            <a:endParaRPr lang="en-CH" sz="2000" dirty="0">
              <a:latin typeface="+mn-lt"/>
              <a:cs typeface="Arial M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40</a:t>
            </a:fld>
            <a:endParaRPr spc="-25" dirty="0"/>
          </a:p>
        </p:txBody>
      </p:sp>
      <p:sp>
        <p:nvSpPr>
          <p:cNvPr id="7" name="object 7"/>
          <p:cNvSpPr txBox="1"/>
          <p:nvPr/>
        </p:nvSpPr>
        <p:spPr>
          <a:xfrm>
            <a:off x="3289319" y="2817876"/>
            <a:ext cx="316230" cy="330200"/>
          </a:xfrm>
          <a:prstGeom prst="rect">
            <a:avLst/>
          </a:prstGeom>
        </p:spPr>
        <p:txBody>
          <a:bodyPr vert="horz" wrap="square" lIns="0" tIns="12065" rIns="0" bIns="0" rtlCol="0">
            <a:spAutoFit/>
          </a:bodyPr>
          <a:lstStyle/>
          <a:p>
            <a:pPr marL="12700">
              <a:lnSpc>
                <a:spcPct val="100000"/>
              </a:lnSpc>
              <a:spcBef>
                <a:spcPts val="95"/>
              </a:spcBef>
            </a:pPr>
            <a:r>
              <a:rPr sz="2000" spc="-25" dirty="0">
                <a:latin typeface="Cambria"/>
                <a:cs typeface="Cambria"/>
              </a:rPr>
              <a:t>𝒅𝒔</a:t>
            </a:r>
            <a:endParaRPr sz="2000">
              <a:latin typeface="Cambria"/>
              <a:cs typeface="Cambria"/>
            </a:endParaRPr>
          </a:p>
        </p:txBody>
      </p:sp>
      <p:sp>
        <p:nvSpPr>
          <p:cNvPr id="8" name="object 8"/>
          <p:cNvSpPr/>
          <p:nvPr/>
        </p:nvSpPr>
        <p:spPr>
          <a:xfrm>
            <a:off x="3302787" y="2833624"/>
            <a:ext cx="290830" cy="17145"/>
          </a:xfrm>
          <a:custGeom>
            <a:avLst/>
            <a:gdLst/>
            <a:ahLst/>
            <a:cxnLst/>
            <a:rect l="l" t="t" r="r" b="b"/>
            <a:pathLst>
              <a:path w="290829" h="17144">
                <a:moveTo>
                  <a:pt x="290322" y="16763"/>
                </a:moveTo>
                <a:lnTo>
                  <a:pt x="290322" y="0"/>
                </a:lnTo>
                <a:lnTo>
                  <a:pt x="0" y="0"/>
                </a:lnTo>
                <a:lnTo>
                  <a:pt x="0" y="16763"/>
                </a:lnTo>
                <a:lnTo>
                  <a:pt x="290322" y="16763"/>
                </a:lnTo>
                <a:close/>
              </a:path>
            </a:pathLst>
          </a:custGeom>
          <a:solidFill>
            <a:srgbClr val="000000"/>
          </a:solidFill>
        </p:spPr>
        <p:txBody>
          <a:bodyPr wrap="square" lIns="0" tIns="0" rIns="0" bIns="0" rtlCol="0"/>
          <a:lstStyle/>
          <a:p>
            <a:endParaRPr/>
          </a:p>
        </p:txBody>
      </p:sp>
      <p:sp>
        <p:nvSpPr>
          <p:cNvPr id="9" name="object 9"/>
          <p:cNvSpPr txBox="1"/>
          <p:nvPr/>
        </p:nvSpPr>
        <p:spPr>
          <a:xfrm>
            <a:off x="4989341" y="2768346"/>
            <a:ext cx="136525" cy="247650"/>
          </a:xfrm>
          <a:prstGeom prst="rect">
            <a:avLst/>
          </a:prstGeom>
        </p:spPr>
        <p:txBody>
          <a:bodyPr vert="horz" wrap="square" lIns="0" tIns="13335" rIns="0" bIns="0" rtlCol="0">
            <a:spAutoFit/>
          </a:bodyPr>
          <a:lstStyle/>
          <a:p>
            <a:pPr marL="12700">
              <a:lnSpc>
                <a:spcPct val="100000"/>
              </a:lnSpc>
              <a:spcBef>
                <a:spcPts val="105"/>
              </a:spcBef>
            </a:pPr>
            <a:r>
              <a:rPr sz="1450" spc="-50" dirty="0">
                <a:latin typeface="Cambria"/>
                <a:cs typeface="Cambria"/>
              </a:rPr>
              <a:t>𝟏</a:t>
            </a:r>
            <a:endParaRPr sz="1450">
              <a:latin typeface="Cambria"/>
              <a:cs typeface="Cambria"/>
            </a:endParaRPr>
          </a:p>
        </p:txBody>
      </p:sp>
      <p:sp>
        <p:nvSpPr>
          <p:cNvPr id="10" name="object 10"/>
          <p:cNvSpPr txBox="1"/>
          <p:nvPr/>
        </p:nvSpPr>
        <p:spPr>
          <a:xfrm>
            <a:off x="3261115" y="2647950"/>
            <a:ext cx="2411730" cy="330200"/>
          </a:xfrm>
          <a:prstGeom prst="rect">
            <a:avLst/>
          </a:prstGeom>
        </p:spPr>
        <p:txBody>
          <a:bodyPr vert="horz" wrap="square" lIns="0" tIns="12065" rIns="0" bIns="0" rtlCol="0">
            <a:spAutoFit/>
          </a:bodyPr>
          <a:lstStyle/>
          <a:p>
            <a:pPr marL="50800">
              <a:lnSpc>
                <a:spcPct val="100000"/>
              </a:lnSpc>
              <a:spcBef>
                <a:spcPts val="95"/>
              </a:spcBef>
              <a:tabLst>
                <a:tab pos="941069" algn="l"/>
                <a:tab pos="1932305" algn="l"/>
              </a:tabLst>
            </a:pPr>
            <a:r>
              <a:rPr sz="3000" baseline="41666" dirty="0">
                <a:latin typeface="Cambria"/>
                <a:cs typeface="Cambria"/>
              </a:rPr>
              <a:t>𝒅𝒕</a:t>
            </a:r>
            <a:r>
              <a:rPr sz="3000" spc="277" baseline="41666" dirty="0">
                <a:latin typeface="Cambria"/>
                <a:cs typeface="Cambria"/>
              </a:rPr>
              <a:t> </a:t>
            </a:r>
            <a:r>
              <a:rPr sz="2000" spc="375" dirty="0">
                <a:latin typeface="Cambria"/>
                <a:cs typeface="Cambria"/>
              </a:rPr>
              <a:t>=</a:t>
            </a:r>
            <a:r>
              <a:rPr sz="2000" spc="105" dirty="0">
                <a:latin typeface="Cambria"/>
                <a:cs typeface="Cambria"/>
              </a:rPr>
              <a:t> </a:t>
            </a:r>
            <a:r>
              <a:rPr sz="2000" spc="-50" dirty="0">
                <a:latin typeface="Cambria"/>
                <a:cs typeface="Cambria"/>
              </a:rPr>
              <a:t>𝟏</a:t>
            </a:r>
            <a:r>
              <a:rPr sz="2000" dirty="0">
                <a:latin typeface="Cambria"/>
                <a:cs typeface="Cambria"/>
              </a:rPr>
              <a:t>	→</a:t>
            </a:r>
            <a:r>
              <a:rPr sz="2000" spc="100" dirty="0">
                <a:latin typeface="Cambria"/>
                <a:cs typeface="Cambria"/>
              </a:rPr>
              <a:t> </a:t>
            </a:r>
            <a:r>
              <a:rPr sz="2000" dirty="0">
                <a:latin typeface="Cambria"/>
                <a:cs typeface="Cambria"/>
              </a:rPr>
              <a:t>𝒕</a:t>
            </a:r>
            <a:r>
              <a:rPr sz="2000" spc="-10" dirty="0">
                <a:latin typeface="Cambria"/>
                <a:cs typeface="Cambria"/>
              </a:rPr>
              <a:t> </a:t>
            </a:r>
            <a:r>
              <a:rPr sz="2000" spc="-520" dirty="0">
                <a:latin typeface="Cambria"/>
                <a:cs typeface="Cambria"/>
              </a:rPr>
              <a:t>—</a:t>
            </a:r>
            <a:r>
              <a:rPr sz="2000" spc="10" dirty="0">
                <a:latin typeface="Cambria"/>
                <a:cs typeface="Cambria"/>
              </a:rPr>
              <a:t> </a:t>
            </a:r>
            <a:r>
              <a:rPr sz="2000" spc="-50" dirty="0">
                <a:latin typeface="Cambria"/>
                <a:cs typeface="Cambria"/>
              </a:rPr>
              <a:t>𝒕</a:t>
            </a:r>
            <a:r>
              <a:rPr sz="2000" dirty="0">
                <a:latin typeface="Cambria"/>
                <a:cs typeface="Cambria"/>
              </a:rPr>
              <a:t>	</a:t>
            </a:r>
            <a:r>
              <a:rPr sz="2000" spc="375" dirty="0">
                <a:latin typeface="Cambria"/>
                <a:cs typeface="Cambria"/>
              </a:rPr>
              <a:t>=</a:t>
            </a:r>
            <a:r>
              <a:rPr sz="2000" spc="120" dirty="0">
                <a:latin typeface="Cambria"/>
                <a:cs typeface="Cambria"/>
              </a:rPr>
              <a:t> </a:t>
            </a:r>
            <a:r>
              <a:rPr sz="2000" spc="-25" dirty="0">
                <a:latin typeface="Cambria"/>
                <a:cs typeface="Cambria"/>
              </a:rPr>
              <a:t>𝒔,</a:t>
            </a:r>
            <a:endParaRPr sz="2000" dirty="0">
              <a:latin typeface="Cambria"/>
              <a:cs typeface="Cambria"/>
            </a:endParaRPr>
          </a:p>
        </p:txBody>
      </p:sp>
      <p:sp>
        <p:nvSpPr>
          <p:cNvPr id="11" name="object 11"/>
          <p:cNvSpPr txBox="1"/>
          <p:nvPr/>
        </p:nvSpPr>
        <p:spPr>
          <a:xfrm>
            <a:off x="3288551" y="3636262"/>
            <a:ext cx="237490" cy="247650"/>
          </a:xfrm>
          <a:prstGeom prst="rect">
            <a:avLst/>
          </a:prstGeom>
        </p:spPr>
        <p:txBody>
          <a:bodyPr vert="horz" wrap="square" lIns="0" tIns="13335" rIns="0" bIns="0" rtlCol="0">
            <a:spAutoFit/>
          </a:bodyPr>
          <a:lstStyle/>
          <a:p>
            <a:pPr marL="12700">
              <a:lnSpc>
                <a:spcPct val="100000"/>
              </a:lnSpc>
              <a:spcBef>
                <a:spcPts val="105"/>
              </a:spcBef>
            </a:pPr>
            <a:r>
              <a:rPr sz="1450" spc="-25" dirty="0">
                <a:latin typeface="Cambria"/>
                <a:cs typeface="Cambria"/>
              </a:rPr>
              <a:t>𝒅𝒔</a:t>
            </a:r>
            <a:endParaRPr sz="1450">
              <a:latin typeface="Cambria"/>
              <a:cs typeface="Cambria"/>
            </a:endParaRPr>
          </a:p>
        </p:txBody>
      </p:sp>
      <p:sp>
        <p:nvSpPr>
          <p:cNvPr id="12" name="object 12"/>
          <p:cNvSpPr/>
          <p:nvPr/>
        </p:nvSpPr>
        <p:spPr>
          <a:xfrm>
            <a:off x="3290595" y="3626104"/>
            <a:ext cx="236220" cy="17145"/>
          </a:xfrm>
          <a:custGeom>
            <a:avLst/>
            <a:gdLst/>
            <a:ahLst/>
            <a:cxnLst/>
            <a:rect l="l" t="t" r="r" b="b"/>
            <a:pathLst>
              <a:path w="236220" h="17145">
                <a:moveTo>
                  <a:pt x="236220" y="16763"/>
                </a:moveTo>
                <a:lnTo>
                  <a:pt x="236220" y="0"/>
                </a:lnTo>
                <a:lnTo>
                  <a:pt x="0" y="0"/>
                </a:lnTo>
                <a:lnTo>
                  <a:pt x="0" y="16763"/>
                </a:lnTo>
                <a:lnTo>
                  <a:pt x="236220" y="16763"/>
                </a:lnTo>
                <a:close/>
              </a:path>
            </a:pathLst>
          </a:custGeom>
          <a:solidFill>
            <a:srgbClr val="000000"/>
          </a:solidFill>
        </p:spPr>
        <p:txBody>
          <a:bodyPr wrap="square" lIns="0" tIns="0" rIns="0" bIns="0" rtlCol="0"/>
          <a:lstStyle/>
          <a:p>
            <a:endParaRPr/>
          </a:p>
        </p:txBody>
      </p:sp>
      <p:sp>
        <p:nvSpPr>
          <p:cNvPr id="13" name="object 13"/>
          <p:cNvSpPr txBox="1"/>
          <p:nvPr/>
        </p:nvSpPr>
        <p:spPr>
          <a:xfrm>
            <a:off x="3251727" y="3440430"/>
            <a:ext cx="2433320" cy="330200"/>
          </a:xfrm>
          <a:prstGeom prst="rect">
            <a:avLst/>
          </a:prstGeom>
        </p:spPr>
        <p:txBody>
          <a:bodyPr vert="horz" wrap="square" lIns="0" tIns="12065" rIns="0" bIns="0" rtlCol="0">
            <a:spAutoFit/>
          </a:bodyPr>
          <a:lstStyle/>
          <a:p>
            <a:pPr marL="38100">
              <a:lnSpc>
                <a:spcPct val="100000"/>
              </a:lnSpc>
              <a:spcBef>
                <a:spcPts val="95"/>
              </a:spcBef>
            </a:pPr>
            <a:r>
              <a:rPr sz="2175" baseline="44061" dirty="0">
                <a:latin typeface="Cambria"/>
                <a:cs typeface="Cambria"/>
              </a:rPr>
              <a:t>𝒅𝒉</a:t>
            </a:r>
            <a:r>
              <a:rPr sz="2175" spc="359" baseline="44061" dirty="0">
                <a:latin typeface="Cambria"/>
                <a:cs typeface="Cambria"/>
              </a:rPr>
              <a:t> </a:t>
            </a:r>
            <a:r>
              <a:rPr sz="2000" spc="375" dirty="0">
                <a:latin typeface="Cambria"/>
                <a:cs typeface="Cambria"/>
              </a:rPr>
              <a:t>=</a:t>
            </a:r>
            <a:r>
              <a:rPr sz="2000" spc="114" dirty="0">
                <a:latin typeface="Cambria"/>
                <a:cs typeface="Cambria"/>
              </a:rPr>
              <a:t> </a:t>
            </a:r>
            <a:r>
              <a:rPr sz="2000" dirty="0">
                <a:latin typeface="Cambria"/>
                <a:cs typeface="Cambria"/>
              </a:rPr>
              <a:t>𝟎</a:t>
            </a:r>
            <a:r>
              <a:rPr sz="2000" spc="50" dirty="0">
                <a:latin typeface="Cambria"/>
                <a:cs typeface="Cambria"/>
              </a:rPr>
              <a:t>  </a:t>
            </a:r>
            <a:r>
              <a:rPr sz="2000" dirty="0">
                <a:latin typeface="Cambria"/>
                <a:cs typeface="Cambria"/>
              </a:rPr>
              <a:t>→</a:t>
            </a:r>
            <a:r>
              <a:rPr sz="2000" spc="110" dirty="0">
                <a:latin typeface="Cambria"/>
                <a:cs typeface="Cambria"/>
              </a:rPr>
              <a:t> </a:t>
            </a:r>
            <a:r>
              <a:rPr sz="2000" dirty="0">
                <a:latin typeface="Cambria"/>
                <a:cs typeface="Cambria"/>
              </a:rPr>
              <a:t>𝒉</a:t>
            </a:r>
            <a:r>
              <a:rPr sz="2000" spc="110" dirty="0">
                <a:latin typeface="Cambria"/>
                <a:cs typeface="Cambria"/>
              </a:rPr>
              <a:t> </a:t>
            </a:r>
            <a:r>
              <a:rPr sz="2000" spc="375" dirty="0">
                <a:latin typeface="Cambria"/>
                <a:cs typeface="Cambria"/>
              </a:rPr>
              <a:t>=</a:t>
            </a:r>
            <a:r>
              <a:rPr sz="2000" spc="114" dirty="0">
                <a:latin typeface="Cambria"/>
                <a:cs typeface="Cambria"/>
              </a:rPr>
              <a:t> </a:t>
            </a:r>
            <a:r>
              <a:rPr sz="2000" spc="-10" dirty="0">
                <a:latin typeface="Cambria"/>
                <a:cs typeface="Cambria"/>
              </a:rPr>
              <a:t>𝒉</a:t>
            </a:r>
            <a:r>
              <a:rPr sz="2175" spc="-15" baseline="-15325" dirty="0">
                <a:latin typeface="Cambria"/>
                <a:cs typeface="Cambria"/>
              </a:rPr>
              <a:t>𝒍</a:t>
            </a:r>
            <a:r>
              <a:rPr sz="2000" spc="-10" dirty="0">
                <a:latin typeface="Cambria"/>
                <a:cs typeface="Cambria"/>
              </a:rPr>
              <a:t>(𝒕</a:t>
            </a:r>
            <a:r>
              <a:rPr sz="2175" spc="-15" baseline="-15325" dirty="0">
                <a:latin typeface="Cambria"/>
                <a:cs typeface="Cambria"/>
              </a:rPr>
              <a:t>𝟏</a:t>
            </a:r>
            <a:r>
              <a:rPr sz="2000" spc="-10" dirty="0">
                <a:latin typeface="Cambria"/>
                <a:cs typeface="Cambria"/>
              </a:rPr>
              <a:t>)</a:t>
            </a:r>
            <a:r>
              <a:rPr sz="2000" b="1" spc="-10" dirty="0">
                <a:latin typeface="Arial"/>
                <a:cs typeface="Arial"/>
              </a:rPr>
              <a:t>,</a:t>
            </a:r>
            <a:endParaRPr sz="2000" dirty="0">
              <a:latin typeface="Arial"/>
              <a:cs typeface="Arial"/>
            </a:endParaRPr>
          </a:p>
        </p:txBody>
      </p:sp>
      <p:sp>
        <p:nvSpPr>
          <p:cNvPr id="14" name="object 14"/>
          <p:cNvSpPr txBox="1"/>
          <p:nvPr/>
        </p:nvSpPr>
        <p:spPr>
          <a:xfrm>
            <a:off x="2897636" y="4146808"/>
            <a:ext cx="316230" cy="330200"/>
          </a:xfrm>
          <a:prstGeom prst="rect">
            <a:avLst/>
          </a:prstGeom>
        </p:spPr>
        <p:txBody>
          <a:bodyPr vert="horz" wrap="square" lIns="0" tIns="12065" rIns="0" bIns="0" rtlCol="0">
            <a:spAutoFit/>
          </a:bodyPr>
          <a:lstStyle/>
          <a:p>
            <a:pPr marL="12700">
              <a:lnSpc>
                <a:spcPct val="100000"/>
              </a:lnSpc>
              <a:spcBef>
                <a:spcPts val="95"/>
              </a:spcBef>
            </a:pPr>
            <a:r>
              <a:rPr sz="2000" spc="-25" dirty="0">
                <a:latin typeface="Cambria"/>
                <a:cs typeface="Cambria"/>
              </a:rPr>
              <a:t>𝒅𝒔</a:t>
            </a:r>
            <a:endParaRPr sz="2000">
              <a:latin typeface="Cambria"/>
              <a:cs typeface="Cambria"/>
            </a:endParaRPr>
          </a:p>
        </p:txBody>
      </p:sp>
      <p:sp>
        <p:nvSpPr>
          <p:cNvPr id="15" name="object 15"/>
          <p:cNvSpPr/>
          <p:nvPr/>
        </p:nvSpPr>
        <p:spPr>
          <a:xfrm>
            <a:off x="2901975" y="4162552"/>
            <a:ext cx="309880" cy="17145"/>
          </a:xfrm>
          <a:custGeom>
            <a:avLst/>
            <a:gdLst/>
            <a:ahLst/>
            <a:cxnLst/>
            <a:rect l="l" t="t" r="r" b="b"/>
            <a:pathLst>
              <a:path w="309880" h="17145">
                <a:moveTo>
                  <a:pt x="309372" y="16763"/>
                </a:moveTo>
                <a:lnTo>
                  <a:pt x="309372" y="0"/>
                </a:lnTo>
                <a:lnTo>
                  <a:pt x="0" y="0"/>
                </a:lnTo>
                <a:lnTo>
                  <a:pt x="0" y="16763"/>
                </a:lnTo>
                <a:lnTo>
                  <a:pt x="309372" y="16763"/>
                </a:lnTo>
                <a:close/>
              </a:path>
            </a:pathLst>
          </a:custGeom>
          <a:solidFill>
            <a:srgbClr val="000000"/>
          </a:solidFill>
        </p:spPr>
        <p:txBody>
          <a:bodyPr wrap="square" lIns="0" tIns="0" rIns="0" bIns="0" rtlCol="0"/>
          <a:lstStyle/>
          <a:p>
            <a:endParaRPr/>
          </a:p>
        </p:txBody>
      </p:sp>
      <p:sp>
        <p:nvSpPr>
          <p:cNvPr id="16" name="object 16"/>
          <p:cNvSpPr/>
          <p:nvPr/>
        </p:nvSpPr>
        <p:spPr>
          <a:xfrm>
            <a:off x="3693693" y="4054348"/>
            <a:ext cx="326390" cy="234950"/>
          </a:xfrm>
          <a:custGeom>
            <a:avLst/>
            <a:gdLst/>
            <a:ahLst/>
            <a:cxnLst/>
            <a:rect l="l" t="t" r="r" b="b"/>
            <a:pathLst>
              <a:path w="326389" h="234950">
                <a:moveTo>
                  <a:pt x="326136" y="117348"/>
                </a:moveTo>
                <a:lnTo>
                  <a:pt x="321087" y="75819"/>
                </a:lnTo>
                <a:lnTo>
                  <a:pt x="295596" y="26574"/>
                </a:lnTo>
                <a:lnTo>
                  <a:pt x="250698" y="0"/>
                </a:lnTo>
                <a:lnTo>
                  <a:pt x="247650" y="9144"/>
                </a:lnTo>
                <a:lnTo>
                  <a:pt x="261068" y="14978"/>
                </a:lnTo>
                <a:lnTo>
                  <a:pt x="272700" y="23240"/>
                </a:lnTo>
                <a:lnTo>
                  <a:pt x="296441" y="61174"/>
                </a:lnTo>
                <a:lnTo>
                  <a:pt x="304800" y="115823"/>
                </a:lnTo>
                <a:lnTo>
                  <a:pt x="304800" y="195618"/>
                </a:lnTo>
                <a:lnTo>
                  <a:pt x="306324" y="193548"/>
                </a:lnTo>
                <a:lnTo>
                  <a:pt x="314884" y="176819"/>
                </a:lnTo>
                <a:lnTo>
                  <a:pt x="321087" y="158591"/>
                </a:lnTo>
                <a:lnTo>
                  <a:pt x="324862" y="138791"/>
                </a:lnTo>
                <a:lnTo>
                  <a:pt x="326136" y="117348"/>
                </a:lnTo>
                <a:close/>
              </a:path>
              <a:path w="326389" h="234950">
                <a:moveTo>
                  <a:pt x="304800" y="195618"/>
                </a:moveTo>
                <a:lnTo>
                  <a:pt x="304800" y="115823"/>
                </a:lnTo>
                <a:lnTo>
                  <a:pt x="303823" y="136552"/>
                </a:lnTo>
                <a:lnTo>
                  <a:pt x="300990" y="155352"/>
                </a:lnTo>
                <a:lnTo>
                  <a:pt x="282475" y="200465"/>
                </a:lnTo>
                <a:lnTo>
                  <a:pt x="247650" y="224790"/>
                </a:lnTo>
                <a:lnTo>
                  <a:pt x="250698" y="234696"/>
                </a:lnTo>
                <a:lnTo>
                  <a:pt x="267854" y="228695"/>
                </a:lnTo>
                <a:lnTo>
                  <a:pt x="282797" y="219837"/>
                </a:lnTo>
                <a:lnTo>
                  <a:pt x="295596" y="208121"/>
                </a:lnTo>
                <a:lnTo>
                  <a:pt x="304800" y="195618"/>
                </a:lnTo>
                <a:close/>
              </a:path>
              <a:path w="326389"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326389" h="234950">
                <a:moveTo>
                  <a:pt x="77724" y="224790"/>
                </a:moveTo>
                <a:lnTo>
                  <a:pt x="43219" y="200465"/>
                </a:lnTo>
                <a:lnTo>
                  <a:pt x="24765" y="155352"/>
                </a:lnTo>
                <a:lnTo>
                  <a:pt x="21336" y="115824"/>
                </a:lnTo>
                <a:lnTo>
                  <a:pt x="21336" y="196622"/>
                </a:lnTo>
                <a:lnTo>
                  <a:pt x="29884" y="208121"/>
                </a:lnTo>
                <a:lnTo>
                  <a:pt x="42862" y="219836"/>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17" name="object 17"/>
          <p:cNvSpPr/>
          <p:nvPr/>
        </p:nvSpPr>
        <p:spPr>
          <a:xfrm>
            <a:off x="5773940" y="4053598"/>
            <a:ext cx="54610" cy="236220"/>
          </a:xfrm>
          <a:custGeom>
            <a:avLst/>
            <a:gdLst/>
            <a:ahLst/>
            <a:cxnLst/>
            <a:rect l="l" t="t" r="r" b="b"/>
            <a:pathLst>
              <a:path w="54610" h="236220">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18" name="object 18"/>
          <p:cNvSpPr/>
          <p:nvPr/>
        </p:nvSpPr>
        <p:spPr>
          <a:xfrm>
            <a:off x="5030990" y="4053598"/>
            <a:ext cx="55244" cy="236220"/>
          </a:xfrm>
          <a:custGeom>
            <a:avLst/>
            <a:gdLst/>
            <a:ahLst/>
            <a:cxnLst/>
            <a:rect l="l" t="t" r="r" b="b"/>
            <a:pathLst>
              <a:path w="55245" h="236220">
                <a:moveTo>
                  <a:pt x="54610" y="0"/>
                </a:moveTo>
                <a:lnTo>
                  <a:pt x="20320" y="0"/>
                </a:lnTo>
                <a:lnTo>
                  <a:pt x="0" y="0"/>
                </a:lnTo>
                <a:lnTo>
                  <a:pt x="0" y="236220"/>
                </a:lnTo>
                <a:lnTo>
                  <a:pt x="20320" y="236220"/>
                </a:lnTo>
                <a:lnTo>
                  <a:pt x="20320" y="9144"/>
                </a:lnTo>
                <a:lnTo>
                  <a:pt x="54610" y="9144"/>
                </a:lnTo>
                <a:lnTo>
                  <a:pt x="54610" y="0"/>
                </a:lnTo>
                <a:close/>
              </a:path>
              <a:path w="55245" h="236220">
                <a:moveTo>
                  <a:pt x="54864" y="226314"/>
                </a:moveTo>
                <a:lnTo>
                  <a:pt x="20574" y="226314"/>
                </a:lnTo>
                <a:lnTo>
                  <a:pt x="20574" y="236220"/>
                </a:lnTo>
                <a:lnTo>
                  <a:pt x="54864" y="236220"/>
                </a:lnTo>
                <a:lnTo>
                  <a:pt x="54864" y="226314"/>
                </a:lnTo>
                <a:close/>
              </a:path>
            </a:pathLst>
          </a:custGeom>
          <a:solidFill>
            <a:srgbClr val="000000"/>
          </a:solidFill>
        </p:spPr>
        <p:txBody>
          <a:bodyPr wrap="square" lIns="0" tIns="0" rIns="0" bIns="0" rtlCol="0"/>
          <a:lstStyle/>
          <a:p>
            <a:endParaRPr/>
          </a:p>
        </p:txBody>
      </p:sp>
      <p:sp>
        <p:nvSpPr>
          <p:cNvPr id="19" name="object 19"/>
          <p:cNvSpPr txBox="1"/>
          <p:nvPr/>
        </p:nvSpPr>
        <p:spPr>
          <a:xfrm>
            <a:off x="2850401" y="3976878"/>
            <a:ext cx="3224530" cy="330200"/>
          </a:xfrm>
          <a:prstGeom prst="rect">
            <a:avLst/>
          </a:prstGeom>
        </p:spPr>
        <p:txBody>
          <a:bodyPr vert="horz" wrap="square" lIns="0" tIns="12065" rIns="0" bIns="0" rtlCol="0">
            <a:spAutoFit/>
          </a:bodyPr>
          <a:lstStyle/>
          <a:p>
            <a:pPr marL="50800">
              <a:lnSpc>
                <a:spcPct val="100000"/>
              </a:lnSpc>
              <a:spcBef>
                <a:spcPts val="95"/>
              </a:spcBef>
              <a:tabLst>
                <a:tab pos="1261110" algn="l"/>
              </a:tabLst>
            </a:pPr>
            <a:r>
              <a:rPr sz="3000" baseline="41666" dirty="0">
                <a:latin typeface="Cambria"/>
                <a:cs typeface="Cambria"/>
              </a:rPr>
              <a:t>𝒅𝒙</a:t>
            </a:r>
            <a:r>
              <a:rPr sz="3000" spc="157" baseline="41666" dirty="0">
                <a:latin typeface="Cambria"/>
                <a:cs typeface="Cambria"/>
              </a:rPr>
              <a:t> </a:t>
            </a:r>
            <a:r>
              <a:rPr sz="2000" spc="375" dirty="0">
                <a:latin typeface="Cambria"/>
                <a:cs typeface="Cambria"/>
              </a:rPr>
              <a:t>=</a:t>
            </a:r>
            <a:r>
              <a:rPr sz="2000" spc="114" dirty="0">
                <a:latin typeface="Cambria"/>
                <a:cs typeface="Cambria"/>
              </a:rPr>
              <a:t> </a:t>
            </a:r>
            <a:r>
              <a:rPr sz="2000" dirty="0">
                <a:latin typeface="Cambria"/>
                <a:cs typeface="Cambria"/>
              </a:rPr>
              <a:t>𝒄</a:t>
            </a:r>
            <a:r>
              <a:rPr sz="2000" spc="380" dirty="0">
                <a:latin typeface="Cambria"/>
                <a:cs typeface="Cambria"/>
              </a:rPr>
              <a:t> </a:t>
            </a:r>
            <a:r>
              <a:rPr sz="2000" spc="-50" dirty="0">
                <a:latin typeface="Cambria"/>
                <a:cs typeface="Cambria"/>
              </a:rPr>
              <a:t>𝒉</a:t>
            </a:r>
            <a:r>
              <a:rPr sz="2000" dirty="0">
                <a:latin typeface="Cambria"/>
                <a:cs typeface="Cambria"/>
              </a:rPr>
              <a:t>	→</a:t>
            </a:r>
            <a:r>
              <a:rPr sz="2000" spc="114" dirty="0">
                <a:latin typeface="Cambria"/>
                <a:cs typeface="Cambria"/>
              </a:rPr>
              <a:t> </a:t>
            </a:r>
            <a:r>
              <a:rPr sz="2000" dirty="0">
                <a:latin typeface="Cambria"/>
                <a:cs typeface="Cambria"/>
              </a:rPr>
              <a:t>𝒙</a:t>
            </a:r>
            <a:r>
              <a:rPr sz="2000" spc="114" dirty="0">
                <a:latin typeface="Cambria"/>
                <a:cs typeface="Cambria"/>
              </a:rPr>
              <a:t> </a:t>
            </a:r>
            <a:r>
              <a:rPr sz="2000" spc="375" dirty="0">
                <a:latin typeface="Cambria"/>
                <a:cs typeface="Cambria"/>
              </a:rPr>
              <a:t>=</a:t>
            </a:r>
            <a:r>
              <a:rPr sz="2000" spc="125" dirty="0">
                <a:latin typeface="Cambria"/>
                <a:cs typeface="Cambria"/>
              </a:rPr>
              <a:t> </a:t>
            </a:r>
            <a:r>
              <a:rPr sz="2000" dirty="0">
                <a:latin typeface="Cambria"/>
                <a:cs typeface="Cambria"/>
              </a:rPr>
              <a:t>𝒄</a:t>
            </a:r>
            <a:r>
              <a:rPr sz="2000" spc="265" dirty="0">
                <a:latin typeface="Cambria"/>
                <a:cs typeface="Cambria"/>
              </a:rPr>
              <a:t> </a:t>
            </a:r>
            <a:r>
              <a:rPr sz="2000" dirty="0">
                <a:latin typeface="Cambria"/>
                <a:cs typeface="Cambria"/>
              </a:rPr>
              <a:t>𝒉</a:t>
            </a:r>
            <a:r>
              <a:rPr sz="2000" spc="185" dirty="0">
                <a:latin typeface="Cambria"/>
                <a:cs typeface="Cambria"/>
              </a:rPr>
              <a:t> </a:t>
            </a:r>
            <a:r>
              <a:rPr sz="2000" dirty="0">
                <a:latin typeface="Cambria"/>
                <a:cs typeface="Cambria"/>
              </a:rPr>
              <a:t>(𝒕</a:t>
            </a:r>
            <a:r>
              <a:rPr sz="2000" spc="35" dirty="0">
                <a:latin typeface="Cambria"/>
                <a:cs typeface="Cambria"/>
              </a:rPr>
              <a:t>  </a:t>
            </a:r>
            <a:r>
              <a:rPr sz="2000" spc="60" dirty="0">
                <a:latin typeface="Cambria"/>
                <a:cs typeface="Cambria"/>
              </a:rPr>
              <a:t>)</a:t>
            </a:r>
            <a:r>
              <a:rPr sz="2000" spc="254" dirty="0">
                <a:latin typeface="Cambria"/>
                <a:cs typeface="Cambria"/>
              </a:rPr>
              <a:t> </a:t>
            </a:r>
            <a:r>
              <a:rPr sz="2000" spc="-25" dirty="0">
                <a:latin typeface="Cambria"/>
                <a:cs typeface="Cambria"/>
              </a:rPr>
              <a:t>𝒔,</a:t>
            </a:r>
            <a:endParaRPr sz="2000">
              <a:latin typeface="Cambria"/>
              <a:cs typeface="Cambria"/>
            </a:endParaRPr>
          </a:p>
        </p:txBody>
      </p:sp>
      <p:sp>
        <p:nvSpPr>
          <p:cNvPr id="20" name="object 20"/>
          <p:cNvSpPr/>
          <p:nvPr/>
        </p:nvSpPr>
        <p:spPr>
          <a:xfrm>
            <a:off x="3711981" y="4813300"/>
            <a:ext cx="326390" cy="234950"/>
          </a:xfrm>
          <a:custGeom>
            <a:avLst/>
            <a:gdLst/>
            <a:ahLst/>
            <a:cxnLst/>
            <a:rect l="l" t="t" r="r" b="b"/>
            <a:pathLst>
              <a:path w="326389" h="234950">
                <a:moveTo>
                  <a:pt x="326136" y="117348"/>
                </a:moveTo>
                <a:lnTo>
                  <a:pt x="321087" y="75819"/>
                </a:lnTo>
                <a:lnTo>
                  <a:pt x="295596" y="26574"/>
                </a:lnTo>
                <a:lnTo>
                  <a:pt x="250698" y="0"/>
                </a:lnTo>
                <a:lnTo>
                  <a:pt x="247650" y="9144"/>
                </a:lnTo>
                <a:lnTo>
                  <a:pt x="261068" y="14978"/>
                </a:lnTo>
                <a:lnTo>
                  <a:pt x="272700" y="23240"/>
                </a:lnTo>
                <a:lnTo>
                  <a:pt x="296441" y="61174"/>
                </a:lnTo>
                <a:lnTo>
                  <a:pt x="304800" y="115823"/>
                </a:lnTo>
                <a:lnTo>
                  <a:pt x="304800" y="195618"/>
                </a:lnTo>
                <a:lnTo>
                  <a:pt x="306324" y="193548"/>
                </a:lnTo>
                <a:lnTo>
                  <a:pt x="314884" y="176819"/>
                </a:lnTo>
                <a:lnTo>
                  <a:pt x="321087" y="158591"/>
                </a:lnTo>
                <a:lnTo>
                  <a:pt x="324862" y="138791"/>
                </a:lnTo>
                <a:lnTo>
                  <a:pt x="326136" y="117348"/>
                </a:lnTo>
                <a:close/>
              </a:path>
              <a:path w="326389" h="234950">
                <a:moveTo>
                  <a:pt x="304800" y="195618"/>
                </a:moveTo>
                <a:lnTo>
                  <a:pt x="304800" y="115823"/>
                </a:lnTo>
                <a:lnTo>
                  <a:pt x="303823" y="136552"/>
                </a:lnTo>
                <a:lnTo>
                  <a:pt x="300990" y="155352"/>
                </a:lnTo>
                <a:lnTo>
                  <a:pt x="282475" y="200465"/>
                </a:lnTo>
                <a:lnTo>
                  <a:pt x="247650" y="224790"/>
                </a:lnTo>
                <a:lnTo>
                  <a:pt x="250698" y="234696"/>
                </a:lnTo>
                <a:lnTo>
                  <a:pt x="267854" y="228695"/>
                </a:lnTo>
                <a:lnTo>
                  <a:pt x="282797" y="219837"/>
                </a:lnTo>
                <a:lnTo>
                  <a:pt x="295596" y="208121"/>
                </a:lnTo>
                <a:lnTo>
                  <a:pt x="304800" y="195618"/>
                </a:lnTo>
                <a:close/>
              </a:path>
              <a:path w="326389"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326389" h="234950">
                <a:moveTo>
                  <a:pt x="77724" y="224790"/>
                </a:moveTo>
                <a:lnTo>
                  <a:pt x="43219" y="200465"/>
                </a:lnTo>
                <a:lnTo>
                  <a:pt x="24765" y="155352"/>
                </a:lnTo>
                <a:lnTo>
                  <a:pt x="21336" y="115824"/>
                </a:lnTo>
                <a:lnTo>
                  <a:pt x="21336" y="196622"/>
                </a:lnTo>
                <a:lnTo>
                  <a:pt x="29884" y="208121"/>
                </a:lnTo>
                <a:lnTo>
                  <a:pt x="42862" y="219836"/>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21" name="object 21"/>
          <p:cNvSpPr txBox="1"/>
          <p:nvPr/>
        </p:nvSpPr>
        <p:spPr>
          <a:xfrm>
            <a:off x="3547633" y="4735832"/>
            <a:ext cx="419734" cy="330200"/>
          </a:xfrm>
          <a:prstGeom prst="rect">
            <a:avLst/>
          </a:prstGeom>
        </p:spPr>
        <p:txBody>
          <a:bodyPr vert="horz" wrap="square" lIns="0" tIns="12065" rIns="0" bIns="0" rtlCol="0">
            <a:spAutoFit/>
          </a:bodyPr>
          <a:lstStyle/>
          <a:p>
            <a:pPr marL="12700">
              <a:lnSpc>
                <a:spcPct val="100000"/>
              </a:lnSpc>
              <a:spcBef>
                <a:spcPts val="95"/>
              </a:spcBef>
            </a:pPr>
            <a:r>
              <a:rPr sz="2000" dirty="0">
                <a:latin typeface="Cambria"/>
                <a:cs typeface="Cambria"/>
              </a:rPr>
              <a:t>𝒄</a:t>
            </a:r>
            <a:r>
              <a:rPr sz="2000" spc="370" dirty="0">
                <a:latin typeface="Cambria"/>
                <a:cs typeface="Cambria"/>
              </a:rPr>
              <a:t> </a:t>
            </a:r>
            <a:r>
              <a:rPr sz="2000" spc="-50" dirty="0">
                <a:latin typeface="Cambria"/>
                <a:cs typeface="Cambria"/>
              </a:rPr>
              <a:t>𝒉</a:t>
            </a:r>
            <a:endParaRPr sz="2000">
              <a:latin typeface="Cambria"/>
              <a:cs typeface="Cambria"/>
            </a:endParaRPr>
          </a:p>
        </p:txBody>
      </p:sp>
      <p:sp>
        <p:nvSpPr>
          <p:cNvPr id="22" name="object 22"/>
          <p:cNvSpPr/>
          <p:nvPr/>
        </p:nvSpPr>
        <p:spPr>
          <a:xfrm>
            <a:off x="4743729" y="4586224"/>
            <a:ext cx="257175" cy="245110"/>
          </a:xfrm>
          <a:custGeom>
            <a:avLst/>
            <a:gdLst/>
            <a:ahLst/>
            <a:cxnLst/>
            <a:rect l="l" t="t" r="r" b="b"/>
            <a:pathLst>
              <a:path w="257175" h="245110">
                <a:moveTo>
                  <a:pt x="256793" y="16763"/>
                </a:moveTo>
                <a:lnTo>
                  <a:pt x="256793" y="0"/>
                </a:lnTo>
                <a:lnTo>
                  <a:pt x="163067" y="0"/>
                </a:lnTo>
                <a:lnTo>
                  <a:pt x="163067" y="762"/>
                </a:lnTo>
                <a:lnTo>
                  <a:pt x="145541" y="762"/>
                </a:lnTo>
                <a:lnTo>
                  <a:pt x="84581" y="211836"/>
                </a:lnTo>
                <a:lnTo>
                  <a:pt x="41147" y="115823"/>
                </a:lnTo>
                <a:lnTo>
                  <a:pt x="0" y="134874"/>
                </a:lnTo>
                <a:lnTo>
                  <a:pt x="3809" y="144018"/>
                </a:lnTo>
                <a:lnTo>
                  <a:pt x="25145" y="134874"/>
                </a:lnTo>
                <a:lnTo>
                  <a:pt x="76199" y="244602"/>
                </a:lnTo>
                <a:lnTo>
                  <a:pt x="88391" y="244602"/>
                </a:lnTo>
                <a:lnTo>
                  <a:pt x="154685" y="16764"/>
                </a:lnTo>
                <a:lnTo>
                  <a:pt x="256793" y="16763"/>
                </a:lnTo>
                <a:close/>
              </a:path>
            </a:pathLst>
          </a:custGeom>
          <a:solidFill>
            <a:srgbClr val="000000"/>
          </a:solidFill>
        </p:spPr>
        <p:txBody>
          <a:bodyPr wrap="square" lIns="0" tIns="0" rIns="0" bIns="0" rtlCol="0"/>
          <a:lstStyle/>
          <a:p>
            <a:endParaRPr/>
          </a:p>
        </p:txBody>
      </p:sp>
      <p:sp>
        <p:nvSpPr>
          <p:cNvPr id="23" name="object 23"/>
          <p:cNvSpPr txBox="1"/>
          <p:nvPr/>
        </p:nvSpPr>
        <p:spPr>
          <a:xfrm>
            <a:off x="5147836" y="4036771"/>
            <a:ext cx="517525" cy="591185"/>
          </a:xfrm>
          <a:prstGeom prst="rect">
            <a:avLst/>
          </a:prstGeom>
        </p:spPr>
        <p:txBody>
          <a:bodyPr vert="horz" wrap="square" lIns="0" tIns="74295" rIns="0" bIns="0" rtlCol="0">
            <a:spAutoFit/>
          </a:bodyPr>
          <a:lstStyle/>
          <a:p>
            <a:pPr marL="102870">
              <a:lnSpc>
                <a:spcPct val="100000"/>
              </a:lnSpc>
              <a:spcBef>
                <a:spcPts val="585"/>
              </a:spcBef>
              <a:tabLst>
                <a:tab pos="393065" algn="l"/>
              </a:tabLst>
            </a:pPr>
            <a:r>
              <a:rPr sz="1450" spc="-50" dirty="0">
                <a:latin typeface="Cambria"/>
                <a:cs typeface="Cambria"/>
              </a:rPr>
              <a:t>𝒍</a:t>
            </a:r>
            <a:r>
              <a:rPr sz="1450" dirty="0">
                <a:latin typeface="Cambria"/>
                <a:cs typeface="Cambria"/>
              </a:rPr>
              <a:t>	</a:t>
            </a:r>
            <a:r>
              <a:rPr sz="1450" spc="-50" dirty="0">
                <a:latin typeface="Cambria"/>
                <a:cs typeface="Cambria"/>
              </a:rPr>
              <a:t>𝟏</a:t>
            </a:r>
            <a:endParaRPr sz="1450" dirty="0">
              <a:latin typeface="Cambria"/>
              <a:cs typeface="Cambria"/>
            </a:endParaRPr>
          </a:p>
          <a:p>
            <a:pPr marL="12700">
              <a:lnSpc>
                <a:spcPct val="100000"/>
              </a:lnSpc>
              <a:spcBef>
                <a:spcPts val="484"/>
              </a:spcBef>
            </a:pPr>
            <a:r>
              <a:rPr sz="1450" u="sng" spc="-50" dirty="0">
                <a:uFill>
                  <a:solidFill>
                    <a:srgbClr val="000000"/>
                  </a:solidFill>
                </a:uFill>
                <a:latin typeface="Cambria"/>
                <a:cs typeface="Cambria"/>
              </a:rPr>
              <a:t>𝟐</a:t>
            </a:r>
            <a:endParaRPr sz="1450" dirty="0">
              <a:latin typeface="Cambria"/>
              <a:cs typeface="Cambria"/>
            </a:endParaRPr>
          </a:p>
        </p:txBody>
      </p:sp>
      <p:sp>
        <p:nvSpPr>
          <p:cNvPr id="24" name="object 24"/>
          <p:cNvSpPr txBox="1"/>
          <p:nvPr/>
        </p:nvSpPr>
        <p:spPr>
          <a:xfrm>
            <a:off x="4092257" y="4543795"/>
            <a:ext cx="1322705" cy="330200"/>
          </a:xfrm>
          <a:prstGeom prst="rect">
            <a:avLst/>
          </a:prstGeom>
        </p:spPr>
        <p:txBody>
          <a:bodyPr vert="horz" wrap="square" lIns="0" tIns="12065" rIns="0" bIns="0" rtlCol="0">
            <a:spAutoFit/>
          </a:bodyPr>
          <a:lstStyle/>
          <a:p>
            <a:pPr marL="38100">
              <a:lnSpc>
                <a:spcPct val="100000"/>
              </a:lnSpc>
              <a:spcBef>
                <a:spcPts val="95"/>
              </a:spcBef>
              <a:tabLst>
                <a:tab pos="813435" algn="l"/>
              </a:tabLst>
            </a:pPr>
            <a:r>
              <a:rPr sz="3000" spc="562" baseline="-41666" dirty="0">
                <a:latin typeface="Cambria"/>
                <a:cs typeface="Cambria"/>
              </a:rPr>
              <a:t>=</a:t>
            </a:r>
            <a:r>
              <a:rPr sz="3000" spc="179" baseline="-41666" dirty="0">
                <a:latin typeface="Cambria"/>
                <a:cs typeface="Cambria"/>
              </a:rPr>
              <a:t> </a:t>
            </a:r>
            <a:r>
              <a:rPr sz="2000" spc="-25" dirty="0">
                <a:latin typeface="Cambria"/>
                <a:cs typeface="Cambria"/>
              </a:rPr>
              <a:t>𝟓𝑲</a:t>
            </a:r>
            <a:r>
              <a:rPr sz="2000" dirty="0">
                <a:latin typeface="Cambria"/>
                <a:cs typeface="Cambria"/>
              </a:rPr>
              <a:t>	𝒊𝒉</a:t>
            </a:r>
            <a:r>
              <a:rPr sz="2175" baseline="9578" dirty="0">
                <a:latin typeface="Cambria"/>
                <a:cs typeface="Cambria"/>
              </a:rPr>
              <a:t>𝟑</a:t>
            </a:r>
            <a:r>
              <a:rPr sz="2175" spc="142" baseline="9578" dirty="0">
                <a:latin typeface="Cambria"/>
                <a:cs typeface="Cambria"/>
              </a:rPr>
              <a:t> </a:t>
            </a:r>
            <a:r>
              <a:rPr sz="3000" spc="-75" baseline="-41666" dirty="0">
                <a:latin typeface="Cambria"/>
                <a:cs typeface="Cambria"/>
              </a:rPr>
              <a:t>.</a:t>
            </a:r>
            <a:endParaRPr sz="3000" baseline="-41666">
              <a:latin typeface="Cambria"/>
              <a:cs typeface="Cambria"/>
            </a:endParaRPr>
          </a:p>
        </p:txBody>
      </p:sp>
      <p:sp>
        <p:nvSpPr>
          <p:cNvPr id="25" name="object 25"/>
          <p:cNvSpPr txBox="1"/>
          <p:nvPr/>
        </p:nvSpPr>
        <p:spPr>
          <a:xfrm>
            <a:off x="4747786" y="4905756"/>
            <a:ext cx="177800" cy="330200"/>
          </a:xfrm>
          <a:prstGeom prst="rect">
            <a:avLst/>
          </a:prstGeom>
        </p:spPr>
        <p:txBody>
          <a:bodyPr vert="horz" wrap="square" lIns="0" tIns="12065" rIns="0" bIns="0" rtlCol="0">
            <a:spAutoFit/>
          </a:bodyPr>
          <a:lstStyle/>
          <a:p>
            <a:pPr marL="12700">
              <a:lnSpc>
                <a:spcPct val="100000"/>
              </a:lnSpc>
              <a:spcBef>
                <a:spcPts val="95"/>
              </a:spcBef>
            </a:pPr>
            <a:r>
              <a:rPr sz="2000" spc="-50" dirty="0">
                <a:latin typeface="Cambria"/>
                <a:cs typeface="Cambria"/>
              </a:rPr>
              <a:t>𝟑</a:t>
            </a:r>
            <a:endParaRPr sz="2000">
              <a:latin typeface="Cambria"/>
              <a:cs typeface="Cambria"/>
            </a:endParaRPr>
          </a:p>
        </p:txBody>
      </p:sp>
      <p:sp>
        <p:nvSpPr>
          <p:cNvPr id="26" name="object 26"/>
          <p:cNvSpPr/>
          <p:nvPr/>
        </p:nvSpPr>
        <p:spPr>
          <a:xfrm>
            <a:off x="4392447" y="4921504"/>
            <a:ext cx="890269" cy="17145"/>
          </a:xfrm>
          <a:custGeom>
            <a:avLst/>
            <a:gdLst/>
            <a:ahLst/>
            <a:cxnLst/>
            <a:rect l="l" t="t" r="r" b="b"/>
            <a:pathLst>
              <a:path w="890270" h="17145">
                <a:moveTo>
                  <a:pt x="890015" y="16763"/>
                </a:moveTo>
                <a:lnTo>
                  <a:pt x="890015" y="0"/>
                </a:lnTo>
                <a:lnTo>
                  <a:pt x="0" y="0"/>
                </a:lnTo>
                <a:lnTo>
                  <a:pt x="0" y="16764"/>
                </a:lnTo>
                <a:lnTo>
                  <a:pt x="890015" y="16763"/>
                </a:lnTo>
                <a:close/>
              </a:path>
            </a:pathLst>
          </a:custGeom>
          <a:solidFill>
            <a:srgbClr val="000000"/>
          </a:solidFill>
        </p:spPr>
        <p:txBody>
          <a:bodyPr wrap="square" lIns="0" tIns="0" rIns="0" bIns="0" rtlCol="0"/>
          <a:lstStyle/>
          <a:p>
            <a:endParaRPr/>
          </a:p>
        </p:txBody>
      </p:sp>
      <p:sp>
        <p:nvSpPr>
          <p:cNvPr id="27" name="object 27"/>
          <p:cNvSpPr/>
          <p:nvPr/>
        </p:nvSpPr>
        <p:spPr>
          <a:xfrm>
            <a:off x="4677435" y="5529592"/>
            <a:ext cx="54610" cy="236220"/>
          </a:xfrm>
          <a:custGeom>
            <a:avLst/>
            <a:gdLst/>
            <a:ahLst/>
            <a:cxnLst/>
            <a:rect l="l" t="t" r="r" b="b"/>
            <a:pathLst>
              <a:path w="54610" h="236220">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28" name="object 28"/>
          <p:cNvSpPr/>
          <p:nvPr/>
        </p:nvSpPr>
        <p:spPr>
          <a:xfrm>
            <a:off x="3893845" y="5529592"/>
            <a:ext cx="55244" cy="236220"/>
          </a:xfrm>
          <a:custGeom>
            <a:avLst/>
            <a:gdLst/>
            <a:ahLst/>
            <a:cxnLst/>
            <a:rect l="l" t="t" r="r" b="b"/>
            <a:pathLst>
              <a:path w="55245" h="236220">
                <a:moveTo>
                  <a:pt x="54610" y="0"/>
                </a:moveTo>
                <a:lnTo>
                  <a:pt x="20320" y="0"/>
                </a:lnTo>
                <a:lnTo>
                  <a:pt x="0" y="0"/>
                </a:lnTo>
                <a:lnTo>
                  <a:pt x="0" y="236220"/>
                </a:lnTo>
                <a:lnTo>
                  <a:pt x="20320" y="236220"/>
                </a:lnTo>
                <a:lnTo>
                  <a:pt x="20320" y="9144"/>
                </a:lnTo>
                <a:lnTo>
                  <a:pt x="54610" y="9144"/>
                </a:lnTo>
                <a:lnTo>
                  <a:pt x="54610" y="0"/>
                </a:lnTo>
                <a:close/>
              </a:path>
              <a:path w="55245" h="236220">
                <a:moveTo>
                  <a:pt x="55118" y="226314"/>
                </a:moveTo>
                <a:lnTo>
                  <a:pt x="20828" y="226314"/>
                </a:lnTo>
                <a:lnTo>
                  <a:pt x="20828" y="236220"/>
                </a:lnTo>
                <a:lnTo>
                  <a:pt x="55118" y="236220"/>
                </a:lnTo>
                <a:lnTo>
                  <a:pt x="55118" y="226314"/>
                </a:lnTo>
                <a:close/>
              </a:path>
            </a:pathLst>
          </a:custGeom>
          <a:solidFill>
            <a:srgbClr val="000000"/>
          </a:solidFill>
        </p:spPr>
        <p:txBody>
          <a:bodyPr wrap="square" lIns="0" tIns="0" rIns="0" bIns="0" rtlCol="0"/>
          <a:lstStyle/>
          <a:p>
            <a:endParaRPr/>
          </a:p>
        </p:txBody>
      </p:sp>
      <p:sp>
        <p:nvSpPr>
          <p:cNvPr id="29" name="object 29"/>
          <p:cNvSpPr/>
          <p:nvPr/>
        </p:nvSpPr>
        <p:spPr>
          <a:xfrm>
            <a:off x="4783340" y="5530342"/>
            <a:ext cx="859155" cy="234950"/>
          </a:xfrm>
          <a:custGeom>
            <a:avLst/>
            <a:gdLst/>
            <a:ahLst/>
            <a:cxnLst/>
            <a:rect l="l" t="t" r="r" b="b"/>
            <a:pathLst>
              <a:path w="859154" h="234950">
                <a:moveTo>
                  <a:pt x="858774" y="117348"/>
                </a:moveTo>
                <a:lnTo>
                  <a:pt x="853725" y="75819"/>
                </a:lnTo>
                <a:lnTo>
                  <a:pt x="828234" y="26574"/>
                </a:lnTo>
                <a:lnTo>
                  <a:pt x="783336" y="0"/>
                </a:lnTo>
                <a:lnTo>
                  <a:pt x="780288" y="9144"/>
                </a:lnTo>
                <a:lnTo>
                  <a:pt x="793706" y="14978"/>
                </a:lnTo>
                <a:lnTo>
                  <a:pt x="805338" y="23240"/>
                </a:lnTo>
                <a:lnTo>
                  <a:pt x="829079" y="61174"/>
                </a:lnTo>
                <a:lnTo>
                  <a:pt x="837438" y="115823"/>
                </a:lnTo>
                <a:lnTo>
                  <a:pt x="837438" y="195618"/>
                </a:lnTo>
                <a:lnTo>
                  <a:pt x="838962" y="193548"/>
                </a:lnTo>
                <a:lnTo>
                  <a:pt x="847522" y="176819"/>
                </a:lnTo>
                <a:lnTo>
                  <a:pt x="853725" y="158591"/>
                </a:lnTo>
                <a:lnTo>
                  <a:pt x="857500" y="138791"/>
                </a:lnTo>
                <a:lnTo>
                  <a:pt x="858774" y="117348"/>
                </a:lnTo>
                <a:close/>
              </a:path>
              <a:path w="859154" h="234950">
                <a:moveTo>
                  <a:pt x="837438" y="195618"/>
                </a:moveTo>
                <a:lnTo>
                  <a:pt x="837438" y="115823"/>
                </a:lnTo>
                <a:lnTo>
                  <a:pt x="836461" y="136552"/>
                </a:lnTo>
                <a:lnTo>
                  <a:pt x="833628" y="155352"/>
                </a:lnTo>
                <a:lnTo>
                  <a:pt x="815113" y="200465"/>
                </a:lnTo>
                <a:lnTo>
                  <a:pt x="780288" y="224790"/>
                </a:lnTo>
                <a:lnTo>
                  <a:pt x="783336" y="234696"/>
                </a:lnTo>
                <a:lnTo>
                  <a:pt x="800492" y="228695"/>
                </a:lnTo>
                <a:lnTo>
                  <a:pt x="815435" y="219837"/>
                </a:lnTo>
                <a:lnTo>
                  <a:pt x="828234" y="208121"/>
                </a:lnTo>
                <a:lnTo>
                  <a:pt x="837438" y="195618"/>
                </a:lnTo>
                <a:close/>
              </a:path>
              <a:path w="859154"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859154" h="234950">
                <a:moveTo>
                  <a:pt x="77724" y="224790"/>
                </a:moveTo>
                <a:lnTo>
                  <a:pt x="43219" y="200465"/>
                </a:lnTo>
                <a:lnTo>
                  <a:pt x="24765" y="155352"/>
                </a:lnTo>
                <a:lnTo>
                  <a:pt x="21336" y="115824"/>
                </a:lnTo>
                <a:lnTo>
                  <a:pt x="21336" y="196622"/>
                </a:lnTo>
                <a:lnTo>
                  <a:pt x="29884" y="208121"/>
                </a:lnTo>
                <a:lnTo>
                  <a:pt x="42862" y="219837"/>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30" name="object 30"/>
          <p:cNvSpPr txBox="1"/>
          <p:nvPr/>
        </p:nvSpPr>
        <p:spPr>
          <a:xfrm>
            <a:off x="300240" y="5155568"/>
            <a:ext cx="6710159" cy="640560"/>
          </a:xfrm>
          <a:prstGeom prst="rect">
            <a:avLst/>
          </a:prstGeom>
        </p:spPr>
        <p:txBody>
          <a:bodyPr vert="horz" wrap="square" lIns="0" tIns="12065" rIns="0" bIns="0" rtlCol="0">
            <a:spAutoFit/>
          </a:bodyPr>
          <a:lstStyle/>
          <a:p>
            <a:pPr marL="25400">
              <a:lnSpc>
                <a:spcPts val="2365"/>
              </a:lnSpc>
              <a:spcBef>
                <a:spcPts val="95"/>
              </a:spcBef>
            </a:pPr>
            <a:r>
              <a:rPr lang="fr-FR" sz="2000" dirty="0">
                <a:latin typeface="+mn-lt"/>
                <a:cs typeface="Arial MT"/>
              </a:rPr>
              <a:t>On trace ensuite les courbes caractéristiques d’équations</a:t>
            </a:r>
          </a:p>
          <a:p>
            <a:pPr marL="25400">
              <a:lnSpc>
                <a:spcPts val="2365"/>
              </a:lnSpc>
              <a:spcBef>
                <a:spcPts val="95"/>
              </a:spcBef>
            </a:pPr>
            <a:r>
              <a:rPr lang="en-US" sz="2000" dirty="0">
                <a:latin typeface="Cambria"/>
                <a:cs typeface="Cambria"/>
              </a:rPr>
              <a:t>                                                     </a:t>
            </a:r>
            <a:r>
              <a:rPr sz="2000" dirty="0">
                <a:latin typeface="Cambria"/>
                <a:cs typeface="Cambria"/>
              </a:rPr>
              <a:t>𝒙</a:t>
            </a:r>
            <a:r>
              <a:rPr sz="2000" spc="105" dirty="0">
                <a:latin typeface="Cambria"/>
                <a:cs typeface="Cambria"/>
              </a:rPr>
              <a:t> </a:t>
            </a:r>
            <a:r>
              <a:rPr sz="2000" spc="375" dirty="0">
                <a:latin typeface="Cambria"/>
                <a:cs typeface="Cambria"/>
              </a:rPr>
              <a:t>=</a:t>
            </a:r>
            <a:r>
              <a:rPr sz="2000" spc="15" dirty="0">
                <a:latin typeface="Cambria"/>
                <a:cs typeface="Cambria"/>
              </a:rPr>
              <a:t> </a:t>
            </a:r>
            <a:r>
              <a:rPr sz="2000" dirty="0">
                <a:latin typeface="Cambria"/>
                <a:cs typeface="Cambria"/>
              </a:rPr>
              <a:t>𝒄</a:t>
            </a:r>
            <a:r>
              <a:rPr sz="2000" spc="254" dirty="0">
                <a:latin typeface="Cambria"/>
                <a:cs typeface="Cambria"/>
              </a:rPr>
              <a:t> </a:t>
            </a:r>
            <a:r>
              <a:rPr sz="2000" spc="-10" dirty="0">
                <a:latin typeface="Cambria"/>
                <a:cs typeface="Cambria"/>
              </a:rPr>
              <a:t>𝒉</a:t>
            </a:r>
            <a:r>
              <a:rPr sz="2175" spc="-15" baseline="-15325" dirty="0">
                <a:latin typeface="Cambria"/>
                <a:cs typeface="Cambria"/>
              </a:rPr>
              <a:t>𝒊</a:t>
            </a:r>
            <a:r>
              <a:rPr sz="2000" spc="-10" dirty="0">
                <a:latin typeface="Cambria"/>
                <a:cs typeface="Cambria"/>
              </a:rPr>
              <a:t>(𝒙</a:t>
            </a:r>
            <a:r>
              <a:rPr sz="2175" spc="-15" baseline="-15325" dirty="0">
                <a:latin typeface="Cambria"/>
                <a:cs typeface="Cambria"/>
              </a:rPr>
              <a:t>𝟏</a:t>
            </a:r>
            <a:r>
              <a:rPr sz="2000" spc="-10" dirty="0">
                <a:latin typeface="Cambria"/>
                <a:cs typeface="Cambria"/>
              </a:rPr>
              <a:t>)</a:t>
            </a:r>
            <a:r>
              <a:rPr sz="2000" dirty="0">
                <a:latin typeface="Cambria"/>
                <a:cs typeface="Cambria"/>
              </a:rPr>
              <a:t>	𝒕</a:t>
            </a:r>
            <a:r>
              <a:rPr sz="2000" spc="425" dirty="0">
                <a:latin typeface="Cambria"/>
                <a:cs typeface="Cambria"/>
              </a:rPr>
              <a:t> </a:t>
            </a:r>
            <a:r>
              <a:rPr sz="2000" spc="-520" dirty="0">
                <a:latin typeface="Cambria"/>
                <a:cs typeface="Cambria"/>
              </a:rPr>
              <a:t>—</a:t>
            </a:r>
            <a:r>
              <a:rPr sz="2000" spc="15" dirty="0">
                <a:latin typeface="Cambria"/>
                <a:cs typeface="Cambria"/>
              </a:rPr>
              <a:t> </a:t>
            </a:r>
            <a:r>
              <a:rPr sz="2000" spc="-25" dirty="0">
                <a:latin typeface="Cambria"/>
                <a:cs typeface="Cambria"/>
              </a:rPr>
              <a:t>𝒕</a:t>
            </a:r>
            <a:r>
              <a:rPr sz="2175" spc="-37" baseline="-15325" dirty="0">
                <a:latin typeface="Cambria"/>
                <a:cs typeface="Cambria"/>
              </a:rPr>
              <a:t>𝟏</a:t>
            </a:r>
            <a:endParaRPr sz="2175" baseline="-15325" dirty="0">
              <a:latin typeface="Cambria"/>
              <a:cs typeface="Cambria"/>
            </a:endParaRPr>
          </a:p>
        </p:txBody>
      </p:sp>
      <p:sp>
        <p:nvSpPr>
          <p:cNvPr id="36" name="object 2">
            <a:extLst>
              <a:ext uri="{FF2B5EF4-FFF2-40B4-BE49-F238E27FC236}">
                <a16:creationId xmlns:a16="http://schemas.microsoft.com/office/drawing/2014/main" id="{F8C4A280-2685-4952-B2BA-37FAA478B11A}"/>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40" name="object 3">
            <a:extLst>
              <a:ext uri="{FF2B5EF4-FFF2-40B4-BE49-F238E27FC236}">
                <a16:creationId xmlns:a16="http://schemas.microsoft.com/office/drawing/2014/main" id="{90B02AE3-A5EA-4590-9125-927548051B41}"/>
              </a:ext>
            </a:extLst>
          </p:cNvPr>
          <p:cNvSpPr txBox="1"/>
          <p:nvPr/>
        </p:nvSpPr>
        <p:spPr>
          <a:xfrm>
            <a:off x="401090" y="1219200"/>
            <a:ext cx="8380731" cy="1275349"/>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limite)</a:t>
            </a:r>
          </a:p>
          <a:p>
            <a:pPr marL="12700">
              <a:lnSpc>
                <a:spcPct val="100000"/>
              </a:lnSpc>
              <a:tabLst>
                <a:tab pos="354965" algn="l"/>
              </a:tabLst>
            </a:pPr>
            <a:r>
              <a:rPr lang="fr-FR" sz="2000" dirty="0">
                <a:latin typeface="+mn-lt"/>
                <a:cs typeface="Arial MT"/>
              </a:rPr>
              <a:t>On résout d’abord l’équation à l’aide des conditions limites :</a:t>
            </a:r>
          </a:p>
          <a:p>
            <a:pPr marL="12700">
              <a:lnSpc>
                <a:spcPct val="100000"/>
              </a:lnSpc>
              <a:tabLst>
                <a:tab pos="354965" algn="l"/>
              </a:tabLst>
            </a:pPr>
            <a:r>
              <a:rPr lang="fr-FR" sz="2000" dirty="0">
                <a:latin typeface="+mn-lt"/>
                <a:cs typeface="Arial MT"/>
              </a:rPr>
              <a:t>𝒙(𝒔 = 𝟎)= 𝟎, 𝒕(𝒔 = 𝟎)=</a:t>
            </a:r>
            <a:r>
              <a:rPr lang="en-CH" sz="2000" spc="-10" dirty="0">
                <a:latin typeface="Cambria"/>
                <a:cs typeface="Cambria"/>
              </a:rPr>
              <a:t> 𝒕</a:t>
            </a:r>
            <a:r>
              <a:rPr lang="en-CH" sz="2175" spc="-15" baseline="-15325" dirty="0">
                <a:latin typeface="Cambria"/>
                <a:cs typeface="Cambria"/>
              </a:rPr>
              <a:t>𝟏</a:t>
            </a:r>
            <a:r>
              <a:rPr lang="fr-FR" sz="2000" dirty="0">
                <a:latin typeface="+mn-lt"/>
                <a:cs typeface="Arial MT"/>
              </a:rPr>
              <a:t>, 𝒉(𝒔 = 𝟎)= </a:t>
            </a:r>
            <a:r>
              <a:rPr lang="en-CH" sz="2000" spc="-10" dirty="0">
                <a:latin typeface="Cambria"/>
                <a:cs typeface="Cambria"/>
              </a:rPr>
              <a:t>𝒉</a:t>
            </a:r>
            <a:r>
              <a:rPr lang="en-CH" sz="2175" spc="-15" baseline="-15325" dirty="0">
                <a:latin typeface="Cambria"/>
                <a:cs typeface="Cambria"/>
              </a:rPr>
              <a:t>𝒍</a:t>
            </a:r>
            <a:r>
              <a:rPr lang="fr-FR" sz="2000" dirty="0">
                <a:latin typeface="+mn-lt"/>
                <a:cs typeface="Arial MT"/>
              </a:rPr>
              <a:t>(</a:t>
            </a:r>
            <a:r>
              <a:rPr lang="en-CH" sz="2000" spc="-10" dirty="0">
                <a:latin typeface="Cambria"/>
                <a:cs typeface="Cambria"/>
              </a:rPr>
              <a:t>𝒕</a:t>
            </a:r>
            <a:r>
              <a:rPr lang="en-CH" sz="2175" spc="-15" baseline="-15325" dirty="0">
                <a:latin typeface="Cambria"/>
                <a:cs typeface="Cambria"/>
              </a:rPr>
              <a:t>𝟏</a:t>
            </a:r>
            <a:r>
              <a:rPr lang="fr-FR" sz="2000" dirty="0">
                <a:latin typeface="+mn-lt"/>
                <a:cs typeface="Arial MT"/>
              </a:rPr>
              <a:t>) .</a:t>
            </a:r>
          </a:p>
          <a:p>
            <a:pPr marL="12700">
              <a:lnSpc>
                <a:spcPct val="100000"/>
              </a:lnSpc>
              <a:tabLst>
                <a:tab pos="354965" algn="l"/>
              </a:tabLst>
            </a:pPr>
            <a:r>
              <a:rPr lang="fr-FR" sz="2000" dirty="0">
                <a:latin typeface="+mn-lt"/>
                <a:cs typeface="Arial MT"/>
              </a:rPr>
              <a:t>La résolution des équations à l’aide des conditions initiales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2286000"/>
            <a:ext cx="8686799" cy="4154931"/>
          </a:xfrm>
          <a:prstGeom prst="rect">
            <a:avLst/>
          </a:prstGeom>
        </p:spPr>
      </p:pic>
      <p:sp>
        <p:nvSpPr>
          <p:cNvPr id="11" name="object 11"/>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41</a:t>
            </a:fld>
            <a:endParaRPr spc="-25" dirty="0"/>
          </a:p>
        </p:txBody>
      </p:sp>
      <p:sp>
        <p:nvSpPr>
          <p:cNvPr id="4" name="object 4"/>
          <p:cNvSpPr/>
          <p:nvPr/>
        </p:nvSpPr>
        <p:spPr>
          <a:xfrm>
            <a:off x="4826140" y="1973580"/>
            <a:ext cx="54610" cy="236220"/>
          </a:xfrm>
          <a:custGeom>
            <a:avLst/>
            <a:gdLst/>
            <a:ahLst/>
            <a:cxnLst/>
            <a:rect l="l" t="t" r="r" b="b"/>
            <a:pathLst>
              <a:path w="54610" h="236219">
                <a:moveTo>
                  <a:pt x="54610" y="0"/>
                </a:moveTo>
                <a:lnTo>
                  <a:pt x="34290" y="0"/>
                </a:lnTo>
                <a:lnTo>
                  <a:pt x="0" y="0"/>
                </a:lnTo>
                <a:lnTo>
                  <a:pt x="0" y="9144"/>
                </a:lnTo>
                <a:lnTo>
                  <a:pt x="34290" y="9144"/>
                </a:lnTo>
                <a:lnTo>
                  <a:pt x="34290" y="226314"/>
                </a:lnTo>
                <a:lnTo>
                  <a:pt x="0" y="226314"/>
                </a:lnTo>
                <a:lnTo>
                  <a:pt x="0" y="236220"/>
                </a:lnTo>
                <a:lnTo>
                  <a:pt x="34290" y="236220"/>
                </a:lnTo>
                <a:lnTo>
                  <a:pt x="54610" y="236220"/>
                </a:lnTo>
                <a:lnTo>
                  <a:pt x="54610" y="0"/>
                </a:lnTo>
                <a:close/>
              </a:path>
            </a:pathLst>
          </a:custGeom>
          <a:solidFill>
            <a:srgbClr val="000000"/>
          </a:solidFill>
        </p:spPr>
        <p:txBody>
          <a:bodyPr wrap="square" lIns="0" tIns="0" rIns="0" bIns="0" rtlCol="0"/>
          <a:lstStyle/>
          <a:p>
            <a:endParaRPr/>
          </a:p>
        </p:txBody>
      </p:sp>
      <p:sp>
        <p:nvSpPr>
          <p:cNvPr id="5" name="object 5"/>
          <p:cNvSpPr/>
          <p:nvPr/>
        </p:nvSpPr>
        <p:spPr>
          <a:xfrm>
            <a:off x="4042550" y="1973580"/>
            <a:ext cx="55244" cy="236220"/>
          </a:xfrm>
          <a:custGeom>
            <a:avLst/>
            <a:gdLst/>
            <a:ahLst/>
            <a:cxnLst/>
            <a:rect l="l" t="t" r="r" b="b"/>
            <a:pathLst>
              <a:path w="55245" h="236219">
                <a:moveTo>
                  <a:pt x="54610" y="0"/>
                </a:moveTo>
                <a:lnTo>
                  <a:pt x="20320" y="0"/>
                </a:lnTo>
                <a:lnTo>
                  <a:pt x="0" y="0"/>
                </a:lnTo>
                <a:lnTo>
                  <a:pt x="0" y="236220"/>
                </a:lnTo>
                <a:lnTo>
                  <a:pt x="20320" y="236220"/>
                </a:lnTo>
                <a:lnTo>
                  <a:pt x="20320" y="9144"/>
                </a:lnTo>
                <a:lnTo>
                  <a:pt x="54610" y="9144"/>
                </a:lnTo>
                <a:lnTo>
                  <a:pt x="54610" y="0"/>
                </a:lnTo>
                <a:close/>
              </a:path>
              <a:path w="55245" h="236219">
                <a:moveTo>
                  <a:pt x="55118" y="226314"/>
                </a:moveTo>
                <a:lnTo>
                  <a:pt x="20828" y="226314"/>
                </a:lnTo>
                <a:lnTo>
                  <a:pt x="20828" y="236220"/>
                </a:lnTo>
                <a:lnTo>
                  <a:pt x="55118" y="236220"/>
                </a:lnTo>
                <a:lnTo>
                  <a:pt x="55118" y="226314"/>
                </a:lnTo>
                <a:close/>
              </a:path>
            </a:pathLst>
          </a:custGeom>
          <a:solidFill>
            <a:srgbClr val="000000"/>
          </a:solidFill>
        </p:spPr>
        <p:txBody>
          <a:bodyPr wrap="square" lIns="0" tIns="0" rIns="0" bIns="0" rtlCol="0"/>
          <a:lstStyle/>
          <a:p>
            <a:endParaRPr/>
          </a:p>
        </p:txBody>
      </p:sp>
      <p:sp>
        <p:nvSpPr>
          <p:cNvPr id="6" name="object 6"/>
          <p:cNvSpPr/>
          <p:nvPr/>
        </p:nvSpPr>
        <p:spPr>
          <a:xfrm>
            <a:off x="4932045" y="1974330"/>
            <a:ext cx="859155" cy="234950"/>
          </a:xfrm>
          <a:custGeom>
            <a:avLst/>
            <a:gdLst/>
            <a:ahLst/>
            <a:cxnLst/>
            <a:rect l="l" t="t" r="r" b="b"/>
            <a:pathLst>
              <a:path w="859154" h="234950">
                <a:moveTo>
                  <a:pt x="858774" y="117348"/>
                </a:moveTo>
                <a:lnTo>
                  <a:pt x="853725" y="75819"/>
                </a:lnTo>
                <a:lnTo>
                  <a:pt x="828234" y="26574"/>
                </a:lnTo>
                <a:lnTo>
                  <a:pt x="783336" y="0"/>
                </a:lnTo>
                <a:lnTo>
                  <a:pt x="780288" y="9144"/>
                </a:lnTo>
                <a:lnTo>
                  <a:pt x="793706" y="14978"/>
                </a:lnTo>
                <a:lnTo>
                  <a:pt x="805338" y="23240"/>
                </a:lnTo>
                <a:lnTo>
                  <a:pt x="829079" y="61174"/>
                </a:lnTo>
                <a:lnTo>
                  <a:pt x="837438" y="115823"/>
                </a:lnTo>
                <a:lnTo>
                  <a:pt x="837438" y="195618"/>
                </a:lnTo>
                <a:lnTo>
                  <a:pt x="838962" y="193548"/>
                </a:lnTo>
                <a:lnTo>
                  <a:pt x="847522" y="176819"/>
                </a:lnTo>
                <a:lnTo>
                  <a:pt x="853725" y="158591"/>
                </a:lnTo>
                <a:lnTo>
                  <a:pt x="857500" y="138791"/>
                </a:lnTo>
                <a:lnTo>
                  <a:pt x="858774" y="117348"/>
                </a:lnTo>
                <a:close/>
              </a:path>
              <a:path w="859154" h="234950">
                <a:moveTo>
                  <a:pt x="837438" y="195618"/>
                </a:moveTo>
                <a:lnTo>
                  <a:pt x="837438" y="115823"/>
                </a:lnTo>
                <a:lnTo>
                  <a:pt x="836461" y="136552"/>
                </a:lnTo>
                <a:lnTo>
                  <a:pt x="833628" y="155352"/>
                </a:lnTo>
                <a:lnTo>
                  <a:pt x="815113" y="200465"/>
                </a:lnTo>
                <a:lnTo>
                  <a:pt x="780288" y="224790"/>
                </a:lnTo>
                <a:lnTo>
                  <a:pt x="783336" y="234696"/>
                </a:lnTo>
                <a:lnTo>
                  <a:pt x="800492" y="228695"/>
                </a:lnTo>
                <a:lnTo>
                  <a:pt x="815435" y="219837"/>
                </a:lnTo>
                <a:lnTo>
                  <a:pt x="828234" y="208121"/>
                </a:lnTo>
                <a:lnTo>
                  <a:pt x="837438" y="195618"/>
                </a:lnTo>
                <a:close/>
              </a:path>
              <a:path w="859154" h="234950">
                <a:moveTo>
                  <a:pt x="78486" y="9144"/>
                </a:moveTo>
                <a:lnTo>
                  <a:pt x="74676" y="0"/>
                </a:lnTo>
                <a:lnTo>
                  <a:pt x="57840" y="6000"/>
                </a:lnTo>
                <a:lnTo>
                  <a:pt x="42862" y="14859"/>
                </a:lnTo>
                <a:lnTo>
                  <a:pt x="10608" y="57554"/>
                </a:lnTo>
                <a:lnTo>
                  <a:pt x="1154" y="95797"/>
                </a:lnTo>
                <a:lnTo>
                  <a:pt x="0" y="117348"/>
                </a:lnTo>
                <a:lnTo>
                  <a:pt x="1154" y="138791"/>
                </a:lnTo>
                <a:lnTo>
                  <a:pt x="4667" y="158591"/>
                </a:lnTo>
                <a:lnTo>
                  <a:pt x="10608" y="176819"/>
                </a:lnTo>
                <a:lnTo>
                  <a:pt x="19050" y="193548"/>
                </a:lnTo>
                <a:lnTo>
                  <a:pt x="21336" y="196622"/>
                </a:lnTo>
                <a:lnTo>
                  <a:pt x="21336" y="115824"/>
                </a:lnTo>
                <a:lnTo>
                  <a:pt x="22193" y="95988"/>
                </a:lnTo>
                <a:lnTo>
                  <a:pt x="35052" y="46482"/>
                </a:lnTo>
                <a:lnTo>
                  <a:pt x="64734" y="14978"/>
                </a:lnTo>
                <a:lnTo>
                  <a:pt x="78486" y="9144"/>
                </a:lnTo>
                <a:close/>
              </a:path>
              <a:path w="859154" h="234950">
                <a:moveTo>
                  <a:pt x="77724" y="224790"/>
                </a:moveTo>
                <a:lnTo>
                  <a:pt x="43219" y="200465"/>
                </a:lnTo>
                <a:lnTo>
                  <a:pt x="24765" y="155352"/>
                </a:lnTo>
                <a:lnTo>
                  <a:pt x="21336" y="115824"/>
                </a:lnTo>
                <a:lnTo>
                  <a:pt x="21336" y="196622"/>
                </a:lnTo>
                <a:lnTo>
                  <a:pt x="29884" y="208121"/>
                </a:lnTo>
                <a:lnTo>
                  <a:pt x="42862" y="219837"/>
                </a:lnTo>
                <a:lnTo>
                  <a:pt x="57840" y="228695"/>
                </a:lnTo>
                <a:lnTo>
                  <a:pt x="74676" y="234696"/>
                </a:lnTo>
                <a:lnTo>
                  <a:pt x="77724" y="224790"/>
                </a:lnTo>
                <a:close/>
              </a:path>
            </a:pathLst>
          </a:custGeom>
          <a:solidFill>
            <a:srgbClr val="000000"/>
          </a:solidFill>
        </p:spPr>
        <p:txBody>
          <a:bodyPr wrap="square" lIns="0" tIns="0" rIns="0" bIns="0" rtlCol="0"/>
          <a:lstStyle/>
          <a:p>
            <a:endParaRPr/>
          </a:p>
        </p:txBody>
      </p:sp>
      <p:sp>
        <p:nvSpPr>
          <p:cNvPr id="7" name="object 7"/>
          <p:cNvSpPr txBox="1"/>
          <p:nvPr/>
        </p:nvSpPr>
        <p:spPr>
          <a:xfrm>
            <a:off x="427042" y="1915330"/>
            <a:ext cx="5495056" cy="320601"/>
          </a:xfrm>
          <a:prstGeom prst="rect">
            <a:avLst/>
          </a:prstGeom>
        </p:spPr>
        <p:txBody>
          <a:bodyPr vert="horz" wrap="square" lIns="0" tIns="12700" rIns="0" bIns="0" rtlCol="0">
            <a:spAutoFit/>
          </a:bodyPr>
          <a:lstStyle/>
          <a:p>
            <a:pPr marL="3004185">
              <a:lnSpc>
                <a:spcPts val="2365"/>
              </a:lnSpc>
              <a:tabLst>
                <a:tab pos="4597400" algn="l"/>
              </a:tabLst>
            </a:pPr>
            <a:r>
              <a:rPr sz="2000" dirty="0">
                <a:latin typeface="Cambria"/>
                <a:cs typeface="Cambria"/>
              </a:rPr>
              <a:t>𝒙</a:t>
            </a:r>
            <a:r>
              <a:rPr sz="2000" spc="105" dirty="0">
                <a:latin typeface="Cambria"/>
                <a:cs typeface="Cambria"/>
              </a:rPr>
              <a:t> </a:t>
            </a:r>
            <a:r>
              <a:rPr sz="2000" spc="375" dirty="0">
                <a:latin typeface="Cambria"/>
                <a:cs typeface="Cambria"/>
              </a:rPr>
              <a:t>=</a:t>
            </a:r>
            <a:r>
              <a:rPr sz="2000" spc="15" dirty="0">
                <a:latin typeface="Cambria"/>
                <a:cs typeface="Cambria"/>
              </a:rPr>
              <a:t> </a:t>
            </a:r>
            <a:r>
              <a:rPr sz="2000" dirty="0">
                <a:latin typeface="Cambria"/>
                <a:cs typeface="Cambria"/>
              </a:rPr>
              <a:t>𝒄</a:t>
            </a:r>
            <a:r>
              <a:rPr sz="2000" spc="254" dirty="0">
                <a:latin typeface="Cambria"/>
                <a:cs typeface="Cambria"/>
              </a:rPr>
              <a:t> </a:t>
            </a:r>
            <a:r>
              <a:rPr sz="2000" spc="-10" dirty="0">
                <a:latin typeface="Cambria"/>
                <a:cs typeface="Cambria"/>
              </a:rPr>
              <a:t>𝒉</a:t>
            </a:r>
            <a:r>
              <a:rPr sz="2175" spc="-15" baseline="-15325" dirty="0">
                <a:latin typeface="Cambria"/>
                <a:cs typeface="Cambria"/>
              </a:rPr>
              <a:t>𝒊</a:t>
            </a:r>
            <a:r>
              <a:rPr sz="2000" spc="-10" dirty="0">
                <a:latin typeface="Cambria"/>
                <a:cs typeface="Cambria"/>
              </a:rPr>
              <a:t>(𝒙</a:t>
            </a:r>
            <a:r>
              <a:rPr sz="2175" spc="-15" baseline="-15325" dirty="0">
                <a:latin typeface="Cambria"/>
                <a:cs typeface="Cambria"/>
              </a:rPr>
              <a:t>𝟏</a:t>
            </a:r>
            <a:r>
              <a:rPr sz="2000" spc="-10" dirty="0">
                <a:latin typeface="Cambria"/>
                <a:cs typeface="Cambria"/>
              </a:rPr>
              <a:t>)</a:t>
            </a:r>
            <a:r>
              <a:rPr sz="2000" dirty="0">
                <a:latin typeface="Cambria"/>
                <a:cs typeface="Cambria"/>
              </a:rPr>
              <a:t>	𝒕</a:t>
            </a:r>
            <a:r>
              <a:rPr sz="2000" spc="425" dirty="0">
                <a:latin typeface="Cambria"/>
                <a:cs typeface="Cambria"/>
              </a:rPr>
              <a:t> </a:t>
            </a:r>
            <a:r>
              <a:rPr sz="2000" spc="-520" dirty="0">
                <a:latin typeface="Cambria"/>
                <a:cs typeface="Cambria"/>
              </a:rPr>
              <a:t>—</a:t>
            </a:r>
            <a:r>
              <a:rPr sz="2000" spc="15" dirty="0">
                <a:latin typeface="Cambria"/>
                <a:cs typeface="Cambria"/>
              </a:rPr>
              <a:t> </a:t>
            </a:r>
            <a:r>
              <a:rPr sz="2000" spc="-25" dirty="0">
                <a:latin typeface="Cambria"/>
                <a:cs typeface="Cambria"/>
              </a:rPr>
              <a:t>𝒕</a:t>
            </a:r>
            <a:r>
              <a:rPr sz="2175" spc="-37" baseline="-15325" dirty="0">
                <a:latin typeface="Cambria"/>
                <a:cs typeface="Cambria"/>
              </a:rPr>
              <a:t>𝟏</a:t>
            </a:r>
            <a:endParaRPr sz="2175" baseline="-15325" dirty="0">
              <a:latin typeface="Cambria"/>
              <a:cs typeface="Cambria"/>
            </a:endParaRPr>
          </a:p>
        </p:txBody>
      </p:sp>
      <p:sp>
        <p:nvSpPr>
          <p:cNvPr id="13" name="object 2">
            <a:extLst>
              <a:ext uri="{FF2B5EF4-FFF2-40B4-BE49-F238E27FC236}">
                <a16:creationId xmlns:a16="http://schemas.microsoft.com/office/drawing/2014/main" id="{5BEFAD48-27A9-4EA1-8D01-4E3D359B6933}"/>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7" name="object 3">
            <a:extLst>
              <a:ext uri="{FF2B5EF4-FFF2-40B4-BE49-F238E27FC236}">
                <a16:creationId xmlns:a16="http://schemas.microsoft.com/office/drawing/2014/main" id="{47DE3C62-CC77-4ABE-9FA3-1E29F941B70C}"/>
              </a:ext>
            </a:extLst>
          </p:cNvPr>
          <p:cNvSpPr txBox="1"/>
          <p:nvPr/>
        </p:nvSpPr>
        <p:spPr>
          <a:xfrm>
            <a:off x="401090" y="1219200"/>
            <a:ext cx="8380731" cy="659796"/>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limite)</a:t>
            </a:r>
          </a:p>
          <a:p>
            <a:pPr marL="12700">
              <a:lnSpc>
                <a:spcPct val="100000"/>
              </a:lnSpc>
              <a:tabLst>
                <a:tab pos="354965" algn="l"/>
              </a:tabLst>
            </a:pPr>
            <a:r>
              <a:rPr lang="fr-FR" sz="2000" dirty="0">
                <a:latin typeface="+mn-lt"/>
                <a:cs typeface="Arial MT"/>
              </a:rPr>
              <a:t>On trace les courbes caractéristiques d’équations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599" y="2186773"/>
            <a:ext cx="8915399" cy="4254158"/>
          </a:xfrm>
          <a:prstGeom prst="rect">
            <a:avLst/>
          </a:prstGeom>
        </p:spPr>
      </p:pic>
      <p:sp>
        <p:nvSpPr>
          <p:cNvPr id="8" name="object 8"/>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42</a:t>
            </a:fld>
            <a:endParaRPr spc="-25" dirty="0"/>
          </a:p>
        </p:txBody>
      </p:sp>
      <p:sp>
        <p:nvSpPr>
          <p:cNvPr id="10" name="object 2">
            <a:extLst>
              <a:ext uri="{FF2B5EF4-FFF2-40B4-BE49-F238E27FC236}">
                <a16:creationId xmlns:a16="http://schemas.microsoft.com/office/drawing/2014/main" id="{F71ABA13-E681-43E4-AF7E-BE3469758062}"/>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3">
            <a:extLst>
              <a:ext uri="{FF2B5EF4-FFF2-40B4-BE49-F238E27FC236}">
                <a16:creationId xmlns:a16="http://schemas.microsoft.com/office/drawing/2014/main" id="{E1F9B2C0-D1B8-4665-A9CA-7C16B85F850E}"/>
              </a:ext>
            </a:extLst>
          </p:cNvPr>
          <p:cNvSpPr txBox="1"/>
          <p:nvPr/>
        </p:nvSpPr>
        <p:spPr>
          <a:xfrm>
            <a:off x="401090" y="1219200"/>
            <a:ext cx="8380731" cy="96757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Méthode des caractéristiques (valeur limite)</a:t>
            </a:r>
          </a:p>
          <a:p>
            <a:pPr marL="12700">
              <a:lnSpc>
                <a:spcPct val="100000"/>
              </a:lnSpc>
              <a:tabLst>
                <a:tab pos="354965" algn="l"/>
              </a:tabLst>
            </a:pPr>
            <a:r>
              <a:rPr lang="fr-FR" sz="2000" dirty="0">
                <a:latin typeface="+mn-lt"/>
                <a:cs typeface="Arial MT"/>
              </a:rPr>
              <a:t>On cherche à évaluer l’évolution de 𝒉(𝒕) aux points 𝒙 = 𝟐𝟓𝟎, 𝒙 = 𝟓𝟎𝟎, 𝒙 = 𝟕𝟓𝟎</a:t>
            </a:r>
          </a:p>
          <a:p>
            <a:pPr marL="12700">
              <a:lnSpc>
                <a:spcPct val="100000"/>
              </a:lnSpc>
              <a:tabLst>
                <a:tab pos="354965" algn="l"/>
              </a:tabLst>
            </a:pPr>
            <a:r>
              <a:rPr lang="fr-FR" sz="2000" dirty="0">
                <a:latin typeface="+mn-lt"/>
                <a:cs typeface="Arial MT"/>
              </a:rPr>
              <a:t>et 𝒙 = 𝟏𝟎𝟎𝟎 graphiquement (au tableau)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5</a:t>
            </a:fld>
            <a:endParaRPr spc="-25" dirty="0"/>
          </a:p>
        </p:txBody>
      </p:sp>
      <p:pic>
        <p:nvPicPr>
          <p:cNvPr id="4" name="object 4"/>
          <p:cNvPicPr/>
          <p:nvPr/>
        </p:nvPicPr>
        <p:blipFill>
          <a:blip r:embed="rId2" cstate="print"/>
          <a:stretch>
            <a:fillRect/>
          </a:stretch>
        </p:blipFill>
        <p:spPr>
          <a:xfrm>
            <a:off x="1066800" y="3724783"/>
            <a:ext cx="2994660" cy="1493519"/>
          </a:xfrm>
          <a:prstGeom prst="rect">
            <a:avLst/>
          </a:prstGeom>
        </p:spPr>
      </p:pic>
      <p:pic>
        <p:nvPicPr>
          <p:cNvPr id="5" name="object 5"/>
          <p:cNvPicPr/>
          <p:nvPr/>
        </p:nvPicPr>
        <p:blipFill>
          <a:blip r:embed="rId3" cstate="print"/>
          <a:stretch>
            <a:fillRect/>
          </a:stretch>
        </p:blipFill>
        <p:spPr>
          <a:xfrm>
            <a:off x="6026073" y="2285082"/>
            <a:ext cx="408431" cy="408431"/>
          </a:xfrm>
          <a:prstGeom prst="rect">
            <a:avLst/>
          </a:prstGeom>
        </p:spPr>
      </p:pic>
      <p:sp>
        <p:nvSpPr>
          <p:cNvPr id="10" name="object 2">
            <a:extLst>
              <a:ext uri="{FF2B5EF4-FFF2-40B4-BE49-F238E27FC236}">
                <a16:creationId xmlns:a16="http://schemas.microsoft.com/office/drawing/2014/main" id="{C7E256D9-A0C4-4D62-9A44-72573763B8F1}"/>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6" name="object 3">
            <a:extLst>
              <a:ext uri="{FF2B5EF4-FFF2-40B4-BE49-F238E27FC236}">
                <a16:creationId xmlns:a16="http://schemas.microsoft.com/office/drawing/2014/main" id="{0EC25134-CF4C-42AE-AF69-157DC33AAA3E}"/>
              </a:ext>
            </a:extLst>
          </p:cNvPr>
          <p:cNvSpPr txBox="1"/>
          <p:nvPr/>
        </p:nvSpPr>
        <p:spPr>
          <a:xfrm>
            <a:off x="450215" y="1282769"/>
            <a:ext cx="8243570" cy="1613903"/>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Post-traitement</a:t>
            </a:r>
          </a:p>
          <a:p>
            <a:pPr marL="355600" indent="-342900">
              <a:lnSpc>
                <a:spcPct val="100000"/>
              </a:lnSpc>
              <a:buFont typeface="Arial" panose="020B0604020202020204" pitchFamily="34" charset="0"/>
              <a:buChar char="•"/>
              <a:tabLst>
                <a:tab pos="354965" algn="l"/>
              </a:tabLst>
            </a:pPr>
            <a:r>
              <a:rPr lang="fr-FR" sz="2000" dirty="0">
                <a:latin typeface="+mn-lt"/>
                <a:cs typeface="Arial MT"/>
              </a:rPr>
              <a:t>Ouvrir «projet4.gid» puis charger les résultats dans le menu post-</a:t>
            </a:r>
            <a:r>
              <a:rPr lang="fr-FR" sz="2000" dirty="0" err="1">
                <a:latin typeface="+mn-lt"/>
                <a:cs typeface="Arial MT"/>
              </a:rPr>
              <a:t>processing</a:t>
            </a:r>
            <a:endParaRPr lang="fr-FR" sz="2000" dirty="0">
              <a:latin typeface="+mn-lt"/>
              <a:cs typeface="Arial MT"/>
            </a:endParaRPr>
          </a:p>
          <a:p>
            <a:pPr marL="355600" indent="-342900">
              <a:lnSpc>
                <a:spcPct val="100000"/>
              </a:lnSpc>
              <a:buFont typeface="Arial" panose="020B0604020202020204" pitchFamily="34" charset="0"/>
              <a:buChar char="•"/>
              <a:tabLst>
                <a:tab pos="354965" algn="l"/>
              </a:tabLst>
            </a:pPr>
            <a:r>
              <a:rPr lang="fr-FR" sz="2000" dirty="0">
                <a:latin typeface="+mn-lt"/>
                <a:cs typeface="Arial MT"/>
              </a:rPr>
              <a:t>Créer des sections en travers avec l’outil Do </a:t>
            </a:r>
            <a:r>
              <a:rPr lang="fr-FR" sz="2000" dirty="0" err="1">
                <a:latin typeface="+mn-lt"/>
                <a:cs typeface="Arial MT"/>
              </a:rPr>
              <a:t>cuts</a:t>
            </a:r>
            <a:r>
              <a:rPr lang="fr-FR" sz="2000" dirty="0">
                <a:latin typeface="+mn-lt"/>
                <a:cs typeface="Arial MT"/>
              </a:rPr>
              <a:t> &gt; Cut plane &gt; 2 points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Créer des hydrogrammes avec l’outil </a:t>
            </a:r>
            <a:r>
              <a:rPr lang="fr-FR" sz="2000" dirty="0" err="1">
                <a:latin typeface="+mn-lt"/>
                <a:cs typeface="Arial MT"/>
              </a:rPr>
              <a:t>hygrogram</a:t>
            </a:r>
            <a:endParaRPr lang="fr-FR" sz="2000" dirty="0">
              <a:latin typeface="+mn-lt"/>
              <a:cs typeface="Arial MT"/>
            </a:endParaRPr>
          </a:p>
          <a:p>
            <a:pPr marL="12700">
              <a:lnSpc>
                <a:spcPct val="100000"/>
              </a:lnSpc>
              <a:tabLst>
                <a:tab pos="354965" algn="l"/>
              </a:tabLst>
            </a:pPr>
            <a:endParaRPr lang="en-CH" sz="2000" dirty="0">
              <a:latin typeface="+mn-l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1">
            <a:extLst>
              <a:ext uri="{FF2B5EF4-FFF2-40B4-BE49-F238E27FC236}">
                <a16:creationId xmlns:a16="http://schemas.microsoft.com/office/drawing/2014/main" id="{0E7D6A50-DC6A-434E-887D-51964F92504B}"/>
              </a:ext>
            </a:extLst>
          </p:cNvPr>
          <p:cNvPicPr/>
          <p:nvPr/>
        </p:nvPicPr>
        <p:blipFill>
          <a:blip r:embed="rId2" cstate="print"/>
          <a:stretch>
            <a:fillRect/>
          </a:stretch>
        </p:blipFill>
        <p:spPr>
          <a:xfrm>
            <a:off x="457200" y="3662015"/>
            <a:ext cx="2716529" cy="2476500"/>
          </a:xfrm>
          <a:prstGeom prst="rect">
            <a:avLst/>
          </a:prstGeom>
        </p:spPr>
      </p:pic>
      <p:pic>
        <p:nvPicPr>
          <p:cNvPr id="6" name="object 4">
            <a:extLst>
              <a:ext uri="{FF2B5EF4-FFF2-40B4-BE49-F238E27FC236}">
                <a16:creationId xmlns:a16="http://schemas.microsoft.com/office/drawing/2014/main" id="{99853E88-E771-4D32-889B-F6624624C436}"/>
              </a:ext>
            </a:extLst>
          </p:cNvPr>
          <p:cNvPicPr/>
          <p:nvPr/>
        </p:nvPicPr>
        <p:blipFill>
          <a:blip r:embed="rId3" cstate="print"/>
          <a:stretch>
            <a:fillRect/>
          </a:stretch>
        </p:blipFill>
        <p:spPr>
          <a:xfrm>
            <a:off x="5987858" y="969107"/>
            <a:ext cx="2609850" cy="5385815"/>
          </a:xfrm>
          <a:prstGeom prst="rect">
            <a:avLst/>
          </a:prstGeom>
        </p:spPr>
      </p:pic>
      <p:sp>
        <p:nvSpPr>
          <p:cNvPr id="7" name="object 3">
            <a:extLst>
              <a:ext uri="{FF2B5EF4-FFF2-40B4-BE49-F238E27FC236}">
                <a16:creationId xmlns:a16="http://schemas.microsoft.com/office/drawing/2014/main" id="{AE434051-242D-4C44-959B-2AF3479114FE}"/>
              </a:ext>
            </a:extLst>
          </p:cNvPr>
          <p:cNvSpPr txBox="1"/>
          <p:nvPr/>
        </p:nvSpPr>
        <p:spPr>
          <a:xfrm>
            <a:off x="381000" y="1219200"/>
            <a:ext cx="5486400" cy="2286000"/>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Hydrogrammes</a:t>
            </a:r>
          </a:p>
          <a:p>
            <a:pPr marL="12700">
              <a:lnSpc>
                <a:spcPct val="100000"/>
              </a:lnSpc>
              <a:tabLst>
                <a:tab pos="354965" algn="l"/>
              </a:tabLst>
            </a:pPr>
            <a:r>
              <a:rPr lang="fr-FR" sz="2000" dirty="0">
                <a:latin typeface="+mn-lt"/>
                <a:cs typeface="Arial MT"/>
              </a:rPr>
              <a:t>Exporter les hydrogrammes à l’aide du menu Graph Management dans la fenêtre Graphs Windows</a:t>
            </a:r>
          </a:p>
          <a:p>
            <a:pPr marL="12700">
              <a:lnSpc>
                <a:spcPct val="100000"/>
              </a:lnSpc>
              <a:tabLst>
                <a:tab pos="354965" algn="l"/>
              </a:tabLst>
            </a:pPr>
            <a:r>
              <a:rPr lang="fr-FR" sz="2000" dirty="0">
                <a:latin typeface="+mn-lt"/>
                <a:cs typeface="Arial MT"/>
              </a:rPr>
              <a:t>Cliquer sur Show table pour faire pour faire apparaître la table, la copier et coller dans un autre fichier (</a:t>
            </a:r>
            <a:r>
              <a:rPr lang="fr-FR" sz="2000" dirty="0" err="1">
                <a:latin typeface="+mn-lt"/>
                <a:cs typeface="Arial MT"/>
              </a:rPr>
              <a:t>excel</a:t>
            </a:r>
            <a:r>
              <a:rPr lang="fr-FR" sz="2000" dirty="0">
                <a:latin typeface="+mn-lt"/>
                <a:cs typeface="Arial MT"/>
              </a:rPr>
              <a:t> ou fichier texte par exemple).</a:t>
            </a:r>
          </a:p>
          <a:p>
            <a:pPr marL="12700">
              <a:lnSpc>
                <a:spcPct val="100000"/>
              </a:lnSpc>
              <a:tabLst>
                <a:tab pos="354965" algn="l"/>
              </a:tabLst>
            </a:pPr>
            <a:endParaRPr lang="en-CH" sz="2000" dirty="0">
              <a:latin typeface="+mn-lt"/>
              <a:cs typeface="Arial MT"/>
            </a:endParaRPr>
          </a:p>
        </p:txBody>
      </p:sp>
      <p:sp>
        <p:nvSpPr>
          <p:cNvPr id="10" name="object 2">
            <a:extLst>
              <a:ext uri="{FF2B5EF4-FFF2-40B4-BE49-F238E27FC236}">
                <a16:creationId xmlns:a16="http://schemas.microsoft.com/office/drawing/2014/main" id="{6B8E849D-C628-42DE-978A-6BD8D0ADDA00}"/>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Tree>
    <p:extLst>
      <p:ext uri="{BB962C8B-B14F-4D97-AF65-F5344CB8AC3E}">
        <p14:creationId xmlns:p14="http://schemas.microsoft.com/office/powerpoint/2010/main" val="258394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7</a:t>
            </a:fld>
            <a:endParaRPr spc="-25" dirty="0"/>
          </a:p>
        </p:txBody>
      </p:sp>
      <p:pic>
        <p:nvPicPr>
          <p:cNvPr id="4" name="object 4"/>
          <p:cNvPicPr/>
          <p:nvPr/>
        </p:nvPicPr>
        <p:blipFill>
          <a:blip r:embed="rId2" cstate="print"/>
          <a:stretch>
            <a:fillRect/>
          </a:stretch>
        </p:blipFill>
        <p:spPr>
          <a:xfrm>
            <a:off x="4304036" y="2270533"/>
            <a:ext cx="310134" cy="248411"/>
          </a:xfrm>
          <a:prstGeom prst="rect">
            <a:avLst/>
          </a:prstGeom>
        </p:spPr>
      </p:pic>
      <p:pic>
        <p:nvPicPr>
          <p:cNvPr id="5" name="object 5"/>
          <p:cNvPicPr/>
          <p:nvPr/>
        </p:nvPicPr>
        <p:blipFill>
          <a:blip r:embed="rId3" cstate="print"/>
          <a:stretch>
            <a:fillRect/>
          </a:stretch>
        </p:blipFill>
        <p:spPr>
          <a:xfrm>
            <a:off x="3124200" y="3494076"/>
            <a:ext cx="2990956" cy="2718377"/>
          </a:xfrm>
          <a:prstGeom prst="rect">
            <a:avLst/>
          </a:prstGeom>
        </p:spPr>
      </p:pic>
      <p:sp>
        <p:nvSpPr>
          <p:cNvPr id="10" name="object 2">
            <a:extLst>
              <a:ext uri="{FF2B5EF4-FFF2-40B4-BE49-F238E27FC236}">
                <a16:creationId xmlns:a16="http://schemas.microsoft.com/office/drawing/2014/main" id="{849509D9-20FD-4B72-80C3-AA4D717C7099}"/>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4" name="object 3">
            <a:extLst>
              <a:ext uri="{FF2B5EF4-FFF2-40B4-BE49-F238E27FC236}">
                <a16:creationId xmlns:a16="http://schemas.microsoft.com/office/drawing/2014/main" id="{0A30319A-2137-47AE-8521-9FFA965D3D78}"/>
              </a:ext>
            </a:extLst>
          </p:cNvPr>
          <p:cNvSpPr txBox="1"/>
          <p:nvPr/>
        </p:nvSpPr>
        <p:spPr>
          <a:xfrm>
            <a:off x="381000" y="1295400"/>
            <a:ext cx="8001000" cy="2198679"/>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Distances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Calculer les distances entre les différentes positions des coupes utilisées pour calculer les hydrogrammes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Pour cela utiliser l’outil distance</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Cliquer sur le premier point du segment à mesurer puis faire double-clic sur le deuxième point du segment. La distance s’affiche ensuite. Le faire pour toutes les coupes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8</a:t>
            </a:fld>
            <a:endParaRPr spc="-25" dirty="0"/>
          </a:p>
        </p:txBody>
      </p:sp>
      <p:pic>
        <p:nvPicPr>
          <p:cNvPr id="4" name="object 4"/>
          <p:cNvPicPr/>
          <p:nvPr/>
        </p:nvPicPr>
        <p:blipFill>
          <a:blip r:embed="rId2" cstate="print"/>
          <a:stretch>
            <a:fillRect/>
          </a:stretch>
        </p:blipFill>
        <p:spPr>
          <a:xfrm>
            <a:off x="3089738" y="3429000"/>
            <a:ext cx="3014472" cy="2792729"/>
          </a:xfrm>
          <a:prstGeom prst="rect">
            <a:avLst/>
          </a:prstGeom>
        </p:spPr>
      </p:pic>
      <p:pic>
        <p:nvPicPr>
          <p:cNvPr id="5" name="object 5"/>
          <p:cNvPicPr/>
          <p:nvPr/>
        </p:nvPicPr>
        <p:blipFill>
          <a:blip r:embed="rId3" cstate="print"/>
          <a:stretch>
            <a:fillRect/>
          </a:stretch>
        </p:blipFill>
        <p:spPr>
          <a:xfrm>
            <a:off x="6883909" y="2205156"/>
            <a:ext cx="278891" cy="267271"/>
          </a:xfrm>
          <a:prstGeom prst="rect">
            <a:avLst/>
          </a:prstGeom>
        </p:spPr>
      </p:pic>
      <p:sp>
        <p:nvSpPr>
          <p:cNvPr id="10" name="object 2">
            <a:extLst>
              <a:ext uri="{FF2B5EF4-FFF2-40B4-BE49-F238E27FC236}">
                <a16:creationId xmlns:a16="http://schemas.microsoft.com/office/drawing/2014/main" id="{D091EE13-82BC-4BBA-972D-4C79C2FB7F19}"/>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17" name="object 3">
            <a:extLst>
              <a:ext uri="{FF2B5EF4-FFF2-40B4-BE49-F238E27FC236}">
                <a16:creationId xmlns:a16="http://schemas.microsoft.com/office/drawing/2014/main" id="{3D678046-B242-45E4-B92D-B13B621BE64C}"/>
              </a:ext>
            </a:extLst>
          </p:cNvPr>
          <p:cNvSpPr txBox="1"/>
          <p:nvPr/>
        </p:nvSpPr>
        <p:spPr>
          <a:xfrm>
            <a:off x="401091" y="1219200"/>
            <a:ext cx="8229600" cy="2506455"/>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Sections en travers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Exporter les sections en travers aux même positions que les hydrogrammes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Pour exporter les données topographiques il faut d’abord charger ces données dans la fenêtre des résultats (pour cela cliquer sur      )</a:t>
            </a:r>
          </a:p>
          <a:p>
            <a:pPr marL="355600" indent="-342900">
              <a:lnSpc>
                <a:spcPct val="100000"/>
              </a:lnSpc>
              <a:buFont typeface="Arial" panose="020B0604020202020204" pitchFamily="34" charset="0"/>
              <a:buChar char="•"/>
              <a:tabLst>
                <a:tab pos="354965" algn="l"/>
              </a:tabLst>
            </a:pPr>
            <a:r>
              <a:rPr lang="fr-FR" sz="2000" dirty="0">
                <a:latin typeface="+mn-lt"/>
                <a:cs typeface="Arial MT"/>
              </a:rPr>
              <a:t>Dans la fenêtre choisir l’option </a:t>
            </a:r>
            <a:r>
              <a:rPr lang="fr-FR" sz="2000" dirty="0" err="1">
                <a:latin typeface="+mn-lt"/>
                <a:cs typeface="Arial MT"/>
              </a:rPr>
              <a:t>Topography</a:t>
            </a:r>
            <a:r>
              <a:rPr lang="fr-FR" sz="2000" dirty="0">
                <a:latin typeface="+mn-lt"/>
                <a:cs typeface="Arial MT"/>
              </a:rPr>
              <a:t> dans le menu déroulant </a:t>
            </a:r>
            <a:r>
              <a:rPr lang="fr-FR" sz="2000" dirty="0" err="1">
                <a:latin typeface="+mn-lt"/>
                <a:cs typeface="Arial MT"/>
              </a:rPr>
              <a:t>Analysis</a:t>
            </a:r>
            <a:r>
              <a:rPr lang="fr-FR" sz="2000" dirty="0">
                <a:latin typeface="+mn-lt"/>
                <a:cs typeface="Arial MT"/>
              </a:rPr>
              <a:t> et choisir un mode de visualisation (</a:t>
            </a:r>
            <a:r>
              <a:rPr lang="fr-FR" sz="2000" dirty="0" err="1">
                <a:latin typeface="+mn-lt"/>
                <a:cs typeface="Arial MT"/>
              </a:rPr>
              <a:t>Smooth</a:t>
            </a:r>
            <a:r>
              <a:rPr lang="fr-FR" sz="2000" dirty="0">
                <a:latin typeface="+mn-lt"/>
                <a:cs typeface="Arial MT"/>
              </a:rPr>
              <a:t> Contour Fill par exemple) puis cliquer sur Apply</a:t>
            </a:r>
          </a:p>
          <a:p>
            <a:pPr marL="12700">
              <a:lnSpc>
                <a:spcPct val="100000"/>
              </a:lnSpc>
              <a:tabLst>
                <a:tab pos="354965" algn="l"/>
              </a:tabLst>
            </a:pPr>
            <a:endParaRPr lang="en-CH" sz="2000" dirty="0">
              <a:latin typeface="+mn-l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sldNum" sz="quarter" idx="12"/>
          </p:nvPr>
        </p:nvSpPr>
        <p:spPr>
          <a:prstGeom prst="rect">
            <a:avLst/>
          </a:prstGeom>
        </p:spPr>
        <p:txBody>
          <a:bodyPr vert="horz" wrap="square" lIns="0" tIns="5080" rIns="0" bIns="0" rtlCol="0">
            <a:spAutoFit/>
          </a:bodyPr>
          <a:lstStyle/>
          <a:p>
            <a:pPr marL="12700">
              <a:lnSpc>
                <a:spcPct val="100000"/>
              </a:lnSpc>
              <a:spcBef>
                <a:spcPts val="40"/>
              </a:spcBef>
            </a:pPr>
            <a:fld id="{81D60167-4931-47E6-BA6A-407CBD079E47}" type="slidenum">
              <a:rPr spc="-25" dirty="0"/>
              <a:t>9</a:t>
            </a:fld>
            <a:endParaRPr spc="-25" dirty="0"/>
          </a:p>
        </p:txBody>
      </p:sp>
      <p:pic>
        <p:nvPicPr>
          <p:cNvPr id="4" name="object 4"/>
          <p:cNvPicPr/>
          <p:nvPr/>
        </p:nvPicPr>
        <p:blipFill>
          <a:blip r:embed="rId2" cstate="print"/>
          <a:stretch>
            <a:fillRect/>
          </a:stretch>
        </p:blipFill>
        <p:spPr>
          <a:xfrm>
            <a:off x="304800" y="3896869"/>
            <a:ext cx="2995771" cy="1812035"/>
          </a:xfrm>
          <a:prstGeom prst="rect">
            <a:avLst/>
          </a:prstGeom>
        </p:spPr>
      </p:pic>
      <p:pic>
        <p:nvPicPr>
          <p:cNvPr id="5" name="object 5"/>
          <p:cNvPicPr/>
          <p:nvPr/>
        </p:nvPicPr>
        <p:blipFill>
          <a:blip r:embed="rId3" cstate="print"/>
          <a:stretch>
            <a:fillRect/>
          </a:stretch>
        </p:blipFill>
        <p:spPr>
          <a:xfrm>
            <a:off x="3733800" y="1600200"/>
            <a:ext cx="319277" cy="287274"/>
          </a:xfrm>
          <a:prstGeom prst="rect">
            <a:avLst/>
          </a:prstGeom>
        </p:spPr>
      </p:pic>
      <p:pic>
        <p:nvPicPr>
          <p:cNvPr id="6" name="object 6"/>
          <p:cNvPicPr/>
          <p:nvPr/>
        </p:nvPicPr>
        <p:blipFill>
          <a:blip r:embed="rId4" cstate="print"/>
          <a:stretch>
            <a:fillRect/>
          </a:stretch>
        </p:blipFill>
        <p:spPr>
          <a:xfrm>
            <a:off x="3893438" y="3912749"/>
            <a:ext cx="1554479" cy="1562100"/>
          </a:xfrm>
          <a:prstGeom prst="rect">
            <a:avLst/>
          </a:prstGeom>
        </p:spPr>
      </p:pic>
      <p:pic>
        <p:nvPicPr>
          <p:cNvPr id="7" name="object 7"/>
          <p:cNvPicPr/>
          <p:nvPr/>
        </p:nvPicPr>
        <p:blipFill>
          <a:blip r:embed="rId5" cstate="print"/>
          <a:stretch>
            <a:fillRect/>
          </a:stretch>
        </p:blipFill>
        <p:spPr>
          <a:xfrm>
            <a:off x="6040784" y="3857625"/>
            <a:ext cx="2218182" cy="937260"/>
          </a:xfrm>
          <a:prstGeom prst="rect">
            <a:avLst/>
          </a:prstGeom>
        </p:spPr>
      </p:pic>
      <p:sp>
        <p:nvSpPr>
          <p:cNvPr id="8" name="object 8"/>
          <p:cNvSpPr txBox="1"/>
          <p:nvPr/>
        </p:nvSpPr>
        <p:spPr>
          <a:xfrm>
            <a:off x="1752600" y="5690749"/>
            <a:ext cx="280035" cy="330200"/>
          </a:xfrm>
          <a:prstGeom prst="rect">
            <a:avLst/>
          </a:prstGeom>
        </p:spPr>
        <p:txBody>
          <a:bodyPr vert="horz" wrap="square" lIns="0" tIns="12065" rIns="0" bIns="0" rtlCol="0">
            <a:spAutoFit/>
          </a:bodyPr>
          <a:lstStyle/>
          <a:p>
            <a:pPr marL="12700">
              <a:lnSpc>
                <a:spcPct val="100000"/>
              </a:lnSpc>
              <a:spcBef>
                <a:spcPts val="95"/>
              </a:spcBef>
            </a:pPr>
            <a:r>
              <a:rPr sz="2000" b="1" spc="-135" dirty="0">
                <a:latin typeface="Arial"/>
                <a:cs typeface="Arial"/>
              </a:rPr>
              <a:t>(1)</a:t>
            </a:r>
            <a:endParaRPr sz="2000" dirty="0">
              <a:latin typeface="Arial"/>
              <a:cs typeface="Arial"/>
            </a:endParaRPr>
          </a:p>
        </p:txBody>
      </p:sp>
      <p:sp>
        <p:nvSpPr>
          <p:cNvPr id="9" name="object 9"/>
          <p:cNvSpPr txBox="1"/>
          <p:nvPr/>
        </p:nvSpPr>
        <p:spPr>
          <a:xfrm>
            <a:off x="4535429" y="5638800"/>
            <a:ext cx="280035" cy="330200"/>
          </a:xfrm>
          <a:prstGeom prst="rect">
            <a:avLst/>
          </a:prstGeom>
        </p:spPr>
        <p:txBody>
          <a:bodyPr vert="horz" wrap="square" lIns="0" tIns="12065" rIns="0" bIns="0" rtlCol="0">
            <a:spAutoFit/>
          </a:bodyPr>
          <a:lstStyle/>
          <a:p>
            <a:pPr marL="12700">
              <a:lnSpc>
                <a:spcPct val="100000"/>
              </a:lnSpc>
              <a:spcBef>
                <a:spcPts val="95"/>
              </a:spcBef>
            </a:pPr>
            <a:r>
              <a:rPr sz="2000" b="1" spc="-135" dirty="0">
                <a:latin typeface="Arial"/>
                <a:cs typeface="Arial"/>
              </a:rPr>
              <a:t>(2)</a:t>
            </a:r>
            <a:endParaRPr sz="2000" dirty="0">
              <a:latin typeface="Arial"/>
              <a:cs typeface="Arial"/>
            </a:endParaRPr>
          </a:p>
        </p:txBody>
      </p:sp>
      <p:sp>
        <p:nvSpPr>
          <p:cNvPr id="10" name="object 10"/>
          <p:cNvSpPr txBox="1"/>
          <p:nvPr/>
        </p:nvSpPr>
        <p:spPr>
          <a:xfrm>
            <a:off x="7009857" y="4875902"/>
            <a:ext cx="280035" cy="330200"/>
          </a:xfrm>
          <a:prstGeom prst="rect">
            <a:avLst/>
          </a:prstGeom>
        </p:spPr>
        <p:txBody>
          <a:bodyPr vert="horz" wrap="square" lIns="0" tIns="12065" rIns="0" bIns="0" rtlCol="0">
            <a:spAutoFit/>
          </a:bodyPr>
          <a:lstStyle/>
          <a:p>
            <a:pPr marL="12700">
              <a:lnSpc>
                <a:spcPct val="100000"/>
              </a:lnSpc>
              <a:spcBef>
                <a:spcPts val="95"/>
              </a:spcBef>
            </a:pPr>
            <a:r>
              <a:rPr sz="2000" b="1" spc="-135" dirty="0">
                <a:latin typeface="Arial"/>
                <a:cs typeface="Arial"/>
              </a:rPr>
              <a:t>(3)</a:t>
            </a:r>
            <a:endParaRPr sz="2000" dirty="0">
              <a:latin typeface="Arial"/>
              <a:cs typeface="Arial"/>
            </a:endParaRPr>
          </a:p>
        </p:txBody>
      </p:sp>
      <p:sp>
        <p:nvSpPr>
          <p:cNvPr id="15" name="object 2">
            <a:extLst>
              <a:ext uri="{FF2B5EF4-FFF2-40B4-BE49-F238E27FC236}">
                <a16:creationId xmlns:a16="http://schemas.microsoft.com/office/drawing/2014/main" id="{8F4E4D7F-60CE-477B-83E9-1BB1090213C6}"/>
              </a:ext>
            </a:extLst>
          </p:cNvPr>
          <p:cNvSpPr txBox="1"/>
          <p:nvPr/>
        </p:nvSpPr>
        <p:spPr>
          <a:xfrm>
            <a:off x="8001000" y="6491000"/>
            <a:ext cx="856485" cy="151323"/>
          </a:xfrm>
          <a:prstGeom prst="rect">
            <a:avLst/>
          </a:prstGeom>
        </p:spPr>
        <p:txBody>
          <a:bodyPr vert="horz" wrap="square" lIns="0" tIns="12700" rIns="0" bIns="0" rtlCol="0">
            <a:spAutoFit/>
          </a:bodyPr>
          <a:lstStyle/>
          <a:p>
            <a:pPr marL="12700">
              <a:lnSpc>
                <a:spcPct val="100000"/>
              </a:lnSpc>
              <a:spcBef>
                <a:spcPts val="100"/>
              </a:spcBef>
            </a:pPr>
            <a:r>
              <a:rPr sz="900" b="1" spc="-114" dirty="0">
                <a:solidFill>
                  <a:srgbClr val="585858"/>
                </a:solidFill>
                <a:latin typeface="Arial"/>
                <a:cs typeface="Arial"/>
              </a:rPr>
              <a:t>ENAC/LHE</a:t>
            </a:r>
            <a:r>
              <a:rPr sz="900" b="1" spc="-5" dirty="0">
                <a:solidFill>
                  <a:srgbClr val="585858"/>
                </a:solidFill>
                <a:latin typeface="Arial"/>
                <a:cs typeface="Arial"/>
              </a:rPr>
              <a:t> </a:t>
            </a:r>
            <a:r>
              <a:rPr sz="900" b="1" spc="-50" dirty="0">
                <a:solidFill>
                  <a:srgbClr val="7E7E7E"/>
                </a:solidFill>
                <a:latin typeface="Arial"/>
                <a:cs typeface="Arial"/>
              </a:rPr>
              <a:t>|</a:t>
            </a:r>
            <a:r>
              <a:rPr lang="en-US" sz="900" b="1" spc="-50" dirty="0">
                <a:solidFill>
                  <a:srgbClr val="7E7E7E"/>
                </a:solidFill>
                <a:latin typeface="Arial"/>
                <a:cs typeface="Arial"/>
              </a:rPr>
              <a:t> 2025</a:t>
            </a:r>
            <a:endParaRPr sz="900" dirty="0">
              <a:latin typeface="Arial"/>
              <a:cs typeface="Arial"/>
            </a:endParaRPr>
          </a:p>
        </p:txBody>
      </p:sp>
      <p:sp>
        <p:nvSpPr>
          <p:cNvPr id="20" name="object 3">
            <a:extLst>
              <a:ext uri="{FF2B5EF4-FFF2-40B4-BE49-F238E27FC236}">
                <a16:creationId xmlns:a16="http://schemas.microsoft.com/office/drawing/2014/main" id="{7907FBC7-4CC8-436E-9986-9FE4015DC577}"/>
              </a:ext>
            </a:extLst>
          </p:cNvPr>
          <p:cNvSpPr txBox="1"/>
          <p:nvPr/>
        </p:nvSpPr>
        <p:spPr>
          <a:xfrm>
            <a:off x="401091" y="1219200"/>
            <a:ext cx="8229600" cy="2506455"/>
          </a:xfrm>
          <a:prstGeom prst="rect">
            <a:avLst/>
          </a:prstGeom>
        </p:spPr>
        <p:txBody>
          <a:bodyPr vert="horz" wrap="square" lIns="0" tIns="13335" rIns="0" bIns="0" rtlCol="0">
            <a:spAutoFit/>
          </a:bodyPr>
          <a:lstStyle/>
          <a:p>
            <a:pPr marL="12700">
              <a:lnSpc>
                <a:spcPct val="100000"/>
              </a:lnSpc>
              <a:tabLst>
                <a:tab pos="354965" algn="l"/>
              </a:tabLst>
            </a:pPr>
            <a:r>
              <a:rPr lang="fr-FR" sz="2200" b="1" dirty="0">
                <a:latin typeface="+mn-lt"/>
                <a:cs typeface="Arial MT"/>
              </a:rPr>
              <a:t>Sections en travers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Utiliser l’outil </a:t>
            </a:r>
            <a:r>
              <a:rPr lang="fr-FR" sz="2000" dirty="0" err="1">
                <a:latin typeface="+mn-lt"/>
                <a:cs typeface="Arial MT"/>
              </a:rPr>
              <a:t>Several</a:t>
            </a:r>
            <a:r>
              <a:rPr lang="fr-FR" sz="2000" dirty="0">
                <a:latin typeface="+mn-lt"/>
                <a:cs typeface="Arial MT"/>
              </a:rPr>
              <a:t> Graphs	pour définir les sections topographiques</a:t>
            </a:r>
          </a:p>
          <a:p>
            <a:pPr marL="355600" indent="-342900">
              <a:lnSpc>
                <a:spcPct val="100000"/>
              </a:lnSpc>
              <a:buFont typeface="Arial" panose="020B0604020202020204" pitchFamily="34" charset="0"/>
              <a:buChar char="•"/>
              <a:tabLst>
                <a:tab pos="354965" algn="l"/>
              </a:tabLst>
            </a:pPr>
            <a:r>
              <a:rPr lang="fr-FR" sz="2000" dirty="0">
                <a:latin typeface="+mn-lt"/>
                <a:cs typeface="Arial MT"/>
              </a:rPr>
              <a:t>Utiliser le deuxième outil afin d’afficher la variation du résultat qui nous intéresse (en l’occurrence l’élévation) le long d’une section.</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Choisir X Variation afin de mettre en abscisse la position le long de la section (1)</a:t>
            </a:r>
          </a:p>
          <a:p>
            <a:pPr marL="355600" indent="-342900">
              <a:lnSpc>
                <a:spcPct val="100000"/>
              </a:lnSpc>
              <a:buFont typeface="Arial" panose="020B0604020202020204" pitchFamily="34" charset="0"/>
              <a:buChar char="•"/>
              <a:tabLst>
                <a:tab pos="354965" algn="l"/>
              </a:tabLst>
            </a:pPr>
            <a:r>
              <a:rPr lang="fr-FR" sz="2000" dirty="0">
                <a:latin typeface="+mn-lt"/>
                <a:cs typeface="Arial MT"/>
              </a:rPr>
              <a:t>Cliquer ensuite sur </a:t>
            </a:r>
            <a:r>
              <a:rPr lang="fr-FR" sz="2000" dirty="0" err="1">
                <a:latin typeface="+mn-lt"/>
                <a:cs typeface="Arial MT"/>
              </a:rPr>
              <a:t>Elevation</a:t>
            </a:r>
            <a:r>
              <a:rPr lang="fr-FR" sz="2000" dirty="0">
                <a:latin typeface="+mn-lt"/>
                <a:cs typeface="Arial MT"/>
              </a:rPr>
              <a:t> (2) pour ensuite définir la section (3)</a:t>
            </a:r>
          </a:p>
          <a:p>
            <a:pPr marL="12700">
              <a:lnSpc>
                <a:spcPct val="100000"/>
              </a:lnSpc>
              <a:tabLst>
                <a:tab pos="354965" algn="l"/>
              </a:tabLst>
            </a:pPr>
            <a:endParaRPr lang="en-CH" sz="2000" dirty="0">
              <a:latin typeface="+mn-lt"/>
              <a:cs typeface="Arial MT"/>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2351</Words>
  <Application>Microsoft Office PowerPoint</Application>
  <PresentationFormat>On-screen Show (4:3)</PresentationFormat>
  <Paragraphs>269</Paragraphs>
  <Slides>42</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42</vt:i4>
      </vt:variant>
    </vt:vector>
  </HeadingPairs>
  <TitlesOfParts>
    <vt:vector size="58" baseType="lpstr">
      <vt:lpstr>Arial</vt:lpstr>
      <vt:lpstr>Arial MT</vt:lpstr>
      <vt:lpstr>Arial Narrow</vt:lpstr>
      <vt:lpstr>Calibri</vt:lpstr>
      <vt:lpstr>Calibri Light</vt:lpstr>
      <vt:lpstr>Cambria</vt:lpstr>
      <vt:lpstr>Cambria Math</vt:lpstr>
      <vt:lpstr>Impact</vt:lpstr>
      <vt:lpstr>Custom Design</vt:lpstr>
      <vt:lpstr>1_Custom Design</vt:lpstr>
      <vt:lpstr>2_Custom Design</vt:lpstr>
      <vt:lpstr>3_Custom Design</vt:lpstr>
      <vt:lpstr>4_Custom Design</vt:lpstr>
      <vt:lpstr>5_Custom Design</vt:lpstr>
      <vt:lpstr>6_Custom Design</vt:lpstr>
      <vt:lpstr>7_Custom Design</vt:lpstr>
      <vt:lpstr>TD 4 (suite) Onde cinématique Christophe Ancey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Matlab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TD5_iber_CA_DVP_CA.pptx</dc:title>
  <dc:creator>ancey</dc:creator>
  <cp:lastModifiedBy>Sofi Farazande</cp:lastModifiedBy>
  <cp:revision>28</cp:revision>
  <dcterms:created xsi:type="dcterms:W3CDTF">2025-02-23T15:21:12Z</dcterms:created>
  <dcterms:modified xsi:type="dcterms:W3CDTF">2025-02-23T19:00:08Z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2020-05-05T00:00:00Z</vt:filetime>
  </property>
  <property fmtid="{D5CDD505-2E9C-101B-9397-08002B2CF9AE}" pid="3" name="Creator">
    <vt:lpwstr>PScript5.dll Version 5.2.2</vt:lpwstr>
  </property>
  <property fmtid="{D5CDD505-2E9C-101B-9397-08002B2CF9AE}" pid="4" name="LastSaved">
    <vt:filetime>2025-02-23T00:00:00Z</vt:filetime>
  </property>
  <property fmtid="{D5CDD505-2E9C-101B-9397-08002B2CF9AE}" pid="5" name="Producer">
    <vt:lpwstr>Acrobat Distiller 20.0 (Windows)</vt:lpwstr>
  </property>
</Properties>
</file>