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slideLayouts/slideLayout2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86" r:id="rId2"/>
    <p:sldMasterId id="2147483667" r:id="rId3"/>
    <p:sldMasterId id="2147483679" r:id="rId4"/>
    <p:sldMasterId id="2147483691" r:id="rId5"/>
    <p:sldMasterId id="2147483703" r:id="rId6"/>
    <p:sldMasterId id="2147483715" r:id="rId7"/>
    <p:sldMasterId id="2147483727" r:id="rId8"/>
    <p:sldMasterId id="2147483739" r:id="rId9"/>
    <p:sldMasterId id="2147483751" r:id="rId10"/>
    <p:sldMasterId id="2147483763" r:id="rId11"/>
    <p:sldMasterId id="2147483775" r:id="rId12"/>
  </p:sldMasterIdLst>
  <p:handoutMasterIdLst>
    <p:handoutMasterId r:id="rId45"/>
  </p:handout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86410"/>
  </p:normalViewPr>
  <p:slideViewPr>
    <p:cSldViewPr>
      <p:cViewPr varScale="1">
        <p:scale>
          <a:sx n="97" d="100"/>
          <a:sy n="97" d="100"/>
        </p:scale>
        <p:origin x="1650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0" d="100"/>
          <a:sy n="130" d="100"/>
        </p:scale>
        <p:origin x="199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presProps" Target="pres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A694D7-D070-406D-B189-BA63184FB0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DC4435-98CE-4F8D-9502-975FD9F8E2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EE2BB-BC02-4B25-B0AC-069D2CF2764B}" type="datetimeFigureOut">
              <a:rPr lang="en-CH" smtClean="0"/>
              <a:t>23/02/2025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78FDE-99BC-4616-B164-291EF87E7F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C0B62-C750-4903-B340-E0F5379335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D5532-75B4-475F-831A-CA22B516BD2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73112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F02A-4B7A-4543-8EE6-6A65D14EE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CDA62-A462-437E-A79B-0CD31B043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EF2B4-0458-415E-A1D7-3273CA80C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F6D78-4155-4C80-86BE-A72E8944D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620321-8181-4D2C-BA2B-47DAB5EE4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FC76B-6876-400D-B93B-7CDB3CEE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CCFD9A-4CEF-412F-92EE-00840F7271B7}" type="datetimeFigureOut">
              <a:rPr lang="en-CH" smtClean="0"/>
              <a:t>23/02/2025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3C0E84-EEB8-4093-91CC-2C6A2EE2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1079D4-4C73-4BCA-8E53-9CF19B7B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8EFBFC-56CC-49D9-98E1-269356E4A2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7496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E32E1-D67E-46D0-AC4F-4DCC0A8A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9EC55-A8E9-4FFF-B8C6-35413954B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CCFD9A-4CEF-412F-92EE-00840F7271B7}" type="datetimeFigureOut">
              <a:rPr lang="en-CH" smtClean="0"/>
              <a:t>23/02/2025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F7839-3FF4-4CA3-8F1A-2C00D4F9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38DCF-9735-485C-B768-13066FEC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8EFBFC-56CC-49D9-98E1-269356E4A2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04922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7785D-40D8-4A2F-9E7D-D7C0A20134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CCFD9A-4CEF-412F-92EE-00840F7271B7}" type="datetimeFigureOut">
              <a:rPr lang="en-CH" smtClean="0"/>
              <a:t>23/02/2025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5063A-A5D8-481E-A1C3-CB67D04D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CDFBA-03D2-46E1-9C41-325BEB9C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8EFBFC-56CC-49D9-98E1-269356E4A2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92177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7F6FE-CF8C-4F56-9590-410E145D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EA8E9-02FA-4F0F-94A7-97429CA0D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C3384-62CE-4B4D-BB55-918C46E6D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25001-327F-446F-9548-F8007420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CCFD9A-4CEF-412F-92EE-00840F7271B7}" type="datetimeFigureOut">
              <a:rPr lang="en-CH" smtClean="0"/>
              <a:t>23/02/2025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AD786-1992-4EA3-A1F1-9B11602E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7EFE2-A16C-4BB4-9B36-BA04BCFB6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8EFBFC-56CC-49D9-98E1-269356E4A2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28638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0854-9843-4EDE-817F-5EFE0DF5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99B29-70AB-4CF9-8B9B-317EE9713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04A2D-8196-41F2-AE27-3246BA573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67731-4EC1-454D-8276-32EC423F9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CCFD9A-4CEF-412F-92EE-00840F7271B7}" type="datetimeFigureOut">
              <a:rPr lang="en-CH" smtClean="0"/>
              <a:t>23/02/2025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3EC10-02C0-421B-8B17-0B2EEE20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6D66F-C1C5-4038-957C-F389B01D6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8EFBFC-56CC-49D9-98E1-269356E4A2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7660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5F90F-C3CF-49AE-BB8E-06E32C269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C8372-4139-416D-A98E-60D0E6007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C7A90-1C3C-4D86-8CDE-6155150A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CCFD9A-4CEF-412F-92EE-00840F7271B7}" type="datetimeFigureOut">
              <a:rPr lang="en-CH" smtClean="0"/>
              <a:t>23/02/2025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B17CE-C299-464B-BB48-40328BA9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27299-2F95-4D58-9BE5-DC808CBF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8EFBFC-56CC-49D9-98E1-269356E4A2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52006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70342-9B56-4844-9D49-38438DD3E2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1C4574-7531-480B-99C2-F29F8C8C8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528B0-83A6-463B-9EAA-EE7DBC20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CCFD9A-4CEF-412F-92EE-00840F7271B7}" type="datetimeFigureOut">
              <a:rPr lang="en-CH" smtClean="0"/>
              <a:t>23/02/2025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C760B-824F-42C5-B365-58627C8F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42AFB-6654-4485-B0F5-F171E7D90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8EFBFC-56CC-49D9-98E1-269356E4A2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38966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958CE-E7C1-49D0-8209-AD1D83CD68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de-DE" spc="-105"/>
              <a:t>ENAC/LHE</a:t>
            </a:r>
            <a:endParaRPr lang="de-DE" spc="-10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862FF-A097-482D-8E77-010A98021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CH" spc="-50" smtClean="0"/>
              <a:t>‹#›</a:t>
            </a:fld>
            <a:endParaRPr lang="en-CH" spc="-50" dirty="0"/>
          </a:p>
        </p:txBody>
      </p:sp>
    </p:spTree>
    <p:extLst>
      <p:ext uri="{BB962C8B-B14F-4D97-AF65-F5344CB8AC3E}">
        <p14:creationId xmlns:p14="http://schemas.microsoft.com/office/powerpoint/2010/main" val="1400573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C2BB-ACF4-4EF8-833C-D1E08531F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BE841-E2C6-414E-889F-3E1C0C1834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de-DE" spc="-105"/>
              <a:t>ENAC/LHE</a:t>
            </a:r>
            <a:endParaRPr lang="de-DE" spc="-10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2D7C6-95E4-4DB3-A196-2B8943A51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CH" spc="-50" smtClean="0"/>
              <a:t>‹#›</a:t>
            </a:fld>
            <a:endParaRPr lang="en-CH" spc="-50" dirty="0"/>
          </a:p>
        </p:txBody>
      </p:sp>
    </p:spTree>
    <p:extLst>
      <p:ext uri="{BB962C8B-B14F-4D97-AF65-F5344CB8AC3E}">
        <p14:creationId xmlns:p14="http://schemas.microsoft.com/office/powerpoint/2010/main" val="3773095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48F20-0867-430A-A9C1-CE9EDE05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D17E6D-6F09-470A-92CD-9E22D02F40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de-DE" spc="-105"/>
              <a:t>ENAC/LHE</a:t>
            </a:r>
            <a:endParaRPr lang="de-DE" spc="-10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7FB03-2DBD-4F12-9B9D-8E29A7634F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CH" spc="-50" smtClean="0"/>
              <a:t>‹#›</a:t>
            </a:fld>
            <a:endParaRPr lang="en-CH" spc="-50" dirty="0"/>
          </a:p>
        </p:txBody>
      </p:sp>
    </p:spTree>
    <p:extLst>
      <p:ext uri="{BB962C8B-B14F-4D97-AF65-F5344CB8AC3E}">
        <p14:creationId xmlns:p14="http://schemas.microsoft.com/office/powerpoint/2010/main" val="18013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014" y="212801"/>
            <a:ext cx="4486275" cy="4582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1889" y="1158951"/>
            <a:ext cx="8580221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9092E-B7D4-4864-8379-BD75DFEA1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46CB5-23C6-4E26-BF82-85376F27BE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de-DE" spc="-105"/>
              <a:t>ENAC/LHE</a:t>
            </a:r>
            <a:endParaRPr lang="de-DE" spc="-10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9BB44-2BCA-4F8D-9AEB-3B23167F5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CH" spc="-50" smtClean="0"/>
              <a:t>‹#›</a:t>
            </a:fld>
            <a:endParaRPr lang="en-CH" spc="-50" dirty="0"/>
          </a:p>
        </p:txBody>
      </p:sp>
    </p:spTree>
    <p:extLst>
      <p:ext uri="{BB962C8B-B14F-4D97-AF65-F5344CB8AC3E}">
        <p14:creationId xmlns:p14="http://schemas.microsoft.com/office/powerpoint/2010/main" val="2171709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53D0-0A02-4DE1-B90F-43ED429E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B835F-7C38-460D-B0FF-F9823FE42D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de-DE" spc="-105"/>
              <a:t>ENAC/LHE</a:t>
            </a:r>
            <a:endParaRPr lang="de-DE" spc="-10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E4B5-2ABF-48FE-8941-605FD6B350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CH" spc="-50" smtClean="0"/>
              <a:t>‹#›</a:t>
            </a:fld>
            <a:endParaRPr lang="en-CH" spc="-50" dirty="0"/>
          </a:p>
        </p:txBody>
      </p:sp>
    </p:spTree>
    <p:extLst>
      <p:ext uri="{BB962C8B-B14F-4D97-AF65-F5344CB8AC3E}">
        <p14:creationId xmlns:p14="http://schemas.microsoft.com/office/powerpoint/2010/main" val="2022271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3D46-8942-40C3-8F22-721E3D1F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79206-85A1-4C7F-9E83-AF4AD4DE8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de-DE" spc="-105"/>
              <a:t>ENAC/LHE</a:t>
            </a:r>
            <a:endParaRPr lang="de-DE" spc="-10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49790-3924-4602-941D-E6EBAA842B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CH" spc="-50" smtClean="0"/>
              <a:t>‹#›</a:t>
            </a:fld>
            <a:endParaRPr lang="en-CH" spc="-50" dirty="0"/>
          </a:p>
        </p:txBody>
      </p:sp>
    </p:spTree>
    <p:extLst>
      <p:ext uri="{BB962C8B-B14F-4D97-AF65-F5344CB8AC3E}">
        <p14:creationId xmlns:p14="http://schemas.microsoft.com/office/powerpoint/2010/main" val="613521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1E9BB-328F-4B08-9A78-6EE45C4C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E1B154-721A-476F-9DB0-1D6AE3EFBD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de-DE" spc="-105"/>
              <a:t>ENAC/LHE</a:t>
            </a:r>
            <a:endParaRPr lang="de-DE" spc="-10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6FAAA-EDC8-4620-B42B-9A2515CF4D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CH" spc="-50" smtClean="0"/>
              <a:t>‹#›</a:t>
            </a:fld>
            <a:endParaRPr lang="en-CH" spc="-50" dirty="0"/>
          </a:p>
        </p:txBody>
      </p:sp>
    </p:spTree>
    <p:extLst>
      <p:ext uri="{BB962C8B-B14F-4D97-AF65-F5344CB8AC3E}">
        <p14:creationId xmlns:p14="http://schemas.microsoft.com/office/powerpoint/2010/main" val="760095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B0EE-AC92-4C7F-ABF6-D00232CD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4AC760-B690-4683-A858-911F26D26D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de-DE" spc="-105"/>
              <a:t>ENAC/LHE</a:t>
            </a:r>
            <a:endParaRPr lang="de-DE" spc="-10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3A77B-48F8-467C-B571-1727CD2DD3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CH" spc="-50" smtClean="0"/>
              <a:t>‹#›</a:t>
            </a:fld>
            <a:endParaRPr lang="en-CH" spc="-50" dirty="0"/>
          </a:p>
        </p:txBody>
      </p:sp>
    </p:spTree>
    <p:extLst>
      <p:ext uri="{BB962C8B-B14F-4D97-AF65-F5344CB8AC3E}">
        <p14:creationId xmlns:p14="http://schemas.microsoft.com/office/powerpoint/2010/main" val="562586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AD681-1E29-4588-92DC-A496DC0F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78C79D-320F-434A-A78B-25DB601FF6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de-DE" spc="-105"/>
              <a:t>ENAC/LHE</a:t>
            </a:r>
            <a:endParaRPr lang="de-DE" spc="-10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6ADBD-6C0D-470C-AB1B-2E898B8678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CH" spc="-50" smtClean="0"/>
              <a:t>‹#›</a:t>
            </a:fld>
            <a:endParaRPr lang="en-CH" spc="-50" dirty="0"/>
          </a:p>
        </p:txBody>
      </p:sp>
    </p:spTree>
    <p:extLst>
      <p:ext uri="{BB962C8B-B14F-4D97-AF65-F5344CB8AC3E}">
        <p14:creationId xmlns:p14="http://schemas.microsoft.com/office/powerpoint/2010/main" val="3988784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4C29A-B14E-46FA-9F26-3C7F2B4D0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D23E87-545F-4337-A0C7-304C3A518A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de-DE" spc="-105"/>
              <a:t>ENAC/LHE</a:t>
            </a:r>
            <a:endParaRPr lang="de-DE" spc="-10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40D75-D53A-4791-B17F-F497970402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CH" spc="-50" smtClean="0"/>
              <a:t>‹#›</a:t>
            </a:fld>
            <a:endParaRPr lang="en-CH" spc="-50" dirty="0"/>
          </a:p>
        </p:txBody>
      </p:sp>
    </p:spTree>
    <p:extLst>
      <p:ext uri="{BB962C8B-B14F-4D97-AF65-F5344CB8AC3E}">
        <p14:creationId xmlns:p14="http://schemas.microsoft.com/office/powerpoint/2010/main" val="425894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014" y="212801"/>
            <a:ext cx="4486275" cy="4582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04" y="179831"/>
            <a:ext cx="649224" cy="1889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014" y="212801"/>
            <a:ext cx="4486275" cy="4582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7141-1F01-48D3-BC09-B0FACCBE8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E68D7-7B08-45AC-A893-E521D6765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DC5-FC10-419B-9311-7EB9BD14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CCFD9A-4CEF-412F-92EE-00840F7271B7}" type="datetimeFigureOut">
              <a:rPr lang="en-CH" smtClean="0"/>
              <a:t>23/02/2025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964FA-871E-47D4-BF04-D631583C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9B979-FFFB-48A4-B737-B7C6F38DC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8EFBFC-56CC-49D9-98E1-269356E4A2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0072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D25E5-1454-4C97-83D2-3B64A3D7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4D3AC-A32F-4DBB-9AB4-6D79705C3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EF40A-FA3D-4238-BF34-46E7F352A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CCFD9A-4CEF-412F-92EE-00840F7271B7}" type="datetimeFigureOut">
              <a:rPr lang="en-CH" smtClean="0"/>
              <a:t>23/02/2025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1B2D6-0AED-4924-B6E8-F125EE2C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20E7E-D83A-4DCE-8C29-70632746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8EFBFC-56CC-49D9-98E1-269356E4A2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7940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0D55-DB8B-4A92-9E24-06E2476C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DE871-E1FE-4134-9C0E-03EFD1783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5BDB3-F625-433C-842C-5FE62AE00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CCFD9A-4CEF-412F-92EE-00840F7271B7}" type="datetimeFigureOut">
              <a:rPr lang="en-CH" smtClean="0"/>
              <a:t>23/02/2025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5FAC7-4A30-48D0-8438-3B739303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5876D-6347-4C5C-98FD-67209D91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8EFBFC-56CC-49D9-98E1-269356E4A2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3751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87DEF-34A5-49C0-9E54-A0D60D7C2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3383C-2C64-408D-8C04-CE9AE57F8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51900-36C6-49A6-81B2-5820B552F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B99EE-7138-4E08-ABC4-22589B72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CCFD9A-4CEF-412F-92EE-00840F7271B7}" type="datetimeFigureOut">
              <a:rPr lang="en-CH" smtClean="0"/>
              <a:t>23/02/2025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2BF71-5BE0-45B5-AFCB-5143DD6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85F74-0684-4D79-9F10-0240D395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8EFBFC-56CC-49D9-98E1-269356E4A2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96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924800" y="6496965"/>
            <a:ext cx="773049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de-DE" spc="-105" dirty="0"/>
              <a:t>ENAC/LHE | 2025 </a:t>
            </a:r>
            <a:endParaRPr spc="-10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30182" y="6496965"/>
            <a:ext cx="168021" cy="156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E1C2A18F-DDD8-455F-89D1-22E3A5B51E4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283029"/>
            <a:ext cx="1328058" cy="3860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gnalisation droite 4">
            <a:extLst>
              <a:ext uri="{FF2B5EF4-FFF2-40B4-BE49-F238E27FC236}">
                <a16:creationId xmlns:a16="http://schemas.microsoft.com/office/drawing/2014/main" id="{3929823E-0BE9-4B7C-83EC-21E6714E8C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Chevron 5">
            <a:extLst>
              <a:ext uri="{FF2B5EF4-FFF2-40B4-BE49-F238E27FC236}">
                <a16:creationId xmlns:a16="http://schemas.microsoft.com/office/drawing/2014/main" id="{37E5C468-01DE-46ED-9423-7EBA815D77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8382" y="6462713"/>
            <a:ext cx="1784350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68BD3E-66B2-4505-9C51-A314EAF729C9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2">
            <a:extLst>
              <a:ext uri="{FF2B5EF4-FFF2-40B4-BE49-F238E27FC236}">
                <a16:creationId xmlns:a16="http://schemas.microsoft.com/office/drawing/2014/main" id="{C665F8C9-9D14-4588-845D-8953FFF44086}"/>
              </a:ext>
            </a:extLst>
          </p:cNvPr>
          <p:cNvSpPr txBox="1"/>
          <p:nvPr userDrawn="1"/>
        </p:nvSpPr>
        <p:spPr>
          <a:xfrm>
            <a:off x="879639" y="6482699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Entrée des données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B91D7BDD-D8AA-4FA5-AC50-B6A5EF6B0BA3}"/>
              </a:ext>
            </a:extLst>
          </p:cNvPr>
          <p:cNvSpPr txBox="1"/>
          <p:nvPr userDrawn="1"/>
        </p:nvSpPr>
        <p:spPr>
          <a:xfrm>
            <a:off x="2433782" y="6496965"/>
            <a:ext cx="1663999" cy="18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kern="0" spc="50" dirty="0">
                <a:latin typeface="Arial Narrow"/>
                <a:ea typeface="+mn-ea"/>
                <a:cs typeface="Arial Narrow"/>
              </a:rPr>
              <a:t>Données générales</a:t>
            </a:r>
          </a:p>
        </p:txBody>
      </p:sp>
      <p:sp>
        <p:nvSpPr>
          <p:cNvPr id="12" name="Holder 4">
            <a:extLst>
              <a:ext uri="{FF2B5EF4-FFF2-40B4-BE49-F238E27FC236}">
                <a16:creationId xmlns:a16="http://schemas.microsoft.com/office/drawing/2014/main" id="{075B42A2-B14A-4F29-8989-093460806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4929" y="6496965"/>
            <a:ext cx="502920" cy="15684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13" name="Holder 6">
            <a:extLst>
              <a:ext uri="{FF2B5EF4-FFF2-40B4-BE49-F238E27FC236}">
                <a16:creationId xmlns:a16="http://schemas.microsoft.com/office/drawing/2014/main" id="{700C627F-4628-4EA0-82FE-2AC3EA411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0182" y="6496965"/>
            <a:ext cx="168021" cy="15684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  <p:pic>
        <p:nvPicPr>
          <p:cNvPr id="14" name="Image 1">
            <a:extLst>
              <a:ext uri="{FF2B5EF4-FFF2-40B4-BE49-F238E27FC236}">
                <a16:creationId xmlns:a16="http://schemas.microsoft.com/office/drawing/2014/main" id="{B7586FB5-154B-415D-A311-8612E5F43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7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gnalisation droite 4">
            <a:extLst>
              <a:ext uri="{FF2B5EF4-FFF2-40B4-BE49-F238E27FC236}">
                <a16:creationId xmlns:a16="http://schemas.microsoft.com/office/drawing/2014/main" id="{3929823E-0BE9-4B7C-83EC-21E6714E8C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Chevron 5">
            <a:extLst>
              <a:ext uri="{FF2B5EF4-FFF2-40B4-BE49-F238E27FC236}">
                <a16:creationId xmlns:a16="http://schemas.microsoft.com/office/drawing/2014/main" id="{37E5C468-01DE-46ED-9423-7EBA815D77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8382" y="6462713"/>
            <a:ext cx="1784350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68BD3E-66B2-4505-9C51-A314EAF729C9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2">
            <a:extLst>
              <a:ext uri="{FF2B5EF4-FFF2-40B4-BE49-F238E27FC236}">
                <a16:creationId xmlns:a16="http://schemas.microsoft.com/office/drawing/2014/main" id="{C665F8C9-9D14-4588-845D-8953FFF44086}"/>
              </a:ext>
            </a:extLst>
          </p:cNvPr>
          <p:cNvSpPr txBox="1"/>
          <p:nvPr userDrawn="1"/>
        </p:nvSpPr>
        <p:spPr>
          <a:xfrm>
            <a:off x="863784" y="6496965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Résultats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B91D7BDD-D8AA-4FA5-AC50-B6A5EF6B0BA3}"/>
              </a:ext>
            </a:extLst>
          </p:cNvPr>
          <p:cNvSpPr txBox="1"/>
          <p:nvPr userDrawn="1"/>
        </p:nvSpPr>
        <p:spPr>
          <a:xfrm>
            <a:off x="2433782" y="6496965"/>
            <a:ext cx="1663999" cy="18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kern="0" spc="50" dirty="0">
                <a:latin typeface="Arial Narrow"/>
                <a:ea typeface="+mn-ea"/>
                <a:cs typeface="Arial Narrow"/>
              </a:rPr>
              <a:t>Post-traitement</a:t>
            </a:r>
          </a:p>
        </p:txBody>
      </p:sp>
      <p:sp>
        <p:nvSpPr>
          <p:cNvPr id="12" name="Holder 4">
            <a:extLst>
              <a:ext uri="{FF2B5EF4-FFF2-40B4-BE49-F238E27FC236}">
                <a16:creationId xmlns:a16="http://schemas.microsoft.com/office/drawing/2014/main" id="{075B42A2-B14A-4F29-8989-093460806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4929" y="6496965"/>
            <a:ext cx="502920" cy="15684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13" name="Holder 6">
            <a:extLst>
              <a:ext uri="{FF2B5EF4-FFF2-40B4-BE49-F238E27FC236}">
                <a16:creationId xmlns:a16="http://schemas.microsoft.com/office/drawing/2014/main" id="{700C627F-4628-4EA0-82FE-2AC3EA411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0182" y="6496965"/>
            <a:ext cx="168021" cy="15684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  <p:pic>
        <p:nvPicPr>
          <p:cNvPr id="14" name="Image 1">
            <a:extLst>
              <a:ext uri="{FF2B5EF4-FFF2-40B4-BE49-F238E27FC236}">
                <a16:creationId xmlns:a16="http://schemas.microsoft.com/office/drawing/2014/main" id="{B7586FB5-154B-415D-A311-8612E5F43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6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gnalisation droite 4">
            <a:extLst>
              <a:ext uri="{FF2B5EF4-FFF2-40B4-BE49-F238E27FC236}">
                <a16:creationId xmlns:a16="http://schemas.microsoft.com/office/drawing/2014/main" id="{3929823E-0BE9-4B7C-83EC-21E6714E8C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Chevron 5">
            <a:extLst>
              <a:ext uri="{FF2B5EF4-FFF2-40B4-BE49-F238E27FC236}">
                <a16:creationId xmlns:a16="http://schemas.microsoft.com/office/drawing/2014/main" id="{37E5C468-01DE-46ED-9423-7EBA815D77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8382" y="6462713"/>
            <a:ext cx="1784350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68BD3E-66B2-4505-9C51-A314EAF729C9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2">
            <a:extLst>
              <a:ext uri="{FF2B5EF4-FFF2-40B4-BE49-F238E27FC236}">
                <a16:creationId xmlns:a16="http://schemas.microsoft.com/office/drawing/2014/main" id="{C665F8C9-9D14-4588-845D-8953FFF44086}"/>
              </a:ext>
            </a:extLst>
          </p:cNvPr>
          <p:cNvSpPr txBox="1"/>
          <p:nvPr userDrawn="1"/>
        </p:nvSpPr>
        <p:spPr>
          <a:xfrm>
            <a:off x="863784" y="6496965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Résolution analytique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B91D7BDD-D8AA-4FA5-AC50-B6A5EF6B0BA3}"/>
              </a:ext>
            </a:extLst>
          </p:cNvPr>
          <p:cNvSpPr txBox="1"/>
          <p:nvPr userDrawn="1"/>
        </p:nvSpPr>
        <p:spPr>
          <a:xfrm>
            <a:off x="2354915" y="6497221"/>
            <a:ext cx="1891283" cy="18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kern="0" spc="50" dirty="0">
                <a:latin typeface="Arial Narrow"/>
                <a:ea typeface="+mn-ea"/>
                <a:cs typeface="Arial Narrow"/>
              </a:rPr>
              <a:t>Méthode des </a:t>
            </a:r>
            <a:r>
              <a:rPr lang="fr-FR" sz="1050" b="1" kern="0" spc="50" dirty="0" err="1">
                <a:latin typeface="Arial Narrow"/>
                <a:ea typeface="+mn-ea"/>
                <a:cs typeface="Arial Narrow"/>
              </a:rPr>
              <a:t>caractéristques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2" name="Holder 4">
            <a:extLst>
              <a:ext uri="{FF2B5EF4-FFF2-40B4-BE49-F238E27FC236}">
                <a16:creationId xmlns:a16="http://schemas.microsoft.com/office/drawing/2014/main" id="{075B42A2-B14A-4F29-8989-093460806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4929" y="6496965"/>
            <a:ext cx="502920" cy="15684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13" name="Holder 6">
            <a:extLst>
              <a:ext uri="{FF2B5EF4-FFF2-40B4-BE49-F238E27FC236}">
                <a16:creationId xmlns:a16="http://schemas.microsoft.com/office/drawing/2014/main" id="{700C627F-4628-4EA0-82FE-2AC3EA411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0182" y="6496965"/>
            <a:ext cx="168021" cy="15684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  <p:pic>
        <p:nvPicPr>
          <p:cNvPr id="14" name="Image 1">
            <a:extLst>
              <a:ext uri="{FF2B5EF4-FFF2-40B4-BE49-F238E27FC236}">
                <a16:creationId xmlns:a16="http://schemas.microsoft.com/office/drawing/2014/main" id="{B7586FB5-154B-415D-A311-8612E5F43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0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0316D-CB85-4699-8A8F-F9C22151D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EFBFC-56CC-49D9-98E1-269356E4A254}" type="slidenum">
              <a:rPr lang="en-CH" smtClean="0"/>
              <a:t>‹#›</a:t>
            </a:fld>
            <a:endParaRPr lang="en-CH"/>
          </a:p>
        </p:txBody>
      </p:sp>
      <p:sp>
        <p:nvSpPr>
          <p:cNvPr id="7" name="Titre 5">
            <a:extLst>
              <a:ext uri="{FF2B5EF4-FFF2-40B4-BE49-F238E27FC236}">
                <a16:creationId xmlns:a16="http://schemas.microsoft.com/office/drawing/2014/main" id="{ACE59CCC-9718-416C-A92A-45C2C7C6507A}"/>
              </a:ext>
            </a:extLst>
          </p:cNvPr>
          <p:cNvSpPr txBox="1">
            <a:spLocks/>
          </p:cNvSpPr>
          <p:nvPr userDrawn="1"/>
        </p:nvSpPr>
        <p:spPr>
          <a:xfrm>
            <a:off x="1000134" y="3098871"/>
            <a:ext cx="6441122" cy="599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spc="10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FR"/>
              <a:t>Cliquez pour modifier le style du titre</a:t>
            </a:r>
            <a:endParaRPr lang="fr-CH" dirty="0"/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0A278ABD-63A4-461D-A8F4-908CB5671E7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283029"/>
            <a:ext cx="1328058" cy="38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0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gnalisation droite 4">
            <a:extLst>
              <a:ext uri="{FF2B5EF4-FFF2-40B4-BE49-F238E27FC236}">
                <a16:creationId xmlns:a16="http://schemas.microsoft.com/office/drawing/2014/main" id="{2967FFC5-D6B2-4306-9B9F-42B0F43FF6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Chevron 5">
            <a:extLst>
              <a:ext uri="{FF2B5EF4-FFF2-40B4-BE49-F238E27FC236}">
                <a16:creationId xmlns:a16="http://schemas.microsoft.com/office/drawing/2014/main" id="{F4B0933A-618C-40FA-B0FE-B5640C5CA3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8382" y="6462713"/>
            <a:ext cx="1784350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pic>
        <p:nvPicPr>
          <p:cNvPr id="9" name="Image 1">
            <a:extLst>
              <a:ext uri="{FF2B5EF4-FFF2-40B4-BE49-F238E27FC236}">
                <a16:creationId xmlns:a16="http://schemas.microsoft.com/office/drawing/2014/main" id="{1C01FDD8-8CB5-4D25-9016-B0B15B68E7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BF9CB4E-8799-42F8-AAB0-0F6E0DEEC13B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ZoneTexte 2">
            <a:extLst>
              <a:ext uri="{FF2B5EF4-FFF2-40B4-BE49-F238E27FC236}">
                <a16:creationId xmlns:a16="http://schemas.microsoft.com/office/drawing/2014/main" id="{12C1EC68-6D30-46CE-A2BC-F7B11D3A9A2B}"/>
              </a:ext>
            </a:extLst>
          </p:cNvPr>
          <p:cNvSpPr txBox="1"/>
          <p:nvPr userDrawn="1"/>
        </p:nvSpPr>
        <p:spPr>
          <a:xfrm>
            <a:off x="722158" y="6488757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Introduction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2" name="ZoneTexte 3">
            <a:extLst>
              <a:ext uri="{FF2B5EF4-FFF2-40B4-BE49-F238E27FC236}">
                <a16:creationId xmlns:a16="http://schemas.microsoft.com/office/drawing/2014/main" id="{8BF1B362-13C8-40D1-BB2E-4F74E2724EA0}"/>
              </a:ext>
            </a:extLst>
          </p:cNvPr>
          <p:cNvSpPr txBox="1"/>
          <p:nvPr userDrawn="1"/>
        </p:nvSpPr>
        <p:spPr>
          <a:xfrm>
            <a:off x="2528733" y="6486562"/>
            <a:ext cx="1174750" cy="187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Prise en main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25" name="Holder 4">
            <a:extLst>
              <a:ext uri="{FF2B5EF4-FFF2-40B4-BE49-F238E27FC236}">
                <a16:creationId xmlns:a16="http://schemas.microsoft.com/office/drawing/2014/main" id="{EE28D0BA-12E1-46ED-9C6F-97226570F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4929" y="6496965"/>
            <a:ext cx="502920" cy="15684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26" name="Holder 6">
            <a:extLst>
              <a:ext uri="{FF2B5EF4-FFF2-40B4-BE49-F238E27FC236}">
                <a16:creationId xmlns:a16="http://schemas.microsoft.com/office/drawing/2014/main" id="{C5E73822-6E4F-46E9-BA62-92FA3E78A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0182" y="6496965"/>
            <a:ext cx="168021" cy="15684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36636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gnalisation droite 4">
            <a:extLst>
              <a:ext uri="{FF2B5EF4-FFF2-40B4-BE49-F238E27FC236}">
                <a16:creationId xmlns:a16="http://schemas.microsoft.com/office/drawing/2014/main" id="{3929823E-0BE9-4B7C-83EC-21E6714E8C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Chevron 5">
            <a:extLst>
              <a:ext uri="{FF2B5EF4-FFF2-40B4-BE49-F238E27FC236}">
                <a16:creationId xmlns:a16="http://schemas.microsoft.com/office/drawing/2014/main" id="{37E5C468-01DE-46ED-9423-7EBA815D77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8382" y="6462713"/>
            <a:ext cx="1784350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68BD3E-66B2-4505-9C51-A314EAF729C9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2">
            <a:extLst>
              <a:ext uri="{FF2B5EF4-FFF2-40B4-BE49-F238E27FC236}">
                <a16:creationId xmlns:a16="http://schemas.microsoft.com/office/drawing/2014/main" id="{C665F8C9-9D14-4588-845D-8953FFF44086}"/>
              </a:ext>
            </a:extLst>
          </p:cNvPr>
          <p:cNvSpPr txBox="1"/>
          <p:nvPr userDrawn="1"/>
        </p:nvSpPr>
        <p:spPr>
          <a:xfrm>
            <a:off x="879639" y="6482699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Entrée des données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B91D7BDD-D8AA-4FA5-AC50-B6A5EF6B0BA3}"/>
              </a:ext>
            </a:extLst>
          </p:cNvPr>
          <p:cNvSpPr txBox="1"/>
          <p:nvPr userDrawn="1"/>
        </p:nvSpPr>
        <p:spPr>
          <a:xfrm>
            <a:off x="2433782" y="6496965"/>
            <a:ext cx="1663999" cy="18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Création de la géométrie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2" name="Holder 4">
            <a:extLst>
              <a:ext uri="{FF2B5EF4-FFF2-40B4-BE49-F238E27FC236}">
                <a16:creationId xmlns:a16="http://schemas.microsoft.com/office/drawing/2014/main" id="{075B42A2-B14A-4F29-8989-093460806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4929" y="6496965"/>
            <a:ext cx="502920" cy="15684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13" name="Holder 6">
            <a:extLst>
              <a:ext uri="{FF2B5EF4-FFF2-40B4-BE49-F238E27FC236}">
                <a16:creationId xmlns:a16="http://schemas.microsoft.com/office/drawing/2014/main" id="{700C627F-4628-4EA0-82FE-2AC3EA411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0182" y="6496965"/>
            <a:ext cx="168021" cy="15684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  <p:pic>
        <p:nvPicPr>
          <p:cNvPr id="14" name="Image 1">
            <a:extLst>
              <a:ext uri="{FF2B5EF4-FFF2-40B4-BE49-F238E27FC236}">
                <a16:creationId xmlns:a16="http://schemas.microsoft.com/office/drawing/2014/main" id="{B7586FB5-154B-415D-A311-8612E5F43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5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gnalisation droite 4">
            <a:extLst>
              <a:ext uri="{FF2B5EF4-FFF2-40B4-BE49-F238E27FC236}">
                <a16:creationId xmlns:a16="http://schemas.microsoft.com/office/drawing/2014/main" id="{3929823E-0BE9-4B7C-83EC-21E6714E8C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Chevron 5">
            <a:extLst>
              <a:ext uri="{FF2B5EF4-FFF2-40B4-BE49-F238E27FC236}">
                <a16:creationId xmlns:a16="http://schemas.microsoft.com/office/drawing/2014/main" id="{37E5C468-01DE-46ED-9423-7EBA815D77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8382" y="6462713"/>
            <a:ext cx="1784350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68BD3E-66B2-4505-9C51-A314EAF729C9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2">
            <a:extLst>
              <a:ext uri="{FF2B5EF4-FFF2-40B4-BE49-F238E27FC236}">
                <a16:creationId xmlns:a16="http://schemas.microsoft.com/office/drawing/2014/main" id="{C665F8C9-9D14-4588-845D-8953FFF44086}"/>
              </a:ext>
            </a:extLst>
          </p:cNvPr>
          <p:cNvSpPr txBox="1"/>
          <p:nvPr userDrawn="1"/>
        </p:nvSpPr>
        <p:spPr>
          <a:xfrm>
            <a:off x="879639" y="6482699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Entrée des données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B91D7BDD-D8AA-4FA5-AC50-B6A5EF6B0BA3}"/>
              </a:ext>
            </a:extLst>
          </p:cNvPr>
          <p:cNvSpPr txBox="1"/>
          <p:nvPr userDrawn="1"/>
        </p:nvSpPr>
        <p:spPr>
          <a:xfrm>
            <a:off x="2433782" y="6496965"/>
            <a:ext cx="1663999" cy="18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Conditions de bord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2" name="Holder 4">
            <a:extLst>
              <a:ext uri="{FF2B5EF4-FFF2-40B4-BE49-F238E27FC236}">
                <a16:creationId xmlns:a16="http://schemas.microsoft.com/office/drawing/2014/main" id="{075B42A2-B14A-4F29-8989-093460806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4929" y="6496965"/>
            <a:ext cx="502920" cy="15684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13" name="Holder 6">
            <a:extLst>
              <a:ext uri="{FF2B5EF4-FFF2-40B4-BE49-F238E27FC236}">
                <a16:creationId xmlns:a16="http://schemas.microsoft.com/office/drawing/2014/main" id="{700C627F-4628-4EA0-82FE-2AC3EA411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0182" y="6496965"/>
            <a:ext cx="168021" cy="15684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  <p:pic>
        <p:nvPicPr>
          <p:cNvPr id="14" name="Image 1">
            <a:extLst>
              <a:ext uri="{FF2B5EF4-FFF2-40B4-BE49-F238E27FC236}">
                <a16:creationId xmlns:a16="http://schemas.microsoft.com/office/drawing/2014/main" id="{B7586FB5-154B-415D-A311-8612E5F43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gnalisation droite 4">
            <a:extLst>
              <a:ext uri="{FF2B5EF4-FFF2-40B4-BE49-F238E27FC236}">
                <a16:creationId xmlns:a16="http://schemas.microsoft.com/office/drawing/2014/main" id="{3929823E-0BE9-4B7C-83EC-21E6714E8C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Chevron 5">
            <a:extLst>
              <a:ext uri="{FF2B5EF4-FFF2-40B4-BE49-F238E27FC236}">
                <a16:creationId xmlns:a16="http://schemas.microsoft.com/office/drawing/2014/main" id="{37E5C468-01DE-46ED-9423-7EBA815D77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8382" y="6462713"/>
            <a:ext cx="1784350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68BD3E-66B2-4505-9C51-A314EAF729C9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2">
            <a:extLst>
              <a:ext uri="{FF2B5EF4-FFF2-40B4-BE49-F238E27FC236}">
                <a16:creationId xmlns:a16="http://schemas.microsoft.com/office/drawing/2014/main" id="{C665F8C9-9D14-4588-845D-8953FFF44086}"/>
              </a:ext>
            </a:extLst>
          </p:cNvPr>
          <p:cNvSpPr txBox="1"/>
          <p:nvPr userDrawn="1"/>
        </p:nvSpPr>
        <p:spPr>
          <a:xfrm>
            <a:off x="879639" y="6482699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Entrée des données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B91D7BDD-D8AA-4FA5-AC50-B6A5EF6B0BA3}"/>
              </a:ext>
            </a:extLst>
          </p:cNvPr>
          <p:cNvSpPr txBox="1"/>
          <p:nvPr userDrawn="1"/>
        </p:nvSpPr>
        <p:spPr>
          <a:xfrm>
            <a:off x="2433782" y="6496965"/>
            <a:ext cx="1663999" cy="18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Création de la rugosité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2" name="Holder 4">
            <a:extLst>
              <a:ext uri="{FF2B5EF4-FFF2-40B4-BE49-F238E27FC236}">
                <a16:creationId xmlns:a16="http://schemas.microsoft.com/office/drawing/2014/main" id="{075B42A2-B14A-4F29-8989-093460806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4929" y="6496965"/>
            <a:ext cx="502920" cy="15684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13" name="Holder 6">
            <a:extLst>
              <a:ext uri="{FF2B5EF4-FFF2-40B4-BE49-F238E27FC236}">
                <a16:creationId xmlns:a16="http://schemas.microsoft.com/office/drawing/2014/main" id="{700C627F-4628-4EA0-82FE-2AC3EA411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0182" y="6496965"/>
            <a:ext cx="168021" cy="15684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  <p:pic>
        <p:nvPicPr>
          <p:cNvPr id="14" name="Image 1">
            <a:extLst>
              <a:ext uri="{FF2B5EF4-FFF2-40B4-BE49-F238E27FC236}">
                <a16:creationId xmlns:a16="http://schemas.microsoft.com/office/drawing/2014/main" id="{B7586FB5-154B-415D-A311-8612E5F43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0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gnalisation droite 4">
            <a:extLst>
              <a:ext uri="{FF2B5EF4-FFF2-40B4-BE49-F238E27FC236}">
                <a16:creationId xmlns:a16="http://schemas.microsoft.com/office/drawing/2014/main" id="{3929823E-0BE9-4B7C-83EC-21E6714E8C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Chevron 5">
            <a:extLst>
              <a:ext uri="{FF2B5EF4-FFF2-40B4-BE49-F238E27FC236}">
                <a16:creationId xmlns:a16="http://schemas.microsoft.com/office/drawing/2014/main" id="{37E5C468-01DE-46ED-9423-7EBA815D77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8382" y="6462713"/>
            <a:ext cx="1784350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68BD3E-66B2-4505-9C51-A314EAF729C9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2">
            <a:extLst>
              <a:ext uri="{FF2B5EF4-FFF2-40B4-BE49-F238E27FC236}">
                <a16:creationId xmlns:a16="http://schemas.microsoft.com/office/drawing/2014/main" id="{C665F8C9-9D14-4588-845D-8953FFF44086}"/>
              </a:ext>
            </a:extLst>
          </p:cNvPr>
          <p:cNvSpPr txBox="1"/>
          <p:nvPr userDrawn="1"/>
        </p:nvSpPr>
        <p:spPr>
          <a:xfrm>
            <a:off x="879639" y="6482699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Entrée des données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B91D7BDD-D8AA-4FA5-AC50-B6A5EF6B0BA3}"/>
              </a:ext>
            </a:extLst>
          </p:cNvPr>
          <p:cNvSpPr txBox="1"/>
          <p:nvPr userDrawn="1"/>
        </p:nvSpPr>
        <p:spPr>
          <a:xfrm>
            <a:off x="2433782" y="6496965"/>
            <a:ext cx="1663999" cy="18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Création du maillage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2" name="Holder 4">
            <a:extLst>
              <a:ext uri="{FF2B5EF4-FFF2-40B4-BE49-F238E27FC236}">
                <a16:creationId xmlns:a16="http://schemas.microsoft.com/office/drawing/2014/main" id="{075B42A2-B14A-4F29-8989-093460806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4929" y="6496965"/>
            <a:ext cx="502920" cy="15684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13" name="Holder 6">
            <a:extLst>
              <a:ext uri="{FF2B5EF4-FFF2-40B4-BE49-F238E27FC236}">
                <a16:creationId xmlns:a16="http://schemas.microsoft.com/office/drawing/2014/main" id="{700C627F-4628-4EA0-82FE-2AC3EA411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0182" y="6496965"/>
            <a:ext cx="168021" cy="15684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  <p:pic>
        <p:nvPicPr>
          <p:cNvPr id="14" name="Image 1">
            <a:extLst>
              <a:ext uri="{FF2B5EF4-FFF2-40B4-BE49-F238E27FC236}">
                <a16:creationId xmlns:a16="http://schemas.microsoft.com/office/drawing/2014/main" id="{B7586FB5-154B-415D-A311-8612E5F43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2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gnalisation droite 4">
            <a:extLst>
              <a:ext uri="{FF2B5EF4-FFF2-40B4-BE49-F238E27FC236}">
                <a16:creationId xmlns:a16="http://schemas.microsoft.com/office/drawing/2014/main" id="{3929823E-0BE9-4B7C-83EC-21E6714E8C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Chevron 5">
            <a:extLst>
              <a:ext uri="{FF2B5EF4-FFF2-40B4-BE49-F238E27FC236}">
                <a16:creationId xmlns:a16="http://schemas.microsoft.com/office/drawing/2014/main" id="{37E5C468-01DE-46ED-9423-7EBA815D77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8382" y="6462713"/>
            <a:ext cx="1784350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68BD3E-66B2-4505-9C51-A314EAF729C9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2">
            <a:extLst>
              <a:ext uri="{FF2B5EF4-FFF2-40B4-BE49-F238E27FC236}">
                <a16:creationId xmlns:a16="http://schemas.microsoft.com/office/drawing/2014/main" id="{C665F8C9-9D14-4588-845D-8953FFF44086}"/>
              </a:ext>
            </a:extLst>
          </p:cNvPr>
          <p:cNvSpPr txBox="1"/>
          <p:nvPr userDrawn="1"/>
        </p:nvSpPr>
        <p:spPr>
          <a:xfrm>
            <a:off x="879639" y="6482699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Entrée des données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B91D7BDD-D8AA-4FA5-AC50-B6A5EF6B0BA3}"/>
              </a:ext>
            </a:extLst>
          </p:cNvPr>
          <p:cNvSpPr txBox="1"/>
          <p:nvPr userDrawn="1"/>
        </p:nvSpPr>
        <p:spPr>
          <a:xfrm>
            <a:off x="2433782" y="6496965"/>
            <a:ext cx="1663999" cy="18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Création de l’altimétrie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2" name="Holder 4">
            <a:extLst>
              <a:ext uri="{FF2B5EF4-FFF2-40B4-BE49-F238E27FC236}">
                <a16:creationId xmlns:a16="http://schemas.microsoft.com/office/drawing/2014/main" id="{075B42A2-B14A-4F29-8989-093460806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4929" y="6496965"/>
            <a:ext cx="502920" cy="15684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13" name="Holder 6">
            <a:extLst>
              <a:ext uri="{FF2B5EF4-FFF2-40B4-BE49-F238E27FC236}">
                <a16:creationId xmlns:a16="http://schemas.microsoft.com/office/drawing/2014/main" id="{700C627F-4628-4EA0-82FE-2AC3EA411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0182" y="6496965"/>
            <a:ext cx="168021" cy="15684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  <p:pic>
        <p:nvPicPr>
          <p:cNvPr id="14" name="Image 1">
            <a:extLst>
              <a:ext uri="{FF2B5EF4-FFF2-40B4-BE49-F238E27FC236}">
                <a16:creationId xmlns:a16="http://schemas.microsoft.com/office/drawing/2014/main" id="{B7586FB5-154B-415D-A311-8612E5F43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8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gnalisation droite 4">
            <a:extLst>
              <a:ext uri="{FF2B5EF4-FFF2-40B4-BE49-F238E27FC236}">
                <a16:creationId xmlns:a16="http://schemas.microsoft.com/office/drawing/2014/main" id="{3929823E-0BE9-4B7C-83EC-21E6714E8C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Chevron 5">
            <a:extLst>
              <a:ext uri="{FF2B5EF4-FFF2-40B4-BE49-F238E27FC236}">
                <a16:creationId xmlns:a16="http://schemas.microsoft.com/office/drawing/2014/main" id="{37E5C468-01DE-46ED-9423-7EBA815D77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8382" y="6462713"/>
            <a:ext cx="1784350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68BD3E-66B2-4505-9C51-A314EAF729C9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2">
            <a:extLst>
              <a:ext uri="{FF2B5EF4-FFF2-40B4-BE49-F238E27FC236}">
                <a16:creationId xmlns:a16="http://schemas.microsoft.com/office/drawing/2014/main" id="{C665F8C9-9D14-4588-845D-8953FFF44086}"/>
              </a:ext>
            </a:extLst>
          </p:cNvPr>
          <p:cNvSpPr txBox="1"/>
          <p:nvPr userDrawn="1"/>
        </p:nvSpPr>
        <p:spPr>
          <a:xfrm>
            <a:off x="879639" y="6482699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Entrée des données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B91D7BDD-D8AA-4FA5-AC50-B6A5EF6B0BA3}"/>
              </a:ext>
            </a:extLst>
          </p:cNvPr>
          <p:cNvSpPr txBox="1"/>
          <p:nvPr userDrawn="1"/>
        </p:nvSpPr>
        <p:spPr>
          <a:xfrm>
            <a:off x="2433782" y="6496965"/>
            <a:ext cx="1663999" cy="18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Création du pont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2" name="Holder 4">
            <a:extLst>
              <a:ext uri="{FF2B5EF4-FFF2-40B4-BE49-F238E27FC236}">
                <a16:creationId xmlns:a16="http://schemas.microsoft.com/office/drawing/2014/main" id="{075B42A2-B14A-4F29-8989-093460806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4929" y="6496965"/>
            <a:ext cx="502920" cy="15684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13" name="Holder 6">
            <a:extLst>
              <a:ext uri="{FF2B5EF4-FFF2-40B4-BE49-F238E27FC236}">
                <a16:creationId xmlns:a16="http://schemas.microsoft.com/office/drawing/2014/main" id="{700C627F-4628-4EA0-82FE-2AC3EA411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0182" y="6496965"/>
            <a:ext cx="168021" cy="15684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  <p:pic>
        <p:nvPicPr>
          <p:cNvPr id="14" name="Image 1">
            <a:extLst>
              <a:ext uri="{FF2B5EF4-FFF2-40B4-BE49-F238E27FC236}">
                <a16:creationId xmlns:a16="http://schemas.microsoft.com/office/drawing/2014/main" id="{B7586FB5-154B-415D-A311-8612E5F43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5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843" y="3200400"/>
            <a:ext cx="4168377" cy="2053783"/>
          </a:xfrm>
          <a:prstGeom prst="rect">
            <a:avLst/>
          </a:prstGeom>
        </p:spPr>
      </p:pic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590D4FEE-9FC3-4366-862E-69687F869CCE}"/>
              </a:ext>
            </a:extLst>
          </p:cNvPr>
          <p:cNvSpPr txBox="1">
            <a:spLocks/>
          </p:cNvSpPr>
          <p:nvPr/>
        </p:nvSpPr>
        <p:spPr>
          <a:xfrm>
            <a:off x="609600" y="940983"/>
            <a:ext cx="7356039" cy="2328863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4800" dirty="0">
                <a:solidFill>
                  <a:srgbClr val="FF0000"/>
                </a:solidFill>
                <a:latin typeface="Impact" pitchFamily="34" charset="0"/>
              </a:rPr>
              <a:t>TD 4 (1ère </a:t>
            </a:r>
            <a:r>
              <a:rPr lang="en-US" altLang="fr-FR" sz="4800" dirty="0" err="1">
                <a:solidFill>
                  <a:srgbClr val="FF0000"/>
                </a:solidFill>
                <a:latin typeface="Impact" pitchFamily="34" charset="0"/>
              </a:rPr>
              <a:t>partie</a:t>
            </a:r>
            <a:r>
              <a:rPr lang="en-US" altLang="fr-FR" sz="4800" dirty="0">
                <a:solidFill>
                  <a:srgbClr val="FF0000"/>
                </a:solidFill>
                <a:latin typeface="Impact" pitchFamily="34" charset="0"/>
              </a:rPr>
              <a:t>) </a:t>
            </a:r>
            <a:r>
              <a:rPr lang="en-US" altLang="fr-FR" sz="4800" dirty="0" err="1">
                <a:solidFill>
                  <a:srgbClr val="FF0000"/>
                </a:solidFill>
                <a:latin typeface="Impact" pitchFamily="34" charset="0"/>
              </a:rPr>
              <a:t>Onde</a:t>
            </a:r>
            <a:r>
              <a:rPr lang="en-US" altLang="fr-FR" sz="4800" dirty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en-US" altLang="fr-FR" sz="4800" dirty="0" err="1">
                <a:solidFill>
                  <a:srgbClr val="FF0000"/>
                </a:solidFill>
                <a:latin typeface="Impact" pitchFamily="34" charset="0"/>
              </a:rPr>
              <a:t>cinématique</a:t>
            </a:r>
            <a:r>
              <a:rPr lang="en-US" altLang="fr-FR" sz="4800" dirty="0">
                <a:solidFill>
                  <a:srgbClr val="FF0000"/>
                </a:solidFill>
                <a:latin typeface="Impact" pitchFamily="34" charset="0"/>
              </a:rPr>
              <a:t> </a:t>
            </a:r>
            <a:endParaRPr lang="fr-CH" altLang="fr-FR" sz="4800" dirty="0">
              <a:solidFill>
                <a:srgbClr val="FF0000"/>
              </a:solidFill>
              <a:latin typeface="Impact" pitchFamily="34" charset="0"/>
            </a:endParaRPr>
          </a:p>
          <a:p>
            <a:pPr eaLnBrk="1" hangingPunct="1"/>
            <a:r>
              <a:rPr lang="fr-CH" altLang="fr-FR" sz="3000" dirty="0">
                <a:solidFill>
                  <a:srgbClr val="FF0000"/>
                </a:solidFill>
                <a:latin typeface="Impact" pitchFamily="34" charset="0"/>
              </a:rPr>
              <a:t>Christophe </a:t>
            </a:r>
            <a:r>
              <a:rPr lang="fr-CH" altLang="fr-FR" sz="3000" dirty="0" err="1">
                <a:solidFill>
                  <a:srgbClr val="FF0000"/>
                </a:solidFill>
                <a:latin typeface="Impact" pitchFamily="34" charset="0"/>
              </a:rPr>
              <a:t>Ancey</a:t>
            </a:r>
            <a:endParaRPr lang="fr-FR" altLang="fr-FR" sz="3000" dirty="0">
              <a:solidFill>
                <a:srgbClr val="DD0202"/>
              </a:solidFill>
              <a:latin typeface="Impact" pitchFamily="34" charset="0"/>
            </a:endParaRPr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3BA2B191-616C-49AB-BE54-E1B16B32D04E}"/>
              </a:ext>
            </a:extLst>
          </p:cNvPr>
          <p:cNvSpPr txBox="1">
            <a:spLocks/>
          </p:cNvSpPr>
          <p:nvPr/>
        </p:nvSpPr>
        <p:spPr>
          <a:xfrm>
            <a:off x="3117187" y="5486400"/>
            <a:ext cx="2340864" cy="263464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fr-CH" altLang="fr-FR" sz="1600" b="1" dirty="0">
                <a:latin typeface="Arial Narrow" pitchFamily="34" charset="0"/>
              </a:rPr>
              <a:t>Semestre printemps 2025</a:t>
            </a:r>
            <a:endParaRPr lang="fr-FR" altLang="fr-FR" sz="1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de-DE" spc="-105"/>
              <a:t>ENAC/LHE</a:t>
            </a:r>
            <a:endParaRPr lang="de-DE" spc="-10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CH" spc="-25" smtClean="0"/>
              <a:t>10</a:t>
            </a:fld>
            <a:endParaRPr lang="en-CH"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3740" y="1158951"/>
            <a:ext cx="4451350" cy="1066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+mn-lt"/>
                <a:cs typeface="Arial MT"/>
              </a:rPr>
              <a:t>Création</a:t>
            </a:r>
            <a:r>
              <a:rPr sz="2800" spc="-60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du</a:t>
            </a:r>
            <a:r>
              <a:rPr sz="2800" spc="-70" dirty="0">
                <a:latin typeface="+mn-lt"/>
                <a:cs typeface="Arial MT"/>
              </a:rPr>
              <a:t> </a:t>
            </a:r>
            <a:r>
              <a:rPr sz="2800" spc="-10" dirty="0">
                <a:latin typeface="+mn-lt"/>
                <a:cs typeface="Arial MT"/>
              </a:rPr>
              <a:t>maillage</a:t>
            </a:r>
            <a:endParaRPr sz="2800" dirty="0">
              <a:latin typeface="+mn-l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3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+mn-lt"/>
                <a:cs typeface="Arial MT"/>
              </a:rPr>
              <a:t>Création</a:t>
            </a:r>
            <a:r>
              <a:rPr sz="2000" spc="-6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d’un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maillage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non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structuré</a:t>
            </a:r>
            <a:endParaRPr sz="2000" dirty="0">
              <a:latin typeface="+mn-l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+mn-lt"/>
                <a:cs typeface="Arial MT"/>
              </a:rPr>
              <a:t>Taille</a:t>
            </a:r>
            <a:r>
              <a:rPr sz="2000" spc="-1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des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éléments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: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2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spc="-50" dirty="0">
                <a:latin typeface="+mn-lt"/>
                <a:cs typeface="Arial MT"/>
              </a:rPr>
              <a:t>m</a:t>
            </a:r>
            <a:endParaRPr sz="2000" dirty="0">
              <a:latin typeface="+mn-l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884" y="2377439"/>
            <a:ext cx="3625596" cy="33924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5379" y="3335639"/>
            <a:ext cx="3206496" cy="1485548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5FC497B2-DB77-4965-A60B-D7845EF8BEF9}"/>
              </a:ext>
            </a:extLst>
          </p:cNvPr>
          <p:cNvSpPr txBox="1">
            <a:spLocks/>
          </p:cNvSpPr>
          <p:nvPr/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55" dirty="0" err="1">
                <a:latin typeface="Impact" panose="020B0806030902050204" pitchFamily="34" charset="0"/>
              </a:rPr>
              <a:t>Iber</a:t>
            </a:r>
            <a:endParaRPr lang="de-DE" sz="2800" spc="5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3740" y="1158951"/>
            <a:ext cx="3290570" cy="761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+mn-lt"/>
                <a:cs typeface="Arial MT"/>
              </a:rPr>
              <a:t>Création</a:t>
            </a:r>
            <a:r>
              <a:rPr sz="2800" spc="-60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du</a:t>
            </a:r>
            <a:r>
              <a:rPr sz="2800" spc="-70" dirty="0">
                <a:latin typeface="+mn-lt"/>
                <a:cs typeface="Arial MT"/>
              </a:rPr>
              <a:t> </a:t>
            </a:r>
            <a:r>
              <a:rPr sz="2800" spc="-10" dirty="0">
                <a:latin typeface="+mn-lt"/>
                <a:cs typeface="Arial MT"/>
              </a:rPr>
              <a:t>maillage</a:t>
            </a:r>
            <a:endParaRPr sz="2800" dirty="0">
              <a:latin typeface="+mn-l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3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+mn-lt"/>
                <a:cs typeface="Arial MT"/>
              </a:rPr>
              <a:t>Génération</a:t>
            </a:r>
            <a:r>
              <a:rPr sz="2000" spc="-6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du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maillage</a:t>
            </a:r>
            <a:endParaRPr sz="2000" dirty="0">
              <a:latin typeface="+mn-l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59" y="1932432"/>
            <a:ext cx="2426207" cy="38572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9800" y="914399"/>
            <a:ext cx="1863851" cy="57393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36392" y="2365248"/>
            <a:ext cx="2112263" cy="1426464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D0456432-0A00-449D-AC8A-E2F95DCA5508}"/>
              </a:ext>
            </a:extLst>
          </p:cNvPr>
          <p:cNvSpPr txBox="1">
            <a:spLocks/>
          </p:cNvSpPr>
          <p:nvPr/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55" dirty="0" err="1">
                <a:latin typeface="Impact" panose="020B0806030902050204" pitchFamily="34" charset="0"/>
              </a:rPr>
              <a:t>Iber</a:t>
            </a:r>
            <a:endParaRPr lang="de-DE" sz="2800" spc="5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3740" y="1158951"/>
            <a:ext cx="7543165" cy="761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+mn-lt"/>
                <a:cs typeface="Arial MT"/>
              </a:rPr>
              <a:t>Création</a:t>
            </a:r>
            <a:r>
              <a:rPr sz="2800" spc="-60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de</a:t>
            </a:r>
            <a:r>
              <a:rPr sz="2800" spc="-70" dirty="0">
                <a:latin typeface="+mn-lt"/>
                <a:cs typeface="Arial MT"/>
              </a:rPr>
              <a:t> </a:t>
            </a:r>
            <a:r>
              <a:rPr sz="2800" spc="-10" dirty="0">
                <a:latin typeface="+mn-lt"/>
                <a:cs typeface="Arial MT"/>
              </a:rPr>
              <a:t>l’altimétrie</a:t>
            </a:r>
            <a:endParaRPr sz="2800" dirty="0">
              <a:latin typeface="+mn-l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3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+mn-lt"/>
                <a:cs typeface="Arial MT"/>
              </a:rPr>
              <a:t>Appliquer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l’altitude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au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maillage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à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partir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du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MNT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‘MNTZinal2.asc’</a:t>
            </a:r>
            <a:endParaRPr sz="2000" dirty="0">
              <a:latin typeface="+mn-l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304" y="2257044"/>
            <a:ext cx="3377184" cy="12862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8120" y="3788664"/>
            <a:ext cx="3989831" cy="1473708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DA32AB23-F64E-43A7-844B-5D183AB1F732}"/>
              </a:ext>
            </a:extLst>
          </p:cNvPr>
          <p:cNvSpPr txBox="1">
            <a:spLocks/>
          </p:cNvSpPr>
          <p:nvPr/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55" dirty="0" err="1">
                <a:latin typeface="Impact" panose="020B0806030902050204" pitchFamily="34" charset="0"/>
              </a:rPr>
              <a:t>Iber</a:t>
            </a:r>
            <a:endParaRPr lang="de-DE" sz="2800" spc="5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55" dirty="0">
                <a:latin typeface="Impact" panose="020B0806030902050204" pitchFamily="34" charset="0"/>
              </a:rPr>
              <a:t>Iber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3740" y="1158951"/>
            <a:ext cx="8230870" cy="137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+mn-lt"/>
                <a:cs typeface="Arial MT"/>
              </a:rPr>
              <a:t>Création</a:t>
            </a:r>
            <a:r>
              <a:rPr sz="2800" spc="-40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de</a:t>
            </a:r>
            <a:r>
              <a:rPr sz="2800" spc="-50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la</a:t>
            </a:r>
            <a:r>
              <a:rPr sz="2800" spc="-50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structure</a:t>
            </a:r>
            <a:r>
              <a:rPr sz="2800" spc="-60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:</a:t>
            </a:r>
            <a:r>
              <a:rPr sz="2800" spc="-65" dirty="0">
                <a:latin typeface="+mn-lt"/>
                <a:cs typeface="Arial MT"/>
              </a:rPr>
              <a:t> </a:t>
            </a:r>
            <a:r>
              <a:rPr sz="2800" spc="-20" dirty="0">
                <a:latin typeface="+mn-lt"/>
                <a:cs typeface="Arial MT"/>
              </a:rPr>
              <a:t>pont</a:t>
            </a:r>
            <a:endParaRPr sz="2800" dirty="0">
              <a:latin typeface="+mn-l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sz="2000" dirty="0">
                <a:latin typeface="+mn-lt"/>
                <a:cs typeface="Arial MT"/>
              </a:rPr>
              <a:t>Les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structures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(comme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les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ponts)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sont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modélisées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en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tant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que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conditions </a:t>
            </a:r>
            <a:r>
              <a:rPr sz="2000" dirty="0">
                <a:latin typeface="+mn-lt"/>
                <a:cs typeface="Arial MT"/>
              </a:rPr>
              <a:t>internes.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Plusieurs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types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</a:t>
            </a:r>
            <a:r>
              <a:rPr sz="2000" spc="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ponts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peuvent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être</a:t>
            </a:r>
            <a:r>
              <a:rPr sz="2000" spc="-1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modélisés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sur</a:t>
            </a:r>
            <a:r>
              <a:rPr sz="2000" spc="-1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Iber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spc="-50" dirty="0">
                <a:latin typeface="+mn-lt"/>
                <a:cs typeface="Arial MT"/>
              </a:rPr>
              <a:t>:</a:t>
            </a:r>
            <a:endParaRPr sz="2000" dirty="0">
              <a:latin typeface="+mn-l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+mn-lt"/>
                <a:cs typeface="Arial MT"/>
              </a:rPr>
              <a:t>Pont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noyé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et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pont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dénoyé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en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charge</a:t>
            </a:r>
            <a:endParaRPr sz="2000" dirty="0">
              <a:latin typeface="+mn-l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468" y="3003804"/>
            <a:ext cx="8593063" cy="19903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55" dirty="0">
                <a:latin typeface="Impact" panose="020B0806030902050204" pitchFamily="34" charset="0"/>
              </a:rPr>
              <a:t>Iber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3740" y="1158951"/>
            <a:ext cx="8230870" cy="137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 MT"/>
                <a:cs typeface="Arial MT"/>
              </a:rPr>
              <a:t>Création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la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structure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: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pont</a:t>
            </a:r>
            <a:endParaRPr sz="280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sz="2000" dirty="0">
                <a:latin typeface="Arial MT"/>
                <a:cs typeface="Arial MT"/>
              </a:rPr>
              <a:t>Les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structures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(comme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ponts)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sont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modélisées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tant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conditions </a:t>
            </a:r>
            <a:r>
              <a:rPr sz="2000" dirty="0">
                <a:latin typeface="Arial MT"/>
                <a:cs typeface="Arial MT"/>
              </a:rPr>
              <a:t>internes.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Plusieurs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types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ponts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peuvent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être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modélisés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Iber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:</a:t>
            </a:r>
            <a:endParaRPr sz="20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Pont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noyé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pont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dénoyé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à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surface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libre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1823" y="3003804"/>
            <a:ext cx="4340352" cy="19903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3740" y="1158951"/>
            <a:ext cx="8639175" cy="1981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+mn-lt"/>
                <a:cs typeface="Arial MT"/>
              </a:rPr>
              <a:t>Création</a:t>
            </a:r>
            <a:r>
              <a:rPr sz="2800" spc="-45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de</a:t>
            </a:r>
            <a:r>
              <a:rPr sz="2800" spc="-55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la</a:t>
            </a:r>
            <a:r>
              <a:rPr sz="2800" spc="-50" dirty="0">
                <a:latin typeface="+mn-lt"/>
                <a:cs typeface="Arial MT"/>
              </a:rPr>
              <a:t> </a:t>
            </a:r>
            <a:r>
              <a:rPr sz="2800" spc="-10" dirty="0">
                <a:latin typeface="+mn-lt"/>
                <a:cs typeface="Arial MT"/>
              </a:rPr>
              <a:t>structure</a:t>
            </a:r>
            <a:endParaRPr sz="2800" dirty="0">
              <a:latin typeface="+mn-lt"/>
              <a:cs typeface="Arial MT"/>
            </a:endParaRPr>
          </a:p>
          <a:p>
            <a:pPr marL="355600" marR="76835" indent="-342900">
              <a:lnSpc>
                <a:spcPct val="100000"/>
              </a:lnSpc>
              <a:spcBef>
                <a:spcPts val="35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+mn-lt"/>
                <a:cs typeface="Arial MT"/>
              </a:rPr>
              <a:t>Création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d’une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structure</a:t>
            </a:r>
            <a:r>
              <a:rPr sz="2000" spc="-6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: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aller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dans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Data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&gt;</a:t>
            </a:r>
            <a:r>
              <a:rPr sz="2000" spc="-1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Hydrodynamics</a:t>
            </a:r>
            <a:r>
              <a:rPr sz="2000" spc="-5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&gt;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Structure</a:t>
            </a:r>
            <a:r>
              <a:rPr sz="2000" spc="-55" dirty="0">
                <a:latin typeface="+mn-lt"/>
                <a:cs typeface="Arial MT"/>
              </a:rPr>
              <a:t> </a:t>
            </a:r>
            <a:r>
              <a:rPr sz="2000" spc="-50" dirty="0">
                <a:latin typeface="+mn-lt"/>
                <a:cs typeface="Arial MT"/>
              </a:rPr>
              <a:t>&gt; </a:t>
            </a:r>
            <a:r>
              <a:rPr sz="2000" spc="-10" dirty="0">
                <a:latin typeface="+mn-lt"/>
                <a:cs typeface="Arial MT"/>
              </a:rPr>
              <a:t>Bridges…</a:t>
            </a:r>
            <a:endParaRPr sz="2000" dirty="0">
              <a:latin typeface="+mn-lt"/>
              <a:cs typeface="Arial MT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000" dirty="0">
                <a:latin typeface="+mn-lt"/>
                <a:cs typeface="Arial MT"/>
              </a:rPr>
              <a:t>Remplir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les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propriétés</a:t>
            </a:r>
            <a:r>
              <a:rPr sz="2000" spc="-5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‘Lower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Deck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Elev’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et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‘Deck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Elev’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(côte</a:t>
            </a:r>
            <a:r>
              <a:rPr sz="2000" spc="-6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du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bas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et</a:t>
            </a:r>
            <a:r>
              <a:rPr sz="2000" spc="-25" dirty="0">
                <a:latin typeface="+mn-lt"/>
                <a:cs typeface="Arial MT"/>
              </a:rPr>
              <a:t> du </a:t>
            </a:r>
            <a:r>
              <a:rPr sz="2000" dirty="0">
                <a:latin typeface="+mn-lt"/>
                <a:cs typeface="Arial MT"/>
              </a:rPr>
              <a:t>haut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du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pont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respectivement)</a:t>
            </a:r>
            <a:r>
              <a:rPr sz="2000" spc="-6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avec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les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valeurs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1673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et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1675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spc="-50" dirty="0">
                <a:latin typeface="+mn-lt"/>
                <a:cs typeface="Arial MT"/>
              </a:rPr>
              <a:t>m </a:t>
            </a:r>
            <a:r>
              <a:rPr sz="2000" spc="-10" dirty="0">
                <a:latin typeface="+mn-lt"/>
                <a:cs typeface="Arial MT"/>
              </a:rPr>
              <a:t>respectivement.</a:t>
            </a:r>
            <a:endParaRPr sz="2000" dirty="0">
              <a:latin typeface="+mn-l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+mn-lt"/>
                <a:cs typeface="Arial MT"/>
              </a:rPr>
              <a:t>Laisser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les</a:t>
            </a:r>
            <a:r>
              <a:rPr sz="2000" spc="-1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autres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paramètres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par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défaut</a:t>
            </a:r>
            <a:endParaRPr sz="2000" dirty="0">
              <a:latin typeface="+mn-l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3739896"/>
            <a:ext cx="4430268" cy="21198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0200" y="2971801"/>
            <a:ext cx="3410710" cy="3380230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BB6545C7-08B2-467E-B997-1322DC345E7A}"/>
              </a:ext>
            </a:extLst>
          </p:cNvPr>
          <p:cNvSpPr txBox="1">
            <a:spLocks/>
          </p:cNvSpPr>
          <p:nvPr/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55">
                <a:latin typeface="Impact" panose="020B0806030902050204" pitchFamily="34" charset="0"/>
              </a:rPr>
              <a:t>Iber</a:t>
            </a:r>
            <a:endParaRPr lang="de-DE" sz="2800" spc="5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3740" y="1158951"/>
            <a:ext cx="7567295" cy="1066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+mn-lt"/>
                <a:cs typeface="Arial MT"/>
              </a:rPr>
              <a:t>Création</a:t>
            </a:r>
            <a:r>
              <a:rPr sz="2800" spc="-45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de</a:t>
            </a:r>
            <a:r>
              <a:rPr sz="2800" spc="-55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la</a:t>
            </a:r>
            <a:r>
              <a:rPr sz="2800" spc="-50" dirty="0">
                <a:latin typeface="+mn-lt"/>
                <a:cs typeface="Arial MT"/>
              </a:rPr>
              <a:t> </a:t>
            </a:r>
            <a:r>
              <a:rPr sz="2800" spc="-10" dirty="0">
                <a:latin typeface="+mn-lt"/>
                <a:cs typeface="Arial MT"/>
              </a:rPr>
              <a:t>structure</a:t>
            </a:r>
            <a:endParaRPr sz="2800" dirty="0">
              <a:latin typeface="+mn-l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3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+mn-lt"/>
                <a:cs typeface="Arial MT"/>
              </a:rPr>
              <a:t>Choisir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un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à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un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les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éléments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qui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composent</a:t>
            </a:r>
            <a:r>
              <a:rPr sz="2000" spc="-6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le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pont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avec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Assign</a:t>
            </a:r>
            <a:endParaRPr sz="2000" dirty="0">
              <a:latin typeface="+mn-l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+mn-lt"/>
                <a:cs typeface="Arial MT"/>
              </a:rPr>
              <a:t>Vérifier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les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éléments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choisis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avec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Draw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&gt;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Colors</a:t>
            </a:r>
            <a:endParaRPr sz="2000" dirty="0">
              <a:latin typeface="+mn-l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95" y="3052572"/>
            <a:ext cx="3782567" cy="1828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3052572"/>
            <a:ext cx="3939540" cy="1828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B70B9500-C94F-4C2F-84DE-D7FCD7E011FF}"/>
              </a:ext>
            </a:extLst>
          </p:cNvPr>
          <p:cNvSpPr txBox="1">
            <a:spLocks/>
          </p:cNvSpPr>
          <p:nvPr/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55">
                <a:latin typeface="Impact" panose="020B0806030902050204" pitchFamily="34" charset="0"/>
              </a:rPr>
              <a:t>Iber</a:t>
            </a:r>
            <a:endParaRPr lang="de-DE" sz="2800" spc="5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75640" y="1158951"/>
            <a:ext cx="6379845" cy="1700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+mn-lt"/>
                <a:cs typeface="Arial MT"/>
              </a:rPr>
              <a:t>Données</a:t>
            </a:r>
            <a:r>
              <a:rPr sz="2800" spc="-85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générales</a:t>
            </a:r>
            <a:r>
              <a:rPr sz="2800" spc="-85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du</a:t>
            </a:r>
            <a:r>
              <a:rPr sz="2800" spc="-95" dirty="0">
                <a:latin typeface="+mn-lt"/>
                <a:cs typeface="Arial MT"/>
              </a:rPr>
              <a:t> </a:t>
            </a:r>
            <a:r>
              <a:rPr sz="2800" spc="-10" dirty="0">
                <a:latin typeface="+mn-lt"/>
                <a:cs typeface="Arial MT"/>
              </a:rPr>
              <a:t>problème</a:t>
            </a:r>
            <a:endParaRPr sz="2800" dirty="0">
              <a:latin typeface="+mn-lt"/>
              <a:cs typeface="Arial MT"/>
            </a:endParaRPr>
          </a:p>
          <a:p>
            <a:pPr marL="393065" indent="-342265">
              <a:lnSpc>
                <a:spcPct val="100000"/>
              </a:lnSpc>
              <a:spcBef>
                <a:spcPts val="35"/>
              </a:spcBef>
              <a:buChar char="•"/>
              <a:tabLst>
                <a:tab pos="393065" algn="l"/>
              </a:tabLst>
            </a:pPr>
            <a:r>
              <a:rPr sz="2000" dirty="0">
                <a:latin typeface="+mn-lt"/>
                <a:cs typeface="Arial MT"/>
              </a:rPr>
              <a:t>Régler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les</a:t>
            </a:r>
            <a:r>
              <a:rPr sz="2000" spc="-1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paramètres</a:t>
            </a:r>
            <a:r>
              <a:rPr sz="2000" spc="-6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temporels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du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problème</a:t>
            </a:r>
            <a:endParaRPr sz="2000" dirty="0">
              <a:latin typeface="+mn-lt"/>
              <a:cs typeface="Arial MT"/>
            </a:endParaRPr>
          </a:p>
          <a:p>
            <a:pPr marL="393065" indent="-342265">
              <a:lnSpc>
                <a:spcPts val="2310"/>
              </a:lnSpc>
              <a:spcBef>
                <a:spcPts val="375"/>
              </a:spcBef>
              <a:buFont typeface="Arial MT"/>
              <a:buChar char="•"/>
              <a:tabLst>
                <a:tab pos="393065" algn="l"/>
              </a:tabLst>
            </a:pPr>
            <a:r>
              <a:rPr sz="3000" spc="75" baseline="11111" dirty="0">
                <a:latin typeface="+mn-lt"/>
                <a:cs typeface="Cambria Math"/>
              </a:rPr>
              <a:t>𝑡</a:t>
            </a:r>
            <a:r>
              <a:rPr sz="1450" spc="50" dirty="0">
                <a:latin typeface="+mn-lt"/>
                <a:cs typeface="Cambria Math"/>
              </a:rPr>
              <a:t>𝑖𝑛𝑖𝑡𝑖𝑎𝑙</a:t>
            </a:r>
            <a:r>
              <a:rPr sz="1450" spc="405" dirty="0">
                <a:latin typeface="+mn-lt"/>
                <a:cs typeface="Cambria Math"/>
              </a:rPr>
              <a:t> </a:t>
            </a:r>
            <a:r>
              <a:rPr sz="3000" baseline="11111" dirty="0">
                <a:latin typeface="+mn-lt"/>
                <a:cs typeface="Cambria Math"/>
              </a:rPr>
              <a:t>=</a:t>
            </a:r>
            <a:r>
              <a:rPr sz="3000" spc="225" baseline="11111" dirty="0">
                <a:latin typeface="+mn-lt"/>
                <a:cs typeface="Cambria Math"/>
              </a:rPr>
              <a:t> </a:t>
            </a:r>
            <a:r>
              <a:rPr sz="3000" baseline="11111" dirty="0">
                <a:latin typeface="+mn-lt"/>
                <a:cs typeface="Cambria Math"/>
              </a:rPr>
              <a:t>0</a:t>
            </a:r>
            <a:r>
              <a:rPr sz="3000" baseline="11111" dirty="0">
                <a:latin typeface="+mn-lt"/>
                <a:cs typeface="Arial MT"/>
              </a:rPr>
              <a:t>;</a:t>
            </a:r>
            <a:r>
              <a:rPr sz="3000" spc="37" baseline="11111" dirty="0">
                <a:latin typeface="+mn-lt"/>
                <a:cs typeface="Arial MT"/>
              </a:rPr>
              <a:t> </a:t>
            </a:r>
            <a:r>
              <a:rPr sz="3000" baseline="11111" dirty="0">
                <a:latin typeface="+mn-lt"/>
                <a:cs typeface="Cambria Math"/>
              </a:rPr>
              <a:t>𝑡</a:t>
            </a:r>
            <a:r>
              <a:rPr sz="1450" dirty="0">
                <a:latin typeface="+mn-lt"/>
                <a:cs typeface="Cambria Math"/>
              </a:rPr>
              <a:t>𝑓𝑖𝑛𝑎𝑙</a:t>
            </a:r>
            <a:r>
              <a:rPr sz="1450" spc="405" dirty="0">
                <a:latin typeface="+mn-lt"/>
                <a:cs typeface="Cambria Math"/>
              </a:rPr>
              <a:t> </a:t>
            </a:r>
            <a:r>
              <a:rPr sz="3000" baseline="11111" dirty="0">
                <a:latin typeface="+mn-lt"/>
                <a:cs typeface="Cambria Math"/>
              </a:rPr>
              <a:t>=</a:t>
            </a:r>
            <a:r>
              <a:rPr sz="3000" spc="247" baseline="11111" dirty="0">
                <a:latin typeface="+mn-lt"/>
                <a:cs typeface="Cambria Math"/>
              </a:rPr>
              <a:t> </a:t>
            </a:r>
            <a:r>
              <a:rPr sz="3000" spc="-30" baseline="11111" dirty="0">
                <a:latin typeface="+mn-lt"/>
                <a:cs typeface="Cambria Math"/>
              </a:rPr>
              <a:t>7000</a:t>
            </a:r>
            <a:endParaRPr sz="3000" baseline="11111" dirty="0">
              <a:latin typeface="+mn-lt"/>
              <a:cs typeface="Cambria Math"/>
            </a:endParaRPr>
          </a:p>
          <a:p>
            <a:pPr marL="393065" indent="-342265">
              <a:lnSpc>
                <a:spcPts val="2310"/>
              </a:lnSpc>
              <a:buChar char="•"/>
              <a:tabLst>
                <a:tab pos="393065" algn="l"/>
              </a:tabLst>
            </a:pPr>
            <a:r>
              <a:rPr sz="2000" dirty="0">
                <a:latin typeface="+mn-lt"/>
                <a:cs typeface="Arial MT"/>
              </a:rPr>
              <a:t>Laisser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les</a:t>
            </a:r>
            <a:r>
              <a:rPr sz="2000" spc="-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autres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paramètres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aux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valeurs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par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défaut</a:t>
            </a:r>
            <a:endParaRPr sz="2000" dirty="0">
              <a:latin typeface="+mn-lt"/>
              <a:cs typeface="Arial MT"/>
            </a:endParaRPr>
          </a:p>
          <a:p>
            <a:pPr marL="393065" indent="-342265">
              <a:lnSpc>
                <a:spcPct val="100000"/>
              </a:lnSpc>
              <a:buChar char="•"/>
              <a:tabLst>
                <a:tab pos="393065" algn="l"/>
              </a:tabLst>
            </a:pPr>
            <a:r>
              <a:rPr sz="2000" dirty="0">
                <a:latin typeface="+mn-lt"/>
                <a:cs typeface="Arial MT"/>
              </a:rPr>
              <a:t>Lancer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les </a:t>
            </a:r>
            <a:r>
              <a:rPr sz="2000" spc="-10" dirty="0">
                <a:latin typeface="+mn-lt"/>
                <a:cs typeface="Arial MT"/>
              </a:rPr>
              <a:t>calculs</a:t>
            </a:r>
            <a:endParaRPr sz="2000" dirty="0">
              <a:latin typeface="+mn-l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95" y="3485388"/>
            <a:ext cx="1790700" cy="18242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2304" y="3227832"/>
            <a:ext cx="6067044" cy="2735129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FAE150D2-5082-4DF6-967F-6A15CB679C58}"/>
              </a:ext>
            </a:extLst>
          </p:cNvPr>
          <p:cNvSpPr txBox="1">
            <a:spLocks/>
          </p:cNvSpPr>
          <p:nvPr/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55">
                <a:latin typeface="Impact" panose="020B0806030902050204" pitchFamily="34" charset="0"/>
              </a:rPr>
              <a:t>Iber</a:t>
            </a:r>
            <a:endParaRPr lang="de-DE" sz="2800" spc="5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3740" y="1158951"/>
            <a:ext cx="2656205" cy="761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Arial MT"/>
                <a:cs typeface="Arial MT"/>
              </a:rPr>
              <a:t>Post-</a:t>
            </a:r>
            <a:r>
              <a:rPr sz="2800" spc="-10" dirty="0">
                <a:latin typeface="Arial MT"/>
                <a:cs typeface="Arial MT"/>
              </a:rPr>
              <a:t>traitement</a:t>
            </a:r>
            <a:endParaRPr sz="2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3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Afficher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résultats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0" y="879347"/>
            <a:ext cx="3189731" cy="5591556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C7F00D08-B5E2-4E92-A807-174BBEC27B45}"/>
              </a:ext>
            </a:extLst>
          </p:cNvPr>
          <p:cNvSpPr txBox="1">
            <a:spLocks/>
          </p:cNvSpPr>
          <p:nvPr/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55">
                <a:latin typeface="Impact" panose="020B0806030902050204" pitchFamily="34" charset="0"/>
              </a:rPr>
              <a:t>Iber</a:t>
            </a:r>
            <a:endParaRPr lang="de-DE" sz="2800" spc="5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3740" y="1158951"/>
            <a:ext cx="4109720" cy="198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+mn-lt"/>
                <a:cs typeface="Arial MT"/>
              </a:rPr>
              <a:t>Post-</a:t>
            </a:r>
            <a:r>
              <a:rPr sz="2800" spc="-10" dirty="0">
                <a:latin typeface="+mn-lt"/>
                <a:cs typeface="Arial MT"/>
              </a:rPr>
              <a:t>traitement</a:t>
            </a:r>
            <a:endParaRPr sz="2800" dirty="0">
              <a:latin typeface="+mn-l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35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+mn-lt"/>
                <a:cs typeface="Arial MT"/>
              </a:rPr>
              <a:t>Création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sections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en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travers </a:t>
            </a:r>
            <a:r>
              <a:rPr sz="2000" dirty="0">
                <a:latin typeface="+mn-lt"/>
                <a:cs typeface="Arial MT"/>
              </a:rPr>
              <a:t>(une</a:t>
            </a:r>
            <a:r>
              <a:rPr sz="2000" spc="-5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dizaine)</a:t>
            </a:r>
            <a:r>
              <a:rPr sz="2000" spc="-5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à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plusieurs</a:t>
            </a:r>
            <a:r>
              <a:rPr sz="2000" spc="-60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endroits </a:t>
            </a:r>
            <a:r>
              <a:rPr sz="2000" dirty="0">
                <a:latin typeface="+mn-lt"/>
                <a:cs typeface="Arial MT"/>
              </a:rPr>
              <a:t>de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la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rivière</a:t>
            </a:r>
            <a:endParaRPr sz="2000" dirty="0">
              <a:latin typeface="+mn-l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+mn-lt"/>
                <a:cs typeface="Arial MT"/>
              </a:rPr>
              <a:t>Créer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des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sections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à</a:t>
            </a:r>
            <a:r>
              <a:rPr sz="2000" spc="-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l’amont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et</a:t>
            </a:r>
            <a:r>
              <a:rPr sz="2000" spc="-10" dirty="0">
                <a:latin typeface="+mn-lt"/>
                <a:cs typeface="Arial MT"/>
              </a:rPr>
              <a:t> </a:t>
            </a:r>
            <a:r>
              <a:rPr sz="2000" spc="-50" dirty="0">
                <a:latin typeface="+mn-lt"/>
                <a:cs typeface="Arial MT"/>
              </a:rPr>
              <a:t>à</a:t>
            </a:r>
            <a:endParaRPr sz="2000" dirty="0">
              <a:latin typeface="+mn-l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+mn-lt"/>
                <a:cs typeface="Arial MT"/>
              </a:rPr>
              <a:t>l’aval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du</a:t>
            </a:r>
            <a:r>
              <a:rPr sz="2000" spc="-55" dirty="0">
                <a:latin typeface="+mn-lt"/>
                <a:cs typeface="Arial MT"/>
              </a:rPr>
              <a:t> </a:t>
            </a:r>
            <a:r>
              <a:rPr sz="2000" spc="-20" dirty="0">
                <a:latin typeface="+mn-lt"/>
                <a:cs typeface="Arial MT"/>
              </a:rPr>
              <a:t>pont</a:t>
            </a:r>
            <a:endParaRPr sz="2000" dirty="0">
              <a:latin typeface="+mn-l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896111"/>
            <a:ext cx="3235452" cy="5574792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BFEB1057-30D9-42CA-96E3-75B15E441474}"/>
              </a:ext>
            </a:extLst>
          </p:cNvPr>
          <p:cNvSpPr txBox="1">
            <a:spLocks/>
          </p:cNvSpPr>
          <p:nvPr/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55">
                <a:latin typeface="Impact" panose="020B0806030902050204" pitchFamily="34" charset="0"/>
              </a:rPr>
              <a:t>Iber</a:t>
            </a:r>
            <a:endParaRPr lang="de-DE" sz="2800" spc="5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13740" y="304801"/>
            <a:ext cx="79920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90" dirty="0">
                <a:latin typeface="Impact" panose="020B0806030902050204" pitchFamily="34" charset="0"/>
                <a:cs typeface="Arial MT"/>
              </a:rPr>
              <a:t>Plan</a:t>
            </a:r>
            <a:r>
              <a:rPr sz="2800" b="0" spc="65" dirty="0">
                <a:latin typeface="Impact" panose="020B0806030902050204" pitchFamily="34" charset="0"/>
                <a:cs typeface="Arial MT"/>
              </a:rPr>
              <a:t> </a:t>
            </a:r>
            <a:r>
              <a:rPr sz="2800" b="0" spc="130" dirty="0">
                <a:latin typeface="Impact" panose="020B0806030902050204" pitchFamily="34" charset="0"/>
                <a:cs typeface="Arial MT"/>
              </a:rPr>
              <a:t>de</a:t>
            </a:r>
            <a:r>
              <a:rPr sz="2800" b="0" spc="70" dirty="0">
                <a:latin typeface="Impact" panose="020B0806030902050204" pitchFamily="34" charset="0"/>
                <a:cs typeface="Arial MT"/>
              </a:rPr>
              <a:t> </a:t>
            </a:r>
            <a:r>
              <a:rPr sz="2800" b="0" spc="100" dirty="0">
                <a:latin typeface="Impact" panose="020B0806030902050204" pitchFamily="34" charset="0"/>
                <a:cs typeface="Arial MT"/>
              </a:rPr>
              <a:t>la</a:t>
            </a:r>
            <a:r>
              <a:rPr sz="2800" b="0" spc="80" dirty="0">
                <a:latin typeface="Impact" panose="020B0806030902050204" pitchFamily="34" charset="0"/>
                <a:cs typeface="Arial MT"/>
              </a:rPr>
              <a:t> </a:t>
            </a:r>
            <a:r>
              <a:rPr sz="2800" b="0" spc="140" dirty="0">
                <a:latin typeface="Impact" panose="020B0806030902050204" pitchFamily="34" charset="0"/>
                <a:cs typeface="Arial MT"/>
              </a:rPr>
              <a:t>séance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CH" spc="-25" smtClean="0"/>
              <a:t>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3740" y="1161999"/>
            <a:ext cx="824357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+mn-lt"/>
                <a:cs typeface="Arial MT"/>
              </a:rPr>
              <a:t>Iber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: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simulation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d’une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crue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dans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une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rivière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réelle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(Navisence</a:t>
            </a:r>
            <a:r>
              <a:rPr sz="2000" spc="-6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à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Zinal)</a:t>
            </a:r>
            <a:endParaRPr sz="2000" dirty="0">
              <a:latin typeface="+mn-l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+mn-lt"/>
                <a:cs typeface="Arial MT"/>
              </a:rPr>
              <a:t>Modéliser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une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structure</a:t>
            </a:r>
            <a:r>
              <a:rPr sz="2000" spc="-6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(pont)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sur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spc="-20" dirty="0">
                <a:latin typeface="+mn-lt"/>
                <a:cs typeface="Arial MT"/>
              </a:rPr>
              <a:t>Iber</a:t>
            </a:r>
            <a:endParaRPr sz="2000" dirty="0">
              <a:latin typeface="+mn-lt"/>
              <a:cs typeface="Arial MT"/>
            </a:endParaRPr>
          </a:p>
          <a:p>
            <a:pPr marL="355600" marR="568325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000" dirty="0">
                <a:latin typeface="+mn-lt"/>
                <a:cs typeface="Arial MT"/>
              </a:rPr>
              <a:t>Résolution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analytique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la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propagation</a:t>
            </a:r>
            <a:r>
              <a:rPr sz="2000" spc="-6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d’une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onde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crue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spc="-20" dirty="0">
                <a:latin typeface="+mn-lt"/>
                <a:cs typeface="Arial MT"/>
              </a:rPr>
              <a:t>avec </a:t>
            </a:r>
            <a:r>
              <a:rPr sz="2000" dirty="0">
                <a:latin typeface="+mn-lt"/>
                <a:cs typeface="Arial MT"/>
              </a:rPr>
              <a:t>l’approximation</a:t>
            </a:r>
            <a:r>
              <a:rPr sz="2000" spc="-6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d’onde</a:t>
            </a:r>
            <a:r>
              <a:rPr sz="2000" spc="-5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cinématique</a:t>
            </a:r>
            <a:r>
              <a:rPr sz="2000" spc="-80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(Matlab)</a:t>
            </a:r>
            <a:endParaRPr sz="2000" dirty="0">
              <a:latin typeface="+mn-l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3740" y="1158951"/>
            <a:ext cx="8634095" cy="137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+mn-lt"/>
                <a:cs typeface="Arial MT"/>
              </a:rPr>
              <a:t>Post-</a:t>
            </a:r>
            <a:r>
              <a:rPr sz="2800" spc="-10" dirty="0">
                <a:latin typeface="+mn-lt"/>
                <a:cs typeface="Arial MT"/>
              </a:rPr>
              <a:t>traitement</a:t>
            </a:r>
            <a:endParaRPr sz="2800" dirty="0">
              <a:latin typeface="+mn-l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3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+mn-lt"/>
                <a:cs typeface="Arial MT"/>
              </a:rPr>
              <a:t>Créer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des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d’hydrogrammes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sur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les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sections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1</a:t>
            </a:r>
            <a:r>
              <a:rPr sz="2000" spc="-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à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spc="-25" dirty="0">
                <a:latin typeface="+mn-lt"/>
                <a:cs typeface="Arial MT"/>
              </a:rPr>
              <a:t>10</a:t>
            </a:r>
            <a:endParaRPr sz="2000" dirty="0">
              <a:latin typeface="+mn-lt"/>
              <a:cs typeface="Arial MT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  <a:tab pos="5109845" algn="l"/>
              </a:tabLst>
            </a:pPr>
            <a:r>
              <a:rPr sz="2000" dirty="0">
                <a:latin typeface="+mn-lt"/>
                <a:cs typeface="Arial MT"/>
              </a:rPr>
              <a:t>Exporter</a:t>
            </a:r>
            <a:r>
              <a:rPr sz="2000" spc="-5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les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hydrogrammes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dans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spc="-10" dirty="0" err="1">
                <a:latin typeface="+mn-lt"/>
                <a:cs typeface="Arial MT"/>
              </a:rPr>
              <a:t>l’onglet</a:t>
            </a:r>
            <a:r>
              <a:rPr lang="en-US" sz="2000" spc="-1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Graph</a:t>
            </a:r>
            <a:r>
              <a:rPr sz="2000" spc="-6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Management</a:t>
            </a:r>
            <a:r>
              <a:rPr sz="2000" spc="-5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avec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l’outil </a:t>
            </a:r>
            <a:r>
              <a:rPr sz="2000" dirty="0">
                <a:latin typeface="+mn-lt"/>
                <a:cs typeface="Arial MT"/>
              </a:rPr>
              <a:t>Show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table</a:t>
            </a:r>
            <a:endParaRPr sz="2000" dirty="0">
              <a:latin typeface="+mn-l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60" y="2431201"/>
            <a:ext cx="3998976" cy="3948488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48B34CDA-7CF4-4D73-9395-4CCF276BFBC0}"/>
              </a:ext>
            </a:extLst>
          </p:cNvPr>
          <p:cNvSpPr txBox="1">
            <a:spLocks/>
          </p:cNvSpPr>
          <p:nvPr/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55">
                <a:latin typeface="Impact" panose="020B0806030902050204" pitchFamily="34" charset="0"/>
              </a:rPr>
              <a:t>Iber</a:t>
            </a:r>
            <a:endParaRPr lang="de-DE" sz="2800" spc="5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3740" y="1158951"/>
            <a:ext cx="2065020" cy="4846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622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 "/>
                <a:cs typeface="Arial MT"/>
              </a:rPr>
              <a:t>Post- traitement</a:t>
            </a:r>
            <a:endParaRPr sz="2800" dirty="0">
              <a:latin typeface="Calibri 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35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Calibri "/>
                <a:cs typeface="Arial MT"/>
              </a:rPr>
              <a:t>Exporter</a:t>
            </a:r>
            <a:r>
              <a:rPr sz="2000" spc="-45" dirty="0">
                <a:latin typeface="Calibri "/>
                <a:cs typeface="Arial MT"/>
              </a:rPr>
              <a:t> </a:t>
            </a:r>
            <a:r>
              <a:rPr sz="2000" spc="-25" dirty="0">
                <a:latin typeface="Calibri "/>
                <a:cs typeface="Arial MT"/>
              </a:rPr>
              <a:t>les </a:t>
            </a:r>
            <a:r>
              <a:rPr sz="2000" spc="-10" dirty="0">
                <a:latin typeface="Calibri "/>
                <a:cs typeface="Arial MT"/>
              </a:rPr>
              <a:t>hydrogrammes </a:t>
            </a:r>
            <a:r>
              <a:rPr sz="2000" dirty="0">
                <a:latin typeface="Calibri "/>
                <a:cs typeface="Arial MT"/>
              </a:rPr>
              <a:t>dans</a:t>
            </a:r>
            <a:r>
              <a:rPr sz="2000" spc="-30" dirty="0">
                <a:latin typeface="Calibri "/>
                <a:cs typeface="Arial MT"/>
              </a:rPr>
              <a:t> </a:t>
            </a:r>
            <a:r>
              <a:rPr sz="2000" spc="-10" dirty="0">
                <a:latin typeface="Calibri "/>
                <a:cs typeface="Arial MT"/>
              </a:rPr>
              <a:t>l’onglet </a:t>
            </a:r>
            <a:r>
              <a:rPr sz="2000" dirty="0">
                <a:latin typeface="Calibri "/>
                <a:cs typeface="Arial MT"/>
              </a:rPr>
              <a:t>Options</a:t>
            </a:r>
            <a:r>
              <a:rPr sz="2000" spc="-35" dirty="0">
                <a:latin typeface="Calibri "/>
                <a:cs typeface="Arial MT"/>
              </a:rPr>
              <a:t> </a:t>
            </a:r>
            <a:r>
              <a:rPr sz="2000" spc="-20" dirty="0">
                <a:latin typeface="Calibri "/>
                <a:cs typeface="Arial MT"/>
              </a:rPr>
              <a:t>avec </a:t>
            </a:r>
            <a:r>
              <a:rPr sz="2000" dirty="0">
                <a:latin typeface="Calibri "/>
                <a:cs typeface="Arial MT"/>
              </a:rPr>
              <a:t>l’outil</a:t>
            </a:r>
            <a:r>
              <a:rPr sz="2000" spc="-80" dirty="0">
                <a:latin typeface="Calibri "/>
                <a:cs typeface="Arial MT"/>
              </a:rPr>
              <a:t> </a:t>
            </a:r>
            <a:r>
              <a:rPr sz="2000" spc="-20" dirty="0">
                <a:latin typeface="Calibri "/>
                <a:cs typeface="Arial MT"/>
              </a:rPr>
              <a:t>Show </a:t>
            </a:r>
            <a:r>
              <a:rPr sz="2000" spc="-10" dirty="0">
                <a:latin typeface="Calibri "/>
                <a:cs typeface="Arial MT"/>
              </a:rPr>
              <a:t>table</a:t>
            </a:r>
            <a:endParaRPr sz="2000" dirty="0">
              <a:latin typeface="Calibri "/>
              <a:cs typeface="Arial MT"/>
            </a:endParaRPr>
          </a:p>
          <a:p>
            <a:pPr marL="355600" marR="36195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Calibri "/>
                <a:cs typeface="Arial MT"/>
              </a:rPr>
              <a:t>Copier</a:t>
            </a:r>
            <a:r>
              <a:rPr sz="2000" spc="-50" dirty="0">
                <a:latin typeface="Calibri "/>
                <a:cs typeface="Arial MT"/>
              </a:rPr>
              <a:t> </a:t>
            </a:r>
            <a:r>
              <a:rPr sz="2000" dirty="0">
                <a:latin typeface="Calibri "/>
                <a:cs typeface="Arial MT"/>
              </a:rPr>
              <a:t>la</a:t>
            </a:r>
            <a:r>
              <a:rPr sz="2000" spc="-25" dirty="0">
                <a:latin typeface="Calibri "/>
                <a:cs typeface="Arial MT"/>
              </a:rPr>
              <a:t> </a:t>
            </a:r>
            <a:r>
              <a:rPr sz="2000" spc="-10" dirty="0">
                <a:latin typeface="Calibri "/>
                <a:cs typeface="Arial MT"/>
              </a:rPr>
              <a:t>table </a:t>
            </a:r>
            <a:r>
              <a:rPr sz="2000" dirty="0">
                <a:latin typeface="Calibri "/>
                <a:cs typeface="Arial MT"/>
              </a:rPr>
              <a:t>dans</a:t>
            </a:r>
            <a:r>
              <a:rPr sz="2000" spc="-25" dirty="0">
                <a:latin typeface="Calibri "/>
                <a:cs typeface="Arial MT"/>
              </a:rPr>
              <a:t> </a:t>
            </a:r>
            <a:r>
              <a:rPr sz="2000" dirty="0">
                <a:latin typeface="Calibri "/>
                <a:cs typeface="Arial MT"/>
              </a:rPr>
              <a:t>un </a:t>
            </a:r>
            <a:r>
              <a:rPr sz="2000" spc="-10" dirty="0">
                <a:latin typeface="Calibri "/>
                <a:cs typeface="Arial MT"/>
              </a:rPr>
              <a:t>fichier </a:t>
            </a:r>
            <a:r>
              <a:rPr sz="2000" dirty="0">
                <a:latin typeface="Calibri "/>
                <a:cs typeface="Arial MT"/>
              </a:rPr>
              <a:t>excel</a:t>
            </a:r>
            <a:r>
              <a:rPr sz="2000" spc="-30" dirty="0">
                <a:latin typeface="Calibri "/>
                <a:cs typeface="Arial MT"/>
              </a:rPr>
              <a:t> </a:t>
            </a:r>
            <a:r>
              <a:rPr sz="2000" spc="-20" dirty="0">
                <a:latin typeface="Calibri "/>
                <a:cs typeface="Arial MT"/>
              </a:rPr>
              <a:t>puis </a:t>
            </a:r>
            <a:r>
              <a:rPr sz="2000" spc="-10" dirty="0">
                <a:latin typeface="Calibri "/>
                <a:cs typeface="Arial MT"/>
              </a:rPr>
              <a:t>l’enregistrer </a:t>
            </a:r>
            <a:r>
              <a:rPr sz="2000" dirty="0">
                <a:latin typeface="Calibri "/>
                <a:cs typeface="Arial MT"/>
              </a:rPr>
              <a:t>sous</a:t>
            </a:r>
            <a:r>
              <a:rPr sz="2000" spc="-20" dirty="0">
                <a:latin typeface="Calibri "/>
                <a:cs typeface="Arial MT"/>
              </a:rPr>
              <a:t> </a:t>
            </a:r>
            <a:r>
              <a:rPr sz="2000" spc="-10" dirty="0">
                <a:latin typeface="Calibri "/>
                <a:cs typeface="Arial MT"/>
              </a:rPr>
              <a:t>format </a:t>
            </a:r>
            <a:r>
              <a:rPr sz="2000" dirty="0">
                <a:latin typeface="Calibri "/>
                <a:cs typeface="Arial MT"/>
              </a:rPr>
              <a:t>texte</a:t>
            </a:r>
            <a:r>
              <a:rPr sz="2000" spc="-50" dirty="0">
                <a:latin typeface="Calibri "/>
                <a:cs typeface="Arial MT"/>
              </a:rPr>
              <a:t> </a:t>
            </a:r>
            <a:r>
              <a:rPr sz="2000" spc="-10" dirty="0">
                <a:latin typeface="Calibri "/>
                <a:cs typeface="Arial MT"/>
              </a:rPr>
              <a:t>(délimiter </a:t>
            </a:r>
            <a:r>
              <a:rPr sz="2000" dirty="0">
                <a:latin typeface="Calibri "/>
                <a:cs typeface="Arial MT"/>
              </a:rPr>
              <a:t>par</a:t>
            </a:r>
            <a:r>
              <a:rPr sz="2000" spc="-25" dirty="0">
                <a:latin typeface="Calibri "/>
                <a:cs typeface="Arial MT"/>
              </a:rPr>
              <a:t> </a:t>
            </a:r>
            <a:r>
              <a:rPr sz="2000" spc="-10" dirty="0">
                <a:latin typeface="Calibri "/>
                <a:cs typeface="Arial MT"/>
              </a:rPr>
              <a:t>tabulation)</a:t>
            </a:r>
            <a:endParaRPr sz="2000" dirty="0">
              <a:latin typeface="Calibri 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63951" y="838200"/>
            <a:ext cx="6166231" cy="5616742"/>
            <a:chOff x="2663951" y="598337"/>
            <a:chExt cx="6367780" cy="58566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3951" y="1210055"/>
              <a:ext cx="4155948" cy="40613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9899" y="598337"/>
              <a:ext cx="2211522" cy="5856000"/>
            </a:xfrm>
            <a:prstGeom prst="rect">
              <a:avLst/>
            </a:prstGeom>
          </p:spPr>
        </p:pic>
      </p:grpSp>
      <p:sp>
        <p:nvSpPr>
          <p:cNvPr id="11" name="object 2">
            <a:extLst>
              <a:ext uri="{FF2B5EF4-FFF2-40B4-BE49-F238E27FC236}">
                <a16:creationId xmlns:a16="http://schemas.microsoft.com/office/drawing/2014/main" id="{8A1198A2-AC38-42E0-8DCE-30EBCF2EFB0F}"/>
              </a:ext>
            </a:extLst>
          </p:cNvPr>
          <p:cNvSpPr txBox="1">
            <a:spLocks/>
          </p:cNvSpPr>
          <p:nvPr/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55">
                <a:latin typeface="Impact" panose="020B0806030902050204" pitchFamily="34" charset="0"/>
              </a:rPr>
              <a:t>Iber</a:t>
            </a:r>
            <a:endParaRPr lang="de-DE" sz="2800" spc="5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3740" y="1158951"/>
            <a:ext cx="7658100" cy="1066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+mn-lt"/>
                <a:cs typeface="Arial MT"/>
              </a:rPr>
              <a:t>Post-</a:t>
            </a:r>
            <a:r>
              <a:rPr sz="2800" spc="-10" dirty="0">
                <a:latin typeface="+mn-lt"/>
                <a:cs typeface="Arial MT"/>
              </a:rPr>
              <a:t>traitement</a:t>
            </a:r>
            <a:endParaRPr sz="2800" dirty="0">
              <a:latin typeface="+mn-l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35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+mn-lt"/>
                <a:cs typeface="Arial MT"/>
              </a:rPr>
              <a:t>Sur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Matlab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on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peut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traiter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les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données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pour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afficher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les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différents hydrogrammes</a:t>
            </a:r>
            <a:endParaRPr sz="2000" dirty="0">
              <a:latin typeface="+mn-l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11095"/>
            <a:ext cx="9143999" cy="4477512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9E715DB1-13D2-427C-9611-A63305957CC5}"/>
              </a:ext>
            </a:extLst>
          </p:cNvPr>
          <p:cNvSpPr txBox="1">
            <a:spLocks/>
          </p:cNvSpPr>
          <p:nvPr/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55" dirty="0" err="1">
                <a:latin typeface="Impact" panose="020B0806030902050204" pitchFamily="34" charset="0"/>
              </a:rPr>
              <a:t>Iber</a:t>
            </a:r>
            <a:endParaRPr lang="de-DE" sz="2800" spc="5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3740" y="1158951"/>
            <a:ext cx="8422005" cy="228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+mn-lt"/>
                <a:cs typeface="Arial MT"/>
              </a:rPr>
              <a:t>Post-</a:t>
            </a:r>
            <a:r>
              <a:rPr sz="2800" spc="-10" dirty="0">
                <a:latin typeface="+mn-lt"/>
                <a:cs typeface="Arial MT"/>
              </a:rPr>
              <a:t>traitement</a:t>
            </a:r>
            <a:endParaRPr sz="2800" dirty="0">
              <a:latin typeface="+mn-l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3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+mn-lt"/>
                <a:cs typeface="Arial MT"/>
              </a:rPr>
              <a:t>Estimation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la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vitesse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propagation</a:t>
            </a:r>
            <a:r>
              <a:rPr sz="2000" spc="-6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d’une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onde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spc="-20" dirty="0">
                <a:latin typeface="+mn-lt"/>
                <a:cs typeface="Arial MT"/>
              </a:rPr>
              <a:t>crue</a:t>
            </a:r>
            <a:endParaRPr sz="2000" dirty="0">
              <a:latin typeface="+mn-lt"/>
              <a:cs typeface="Arial MT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000" dirty="0">
                <a:latin typeface="+mn-lt"/>
                <a:cs typeface="Arial MT"/>
              </a:rPr>
              <a:t>Méthode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graphique</a:t>
            </a:r>
            <a:r>
              <a:rPr sz="2000" spc="-6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: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à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l’aide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Matlab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donner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le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temps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auquel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a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lieu</a:t>
            </a:r>
            <a:r>
              <a:rPr sz="2000" spc="-25" dirty="0">
                <a:latin typeface="+mn-lt"/>
                <a:cs typeface="Arial MT"/>
              </a:rPr>
              <a:t> le </a:t>
            </a:r>
            <a:r>
              <a:rPr sz="2000" dirty="0">
                <a:latin typeface="+mn-lt"/>
                <a:cs typeface="Arial MT"/>
              </a:rPr>
              <a:t>débit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</a:t>
            </a:r>
            <a:r>
              <a:rPr sz="2000" spc="-1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pointe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à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chaque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section</a:t>
            </a:r>
            <a:endParaRPr sz="2000" dirty="0">
              <a:latin typeface="+mn-l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+mn-lt"/>
                <a:cs typeface="Arial MT"/>
              </a:rPr>
              <a:t>Connaissant</a:t>
            </a:r>
            <a:r>
              <a:rPr sz="2000" spc="-5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la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distance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entre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chaque</a:t>
            </a:r>
            <a:r>
              <a:rPr sz="2000" spc="-5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section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estimer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la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vitesse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spc="-25" dirty="0">
                <a:latin typeface="+mn-lt"/>
                <a:cs typeface="Arial MT"/>
              </a:rPr>
              <a:t>de</a:t>
            </a:r>
            <a:endParaRPr sz="2000" dirty="0">
              <a:latin typeface="+mn-l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+mn-lt"/>
                <a:cs typeface="Arial MT"/>
              </a:rPr>
              <a:t>propagation</a:t>
            </a:r>
            <a:r>
              <a:rPr sz="2000" spc="-7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l’onde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spc="-20" dirty="0">
                <a:latin typeface="+mn-lt"/>
                <a:cs typeface="Arial MT"/>
              </a:rPr>
              <a:t>crue</a:t>
            </a:r>
            <a:endParaRPr sz="2000" dirty="0">
              <a:latin typeface="+mn-l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+mn-lt"/>
                <a:cs typeface="Arial MT"/>
              </a:rPr>
              <a:t>Outil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distance</a:t>
            </a:r>
            <a:r>
              <a:rPr sz="2000" spc="-5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dans</a:t>
            </a:r>
            <a:r>
              <a:rPr sz="2000" spc="-1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Iber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spc="-50" dirty="0">
                <a:latin typeface="+mn-lt"/>
                <a:cs typeface="Arial MT"/>
              </a:rPr>
              <a:t>:</a:t>
            </a:r>
            <a:endParaRPr sz="2000" dirty="0">
              <a:latin typeface="+mn-l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7214" y="3841902"/>
            <a:ext cx="3115055" cy="9906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AD0F71CE-906A-426C-9B38-D60E7215FFFD}"/>
              </a:ext>
            </a:extLst>
          </p:cNvPr>
          <p:cNvSpPr txBox="1">
            <a:spLocks/>
          </p:cNvSpPr>
          <p:nvPr/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55">
                <a:latin typeface="Impact" panose="020B0806030902050204" pitchFamily="34" charset="0"/>
              </a:rPr>
              <a:t>Iber</a:t>
            </a:r>
            <a:endParaRPr lang="de-DE" sz="2800" spc="5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/>
              <p:nvPr/>
            </p:nvSpPr>
            <p:spPr>
              <a:xfrm>
                <a:off x="313740" y="1158951"/>
                <a:ext cx="8308975" cy="2136675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fr-FR" sz="2800" spc="-20" dirty="0">
                    <a:latin typeface="+mn-lt"/>
                    <a:cs typeface="Arial MT"/>
                  </a:rPr>
                  <a:t>Post-</a:t>
                </a:r>
                <a:r>
                  <a:rPr lang="fr-FR" sz="2800" spc="-10" dirty="0">
                    <a:latin typeface="+mn-lt"/>
                    <a:cs typeface="Arial MT"/>
                  </a:rPr>
                  <a:t>traitement</a:t>
                </a:r>
                <a:endParaRPr lang="fr-FR" sz="2800" dirty="0">
                  <a:latin typeface="+mn-lt"/>
                  <a:cs typeface="Arial MT"/>
                </a:endParaRPr>
              </a:p>
              <a:p>
                <a:pPr marL="12700" marR="851535">
                  <a:lnSpc>
                    <a:spcPct val="100000"/>
                  </a:lnSpc>
                  <a:spcBef>
                    <a:spcPts val="35"/>
                  </a:spcBef>
                </a:pPr>
                <a:r>
                  <a:rPr lang="fr-FR" sz="2000" dirty="0">
                    <a:latin typeface="+mn-lt"/>
                    <a:cs typeface="Arial MT"/>
                  </a:rPr>
                  <a:t>Avec</a:t>
                </a:r>
                <a:r>
                  <a:rPr lang="fr-FR" sz="2000" spc="-30" dirty="0">
                    <a:latin typeface="+mn-lt"/>
                    <a:cs typeface="Arial MT"/>
                  </a:rPr>
                  <a:t> </a:t>
                </a:r>
                <a:r>
                  <a:rPr lang="fr-FR" sz="2000" dirty="0">
                    <a:latin typeface="+mn-lt"/>
                    <a:cs typeface="Arial MT"/>
                  </a:rPr>
                  <a:t>l’aide</a:t>
                </a:r>
                <a:r>
                  <a:rPr lang="fr-FR" sz="2000" spc="-15" dirty="0">
                    <a:latin typeface="+mn-lt"/>
                    <a:cs typeface="Arial MT"/>
                  </a:rPr>
                  <a:t> </a:t>
                </a:r>
                <a:r>
                  <a:rPr lang="fr-FR" sz="2000" dirty="0">
                    <a:latin typeface="+mn-lt"/>
                    <a:cs typeface="Arial MT"/>
                  </a:rPr>
                  <a:t>de</a:t>
                </a:r>
                <a:r>
                  <a:rPr lang="fr-FR" sz="2000" spc="-35" dirty="0">
                    <a:latin typeface="+mn-lt"/>
                    <a:cs typeface="Arial MT"/>
                  </a:rPr>
                  <a:t> </a:t>
                </a:r>
                <a:r>
                  <a:rPr lang="fr-FR" sz="2000" dirty="0">
                    <a:latin typeface="+mn-lt"/>
                    <a:cs typeface="Arial MT"/>
                  </a:rPr>
                  <a:t>Matlab</a:t>
                </a:r>
                <a:r>
                  <a:rPr lang="fr-FR" sz="2000" spc="-35" dirty="0">
                    <a:latin typeface="+mn-lt"/>
                    <a:cs typeface="Arial MT"/>
                  </a:rPr>
                  <a:t> </a:t>
                </a:r>
                <a:r>
                  <a:rPr lang="fr-FR" sz="2000" dirty="0">
                    <a:latin typeface="+mn-lt"/>
                    <a:cs typeface="Arial MT"/>
                  </a:rPr>
                  <a:t>comparer</a:t>
                </a:r>
                <a:r>
                  <a:rPr lang="fr-FR" sz="2000" spc="-60" dirty="0">
                    <a:latin typeface="+mn-lt"/>
                    <a:cs typeface="Arial MT"/>
                  </a:rPr>
                  <a:t> </a:t>
                </a:r>
                <a:r>
                  <a:rPr lang="fr-FR" sz="2000" dirty="0">
                    <a:latin typeface="+mn-lt"/>
                    <a:cs typeface="Arial MT"/>
                  </a:rPr>
                  <a:t>la</a:t>
                </a:r>
                <a:r>
                  <a:rPr lang="fr-FR" sz="2000" spc="-20" dirty="0">
                    <a:latin typeface="+mn-lt"/>
                    <a:cs typeface="Arial MT"/>
                  </a:rPr>
                  <a:t> </a:t>
                </a:r>
                <a:r>
                  <a:rPr lang="fr-FR" sz="2000" dirty="0">
                    <a:latin typeface="+mn-lt"/>
                    <a:cs typeface="Arial MT"/>
                  </a:rPr>
                  <a:t>vitesse</a:t>
                </a:r>
                <a:r>
                  <a:rPr lang="fr-FR" sz="2000" spc="-45" dirty="0">
                    <a:latin typeface="+mn-lt"/>
                    <a:cs typeface="Arial MT"/>
                  </a:rPr>
                  <a:t> </a:t>
                </a:r>
                <a:r>
                  <a:rPr lang="fr-FR" sz="2000" dirty="0">
                    <a:latin typeface="+mn-lt"/>
                    <a:cs typeface="Arial MT"/>
                  </a:rPr>
                  <a:t>de</a:t>
                </a:r>
                <a:r>
                  <a:rPr lang="fr-FR" sz="2000" spc="-35" dirty="0">
                    <a:latin typeface="+mn-lt"/>
                    <a:cs typeface="Arial MT"/>
                  </a:rPr>
                  <a:t> </a:t>
                </a:r>
                <a:r>
                  <a:rPr lang="fr-FR" sz="2000" dirty="0">
                    <a:latin typeface="+mn-lt"/>
                    <a:cs typeface="Arial MT"/>
                  </a:rPr>
                  <a:t>propagation</a:t>
                </a:r>
                <a:r>
                  <a:rPr lang="fr-FR" sz="2000" spc="-60" dirty="0">
                    <a:latin typeface="+mn-lt"/>
                    <a:cs typeface="Arial MT"/>
                  </a:rPr>
                  <a:t> </a:t>
                </a:r>
                <a:r>
                  <a:rPr lang="fr-FR" sz="2000" spc="-10" dirty="0">
                    <a:latin typeface="+mn-lt"/>
                    <a:cs typeface="Arial MT"/>
                  </a:rPr>
                  <a:t>obtenue </a:t>
                </a:r>
                <a:r>
                  <a:rPr lang="fr-FR" sz="2000" dirty="0">
                    <a:latin typeface="+mn-lt"/>
                    <a:cs typeface="Arial MT"/>
                  </a:rPr>
                  <a:t>graphiquement</a:t>
                </a:r>
                <a:r>
                  <a:rPr lang="fr-FR" sz="2000" spc="-75" dirty="0">
                    <a:latin typeface="+mn-lt"/>
                    <a:cs typeface="Arial MT"/>
                  </a:rPr>
                  <a:t> </a:t>
                </a:r>
                <a:r>
                  <a:rPr lang="fr-FR" sz="2000" dirty="0">
                    <a:latin typeface="+mn-lt"/>
                    <a:cs typeface="Arial MT"/>
                  </a:rPr>
                  <a:t>avec</a:t>
                </a:r>
                <a:r>
                  <a:rPr lang="fr-FR" sz="2000" spc="-45" dirty="0">
                    <a:latin typeface="+mn-lt"/>
                    <a:cs typeface="Arial MT"/>
                  </a:rPr>
                  <a:t> </a:t>
                </a:r>
                <a:r>
                  <a:rPr lang="fr-FR" sz="2000" dirty="0">
                    <a:latin typeface="+mn-lt"/>
                    <a:cs typeface="Arial MT"/>
                  </a:rPr>
                  <a:t>les</a:t>
                </a:r>
                <a:r>
                  <a:rPr lang="fr-FR" sz="2000" spc="-10" dirty="0">
                    <a:latin typeface="+mn-lt"/>
                    <a:cs typeface="Arial MT"/>
                  </a:rPr>
                  <a:t> </a:t>
                </a:r>
                <a:r>
                  <a:rPr lang="fr-FR" sz="2000" dirty="0">
                    <a:latin typeface="+mn-lt"/>
                    <a:cs typeface="Arial MT"/>
                  </a:rPr>
                  <a:t>formules</a:t>
                </a:r>
                <a:r>
                  <a:rPr lang="fr-FR" sz="2000" spc="-55" dirty="0">
                    <a:latin typeface="+mn-lt"/>
                    <a:cs typeface="Arial MT"/>
                  </a:rPr>
                  <a:t> </a:t>
                </a:r>
                <a:r>
                  <a:rPr lang="fr-FR" sz="2000" dirty="0">
                    <a:latin typeface="+mn-lt"/>
                    <a:cs typeface="Arial MT"/>
                  </a:rPr>
                  <a:t>suivante</a:t>
                </a:r>
                <a:r>
                  <a:rPr lang="fr-FR" sz="2000" spc="-50" dirty="0">
                    <a:latin typeface="+mn-lt"/>
                    <a:cs typeface="Arial MT"/>
                  </a:rPr>
                  <a:t> :</a:t>
                </a:r>
                <a:endParaRPr lang="fr-FR" sz="2000" dirty="0">
                  <a:latin typeface="+mn-lt"/>
                  <a:cs typeface="Arial MT"/>
                </a:endParaRPr>
              </a:p>
              <a:p>
                <a:pPr marL="722630" indent="-342900">
                  <a:lnSpc>
                    <a:spcPct val="100000"/>
                  </a:lnSpc>
                  <a:buFont typeface="Arial MT"/>
                  <a:buChar char="•"/>
                  <a:tabLst>
                    <a:tab pos="722630" algn="l"/>
                    <a:tab pos="3392804" algn="l"/>
                  </a:tabLs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 MT"/>
                      </a:rPr>
                      <m:t>𝑐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cs typeface="Arial MT"/>
                      </a:rPr>
                      <m:t>=</m:t>
                    </m:r>
                    <m:acc>
                      <m:accPr>
                        <m:chr m:val="̅"/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Arial MT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 MT"/>
                          </a:rPr>
                          <m:t>h</m:t>
                        </m:r>
                        <m:acc>
                          <m:accPr>
                            <m:chr m:val="̅"/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 MT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000" dirty="0">
                    <a:latin typeface="+mn-lt"/>
                    <a:cs typeface="Arial MT"/>
                  </a:rPr>
                  <a:t>:</a:t>
                </a:r>
                <a:r>
                  <a:rPr lang="fr-FR" sz="2000" spc="-30" dirty="0">
                    <a:latin typeface="+mn-lt"/>
                    <a:cs typeface="Arial MT"/>
                  </a:rPr>
                  <a:t> </a:t>
                </a:r>
                <a:r>
                  <a:rPr lang="fr-FR" sz="2000" dirty="0">
                    <a:latin typeface="+mn-lt"/>
                    <a:cs typeface="Arial MT"/>
                  </a:rPr>
                  <a:t>évaluer</a:t>
                </a:r>
                <a:r>
                  <a:rPr lang="fr-FR" sz="2000" spc="-25" dirty="0">
                    <a:latin typeface="+mn-lt"/>
                    <a:cs typeface="Arial M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spc="-50" dirty="0">
                    <a:latin typeface="+mn-lt"/>
                    <a:cs typeface="Arial MT"/>
                  </a:rPr>
                  <a:t> </a:t>
                </a:r>
                <a:r>
                  <a:rPr lang="fr-FR" sz="2000" dirty="0">
                    <a:latin typeface="+mn-lt"/>
                    <a:cs typeface="Arial MT"/>
                  </a:rPr>
                  <a:t>avec</a:t>
                </a:r>
                <a:r>
                  <a:rPr lang="fr-FR" sz="2000" spc="-25" dirty="0">
                    <a:latin typeface="+mn-lt"/>
                    <a:cs typeface="Arial MT"/>
                  </a:rPr>
                  <a:t> </a:t>
                </a:r>
                <a:r>
                  <a:rPr lang="fr-FR" sz="2000" dirty="0">
                    <a:latin typeface="+mn-lt"/>
                    <a:cs typeface="Arial MT"/>
                  </a:rPr>
                  <a:t>une</a:t>
                </a:r>
                <a:r>
                  <a:rPr lang="fr-FR" sz="2000" spc="-25" dirty="0">
                    <a:latin typeface="+mn-lt"/>
                    <a:cs typeface="Arial MT"/>
                  </a:rPr>
                  <a:t> </a:t>
                </a:r>
                <a:r>
                  <a:rPr lang="fr-FR" sz="2000" dirty="0">
                    <a:latin typeface="+mn-lt"/>
                    <a:cs typeface="Arial MT"/>
                  </a:rPr>
                  <a:t>loi</a:t>
                </a:r>
                <a:r>
                  <a:rPr lang="fr-FR" sz="2000" spc="5" dirty="0">
                    <a:latin typeface="+mn-lt"/>
                    <a:cs typeface="Arial MT"/>
                  </a:rPr>
                  <a:t> </a:t>
                </a:r>
                <a:r>
                  <a:rPr lang="fr-FR" sz="2000" dirty="0">
                    <a:latin typeface="+mn-lt"/>
                    <a:cs typeface="Arial MT"/>
                  </a:rPr>
                  <a:t>de</a:t>
                </a:r>
                <a:r>
                  <a:rPr lang="fr-FR" sz="2000" spc="-15" dirty="0">
                    <a:latin typeface="+mn-lt"/>
                    <a:cs typeface="Arial MT"/>
                  </a:rPr>
                  <a:t> </a:t>
                </a:r>
                <a:r>
                  <a:rPr lang="fr-FR" sz="2000" dirty="0">
                    <a:latin typeface="+mn-lt"/>
                    <a:cs typeface="Arial MT"/>
                  </a:rPr>
                  <a:t>Chézy</a:t>
                </a:r>
                <a:r>
                  <a:rPr lang="fr-FR" sz="2000" spc="-25" dirty="0">
                    <a:latin typeface="+mn-lt"/>
                    <a:cs typeface="Arial MT"/>
                  </a:rPr>
                  <a:t> </a:t>
                </a:r>
                <a:r>
                  <a:rPr lang="fr-FR" sz="2000" dirty="0">
                    <a:latin typeface="+mn-lt"/>
                    <a:cs typeface="Arial MT"/>
                  </a:rPr>
                  <a:t>ou</a:t>
                </a:r>
                <a:r>
                  <a:rPr lang="fr-FR" sz="2000" spc="-15" dirty="0">
                    <a:latin typeface="+mn-lt"/>
                    <a:cs typeface="Arial MT"/>
                  </a:rPr>
                  <a:t> </a:t>
                </a:r>
                <a:r>
                  <a:rPr lang="fr-FR" sz="2000" spc="-10" dirty="0">
                    <a:latin typeface="+mn-lt"/>
                    <a:cs typeface="Arial MT"/>
                  </a:rPr>
                  <a:t>Manning-Strickler</a:t>
                </a:r>
              </a:p>
              <a:p>
                <a:pPr marL="722630" indent="-342900">
                  <a:buFont typeface="Arial MT"/>
                  <a:buChar char="•"/>
                  <a:tabLst>
                    <a:tab pos="722630" algn="l"/>
                    <a:tab pos="3392804" algn="l"/>
                  </a:tabLs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 MT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 MT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de-DE" sz="2000" dirty="0">
                    <a:latin typeface="+mn-lt"/>
                    <a:cs typeface="Arial MT"/>
                  </a:rPr>
                  <a:t>  formule</a:t>
                </a:r>
                <a:r>
                  <a:rPr lang="de-DE" sz="2000" spc="-20" dirty="0">
                    <a:latin typeface="+mn-lt"/>
                    <a:cs typeface="Arial MT"/>
                  </a:rPr>
                  <a:t> </a:t>
                </a:r>
                <a:r>
                  <a:rPr lang="de-DE" sz="2000" dirty="0">
                    <a:latin typeface="+mn-lt"/>
                    <a:cs typeface="Arial MT"/>
                  </a:rPr>
                  <a:t>de </a:t>
                </a:r>
                <a:r>
                  <a:rPr lang="de-DE" sz="2000" spc="-10" dirty="0" err="1">
                    <a:latin typeface="+mn-lt"/>
                    <a:cs typeface="Arial MT"/>
                  </a:rPr>
                  <a:t>Kleitz-Seddon</a:t>
                </a:r>
                <a:endParaRPr lang="de-DE" sz="2000" dirty="0">
                  <a:latin typeface="+mn-lt"/>
                  <a:cs typeface="Arial MT"/>
                </a:endParaRPr>
              </a:p>
              <a:p>
                <a:pPr marL="379730">
                  <a:lnSpc>
                    <a:spcPct val="100000"/>
                  </a:lnSpc>
                  <a:tabLst>
                    <a:tab pos="722630" algn="l"/>
                    <a:tab pos="3392804" algn="l"/>
                  </a:tabLst>
                </a:pPr>
                <a:endParaRPr sz="2000" dirty="0">
                  <a:latin typeface="+mn-lt"/>
                  <a:cs typeface="Arial MT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40" y="1158951"/>
                <a:ext cx="8308975" cy="2136675"/>
              </a:xfrm>
              <a:prstGeom prst="rect">
                <a:avLst/>
              </a:prstGeom>
              <a:blipFill>
                <a:blip r:embed="rId2"/>
                <a:stretch>
                  <a:fillRect l="-2421" t="-427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ject 2">
            <a:extLst>
              <a:ext uri="{FF2B5EF4-FFF2-40B4-BE49-F238E27FC236}">
                <a16:creationId xmlns:a16="http://schemas.microsoft.com/office/drawing/2014/main" id="{A187DE8A-BB75-4F92-AAC1-3A02835F8E9E}"/>
              </a:ext>
            </a:extLst>
          </p:cNvPr>
          <p:cNvSpPr txBox="1">
            <a:spLocks/>
          </p:cNvSpPr>
          <p:nvPr/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55" dirty="0" err="1">
                <a:latin typeface="Impact" panose="020B0806030902050204" pitchFamily="34" charset="0"/>
              </a:rPr>
              <a:t>Iber</a:t>
            </a:r>
            <a:endParaRPr lang="de-DE" sz="2800" spc="5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323850" y="1082397"/>
            <a:ext cx="8578850" cy="45339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dirty="0" err="1">
                <a:latin typeface="Calibri "/>
              </a:rPr>
              <a:t>Méthode</a:t>
            </a:r>
            <a:r>
              <a:rPr spc="-75" dirty="0">
                <a:latin typeface="Calibri "/>
              </a:rPr>
              <a:t> </a:t>
            </a:r>
            <a:r>
              <a:rPr dirty="0">
                <a:latin typeface="Calibri "/>
              </a:rPr>
              <a:t>des</a:t>
            </a:r>
            <a:r>
              <a:rPr spc="-75" dirty="0">
                <a:latin typeface="Calibri "/>
              </a:rPr>
              <a:t> </a:t>
            </a:r>
            <a:r>
              <a:rPr spc="-10" dirty="0" err="1">
                <a:latin typeface="Calibri "/>
              </a:rPr>
              <a:t>caractéristiques</a:t>
            </a:r>
            <a:endParaRPr spc="-10" dirty="0">
              <a:latin typeface="Calibri "/>
            </a:endParaRPr>
          </a:p>
          <a:p>
            <a:pPr marL="0" marR="5080" indent="0">
              <a:lnSpc>
                <a:spcPct val="100000"/>
              </a:lnSpc>
              <a:spcBef>
                <a:spcPts val="35"/>
              </a:spcBef>
              <a:buNone/>
            </a:pPr>
            <a:r>
              <a:rPr sz="2000" dirty="0">
                <a:latin typeface="Calibri "/>
              </a:rPr>
              <a:t>Rappel</a:t>
            </a:r>
            <a:r>
              <a:rPr sz="2000" spc="-35" dirty="0">
                <a:latin typeface="Calibri "/>
              </a:rPr>
              <a:t> </a:t>
            </a:r>
            <a:r>
              <a:rPr sz="2000" dirty="0">
                <a:latin typeface="Calibri "/>
              </a:rPr>
              <a:t>:</a:t>
            </a:r>
            <a:r>
              <a:rPr sz="2000" spc="-30" dirty="0">
                <a:latin typeface="Calibri "/>
              </a:rPr>
              <a:t> </a:t>
            </a:r>
            <a:r>
              <a:rPr sz="2000" dirty="0">
                <a:latin typeface="Calibri "/>
              </a:rPr>
              <a:t>la</a:t>
            </a:r>
            <a:r>
              <a:rPr sz="2000" spc="-20" dirty="0">
                <a:latin typeface="Calibri "/>
              </a:rPr>
              <a:t> </a:t>
            </a:r>
            <a:r>
              <a:rPr sz="2000" dirty="0" err="1">
                <a:latin typeface="Calibri "/>
              </a:rPr>
              <a:t>méthode</a:t>
            </a:r>
            <a:r>
              <a:rPr sz="2000" spc="-55" dirty="0">
                <a:latin typeface="Calibri "/>
              </a:rPr>
              <a:t> </a:t>
            </a:r>
            <a:r>
              <a:rPr sz="2000" dirty="0">
                <a:latin typeface="Calibri "/>
              </a:rPr>
              <a:t>des</a:t>
            </a:r>
            <a:r>
              <a:rPr sz="2000" spc="-30" dirty="0">
                <a:latin typeface="Calibri "/>
              </a:rPr>
              <a:t> </a:t>
            </a:r>
            <a:r>
              <a:rPr sz="2000" dirty="0" err="1">
                <a:latin typeface="Calibri "/>
              </a:rPr>
              <a:t>caractéristiques</a:t>
            </a:r>
            <a:r>
              <a:rPr sz="2000" spc="-50" dirty="0">
                <a:latin typeface="Calibri "/>
              </a:rPr>
              <a:t> </a:t>
            </a:r>
            <a:r>
              <a:rPr sz="2000" dirty="0" err="1">
                <a:latin typeface="Calibri "/>
              </a:rPr>
              <a:t>est</a:t>
            </a:r>
            <a:r>
              <a:rPr sz="2000" spc="-55" dirty="0">
                <a:latin typeface="Calibri "/>
              </a:rPr>
              <a:t> </a:t>
            </a:r>
            <a:r>
              <a:rPr sz="2000" dirty="0" err="1">
                <a:latin typeface="Calibri "/>
              </a:rPr>
              <a:t>une</a:t>
            </a:r>
            <a:r>
              <a:rPr sz="2000" spc="-35" dirty="0">
                <a:latin typeface="Calibri "/>
              </a:rPr>
              <a:t> </a:t>
            </a:r>
            <a:r>
              <a:rPr sz="2000" dirty="0" err="1">
                <a:latin typeface="Calibri "/>
              </a:rPr>
              <a:t>méthode</a:t>
            </a:r>
            <a:r>
              <a:rPr sz="2000" spc="-45" dirty="0">
                <a:latin typeface="Calibri "/>
              </a:rPr>
              <a:t> </a:t>
            </a:r>
            <a:r>
              <a:rPr sz="2000" dirty="0">
                <a:latin typeface="Calibri "/>
              </a:rPr>
              <a:t>de</a:t>
            </a:r>
            <a:r>
              <a:rPr sz="2000" spc="-35" dirty="0">
                <a:latin typeface="Calibri "/>
              </a:rPr>
              <a:t> </a:t>
            </a:r>
            <a:r>
              <a:rPr sz="2000" spc="-10" dirty="0" err="1">
                <a:latin typeface="Calibri "/>
              </a:rPr>
              <a:t>résolution</a:t>
            </a:r>
            <a:r>
              <a:rPr sz="2000" spc="-10" dirty="0">
                <a:latin typeface="Calibri "/>
              </a:rPr>
              <a:t> </a:t>
            </a:r>
            <a:r>
              <a:rPr sz="2000" dirty="0" err="1">
                <a:latin typeface="Calibri "/>
              </a:rPr>
              <a:t>d’équations</a:t>
            </a:r>
            <a:r>
              <a:rPr sz="2000" spc="-55" dirty="0">
                <a:latin typeface="Calibri "/>
              </a:rPr>
              <a:t> </a:t>
            </a:r>
            <a:r>
              <a:rPr sz="2000" dirty="0" err="1">
                <a:latin typeface="Calibri "/>
              </a:rPr>
              <a:t>différentielles</a:t>
            </a:r>
            <a:r>
              <a:rPr sz="2000" dirty="0">
                <a:latin typeface="Calibri "/>
              </a:rPr>
              <a:t>.</a:t>
            </a:r>
            <a:r>
              <a:rPr sz="2000" spc="-55" dirty="0">
                <a:latin typeface="Calibri "/>
              </a:rPr>
              <a:t> </a:t>
            </a:r>
            <a:r>
              <a:rPr sz="2000" dirty="0">
                <a:latin typeface="Calibri "/>
              </a:rPr>
              <a:t>Elle</a:t>
            </a:r>
            <a:r>
              <a:rPr sz="2000" spc="-25" dirty="0">
                <a:latin typeface="Calibri "/>
              </a:rPr>
              <a:t> </a:t>
            </a:r>
            <a:r>
              <a:rPr sz="2000" dirty="0" err="1">
                <a:latin typeface="Calibri "/>
              </a:rPr>
              <a:t>s’applique</a:t>
            </a:r>
            <a:r>
              <a:rPr sz="2000" spc="-45" dirty="0">
                <a:latin typeface="Calibri "/>
              </a:rPr>
              <a:t> </a:t>
            </a:r>
            <a:r>
              <a:rPr sz="2000" dirty="0" err="1">
                <a:latin typeface="Calibri "/>
              </a:rPr>
              <a:t>particulièrement</a:t>
            </a:r>
            <a:r>
              <a:rPr sz="2000" spc="-70" dirty="0">
                <a:latin typeface="Calibri "/>
              </a:rPr>
              <a:t> </a:t>
            </a:r>
            <a:r>
              <a:rPr sz="2000" dirty="0">
                <a:latin typeface="Calibri "/>
              </a:rPr>
              <a:t>bien</a:t>
            </a:r>
            <a:r>
              <a:rPr sz="2000" spc="-30" dirty="0">
                <a:latin typeface="Calibri "/>
              </a:rPr>
              <a:t> </a:t>
            </a:r>
            <a:r>
              <a:rPr sz="2000" spc="-25" dirty="0">
                <a:latin typeface="Calibri "/>
              </a:rPr>
              <a:t>aux </a:t>
            </a:r>
            <a:r>
              <a:rPr sz="2000" dirty="0" err="1">
                <a:latin typeface="Calibri "/>
              </a:rPr>
              <a:t>équations</a:t>
            </a:r>
            <a:r>
              <a:rPr sz="2000" spc="-40" dirty="0">
                <a:latin typeface="Calibri "/>
              </a:rPr>
              <a:t> </a:t>
            </a:r>
            <a:r>
              <a:rPr sz="2000" dirty="0" err="1">
                <a:latin typeface="Calibri "/>
              </a:rPr>
              <a:t>différentielles</a:t>
            </a:r>
            <a:r>
              <a:rPr sz="2000" spc="-35" dirty="0">
                <a:latin typeface="Calibri "/>
              </a:rPr>
              <a:t> </a:t>
            </a:r>
            <a:r>
              <a:rPr sz="2000" dirty="0" err="1">
                <a:latin typeface="Calibri "/>
              </a:rPr>
              <a:t>hyperbolique</a:t>
            </a:r>
            <a:r>
              <a:rPr sz="2000" spc="-45" dirty="0">
                <a:latin typeface="Calibri "/>
              </a:rPr>
              <a:t> </a:t>
            </a:r>
            <a:r>
              <a:rPr sz="2000" dirty="0">
                <a:latin typeface="Calibri "/>
              </a:rPr>
              <a:t>du</a:t>
            </a:r>
            <a:r>
              <a:rPr sz="2000" spc="-25" dirty="0">
                <a:latin typeface="Calibri "/>
              </a:rPr>
              <a:t> </a:t>
            </a:r>
            <a:r>
              <a:rPr sz="2000" dirty="0">
                <a:latin typeface="Calibri "/>
              </a:rPr>
              <a:t>premier</a:t>
            </a:r>
            <a:r>
              <a:rPr sz="2000" spc="-35" dirty="0">
                <a:latin typeface="Calibri "/>
              </a:rPr>
              <a:t> </a:t>
            </a:r>
            <a:r>
              <a:rPr sz="2000" dirty="0" err="1">
                <a:latin typeface="Calibri "/>
              </a:rPr>
              <a:t>ordre</a:t>
            </a:r>
            <a:r>
              <a:rPr sz="2000" dirty="0">
                <a:latin typeface="Calibri "/>
              </a:rPr>
              <a:t>.</a:t>
            </a:r>
            <a:r>
              <a:rPr sz="2000" spc="-55" dirty="0">
                <a:latin typeface="Calibri "/>
              </a:rPr>
              <a:t> </a:t>
            </a:r>
            <a:r>
              <a:rPr sz="2000" dirty="0">
                <a:latin typeface="Calibri "/>
              </a:rPr>
              <a:t>Elle</a:t>
            </a:r>
            <a:r>
              <a:rPr sz="2000" spc="-5" dirty="0">
                <a:latin typeface="Calibri "/>
              </a:rPr>
              <a:t> </a:t>
            </a:r>
            <a:r>
              <a:rPr sz="2000" dirty="0" err="1">
                <a:latin typeface="Calibri "/>
              </a:rPr>
              <a:t>permet</a:t>
            </a:r>
            <a:r>
              <a:rPr sz="2000" spc="-55" dirty="0">
                <a:latin typeface="Calibri "/>
              </a:rPr>
              <a:t> </a:t>
            </a:r>
            <a:r>
              <a:rPr sz="2000" spc="-25" dirty="0">
                <a:latin typeface="Calibri "/>
              </a:rPr>
              <a:t>de </a:t>
            </a:r>
            <a:r>
              <a:rPr sz="2000" dirty="0">
                <a:latin typeface="Calibri "/>
              </a:rPr>
              <a:t>transformer</a:t>
            </a:r>
            <a:r>
              <a:rPr sz="2000" spc="-70" dirty="0">
                <a:latin typeface="Calibri "/>
              </a:rPr>
              <a:t> </a:t>
            </a:r>
            <a:r>
              <a:rPr sz="2000" dirty="0" err="1">
                <a:latin typeface="Calibri "/>
              </a:rPr>
              <a:t>une</a:t>
            </a:r>
            <a:r>
              <a:rPr sz="2000" spc="-25" dirty="0">
                <a:latin typeface="Calibri "/>
              </a:rPr>
              <a:t> </a:t>
            </a:r>
            <a:r>
              <a:rPr sz="2000" dirty="0" err="1">
                <a:latin typeface="Calibri "/>
              </a:rPr>
              <a:t>équation</a:t>
            </a:r>
            <a:r>
              <a:rPr sz="2000" spc="-45" dirty="0">
                <a:latin typeface="Calibri "/>
              </a:rPr>
              <a:t> </a:t>
            </a:r>
            <a:r>
              <a:rPr sz="2000" dirty="0">
                <a:latin typeface="Calibri "/>
              </a:rPr>
              <a:t>aux</a:t>
            </a:r>
            <a:r>
              <a:rPr sz="2000" spc="-20" dirty="0">
                <a:latin typeface="Calibri "/>
              </a:rPr>
              <a:t> </a:t>
            </a:r>
            <a:r>
              <a:rPr sz="2000" dirty="0" err="1">
                <a:latin typeface="Calibri "/>
              </a:rPr>
              <a:t>dérivées</a:t>
            </a:r>
            <a:r>
              <a:rPr sz="2000" spc="-40" dirty="0">
                <a:latin typeface="Calibri "/>
              </a:rPr>
              <a:t> </a:t>
            </a:r>
            <a:r>
              <a:rPr sz="2000" dirty="0" err="1">
                <a:latin typeface="Calibri "/>
              </a:rPr>
              <a:t>partielles</a:t>
            </a:r>
            <a:r>
              <a:rPr sz="2000" spc="-40" dirty="0">
                <a:latin typeface="Calibri "/>
              </a:rPr>
              <a:t> </a:t>
            </a:r>
            <a:r>
              <a:rPr sz="2000" dirty="0" err="1">
                <a:latin typeface="Calibri "/>
              </a:rPr>
              <a:t>en</a:t>
            </a:r>
            <a:r>
              <a:rPr sz="2000" spc="-10" dirty="0">
                <a:latin typeface="Calibri "/>
              </a:rPr>
              <a:t> </a:t>
            </a:r>
            <a:r>
              <a:rPr sz="2000" dirty="0">
                <a:latin typeface="Calibri "/>
              </a:rPr>
              <a:t>un</a:t>
            </a:r>
            <a:r>
              <a:rPr sz="2000" spc="-35" dirty="0">
                <a:latin typeface="Calibri "/>
              </a:rPr>
              <a:t> </a:t>
            </a:r>
            <a:r>
              <a:rPr sz="2000" dirty="0" err="1">
                <a:latin typeface="Calibri "/>
              </a:rPr>
              <a:t>système</a:t>
            </a:r>
            <a:r>
              <a:rPr sz="2000" spc="-50" dirty="0">
                <a:latin typeface="Calibri "/>
              </a:rPr>
              <a:t> </a:t>
            </a:r>
            <a:r>
              <a:rPr sz="2000" spc="-10" dirty="0" err="1">
                <a:latin typeface="Calibri "/>
              </a:rPr>
              <a:t>d’équations</a:t>
            </a:r>
            <a:r>
              <a:rPr sz="2000" spc="-10" dirty="0">
                <a:latin typeface="Calibri "/>
              </a:rPr>
              <a:t> </a:t>
            </a:r>
            <a:r>
              <a:rPr sz="2000" dirty="0" err="1">
                <a:latin typeface="Calibri "/>
              </a:rPr>
              <a:t>différentielles</a:t>
            </a:r>
            <a:r>
              <a:rPr sz="2000" spc="-45" dirty="0">
                <a:latin typeface="Calibri "/>
              </a:rPr>
              <a:t> </a:t>
            </a:r>
            <a:r>
              <a:rPr sz="2000" dirty="0">
                <a:latin typeface="Calibri "/>
              </a:rPr>
              <a:t>ordinaires</a:t>
            </a:r>
            <a:r>
              <a:rPr sz="2000" spc="-40" dirty="0">
                <a:latin typeface="Calibri "/>
              </a:rPr>
              <a:t> </a:t>
            </a:r>
            <a:r>
              <a:rPr sz="2000" dirty="0">
                <a:latin typeface="Calibri "/>
              </a:rPr>
              <a:t>plus</a:t>
            </a:r>
            <a:r>
              <a:rPr sz="2000" spc="-20" dirty="0">
                <a:latin typeface="Calibri "/>
              </a:rPr>
              <a:t> </a:t>
            </a:r>
            <a:r>
              <a:rPr sz="2000" dirty="0">
                <a:latin typeface="Calibri "/>
              </a:rPr>
              <a:t>simple</a:t>
            </a:r>
            <a:r>
              <a:rPr sz="2000" spc="-20" dirty="0">
                <a:latin typeface="Calibri "/>
              </a:rPr>
              <a:t> </a:t>
            </a:r>
            <a:r>
              <a:rPr sz="2000" dirty="0">
                <a:latin typeface="Calibri "/>
              </a:rPr>
              <a:t>à</a:t>
            </a:r>
            <a:r>
              <a:rPr sz="2000" spc="-5" dirty="0">
                <a:latin typeface="Calibri "/>
              </a:rPr>
              <a:t> </a:t>
            </a:r>
            <a:r>
              <a:rPr sz="2000" spc="-10" dirty="0" err="1">
                <a:latin typeface="Calibri "/>
              </a:rPr>
              <a:t>résoudre</a:t>
            </a:r>
            <a:r>
              <a:rPr sz="2000" spc="-10" dirty="0">
                <a:latin typeface="Calibri "/>
              </a:rPr>
              <a:t>.</a:t>
            </a:r>
            <a:endParaRPr sz="2000" dirty="0">
              <a:latin typeface="Calibri "/>
            </a:endParaRPr>
          </a:p>
          <a:p>
            <a:pPr marL="31750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Calibri 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sz="2000" dirty="0">
                <a:latin typeface="Calibri "/>
              </a:rPr>
              <a:t>L’approximation</a:t>
            </a:r>
            <a:r>
              <a:rPr sz="2000" spc="-60" dirty="0">
                <a:latin typeface="Calibri "/>
              </a:rPr>
              <a:t> </a:t>
            </a:r>
            <a:r>
              <a:rPr sz="2000" dirty="0">
                <a:latin typeface="Calibri "/>
              </a:rPr>
              <a:t>d’onde</a:t>
            </a:r>
            <a:r>
              <a:rPr sz="2000" spc="-40" dirty="0">
                <a:latin typeface="Calibri "/>
              </a:rPr>
              <a:t> </a:t>
            </a:r>
            <a:r>
              <a:rPr sz="2000" dirty="0">
                <a:latin typeface="Calibri "/>
              </a:rPr>
              <a:t>linéaire</a:t>
            </a:r>
            <a:r>
              <a:rPr sz="2000" spc="-35" dirty="0">
                <a:latin typeface="Calibri "/>
              </a:rPr>
              <a:t> </a:t>
            </a:r>
            <a:r>
              <a:rPr sz="2000" dirty="0">
                <a:latin typeface="Calibri "/>
              </a:rPr>
              <a:t>est</a:t>
            </a:r>
            <a:r>
              <a:rPr sz="2000" spc="-45" dirty="0">
                <a:latin typeface="Calibri "/>
              </a:rPr>
              <a:t> </a:t>
            </a:r>
            <a:r>
              <a:rPr sz="2000" dirty="0">
                <a:latin typeface="Calibri "/>
              </a:rPr>
              <a:t>valide</a:t>
            </a:r>
            <a:r>
              <a:rPr sz="2000" spc="-35" dirty="0">
                <a:latin typeface="Calibri "/>
              </a:rPr>
              <a:t> </a:t>
            </a:r>
            <a:r>
              <a:rPr sz="2000" dirty="0">
                <a:latin typeface="Calibri "/>
              </a:rPr>
              <a:t>dans</a:t>
            </a:r>
            <a:r>
              <a:rPr sz="2000" spc="-40" dirty="0">
                <a:latin typeface="Calibri "/>
              </a:rPr>
              <a:t> </a:t>
            </a:r>
            <a:r>
              <a:rPr sz="2000" dirty="0">
                <a:latin typeface="Calibri "/>
              </a:rPr>
              <a:t>certains</a:t>
            </a:r>
            <a:r>
              <a:rPr sz="2000" spc="-45" dirty="0">
                <a:latin typeface="Calibri "/>
              </a:rPr>
              <a:t> </a:t>
            </a:r>
            <a:r>
              <a:rPr sz="2000" dirty="0">
                <a:latin typeface="Calibri "/>
              </a:rPr>
              <a:t>conditions</a:t>
            </a:r>
            <a:r>
              <a:rPr sz="2000" spc="-45" dirty="0">
                <a:latin typeface="Calibri "/>
              </a:rPr>
              <a:t> </a:t>
            </a:r>
            <a:r>
              <a:rPr sz="2000" spc="-50" dirty="0">
                <a:latin typeface="Calibri "/>
              </a:rPr>
              <a:t>:</a:t>
            </a:r>
            <a:endParaRPr sz="2000" dirty="0">
              <a:latin typeface="Calibri 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sz="2000" dirty="0">
                <a:latin typeface="Calibri "/>
              </a:rPr>
              <a:t>écoulement</a:t>
            </a:r>
            <a:r>
              <a:rPr sz="2000" spc="-60" dirty="0">
                <a:latin typeface="Calibri "/>
              </a:rPr>
              <a:t> </a:t>
            </a:r>
            <a:r>
              <a:rPr sz="2000" dirty="0">
                <a:latin typeface="Calibri "/>
              </a:rPr>
              <a:t>uniforme,</a:t>
            </a:r>
            <a:r>
              <a:rPr sz="2000" spc="-40" dirty="0">
                <a:latin typeface="Calibri "/>
              </a:rPr>
              <a:t> </a:t>
            </a:r>
            <a:r>
              <a:rPr sz="2000" spc="-10" dirty="0">
                <a:latin typeface="Calibri "/>
              </a:rPr>
              <a:t>quasi-</a:t>
            </a:r>
            <a:r>
              <a:rPr sz="2000" dirty="0">
                <a:latin typeface="Calibri "/>
              </a:rPr>
              <a:t>statique</a:t>
            </a:r>
            <a:r>
              <a:rPr sz="2000" spc="-60" dirty="0">
                <a:latin typeface="Calibri "/>
              </a:rPr>
              <a:t> </a:t>
            </a:r>
            <a:r>
              <a:rPr sz="2000" dirty="0">
                <a:latin typeface="Calibri "/>
              </a:rPr>
              <a:t>(h</a:t>
            </a:r>
            <a:r>
              <a:rPr sz="2000" spc="-20" dirty="0">
                <a:latin typeface="Calibri "/>
              </a:rPr>
              <a:t> </a:t>
            </a:r>
            <a:r>
              <a:rPr sz="2000" dirty="0">
                <a:latin typeface="Calibri "/>
              </a:rPr>
              <a:t>varie</a:t>
            </a:r>
            <a:r>
              <a:rPr sz="2000" spc="-35" dirty="0">
                <a:latin typeface="Calibri "/>
              </a:rPr>
              <a:t> </a:t>
            </a:r>
            <a:r>
              <a:rPr sz="2000" dirty="0">
                <a:latin typeface="Calibri "/>
              </a:rPr>
              <a:t>dans</a:t>
            </a:r>
            <a:r>
              <a:rPr sz="2000" spc="-20" dirty="0">
                <a:latin typeface="Calibri "/>
              </a:rPr>
              <a:t> </a:t>
            </a:r>
            <a:r>
              <a:rPr sz="2000" dirty="0">
                <a:latin typeface="Calibri "/>
              </a:rPr>
              <a:t>le</a:t>
            </a:r>
            <a:r>
              <a:rPr sz="2000" spc="-10" dirty="0">
                <a:latin typeface="Calibri "/>
              </a:rPr>
              <a:t> </a:t>
            </a:r>
            <a:r>
              <a:rPr sz="2000" dirty="0">
                <a:latin typeface="Calibri "/>
              </a:rPr>
              <a:t>temps</a:t>
            </a:r>
            <a:r>
              <a:rPr sz="2000" spc="-30" dirty="0">
                <a:latin typeface="Calibri "/>
              </a:rPr>
              <a:t> </a:t>
            </a:r>
            <a:r>
              <a:rPr sz="2000" dirty="0">
                <a:latin typeface="Calibri "/>
              </a:rPr>
              <a:t>de</a:t>
            </a:r>
            <a:r>
              <a:rPr sz="2000" spc="-25" dirty="0">
                <a:latin typeface="Calibri "/>
              </a:rPr>
              <a:t> </a:t>
            </a:r>
            <a:r>
              <a:rPr sz="2000" spc="-10" dirty="0">
                <a:latin typeface="Calibri "/>
              </a:rPr>
              <a:t>manière</a:t>
            </a:r>
            <a:r>
              <a:rPr lang="en-US" sz="2000" spc="-10" dirty="0">
                <a:latin typeface="Calibri "/>
              </a:rPr>
              <a:t> </a:t>
            </a:r>
            <a:r>
              <a:rPr sz="2000" dirty="0" err="1">
                <a:latin typeface="Calibri "/>
              </a:rPr>
              <a:t>suffisamment</a:t>
            </a:r>
            <a:r>
              <a:rPr sz="2000" spc="-75" dirty="0">
                <a:latin typeface="Calibri "/>
              </a:rPr>
              <a:t> </a:t>
            </a:r>
            <a:r>
              <a:rPr sz="2000" dirty="0">
                <a:latin typeface="Calibri "/>
              </a:rPr>
              <a:t>lente</a:t>
            </a:r>
            <a:r>
              <a:rPr sz="2000" spc="-20" dirty="0">
                <a:latin typeface="Calibri "/>
              </a:rPr>
              <a:t> </a:t>
            </a:r>
            <a:r>
              <a:rPr sz="2000" dirty="0">
                <a:latin typeface="Calibri "/>
              </a:rPr>
              <a:t>pour</a:t>
            </a:r>
            <a:r>
              <a:rPr sz="2000" spc="-40" dirty="0">
                <a:latin typeface="Calibri "/>
              </a:rPr>
              <a:t> </a:t>
            </a:r>
            <a:r>
              <a:rPr sz="2000" dirty="0">
                <a:latin typeface="Calibri "/>
              </a:rPr>
              <a:t>que</a:t>
            </a:r>
            <a:r>
              <a:rPr sz="2000" spc="-30" dirty="0">
                <a:latin typeface="Calibri "/>
              </a:rPr>
              <a:t> </a:t>
            </a:r>
            <a:r>
              <a:rPr sz="2000" dirty="0">
                <a:latin typeface="Calibri "/>
              </a:rPr>
              <a:t>l’écoulement</a:t>
            </a:r>
            <a:r>
              <a:rPr sz="2000" spc="-45" dirty="0">
                <a:latin typeface="Calibri "/>
              </a:rPr>
              <a:t> </a:t>
            </a:r>
            <a:r>
              <a:rPr sz="2000" dirty="0">
                <a:latin typeface="Calibri "/>
              </a:rPr>
              <a:t>puisse</a:t>
            </a:r>
            <a:r>
              <a:rPr sz="2000" spc="-40" dirty="0">
                <a:latin typeface="Calibri "/>
              </a:rPr>
              <a:t> </a:t>
            </a:r>
            <a:r>
              <a:rPr sz="2000" dirty="0">
                <a:latin typeface="Calibri "/>
              </a:rPr>
              <a:t>être</a:t>
            </a:r>
            <a:r>
              <a:rPr sz="2000" spc="-30" dirty="0">
                <a:latin typeface="Calibri "/>
              </a:rPr>
              <a:t> </a:t>
            </a:r>
            <a:r>
              <a:rPr sz="2000" dirty="0">
                <a:latin typeface="Calibri "/>
              </a:rPr>
              <a:t>considéré</a:t>
            </a:r>
            <a:r>
              <a:rPr sz="2000" spc="-70" dirty="0">
                <a:latin typeface="Calibri "/>
              </a:rPr>
              <a:t> </a:t>
            </a:r>
            <a:r>
              <a:rPr sz="2000" dirty="0">
                <a:latin typeface="Calibri "/>
              </a:rPr>
              <a:t>comme</a:t>
            </a:r>
            <a:r>
              <a:rPr sz="2000" spc="-45" dirty="0">
                <a:latin typeface="Calibri "/>
              </a:rPr>
              <a:t> </a:t>
            </a:r>
            <a:r>
              <a:rPr sz="2000" spc="-25" dirty="0">
                <a:latin typeface="Calibri "/>
              </a:rPr>
              <a:t>en </a:t>
            </a:r>
            <a:r>
              <a:rPr sz="2000" dirty="0">
                <a:latin typeface="Calibri "/>
              </a:rPr>
              <a:t>RPU).</a:t>
            </a:r>
            <a:r>
              <a:rPr sz="2000" spc="-40" dirty="0">
                <a:latin typeface="Calibri "/>
              </a:rPr>
              <a:t> </a:t>
            </a:r>
            <a:r>
              <a:rPr sz="2000" dirty="0">
                <a:latin typeface="Calibri "/>
              </a:rPr>
              <a:t>Dans</a:t>
            </a:r>
            <a:r>
              <a:rPr sz="2000" spc="-40" dirty="0">
                <a:latin typeface="Calibri "/>
              </a:rPr>
              <a:t> </a:t>
            </a:r>
            <a:r>
              <a:rPr sz="2000" dirty="0">
                <a:latin typeface="Calibri "/>
              </a:rPr>
              <a:t>ces</a:t>
            </a:r>
            <a:r>
              <a:rPr sz="2000" spc="-25" dirty="0">
                <a:latin typeface="Calibri "/>
              </a:rPr>
              <a:t> </a:t>
            </a:r>
            <a:r>
              <a:rPr sz="2000" dirty="0">
                <a:latin typeface="Calibri "/>
              </a:rPr>
              <a:t>conditions</a:t>
            </a:r>
            <a:r>
              <a:rPr sz="2000" spc="-40" dirty="0">
                <a:latin typeface="Calibri "/>
              </a:rPr>
              <a:t> </a:t>
            </a:r>
            <a:r>
              <a:rPr sz="2000" dirty="0">
                <a:latin typeface="Calibri "/>
              </a:rPr>
              <a:t>il</a:t>
            </a:r>
            <a:r>
              <a:rPr sz="2000" spc="-20" dirty="0">
                <a:latin typeface="Calibri "/>
              </a:rPr>
              <a:t> </a:t>
            </a:r>
            <a:r>
              <a:rPr sz="2000" dirty="0">
                <a:latin typeface="Calibri "/>
              </a:rPr>
              <a:t>y</a:t>
            </a:r>
            <a:r>
              <a:rPr sz="2000" spc="-10" dirty="0">
                <a:latin typeface="Calibri "/>
              </a:rPr>
              <a:t> </a:t>
            </a:r>
            <a:r>
              <a:rPr sz="2000" dirty="0">
                <a:latin typeface="Calibri "/>
              </a:rPr>
              <a:t>a</a:t>
            </a:r>
            <a:r>
              <a:rPr sz="2000" spc="-30" dirty="0">
                <a:latin typeface="Calibri "/>
              </a:rPr>
              <a:t> </a:t>
            </a:r>
            <a:r>
              <a:rPr sz="2000" dirty="0">
                <a:latin typeface="Calibri "/>
              </a:rPr>
              <a:t>équilibre</a:t>
            </a:r>
            <a:r>
              <a:rPr sz="2000" spc="-25" dirty="0">
                <a:latin typeface="Calibri "/>
              </a:rPr>
              <a:t> </a:t>
            </a:r>
            <a:r>
              <a:rPr sz="2000" dirty="0">
                <a:latin typeface="Calibri "/>
              </a:rPr>
              <a:t>entre</a:t>
            </a:r>
            <a:r>
              <a:rPr sz="2000" spc="-40" dirty="0">
                <a:latin typeface="Calibri "/>
              </a:rPr>
              <a:t> </a:t>
            </a:r>
            <a:r>
              <a:rPr sz="2000" dirty="0">
                <a:latin typeface="Calibri "/>
              </a:rPr>
              <a:t>deux</a:t>
            </a:r>
            <a:r>
              <a:rPr sz="2000" spc="-35" dirty="0">
                <a:latin typeface="Calibri "/>
              </a:rPr>
              <a:t> </a:t>
            </a:r>
            <a:r>
              <a:rPr sz="2000" dirty="0">
                <a:latin typeface="Calibri "/>
              </a:rPr>
              <a:t>processus</a:t>
            </a:r>
            <a:r>
              <a:rPr sz="2000" spc="-50" dirty="0">
                <a:latin typeface="Calibri "/>
              </a:rPr>
              <a:t> </a:t>
            </a:r>
            <a:r>
              <a:rPr sz="2000" dirty="0">
                <a:latin typeface="Calibri "/>
              </a:rPr>
              <a:t>:</a:t>
            </a:r>
            <a:r>
              <a:rPr sz="2000" spc="-40" dirty="0">
                <a:latin typeface="Calibri "/>
              </a:rPr>
              <a:t> </a:t>
            </a:r>
            <a:r>
              <a:rPr sz="2000" spc="-10" dirty="0">
                <a:latin typeface="Calibri "/>
              </a:rPr>
              <a:t>frottement </a:t>
            </a:r>
            <a:r>
              <a:rPr sz="2000" dirty="0">
                <a:latin typeface="Calibri "/>
              </a:rPr>
              <a:t>et</a:t>
            </a:r>
            <a:r>
              <a:rPr sz="2000" spc="-30" dirty="0">
                <a:latin typeface="Calibri "/>
              </a:rPr>
              <a:t> </a:t>
            </a:r>
            <a:r>
              <a:rPr sz="2000" dirty="0">
                <a:latin typeface="Calibri "/>
              </a:rPr>
              <a:t>gravité.</a:t>
            </a:r>
            <a:r>
              <a:rPr sz="2000" spc="-40" dirty="0">
                <a:latin typeface="Calibri "/>
              </a:rPr>
              <a:t> </a:t>
            </a:r>
            <a:r>
              <a:rPr sz="2000" dirty="0">
                <a:latin typeface="Calibri "/>
              </a:rPr>
              <a:t>On</a:t>
            </a:r>
            <a:r>
              <a:rPr sz="2000" spc="-25" dirty="0">
                <a:latin typeface="Calibri "/>
              </a:rPr>
              <a:t> </a:t>
            </a:r>
            <a:r>
              <a:rPr sz="2000" dirty="0">
                <a:latin typeface="Calibri "/>
              </a:rPr>
              <a:t>peut</a:t>
            </a:r>
            <a:r>
              <a:rPr sz="2000" spc="-20" dirty="0">
                <a:latin typeface="Calibri "/>
              </a:rPr>
              <a:t> </a:t>
            </a:r>
            <a:r>
              <a:rPr sz="2000" dirty="0">
                <a:latin typeface="Calibri "/>
              </a:rPr>
              <a:t>simplifier</a:t>
            </a:r>
            <a:r>
              <a:rPr sz="2000" spc="-20" dirty="0">
                <a:latin typeface="Calibri "/>
              </a:rPr>
              <a:t> </a:t>
            </a:r>
            <a:r>
              <a:rPr sz="2000" dirty="0">
                <a:latin typeface="Calibri "/>
              </a:rPr>
              <a:t>les</a:t>
            </a:r>
            <a:r>
              <a:rPr sz="2000" spc="-20" dirty="0">
                <a:latin typeface="Calibri "/>
              </a:rPr>
              <a:t> </a:t>
            </a:r>
            <a:r>
              <a:rPr sz="2000" dirty="0">
                <a:latin typeface="Calibri "/>
              </a:rPr>
              <a:t>équations</a:t>
            </a:r>
            <a:r>
              <a:rPr sz="2000" spc="-30" dirty="0">
                <a:latin typeface="Calibri "/>
              </a:rPr>
              <a:t> </a:t>
            </a:r>
            <a:r>
              <a:rPr sz="2000" dirty="0">
                <a:latin typeface="Calibri "/>
              </a:rPr>
              <a:t>de</a:t>
            </a:r>
            <a:r>
              <a:rPr sz="2000" spc="-20" dirty="0">
                <a:latin typeface="Calibri "/>
              </a:rPr>
              <a:t> </a:t>
            </a:r>
            <a:r>
              <a:rPr sz="2000" dirty="0">
                <a:latin typeface="Calibri "/>
              </a:rPr>
              <a:t>Saint-Venant</a:t>
            </a:r>
            <a:r>
              <a:rPr sz="2000" spc="-40" dirty="0">
                <a:latin typeface="Calibri "/>
              </a:rPr>
              <a:t> </a:t>
            </a:r>
            <a:r>
              <a:rPr sz="2000" dirty="0">
                <a:latin typeface="Calibri "/>
              </a:rPr>
              <a:t>comme</a:t>
            </a:r>
            <a:r>
              <a:rPr sz="2000" spc="-35" dirty="0">
                <a:latin typeface="Calibri "/>
              </a:rPr>
              <a:t> </a:t>
            </a:r>
            <a:r>
              <a:rPr sz="2000" spc="-20" dirty="0">
                <a:latin typeface="Calibri "/>
              </a:rPr>
              <a:t>suit </a:t>
            </a:r>
            <a:r>
              <a:rPr sz="2000" dirty="0">
                <a:latin typeface="Calibri "/>
              </a:rPr>
              <a:t>(démonstration</a:t>
            </a:r>
            <a:r>
              <a:rPr sz="2000" spc="-65" dirty="0">
                <a:latin typeface="Calibri "/>
              </a:rPr>
              <a:t> </a:t>
            </a:r>
            <a:r>
              <a:rPr sz="2000" dirty="0">
                <a:latin typeface="Calibri "/>
              </a:rPr>
              <a:t>au</a:t>
            </a:r>
            <a:r>
              <a:rPr sz="2000" spc="-15" dirty="0">
                <a:latin typeface="Calibri "/>
              </a:rPr>
              <a:t> </a:t>
            </a:r>
            <a:r>
              <a:rPr sz="2000" spc="-10" dirty="0">
                <a:latin typeface="Calibri "/>
              </a:rPr>
              <a:t>tableau):</a:t>
            </a:r>
            <a:endParaRPr sz="2000" dirty="0">
              <a:latin typeface="Calibri 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14241" y="5899150"/>
            <a:ext cx="287020" cy="17145"/>
          </a:xfrm>
          <a:custGeom>
            <a:avLst/>
            <a:gdLst/>
            <a:ahLst/>
            <a:cxnLst/>
            <a:rect l="l" t="t" r="r" b="b"/>
            <a:pathLst>
              <a:path w="287020" h="17145">
                <a:moveTo>
                  <a:pt x="286512" y="0"/>
                </a:moveTo>
                <a:lnTo>
                  <a:pt x="0" y="0"/>
                </a:lnTo>
                <a:lnTo>
                  <a:pt x="0" y="16763"/>
                </a:lnTo>
                <a:lnTo>
                  <a:pt x="286512" y="16763"/>
                </a:lnTo>
                <a:lnTo>
                  <a:pt x="286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1350" y="5789676"/>
            <a:ext cx="312420" cy="236220"/>
          </a:xfrm>
          <a:custGeom>
            <a:avLst/>
            <a:gdLst/>
            <a:ahLst/>
            <a:cxnLst/>
            <a:rect l="l" t="t" r="r" b="b"/>
            <a:pathLst>
              <a:path w="312420" h="236220">
                <a:moveTo>
                  <a:pt x="237236" y="0"/>
                </a:moveTo>
                <a:lnTo>
                  <a:pt x="233807" y="9575"/>
                </a:lnTo>
                <a:lnTo>
                  <a:pt x="247447" y="15495"/>
                </a:lnTo>
                <a:lnTo>
                  <a:pt x="259207" y="23691"/>
                </a:lnTo>
                <a:lnTo>
                  <a:pt x="283061" y="61691"/>
                </a:lnTo>
                <a:lnTo>
                  <a:pt x="290829" y="116700"/>
                </a:lnTo>
                <a:lnTo>
                  <a:pt x="289968" y="137490"/>
                </a:lnTo>
                <a:lnTo>
                  <a:pt x="276860" y="188404"/>
                </a:lnTo>
                <a:lnTo>
                  <a:pt x="247642" y="220228"/>
                </a:lnTo>
                <a:lnTo>
                  <a:pt x="234187" y="226174"/>
                </a:lnTo>
                <a:lnTo>
                  <a:pt x="237236" y="235750"/>
                </a:lnTo>
                <a:lnTo>
                  <a:pt x="282223" y="208986"/>
                </a:lnTo>
                <a:lnTo>
                  <a:pt x="307562" y="159586"/>
                </a:lnTo>
                <a:lnTo>
                  <a:pt x="312420" y="117944"/>
                </a:lnTo>
                <a:lnTo>
                  <a:pt x="311217" y="96586"/>
                </a:lnTo>
                <a:lnTo>
                  <a:pt x="311203" y="96332"/>
                </a:lnTo>
                <a:lnTo>
                  <a:pt x="301436" y="58023"/>
                </a:lnTo>
                <a:lnTo>
                  <a:pt x="269239" y="15119"/>
                </a:lnTo>
                <a:lnTo>
                  <a:pt x="254285" y="6174"/>
                </a:lnTo>
                <a:lnTo>
                  <a:pt x="237236" y="0"/>
                </a:lnTo>
                <a:close/>
              </a:path>
              <a:path w="312420" h="236220">
                <a:moveTo>
                  <a:pt x="75184" y="0"/>
                </a:moveTo>
                <a:lnTo>
                  <a:pt x="30214" y="26835"/>
                </a:lnTo>
                <a:lnTo>
                  <a:pt x="4857" y="76358"/>
                </a:lnTo>
                <a:lnTo>
                  <a:pt x="69" y="116700"/>
                </a:lnTo>
                <a:lnTo>
                  <a:pt x="0" y="117944"/>
                </a:lnTo>
                <a:lnTo>
                  <a:pt x="1096" y="137490"/>
                </a:lnTo>
                <a:lnTo>
                  <a:pt x="10929" y="177904"/>
                </a:lnTo>
                <a:lnTo>
                  <a:pt x="43068" y="220665"/>
                </a:lnTo>
                <a:lnTo>
                  <a:pt x="75184" y="235750"/>
                </a:lnTo>
                <a:lnTo>
                  <a:pt x="78232" y="226174"/>
                </a:lnTo>
                <a:lnTo>
                  <a:pt x="64775" y="220228"/>
                </a:lnTo>
                <a:lnTo>
                  <a:pt x="53165" y="211951"/>
                </a:lnTo>
                <a:lnTo>
                  <a:pt x="29338" y="173343"/>
                </a:lnTo>
                <a:lnTo>
                  <a:pt x="21515" y="117944"/>
                </a:lnTo>
                <a:lnTo>
                  <a:pt x="21462" y="116700"/>
                </a:lnTo>
                <a:lnTo>
                  <a:pt x="22342" y="96586"/>
                </a:lnTo>
                <a:lnTo>
                  <a:pt x="35433" y="46913"/>
                </a:lnTo>
                <a:lnTo>
                  <a:pt x="64990" y="15495"/>
                </a:lnTo>
                <a:lnTo>
                  <a:pt x="78612" y="9575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28285" y="5899150"/>
            <a:ext cx="287020" cy="17145"/>
          </a:xfrm>
          <a:custGeom>
            <a:avLst/>
            <a:gdLst/>
            <a:ahLst/>
            <a:cxnLst/>
            <a:rect l="l" t="t" r="r" b="b"/>
            <a:pathLst>
              <a:path w="287020" h="17145">
                <a:moveTo>
                  <a:pt x="286512" y="0"/>
                </a:moveTo>
                <a:lnTo>
                  <a:pt x="0" y="0"/>
                </a:lnTo>
                <a:lnTo>
                  <a:pt x="0" y="16763"/>
                </a:lnTo>
                <a:lnTo>
                  <a:pt x="286512" y="16763"/>
                </a:lnTo>
                <a:lnTo>
                  <a:pt x="286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2177" y="5522163"/>
            <a:ext cx="1423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6490" algn="l"/>
              </a:tabLst>
            </a:pPr>
            <a:r>
              <a:rPr sz="2000" spc="-25" dirty="0">
                <a:latin typeface="Cambria Math"/>
                <a:cs typeface="Cambria Math"/>
              </a:rPr>
              <a:t>𝜕ℎ</a:t>
            </a:r>
            <a:r>
              <a:rPr sz="2000" dirty="0">
                <a:latin typeface="Cambria Math"/>
                <a:cs typeface="Cambria Math"/>
              </a:rPr>
              <a:t>	</a:t>
            </a:r>
            <a:r>
              <a:rPr sz="2000" spc="-25" dirty="0">
                <a:latin typeface="Cambria Math"/>
                <a:cs typeface="Cambria Math"/>
              </a:rPr>
              <a:t>𝜕ℎ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21989" y="5884875"/>
            <a:ext cx="1399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8075" algn="l"/>
              </a:tabLst>
            </a:pPr>
            <a:r>
              <a:rPr sz="2000" spc="-25" dirty="0">
                <a:latin typeface="Cambria Math"/>
                <a:cs typeface="Cambria Math"/>
              </a:rPr>
              <a:t>𝜕𝑡</a:t>
            </a:r>
            <a:r>
              <a:rPr sz="2000" dirty="0">
                <a:latin typeface="Cambria Math"/>
                <a:cs typeface="Cambria Math"/>
              </a:rPr>
              <a:t>	</a:t>
            </a:r>
            <a:r>
              <a:rPr sz="2000" spc="-25" dirty="0">
                <a:latin typeface="Cambria Math"/>
                <a:cs typeface="Cambria Math"/>
              </a:rPr>
              <a:t>𝜕𝑥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5077" y="5714187"/>
            <a:ext cx="1557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0460" algn="l"/>
              </a:tabLst>
            </a:pPr>
            <a:r>
              <a:rPr sz="2000" dirty="0">
                <a:latin typeface="Cambria Math"/>
                <a:cs typeface="Cambria Math"/>
              </a:rPr>
              <a:t>+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𝑐</a:t>
            </a:r>
            <a:r>
              <a:rPr sz="2000" spc="42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ℎ</a:t>
            </a:r>
            <a:r>
              <a:rPr sz="2000" dirty="0">
                <a:latin typeface="Cambria Math"/>
                <a:cs typeface="Cambria Math"/>
              </a:rPr>
              <a:t>	=</a:t>
            </a:r>
            <a:r>
              <a:rPr sz="2000" spc="100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0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0749D541-BF1D-4BB5-B29F-FD2D3666C40E}"/>
              </a:ext>
            </a:extLst>
          </p:cNvPr>
          <p:cNvSpPr txBox="1">
            <a:spLocks/>
          </p:cNvSpPr>
          <p:nvPr/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55" dirty="0" err="1">
                <a:latin typeface="Impact" panose="020B0806030902050204" pitchFamily="34" charset="0"/>
              </a:rPr>
              <a:t>Résolution</a:t>
            </a:r>
            <a:r>
              <a:rPr lang="de-DE" sz="2800" spc="55" dirty="0">
                <a:latin typeface="Impact" panose="020B0806030902050204" pitchFamily="34" charset="0"/>
              </a:rPr>
              <a:t> </a:t>
            </a:r>
            <a:r>
              <a:rPr lang="de-DE" sz="2800" spc="55" dirty="0" err="1">
                <a:latin typeface="Impact" panose="020B0806030902050204" pitchFamily="34" charset="0"/>
              </a:rPr>
              <a:t>analytique</a:t>
            </a:r>
            <a:endParaRPr lang="de-DE" sz="2800" spc="5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23265" y="1101916"/>
            <a:ext cx="8322945" cy="137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+mn-lt"/>
                <a:cs typeface="Arial MT"/>
              </a:rPr>
              <a:t>Méthode</a:t>
            </a:r>
            <a:r>
              <a:rPr sz="2800" spc="-75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des</a:t>
            </a:r>
            <a:r>
              <a:rPr sz="2800" spc="-75" dirty="0">
                <a:latin typeface="+mn-lt"/>
                <a:cs typeface="Arial MT"/>
              </a:rPr>
              <a:t> </a:t>
            </a:r>
            <a:r>
              <a:rPr sz="2800" spc="-10" dirty="0">
                <a:latin typeface="+mn-lt"/>
                <a:cs typeface="Arial MT"/>
              </a:rPr>
              <a:t>caractéristiques</a:t>
            </a:r>
            <a:endParaRPr sz="2800" dirty="0">
              <a:latin typeface="+mn-l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000" dirty="0">
                <a:latin typeface="+mn-lt"/>
                <a:cs typeface="Arial MT"/>
              </a:rPr>
              <a:t>Par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la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méthode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des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caractéristiques</a:t>
            </a:r>
            <a:r>
              <a:rPr sz="2000" spc="-6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on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a</a:t>
            </a:r>
            <a:r>
              <a:rPr sz="2000" spc="-1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transformé</a:t>
            </a:r>
            <a:r>
              <a:rPr sz="2000" spc="-5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une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équation</a:t>
            </a:r>
            <a:endParaRPr sz="2000" dirty="0">
              <a:latin typeface="+mn-l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+mn-lt"/>
                <a:cs typeface="Arial MT"/>
              </a:rPr>
              <a:t>différentielle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aux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dérivées</a:t>
            </a:r>
            <a:r>
              <a:rPr sz="2000" spc="-5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partielles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en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un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système</a:t>
            </a:r>
            <a:r>
              <a:rPr sz="2000" spc="-6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d’équations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différentiel </a:t>
            </a:r>
            <a:r>
              <a:rPr sz="2000" dirty="0">
                <a:latin typeface="+mn-lt"/>
                <a:cs typeface="Arial MT"/>
              </a:rPr>
              <a:t>ordinaire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spc="-50" dirty="0">
                <a:latin typeface="+mn-lt"/>
                <a:cs typeface="Arial MT"/>
              </a:rPr>
              <a:t>:</a:t>
            </a:r>
            <a:endParaRPr sz="2000" dirty="0">
              <a:latin typeface="+mn-l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52214" y="2849626"/>
            <a:ext cx="269875" cy="17145"/>
          </a:xfrm>
          <a:custGeom>
            <a:avLst/>
            <a:gdLst/>
            <a:ahLst/>
            <a:cxnLst/>
            <a:rect l="l" t="t" r="r" b="b"/>
            <a:pathLst>
              <a:path w="269875" h="17144">
                <a:moveTo>
                  <a:pt x="269748" y="0"/>
                </a:moveTo>
                <a:lnTo>
                  <a:pt x="0" y="0"/>
                </a:lnTo>
                <a:lnTo>
                  <a:pt x="0" y="16763"/>
                </a:lnTo>
                <a:lnTo>
                  <a:pt x="269748" y="16763"/>
                </a:lnTo>
                <a:lnTo>
                  <a:pt x="2697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47769" y="2471369"/>
            <a:ext cx="2743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Cambria Math"/>
                <a:cs typeface="Cambria Math"/>
              </a:rPr>
              <a:t>𝑑𝑡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40148" y="2834767"/>
            <a:ext cx="2914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Cambria Math"/>
                <a:cs typeface="Cambria Math"/>
              </a:rPr>
              <a:t>𝑑𝑠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1525" y="2664079"/>
            <a:ext cx="4806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9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1,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73905" y="3733546"/>
            <a:ext cx="289560" cy="17145"/>
          </a:xfrm>
          <a:custGeom>
            <a:avLst/>
            <a:gdLst/>
            <a:ahLst/>
            <a:cxnLst/>
            <a:rect l="l" t="t" r="r" b="b"/>
            <a:pathLst>
              <a:path w="289560" h="17145">
                <a:moveTo>
                  <a:pt x="289560" y="0"/>
                </a:moveTo>
                <a:lnTo>
                  <a:pt x="0" y="0"/>
                </a:lnTo>
                <a:lnTo>
                  <a:pt x="0" y="16763"/>
                </a:lnTo>
                <a:lnTo>
                  <a:pt x="289560" y="16763"/>
                </a:lnTo>
                <a:lnTo>
                  <a:pt x="289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61840" y="3355975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Cambria Math"/>
                <a:cs typeface="Cambria Math"/>
              </a:rPr>
              <a:t>𝑑𝑥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70984" y="3718382"/>
            <a:ext cx="2914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Cambria Math"/>
                <a:cs typeface="Cambria Math"/>
              </a:rPr>
              <a:t>𝑑𝑠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21504" y="3547998"/>
            <a:ext cx="82041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0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𝑐(ℎ),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41546" y="4617465"/>
            <a:ext cx="292735" cy="17145"/>
          </a:xfrm>
          <a:custGeom>
            <a:avLst/>
            <a:gdLst/>
            <a:ahLst/>
            <a:cxnLst/>
            <a:rect l="l" t="t" r="r" b="b"/>
            <a:pathLst>
              <a:path w="292735" h="17145">
                <a:moveTo>
                  <a:pt x="292608" y="0"/>
                </a:moveTo>
                <a:lnTo>
                  <a:pt x="0" y="0"/>
                </a:lnTo>
                <a:lnTo>
                  <a:pt x="0" y="16763"/>
                </a:lnTo>
                <a:lnTo>
                  <a:pt x="292608" y="16763"/>
                </a:lnTo>
                <a:lnTo>
                  <a:pt x="2926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29480" y="4240148"/>
            <a:ext cx="3149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ambria Math"/>
                <a:cs typeface="Cambria Math"/>
              </a:rPr>
              <a:t>𝑑ℎ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40148" y="4602860"/>
            <a:ext cx="2914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ambria Math"/>
                <a:cs typeface="Cambria Math"/>
              </a:rPr>
              <a:t>𝑑𝑠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93716" y="4432172"/>
            <a:ext cx="4806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9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0,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3740" y="5154929"/>
            <a:ext cx="78003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+mn-lt"/>
                <a:cs typeface="Arial MT"/>
              </a:rPr>
              <a:t>On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doit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résoudre</a:t>
            </a:r>
            <a:r>
              <a:rPr sz="2000" spc="-7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ces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équations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à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l’aide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des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conditions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initiales</a:t>
            </a:r>
            <a:r>
              <a:rPr sz="2000" spc="-1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et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spc="-25" dirty="0">
                <a:latin typeface="+mn-lt"/>
                <a:cs typeface="Arial MT"/>
              </a:rPr>
              <a:t>des </a:t>
            </a:r>
            <a:r>
              <a:rPr sz="2000" dirty="0">
                <a:latin typeface="+mn-lt"/>
                <a:cs typeface="Arial MT"/>
              </a:rPr>
              <a:t>conditions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bord.</a:t>
            </a:r>
            <a:endParaRPr sz="2000" dirty="0">
              <a:latin typeface="+mn-lt"/>
              <a:cs typeface="Arial MT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EF86EE44-8090-4147-9D2F-CCDD652BC8A2}"/>
              </a:ext>
            </a:extLst>
          </p:cNvPr>
          <p:cNvSpPr txBox="1">
            <a:spLocks/>
          </p:cNvSpPr>
          <p:nvPr/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55" dirty="0" err="1">
                <a:latin typeface="Impact" panose="020B0806030902050204" pitchFamily="34" charset="0"/>
              </a:rPr>
              <a:t>Résolution</a:t>
            </a:r>
            <a:r>
              <a:rPr lang="de-DE" sz="2800" spc="55" dirty="0">
                <a:latin typeface="Impact" panose="020B0806030902050204" pitchFamily="34" charset="0"/>
              </a:rPr>
              <a:t> </a:t>
            </a:r>
            <a:r>
              <a:rPr lang="de-DE" sz="2800" spc="55" dirty="0" err="1">
                <a:latin typeface="Impact" panose="020B0806030902050204" pitchFamily="34" charset="0"/>
              </a:rPr>
              <a:t>analytique</a:t>
            </a:r>
            <a:endParaRPr lang="de-DE" sz="2800" spc="5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3" name="object 3"/>
          <p:cNvSpPr/>
          <p:nvPr/>
        </p:nvSpPr>
        <p:spPr>
          <a:xfrm>
            <a:off x="2430526" y="1970532"/>
            <a:ext cx="760730" cy="236220"/>
          </a:xfrm>
          <a:custGeom>
            <a:avLst/>
            <a:gdLst/>
            <a:ahLst/>
            <a:cxnLst/>
            <a:rect l="l" t="t" r="r" b="b"/>
            <a:pathLst>
              <a:path w="760730" h="236219">
                <a:moveTo>
                  <a:pt x="685292" y="0"/>
                </a:moveTo>
                <a:lnTo>
                  <a:pt x="681863" y="9525"/>
                </a:lnTo>
                <a:lnTo>
                  <a:pt x="695503" y="15501"/>
                </a:lnTo>
                <a:lnTo>
                  <a:pt x="707263" y="23717"/>
                </a:lnTo>
                <a:lnTo>
                  <a:pt x="731117" y="61652"/>
                </a:lnTo>
                <a:lnTo>
                  <a:pt x="738886" y="116712"/>
                </a:lnTo>
                <a:lnTo>
                  <a:pt x="738024" y="137477"/>
                </a:lnTo>
                <a:lnTo>
                  <a:pt x="724916" y="188340"/>
                </a:lnTo>
                <a:lnTo>
                  <a:pt x="695698" y="220255"/>
                </a:lnTo>
                <a:lnTo>
                  <a:pt x="682244" y="226187"/>
                </a:lnTo>
                <a:lnTo>
                  <a:pt x="685292" y="235712"/>
                </a:lnTo>
                <a:lnTo>
                  <a:pt x="730279" y="208994"/>
                </a:lnTo>
                <a:lnTo>
                  <a:pt x="755618" y="159607"/>
                </a:lnTo>
                <a:lnTo>
                  <a:pt x="760476" y="117982"/>
                </a:lnTo>
                <a:lnTo>
                  <a:pt x="759272" y="96565"/>
                </a:lnTo>
                <a:lnTo>
                  <a:pt x="749492" y="57993"/>
                </a:lnTo>
                <a:lnTo>
                  <a:pt x="717296" y="15112"/>
                </a:lnTo>
                <a:lnTo>
                  <a:pt x="702341" y="6163"/>
                </a:lnTo>
                <a:lnTo>
                  <a:pt x="685292" y="0"/>
                </a:lnTo>
                <a:close/>
              </a:path>
              <a:path w="760730" h="236219">
                <a:moveTo>
                  <a:pt x="75184" y="0"/>
                </a:moveTo>
                <a:lnTo>
                  <a:pt x="30214" y="26824"/>
                </a:lnTo>
                <a:lnTo>
                  <a:pt x="4857" y="76342"/>
                </a:lnTo>
                <a:lnTo>
                  <a:pt x="71" y="116712"/>
                </a:lnTo>
                <a:lnTo>
                  <a:pt x="0" y="117982"/>
                </a:lnTo>
                <a:lnTo>
                  <a:pt x="1093" y="137477"/>
                </a:lnTo>
                <a:lnTo>
                  <a:pt x="10929" y="177919"/>
                </a:lnTo>
                <a:lnTo>
                  <a:pt x="43068" y="220662"/>
                </a:lnTo>
                <a:lnTo>
                  <a:pt x="75184" y="235712"/>
                </a:lnTo>
                <a:lnTo>
                  <a:pt x="78231" y="226187"/>
                </a:lnTo>
                <a:lnTo>
                  <a:pt x="64775" y="220255"/>
                </a:lnTo>
                <a:lnTo>
                  <a:pt x="53165" y="211978"/>
                </a:lnTo>
                <a:lnTo>
                  <a:pt x="29338" y="173291"/>
                </a:lnTo>
                <a:lnTo>
                  <a:pt x="21516" y="117982"/>
                </a:lnTo>
                <a:lnTo>
                  <a:pt x="21462" y="116712"/>
                </a:lnTo>
                <a:lnTo>
                  <a:pt x="22342" y="96565"/>
                </a:lnTo>
                <a:lnTo>
                  <a:pt x="35432" y="46862"/>
                </a:lnTo>
                <a:lnTo>
                  <a:pt x="64990" y="15501"/>
                </a:lnTo>
                <a:lnTo>
                  <a:pt x="78612" y="9525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3961" y="1970532"/>
            <a:ext cx="760730" cy="236220"/>
          </a:xfrm>
          <a:custGeom>
            <a:avLst/>
            <a:gdLst/>
            <a:ahLst/>
            <a:cxnLst/>
            <a:rect l="l" t="t" r="r" b="b"/>
            <a:pathLst>
              <a:path w="760729" h="236219">
                <a:moveTo>
                  <a:pt x="685291" y="0"/>
                </a:moveTo>
                <a:lnTo>
                  <a:pt x="681863" y="9525"/>
                </a:lnTo>
                <a:lnTo>
                  <a:pt x="695503" y="15501"/>
                </a:lnTo>
                <a:lnTo>
                  <a:pt x="707263" y="23717"/>
                </a:lnTo>
                <a:lnTo>
                  <a:pt x="731117" y="61652"/>
                </a:lnTo>
                <a:lnTo>
                  <a:pt x="738886" y="116712"/>
                </a:lnTo>
                <a:lnTo>
                  <a:pt x="738024" y="137477"/>
                </a:lnTo>
                <a:lnTo>
                  <a:pt x="724915" y="188340"/>
                </a:lnTo>
                <a:lnTo>
                  <a:pt x="695698" y="220255"/>
                </a:lnTo>
                <a:lnTo>
                  <a:pt x="682243" y="226187"/>
                </a:lnTo>
                <a:lnTo>
                  <a:pt x="685291" y="235712"/>
                </a:lnTo>
                <a:lnTo>
                  <a:pt x="730279" y="208994"/>
                </a:lnTo>
                <a:lnTo>
                  <a:pt x="755618" y="159607"/>
                </a:lnTo>
                <a:lnTo>
                  <a:pt x="760476" y="117982"/>
                </a:lnTo>
                <a:lnTo>
                  <a:pt x="759272" y="96565"/>
                </a:lnTo>
                <a:lnTo>
                  <a:pt x="759259" y="96335"/>
                </a:lnTo>
                <a:lnTo>
                  <a:pt x="749492" y="57993"/>
                </a:lnTo>
                <a:lnTo>
                  <a:pt x="717296" y="15112"/>
                </a:lnTo>
                <a:lnTo>
                  <a:pt x="702341" y="6163"/>
                </a:lnTo>
                <a:lnTo>
                  <a:pt x="685291" y="0"/>
                </a:lnTo>
                <a:close/>
              </a:path>
              <a:path w="760729" h="236219">
                <a:moveTo>
                  <a:pt x="75184" y="0"/>
                </a:moveTo>
                <a:lnTo>
                  <a:pt x="30214" y="26824"/>
                </a:lnTo>
                <a:lnTo>
                  <a:pt x="4857" y="76342"/>
                </a:lnTo>
                <a:lnTo>
                  <a:pt x="71" y="116712"/>
                </a:lnTo>
                <a:lnTo>
                  <a:pt x="0" y="117982"/>
                </a:lnTo>
                <a:lnTo>
                  <a:pt x="1093" y="137477"/>
                </a:lnTo>
                <a:lnTo>
                  <a:pt x="1214" y="139628"/>
                </a:lnTo>
                <a:lnTo>
                  <a:pt x="4857" y="159607"/>
                </a:lnTo>
                <a:lnTo>
                  <a:pt x="30196" y="208994"/>
                </a:lnTo>
                <a:lnTo>
                  <a:pt x="75184" y="235712"/>
                </a:lnTo>
                <a:lnTo>
                  <a:pt x="78232" y="226187"/>
                </a:lnTo>
                <a:lnTo>
                  <a:pt x="64777" y="220255"/>
                </a:lnTo>
                <a:lnTo>
                  <a:pt x="53181" y="211978"/>
                </a:lnTo>
                <a:lnTo>
                  <a:pt x="29392" y="173291"/>
                </a:lnTo>
                <a:lnTo>
                  <a:pt x="21516" y="117982"/>
                </a:lnTo>
                <a:lnTo>
                  <a:pt x="21462" y="116712"/>
                </a:lnTo>
                <a:lnTo>
                  <a:pt x="22344" y="96565"/>
                </a:lnTo>
                <a:lnTo>
                  <a:pt x="35560" y="46862"/>
                </a:lnTo>
                <a:lnTo>
                  <a:pt x="64992" y="15501"/>
                </a:lnTo>
                <a:lnTo>
                  <a:pt x="78612" y="9525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33390" y="1970532"/>
            <a:ext cx="760730" cy="236220"/>
          </a:xfrm>
          <a:custGeom>
            <a:avLst/>
            <a:gdLst/>
            <a:ahLst/>
            <a:cxnLst/>
            <a:rect l="l" t="t" r="r" b="b"/>
            <a:pathLst>
              <a:path w="760729" h="236219">
                <a:moveTo>
                  <a:pt x="685292" y="0"/>
                </a:moveTo>
                <a:lnTo>
                  <a:pt x="681863" y="9525"/>
                </a:lnTo>
                <a:lnTo>
                  <a:pt x="695503" y="15501"/>
                </a:lnTo>
                <a:lnTo>
                  <a:pt x="707263" y="23717"/>
                </a:lnTo>
                <a:lnTo>
                  <a:pt x="731117" y="61652"/>
                </a:lnTo>
                <a:lnTo>
                  <a:pt x="738886" y="116712"/>
                </a:lnTo>
                <a:lnTo>
                  <a:pt x="738024" y="137477"/>
                </a:lnTo>
                <a:lnTo>
                  <a:pt x="724915" y="188340"/>
                </a:lnTo>
                <a:lnTo>
                  <a:pt x="695698" y="220255"/>
                </a:lnTo>
                <a:lnTo>
                  <a:pt x="682244" y="226187"/>
                </a:lnTo>
                <a:lnTo>
                  <a:pt x="685292" y="235712"/>
                </a:lnTo>
                <a:lnTo>
                  <a:pt x="730279" y="208994"/>
                </a:lnTo>
                <a:lnTo>
                  <a:pt x="755618" y="159607"/>
                </a:lnTo>
                <a:lnTo>
                  <a:pt x="760476" y="117982"/>
                </a:lnTo>
                <a:lnTo>
                  <a:pt x="759272" y="96565"/>
                </a:lnTo>
                <a:lnTo>
                  <a:pt x="759259" y="96335"/>
                </a:lnTo>
                <a:lnTo>
                  <a:pt x="749492" y="57993"/>
                </a:lnTo>
                <a:lnTo>
                  <a:pt x="717296" y="15112"/>
                </a:lnTo>
                <a:lnTo>
                  <a:pt x="702341" y="6163"/>
                </a:lnTo>
                <a:lnTo>
                  <a:pt x="685292" y="0"/>
                </a:lnTo>
                <a:close/>
              </a:path>
              <a:path w="760729" h="236219">
                <a:moveTo>
                  <a:pt x="75184" y="0"/>
                </a:moveTo>
                <a:lnTo>
                  <a:pt x="30214" y="26824"/>
                </a:lnTo>
                <a:lnTo>
                  <a:pt x="4857" y="76342"/>
                </a:lnTo>
                <a:lnTo>
                  <a:pt x="71" y="116712"/>
                </a:lnTo>
                <a:lnTo>
                  <a:pt x="0" y="117982"/>
                </a:lnTo>
                <a:lnTo>
                  <a:pt x="1093" y="137477"/>
                </a:lnTo>
                <a:lnTo>
                  <a:pt x="1214" y="139628"/>
                </a:lnTo>
                <a:lnTo>
                  <a:pt x="4857" y="159607"/>
                </a:lnTo>
                <a:lnTo>
                  <a:pt x="30196" y="208994"/>
                </a:lnTo>
                <a:lnTo>
                  <a:pt x="75184" y="235712"/>
                </a:lnTo>
                <a:lnTo>
                  <a:pt x="78232" y="226187"/>
                </a:lnTo>
                <a:lnTo>
                  <a:pt x="64777" y="220255"/>
                </a:lnTo>
                <a:lnTo>
                  <a:pt x="53181" y="211978"/>
                </a:lnTo>
                <a:lnTo>
                  <a:pt x="29392" y="173291"/>
                </a:lnTo>
                <a:lnTo>
                  <a:pt x="21516" y="117982"/>
                </a:lnTo>
                <a:lnTo>
                  <a:pt x="21462" y="116712"/>
                </a:lnTo>
                <a:lnTo>
                  <a:pt x="22344" y="96565"/>
                </a:lnTo>
                <a:lnTo>
                  <a:pt x="35560" y="46862"/>
                </a:lnTo>
                <a:lnTo>
                  <a:pt x="64992" y="15501"/>
                </a:lnTo>
                <a:lnTo>
                  <a:pt x="78612" y="9525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8340" y="1158951"/>
            <a:ext cx="6893559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+mn-lt"/>
                <a:cs typeface="Arial MT"/>
              </a:rPr>
              <a:t>Problème</a:t>
            </a:r>
            <a:r>
              <a:rPr sz="2800" spc="-75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aux</a:t>
            </a:r>
            <a:r>
              <a:rPr sz="2800" spc="-95" dirty="0">
                <a:latin typeface="+mn-lt"/>
                <a:cs typeface="Arial MT"/>
              </a:rPr>
              <a:t> </a:t>
            </a:r>
            <a:r>
              <a:rPr sz="2800" dirty="0" err="1">
                <a:latin typeface="+mn-lt"/>
                <a:cs typeface="Arial MT"/>
              </a:rPr>
              <a:t>valeurs</a:t>
            </a:r>
            <a:r>
              <a:rPr sz="2800" spc="-90" dirty="0">
                <a:latin typeface="+mn-lt"/>
                <a:cs typeface="Arial MT"/>
              </a:rPr>
              <a:t> </a:t>
            </a:r>
            <a:r>
              <a:rPr sz="2800" spc="-10" dirty="0">
                <a:latin typeface="+mn-lt"/>
                <a:cs typeface="Arial MT"/>
              </a:rPr>
              <a:t>initials</a:t>
            </a:r>
            <a:endParaRPr sz="2800" dirty="0">
              <a:latin typeface="+mn-l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z="2000" dirty="0">
                <a:latin typeface="+mn-lt"/>
                <a:cs typeface="Arial MT"/>
              </a:rPr>
              <a:t>On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résout</a:t>
            </a:r>
            <a:r>
              <a:rPr sz="2000" spc="-7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d’abord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l’équation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à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l’aide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des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conditions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initiales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spc="-50" dirty="0">
                <a:latin typeface="+mn-lt"/>
                <a:cs typeface="Arial MT"/>
              </a:rPr>
              <a:t>:</a:t>
            </a:r>
            <a:endParaRPr sz="2000" dirty="0">
              <a:latin typeface="+mn-lt"/>
              <a:cs typeface="Arial MT"/>
            </a:endParaRPr>
          </a:p>
          <a:p>
            <a:pPr marL="38100" marR="137160" indent="1938655">
              <a:lnSpc>
                <a:spcPct val="100000"/>
              </a:lnSpc>
              <a:tabLst>
                <a:tab pos="2996565" algn="l"/>
                <a:tab pos="4579620" algn="l"/>
                <a:tab pos="6101080" algn="l"/>
              </a:tabLst>
            </a:pP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4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𝑠</a:t>
            </a:r>
            <a:r>
              <a:rPr sz="2000" spc="15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0</a:t>
            </a:r>
            <a:r>
              <a:rPr sz="2000" dirty="0">
                <a:latin typeface="Cambria Math"/>
                <a:cs typeface="Cambria Math"/>
              </a:rPr>
              <a:t>	=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175" baseline="-15325" dirty="0">
                <a:latin typeface="Cambria Math"/>
                <a:cs typeface="Cambria Math"/>
              </a:rPr>
              <a:t>1</a:t>
            </a:r>
            <a:r>
              <a:rPr sz="2000" dirty="0">
                <a:latin typeface="Cambria Math"/>
                <a:cs typeface="Cambria Math"/>
              </a:rPr>
              <a:t>,</a:t>
            </a:r>
            <a:r>
              <a:rPr sz="2000" spc="-11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𝑡</a:t>
            </a:r>
            <a:r>
              <a:rPr sz="2000" spc="434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𝑠</a:t>
            </a:r>
            <a:r>
              <a:rPr sz="2000" spc="16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14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0</a:t>
            </a:r>
            <a:r>
              <a:rPr sz="2000" dirty="0">
                <a:latin typeface="Cambria Math"/>
                <a:cs typeface="Cambria Math"/>
              </a:rPr>
              <a:t>	=</a:t>
            </a:r>
            <a:r>
              <a:rPr sz="2000" spc="114" dirty="0">
                <a:latin typeface="Cambria Math"/>
                <a:cs typeface="Cambria Math"/>
              </a:rPr>
              <a:t> </a:t>
            </a:r>
            <a:r>
              <a:rPr sz="2000" spc="-20" dirty="0">
                <a:latin typeface="Cambria Math"/>
                <a:cs typeface="Cambria Math"/>
              </a:rPr>
              <a:t>0,</a:t>
            </a:r>
            <a:r>
              <a:rPr sz="2000" spc="-10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ℎ</a:t>
            </a:r>
            <a:r>
              <a:rPr sz="2000" spc="40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𝑠</a:t>
            </a:r>
            <a:r>
              <a:rPr sz="2000" spc="15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0</a:t>
            </a:r>
            <a:r>
              <a:rPr sz="2000" dirty="0">
                <a:latin typeface="Cambria Math"/>
                <a:cs typeface="Cambria Math"/>
              </a:rPr>
              <a:t>	=</a:t>
            </a:r>
            <a:r>
              <a:rPr sz="2000" spc="114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ℎ</a:t>
            </a:r>
            <a:r>
              <a:rPr sz="2175" baseline="-15325" dirty="0">
                <a:latin typeface="Cambria Math"/>
                <a:cs typeface="Cambria Math"/>
              </a:rPr>
              <a:t>0</a:t>
            </a:r>
            <a:r>
              <a:rPr sz="2175" spc="322" baseline="-1532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Arial MT"/>
                <a:cs typeface="Arial MT"/>
              </a:rPr>
              <a:t>. </a:t>
            </a:r>
            <a:r>
              <a:rPr sz="2000" dirty="0">
                <a:latin typeface="+mn-lt"/>
                <a:cs typeface="Arial MT"/>
              </a:rPr>
              <a:t>La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résolution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des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équations</a:t>
            </a:r>
            <a:r>
              <a:rPr sz="2000" spc="-5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à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l’aide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des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conditions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initiales</a:t>
            </a:r>
            <a:endParaRPr sz="2000" dirty="0">
              <a:latin typeface="+mn-l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67582" y="3154426"/>
            <a:ext cx="269875" cy="17145"/>
          </a:xfrm>
          <a:custGeom>
            <a:avLst/>
            <a:gdLst/>
            <a:ahLst/>
            <a:cxnLst/>
            <a:rect l="l" t="t" r="r" b="b"/>
            <a:pathLst>
              <a:path w="269875" h="17144">
                <a:moveTo>
                  <a:pt x="269748" y="0"/>
                </a:moveTo>
                <a:lnTo>
                  <a:pt x="0" y="0"/>
                </a:lnTo>
                <a:lnTo>
                  <a:pt x="0" y="16763"/>
                </a:lnTo>
                <a:lnTo>
                  <a:pt x="269748" y="16763"/>
                </a:lnTo>
                <a:lnTo>
                  <a:pt x="2697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63136" y="2776855"/>
            <a:ext cx="2743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Cambria Math"/>
                <a:cs typeface="Cambria Math"/>
              </a:rPr>
              <a:t>𝑑𝑡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55516" y="3139567"/>
            <a:ext cx="2914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Cambria Math"/>
                <a:cs typeface="Cambria Math"/>
              </a:rPr>
              <a:t>𝑑𝑠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96892" y="2968879"/>
            <a:ext cx="14497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1020" algn="l"/>
              </a:tabLst>
            </a:pP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9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1</a:t>
            </a:r>
            <a:r>
              <a:rPr sz="2000" dirty="0">
                <a:latin typeface="Cambria Math"/>
                <a:cs typeface="Cambria Math"/>
              </a:rPr>
              <a:t>	→</a:t>
            </a:r>
            <a:r>
              <a:rPr sz="2000" spc="10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𝑡</a:t>
            </a:r>
            <a:r>
              <a:rPr sz="2000" spc="15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𝑠,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68521" y="4038346"/>
            <a:ext cx="292735" cy="17145"/>
          </a:xfrm>
          <a:custGeom>
            <a:avLst/>
            <a:gdLst/>
            <a:ahLst/>
            <a:cxnLst/>
            <a:rect l="l" t="t" r="r" b="b"/>
            <a:pathLst>
              <a:path w="292735" h="17145">
                <a:moveTo>
                  <a:pt x="292608" y="0"/>
                </a:moveTo>
                <a:lnTo>
                  <a:pt x="0" y="0"/>
                </a:lnTo>
                <a:lnTo>
                  <a:pt x="0" y="16763"/>
                </a:lnTo>
                <a:lnTo>
                  <a:pt x="292608" y="16763"/>
                </a:lnTo>
                <a:lnTo>
                  <a:pt x="2926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31057" y="3660469"/>
            <a:ext cx="2041525" cy="694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1955"/>
              </a:lnSpc>
              <a:spcBef>
                <a:spcPts val="105"/>
              </a:spcBef>
            </a:pPr>
            <a:r>
              <a:rPr sz="2000" spc="-25" dirty="0">
                <a:latin typeface="Cambria Math"/>
                <a:cs typeface="Cambria Math"/>
              </a:rPr>
              <a:t>𝑑ℎ</a:t>
            </a:r>
            <a:endParaRPr sz="2000">
              <a:latin typeface="Cambria Math"/>
              <a:cs typeface="Cambria Math"/>
            </a:endParaRPr>
          </a:p>
          <a:p>
            <a:pPr marL="401955">
              <a:lnSpc>
                <a:spcPts val="1430"/>
              </a:lnSpc>
            </a:pP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0</a:t>
            </a:r>
            <a:r>
              <a:rPr sz="2000" spc="40" dirty="0">
                <a:latin typeface="Cambria Math"/>
                <a:cs typeface="Cambria Math"/>
              </a:rPr>
              <a:t>  </a:t>
            </a:r>
            <a:r>
              <a:rPr sz="2000" dirty="0">
                <a:latin typeface="Cambria Math"/>
                <a:cs typeface="Cambria Math"/>
              </a:rPr>
              <a:t>→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ℎ</a:t>
            </a:r>
            <a:r>
              <a:rPr sz="2175" spc="-37" baseline="-15325" dirty="0">
                <a:latin typeface="Cambria Math"/>
                <a:cs typeface="Cambria Math"/>
              </a:rPr>
              <a:t>0</a:t>
            </a:r>
            <a:r>
              <a:rPr sz="2000" spc="-25" dirty="0">
                <a:latin typeface="Cambria Math"/>
                <a:cs typeface="Cambria Math"/>
              </a:rPr>
              <a:t>,</a:t>
            </a:r>
            <a:endParaRPr sz="2000">
              <a:latin typeface="Cambria Math"/>
              <a:cs typeface="Cambria Math"/>
            </a:endParaRPr>
          </a:p>
          <a:p>
            <a:pPr marL="48260">
              <a:lnSpc>
                <a:spcPts val="1870"/>
              </a:lnSpc>
            </a:pPr>
            <a:r>
              <a:rPr sz="2000" spc="-25" dirty="0">
                <a:latin typeface="Cambria Math"/>
                <a:cs typeface="Cambria Math"/>
              </a:rPr>
              <a:t>𝑑𝑠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78150" y="4922265"/>
            <a:ext cx="289560" cy="17145"/>
          </a:xfrm>
          <a:custGeom>
            <a:avLst/>
            <a:gdLst/>
            <a:ahLst/>
            <a:cxnLst/>
            <a:rect l="l" t="t" r="r" b="b"/>
            <a:pathLst>
              <a:path w="289560" h="17145">
                <a:moveTo>
                  <a:pt x="289560" y="0"/>
                </a:moveTo>
                <a:lnTo>
                  <a:pt x="0" y="0"/>
                </a:lnTo>
                <a:lnTo>
                  <a:pt x="0" y="16763"/>
                </a:lnTo>
                <a:lnTo>
                  <a:pt x="289560" y="16763"/>
                </a:lnTo>
                <a:lnTo>
                  <a:pt x="289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47261" y="4812791"/>
            <a:ext cx="312420" cy="236220"/>
          </a:xfrm>
          <a:custGeom>
            <a:avLst/>
            <a:gdLst/>
            <a:ahLst/>
            <a:cxnLst/>
            <a:rect l="l" t="t" r="r" b="b"/>
            <a:pathLst>
              <a:path w="312420" h="236220">
                <a:moveTo>
                  <a:pt x="237236" y="0"/>
                </a:moveTo>
                <a:lnTo>
                  <a:pt x="233807" y="9524"/>
                </a:lnTo>
                <a:lnTo>
                  <a:pt x="247447" y="15501"/>
                </a:lnTo>
                <a:lnTo>
                  <a:pt x="259206" y="23717"/>
                </a:lnTo>
                <a:lnTo>
                  <a:pt x="283061" y="61652"/>
                </a:lnTo>
                <a:lnTo>
                  <a:pt x="290829" y="116712"/>
                </a:lnTo>
                <a:lnTo>
                  <a:pt x="289968" y="137477"/>
                </a:lnTo>
                <a:lnTo>
                  <a:pt x="276860" y="188340"/>
                </a:lnTo>
                <a:lnTo>
                  <a:pt x="247642" y="220255"/>
                </a:lnTo>
                <a:lnTo>
                  <a:pt x="234187" y="226186"/>
                </a:lnTo>
                <a:lnTo>
                  <a:pt x="237236" y="235711"/>
                </a:lnTo>
                <a:lnTo>
                  <a:pt x="282223" y="208994"/>
                </a:lnTo>
                <a:lnTo>
                  <a:pt x="307562" y="159607"/>
                </a:lnTo>
                <a:lnTo>
                  <a:pt x="312420" y="117982"/>
                </a:lnTo>
                <a:lnTo>
                  <a:pt x="311216" y="96565"/>
                </a:lnTo>
                <a:lnTo>
                  <a:pt x="311203" y="96335"/>
                </a:lnTo>
                <a:lnTo>
                  <a:pt x="301436" y="57993"/>
                </a:lnTo>
                <a:lnTo>
                  <a:pt x="269239" y="15112"/>
                </a:lnTo>
                <a:lnTo>
                  <a:pt x="254285" y="6163"/>
                </a:lnTo>
                <a:lnTo>
                  <a:pt x="237236" y="0"/>
                </a:lnTo>
                <a:close/>
              </a:path>
              <a:path w="312420" h="236220">
                <a:moveTo>
                  <a:pt x="75184" y="0"/>
                </a:moveTo>
                <a:lnTo>
                  <a:pt x="30214" y="26824"/>
                </a:lnTo>
                <a:lnTo>
                  <a:pt x="4857" y="76342"/>
                </a:lnTo>
                <a:lnTo>
                  <a:pt x="71" y="116712"/>
                </a:lnTo>
                <a:lnTo>
                  <a:pt x="0" y="117982"/>
                </a:lnTo>
                <a:lnTo>
                  <a:pt x="1093" y="137477"/>
                </a:lnTo>
                <a:lnTo>
                  <a:pt x="1214" y="139628"/>
                </a:lnTo>
                <a:lnTo>
                  <a:pt x="4857" y="159607"/>
                </a:lnTo>
                <a:lnTo>
                  <a:pt x="30196" y="208994"/>
                </a:lnTo>
                <a:lnTo>
                  <a:pt x="75184" y="235711"/>
                </a:lnTo>
                <a:lnTo>
                  <a:pt x="78232" y="226186"/>
                </a:lnTo>
                <a:lnTo>
                  <a:pt x="64777" y="220255"/>
                </a:lnTo>
                <a:lnTo>
                  <a:pt x="53181" y="211978"/>
                </a:lnTo>
                <a:lnTo>
                  <a:pt x="29392" y="173291"/>
                </a:lnTo>
                <a:lnTo>
                  <a:pt x="21516" y="117982"/>
                </a:lnTo>
                <a:lnTo>
                  <a:pt x="21462" y="116712"/>
                </a:lnTo>
                <a:lnTo>
                  <a:pt x="22344" y="96565"/>
                </a:lnTo>
                <a:lnTo>
                  <a:pt x="35560" y="46862"/>
                </a:lnTo>
                <a:lnTo>
                  <a:pt x="64992" y="15501"/>
                </a:lnTo>
                <a:lnTo>
                  <a:pt x="78612" y="9524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65830" y="4544948"/>
            <a:ext cx="1019175" cy="694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55"/>
              </a:lnSpc>
              <a:spcBef>
                <a:spcPts val="100"/>
              </a:spcBef>
            </a:pPr>
            <a:r>
              <a:rPr sz="2000" spc="-25" dirty="0">
                <a:latin typeface="Cambria Math"/>
                <a:cs typeface="Cambria Math"/>
              </a:rPr>
              <a:t>𝑑𝑥</a:t>
            </a:r>
            <a:endParaRPr sz="2000">
              <a:latin typeface="Cambria Math"/>
              <a:cs typeface="Cambria Math"/>
            </a:endParaRPr>
          </a:p>
          <a:p>
            <a:pPr marL="372110">
              <a:lnSpc>
                <a:spcPts val="1430"/>
              </a:lnSpc>
            </a:pP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14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𝑐</a:t>
            </a:r>
            <a:r>
              <a:rPr sz="2000" spc="42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ℎ</a:t>
            </a:r>
            <a:endParaRPr sz="2000">
              <a:latin typeface="Cambria Math"/>
              <a:cs typeface="Cambria Math"/>
            </a:endParaRPr>
          </a:p>
          <a:p>
            <a:pPr marL="21590">
              <a:lnSpc>
                <a:spcPts val="1870"/>
              </a:lnSpc>
            </a:pPr>
            <a:r>
              <a:rPr sz="2000" spc="-25" dirty="0">
                <a:latin typeface="Cambria Math"/>
                <a:cs typeface="Cambria Math"/>
              </a:rPr>
              <a:t>𝑑𝑠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57902" y="4812791"/>
            <a:ext cx="426720" cy="236220"/>
          </a:xfrm>
          <a:custGeom>
            <a:avLst/>
            <a:gdLst/>
            <a:ahLst/>
            <a:cxnLst/>
            <a:rect l="l" t="t" r="r" b="b"/>
            <a:pathLst>
              <a:path w="426720" h="236220">
                <a:moveTo>
                  <a:pt x="351536" y="0"/>
                </a:moveTo>
                <a:lnTo>
                  <a:pt x="348107" y="9524"/>
                </a:lnTo>
                <a:lnTo>
                  <a:pt x="361747" y="15501"/>
                </a:lnTo>
                <a:lnTo>
                  <a:pt x="373507" y="23717"/>
                </a:lnTo>
                <a:lnTo>
                  <a:pt x="397361" y="61652"/>
                </a:lnTo>
                <a:lnTo>
                  <a:pt x="405130" y="116712"/>
                </a:lnTo>
                <a:lnTo>
                  <a:pt x="404268" y="137477"/>
                </a:lnTo>
                <a:lnTo>
                  <a:pt x="391160" y="188340"/>
                </a:lnTo>
                <a:lnTo>
                  <a:pt x="361942" y="220255"/>
                </a:lnTo>
                <a:lnTo>
                  <a:pt x="348488" y="226186"/>
                </a:lnTo>
                <a:lnTo>
                  <a:pt x="351536" y="235711"/>
                </a:lnTo>
                <a:lnTo>
                  <a:pt x="396523" y="208994"/>
                </a:lnTo>
                <a:lnTo>
                  <a:pt x="421862" y="159607"/>
                </a:lnTo>
                <a:lnTo>
                  <a:pt x="426720" y="117982"/>
                </a:lnTo>
                <a:lnTo>
                  <a:pt x="425516" y="96565"/>
                </a:lnTo>
                <a:lnTo>
                  <a:pt x="425503" y="96335"/>
                </a:lnTo>
                <a:lnTo>
                  <a:pt x="415736" y="57993"/>
                </a:lnTo>
                <a:lnTo>
                  <a:pt x="383539" y="15112"/>
                </a:lnTo>
                <a:lnTo>
                  <a:pt x="368585" y="6163"/>
                </a:lnTo>
                <a:lnTo>
                  <a:pt x="351536" y="0"/>
                </a:lnTo>
                <a:close/>
              </a:path>
              <a:path w="426720" h="236220">
                <a:moveTo>
                  <a:pt x="75184" y="0"/>
                </a:moveTo>
                <a:lnTo>
                  <a:pt x="30214" y="26824"/>
                </a:lnTo>
                <a:lnTo>
                  <a:pt x="4857" y="76342"/>
                </a:lnTo>
                <a:lnTo>
                  <a:pt x="71" y="116712"/>
                </a:lnTo>
                <a:lnTo>
                  <a:pt x="0" y="117982"/>
                </a:lnTo>
                <a:lnTo>
                  <a:pt x="1093" y="137477"/>
                </a:lnTo>
                <a:lnTo>
                  <a:pt x="1214" y="139628"/>
                </a:lnTo>
                <a:lnTo>
                  <a:pt x="4857" y="159607"/>
                </a:lnTo>
                <a:lnTo>
                  <a:pt x="30196" y="208994"/>
                </a:lnTo>
                <a:lnTo>
                  <a:pt x="75184" y="235711"/>
                </a:lnTo>
                <a:lnTo>
                  <a:pt x="78232" y="226186"/>
                </a:lnTo>
                <a:lnTo>
                  <a:pt x="64775" y="220255"/>
                </a:lnTo>
                <a:lnTo>
                  <a:pt x="53165" y="211978"/>
                </a:lnTo>
                <a:lnTo>
                  <a:pt x="29338" y="173291"/>
                </a:lnTo>
                <a:lnTo>
                  <a:pt x="21516" y="117982"/>
                </a:lnTo>
                <a:lnTo>
                  <a:pt x="21462" y="116712"/>
                </a:lnTo>
                <a:lnTo>
                  <a:pt x="22342" y="96565"/>
                </a:lnTo>
                <a:lnTo>
                  <a:pt x="35433" y="46862"/>
                </a:lnTo>
                <a:lnTo>
                  <a:pt x="64990" y="15501"/>
                </a:lnTo>
                <a:lnTo>
                  <a:pt x="78612" y="9524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114165" y="4736972"/>
            <a:ext cx="2249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mbria Math"/>
                <a:cs typeface="Cambria Math"/>
              </a:rPr>
              <a:t>→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7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14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𝑐</a:t>
            </a:r>
            <a:r>
              <a:rPr sz="2000" spc="45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ℎ</a:t>
            </a:r>
            <a:r>
              <a:rPr sz="2175" baseline="-15325" dirty="0">
                <a:latin typeface="Cambria Math"/>
                <a:cs typeface="Cambria Math"/>
              </a:rPr>
              <a:t>0</a:t>
            </a:r>
            <a:r>
              <a:rPr sz="2175" spc="209" baseline="-15325" dirty="0">
                <a:latin typeface="Cambria Math"/>
                <a:cs typeface="Cambria Math"/>
              </a:rPr>
              <a:t>  </a:t>
            </a:r>
            <a:r>
              <a:rPr sz="2000" dirty="0">
                <a:latin typeface="Cambria Math"/>
                <a:cs typeface="Cambria Math"/>
              </a:rPr>
              <a:t>𝑡</a:t>
            </a:r>
            <a:r>
              <a:rPr sz="2000" spc="47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+</a:t>
            </a:r>
            <a:r>
              <a:rPr sz="2000" spc="42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𝑥</a:t>
            </a:r>
            <a:r>
              <a:rPr sz="2175" spc="-37" baseline="-15325" dirty="0">
                <a:latin typeface="Cambria Math"/>
                <a:cs typeface="Cambria Math"/>
              </a:rPr>
              <a:t>1</a:t>
            </a:r>
            <a:r>
              <a:rPr sz="2000" spc="-25" dirty="0">
                <a:latin typeface="Cambria Math"/>
                <a:cs typeface="Cambria Math"/>
              </a:rPr>
              <a:t>.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24C85F31-44FC-4EF3-982E-32BE87AEE7CE}"/>
              </a:ext>
            </a:extLst>
          </p:cNvPr>
          <p:cNvSpPr txBox="1">
            <a:spLocks/>
          </p:cNvSpPr>
          <p:nvPr/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55" dirty="0" err="1">
                <a:latin typeface="Impact" panose="020B0806030902050204" pitchFamily="34" charset="0"/>
              </a:rPr>
              <a:t>Résolution</a:t>
            </a:r>
            <a:r>
              <a:rPr lang="de-DE" sz="2800" spc="55" dirty="0">
                <a:latin typeface="Impact" panose="020B0806030902050204" pitchFamily="34" charset="0"/>
              </a:rPr>
              <a:t> </a:t>
            </a:r>
            <a:r>
              <a:rPr lang="de-DE" sz="2800" spc="55" dirty="0" err="1">
                <a:latin typeface="Impact" panose="020B0806030902050204" pitchFamily="34" charset="0"/>
              </a:rPr>
              <a:t>analytique</a:t>
            </a:r>
            <a:endParaRPr lang="de-DE" sz="2800" spc="5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93014" y="1158951"/>
            <a:ext cx="8357870" cy="761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+mn-lt"/>
                <a:cs typeface="Arial MT"/>
              </a:rPr>
              <a:t>Méthode</a:t>
            </a:r>
            <a:r>
              <a:rPr sz="2800" spc="-75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des</a:t>
            </a:r>
            <a:r>
              <a:rPr sz="2800" spc="-75" dirty="0">
                <a:latin typeface="+mn-lt"/>
                <a:cs typeface="Arial MT"/>
              </a:rPr>
              <a:t> </a:t>
            </a:r>
            <a:r>
              <a:rPr sz="2800" spc="-10" dirty="0">
                <a:latin typeface="+mn-lt"/>
                <a:cs typeface="Arial MT"/>
              </a:rPr>
              <a:t>caractéristiques</a:t>
            </a:r>
            <a:endParaRPr sz="2800" dirty="0">
              <a:latin typeface="+mn-l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000" dirty="0">
                <a:latin typeface="+mn-lt"/>
                <a:cs typeface="Arial MT"/>
              </a:rPr>
              <a:t>Tracer</a:t>
            </a:r>
            <a:r>
              <a:rPr sz="2000" spc="-5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la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courbe</a:t>
            </a:r>
            <a:r>
              <a:rPr sz="2000" spc="-5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l’hydrogramme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à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la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position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initiale</a:t>
            </a:r>
            <a:r>
              <a:rPr sz="2000" spc="-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au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cours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du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temps</a:t>
            </a:r>
            <a:endParaRPr sz="2000" dirty="0">
              <a:latin typeface="+mn-l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1808" y="2512027"/>
            <a:ext cx="6383343" cy="3833364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F5598B1D-FD56-4A8D-A865-1879D9B4D8B1}"/>
              </a:ext>
            </a:extLst>
          </p:cNvPr>
          <p:cNvSpPr txBox="1">
            <a:spLocks/>
          </p:cNvSpPr>
          <p:nvPr/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55" dirty="0" err="1">
                <a:latin typeface="Impact" panose="020B0806030902050204" pitchFamily="34" charset="0"/>
              </a:rPr>
              <a:t>Résolution</a:t>
            </a:r>
            <a:r>
              <a:rPr lang="de-DE" sz="2800" spc="55" dirty="0">
                <a:latin typeface="Impact" panose="020B0806030902050204" pitchFamily="34" charset="0"/>
              </a:rPr>
              <a:t> </a:t>
            </a:r>
            <a:r>
              <a:rPr lang="de-DE" sz="2800" spc="55" dirty="0" err="1">
                <a:latin typeface="Impact" panose="020B0806030902050204" pitchFamily="34" charset="0"/>
              </a:rPr>
              <a:t>analytique</a:t>
            </a:r>
            <a:endParaRPr lang="de-DE" sz="2800" spc="5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67614" y="1158951"/>
            <a:ext cx="8517890" cy="1090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3360"/>
              </a:lnSpc>
              <a:spcBef>
                <a:spcPts val="95"/>
              </a:spcBef>
            </a:pPr>
            <a:r>
              <a:rPr sz="2800" dirty="0">
                <a:latin typeface="+mn-lt"/>
                <a:cs typeface="Arial MT"/>
              </a:rPr>
              <a:t>Méthode</a:t>
            </a:r>
            <a:r>
              <a:rPr sz="2800" spc="-75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des</a:t>
            </a:r>
            <a:r>
              <a:rPr sz="2800" spc="-75" dirty="0">
                <a:latin typeface="+mn-lt"/>
                <a:cs typeface="Arial MT"/>
              </a:rPr>
              <a:t> </a:t>
            </a:r>
            <a:r>
              <a:rPr sz="2800" spc="-10" dirty="0">
                <a:latin typeface="+mn-lt"/>
                <a:cs typeface="Arial MT"/>
              </a:rPr>
              <a:t>caractéristiques</a:t>
            </a:r>
            <a:endParaRPr sz="2800" dirty="0">
              <a:latin typeface="+mn-lt"/>
              <a:cs typeface="Arial MT"/>
            </a:endParaRPr>
          </a:p>
          <a:p>
            <a:pPr marL="38100">
              <a:lnSpc>
                <a:spcPct val="100000"/>
              </a:lnSpc>
            </a:pPr>
            <a:r>
              <a:rPr sz="2000" dirty="0">
                <a:latin typeface="+mn-lt"/>
                <a:cs typeface="Arial MT"/>
              </a:rPr>
              <a:t>Tracer</a:t>
            </a:r>
            <a:r>
              <a:rPr sz="2000" spc="-6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les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courbes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caractéristiques</a:t>
            </a:r>
            <a:r>
              <a:rPr sz="2000" spc="-5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au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temps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Cambria Math"/>
              </a:rPr>
              <a:t>𝑡</a:t>
            </a:r>
            <a:r>
              <a:rPr sz="2175" baseline="-15325" dirty="0">
                <a:latin typeface="+mn-lt"/>
                <a:cs typeface="Cambria Math"/>
              </a:rPr>
              <a:t>𝑖</a:t>
            </a:r>
            <a:r>
              <a:rPr sz="2175" spc="509" baseline="-15325" dirty="0">
                <a:latin typeface="+mn-lt"/>
                <a:cs typeface="Cambria Math"/>
              </a:rPr>
              <a:t> </a:t>
            </a:r>
            <a:r>
              <a:rPr sz="2000" dirty="0">
                <a:latin typeface="+mn-lt"/>
                <a:cs typeface="Cambria Math"/>
              </a:rPr>
              <a:t>=</a:t>
            </a:r>
            <a:r>
              <a:rPr sz="2000" spc="95" dirty="0">
                <a:latin typeface="+mn-lt"/>
                <a:cs typeface="Cambria Math"/>
              </a:rPr>
              <a:t> </a:t>
            </a:r>
            <a:r>
              <a:rPr sz="2000" dirty="0">
                <a:latin typeface="+mn-lt"/>
                <a:cs typeface="Cambria Math"/>
              </a:rPr>
              <a:t>0</a:t>
            </a:r>
            <a:r>
              <a:rPr sz="2000" spc="95" dirty="0">
                <a:latin typeface="+mn-lt"/>
                <a:cs typeface="Cambria Math"/>
              </a:rPr>
              <a:t> </a:t>
            </a:r>
            <a:r>
              <a:rPr sz="2000" dirty="0">
                <a:latin typeface="+mn-lt"/>
                <a:cs typeface="Arial MT"/>
              </a:rPr>
              <a:t>et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Cambria Math"/>
              </a:rPr>
              <a:t>𝑡</a:t>
            </a:r>
            <a:r>
              <a:rPr sz="2175" baseline="-15325" dirty="0">
                <a:latin typeface="+mn-lt"/>
                <a:cs typeface="Cambria Math"/>
              </a:rPr>
              <a:t>𝑓</a:t>
            </a:r>
            <a:r>
              <a:rPr sz="2175" spc="494" baseline="-15325" dirty="0">
                <a:latin typeface="+mn-lt"/>
                <a:cs typeface="Cambria Math"/>
              </a:rPr>
              <a:t> </a:t>
            </a:r>
            <a:r>
              <a:rPr sz="2000" dirty="0">
                <a:latin typeface="+mn-lt"/>
                <a:cs typeface="Cambria Math"/>
              </a:rPr>
              <a:t>=</a:t>
            </a:r>
            <a:r>
              <a:rPr sz="2000" dirty="0">
                <a:latin typeface="+mn-lt"/>
                <a:cs typeface="Arial MT"/>
              </a:rPr>
              <a:t>2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qui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définissent</a:t>
            </a:r>
            <a:endParaRPr sz="2000" dirty="0">
              <a:latin typeface="+mn-l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229"/>
              </a:spcBef>
            </a:pPr>
            <a:r>
              <a:rPr sz="2000" dirty="0">
                <a:latin typeface="+mn-lt"/>
                <a:cs typeface="Arial MT"/>
              </a:rPr>
              <a:t>le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domaine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au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valeurs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initiales</a:t>
            </a:r>
            <a:endParaRPr sz="2000" dirty="0">
              <a:latin typeface="+mn-l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818" y="2632140"/>
            <a:ext cx="6103334" cy="3779441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590F01F5-5487-4915-A3BC-47F04B0C9178}"/>
              </a:ext>
            </a:extLst>
          </p:cNvPr>
          <p:cNvSpPr txBox="1">
            <a:spLocks/>
          </p:cNvSpPr>
          <p:nvPr/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55" dirty="0" err="1">
                <a:latin typeface="Impact" panose="020B0806030902050204" pitchFamily="34" charset="0"/>
              </a:rPr>
              <a:t>Résolution</a:t>
            </a:r>
            <a:r>
              <a:rPr lang="de-DE" sz="2800" spc="55" dirty="0">
                <a:latin typeface="Impact" panose="020B0806030902050204" pitchFamily="34" charset="0"/>
              </a:rPr>
              <a:t> </a:t>
            </a:r>
            <a:r>
              <a:rPr lang="de-DE" sz="2800" spc="55" dirty="0" err="1">
                <a:latin typeface="Impact" panose="020B0806030902050204" pitchFamily="34" charset="0"/>
              </a:rPr>
              <a:t>analytique</a:t>
            </a:r>
            <a:endParaRPr lang="de-DE" sz="2800" spc="5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04800" y="318930"/>
            <a:ext cx="200482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60" dirty="0">
                <a:latin typeface="Impact" panose="020B0806030902050204" pitchFamily="34" charset="0"/>
              </a:rPr>
              <a:t>Etude</a:t>
            </a:r>
            <a:r>
              <a:rPr sz="2800" spc="320" dirty="0">
                <a:latin typeface="Impact" panose="020B0806030902050204" pitchFamily="34" charset="0"/>
              </a:rPr>
              <a:t> </a:t>
            </a:r>
            <a:r>
              <a:rPr sz="2800" dirty="0">
                <a:latin typeface="Impact" panose="020B0806030902050204" pitchFamily="34" charset="0"/>
              </a:rPr>
              <a:t>de</a:t>
            </a:r>
            <a:r>
              <a:rPr sz="2800" spc="285" dirty="0">
                <a:latin typeface="Impact" panose="020B0806030902050204" pitchFamily="34" charset="0"/>
              </a:rPr>
              <a:t> </a:t>
            </a:r>
            <a:r>
              <a:rPr sz="2800" spc="-25" dirty="0">
                <a:latin typeface="Impact" panose="020B0806030902050204" pitchFamily="34" charset="0"/>
              </a:rPr>
              <a:t>cas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77748" y="1746885"/>
            <a:ext cx="3530600" cy="27962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858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+mn-lt"/>
                <a:cs typeface="Arial MT"/>
              </a:rPr>
              <a:t>Nous</a:t>
            </a:r>
            <a:r>
              <a:rPr sz="2000" spc="-5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allons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(ré)étudier</a:t>
            </a:r>
            <a:r>
              <a:rPr sz="2000" spc="-7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un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spc="-20" dirty="0">
                <a:latin typeface="+mn-lt"/>
                <a:cs typeface="Arial MT"/>
              </a:rPr>
              <a:t>bief </a:t>
            </a:r>
            <a:r>
              <a:rPr sz="2000" dirty="0">
                <a:latin typeface="+mn-lt"/>
                <a:cs typeface="Arial MT"/>
              </a:rPr>
              <a:t>de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la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Navisence</a:t>
            </a:r>
            <a:r>
              <a:rPr sz="2000" spc="-6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(Zianl,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spc="-20" dirty="0">
                <a:latin typeface="+mn-lt"/>
                <a:cs typeface="Arial MT"/>
              </a:rPr>
              <a:t>VS), </a:t>
            </a:r>
            <a:r>
              <a:rPr sz="2000" dirty="0">
                <a:latin typeface="+mn-lt"/>
                <a:cs typeface="Arial MT"/>
              </a:rPr>
              <a:t>pour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cela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nous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avons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spc="-50" dirty="0">
                <a:latin typeface="+mn-lt"/>
                <a:cs typeface="Arial MT"/>
              </a:rPr>
              <a:t>à </a:t>
            </a:r>
            <a:r>
              <a:rPr sz="2000" dirty="0">
                <a:latin typeface="+mn-lt"/>
                <a:cs typeface="Arial MT"/>
              </a:rPr>
              <a:t>disposition</a:t>
            </a:r>
            <a:r>
              <a:rPr sz="2000" spc="-90" dirty="0">
                <a:latin typeface="+mn-lt"/>
                <a:cs typeface="Arial MT"/>
              </a:rPr>
              <a:t> </a:t>
            </a:r>
            <a:r>
              <a:rPr sz="2000" spc="-50" dirty="0">
                <a:latin typeface="+mn-lt"/>
                <a:cs typeface="Arial MT"/>
              </a:rPr>
              <a:t>:</a:t>
            </a:r>
            <a:endParaRPr sz="2000" dirty="0">
              <a:latin typeface="+mn-l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+mn-l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+mn-lt"/>
                <a:cs typeface="Arial MT"/>
              </a:rPr>
              <a:t>Un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orthophtoplan</a:t>
            </a:r>
            <a:endParaRPr sz="2000" dirty="0">
              <a:latin typeface="+mn-l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+mn-lt"/>
                <a:cs typeface="Arial MT"/>
              </a:rPr>
              <a:t>géoréférencé</a:t>
            </a:r>
            <a:r>
              <a:rPr sz="2000" spc="-105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‘navisence.tif’</a:t>
            </a:r>
            <a:endParaRPr sz="2000" dirty="0">
              <a:latin typeface="+mn-l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+mn-lt"/>
                <a:cs typeface="Arial MT"/>
              </a:rPr>
              <a:t>Un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fichier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raster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qui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contient </a:t>
            </a:r>
            <a:r>
              <a:rPr sz="2000" dirty="0">
                <a:latin typeface="+mn-lt"/>
                <a:cs typeface="Arial MT"/>
              </a:rPr>
              <a:t>les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informations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d’élévation ‘MNTZinal.asc’</a:t>
            </a:r>
            <a:endParaRPr sz="2000" dirty="0">
              <a:latin typeface="+mn-l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4528" y="1136903"/>
            <a:ext cx="4123944" cy="395935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1818" y="2536215"/>
            <a:ext cx="6103334" cy="37808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3014" y="1158951"/>
            <a:ext cx="824420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+mn-lt"/>
                <a:cs typeface="Arial MT"/>
              </a:rPr>
              <a:t>Méthode</a:t>
            </a:r>
            <a:r>
              <a:rPr sz="2800" spc="-75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des</a:t>
            </a:r>
            <a:r>
              <a:rPr sz="2800" spc="-75" dirty="0">
                <a:latin typeface="+mn-lt"/>
                <a:cs typeface="Arial MT"/>
              </a:rPr>
              <a:t> </a:t>
            </a:r>
            <a:r>
              <a:rPr sz="2800" spc="-10" dirty="0">
                <a:latin typeface="+mn-lt"/>
                <a:cs typeface="Arial MT"/>
              </a:rPr>
              <a:t>caractéristiques</a:t>
            </a:r>
            <a:endParaRPr sz="2800" dirty="0">
              <a:latin typeface="+mn-l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sz="2000" dirty="0">
                <a:latin typeface="+mn-lt"/>
                <a:cs typeface="Arial MT"/>
              </a:rPr>
              <a:t>Tracer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le</a:t>
            </a:r>
            <a:r>
              <a:rPr sz="2000" spc="-1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reste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des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courbes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caractéristiques</a:t>
            </a:r>
            <a:r>
              <a:rPr sz="2000" spc="-6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au</a:t>
            </a:r>
            <a:r>
              <a:rPr sz="2000" spc="-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temps </a:t>
            </a:r>
            <a:r>
              <a:rPr sz="2000" dirty="0">
                <a:latin typeface="+mn-lt"/>
                <a:cs typeface="Cambria Math"/>
              </a:rPr>
              <a:t>0</a:t>
            </a:r>
            <a:r>
              <a:rPr sz="2000" spc="105" dirty="0">
                <a:latin typeface="+mn-lt"/>
                <a:cs typeface="Cambria Math"/>
              </a:rPr>
              <a:t> </a:t>
            </a:r>
            <a:r>
              <a:rPr sz="2000" dirty="0">
                <a:latin typeface="+mn-lt"/>
                <a:cs typeface="Cambria Math"/>
              </a:rPr>
              <a:t>&lt;</a:t>
            </a:r>
            <a:r>
              <a:rPr sz="2000" spc="100" dirty="0">
                <a:latin typeface="+mn-lt"/>
                <a:cs typeface="Cambria Math"/>
              </a:rPr>
              <a:t> </a:t>
            </a:r>
            <a:r>
              <a:rPr sz="2000" dirty="0">
                <a:latin typeface="+mn-lt"/>
                <a:cs typeface="Cambria Math"/>
              </a:rPr>
              <a:t>𝑡</a:t>
            </a:r>
            <a:r>
              <a:rPr sz="2000" spc="150" dirty="0">
                <a:latin typeface="+mn-lt"/>
                <a:cs typeface="Cambria Math"/>
              </a:rPr>
              <a:t> </a:t>
            </a:r>
            <a:r>
              <a:rPr sz="2000" dirty="0">
                <a:latin typeface="+mn-lt"/>
                <a:cs typeface="Cambria Math"/>
              </a:rPr>
              <a:t>&lt;</a:t>
            </a:r>
            <a:r>
              <a:rPr sz="2000" spc="100" dirty="0">
                <a:latin typeface="+mn-lt"/>
                <a:cs typeface="Cambria Math"/>
              </a:rPr>
              <a:t> </a:t>
            </a:r>
            <a:r>
              <a:rPr sz="2000" dirty="0">
                <a:latin typeface="+mn-lt"/>
                <a:cs typeface="Cambria Math"/>
              </a:rPr>
              <a:t>2 </a:t>
            </a:r>
            <a:r>
              <a:rPr sz="2000" spc="-10" dirty="0">
                <a:latin typeface="+mn-lt"/>
                <a:cs typeface="Arial MT"/>
              </a:rPr>
              <a:t>(courbes bleues)</a:t>
            </a:r>
            <a:endParaRPr sz="2000" dirty="0">
              <a:latin typeface="+mn-lt"/>
              <a:cs typeface="Arial MT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584A027-249C-4246-B335-870DC637D489}"/>
              </a:ext>
            </a:extLst>
          </p:cNvPr>
          <p:cNvSpPr txBox="1">
            <a:spLocks/>
          </p:cNvSpPr>
          <p:nvPr/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55" dirty="0" err="1">
                <a:latin typeface="Impact" panose="020B0806030902050204" pitchFamily="34" charset="0"/>
              </a:rPr>
              <a:t>Résolution</a:t>
            </a:r>
            <a:r>
              <a:rPr lang="de-DE" sz="2800" spc="55" dirty="0">
                <a:latin typeface="Impact" panose="020B0806030902050204" pitchFamily="34" charset="0"/>
              </a:rPr>
              <a:t> </a:t>
            </a:r>
            <a:r>
              <a:rPr lang="de-DE" sz="2800" spc="55" dirty="0" err="1">
                <a:latin typeface="Impact" panose="020B0806030902050204" pitchFamily="34" charset="0"/>
              </a:rPr>
              <a:t>analytique</a:t>
            </a:r>
            <a:endParaRPr lang="de-DE" sz="2800" spc="5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3" name="object 3"/>
          <p:cNvSpPr/>
          <p:nvPr/>
        </p:nvSpPr>
        <p:spPr>
          <a:xfrm>
            <a:off x="2296414" y="1970532"/>
            <a:ext cx="760730" cy="236220"/>
          </a:xfrm>
          <a:custGeom>
            <a:avLst/>
            <a:gdLst/>
            <a:ahLst/>
            <a:cxnLst/>
            <a:rect l="l" t="t" r="r" b="b"/>
            <a:pathLst>
              <a:path w="760730" h="236219">
                <a:moveTo>
                  <a:pt x="685292" y="0"/>
                </a:moveTo>
                <a:lnTo>
                  <a:pt x="681863" y="9525"/>
                </a:lnTo>
                <a:lnTo>
                  <a:pt x="695503" y="15501"/>
                </a:lnTo>
                <a:lnTo>
                  <a:pt x="707263" y="23717"/>
                </a:lnTo>
                <a:lnTo>
                  <a:pt x="731117" y="61652"/>
                </a:lnTo>
                <a:lnTo>
                  <a:pt x="738886" y="116712"/>
                </a:lnTo>
                <a:lnTo>
                  <a:pt x="738024" y="137477"/>
                </a:lnTo>
                <a:lnTo>
                  <a:pt x="724916" y="188340"/>
                </a:lnTo>
                <a:lnTo>
                  <a:pt x="695698" y="220255"/>
                </a:lnTo>
                <a:lnTo>
                  <a:pt x="682244" y="226187"/>
                </a:lnTo>
                <a:lnTo>
                  <a:pt x="685292" y="235712"/>
                </a:lnTo>
                <a:lnTo>
                  <a:pt x="730279" y="208994"/>
                </a:lnTo>
                <a:lnTo>
                  <a:pt x="755618" y="159607"/>
                </a:lnTo>
                <a:lnTo>
                  <a:pt x="760476" y="117982"/>
                </a:lnTo>
                <a:lnTo>
                  <a:pt x="759272" y="96565"/>
                </a:lnTo>
                <a:lnTo>
                  <a:pt x="749492" y="57993"/>
                </a:lnTo>
                <a:lnTo>
                  <a:pt x="717296" y="15112"/>
                </a:lnTo>
                <a:lnTo>
                  <a:pt x="702341" y="6163"/>
                </a:lnTo>
                <a:lnTo>
                  <a:pt x="685292" y="0"/>
                </a:lnTo>
                <a:close/>
              </a:path>
              <a:path w="760730" h="236219">
                <a:moveTo>
                  <a:pt x="75184" y="0"/>
                </a:moveTo>
                <a:lnTo>
                  <a:pt x="30214" y="26824"/>
                </a:lnTo>
                <a:lnTo>
                  <a:pt x="4857" y="76342"/>
                </a:lnTo>
                <a:lnTo>
                  <a:pt x="71" y="116712"/>
                </a:lnTo>
                <a:lnTo>
                  <a:pt x="0" y="117982"/>
                </a:lnTo>
                <a:lnTo>
                  <a:pt x="1093" y="137477"/>
                </a:lnTo>
                <a:lnTo>
                  <a:pt x="10929" y="177919"/>
                </a:lnTo>
                <a:lnTo>
                  <a:pt x="43068" y="220662"/>
                </a:lnTo>
                <a:lnTo>
                  <a:pt x="75184" y="235712"/>
                </a:lnTo>
                <a:lnTo>
                  <a:pt x="78231" y="226187"/>
                </a:lnTo>
                <a:lnTo>
                  <a:pt x="64775" y="220255"/>
                </a:lnTo>
                <a:lnTo>
                  <a:pt x="53165" y="211978"/>
                </a:lnTo>
                <a:lnTo>
                  <a:pt x="29338" y="173291"/>
                </a:lnTo>
                <a:lnTo>
                  <a:pt x="21516" y="117982"/>
                </a:lnTo>
                <a:lnTo>
                  <a:pt x="21462" y="116712"/>
                </a:lnTo>
                <a:lnTo>
                  <a:pt x="22342" y="96565"/>
                </a:lnTo>
                <a:lnTo>
                  <a:pt x="35433" y="46862"/>
                </a:lnTo>
                <a:lnTo>
                  <a:pt x="64990" y="15501"/>
                </a:lnTo>
                <a:lnTo>
                  <a:pt x="78612" y="9525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76217" y="1970532"/>
            <a:ext cx="760730" cy="236220"/>
          </a:xfrm>
          <a:custGeom>
            <a:avLst/>
            <a:gdLst/>
            <a:ahLst/>
            <a:cxnLst/>
            <a:rect l="l" t="t" r="r" b="b"/>
            <a:pathLst>
              <a:path w="760729" h="236219">
                <a:moveTo>
                  <a:pt x="685292" y="0"/>
                </a:moveTo>
                <a:lnTo>
                  <a:pt x="681863" y="9525"/>
                </a:lnTo>
                <a:lnTo>
                  <a:pt x="695503" y="15501"/>
                </a:lnTo>
                <a:lnTo>
                  <a:pt x="707263" y="23717"/>
                </a:lnTo>
                <a:lnTo>
                  <a:pt x="731117" y="61652"/>
                </a:lnTo>
                <a:lnTo>
                  <a:pt x="738886" y="116712"/>
                </a:lnTo>
                <a:lnTo>
                  <a:pt x="738024" y="137477"/>
                </a:lnTo>
                <a:lnTo>
                  <a:pt x="724916" y="188340"/>
                </a:lnTo>
                <a:lnTo>
                  <a:pt x="695698" y="220255"/>
                </a:lnTo>
                <a:lnTo>
                  <a:pt x="682244" y="226187"/>
                </a:lnTo>
                <a:lnTo>
                  <a:pt x="685292" y="235712"/>
                </a:lnTo>
                <a:lnTo>
                  <a:pt x="730279" y="208994"/>
                </a:lnTo>
                <a:lnTo>
                  <a:pt x="755618" y="159607"/>
                </a:lnTo>
                <a:lnTo>
                  <a:pt x="760476" y="117982"/>
                </a:lnTo>
                <a:lnTo>
                  <a:pt x="759272" y="96565"/>
                </a:lnTo>
                <a:lnTo>
                  <a:pt x="759259" y="96335"/>
                </a:lnTo>
                <a:lnTo>
                  <a:pt x="749492" y="57993"/>
                </a:lnTo>
                <a:lnTo>
                  <a:pt x="717296" y="15112"/>
                </a:lnTo>
                <a:lnTo>
                  <a:pt x="702341" y="6163"/>
                </a:lnTo>
                <a:lnTo>
                  <a:pt x="685292" y="0"/>
                </a:lnTo>
                <a:close/>
              </a:path>
              <a:path w="760729" h="236219">
                <a:moveTo>
                  <a:pt x="75184" y="0"/>
                </a:moveTo>
                <a:lnTo>
                  <a:pt x="30214" y="26824"/>
                </a:lnTo>
                <a:lnTo>
                  <a:pt x="4857" y="76342"/>
                </a:lnTo>
                <a:lnTo>
                  <a:pt x="71" y="116712"/>
                </a:lnTo>
                <a:lnTo>
                  <a:pt x="0" y="117982"/>
                </a:lnTo>
                <a:lnTo>
                  <a:pt x="1093" y="137477"/>
                </a:lnTo>
                <a:lnTo>
                  <a:pt x="1214" y="139628"/>
                </a:lnTo>
                <a:lnTo>
                  <a:pt x="4857" y="159607"/>
                </a:lnTo>
                <a:lnTo>
                  <a:pt x="30196" y="208994"/>
                </a:lnTo>
                <a:lnTo>
                  <a:pt x="75184" y="235712"/>
                </a:lnTo>
                <a:lnTo>
                  <a:pt x="78232" y="226187"/>
                </a:lnTo>
                <a:lnTo>
                  <a:pt x="64777" y="220255"/>
                </a:lnTo>
                <a:lnTo>
                  <a:pt x="53181" y="211978"/>
                </a:lnTo>
                <a:lnTo>
                  <a:pt x="29392" y="173291"/>
                </a:lnTo>
                <a:lnTo>
                  <a:pt x="21516" y="117982"/>
                </a:lnTo>
                <a:lnTo>
                  <a:pt x="21462" y="116712"/>
                </a:lnTo>
                <a:lnTo>
                  <a:pt x="22344" y="96565"/>
                </a:lnTo>
                <a:lnTo>
                  <a:pt x="35560" y="46862"/>
                </a:lnTo>
                <a:lnTo>
                  <a:pt x="64992" y="15501"/>
                </a:lnTo>
                <a:lnTo>
                  <a:pt x="78612" y="9525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2702" y="1970532"/>
            <a:ext cx="762000" cy="236220"/>
          </a:xfrm>
          <a:custGeom>
            <a:avLst/>
            <a:gdLst/>
            <a:ahLst/>
            <a:cxnLst/>
            <a:rect l="l" t="t" r="r" b="b"/>
            <a:pathLst>
              <a:path w="762000" h="236219">
                <a:moveTo>
                  <a:pt x="686815" y="0"/>
                </a:moveTo>
                <a:lnTo>
                  <a:pt x="683387" y="9525"/>
                </a:lnTo>
                <a:lnTo>
                  <a:pt x="697027" y="15501"/>
                </a:lnTo>
                <a:lnTo>
                  <a:pt x="708787" y="23717"/>
                </a:lnTo>
                <a:lnTo>
                  <a:pt x="732641" y="61652"/>
                </a:lnTo>
                <a:lnTo>
                  <a:pt x="740410" y="116712"/>
                </a:lnTo>
                <a:lnTo>
                  <a:pt x="739548" y="137477"/>
                </a:lnTo>
                <a:lnTo>
                  <a:pt x="726439" y="188340"/>
                </a:lnTo>
                <a:lnTo>
                  <a:pt x="697222" y="220255"/>
                </a:lnTo>
                <a:lnTo>
                  <a:pt x="683768" y="226187"/>
                </a:lnTo>
                <a:lnTo>
                  <a:pt x="686815" y="235712"/>
                </a:lnTo>
                <a:lnTo>
                  <a:pt x="731803" y="208994"/>
                </a:lnTo>
                <a:lnTo>
                  <a:pt x="757142" y="159607"/>
                </a:lnTo>
                <a:lnTo>
                  <a:pt x="762000" y="117982"/>
                </a:lnTo>
                <a:lnTo>
                  <a:pt x="760796" y="96565"/>
                </a:lnTo>
                <a:lnTo>
                  <a:pt x="760783" y="96335"/>
                </a:lnTo>
                <a:lnTo>
                  <a:pt x="751016" y="57993"/>
                </a:lnTo>
                <a:lnTo>
                  <a:pt x="718820" y="15112"/>
                </a:lnTo>
                <a:lnTo>
                  <a:pt x="703865" y="6163"/>
                </a:lnTo>
                <a:lnTo>
                  <a:pt x="686815" y="0"/>
                </a:lnTo>
                <a:close/>
              </a:path>
              <a:path w="762000" h="236219">
                <a:moveTo>
                  <a:pt x="75184" y="0"/>
                </a:moveTo>
                <a:lnTo>
                  <a:pt x="30214" y="26824"/>
                </a:lnTo>
                <a:lnTo>
                  <a:pt x="4857" y="76342"/>
                </a:lnTo>
                <a:lnTo>
                  <a:pt x="71" y="116712"/>
                </a:lnTo>
                <a:lnTo>
                  <a:pt x="0" y="117982"/>
                </a:lnTo>
                <a:lnTo>
                  <a:pt x="1093" y="137477"/>
                </a:lnTo>
                <a:lnTo>
                  <a:pt x="1214" y="139628"/>
                </a:lnTo>
                <a:lnTo>
                  <a:pt x="4857" y="159607"/>
                </a:lnTo>
                <a:lnTo>
                  <a:pt x="30196" y="208994"/>
                </a:lnTo>
                <a:lnTo>
                  <a:pt x="75184" y="235712"/>
                </a:lnTo>
                <a:lnTo>
                  <a:pt x="78232" y="226187"/>
                </a:lnTo>
                <a:lnTo>
                  <a:pt x="64775" y="220255"/>
                </a:lnTo>
                <a:lnTo>
                  <a:pt x="53165" y="211978"/>
                </a:lnTo>
                <a:lnTo>
                  <a:pt x="29338" y="173291"/>
                </a:lnTo>
                <a:lnTo>
                  <a:pt x="21516" y="117982"/>
                </a:lnTo>
                <a:lnTo>
                  <a:pt x="21462" y="116712"/>
                </a:lnTo>
                <a:lnTo>
                  <a:pt x="22342" y="96565"/>
                </a:lnTo>
                <a:lnTo>
                  <a:pt x="35433" y="46862"/>
                </a:lnTo>
                <a:lnTo>
                  <a:pt x="64990" y="15501"/>
                </a:lnTo>
                <a:lnTo>
                  <a:pt x="78612" y="9525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56685" y="3154426"/>
            <a:ext cx="269875" cy="17145"/>
          </a:xfrm>
          <a:custGeom>
            <a:avLst/>
            <a:gdLst/>
            <a:ahLst/>
            <a:cxnLst/>
            <a:rect l="l" t="t" r="r" b="b"/>
            <a:pathLst>
              <a:path w="269875" h="17144">
                <a:moveTo>
                  <a:pt x="269748" y="0"/>
                </a:moveTo>
                <a:lnTo>
                  <a:pt x="0" y="0"/>
                </a:lnTo>
                <a:lnTo>
                  <a:pt x="0" y="16763"/>
                </a:lnTo>
                <a:lnTo>
                  <a:pt x="269748" y="16763"/>
                </a:lnTo>
                <a:lnTo>
                  <a:pt x="2697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6121" y="4038346"/>
            <a:ext cx="292735" cy="17145"/>
          </a:xfrm>
          <a:custGeom>
            <a:avLst/>
            <a:gdLst/>
            <a:ahLst/>
            <a:cxnLst/>
            <a:rect l="l" t="t" r="r" b="b"/>
            <a:pathLst>
              <a:path w="292735" h="17145">
                <a:moveTo>
                  <a:pt x="292608" y="0"/>
                </a:moveTo>
                <a:lnTo>
                  <a:pt x="0" y="0"/>
                </a:lnTo>
                <a:lnTo>
                  <a:pt x="0" y="16763"/>
                </a:lnTo>
                <a:lnTo>
                  <a:pt x="292608" y="16763"/>
                </a:lnTo>
                <a:lnTo>
                  <a:pt x="2926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2940" y="1158951"/>
            <a:ext cx="8117840" cy="3071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+mn-lt"/>
                <a:cs typeface="Arial MT"/>
              </a:rPr>
              <a:t>Problème</a:t>
            </a:r>
            <a:r>
              <a:rPr sz="2800" spc="-75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aux</a:t>
            </a:r>
            <a:r>
              <a:rPr sz="2800" spc="-95" dirty="0">
                <a:latin typeface="+mn-lt"/>
                <a:cs typeface="Arial MT"/>
              </a:rPr>
              <a:t> </a:t>
            </a:r>
            <a:r>
              <a:rPr sz="2800" spc="-10" dirty="0">
                <a:latin typeface="+mn-lt"/>
                <a:cs typeface="Arial MT"/>
              </a:rPr>
              <a:t>limites</a:t>
            </a:r>
            <a:endParaRPr sz="2800" dirty="0">
              <a:latin typeface="+mn-lt"/>
              <a:cs typeface="Arial MT"/>
            </a:endParaRPr>
          </a:p>
          <a:p>
            <a:pPr marL="63500">
              <a:lnSpc>
                <a:spcPct val="100000"/>
              </a:lnSpc>
              <a:spcBef>
                <a:spcPts val="35"/>
              </a:spcBef>
            </a:pPr>
            <a:r>
              <a:rPr sz="2000" dirty="0">
                <a:latin typeface="+mn-lt"/>
                <a:cs typeface="Arial MT"/>
              </a:rPr>
              <a:t>On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résout</a:t>
            </a:r>
            <a:r>
              <a:rPr sz="2000" spc="-7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d’abord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l’équation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à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l’aide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des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conditions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initiales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spc="-50" dirty="0">
                <a:latin typeface="+mn-lt"/>
                <a:cs typeface="Arial MT"/>
              </a:rPr>
              <a:t>:</a:t>
            </a:r>
            <a:endParaRPr sz="2000" dirty="0">
              <a:latin typeface="+mn-lt"/>
              <a:cs typeface="Arial MT"/>
            </a:endParaRPr>
          </a:p>
          <a:p>
            <a:pPr marL="1868170">
              <a:lnSpc>
                <a:spcPct val="100000"/>
              </a:lnSpc>
              <a:tabLst>
                <a:tab pos="2887980" algn="l"/>
                <a:tab pos="4367530" algn="l"/>
                <a:tab pos="5955665" algn="l"/>
              </a:tabLst>
            </a:pPr>
            <a:r>
              <a:rPr sz="2000" dirty="0">
                <a:latin typeface="+mn-lt"/>
                <a:cs typeface="Cambria Math"/>
              </a:rPr>
              <a:t>𝑥</a:t>
            </a:r>
            <a:r>
              <a:rPr sz="2000" spc="430" dirty="0">
                <a:latin typeface="+mn-lt"/>
                <a:cs typeface="Cambria Math"/>
              </a:rPr>
              <a:t> </a:t>
            </a:r>
            <a:r>
              <a:rPr sz="2000" dirty="0">
                <a:latin typeface="+mn-lt"/>
                <a:cs typeface="Cambria Math"/>
              </a:rPr>
              <a:t>𝑠</a:t>
            </a:r>
            <a:r>
              <a:rPr sz="2000" spc="150" dirty="0">
                <a:latin typeface="+mn-lt"/>
                <a:cs typeface="Cambria Math"/>
              </a:rPr>
              <a:t> </a:t>
            </a:r>
            <a:r>
              <a:rPr sz="2000" dirty="0">
                <a:latin typeface="+mn-lt"/>
                <a:cs typeface="Cambria Math"/>
              </a:rPr>
              <a:t>=</a:t>
            </a:r>
            <a:r>
              <a:rPr sz="2000" spc="110" dirty="0">
                <a:latin typeface="+mn-lt"/>
                <a:cs typeface="Cambria Math"/>
              </a:rPr>
              <a:t> </a:t>
            </a:r>
            <a:r>
              <a:rPr sz="2000" spc="-50" dirty="0">
                <a:latin typeface="+mn-lt"/>
                <a:cs typeface="Cambria Math"/>
              </a:rPr>
              <a:t>0</a:t>
            </a:r>
            <a:r>
              <a:rPr sz="2000" dirty="0">
                <a:latin typeface="+mn-lt"/>
                <a:cs typeface="Cambria Math"/>
              </a:rPr>
              <a:t>	=</a:t>
            </a:r>
            <a:r>
              <a:rPr sz="2000" spc="100" dirty="0">
                <a:latin typeface="+mn-lt"/>
                <a:cs typeface="Cambria Math"/>
              </a:rPr>
              <a:t> </a:t>
            </a:r>
            <a:r>
              <a:rPr sz="2000" spc="-10" dirty="0">
                <a:latin typeface="+mn-lt"/>
                <a:cs typeface="Cambria Math"/>
              </a:rPr>
              <a:t>0,</a:t>
            </a:r>
            <a:r>
              <a:rPr sz="2000" spc="-110" dirty="0">
                <a:latin typeface="+mn-lt"/>
                <a:cs typeface="Cambria Math"/>
              </a:rPr>
              <a:t> </a:t>
            </a:r>
            <a:r>
              <a:rPr sz="2000" dirty="0">
                <a:latin typeface="+mn-lt"/>
                <a:cs typeface="Cambria Math"/>
              </a:rPr>
              <a:t>𝑡</a:t>
            </a:r>
            <a:r>
              <a:rPr sz="2000" spc="425" dirty="0">
                <a:latin typeface="+mn-lt"/>
                <a:cs typeface="Cambria Math"/>
              </a:rPr>
              <a:t> </a:t>
            </a:r>
            <a:r>
              <a:rPr sz="2000" dirty="0">
                <a:latin typeface="+mn-lt"/>
                <a:cs typeface="Cambria Math"/>
              </a:rPr>
              <a:t>𝑠</a:t>
            </a:r>
            <a:r>
              <a:rPr sz="2000" spc="150" dirty="0">
                <a:latin typeface="+mn-lt"/>
                <a:cs typeface="Cambria Math"/>
              </a:rPr>
              <a:t> </a:t>
            </a:r>
            <a:r>
              <a:rPr sz="2000" dirty="0">
                <a:latin typeface="+mn-lt"/>
                <a:cs typeface="Cambria Math"/>
              </a:rPr>
              <a:t>=</a:t>
            </a:r>
            <a:r>
              <a:rPr sz="2000" spc="105" dirty="0">
                <a:latin typeface="+mn-lt"/>
                <a:cs typeface="Cambria Math"/>
              </a:rPr>
              <a:t> </a:t>
            </a:r>
            <a:r>
              <a:rPr sz="2000" spc="-50" dirty="0">
                <a:latin typeface="+mn-lt"/>
                <a:cs typeface="Cambria Math"/>
              </a:rPr>
              <a:t>0</a:t>
            </a:r>
            <a:r>
              <a:rPr sz="2000" dirty="0">
                <a:latin typeface="+mn-lt"/>
                <a:cs typeface="Cambria Math"/>
              </a:rPr>
              <a:t>	=</a:t>
            </a:r>
            <a:r>
              <a:rPr sz="2000" spc="125" dirty="0">
                <a:latin typeface="+mn-lt"/>
                <a:cs typeface="Cambria Math"/>
              </a:rPr>
              <a:t> </a:t>
            </a:r>
            <a:r>
              <a:rPr sz="2000" dirty="0">
                <a:latin typeface="+mn-lt"/>
                <a:cs typeface="Cambria Math"/>
              </a:rPr>
              <a:t>𝑡</a:t>
            </a:r>
            <a:r>
              <a:rPr sz="2175" baseline="-15325" dirty="0">
                <a:latin typeface="+mn-lt"/>
                <a:cs typeface="Cambria Math"/>
              </a:rPr>
              <a:t>1</a:t>
            </a:r>
            <a:r>
              <a:rPr sz="2000" dirty="0">
                <a:latin typeface="+mn-lt"/>
                <a:cs typeface="Cambria Math"/>
              </a:rPr>
              <a:t>,</a:t>
            </a:r>
            <a:r>
              <a:rPr sz="2000" spc="-120" dirty="0">
                <a:latin typeface="+mn-lt"/>
                <a:cs typeface="Cambria Math"/>
              </a:rPr>
              <a:t> </a:t>
            </a:r>
            <a:r>
              <a:rPr sz="2000" dirty="0">
                <a:latin typeface="+mn-lt"/>
                <a:cs typeface="Cambria Math"/>
              </a:rPr>
              <a:t>ℎ</a:t>
            </a:r>
            <a:r>
              <a:rPr sz="2000" spc="409" dirty="0">
                <a:latin typeface="+mn-lt"/>
                <a:cs typeface="Cambria Math"/>
              </a:rPr>
              <a:t> </a:t>
            </a:r>
            <a:r>
              <a:rPr sz="2000" dirty="0">
                <a:latin typeface="+mn-lt"/>
                <a:cs typeface="Cambria Math"/>
              </a:rPr>
              <a:t>𝑠</a:t>
            </a:r>
            <a:r>
              <a:rPr sz="2000" spc="155" dirty="0">
                <a:latin typeface="+mn-lt"/>
                <a:cs typeface="Cambria Math"/>
              </a:rPr>
              <a:t> </a:t>
            </a:r>
            <a:r>
              <a:rPr sz="2000" dirty="0">
                <a:latin typeface="+mn-lt"/>
                <a:cs typeface="Cambria Math"/>
              </a:rPr>
              <a:t>=</a:t>
            </a:r>
            <a:r>
              <a:rPr sz="2000" spc="125" dirty="0">
                <a:latin typeface="+mn-lt"/>
                <a:cs typeface="Cambria Math"/>
              </a:rPr>
              <a:t> </a:t>
            </a:r>
            <a:r>
              <a:rPr sz="2000" spc="-50" dirty="0">
                <a:latin typeface="+mn-lt"/>
                <a:cs typeface="Cambria Math"/>
              </a:rPr>
              <a:t>0</a:t>
            </a:r>
            <a:r>
              <a:rPr sz="2000" dirty="0">
                <a:latin typeface="+mn-lt"/>
                <a:cs typeface="Cambria Math"/>
              </a:rPr>
              <a:t>	=</a:t>
            </a:r>
            <a:r>
              <a:rPr sz="2000" spc="155" dirty="0">
                <a:latin typeface="+mn-lt"/>
                <a:cs typeface="Cambria Math"/>
              </a:rPr>
              <a:t> </a:t>
            </a:r>
            <a:r>
              <a:rPr sz="2000" dirty="0">
                <a:latin typeface="+mn-lt"/>
                <a:cs typeface="Cambria Math"/>
              </a:rPr>
              <a:t>𝑓(𝑡</a:t>
            </a:r>
            <a:r>
              <a:rPr sz="2175" baseline="-15325" dirty="0">
                <a:latin typeface="+mn-lt"/>
                <a:cs typeface="Cambria Math"/>
              </a:rPr>
              <a:t>1</a:t>
            </a:r>
            <a:r>
              <a:rPr sz="2000" dirty="0">
                <a:latin typeface="+mn-lt"/>
                <a:cs typeface="Cambria Math"/>
              </a:rPr>
              <a:t>)</a:t>
            </a:r>
            <a:r>
              <a:rPr sz="2000" spc="25" dirty="0">
                <a:latin typeface="+mn-lt"/>
                <a:cs typeface="Cambria Math"/>
              </a:rPr>
              <a:t> </a:t>
            </a:r>
            <a:r>
              <a:rPr sz="2000" spc="-50" dirty="0">
                <a:latin typeface="+mn-lt"/>
                <a:cs typeface="Arial MT"/>
              </a:rPr>
              <a:t>.</a:t>
            </a:r>
            <a:endParaRPr sz="2000" dirty="0">
              <a:latin typeface="+mn-lt"/>
              <a:cs typeface="Arial MT"/>
            </a:endParaRPr>
          </a:p>
          <a:p>
            <a:pPr marL="63500">
              <a:lnSpc>
                <a:spcPct val="100000"/>
              </a:lnSpc>
            </a:pPr>
            <a:r>
              <a:rPr sz="2000" dirty="0">
                <a:latin typeface="+mn-lt"/>
                <a:cs typeface="Arial MT"/>
              </a:rPr>
              <a:t>La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résolution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des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équations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à</a:t>
            </a:r>
            <a:r>
              <a:rPr sz="2000" spc="-1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l’aide</a:t>
            </a:r>
            <a:r>
              <a:rPr sz="2000" spc="-1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des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conditions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bord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nous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donne</a:t>
            </a:r>
            <a:endParaRPr sz="2000" dirty="0">
              <a:latin typeface="+mn-lt"/>
              <a:cs typeface="Arial MT"/>
            </a:endParaRPr>
          </a:p>
          <a:p>
            <a:pPr marL="3201670">
              <a:lnSpc>
                <a:spcPts val="1955"/>
              </a:lnSpc>
              <a:spcBef>
                <a:spcPts val="2150"/>
              </a:spcBef>
            </a:pPr>
            <a:r>
              <a:rPr sz="2000" spc="-25" dirty="0">
                <a:latin typeface="Cambria Math"/>
                <a:cs typeface="Cambria Math"/>
              </a:rPr>
              <a:t>𝑑𝑡</a:t>
            </a:r>
            <a:endParaRPr sz="2000" dirty="0">
              <a:latin typeface="Cambria Math"/>
              <a:cs typeface="Cambria Math"/>
            </a:endParaRPr>
          </a:p>
          <a:p>
            <a:pPr marL="3194050">
              <a:lnSpc>
                <a:spcPts val="1955"/>
              </a:lnSpc>
            </a:pPr>
            <a:r>
              <a:rPr sz="3000" baseline="-37500" dirty="0">
                <a:latin typeface="Cambria Math"/>
                <a:cs typeface="Cambria Math"/>
              </a:rPr>
              <a:t>𝑑𝑠</a:t>
            </a:r>
            <a:r>
              <a:rPr sz="3000" spc="202" baseline="-3750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2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1</a:t>
            </a:r>
            <a:r>
              <a:rPr sz="2000" spc="45" dirty="0">
                <a:latin typeface="Cambria Math"/>
                <a:cs typeface="Cambria Math"/>
              </a:rPr>
              <a:t>  </a:t>
            </a:r>
            <a:r>
              <a:rPr sz="2000" dirty="0">
                <a:latin typeface="Cambria Math"/>
                <a:cs typeface="Cambria Math"/>
              </a:rPr>
              <a:t>→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𝑡</a:t>
            </a:r>
            <a:r>
              <a:rPr sz="2000" spc="15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𝑠</a:t>
            </a:r>
            <a:r>
              <a:rPr sz="2000" spc="46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+</a:t>
            </a:r>
            <a:r>
              <a:rPr sz="2000" spc="430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𝑡</a:t>
            </a:r>
            <a:r>
              <a:rPr sz="2175" spc="-37" baseline="-15325" dirty="0">
                <a:latin typeface="Cambria Math"/>
                <a:cs typeface="Cambria Math"/>
              </a:rPr>
              <a:t>1</a:t>
            </a:r>
            <a:r>
              <a:rPr sz="2000" spc="-25" dirty="0">
                <a:latin typeface="Cambria Math"/>
                <a:cs typeface="Cambria Math"/>
              </a:rPr>
              <a:t>,</a:t>
            </a:r>
            <a:endParaRPr sz="2000" dirty="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2000" dirty="0">
              <a:latin typeface="Cambria Math"/>
              <a:cs typeface="Cambria Math"/>
            </a:endParaRPr>
          </a:p>
          <a:p>
            <a:pPr marL="3253740">
              <a:lnSpc>
                <a:spcPts val="1955"/>
              </a:lnSpc>
            </a:pPr>
            <a:r>
              <a:rPr sz="2000" spc="-25" dirty="0">
                <a:latin typeface="Cambria Math"/>
                <a:cs typeface="Cambria Math"/>
              </a:rPr>
              <a:t>𝑑ℎ</a:t>
            </a:r>
            <a:endParaRPr sz="2000" dirty="0">
              <a:latin typeface="Cambria Math"/>
              <a:cs typeface="Cambria Math"/>
            </a:endParaRPr>
          </a:p>
          <a:p>
            <a:pPr marL="3263900">
              <a:lnSpc>
                <a:spcPts val="1955"/>
              </a:lnSpc>
            </a:pPr>
            <a:r>
              <a:rPr sz="3000" baseline="-37500" dirty="0">
                <a:latin typeface="Cambria Math"/>
                <a:cs typeface="Cambria Math"/>
              </a:rPr>
              <a:t>𝑑𝑠</a:t>
            </a:r>
            <a:r>
              <a:rPr sz="3000" spc="330" baseline="-3750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14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0</a:t>
            </a:r>
            <a:r>
              <a:rPr sz="2000" spc="45" dirty="0">
                <a:latin typeface="Cambria Math"/>
                <a:cs typeface="Cambria Math"/>
              </a:rPr>
              <a:t>  </a:t>
            </a:r>
            <a:r>
              <a:rPr sz="2000" dirty="0">
                <a:latin typeface="Cambria Math"/>
                <a:cs typeface="Cambria Math"/>
              </a:rPr>
              <a:t>→</a:t>
            </a:r>
            <a:r>
              <a:rPr sz="2000" spc="10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0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𝑓(𝑡</a:t>
            </a:r>
            <a:r>
              <a:rPr sz="2175" spc="-15" baseline="-15325" dirty="0">
                <a:latin typeface="Cambria Math"/>
                <a:cs typeface="Cambria Math"/>
              </a:rPr>
              <a:t>1</a:t>
            </a:r>
            <a:r>
              <a:rPr sz="2000" spc="-10" dirty="0">
                <a:latin typeface="Cambria Math"/>
                <a:cs typeface="Cambria Math"/>
              </a:rPr>
              <a:t>),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98545" y="4922265"/>
            <a:ext cx="289560" cy="17145"/>
          </a:xfrm>
          <a:custGeom>
            <a:avLst/>
            <a:gdLst/>
            <a:ahLst/>
            <a:cxnLst/>
            <a:rect l="l" t="t" r="r" b="b"/>
            <a:pathLst>
              <a:path w="289560" h="17145">
                <a:moveTo>
                  <a:pt x="289559" y="0"/>
                </a:moveTo>
                <a:lnTo>
                  <a:pt x="0" y="0"/>
                </a:lnTo>
                <a:lnTo>
                  <a:pt x="0" y="16763"/>
                </a:lnTo>
                <a:lnTo>
                  <a:pt x="289559" y="16763"/>
                </a:lnTo>
                <a:lnTo>
                  <a:pt x="289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69182" y="4812791"/>
            <a:ext cx="312420" cy="236220"/>
          </a:xfrm>
          <a:custGeom>
            <a:avLst/>
            <a:gdLst/>
            <a:ahLst/>
            <a:cxnLst/>
            <a:rect l="l" t="t" r="r" b="b"/>
            <a:pathLst>
              <a:path w="312420" h="236220">
                <a:moveTo>
                  <a:pt x="237235" y="0"/>
                </a:moveTo>
                <a:lnTo>
                  <a:pt x="233806" y="9524"/>
                </a:lnTo>
                <a:lnTo>
                  <a:pt x="247447" y="15501"/>
                </a:lnTo>
                <a:lnTo>
                  <a:pt x="259206" y="23717"/>
                </a:lnTo>
                <a:lnTo>
                  <a:pt x="283061" y="61652"/>
                </a:lnTo>
                <a:lnTo>
                  <a:pt x="290829" y="116712"/>
                </a:lnTo>
                <a:lnTo>
                  <a:pt x="289968" y="137477"/>
                </a:lnTo>
                <a:lnTo>
                  <a:pt x="276859" y="188340"/>
                </a:lnTo>
                <a:lnTo>
                  <a:pt x="247642" y="220255"/>
                </a:lnTo>
                <a:lnTo>
                  <a:pt x="234187" y="226186"/>
                </a:lnTo>
                <a:lnTo>
                  <a:pt x="237235" y="235711"/>
                </a:lnTo>
                <a:lnTo>
                  <a:pt x="282223" y="208994"/>
                </a:lnTo>
                <a:lnTo>
                  <a:pt x="307562" y="159607"/>
                </a:lnTo>
                <a:lnTo>
                  <a:pt x="312419" y="117982"/>
                </a:lnTo>
                <a:lnTo>
                  <a:pt x="311216" y="96565"/>
                </a:lnTo>
                <a:lnTo>
                  <a:pt x="311203" y="96335"/>
                </a:lnTo>
                <a:lnTo>
                  <a:pt x="301436" y="57993"/>
                </a:lnTo>
                <a:lnTo>
                  <a:pt x="269239" y="15112"/>
                </a:lnTo>
                <a:lnTo>
                  <a:pt x="254285" y="6163"/>
                </a:lnTo>
                <a:lnTo>
                  <a:pt x="237235" y="0"/>
                </a:lnTo>
                <a:close/>
              </a:path>
              <a:path w="312420" h="236220">
                <a:moveTo>
                  <a:pt x="75183" y="0"/>
                </a:moveTo>
                <a:lnTo>
                  <a:pt x="30214" y="26824"/>
                </a:lnTo>
                <a:lnTo>
                  <a:pt x="4857" y="76342"/>
                </a:lnTo>
                <a:lnTo>
                  <a:pt x="71" y="116712"/>
                </a:lnTo>
                <a:lnTo>
                  <a:pt x="0" y="117982"/>
                </a:lnTo>
                <a:lnTo>
                  <a:pt x="1093" y="137477"/>
                </a:lnTo>
                <a:lnTo>
                  <a:pt x="1214" y="139628"/>
                </a:lnTo>
                <a:lnTo>
                  <a:pt x="4857" y="159607"/>
                </a:lnTo>
                <a:lnTo>
                  <a:pt x="30196" y="208994"/>
                </a:lnTo>
                <a:lnTo>
                  <a:pt x="75183" y="235711"/>
                </a:lnTo>
                <a:lnTo>
                  <a:pt x="78231" y="226186"/>
                </a:lnTo>
                <a:lnTo>
                  <a:pt x="64775" y="220255"/>
                </a:lnTo>
                <a:lnTo>
                  <a:pt x="53165" y="211978"/>
                </a:lnTo>
                <a:lnTo>
                  <a:pt x="29338" y="173291"/>
                </a:lnTo>
                <a:lnTo>
                  <a:pt x="21516" y="117982"/>
                </a:lnTo>
                <a:lnTo>
                  <a:pt x="21462" y="116712"/>
                </a:lnTo>
                <a:lnTo>
                  <a:pt x="22342" y="96565"/>
                </a:lnTo>
                <a:lnTo>
                  <a:pt x="35432" y="46862"/>
                </a:lnTo>
                <a:lnTo>
                  <a:pt x="64990" y="15501"/>
                </a:lnTo>
                <a:lnTo>
                  <a:pt x="78612" y="9524"/>
                </a:lnTo>
                <a:lnTo>
                  <a:pt x="75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86480" y="4544948"/>
            <a:ext cx="1020444" cy="694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55"/>
              </a:lnSpc>
              <a:spcBef>
                <a:spcPts val="100"/>
              </a:spcBef>
            </a:pPr>
            <a:r>
              <a:rPr sz="2000" spc="-25" dirty="0">
                <a:latin typeface="Cambria Math"/>
                <a:cs typeface="Cambria Math"/>
              </a:rPr>
              <a:t>𝑑𝑥</a:t>
            </a:r>
            <a:endParaRPr sz="2000">
              <a:latin typeface="Cambria Math"/>
              <a:cs typeface="Cambria Math"/>
            </a:endParaRPr>
          </a:p>
          <a:p>
            <a:pPr marL="373380">
              <a:lnSpc>
                <a:spcPts val="1430"/>
              </a:lnSpc>
            </a:pP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𝑐</a:t>
            </a:r>
            <a:r>
              <a:rPr sz="2000" spc="440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ℎ</a:t>
            </a:r>
            <a:endParaRPr sz="2000">
              <a:latin typeface="Cambria Math"/>
              <a:cs typeface="Cambria Math"/>
            </a:endParaRPr>
          </a:p>
          <a:p>
            <a:pPr marL="21590">
              <a:lnSpc>
                <a:spcPts val="1870"/>
              </a:lnSpc>
            </a:pPr>
            <a:r>
              <a:rPr sz="2000" spc="-25" dirty="0">
                <a:latin typeface="Cambria Math"/>
                <a:cs typeface="Cambria Math"/>
              </a:rPr>
              <a:t>𝑑𝑠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78297" y="4812791"/>
            <a:ext cx="829310" cy="236220"/>
          </a:xfrm>
          <a:custGeom>
            <a:avLst/>
            <a:gdLst/>
            <a:ahLst/>
            <a:cxnLst/>
            <a:rect l="l" t="t" r="r" b="b"/>
            <a:pathLst>
              <a:path w="829310" h="236220">
                <a:moveTo>
                  <a:pt x="753872" y="0"/>
                </a:moveTo>
                <a:lnTo>
                  <a:pt x="750442" y="9524"/>
                </a:lnTo>
                <a:lnTo>
                  <a:pt x="764083" y="15501"/>
                </a:lnTo>
                <a:lnTo>
                  <a:pt x="775842" y="23717"/>
                </a:lnTo>
                <a:lnTo>
                  <a:pt x="799697" y="61652"/>
                </a:lnTo>
                <a:lnTo>
                  <a:pt x="807465" y="116712"/>
                </a:lnTo>
                <a:lnTo>
                  <a:pt x="806604" y="137477"/>
                </a:lnTo>
                <a:lnTo>
                  <a:pt x="793496" y="188340"/>
                </a:lnTo>
                <a:lnTo>
                  <a:pt x="764278" y="220255"/>
                </a:lnTo>
                <a:lnTo>
                  <a:pt x="750824" y="226186"/>
                </a:lnTo>
                <a:lnTo>
                  <a:pt x="753872" y="235711"/>
                </a:lnTo>
                <a:lnTo>
                  <a:pt x="798859" y="208994"/>
                </a:lnTo>
                <a:lnTo>
                  <a:pt x="824198" y="159607"/>
                </a:lnTo>
                <a:lnTo>
                  <a:pt x="829055" y="117982"/>
                </a:lnTo>
                <a:lnTo>
                  <a:pt x="827852" y="96565"/>
                </a:lnTo>
                <a:lnTo>
                  <a:pt x="827839" y="96335"/>
                </a:lnTo>
                <a:lnTo>
                  <a:pt x="818072" y="57993"/>
                </a:lnTo>
                <a:lnTo>
                  <a:pt x="785876" y="15112"/>
                </a:lnTo>
                <a:lnTo>
                  <a:pt x="770921" y="6163"/>
                </a:lnTo>
                <a:lnTo>
                  <a:pt x="753872" y="0"/>
                </a:lnTo>
                <a:close/>
              </a:path>
              <a:path w="829310" h="236220">
                <a:moveTo>
                  <a:pt x="75184" y="0"/>
                </a:moveTo>
                <a:lnTo>
                  <a:pt x="30214" y="26824"/>
                </a:lnTo>
                <a:lnTo>
                  <a:pt x="4857" y="76342"/>
                </a:lnTo>
                <a:lnTo>
                  <a:pt x="71" y="116712"/>
                </a:lnTo>
                <a:lnTo>
                  <a:pt x="0" y="117982"/>
                </a:lnTo>
                <a:lnTo>
                  <a:pt x="1093" y="137477"/>
                </a:lnTo>
                <a:lnTo>
                  <a:pt x="1214" y="139628"/>
                </a:lnTo>
                <a:lnTo>
                  <a:pt x="4857" y="159607"/>
                </a:lnTo>
                <a:lnTo>
                  <a:pt x="30196" y="208994"/>
                </a:lnTo>
                <a:lnTo>
                  <a:pt x="75184" y="235711"/>
                </a:lnTo>
                <a:lnTo>
                  <a:pt x="78231" y="226186"/>
                </a:lnTo>
                <a:lnTo>
                  <a:pt x="64777" y="220255"/>
                </a:lnTo>
                <a:lnTo>
                  <a:pt x="53181" y="211978"/>
                </a:lnTo>
                <a:lnTo>
                  <a:pt x="29392" y="173291"/>
                </a:lnTo>
                <a:lnTo>
                  <a:pt x="21516" y="117982"/>
                </a:lnTo>
                <a:lnTo>
                  <a:pt x="21462" y="116712"/>
                </a:lnTo>
                <a:lnTo>
                  <a:pt x="22344" y="96565"/>
                </a:lnTo>
                <a:lnTo>
                  <a:pt x="35560" y="46862"/>
                </a:lnTo>
                <a:lnTo>
                  <a:pt x="64992" y="15501"/>
                </a:lnTo>
                <a:lnTo>
                  <a:pt x="78612" y="9524"/>
                </a:lnTo>
                <a:lnTo>
                  <a:pt x="7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36084" y="4736972"/>
            <a:ext cx="20053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793875" algn="l"/>
              </a:tabLst>
            </a:pPr>
            <a:r>
              <a:rPr sz="2000" dirty="0">
                <a:latin typeface="Cambria Math"/>
                <a:cs typeface="Cambria Math"/>
              </a:rPr>
              <a:t>→</a:t>
            </a:r>
            <a:r>
              <a:rPr sz="2000" spc="10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𝑥</a:t>
            </a:r>
            <a:r>
              <a:rPr sz="2000" spc="16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𝑐</a:t>
            </a:r>
            <a:r>
              <a:rPr sz="2000" spc="434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𝑓(𝑡</a:t>
            </a:r>
            <a:r>
              <a:rPr sz="2175" spc="-15" baseline="-15325" dirty="0">
                <a:latin typeface="Cambria Math"/>
                <a:cs typeface="Cambria Math"/>
              </a:rPr>
              <a:t>1</a:t>
            </a:r>
            <a:r>
              <a:rPr sz="2000" spc="-10" dirty="0">
                <a:latin typeface="Cambria Math"/>
                <a:cs typeface="Cambria Math"/>
              </a:rPr>
              <a:t>),</a:t>
            </a:r>
            <a:r>
              <a:rPr sz="2000" dirty="0">
                <a:latin typeface="Cambria Math"/>
                <a:cs typeface="Cambria Math"/>
              </a:rPr>
              <a:t>	</a:t>
            </a:r>
            <a:r>
              <a:rPr sz="2000" spc="-25" dirty="0">
                <a:latin typeface="Cambria Math"/>
                <a:cs typeface="Cambria Math"/>
              </a:rPr>
              <a:t>𝑠.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45122254-0420-4F81-9A94-243178DCB2B1}"/>
              </a:ext>
            </a:extLst>
          </p:cNvPr>
          <p:cNvSpPr txBox="1">
            <a:spLocks/>
          </p:cNvSpPr>
          <p:nvPr/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55" dirty="0" err="1">
                <a:latin typeface="Impact" panose="020B0806030902050204" pitchFamily="34" charset="0"/>
              </a:rPr>
              <a:t>Résolution</a:t>
            </a:r>
            <a:r>
              <a:rPr lang="de-DE" sz="2800" spc="55" dirty="0">
                <a:latin typeface="Impact" panose="020B0806030902050204" pitchFamily="34" charset="0"/>
              </a:rPr>
              <a:t> </a:t>
            </a:r>
            <a:r>
              <a:rPr lang="de-DE" sz="2800" spc="55" dirty="0" err="1">
                <a:latin typeface="Impact" panose="020B0806030902050204" pitchFamily="34" charset="0"/>
              </a:rPr>
              <a:t>analytique</a:t>
            </a:r>
            <a:endParaRPr lang="de-DE" sz="2800" spc="5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3740" y="1158951"/>
            <a:ext cx="8219440" cy="1066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+mn-lt"/>
                <a:cs typeface="Arial MT"/>
              </a:rPr>
              <a:t>Méthode</a:t>
            </a:r>
            <a:r>
              <a:rPr sz="2800" spc="-75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des</a:t>
            </a:r>
            <a:r>
              <a:rPr sz="2800" spc="-75" dirty="0">
                <a:latin typeface="+mn-lt"/>
                <a:cs typeface="Arial MT"/>
              </a:rPr>
              <a:t> </a:t>
            </a:r>
            <a:r>
              <a:rPr sz="2800" spc="-10" dirty="0">
                <a:latin typeface="+mn-lt"/>
                <a:cs typeface="Arial MT"/>
              </a:rPr>
              <a:t>caractéristiques</a:t>
            </a:r>
            <a:endParaRPr sz="2800" dirty="0">
              <a:latin typeface="+mn-l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sz="2000" dirty="0">
                <a:latin typeface="+mn-lt"/>
                <a:cs typeface="Arial MT"/>
              </a:rPr>
              <a:t>On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résout</a:t>
            </a:r>
            <a:r>
              <a:rPr sz="2000" spc="-6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numériquement</a:t>
            </a:r>
            <a:r>
              <a:rPr sz="2000" spc="-8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le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système</a:t>
            </a:r>
            <a:r>
              <a:rPr sz="2000" spc="-5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d’équation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précédent.</a:t>
            </a:r>
            <a:r>
              <a:rPr sz="2000" spc="-7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Cela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permet </a:t>
            </a:r>
            <a:r>
              <a:rPr sz="2000" dirty="0">
                <a:latin typeface="+mn-lt"/>
                <a:cs typeface="Arial MT"/>
              </a:rPr>
              <a:t>d’exprimer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Cambria Math"/>
                <a:cs typeface="Cambria Math"/>
              </a:rPr>
              <a:t>ℎ(𝑡)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dirty="0">
                <a:latin typeface="+mn-lt"/>
                <a:cs typeface="Arial MT"/>
              </a:rPr>
              <a:t>à</a:t>
            </a:r>
            <a:r>
              <a:rPr sz="2000" spc="-1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une</a:t>
            </a:r>
            <a:r>
              <a:rPr sz="2000" spc="-1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position</a:t>
            </a:r>
            <a:r>
              <a:rPr sz="2000" spc="-1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donnée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ou</a:t>
            </a:r>
            <a:r>
              <a:rPr sz="2000" spc="5" dirty="0">
                <a:latin typeface="+mn-lt"/>
                <a:cs typeface="Arial MT"/>
              </a:rPr>
              <a:t> </a:t>
            </a:r>
            <a:r>
              <a:rPr sz="2000" dirty="0">
                <a:latin typeface="Cambria Math"/>
                <a:cs typeface="Cambria Math"/>
              </a:rPr>
              <a:t>ℎ(𝑥)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dirty="0">
                <a:latin typeface="+mn-lt"/>
                <a:cs typeface="Arial MT"/>
              </a:rPr>
              <a:t>à</a:t>
            </a:r>
            <a:r>
              <a:rPr sz="2000" spc="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un</a:t>
            </a:r>
            <a:r>
              <a:rPr sz="2000" spc="-1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temps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donné.</a:t>
            </a:r>
            <a:endParaRPr sz="2000" dirty="0">
              <a:latin typeface="+mn-lt"/>
              <a:cs typeface="Arial MT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FB71474-D8CE-4688-B3CB-3DF2177E684C}"/>
              </a:ext>
            </a:extLst>
          </p:cNvPr>
          <p:cNvSpPr txBox="1">
            <a:spLocks/>
          </p:cNvSpPr>
          <p:nvPr/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55" dirty="0" err="1">
                <a:latin typeface="Impact" panose="020B0806030902050204" pitchFamily="34" charset="0"/>
              </a:rPr>
              <a:t>Résolution</a:t>
            </a:r>
            <a:r>
              <a:rPr lang="de-DE" sz="2800" spc="55" dirty="0">
                <a:latin typeface="Impact" panose="020B0806030902050204" pitchFamily="34" charset="0"/>
              </a:rPr>
              <a:t> </a:t>
            </a:r>
            <a:r>
              <a:rPr lang="de-DE" sz="2800" spc="55" dirty="0" err="1">
                <a:latin typeface="Impact" panose="020B0806030902050204" pitchFamily="34" charset="0"/>
              </a:rPr>
              <a:t>analytique</a:t>
            </a:r>
            <a:endParaRPr lang="de-DE" sz="2800" spc="5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69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0" dirty="0">
                <a:latin typeface="Impact" panose="020B0806030902050204" pitchFamily="34" charset="0"/>
              </a:rPr>
              <a:t>Création</a:t>
            </a:r>
            <a:r>
              <a:rPr sz="2800" spc="290" dirty="0">
                <a:latin typeface="Impact" panose="020B0806030902050204" pitchFamily="34" charset="0"/>
              </a:rPr>
              <a:t> </a:t>
            </a:r>
            <a:r>
              <a:rPr sz="2800" dirty="0">
                <a:latin typeface="Impact" panose="020B0806030902050204" pitchFamily="34" charset="0"/>
              </a:rPr>
              <a:t>de</a:t>
            </a:r>
            <a:r>
              <a:rPr sz="2800" spc="305" dirty="0">
                <a:latin typeface="Impact" panose="020B0806030902050204" pitchFamily="34" charset="0"/>
              </a:rPr>
              <a:t> </a:t>
            </a:r>
            <a:r>
              <a:rPr sz="2800" dirty="0">
                <a:latin typeface="Impact" panose="020B0806030902050204" pitchFamily="34" charset="0"/>
              </a:rPr>
              <a:t>la</a:t>
            </a:r>
            <a:r>
              <a:rPr sz="2800" spc="265" dirty="0">
                <a:latin typeface="Impact" panose="020B0806030902050204" pitchFamily="34" charset="0"/>
              </a:rPr>
              <a:t> </a:t>
            </a:r>
            <a:r>
              <a:rPr sz="2800" spc="75" dirty="0">
                <a:latin typeface="Impact" panose="020B0806030902050204" pitchFamily="34" charset="0"/>
              </a:rPr>
              <a:t>géométrie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3740" y="1158951"/>
            <a:ext cx="8034655" cy="1066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+mn-lt"/>
                <a:cs typeface="Arial MT"/>
              </a:rPr>
              <a:t>Importation</a:t>
            </a:r>
            <a:r>
              <a:rPr sz="2800" spc="-80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de</a:t>
            </a:r>
            <a:r>
              <a:rPr sz="2800" spc="-75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l’image</a:t>
            </a:r>
            <a:r>
              <a:rPr sz="2800" spc="-55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de</a:t>
            </a:r>
            <a:r>
              <a:rPr sz="2800" spc="-80" dirty="0">
                <a:latin typeface="+mn-lt"/>
                <a:cs typeface="Arial MT"/>
              </a:rPr>
              <a:t> </a:t>
            </a:r>
            <a:r>
              <a:rPr sz="2800" spc="-20" dirty="0">
                <a:latin typeface="+mn-lt"/>
                <a:cs typeface="Arial MT"/>
              </a:rPr>
              <a:t>fond</a:t>
            </a:r>
            <a:endParaRPr sz="2800" dirty="0">
              <a:latin typeface="+mn-l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3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+mn-lt"/>
                <a:cs typeface="Arial MT"/>
              </a:rPr>
              <a:t>Chargement</a:t>
            </a:r>
            <a:r>
              <a:rPr sz="2000" spc="-8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l’image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depuis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View</a:t>
            </a:r>
            <a:r>
              <a:rPr sz="2000" spc="-2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&gt;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Backgroud</a:t>
            </a:r>
            <a:r>
              <a:rPr sz="2000" spc="-6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image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&gt;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Real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spc="-20" dirty="0">
                <a:latin typeface="+mn-lt"/>
                <a:cs typeface="Arial MT"/>
              </a:rPr>
              <a:t>size</a:t>
            </a:r>
            <a:endParaRPr sz="2000" dirty="0">
              <a:latin typeface="+mn-l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+mn-lt"/>
                <a:cs typeface="Arial MT"/>
              </a:rPr>
              <a:t>On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sélectionne</a:t>
            </a:r>
            <a:r>
              <a:rPr sz="2000" spc="-70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‘navisence.tif’</a:t>
            </a:r>
            <a:endParaRPr sz="2000" dirty="0">
              <a:latin typeface="+mn-l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5928" y="3086100"/>
            <a:ext cx="4561332" cy="17617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" y="2546604"/>
            <a:ext cx="2814828" cy="28407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3740" y="1158951"/>
            <a:ext cx="4817110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dirty="0">
                <a:latin typeface="+mn-lt"/>
                <a:cs typeface="Arial MT"/>
              </a:rPr>
              <a:t>Importation</a:t>
            </a:r>
            <a:r>
              <a:rPr sz="2600" spc="-80" dirty="0">
                <a:latin typeface="+mn-lt"/>
                <a:cs typeface="Arial MT"/>
              </a:rPr>
              <a:t> </a:t>
            </a:r>
            <a:r>
              <a:rPr sz="2600" dirty="0">
                <a:latin typeface="+mn-lt"/>
                <a:cs typeface="Arial MT"/>
              </a:rPr>
              <a:t>de</a:t>
            </a:r>
            <a:r>
              <a:rPr sz="2600" spc="-75" dirty="0">
                <a:latin typeface="+mn-lt"/>
                <a:cs typeface="Arial MT"/>
              </a:rPr>
              <a:t> </a:t>
            </a:r>
            <a:r>
              <a:rPr sz="2600" dirty="0">
                <a:latin typeface="+mn-lt"/>
                <a:cs typeface="Arial MT"/>
              </a:rPr>
              <a:t>l’image</a:t>
            </a:r>
            <a:r>
              <a:rPr sz="2600" spc="-55" dirty="0">
                <a:latin typeface="+mn-lt"/>
                <a:cs typeface="Arial MT"/>
              </a:rPr>
              <a:t> </a:t>
            </a:r>
            <a:r>
              <a:rPr sz="2600" dirty="0">
                <a:latin typeface="+mn-lt"/>
                <a:cs typeface="Arial MT"/>
              </a:rPr>
              <a:t>de</a:t>
            </a:r>
            <a:r>
              <a:rPr sz="2600" spc="-80" dirty="0">
                <a:latin typeface="+mn-lt"/>
                <a:cs typeface="Arial MT"/>
              </a:rPr>
              <a:t> </a:t>
            </a:r>
            <a:r>
              <a:rPr sz="2600" spc="-20" dirty="0">
                <a:latin typeface="+mn-lt"/>
                <a:cs typeface="Arial MT"/>
              </a:rPr>
              <a:t>fond</a:t>
            </a:r>
            <a:endParaRPr sz="2600" dirty="0">
              <a:latin typeface="+mn-l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9412" y="1943100"/>
            <a:ext cx="7958455" cy="4262755"/>
            <a:chOff x="629412" y="1943100"/>
            <a:chExt cx="7958455" cy="42627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280" y="1943100"/>
              <a:ext cx="7871459" cy="42626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412" y="2298217"/>
              <a:ext cx="262102" cy="2529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465" y="2318384"/>
              <a:ext cx="180594" cy="171450"/>
            </a:xfrm>
            <a:prstGeom prst="rect">
              <a:avLst/>
            </a:prstGeom>
          </p:spPr>
        </p:pic>
      </p:grpSp>
      <p:sp>
        <p:nvSpPr>
          <p:cNvPr id="12" name="object 2">
            <a:extLst>
              <a:ext uri="{FF2B5EF4-FFF2-40B4-BE49-F238E27FC236}">
                <a16:creationId xmlns:a16="http://schemas.microsoft.com/office/drawing/2014/main" id="{5BF04819-0FED-4D65-9F18-43C748DC7855}"/>
              </a:ext>
            </a:extLst>
          </p:cNvPr>
          <p:cNvSpPr txBox="1">
            <a:spLocks/>
          </p:cNvSpPr>
          <p:nvPr/>
        </p:nvSpPr>
        <p:spPr>
          <a:xfrm>
            <a:off x="29469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70">
                <a:latin typeface="Impact" panose="020B0806030902050204" pitchFamily="34" charset="0"/>
              </a:rPr>
              <a:t>Création</a:t>
            </a:r>
            <a:r>
              <a:rPr lang="de-DE" sz="2800" spc="290">
                <a:latin typeface="Impact" panose="020B0806030902050204" pitchFamily="34" charset="0"/>
              </a:rPr>
              <a:t> </a:t>
            </a:r>
            <a:r>
              <a:rPr lang="de-DE" sz="2800">
                <a:latin typeface="Impact" panose="020B0806030902050204" pitchFamily="34" charset="0"/>
              </a:rPr>
              <a:t>de</a:t>
            </a:r>
            <a:r>
              <a:rPr lang="de-DE" sz="2800" spc="305">
                <a:latin typeface="Impact" panose="020B0806030902050204" pitchFamily="34" charset="0"/>
              </a:rPr>
              <a:t> </a:t>
            </a:r>
            <a:r>
              <a:rPr lang="de-DE" sz="2800">
                <a:latin typeface="Impact" panose="020B0806030902050204" pitchFamily="34" charset="0"/>
              </a:rPr>
              <a:t>la</a:t>
            </a:r>
            <a:r>
              <a:rPr lang="de-DE" sz="2800" spc="265">
                <a:latin typeface="Impact" panose="020B0806030902050204" pitchFamily="34" charset="0"/>
              </a:rPr>
              <a:t> </a:t>
            </a:r>
            <a:r>
              <a:rPr lang="de-DE" sz="2800" spc="75">
                <a:latin typeface="Impact" panose="020B0806030902050204" pitchFamily="34" charset="0"/>
              </a:rPr>
              <a:t>géométrie</a:t>
            </a:r>
            <a:endParaRPr lang="de-DE" sz="2800" spc="7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229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55" dirty="0">
                <a:latin typeface="Impact" panose="020B0806030902050204" pitchFamily="34" charset="0"/>
              </a:rPr>
              <a:t>Iber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219200"/>
            <a:ext cx="2655570" cy="3017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1719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+mn-lt"/>
                <a:cs typeface="Arial MT"/>
              </a:rPr>
              <a:t>Création</a:t>
            </a:r>
            <a:r>
              <a:rPr sz="2800" spc="-60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de</a:t>
            </a:r>
            <a:r>
              <a:rPr sz="2800" spc="-70" dirty="0">
                <a:latin typeface="+mn-lt"/>
                <a:cs typeface="Arial MT"/>
              </a:rPr>
              <a:t> </a:t>
            </a:r>
            <a:r>
              <a:rPr sz="2800" spc="-25" dirty="0">
                <a:latin typeface="+mn-lt"/>
                <a:cs typeface="Arial MT"/>
              </a:rPr>
              <a:t>la </a:t>
            </a:r>
            <a:r>
              <a:rPr sz="2800" spc="-10" dirty="0">
                <a:latin typeface="+mn-lt"/>
                <a:cs typeface="Arial MT"/>
              </a:rPr>
              <a:t>géométrie</a:t>
            </a:r>
            <a:endParaRPr sz="2800" dirty="0">
              <a:latin typeface="+mn-lt"/>
              <a:cs typeface="Arial MT"/>
            </a:endParaRPr>
          </a:p>
          <a:p>
            <a:pPr marL="355600" marR="22225" indent="-342900">
              <a:lnSpc>
                <a:spcPct val="100000"/>
              </a:lnSpc>
              <a:spcBef>
                <a:spcPts val="35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+mn-lt"/>
                <a:cs typeface="Arial MT"/>
              </a:rPr>
              <a:t>Création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d’une </a:t>
            </a:r>
            <a:r>
              <a:rPr sz="2000" dirty="0">
                <a:latin typeface="+mn-lt"/>
                <a:cs typeface="Arial MT"/>
              </a:rPr>
              <a:t>géométrie</a:t>
            </a:r>
            <a:r>
              <a:rPr sz="2000" spc="-7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autour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spc="-25" dirty="0">
                <a:latin typeface="+mn-lt"/>
                <a:cs typeface="Arial MT"/>
              </a:rPr>
              <a:t>de </a:t>
            </a:r>
            <a:r>
              <a:rPr sz="2000" dirty="0">
                <a:latin typeface="+mn-lt"/>
                <a:cs typeface="Arial MT"/>
              </a:rPr>
              <a:t>la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rivière</a:t>
            </a:r>
            <a:endParaRPr sz="2000" dirty="0">
              <a:latin typeface="+mn-l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+mn-lt"/>
                <a:cs typeface="Arial MT"/>
              </a:rPr>
              <a:t>Cette</a:t>
            </a:r>
            <a:r>
              <a:rPr sz="2000" spc="-45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géométrie </a:t>
            </a:r>
            <a:r>
              <a:rPr sz="2000" dirty="0">
                <a:latin typeface="+mn-lt"/>
                <a:cs typeface="Arial MT"/>
              </a:rPr>
              <a:t>comprend</a:t>
            </a:r>
            <a:r>
              <a:rPr sz="2000" spc="-6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le</a:t>
            </a:r>
            <a:r>
              <a:rPr sz="2000" spc="-1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pont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spc="-25" dirty="0">
                <a:latin typeface="+mn-lt"/>
                <a:cs typeface="Arial MT"/>
              </a:rPr>
              <a:t>et </a:t>
            </a:r>
            <a:r>
              <a:rPr sz="2000" dirty="0">
                <a:latin typeface="+mn-lt"/>
                <a:cs typeface="Arial MT"/>
              </a:rPr>
              <a:t>une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zone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en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aval</a:t>
            </a:r>
            <a:r>
              <a:rPr sz="2000" spc="-10" dirty="0">
                <a:latin typeface="+mn-lt"/>
                <a:cs typeface="Arial MT"/>
              </a:rPr>
              <a:t> </a:t>
            </a:r>
            <a:r>
              <a:rPr sz="2000" spc="-25" dirty="0">
                <a:latin typeface="+mn-lt"/>
                <a:cs typeface="Arial MT"/>
              </a:rPr>
              <a:t>du </a:t>
            </a:r>
            <a:r>
              <a:rPr sz="2000" spc="-20" dirty="0">
                <a:latin typeface="+mn-lt"/>
                <a:cs typeface="Arial MT"/>
              </a:rPr>
              <a:t>pont</a:t>
            </a:r>
            <a:endParaRPr sz="2000" dirty="0">
              <a:latin typeface="+mn-l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6865" y="990600"/>
            <a:ext cx="2807589" cy="53978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229" y="319486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55" dirty="0">
                <a:latin typeface="Impact" panose="020B0806030902050204" pitchFamily="34" charset="0"/>
              </a:rPr>
              <a:t>Iber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75640" y="1158951"/>
            <a:ext cx="5243195" cy="16757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+mn-lt"/>
                <a:cs typeface="Arial MT"/>
              </a:rPr>
              <a:t>Conditions</a:t>
            </a:r>
            <a:r>
              <a:rPr sz="2800" spc="-50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de</a:t>
            </a:r>
            <a:r>
              <a:rPr sz="2800" spc="-60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bord</a:t>
            </a:r>
            <a:r>
              <a:rPr sz="2800" spc="-70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à</a:t>
            </a:r>
            <a:r>
              <a:rPr sz="2800" spc="-60" dirty="0">
                <a:latin typeface="+mn-lt"/>
                <a:cs typeface="Arial MT"/>
              </a:rPr>
              <a:t> </a:t>
            </a:r>
            <a:r>
              <a:rPr sz="2800" spc="-10" dirty="0">
                <a:latin typeface="+mn-lt"/>
                <a:cs typeface="Arial MT"/>
              </a:rPr>
              <a:t>l’entrée</a:t>
            </a:r>
            <a:endParaRPr sz="2800" dirty="0">
              <a:latin typeface="+mn-lt"/>
              <a:cs typeface="Arial MT"/>
            </a:endParaRPr>
          </a:p>
          <a:p>
            <a:pPr marL="393065" indent="-342265">
              <a:lnSpc>
                <a:spcPct val="100000"/>
              </a:lnSpc>
              <a:spcBef>
                <a:spcPts val="35"/>
              </a:spcBef>
              <a:buChar char="•"/>
              <a:tabLst>
                <a:tab pos="393065" algn="l"/>
              </a:tabLst>
            </a:pPr>
            <a:r>
              <a:rPr sz="2000" dirty="0">
                <a:latin typeface="+mn-lt"/>
                <a:cs typeface="Arial MT"/>
              </a:rPr>
              <a:t>Création</a:t>
            </a:r>
            <a:r>
              <a:rPr sz="2000" spc="-5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d’une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condition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bord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à</a:t>
            </a:r>
            <a:r>
              <a:rPr sz="2000" spc="-10" dirty="0">
                <a:latin typeface="+mn-lt"/>
                <a:cs typeface="Arial MT"/>
              </a:rPr>
              <a:t> l’entrée</a:t>
            </a:r>
            <a:endParaRPr sz="2000" dirty="0">
              <a:latin typeface="+mn-lt"/>
              <a:cs typeface="Arial MT"/>
            </a:endParaRPr>
          </a:p>
          <a:p>
            <a:pPr marL="393065" indent="-342265">
              <a:lnSpc>
                <a:spcPct val="100000"/>
              </a:lnSpc>
              <a:buChar char="•"/>
              <a:tabLst>
                <a:tab pos="393065" algn="l"/>
              </a:tabLst>
            </a:pPr>
            <a:r>
              <a:rPr sz="2000" dirty="0">
                <a:latin typeface="+mn-lt"/>
                <a:cs typeface="Arial MT"/>
              </a:rPr>
              <a:t>Créer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un</a:t>
            </a:r>
            <a:r>
              <a:rPr sz="2000" spc="-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hydrogramme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</a:t>
            </a:r>
            <a:r>
              <a:rPr sz="2000" spc="-20" dirty="0">
                <a:latin typeface="+mn-lt"/>
                <a:cs typeface="Arial MT"/>
              </a:rPr>
              <a:t> crue</a:t>
            </a:r>
            <a:endParaRPr sz="2000" dirty="0">
              <a:latin typeface="+mn-lt"/>
              <a:cs typeface="Arial MT"/>
            </a:endParaRPr>
          </a:p>
          <a:p>
            <a:pPr marL="393065" indent="-342265">
              <a:lnSpc>
                <a:spcPct val="100000"/>
              </a:lnSpc>
              <a:buChar char="•"/>
              <a:tabLst>
                <a:tab pos="393065" algn="l"/>
              </a:tabLst>
            </a:pPr>
            <a:r>
              <a:rPr sz="2000" dirty="0">
                <a:latin typeface="+mn-lt"/>
                <a:cs typeface="Arial MT"/>
              </a:rPr>
              <a:t>Temps</a:t>
            </a:r>
            <a:r>
              <a:rPr sz="2000" spc="-3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concentration</a:t>
            </a:r>
            <a:r>
              <a:rPr sz="2000" spc="-5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Cambria Math"/>
              </a:rPr>
              <a:t>𝑡</a:t>
            </a:r>
            <a:r>
              <a:rPr sz="2175" baseline="-15325" dirty="0">
                <a:latin typeface="+mn-lt"/>
                <a:cs typeface="Cambria Math"/>
              </a:rPr>
              <a:t>𝑐</a:t>
            </a:r>
            <a:r>
              <a:rPr sz="2175" spc="517" baseline="-15325" dirty="0">
                <a:latin typeface="+mn-lt"/>
                <a:cs typeface="Cambria Math"/>
              </a:rPr>
              <a:t> </a:t>
            </a:r>
            <a:r>
              <a:rPr sz="2000" dirty="0">
                <a:latin typeface="+mn-lt"/>
                <a:cs typeface="Cambria Math"/>
              </a:rPr>
              <a:t>=</a:t>
            </a:r>
            <a:r>
              <a:rPr sz="2000" spc="100" dirty="0">
                <a:latin typeface="+mn-lt"/>
                <a:cs typeface="Cambria Math"/>
              </a:rPr>
              <a:t> </a:t>
            </a:r>
            <a:r>
              <a:rPr sz="2000" dirty="0">
                <a:latin typeface="+mn-lt"/>
                <a:cs typeface="Cambria Math"/>
              </a:rPr>
              <a:t>2000</a:t>
            </a:r>
            <a:r>
              <a:rPr sz="2000" spc="10" dirty="0">
                <a:latin typeface="+mn-lt"/>
                <a:cs typeface="Cambria Math"/>
              </a:rPr>
              <a:t> </a:t>
            </a:r>
            <a:r>
              <a:rPr sz="2000" spc="-50" dirty="0">
                <a:latin typeface="+mn-lt"/>
                <a:cs typeface="Cambria Math"/>
              </a:rPr>
              <a:t>𝑠</a:t>
            </a:r>
            <a:endParaRPr sz="2000" dirty="0">
              <a:latin typeface="+mn-lt"/>
              <a:cs typeface="Cambria Math"/>
            </a:endParaRPr>
          </a:p>
          <a:p>
            <a:pPr marL="393065" indent="-342265">
              <a:lnSpc>
                <a:spcPct val="100000"/>
              </a:lnSpc>
              <a:buChar char="•"/>
              <a:tabLst>
                <a:tab pos="393065" algn="l"/>
              </a:tabLst>
            </a:pPr>
            <a:r>
              <a:rPr sz="2000" dirty="0">
                <a:latin typeface="+mn-lt"/>
                <a:cs typeface="Arial MT"/>
              </a:rPr>
              <a:t>Débit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</a:t>
            </a:r>
            <a:r>
              <a:rPr sz="2000" spc="-1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pointe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spc="60" dirty="0">
                <a:latin typeface="+mn-lt"/>
                <a:cs typeface="Cambria Math"/>
              </a:rPr>
              <a:t>𝑄</a:t>
            </a:r>
            <a:r>
              <a:rPr sz="2175" spc="89" baseline="-15325" dirty="0">
                <a:latin typeface="+mn-lt"/>
                <a:cs typeface="Cambria Math"/>
              </a:rPr>
              <a:t>𝑚𝑎𝑥</a:t>
            </a:r>
            <a:r>
              <a:rPr sz="2175" spc="517" baseline="-15325" dirty="0">
                <a:latin typeface="+mn-lt"/>
                <a:cs typeface="Cambria Math"/>
              </a:rPr>
              <a:t> </a:t>
            </a:r>
            <a:r>
              <a:rPr sz="2000" dirty="0">
                <a:latin typeface="+mn-lt"/>
                <a:cs typeface="Cambria Math"/>
              </a:rPr>
              <a:t>=</a:t>
            </a:r>
            <a:r>
              <a:rPr sz="2000" spc="100" dirty="0">
                <a:latin typeface="+mn-lt"/>
                <a:cs typeface="Cambria Math"/>
              </a:rPr>
              <a:t> </a:t>
            </a:r>
            <a:r>
              <a:rPr sz="2000" dirty="0">
                <a:latin typeface="+mn-lt"/>
                <a:cs typeface="Cambria Math"/>
              </a:rPr>
              <a:t>20</a:t>
            </a:r>
            <a:r>
              <a:rPr sz="2000" spc="15" dirty="0">
                <a:latin typeface="+mn-lt"/>
                <a:cs typeface="Cambria Math"/>
              </a:rPr>
              <a:t> </a:t>
            </a:r>
            <a:r>
              <a:rPr sz="2000" spc="-20" dirty="0">
                <a:latin typeface="+mn-lt"/>
                <a:cs typeface="Cambria Math"/>
              </a:rPr>
              <a:t>𝑚</a:t>
            </a:r>
            <a:r>
              <a:rPr sz="2175" spc="-30" baseline="28735" dirty="0">
                <a:latin typeface="+mn-lt"/>
                <a:cs typeface="Cambria Math"/>
              </a:rPr>
              <a:t>3</a:t>
            </a:r>
            <a:r>
              <a:rPr sz="2000" spc="-20" dirty="0">
                <a:latin typeface="+mn-lt"/>
                <a:cs typeface="Cambria Math"/>
              </a:rPr>
              <a:t>/𝑠</a:t>
            </a:r>
            <a:endParaRPr sz="2000" dirty="0">
              <a:latin typeface="+mn-lt"/>
              <a:cs typeface="Cambria Math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0459" y="3316223"/>
            <a:ext cx="1539239" cy="8092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940" y="2924555"/>
            <a:ext cx="2859023" cy="33924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5564" y="914399"/>
            <a:ext cx="3042285" cy="54025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3740" y="1158951"/>
            <a:ext cx="5081905" cy="761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+mn-lt"/>
                <a:cs typeface="Arial MT"/>
              </a:rPr>
              <a:t>Conditions</a:t>
            </a:r>
            <a:r>
              <a:rPr sz="2800" spc="-45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de</a:t>
            </a:r>
            <a:r>
              <a:rPr sz="2800" spc="-50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bord</a:t>
            </a:r>
            <a:r>
              <a:rPr sz="2800" spc="-60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à</a:t>
            </a:r>
            <a:r>
              <a:rPr sz="2800" spc="-55" dirty="0">
                <a:latin typeface="+mn-lt"/>
                <a:cs typeface="Arial MT"/>
              </a:rPr>
              <a:t> </a:t>
            </a:r>
            <a:r>
              <a:rPr sz="2800" dirty="0">
                <a:latin typeface="+mn-lt"/>
                <a:cs typeface="Arial MT"/>
              </a:rPr>
              <a:t>la</a:t>
            </a:r>
            <a:r>
              <a:rPr sz="2800" spc="-50" dirty="0">
                <a:latin typeface="+mn-lt"/>
                <a:cs typeface="Arial MT"/>
              </a:rPr>
              <a:t> </a:t>
            </a:r>
            <a:r>
              <a:rPr sz="2800" spc="-10" dirty="0">
                <a:latin typeface="+mn-lt"/>
                <a:cs typeface="Arial MT"/>
              </a:rPr>
              <a:t>sortie</a:t>
            </a:r>
            <a:endParaRPr sz="2800" dirty="0">
              <a:latin typeface="+mn-l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3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+mn-lt"/>
                <a:cs typeface="Arial MT"/>
              </a:rPr>
              <a:t>Création</a:t>
            </a:r>
            <a:r>
              <a:rPr sz="2000" spc="-5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d’une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condition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de</a:t>
            </a:r>
            <a:r>
              <a:rPr sz="2000" spc="-3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bord</a:t>
            </a:r>
            <a:r>
              <a:rPr sz="2000" spc="-40" dirty="0">
                <a:latin typeface="+mn-lt"/>
                <a:cs typeface="Arial MT"/>
              </a:rPr>
              <a:t> </a:t>
            </a:r>
            <a:r>
              <a:rPr sz="2000" dirty="0">
                <a:latin typeface="+mn-lt"/>
                <a:cs typeface="Arial MT"/>
              </a:rPr>
              <a:t>en</a:t>
            </a:r>
            <a:r>
              <a:rPr sz="2000" spc="-25" dirty="0">
                <a:latin typeface="+mn-lt"/>
                <a:cs typeface="Arial MT"/>
              </a:rPr>
              <a:t> </a:t>
            </a:r>
            <a:r>
              <a:rPr sz="2000" spc="-10" dirty="0">
                <a:latin typeface="+mn-lt"/>
                <a:cs typeface="Arial MT"/>
              </a:rPr>
              <a:t>sortie</a:t>
            </a:r>
            <a:endParaRPr sz="2000" dirty="0">
              <a:latin typeface="+mn-l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2438400"/>
            <a:ext cx="2859024" cy="34046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6715" y="890093"/>
            <a:ext cx="1728214" cy="5486399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54A7B53E-346E-43E1-82B7-7AAA1FC61A2D}"/>
              </a:ext>
            </a:extLst>
          </p:cNvPr>
          <p:cNvSpPr txBox="1">
            <a:spLocks/>
          </p:cNvSpPr>
          <p:nvPr/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55" dirty="0" err="1">
                <a:latin typeface="Impact" panose="020B0806030902050204" pitchFamily="34" charset="0"/>
              </a:rPr>
              <a:t>Iber</a:t>
            </a:r>
            <a:endParaRPr lang="de-DE" sz="2800" spc="5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3740" y="1158951"/>
            <a:ext cx="4590415" cy="761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800" dirty="0">
                <a:latin typeface="Calibri (Body)"/>
                <a:cs typeface="Arial MT"/>
              </a:rPr>
              <a:t>Création</a:t>
            </a:r>
            <a:r>
              <a:rPr lang="fr-FR" sz="2800" spc="-45" dirty="0">
                <a:latin typeface="Calibri (Body)"/>
                <a:cs typeface="Arial MT"/>
              </a:rPr>
              <a:t> </a:t>
            </a:r>
            <a:r>
              <a:rPr lang="fr-FR" sz="2800" dirty="0">
                <a:latin typeface="Calibri (Body)"/>
                <a:cs typeface="Arial MT"/>
              </a:rPr>
              <a:t>de</a:t>
            </a:r>
            <a:r>
              <a:rPr lang="fr-FR" sz="2800" spc="-55" dirty="0">
                <a:latin typeface="Calibri (Body)"/>
                <a:cs typeface="Arial MT"/>
              </a:rPr>
              <a:t> </a:t>
            </a:r>
            <a:r>
              <a:rPr lang="fr-FR" sz="2800" dirty="0">
                <a:latin typeface="Calibri (Body)"/>
                <a:cs typeface="Arial MT"/>
              </a:rPr>
              <a:t>la</a:t>
            </a:r>
            <a:r>
              <a:rPr lang="fr-FR" sz="2800" spc="-50" dirty="0">
                <a:latin typeface="Calibri (Body)"/>
                <a:cs typeface="Arial MT"/>
              </a:rPr>
              <a:t> </a:t>
            </a:r>
            <a:r>
              <a:rPr lang="fr-FR" sz="2800" spc="-10" dirty="0">
                <a:latin typeface="Calibri (Body)"/>
                <a:cs typeface="Arial MT"/>
              </a:rPr>
              <a:t>rugosité</a:t>
            </a:r>
            <a:endParaRPr lang="fr-FR" sz="2800" dirty="0">
              <a:latin typeface="Calibri (Body)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35"/>
              </a:spcBef>
              <a:buChar char="•"/>
              <a:tabLst>
                <a:tab pos="354965" algn="l"/>
              </a:tabLst>
            </a:pPr>
            <a:r>
              <a:rPr lang="fr-FR" sz="2000" dirty="0">
                <a:latin typeface="Calibri (Body)"/>
                <a:cs typeface="Arial MT"/>
              </a:rPr>
              <a:t>Appliquer</a:t>
            </a:r>
            <a:r>
              <a:rPr lang="fr-FR" sz="2000" spc="-25" dirty="0">
                <a:latin typeface="Calibri (Body)"/>
                <a:cs typeface="Arial MT"/>
              </a:rPr>
              <a:t> </a:t>
            </a:r>
            <a:r>
              <a:rPr lang="fr-FR" sz="2000" dirty="0">
                <a:latin typeface="Calibri (Body)"/>
                <a:cs typeface="Arial MT"/>
              </a:rPr>
              <a:t>une</a:t>
            </a:r>
            <a:r>
              <a:rPr lang="fr-FR" sz="2000" spc="-25" dirty="0">
                <a:latin typeface="Calibri (Body)"/>
                <a:cs typeface="Arial MT"/>
              </a:rPr>
              <a:t> </a:t>
            </a:r>
            <a:r>
              <a:rPr lang="fr-FR" sz="2000" dirty="0">
                <a:latin typeface="Calibri (Body)"/>
                <a:cs typeface="Arial MT"/>
              </a:rPr>
              <a:t>rugosité</a:t>
            </a:r>
            <a:r>
              <a:rPr lang="fr-FR" sz="2000" spc="-40" dirty="0">
                <a:latin typeface="Calibri (Body)"/>
                <a:cs typeface="Arial MT"/>
              </a:rPr>
              <a:t> </a:t>
            </a:r>
            <a:r>
              <a:rPr lang="fr-FR" sz="2000" dirty="0">
                <a:latin typeface="Calibri (Body)"/>
                <a:cs typeface="Arial MT"/>
              </a:rPr>
              <a:t>à</a:t>
            </a:r>
            <a:r>
              <a:rPr lang="fr-FR" sz="2000" spc="-25" dirty="0">
                <a:latin typeface="Calibri (Body)"/>
                <a:cs typeface="Arial MT"/>
              </a:rPr>
              <a:t> </a:t>
            </a:r>
            <a:r>
              <a:rPr lang="fr-FR" sz="2000" dirty="0">
                <a:latin typeface="Calibri (Body)"/>
                <a:cs typeface="Arial MT"/>
              </a:rPr>
              <a:t>la</a:t>
            </a:r>
            <a:r>
              <a:rPr lang="fr-FR" sz="2000" spc="-10" dirty="0">
                <a:latin typeface="Calibri (Body)"/>
                <a:cs typeface="Arial MT"/>
              </a:rPr>
              <a:t> géométrie</a:t>
            </a:r>
            <a:endParaRPr lang="fr-FR" sz="2000" dirty="0">
              <a:latin typeface="Calibri (Body)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8664" y="2523744"/>
            <a:ext cx="2724912" cy="2795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884" y="2487167"/>
            <a:ext cx="3419855" cy="23225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6643" y="1080516"/>
            <a:ext cx="2228088" cy="5390388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1132F515-5FA7-4B5C-A185-783202D07B31}"/>
              </a:ext>
            </a:extLst>
          </p:cNvPr>
          <p:cNvSpPr txBox="1">
            <a:spLocks/>
          </p:cNvSpPr>
          <p:nvPr/>
        </p:nvSpPr>
        <p:spPr>
          <a:xfrm>
            <a:off x="304800" y="318930"/>
            <a:ext cx="78867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2800" spc="55" dirty="0" err="1">
                <a:latin typeface="Impact" panose="020B0806030902050204" pitchFamily="34" charset="0"/>
              </a:rPr>
              <a:t>Iber</a:t>
            </a:r>
            <a:endParaRPr lang="de-DE" sz="2800" spc="55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1235</Words>
  <Application>Microsoft Office PowerPoint</Application>
  <PresentationFormat>On-screen Show (4:3)</PresentationFormat>
  <Paragraphs>226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32</vt:i4>
      </vt:variant>
    </vt:vector>
  </HeadingPairs>
  <TitlesOfParts>
    <vt:vector size="53" baseType="lpstr">
      <vt:lpstr>Arial</vt:lpstr>
      <vt:lpstr>Arial MT</vt:lpstr>
      <vt:lpstr>Arial Narrow</vt:lpstr>
      <vt:lpstr>Calibri</vt:lpstr>
      <vt:lpstr>Calibri </vt:lpstr>
      <vt:lpstr>Calibri (Body)</vt:lpstr>
      <vt:lpstr>Calibri Light</vt:lpstr>
      <vt:lpstr>Cambria Math</vt:lpstr>
      <vt:lpstr>Impact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PowerPoint Presentation</vt:lpstr>
      <vt:lpstr>Plan de la séance</vt:lpstr>
      <vt:lpstr>Etude de cas</vt:lpstr>
      <vt:lpstr>Création de la géométrie</vt:lpstr>
      <vt:lpstr>PowerPoint Presentation</vt:lpstr>
      <vt:lpstr>Iber</vt:lpstr>
      <vt:lpstr>Iber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Iber</vt:lpstr>
      <vt:lpstr>Iber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 coderay</dc:creator>
  <cp:lastModifiedBy>Sofi Farazande</cp:lastModifiedBy>
  <cp:revision>15</cp:revision>
  <dcterms:created xsi:type="dcterms:W3CDTF">2025-02-23T15:20:22Z</dcterms:created>
  <dcterms:modified xsi:type="dcterms:W3CDTF">2025-02-23T19:00:19Z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2023-01-31T00:00:00Z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2025-02-23T00:00:00Z</vt:filetime>
  </property>
  <property fmtid="{D5CDD505-2E9C-101B-9397-08002B2CF9AE}" pid="5" name="Producer">
    <vt:lpwstr>Microsoft® PowerPoint® for Microsoft 365</vt:lpwstr>
  </property>
</Properties>
</file>