
<file path=[Content_Types].xml><?xml version="1.0" encoding="utf-8"?>
<Types xmlns="http://schemas.openxmlformats.org/package/2006/content-types">
  <Default Extension="jfif" ContentType="image/jpeg"/>
  <Default Extension="jpg" ContentType="image/jpeg"/>
  <Default Extension="mov" ContentType="video/quicktime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257" r:id="rId2"/>
    <p:sldId id="277" r:id="rId3"/>
    <p:sldId id="324" r:id="rId4"/>
    <p:sldId id="288" r:id="rId5"/>
    <p:sldId id="278" r:id="rId6"/>
    <p:sldId id="310" r:id="rId7"/>
    <p:sldId id="311" r:id="rId8"/>
    <p:sldId id="313" r:id="rId9"/>
    <p:sldId id="312" r:id="rId10"/>
    <p:sldId id="314" r:id="rId11"/>
    <p:sldId id="315" r:id="rId12"/>
    <p:sldId id="316" r:id="rId13"/>
    <p:sldId id="329" r:id="rId14"/>
    <p:sldId id="328" r:id="rId15"/>
    <p:sldId id="322" r:id="rId16"/>
    <p:sldId id="283" r:id="rId17"/>
    <p:sldId id="284" r:id="rId18"/>
    <p:sldId id="330" r:id="rId19"/>
    <p:sldId id="258" r:id="rId20"/>
    <p:sldId id="264" r:id="rId21"/>
    <p:sldId id="266" r:id="rId22"/>
    <p:sldId id="268" r:id="rId23"/>
    <p:sldId id="269" r:id="rId24"/>
    <p:sldId id="272" r:id="rId25"/>
    <p:sldId id="273" r:id="rId26"/>
    <p:sldId id="274" r:id="rId27"/>
    <p:sldId id="275" r:id="rId28"/>
    <p:sldId id="323" r:id="rId29"/>
    <p:sldId id="287" r:id="rId30"/>
    <p:sldId id="331" r:id="rId31"/>
    <p:sldId id="289" r:id="rId32"/>
    <p:sldId id="355" r:id="rId33"/>
    <p:sldId id="356" r:id="rId34"/>
    <p:sldId id="357" r:id="rId35"/>
    <p:sldId id="358" r:id="rId36"/>
    <p:sldId id="359" r:id="rId37"/>
    <p:sldId id="290" r:id="rId38"/>
    <p:sldId id="291" r:id="rId39"/>
    <p:sldId id="292" r:id="rId40"/>
    <p:sldId id="332" r:id="rId41"/>
    <p:sldId id="333" r:id="rId42"/>
    <p:sldId id="334" r:id="rId43"/>
    <p:sldId id="335" r:id="rId44"/>
    <p:sldId id="336" r:id="rId45"/>
    <p:sldId id="296" r:id="rId46"/>
    <p:sldId id="338" r:id="rId47"/>
    <p:sldId id="339" r:id="rId48"/>
    <p:sldId id="340" r:id="rId49"/>
    <p:sldId id="297" r:id="rId50"/>
    <p:sldId id="293" r:id="rId51"/>
    <p:sldId id="341" r:id="rId52"/>
    <p:sldId id="342" r:id="rId53"/>
    <p:sldId id="343" r:id="rId54"/>
    <p:sldId id="344" r:id="rId55"/>
    <p:sldId id="345" r:id="rId56"/>
    <p:sldId id="306" r:id="rId57"/>
    <p:sldId id="308" r:id="rId58"/>
    <p:sldId id="346" r:id="rId59"/>
    <p:sldId id="347" r:id="rId60"/>
    <p:sldId id="348" r:id="rId61"/>
    <p:sldId id="349" r:id="rId62"/>
    <p:sldId id="350" r:id="rId63"/>
    <p:sldId id="351" r:id="rId64"/>
    <p:sldId id="319" r:id="rId65"/>
    <p:sldId id="352" r:id="rId66"/>
    <p:sldId id="353" r:id="rId67"/>
    <p:sldId id="317" r:id="rId68"/>
    <p:sldId id="354" r:id="rId69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BF3FFFD-C098-4740-BA83-AF7494E26753}">
          <p14:sldIdLst>
            <p14:sldId id="257"/>
            <p14:sldId id="277"/>
            <p14:sldId id="324"/>
            <p14:sldId id="288"/>
            <p14:sldId id="278"/>
            <p14:sldId id="310"/>
            <p14:sldId id="311"/>
            <p14:sldId id="313"/>
            <p14:sldId id="312"/>
            <p14:sldId id="314"/>
            <p14:sldId id="315"/>
            <p14:sldId id="316"/>
            <p14:sldId id="329"/>
            <p14:sldId id="328"/>
            <p14:sldId id="322"/>
            <p14:sldId id="283"/>
            <p14:sldId id="284"/>
            <p14:sldId id="330"/>
            <p14:sldId id="258"/>
            <p14:sldId id="264"/>
            <p14:sldId id="266"/>
            <p14:sldId id="268"/>
            <p14:sldId id="269"/>
            <p14:sldId id="272"/>
            <p14:sldId id="273"/>
            <p14:sldId id="274"/>
            <p14:sldId id="275"/>
            <p14:sldId id="323"/>
            <p14:sldId id="287"/>
            <p14:sldId id="331"/>
            <p14:sldId id="289"/>
            <p14:sldId id="355"/>
            <p14:sldId id="356"/>
            <p14:sldId id="357"/>
            <p14:sldId id="358"/>
            <p14:sldId id="359"/>
            <p14:sldId id="290"/>
            <p14:sldId id="291"/>
            <p14:sldId id="292"/>
            <p14:sldId id="332"/>
            <p14:sldId id="333"/>
            <p14:sldId id="334"/>
            <p14:sldId id="335"/>
            <p14:sldId id="336"/>
            <p14:sldId id="296"/>
            <p14:sldId id="338"/>
            <p14:sldId id="339"/>
            <p14:sldId id="340"/>
            <p14:sldId id="297"/>
            <p14:sldId id="293"/>
            <p14:sldId id="341"/>
            <p14:sldId id="342"/>
            <p14:sldId id="343"/>
            <p14:sldId id="344"/>
            <p14:sldId id="345"/>
            <p14:sldId id="306"/>
            <p14:sldId id="308"/>
            <p14:sldId id="346"/>
            <p14:sldId id="347"/>
            <p14:sldId id="348"/>
            <p14:sldId id="349"/>
            <p14:sldId id="350"/>
            <p14:sldId id="351"/>
            <p14:sldId id="319"/>
            <p14:sldId id="352"/>
            <p14:sldId id="353"/>
            <p14:sldId id="317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89718"/>
  </p:normalViewPr>
  <p:slideViewPr>
    <p:cSldViewPr snapToGrid="0" snapToObjects="1" showGuides="1">
      <p:cViewPr varScale="1">
        <p:scale>
          <a:sx n="146" d="100"/>
          <a:sy n="146" d="100"/>
        </p:scale>
        <p:origin x="57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2" d="100"/>
          <a:sy n="122" d="100"/>
        </p:scale>
        <p:origin x="5072" y="208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96A92-D786-8E43-B631-AC8CCE197032}" type="datetime1">
              <a:rPr lang="fr-CH" smtClean="0">
                <a:latin typeface="Arial" panose="020B0604020202020204" pitchFamily="34" charset="0"/>
              </a:rPr>
              <a:t>23.02.2024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2D5A2E6-BF77-514A-A699-CC694C3BD51F}" type="datetime1">
              <a:rPr lang="fr-CH" smtClean="0"/>
              <a:t>23.02.2024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09B2D2-1B67-4AA9-AC7C-6A8BCF6BB7F5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812DA55-E370-4DA6-A353-2D28CF115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Introduction to the </a:t>
            </a:r>
            <a:r>
              <a:rPr lang="fr-CH" dirty="0" err="1"/>
              <a:t>fundamental</a:t>
            </a:r>
            <a:r>
              <a:rPr lang="fr-CH" dirty="0"/>
              <a:t> concepts of signal </a:t>
            </a:r>
            <a:r>
              <a:rPr lang="fr-CH" dirty="0" err="1"/>
              <a:t>processing</a:t>
            </a:r>
            <a:endParaRPr lang="en-GB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8CCE28-5B5D-4008-B6A7-8A1BEB8B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551553" cy="58599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5C38329-C7EA-4F1A-A077-3037611303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B558F8B-3E95-43FD-8E39-7DE4224FF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Introduction to the </a:t>
            </a:r>
            <a:r>
              <a:rPr lang="fr-CH" dirty="0" err="1"/>
              <a:t>fundamental</a:t>
            </a:r>
            <a:r>
              <a:rPr lang="fr-CH" dirty="0"/>
              <a:t> concepts of signal </a:t>
            </a:r>
            <a:r>
              <a:rPr lang="fr-CH" dirty="0" err="1"/>
              <a:t>processing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FE1C53-4272-4DAD-B9DE-C7C89710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C8F6FD-1B9A-472A-BA8D-C299CA08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D918C6-AA47-473D-BF97-AFE20C0DD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87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3"/>
            <a:ext cx="7551553" cy="58599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Introduction to the </a:t>
            </a:r>
            <a:r>
              <a:rPr lang="fr-CH" dirty="0" err="1"/>
              <a:t>fundamental</a:t>
            </a:r>
            <a:r>
              <a:rPr lang="fr-CH" dirty="0"/>
              <a:t> concepts of signal </a:t>
            </a:r>
            <a:r>
              <a:rPr lang="fr-CH" dirty="0" err="1"/>
              <a:t>processing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9821" y="4868684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8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4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9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3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35.png"/><Relationship Id="rId5" Type="http://schemas.openxmlformats.org/officeDocument/2006/relationships/image" Target="../media/image63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6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ov"/><Relationship Id="rId1" Type="http://schemas.microsoft.com/office/2007/relationships/media" Target="../media/media9.mov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92565-9122-4BDF-98C2-A0DD9122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6528"/>
            <a:ext cx="7744946" cy="1619510"/>
          </a:xfrm>
        </p:spPr>
        <p:txBody>
          <a:bodyPr/>
          <a:lstStyle/>
          <a:p>
            <a:pPr algn="ctr"/>
            <a:r>
              <a:rPr lang="fr-CH" dirty="0"/>
              <a:t>Introduction to the </a:t>
            </a:r>
            <a:r>
              <a:rPr lang="fr-CH" dirty="0" err="1"/>
              <a:t>fundamental</a:t>
            </a:r>
            <a:r>
              <a:rPr lang="fr-CH" dirty="0"/>
              <a:t> concepts of signal </a:t>
            </a:r>
            <a:r>
              <a:rPr lang="fr-CH" dirty="0" err="1"/>
              <a:t>processing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DADE1D5-D744-4149-AF2F-93EBA1B586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71CE8E-5E1E-46E9-80FA-955125B82E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61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0E752D-667D-44C8-BD71-B71637AF7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F9DFA2-6868-4F6C-AB14-F77A68D52C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E23AEC7-77AB-442A-A942-6372AF535025}"/>
              </a:ext>
            </a:extLst>
          </p:cNvPr>
          <p:cNvSpPr txBox="1">
            <a:spLocks/>
          </p:cNvSpPr>
          <p:nvPr/>
        </p:nvSpPr>
        <p:spPr>
          <a:xfrm>
            <a:off x="1057275" y="331953"/>
            <a:ext cx="7551553" cy="58599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Fourier Transform</a:t>
            </a:r>
            <a:endParaRPr lang="fr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B7718-390B-452A-9B68-45A4112EF7D2}"/>
              </a:ext>
            </a:extLst>
          </p:cNvPr>
          <p:cNvSpPr/>
          <p:nvPr/>
        </p:nvSpPr>
        <p:spPr>
          <a:xfrm>
            <a:off x="1242059" y="933004"/>
            <a:ext cx="458978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https://www.geogebra.org/m/t9uspumz#material/aenhzjpz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09A355-3072-489E-B9E4-D82B19B8C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051" y="1959093"/>
            <a:ext cx="2756070" cy="21766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D321DA-FDAB-487B-A8EF-B93E9E04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59" y="1998068"/>
            <a:ext cx="2757600" cy="209732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48B9D16-3CD9-42F6-8841-4343E33DB960}"/>
              </a:ext>
            </a:extLst>
          </p:cNvPr>
          <p:cNvSpPr txBox="1"/>
          <p:nvPr/>
        </p:nvSpPr>
        <p:spPr>
          <a:xfrm>
            <a:off x="2006009" y="1474381"/>
            <a:ext cx="16515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Time signal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6B6B15-02C7-49C2-9258-865E0EA40E31}"/>
              </a:ext>
            </a:extLst>
          </p:cNvPr>
          <p:cNvSpPr txBox="1"/>
          <p:nvPr/>
        </p:nvSpPr>
        <p:spPr>
          <a:xfrm>
            <a:off x="5486400" y="1474048"/>
            <a:ext cx="16515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FFT </a:t>
            </a:r>
            <a:r>
              <a:rPr lang="fr-CH" dirty="0" err="1"/>
              <a:t>spectrum</a:t>
            </a:r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D8DBA1-18CF-4440-839F-62914952D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51" y="1957733"/>
            <a:ext cx="2757792" cy="217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613FBA8-A1F7-4D19-B3CE-77FE7CFF7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059" y="1964300"/>
            <a:ext cx="2757600" cy="21310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7BF7B3-5191-4644-A3B7-6C02957A5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059" y="1964300"/>
            <a:ext cx="2757600" cy="21818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02F8B9F-EB3E-4CF1-B222-1B85CAC91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8903" y="1944030"/>
            <a:ext cx="2757792" cy="2178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0EA6C70-F0BD-4965-8709-730876388E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6909" y="1964300"/>
            <a:ext cx="2752750" cy="2178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99C59D9-2AA0-44C4-8801-2C8A344D40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3052" y="1965699"/>
            <a:ext cx="2803166" cy="2178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92FB5AF-E745-42C5-A4B3-1FED705344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7911" y="1940848"/>
            <a:ext cx="2752750" cy="217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EAE0933-FF56-4BBF-A141-F5DC8FEAAA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3684" y="1940848"/>
            <a:ext cx="2803167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0E752D-667D-44C8-BD71-B71637AF7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F9DFA2-6868-4F6C-AB14-F77A68D52C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E23AEC7-77AB-442A-A942-6372AF535025}"/>
              </a:ext>
            </a:extLst>
          </p:cNvPr>
          <p:cNvSpPr txBox="1">
            <a:spLocks/>
          </p:cNvSpPr>
          <p:nvPr/>
        </p:nvSpPr>
        <p:spPr>
          <a:xfrm>
            <a:off x="1057275" y="331953"/>
            <a:ext cx="7551553" cy="58599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Fourier Transform</a:t>
            </a:r>
            <a:endParaRPr lang="fr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B7718-390B-452A-9B68-45A4112EF7D2}"/>
              </a:ext>
            </a:extLst>
          </p:cNvPr>
          <p:cNvSpPr/>
          <p:nvPr/>
        </p:nvSpPr>
        <p:spPr>
          <a:xfrm>
            <a:off x="1242059" y="933004"/>
            <a:ext cx="458978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https://www.geogebra.org/m/t9uspumz#material/aenhzjpz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8B9D16-3CD9-42F6-8841-4343E33DB960}"/>
              </a:ext>
            </a:extLst>
          </p:cNvPr>
          <p:cNvSpPr txBox="1"/>
          <p:nvPr/>
        </p:nvSpPr>
        <p:spPr>
          <a:xfrm>
            <a:off x="2006009" y="1474381"/>
            <a:ext cx="16515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Time signal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6B6B15-02C7-49C2-9258-865E0EA40E31}"/>
              </a:ext>
            </a:extLst>
          </p:cNvPr>
          <p:cNvSpPr txBox="1"/>
          <p:nvPr/>
        </p:nvSpPr>
        <p:spPr>
          <a:xfrm>
            <a:off x="5486400" y="1474048"/>
            <a:ext cx="16515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FFT </a:t>
            </a:r>
            <a:r>
              <a:rPr lang="fr-CH" dirty="0" err="1"/>
              <a:t>spectrum</a:t>
            </a:r>
            <a:endParaRPr lang="fr-CH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8ECB081-468D-4437-B675-15D5B336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67" y="1949198"/>
            <a:ext cx="2602642" cy="205923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A2DB507-63A2-4B87-97E4-F10C5ABA6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70" y="1937062"/>
            <a:ext cx="2607408" cy="20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7C277-3B2F-4FDC-A061-F7181295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Periodicity</a:t>
            </a:r>
            <a:r>
              <a:rPr lang="fr-CH" dirty="0"/>
              <a:t> in Fourier </a:t>
            </a:r>
            <a:r>
              <a:rPr lang="fr-CH" dirty="0" err="1"/>
              <a:t>Transform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2595514-58F2-470C-B0A1-8987473832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0664A5-F979-4887-B7CD-B45558614E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3DA9D5-A781-429B-A426-9769D57E4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18" y="1065627"/>
            <a:ext cx="2173765" cy="17199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785617-FD42-40B4-8061-E0F11FCB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192" y="1065627"/>
            <a:ext cx="2213578" cy="17199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8CE9373-D296-41C0-B00D-6130B28F689F}"/>
              </a:ext>
            </a:extLst>
          </p:cNvPr>
          <p:cNvSpPr txBox="1"/>
          <p:nvPr/>
        </p:nvSpPr>
        <p:spPr>
          <a:xfrm>
            <a:off x="1084521" y="765545"/>
            <a:ext cx="57770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If one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periodic</a:t>
            </a:r>
            <a:r>
              <a:rPr lang="fr-CH" dirty="0"/>
              <a:t>, </a:t>
            </a:r>
            <a:r>
              <a:rPr lang="fr-CH" dirty="0" err="1"/>
              <a:t>then</a:t>
            </a:r>
            <a:r>
              <a:rPr lang="fr-CH" dirty="0"/>
              <a:t> the </a:t>
            </a:r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discrete</a:t>
            </a:r>
            <a:endParaRPr lang="fr-CH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F1219BE-F657-4AC4-B36E-99DDF3B12895}"/>
              </a:ext>
            </a:extLst>
          </p:cNvPr>
          <p:cNvCxnSpPr/>
          <p:nvPr/>
        </p:nvCxnSpPr>
        <p:spPr>
          <a:xfrm>
            <a:off x="4075814" y="1929165"/>
            <a:ext cx="8860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C5F5C1A-DAB5-4E68-8F06-84B5ED8440DF}"/>
              </a:ext>
            </a:extLst>
          </p:cNvPr>
          <p:cNvSpPr txBox="1"/>
          <p:nvPr/>
        </p:nvSpPr>
        <p:spPr>
          <a:xfrm>
            <a:off x="1084520" y="2759668"/>
            <a:ext cx="6507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If one not </a:t>
            </a:r>
            <a:r>
              <a:rPr lang="fr-CH" dirty="0" err="1"/>
              <a:t>periodic</a:t>
            </a:r>
            <a:r>
              <a:rPr lang="fr-CH" dirty="0"/>
              <a:t>, the </a:t>
            </a:r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continuous</a:t>
            </a:r>
            <a:endParaRPr lang="fr-CH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CD0556-48C5-4B6E-98FE-3222D5DAC69B}"/>
              </a:ext>
            </a:extLst>
          </p:cNvPr>
          <p:cNvSpPr txBox="1"/>
          <p:nvPr/>
        </p:nvSpPr>
        <p:spPr>
          <a:xfrm>
            <a:off x="1084521" y="4754699"/>
            <a:ext cx="6507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If one has </a:t>
            </a:r>
            <a:r>
              <a:rPr lang="fr-CH" dirty="0" err="1"/>
              <a:t>finite</a:t>
            </a:r>
            <a:r>
              <a:rPr lang="fr-CH" dirty="0"/>
              <a:t> support, the </a:t>
            </a:r>
            <a:r>
              <a:rPr lang="fr-CH" dirty="0" err="1"/>
              <a:t>other</a:t>
            </a:r>
            <a:r>
              <a:rPr lang="fr-CH" dirty="0"/>
              <a:t> has </a:t>
            </a:r>
            <a:r>
              <a:rPr lang="fr-CH" dirty="0" err="1"/>
              <a:t>infinite</a:t>
            </a:r>
            <a:r>
              <a:rPr lang="fr-CH" dirty="0"/>
              <a:t> support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90A6FC5-CAA5-43A2-A391-CC78D1500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418" y="3051216"/>
            <a:ext cx="2173765" cy="171675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365C215-12F1-4C28-A8BC-2817C6053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192" y="3051216"/>
            <a:ext cx="2213578" cy="171990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6EF1E39-FB0B-4551-BBD9-8442E208C4F0}"/>
              </a:ext>
            </a:extLst>
          </p:cNvPr>
          <p:cNvSpPr txBox="1"/>
          <p:nvPr/>
        </p:nvSpPr>
        <p:spPr>
          <a:xfrm>
            <a:off x="1862863" y="500502"/>
            <a:ext cx="16515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Time signal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920D35-C5A0-4A8C-BE69-B7532D8DBBDD}"/>
              </a:ext>
            </a:extLst>
          </p:cNvPr>
          <p:cNvSpPr txBox="1"/>
          <p:nvPr/>
        </p:nvSpPr>
        <p:spPr>
          <a:xfrm>
            <a:off x="5343254" y="500169"/>
            <a:ext cx="16515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FFT </a:t>
            </a:r>
            <a:r>
              <a:rPr lang="fr-CH" dirty="0" err="1"/>
              <a:t>spectrum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118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5A3D8E-52D7-4B08-9A8A-96A6E9EDA7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285E36-AAE7-47A9-A1C4-65401A908D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36E592D-32C8-45A5-B62C-C1051ACA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071963"/>
            <a:ext cx="7551553" cy="585992"/>
          </a:xfrm>
        </p:spPr>
        <p:txBody>
          <a:bodyPr>
            <a:normAutofit fontScale="90000"/>
          </a:bodyPr>
          <a:lstStyle/>
          <a:p>
            <a:pPr algn="ctr"/>
            <a:r>
              <a:rPr lang="fr-CH" dirty="0"/>
              <a:t>I – Fourier </a:t>
            </a:r>
            <a:r>
              <a:rPr lang="fr-CH" dirty="0" err="1"/>
              <a:t>Transform</a:t>
            </a:r>
            <a:br>
              <a:rPr lang="fr-CH" dirty="0"/>
            </a:br>
            <a:br>
              <a:rPr lang="fr-CH" dirty="0"/>
            </a:br>
            <a:br>
              <a:rPr lang="fr-CH" dirty="0"/>
            </a:br>
            <a:r>
              <a:rPr lang="fr-CH" sz="2700" dirty="0"/>
              <a:t>B – Dirac </a:t>
            </a:r>
            <a:r>
              <a:rPr lang="fr-CH" sz="2700" dirty="0" err="1"/>
              <a:t>function</a:t>
            </a:r>
            <a:endParaRPr lang="fr-CH" sz="2700" dirty="0"/>
          </a:p>
        </p:txBody>
      </p:sp>
    </p:spTree>
    <p:extLst>
      <p:ext uri="{BB962C8B-B14F-4D97-AF65-F5344CB8AC3E}">
        <p14:creationId xmlns:p14="http://schemas.microsoft.com/office/powerpoint/2010/main" val="28092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313D6-4572-451D-92FE-286C9A63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Introduction to  the Dirac distribution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23CAF0A-E693-4017-887D-AF87985857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B4D0B4-03FF-4BA7-8F5D-FD8709B7AE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DC59C13-D634-4995-ADB8-8DA254503FD3}"/>
                  </a:ext>
                </a:extLst>
              </p:cNvPr>
              <p:cNvSpPr txBox="1"/>
              <p:nvPr/>
            </p:nvSpPr>
            <p:spPr>
              <a:xfrm>
                <a:off x="1924216" y="1155499"/>
                <a:ext cx="5154323" cy="8163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𝑇𝐹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d>
                            <m:dPr>
                              <m:ctrlP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</m:sSub>
                      <m:r>
                        <a:rPr lang="fr-CH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CH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CH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DC59C13-D634-4995-ADB8-8DA254503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16" y="1155499"/>
                <a:ext cx="5154323" cy="8163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F906FF91-3E7B-433E-B871-8B45F4C81DF0}"/>
              </a:ext>
            </a:extLst>
          </p:cNvPr>
          <p:cNvSpPr txBox="1"/>
          <p:nvPr/>
        </p:nvSpPr>
        <p:spPr>
          <a:xfrm>
            <a:off x="1310640" y="2255520"/>
            <a:ext cx="57678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Exercise 1: Calculate the Fourier transform for the function s(t) = 1, considering both the specific case where f = 0 and cases where f ≠ 0.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713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FDBBB9E-964C-4FE0-9808-D6354E9440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FCF210-4223-4AFB-89B6-58130B6F3E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0DFB61-A9EC-4384-9F0F-A89CDFDB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551553" cy="585992"/>
          </a:xfrm>
        </p:spPr>
        <p:txBody>
          <a:bodyPr/>
          <a:lstStyle/>
          <a:p>
            <a:r>
              <a:rPr lang="fr-CH" dirty="0" err="1"/>
              <a:t>Why</a:t>
            </a:r>
            <a:r>
              <a:rPr lang="fr-CH" dirty="0"/>
              <a:t> Dirac?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C39633C-FF23-4ABA-8895-D17877F1767C}"/>
                  </a:ext>
                </a:extLst>
              </p:cNvPr>
              <p:cNvSpPr txBox="1"/>
              <p:nvPr/>
            </p:nvSpPr>
            <p:spPr>
              <a:xfrm>
                <a:off x="1383527" y="954157"/>
                <a:ext cx="5756744" cy="864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fr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CH" sz="2400" dirty="0"/>
                  <a:t> =  0               </a:t>
                </a:r>
                <a14:m>
                  <m:oMath xmlns:m="http://schemas.openxmlformats.org/officeDocument/2006/math">
                    <m:r>
                      <a:rPr lang="fr-CH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fr-CH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fr-CH" sz="2400" dirty="0"/>
              </a:p>
              <a:p>
                <a:r>
                  <a:rPr lang="fr-CH" sz="2400" dirty="0"/>
                  <a:t>     = </a:t>
                </a:r>
                <a:r>
                  <a:rPr lang="fr-CH" sz="2400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Undefined</a:t>
                </a:r>
                <a:r>
                  <a:rPr lang="fr-CH" sz="2400" dirty="0"/>
                  <a:t>     if </a:t>
                </a:r>
                <a14:m>
                  <m:oMath xmlns:m="http://schemas.openxmlformats.org/officeDocument/2006/math">
                    <m:r>
                      <a:rPr lang="fr-CH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CH" sz="2400" dirty="0"/>
                  <a:t> </a:t>
                </a:r>
                <a14:m>
                  <m:oMath xmlns:m="http://schemas.openxmlformats.org/officeDocument/2006/math">
                    <m:r>
                      <a:rPr lang="fr-CH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CH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C39633C-FF23-4ABA-8895-D17877F17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527" y="954157"/>
                <a:ext cx="5756744" cy="864660"/>
              </a:xfrm>
              <a:prstGeom prst="rect">
                <a:avLst/>
              </a:prstGeom>
              <a:blipFill>
                <a:blip r:embed="rId2"/>
                <a:stretch>
                  <a:fillRect l="-318" t="-5674" b="-1985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0957B65A-9404-42AD-8E59-3BE57EA5B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156" y="2723415"/>
            <a:ext cx="2814068" cy="1398806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F7A8864-C3F1-413F-A0D1-F0BC42B188A6}"/>
              </a:ext>
            </a:extLst>
          </p:cNvPr>
          <p:cNvCxnSpPr/>
          <p:nvPr/>
        </p:nvCxnSpPr>
        <p:spPr>
          <a:xfrm flipH="1">
            <a:off x="4881282" y="2783541"/>
            <a:ext cx="430306" cy="356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C6CFD4C-2D2C-40A4-AED0-BC34DFF82CDC}"/>
              </a:ext>
            </a:extLst>
          </p:cNvPr>
          <p:cNvSpPr txBox="1"/>
          <p:nvPr/>
        </p:nvSpPr>
        <p:spPr>
          <a:xfrm>
            <a:off x="5425888" y="2026394"/>
            <a:ext cx="14859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accent1"/>
                </a:solidFill>
              </a:rPr>
              <a:t>Outcome of integrating a function with infinite energy yet finite power</a:t>
            </a:r>
            <a:endParaRPr lang="fr-CH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6358781-3C31-48CE-A120-F0F69C36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120" y="3706759"/>
            <a:ext cx="2814068" cy="139880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8D2EC03-3268-43B1-A7F5-26C68B9AA912}"/>
              </a:ext>
            </a:extLst>
          </p:cNvPr>
          <p:cNvSpPr/>
          <p:nvPr/>
        </p:nvSpPr>
        <p:spPr>
          <a:xfrm>
            <a:off x="6387353" y="4168588"/>
            <a:ext cx="490806" cy="70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53F692-CDDF-4961-BF2B-DDF10626FD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F978D4-7A4D-4216-AC88-FCD7041035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859E2B4-9C01-4A14-97E9-E991D136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551553" cy="585992"/>
          </a:xfrm>
        </p:spPr>
        <p:txBody>
          <a:bodyPr/>
          <a:lstStyle/>
          <a:p>
            <a:r>
              <a:rPr lang="fr-CH" dirty="0"/>
              <a:t>The Dirac distribution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43530EC-06D4-4883-B6EE-FAA4DDFCE948}"/>
                  </a:ext>
                </a:extLst>
              </p:cNvPr>
              <p:cNvSpPr txBox="1"/>
              <p:nvPr/>
            </p:nvSpPr>
            <p:spPr>
              <a:xfrm>
                <a:off x="1383527" y="954157"/>
                <a:ext cx="5756744" cy="864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fr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CH" sz="2400" dirty="0"/>
                  <a:t> =  0               </a:t>
                </a:r>
                <a14:m>
                  <m:oMath xmlns:m="http://schemas.openxmlformats.org/officeDocument/2006/math">
                    <m:r>
                      <a:rPr lang="fr-CH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fr-CH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fr-CH" sz="2400" dirty="0"/>
              </a:p>
              <a:p>
                <a:r>
                  <a:rPr lang="fr-CH" sz="2400" dirty="0"/>
                  <a:t>     = </a:t>
                </a:r>
                <a:r>
                  <a:rPr lang="fr-CH" sz="2400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Undefined</a:t>
                </a:r>
                <a:r>
                  <a:rPr lang="fr-CH" sz="2400" dirty="0"/>
                  <a:t>     if </a:t>
                </a:r>
                <a14:m>
                  <m:oMath xmlns:m="http://schemas.openxmlformats.org/officeDocument/2006/math">
                    <m:r>
                      <a:rPr lang="fr-CH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CH" sz="2400" dirty="0"/>
                  <a:t> </a:t>
                </a:r>
                <a14:m>
                  <m:oMath xmlns:m="http://schemas.openxmlformats.org/officeDocument/2006/math">
                    <m:r>
                      <a:rPr lang="fr-CH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CH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43530EC-06D4-4883-B6EE-FAA4DDFCE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527" y="954157"/>
                <a:ext cx="5756744" cy="864660"/>
              </a:xfrm>
              <a:prstGeom prst="rect">
                <a:avLst/>
              </a:prstGeom>
              <a:blipFill>
                <a:blip r:embed="rId3"/>
                <a:stretch>
                  <a:fillRect l="-318" t="-5674" b="-1985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150CE280-61EC-453C-ACE8-70E4FDC587A1}"/>
              </a:ext>
            </a:extLst>
          </p:cNvPr>
          <p:cNvSpPr txBox="1"/>
          <p:nvPr/>
        </p:nvSpPr>
        <p:spPr>
          <a:xfrm>
            <a:off x="1383526" y="2313830"/>
            <a:ext cx="6750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Dirac </a:t>
            </a:r>
            <a:r>
              <a:rPr lang="fr-CH" dirty="0" err="1"/>
              <a:t>is</a:t>
            </a:r>
            <a:r>
              <a:rPr lang="fr-CH" dirty="0"/>
              <a:t> not a </a:t>
            </a:r>
            <a:r>
              <a:rPr lang="fr-CH" dirty="0" err="1"/>
              <a:t>function</a:t>
            </a:r>
            <a:r>
              <a:rPr lang="fr-CH" dirty="0"/>
              <a:t> but a </a:t>
            </a:r>
            <a:r>
              <a:rPr lang="fr-CH" dirty="0" err="1"/>
              <a:t>mathematical</a:t>
            </a:r>
            <a:r>
              <a:rPr lang="fr-CH" dirty="0"/>
              <a:t> </a:t>
            </a:r>
            <a:r>
              <a:rPr lang="fr-CH" dirty="0" err="1"/>
              <a:t>object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has the </a:t>
            </a:r>
            <a:r>
              <a:rPr lang="fr-CH" dirty="0" err="1"/>
              <a:t>following</a:t>
            </a:r>
            <a:r>
              <a:rPr lang="fr-CH" dirty="0"/>
              <a:t> </a:t>
            </a:r>
            <a:r>
              <a:rPr lang="fr-CH" dirty="0" err="1"/>
              <a:t>property</a:t>
            </a:r>
            <a:r>
              <a:rPr lang="fr-CH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AB22553-11E3-4533-B32D-9CFD58932973}"/>
                  </a:ext>
                </a:extLst>
              </p:cNvPr>
              <p:cNvSpPr txBox="1"/>
              <p:nvPr/>
            </p:nvSpPr>
            <p:spPr>
              <a:xfrm>
                <a:off x="1773141" y="2813434"/>
                <a:ext cx="5154323" cy="8163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CH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fr-CH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CH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CH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CH" sz="2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AB22553-11E3-4533-B32D-9CFD58932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141" y="2813434"/>
                <a:ext cx="5154323" cy="816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7C5D997F-C49D-48DD-AFBF-D9F13326B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01" y="3706759"/>
            <a:ext cx="2814068" cy="1398806"/>
          </a:xfrm>
          <a:prstGeom prst="rect">
            <a:avLst/>
          </a:prstGeom>
        </p:spPr>
      </p:pic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7B55F2DF-302F-408A-A70F-1B4B8487B2FF}"/>
              </a:ext>
            </a:extLst>
          </p:cNvPr>
          <p:cNvSpPr/>
          <p:nvPr/>
        </p:nvSpPr>
        <p:spPr>
          <a:xfrm>
            <a:off x="1120035" y="3778437"/>
            <a:ext cx="2668385" cy="1289193"/>
          </a:xfrm>
          <a:custGeom>
            <a:avLst/>
            <a:gdLst>
              <a:gd name="connsiteX0" fmla="*/ 0 w 2668385"/>
              <a:gd name="connsiteY0" fmla="*/ 681950 h 1289193"/>
              <a:gd name="connsiteX1" fmla="*/ 631767 w 2668385"/>
              <a:gd name="connsiteY1" fmla="*/ 964583 h 1289193"/>
              <a:gd name="connsiteX2" fmla="*/ 814647 w 2668385"/>
              <a:gd name="connsiteY2" fmla="*/ 391004 h 1289193"/>
              <a:gd name="connsiteX3" fmla="*/ 1438101 w 2668385"/>
              <a:gd name="connsiteY3" fmla="*/ 1014459 h 1289193"/>
              <a:gd name="connsiteX4" fmla="*/ 1837112 w 2668385"/>
              <a:gd name="connsiteY4" fmla="*/ 306 h 1289193"/>
              <a:gd name="connsiteX5" fmla="*/ 2294312 w 2668385"/>
              <a:gd name="connsiteY5" fmla="*/ 906394 h 1289193"/>
              <a:gd name="connsiteX6" fmla="*/ 2668385 w 2668385"/>
              <a:gd name="connsiteY6" fmla="*/ 864830 h 128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8385" h="1289193">
                <a:moveTo>
                  <a:pt x="0" y="681950"/>
                </a:moveTo>
                <a:cubicBezTo>
                  <a:pt x="247996" y="847512"/>
                  <a:pt x="495993" y="1013074"/>
                  <a:pt x="631767" y="964583"/>
                </a:cubicBezTo>
                <a:cubicBezTo>
                  <a:pt x="767542" y="916092"/>
                  <a:pt x="680258" y="382691"/>
                  <a:pt x="814647" y="391004"/>
                </a:cubicBezTo>
                <a:cubicBezTo>
                  <a:pt x="949036" y="399317"/>
                  <a:pt x="1267690" y="1079575"/>
                  <a:pt x="1438101" y="1014459"/>
                </a:cubicBezTo>
                <a:cubicBezTo>
                  <a:pt x="1608512" y="949343"/>
                  <a:pt x="1694410" y="18317"/>
                  <a:pt x="1837112" y="306"/>
                </a:cubicBezTo>
                <a:cubicBezTo>
                  <a:pt x="1979814" y="-17705"/>
                  <a:pt x="2155767" y="762307"/>
                  <a:pt x="2294312" y="906394"/>
                </a:cubicBezTo>
                <a:cubicBezTo>
                  <a:pt x="2432858" y="1050481"/>
                  <a:pt x="2606040" y="1714114"/>
                  <a:pt x="2668385" y="8648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899F3C7-11CB-458E-AD68-0CB473EBBC94}"/>
              </a:ext>
            </a:extLst>
          </p:cNvPr>
          <p:cNvCxnSpPr/>
          <p:nvPr/>
        </p:nvCxnSpPr>
        <p:spPr>
          <a:xfrm flipV="1">
            <a:off x="6663018" y="3778437"/>
            <a:ext cx="0" cy="1090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FA51DC88-D3CB-4567-84F8-A9C513158591}"/>
              </a:ext>
            </a:extLst>
          </p:cNvPr>
          <p:cNvSpPr/>
          <p:nvPr/>
        </p:nvSpPr>
        <p:spPr>
          <a:xfrm>
            <a:off x="4114800" y="4108076"/>
            <a:ext cx="337081" cy="282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2FE6FCD-2CFD-44D8-957D-C6E136799AF7}"/>
              </a:ext>
            </a:extLst>
          </p:cNvPr>
          <p:cNvCxnSpPr/>
          <p:nvPr/>
        </p:nvCxnSpPr>
        <p:spPr>
          <a:xfrm flipH="1">
            <a:off x="3106271" y="3543300"/>
            <a:ext cx="477370" cy="84716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A2D33F5-E364-4EB1-873B-9EB5DCABB4A0}"/>
              </a:ext>
            </a:extLst>
          </p:cNvPr>
          <p:cNvCxnSpPr/>
          <p:nvPr/>
        </p:nvCxnSpPr>
        <p:spPr>
          <a:xfrm flipH="1">
            <a:off x="3180229" y="3505365"/>
            <a:ext cx="898166" cy="42117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18F99FF-4A6C-4455-8589-A045A29645A8}"/>
              </a:ext>
            </a:extLst>
          </p:cNvPr>
          <p:cNvCxnSpPr>
            <a:cxnSpLocks/>
          </p:cNvCxnSpPr>
          <p:nvPr/>
        </p:nvCxnSpPr>
        <p:spPr>
          <a:xfrm>
            <a:off x="6017559" y="3785161"/>
            <a:ext cx="6454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09F21CD-E4AD-4954-BC26-CC6EE0B6673B}"/>
              </a:ext>
            </a:extLst>
          </p:cNvPr>
          <p:cNvCxnSpPr/>
          <p:nvPr/>
        </p:nvCxnSpPr>
        <p:spPr>
          <a:xfrm>
            <a:off x="5809129" y="3505365"/>
            <a:ext cx="208430" cy="273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53F692-CDDF-4961-BF2B-DDF10626FD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F978D4-7A4D-4216-AC88-FCD7041035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859E2B4-9C01-4A14-97E9-E991D136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551553" cy="585992"/>
          </a:xfrm>
        </p:spPr>
        <p:txBody>
          <a:bodyPr/>
          <a:lstStyle/>
          <a:p>
            <a:r>
              <a:rPr lang="fr-CH" dirty="0"/>
              <a:t>The Dirac distribution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43530EC-06D4-4883-B6EE-FAA4DDFCE948}"/>
                  </a:ext>
                </a:extLst>
              </p:cNvPr>
              <p:cNvSpPr txBox="1"/>
              <p:nvPr/>
            </p:nvSpPr>
            <p:spPr>
              <a:xfrm>
                <a:off x="1383527" y="954157"/>
                <a:ext cx="5756744" cy="864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fr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CH" sz="2400" dirty="0"/>
                  <a:t> =  0               </a:t>
                </a:r>
                <a14:m>
                  <m:oMath xmlns:m="http://schemas.openxmlformats.org/officeDocument/2006/math">
                    <m:r>
                      <a:rPr lang="fr-CH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fr-CH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fr-CH" sz="2400" dirty="0"/>
              </a:p>
              <a:p>
                <a:r>
                  <a:rPr lang="fr-CH" sz="2400" dirty="0"/>
                  <a:t>     = </a:t>
                </a:r>
                <a:r>
                  <a:rPr lang="fr-CH" sz="2400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Undefined</a:t>
                </a:r>
                <a:r>
                  <a:rPr lang="fr-CH" sz="2400" dirty="0"/>
                  <a:t>     if </a:t>
                </a:r>
                <a14:m>
                  <m:oMath xmlns:m="http://schemas.openxmlformats.org/officeDocument/2006/math">
                    <m:r>
                      <a:rPr lang="fr-CH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CH" sz="2400" dirty="0"/>
                  <a:t> </a:t>
                </a:r>
                <a14:m>
                  <m:oMath xmlns:m="http://schemas.openxmlformats.org/officeDocument/2006/math">
                    <m:r>
                      <a:rPr lang="fr-CH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CH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43530EC-06D4-4883-B6EE-FAA4DDFCE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527" y="954157"/>
                <a:ext cx="5756744" cy="864660"/>
              </a:xfrm>
              <a:prstGeom prst="rect">
                <a:avLst/>
              </a:prstGeom>
              <a:blipFill>
                <a:blip r:embed="rId2"/>
                <a:stretch>
                  <a:fillRect l="-318" t="-5674" b="-1985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150CE280-61EC-453C-ACE8-70E4FDC587A1}"/>
              </a:ext>
            </a:extLst>
          </p:cNvPr>
          <p:cNvSpPr txBox="1"/>
          <p:nvPr/>
        </p:nvSpPr>
        <p:spPr>
          <a:xfrm>
            <a:off x="993913" y="2481709"/>
            <a:ext cx="6750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Note 1 : </a:t>
            </a:r>
            <a:r>
              <a:rPr lang="fr-CH" dirty="0" err="1"/>
              <a:t>Integrate</a:t>
            </a:r>
            <a:r>
              <a:rPr lang="fr-CH" dirty="0"/>
              <a:t> a </a:t>
            </a:r>
            <a:r>
              <a:rPr lang="fr-CH" dirty="0" err="1"/>
              <a:t>dirac</a:t>
            </a:r>
            <a:r>
              <a:rPr lang="fr-CH" dirty="0"/>
              <a:t> </a:t>
            </a:r>
            <a:r>
              <a:rPr lang="fr-CH" dirty="0" err="1"/>
              <a:t>alone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equal</a:t>
            </a:r>
            <a:r>
              <a:rPr lang="fr-CH" dirty="0"/>
              <a:t> to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AB22553-11E3-4533-B32D-9CFD58932973}"/>
                  </a:ext>
                </a:extLst>
              </p:cNvPr>
              <p:cNvSpPr txBox="1"/>
              <p:nvPr/>
            </p:nvSpPr>
            <p:spPr>
              <a:xfrm>
                <a:off x="993913" y="2826025"/>
                <a:ext cx="5154323" cy="487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CH" sz="2400" dirty="0"/>
                  <a:t>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CH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H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fr-CH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CH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fr-CH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fr-CH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CH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CH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CH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CH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CH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fr-CH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fr-CH" sz="2400" b="0" i="1" smtClean="0">
                                <a:latin typeface="Cambria Math" panose="02040503050406030204" pitchFamily="18" charset="0"/>
                              </a:rPr>
                              <m:t> 1 </m:t>
                            </m:r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𝑑𝑓</m:t>
                            </m:r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e>
                    </m:nary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AB22553-11E3-4533-B32D-9CFD58932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3" y="2826025"/>
                <a:ext cx="5154323" cy="487569"/>
              </a:xfrm>
              <a:prstGeom prst="rect">
                <a:avLst/>
              </a:prstGeom>
              <a:blipFill>
                <a:blip r:embed="rId3"/>
                <a:stretch>
                  <a:fillRect l="-3546" t="-6250" b="-2625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BC63DBE-51B2-4015-B5B7-1A9B63318602}"/>
                  </a:ext>
                </a:extLst>
              </p:cNvPr>
              <p:cNvSpPr txBox="1"/>
              <p:nvPr/>
            </p:nvSpPr>
            <p:spPr>
              <a:xfrm>
                <a:off x="886570" y="3976402"/>
                <a:ext cx="6750657" cy="52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CH" sz="2400" dirty="0"/>
                  <a:t>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CH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H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fr-CH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fr-CH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H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CH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CH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CH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fr-CH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fr-CH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CH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trlPr>
                              <a:rPr lang="fr-CH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CH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CH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CH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CH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CH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fr-CH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fr-CH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𝑑𝑓</m:t>
                            </m:r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CH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H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CH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r-CH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fr-CH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fr-CH" sz="24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BC63DBE-51B2-4015-B5B7-1A9B63318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70" y="3976402"/>
                <a:ext cx="6750657" cy="521553"/>
              </a:xfrm>
              <a:prstGeom prst="rect">
                <a:avLst/>
              </a:prstGeom>
              <a:blipFill>
                <a:blip r:embed="rId4"/>
                <a:stretch>
                  <a:fillRect l="-2708" t="-3488" b="-1976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33981AB4-68EA-4D96-8663-FA506E1A1B0A}"/>
              </a:ext>
            </a:extLst>
          </p:cNvPr>
          <p:cNvSpPr txBox="1"/>
          <p:nvPr/>
        </p:nvSpPr>
        <p:spPr>
          <a:xfrm>
            <a:off x="993912" y="3671645"/>
            <a:ext cx="6750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 Note 2 : </a:t>
            </a:r>
            <a:r>
              <a:rPr lang="fr-CH" dirty="0" err="1"/>
              <a:t>Integrate</a:t>
            </a:r>
            <a:r>
              <a:rPr lang="fr-CH" dirty="0"/>
              <a:t> can </a:t>
            </a:r>
            <a:r>
              <a:rPr lang="fr-CH" dirty="0" err="1"/>
              <a:t>be</a:t>
            </a:r>
            <a:r>
              <a:rPr lang="fr-CH" dirty="0"/>
              <a:t> «</a:t>
            </a:r>
            <a:r>
              <a:rPr lang="fr-CH" dirty="0" err="1"/>
              <a:t>associated</a:t>
            </a:r>
            <a:r>
              <a:rPr lang="fr-CH" dirty="0"/>
              <a:t>» to a real or </a:t>
            </a:r>
            <a:r>
              <a:rPr lang="fr-CH" dirty="0" err="1"/>
              <a:t>complex</a:t>
            </a:r>
            <a:r>
              <a:rPr lang="fr-CH" dirty="0"/>
              <a:t> </a:t>
            </a:r>
            <a:r>
              <a:rPr lang="fr-CH" dirty="0" err="1"/>
              <a:t>number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50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5A3D8E-52D7-4B08-9A8A-96A6E9EDA7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285E36-AAE7-47A9-A1C4-65401A908D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36E592D-32C8-45A5-B62C-C1051ACA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071963"/>
            <a:ext cx="7551553" cy="585992"/>
          </a:xfrm>
        </p:spPr>
        <p:txBody>
          <a:bodyPr>
            <a:normAutofit fontScale="90000"/>
          </a:bodyPr>
          <a:lstStyle/>
          <a:p>
            <a:pPr algn="ctr"/>
            <a:r>
              <a:rPr lang="fr-CH" dirty="0"/>
              <a:t>I – Fourier </a:t>
            </a:r>
            <a:r>
              <a:rPr lang="fr-CH" dirty="0" err="1"/>
              <a:t>Transform</a:t>
            </a:r>
            <a:br>
              <a:rPr lang="fr-CH" dirty="0"/>
            </a:br>
            <a:br>
              <a:rPr lang="fr-CH" dirty="0"/>
            </a:br>
            <a:br>
              <a:rPr lang="fr-CH" dirty="0"/>
            </a:br>
            <a:r>
              <a:rPr lang="fr-CH" sz="2700" dirty="0"/>
              <a:t>C – Amplitude, phase, </a:t>
            </a:r>
            <a:r>
              <a:rPr lang="fr-CH" sz="2700" dirty="0" err="1"/>
              <a:t>frequency</a:t>
            </a:r>
            <a:r>
              <a:rPr lang="fr-CH" sz="2700" dirty="0"/>
              <a:t>, </a:t>
            </a:r>
            <a:r>
              <a:rPr lang="fr-CH" sz="2700" dirty="0" err="1"/>
              <a:t>spectrum</a:t>
            </a:r>
            <a:endParaRPr lang="fr-CH" sz="2700" dirty="0"/>
          </a:p>
        </p:txBody>
      </p:sp>
    </p:spTree>
    <p:extLst>
      <p:ext uri="{BB962C8B-B14F-4D97-AF65-F5344CB8AC3E}">
        <p14:creationId xmlns:p14="http://schemas.microsoft.com/office/powerpoint/2010/main" val="752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E34E3-BA17-43C7-BFA2-29F531F0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Concepts of amplitude, phase and </a:t>
            </a:r>
            <a:r>
              <a:rPr lang="fr-CH" dirty="0" err="1"/>
              <a:t>frequency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EB8828-5734-46B8-A83C-0979049CA7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AA6193-A1FE-4754-80A7-F8E19588D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D25A65E-7ABF-40F2-B5A2-357AE2691AA7}"/>
                  </a:ext>
                </a:extLst>
              </p:cNvPr>
              <p:cNvSpPr txBox="1"/>
              <p:nvPr/>
            </p:nvSpPr>
            <p:spPr>
              <a:xfrm>
                <a:off x="2980139" y="1369250"/>
                <a:ext cx="780214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0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CH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fr-CH" sz="20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D25A65E-7ABF-40F2-B5A2-357AE2691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139" y="1369250"/>
                <a:ext cx="780214" cy="317779"/>
              </a:xfrm>
              <a:prstGeom prst="rect">
                <a:avLst/>
              </a:prstGeom>
              <a:blipFill>
                <a:blip r:embed="rId4"/>
                <a:stretch>
                  <a:fillRect l="-3906" t="-3846" r="-1563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BA9E68B-B2AC-4619-835D-012903452A06}"/>
                  </a:ext>
                </a:extLst>
              </p:cNvPr>
              <p:cNvSpPr txBox="1"/>
              <p:nvPr/>
            </p:nvSpPr>
            <p:spPr>
              <a:xfrm>
                <a:off x="5699569" y="1351296"/>
                <a:ext cx="365678" cy="335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fr-CH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H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CH" sz="20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BA9E68B-B2AC-4619-835D-012903452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569" y="1351296"/>
                <a:ext cx="365678" cy="335733"/>
              </a:xfrm>
              <a:prstGeom prst="rect">
                <a:avLst/>
              </a:prstGeom>
              <a:blipFill>
                <a:blip r:embed="rId5"/>
                <a:stretch>
                  <a:fillRect l="-15000" b="-2545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final_move">
            <a:hlinkClick r:id="" action="ppaction://media"/>
            <a:extLst>
              <a:ext uri="{FF2B5EF4-FFF2-40B4-BE49-F238E27FC236}">
                <a16:creationId xmlns:a16="http://schemas.microsoft.com/office/drawing/2014/main" id="{9D6A4F2D-01A1-442F-9F07-ED88FD8453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1319" y="1774513"/>
            <a:ext cx="3697356" cy="28729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94AF8E8-4E60-4555-B349-54CC2AD5B5E6}"/>
              </a:ext>
            </a:extLst>
          </p:cNvPr>
          <p:cNvSpPr txBox="1"/>
          <p:nvPr/>
        </p:nvSpPr>
        <p:spPr>
          <a:xfrm>
            <a:off x="796223" y="771196"/>
            <a:ext cx="75515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- The </a:t>
            </a:r>
            <a:r>
              <a:rPr lang="fr-CH" dirty="0" err="1">
                <a:solidFill>
                  <a:srgbClr val="FF0000"/>
                </a:solidFill>
              </a:rPr>
              <a:t>complex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exponential</a:t>
            </a:r>
            <a:r>
              <a:rPr lang="fr-CH" dirty="0">
                <a:solidFill>
                  <a:srgbClr val="FF0000"/>
                </a:solidFill>
              </a:rPr>
              <a:t> over time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491C684-7A84-4A99-99A6-A9968F5C01A9}"/>
              </a:ext>
            </a:extLst>
          </p:cNvPr>
          <p:cNvSpPr/>
          <p:nvPr/>
        </p:nvSpPr>
        <p:spPr>
          <a:xfrm>
            <a:off x="4527464" y="1598492"/>
            <a:ext cx="509445" cy="104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5DF4D7-4102-491B-B851-6D00EFF3C9DE}"/>
              </a:ext>
            </a:extLst>
          </p:cNvPr>
          <p:cNvSpPr txBox="1"/>
          <p:nvPr/>
        </p:nvSpPr>
        <p:spPr>
          <a:xfrm>
            <a:off x="4599586" y="1320463"/>
            <a:ext cx="469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0423DDE-0F0D-4918-B1D2-3E2E8A22AF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166" y="2510169"/>
            <a:ext cx="4074976" cy="20255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6E72D60-11AC-4CE0-BD93-EAED8F5A1385}"/>
              </a:ext>
            </a:extLst>
          </p:cNvPr>
          <p:cNvSpPr txBox="1"/>
          <p:nvPr/>
        </p:nvSpPr>
        <p:spPr>
          <a:xfrm>
            <a:off x="7396522" y="1320463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(</a:t>
            </a:r>
            <a:r>
              <a:rPr lang="fr-CH" dirty="0" err="1"/>
              <a:t>frequency</a:t>
            </a:r>
            <a:r>
              <a:rPr lang="fr-CH" dirty="0"/>
              <a:t>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78EF8E-EE17-4E58-8445-1117A6308114}"/>
              </a:ext>
            </a:extLst>
          </p:cNvPr>
          <p:cNvSpPr txBox="1"/>
          <p:nvPr/>
        </p:nvSpPr>
        <p:spPr>
          <a:xfrm>
            <a:off x="1345266" y="1404068"/>
            <a:ext cx="6270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(time)</a:t>
            </a:r>
          </a:p>
        </p:txBody>
      </p:sp>
    </p:spTree>
    <p:extLst>
      <p:ext uri="{BB962C8B-B14F-4D97-AF65-F5344CB8AC3E}">
        <p14:creationId xmlns:p14="http://schemas.microsoft.com/office/powerpoint/2010/main" val="217476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D184B-DF39-4FA3-A9FD-94C6DFCF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Why</a:t>
            </a:r>
            <a:r>
              <a:rPr lang="fr-CH" dirty="0"/>
              <a:t> signal </a:t>
            </a:r>
            <a:r>
              <a:rPr lang="fr-CH" dirty="0" err="1"/>
              <a:t>processing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F3BF973-E51F-439E-B9E3-3210166D75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5295DC-7279-4480-AFDA-1F90D379E4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137762-4692-4F84-ABE9-161B45888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33" y="765546"/>
            <a:ext cx="3747667" cy="11636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682D29E-8374-4A5A-A151-E3FB0C75B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03" y="2113915"/>
            <a:ext cx="2667000" cy="2790825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4F1277F-0F19-4546-B08E-BEC29074CE4C}"/>
              </a:ext>
            </a:extLst>
          </p:cNvPr>
          <p:cNvCxnSpPr/>
          <p:nvPr/>
        </p:nvCxnSpPr>
        <p:spPr>
          <a:xfrm flipH="1">
            <a:off x="4007457" y="1097280"/>
            <a:ext cx="954157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E93F3697-73D1-492A-B273-15B51D1816BD}"/>
              </a:ext>
            </a:extLst>
          </p:cNvPr>
          <p:cNvSpPr txBox="1"/>
          <p:nvPr/>
        </p:nvSpPr>
        <p:spPr>
          <a:xfrm>
            <a:off x="4961614" y="765545"/>
            <a:ext cx="13596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Univariate</a:t>
            </a:r>
            <a:r>
              <a:rPr lang="fr-CH" dirty="0"/>
              <a:t> speech signal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AF08257-46FD-4D2C-8746-40F3FB81923A}"/>
              </a:ext>
            </a:extLst>
          </p:cNvPr>
          <p:cNvSpPr txBox="1"/>
          <p:nvPr/>
        </p:nvSpPr>
        <p:spPr>
          <a:xfrm>
            <a:off x="4141354" y="2571750"/>
            <a:ext cx="13596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Multivariate</a:t>
            </a:r>
            <a:r>
              <a:rPr lang="fr-CH" dirty="0"/>
              <a:t> EEG signal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3BA0CEA-3D71-4559-8002-B7F01853A17B}"/>
              </a:ext>
            </a:extLst>
          </p:cNvPr>
          <p:cNvCxnSpPr>
            <a:cxnSpLocks/>
          </p:cNvCxnSpPr>
          <p:nvPr/>
        </p:nvCxnSpPr>
        <p:spPr>
          <a:xfrm flipH="1">
            <a:off x="3423701" y="3140765"/>
            <a:ext cx="954156" cy="310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1EA06605-B6FD-42F0-A0B5-42C6EBD12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287" y="2379221"/>
            <a:ext cx="2143125" cy="2143125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7D4824B-FF27-4052-9AE5-2B314098757E}"/>
              </a:ext>
            </a:extLst>
          </p:cNvPr>
          <p:cNvCxnSpPr/>
          <p:nvPr/>
        </p:nvCxnSpPr>
        <p:spPr>
          <a:xfrm flipH="1">
            <a:off x="7392849" y="2113915"/>
            <a:ext cx="160890" cy="457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495F890A-45A3-46C2-A974-D4F6F715AC8B}"/>
              </a:ext>
            </a:extLst>
          </p:cNvPr>
          <p:cNvSpPr txBox="1"/>
          <p:nvPr/>
        </p:nvSpPr>
        <p:spPr>
          <a:xfrm>
            <a:off x="7076661" y="1597381"/>
            <a:ext cx="13877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Bidimensional</a:t>
            </a:r>
            <a:r>
              <a:rPr lang="fr-CH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5358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E34E3-BA17-43C7-BFA2-29F531F0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Concepts of amplitude, phase and </a:t>
            </a:r>
            <a:r>
              <a:rPr lang="fr-CH" dirty="0" err="1"/>
              <a:t>frequency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EB8828-5734-46B8-A83C-0979049CA7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AA6193-A1FE-4754-80A7-F8E19588D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D25A65E-7ABF-40F2-B5A2-357AE2691AA7}"/>
                  </a:ext>
                </a:extLst>
              </p:cNvPr>
              <p:cNvSpPr txBox="1"/>
              <p:nvPr/>
            </p:nvSpPr>
            <p:spPr>
              <a:xfrm>
                <a:off x="2904749" y="1377229"/>
                <a:ext cx="1118447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1.5</m:t>
                          </m:r>
                          <m:r>
                            <a:rPr lang="fr-CH" sz="20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CH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fr-CH" sz="20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D25A65E-7ABF-40F2-B5A2-357AE2691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749" y="1377229"/>
                <a:ext cx="1118447" cy="317779"/>
              </a:xfrm>
              <a:prstGeom prst="rect">
                <a:avLst/>
              </a:prstGeom>
              <a:blipFill>
                <a:blip r:embed="rId4"/>
                <a:stretch>
                  <a:fillRect l="-4372" t="-1923" r="-546" b="-961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BA9E68B-B2AC-4619-835D-012903452A06}"/>
                  </a:ext>
                </a:extLst>
              </p:cNvPr>
              <p:cNvSpPr txBox="1"/>
              <p:nvPr/>
            </p:nvSpPr>
            <p:spPr>
              <a:xfrm>
                <a:off x="5699569" y="1351296"/>
                <a:ext cx="703911" cy="335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1.5</m:t>
                          </m:r>
                          <m:r>
                            <a:rPr lang="fr-CH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fr-CH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H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CH" sz="20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BA9E68B-B2AC-4619-835D-012903452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569" y="1351296"/>
                <a:ext cx="703911" cy="335733"/>
              </a:xfrm>
              <a:prstGeom prst="rect">
                <a:avLst/>
              </a:prstGeom>
              <a:blipFill>
                <a:blip r:embed="rId5"/>
                <a:stretch>
                  <a:fillRect l="-7826" b="-2545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394AF8E8-4E60-4555-B349-54CC2AD5B5E6}"/>
              </a:ext>
            </a:extLst>
          </p:cNvPr>
          <p:cNvSpPr txBox="1"/>
          <p:nvPr/>
        </p:nvSpPr>
        <p:spPr>
          <a:xfrm>
            <a:off x="796223" y="771196"/>
            <a:ext cx="75515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- The amplitude: radius of the </a:t>
            </a:r>
            <a:r>
              <a:rPr lang="fr-CH" dirty="0" err="1">
                <a:solidFill>
                  <a:srgbClr val="FF0000"/>
                </a:solidFill>
              </a:rPr>
              <a:t>circle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491C684-7A84-4A99-99A6-A9968F5C01A9}"/>
              </a:ext>
            </a:extLst>
          </p:cNvPr>
          <p:cNvSpPr/>
          <p:nvPr/>
        </p:nvSpPr>
        <p:spPr>
          <a:xfrm>
            <a:off x="4527464" y="1598492"/>
            <a:ext cx="509445" cy="104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5DF4D7-4102-491B-B851-6D00EFF3C9DE}"/>
              </a:ext>
            </a:extLst>
          </p:cNvPr>
          <p:cNvSpPr txBox="1"/>
          <p:nvPr/>
        </p:nvSpPr>
        <p:spPr>
          <a:xfrm>
            <a:off x="4599586" y="1320463"/>
            <a:ext cx="469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0423DDE-0F0D-4918-B1D2-3E2E8A22A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166" y="2510169"/>
            <a:ext cx="4074976" cy="20255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6E72D60-11AC-4CE0-BD93-EAED8F5A1385}"/>
              </a:ext>
            </a:extLst>
          </p:cNvPr>
          <p:cNvSpPr txBox="1"/>
          <p:nvPr/>
        </p:nvSpPr>
        <p:spPr>
          <a:xfrm>
            <a:off x="7396522" y="1320463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(</a:t>
            </a:r>
            <a:r>
              <a:rPr lang="fr-CH" dirty="0" err="1"/>
              <a:t>frequency</a:t>
            </a:r>
            <a:r>
              <a:rPr lang="fr-CH" dirty="0"/>
              <a:t>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78EF8E-EE17-4E58-8445-1117A6308114}"/>
              </a:ext>
            </a:extLst>
          </p:cNvPr>
          <p:cNvSpPr txBox="1"/>
          <p:nvPr/>
        </p:nvSpPr>
        <p:spPr>
          <a:xfrm>
            <a:off x="1345266" y="1404068"/>
            <a:ext cx="6270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(time)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8F14724-B36B-4B02-A5F7-5CC9F0A50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8713" y="2571750"/>
            <a:ext cx="4074976" cy="2025573"/>
          </a:xfrm>
          <a:prstGeom prst="rect">
            <a:avLst/>
          </a:prstGeom>
        </p:spPr>
      </p:pic>
      <p:pic>
        <p:nvPicPr>
          <p:cNvPr id="15" name="final_move">
            <a:hlinkClick r:id="" action="ppaction://media"/>
            <a:extLst>
              <a:ext uri="{FF2B5EF4-FFF2-40B4-BE49-F238E27FC236}">
                <a16:creationId xmlns:a16="http://schemas.microsoft.com/office/drawing/2014/main" id="{98E88686-B85E-42DD-8256-5211B1A58D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2531" y="1809106"/>
            <a:ext cx="3503489" cy="28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7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E34E3-BA17-43C7-BFA2-29F531F0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Concepts of amplitude, phase and </a:t>
            </a:r>
            <a:r>
              <a:rPr lang="fr-CH" dirty="0" err="1"/>
              <a:t>frequency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EB8828-5734-46B8-A83C-0979049CA7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AA6193-A1FE-4754-80A7-F8E19588D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4AF8E8-4E60-4555-B349-54CC2AD5B5E6}"/>
              </a:ext>
            </a:extLst>
          </p:cNvPr>
          <p:cNvSpPr txBox="1"/>
          <p:nvPr/>
        </p:nvSpPr>
        <p:spPr>
          <a:xfrm>
            <a:off x="796223" y="771196"/>
            <a:ext cx="75515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- The phase: position at the origine or </a:t>
            </a:r>
            <a:r>
              <a:rPr lang="fr-CH" dirty="0" err="1">
                <a:solidFill>
                  <a:srgbClr val="FF0000"/>
                </a:solidFill>
              </a:rPr>
              <a:t>delay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491C684-7A84-4A99-99A6-A9968F5C01A9}"/>
              </a:ext>
            </a:extLst>
          </p:cNvPr>
          <p:cNvSpPr/>
          <p:nvPr/>
        </p:nvSpPr>
        <p:spPr>
          <a:xfrm>
            <a:off x="4527464" y="1598492"/>
            <a:ext cx="509445" cy="104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5DF4D7-4102-491B-B851-6D00EFF3C9DE}"/>
              </a:ext>
            </a:extLst>
          </p:cNvPr>
          <p:cNvSpPr txBox="1"/>
          <p:nvPr/>
        </p:nvSpPr>
        <p:spPr>
          <a:xfrm>
            <a:off x="4599586" y="1320463"/>
            <a:ext cx="469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E72D60-11AC-4CE0-BD93-EAED8F5A1385}"/>
              </a:ext>
            </a:extLst>
          </p:cNvPr>
          <p:cNvSpPr txBox="1"/>
          <p:nvPr/>
        </p:nvSpPr>
        <p:spPr>
          <a:xfrm>
            <a:off x="7396522" y="1320463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(</a:t>
            </a:r>
            <a:r>
              <a:rPr lang="fr-CH" dirty="0" err="1"/>
              <a:t>frequency</a:t>
            </a:r>
            <a:r>
              <a:rPr lang="fr-CH" dirty="0"/>
              <a:t>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78EF8E-EE17-4E58-8445-1117A6308114}"/>
              </a:ext>
            </a:extLst>
          </p:cNvPr>
          <p:cNvSpPr txBox="1"/>
          <p:nvPr/>
        </p:nvSpPr>
        <p:spPr>
          <a:xfrm>
            <a:off x="1345266" y="1404068"/>
            <a:ext cx="6270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(time)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2939F0-61E1-4B01-A00A-3C12F6AB1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908" y="2647785"/>
            <a:ext cx="3987821" cy="1982250"/>
          </a:xfrm>
          <a:prstGeom prst="rect">
            <a:avLst/>
          </a:prstGeom>
        </p:spPr>
      </p:pic>
      <p:pic>
        <p:nvPicPr>
          <p:cNvPr id="16" name="final_move">
            <a:hlinkClick r:id="" action="ppaction://media"/>
            <a:extLst>
              <a:ext uri="{FF2B5EF4-FFF2-40B4-BE49-F238E27FC236}">
                <a16:creationId xmlns:a16="http://schemas.microsoft.com/office/drawing/2014/main" id="{4AB29D2B-778E-4761-8840-E3EFF6D58F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385" y="1841150"/>
            <a:ext cx="3469221" cy="2815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32487F7-FDB8-4FAA-81B8-1223F3048F2A}"/>
                  </a:ext>
                </a:extLst>
              </p:cNvPr>
              <p:cNvSpPr txBox="1"/>
              <p:nvPr/>
            </p:nvSpPr>
            <p:spPr>
              <a:xfrm>
                <a:off x="2628165" y="1310941"/>
                <a:ext cx="1179361" cy="448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0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H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CH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CH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H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CH" sz="20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32487F7-FDB8-4FAA-81B8-1223F3048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165" y="1310941"/>
                <a:ext cx="1179361" cy="448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2DE2E4A-0FC2-493E-8CDC-26D211F04CDF}"/>
                  </a:ext>
                </a:extLst>
              </p:cNvPr>
              <p:cNvSpPr txBox="1"/>
              <p:nvPr/>
            </p:nvSpPr>
            <p:spPr>
              <a:xfrm>
                <a:off x="5667072" y="1404068"/>
                <a:ext cx="1046569" cy="3543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CH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H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CH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fr-CH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/4</m:t>
                          </m:r>
                        </m:sup>
                      </m:sSup>
                      <m:sSub>
                        <m:sSubPr>
                          <m:ctrlPr>
                            <a:rPr lang="fr-CH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fr-CH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CH" sz="20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2DE2E4A-0FC2-493E-8CDC-26D211F04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072" y="1404068"/>
                <a:ext cx="1046569" cy="354392"/>
              </a:xfrm>
              <a:prstGeom prst="rect">
                <a:avLst/>
              </a:prstGeom>
              <a:blipFill>
                <a:blip r:embed="rId7"/>
                <a:stretch>
                  <a:fillRect l="-2339" t="-1724" b="-2413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2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E34E3-BA17-43C7-BFA2-29F531F0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Concepts of amplitude, phase and </a:t>
            </a:r>
            <a:r>
              <a:rPr lang="fr-CH" dirty="0" err="1"/>
              <a:t>frequency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EB8828-5734-46B8-A83C-0979049CA7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AA6193-A1FE-4754-80A7-F8E19588D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 dirty="0"/>
              <a:t>Introduction to the </a:t>
            </a:r>
            <a:r>
              <a:rPr lang="fr-CH" dirty="0" err="1"/>
              <a:t>fundamental</a:t>
            </a:r>
            <a:r>
              <a:rPr lang="fr-CH" dirty="0"/>
              <a:t> concepts of signal </a:t>
            </a:r>
            <a:r>
              <a:rPr lang="fr-CH" dirty="0" err="1"/>
              <a:t>processing</a:t>
            </a:r>
            <a:endParaRPr lang="en-GB" noProof="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4AF8E8-4E60-4555-B349-54CC2AD5B5E6}"/>
              </a:ext>
            </a:extLst>
          </p:cNvPr>
          <p:cNvSpPr txBox="1"/>
          <p:nvPr/>
        </p:nvSpPr>
        <p:spPr>
          <a:xfrm>
            <a:off x="796223" y="771196"/>
            <a:ext cx="75515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- The </a:t>
            </a:r>
            <a:r>
              <a:rPr lang="fr-CH" dirty="0" err="1">
                <a:solidFill>
                  <a:srgbClr val="FF0000"/>
                </a:solidFill>
              </a:rPr>
              <a:t>frequency</a:t>
            </a:r>
            <a:r>
              <a:rPr lang="fr-CH" dirty="0">
                <a:solidFill>
                  <a:srgbClr val="FF0000"/>
                </a:solidFill>
              </a:rPr>
              <a:t>: </a:t>
            </a:r>
            <a:r>
              <a:rPr lang="fr-CH" dirty="0" err="1">
                <a:solidFill>
                  <a:srgbClr val="FF0000"/>
                </a:solidFill>
              </a:rPr>
              <a:t>it</a:t>
            </a:r>
            <a:r>
              <a:rPr lang="fr-CH" dirty="0">
                <a:solidFill>
                  <a:srgbClr val="FF0000"/>
                </a:solidFill>
              </a:rPr>
              <a:t> corresponds to the </a:t>
            </a:r>
            <a:r>
              <a:rPr lang="fr-CH" dirty="0" err="1">
                <a:solidFill>
                  <a:srgbClr val="FF0000"/>
                </a:solidFill>
              </a:rPr>
              <a:t>angular</a:t>
            </a:r>
            <a:r>
              <a:rPr lang="fr-CH" dirty="0">
                <a:solidFill>
                  <a:srgbClr val="FF0000"/>
                </a:solidFill>
              </a:rPr>
              <a:t> speed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491C684-7A84-4A99-99A6-A9968F5C01A9}"/>
              </a:ext>
            </a:extLst>
          </p:cNvPr>
          <p:cNvSpPr/>
          <p:nvPr/>
        </p:nvSpPr>
        <p:spPr>
          <a:xfrm>
            <a:off x="4527464" y="1598492"/>
            <a:ext cx="509445" cy="104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5DF4D7-4102-491B-B851-6D00EFF3C9DE}"/>
              </a:ext>
            </a:extLst>
          </p:cNvPr>
          <p:cNvSpPr txBox="1"/>
          <p:nvPr/>
        </p:nvSpPr>
        <p:spPr>
          <a:xfrm>
            <a:off x="4599586" y="1320463"/>
            <a:ext cx="469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E72D60-11AC-4CE0-BD93-EAED8F5A1385}"/>
              </a:ext>
            </a:extLst>
          </p:cNvPr>
          <p:cNvSpPr txBox="1"/>
          <p:nvPr/>
        </p:nvSpPr>
        <p:spPr>
          <a:xfrm>
            <a:off x="7396522" y="1432285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(</a:t>
            </a:r>
            <a:r>
              <a:rPr lang="fr-CH" dirty="0" err="1"/>
              <a:t>frequency</a:t>
            </a:r>
            <a:r>
              <a:rPr lang="fr-CH" dirty="0"/>
              <a:t>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78EF8E-EE17-4E58-8445-1117A6308114}"/>
              </a:ext>
            </a:extLst>
          </p:cNvPr>
          <p:cNvSpPr txBox="1"/>
          <p:nvPr/>
        </p:nvSpPr>
        <p:spPr>
          <a:xfrm>
            <a:off x="1345266" y="1404068"/>
            <a:ext cx="6270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(time)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32487F7-FDB8-4FAA-81B8-1223F3048F2A}"/>
                  </a:ext>
                </a:extLst>
              </p:cNvPr>
              <p:cNvSpPr txBox="1"/>
              <p:nvPr/>
            </p:nvSpPr>
            <p:spPr>
              <a:xfrm>
                <a:off x="2696292" y="1404068"/>
                <a:ext cx="1043106" cy="320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0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</m:t>
                          </m:r>
                          <m:sSub>
                            <m:sSubPr>
                              <m:ctrlPr>
                                <a:rPr lang="fr-CH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CH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CH" sz="20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32487F7-FDB8-4FAA-81B8-1223F3048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292" y="1404068"/>
                <a:ext cx="1043106" cy="320601"/>
              </a:xfrm>
              <a:prstGeom prst="rect">
                <a:avLst/>
              </a:prstGeom>
              <a:blipFill>
                <a:blip r:embed="rId4"/>
                <a:stretch>
                  <a:fillRect l="-1754" t="-1887" r="-4094" b="-188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2DE2E4A-0FC2-493E-8CDC-26D211F04CDF}"/>
                  </a:ext>
                </a:extLst>
              </p:cNvPr>
              <p:cNvSpPr txBox="1"/>
              <p:nvPr/>
            </p:nvSpPr>
            <p:spPr>
              <a:xfrm>
                <a:off x="5792645" y="1368417"/>
                <a:ext cx="490199" cy="335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fr-CH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CH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CH" sz="20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2DE2E4A-0FC2-493E-8CDC-26D211F04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645" y="1368417"/>
                <a:ext cx="490199" cy="335733"/>
              </a:xfrm>
              <a:prstGeom prst="rect">
                <a:avLst/>
              </a:prstGeom>
              <a:blipFill>
                <a:blip r:embed="rId5"/>
                <a:stretch>
                  <a:fillRect l="-11111" b="-2321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final_move">
            <a:hlinkClick r:id="" action="ppaction://media"/>
            <a:extLst>
              <a:ext uri="{FF2B5EF4-FFF2-40B4-BE49-F238E27FC236}">
                <a16:creationId xmlns:a16="http://schemas.microsoft.com/office/drawing/2014/main" id="{4B912E9B-E80E-4559-83C6-0EC28F976B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010" y="1935972"/>
            <a:ext cx="3759200" cy="29298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5CF70BC-35FF-4C8A-AB39-15B994B2A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0959" y="2485584"/>
            <a:ext cx="4173897" cy="20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E34E3-BA17-43C7-BFA2-29F531F0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Concepts of amplitude, phase and </a:t>
            </a:r>
            <a:r>
              <a:rPr lang="fr-CH" dirty="0" err="1"/>
              <a:t>frequency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EB8828-5734-46B8-A83C-0979049CA7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AA6193-A1FE-4754-80A7-F8E19588D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 dirty="0"/>
              <a:t>Introduction to the </a:t>
            </a:r>
            <a:r>
              <a:rPr lang="fr-CH" dirty="0" err="1"/>
              <a:t>fundamental</a:t>
            </a:r>
            <a:r>
              <a:rPr lang="fr-CH" dirty="0"/>
              <a:t> concepts of signal </a:t>
            </a:r>
            <a:r>
              <a:rPr lang="fr-CH" dirty="0" err="1"/>
              <a:t>processing</a:t>
            </a:r>
            <a:endParaRPr lang="en-GB" noProof="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4AF8E8-4E60-4555-B349-54CC2AD5B5E6}"/>
              </a:ext>
            </a:extLst>
          </p:cNvPr>
          <p:cNvSpPr txBox="1"/>
          <p:nvPr/>
        </p:nvSpPr>
        <p:spPr>
          <a:xfrm>
            <a:off x="796223" y="771196"/>
            <a:ext cx="75515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- The </a:t>
            </a:r>
            <a:r>
              <a:rPr lang="fr-CH" dirty="0" err="1">
                <a:solidFill>
                  <a:srgbClr val="FF0000"/>
                </a:solidFill>
              </a:rPr>
              <a:t>frequency</a:t>
            </a:r>
            <a:r>
              <a:rPr lang="fr-CH" dirty="0">
                <a:solidFill>
                  <a:srgbClr val="FF0000"/>
                </a:solidFill>
              </a:rPr>
              <a:t>: </a:t>
            </a:r>
            <a:r>
              <a:rPr lang="fr-CH" dirty="0" err="1">
                <a:solidFill>
                  <a:srgbClr val="FF0000"/>
                </a:solidFill>
              </a:rPr>
              <a:t>it</a:t>
            </a:r>
            <a:r>
              <a:rPr lang="fr-CH" dirty="0">
                <a:solidFill>
                  <a:srgbClr val="FF0000"/>
                </a:solidFill>
              </a:rPr>
              <a:t> corresponds to the </a:t>
            </a:r>
            <a:r>
              <a:rPr lang="fr-CH" dirty="0" err="1">
                <a:solidFill>
                  <a:srgbClr val="FF0000"/>
                </a:solidFill>
              </a:rPr>
              <a:t>angular</a:t>
            </a:r>
            <a:r>
              <a:rPr lang="fr-CH" dirty="0">
                <a:solidFill>
                  <a:srgbClr val="FF0000"/>
                </a:solidFill>
              </a:rPr>
              <a:t> speed. </a:t>
            </a:r>
            <a:r>
              <a:rPr lang="fr-CH" dirty="0" err="1">
                <a:solidFill>
                  <a:srgbClr val="FF0000"/>
                </a:solidFill>
              </a:rPr>
              <a:t>Null</a:t>
            </a:r>
            <a:r>
              <a:rPr lang="fr-CH" dirty="0">
                <a:solidFill>
                  <a:srgbClr val="FF0000"/>
                </a:solidFill>
              </a:rPr>
              <a:t> speed: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491C684-7A84-4A99-99A6-A9968F5C01A9}"/>
              </a:ext>
            </a:extLst>
          </p:cNvPr>
          <p:cNvSpPr/>
          <p:nvPr/>
        </p:nvSpPr>
        <p:spPr>
          <a:xfrm>
            <a:off x="4527464" y="1598492"/>
            <a:ext cx="509445" cy="104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5DF4D7-4102-491B-B851-6D00EFF3C9DE}"/>
              </a:ext>
            </a:extLst>
          </p:cNvPr>
          <p:cNvSpPr txBox="1"/>
          <p:nvPr/>
        </p:nvSpPr>
        <p:spPr>
          <a:xfrm>
            <a:off x="4599586" y="1320463"/>
            <a:ext cx="469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E72D60-11AC-4CE0-BD93-EAED8F5A1385}"/>
              </a:ext>
            </a:extLst>
          </p:cNvPr>
          <p:cNvSpPr txBox="1"/>
          <p:nvPr/>
        </p:nvSpPr>
        <p:spPr>
          <a:xfrm>
            <a:off x="7396522" y="1432285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(</a:t>
            </a:r>
            <a:r>
              <a:rPr lang="fr-CH" dirty="0" err="1"/>
              <a:t>frequency</a:t>
            </a:r>
            <a:r>
              <a:rPr lang="fr-CH" dirty="0"/>
              <a:t>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78EF8E-EE17-4E58-8445-1117A6308114}"/>
              </a:ext>
            </a:extLst>
          </p:cNvPr>
          <p:cNvSpPr txBox="1"/>
          <p:nvPr/>
        </p:nvSpPr>
        <p:spPr>
          <a:xfrm>
            <a:off x="1345266" y="1404068"/>
            <a:ext cx="6270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(time)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32487F7-FDB8-4FAA-81B8-1223F3048F2A}"/>
                  </a:ext>
                </a:extLst>
              </p:cNvPr>
              <p:cNvSpPr txBox="1"/>
              <p:nvPr/>
            </p:nvSpPr>
            <p:spPr>
              <a:xfrm>
                <a:off x="2292052" y="1393808"/>
                <a:ext cx="1520609" cy="320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0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</m:t>
                          </m:r>
                          <m:sSub>
                            <m:sSubPr>
                              <m:ctrlPr>
                                <a:rPr lang="fr-CH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H" sz="20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CH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CH" sz="20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32487F7-FDB8-4FAA-81B8-1223F3048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052" y="1393808"/>
                <a:ext cx="1520609" cy="320601"/>
              </a:xfrm>
              <a:prstGeom prst="rect">
                <a:avLst/>
              </a:prstGeom>
              <a:blipFill>
                <a:blip r:embed="rId4"/>
                <a:stretch>
                  <a:fillRect l="-1606" t="-3846" r="-2811" b="-961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2DE2E4A-0FC2-493E-8CDC-26D211F04CDF}"/>
                  </a:ext>
                </a:extLst>
              </p:cNvPr>
              <p:cNvSpPr txBox="1"/>
              <p:nvPr/>
            </p:nvSpPr>
            <p:spPr>
              <a:xfrm>
                <a:off x="5792645" y="1368417"/>
                <a:ext cx="3205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fr-CH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CH" sz="20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2DE2E4A-0FC2-493E-8CDC-26D211F04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645" y="1368417"/>
                <a:ext cx="320536" cy="307777"/>
              </a:xfrm>
              <a:prstGeom prst="rect">
                <a:avLst/>
              </a:prstGeom>
              <a:blipFill>
                <a:blip r:embed="rId5"/>
                <a:stretch>
                  <a:fillRect l="-16981" r="-7547" b="-1960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BA3D938D-2827-4DC0-A090-C2332361B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917" y="2446476"/>
            <a:ext cx="3997940" cy="1987280"/>
          </a:xfrm>
          <a:prstGeom prst="rect">
            <a:avLst/>
          </a:prstGeom>
        </p:spPr>
      </p:pic>
      <p:pic>
        <p:nvPicPr>
          <p:cNvPr id="13" name="final_move">
            <a:hlinkClick r:id="" action="ppaction://media"/>
            <a:extLst>
              <a:ext uri="{FF2B5EF4-FFF2-40B4-BE49-F238E27FC236}">
                <a16:creationId xmlns:a16="http://schemas.microsoft.com/office/drawing/2014/main" id="{FDF5508C-0F52-43A9-AB86-99924E7CED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2712" y="2036939"/>
            <a:ext cx="3997939" cy="27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6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E34E3-BA17-43C7-BFA2-29F531F0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Concepts of amplitude, phase and </a:t>
            </a:r>
            <a:r>
              <a:rPr lang="fr-CH" dirty="0" err="1"/>
              <a:t>frequency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EB8828-5734-46B8-A83C-0979049CA7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AA6193-A1FE-4754-80A7-F8E19588D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4AF8E8-4E60-4555-B349-54CC2AD5B5E6}"/>
              </a:ext>
            </a:extLst>
          </p:cNvPr>
          <p:cNvSpPr txBox="1"/>
          <p:nvPr/>
        </p:nvSpPr>
        <p:spPr>
          <a:xfrm>
            <a:off x="796223" y="771196"/>
            <a:ext cx="75515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- The </a:t>
            </a:r>
            <a:r>
              <a:rPr lang="fr-CH" dirty="0" err="1">
                <a:solidFill>
                  <a:srgbClr val="FF0000"/>
                </a:solidFill>
              </a:rPr>
              <a:t>negative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frequency</a:t>
            </a:r>
            <a:r>
              <a:rPr lang="fr-CH" dirty="0">
                <a:solidFill>
                  <a:srgbClr val="FF0000"/>
                </a:solidFill>
              </a:rPr>
              <a:t>: rotation in the opposite direction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491C684-7A84-4A99-99A6-A9968F5C01A9}"/>
              </a:ext>
            </a:extLst>
          </p:cNvPr>
          <p:cNvSpPr/>
          <p:nvPr/>
        </p:nvSpPr>
        <p:spPr>
          <a:xfrm>
            <a:off x="4527464" y="1598492"/>
            <a:ext cx="509445" cy="104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5DF4D7-4102-491B-B851-6D00EFF3C9DE}"/>
              </a:ext>
            </a:extLst>
          </p:cNvPr>
          <p:cNvSpPr txBox="1"/>
          <p:nvPr/>
        </p:nvSpPr>
        <p:spPr>
          <a:xfrm>
            <a:off x="4599586" y="1320463"/>
            <a:ext cx="469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E72D60-11AC-4CE0-BD93-EAED8F5A1385}"/>
              </a:ext>
            </a:extLst>
          </p:cNvPr>
          <p:cNvSpPr txBox="1"/>
          <p:nvPr/>
        </p:nvSpPr>
        <p:spPr>
          <a:xfrm>
            <a:off x="7396522" y="1432285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(</a:t>
            </a:r>
            <a:r>
              <a:rPr lang="fr-CH" dirty="0" err="1"/>
              <a:t>frequency</a:t>
            </a:r>
            <a:r>
              <a:rPr lang="fr-CH" dirty="0"/>
              <a:t>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78EF8E-EE17-4E58-8445-1117A6308114}"/>
              </a:ext>
            </a:extLst>
          </p:cNvPr>
          <p:cNvSpPr txBox="1"/>
          <p:nvPr/>
        </p:nvSpPr>
        <p:spPr>
          <a:xfrm>
            <a:off x="1345266" y="1404068"/>
            <a:ext cx="6270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(time)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32487F7-FDB8-4FAA-81B8-1223F3048F2A}"/>
                  </a:ext>
                </a:extLst>
              </p:cNvPr>
              <p:cNvSpPr txBox="1"/>
              <p:nvPr/>
            </p:nvSpPr>
            <p:spPr>
              <a:xfrm>
                <a:off x="2696292" y="1404068"/>
                <a:ext cx="916469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0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CH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CH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fr-CH" sz="2000" dirty="0"/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32487F7-FDB8-4FAA-81B8-1223F3048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292" y="1404068"/>
                <a:ext cx="916469" cy="317779"/>
              </a:xfrm>
              <a:prstGeom prst="rect">
                <a:avLst/>
              </a:prstGeom>
              <a:blipFill>
                <a:blip r:embed="rId4"/>
                <a:stretch>
                  <a:fillRect l="-2649" t="-1923" r="-662" b="-1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2DE2E4A-0FC2-493E-8CDC-26D211F04CDF}"/>
                  </a:ext>
                </a:extLst>
              </p:cNvPr>
              <p:cNvSpPr txBox="1"/>
              <p:nvPr/>
            </p:nvSpPr>
            <p:spPr>
              <a:xfrm>
                <a:off x="5792645" y="1357501"/>
                <a:ext cx="517449" cy="335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H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CH" sz="20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2DE2E4A-0FC2-493E-8CDC-26D211F04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645" y="1357501"/>
                <a:ext cx="517449" cy="335733"/>
              </a:xfrm>
              <a:prstGeom prst="rect">
                <a:avLst/>
              </a:prstGeom>
              <a:blipFill>
                <a:blip r:embed="rId5"/>
                <a:stretch>
                  <a:fillRect l="-10588" b="-2545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final_move">
            <a:hlinkClick r:id="" action="ppaction://media"/>
            <a:extLst>
              <a:ext uri="{FF2B5EF4-FFF2-40B4-BE49-F238E27FC236}">
                <a16:creationId xmlns:a16="http://schemas.microsoft.com/office/drawing/2014/main" id="{D6352036-5D55-478D-B232-F4D1096BC2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8264" y="1878047"/>
            <a:ext cx="3759200" cy="28254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593C7BB-7D75-4C4C-9222-CEACBFE65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9" y="2399107"/>
            <a:ext cx="4342857" cy="21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0BE65F-9770-45FE-B7BB-0A068A68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Understand</a:t>
            </a:r>
            <a:r>
              <a:rPr lang="fr-CH" dirty="0"/>
              <a:t> the Fourier </a:t>
            </a:r>
            <a:r>
              <a:rPr lang="fr-CH" dirty="0" err="1"/>
              <a:t>Transform</a:t>
            </a:r>
            <a:r>
              <a:rPr lang="fr-CH" dirty="0"/>
              <a:t> of the cosinus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0B9BEB-245C-4441-BF66-E311D3CF87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ED7E21-9C15-4982-9224-717A3BAB50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297FEB-62C7-4831-B28D-41F61DFD7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651" y="2503336"/>
            <a:ext cx="4321629" cy="2148178"/>
          </a:xfrm>
          <a:prstGeom prst="rect">
            <a:avLst/>
          </a:prstGeom>
        </p:spPr>
      </p:pic>
      <p:pic>
        <p:nvPicPr>
          <p:cNvPr id="7" name="final_move">
            <a:hlinkClick r:id="" action="ppaction://media"/>
            <a:extLst>
              <a:ext uri="{FF2B5EF4-FFF2-40B4-BE49-F238E27FC236}">
                <a16:creationId xmlns:a16="http://schemas.microsoft.com/office/drawing/2014/main" id="{E8932C07-D174-4F9B-8732-491C3D2532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4150" y="793750"/>
            <a:ext cx="3759200" cy="355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DF5038E-6B06-4DAD-9D38-61E50FB1E76C}"/>
                  </a:ext>
                </a:extLst>
              </p:cNvPr>
              <p:cNvSpPr txBox="1"/>
              <p:nvPr/>
            </p:nvSpPr>
            <p:spPr>
              <a:xfrm>
                <a:off x="5104737" y="954157"/>
                <a:ext cx="2910178" cy="327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TF[cos(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CH" dirty="0"/>
                  <a:t>)]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   1/2(</m:t>
                        </m:r>
                        <m: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H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CH" sz="1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H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fr-CH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CH" sz="1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DF5038E-6B06-4DAD-9D38-61E50FB1E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737" y="954157"/>
                <a:ext cx="2910178" cy="327334"/>
              </a:xfrm>
              <a:prstGeom prst="rect">
                <a:avLst/>
              </a:prstGeom>
              <a:blipFill>
                <a:blip r:embed="rId6"/>
                <a:stretch>
                  <a:fillRect l="-418" t="-1887" b="-1320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9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0BE65F-9770-45FE-B7BB-0A068A68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Understand</a:t>
            </a:r>
            <a:r>
              <a:rPr lang="fr-CH" dirty="0"/>
              <a:t> the Fourier </a:t>
            </a:r>
            <a:r>
              <a:rPr lang="fr-CH" dirty="0" err="1"/>
              <a:t>Transform</a:t>
            </a:r>
            <a:r>
              <a:rPr lang="fr-CH" dirty="0"/>
              <a:t> of the sinus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0B9BEB-245C-4441-BF66-E311D3CF87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ED7E21-9C15-4982-9224-717A3BAB50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DF5038E-6B06-4DAD-9D38-61E50FB1E76C}"/>
                  </a:ext>
                </a:extLst>
              </p:cNvPr>
              <p:cNvSpPr txBox="1"/>
              <p:nvPr/>
            </p:nvSpPr>
            <p:spPr>
              <a:xfrm>
                <a:off x="5104737" y="954157"/>
                <a:ext cx="2910178" cy="327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TF[sin(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CH" dirty="0"/>
                  <a:t>)]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   −</m:t>
                        </m:r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/2(</m:t>
                        </m:r>
                        <m: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H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CH" sz="1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H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fr-CH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CH" sz="1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DF5038E-6B06-4DAD-9D38-61E50FB1E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737" y="954157"/>
                <a:ext cx="2910178" cy="327334"/>
              </a:xfrm>
              <a:prstGeom prst="rect">
                <a:avLst/>
              </a:prstGeom>
              <a:blipFill>
                <a:blip r:embed="rId4"/>
                <a:stretch>
                  <a:fillRect l="-418" t="-1887" b="-1320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281D5038-1BC7-4ED0-B4E3-0D416A3B9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923" y="2141304"/>
            <a:ext cx="4029933" cy="2003183"/>
          </a:xfrm>
          <a:prstGeom prst="rect">
            <a:avLst/>
          </a:prstGeom>
        </p:spPr>
      </p:pic>
      <p:pic>
        <p:nvPicPr>
          <p:cNvPr id="10" name="final_move">
            <a:hlinkClick r:id="" action="ppaction://media"/>
            <a:extLst>
              <a:ext uri="{FF2B5EF4-FFF2-40B4-BE49-F238E27FC236}">
                <a16:creationId xmlns:a16="http://schemas.microsoft.com/office/drawing/2014/main" id="{AFEDA4BF-34E1-435E-A22A-9151135CE8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274" y="793750"/>
            <a:ext cx="37592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9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B0CED-8B9A-4869-BF3E-0B6EDFCC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Additional</a:t>
            </a:r>
            <a:r>
              <a:rPr lang="fr-CH" dirty="0"/>
              <a:t> </a:t>
            </a:r>
            <a:r>
              <a:rPr lang="fr-CH" dirty="0" err="1"/>
              <a:t>comments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81A1583-7019-4F5A-8098-CC1D70333E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C5F453-EC65-460C-AA8B-06D9577D9D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817E09-89A9-45B9-BECB-ED15C400166F}"/>
              </a:ext>
            </a:extLst>
          </p:cNvPr>
          <p:cNvSpPr txBox="1"/>
          <p:nvPr/>
        </p:nvSpPr>
        <p:spPr>
          <a:xfrm>
            <a:off x="796223" y="771196"/>
            <a:ext cx="755155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1. Be </a:t>
            </a:r>
            <a:r>
              <a:rPr lang="fr-CH" dirty="0" err="1">
                <a:solidFill>
                  <a:srgbClr val="FF0000"/>
                </a:solidFill>
              </a:rPr>
              <a:t>carefull</a:t>
            </a:r>
            <a:r>
              <a:rPr lang="fr-CH" dirty="0">
                <a:solidFill>
                  <a:srgbClr val="FF0000"/>
                </a:solidFill>
              </a:rPr>
              <a:t>: Fourier </a:t>
            </a:r>
            <a:r>
              <a:rPr lang="fr-CH" dirty="0" err="1">
                <a:solidFill>
                  <a:srgbClr val="FF0000"/>
                </a:solidFill>
              </a:rPr>
              <a:t>transform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is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different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from</a:t>
            </a:r>
            <a:r>
              <a:rPr lang="fr-CH" dirty="0">
                <a:solidFill>
                  <a:srgbClr val="FF0000"/>
                </a:solidFill>
              </a:rPr>
              <a:t> a </a:t>
            </a:r>
            <a:r>
              <a:rPr lang="fr-CH" dirty="0" err="1">
                <a:solidFill>
                  <a:srgbClr val="FF0000"/>
                </a:solidFill>
              </a:rPr>
              <a:t>spectrum</a:t>
            </a:r>
            <a:r>
              <a:rPr lang="fr-CH" dirty="0">
                <a:solidFill>
                  <a:srgbClr val="FF0000"/>
                </a:solidFill>
              </a:rPr>
              <a:t> (</a:t>
            </a:r>
            <a:r>
              <a:rPr lang="fr-CH" dirty="0" err="1">
                <a:solidFill>
                  <a:srgbClr val="FF0000"/>
                </a:solidFill>
              </a:rPr>
              <a:t>modulus</a:t>
            </a:r>
            <a:r>
              <a:rPr lang="fr-CH" dirty="0">
                <a:solidFill>
                  <a:srgbClr val="FF0000"/>
                </a:solidFill>
              </a:rPr>
              <a:t> of the FT)</a:t>
            </a:r>
          </a:p>
          <a:p>
            <a:endParaRPr lang="fr-CH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fr-CH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fr-CH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fr-CH" dirty="0">
              <a:solidFill>
                <a:srgbClr val="FF0000"/>
              </a:solidFill>
            </a:endParaRPr>
          </a:p>
          <a:p>
            <a:endParaRPr lang="fr-CH" dirty="0">
              <a:solidFill>
                <a:srgbClr val="FF0000"/>
              </a:solidFill>
            </a:endParaRPr>
          </a:p>
          <a:p>
            <a:endParaRPr lang="fr-CH" dirty="0">
              <a:solidFill>
                <a:srgbClr val="FF0000"/>
              </a:solidFill>
            </a:endParaRPr>
          </a:p>
          <a:p>
            <a:endParaRPr lang="fr-CH" dirty="0">
              <a:solidFill>
                <a:srgbClr val="FF0000"/>
              </a:solidFill>
            </a:endParaRPr>
          </a:p>
          <a:p>
            <a:endParaRPr lang="fr-CH" dirty="0">
              <a:solidFill>
                <a:srgbClr val="FF0000"/>
              </a:solidFill>
            </a:endParaRPr>
          </a:p>
          <a:p>
            <a:r>
              <a:rPr lang="fr-CH" dirty="0">
                <a:solidFill>
                  <a:srgbClr val="FF0000"/>
                </a:solidFill>
              </a:rPr>
              <a:t>2.  The </a:t>
            </a:r>
            <a:r>
              <a:rPr lang="fr-CH" dirty="0" err="1">
                <a:solidFill>
                  <a:srgbClr val="FF0000"/>
                </a:solidFill>
              </a:rPr>
              <a:t>spectrum</a:t>
            </a:r>
            <a:r>
              <a:rPr lang="fr-CH" dirty="0">
                <a:solidFill>
                  <a:srgbClr val="FF0000"/>
                </a:solidFill>
              </a:rPr>
              <a:t> of a real </a:t>
            </a:r>
            <a:r>
              <a:rPr lang="fr-CH" dirty="0" err="1">
                <a:solidFill>
                  <a:srgbClr val="FF0000"/>
                </a:solidFill>
              </a:rPr>
              <a:t>function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is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symmetric</a:t>
            </a:r>
            <a:r>
              <a:rPr lang="fr-CH" dirty="0">
                <a:solidFill>
                  <a:srgbClr val="FF0000"/>
                </a:solidFill>
              </a:rPr>
              <a:t> about 0</a:t>
            </a:r>
          </a:p>
          <a:p>
            <a:pPr marL="342900" indent="-342900">
              <a:buAutoNum type="arabicPeriod"/>
            </a:pPr>
            <a:endParaRPr lang="fr-CH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8F4F1B-3409-40D7-A576-BA0DA36D2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002" y="1395846"/>
            <a:ext cx="2315748" cy="11511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D4B7735-44E7-47CD-B788-6C5624A13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013" y="1318838"/>
            <a:ext cx="2520563" cy="125291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9B1BBA0-BBF8-45DD-9490-39D885609367}"/>
              </a:ext>
            </a:extLst>
          </p:cNvPr>
          <p:cNvSpPr txBox="1"/>
          <p:nvPr/>
        </p:nvSpPr>
        <p:spPr>
          <a:xfrm>
            <a:off x="1725433" y="1063875"/>
            <a:ext cx="27034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FT of the sinus </a:t>
            </a:r>
            <a:r>
              <a:rPr lang="fr-CH" dirty="0" err="1"/>
              <a:t>function</a:t>
            </a:r>
            <a:endParaRPr lang="fr-CH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606D478-9862-460C-89E4-B115E281FA72}"/>
              </a:ext>
            </a:extLst>
          </p:cNvPr>
          <p:cNvSpPr txBox="1"/>
          <p:nvPr/>
        </p:nvSpPr>
        <p:spPr>
          <a:xfrm>
            <a:off x="5533013" y="985565"/>
            <a:ext cx="354737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Spectrum of the sinus </a:t>
            </a:r>
            <a:r>
              <a:rPr lang="fr-CH" dirty="0" err="1"/>
              <a:t>function</a:t>
            </a:r>
            <a:r>
              <a:rPr lang="fr-CH" dirty="0"/>
              <a:t> </a:t>
            </a:r>
          </a:p>
          <a:p>
            <a:r>
              <a:rPr lang="fr-CH" sz="1000" dirty="0"/>
              <a:t>(cosinus and sinus </a:t>
            </a:r>
            <a:r>
              <a:rPr lang="fr-CH" sz="1000" dirty="0" err="1"/>
              <a:t>share</a:t>
            </a:r>
            <a:r>
              <a:rPr lang="fr-CH" sz="1000" dirty="0"/>
              <a:t> </a:t>
            </a:r>
            <a:r>
              <a:rPr lang="fr-CH" sz="1000" dirty="0" err="1"/>
              <a:t>same</a:t>
            </a:r>
            <a:r>
              <a:rPr lang="fr-CH" sz="1000" dirty="0"/>
              <a:t> </a:t>
            </a:r>
            <a:r>
              <a:rPr lang="fr-CH" sz="1000" dirty="0" err="1"/>
              <a:t>spectrum</a:t>
            </a:r>
            <a:r>
              <a:rPr lang="fr-CH" sz="1000" dirty="0"/>
              <a:t>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F3DA8E0-D264-464D-B1F3-D9AB1FE3A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002" y="3086200"/>
            <a:ext cx="2626102" cy="178248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1049A1A-3EFA-4252-8C1B-1CB2E40BD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793" y="3080859"/>
            <a:ext cx="2551267" cy="17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276B8-9797-4957-9246-30E60B8A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How to </a:t>
            </a:r>
            <a:r>
              <a:rPr lang="fr-CH" dirty="0" err="1"/>
              <a:t>compute</a:t>
            </a:r>
            <a:r>
              <a:rPr lang="fr-CH" dirty="0"/>
              <a:t> Fourier </a:t>
            </a:r>
            <a:r>
              <a:rPr lang="fr-CH" dirty="0" err="1"/>
              <a:t>Transform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84EFEE0-2DD4-4486-BFF0-708D9B9DE4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BFF127-B7A7-463F-A552-99A6E955A2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41D468-A473-4997-B018-3D0742026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025" y="1898142"/>
            <a:ext cx="2890796" cy="20633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4B82CD5-971D-4B06-AC53-176182C3C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570" y="977696"/>
            <a:ext cx="2013230" cy="410435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B36EF3F-ECF7-4C09-A372-95C007F2A2B8}"/>
              </a:ext>
            </a:extLst>
          </p:cNvPr>
          <p:cNvSpPr txBox="1"/>
          <p:nvPr/>
        </p:nvSpPr>
        <p:spPr>
          <a:xfrm>
            <a:off x="5759025" y="1552886"/>
            <a:ext cx="47279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Combined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FT </a:t>
            </a:r>
            <a:r>
              <a:rPr lang="fr-CH" dirty="0" err="1"/>
              <a:t>properties</a:t>
            </a:r>
            <a:endParaRPr lang="fr-CH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430A437-C36B-4B39-B1A5-97B7C7283B04}"/>
              </a:ext>
            </a:extLst>
          </p:cNvPr>
          <p:cNvSpPr txBox="1"/>
          <p:nvPr/>
        </p:nvSpPr>
        <p:spPr>
          <a:xfrm>
            <a:off x="839972" y="790353"/>
            <a:ext cx="47279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Most FT of basic </a:t>
            </a:r>
            <a:r>
              <a:rPr lang="fr-CH" dirty="0" err="1"/>
              <a:t>function</a:t>
            </a:r>
            <a:r>
              <a:rPr lang="fr-CH" dirty="0"/>
              <a:t> can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found</a:t>
            </a:r>
            <a:r>
              <a:rPr lang="fr-CH" dirty="0"/>
              <a:t> (ex </a:t>
            </a:r>
            <a:r>
              <a:rPr lang="fr-CH" dirty="0" err="1"/>
              <a:t>wikipedia</a:t>
            </a:r>
            <a:r>
              <a:rPr lang="fr-CH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9800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77FE9-FCE0-49D5-883B-0A2EF54B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071963"/>
            <a:ext cx="7551553" cy="585992"/>
          </a:xfrm>
        </p:spPr>
        <p:txBody>
          <a:bodyPr>
            <a:normAutofit/>
          </a:bodyPr>
          <a:lstStyle/>
          <a:p>
            <a:pPr algn="ctr"/>
            <a:r>
              <a:rPr lang="fr-CH" dirty="0"/>
              <a:t>II – </a:t>
            </a:r>
            <a:r>
              <a:rPr lang="fr-CH" dirty="0" err="1"/>
              <a:t>Discrete</a:t>
            </a:r>
            <a:r>
              <a:rPr lang="fr-CH" dirty="0"/>
              <a:t> signal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8B21D-BD4B-4BBB-A4C9-9EAC374076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B91A38-6A53-4930-8B28-8F7AA73697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990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FEDD268-A617-4F94-9B16-E7111CE9F2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F1EAC8-817C-42E4-820A-73E92936F7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BCE171D-D581-46A0-8B93-BEE4C82CF16A}"/>
              </a:ext>
            </a:extLst>
          </p:cNvPr>
          <p:cNvSpPr txBox="1">
            <a:spLocks/>
          </p:cNvSpPr>
          <p:nvPr/>
        </p:nvSpPr>
        <p:spPr>
          <a:xfrm>
            <a:off x="1057275" y="331953"/>
            <a:ext cx="7551553" cy="58599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Why signal processing</a:t>
            </a:r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3619ED-D438-41D6-A21D-4134181DF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25" y="917945"/>
            <a:ext cx="7001852" cy="301984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A15BA34-9F0F-44ED-BFBB-9498739BE312}"/>
              </a:ext>
            </a:extLst>
          </p:cNvPr>
          <p:cNvSpPr txBox="1"/>
          <p:nvPr/>
        </p:nvSpPr>
        <p:spPr>
          <a:xfrm>
            <a:off x="6769395" y="4827349"/>
            <a:ext cx="23037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/>
              <a:t>*</a:t>
            </a:r>
            <a:r>
              <a:rPr lang="fr-CH" sz="1000" dirty="0" err="1"/>
              <a:t>picture</a:t>
            </a:r>
            <a:r>
              <a:rPr lang="fr-CH" sz="1000" dirty="0"/>
              <a:t> </a:t>
            </a:r>
            <a:r>
              <a:rPr lang="fr-CH" sz="1000" dirty="0" err="1"/>
              <a:t>from</a:t>
            </a:r>
            <a:r>
              <a:rPr lang="fr-CH" sz="1000" dirty="0"/>
              <a:t> </a:t>
            </a:r>
            <a:r>
              <a:rPr lang="fr-CH" sz="1000" dirty="0" err="1"/>
              <a:t>wikipedia</a:t>
            </a:r>
            <a:endParaRPr lang="fr-CH" sz="1000" dirty="0"/>
          </a:p>
        </p:txBody>
      </p:sp>
    </p:spTree>
    <p:extLst>
      <p:ext uri="{BB962C8B-B14F-4D97-AF65-F5344CB8AC3E}">
        <p14:creationId xmlns:p14="http://schemas.microsoft.com/office/powerpoint/2010/main" val="19238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2B433-4FAD-40B0-B8B7-627DC201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Moiré pattern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012090-8D5A-4D19-AACF-2BECF37C9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D6FBB7-9E89-4DE2-A0B6-32DEB09ACD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F0E2AC-72A4-4EF9-910A-800F0C94D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68" y="1170228"/>
            <a:ext cx="2750842" cy="33546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C653043-3A80-4989-BCB5-1E724490786B}"/>
              </a:ext>
            </a:extLst>
          </p:cNvPr>
          <p:cNvSpPr txBox="1"/>
          <p:nvPr/>
        </p:nvSpPr>
        <p:spPr>
          <a:xfrm>
            <a:off x="4827494" y="2317834"/>
            <a:ext cx="3045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/>
              <a:t>Why</a:t>
            </a:r>
            <a:r>
              <a:rPr lang="fr-CH" dirty="0"/>
              <a:t> </a:t>
            </a:r>
            <a:r>
              <a:rPr lang="fr-CH" dirty="0" err="1"/>
              <a:t>those</a:t>
            </a:r>
            <a:r>
              <a:rPr lang="fr-CH" dirty="0"/>
              <a:t> patterns </a:t>
            </a:r>
            <a:r>
              <a:rPr lang="fr-CH" dirty="0" err="1"/>
              <a:t>sometimes</a:t>
            </a:r>
            <a:r>
              <a:rPr lang="fr-CH" dirty="0"/>
              <a:t> </a:t>
            </a:r>
            <a:r>
              <a:rPr lang="fr-CH" dirty="0" err="1"/>
              <a:t>appear</a:t>
            </a:r>
            <a:r>
              <a:rPr lang="fr-CH" dirty="0"/>
              <a:t> on images?</a:t>
            </a:r>
          </a:p>
        </p:txBody>
      </p:sp>
    </p:spTree>
    <p:extLst>
      <p:ext uri="{BB962C8B-B14F-4D97-AF65-F5344CB8AC3E}">
        <p14:creationId xmlns:p14="http://schemas.microsoft.com/office/powerpoint/2010/main" val="15777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8575D-5E54-463C-BDED-B335FDA8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Convolution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85162AE-327A-471D-BDA0-E1FD023A4E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751593-257C-4D8E-9227-356C616550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897B3F4-DC70-45FC-9CE6-C0922CE97BB2}"/>
                  </a:ext>
                </a:extLst>
              </p:cNvPr>
              <p:cNvSpPr txBox="1"/>
              <p:nvPr/>
            </p:nvSpPr>
            <p:spPr>
              <a:xfrm>
                <a:off x="3069203" y="1836751"/>
                <a:ext cx="36655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TF[</a:t>
                </a:r>
                <a:r>
                  <a:rPr lang="fr-CH" dirty="0" err="1"/>
                  <a:t>sk</a:t>
                </a:r>
                <a:r>
                  <a:rPr lang="fr-CH" dirty="0"/>
                  <a:t>] = TF[s] </a:t>
                </a:r>
                <a14:m>
                  <m:oMath xmlns:m="http://schemas.openxmlformats.org/officeDocument/2006/math"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CH" dirty="0"/>
                  <a:t> TF[k]</a:t>
                </a:r>
              </a:p>
              <a:p>
                <a:endParaRPr lang="fr-CH" dirty="0"/>
              </a:p>
              <a:p>
                <a:r>
                  <a:rPr lang="fr-CH" dirty="0"/>
                  <a:t>TF[s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CH" dirty="0"/>
                  <a:t> k] = TF[s]TF[k] </a:t>
                </a:r>
              </a:p>
              <a:p>
                <a:r>
                  <a:rPr lang="fr-CH" dirty="0"/>
                  <a:t>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897B3F4-DC70-45FC-9CE6-C0922CE97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03" y="1836751"/>
                <a:ext cx="3665551" cy="923330"/>
              </a:xfrm>
              <a:prstGeom prst="rect">
                <a:avLst/>
              </a:prstGeom>
              <a:blipFill>
                <a:blip r:embed="rId2"/>
                <a:stretch>
                  <a:fillRect l="-332" t="-65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D1A88C8-2B1E-4E31-BFFE-2184844B1044}"/>
                  </a:ext>
                </a:extLst>
              </p:cNvPr>
              <p:cNvSpPr txBox="1"/>
              <p:nvPr/>
            </p:nvSpPr>
            <p:spPr>
              <a:xfrm>
                <a:off x="1160890" y="691763"/>
                <a:ext cx="6265628" cy="2225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The convolution </a:t>
                </a:r>
                <a:r>
                  <a:rPr lang="fr-CH" dirty="0" err="1"/>
                  <a:t>operation</a:t>
                </a:r>
                <a:r>
                  <a:rPr lang="fr-CH" dirty="0"/>
                  <a:t> </a:t>
                </a:r>
                <a:r>
                  <a:rPr lang="fr-CH" dirty="0" err="1"/>
                  <a:t>noted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CH" dirty="0"/>
                  <a:t> </a:t>
                </a:r>
                <a:r>
                  <a:rPr lang="fr-CH" dirty="0" err="1"/>
                  <a:t>between</a:t>
                </a:r>
                <a:r>
                  <a:rPr lang="fr-CH" dirty="0"/>
                  <a:t> </a:t>
                </a:r>
                <a:r>
                  <a:rPr lang="fr-CH" dirty="0" err="1"/>
                  <a:t>two</a:t>
                </a:r>
                <a:r>
                  <a:rPr lang="fr-CH" dirty="0"/>
                  <a:t> </a:t>
                </a:r>
                <a:r>
                  <a:rPr lang="fr-CH" dirty="0" err="1"/>
                  <a:t>signals</a:t>
                </a:r>
                <a:r>
                  <a:rPr lang="fr-CH" dirty="0"/>
                  <a:t> s and k </a:t>
                </a:r>
                <a:r>
                  <a:rPr lang="fr-CH" dirty="0" err="1"/>
                  <a:t>is</a:t>
                </a:r>
                <a:r>
                  <a:rPr lang="fr-CH" dirty="0"/>
                  <a:t>:</a:t>
                </a:r>
              </a:p>
              <a:p>
                <a:r>
                  <a:rPr lang="fr-CH" dirty="0"/>
                  <a:t>                                      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</m:t>
                        </m:r>
                        <m:r>
                          <m:rPr>
                            <m:nor/>
                          </m:rPr>
                          <a:rPr lang="fr-CH" dirty="0"/>
                          <m:t>(</m:t>
                        </m:r>
                        <m:r>
                          <m:rPr>
                            <m:nor/>
                          </m:rPr>
                          <a:rPr lang="fr-CH" dirty="0"/>
                          <m:t>s</m:t>
                        </m:r>
                        <m:r>
                          <m:rPr>
                            <m:nor/>
                          </m:rPr>
                          <a:rPr lang="fr-CH" dirty="0"/>
                          <m:t> 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r-CH" dirty="0"/>
                          <m:t> </m:t>
                        </m:r>
                        <m:r>
                          <m:rPr>
                            <m:nor/>
                          </m:rPr>
                          <a:rPr lang="fr-CH" dirty="0"/>
                          <m:t>k</m:t>
                        </m:r>
                        <m:r>
                          <m:rPr>
                            <m:nor/>
                          </m:rPr>
                          <a:rPr lang="fr-CH" dirty="0"/>
                          <m:t>)</m:t>
                        </m:r>
                      </m:e>
                      <m:sub>
                        <m:r>
                          <a:rPr lang="fr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fr-CH" dirty="0"/>
                  <a:t> =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H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fr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fr-CH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fr-CH" dirty="0"/>
              </a:p>
              <a:p>
                <a:endParaRPr lang="fr-CH" dirty="0"/>
              </a:p>
              <a:p>
                <a:r>
                  <a:rPr lang="fr-CH" dirty="0"/>
                  <a:t>The convolution has the </a:t>
                </a:r>
                <a:r>
                  <a:rPr lang="fr-CH" dirty="0" err="1"/>
                  <a:t>following</a:t>
                </a:r>
                <a:r>
                  <a:rPr lang="fr-CH" dirty="0"/>
                  <a:t> </a:t>
                </a:r>
                <a:r>
                  <a:rPr lang="fr-CH" dirty="0" err="1"/>
                  <a:t>fundamental</a:t>
                </a:r>
                <a:r>
                  <a:rPr lang="fr-CH" dirty="0"/>
                  <a:t> </a:t>
                </a:r>
                <a:r>
                  <a:rPr lang="fr-CH" dirty="0" err="1"/>
                  <a:t>property</a:t>
                </a:r>
                <a:r>
                  <a:rPr lang="fr-CH" dirty="0"/>
                  <a:t>:</a:t>
                </a:r>
              </a:p>
              <a:p>
                <a:r>
                  <a:rPr lang="fr-CH" dirty="0"/>
                  <a:t> </a:t>
                </a:r>
              </a:p>
              <a:p>
                <a:endParaRPr lang="fr-CH" dirty="0"/>
              </a:p>
              <a:p>
                <a:endParaRPr lang="fr-CH" dirty="0"/>
              </a:p>
              <a:p>
                <a:endParaRPr lang="fr-CH" dirty="0"/>
              </a:p>
              <a:p>
                <a:endParaRPr lang="fr-CH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D1A88C8-2B1E-4E31-BFFE-2184844B1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890" y="691763"/>
                <a:ext cx="6265628" cy="2225417"/>
              </a:xfrm>
              <a:prstGeom prst="rect">
                <a:avLst/>
              </a:prstGeom>
              <a:blipFill>
                <a:blip r:embed="rId3"/>
                <a:stretch>
                  <a:fillRect l="-195" t="-273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8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EC494-B2D6-47A4-AAA6-C7F163C8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Example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7F8AD0A-4778-488B-AD73-51C23C6BCB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8F9D0A-E6DF-4E51-BB1F-60D2ADF008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A4388B-E46B-4104-A37D-243852AD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346" y="851859"/>
            <a:ext cx="5797307" cy="4233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E64E0BB-835C-4532-BC4A-EB667870CE69}"/>
                  </a:ext>
                </a:extLst>
              </p:cNvPr>
              <p:cNvSpPr txBox="1"/>
              <p:nvPr/>
            </p:nvSpPr>
            <p:spPr>
              <a:xfrm>
                <a:off x="1183341" y="699247"/>
                <a:ext cx="7130783" cy="563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CH"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</m:t>
                        </m:r>
                        <m:r>
                          <m:rPr>
                            <m:nor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H" dirty="0"/>
                          <m:t>(</m:t>
                        </m:r>
                        <m:r>
                          <m:rPr>
                            <m:nor/>
                          </m:rPr>
                          <a:rPr lang="fr-CH" dirty="0"/>
                          <m:t>s</m:t>
                        </m:r>
                        <m:r>
                          <m:rPr>
                            <m:nor/>
                          </m:rPr>
                          <a:rPr lang="fr-CH" dirty="0"/>
                          <m:t> 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r-CH" dirty="0"/>
                          <m:t> </m:t>
                        </m:r>
                        <m:r>
                          <m:rPr>
                            <m:nor/>
                          </m:rPr>
                          <a:rPr lang="fr-CH" dirty="0"/>
                          <m:t>k</m:t>
                        </m:r>
                        <m:r>
                          <m:rPr>
                            <m:nor/>
                          </m:rPr>
                          <a:rPr lang="fr-CH" dirty="0"/>
                          <m:t>)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fr-CH" dirty="0"/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H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CH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fr-CH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fr-CH" dirty="0"/>
              </a:p>
              <a:p>
                <a:endParaRPr lang="fr-CH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E64E0BB-835C-4532-BC4A-EB667870C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1" y="699247"/>
                <a:ext cx="7130783" cy="563424"/>
              </a:xfrm>
              <a:prstGeom prst="rect">
                <a:avLst/>
              </a:prstGeom>
              <a:blipFill>
                <a:blip r:embed="rId3"/>
                <a:stretch>
                  <a:fillRect t="-67391" b="-6956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9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3FD09-37E6-4C31-89E4-8BC3237D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Example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65EF129-F3F4-41BA-8DD9-CF95493D04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CF116D-8E65-4B09-B733-D5CBB7E7E2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 dirty="0"/>
              <a:t>Introduction to the </a:t>
            </a:r>
            <a:r>
              <a:rPr lang="fr-CH" dirty="0" err="1"/>
              <a:t>fundamental</a:t>
            </a:r>
            <a:r>
              <a:rPr lang="fr-CH" dirty="0"/>
              <a:t> concepts of signal </a:t>
            </a:r>
            <a:r>
              <a:rPr lang="fr-CH" dirty="0" err="1"/>
              <a:t>processing</a:t>
            </a:r>
            <a:endParaRPr lang="en-GB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754C8C-11B3-4A00-9E9B-59B4323C2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76" y="649794"/>
            <a:ext cx="6579647" cy="4360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A242993-58BC-4763-A6EA-5180F7830D05}"/>
                  </a:ext>
                </a:extLst>
              </p:cNvPr>
              <p:cNvSpPr txBox="1"/>
              <p:nvPr/>
            </p:nvSpPr>
            <p:spPr>
              <a:xfrm>
                <a:off x="2551099" y="211953"/>
                <a:ext cx="7130783" cy="563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CH"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</m:t>
                        </m:r>
                        <m:r>
                          <m:rPr>
                            <m:nor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H" dirty="0"/>
                          <m:t>(</m:t>
                        </m:r>
                        <m:r>
                          <m:rPr>
                            <m:nor/>
                          </m:rPr>
                          <a:rPr lang="fr-CH" dirty="0"/>
                          <m:t>s</m:t>
                        </m:r>
                        <m:r>
                          <m:rPr>
                            <m:nor/>
                          </m:rPr>
                          <a:rPr lang="fr-CH" dirty="0"/>
                          <m:t> 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r-CH" dirty="0"/>
                          <m:t> </m:t>
                        </m:r>
                        <m:r>
                          <m:rPr>
                            <m:nor/>
                          </m:rPr>
                          <a:rPr lang="fr-CH" dirty="0"/>
                          <m:t>k</m:t>
                        </m:r>
                        <m:r>
                          <m:rPr>
                            <m:nor/>
                          </m:rPr>
                          <a:rPr lang="fr-CH" dirty="0"/>
                          <m:t>)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fr-CH" dirty="0"/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H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CH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fr-CH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fr-CH" dirty="0"/>
              </a:p>
              <a:p>
                <a:endParaRPr lang="fr-CH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A242993-58BC-4763-A6EA-5180F7830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99" y="211953"/>
                <a:ext cx="7130783" cy="563424"/>
              </a:xfrm>
              <a:prstGeom prst="rect">
                <a:avLst/>
              </a:prstGeom>
              <a:blipFill>
                <a:blip r:embed="rId3"/>
                <a:stretch>
                  <a:fillRect t="-67391" b="-6956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0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501052-5C3A-487D-9576-2DF127B3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AB3BF50-0E53-4BAD-9DD2-2AA85C13D9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29F951-9511-4BD0-92DC-F32D0463DA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5" name="ezgif.com-gif-maker">
            <a:hlinkClick r:id="" action="ppaction://media"/>
            <a:extLst>
              <a:ext uri="{FF2B5EF4-FFF2-40B4-BE49-F238E27FC236}">
                <a16:creationId xmlns:a16="http://schemas.microsoft.com/office/drawing/2014/main" id="{0926E2E5-A604-46CE-A6D1-5BEA632792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323" y="43706"/>
            <a:ext cx="73723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2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8575D-5E54-463C-BDED-B335FDA8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Convolution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85162AE-327A-471D-BDA0-E1FD023A4E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751593-257C-4D8E-9227-356C616550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897B3F4-DC70-45FC-9CE6-C0922CE97BB2}"/>
                  </a:ext>
                </a:extLst>
              </p:cNvPr>
              <p:cNvSpPr txBox="1"/>
              <p:nvPr/>
            </p:nvSpPr>
            <p:spPr>
              <a:xfrm>
                <a:off x="3069203" y="1836751"/>
                <a:ext cx="36655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TF[</a:t>
                </a:r>
                <a:r>
                  <a:rPr lang="fr-CH" dirty="0" err="1"/>
                  <a:t>sk</a:t>
                </a:r>
                <a:r>
                  <a:rPr lang="fr-CH" dirty="0"/>
                  <a:t>] = TF[s] </a:t>
                </a:r>
                <a14:m>
                  <m:oMath xmlns:m="http://schemas.openxmlformats.org/officeDocument/2006/math"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CH" dirty="0"/>
                  <a:t> TF[k]</a:t>
                </a:r>
              </a:p>
              <a:p>
                <a:endParaRPr lang="fr-CH" dirty="0"/>
              </a:p>
              <a:p>
                <a:r>
                  <a:rPr lang="fr-CH" dirty="0"/>
                  <a:t>TF[s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CH" dirty="0"/>
                  <a:t> k] = TF[s]TF[k] </a:t>
                </a:r>
              </a:p>
              <a:p>
                <a:r>
                  <a:rPr lang="fr-CH" dirty="0"/>
                  <a:t>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897B3F4-DC70-45FC-9CE6-C0922CE97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03" y="1836751"/>
                <a:ext cx="3665551" cy="923330"/>
              </a:xfrm>
              <a:prstGeom prst="rect">
                <a:avLst/>
              </a:prstGeom>
              <a:blipFill>
                <a:blip r:embed="rId2"/>
                <a:stretch>
                  <a:fillRect l="-332" t="-65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D1A88C8-2B1E-4E31-BFFE-2184844B1044}"/>
                  </a:ext>
                </a:extLst>
              </p:cNvPr>
              <p:cNvSpPr txBox="1"/>
              <p:nvPr/>
            </p:nvSpPr>
            <p:spPr>
              <a:xfrm>
                <a:off x="1160890" y="691763"/>
                <a:ext cx="6265628" cy="2225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The convolution </a:t>
                </a:r>
                <a:r>
                  <a:rPr lang="fr-CH" dirty="0" err="1"/>
                  <a:t>operation</a:t>
                </a:r>
                <a:r>
                  <a:rPr lang="fr-CH" dirty="0"/>
                  <a:t> </a:t>
                </a:r>
                <a:r>
                  <a:rPr lang="fr-CH" dirty="0" err="1"/>
                  <a:t>noted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CH" dirty="0"/>
                  <a:t> </a:t>
                </a:r>
                <a:r>
                  <a:rPr lang="fr-CH" dirty="0" err="1"/>
                  <a:t>between</a:t>
                </a:r>
                <a:r>
                  <a:rPr lang="fr-CH" dirty="0"/>
                  <a:t> </a:t>
                </a:r>
                <a:r>
                  <a:rPr lang="fr-CH" dirty="0" err="1"/>
                  <a:t>two</a:t>
                </a:r>
                <a:r>
                  <a:rPr lang="fr-CH" dirty="0"/>
                  <a:t> </a:t>
                </a:r>
                <a:r>
                  <a:rPr lang="fr-CH" dirty="0" err="1"/>
                  <a:t>signals</a:t>
                </a:r>
                <a:r>
                  <a:rPr lang="fr-CH" dirty="0"/>
                  <a:t> s and k </a:t>
                </a:r>
                <a:r>
                  <a:rPr lang="fr-CH" dirty="0" err="1"/>
                  <a:t>is</a:t>
                </a:r>
                <a:r>
                  <a:rPr lang="fr-CH" dirty="0"/>
                  <a:t>:</a:t>
                </a:r>
              </a:p>
              <a:p>
                <a:r>
                  <a:rPr lang="fr-CH" dirty="0"/>
                  <a:t>                                      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</m:t>
                        </m:r>
                        <m:r>
                          <m:rPr>
                            <m:nor/>
                          </m:rPr>
                          <a:rPr lang="fr-CH" dirty="0"/>
                          <m:t>(</m:t>
                        </m:r>
                        <m:r>
                          <m:rPr>
                            <m:nor/>
                          </m:rPr>
                          <a:rPr lang="fr-CH" dirty="0"/>
                          <m:t>s</m:t>
                        </m:r>
                        <m:r>
                          <m:rPr>
                            <m:nor/>
                          </m:rPr>
                          <a:rPr lang="fr-CH" dirty="0"/>
                          <m:t> 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r-CH" dirty="0"/>
                          <m:t> </m:t>
                        </m:r>
                        <m:r>
                          <m:rPr>
                            <m:nor/>
                          </m:rPr>
                          <a:rPr lang="fr-CH" dirty="0"/>
                          <m:t>k</m:t>
                        </m:r>
                        <m:r>
                          <m:rPr>
                            <m:nor/>
                          </m:rPr>
                          <a:rPr lang="fr-CH" dirty="0"/>
                          <m:t>)</m:t>
                        </m:r>
                      </m:e>
                      <m:sub>
                        <m:r>
                          <a:rPr lang="fr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fr-CH" dirty="0"/>
                  <a:t> =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H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fr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fr-CH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fr-CH" dirty="0"/>
              </a:p>
              <a:p>
                <a:endParaRPr lang="fr-CH" dirty="0"/>
              </a:p>
              <a:p>
                <a:r>
                  <a:rPr lang="fr-CH" dirty="0"/>
                  <a:t>The convolution has the </a:t>
                </a:r>
                <a:r>
                  <a:rPr lang="fr-CH" dirty="0" err="1"/>
                  <a:t>following</a:t>
                </a:r>
                <a:r>
                  <a:rPr lang="fr-CH" dirty="0"/>
                  <a:t> </a:t>
                </a:r>
                <a:r>
                  <a:rPr lang="fr-CH" dirty="0" err="1"/>
                  <a:t>fundamental</a:t>
                </a:r>
                <a:r>
                  <a:rPr lang="fr-CH" dirty="0"/>
                  <a:t> </a:t>
                </a:r>
                <a:r>
                  <a:rPr lang="fr-CH" dirty="0" err="1"/>
                  <a:t>property</a:t>
                </a:r>
                <a:r>
                  <a:rPr lang="fr-CH" dirty="0"/>
                  <a:t>:</a:t>
                </a:r>
              </a:p>
              <a:p>
                <a:r>
                  <a:rPr lang="fr-CH" dirty="0"/>
                  <a:t> </a:t>
                </a:r>
              </a:p>
              <a:p>
                <a:endParaRPr lang="fr-CH" dirty="0"/>
              </a:p>
              <a:p>
                <a:endParaRPr lang="fr-CH" dirty="0"/>
              </a:p>
              <a:p>
                <a:endParaRPr lang="fr-CH" dirty="0"/>
              </a:p>
              <a:p>
                <a:endParaRPr lang="fr-CH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D1A88C8-2B1E-4E31-BFFE-2184844B1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890" y="691763"/>
                <a:ext cx="6265628" cy="2225417"/>
              </a:xfrm>
              <a:prstGeom prst="rect">
                <a:avLst/>
              </a:prstGeom>
              <a:blipFill>
                <a:blip r:embed="rId3"/>
                <a:stretch>
                  <a:fillRect l="-195" t="-273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47F12AE-A06B-4ED4-88EF-78E278817C9A}"/>
                  </a:ext>
                </a:extLst>
              </p:cNvPr>
              <p:cNvSpPr txBox="1"/>
              <p:nvPr/>
            </p:nvSpPr>
            <p:spPr>
              <a:xfrm>
                <a:off x="747787" y="3258142"/>
                <a:ext cx="786572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Exercice 2: Calculate the convolution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𝐹𝑡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fr-CH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fr-CH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CH" dirty="0"/>
                  <a:t>by </a:t>
                </a:r>
                <a:r>
                  <a:rPr lang="fr-CH" dirty="0" err="1"/>
                  <a:t>two</a:t>
                </a:r>
                <a:r>
                  <a:rPr lang="fr-CH" dirty="0"/>
                  <a:t> </a:t>
                </a:r>
                <a:r>
                  <a:rPr lang="fr-CH" dirty="0" err="1"/>
                  <a:t>different</a:t>
                </a:r>
                <a:r>
                  <a:rPr lang="fr-CH" dirty="0"/>
                  <a:t> </a:t>
                </a:r>
                <a:r>
                  <a:rPr lang="fr-CH" dirty="0" err="1"/>
                  <a:t>ways</a:t>
                </a:r>
                <a:endParaRPr lang="fr-CH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47F12AE-A06B-4ED4-88EF-78E278817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87" y="3258142"/>
                <a:ext cx="7865728" cy="300082"/>
              </a:xfrm>
              <a:prstGeom prst="rect">
                <a:avLst/>
              </a:prstGeom>
              <a:blipFill>
                <a:blip r:embed="rId4"/>
                <a:stretch>
                  <a:fillRect l="-233" t="-2000" b="-1800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9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8575D-5E54-463C-BDED-B335FDA8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Convolution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85162AE-327A-471D-BDA0-E1FD023A4E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751593-257C-4D8E-9227-356C616550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897B3F4-DC70-45FC-9CE6-C0922CE97BB2}"/>
                  </a:ext>
                </a:extLst>
              </p:cNvPr>
              <p:cNvSpPr txBox="1"/>
              <p:nvPr/>
            </p:nvSpPr>
            <p:spPr>
              <a:xfrm>
                <a:off x="3069203" y="1836751"/>
                <a:ext cx="36655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TF[</a:t>
                </a:r>
                <a:r>
                  <a:rPr lang="fr-CH" dirty="0" err="1"/>
                  <a:t>sk</a:t>
                </a:r>
                <a:r>
                  <a:rPr lang="fr-CH" dirty="0"/>
                  <a:t>] = TF[s] </a:t>
                </a:r>
                <a14:m>
                  <m:oMath xmlns:m="http://schemas.openxmlformats.org/officeDocument/2006/math"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CH" dirty="0"/>
                  <a:t> TF[k]</a:t>
                </a:r>
              </a:p>
              <a:p>
                <a:endParaRPr lang="fr-CH" dirty="0"/>
              </a:p>
              <a:p>
                <a:r>
                  <a:rPr lang="fr-CH" dirty="0"/>
                  <a:t>TF[s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CH" dirty="0"/>
                  <a:t> k] = TF[s]TF[k] </a:t>
                </a:r>
              </a:p>
              <a:p>
                <a:r>
                  <a:rPr lang="fr-CH" dirty="0"/>
                  <a:t>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897B3F4-DC70-45FC-9CE6-C0922CE97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03" y="1836751"/>
                <a:ext cx="3665551" cy="923330"/>
              </a:xfrm>
              <a:prstGeom prst="rect">
                <a:avLst/>
              </a:prstGeom>
              <a:blipFill>
                <a:blip r:embed="rId2"/>
                <a:stretch>
                  <a:fillRect l="-332" t="-65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D1A88C8-2B1E-4E31-BFFE-2184844B1044}"/>
                  </a:ext>
                </a:extLst>
              </p:cNvPr>
              <p:cNvSpPr txBox="1"/>
              <p:nvPr/>
            </p:nvSpPr>
            <p:spPr>
              <a:xfrm>
                <a:off x="1160890" y="691763"/>
                <a:ext cx="6265628" cy="3092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The convolution </a:t>
                </a:r>
                <a:r>
                  <a:rPr lang="fr-CH" dirty="0" err="1"/>
                  <a:t>operation</a:t>
                </a:r>
                <a:r>
                  <a:rPr lang="fr-CH" dirty="0"/>
                  <a:t> </a:t>
                </a:r>
                <a:r>
                  <a:rPr lang="fr-CH" dirty="0" err="1"/>
                  <a:t>noted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CH" dirty="0"/>
                  <a:t> </a:t>
                </a:r>
                <a:r>
                  <a:rPr lang="fr-CH" dirty="0" err="1"/>
                  <a:t>between</a:t>
                </a:r>
                <a:r>
                  <a:rPr lang="fr-CH" dirty="0"/>
                  <a:t> </a:t>
                </a:r>
                <a:r>
                  <a:rPr lang="fr-CH" dirty="0" err="1"/>
                  <a:t>two</a:t>
                </a:r>
                <a:r>
                  <a:rPr lang="fr-CH" dirty="0"/>
                  <a:t> </a:t>
                </a:r>
                <a:r>
                  <a:rPr lang="fr-CH" dirty="0" err="1"/>
                  <a:t>signals</a:t>
                </a:r>
                <a:r>
                  <a:rPr lang="fr-CH" dirty="0"/>
                  <a:t> s and k </a:t>
                </a:r>
                <a:r>
                  <a:rPr lang="fr-CH" dirty="0" err="1"/>
                  <a:t>is</a:t>
                </a:r>
                <a:r>
                  <a:rPr lang="fr-CH" dirty="0"/>
                  <a:t>:</a:t>
                </a:r>
              </a:p>
              <a:p>
                <a:r>
                  <a:rPr lang="fr-CH" dirty="0"/>
                  <a:t>                                      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</m:t>
                        </m:r>
                        <m:r>
                          <m:rPr>
                            <m:nor/>
                          </m:rPr>
                          <a:rPr lang="fr-CH" dirty="0"/>
                          <m:t>(</m:t>
                        </m:r>
                        <m:r>
                          <m:rPr>
                            <m:nor/>
                          </m:rPr>
                          <a:rPr lang="fr-CH" dirty="0"/>
                          <m:t>s</m:t>
                        </m:r>
                        <m:r>
                          <m:rPr>
                            <m:nor/>
                          </m:rPr>
                          <a:rPr lang="fr-CH" dirty="0"/>
                          <m:t> 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r-CH" dirty="0"/>
                          <m:t> </m:t>
                        </m:r>
                        <m:r>
                          <m:rPr>
                            <m:nor/>
                          </m:rPr>
                          <a:rPr lang="fr-CH" dirty="0"/>
                          <m:t>k</m:t>
                        </m:r>
                        <m:r>
                          <m:rPr>
                            <m:nor/>
                          </m:rPr>
                          <a:rPr lang="fr-CH" dirty="0"/>
                          <m:t>)</m:t>
                        </m:r>
                      </m:e>
                      <m:sub>
                        <m:r>
                          <a:rPr lang="fr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fr-CH" dirty="0"/>
                  <a:t> =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H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fr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fr-CH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fr-CH" dirty="0"/>
              </a:p>
              <a:p>
                <a:endParaRPr lang="fr-CH" dirty="0"/>
              </a:p>
              <a:p>
                <a:r>
                  <a:rPr lang="fr-CH" dirty="0"/>
                  <a:t>The convolution has the </a:t>
                </a:r>
                <a:r>
                  <a:rPr lang="fr-CH" dirty="0" err="1"/>
                  <a:t>following</a:t>
                </a:r>
                <a:r>
                  <a:rPr lang="fr-CH" dirty="0"/>
                  <a:t> </a:t>
                </a:r>
                <a:r>
                  <a:rPr lang="fr-CH" dirty="0" err="1"/>
                  <a:t>fundamental</a:t>
                </a:r>
                <a:r>
                  <a:rPr lang="fr-CH" dirty="0"/>
                  <a:t> </a:t>
                </a:r>
                <a:r>
                  <a:rPr lang="fr-CH" dirty="0" err="1"/>
                  <a:t>property</a:t>
                </a:r>
                <a:r>
                  <a:rPr lang="fr-CH" dirty="0"/>
                  <a:t>:</a:t>
                </a:r>
              </a:p>
              <a:p>
                <a:r>
                  <a:rPr lang="fr-CH" dirty="0"/>
                  <a:t> </a:t>
                </a:r>
              </a:p>
              <a:p>
                <a:endParaRPr lang="fr-CH" dirty="0"/>
              </a:p>
              <a:p>
                <a:endParaRPr lang="fr-CH" dirty="0"/>
              </a:p>
              <a:p>
                <a:endParaRPr lang="fr-CH" dirty="0"/>
              </a:p>
              <a:p>
                <a:endParaRPr lang="fr-CH" dirty="0"/>
              </a:p>
              <a:p>
                <a:r>
                  <a:rPr lang="fr-CH" dirty="0"/>
                  <a:t>For </a:t>
                </a:r>
                <a:r>
                  <a:rPr lang="fr-CH" dirty="0" err="1"/>
                  <a:t>this</a:t>
                </a:r>
                <a:r>
                  <a:rPr lang="fr-CH" dirty="0"/>
                  <a:t> part </a:t>
                </a:r>
                <a:r>
                  <a:rPr lang="fr-CH" dirty="0" err="1"/>
                  <a:t>we</a:t>
                </a:r>
                <a:r>
                  <a:rPr lang="fr-CH" dirty="0"/>
                  <a:t> </a:t>
                </a:r>
                <a:r>
                  <a:rPr lang="fr-CH" dirty="0" err="1"/>
                  <a:t>will</a:t>
                </a:r>
                <a:r>
                  <a:rPr lang="fr-CH" dirty="0"/>
                  <a:t> </a:t>
                </a:r>
                <a:r>
                  <a:rPr lang="fr-CH" dirty="0" err="1"/>
                  <a:t>only</a:t>
                </a:r>
                <a:r>
                  <a:rPr lang="fr-CH" dirty="0"/>
                  <a:t> </a:t>
                </a:r>
                <a:r>
                  <a:rPr lang="fr-CH" dirty="0" err="1"/>
                  <a:t>specify</a:t>
                </a:r>
                <a:r>
                  <a:rPr lang="fr-CH" dirty="0"/>
                  <a:t> the convolution of a </a:t>
                </a:r>
                <a:r>
                  <a:rPr lang="fr-CH" dirty="0" err="1"/>
                  <a:t>function</a:t>
                </a:r>
                <a:r>
                  <a:rPr lang="fr-CH" dirty="0"/>
                  <a:t> </a:t>
                </a:r>
                <a:r>
                  <a:rPr lang="fr-CH" dirty="0" err="1"/>
                  <a:t>with</a:t>
                </a:r>
                <a:r>
                  <a:rPr lang="fr-CH" dirty="0"/>
                  <a:t> a </a:t>
                </a:r>
                <a:r>
                  <a:rPr lang="fr-CH" dirty="0" err="1"/>
                  <a:t>dirac</a:t>
                </a:r>
                <a:r>
                  <a:rPr lang="fr-CH" dirty="0"/>
                  <a:t>:</a:t>
                </a:r>
              </a:p>
              <a:p>
                <a:endParaRPr lang="fr-CH" dirty="0"/>
              </a:p>
              <a:p>
                <a:r>
                  <a:rPr lang="fr-CH" dirty="0"/>
                  <a:t>                                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fr-CH" dirty="0"/>
                  <a:t> = (s  </a:t>
                </a:r>
                <a14:m>
                  <m:oMath xmlns:m="http://schemas.openxmlformats.org/officeDocument/2006/math"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CH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fr-CH" dirty="0"/>
                  <a:t>)</a:t>
                </a:r>
              </a:p>
              <a:p>
                <a:r>
                  <a:rPr lang="fr-CH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fr-CH" dirty="0"/>
                  <a:t>(t) = s(t-T)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D1A88C8-2B1E-4E31-BFFE-2184844B1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890" y="691763"/>
                <a:ext cx="6265628" cy="3092385"/>
              </a:xfrm>
              <a:prstGeom prst="rect">
                <a:avLst/>
              </a:prstGeom>
              <a:blipFill>
                <a:blip r:embed="rId3"/>
                <a:stretch>
                  <a:fillRect l="-195" t="-19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3F5D1340-6F51-44DB-A3BD-122664CA0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245" y="3682665"/>
            <a:ext cx="2458527" cy="1222075"/>
          </a:xfrm>
          <a:prstGeom prst="rect">
            <a:avLst/>
          </a:prstGeom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160DEF39-C850-4C09-823B-1974FA9869AE}"/>
              </a:ext>
            </a:extLst>
          </p:cNvPr>
          <p:cNvSpPr/>
          <p:nvPr/>
        </p:nvSpPr>
        <p:spPr>
          <a:xfrm>
            <a:off x="1900362" y="3986181"/>
            <a:ext cx="1001864" cy="1046777"/>
          </a:xfrm>
          <a:custGeom>
            <a:avLst/>
            <a:gdLst>
              <a:gd name="connsiteX0" fmla="*/ 0 w 1001864"/>
              <a:gd name="connsiteY0" fmla="*/ 713040 h 1046777"/>
              <a:gd name="connsiteX1" fmla="*/ 182880 w 1001864"/>
              <a:gd name="connsiteY1" fmla="*/ 5374 h 1046777"/>
              <a:gd name="connsiteX2" fmla="*/ 699715 w 1001864"/>
              <a:gd name="connsiteY2" fmla="*/ 371134 h 1046777"/>
              <a:gd name="connsiteX3" fmla="*/ 866692 w 1001864"/>
              <a:gd name="connsiteY3" fmla="*/ 53082 h 1046777"/>
              <a:gd name="connsiteX4" fmla="*/ 1001864 w 1001864"/>
              <a:gd name="connsiteY4" fmla="*/ 720991 h 104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864" h="1046777">
                <a:moveTo>
                  <a:pt x="0" y="713040"/>
                </a:moveTo>
                <a:cubicBezTo>
                  <a:pt x="33130" y="387699"/>
                  <a:pt x="66261" y="62358"/>
                  <a:pt x="182880" y="5374"/>
                </a:cubicBezTo>
                <a:cubicBezTo>
                  <a:pt x="299499" y="-51610"/>
                  <a:pt x="585746" y="363183"/>
                  <a:pt x="699715" y="371134"/>
                </a:cubicBezTo>
                <a:cubicBezTo>
                  <a:pt x="813684" y="379085"/>
                  <a:pt x="816334" y="-5227"/>
                  <a:pt x="866692" y="53082"/>
                </a:cubicBezTo>
                <a:cubicBezTo>
                  <a:pt x="917050" y="111391"/>
                  <a:pt x="808382" y="1718880"/>
                  <a:pt x="1001864" y="7209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ABBA184-2C60-4473-B409-A5D336409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46" y="3646609"/>
            <a:ext cx="2458527" cy="1222075"/>
          </a:xfrm>
          <a:prstGeom prst="rect">
            <a:avLst/>
          </a:prstGeom>
        </p:spPr>
      </p:pic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B8D4B206-AFCD-4B17-A5B6-B980CEDE6B62}"/>
              </a:ext>
            </a:extLst>
          </p:cNvPr>
          <p:cNvSpPr/>
          <p:nvPr/>
        </p:nvSpPr>
        <p:spPr>
          <a:xfrm>
            <a:off x="6165825" y="3928348"/>
            <a:ext cx="1001864" cy="1046777"/>
          </a:xfrm>
          <a:custGeom>
            <a:avLst/>
            <a:gdLst>
              <a:gd name="connsiteX0" fmla="*/ 0 w 1001864"/>
              <a:gd name="connsiteY0" fmla="*/ 713040 h 1046777"/>
              <a:gd name="connsiteX1" fmla="*/ 182880 w 1001864"/>
              <a:gd name="connsiteY1" fmla="*/ 5374 h 1046777"/>
              <a:gd name="connsiteX2" fmla="*/ 699715 w 1001864"/>
              <a:gd name="connsiteY2" fmla="*/ 371134 h 1046777"/>
              <a:gd name="connsiteX3" fmla="*/ 866692 w 1001864"/>
              <a:gd name="connsiteY3" fmla="*/ 53082 h 1046777"/>
              <a:gd name="connsiteX4" fmla="*/ 1001864 w 1001864"/>
              <a:gd name="connsiteY4" fmla="*/ 720991 h 104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864" h="1046777">
                <a:moveTo>
                  <a:pt x="0" y="713040"/>
                </a:moveTo>
                <a:cubicBezTo>
                  <a:pt x="33130" y="387699"/>
                  <a:pt x="66261" y="62358"/>
                  <a:pt x="182880" y="5374"/>
                </a:cubicBezTo>
                <a:cubicBezTo>
                  <a:pt x="299499" y="-51610"/>
                  <a:pt x="585746" y="363183"/>
                  <a:pt x="699715" y="371134"/>
                </a:cubicBezTo>
                <a:cubicBezTo>
                  <a:pt x="813684" y="379085"/>
                  <a:pt x="816334" y="-5227"/>
                  <a:pt x="866692" y="53082"/>
                </a:cubicBezTo>
                <a:cubicBezTo>
                  <a:pt x="917050" y="111391"/>
                  <a:pt x="808382" y="1718880"/>
                  <a:pt x="1001864" y="7209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08931C6-9E3A-40AB-9665-965BC434A99D}"/>
              </a:ext>
            </a:extLst>
          </p:cNvPr>
          <p:cNvCxnSpPr/>
          <p:nvPr/>
        </p:nvCxnSpPr>
        <p:spPr>
          <a:xfrm>
            <a:off x="6370609" y="4509569"/>
            <a:ext cx="4595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1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6C7445-1146-4A7D-9651-29F176E6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a </a:t>
            </a:r>
            <a:r>
              <a:rPr lang="fr-CH" dirty="0" err="1"/>
              <a:t>discrete</a:t>
            </a:r>
            <a:r>
              <a:rPr lang="fr-CH" dirty="0"/>
              <a:t> signal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5FB818-179B-4740-9A5E-D314DF241A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181FF1-D3A7-4499-884B-617E2D4E97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4E2DB53-1E68-4C24-9EEA-0E1369144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374" y="957490"/>
            <a:ext cx="3798901" cy="214119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6B2B051-8A0D-41D9-80A5-D50213C6B00B}"/>
              </a:ext>
            </a:extLst>
          </p:cNvPr>
          <p:cNvSpPr txBox="1"/>
          <p:nvPr/>
        </p:nvSpPr>
        <p:spPr>
          <a:xfrm>
            <a:off x="2449002" y="3666586"/>
            <a:ext cx="7315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Multiplication of a </a:t>
            </a:r>
            <a:r>
              <a:rPr lang="fr-CH" dirty="0" err="1"/>
              <a:t>continuous</a:t>
            </a:r>
            <a:r>
              <a:rPr lang="fr-CH" dirty="0"/>
              <a:t> signal </a:t>
            </a:r>
            <a:r>
              <a:rPr lang="fr-CH" dirty="0" err="1"/>
              <a:t>with</a:t>
            </a:r>
            <a:r>
              <a:rPr lang="fr-CH" dirty="0"/>
              <a:t> a Dirac </a:t>
            </a:r>
            <a:r>
              <a:rPr lang="fr-CH" dirty="0" err="1"/>
              <a:t>comb</a:t>
            </a:r>
            <a:endParaRPr lang="fr-CH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EFC6C51-3E00-4473-B42D-D8B9DAA89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71" y="3919113"/>
            <a:ext cx="1864288" cy="117683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4AC9465-BF2C-4BB8-9D04-B59CF01A0691}"/>
              </a:ext>
            </a:extLst>
          </p:cNvPr>
          <p:cNvCxnSpPr/>
          <p:nvPr/>
        </p:nvCxnSpPr>
        <p:spPr>
          <a:xfrm>
            <a:off x="5985164" y="3966668"/>
            <a:ext cx="796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A3709F4-B7D4-4B9E-8A62-965253D21337}"/>
              </a:ext>
            </a:extLst>
          </p:cNvPr>
          <p:cNvCxnSpPr/>
          <p:nvPr/>
        </p:nvCxnSpPr>
        <p:spPr>
          <a:xfrm>
            <a:off x="6367549" y="3966668"/>
            <a:ext cx="340822" cy="289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262D14F6-A1F0-42F2-8766-D19101F92277}"/>
              </a:ext>
            </a:extLst>
          </p:cNvPr>
          <p:cNvSpPr/>
          <p:nvPr/>
        </p:nvSpPr>
        <p:spPr>
          <a:xfrm>
            <a:off x="3241964" y="1274243"/>
            <a:ext cx="3208712" cy="1577022"/>
          </a:xfrm>
          <a:custGeom>
            <a:avLst/>
            <a:gdLst>
              <a:gd name="connsiteX0" fmla="*/ 0 w 3208712"/>
              <a:gd name="connsiteY0" fmla="*/ 1577022 h 1577022"/>
              <a:gd name="connsiteX1" fmla="*/ 224443 w 3208712"/>
              <a:gd name="connsiteY1" fmla="*/ 587808 h 1577022"/>
              <a:gd name="connsiteX2" fmla="*/ 448887 w 3208712"/>
              <a:gd name="connsiteY2" fmla="*/ 271924 h 1577022"/>
              <a:gd name="connsiteX3" fmla="*/ 698269 w 3208712"/>
              <a:gd name="connsiteY3" fmla="*/ 612746 h 1577022"/>
              <a:gd name="connsiteX4" fmla="*/ 806334 w 3208712"/>
              <a:gd name="connsiteY4" fmla="*/ 870441 h 1577022"/>
              <a:gd name="connsiteX5" fmla="*/ 947651 w 3208712"/>
              <a:gd name="connsiteY5" fmla="*/ 928630 h 1577022"/>
              <a:gd name="connsiteX6" fmla="*/ 1172094 w 3208712"/>
              <a:gd name="connsiteY6" fmla="*/ 662622 h 1577022"/>
              <a:gd name="connsiteX7" fmla="*/ 1379912 w 3208712"/>
              <a:gd name="connsiteY7" fmla="*/ 205422 h 1577022"/>
              <a:gd name="connsiteX8" fmla="*/ 1554480 w 3208712"/>
              <a:gd name="connsiteY8" fmla="*/ 14230 h 1577022"/>
              <a:gd name="connsiteX9" fmla="*/ 1670858 w 3208712"/>
              <a:gd name="connsiteY9" fmla="*/ 47481 h 1577022"/>
              <a:gd name="connsiteX10" fmla="*/ 1828800 w 3208712"/>
              <a:gd name="connsiteY10" fmla="*/ 313488 h 1577022"/>
              <a:gd name="connsiteX11" fmla="*/ 1953491 w 3208712"/>
              <a:gd name="connsiteY11" fmla="*/ 695873 h 1577022"/>
              <a:gd name="connsiteX12" fmla="*/ 2069869 w 3208712"/>
              <a:gd name="connsiteY12" fmla="*/ 862128 h 1577022"/>
              <a:gd name="connsiteX13" fmla="*/ 2252749 w 3208712"/>
              <a:gd name="connsiteY13" fmla="*/ 936942 h 1577022"/>
              <a:gd name="connsiteX14" fmla="*/ 2394065 w 3208712"/>
              <a:gd name="connsiteY14" fmla="*/ 870441 h 1577022"/>
              <a:gd name="connsiteX15" fmla="*/ 2552007 w 3208712"/>
              <a:gd name="connsiteY15" fmla="*/ 679248 h 1577022"/>
              <a:gd name="connsiteX16" fmla="*/ 2743200 w 3208712"/>
              <a:gd name="connsiteY16" fmla="*/ 604433 h 1577022"/>
              <a:gd name="connsiteX17" fmla="*/ 2884516 w 3208712"/>
              <a:gd name="connsiteY17" fmla="*/ 662622 h 1577022"/>
              <a:gd name="connsiteX18" fmla="*/ 2992581 w 3208712"/>
              <a:gd name="connsiteY18" fmla="*/ 870441 h 1577022"/>
              <a:gd name="connsiteX19" fmla="*/ 3208712 w 3208712"/>
              <a:gd name="connsiteY19" fmla="*/ 953568 h 157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08712" h="1577022">
                <a:moveTo>
                  <a:pt x="0" y="1577022"/>
                </a:moveTo>
                <a:cubicBezTo>
                  <a:pt x="74814" y="1191173"/>
                  <a:pt x="149629" y="805324"/>
                  <a:pt x="224443" y="587808"/>
                </a:cubicBezTo>
                <a:cubicBezTo>
                  <a:pt x="299258" y="370292"/>
                  <a:pt x="369916" y="267768"/>
                  <a:pt x="448887" y="271924"/>
                </a:cubicBezTo>
                <a:cubicBezTo>
                  <a:pt x="527858" y="276080"/>
                  <a:pt x="638695" y="512993"/>
                  <a:pt x="698269" y="612746"/>
                </a:cubicBezTo>
                <a:cubicBezTo>
                  <a:pt x="757843" y="712499"/>
                  <a:pt x="764770" y="817794"/>
                  <a:pt x="806334" y="870441"/>
                </a:cubicBezTo>
                <a:cubicBezTo>
                  <a:pt x="847898" y="923088"/>
                  <a:pt x="886691" y="963266"/>
                  <a:pt x="947651" y="928630"/>
                </a:cubicBezTo>
                <a:cubicBezTo>
                  <a:pt x="1008611" y="893994"/>
                  <a:pt x="1100051" y="783157"/>
                  <a:pt x="1172094" y="662622"/>
                </a:cubicBezTo>
                <a:cubicBezTo>
                  <a:pt x="1244137" y="542087"/>
                  <a:pt x="1316181" y="313487"/>
                  <a:pt x="1379912" y="205422"/>
                </a:cubicBezTo>
                <a:cubicBezTo>
                  <a:pt x="1443643" y="97357"/>
                  <a:pt x="1505989" y="40553"/>
                  <a:pt x="1554480" y="14230"/>
                </a:cubicBezTo>
                <a:cubicBezTo>
                  <a:pt x="1602971" y="-12093"/>
                  <a:pt x="1625138" y="-2395"/>
                  <a:pt x="1670858" y="47481"/>
                </a:cubicBezTo>
                <a:cubicBezTo>
                  <a:pt x="1716578" y="97357"/>
                  <a:pt x="1781695" y="205423"/>
                  <a:pt x="1828800" y="313488"/>
                </a:cubicBezTo>
                <a:cubicBezTo>
                  <a:pt x="1875905" y="421553"/>
                  <a:pt x="1913313" y="604433"/>
                  <a:pt x="1953491" y="695873"/>
                </a:cubicBezTo>
                <a:cubicBezTo>
                  <a:pt x="1993669" y="787313"/>
                  <a:pt x="2019993" y="821950"/>
                  <a:pt x="2069869" y="862128"/>
                </a:cubicBezTo>
                <a:cubicBezTo>
                  <a:pt x="2119745" y="902306"/>
                  <a:pt x="2198716" y="935556"/>
                  <a:pt x="2252749" y="936942"/>
                </a:cubicBezTo>
                <a:cubicBezTo>
                  <a:pt x="2306782" y="938327"/>
                  <a:pt x="2344189" y="913390"/>
                  <a:pt x="2394065" y="870441"/>
                </a:cubicBezTo>
                <a:cubicBezTo>
                  <a:pt x="2443941" y="827492"/>
                  <a:pt x="2493818" y="723583"/>
                  <a:pt x="2552007" y="679248"/>
                </a:cubicBezTo>
                <a:cubicBezTo>
                  <a:pt x="2610196" y="634913"/>
                  <a:pt x="2687782" y="607204"/>
                  <a:pt x="2743200" y="604433"/>
                </a:cubicBezTo>
                <a:cubicBezTo>
                  <a:pt x="2798618" y="601662"/>
                  <a:pt x="2842953" y="618287"/>
                  <a:pt x="2884516" y="662622"/>
                </a:cubicBezTo>
                <a:cubicBezTo>
                  <a:pt x="2926079" y="706957"/>
                  <a:pt x="2938548" y="821950"/>
                  <a:pt x="2992581" y="870441"/>
                </a:cubicBezTo>
                <a:cubicBezTo>
                  <a:pt x="3046614" y="918932"/>
                  <a:pt x="3196243" y="1399684"/>
                  <a:pt x="3208712" y="9535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74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2712FF3-DBCC-40FC-8EB8-72AFD5D985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3FF15-B3D7-4DAB-8BC8-E3DB6DCA70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B132AEE-60D2-4B11-9CB3-19C08439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551553" cy="585992"/>
          </a:xfrm>
        </p:spPr>
        <p:txBody>
          <a:bodyPr/>
          <a:lstStyle/>
          <a:p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a </a:t>
            </a:r>
            <a:r>
              <a:rPr lang="fr-CH" dirty="0" err="1"/>
              <a:t>discrete</a:t>
            </a:r>
            <a:r>
              <a:rPr lang="fr-CH" dirty="0"/>
              <a:t> signal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75AB0F2-FAEC-4D97-BAE4-C8E4840749B1}"/>
              </a:ext>
            </a:extLst>
          </p:cNvPr>
          <p:cNvSpPr/>
          <p:nvPr/>
        </p:nvSpPr>
        <p:spPr>
          <a:xfrm>
            <a:off x="980902" y="1066424"/>
            <a:ext cx="3208712" cy="1577022"/>
          </a:xfrm>
          <a:custGeom>
            <a:avLst/>
            <a:gdLst>
              <a:gd name="connsiteX0" fmla="*/ 0 w 3208712"/>
              <a:gd name="connsiteY0" fmla="*/ 1577022 h 1577022"/>
              <a:gd name="connsiteX1" fmla="*/ 224443 w 3208712"/>
              <a:gd name="connsiteY1" fmla="*/ 587808 h 1577022"/>
              <a:gd name="connsiteX2" fmla="*/ 448887 w 3208712"/>
              <a:gd name="connsiteY2" fmla="*/ 271924 h 1577022"/>
              <a:gd name="connsiteX3" fmla="*/ 698269 w 3208712"/>
              <a:gd name="connsiteY3" fmla="*/ 612746 h 1577022"/>
              <a:gd name="connsiteX4" fmla="*/ 806334 w 3208712"/>
              <a:gd name="connsiteY4" fmla="*/ 870441 h 1577022"/>
              <a:gd name="connsiteX5" fmla="*/ 947651 w 3208712"/>
              <a:gd name="connsiteY5" fmla="*/ 928630 h 1577022"/>
              <a:gd name="connsiteX6" fmla="*/ 1172094 w 3208712"/>
              <a:gd name="connsiteY6" fmla="*/ 662622 h 1577022"/>
              <a:gd name="connsiteX7" fmla="*/ 1379912 w 3208712"/>
              <a:gd name="connsiteY7" fmla="*/ 205422 h 1577022"/>
              <a:gd name="connsiteX8" fmla="*/ 1554480 w 3208712"/>
              <a:gd name="connsiteY8" fmla="*/ 14230 h 1577022"/>
              <a:gd name="connsiteX9" fmla="*/ 1670858 w 3208712"/>
              <a:gd name="connsiteY9" fmla="*/ 47481 h 1577022"/>
              <a:gd name="connsiteX10" fmla="*/ 1828800 w 3208712"/>
              <a:gd name="connsiteY10" fmla="*/ 313488 h 1577022"/>
              <a:gd name="connsiteX11" fmla="*/ 1953491 w 3208712"/>
              <a:gd name="connsiteY11" fmla="*/ 695873 h 1577022"/>
              <a:gd name="connsiteX12" fmla="*/ 2069869 w 3208712"/>
              <a:gd name="connsiteY12" fmla="*/ 862128 h 1577022"/>
              <a:gd name="connsiteX13" fmla="*/ 2252749 w 3208712"/>
              <a:gd name="connsiteY13" fmla="*/ 936942 h 1577022"/>
              <a:gd name="connsiteX14" fmla="*/ 2394065 w 3208712"/>
              <a:gd name="connsiteY14" fmla="*/ 870441 h 1577022"/>
              <a:gd name="connsiteX15" fmla="*/ 2552007 w 3208712"/>
              <a:gd name="connsiteY15" fmla="*/ 679248 h 1577022"/>
              <a:gd name="connsiteX16" fmla="*/ 2743200 w 3208712"/>
              <a:gd name="connsiteY16" fmla="*/ 604433 h 1577022"/>
              <a:gd name="connsiteX17" fmla="*/ 2884516 w 3208712"/>
              <a:gd name="connsiteY17" fmla="*/ 662622 h 1577022"/>
              <a:gd name="connsiteX18" fmla="*/ 2992581 w 3208712"/>
              <a:gd name="connsiteY18" fmla="*/ 870441 h 1577022"/>
              <a:gd name="connsiteX19" fmla="*/ 3208712 w 3208712"/>
              <a:gd name="connsiteY19" fmla="*/ 953568 h 157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08712" h="1577022">
                <a:moveTo>
                  <a:pt x="0" y="1577022"/>
                </a:moveTo>
                <a:cubicBezTo>
                  <a:pt x="74814" y="1191173"/>
                  <a:pt x="149629" y="805324"/>
                  <a:pt x="224443" y="587808"/>
                </a:cubicBezTo>
                <a:cubicBezTo>
                  <a:pt x="299258" y="370292"/>
                  <a:pt x="369916" y="267768"/>
                  <a:pt x="448887" y="271924"/>
                </a:cubicBezTo>
                <a:cubicBezTo>
                  <a:pt x="527858" y="276080"/>
                  <a:pt x="638695" y="512993"/>
                  <a:pt x="698269" y="612746"/>
                </a:cubicBezTo>
                <a:cubicBezTo>
                  <a:pt x="757843" y="712499"/>
                  <a:pt x="764770" y="817794"/>
                  <a:pt x="806334" y="870441"/>
                </a:cubicBezTo>
                <a:cubicBezTo>
                  <a:pt x="847898" y="923088"/>
                  <a:pt x="886691" y="963266"/>
                  <a:pt x="947651" y="928630"/>
                </a:cubicBezTo>
                <a:cubicBezTo>
                  <a:pt x="1008611" y="893994"/>
                  <a:pt x="1100051" y="783157"/>
                  <a:pt x="1172094" y="662622"/>
                </a:cubicBezTo>
                <a:cubicBezTo>
                  <a:pt x="1244137" y="542087"/>
                  <a:pt x="1316181" y="313487"/>
                  <a:pt x="1379912" y="205422"/>
                </a:cubicBezTo>
                <a:cubicBezTo>
                  <a:pt x="1443643" y="97357"/>
                  <a:pt x="1505989" y="40553"/>
                  <a:pt x="1554480" y="14230"/>
                </a:cubicBezTo>
                <a:cubicBezTo>
                  <a:pt x="1602971" y="-12093"/>
                  <a:pt x="1625138" y="-2395"/>
                  <a:pt x="1670858" y="47481"/>
                </a:cubicBezTo>
                <a:cubicBezTo>
                  <a:pt x="1716578" y="97357"/>
                  <a:pt x="1781695" y="205423"/>
                  <a:pt x="1828800" y="313488"/>
                </a:cubicBezTo>
                <a:cubicBezTo>
                  <a:pt x="1875905" y="421553"/>
                  <a:pt x="1913313" y="604433"/>
                  <a:pt x="1953491" y="695873"/>
                </a:cubicBezTo>
                <a:cubicBezTo>
                  <a:pt x="1993669" y="787313"/>
                  <a:pt x="2019993" y="821950"/>
                  <a:pt x="2069869" y="862128"/>
                </a:cubicBezTo>
                <a:cubicBezTo>
                  <a:pt x="2119745" y="902306"/>
                  <a:pt x="2198716" y="935556"/>
                  <a:pt x="2252749" y="936942"/>
                </a:cubicBezTo>
                <a:cubicBezTo>
                  <a:pt x="2306782" y="938327"/>
                  <a:pt x="2344189" y="913390"/>
                  <a:pt x="2394065" y="870441"/>
                </a:cubicBezTo>
                <a:cubicBezTo>
                  <a:pt x="2443941" y="827492"/>
                  <a:pt x="2493818" y="723583"/>
                  <a:pt x="2552007" y="679248"/>
                </a:cubicBezTo>
                <a:cubicBezTo>
                  <a:pt x="2610196" y="634913"/>
                  <a:pt x="2687782" y="607204"/>
                  <a:pt x="2743200" y="604433"/>
                </a:cubicBezTo>
                <a:cubicBezTo>
                  <a:pt x="2798618" y="601662"/>
                  <a:pt x="2842953" y="618287"/>
                  <a:pt x="2884516" y="662622"/>
                </a:cubicBezTo>
                <a:cubicBezTo>
                  <a:pt x="2926079" y="706957"/>
                  <a:pt x="2938548" y="821950"/>
                  <a:pt x="2992581" y="870441"/>
                </a:cubicBezTo>
                <a:cubicBezTo>
                  <a:pt x="3046614" y="918932"/>
                  <a:pt x="3196243" y="1399684"/>
                  <a:pt x="3208712" y="9535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BA938D5-D6FF-42FF-9537-CDB4CF6FDA58}"/>
              </a:ext>
            </a:extLst>
          </p:cNvPr>
          <p:cNvCxnSpPr/>
          <p:nvPr/>
        </p:nvCxnSpPr>
        <p:spPr>
          <a:xfrm flipV="1">
            <a:off x="980902" y="897775"/>
            <a:ext cx="0" cy="1745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4741CB6-6A64-4982-A157-FE03FEAC75E8}"/>
              </a:ext>
            </a:extLst>
          </p:cNvPr>
          <p:cNvCxnSpPr>
            <a:cxnSpLocks/>
          </p:cNvCxnSpPr>
          <p:nvPr/>
        </p:nvCxnSpPr>
        <p:spPr>
          <a:xfrm flipV="1">
            <a:off x="980902" y="2629591"/>
            <a:ext cx="341653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E865D73-FEC8-4460-9FD4-38B31086AB2C}"/>
              </a:ext>
            </a:extLst>
          </p:cNvPr>
          <p:cNvSpPr txBox="1"/>
          <p:nvPr/>
        </p:nvSpPr>
        <p:spPr>
          <a:xfrm>
            <a:off x="4228989" y="2256887"/>
            <a:ext cx="17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EEA6A0F-B708-4B61-B89B-FBC976CFF1C9}"/>
              </a:ext>
            </a:extLst>
          </p:cNvPr>
          <p:cNvSpPr txBox="1"/>
          <p:nvPr/>
        </p:nvSpPr>
        <p:spPr>
          <a:xfrm>
            <a:off x="1056930" y="784153"/>
            <a:ext cx="6163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s(t)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98E0286-9905-48F1-A83C-AD2D4DF2DD60}"/>
              </a:ext>
            </a:extLst>
          </p:cNvPr>
          <p:cNvCxnSpPr/>
          <p:nvPr/>
        </p:nvCxnSpPr>
        <p:spPr>
          <a:xfrm flipV="1">
            <a:off x="980902" y="2944536"/>
            <a:ext cx="0" cy="1745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F4768C7-7150-4E9D-8C45-CD95FAFA0EAF}"/>
              </a:ext>
            </a:extLst>
          </p:cNvPr>
          <p:cNvCxnSpPr>
            <a:cxnSpLocks/>
          </p:cNvCxnSpPr>
          <p:nvPr/>
        </p:nvCxnSpPr>
        <p:spPr>
          <a:xfrm flipV="1">
            <a:off x="980902" y="4676352"/>
            <a:ext cx="341653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AA3A52C8-86B4-4E15-90D0-8133703E6E4E}"/>
              </a:ext>
            </a:extLst>
          </p:cNvPr>
          <p:cNvSpPr txBox="1"/>
          <p:nvPr/>
        </p:nvSpPr>
        <p:spPr>
          <a:xfrm>
            <a:off x="4463935" y="4618511"/>
            <a:ext cx="17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1E9AF64-23E6-4B84-98CE-9B47D0E44C4F}"/>
              </a:ext>
            </a:extLst>
          </p:cNvPr>
          <p:cNvCxnSpPr/>
          <p:nvPr/>
        </p:nvCxnSpPr>
        <p:spPr>
          <a:xfrm flipV="1">
            <a:off x="980902" y="3765665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E2DE587-17F1-426F-BB91-6C841A3343D9}"/>
              </a:ext>
            </a:extLst>
          </p:cNvPr>
          <p:cNvCxnSpPr/>
          <p:nvPr/>
        </p:nvCxnSpPr>
        <p:spPr>
          <a:xfrm flipV="1">
            <a:off x="1224742" y="3765663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975165C2-C8DB-42EE-A04A-A28EAA325BAF}"/>
              </a:ext>
            </a:extLst>
          </p:cNvPr>
          <p:cNvCxnSpPr/>
          <p:nvPr/>
        </p:nvCxnSpPr>
        <p:spPr>
          <a:xfrm flipV="1">
            <a:off x="1515687" y="3765663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19779D39-221F-47D5-A8F3-8561C32CB582}"/>
              </a:ext>
            </a:extLst>
          </p:cNvPr>
          <p:cNvCxnSpPr/>
          <p:nvPr/>
        </p:nvCxnSpPr>
        <p:spPr>
          <a:xfrm flipV="1">
            <a:off x="1809404" y="3779518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8E5BB9C2-B3B6-48EF-8AEB-06BB438197E6}"/>
              </a:ext>
            </a:extLst>
          </p:cNvPr>
          <p:cNvCxnSpPr/>
          <p:nvPr/>
        </p:nvCxnSpPr>
        <p:spPr>
          <a:xfrm flipV="1">
            <a:off x="2100349" y="3779518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13ED307E-4F92-4B7B-A4DA-08C48FDDC00A}"/>
              </a:ext>
            </a:extLst>
          </p:cNvPr>
          <p:cNvCxnSpPr/>
          <p:nvPr/>
        </p:nvCxnSpPr>
        <p:spPr>
          <a:xfrm flipV="1">
            <a:off x="2391295" y="3779518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8D4424A-2A40-4B21-8044-2F75CD41F89A}"/>
              </a:ext>
            </a:extLst>
          </p:cNvPr>
          <p:cNvCxnSpPr/>
          <p:nvPr/>
        </p:nvCxnSpPr>
        <p:spPr>
          <a:xfrm flipV="1">
            <a:off x="2682240" y="3779518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8100FC66-6B94-4887-90A8-3CFBEF24097B}"/>
              </a:ext>
            </a:extLst>
          </p:cNvPr>
          <p:cNvCxnSpPr/>
          <p:nvPr/>
        </p:nvCxnSpPr>
        <p:spPr>
          <a:xfrm flipV="1">
            <a:off x="3023062" y="3779518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D18AD289-3345-4A60-9F84-643AAB039CB4}"/>
              </a:ext>
            </a:extLst>
          </p:cNvPr>
          <p:cNvCxnSpPr/>
          <p:nvPr/>
        </p:nvCxnSpPr>
        <p:spPr>
          <a:xfrm flipV="1">
            <a:off x="3314007" y="3779518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BC573D24-F367-4007-BF30-00D00AC8BE3E}"/>
              </a:ext>
            </a:extLst>
          </p:cNvPr>
          <p:cNvCxnSpPr/>
          <p:nvPr/>
        </p:nvCxnSpPr>
        <p:spPr>
          <a:xfrm flipV="1">
            <a:off x="3663142" y="3779518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18951E96-9352-40EA-B940-8B3A779C6029}"/>
              </a:ext>
            </a:extLst>
          </p:cNvPr>
          <p:cNvCxnSpPr/>
          <p:nvPr/>
        </p:nvCxnSpPr>
        <p:spPr>
          <a:xfrm flipV="1">
            <a:off x="3954087" y="3779518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BA92D857-8608-4A8C-83CD-CAC321F569FA}"/>
              </a:ext>
            </a:extLst>
          </p:cNvPr>
          <p:cNvSpPr txBox="1"/>
          <p:nvPr/>
        </p:nvSpPr>
        <p:spPr>
          <a:xfrm>
            <a:off x="2252749" y="2734887"/>
            <a:ext cx="10612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X (times)</a:t>
            </a:r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140738E7-C3EF-4DB7-B82D-04D2B5ED2E1D}"/>
              </a:ext>
            </a:extLst>
          </p:cNvPr>
          <p:cNvSpPr/>
          <p:nvPr/>
        </p:nvSpPr>
        <p:spPr>
          <a:xfrm>
            <a:off x="4638497" y="1619068"/>
            <a:ext cx="616344" cy="30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E524435-19E9-424A-A1D4-65CFCC7E6D3B}"/>
              </a:ext>
            </a:extLst>
          </p:cNvPr>
          <p:cNvSpPr txBox="1"/>
          <p:nvPr/>
        </p:nvSpPr>
        <p:spPr>
          <a:xfrm>
            <a:off x="4704999" y="1447206"/>
            <a:ext cx="4417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TF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97B6EFC-E01D-46C4-A5D5-F28AB3E1C7B2}"/>
              </a:ext>
            </a:extLst>
          </p:cNvPr>
          <p:cNvCxnSpPr/>
          <p:nvPr/>
        </p:nvCxnSpPr>
        <p:spPr>
          <a:xfrm flipV="1">
            <a:off x="7079672" y="897775"/>
            <a:ext cx="0" cy="1745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20EBBD72-9FF8-4422-88EE-1F948B51883E}"/>
              </a:ext>
            </a:extLst>
          </p:cNvPr>
          <p:cNvCxnSpPr>
            <a:cxnSpLocks/>
          </p:cNvCxnSpPr>
          <p:nvPr/>
        </p:nvCxnSpPr>
        <p:spPr>
          <a:xfrm flipV="1">
            <a:off x="5406044" y="2643444"/>
            <a:ext cx="341653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4AC0E034-717E-4708-9E85-D635E033BD7F}"/>
                  </a:ext>
                </a:extLst>
              </p:cNvPr>
              <p:cNvSpPr txBox="1"/>
              <p:nvPr/>
            </p:nvSpPr>
            <p:spPr>
              <a:xfrm>
                <a:off x="6645832" y="2698322"/>
                <a:ext cx="1650249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CH" dirty="0"/>
                  <a:t> (convolution)</a:t>
                </a:r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4AC0E034-717E-4708-9E85-D635E033B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832" y="2698322"/>
                <a:ext cx="1650249" cy="300082"/>
              </a:xfrm>
              <a:prstGeom prst="rect">
                <a:avLst/>
              </a:prstGeom>
              <a:blipFill>
                <a:blip r:embed="rId2"/>
                <a:stretch>
                  <a:fillRect t="-4082" b="-2040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990E73-C28A-4050-B408-63653DE2642A}"/>
              </a:ext>
            </a:extLst>
          </p:cNvPr>
          <p:cNvSpPr/>
          <p:nvPr/>
        </p:nvSpPr>
        <p:spPr>
          <a:xfrm>
            <a:off x="6666807" y="1271847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C78F9A37-054F-405E-BF5D-418790C3BBED}"/>
              </a:ext>
            </a:extLst>
          </p:cNvPr>
          <p:cNvSpPr/>
          <p:nvPr/>
        </p:nvSpPr>
        <p:spPr>
          <a:xfrm flipH="1">
            <a:off x="7094683" y="1263533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3070154-7B3F-4F54-8607-AD54FE3D7FA0}"/>
              </a:ext>
            </a:extLst>
          </p:cNvPr>
          <p:cNvSpPr txBox="1"/>
          <p:nvPr/>
        </p:nvSpPr>
        <p:spPr>
          <a:xfrm>
            <a:off x="8636938" y="2267091"/>
            <a:ext cx="17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6F88107-1E97-4D64-9510-BCE4F6CCACA6}"/>
              </a:ext>
            </a:extLst>
          </p:cNvPr>
          <p:cNvSpPr txBox="1"/>
          <p:nvPr/>
        </p:nvSpPr>
        <p:spPr>
          <a:xfrm>
            <a:off x="7214381" y="812107"/>
            <a:ext cx="150566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TF[s](f)  </a:t>
            </a:r>
          </a:p>
          <a:p>
            <a:r>
              <a:rPr lang="fr-CH" sz="800" dirty="0"/>
              <a:t>(</a:t>
            </a:r>
            <a:r>
              <a:rPr lang="fr-CH" sz="800" dirty="0" err="1"/>
              <a:t>spectrum</a:t>
            </a:r>
            <a:r>
              <a:rPr lang="fr-CH" sz="800" dirty="0"/>
              <a:t>)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E433EAB3-43BB-4E0F-BB1F-09A0B42791FB}"/>
              </a:ext>
            </a:extLst>
          </p:cNvPr>
          <p:cNvCxnSpPr/>
          <p:nvPr/>
        </p:nvCxnSpPr>
        <p:spPr>
          <a:xfrm flipV="1">
            <a:off x="7068596" y="2998404"/>
            <a:ext cx="0" cy="1745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BC93E5DC-2CA8-465F-9791-57A881D3DF48}"/>
              </a:ext>
            </a:extLst>
          </p:cNvPr>
          <p:cNvCxnSpPr>
            <a:cxnSpLocks/>
          </p:cNvCxnSpPr>
          <p:nvPr/>
        </p:nvCxnSpPr>
        <p:spPr>
          <a:xfrm flipV="1">
            <a:off x="5394968" y="4744073"/>
            <a:ext cx="341653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E0C11DFE-A61E-41BD-BCCB-E1366C4B7ADC}"/>
                  </a:ext>
                </a:extLst>
              </p:cNvPr>
              <p:cNvSpPr txBox="1"/>
              <p:nvPr/>
            </p:nvSpPr>
            <p:spPr>
              <a:xfrm>
                <a:off x="1087298" y="2830912"/>
                <a:ext cx="30233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𝐼𝐼𝐼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E0C11DFE-A61E-41BD-BCCB-E1366C4B7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98" y="2830912"/>
                <a:ext cx="302333" cy="300082"/>
              </a:xfrm>
              <a:prstGeom prst="rect">
                <a:avLst/>
              </a:prstGeom>
              <a:blipFill>
                <a:blip r:embed="rId3"/>
                <a:stretch>
                  <a:fillRect r="-96000" b="-800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BA9DBBE3-7503-455B-A973-3793FA424424}"/>
                  </a:ext>
                </a:extLst>
              </p:cNvPr>
              <p:cNvSpPr txBox="1"/>
              <p:nvPr/>
            </p:nvSpPr>
            <p:spPr>
              <a:xfrm>
                <a:off x="7187844" y="2998404"/>
                <a:ext cx="2177835" cy="838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𝑇𝐹</m:t>
                      </m:r>
                      <m:d>
                        <m:dPr>
                          <m:begChr m:val="["/>
                          <m:endChr m:val="]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𝐼𝐼𝐼</m:t>
                          </m:r>
                        </m:e>
                      </m:d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fr-CH" b="0" dirty="0"/>
              </a:p>
              <a:p>
                <a:r>
                  <a:rPr lang="fr-CH" sz="800" dirty="0"/>
                  <a:t>(</a:t>
                </a:r>
                <a:r>
                  <a:rPr lang="fr-CH" sz="800" dirty="0" err="1"/>
                  <a:t>spectrum</a:t>
                </a:r>
                <a:r>
                  <a:rPr lang="fr-CH" sz="800" dirty="0"/>
                  <a:t>)</a:t>
                </a:r>
              </a:p>
              <a:p>
                <a:endParaRPr lang="fr-CH" b="0" dirty="0"/>
              </a:p>
              <a:p>
                <a:endParaRPr lang="fr-CH" dirty="0"/>
              </a:p>
            </p:txBody>
          </p:sp>
        </mc:Choice>
        <mc:Fallback xmlns="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BA9DBBE3-7503-455B-A973-3793FA424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844" y="2998404"/>
                <a:ext cx="2177835" cy="8386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FA8E5BBF-D380-458A-BA66-3E9409062619}"/>
              </a:ext>
            </a:extLst>
          </p:cNvPr>
          <p:cNvCxnSpPr/>
          <p:nvPr/>
        </p:nvCxnSpPr>
        <p:spPr>
          <a:xfrm flipV="1">
            <a:off x="5422669" y="3833384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6FBDD5B-1490-4026-B279-FC248FF820C1}"/>
              </a:ext>
            </a:extLst>
          </p:cNvPr>
          <p:cNvCxnSpPr/>
          <p:nvPr/>
        </p:nvCxnSpPr>
        <p:spPr>
          <a:xfrm flipV="1">
            <a:off x="6226233" y="3837095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18B94C69-CE3D-45BF-989C-3B661AC07B8B}"/>
              </a:ext>
            </a:extLst>
          </p:cNvPr>
          <p:cNvCxnSpPr/>
          <p:nvPr/>
        </p:nvCxnSpPr>
        <p:spPr>
          <a:xfrm flipV="1">
            <a:off x="7068596" y="3833384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30E0B736-91EF-4533-8228-1210DA77C5F2}"/>
              </a:ext>
            </a:extLst>
          </p:cNvPr>
          <p:cNvCxnSpPr/>
          <p:nvPr/>
        </p:nvCxnSpPr>
        <p:spPr>
          <a:xfrm flipV="1">
            <a:off x="7913717" y="3833384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BAB3E420-4AE4-4DE9-9019-9363AF3428D6}"/>
              </a:ext>
            </a:extLst>
          </p:cNvPr>
          <p:cNvCxnSpPr/>
          <p:nvPr/>
        </p:nvCxnSpPr>
        <p:spPr>
          <a:xfrm flipV="1">
            <a:off x="8720048" y="3837095"/>
            <a:ext cx="0" cy="910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D9F2C04F-4B10-409A-9C58-427ED911BCE6}"/>
              </a:ext>
            </a:extLst>
          </p:cNvPr>
          <p:cNvCxnSpPr/>
          <p:nvPr/>
        </p:nvCxnSpPr>
        <p:spPr>
          <a:xfrm>
            <a:off x="3023062" y="4489807"/>
            <a:ext cx="2909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B530611A-B804-4F9E-8046-CBEDD3C2ADE0}"/>
              </a:ext>
            </a:extLst>
          </p:cNvPr>
          <p:cNvSpPr txBox="1"/>
          <p:nvPr/>
        </p:nvSpPr>
        <p:spPr>
          <a:xfrm>
            <a:off x="3023062" y="4189725"/>
            <a:ext cx="3674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accent1"/>
                </a:solidFill>
              </a:rPr>
              <a:t>T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2D861031-B843-4B96-A6D9-20FBD1D04FB3}"/>
              </a:ext>
            </a:extLst>
          </p:cNvPr>
          <p:cNvCxnSpPr>
            <a:cxnSpLocks/>
          </p:cNvCxnSpPr>
          <p:nvPr/>
        </p:nvCxnSpPr>
        <p:spPr>
          <a:xfrm>
            <a:off x="5422669" y="4521345"/>
            <a:ext cx="8035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75C48268-4446-466F-89DF-32B6DDC6BD3A}"/>
              </a:ext>
            </a:extLst>
          </p:cNvPr>
          <p:cNvSpPr txBox="1"/>
          <p:nvPr/>
        </p:nvSpPr>
        <p:spPr>
          <a:xfrm>
            <a:off x="5600014" y="4217554"/>
            <a:ext cx="6226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accent1"/>
                </a:solidFill>
              </a:rPr>
              <a:t>1/T</a:t>
            </a:r>
          </a:p>
        </p:txBody>
      </p:sp>
      <p:sp>
        <p:nvSpPr>
          <p:cNvPr id="62" name="Flèche : droite 61">
            <a:extLst>
              <a:ext uri="{FF2B5EF4-FFF2-40B4-BE49-F238E27FC236}">
                <a16:creationId xmlns:a16="http://schemas.microsoft.com/office/drawing/2014/main" id="{6C2195F5-7FEC-4A67-84A2-C2013F26D294}"/>
              </a:ext>
            </a:extLst>
          </p:cNvPr>
          <p:cNvSpPr/>
          <p:nvPr/>
        </p:nvSpPr>
        <p:spPr>
          <a:xfrm>
            <a:off x="4620734" y="4118866"/>
            <a:ext cx="616344" cy="30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49AF40D7-A49A-48B4-BDE3-9E7F4E60A0EB}"/>
              </a:ext>
            </a:extLst>
          </p:cNvPr>
          <p:cNvSpPr txBox="1"/>
          <p:nvPr/>
        </p:nvSpPr>
        <p:spPr>
          <a:xfrm>
            <a:off x="4687236" y="3947004"/>
            <a:ext cx="4417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TF</a:t>
            </a:r>
          </a:p>
        </p:txBody>
      </p:sp>
    </p:spTree>
    <p:extLst>
      <p:ext uri="{BB962C8B-B14F-4D97-AF65-F5344CB8AC3E}">
        <p14:creationId xmlns:p14="http://schemas.microsoft.com/office/powerpoint/2010/main" val="35601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2712FF3-DBCC-40FC-8EB8-72AFD5D985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3FF15-B3D7-4DAB-8BC8-E3DB6DCA7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B132AEE-60D2-4B11-9CB3-19C08439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551553" cy="585992"/>
          </a:xfrm>
        </p:spPr>
        <p:txBody>
          <a:bodyPr/>
          <a:lstStyle/>
          <a:p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a </a:t>
            </a:r>
            <a:r>
              <a:rPr lang="fr-CH" dirty="0" err="1"/>
              <a:t>discrete</a:t>
            </a:r>
            <a:r>
              <a:rPr lang="fr-CH" dirty="0"/>
              <a:t> signal</a:t>
            </a:r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140738E7-C3EF-4DB7-B82D-04D2B5ED2E1D}"/>
              </a:ext>
            </a:extLst>
          </p:cNvPr>
          <p:cNvSpPr/>
          <p:nvPr/>
        </p:nvSpPr>
        <p:spPr>
          <a:xfrm>
            <a:off x="4506918" y="1735550"/>
            <a:ext cx="616344" cy="30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E524435-19E9-424A-A1D4-65CFCC7E6D3B}"/>
              </a:ext>
            </a:extLst>
          </p:cNvPr>
          <p:cNvSpPr txBox="1"/>
          <p:nvPr/>
        </p:nvSpPr>
        <p:spPr>
          <a:xfrm>
            <a:off x="4573420" y="1563688"/>
            <a:ext cx="4417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TF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97B6EFC-E01D-46C4-A5D5-F28AB3E1C7B2}"/>
              </a:ext>
            </a:extLst>
          </p:cNvPr>
          <p:cNvCxnSpPr/>
          <p:nvPr/>
        </p:nvCxnSpPr>
        <p:spPr>
          <a:xfrm flipV="1">
            <a:off x="7079672" y="897775"/>
            <a:ext cx="0" cy="1745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20EBBD72-9FF8-4422-88EE-1F948B51883E}"/>
              </a:ext>
            </a:extLst>
          </p:cNvPr>
          <p:cNvCxnSpPr>
            <a:cxnSpLocks/>
          </p:cNvCxnSpPr>
          <p:nvPr/>
        </p:nvCxnSpPr>
        <p:spPr>
          <a:xfrm flipV="1">
            <a:off x="5406044" y="2643444"/>
            <a:ext cx="341653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990E73-C28A-4050-B408-63653DE2642A}"/>
              </a:ext>
            </a:extLst>
          </p:cNvPr>
          <p:cNvSpPr/>
          <p:nvPr/>
        </p:nvSpPr>
        <p:spPr>
          <a:xfrm>
            <a:off x="6666807" y="1271847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C78F9A37-054F-405E-BF5D-418790C3BBED}"/>
              </a:ext>
            </a:extLst>
          </p:cNvPr>
          <p:cNvSpPr/>
          <p:nvPr/>
        </p:nvSpPr>
        <p:spPr>
          <a:xfrm flipH="1">
            <a:off x="7094683" y="1263533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3070154-7B3F-4F54-8607-AD54FE3D7FA0}"/>
              </a:ext>
            </a:extLst>
          </p:cNvPr>
          <p:cNvSpPr txBox="1"/>
          <p:nvPr/>
        </p:nvSpPr>
        <p:spPr>
          <a:xfrm>
            <a:off x="8636938" y="2267091"/>
            <a:ext cx="17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6F88107-1E97-4D64-9510-BCE4F6CCACA6}"/>
              </a:ext>
            </a:extLst>
          </p:cNvPr>
          <p:cNvSpPr txBox="1"/>
          <p:nvPr/>
        </p:nvSpPr>
        <p:spPr>
          <a:xfrm>
            <a:off x="7214381" y="812107"/>
            <a:ext cx="150566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TF[f](f)  </a:t>
            </a:r>
          </a:p>
          <a:p>
            <a:r>
              <a:rPr lang="fr-CH" sz="800" dirty="0"/>
              <a:t>(</a:t>
            </a:r>
            <a:r>
              <a:rPr lang="fr-CH" sz="800" dirty="0" err="1"/>
              <a:t>spectrum</a:t>
            </a:r>
            <a:r>
              <a:rPr lang="fr-CH" sz="800" dirty="0"/>
              <a:t>)</a:t>
            </a:r>
          </a:p>
        </p:txBody>
      </p:sp>
      <p:pic>
        <p:nvPicPr>
          <p:cNvPr id="98" name="Image 97">
            <a:extLst>
              <a:ext uri="{FF2B5EF4-FFF2-40B4-BE49-F238E27FC236}">
                <a16:creationId xmlns:a16="http://schemas.microsoft.com/office/drawing/2014/main" id="{8F563DC9-77F2-49D8-B07B-77D6F52B0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34" y="593688"/>
            <a:ext cx="3798901" cy="2141199"/>
          </a:xfrm>
          <a:prstGeom prst="rect">
            <a:avLst/>
          </a:prstGeom>
        </p:spPr>
      </p:pic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DB14BC79-250A-414A-9C8E-FF9313EFC169}"/>
              </a:ext>
            </a:extLst>
          </p:cNvPr>
          <p:cNvSpPr/>
          <p:nvPr/>
        </p:nvSpPr>
        <p:spPr>
          <a:xfrm>
            <a:off x="7500719" y="1244759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4817B0CE-2629-4666-B187-3F04F824B949}"/>
              </a:ext>
            </a:extLst>
          </p:cNvPr>
          <p:cNvSpPr/>
          <p:nvPr/>
        </p:nvSpPr>
        <p:spPr>
          <a:xfrm flipH="1">
            <a:off x="7928595" y="1236445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id="{0075CA62-A365-4FC9-80C7-D4F4867DDCCE}"/>
              </a:ext>
            </a:extLst>
          </p:cNvPr>
          <p:cNvSpPr/>
          <p:nvPr/>
        </p:nvSpPr>
        <p:spPr>
          <a:xfrm>
            <a:off x="5788541" y="1269544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12939311-3358-4E38-AAD2-DE8552A5AC70}"/>
              </a:ext>
            </a:extLst>
          </p:cNvPr>
          <p:cNvSpPr/>
          <p:nvPr/>
        </p:nvSpPr>
        <p:spPr>
          <a:xfrm flipH="1">
            <a:off x="6216417" y="1261230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8FBB8976-1430-4C7D-92AF-A804E1076A0E}"/>
              </a:ext>
            </a:extLst>
          </p:cNvPr>
          <p:cNvSpPr/>
          <p:nvPr/>
        </p:nvSpPr>
        <p:spPr>
          <a:xfrm flipH="1">
            <a:off x="5345381" y="1247007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B072420A-748C-441D-B77C-4DB95BDCD8E2}"/>
              </a:ext>
            </a:extLst>
          </p:cNvPr>
          <p:cNvSpPr/>
          <p:nvPr/>
        </p:nvSpPr>
        <p:spPr>
          <a:xfrm>
            <a:off x="8371480" y="1244759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5A3D8E-52D7-4B08-9A8A-96A6E9EDA7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285E36-AAE7-47A9-A1C4-65401A908D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36E592D-32C8-45A5-B62C-C1051ACA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071963"/>
            <a:ext cx="7551553" cy="585992"/>
          </a:xfrm>
        </p:spPr>
        <p:txBody>
          <a:bodyPr>
            <a:normAutofit fontScale="90000"/>
          </a:bodyPr>
          <a:lstStyle/>
          <a:p>
            <a:pPr algn="ctr"/>
            <a:r>
              <a:rPr lang="fr-CH" dirty="0"/>
              <a:t>I – Fourier </a:t>
            </a:r>
            <a:r>
              <a:rPr lang="fr-CH" dirty="0" err="1"/>
              <a:t>Transform</a:t>
            </a:r>
            <a:br>
              <a:rPr lang="fr-CH" dirty="0"/>
            </a:br>
            <a:br>
              <a:rPr lang="fr-CH" dirty="0"/>
            </a:br>
            <a:br>
              <a:rPr lang="fr-CH" dirty="0"/>
            </a:br>
            <a:r>
              <a:rPr lang="fr-CH" sz="2700" dirty="0"/>
              <a:t>A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23251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2712FF3-DBCC-40FC-8EB8-72AFD5D985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3FF15-B3D7-4DAB-8BC8-E3DB6DCA7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B132AEE-60D2-4B11-9CB3-19C08439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551553" cy="585992"/>
          </a:xfrm>
        </p:spPr>
        <p:txBody>
          <a:bodyPr/>
          <a:lstStyle/>
          <a:p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a </a:t>
            </a:r>
            <a:r>
              <a:rPr lang="fr-CH" dirty="0" err="1"/>
              <a:t>discrete</a:t>
            </a:r>
            <a:r>
              <a:rPr lang="fr-CH" dirty="0"/>
              <a:t> signal</a:t>
            </a:r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140738E7-C3EF-4DB7-B82D-04D2B5ED2E1D}"/>
              </a:ext>
            </a:extLst>
          </p:cNvPr>
          <p:cNvSpPr/>
          <p:nvPr/>
        </p:nvSpPr>
        <p:spPr>
          <a:xfrm>
            <a:off x="4506918" y="1735550"/>
            <a:ext cx="616344" cy="30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E524435-19E9-424A-A1D4-65CFCC7E6D3B}"/>
              </a:ext>
            </a:extLst>
          </p:cNvPr>
          <p:cNvSpPr txBox="1"/>
          <p:nvPr/>
        </p:nvSpPr>
        <p:spPr>
          <a:xfrm>
            <a:off x="4573420" y="1563688"/>
            <a:ext cx="4417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TF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97B6EFC-E01D-46C4-A5D5-F28AB3E1C7B2}"/>
              </a:ext>
            </a:extLst>
          </p:cNvPr>
          <p:cNvCxnSpPr/>
          <p:nvPr/>
        </p:nvCxnSpPr>
        <p:spPr>
          <a:xfrm flipV="1">
            <a:off x="7079672" y="897775"/>
            <a:ext cx="0" cy="1745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20EBBD72-9FF8-4422-88EE-1F948B51883E}"/>
              </a:ext>
            </a:extLst>
          </p:cNvPr>
          <p:cNvCxnSpPr>
            <a:cxnSpLocks/>
          </p:cNvCxnSpPr>
          <p:nvPr/>
        </p:nvCxnSpPr>
        <p:spPr>
          <a:xfrm flipV="1">
            <a:off x="5406044" y="2643444"/>
            <a:ext cx="341653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990E73-C28A-4050-B408-63653DE2642A}"/>
              </a:ext>
            </a:extLst>
          </p:cNvPr>
          <p:cNvSpPr/>
          <p:nvPr/>
        </p:nvSpPr>
        <p:spPr>
          <a:xfrm>
            <a:off x="6666807" y="1271847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C78F9A37-054F-405E-BF5D-418790C3BBED}"/>
              </a:ext>
            </a:extLst>
          </p:cNvPr>
          <p:cNvSpPr/>
          <p:nvPr/>
        </p:nvSpPr>
        <p:spPr>
          <a:xfrm flipH="1">
            <a:off x="7094683" y="1263533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3070154-7B3F-4F54-8607-AD54FE3D7FA0}"/>
              </a:ext>
            </a:extLst>
          </p:cNvPr>
          <p:cNvSpPr txBox="1"/>
          <p:nvPr/>
        </p:nvSpPr>
        <p:spPr>
          <a:xfrm>
            <a:off x="8636938" y="2267091"/>
            <a:ext cx="17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6F88107-1E97-4D64-9510-BCE4F6CCACA6}"/>
              </a:ext>
            </a:extLst>
          </p:cNvPr>
          <p:cNvSpPr txBox="1"/>
          <p:nvPr/>
        </p:nvSpPr>
        <p:spPr>
          <a:xfrm>
            <a:off x="7214381" y="812107"/>
            <a:ext cx="150566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TF[f](f)  </a:t>
            </a:r>
          </a:p>
          <a:p>
            <a:r>
              <a:rPr lang="fr-CH" sz="800" dirty="0"/>
              <a:t>(</a:t>
            </a:r>
            <a:r>
              <a:rPr lang="fr-CH" sz="800" dirty="0" err="1"/>
              <a:t>spectrum</a:t>
            </a:r>
            <a:r>
              <a:rPr lang="fr-CH" sz="800" dirty="0"/>
              <a:t>)</a:t>
            </a:r>
          </a:p>
        </p:txBody>
      </p:sp>
      <p:pic>
        <p:nvPicPr>
          <p:cNvPr id="98" name="Image 97">
            <a:extLst>
              <a:ext uri="{FF2B5EF4-FFF2-40B4-BE49-F238E27FC236}">
                <a16:creationId xmlns:a16="http://schemas.microsoft.com/office/drawing/2014/main" id="{8F563DC9-77F2-49D8-B07B-77D6F52B0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34" y="593688"/>
            <a:ext cx="3798901" cy="2141199"/>
          </a:xfrm>
          <a:prstGeom prst="rect">
            <a:avLst/>
          </a:prstGeom>
        </p:spPr>
      </p:pic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DB14BC79-250A-414A-9C8E-FF9313EFC169}"/>
              </a:ext>
            </a:extLst>
          </p:cNvPr>
          <p:cNvSpPr/>
          <p:nvPr/>
        </p:nvSpPr>
        <p:spPr>
          <a:xfrm>
            <a:off x="7500719" y="1244759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4817B0CE-2629-4666-B187-3F04F824B949}"/>
              </a:ext>
            </a:extLst>
          </p:cNvPr>
          <p:cNvSpPr/>
          <p:nvPr/>
        </p:nvSpPr>
        <p:spPr>
          <a:xfrm flipH="1">
            <a:off x="7928595" y="1236445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id="{0075CA62-A365-4FC9-80C7-D4F4867DDCCE}"/>
              </a:ext>
            </a:extLst>
          </p:cNvPr>
          <p:cNvSpPr/>
          <p:nvPr/>
        </p:nvSpPr>
        <p:spPr>
          <a:xfrm>
            <a:off x="5788541" y="1269544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12939311-3358-4E38-AAD2-DE8552A5AC70}"/>
              </a:ext>
            </a:extLst>
          </p:cNvPr>
          <p:cNvSpPr/>
          <p:nvPr/>
        </p:nvSpPr>
        <p:spPr>
          <a:xfrm flipH="1">
            <a:off x="6216417" y="1261230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8FBB8976-1430-4C7D-92AF-A804E1076A0E}"/>
              </a:ext>
            </a:extLst>
          </p:cNvPr>
          <p:cNvSpPr/>
          <p:nvPr/>
        </p:nvSpPr>
        <p:spPr>
          <a:xfrm flipH="1">
            <a:off x="5345381" y="1247007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B072420A-748C-441D-B77C-4DB95BDCD8E2}"/>
              </a:ext>
            </a:extLst>
          </p:cNvPr>
          <p:cNvSpPr/>
          <p:nvPr/>
        </p:nvSpPr>
        <p:spPr>
          <a:xfrm>
            <a:off x="8371480" y="1244759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31933E78-C731-4BDA-B9E6-3897C4465082}"/>
              </a:ext>
            </a:extLst>
          </p:cNvPr>
          <p:cNvSpPr/>
          <p:nvPr/>
        </p:nvSpPr>
        <p:spPr>
          <a:xfrm>
            <a:off x="4495843" y="3921920"/>
            <a:ext cx="616344" cy="30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748BD0-8364-4E60-9E36-46D5F01F463C}"/>
              </a:ext>
            </a:extLst>
          </p:cNvPr>
          <p:cNvSpPr txBox="1"/>
          <p:nvPr/>
        </p:nvSpPr>
        <p:spPr>
          <a:xfrm>
            <a:off x="4562345" y="3750058"/>
            <a:ext cx="4417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TF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48B78A2-B1A7-421B-A226-2434C7B2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59" y="2780058"/>
            <a:ext cx="3798901" cy="2141199"/>
          </a:xfrm>
          <a:prstGeom prst="rect">
            <a:avLst/>
          </a:prstGeom>
        </p:spPr>
      </p:pic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55691C68-98DE-4636-9CD4-CFCB74D73B2D}"/>
              </a:ext>
            </a:extLst>
          </p:cNvPr>
          <p:cNvCxnSpPr>
            <a:cxnSpLocks/>
          </p:cNvCxnSpPr>
          <p:nvPr/>
        </p:nvCxnSpPr>
        <p:spPr>
          <a:xfrm flipV="1">
            <a:off x="1107039" y="4271617"/>
            <a:ext cx="0" cy="3822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0CE278B-9DA6-4384-A140-8629DE8B0CE5}"/>
              </a:ext>
            </a:extLst>
          </p:cNvPr>
          <p:cNvCxnSpPr>
            <a:cxnSpLocks/>
          </p:cNvCxnSpPr>
          <p:nvPr/>
        </p:nvCxnSpPr>
        <p:spPr>
          <a:xfrm flipV="1">
            <a:off x="1365456" y="3458217"/>
            <a:ext cx="0" cy="11956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8219E270-5751-476A-A857-1C93E3F21A09}"/>
              </a:ext>
            </a:extLst>
          </p:cNvPr>
          <p:cNvCxnSpPr>
            <a:cxnSpLocks/>
          </p:cNvCxnSpPr>
          <p:nvPr/>
        </p:nvCxnSpPr>
        <p:spPr>
          <a:xfrm flipV="1">
            <a:off x="1590743" y="3525078"/>
            <a:ext cx="0" cy="11287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2925811C-9336-485B-AFDC-62DEED22C039}"/>
              </a:ext>
            </a:extLst>
          </p:cNvPr>
          <p:cNvCxnSpPr>
            <a:cxnSpLocks/>
          </p:cNvCxnSpPr>
          <p:nvPr/>
        </p:nvCxnSpPr>
        <p:spPr>
          <a:xfrm flipV="1">
            <a:off x="1811613" y="3921920"/>
            <a:ext cx="0" cy="731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4D69FA0-5426-49D1-ABE8-45C99992CB03}"/>
              </a:ext>
            </a:extLst>
          </p:cNvPr>
          <p:cNvCxnSpPr>
            <a:cxnSpLocks/>
          </p:cNvCxnSpPr>
          <p:nvPr/>
        </p:nvCxnSpPr>
        <p:spPr>
          <a:xfrm flipV="1">
            <a:off x="2063404" y="3921920"/>
            <a:ext cx="0" cy="722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1DF0D7EE-8622-4FE9-BA93-2CD03C9B4DBC}"/>
              </a:ext>
            </a:extLst>
          </p:cNvPr>
          <p:cNvCxnSpPr>
            <a:cxnSpLocks/>
          </p:cNvCxnSpPr>
          <p:nvPr/>
        </p:nvCxnSpPr>
        <p:spPr>
          <a:xfrm flipV="1">
            <a:off x="2297526" y="3537306"/>
            <a:ext cx="0" cy="11194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536DF77-2C60-4E29-8EB6-BFDA9A9F53C8}"/>
              </a:ext>
            </a:extLst>
          </p:cNvPr>
          <p:cNvCxnSpPr>
            <a:cxnSpLocks/>
          </p:cNvCxnSpPr>
          <p:nvPr/>
        </p:nvCxnSpPr>
        <p:spPr>
          <a:xfrm flipV="1">
            <a:off x="2527230" y="3118678"/>
            <a:ext cx="0" cy="1525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F3C1A7A7-5701-4943-8157-B37F96EA27F2}"/>
              </a:ext>
            </a:extLst>
          </p:cNvPr>
          <p:cNvCxnSpPr>
            <a:cxnSpLocks/>
          </p:cNvCxnSpPr>
          <p:nvPr/>
        </p:nvCxnSpPr>
        <p:spPr>
          <a:xfrm flipV="1">
            <a:off x="2748100" y="3264452"/>
            <a:ext cx="0" cy="13923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B4DB806C-DCCD-42F3-B5E8-2EF3F7F74D6C}"/>
              </a:ext>
            </a:extLst>
          </p:cNvPr>
          <p:cNvCxnSpPr>
            <a:cxnSpLocks/>
          </p:cNvCxnSpPr>
          <p:nvPr/>
        </p:nvCxnSpPr>
        <p:spPr>
          <a:xfrm flipV="1">
            <a:off x="2973387" y="3812209"/>
            <a:ext cx="0" cy="8323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E3AA5683-494D-4432-9927-8ABDE90C8BCB}"/>
              </a:ext>
            </a:extLst>
          </p:cNvPr>
          <p:cNvCxnSpPr>
            <a:cxnSpLocks/>
          </p:cNvCxnSpPr>
          <p:nvPr/>
        </p:nvCxnSpPr>
        <p:spPr>
          <a:xfrm flipV="1">
            <a:off x="3216343" y="4050140"/>
            <a:ext cx="0" cy="5944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21FC8F76-3AC5-4F22-A141-6F92DE6E622D}"/>
              </a:ext>
            </a:extLst>
          </p:cNvPr>
          <p:cNvCxnSpPr>
            <a:cxnSpLocks/>
          </p:cNvCxnSpPr>
          <p:nvPr/>
        </p:nvCxnSpPr>
        <p:spPr>
          <a:xfrm flipV="1">
            <a:off x="3441630" y="3921920"/>
            <a:ext cx="0" cy="7348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7D43831B-90A4-4D6C-8183-E3F051FFE268}"/>
              </a:ext>
            </a:extLst>
          </p:cNvPr>
          <p:cNvCxnSpPr>
            <a:cxnSpLocks/>
          </p:cNvCxnSpPr>
          <p:nvPr/>
        </p:nvCxnSpPr>
        <p:spPr>
          <a:xfrm flipV="1">
            <a:off x="3666917" y="3697357"/>
            <a:ext cx="0" cy="9472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0F7A2AE5-BB27-4F07-9A71-F199C70763EB}"/>
              </a:ext>
            </a:extLst>
          </p:cNvPr>
          <p:cNvCxnSpPr>
            <a:cxnSpLocks/>
          </p:cNvCxnSpPr>
          <p:nvPr/>
        </p:nvCxnSpPr>
        <p:spPr>
          <a:xfrm flipV="1">
            <a:off x="3905456" y="3812209"/>
            <a:ext cx="0" cy="8323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F716D6F5-083C-4A52-A9DF-26E8DC5C1A94}"/>
              </a:ext>
            </a:extLst>
          </p:cNvPr>
          <p:cNvSpPr txBox="1"/>
          <p:nvPr/>
        </p:nvSpPr>
        <p:spPr>
          <a:xfrm>
            <a:off x="5178689" y="4055159"/>
            <a:ext cx="4556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400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2712FF3-DBCC-40FC-8EB8-72AFD5D985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3FF15-B3D7-4DAB-8BC8-E3DB6DCA7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B132AEE-60D2-4B11-9CB3-19C08439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551553" cy="585992"/>
          </a:xfrm>
        </p:spPr>
        <p:txBody>
          <a:bodyPr/>
          <a:lstStyle/>
          <a:p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a </a:t>
            </a:r>
            <a:r>
              <a:rPr lang="fr-CH" dirty="0" err="1"/>
              <a:t>discrete</a:t>
            </a:r>
            <a:r>
              <a:rPr lang="fr-CH" dirty="0"/>
              <a:t> signal</a:t>
            </a:r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140738E7-C3EF-4DB7-B82D-04D2B5ED2E1D}"/>
              </a:ext>
            </a:extLst>
          </p:cNvPr>
          <p:cNvSpPr/>
          <p:nvPr/>
        </p:nvSpPr>
        <p:spPr>
          <a:xfrm>
            <a:off x="4506918" y="1735550"/>
            <a:ext cx="616344" cy="30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E524435-19E9-424A-A1D4-65CFCC7E6D3B}"/>
              </a:ext>
            </a:extLst>
          </p:cNvPr>
          <p:cNvSpPr txBox="1"/>
          <p:nvPr/>
        </p:nvSpPr>
        <p:spPr>
          <a:xfrm>
            <a:off x="4573420" y="1563688"/>
            <a:ext cx="4417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TF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97B6EFC-E01D-46C4-A5D5-F28AB3E1C7B2}"/>
              </a:ext>
            </a:extLst>
          </p:cNvPr>
          <p:cNvCxnSpPr/>
          <p:nvPr/>
        </p:nvCxnSpPr>
        <p:spPr>
          <a:xfrm flipV="1">
            <a:off x="7079672" y="897775"/>
            <a:ext cx="0" cy="1745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20EBBD72-9FF8-4422-88EE-1F948B51883E}"/>
              </a:ext>
            </a:extLst>
          </p:cNvPr>
          <p:cNvCxnSpPr>
            <a:cxnSpLocks/>
          </p:cNvCxnSpPr>
          <p:nvPr/>
        </p:nvCxnSpPr>
        <p:spPr>
          <a:xfrm flipV="1">
            <a:off x="5406044" y="2643444"/>
            <a:ext cx="341653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990E73-C28A-4050-B408-63653DE2642A}"/>
              </a:ext>
            </a:extLst>
          </p:cNvPr>
          <p:cNvSpPr/>
          <p:nvPr/>
        </p:nvSpPr>
        <p:spPr>
          <a:xfrm>
            <a:off x="6666807" y="1271847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C78F9A37-054F-405E-BF5D-418790C3BBED}"/>
              </a:ext>
            </a:extLst>
          </p:cNvPr>
          <p:cNvSpPr/>
          <p:nvPr/>
        </p:nvSpPr>
        <p:spPr>
          <a:xfrm flipH="1">
            <a:off x="7094683" y="1263533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3070154-7B3F-4F54-8607-AD54FE3D7FA0}"/>
              </a:ext>
            </a:extLst>
          </p:cNvPr>
          <p:cNvSpPr txBox="1"/>
          <p:nvPr/>
        </p:nvSpPr>
        <p:spPr>
          <a:xfrm>
            <a:off x="8636938" y="2267091"/>
            <a:ext cx="17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6F88107-1E97-4D64-9510-BCE4F6CCACA6}"/>
              </a:ext>
            </a:extLst>
          </p:cNvPr>
          <p:cNvSpPr txBox="1"/>
          <p:nvPr/>
        </p:nvSpPr>
        <p:spPr>
          <a:xfrm>
            <a:off x="7214381" y="812107"/>
            <a:ext cx="150566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TF[f](f)  </a:t>
            </a:r>
          </a:p>
          <a:p>
            <a:r>
              <a:rPr lang="fr-CH" sz="800" dirty="0"/>
              <a:t>(</a:t>
            </a:r>
            <a:r>
              <a:rPr lang="fr-CH" sz="800" dirty="0" err="1"/>
              <a:t>spectrum</a:t>
            </a:r>
            <a:r>
              <a:rPr lang="fr-CH" sz="800" dirty="0"/>
              <a:t>)</a:t>
            </a:r>
          </a:p>
        </p:txBody>
      </p:sp>
      <p:pic>
        <p:nvPicPr>
          <p:cNvPr id="98" name="Image 97">
            <a:extLst>
              <a:ext uri="{FF2B5EF4-FFF2-40B4-BE49-F238E27FC236}">
                <a16:creationId xmlns:a16="http://schemas.microsoft.com/office/drawing/2014/main" id="{8F563DC9-77F2-49D8-B07B-77D6F52B0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34" y="593688"/>
            <a:ext cx="3798901" cy="2141199"/>
          </a:xfrm>
          <a:prstGeom prst="rect">
            <a:avLst/>
          </a:prstGeom>
        </p:spPr>
      </p:pic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DB14BC79-250A-414A-9C8E-FF9313EFC169}"/>
              </a:ext>
            </a:extLst>
          </p:cNvPr>
          <p:cNvSpPr/>
          <p:nvPr/>
        </p:nvSpPr>
        <p:spPr>
          <a:xfrm>
            <a:off x="7500719" y="1244759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4817B0CE-2629-4666-B187-3F04F824B949}"/>
              </a:ext>
            </a:extLst>
          </p:cNvPr>
          <p:cNvSpPr/>
          <p:nvPr/>
        </p:nvSpPr>
        <p:spPr>
          <a:xfrm flipH="1">
            <a:off x="7928595" y="1236445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id="{0075CA62-A365-4FC9-80C7-D4F4867DDCCE}"/>
              </a:ext>
            </a:extLst>
          </p:cNvPr>
          <p:cNvSpPr/>
          <p:nvPr/>
        </p:nvSpPr>
        <p:spPr>
          <a:xfrm>
            <a:off x="5788541" y="1269544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12939311-3358-4E38-AAD2-DE8552A5AC70}"/>
              </a:ext>
            </a:extLst>
          </p:cNvPr>
          <p:cNvSpPr/>
          <p:nvPr/>
        </p:nvSpPr>
        <p:spPr>
          <a:xfrm flipH="1">
            <a:off x="6216417" y="1261230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8FBB8976-1430-4C7D-92AF-A804E1076A0E}"/>
              </a:ext>
            </a:extLst>
          </p:cNvPr>
          <p:cNvSpPr/>
          <p:nvPr/>
        </p:nvSpPr>
        <p:spPr>
          <a:xfrm flipH="1">
            <a:off x="5345381" y="1247007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B072420A-748C-441D-B77C-4DB95BDCD8E2}"/>
              </a:ext>
            </a:extLst>
          </p:cNvPr>
          <p:cNvSpPr/>
          <p:nvPr/>
        </p:nvSpPr>
        <p:spPr>
          <a:xfrm>
            <a:off x="8371480" y="1244759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31933E78-C731-4BDA-B9E6-3897C4465082}"/>
              </a:ext>
            </a:extLst>
          </p:cNvPr>
          <p:cNvSpPr/>
          <p:nvPr/>
        </p:nvSpPr>
        <p:spPr>
          <a:xfrm>
            <a:off x="4495843" y="3921920"/>
            <a:ext cx="616344" cy="30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748BD0-8364-4E60-9E36-46D5F01F463C}"/>
              </a:ext>
            </a:extLst>
          </p:cNvPr>
          <p:cNvSpPr txBox="1"/>
          <p:nvPr/>
        </p:nvSpPr>
        <p:spPr>
          <a:xfrm>
            <a:off x="4562345" y="3750058"/>
            <a:ext cx="4417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TF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48B78A2-B1A7-421B-A226-2434C7B2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59" y="2780058"/>
            <a:ext cx="3798901" cy="2141199"/>
          </a:xfrm>
          <a:prstGeom prst="rect">
            <a:avLst/>
          </a:prstGeom>
        </p:spPr>
      </p:pic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55691C68-98DE-4636-9CD4-CFCB74D73B2D}"/>
              </a:ext>
            </a:extLst>
          </p:cNvPr>
          <p:cNvCxnSpPr>
            <a:cxnSpLocks/>
          </p:cNvCxnSpPr>
          <p:nvPr/>
        </p:nvCxnSpPr>
        <p:spPr>
          <a:xfrm flipV="1">
            <a:off x="1107039" y="4271617"/>
            <a:ext cx="0" cy="3822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0CE278B-9DA6-4384-A140-8629DE8B0CE5}"/>
              </a:ext>
            </a:extLst>
          </p:cNvPr>
          <p:cNvCxnSpPr>
            <a:cxnSpLocks/>
          </p:cNvCxnSpPr>
          <p:nvPr/>
        </p:nvCxnSpPr>
        <p:spPr>
          <a:xfrm flipV="1">
            <a:off x="1365456" y="3458217"/>
            <a:ext cx="0" cy="11956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8219E270-5751-476A-A857-1C93E3F21A09}"/>
              </a:ext>
            </a:extLst>
          </p:cNvPr>
          <p:cNvCxnSpPr>
            <a:cxnSpLocks/>
          </p:cNvCxnSpPr>
          <p:nvPr/>
        </p:nvCxnSpPr>
        <p:spPr>
          <a:xfrm flipV="1">
            <a:off x="1590743" y="3525078"/>
            <a:ext cx="0" cy="11287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2925811C-9336-485B-AFDC-62DEED22C039}"/>
              </a:ext>
            </a:extLst>
          </p:cNvPr>
          <p:cNvCxnSpPr>
            <a:cxnSpLocks/>
          </p:cNvCxnSpPr>
          <p:nvPr/>
        </p:nvCxnSpPr>
        <p:spPr>
          <a:xfrm flipV="1">
            <a:off x="1811613" y="3921920"/>
            <a:ext cx="0" cy="731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4D69FA0-5426-49D1-ABE8-45C99992CB03}"/>
              </a:ext>
            </a:extLst>
          </p:cNvPr>
          <p:cNvCxnSpPr>
            <a:cxnSpLocks/>
          </p:cNvCxnSpPr>
          <p:nvPr/>
        </p:nvCxnSpPr>
        <p:spPr>
          <a:xfrm flipV="1">
            <a:off x="2063404" y="3921920"/>
            <a:ext cx="0" cy="722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1DF0D7EE-8622-4FE9-BA93-2CD03C9B4DBC}"/>
              </a:ext>
            </a:extLst>
          </p:cNvPr>
          <p:cNvCxnSpPr>
            <a:cxnSpLocks/>
          </p:cNvCxnSpPr>
          <p:nvPr/>
        </p:nvCxnSpPr>
        <p:spPr>
          <a:xfrm flipV="1">
            <a:off x="2297526" y="3537306"/>
            <a:ext cx="0" cy="11194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536DF77-2C60-4E29-8EB6-BFDA9A9F53C8}"/>
              </a:ext>
            </a:extLst>
          </p:cNvPr>
          <p:cNvCxnSpPr>
            <a:cxnSpLocks/>
          </p:cNvCxnSpPr>
          <p:nvPr/>
        </p:nvCxnSpPr>
        <p:spPr>
          <a:xfrm flipV="1">
            <a:off x="2527230" y="3118678"/>
            <a:ext cx="0" cy="1525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F3C1A7A7-5701-4943-8157-B37F96EA27F2}"/>
              </a:ext>
            </a:extLst>
          </p:cNvPr>
          <p:cNvCxnSpPr>
            <a:cxnSpLocks/>
          </p:cNvCxnSpPr>
          <p:nvPr/>
        </p:nvCxnSpPr>
        <p:spPr>
          <a:xfrm flipV="1">
            <a:off x="2748100" y="3264452"/>
            <a:ext cx="0" cy="13923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B4DB806C-DCCD-42F3-B5E8-2EF3F7F74D6C}"/>
              </a:ext>
            </a:extLst>
          </p:cNvPr>
          <p:cNvCxnSpPr>
            <a:cxnSpLocks/>
          </p:cNvCxnSpPr>
          <p:nvPr/>
        </p:nvCxnSpPr>
        <p:spPr>
          <a:xfrm flipV="1">
            <a:off x="2973387" y="3812209"/>
            <a:ext cx="0" cy="8323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E3AA5683-494D-4432-9927-8ABDE90C8BCB}"/>
              </a:ext>
            </a:extLst>
          </p:cNvPr>
          <p:cNvCxnSpPr>
            <a:cxnSpLocks/>
          </p:cNvCxnSpPr>
          <p:nvPr/>
        </p:nvCxnSpPr>
        <p:spPr>
          <a:xfrm flipV="1">
            <a:off x="3216343" y="4050140"/>
            <a:ext cx="0" cy="5944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21FC8F76-3AC5-4F22-A141-6F92DE6E622D}"/>
              </a:ext>
            </a:extLst>
          </p:cNvPr>
          <p:cNvCxnSpPr>
            <a:cxnSpLocks/>
          </p:cNvCxnSpPr>
          <p:nvPr/>
        </p:nvCxnSpPr>
        <p:spPr>
          <a:xfrm flipV="1">
            <a:off x="3441630" y="3921920"/>
            <a:ext cx="0" cy="7348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7D43831B-90A4-4D6C-8183-E3F051FFE268}"/>
              </a:ext>
            </a:extLst>
          </p:cNvPr>
          <p:cNvCxnSpPr>
            <a:cxnSpLocks/>
          </p:cNvCxnSpPr>
          <p:nvPr/>
        </p:nvCxnSpPr>
        <p:spPr>
          <a:xfrm flipV="1">
            <a:off x="3666917" y="3697357"/>
            <a:ext cx="0" cy="9472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0F7A2AE5-BB27-4F07-9A71-F199C70763EB}"/>
              </a:ext>
            </a:extLst>
          </p:cNvPr>
          <p:cNvCxnSpPr>
            <a:cxnSpLocks/>
          </p:cNvCxnSpPr>
          <p:nvPr/>
        </p:nvCxnSpPr>
        <p:spPr>
          <a:xfrm flipV="1">
            <a:off x="3905456" y="3812209"/>
            <a:ext cx="0" cy="8323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5BE2A5E0-C4B1-455F-A37F-42E4C2ED510F}"/>
              </a:ext>
            </a:extLst>
          </p:cNvPr>
          <p:cNvCxnSpPr/>
          <p:nvPr/>
        </p:nvCxnSpPr>
        <p:spPr>
          <a:xfrm flipV="1">
            <a:off x="7156094" y="2948711"/>
            <a:ext cx="0" cy="1745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4AB55FCE-B138-4882-B99B-3CD6482D9F0F}"/>
              </a:ext>
            </a:extLst>
          </p:cNvPr>
          <p:cNvCxnSpPr>
            <a:cxnSpLocks/>
          </p:cNvCxnSpPr>
          <p:nvPr/>
        </p:nvCxnSpPr>
        <p:spPr>
          <a:xfrm flipV="1">
            <a:off x="5482466" y="4694380"/>
            <a:ext cx="341653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FCA23DD9-BC6D-4C14-9F99-2118F03E6726}"/>
              </a:ext>
            </a:extLst>
          </p:cNvPr>
          <p:cNvSpPr/>
          <p:nvPr/>
        </p:nvSpPr>
        <p:spPr>
          <a:xfrm>
            <a:off x="6743229" y="3322783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55DC6E8A-298E-475A-A4D1-D4FF34258281}"/>
              </a:ext>
            </a:extLst>
          </p:cNvPr>
          <p:cNvSpPr/>
          <p:nvPr/>
        </p:nvSpPr>
        <p:spPr>
          <a:xfrm flipH="1">
            <a:off x="7171105" y="3314469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1A11FED0-4FF8-476F-982D-75CE1AF78007}"/>
              </a:ext>
            </a:extLst>
          </p:cNvPr>
          <p:cNvSpPr txBox="1"/>
          <p:nvPr/>
        </p:nvSpPr>
        <p:spPr>
          <a:xfrm>
            <a:off x="8713360" y="4318027"/>
            <a:ext cx="17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88529DE-D21F-4F9C-B65C-FBC21E973484}"/>
              </a:ext>
            </a:extLst>
          </p:cNvPr>
          <p:cNvSpPr txBox="1"/>
          <p:nvPr/>
        </p:nvSpPr>
        <p:spPr>
          <a:xfrm>
            <a:off x="7290803" y="2863043"/>
            <a:ext cx="150566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TF[f](f)  </a:t>
            </a:r>
          </a:p>
          <a:p>
            <a:r>
              <a:rPr lang="fr-CH" sz="800" dirty="0"/>
              <a:t>(</a:t>
            </a:r>
            <a:r>
              <a:rPr lang="fr-CH" sz="800" dirty="0" err="1"/>
              <a:t>spectrum</a:t>
            </a:r>
            <a:r>
              <a:rPr lang="fr-CH" sz="800" dirty="0"/>
              <a:t>)</a:t>
            </a:r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08EB7CB8-F218-4008-8F69-BE8DC71332E8}"/>
              </a:ext>
            </a:extLst>
          </p:cNvPr>
          <p:cNvSpPr/>
          <p:nvPr/>
        </p:nvSpPr>
        <p:spPr>
          <a:xfrm flipH="1">
            <a:off x="5421803" y="3297943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76857F46-1D96-404F-AA7C-59BE3085384F}"/>
              </a:ext>
            </a:extLst>
          </p:cNvPr>
          <p:cNvSpPr/>
          <p:nvPr/>
        </p:nvSpPr>
        <p:spPr>
          <a:xfrm>
            <a:off x="8447902" y="3295695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F716D6F5-083C-4A52-A9DF-26E8DC5C1A94}"/>
              </a:ext>
            </a:extLst>
          </p:cNvPr>
          <p:cNvSpPr txBox="1"/>
          <p:nvPr/>
        </p:nvSpPr>
        <p:spPr>
          <a:xfrm>
            <a:off x="5178689" y="4055159"/>
            <a:ext cx="4556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0196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2712FF3-DBCC-40FC-8EB8-72AFD5D985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3FF15-B3D7-4DAB-8BC8-E3DB6DCA7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B132AEE-60D2-4B11-9CB3-19C08439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551553" cy="585992"/>
          </a:xfrm>
        </p:spPr>
        <p:txBody>
          <a:bodyPr/>
          <a:lstStyle/>
          <a:p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a </a:t>
            </a:r>
            <a:r>
              <a:rPr lang="fr-CH" dirty="0" err="1"/>
              <a:t>discrete</a:t>
            </a:r>
            <a:r>
              <a:rPr lang="fr-CH" dirty="0"/>
              <a:t> signal</a:t>
            </a:r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140738E7-C3EF-4DB7-B82D-04D2B5ED2E1D}"/>
              </a:ext>
            </a:extLst>
          </p:cNvPr>
          <p:cNvSpPr/>
          <p:nvPr/>
        </p:nvSpPr>
        <p:spPr>
          <a:xfrm>
            <a:off x="4506918" y="1735550"/>
            <a:ext cx="616344" cy="30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E524435-19E9-424A-A1D4-65CFCC7E6D3B}"/>
              </a:ext>
            </a:extLst>
          </p:cNvPr>
          <p:cNvSpPr txBox="1"/>
          <p:nvPr/>
        </p:nvSpPr>
        <p:spPr>
          <a:xfrm>
            <a:off x="4573420" y="1563688"/>
            <a:ext cx="4417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TF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97B6EFC-E01D-46C4-A5D5-F28AB3E1C7B2}"/>
              </a:ext>
            </a:extLst>
          </p:cNvPr>
          <p:cNvCxnSpPr/>
          <p:nvPr/>
        </p:nvCxnSpPr>
        <p:spPr>
          <a:xfrm flipV="1">
            <a:off x="7079672" y="897775"/>
            <a:ext cx="0" cy="1745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20EBBD72-9FF8-4422-88EE-1F948B51883E}"/>
              </a:ext>
            </a:extLst>
          </p:cNvPr>
          <p:cNvCxnSpPr>
            <a:cxnSpLocks/>
          </p:cNvCxnSpPr>
          <p:nvPr/>
        </p:nvCxnSpPr>
        <p:spPr>
          <a:xfrm flipV="1">
            <a:off x="5406044" y="2643444"/>
            <a:ext cx="341653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990E73-C28A-4050-B408-63653DE2642A}"/>
              </a:ext>
            </a:extLst>
          </p:cNvPr>
          <p:cNvSpPr/>
          <p:nvPr/>
        </p:nvSpPr>
        <p:spPr>
          <a:xfrm>
            <a:off x="6666807" y="1271847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C78F9A37-054F-405E-BF5D-418790C3BBED}"/>
              </a:ext>
            </a:extLst>
          </p:cNvPr>
          <p:cNvSpPr/>
          <p:nvPr/>
        </p:nvSpPr>
        <p:spPr>
          <a:xfrm flipH="1">
            <a:off x="7094683" y="1263533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3070154-7B3F-4F54-8607-AD54FE3D7FA0}"/>
              </a:ext>
            </a:extLst>
          </p:cNvPr>
          <p:cNvSpPr txBox="1"/>
          <p:nvPr/>
        </p:nvSpPr>
        <p:spPr>
          <a:xfrm>
            <a:off x="8636938" y="2267091"/>
            <a:ext cx="17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6F88107-1E97-4D64-9510-BCE4F6CCACA6}"/>
              </a:ext>
            </a:extLst>
          </p:cNvPr>
          <p:cNvSpPr txBox="1"/>
          <p:nvPr/>
        </p:nvSpPr>
        <p:spPr>
          <a:xfrm>
            <a:off x="7214381" y="812107"/>
            <a:ext cx="150566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TF[f](f)  </a:t>
            </a:r>
          </a:p>
          <a:p>
            <a:r>
              <a:rPr lang="fr-CH" sz="800" dirty="0"/>
              <a:t>(</a:t>
            </a:r>
            <a:r>
              <a:rPr lang="fr-CH" sz="800" dirty="0" err="1"/>
              <a:t>spectrum</a:t>
            </a:r>
            <a:r>
              <a:rPr lang="fr-CH" sz="800" dirty="0"/>
              <a:t>)</a:t>
            </a:r>
          </a:p>
        </p:txBody>
      </p:sp>
      <p:pic>
        <p:nvPicPr>
          <p:cNvPr id="98" name="Image 97">
            <a:extLst>
              <a:ext uri="{FF2B5EF4-FFF2-40B4-BE49-F238E27FC236}">
                <a16:creationId xmlns:a16="http://schemas.microsoft.com/office/drawing/2014/main" id="{8F563DC9-77F2-49D8-B07B-77D6F52B0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34" y="593688"/>
            <a:ext cx="3798901" cy="2141199"/>
          </a:xfrm>
          <a:prstGeom prst="rect">
            <a:avLst/>
          </a:prstGeom>
        </p:spPr>
      </p:pic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DB14BC79-250A-414A-9C8E-FF9313EFC169}"/>
              </a:ext>
            </a:extLst>
          </p:cNvPr>
          <p:cNvSpPr/>
          <p:nvPr/>
        </p:nvSpPr>
        <p:spPr>
          <a:xfrm>
            <a:off x="7500719" y="1244759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4817B0CE-2629-4666-B187-3F04F824B949}"/>
              </a:ext>
            </a:extLst>
          </p:cNvPr>
          <p:cNvSpPr/>
          <p:nvPr/>
        </p:nvSpPr>
        <p:spPr>
          <a:xfrm flipH="1">
            <a:off x="7928595" y="1236445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id="{0075CA62-A365-4FC9-80C7-D4F4867DDCCE}"/>
              </a:ext>
            </a:extLst>
          </p:cNvPr>
          <p:cNvSpPr/>
          <p:nvPr/>
        </p:nvSpPr>
        <p:spPr>
          <a:xfrm>
            <a:off x="5788541" y="1269544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12939311-3358-4E38-AAD2-DE8552A5AC70}"/>
              </a:ext>
            </a:extLst>
          </p:cNvPr>
          <p:cNvSpPr/>
          <p:nvPr/>
        </p:nvSpPr>
        <p:spPr>
          <a:xfrm flipH="1">
            <a:off x="6216417" y="1261230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8FBB8976-1430-4C7D-92AF-A804E1076A0E}"/>
              </a:ext>
            </a:extLst>
          </p:cNvPr>
          <p:cNvSpPr/>
          <p:nvPr/>
        </p:nvSpPr>
        <p:spPr>
          <a:xfrm flipH="1">
            <a:off x="5345381" y="1247007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B072420A-748C-441D-B77C-4DB95BDCD8E2}"/>
              </a:ext>
            </a:extLst>
          </p:cNvPr>
          <p:cNvSpPr/>
          <p:nvPr/>
        </p:nvSpPr>
        <p:spPr>
          <a:xfrm>
            <a:off x="8371480" y="1244759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245FADD-62CF-40A3-A345-45239BDCC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12" y="3002301"/>
            <a:ext cx="3798901" cy="2141199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CE4A9E1-9E01-4C48-BC26-868B54110BD1}"/>
              </a:ext>
            </a:extLst>
          </p:cNvPr>
          <p:cNvCxnSpPr>
            <a:cxnSpLocks/>
          </p:cNvCxnSpPr>
          <p:nvPr/>
        </p:nvCxnSpPr>
        <p:spPr>
          <a:xfrm flipV="1">
            <a:off x="2354034" y="3488076"/>
            <a:ext cx="0" cy="1380609"/>
          </a:xfrm>
          <a:prstGeom prst="straightConnector1">
            <a:avLst/>
          </a:prstGeom>
          <a:ln w="635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A9EE8D2-AB1A-436B-8DCF-C694DABE6824}"/>
              </a:ext>
            </a:extLst>
          </p:cNvPr>
          <p:cNvCxnSpPr>
            <a:cxnSpLocks/>
          </p:cNvCxnSpPr>
          <p:nvPr/>
        </p:nvCxnSpPr>
        <p:spPr>
          <a:xfrm flipV="1">
            <a:off x="1884388" y="4166171"/>
            <a:ext cx="6057" cy="702513"/>
          </a:xfrm>
          <a:prstGeom prst="straightConnector1">
            <a:avLst/>
          </a:prstGeom>
          <a:ln w="7302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00F24F5-F42C-4FF5-9F9D-A002039721B6}"/>
              </a:ext>
            </a:extLst>
          </p:cNvPr>
          <p:cNvCxnSpPr>
            <a:cxnSpLocks/>
          </p:cNvCxnSpPr>
          <p:nvPr/>
        </p:nvCxnSpPr>
        <p:spPr>
          <a:xfrm flipV="1">
            <a:off x="1430613" y="3590818"/>
            <a:ext cx="0" cy="1277866"/>
          </a:xfrm>
          <a:prstGeom prst="straightConnector1">
            <a:avLst/>
          </a:prstGeom>
          <a:ln w="635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E42DD46-55E4-4E9D-9B0E-6024F5B3D190}"/>
              </a:ext>
            </a:extLst>
          </p:cNvPr>
          <p:cNvCxnSpPr>
            <a:cxnSpLocks/>
          </p:cNvCxnSpPr>
          <p:nvPr/>
        </p:nvCxnSpPr>
        <p:spPr>
          <a:xfrm flipV="1">
            <a:off x="2809522" y="3698697"/>
            <a:ext cx="0" cy="1157779"/>
          </a:xfrm>
          <a:prstGeom prst="straightConnector1">
            <a:avLst/>
          </a:prstGeom>
          <a:ln w="635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C2F421D-7649-402A-AA3E-195AC7C92129}"/>
              </a:ext>
            </a:extLst>
          </p:cNvPr>
          <p:cNvCxnSpPr>
            <a:cxnSpLocks/>
          </p:cNvCxnSpPr>
          <p:nvPr/>
        </p:nvCxnSpPr>
        <p:spPr>
          <a:xfrm flipV="1">
            <a:off x="3266722" y="4217542"/>
            <a:ext cx="0" cy="638935"/>
          </a:xfrm>
          <a:prstGeom prst="straightConnector1">
            <a:avLst/>
          </a:prstGeom>
          <a:ln w="635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51DA074C-F742-4FEB-853C-F05D50D0F527}"/>
              </a:ext>
            </a:extLst>
          </p:cNvPr>
          <p:cNvCxnSpPr>
            <a:cxnSpLocks/>
          </p:cNvCxnSpPr>
          <p:nvPr/>
        </p:nvCxnSpPr>
        <p:spPr>
          <a:xfrm flipV="1">
            <a:off x="3723922" y="3888769"/>
            <a:ext cx="0" cy="967707"/>
          </a:xfrm>
          <a:prstGeom prst="straightConnector1">
            <a:avLst/>
          </a:prstGeom>
          <a:ln w="635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8EF98D19-2D1C-4309-84C7-08D5342B6D08}"/>
              </a:ext>
            </a:extLst>
          </p:cNvPr>
          <p:cNvSpPr/>
          <p:nvPr/>
        </p:nvSpPr>
        <p:spPr>
          <a:xfrm>
            <a:off x="4465579" y="4016130"/>
            <a:ext cx="616344" cy="30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32B8DDA-D4E6-4E83-A63A-FFD884CDE26C}"/>
              </a:ext>
            </a:extLst>
          </p:cNvPr>
          <p:cNvSpPr txBox="1"/>
          <p:nvPr/>
        </p:nvSpPr>
        <p:spPr>
          <a:xfrm>
            <a:off x="4532081" y="3844268"/>
            <a:ext cx="4417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TF</a:t>
            </a:r>
          </a:p>
        </p:txBody>
      </p:sp>
    </p:spTree>
    <p:extLst>
      <p:ext uri="{BB962C8B-B14F-4D97-AF65-F5344CB8AC3E}">
        <p14:creationId xmlns:p14="http://schemas.microsoft.com/office/powerpoint/2010/main" val="7395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2712FF3-DBCC-40FC-8EB8-72AFD5D985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3FF15-B3D7-4DAB-8BC8-E3DB6DCA7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B132AEE-60D2-4B11-9CB3-19C08439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551553" cy="585992"/>
          </a:xfrm>
        </p:spPr>
        <p:txBody>
          <a:bodyPr/>
          <a:lstStyle/>
          <a:p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a </a:t>
            </a:r>
            <a:r>
              <a:rPr lang="fr-CH" dirty="0" err="1"/>
              <a:t>discrete</a:t>
            </a:r>
            <a:r>
              <a:rPr lang="fr-CH" dirty="0"/>
              <a:t> signal</a:t>
            </a:r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140738E7-C3EF-4DB7-B82D-04D2B5ED2E1D}"/>
              </a:ext>
            </a:extLst>
          </p:cNvPr>
          <p:cNvSpPr/>
          <p:nvPr/>
        </p:nvSpPr>
        <p:spPr>
          <a:xfrm>
            <a:off x="4506918" y="1735550"/>
            <a:ext cx="616344" cy="30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E524435-19E9-424A-A1D4-65CFCC7E6D3B}"/>
              </a:ext>
            </a:extLst>
          </p:cNvPr>
          <p:cNvSpPr txBox="1"/>
          <p:nvPr/>
        </p:nvSpPr>
        <p:spPr>
          <a:xfrm>
            <a:off x="4573420" y="1563688"/>
            <a:ext cx="4417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TF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97B6EFC-E01D-46C4-A5D5-F28AB3E1C7B2}"/>
              </a:ext>
            </a:extLst>
          </p:cNvPr>
          <p:cNvCxnSpPr/>
          <p:nvPr/>
        </p:nvCxnSpPr>
        <p:spPr>
          <a:xfrm flipV="1">
            <a:off x="7079672" y="897775"/>
            <a:ext cx="0" cy="1745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20EBBD72-9FF8-4422-88EE-1F948B51883E}"/>
              </a:ext>
            </a:extLst>
          </p:cNvPr>
          <p:cNvCxnSpPr>
            <a:cxnSpLocks/>
          </p:cNvCxnSpPr>
          <p:nvPr/>
        </p:nvCxnSpPr>
        <p:spPr>
          <a:xfrm flipV="1">
            <a:off x="5406044" y="2643444"/>
            <a:ext cx="341653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990E73-C28A-4050-B408-63653DE2642A}"/>
              </a:ext>
            </a:extLst>
          </p:cNvPr>
          <p:cNvSpPr/>
          <p:nvPr/>
        </p:nvSpPr>
        <p:spPr>
          <a:xfrm>
            <a:off x="6666807" y="1271847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C78F9A37-054F-405E-BF5D-418790C3BBED}"/>
              </a:ext>
            </a:extLst>
          </p:cNvPr>
          <p:cNvSpPr/>
          <p:nvPr/>
        </p:nvSpPr>
        <p:spPr>
          <a:xfrm flipH="1">
            <a:off x="7094683" y="1263533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3070154-7B3F-4F54-8607-AD54FE3D7FA0}"/>
              </a:ext>
            </a:extLst>
          </p:cNvPr>
          <p:cNvSpPr txBox="1"/>
          <p:nvPr/>
        </p:nvSpPr>
        <p:spPr>
          <a:xfrm>
            <a:off x="8636938" y="2267091"/>
            <a:ext cx="17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6F88107-1E97-4D64-9510-BCE4F6CCACA6}"/>
              </a:ext>
            </a:extLst>
          </p:cNvPr>
          <p:cNvSpPr txBox="1"/>
          <p:nvPr/>
        </p:nvSpPr>
        <p:spPr>
          <a:xfrm>
            <a:off x="7214381" y="812107"/>
            <a:ext cx="150566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TF[f](f)  </a:t>
            </a:r>
          </a:p>
          <a:p>
            <a:r>
              <a:rPr lang="fr-CH" sz="800" dirty="0"/>
              <a:t>(</a:t>
            </a:r>
            <a:r>
              <a:rPr lang="fr-CH" sz="800" dirty="0" err="1"/>
              <a:t>spectrum</a:t>
            </a:r>
            <a:r>
              <a:rPr lang="fr-CH" sz="800" dirty="0"/>
              <a:t>)</a:t>
            </a:r>
          </a:p>
        </p:txBody>
      </p:sp>
      <p:pic>
        <p:nvPicPr>
          <p:cNvPr id="98" name="Image 97">
            <a:extLst>
              <a:ext uri="{FF2B5EF4-FFF2-40B4-BE49-F238E27FC236}">
                <a16:creationId xmlns:a16="http://schemas.microsoft.com/office/drawing/2014/main" id="{8F563DC9-77F2-49D8-B07B-77D6F52B0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34" y="593688"/>
            <a:ext cx="3798901" cy="2141199"/>
          </a:xfrm>
          <a:prstGeom prst="rect">
            <a:avLst/>
          </a:prstGeom>
        </p:spPr>
      </p:pic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DB14BC79-250A-414A-9C8E-FF9313EFC169}"/>
              </a:ext>
            </a:extLst>
          </p:cNvPr>
          <p:cNvSpPr/>
          <p:nvPr/>
        </p:nvSpPr>
        <p:spPr>
          <a:xfrm>
            <a:off x="7500719" y="1244759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4817B0CE-2629-4666-B187-3F04F824B949}"/>
              </a:ext>
            </a:extLst>
          </p:cNvPr>
          <p:cNvSpPr/>
          <p:nvPr/>
        </p:nvSpPr>
        <p:spPr>
          <a:xfrm flipH="1">
            <a:off x="7928595" y="1236445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id="{0075CA62-A365-4FC9-80C7-D4F4867DDCCE}"/>
              </a:ext>
            </a:extLst>
          </p:cNvPr>
          <p:cNvSpPr/>
          <p:nvPr/>
        </p:nvSpPr>
        <p:spPr>
          <a:xfrm>
            <a:off x="5788541" y="1269544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12939311-3358-4E38-AAD2-DE8552A5AC70}"/>
              </a:ext>
            </a:extLst>
          </p:cNvPr>
          <p:cNvSpPr/>
          <p:nvPr/>
        </p:nvSpPr>
        <p:spPr>
          <a:xfrm flipH="1">
            <a:off x="6216417" y="1261230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8FBB8976-1430-4C7D-92AF-A804E1076A0E}"/>
              </a:ext>
            </a:extLst>
          </p:cNvPr>
          <p:cNvSpPr/>
          <p:nvPr/>
        </p:nvSpPr>
        <p:spPr>
          <a:xfrm flipH="1">
            <a:off x="5345381" y="1247007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B072420A-748C-441D-B77C-4DB95BDCD8E2}"/>
              </a:ext>
            </a:extLst>
          </p:cNvPr>
          <p:cNvSpPr/>
          <p:nvPr/>
        </p:nvSpPr>
        <p:spPr>
          <a:xfrm>
            <a:off x="8371480" y="1244759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245FADD-62CF-40A3-A345-45239BDCC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12" y="3002301"/>
            <a:ext cx="3798901" cy="2141199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CE4A9E1-9E01-4C48-BC26-868B54110BD1}"/>
              </a:ext>
            </a:extLst>
          </p:cNvPr>
          <p:cNvCxnSpPr>
            <a:cxnSpLocks/>
          </p:cNvCxnSpPr>
          <p:nvPr/>
        </p:nvCxnSpPr>
        <p:spPr>
          <a:xfrm flipV="1">
            <a:off x="2354034" y="3488076"/>
            <a:ext cx="0" cy="1380609"/>
          </a:xfrm>
          <a:prstGeom prst="straightConnector1">
            <a:avLst/>
          </a:prstGeom>
          <a:ln w="635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A9EE8D2-AB1A-436B-8DCF-C694DABE6824}"/>
              </a:ext>
            </a:extLst>
          </p:cNvPr>
          <p:cNvCxnSpPr>
            <a:cxnSpLocks/>
          </p:cNvCxnSpPr>
          <p:nvPr/>
        </p:nvCxnSpPr>
        <p:spPr>
          <a:xfrm flipV="1">
            <a:off x="1884388" y="4166171"/>
            <a:ext cx="6057" cy="702513"/>
          </a:xfrm>
          <a:prstGeom prst="straightConnector1">
            <a:avLst/>
          </a:prstGeom>
          <a:ln w="7302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00F24F5-F42C-4FF5-9F9D-A002039721B6}"/>
              </a:ext>
            </a:extLst>
          </p:cNvPr>
          <p:cNvCxnSpPr>
            <a:cxnSpLocks/>
          </p:cNvCxnSpPr>
          <p:nvPr/>
        </p:nvCxnSpPr>
        <p:spPr>
          <a:xfrm flipV="1">
            <a:off x="1430613" y="3590818"/>
            <a:ext cx="0" cy="1277866"/>
          </a:xfrm>
          <a:prstGeom prst="straightConnector1">
            <a:avLst/>
          </a:prstGeom>
          <a:ln w="635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E42DD46-55E4-4E9D-9B0E-6024F5B3D190}"/>
              </a:ext>
            </a:extLst>
          </p:cNvPr>
          <p:cNvCxnSpPr>
            <a:cxnSpLocks/>
          </p:cNvCxnSpPr>
          <p:nvPr/>
        </p:nvCxnSpPr>
        <p:spPr>
          <a:xfrm flipV="1">
            <a:off x="2809522" y="3698697"/>
            <a:ext cx="0" cy="1157779"/>
          </a:xfrm>
          <a:prstGeom prst="straightConnector1">
            <a:avLst/>
          </a:prstGeom>
          <a:ln w="635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C2F421D-7649-402A-AA3E-195AC7C92129}"/>
              </a:ext>
            </a:extLst>
          </p:cNvPr>
          <p:cNvCxnSpPr>
            <a:cxnSpLocks/>
          </p:cNvCxnSpPr>
          <p:nvPr/>
        </p:nvCxnSpPr>
        <p:spPr>
          <a:xfrm flipV="1">
            <a:off x="3266722" y="4217542"/>
            <a:ext cx="0" cy="638935"/>
          </a:xfrm>
          <a:prstGeom prst="straightConnector1">
            <a:avLst/>
          </a:prstGeom>
          <a:ln w="635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51DA074C-F742-4FEB-853C-F05D50D0F527}"/>
              </a:ext>
            </a:extLst>
          </p:cNvPr>
          <p:cNvCxnSpPr>
            <a:cxnSpLocks/>
          </p:cNvCxnSpPr>
          <p:nvPr/>
        </p:nvCxnSpPr>
        <p:spPr>
          <a:xfrm flipV="1">
            <a:off x="3723922" y="3888769"/>
            <a:ext cx="0" cy="967707"/>
          </a:xfrm>
          <a:prstGeom prst="straightConnector1">
            <a:avLst/>
          </a:prstGeom>
          <a:ln w="635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8EF98D19-2D1C-4309-84C7-08D5342B6D08}"/>
              </a:ext>
            </a:extLst>
          </p:cNvPr>
          <p:cNvSpPr/>
          <p:nvPr/>
        </p:nvSpPr>
        <p:spPr>
          <a:xfrm>
            <a:off x="4465579" y="4016130"/>
            <a:ext cx="616344" cy="30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32B8DDA-D4E6-4E83-A63A-FFD884CDE26C}"/>
              </a:ext>
            </a:extLst>
          </p:cNvPr>
          <p:cNvSpPr txBox="1"/>
          <p:nvPr/>
        </p:nvSpPr>
        <p:spPr>
          <a:xfrm>
            <a:off x="4532081" y="3844268"/>
            <a:ext cx="4417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TF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5351464C-1404-4B86-BB38-903C417FE0CE}"/>
              </a:ext>
            </a:extLst>
          </p:cNvPr>
          <p:cNvCxnSpPr/>
          <p:nvPr/>
        </p:nvCxnSpPr>
        <p:spPr>
          <a:xfrm flipV="1">
            <a:off x="7073749" y="2946836"/>
            <a:ext cx="0" cy="1745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DAC8DBD8-E716-40D4-BFAF-71C451D3A847}"/>
              </a:ext>
            </a:extLst>
          </p:cNvPr>
          <p:cNvCxnSpPr>
            <a:cxnSpLocks/>
          </p:cNvCxnSpPr>
          <p:nvPr/>
        </p:nvCxnSpPr>
        <p:spPr>
          <a:xfrm flipV="1">
            <a:off x="5400121" y="4692505"/>
            <a:ext cx="341653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3DF04754-EB1B-4AD5-B9DE-5C62BAB32B96}"/>
              </a:ext>
            </a:extLst>
          </p:cNvPr>
          <p:cNvSpPr/>
          <p:nvPr/>
        </p:nvSpPr>
        <p:spPr>
          <a:xfrm>
            <a:off x="6660884" y="3320908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52E72C42-DDEA-4E5C-800F-6BA8CA3E4410}"/>
              </a:ext>
            </a:extLst>
          </p:cNvPr>
          <p:cNvSpPr/>
          <p:nvPr/>
        </p:nvSpPr>
        <p:spPr>
          <a:xfrm flipH="1">
            <a:off x="7088760" y="3312594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0160258-5E88-472A-AF63-413C34E44810}"/>
              </a:ext>
            </a:extLst>
          </p:cNvPr>
          <p:cNvSpPr txBox="1"/>
          <p:nvPr/>
        </p:nvSpPr>
        <p:spPr>
          <a:xfrm>
            <a:off x="8631015" y="4316152"/>
            <a:ext cx="17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C992ADE-C051-45A1-AD72-83D44B6E9239}"/>
              </a:ext>
            </a:extLst>
          </p:cNvPr>
          <p:cNvSpPr txBox="1"/>
          <p:nvPr/>
        </p:nvSpPr>
        <p:spPr>
          <a:xfrm>
            <a:off x="7208458" y="2861168"/>
            <a:ext cx="150566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TF[f](f)  </a:t>
            </a:r>
          </a:p>
          <a:p>
            <a:r>
              <a:rPr lang="fr-CH" sz="800" dirty="0"/>
              <a:t>(</a:t>
            </a:r>
            <a:r>
              <a:rPr lang="fr-CH" sz="800" dirty="0" err="1"/>
              <a:t>spectrum</a:t>
            </a:r>
            <a:r>
              <a:rPr lang="fr-CH" sz="800" dirty="0"/>
              <a:t>)</a:t>
            </a:r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D3950D53-00A4-44F7-A30C-C0D7AD684D85}"/>
              </a:ext>
            </a:extLst>
          </p:cNvPr>
          <p:cNvSpPr/>
          <p:nvPr/>
        </p:nvSpPr>
        <p:spPr>
          <a:xfrm>
            <a:off x="7494796" y="3293820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4581C9CC-BD79-47DC-8036-2A4FFA43D9DF}"/>
              </a:ext>
            </a:extLst>
          </p:cNvPr>
          <p:cNvSpPr/>
          <p:nvPr/>
        </p:nvSpPr>
        <p:spPr>
          <a:xfrm flipH="1">
            <a:off x="7922672" y="3285506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A5B4E22F-3E33-497D-918D-25A76F4A4741}"/>
              </a:ext>
            </a:extLst>
          </p:cNvPr>
          <p:cNvSpPr/>
          <p:nvPr/>
        </p:nvSpPr>
        <p:spPr>
          <a:xfrm>
            <a:off x="5782618" y="3318605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4A5ECC26-40EF-4BAF-B95A-ADA43C39CE13}"/>
              </a:ext>
            </a:extLst>
          </p:cNvPr>
          <p:cNvSpPr/>
          <p:nvPr/>
        </p:nvSpPr>
        <p:spPr>
          <a:xfrm flipH="1">
            <a:off x="6210494" y="3310291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98A5D1CA-CE98-4A00-B73C-7FD2DE579BC2}"/>
              </a:ext>
            </a:extLst>
          </p:cNvPr>
          <p:cNvSpPr/>
          <p:nvPr/>
        </p:nvSpPr>
        <p:spPr>
          <a:xfrm flipH="1">
            <a:off x="5339458" y="3296068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D3C7C171-79DF-459B-81A1-C17B1A44F4CA}"/>
              </a:ext>
            </a:extLst>
          </p:cNvPr>
          <p:cNvSpPr/>
          <p:nvPr/>
        </p:nvSpPr>
        <p:spPr>
          <a:xfrm>
            <a:off x="8365557" y="3293820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04E785BB-913A-41F4-82CE-3E98F762A6D3}"/>
              </a:ext>
            </a:extLst>
          </p:cNvPr>
          <p:cNvSpPr/>
          <p:nvPr/>
        </p:nvSpPr>
        <p:spPr>
          <a:xfrm>
            <a:off x="5373505" y="3304382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0247BE5B-F029-4E01-A16E-C53C1CDCC30D}"/>
              </a:ext>
            </a:extLst>
          </p:cNvPr>
          <p:cNvSpPr/>
          <p:nvPr/>
        </p:nvSpPr>
        <p:spPr>
          <a:xfrm flipH="1">
            <a:off x="5801381" y="3296068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AB1F67E4-1E57-49E1-9022-789B7ADB2DE3}"/>
              </a:ext>
            </a:extLst>
          </p:cNvPr>
          <p:cNvSpPr/>
          <p:nvPr/>
        </p:nvSpPr>
        <p:spPr>
          <a:xfrm>
            <a:off x="6263103" y="3306312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7" name="Forme libre : forme 56">
            <a:extLst>
              <a:ext uri="{FF2B5EF4-FFF2-40B4-BE49-F238E27FC236}">
                <a16:creationId xmlns:a16="http://schemas.microsoft.com/office/drawing/2014/main" id="{65676501-96E7-4A6C-94F7-198CA350835E}"/>
              </a:ext>
            </a:extLst>
          </p:cNvPr>
          <p:cNvSpPr/>
          <p:nvPr/>
        </p:nvSpPr>
        <p:spPr>
          <a:xfrm flipH="1">
            <a:off x="6690979" y="3297998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0A8AF323-4744-4162-A971-5D88B797D319}"/>
              </a:ext>
            </a:extLst>
          </p:cNvPr>
          <p:cNvSpPr/>
          <p:nvPr/>
        </p:nvSpPr>
        <p:spPr>
          <a:xfrm>
            <a:off x="7088760" y="3316674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4C0B1A23-366F-4440-B85F-91C14A645924}"/>
              </a:ext>
            </a:extLst>
          </p:cNvPr>
          <p:cNvSpPr/>
          <p:nvPr/>
        </p:nvSpPr>
        <p:spPr>
          <a:xfrm flipH="1">
            <a:off x="7516636" y="3308360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745BB1A9-24D4-4CD1-9591-427A1DBC2827}"/>
              </a:ext>
            </a:extLst>
          </p:cNvPr>
          <p:cNvSpPr/>
          <p:nvPr/>
        </p:nvSpPr>
        <p:spPr>
          <a:xfrm>
            <a:off x="7952290" y="3270814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8158C715-6E44-4371-A107-B692E0A73869}"/>
              </a:ext>
            </a:extLst>
          </p:cNvPr>
          <p:cNvSpPr/>
          <p:nvPr/>
        </p:nvSpPr>
        <p:spPr>
          <a:xfrm flipH="1">
            <a:off x="8380166" y="3262500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633FEA5-38E2-4067-A035-18434F7FB2F8}"/>
              </a:ext>
            </a:extLst>
          </p:cNvPr>
          <p:cNvCxnSpPr/>
          <p:nvPr/>
        </p:nvCxnSpPr>
        <p:spPr>
          <a:xfrm flipV="1">
            <a:off x="6039277" y="4550961"/>
            <a:ext cx="107950" cy="114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55016FEC-B5E7-4BCF-ABDD-A3826164F768}"/>
              </a:ext>
            </a:extLst>
          </p:cNvPr>
          <p:cNvCxnSpPr>
            <a:cxnSpLocks/>
          </p:cNvCxnSpPr>
          <p:nvPr/>
        </p:nvCxnSpPr>
        <p:spPr>
          <a:xfrm flipV="1">
            <a:off x="5857067" y="4392211"/>
            <a:ext cx="236185" cy="270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113AF448-0D4E-4424-A007-D77E918CE33F}"/>
              </a:ext>
            </a:extLst>
          </p:cNvPr>
          <p:cNvCxnSpPr>
            <a:cxnSpLocks/>
          </p:cNvCxnSpPr>
          <p:nvPr/>
        </p:nvCxnSpPr>
        <p:spPr>
          <a:xfrm flipV="1">
            <a:off x="5640688" y="4190437"/>
            <a:ext cx="413398" cy="455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30AA51E0-1D0D-448F-A02E-54C03840DDAC}"/>
              </a:ext>
            </a:extLst>
          </p:cNvPr>
          <p:cNvCxnSpPr>
            <a:cxnSpLocks/>
          </p:cNvCxnSpPr>
          <p:nvPr/>
        </p:nvCxnSpPr>
        <p:spPr>
          <a:xfrm flipV="1">
            <a:off x="5480796" y="4122090"/>
            <a:ext cx="476993" cy="517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D82BC50-DB49-4098-ABA7-6143E766F355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5467692" y="3977712"/>
            <a:ext cx="445681" cy="4884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65034DAE-687B-453F-AC8F-DD8CF74129D8}"/>
              </a:ext>
            </a:extLst>
          </p:cNvPr>
          <p:cNvCxnSpPr>
            <a:cxnSpLocks/>
          </p:cNvCxnSpPr>
          <p:nvPr/>
        </p:nvCxnSpPr>
        <p:spPr>
          <a:xfrm flipV="1">
            <a:off x="5497782" y="3882348"/>
            <a:ext cx="346051" cy="319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530C0F42-7A58-4807-AC78-138A402AAF3F}"/>
              </a:ext>
            </a:extLst>
          </p:cNvPr>
          <p:cNvCxnSpPr>
            <a:cxnSpLocks/>
          </p:cNvCxnSpPr>
          <p:nvPr/>
        </p:nvCxnSpPr>
        <p:spPr>
          <a:xfrm flipV="1">
            <a:off x="5747406" y="3716548"/>
            <a:ext cx="107950" cy="114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D5341B8A-3A7B-46B4-B85D-9FE40952F56B}"/>
              </a:ext>
            </a:extLst>
          </p:cNvPr>
          <p:cNvCxnSpPr>
            <a:cxnSpLocks/>
          </p:cNvCxnSpPr>
          <p:nvPr/>
        </p:nvCxnSpPr>
        <p:spPr>
          <a:xfrm flipV="1">
            <a:off x="5781433" y="3536137"/>
            <a:ext cx="41788" cy="53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A550E4C-17C5-479F-B305-4EC9A26808DE}"/>
              </a:ext>
            </a:extLst>
          </p:cNvPr>
          <p:cNvCxnSpPr/>
          <p:nvPr/>
        </p:nvCxnSpPr>
        <p:spPr>
          <a:xfrm flipV="1">
            <a:off x="6924295" y="4562731"/>
            <a:ext cx="107950" cy="114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A525E6DB-52DD-4DE7-9003-63A6D2891BDB}"/>
              </a:ext>
            </a:extLst>
          </p:cNvPr>
          <p:cNvCxnSpPr>
            <a:cxnSpLocks/>
          </p:cNvCxnSpPr>
          <p:nvPr/>
        </p:nvCxnSpPr>
        <p:spPr>
          <a:xfrm flipV="1">
            <a:off x="6742085" y="4403981"/>
            <a:ext cx="236185" cy="270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03F3D41-E321-4756-A4EC-B420AED50DB7}"/>
              </a:ext>
            </a:extLst>
          </p:cNvPr>
          <p:cNvCxnSpPr>
            <a:cxnSpLocks/>
          </p:cNvCxnSpPr>
          <p:nvPr/>
        </p:nvCxnSpPr>
        <p:spPr>
          <a:xfrm flipV="1">
            <a:off x="6525706" y="4202207"/>
            <a:ext cx="413398" cy="455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CBB1C0B8-C52B-4F77-A32D-38ED8D725D9D}"/>
              </a:ext>
            </a:extLst>
          </p:cNvPr>
          <p:cNvCxnSpPr>
            <a:cxnSpLocks/>
          </p:cNvCxnSpPr>
          <p:nvPr/>
        </p:nvCxnSpPr>
        <p:spPr>
          <a:xfrm flipV="1">
            <a:off x="6365814" y="4133860"/>
            <a:ext cx="476993" cy="517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54959762-9495-4AEE-9209-F28958B64559}"/>
              </a:ext>
            </a:extLst>
          </p:cNvPr>
          <p:cNvCxnSpPr>
            <a:cxnSpLocks/>
          </p:cNvCxnSpPr>
          <p:nvPr/>
        </p:nvCxnSpPr>
        <p:spPr>
          <a:xfrm flipV="1">
            <a:off x="6352710" y="3989482"/>
            <a:ext cx="445681" cy="4884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18798E60-DDA6-467E-B131-DCE95B38913D}"/>
              </a:ext>
            </a:extLst>
          </p:cNvPr>
          <p:cNvCxnSpPr>
            <a:cxnSpLocks/>
          </p:cNvCxnSpPr>
          <p:nvPr/>
        </p:nvCxnSpPr>
        <p:spPr>
          <a:xfrm flipV="1">
            <a:off x="6382800" y="3894118"/>
            <a:ext cx="346051" cy="319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C1D8FC63-02FD-4D74-B7EE-15031F9DE30C}"/>
              </a:ext>
            </a:extLst>
          </p:cNvPr>
          <p:cNvCxnSpPr>
            <a:cxnSpLocks/>
          </p:cNvCxnSpPr>
          <p:nvPr/>
        </p:nvCxnSpPr>
        <p:spPr>
          <a:xfrm flipV="1">
            <a:off x="6632424" y="3728318"/>
            <a:ext cx="107950" cy="114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378AC308-004F-4C2F-84F9-C814A5E1C448}"/>
              </a:ext>
            </a:extLst>
          </p:cNvPr>
          <p:cNvCxnSpPr>
            <a:cxnSpLocks/>
          </p:cNvCxnSpPr>
          <p:nvPr/>
        </p:nvCxnSpPr>
        <p:spPr>
          <a:xfrm flipV="1">
            <a:off x="6666451" y="3547907"/>
            <a:ext cx="41788" cy="53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60E8250D-342D-4720-9DF9-818D22AFD3D8}"/>
              </a:ext>
            </a:extLst>
          </p:cNvPr>
          <p:cNvCxnSpPr/>
          <p:nvPr/>
        </p:nvCxnSpPr>
        <p:spPr>
          <a:xfrm flipV="1">
            <a:off x="7749078" y="4554254"/>
            <a:ext cx="107950" cy="114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03B56558-B731-43C3-8D78-571C0598EBDD}"/>
              </a:ext>
            </a:extLst>
          </p:cNvPr>
          <p:cNvCxnSpPr>
            <a:cxnSpLocks/>
          </p:cNvCxnSpPr>
          <p:nvPr/>
        </p:nvCxnSpPr>
        <p:spPr>
          <a:xfrm flipV="1">
            <a:off x="7566868" y="4395504"/>
            <a:ext cx="236185" cy="270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C234588F-AEE6-41F0-960F-5D6B4DDC93E2}"/>
              </a:ext>
            </a:extLst>
          </p:cNvPr>
          <p:cNvCxnSpPr>
            <a:cxnSpLocks/>
          </p:cNvCxnSpPr>
          <p:nvPr/>
        </p:nvCxnSpPr>
        <p:spPr>
          <a:xfrm flipV="1">
            <a:off x="7350489" y="4193730"/>
            <a:ext cx="413398" cy="455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C9F96FBE-E7F3-40CB-A771-18B839D38F88}"/>
              </a:ext>
            </a:extLst>
          </p:cNvPr>
          <p:cNvCxnSpPr>
            <a:cxnSpLocks/>
          </p:cNvCxnSpPr>
          <p:nvPr/>
        </p:nvCxnSpPr>
        <p:spPr>
          <a:xfrm flipV="1">
            <a:off x="7190597" y="4125383"/>
            <a:ext cx="476993" cy="517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54C1C221-85C5-4E4F-9DCB-892D5B86EE60}"/>
              </a:ext>
            </a:extLst>
          </p:cNvPr>
          <p:cNvCxnSpPr>
            <a:cxnSpLocks/>
          </p:cNvCxnSpPr>
          <p:nvPr/>
        </p:nvCxnSpPr>
        <p:spPr>
          <a:xfrm flipV="1">
            <a:off x="7177493" y="3981005"/>
            <a:ext cx="445681" cy="4884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C9E72906-2F1F-43D1-B73A-1F9C91E52F67}"/>
              </a:ext>
            </a:extLst>
          </p:cNvPr>
          <p:cNvCxnSpPr>
            <a:cxnSpLocks/>
          </p:cNvCxnSpPr>
          <p:nvPr/>
        </p:nvCxnSpPr>
        <p:spPr>
          <a:xfrm flipV="1">
            <a:off x="7207583" y="3885641"/>
            <a:ext cx="346051" cy="319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E5122C21-3B0D-491E-B362-37577B65B338}"/>
              </a:ext>
            </a:extLst>
          </p:cNvPr>
          <p:cNvCxnSpPr>
            <a:cxnSpLocks/>
          </p:cNvCxnSpPr>
          <p:nvPr/>
        </p:nvCxnSpPr>
        <p:spPr>
          <a:xfrm flipV="1">
            <a:off x="7457207" y="3719841"/>
            <a:ext cx="107950" cy="114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63E9C7DA-D911-4C9A-BC38-646B6D4ABBA1}"/>
              </a:ext>
            </a:extLst>
          </p:cNvPr>
          <p:cNvCxnSpPr>
            <a:cxnSpLocks/>
          </p:cNvCxnSpPr>
          <p:nvPr/>
        </p:nvCxnSpPr>
        <p:spPr>
          <a:xfrm flipV="1">
            <a:off x="7491234" y="3539430"/>
            <a:ext cx="41788" cy="53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6BD427C8-456D-43C2-A88A-4A8D266E7F40}"/>
              </a:ext>
            </a:extLst>
          </p:cNvPr>
          <p:cNvCxnSpPr/>
          <p:nvPr/>
        </p:nvCxnSpPr>
        <p:spPr>
          <a:xfrm flipV="1">
            <a:off x="8615121" y="4522427"/>
            <a:ext cx="107950" cy="114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1CF5748D-72A4-44AC-8EA4-06EA3C4CF6AA}"/>
              </a:ext>
            </a:extLst>
          </p:cNvPr>
          <p:cNvCxnSpPr>
            <a:cxnSpLocks/>
          </p:cNvCxnSpPr>
          <p:nvPr/>
        </p:nvCxnSpPr>
        <p:spPr>
          <a:xfrm flipV="1">
            <a:off x="8432911" y="4363677"/>
            <a:ext cx="236185" cy="270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A6FB234A-6169-46E2-B9F6-2F6B658AE77A}"/>
              </a:ext>
            </a:extLst>
          </p:cNvPr>
          <p:cNvCxnSpPr>
            <a:cxnSpLocks/>
          </p:cNvCxnSpPr>
          <p:nvPr/>
        </p:nvCxnSpPr>
        <p:spPr>
          <a:xfrm flipV="1">
            <a:off x="8216532" y="4161903"/>
            <a:ext cx="413398" cy="455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74BDDF6A-4844-4557-8C0E-A4B045FB94D4}"/>
              </a:ext>
            </a:extLst>
          </p:cNvPr>
          <p:cNvCxnSpPr>
            <a:cxnSpLocks/>
          </p:cNvCxnSpPr>
          <p:nvPr/>
        </p:nvCxnSpPr>
        <p:spPr>
          <a:xfrm flipV="1">
            <a:off x="8056640" y="4093556"/>
            <a:ext cx="476993" cy="517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2D08C7D0-51A7-4957-8A85-2E3B6AFEBF3F}"/>
              </a:ext>
            </a:extLst>
          </p:cNvPr>
          <p:cNvCxnSpPr>
            <a:cxnSpLocks/>
          </p:cNvCxnSpPr>
          <p:nvPr/>
        </p:nvCxnSpPr>
        <p:spPr>
          <a:xfrm flipV="1">
            <a:off x="8043536" y="3949178"/>
            <a:ext cx="445681" cy="4884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B11D6776-EBB2-4BA0-849F-A57E7D59E4E0}"/>
              </a:ext>
            </a:extLst>
          </p:cNvPr>
          <p:cNvCxnSpPr>
            <a:cxnSpLocks/>
          </p:cNvCxnSpPr>
          <p:nvPr/>
        </p:nvCxnSpPr>
        <p:spPr>
          <a:xfrm flipV="1">
            <a:off x="8073626" y="3853814"/>
            <a:ext cx="346051" cy="319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2D8E28EB-77A7-4F42-B919-5C6FCD13AB1A}"/>
              </a:ext>
            </a:extLst>
          </p:cNvPr>
          <p:cNvCxnSpPr>
            <a:cxnSpLocks/>
          </p:cNvCxnSpPr>
          <p:nvPr/>
        </p:nvCxnSpPr>
        <p:spPr>
          <a:xfrm flipV="1">
            <a:off x="8323250" y="3688014"/>
            <a:ext cx="107950" cy="114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B6430C16-0E0C-4CD6-8570-49D888B20861}"/>
              </a:ext>
            </a:extLst>
          </p:cNvPr>
          <p:cNvCxnSpPr>
            <a:cxnSpLocks/>
          </p:cNvCxnSpPr>
          <p:nvPr/>
        </p:nvCxnSpPr>
        <p:spPr>
          <a:xfrm flipV="1">
            <a:off x="8357277" y="3507603"/>
            <a:ext cx="41788" cy="53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8E339E90-67D7-4282-B637-3BFA85C80E09}"/>
              </a:ext>
            </a:extLst>
          </p:cNvPr>
          <p:cNvCxnSpPr/>
          <p:nvPr/>
        </p:nvCxnSpPr>
        <p:spPr>
          <a:xfrm>
            <a:off x="7553634" y="4501297"/>
            <a:ext cx="151511" cy="14818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1485377E-F43C-48B2-BEBD-DB9637B2DCEE}"/>
              </a:ext>
            </a:extLst>
          </p:cNvPr>
          <p:cNvCxnSpPr>
            <a:cxnSpLocks/>
          </p:cNvCxnSpPr>
          <p:nvPr/>
        </p:nvCxnSpPr>
        <p:spPr>
          <a:xfrm>
            <a:off x="7587105" y="4341453"/>
            <a:ext cx="279395" cy="30016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9FC6A6BA-B1E3-46D0-BAE6-D87D840F68FA}"/>
              </a:ext>
            </a:extLst>
          </p:cNvPr>
          <p:cNvCxnSpPr>
            <a:cxnSpLocks/>
          </p:cNvCxnSpPr>
          <p:nvPr/>
        </p:nvCxnSpPr>
        <p:spPr>
          <a:xfrm>
            <a:off x="7630953" y="4172907"/>
            <a:ext cx="448325" cy="4612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F8F1F133-F36F-4839-AEC3-55F29C2CBF85}"/>
              </a:ext>
            </a:extLst>
          </p:cNvPr>
          <p:cNvCxnSpPr>
            <a:cxnSpLocks/>
          </p:cNvCxnSpPr>
          <p:nvPr/>
        </p:nvCxnSpPr>
        <p:spPr>
          <a:xfrm>
            <a:off x="7776991" y="4077925"/>
            <a:ext cx="505105" cy="5326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16A927BD-D826-434E-BE3F-0C1C3825FC16}"/>
              </a:ext>
            </a:extLst>
          </p:cNvPr>
          <p:cNvCxnSpPr>
            <a:cxnSpLocks/>
          </p:cNvCxnSpPr>
          <p:nvPr/>
        </p:nvCxnSpPr>
        <p:spPr>
          <a:xfrm>
            <a:off x="7871660" y="3948075"/>
            <a:ext cx="380150" cy="3680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16EB5E3B-7187-4FED-9BB1-9BE6EA8B365A}"/>
              </a:ext>
            </a:extLst>
          </p:cNvPr>
          <p:cNvCxnSpPr>
            <a:cxnSpLocks/>
          </p:cNvCxnSpPr>
          <p:nvPr/>
        </p:nvCxnSpPr>
        <p:spPr>
          <a:xfrm>
            <a:off x="7870477" y="3758710"/>
            <a:ext cx="122170" cy="1050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D189DDB8-ED79-4B93-A351-A35269A93F6D}"/>
              </a:ext>
            </a:extLst>
          </p:cNvPr>
          <p:cNvCxnSpPr>
            <a:cxnSpLocks/>
          </p:cNvCxnSpPr>
          <p:nvPr/>
        </p:nvCxnSpPr>
        <p:spPr>
          <a:xfrm>
            <a:off x="7893454" y="3595891"/>
            <a:ext cx="79597" cy="706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F8B36159-323A-427B-94E6-3B17D80D9D61}"/>
              </a:ext>
            </a:extLst>
          </p:cNvPr>
          <p:cNvCxnSpPr/>
          <p:nvPr/>
        </p:nvCxnSpPr>
        <p:spPr>
          <a:xfrm>
            <a:off x="6727876" y="4475028"/>
            <a:ext cx="151511" cy="14818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51EAC366-0CF7-4F65-93E2-26F6BFA51355}"/>
              </a:ext>
            </a:extLst>
          </p:cNvPr>
          <p:cNvCxnSpPr>
            <a:cxnSpLocks/>
          </p:cNvCxnSpPr>
          <p:nvPr/>
        </p:nvCxnSpPr>
        <p:spPr>
          <a:xfrm>
            <a:off x="6761347" y="4315184"/>
            <a:ext cx="279395" cy="30016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600A423E-2410-4B50-BA1A-3D8FE77D0CE8}"/>
              </a:ext>
            </a:extLst>
          </p:cNvPr>
          <p:cNvCxnSpPr>
            <a:cxnSpLocks/>
          </p:cNvCxnSpPr>
          <p:nvPr/>
        </p:nvCxnSpPr>
        <p:spPr>
          <a:xfrm>
            <a:off x="6805195" y="4146638"/>
            <a:ext cx="448325" cy="4612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FC8932CB-AA6E-4CEB-B8A8-8ED2E2CFB762}"/>
              </a:ext>
            </a:extLst>
          </p:cNvPr>
          <p:cNvCxnSpPr>
            <a:cxnSpLocks/>
          </p:cNvCxnSpPr>
          <p:nvPr/>
        </p:nvCxnSpPr>
        <p:spPr>
          <a:xfrm>
            <a:off x="6951233" y="4051656"/>
            <a:ext cx="505105" cy="5326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3CE099E4-5D5E-426D-BAEF-747708E635A3}"/>
              </a:ext>
            </a:extLst>
          </p:cNvPr>
          <p:cNvCxnSpPr>
            <a:cxnSpLocks/>
          </p:cNvCxnSpPr>
          <p:nvPr/>
        </p:nvCxnSpPr>
        <p:spPr>
          <a:xfrm>
            <a:off x="7045902" y="3921806"/>
            <a:ext cx="380150" cy="3680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C9B51A57-37EA-4EAD-8BB0-1567FB86E881}"/>
              </a:ext>
            </a:extLst>
          </p:cNvPr>
          <p:cNvCxnSpPr>
            <a:cxnSpLocks/>
          </p:cNvCxnSpPr>
          <p:nvPr/>
        </p:nvCxnSpPr>
        <p:spPr>
          <a:xfrm>
            <a:off x="7044719" y="3732441"/>
            <a:ext cx="122170" cy="1050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905A203A-1653-4858-AD0E-AAC7A9235F5A}"/>
              </a:ext>
            </a:extLst>
          </p:cNvPr>
          <p:cNvCxnSpPr>
            <a:cxnSpLocks/>
          </p:cNvCxnSpPr>
          <p:nvPr/>
        </p:nvCxnSpPr>
        <p:spPr>
          <a:xfrm>
            <a:off x="7067696" y="3569622"/>
            <a:ext cx="79597" cy="706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B4E70269-FA53-4A7F-862D-76DB8B0AD943}"/>
              </a:ext>
            </a:extLst>
          </p:cNvPr>
          <p:cNvCxnSpPr/>
          <p:nvPr/>
        </p:nvCxnSpPr>
        <p:spPr>
          <a:xfrm>
            <a:off x="5837763" y="4464370"/>
            <a:ext cx="151511" cy="14818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D64FE481-E387-4343-A203-9AD19B686D8D}"/>
              </a:ext>
            </a:extLst>
          </p:cNvPr>
          <p:cNvCxnSpPr>
            <a:cxnSpLocks/>
          </p:cNvCxnSpPr>
          <p:nvPr/>
        </p:nvCxnSpPr>
        <p:spPr>
          <a:xfrm>
            <a:off x="5871234" y="4304526"/>
            <a:ext cx="279395" cy="30016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1AD2E6BC-1FD2-4E0A-B844-219C6BCBD5E0}"/>
              </a:ext>
            </a:extLst>
          </p:cNvPr>
          <p:cNvCxnSpPr>
            <a:cxnSpLocks/>
          </p:cNvCxnSpPr>
          <p:nvPr/>
        </p:nvCxnSpPr>
        <p:spPr>
          <a:xfrm>
            <a:off x="5915082" y="4135980"/>
            <a:ext cx="448325" cy="4612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EC8A0FF6-F15D-49E7-822F-18250AA086C7}"/>
              </a:ext>
            </a:extLst>
          </p:cNvPr>
          <p:cNvCxnSpPr>
            <a:cxnSpLocks/>
          </p:cNvCxnSpPr>
          <p:nvPr/>
        </p:nvCxnSpPr>
        <p:spPr>
          <a:xfrm>
            <a:off x="6061120" y="4040998"/>
            <a:ext cx="505105" cy="5326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C6AAC556-00E1-4337-A974-93FF97C7CA03}"/>
              </a:ext>
            </a:extLst>
          </p:cNvPr>
          <p:cNvCxnSpPr>
            <a:cxnSpLocks/>
          </p:cNvCxnSpPr>
          <p:nvPr/>
        </p:nvCxnSpPr>
        <p:spPr>
          <a:xfrm>
            <a:off x="6155789" y="3911148"/>
            <a:ext cx="380150" cy="3680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38348F1D-C068-485E-BD74-1C24C47D0F50}"/>
              </a:ext>
            </a:extLst>
          </p:cNvPr>
          <p:cNvCxnSpPr>
            <a:cxnSpLocks/>
          </p:cNvCxnSpPr>
          <p:nvPr/>
        </p:nvCxnSpPr>
        <p:spPr>
          <a:xfrm>
            <a:off x="6154606" y="3721783"/>
            <a:ext cx="122170" cy="1050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62EF0457-66C0-4848-B98C-D617172DCA2F}"/>
              </a:ext>
            </a:extLst>
          </p:cNvPr>
          <p:cNvCxnSpPr>
            <a:cxnSpLocks/>
          </p:cNvCxnSpPr>
          <p:nvPr/>
        </p:nvCxnSpPr>
        <p:spPr>
          <a:xfrm>
            <a:off x="6177583" y="3558964"/>
            <a:ext cx="79597" cy="706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3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2712FF3-DBCC-40FC-8EB8-72AFD5D985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3FF15-B3D7-4DAB-8BC8-E3DB6DCA7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B132AEE-60D2-4B11-9CB3-19C08439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551553" cy="585992"/>
          </a:xfrm>
        </p:spPr>
        <p:txBody>
          <a:bodyPr/>
          <a:lstStyle/>
          <a:p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a </a:t>
            </a:r>
            <a:r>
              <a:rPr lang="fr-CH" dirty="0" err="1"/>
              <a:t>discrete</a:t>
            </a:r>
            <a:r>
              <a:rPr lang="fr-CH" dirty="0"/>
              <a:t> signal</a:t>
            </a:r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140738E7-C3EF-4DB7-B82D-04D2B5ED2E1D}"/>
              </a:ext>
            </a:extLst>
          </p:cNvPr>
          <p:cNvSpPr/>
          <p:nvPr/>
        </p:nvSpPr>
        <p:spPr>
          <a:xfrm>
            <a:off x="4506918" y="1735550"/>
            <a:ext cx="616344" cy="30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E524435-19E9-424A-A1D4-65CFCC7E6D3B}"/>
              </a:ext>
            </a:extLst>
          </p:cNvPr>
          <p:cNvSpPr txBox="1"/>
          <p:nvPr/>
        </p:nvSpPr>
        <p:spPr>
          <a:xfrm>
            <a:off x="4573420" y="1563688"/>
            <a:ext cx="4417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TF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97B6EFC-E01D-46C4-A5D5-F28AB3E1C7B2}"/>
              </a:ext>
            </a:extLst>
          </p:cNvPr>
          <p:cNvCxnSpPr/>
          <p:nvPr/>
        </p:nvCxnSpPr>
        <p:spPr>
          <a:xfrm flipV="1">
            <a:off x="7079672" y="897775"/>
            <a:ext cx="0" cy="1745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20EBBD72-9FF8-4422-88EE-1F948B51883E}"/>
              </a:ext>
            </a:extLst>
          </p:cNvPr>
          <p:cNvCxnSpPr>
            <a:cxnSpLocks/>
          </p:cNvCxnSpPr>
          <p:nvPr/>
        </p:nvCxnSpPr>
        <p:spPr>
          <a:xfrm flipV="1">
            <a:off x="5406044" y="2643444"/>
            <a:ext cx="341653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990E73-C28A-4050-B408-63653DE2642A}"/>
              </a:ext>
            </a:extLst>
          </p:cNvPr>
          <p:cNvSpPr/>
          <p:nvPr/>
        </p:nvSpPr>
        <p:spPr>
          <a:xfrm>
            <a:off x="6666807" y="1271847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C78F9A37-054F-405E-BF5D-418790C3BBED}"/>
              </a:ext>
            </a:extLst>
          </p:cNvPr>
          <p:cNvSpPr/>
          <p:nvPr/>
        </p:nvSpPr>
        <p:spPr>
          <a:xfrm flipH="1">
            <a:off x="7094683" y="1263533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3070154-7B3F-4F54-8607-AD54FE3D7FA0}"/>
              </a:ext>
            </a:extLst>
          </p:cNvPr>
          <p:cNvSpPr txBox="1"/>
          <p:nvPr/>
        </p:nvSpPr>
        <p:spPr>
          <a:xfrm>
            <a:off x="8636938" y="2267091"/>
            <a:ext cx="17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6F88107-1E97-4D64-9510-BCE4F6CCACA6}"/>
              </a:ext>
            </a:extLst>
          </p:cNvPr>
          <p:cNvSpPr txBox="1"/>
          <p:nvPr/>
        </p:nvSpPr>
        <p:spPr>
          <a:xfrm>
            <a:off x="7214381" y="812107"/>
            <a:ext cx="150566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TF[f](f)  </a:t>
            </a:r>
          </a:p>
          <a:p>
            <a:r>
              <a:rPr lang="fr-CH" sz="800" dirty="0"/>
              <a:t>(</a:t>
            </a:r>
            <a:r>
              <a:rPr lang="fr-CH" sz="800" dirty="0" err="1"/>
              <a:t>spectrum</a:t>
            </a:r>
            <a:r>
              <a:rPr lang="fr-CH" sz="800" dirty="0"/>
              <a:t>)</a:t>
            </a:r>
          </a:p>
        </p:txBody>
      </p:sp>
      <p:pic>
        <p:nvPicPr>
          <p:cNvPr id="98" name="Image 97">
            <a:extLst>
              <a:ext uri="{FF2B5EF4-FFF2-40B4-BE49-F238E27FC236}">
                <a16:creationId xmlns:a16="http://schemas.microsoft.com/office/drawing/2014/main" id="{8F563DC9-77F2-49D8-B07B-77D6F52B0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34" y="593688"/>
            <a:ext cx="3798901" cy="2141199"/>
          </a:xfrm>
          <a:prstGeom prst="rect">
            <a:avLst/>
          </a:prstGeom>
        </p:spPr>
      </p:pic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DB14BC79-250A-414A-9C8E-FF9313EFC169}"/>
              </a:ext>
            </a:extLst>
          </p:cNvPr>
          <p:cNvSpPr/>
          <p:nvPr/>
        </p:nvSpPr>
        <p:spPr>
          <a:xfrm>
            <a:off x="7500719" y="1244759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4817B0CE-2629-4666-B187-3F04F824B949}"/>
              </a:ext>
            </a:extLst>
          </p:cNvPr>
          <p:cNvSpPr/>
          <p:nvPr/>
        </p:nvSpPr>
        <p:spPr>
          <a:xfrm flipH="1">
            <a:off x="7928595" y="1236445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id="{0075CA62-A365-4FC9-80C7-D4F4867DDCCE}"/>
              </a:ext>
            </a:extLst>
          </p:cNvPr>
          <p:cNvSpPr/>
          <p:nvPr/>
        </p:nvSpPr>
        <p:spPr>
          <a:xfrm>
            <a:off x="5788541" y="1269544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12939311-3358-4E38-AAD2-DE8552A5AC70}"/>
              </a:ext>
            </a:extLst>
          </p:cNvPr>
          <p:cNvSpPr/>
          <p:nvPr/>
        </p:nvSpPr>
        <p:spPr>
          <a:xfrm flipH="1">
            <a:off x="6216417" y="1261230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8FBB8976-1430-4C7D-92AF-A804E1076A0E}"/>
              </a:ext>
            </a:extLst>
          </p:cNvPr>
          <p:cNvSpPr/>
          <p:nvPr/>
        </p:nvSpPr>
        <p:spPr>
          <a:xfrm flipH="1">
            <a:off x="5345381" y="1247007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B072420A-748C-441D-B77C-4DB95BDCD8E2}"/>
              </a:ext>
            </a:extLst>
          </p:cNvPr>
          <p:cNvSpPr/>
          <p:nvPr/>
        </p:nvSpPr>
        <p:spPr>
          <a:xfrm>
            <a:off x="8371480" y="1244759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245FADD-62CF-40A3-A345-45239BDCC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12" y="3002301"/>
            <a:ext cx="3798901" cy="2141199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CE4A9E1-9E01-4C48-BC26-868B54110BD1}"/>
              </a:ext>
            </a:extLst>
          </p:cNvPr>
          <p:cNvCxnSpPr>
            <a:cxnSpLocks/>
          </p:cNvCxnSpPr>
          <p:nvPr/>
        </p:nvCxnSpPr>
        <p:spPr>
          <a:xfrm flipV="1">
            <a:off x="2354034" y="3488076"/>
            <a:ext cx="0" cy="1380609"/>
          </a:xfrm>
          <a:prstGeom prst="straightConnector1">
            <a:avLst/>
          </a:prstGeom>
          <a:ln w="635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A9EE8D2-AB1A-436B-8DCF-C694DABE6824}"/>
              </a:ext>
            </a:extLst>
          </p:cNvPr>
          <p:cNvCxnSpPr>
            <a:cxnSpLocks/>
          </p:cNvCxnSpPr>
          <p:nvPr/>
        </p:nvCxnSpPr>
        <p:spPr>
          <a:xfrm flipV="1">
            <a:off x="1884388" y="4166171"/>
            <a:ext cx="6057" cy="702513"/>
          </a:xfrm>
          <a:prstGeom prst="straightConnector1">
            <a:avLst/>
          </a:prstGeom>
          <a:ln w="7302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00F24F5-F42C-4FF5-9F9D-A002039721B6}"/>
              </a:ext>
            </a:extLst>
          </p:cNvPr>
          <p:cNvCxnSpPr>
            <a:cxnSpLocks/>
          </p:cNvCxnSpPr>
          <p:nvPr/>
        </p:nvCxnSpPr>
        <p:spPr>
          <a:xfrm flipV="1">
            <a:off x="1430613" y="3590818"/>
            <a:ext cx="0" cy="1277866"/>
          </a:xfrm>
          <a:prstGeom prst="straightConnector1">
            <a:avLst/>
          </a:prstGeom>
          <a:ln w="635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E42DD46-55E4-4E9D-9B0E-6024F5B3D190}"/>
              </a:ext>
            </a:extLst>
          </p:cNvPr>
          <p:cNvCxnSpPr>
            <a:cxnSpLocks/>
          </p:cNvCxnSpPr>
          <p:nvPr/>
        </p:nvCxnSpPr>
        <p:spPr>
          <a:xfrm flipV="1">
            <a:off x="2809522" y="3698697"/>
            <a:ext cx="0" cy="1157779"/>
          </a:xfrm>
          <a:prstGeom prst="straightConnector1">
            <a:avLst/>
          </a:prstGeom>
          <a:ln w="635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C2F421D-7649-402A-AA3E-195AC7C92129}"/>
              </a:ext>
            </a:extLst>
          </p:cNvPr>
          <p:cNvCxnSpPr>
            <a:cxnSpLocks/>
          </p:cNvCxnSpPr>
          <p:nvPr/>
        </p:nvCxnSpPr>
        <p:spPr>
          <a:xfrm flipV="1">
            <a:off x="3266722" y="4217542"/>
            <a:ext cx="0" cy="638935"/>
          </a:xfrm>
          <a:prstGeom prst="straightConnector1">
            <a:avLst/>
          </a:prstGeom>
          <a:ln w="635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51DA074C-F742-4FEB-853C-F05D50D0F527}"/>
              </a:ext>
            </a:extLst>
          </p:cNvPr>
          <p:cNvCxnSpPr>
            <a:cxnSpLocks/>
          </p:cNvCxnSpPr>
          <p:nvPr/>
        </p:nvCxnSpPr>
        <p:spPr>
          <a:xfrm flipV="1">
            <a:off x="3723922" y="3888769"/>
            <a:ext cx="0" cy="967707"/>
          </a:xfrm>
          <a:prstGeom prst="straightConnector1">
            <a:avLst/>
          </a:prstGeom>
          <a:ln w="635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8EF98D19-2D1C-4309-84C7-08D5342B6D08}"/>
              </a:ext>
            </a:extLst>
          </p:cNvPr>
          <p:cNvSpPr/>
          <p:nvPr/>
        </p:nvSpPr>
        <p:spPr>
          <a:xfrm>
            <a:off x="4465579" y="4016130"/>
            <a:ext cx="616344" cy="30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32B8DDA-D4E6-4E83-A63A-FFD884CDE26C}"/>
              </a:ext>
            </a:extLst>
          </p:cNvPr>
          <p:cNvSpPr txBox="1"/>
          <p:nvPr/>
        </p:nvSpPr>
        <p:spPr>
          <a:xfrm>
            <a:off x="4532081" y="3844268"/>
            <a:ext cx="4417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TF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38BCACD-94E3-4912-B4E5-C64BFD72C5D3}"/>
              </a:ext>
            </a:extLst>
          </p:cNvPr>
          <p:cNvCxnSpPr/>
          <p:nvPr/>
        </p:nvCxnSpPr>
        <p:spPr>
          <a:xfrm flipV="1">
            <a:off x="7179743" y="2998841"/>
            <a:ext cx="0" cy="1745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81B665F-C66E-4832-8523-51C2E3D321EA}"/>
              </a:ext>
            </a:extLst>
          </p:cNvPr>
          <p:cNvCxnSpPr>
            <a:cxnSpLocks/>
          </p:cNvCxnSpPr>
          <p:nvPr/>
        </p:nvCxnSpPr>
        <p:spPr>
          <a:xfrm flipV="1">
            <a:off x="5506115" y="4744510"/>
            <a:ext cx="341653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D33C091A-C3C0-48DA-9459-DA1DCB755F74}"/>
              </a:ext>
            </a:extLst>
          </p:cNvPr>
          <p:cNvSpPr/>
          <p:nvPr/>
        </p:nvSpPr>
        <p:spPr>
          <a:xfrm flipH="1">
            <a:off x="7194754" y="3364598"/>
            <a:ext cx="431039" cy="207769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  <a:gd name="connsiteX0" fmla="*/ 0 w 431040"/>
              <a:gd name="connsiteY0" fmla="*/ 187079 h 819351"/>
              <a:gd name="connsiteX1" fmla="*/ 144481 w 431040"/>
              <a:gd name="connsiteY1" fmla="*/ 781397 h 819351"/>
              <a:gd name="connsiteX2" fmla="*/ 319048 w 431040"/>
              <a:gd name="connsiteY2" fmla="*/ 681644 h 819351"/>
              <a:gd name="connsiteX3" fmla="*/ 410488 w 431040"/>
              <a:gd name="connsiteY3" fmla="*/ 49877 h 819351"/>
              <a:gd name="connsiteX4" fmla="*/ 410488 w 431040"/>
              <a:gd name="connsiteY4" fmla="*/ 0 h 819351"/>
              <a:gd name="connsiteX0" fmla="*/ 0 w 431040"/>
              <a:gd name="connsiteY0" fmla="*/ 187079 h 682462"/>
              <a:gd name="connsiteX1" fmla="*/ 220418 w 431040"/>
              <a:gd name="connsiteY1" fmla="*/ 183398 h 682462"/>
              <a:gd name="connsiteX2" fmla="*/ 319048 w 431040"/>
              <a:gd name="connsiteY2" fmla="*/ 681644 h 682462"/>
              <a:gd name="connsiteX3" fmla="*/ 410488 w 431040"/>
              <a:gd name="connsiteY3" fmla="*/ 49877 h 682462"/>
              <a:gd name="connsiteX4" fmla="*/ 410488 w 431040"/>
              <a:gd name="connsiteY4" fmla="*/ 0 h 682462"/>
              <a:gd name="connsiteX0" fmla="*/ 0 w 431040"/>
              <a:gd name="connsiteY0" fmla="*/ 187079 h 207769"/>
              <a:gd name="connsiteX1" fmla="*/ 220418 w 431040"/>
              <a:gd name="connsiteY1" fmla="*/ 183398 h 207769"/>
              <a:gd name="connsiteX2" fmla="*/ 319048 w 431040"/>
              <a:gd name="connsiteY2" fmla="*/ 200714 h 207769"/>
              <a:gd name="connsiteX3" fmla="*/ 410488 w 431040"/>
              <a:gd name="connsiteY3" fmla="*/ 49877 h 207769"/>
              <a:gd name="connsiteX4" fmla="*/ 410488 w 431040"/>
              <a:gd name="connsiteY4" fmla="*/ 0 h 20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040" h="207769">
                <a:moveTo>
                  <a:pt x="0" y="187079"/>
                </a:moveTo>
                <a:cubicBezTo>
                  <a:pt x="44335" y="-53990"/>
                  <a:pt x="167243" y="181126"/>
                  <a:pt x="220418" y="183398"/>
                </a:cubicBezTo>
                <a:cubicBezTo>
                  <a:pt x="273593" y="185670"/>
                  <a:pt x="287370" y="222968"/>
                  <a:pt x="319048" y="200714"/>
                </a:cubicBezTo>
                <a:cubicBezTo>
                  <a:pt x="350726" y="178461"/>
                  <a:pt x="395248" y="83329"/>
                  <a:pt x="410488" y="49877"/>
                </a:cubicBezTo>
                <a:cubicBezTo>
                  <a:pt x="425728" y="16425"/>
                  <a:pt x="447895" y="321425"/>
                  <a:pt x="41048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611A97D-9E31-495C-889C-79A36672EAFB}"/>
              </a:ext>
            </a:extLst>
          </p:cNvPr>
          <p:cNvSpPr txBox="1"/>
          <p:nvPr/>
        </p:nvSpPr>
        <p:spPr>
          <a:xfrm>
            <a:off x="8737009" y="4368157"/>
            <a:ext cx="17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35DE28B-CFA8-4925-B345-38102C86672F}"/>
              </a:ext>
            </a:extLst>
          </p:cNvPr>
          <p:cNvSpPr txBox="1"/>
          <p:nvPr/>
        </p:nvSpPr>
        <p:spPr>
          <a:xfrm>
            <a:off x="7314452" y="2913173"/>
            <a:ext cx="150566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TF[f](f)  </a:t>
            </a:r>
          </a:p>
          <a:p>
            <a:r>
              <a:rPr lang="fr-CH" sz="800" dirty="0"/>
              <a:t>(</a:t>
            </a:r>
            <a:r>
              <a:rPr lang="fr-CH" sz="800" dirty="0" err="1"/>
              <a:t>spectrum</a:t>
            </a:r>
            <a:r>
              <a:rPr lang="fr-CH" sz="800" dirty="0"/>
              <a:t>)</a:t>
            </a: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64479F62-18DE-4BC7-BF32-6E2C678BAB02}"/>
              </a:ext>
            </a:extLst>
          </p:cNvPr>
          <p:cNvSpPr/>
          <p:nvPr/>
        </p:nvSpPr>
        <p:spPr>
          <a:xfrm>
            <a:off x="6756209" y="3364688"/>
            <a:ext cx="431040" cy="207769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  <a:gd name="connsiteX0" fmla="*/ 0 w 431040"/>
              <a:gd name="connsiteY0" fmla="*/ 187079 h 819351"/>
              <a:gd name="connsiteX1" fmla="*/ 144481 w 431040"/>
              <a:gd name="connsiteY1" fmla="*/ 781397 h 819351"/>
              <a:gd name="connsiteX2" fmla="*/ 319048 w 431040"/>
              <a:gd name="connsiteY2" fmla="*/ 681644 h 819351"/>
              <a:gd name="connsiteX3" fmla="*/ 410488 w 431040"/>
              <a:gd name="connsiteY3" fmla="*/ 49877 h 819351"/>
              <a:gd name="connsiteX4" fmla="*/ 410488 w 431040"/>
              <a:gd name="connsiteY4" fmla="*/ 0 h 819351"/>
              <a:gd name="connsiteX0" fmla="*/ 0 w 431040"/>
              <a:gd name="connsiteY0" fmla="*/ 187079 h 682462"/>
              <a:gd name="connsiteX1" fmla="*/ 220418 w 431040"/>
              <a:gd name="connsiteY1" fmla="*/ 183398 h 682462"/>
              <a:gd name="connsiteX2" fmla="*/ 319048 w 431040"/>
              <a:gd name="connsiteY2" fmla="*/ 681644 h 682462"/>
              <a:gd name="connsiteX3" fmla="*/ 410488 w 431040"/>
              <a:gd name="connsiteY3" fmla="*/ 49877 h 682462"/>
              <a:gd name="connsiteX4" fmla="*/ 410488 w 431040"/>
              <a:gd name="connsiteY4" fmla="*/ 0 h 682462"/>
              <a:gd name="connsiteX0" fmla="*/ 0 w 431040"/>
              <a:gd name="connsiteY0" fmla="*/ 187079 h 207769"/>
              <a:gd name="connsiteX1" fmla="*/ 220418 w 431040"/>
              <a:gd name="connsiteY1" fmla="*/ 183398 h 207769"/>
              <a:gd name="connsiteX2" fmla="*/ 319048 w 431040"/>
              <a:gd name="connsiteY2" fmla="*/ 200714 h 207769"/>
              <a:gd name="connsiteX3" fmla="*/ 410488 w 431040"/>
              <a:gd name="connsiteY3" fmla="*/ 49877 h 207769"/>
              <a:gd name="connsiteX4" fmla="*/ 410488 w 431040"/>
              <a:gd name="connsiteY4" fmla="*/ 0 h 20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040" h="207769">
                <a:moveTo>
                  <a:pt x="0" y="187079"/>
                </a:moveTo>
                <a:cubicBezTo>
                  <a:pt x="44335" y="-53990"/>
                  <a:pt x="167243" y="181126"/>
                  <a:pt x="220418" y="183398"/>
                </a:cubicBezTo>
                <a:cubicBezTo>
                  <a:pt x="273593" y="185670"/>
                  <a:pt x="287370" y="222968"/>
                  <a:pt x="319048" y="200714"/>
                </a:cubicBezTo>
                <a:cubicBezTo>
                  <a:pt x="350726" y="178461"/>
                  <a:pt x="395248" y="83329"/>
                  <a:pt x="410488" y="49877"/>
                </a:cubicBezTo>
                <a:cubicBezTo>
                  <a:pt x="425728" y="16425"/>
                  <a:pt x="447895" y="321425"/>
                  <a:pt x="41048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720F7EB6-9B50-4DEC-98C5-917362E00C25}"/>
              </a:ext>
            </a:extLst>
          </p:cNvPr>
          <p:cNvSpPr/>
          <p:nvPr/>
        </p:nvSpPr>
        <p:spPr>
          <a:xfrm flipH="1">
            <a:off x="6306408" y="3345000"/>
            <a:ext cx="431039" cy="207769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  <a:gd name="connsiteX0" fmla="*/ 0 w 431040"/>
              <a:gd name="connsiteY0" fmla="*/ 187079 h 819351"/>
              <a:gd name="connsiteX1" fmla="*/ 144481 w 431040"/>
              <a:gd name="connsiteY1" fmla="*/ 781397 h 819351"/>
              <a:gd name="connsiteX2" fmla="*/ 319048 w 431040"/>
              <a:gd name="connsiteY2" fmla="*/ 681644 h 819351"/>
              <a:gd name="connsiteX3" fmla="*/ 410488 w 431040"/>
              <a:gd name="connsiteY3" fmla="*/ 49877 h 819351"/>
              <a:gd name="connsiteX4" fmla="*/ 410488 w 431040"/>
              <a:gd name="connsiteY4" fmla="*/ 0 h 819351"/>
              <a:gd name="connsiteX0" fmla="*/ 0 w 431040"/>
              <a:gd name="connsiteY0" fmla="*/ 187079 h 682462"/>
              <a:gd name="connsiteX1" fmla="*/ 220418 w 431040"/>
              <a:gd name="connsiteY1" fmla="*/ 183398 h 682462"/>
              <a:gd name="connsiteX2" fmla="*/ 319048 w 431040"/>
              <a:gd name="connsiteY2" fmla="*/ 681644 h 682462"/>
              <a:gd name="connsiteX3" fmla="*/ 410488 w 431040"/>
              <a:gd name="connsiteY3" fmla="*/ 49877 h 682462"/>
              <a:gd name="connsiteX4" fmla="*/ 410488 w 431040"/>
              <a:gd name="connsiteY4" fmla="*/ 0 h 682462"/>
              <a:gd name="connsiteX0" fmla="*/ 0 w 431040"/>
              <a:gd name="connsiteY0" fmla="*/ 187079 h 207769"/>
              <a:gd name="connsiteX1" fmla="*/ 220418 w 431040"/>
              <a:gd name="connsiteY1" fmla="*/ 183398 h 207769"/>
              <a:gd name="connsiteX2" fmla="*/ 319048 w 431040"/>
              <a:gd name="connsiteY2" fmla="*/ 200714 h 207769"/>
              <a:gd name="connsiteX3" fmla="*/ 410488 w 431040"/>
              <a:gd name="connsiteY3" fmla="*/ 49877 h 207769"/>
              <a:gd name="connsiteX4" fmla="*/ 410488 w 431040"/>
              <a:gd name="connsiteY4" fmla="*/ 0 h 20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040" h="207769">
                <a:moveTo>
                  <a:pt x="0" y="187079"/>
                </a:moveTo>
                <a:cubicBezTo>
                  <a:pt x="44335" y="-53990"/>
                  <a:pt x="167243" y="181126"/>
                  <a:pt x="220418" y="183398"/>
                </a:cubicBezTo>
                <a:cubicBezTo>
                  <a:pt x="273593" y="185670"/>
                  <a:pt x="287370" y="222968"/>
                  <a:pt x="319048" y="200714"/>
                </a:cubicBezTo>
                <a:cubicBezTo>
                  <a:pt x="350726" y="178461"/>
                  <a:pt x="395248" y="83329"/>
                  <a:pt x="410488" y="49877"/>
                </a:cubicBezTo>
                <a:cubicBezTo>
                  <a:pt x="425728" y="16425"/>
                  <a:pt x="447895" y="321425"/>
                  <a:pt x="41048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56B2EB63-0E9B-44A2-8EE9-14647E18909D}"/>
              </a:ext>
            </a:extLst>
          </p:cNvPr>
          <p:cNvSpPr/>
          <p:nvPr/>
        </p:nvSpPr>
        <p:spPr>
          <a:xfrm>
            <a:off x="5867863" y="3345090"/>
            <a:ext cx="431040" cy="207769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  <a:gd name="connsiteX0" fmla="*/ 0 w 431040"/>
              <a:gd name="connsiteY0" fmla="*/ 187079 h 819351"/>
              <a:gd name="connsiteX1" fmla="*/ 144481 w 431040"/>
              <a:gd name="connsiteY1" fmla="*/ 781397 h 819351"/>
              <a:gd name="connsiteX2" fmla="*/ 319048 w 431040"/>
              <a:gd name="connsiteY2" fmla="*/ 681644 h 819351"/>
              <a:gd name="connsiteX3" fmla="*/ 410488 w 431040"/>
              <a:gd name="connsiteY3" fmla="*/ 49877 h 819351"/>
              <a:gd name="connsiteX4" fmla="*/ 410488 w 431040"/>
              <a:gd name="connsiteY4" fmla="*/ 0 h 819351"/>
              <a:gd name="connsiteX0" fmla="*/ 0 w 431040"/>
              <a:gd name="connsiteY0" fmla="*/ 187079 h 682462"/>
              <a:gd name="connsiteX1" fmla="*/ 220418 w 431040"/>
              <a:gd name="connsiteY1" fmla="*/ 183398 h 682462"/>
              <a:gd name="connsiteX2" fmla="*/ 319048 w 431040"/>
              <a:gd name="connsiteY2" fmla="*/ 681644 h 682462"/>
              <a:gd name="connsiteX3" fmla="*/ 410488 w 431040"/>
              <a:gd name="connsiteY3" fmla="*/ 49877 h 682462"/>
              <a:gd name="connsiteX4" fmla="*/ 410488 w 431040"/>
              <a:gd name="connsiteY4" fmla="*/ 0 h 682462"/>
              <a:gd name="connsiteX0" fmla="*/ 0 w 431040"/>
              <a:gd name="connsiteY0" fmla="*/ 187079 h 207769"/>
              <a:gd name="connsiteX1" fmla="*/ 220418 w 431040"/>
              <a:gd name="connsiteY1" fmla="*/ 183398 h 207769"/>
              <a:gd name="connsiteX2" fmla="*/ 319048 w 431040"/>
              <a:gd name="connsiteY2" fmla="*/ 200714 h 207769"/>
              <a:gd name="connsiteX3" fmla="*/ 410488 w 431040"/>
              <a:gd name="connsiteY3" fmla="*/ 49877 h 207769"/>
              <a:gd name="connsiteX4" fmla="*/ 410488 w 431040"/>
              <a:gd name="connsiteY4" fmla="*/ 0 h 20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040" h="207769">
                <a:moveTo>
                  <a:pt x="0" y="187079"/>
                </a:moveTo>
                <a:cubicBezTo>
                  <a:pt x="44335" y="-53990"/>
                  <a:pt x="167243" y="181126"/>
                  <a:pt x="220418" y="183398"/>
                </a:cubicBezTo>
                <a:cubicBezTo>
                  <a:pt x="273593" y="185670"/>
                  <a:pt x="287370" y="222968"/>
                  <a:pt x="319048" y="200714"/>
                </a:cubicBezTo>
                <a:cubicBezTo>
                  <a:pt x="350726" y="178461"/>
                  <a:pt x="395248" y="83329"/>
                  <a:pt x="410488" y="49877"/>
                </a:cubicBezTo>
                <a:cubicBezTo>
                  <a:pt x="425728" y="16425"/>
                  <a:pt x="447895" y="321425"/>
                  <a:pt x="41048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38925B95-E856-4D5A-A98C-1BEB0774554C}"/>
              </a:ext>
            </a:extLst>
          </p:cNvPr>
          <p:cNvSpPr/>
          <p:nvPr/>
        </p:nvSpPr>
        <p:spPr>
          <a:xfrm flipH="1">
            <a:off x="5438702" y="3336276"/>
            <a:ext cx="431039" cy="207769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  <a:gd name="connsiteX0" fmla="*/ 0 w 431040"/>
              <a:gd name="connsiteY0" fmla="*/ 187079 h 819351"/>
              <a:gd name="connsiteX1" fmla="*/ 144481 w 431040"/>
              <a:gd name="connsiteY1" fmla="*/ 781397 h 819351"/>
              <a:gd name="connsiteX2" fmla="*/ 319048 w 431040"/>
              <a:gd name="connsiteY2" fmla="*/ 681644 h 819351"/>
              <a:gd name="connsiteX3" fmla="*/ 410488 w 431040"/>
              <a:gd name="connsiteY3" fmla="*/ 49877 h 819351"/>
              <a:gd name="connsiteX4" fmla="*/ 410488 w 431040"/>
              <a:gd name="connsiteY4" fmla="*/ 0 h 819351"/>
              <a:gd name="connsiteX0" fmla="*/ 0 w 431040"/>
              <a:gd name="connsiteY0" fmla="*/ 187079 h 682462"/>
              <a:gd name="connsiteX1" fmla="*/ 220418 w 431040"/>
              <a:gd name="connsiteY1" fmla="*/ 183398 h 682462"/>
              <a:gd name="connsiteX2" fmla="*/ 319048 w 431040"/>
              <a:gd name="connsiteY2" fmla="*/ 681644 h 682462"/>
              <a:gd name="connsiteX3" fmla="*/ 410488 w 431040"/>
              <a:gd name="connsiteY3" fmla="*/ 49877 h 682462"/>
              <a:gd name="connsiteX4" fmla="*/ 410488 w 431040"/>
              <a:gd name="connsiteY4" fmla="*/ 0 h 682462"/>
              <a:gd name="connsiteX0" fmla="*/ 0 w 431040"/>
              <a:gd name="connsiteY0" fmla="*/ 187079 h 207769"/>
              <a:gd name="connsiteX1" fmla="*/ 220418 w 431040"/>
              <a:gd name="connsiteY1" fmla="*/ 183398 h 207769"/>
              <a:gd name="connsiteX2" fmla="*/ 319048 w 431040"/>
              <a:gd name="connsiteY2" fmla="*/ 200714 h 207769"/>
              <a:gd name="connsiteX3" fmla="*/ 410488 w 431040"/>
              <a:gd name="connsiteY3" fmla="*/ 49877 h 207769"/>
              <a:gd name="connsiteX4" fmla="*/ 410488 w 431040"/>
              <a:gd name="connsiteY4" fmla="*/ 0 h 20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040" h="207769">
                <a:moveTo>
                  <a:pt x="0" y="187079"/>
                </a:moveTo>
                <a:cubicBezTo>
                  <a:pt x="44335" y="-53990"/>
                  <a:pt x="167243" y="181126"/>
                  <a:pt x="220418" y="183398"/>
                </a:cubicBezTo>
                <a:cubicBezTo>
                  <a:pt x="273593" y="185670"/>
                  <a:pt x="287370" y="222968"/>
                  <a:pt x="319048" y="200714"/>
                </a:cubicBezTo>
                <a:cubicBezTo>
                  <a:pt x="350726" y="178461"/>
                  <a:pt x="395248" y="83329"/>
                  <a:pt x="410488" y="49877"/>
                </a:cubicBezTo>
                <a:cubicBezTo>
                  <a:pt x="425728" y="16425"/>
                  <a:pt x="447895" y="321425"/>
                  <a:pt x="41048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9B453789-1A10-4154-930A-3D4D4030E627}"/>
              </a:ext>
            </a:extLst>
          </p:cNvPr>
          <p:cNvSpPr/>
          <p:nvPr/>
        </p:nvSpPr>
        <p:spPr>
          <a:xfrm flipH="1">
            <a:off x="8068748" y="3343092"/>
            <a:ext cx="431039" cy="207769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  <a:gd name="connsiteX0" fmla="*/ 0 w 431040"/>
              <a:gd name="connsiteY0" fmla="*/ 187079 h 819351"/>
              <a:gd name="connsiteX1" fmla="*/ 144481 w 431040"/>
              <a:gd name="connsiteY1" fmla="*/ 781397 h 819351"/>
              <a:gd name="connsiteX2" fmla="*/ 319048 w 431040"/>
              <a:gd name="connsiteY2" fmla="*/ 681644 h 819351"/>
              <a:gd name="connsiteX3" fmla="*/ 410488 w 431040"/>
              <a:gd name="connsiteY3" fmla="*/ 49877 h 819351"/>
              <a:gd name="connsiteX4" fmla="*/ 410488 w 431040"/>
              <a:gd name="connsiteY4" fmla="*/ 0 h 819351"/>
              <a:gd name="connsiteX0" fmla="*/ 0 w 431040"/>
              <a:gd name="connsiteY0" fmla="*/ 187079 h 682462"/>
              <a:gd name="connsiteX1" fmla="*/ 220418 w 431040"/>
              <a:gd name="connsiteY1" fmla="*/ 183398 h 682462"/>
              <a:gd name="connsiteX2" fmla="*/ 319048 w 431040"/>
              <a:gd name="connsiteY2" fmla="*/ 681644 h 682462"/>
              <a:gd name="connsiteX3" fmla="*/ 410488 w 431040"/>
              <a:gd name="connsiteY3" fmla="*/ 49877 h 682462"/>
              <a:gd name="connsiteX4" fmla="*/ 410488 w 431040"/>
              <a:gd name="connsiteY4" fmla="*/ 0 h 682462"/>
              <a:gd name="connsiteX0" fmla="*/ 0 w 431040"/>
              <a:gd name="connsiteY0" fmla="*/ 187079 h 207769"/>
              <a:gd name="connsiteX1" fmla="*/ 220418 w 431040"/>
              <a:gd name="connsiteY1" fmla="*/ 183398 h 207769"/>
              <a:gd name="connsiteX2" fmla="*/ 319048 w 431040"/>
              <a:gd name="connsiteY2" fmla="*/ 200714 h 207769"/>
              <a:gd name="connsiteX3" fmla="*/ 410488 w 431040"/>
              <a:gd name="connsiteY3" fmla="*/ 49877 h 207769"/>
              <a:gd name="connsiteX4" fmla="*/ 410488 w 431040"/>
              <a:gd name="connsiteY4" fmla="*/ 0 h 20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040" h="207769">
                <a:moveTo>
                  <a:pt x="0" y="187079"/>
                </a:moveTo>
                <a:cubicBezTo>
                  <a:pt x="44335" y="-53990"/>
                  <a:pt x="167243" y="181126"/>
                  <a:pt x="220418" y="183398"/>
                </a:cubicBezTo>
                <a:cubicBezTo>
                  <a:pt x="273593" y="185670"/>
                  <a:pt x="287370" y="222968"/>
                  <a:pt x="319048" y="200714"/>
                </a:cubicBezTo>
                <a:cubicBezTo>
                  <a:pt x="350726" y="178461"/>
                  <a:pt x="395248" y="83329"/>
                  <a:pt x="410488" y="49877"/>
                </a:cubicBezTo>
                <a:cubicBezTo>
                  <a:pt x="425728" y="16425"/>
                  <a:pt x="447895" y="321425"/>
                  <a:pt x="41048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996DE856-032A-46C2-BA89-26B4157B8F56}"/>
              </a:ext>
            </a:extLst>
          </p:cNvPr>
          <p:cNvSpPr/>
          <p:nvPr/>
        </p:nvSpPr>
        <p:spPr>
          <a:xfrm>
            <a:off x="7630203" y="3343182"/>
            <a:ext cx="431040" cy="207769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  <a:gd name="connsiteX0" fmla="*/ 0 w 431040"/>
              <a:gd name="connsiteY0" fmla="*/ 187079 h 819351"/>
              <a:gd name="connsiteX1" fmla="*/ 144481 w 431040"/>
              <a:gd name="connsiteY1" fmla="*/ 781397 h 819351"/>
              <a:gd name="connsiteX2" fmla="*/ 319048 w 431040"/>
              <a:gd name="connsiteY2" fmla="*/ 681644 h 819351"/>
              <a:gd name="connsiteX3" fmla="*/ 410488 w 431040"/>
              <a:gd name="connsiteY3" fmla="*/ 49877 h 819351"/>
              <a:gd name="connsiteX4" fmla="*/ 410488 w 431040"/>
              <a:gd name="connsiteY4" fmla="*/ 0 h 819351"/>
              <a:gd name="connsiteX0" fmla="*/ 0 w 431040"/>
              <a:gd name="connsiteY0" fmla="*/ 187079 h 682462"/>
              <a:gd name="connsiteX1" fmla="*/ 220418 w 431040"/>
              <a:gd name="connsiteY1" fmla="*/ 183398 h 682462"/>
              <a:gd name="connsiteX2" fmla="*/ 319048 w 431040"/>
              <a:gd name="connsiteY2" fmla="*/ 681644 h 682462"/>
              <a:gd name="connsiteX3" fmla="*/ 410488 w 431040"/>
              <a:gd name="connsiteY3" fmla="*/ 49877 h 682462"/>
              <a:gd name="connsiteX4" fmla="*/ 410488 w 431040"/>
              <a:gd name="connsiteY4" fmla="*/ 0 h 682462"/>
              <a:gd name="connsiteX0" fmla="*/ 0 w 431040"/>
              <a:gd name="connsiteY0" fmla="*/ 187079 h 207769"/>
              <a:gd name="connsiteX1" fmla="*/ 220418 w 431040"/>
              <a:gd name="connsiteY1" fmla="*/ 183398 h 207769"/>
              <a:gd name="connsiteX2" fmla="*/ 319048 w 431040"/>
              <a:gd name="connsiteY2" fmla="*/ 200714 h 207769"/>
              <a:gd name="connsiteX3" fmla="*/ 410488 w 431040"/>
              <a:gd name="connsiteY3" fmla="*/ 49877 h 207769"/>
              <a:gd name="connsiteX4" fmla="*/ 410488 w 431040"/>
              <a:gd name="connsiteY4" fmla="*/ 0 h 20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040" h="207769">
                <a:moveTo>
                  <a:pt x="0" y="187079"/>
                </a:moveTo>
                <a:cubicBezTo>
                  <a:pt x="44335" y="-53990"/>
                  <a:pt x="167243" y="181126"/>
                  <a:pt x="220418" y="183398"/>
                </a:cubicBezTo>
                <a:cubicBezTo>
                  <a:pt x="273593" y="185670"/>
                  <a:pt x="287370" y="222968"/>
                  <a:pt x="319048" y="200714"/>
                </a:cubicBezTo>
                <a:cubicBezTo>
                  <a:pt x="350726" y="178461"/>
                  <a:pt x="395248" y="83329"/>
                  <a:pt x="410488" y="49877"/>
                </a:cubicBezTo>
                <a:cubicBezTo>
                  <a:pt x="425728" y="16425"/>
                  <a:pt x="447895" y="321425"/>
                  <a:pt x="41048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33653B95-8438-4A45-B153-D98A221BECFD}"/>
              </a:ext>
            </a:extLst>
          </p:cNvPr>
          <p:cNvSpPr/>
          <p:nvPr/>
        </p:nvSpPr>
        <p:spPr>
          <a:xfrm>
            <a:off x="8489746" y="3345090"/>
            <a:ext cx="431040" cy="207769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  <a:gd name="connsiteX0" fmla="*/ 0 w 431040"/>
              <a:gd name="connsiteY0" fmla="*/ 187079 h 819351"/>
              <a:gd name="connsiteX1" fmla="*/ 144481 w 431040"/>
              <a:gd name="connsiteY1" fmla="*/ 781397 h 819351"/>
              <a:gd name="connsiteX2" fmla="*/ 319048 w 431040"/>
              <a:gd name="connsiteY2" fmla="*/ 681644 h 819351"/>
              <a:gd name="connsiteX3" fmla="*/ 410488 w 431040"/>
              <a:gd name="connsiteY3" fmla="*/ 49877 h 819351"/>
              <a:gd name="connsiteX4" fmla="*/ 410488 w 431040"/>
              <a:gd name="connsiteY4" fmla="*/ 0 h 819351"/>
              <a:gd name="connsiteX0" fmla="*/ 0 w 431040"/>
              <a:gd name="connsiteY0" fmla="*/ 187079 h 682462"/>
              <a:gd name="connsiteX1" fmla="*/ 220418 w 431040"/>
              <a:gd name="connsiteY1" fmla="*/ 183398 h 682462"/>
              <a:gd name="connsiteX2" fmla="*/ 319048 w 431040"/>
              <a:gd name="connsiteY2" fmla="*/ 681644 h 682462"/>
              <a:gd name="connsiteX3" fmla="*/ 410488 w 431040"/>
              <a:gd name="connsiteY3" fmla="*/ 49877 h 682462"/>
              <a:gd name="connsiteX4" fmla="*/ 410488 w 431040"/>
              <a:gd name="connsiteY4" fmla="*/ 0 h 682462"/>
              <a:gd name="connsiteX0" fmla="*/ 0 w 431040"/>
              <a:gd name="connsiteY0" fmla="*/ 187079 h 207769"/>
              <a:gd name="connsiteX1" fmla="*/ 220418 w 431040"/>
              <a:gd name="connsiteY1" fmla="*/ 183398 h 207769"/>
              <a:gd name="connsiteX2" fmla="*/ 319048 w 431040"/>
              <a:gd name="connsiteY2" fmla="*/ 200714 h 207769"/>
              <a:gd name="connsiteX3" fmla="*/ 410488 w 431040"/>
              <a:gd name="connsiteY3" fmla="*/ 49877 h 207769"/>
              <a:gd name="connsiteX4" fmla="*/ 410488 w 431040"/>
              <a:gd name="connsiteY4" fmla="*/ 0 h 20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040" h="207769">
                <a:moveTo>
                  <a:pt x="0" y="187079"/>
                </a:moveTo>
                <a:cubicBezTo>
                  <a:pt x="44335" y="-53990"/>
                  <a:pt x="167243" y="181126"/>
                  <a:pt x="220418" y="183398"/>
                </a:cubicBezTo>
                <a:cubicBezTo>
                  <a:pt x="273593" y="185670"/>
                  <a:pt x="287370" y="222968"/>
                  <a:pt x="319048" y="200714"/>
                </a:cubicBezTo>
                <a:cubicBezTo>
                  <a:pt x="350726" y="178461"/>
                  <a:pt x="395248" y="83329"/>
                  <a:pt x="410488" y="49877"/>
                </a:cubicBezTo>
                <a:cubicBezTo>
                  <a:pt x="425728" y="16425"/>
                  <a:pt x="447895" y="321425"/>
                  <a:pt x="41048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58F5267-C829-4B07-A801-0D0C78814E98}"/>
              </a:ext>
            </a:extLst>
          </p:cNvPr>
          <p:cNvSpPr txBox="1"/>
          <p:nvPr/>
        </p:nvSpPr>
        <p:spPr>
          <a:xfrm>
            <a:off x="6402236" y="3936558"/>
            <a:ext cx="215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i="1" u="sng" dirty="0">
                <a:solidFill>
                  <a:schemeClr val="accent1"/>
                </a:solidFill>
              </a:rPr>
              <a:t>Aliasing</a:t>
            </a:r>
          </a:p>
        </p:txBody>
      </p:sp>
    </p:spTree>
    <p:extLst>
      <p:ext uri="{BB962C8B-B14F-4D97-AF65-F5344CB8AC3E}">
        <p14:creationId xmlns:p14="http://schemas.microsoft.com/office/powerpoint/2010/main" val="14418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2B433-4FAD-40B0-B8B7-627DC201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Moiré pattern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012090-8D5A-4D19-AACF-2BECF37C9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D6FBB7-9E89-4DE2-A0B6-32DEB09ACD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F0E2AC-72A4-4EF9-910A-800F0C94D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68" y="1170228"/>
            <a:ext cx="2750842" cy="3354685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4BB989D-EB98-4644-BCFF-862EDC033BFE}"/>
              </a:ext>
            </a:extLst>
          </p:cNvPr>
          <p:cNvCxnSpPr/>
          <p:nvPr/>
        </p:nvCxnSpPr>
        <p:spPr>
          <a:xfrm flipH="1">
            <a:off x="3657600" y="1805553"/>
            <a:ext cx="526942" cy="1177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D3CEB68-B409-46AB-AFA4-6077C315828B}"/>
              </a:ext>
            </a:extLst>
          </p:cNvPr>
          <p:cNvSpPr txBox="1"/>
          <p:nvPr/>
        </p:nvSpPr>
        <p:spPr>
          <a:xfrm>
            <a:off x="4184542" y="1038386"/>
            <a:ext cx="130960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High </a:t>
            </a:r>
            <a:r>
              <a:rPr lang="fr-CH" dirty="0" err="1"/>
              <a:t>frequencies</a:t>
            </a:r>
            <a:r>
              <a:rPr lang="fr-CH" dirty="0"/>
              <a:t> </a:t>
            </a:r>
            <a:r>
              <a:rPr lang="fr-CH" dirty="0" err="1"/>
              <a:t>became</a:t>
            </a:r>
            <a:r>
              <a:rPr lang="fr-CH" dirty="0"/>
              <a:t> </a:t>
            </a:r>
            <a:r>
              <a:rPr lang="fr-CH" dirty="0" err="1"/>
              <a:t>low</a:t>
            </a:r>
            <a:r>
              <a:rPr lang="fr-CH" dirty="0"/>
              <a:t> </a:t>
            </a:r>
            <a:r>
              <a:rPr lang="fr-CH" dirty="0" err="1"/>
              <a:t>frequencies</a:t>
            </a:r>
            <a:r>
              <a:rPr lang="fr-CH" dirty="0"/>
              <a:t> </a:t>
            </a:r>
            <a:r>
              <a:rPr lang="fr-CH" dirty="0" err="1"/>
              <a:t>artifacts</a:t>
            </a:r>
            <a:r>
              <a:rPr lang="fr-CH" dirty="0"/>
              <a:t> due to </a:t>
            </a:r>
            <a:r>
              <a:rPr lang="fr-CH" dirty="0" err="1"/>
              <a:t>subsampling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543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724ECA-0FAE-4244-9677-2486FAEC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Shannon </a:t>
            </a:r>
            <a:r>
              <a:rPr lang="fr-CH" dirty="0" err="1"/>
              <a:t>Nyquist</a:t>
            </a:r>
            <a:r>
              <a:rPr lang="fr-CH" dirty="0"/>
              <a:t> </a:t>
            </a:r>
            <a:r>
              <a:rPr lang="fr-CH" dirty="0" err="1"/>
              <a:t>theorem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E37DD2-F302-412A-A715-A3E52B8C22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AFE32D-7B4C-4780-9A69-C1B6889B29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33DF522-8A30-4BC0-A586-B7D0C9C3E35F}"/>
                  </a:ext>
                </a:extLst>
              </p:cNvPr>
              <p:cNvSpPr txBox="1"/>
              <p:nvPr/>
            </p:nvSpPr>
            <p:spPr>
              <a:xfrm>
                <a:off x="2661996" y="1141389"/>
                <a:ext cx="4037309" cy="3289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800" dirty="0">
                    <a:solidFill>
                      <a:schemeClr val="tx1"/>
                    </a:solidFill>
                  </a:rPr>
                  <a:t>If s(t) </a:t>
                </a:r>
                <a:r>
                  <a:rPr lang="fr-CH" sz="1800" dirty="0" err="1">
                    <a:solidFill>
                      <a:schemeClr val="tx1"/>
                    </a:solidFill>
                  </a:rPr>
                  <a:t>contains</a:t>
                </a:r>
                <a:r>
                  <a:rPr lang="fr-CH" sz="1800" dirty="0">
                    <a:solidFill>
                      <a:schemeClr val="tx1"/>
                    </a:solidFill>
                  </a:rPr>
                  <a:t> no </a:t>
                </a:r>
                <a:r>
                  <a:rPr lang="fr-CH" sz="1800" dirty="0" err="1">
                    <a:solidFill>
                      <a:schemeClr val="tx1"/>
                    </a:solidFill>
                  </a:rPr>
                  <a:t>frequency</a:t>
                </a:r>
                <a:r>
                  <a:rPr lang="fr-CH" sz="1800" dirty="0">
                    <a:solidFill>
                      <a:schemeClr val="tx1"/>
                    </a:solidFill>
                  </a:rPr>
                  <a:t> </a:t>
                </a:r>
                <a:r>
                  <a:rPr lang="fr-CH" sz="1800" dirty="0" err="1">
                    <a:solidFill>
                      <a:schemeClr val="tx1"/>
                    </a:solidFill>
                  </a:rPr>
                  <a:t>higher</a:t>
                </a:r>
                <a:r>
                  <a:rPr lang="fr-CH" sz="1800" dirty="0">
                    <a:solidFill>
                      <a:schemeClr val="tx1"/>
                    </a:solidFill>
                  </a:rPr>
                  <a:t> </a:t>
                </a:r>
                <a:r>
                  <a:rPr lang="fr-CH" sz="1800" dirty="0" err="1">
                    <a:solidFill>
                      <a:schemeClr val="tx1"/>
                    </a:solidFill>
                  </a:rPr>
                  <a:t>than</a:t>
                </a:r>
                <a:r>
                  <a:rPr lang="fr-CH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CH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fr-CH" sz="1800" dirty="0">
                    <a:solidFill>
                      <a:schemeClr val="tx1"/>
                    </a:solidFill>
                  </a:rPr>
                  <a:t> Hz,</a:t>
                </a:r>
              </a:p>
              <a:p>
                <a:pPr algn="ctr"/>
                <a:endParaRPr lang="fr-CH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CH" sz="1800" dirty="0" err="1">
                    <a:solidFill>
                      <a:schemeClr val="tx1"/>
                    </a:solidFill>
                  </a:rPr>
                  <a:t>Then</a:t>
                </a:r>
                <a:r>
                  <a:rPr lang="fr-CH" sz="1800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endParaRPr lang="fr-CH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CH" sz="1800" dirty="0">
                    <a:solidFill>
                      <a:schemeClr val="tx1"/>
                    </a:solidFill>
                  </a:rPr>
                  <a:t>It </a:t>
                </a:r>
                <a:r>
                  <a:rPr lang="fr-CH" sz="1800" dirty="0" err="1">
                    <a:solidFill>
                      <a:schemeClr val="tx1"/>
                    </a:solidFill>
                  </a:rPr>
                  <a:t>is</a:t>
                </a:r>
                <a:r>
                  <a:rPr lang="fr-CH" sz="1800" dirty="0">
                    <a:solidFill>
                      <a:schemeClr val="tx1"/>
                    </a:solidFill>
                  </a:rPr>
                  <a:t> </a:t>
                </a:r>
                <a:r>
                  <a:rPr lang="fr-CH" sz="1800" dirty="0" err="1">
                    <a:solidFill>
                      <a:schemeClr val="tx1"/>
                    </a:solidFill>
                  </a:rPr>
                  <a:t>completely</a:t>
                </a:r>
                <a:r>
                  <a:rPr lang="fr-CH" sz="1800" dirty="0">
                    <a:solidFill>
                      <a:schemeClr val="tx1"/>
                    </a:solidFill>
                  </a:rPr>
                  <a:t> </a:t>
                </a:r>
                <a:r>
                  <a:rPr lang="fr-CH" sz="1800" dirty="0" err="1">
                    <a:solidFill>
                      <a:schemeClr val="tx1"/>
                    </a:solidFill>
                  </a:rPr>
                  <a:t>determined</a:t>
                </a:r>
                <a:r>
                  <a:rPr lang="fr-CH" sz="1800" dirty="0">
                    <a:solidFill>
                      <a:schemeClr val="tx1"/>
                    </a:solidFill>
                  </a:rPr>
                  <a:t> by </a:t>
                </a:r>
                <a:r>
                  <a:rPr lang="fr-CH" sz="1800" dirty="0" err="1">
                    <a:solidFill>
                      <a:schemeClr val="tx1"/>
                    </a:solidFill>
                  </a:rPr>
                  <a:t>giving</a:t>
                </a:r>
                <a:r>
                  <a:rPr lang="fr-CH" sz="1800" dirty="0">
                    <a:solidFill>
                      <a:schemeClr val="tx1"/>
                    </a:solidFill>
                  </a:rPr>
                  <a:t> </a:t>
                </a:r>
                <a:r>
                  <a:rPr lang="fr-CH" sz="1800" dirty="0" err="1">
                    <a:solidFill>
                      <a:schemeClr val="tx1"/>
                    </a:solidFill>
                  </a:rPr>
                  <a:t>its</a:t>
                </a:r>
                <a:r>
                  <a:rPr lang="fr-CH" sz="1800" dirty="0">
                    <a:solidFill>
                      <a:schemeClr val="tx1"/>
                    </a:solidFill>
                  </a:rPr>
                  <a:t> </a:t>
                </a:r>
                <a:r>
                  <a:rPr lang="fr-CH" sz="1800" dirty="0" err="1">
                    <a:solidFill>
                      <a:schemeClr val="tx1"/>
                    </a:solidFill>
                  </a:rPr>
                  <a:t>ordinates</a:t>
                </a:r>
                <a:r>
                  <a:rPr lang="fr-CH" sz="1800" dirty="0">
                    <a:solidFill>
                      <a:schemeClr val="tx1"/>
                    </a:solidFill>
                  </a:rPr>
                  <a:t> at a </a:t>
                </a:r>
                <a:r>
                  <a:rPr lang="fr-CH" sz="1800" dirty="0" err="1">
                    <a:solidFill>
                      <a:schemeClr val="tx1"/>
                    </a:solidFill>
                  </a:rPr>
                  <a:t>series</a:t>
                </a:r>
                <a:r>
                  <a:rPr lang="fr-CH" sz="1800" dirty="0">
                    <a:solidFill>
                      <a:schemeClr val="tx1"/>
                    </a:solidFill>
                  </a:rPr>
                  <a:t> of points </a:t>
                </a:r>
                <a:r>
                  <a:rPr lang="fr-CH" sz="1800" dirty="0" err="1">
                    <a:solidFill>
                      <a:schemeClr val="tx1"/>
                    </a:solidFill>
                  </a:rPr>
                  <a:t>spaced</a:t>
                </a:r>
                <a:r>
                  <a:rPr lang="fr-CH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H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CH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CH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fr-CH" sz="1800" dirty="0">
                  <a:solidFill>
                    <a:schemeClr val="tx1"/>
                  </a:solidFill>
                </a:endParaRPr>
              </a:p>
              <a:p>
                <a:pPr algn="ctr"/>
                <a:endParaRPr lang="fr-CH" sz="1800" i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CH" sz="1800" i="1" dirty="0">
                    <a:solidFill>
                      <a:srgbClr val="FF0000"/>
                    </a:solidFill>
                  </a:rPr>
                  <a:t>(Or the sampling </a:t>
                </a:r>
                <a:r>
                  <a:rPr lang="fr-CH" sz="1800" i="1" dirty="0" err="1">
                    <a:solidFill>
                      <a:srgbClr val="FF0000"/>
                    </a:solidFill>
                  </a:rPr>
                  <a:t>frequency</a:t>
                </a:r>
                <a:r>
                  <a:rPr lang="fr-CH" sz="1800" i="1" dirty="0">
                    <a:solidFill>
                      <a:srgbClr val="FF0000"/>
                    </a:solidFill>
                  </a:rPr>
                  <a:t> </a:t>
                </a:r>
                <a:r>
                  <a:rPr lang="fr-CH" sz="1800" i="1" dirty="0" err="1">
                    <a:solidFill>
                      <a:srgbClr val="FF0000"/>
                    </a:solidFill>
                  </a:rPr>
                  <a:t>should</a:t>
                </a:r>
                <a:r>
                  <a:rPr lang="fr-CH" sz="1800" i="1" dirty="0">
                    <a:solidFill>
                      <a:srgbClr val="FF0000"/>
                    </a:solidFill>
                  </a:rPr>
                  <a:t> </a:t>
                </a:r>
                <a:r>
                  <a:rPr lang="fr-CH" sz="1800" i="1" dirty="0" err="1">
                    <a:solidFill>
                      <a:srgbClr val="FF0000"/>
                    </a:solidFill>
                  </a:rPr>
                  <a:t>be</a:t>
                </a:r>
                <a:r>
                  <a:rPr lang="fr-CH" sz="1800" i="1" dirty="0">
                    <a:solidFill>
                      <a:srgbClr val="FF0000"/>
                    </a:solidFill>
                  </a:rPr>
                  <a:t> </a:t>
                </a:r>
                <a:r>
                  <a:rPr lang="fr-CH" sz="1800" i="1" dirty="0" err="1">
                    <a:solidFill>
                      <a:srgbClr val="FF0000"/>
                    </a:solidFill>
                  </a:rPr>
                  <a:t>higher</a:t>
                </a:r>
                <a:r>
                  <a:rPr lang="fr-CH" sz="1800" i="1" dirty="0">
                    <a:solidFill>
                      <a:srgbClr val="FF0000"/>
                    </a:solidFill>
                  </a:rPr>
                  <a:t> </a:t>
                </a:r>
                <a:r>
                  <a:rPr lang="fr-CH" sz="1800" i="1" dirty="0" err="1">
                    <a:solidFill>
                      <a:srgbClr val="FF0000"/>
                    </a:solidFill>
                  </a:rPr>
                  <a:t>than</a:t>
                </a:r>
                <a:r>
                  <a:rPr lang="fr-CH" sz="1800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H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fr-CH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CH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fr-CH" sz="1800" i="1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33DF522-8A30-4BC0-A586-B7D0C9C3E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996" y="1141389"/>
                <a:ext cx="4037309" cy="3289170"/>
              </a:xfrm>
              <a:prstGeom prst="rect">
                <a:avLst/>
              </a:prstGeom>
              <a:blipFill>
                <a:blip r:embed="rId2"/>
                <a:stretch>
                  <a:fillRect l="-906" t="-926" r="-604" b="-203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2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8C7B9-A2AA-44B7-8DA4-6A890830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Discrete</a:t>
            </a:r>
            <a:r>
              <a:rPr lang="fr-CH" dirty="0"/>
              <a:t> FFT </a:t>
            </a:r>
            <a:r>
              <a:rPr lang="fr-CH" dirty="0" err="1"/>
              <a:t>representation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B14AFC8-94FA-45B9-A823-2C1B349D28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41E0DC-D9DB-46B7-90F6-29B7CC73DD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FC57D0B-3ECF-46AE-AE76-2B32A62FA9C7}"/>
              </a:ext>
            </a:extLst>
          </p:cNvPr>
          <p:cNvCxnSpPr/>
          <p:nvPr/>
        </p:nvCxnSpPr>
        <p:spPr>
          <a:xfrm flipV="1">
            <a:off x="3005844" y="1681576"/>
            <a:ext cx="0" cy="174567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FA2AA8E-C1C5-4550-894A-816684FC879A}"/>
              </a:ext>
            </a:extLst>
          </p:cNvPr>
          <p:cNvCxnSpPr>
            <a:cxnSpLocks/>
          </p:cNvCxnSpPr>
          <p:nvPr/>
        </p:nvCxnSpPr>
        <p:spPr>
          <a:xfrm flipV="1">
            <a:off x="1332216" y="3427245"/>
            <a:ext cx="341653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EBBAE41-687C-4452-9959-21B8E4DACAA8}"/>
              </a:ext>
            </a:extLst>
          </p:cNvPr>
          <p:cNvSpPr/>
          <p:nvPr/>
        </p:nvSpPr>
        <p:spPr>
          <a:xfrm>
            <a:off x="2592979" y="2055648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760964D3-2561-449E-BD6D-0240D1C4DD69}"/>
              </a:ext>
            </a:extLst>
          </p:cNvPr>
          <p:cNvSpPr/>
          <p:nvPr/>
        </p:nvSpPr>
        <p:spPr>
          <a:xfrm flipH="1">
            <a:off x="3020855" y="2047334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6EBFB79-9FB7-4F11-9266-4F6F6B2F11BD}"/>
              </a:ext>
            </a:extLst>
          </p:cNvPr>
          <p:cNvSpPr txBox="1"/>
          <p:nvPr/>
        </p:nvSpPr>
        <p:spPr>
          <a:xfrm>
            <a:off x="4563110" y="3050892"/>
            <a:ext cx="17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A30D15F-4A8A-4C07-8548-2139592E83C9}"/>
              </a:ext>
            </a:extLst>
          </p:cNvPr>
          <p:cNvSpPr txBox="1"/>
          <p:nvPr/>
        </p:nvSpPr>
        <p:spPr>
          <a:xfrm>
            <a:off x="3140553" y="1595908"/>
            <a:ext cx="150566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TF[f](f)  </a:t>
            </a:r>
          </a:p>
          <a:p>
            <a:r>
              <a:rPr lang="fr-CH" sz="800" dirty="0"/>
              <a:t>(</a:t>
            </a:r>
            <a:r>
              <a:rPr lang="fr-CH" sz="800" dirty="0" err="1"/>
              <a:t>spectrum</a:t>
            </a:r>
            <a:r>
              <a:rPr lang="fr-CH" sz="800" dirty="0"/>
              <a:t>)</a:t>
            </a: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9EEA29A-553F-436F-87DB-252DCE22FCE8}"/>
              </a:ext>
            </a:extLst>
          </p:cNvPr>
          <p:cNvSpPr/>
          <p:nvPr/>
        </p:nvSpPr>
        <p:spPr>
          <a:xfrm>
            <a:off x="3426891" y="2028560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105EA2C7-A4E5-40F9-8290-707D81C40652}"/>
              </a:ext>
            </a:extLst>
          </p:cNvPr>
          <p:cNvSpPr/>
          <p:nvPr/>
        </p:nvSpPr>
        <p:spPr>
          <a:xfrm flipH="1">
            <a:off x="3854767" y="2020246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4485E83B-C6FA-4223-B17A-8515F13C9768}"/>
              </a:ext>
            </a:extLst>
          </p:cNvPr>
          <p:cNvSpPr/>
          <p:nvPr/>
        </p:nvSpPr>
        <p:spPr>
          <a:xfrm>
            <a:off x="1714713" y="2053345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535E415D-77BF-4221-8411-24532EB7D2A9}"/>
              </a:ext>
            </a:extLst>
          </p:cNvPr>
          <p:cNvSpPr/>
          <p:nvPr/>
        </p:nvSpPr>
        <p:spPr>
          <a:xfrm flipH="1">
            <a:off x="2142589" y="2045031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AC82564F-304B-4A42-9C30-24C0CB736291}"/>
              </a:ext>
            </a:extLst>
          </p:cNvPr>
          <p:cNvSpPr/>
          <p:nvPr/>
        </p:nvSpPr>
        <p:spPr>
          <a:xfrm flipH="1">
            <a:off x="1271553" y="2030808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45FD5F65-C9AB-4DE2-8848-9F3E5A0BF90C}"/>
              </a:ext>
            </a:extLst>
          </p:cNvPr>
          <p:cNvSpPr/>
          <p:nvPr/>
        </p:nvSpPr>
        <p:spPr>
          <a:xfrm>
            <a:off x="4297652" y="2028560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1CD2EAC-9FAA-43CA-B1E7-7163F5EC13D3}"/>
              </a:ext>
            </a:extLst>
          </p:cNvPr>
          <p:cNvCxnSpPr>
            <a:cxnSpLocks/>
          </p:cNvCxnSpPr>
          <p:nvPr/>
        </p:nvCxnSpPr>
        <p:spPr>
          <a:xfrm flipV="1">
            <a:off x="3013625" y="3421234"/>
            <a:ext cx="1055079" cy="1016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D28A8B4-DB54-4349-A07D-2F145F7B501D}"/>
              </a:ext>
            </a:extLst>
          </p:cNvPr>
          <p:cNvCxnSpPr>
            <a:cxnSpLocks/>
          </p:cNvCxnSpPr>
          <p:nvPr/>
        </p:nvCxnSpPr>
        <p:spPr>
          <a:xfrm flipV="1">
            <a:off x="3851057" y="1516415"/>
            <a:ext cx="1" cy="19191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23431112-0DBC-439B-A09E-B59A82A43A18}"/>
              </a:ext>
            </a:extLst>
          </p:cNvPr>
          <p:cNvCxnSpPr>
            <a:cxnSpLocks/>
          </p:cNvCxnSpPr>
          <p:nvPr/>
        </p:nvCxnSpPr>
        <p:spPr>
          <a:xfrm flipV="1">
            <a:off x="3426891" y="2167186"/>
            <a:ext cx="0" cy="135226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B53A3125-905A-4BCB-B7FD-DFE834BFFF28}"/>
              </a:ext>
            </a:extLst>
          </p:cNvPr>
          <p:cNvSpPr txBox="1"/>
          <p:nvPr/>
        </p:nvSpPr>
        <p:spPr>
          <a:xfrm>
            <a:off x="3266181" y="3526204"/>
            <a:ext cx="1708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0,5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323B465-69A1-473A-95CC-589A6BDF6233}"/>
              </a:ext>
            </a:extLst>
          </p:cNvPr>
          <p:cNvSpPr txBox="1"/>
          <p:nvPr/>
        </p:nvSpPr>
        <p:spPr>
          <a:xfrm>
            <a:off x="3725177" y="3518202"/>
            <a:ext cx="1708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1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33FA173-2E8A-49F7-8705-302CA1E2168B}"/>
              </a:ext>
            </a:extLst>
          </p:cNvPr>
          <p:cNvSpPr txBox="1"/>
          <p:nvPr/>
        </p:nvSpPr>
        <p:spPr>
          <a:xfrm>
            <a:off x="2901805" y="3519454"/>
            <a:ext cx="1708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0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4340A16-4FFC-48D2-B978-061BF2B03EBB}"/>
              </a:ext>
            </a:extLst>
          </p:cNvPr>
          <p:cNvSpPr txBox="1"/>
          <p:nvPr/>
        </p:nvSpPr>
        <p:spPr>
          <a:xfrm>
            <a:off x="2375915" y="3524593"/>
            <a:ext cx="1782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-0,5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391CAE1A-38F1-482E-AFDE-9AE8DDFF1C5D}"/>
              </a:ext>
            </a:extLst>
          </p:cNvPr>
          <p:cNvCxnSpPr>
            <a:cxnSpLocks/>
          </p:cNvCxnSpPr>
          <p:nvPr/>
        </p:nvCxnSpPr>
        <p:spPr>
          <a:xfrm flipV="1">
            <a:off x="2140953" y="1500006"/>
            <a:ext cx="1" cy="19191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238EE383-80B7-4F6D-AE2E-6079233FBA20}"/>
              </a:ext>
            </a:extLst>
          </p:cNvPr>
          <p:cNvCxnSpPr/>
          <p:nvPr/>
        </p:nvCxnSpPr>
        <p:spPr>
          <a:xfrm>
            <a:off x="3040481" y="3876561"/>
            <a:ext cx="8142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109450DF-2BFC-467D-A14D-FD848264D004}"/>
              </a:ext>
            </a:extLst>
          </p:cNvPr>
          <p:cNvSpPr txBox="1"/>
          <p:nvPr/>
        </p:nvSpPr>
        <p:spPr>
          <a:xfrm>
            <a:off x="3057469" y="3959560"/>
            <a:ext cx="15526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1/Ts =</a:t>
            </a:r>
            <a:r>
              <a:rPr lang="fr-CH" dirty="0" err="1"/>
              <a:t>Fs</a:t>
            </a:r>
            <a:endParaRPr lang="fr-CH" dirty="0"/>
          </a:p>
          <a:p>
            <a:r>
              <a:rPr lang="fr-CH" dirty="0">
                <a:solidFill>
                  <a:srgbClr val="7030A0"/>
                </a:solidFill>
              </a:rPr>
              <a:t>Max </a:t>
            </a:r>
            <a:r>
              <a:rPr lang="fr-CH" dirty="0" err="1">
                <a:solidFill>
                  <a:srgbClr val="7030A0"/>
                </a:solidFill>
              </a:rPr>
              <a:t>freq</a:t>
            </a:r>
            <a:r>
              <a:rPr lang="fr-CH" dirty="0">
                <a:solidFill>
                  <a:srgbClr val="7030A0"/>
                </a:solidFill>
              </a:rPr>
              <a:t> 0,5 </a:t>
            </a:r>
            <a:r>
              <a:rPr lang="fr-CH" dirty="0" err="1">
                <a:solidFill>
                  <a:srgbClr val="7030A0"/>
                </a:solidFill>
              </a:rPr>
              <a:t>Fs</a:t>
            </a:r>
            <a:endParaRPr lang="fr-CH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8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B14AFC8-94FA-45B9-A823-2C1B349D28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41E0DC-D9DB-46B7-90F6-29B7CC73DD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FC57D0B-3ECF-46AE-AE76-2B32A62FA9C7}"/>
              </a:ext>
            </a:extLst>
          </p:cNvPr>
          <p:cNvCxnSpPr/>
          <p:nvPr/>
        </p:nvCxnSpPr>
        <p:spPr>
          <a:xfrm flipV="1">
            <a:off x="3005844" y="1681576"/>
            <a:ext cx="0" cy="174567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FA2AA8E-C1C5-4550-894A-816684FC879A}"/>
              </a:ext>
            </a:extLst>
          </p:cNvPr>
          <p:cNvCxnSpPr>
            <a:cxnSpLocks/>
          </p:cNvCxnSpPr>
          <p:nvPr/>
        </p:nvCxnSpPr>
        <p:spPr>
          <a:xfrm flipV="1">
            <a:off x="1332216" y="3427245"/>
            <a:ext cx="341653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EBBAE41-687C-4452-9959-21B8E4DACAA8}"/>
              </a:ext>
            </a:extLst>
          </p:cNvPr>
          <p:cNvSpPr/>
          <p:nvPr/>
        </p:nvSpPr>
        <p:spPr>
          <a:xfrm>
            <a:off x="2592979" y="2055648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760964D3-2561-449E-BD6D-0240D1C4DD69}"/>
              </a:ext>
            </a:extLst>
          </p:cNvPr>
          <p:cNvSpPr/>
          <p:nvPr/>
        </p:nvSpPr>
        <p:spPr>
          <a:xfrm flipH="1">
            <a:off x="3020855" y="2047334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6EBFB79-9FB7-4F11-9266-4F6F6B2F11BD}"/>
              </a:ext>
            </a:extLst>
          </p:cNvPr>
          <p:cNvSpPr txBox="1"/>
          <p:nvPr/>
        </p:nvSpPr>
        <p:spPr>
          <a:xfrm>
            <a:off x="4563110" y="3050892"/>
            <a:ext cx="17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A30D15F-4A8A-4C07-8548-2139592E83C9}"/>
              </a:ext>
            </a:extLst>
          </p:cNvPr>
          <p:cNvSpPr txBox="1"/>
          <p:nvPr/>
        </p:nvSpPr>
        <p:spPr>
          <a:xfrm>
            <a:off x="3140553" y="1595908"/>
            <a:ext cx="150566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TF[f](f)  </a:t>
            </a:r>
          </a:p>
          <a:p>
            <a:r>
              <a:rPr lang="fr-CH" sz="800" dirty="0"/>
              <a:t>(</a:t>
            </a:r>
            <a:r>
              <a:rPr lang="fr-CH" sz="800" dirty="0" err="1"/>
              <a:t>spectrum</a:t>
            </a:r>
            <a:r>
              <a:rPr lang="fr-CH" sz="800" dirty="0"/>
              <a:t>)</a:t>
            </a: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9EEA29A-553F-436F-87DB-252DCE22FCE8}"/>
              </a:ext>
            </a:extLst>
          </p:cNvPr>
          <p:cNvSpPr/>
          <p:nvPr/>
        </p:nvSpPr>
        <p:spPr>
          <a:xfrm>
            <a:off x="3426891" y="2028560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105EA2C7-A4E5-40F9-8290-707D81C40652}"/>
              </a:ext>
            </a:extLst>
          </p:cNvPr>
          <p:cNvSpPr/>
          <p:nvPr/>
        </p:nvSpPr>
        <p:spPr>
          <a:xfrm flipH="1">
            <a:off x="3854767" y="2020246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4485E83B-C6FA-4223-B17A-8515F13C9768}"/>
              </a:ext>
            </a:extLst>
          </p:cNvPr>
          <p:cNvSpPr/>
          <p:nvPr/>
        </p:nvSpPr>
        <p:spPr>
          <a:xfrm>
            <a:off x="1714713" y="2053345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535E415D-77BF-4221-8411-24532EB7D2A9}"/>
              </a:ext>
            </a:extLst>
          </p:cNvPr>
          <p:cNvSpPr/>
          <p:nvPr/>
        </p:nvSpPr>
        <p:spPr>
          <a:xfrm flipH="1">
            <a:off x="2142589" y="2045031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AC82564F-304B-4A42-9C30-24C0CB736291}"/>
              </a:ext>
            </a:extLst>
          </p:cNvPr>
          <p:cNvSpPr/>
          <p:nvPr/>
        </p:nvSpPr>
        <p:spPr>
          <a:xfrm flipH="1">
            <a:off x="1271553" y="2030808"/>
            <a:ext cx="427875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45FD5F65-C9AB-4DE2-8848-9F3E5A0BF90C}"/>
              </a:ext>
            </a:extLst>
          </p:cNvPr>
          <p:cNvSpPr/>
          <p:nvPr/>
        </p:nvSpPr>
        <p:spPr>
          <a:xfrm>
            <a:off x="4297652" y="2028560"/>
            <a:ext cx="427876" cy="1379913"/>
          </a:xfrm>
          <a:custGeom>
            <a:avLst/>
            <a:gdLst>
              <a:gd name="connsiteX0" fmla="*/ 0 w 427876"/>
              <a:gd name="connsiteY0" fmla="*/ 1379913 h 1379913"/>
              <a:gd name="connsiteX1" fmla="*/ 141317 w 427876"/>
              <a:gd name="connsiteY1" fmla="*/ 781397 h 1379913"/>
              <a:gd name="connsiteX2" fmla="*/ 315884 w 427876"/>
              <a:gd name="connsiteY2" fmla="*/ 681644 h 1379913"/>
              <a:gd name="connsiteX3" fmla="*/ 407324 w 427876"/>
              <a:gd name="connsiteY3" fmla="*/ 49877 h 1379913"/>
              <a:gd name="connsiteX4" fmla="*/ 407324 w 427876"/>
              <a:gd name="connsiteY4" fmla="*/ 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76" h="1379913">
                <a:moveTo>
                  <a:pt x="0" y="1379913"/>
                </a:moveTo>
                <a:cubicBezTo>
                  <a:pt x="44335" y="1138844"/>
                  <a:pt x="88670" y="897775"/>
                  <a:pt x="141317" y="781397"/>
                </a:cubicBezTo>
                <a:cubicBezTo>
                  <a:pt x="193964" y="665019"/>
                  <a:pt x="271550" y="803564"/>
                  <a:pt x="315884" y="681644"/>
                </a:cubicBezTo>
                <a:cubicBezTo>
                  <a:pt x="360218" y="559724"/>
                  <a:pt x="392084" y="163484"/>
                  <a:pt x="407324" y="49877"/>
                </a:cubicBezTo>
                <a:cubicBezTo>
                  <a:pt x="422564" y="-63730"/>
                  <a:pt x="444731" y="321425"/>
                  <a:pt x="4073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1CD2EAC-9FAA-43CA-B1E7-7163F5EC13D3}"/>
              </a:ext>
            </a:extLst>
          </p:cNvPr>
          <p:cNvCxnSpPr>
            <a:cxnSpLocks/>
          </p:cNvCxnSpPr>
          <p:nvPr/>
        </p:nvCxnSpPr>
        <p:spPr>
          <a:xfrm flipV="1">
            <a:off x="3013625" y="3421234"/>
            <a:ext cx="1055079" cy="1016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D28A8B4-DB54-4349-A07D-2F145F7B501D}"/>
              </a:ext>
            </a:extLst>
          </p:cNvPr>
          <p:cNvCxnSpPr>
            <a:cxnSpLocks/>
          </p:cNvCxnSpPr>
          <p:nvPr/>
        </p:nvCxnSpPr>
        <p:spPr>
          <a:xfrm flipV="1">
            <a:off x="3851057" y="1516415"/>
            <a:ext cx="1" cy="19191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23431112-0DBC-439B-A09E-B59A82A43A18}"/>
              </a:ext>
            </a:extLst>
          </p:cNvPr>
          <p:cNvCxnSpPr>
            <a:cxnSpLocks/>
          </p:cNvCxnSpPr>
          <p:nvPr/>
        </p:nvCxnSpPr>
        <p:spPr>
          <a:xfrm flipV="1">
            <a:off x="3426891" y="2167186"/>
            <a:ext cx="0" cy="135226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B53A3125-905A-4BCB-B7FD-DFE834BFFF28}"/>
              </a:ext>
            </a:extLst>
          </p:cNvPr>
          <p:cNvSpPr txBox="1"/>
          <p:nvPr/>
        </p:nvSpPr>
        <p:spPr>
          <a:xfrm>
            <a:off x="3266181" y="3526204"/>
            <a:ext cx="1708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0,5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323B465-69A1-473A-95CC-589A6BDF6233}"/>
              </a:ext>
            </a:extLst>
          </p:cNvPr>
          <p:cNvSpPr txBox="1"/>
          <p:nvPr/>
        </p:nvSpPr>
        <p:spPr>
          <a:xfrm>
            <a:off x="3725177" y="3518202"/>
            <a:ext cx="1708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1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33FA173-2E8A-49F7-8705-302CA1E2168B}"/>
              </a:ext>
            </a:extLst>
          </p:cNvPr>
          <p:cNvSpPr txBox="1"/>
          <p:nvPr/>
        </p:nvSpPr>
        <p:spPr>
          <a:xfrm>
            <a:off x="2901805" y="3519454"/>
            <a:ext cx="1708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0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4340A16-4FFC-48D2-B978-061BF2B03EBB}"/>
              </a:ext>
            </a:extLst>
          </p:cNvPr>
          <p:cNvSpPr txBox="1"/>
          <p:nvPr/>
        </p:nvSpPr>
        <p:spPr>
          <a:xfrm>
            <a:off x="2375915" y="3524593"/>
            <a:ext cx="1782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-0,5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391CAE1A-38F1-482E-AFDE-9AE8DDFF1C5D}"/>
              </a:ext>
            </a:extLst>
          </p:cNvPr>
          <p:cNvCxnSpPr>
            <a:cxnSpLocks/>
          </p:cNvCxnSpPr>
          <p:nvPr/>
        </p:nvCxnSpPr>
        <p:spPr>
          <a:xfrm flipV="1">
            <a:off x="2140953" y="1500006"/>
            <a:ext cx="1" cy="19191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>
            <a:extLst>
              <a:ext uri="{FF2B5EF4-FFF2-40B4-BE49-F238E27FC236}">
                <a16:creationId xmlns:a16="http://schemas.microsoft.com/office/drawing/2014/main" id="{99E0B551-BC9D-4CD1-8E03-AA10C7D95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86" y="1601641"/>
            <a:ext cx="3374885" cy="2357919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C393CC85-94EE-46BC-955E-A254C43F1A0D}"/>
              </a:ext>
            </a:extLst>
          </p:cNvPr>
          <p:cNvSpPr txBox="1"/>
          <p:nvPr/>
        </p:nvSpPr>
        <p:spPr>
          <a:xfrm>
            <a:off x="5956907" y="1344087"/>
            <a:ext cx="268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Module of the </a:t>
            </a:r>
            <a:r>
              <a:rPr lang="fr-CH" dirty="0" err="1"/>
              <a:t>fourier</a:t>
            </a:r>
            <a:r>
              <a:rPr lang="fr-CH" dirty="0"/>
              <a:t> </a:t>
            </a:r>
            <a:r>
              <a:rPr lang="fr-CH" dirty="0" err="1"/>
              <a:t>transform</a:t>
            </a:r>
            <a:endParaRPr lang="fr-CH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9DA1EB1-01AB-44CB-BCA1-CB304C511D44}"/>
              </a:ext>
            </a:extLst>
          </p:cNvPr>
          <p:cNvCxnSpPr/>
          <p:nvPr/>
        </p:nvCxnSpPr>
        <p:spPr>
          <a:xfrm>
            <a:off x="3020855" y="2571750"/>
            <a:ext cx="369422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C74110C-613C-4F0F-A63F-63215BF7CD18}"/>
              </a:ext>
            </a:extLst>
          </p:cNvPr>
          <p:cNvCxnSpPr/>
          <p:nvPr/>
        </p:nvCxnSpPr>
        <p:spPr>
          <a:xfrm>
            <a:off x="5956907" y="4037532"/>
            <a:ext cx="30807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6A79707-29B4-4A04-A0B8-241BC67DEDD9}"/>
              </a:ext>
            </a:extLst>
          </p:cNvPr>
          <p:cNvCxnSpPr>
            <a:cxnSpLocks/>
          </p:cNvCxnSpPr>
          <p:nvPr/>
        </p:nvCxnSpPr>
        <p:spPr>
          <a:xfrm flipV="1">
            <a:off x="8718361" y="2893821"/>
            <a:ext cx="0" cy="135226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A00A0C0B-80D7-4EA8-8C85-83E3F8AEE29C}"/>
              </a:ext>
            </a:extLst>
          </p:cNvPr>
          <p:cNvSpPr txBox="1"/>
          <p:nvPr/>
        </p:nvSpPr>
        <p:spPr>
          <a:xfrm>
            <a:off x="8490889" y="4303067"/>
            <a:ext cx="454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0,5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D5C4DBD9-D781-49B9-AF8F-91BC55A1A490}"/>
              </a:ext>
            </a:extLst>
          </p:cNvPr>
          <p:cNvCxnSpPr>
            <a:cxnSpLocks/>
          </p:cNvCxnSpPr>
          <p:nvPr/>
        </p:nvCxnSpPr>
        <p:spPr>
          <a:xfrm flipV="1">
            <a:off x="5956907" y="2861207"/>
            <a:ext cx="0" cy="135226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0C7E84A4-76BD-452E-A3FF-E518A9695A0C}"/>
              </a:ext>
            </a:extLst>
          </p:cNvPr>
          <p:cNvSpPr txBox="1"/>
          <p:nvPr/>
        </p:nvSpPr>
        <p:spPr>
          <a:xfrm>
            <a:off x="5787376" y="4246089"/>
            <a:ext cx="32502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0</a:t>
            </a:r>
          </a:p>
        </p:txBody>
      </p:sp>
      <p:sp>
        <p:nvSpPr>
          <p:cNvPr id="13" name="Flèche : courbe vers la gauche 12">
            <a:extLst>
              <a:ext uri="{FF2B5EF4-FFF2-40B4-BE49-F238E27FC236}">
                <a16:creationId xmlns:a16="http://schemas.microsoft.com/office/drawing/2014/main" id="{5B9B1D8F-B079-41E2-933A-02DECF8921B4}"/>
              </a:ext>
            </a:extLst>
          </p:cNvPr>
          <p:cNvSpPr/>
          <p:nvPr/>
        </p:nvSpPr>
        <p:spPr>
          <a:xfrm rot="10800000">
            <a:off x="5352933" y="3524593"/>
            <a:ext cx="317683" cy="546031"/>
          </a:xfrm>
          <a:prstGeom prst="curved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32FBE92-E596-4794-933D-58F5CC4373CC}"/>
              </a:ext>
            </a:extLst>
          </p:cNvPr>
          <p:cNvSpPr txBox="1"/>
          <p:nvPr/>
        </p:nvSpPr>
        <p:spPr>
          <a:xfrm>
            <a:off x="4791513" y="3543693"/>
            <a:ext cx="6889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times </a:t>
            </a:r>
            <a:r>
              <a:rPr lang="fr-CH" dirty="0" err="1"/>
              <a:t>Fs</a:t>
            </a:r>
            <a:endParaRPr lang="fr-CH" dirty="0"/>
          </a:p>
        </p:txBody>
      </p:sp>
      <p:sp>
        <p:nvSpPr>
          <p:cNvPr id="46" name="Titre 1">
            <a:extLst>
              <a:ext uri="{FF2B5EF4-FFF2-40B4-BE49-F238E27FC236}">
                <a16:creationId xmlns:a16="http://schemas.microsoft.com/office/drawing/2014/main" id="{8E9C44BD-D86C-4E9A-9066-55830AF7FF39}"/>
              </a:ext>
            </a:extLst>
          </p:cNvPr>
          <p:cNvSpPr txBox="1">
            <a:spLocks/>
          </p:cNvSpPr>
          <p:nvPr/>
        </p:nvSpPr>
        <p:spPr>
          <a:xfrm>
            <a:off x="905961" y="202891"/>
            <a:ext cx="7551553" cy="58599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Discrete</a:t>
            </a:r>
            <a:r>
              <a:rPr lang="fr-CH" dirty="0"/>
              <a:t> FFT </a:t>
            </a:r>
            <a:r>
              <a:rPr lang="fr-CH" dirty="0" err="1"/>
              <a:t>representation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1373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77FE9-FCE0-49D5-883B-0A2EF54B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071963"/>
            <a:ext cx="7551553" cy="585992"/>
          </a:xfrm>
        </p:spPr>
        <p:txBody>
          <a:bodyPr/>
          <a:lstStyle/>
          <a:p>
            <a:pPr algn="ctr"/>
            <a:r>
              <a:rPr lang="fr-CH" dirty="0"/>
              <a:t>III – </a:t>
            </a:r>
            <a:r>
              <a:rPr lang="fr-CH" dirty="0" err="1"/>
              <a:t>Filtering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8B21D-BD4B-4BBB-A4C9-9EAC374076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B91A38-6A53-4930-8B28-8F7AA73697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82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9EF19-AE48-4997-9F96-7B5FF162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Fourier </a:t>
            </a:r>
            <a:r>
              <a:rPr lang="fr-CH" dirty="0" err="1"/>
              <a:t>Transform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15D1C69-984D-40E8-BB6D-128381DE3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8368BC-19AF-41FC-81EB-C0C989755B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042121D-FD38-4A41-BDC8-A26782C1D293}"/>
                  </a:ext>
                </a:extLst>
              </p:cNvPr>
              <p:cNvSpPr txBox="1"/>
              <p:nvPr/>
            </p:nvSpPr>
            <p:spPr>
              <a:xfrm>
                <a:off x="1924216" y="1155499"/>
                <a:ext cx="5154323" cy="8163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𝑇𝐹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d>
                            <m:dPr>
                              <m:ctrlP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</m:sSub>
                      <m:r>
                        <a:rPr lang="fr-CH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CH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CH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042121D-FD38-4A41-BDC8-A26782C1D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16" y="1155499"/>
                <a:ext cx="5154323" cy="8163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EE88B599-D241-4DEF-8E2A-C64DC5091CDC}"/>
              </a:ext>
            </a:extLst>
          </p:cNvPr>
          <p:cNvSpPr txBox="1"/>
          <p:nvPr/>
        </p:nvSpPr>
        <p:spPr>
          <a:xfrm>
            <a:off x="1025717" y="660440"/>
            <a:ext cx="4102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Considering</a:t>
            </a:r>
            <a:r>
              <a:rPr lang="fr-CH" dirty="0"/>
              <a:t> a signal s: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D908C8-6A5B-4831-BFBD-40468BC52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44" y="2361830"/>
            <a:ext cx="3473881" cy="2357919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1E734CCD-FD02-46E6-B4F7-6DD079D178F1}"/>
              </a:ext>
            </a:extLst>
          </p:cNvPr>
          <p:cNvSpPr/>
          <p:nvPr/>
        </p:nvSpPr>
        <p:spPr>
          <a:xfrm>
            <a:off x="4444778" y="3395138"/>
            <a:ext cx="683812" cy="224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02FBF21-A6CA-4E2F-8ABA-A3BC23DC5394}"/>
              </a:ext>
            </a:extLst>
          </p:cNvPr>
          <p:cNvSpPr txBox="1"/>
          <p:nvPr/>
        </p:nvSpPr>
        <p:spPr>
          <a:xfrm>
            <a:off x="4591280" y="3084173"/>
            <a:ext cx="469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TF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59D76E4-F642-49A7-8162-FC4924618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096" y="2274366"/>
            <a:ext cx="3374885" cy="235791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E93EC79-0915-471D-8D0D-89977174C42A}"/>
              </a:ext>
            </a:extLst>
          </p:cNvPr>
          <p:cNvSpPr txBox="1"/>
          <p:nvPr/>
        </p:nvSpPr>
        <p:spPr>
          <a:xfrm>
            <a:off x="5811517" y="2016812"/>
            <a:ext cx="268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Module of the </a:t>
            </a:r>
            <a:r>
              <a:rPr lang="fr-CH" dirty="0" err="1"/>
              <a:t>fourier</a:t>
            </a:r>
            <a:r>
              <a:rPr lang="fr-CH" dirty="0"/>
              <a:t> </a:t>
            </a:r>
            <a:r>
              <a:rPr lang="fr-CH" dirty="0" err="1"/>
              <a:t>transform</a:t>
            </a:r>
            <a:endParaRPr lang="fr-CH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866AEE4-E504-40A6-A517-2FEC0D568696}"/>
              </a:ext>
            </a:extLst>
          </p:cNvPr>
          <p:cNvSpPr txBox="1"/>
          <p:nvPr/>
        </p:nvSpPr>
        <p:spPr>
          <a:xfrm>
            <a:off x="1342772" y="1971876"/>
            <a:ext cx="268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Input signal</a:t>
            </a:r>
          </a:p>
        </p:txBody>
      </p:sp>
    </p:spTree>
    <p:extLst>
      <p:ext uri="{BB962C8B-B14F-4D97-AF65-F5344CB8AC3E}">
        <p14:creationId xmlns:p14="http://schemas.microsoft.com/office/powerpoint/2010/main" val="21597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AFA4F-7BB4-4256-B5F4-21600BDB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Filtering</a:t>
            </a:r>
            <a:r>
              <a:rPr lang="fr-CH" dirty="0"/>
              <a:t>: Low </a:t>
            </a:r>
            <a:r>
              <a:rPr lang="fr-CH" dirty="0" err="1"/>
              <a:t>pass</a:t>
            </a:r>
            <a:r>
              <a:rPr lang="fr-CH" dirty="0"/>
              <a:t> </a:t>
            </a:r>
            <a:r>
              <a:rPr lang="fr-CH" dirty="0" err="1"/>
              <a:t>filter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EB1C66-BAA0-449A-8849-5624B3FF98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4AAD5-24E2-4AA1-B919-0143DEAFB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6C97D8-953B-49AD-92DF-51F71921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29" y="1392790"/>
            <a:ext cx="5071341" cy="35431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655B19-1118-4161-8E1D-2A2855599E51}"/>
              </a:ext>
            </a:extLst>
          </p:cNvPr>
          <p:cNvSpPr txBox="1"/>
          <p:nvPr/>
        </p:nvSpPr>
        <p:spPr>
          <a:xfrm>
            <a:off x="3090061" y="1092708"/>
            <a:ext cx="268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Module of the </a:t>
            </a:r>
            <a:r>
              <a:rPr lang="fr-CH" dirty="0" err="1"/>
              <a:t>fourier</a:t>
            </a:r>
            <a:r>
              <a:rPr lang="fr-CH" dirty="0"/>
              <a:t> </a:t>
            </a:r>
            <a:r>
              <a:rPr lang="fr-CH" dirty="0" err="1"/>
              <a:t>transform</a:t>
            </a:r>
            <a:endParaRPr lang="fr-CH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B400056-F18C-4A01-B394-2138D1080F5C}"/>
              </a:ext>
            </a:extLst>
          </p:cNvPr>
          <p:cNvCxnSpPr/>
          <p:nvPr/>
        </p:nvCxnSpPr>
        <p:spPr>
          <a:xfrm>
            <a:off x="2537637" y="2247014"/>
            <a:ext cx="3189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437E84D-5CD1-4DA4-8447-72DBBC098F54}"/>
              </a:ext>
            </a:extLst>
          </p:cNvPr>
          <p:cNvCxnSpPr>
            <a:cxnSpLocks/>
          </p:cNvCxnSpPr>
          <p:nvPr/>
        </p:nvCxnSpPr>
        <p:spPr>
          <a:xfrm>
            <a:off x="2856614" y="2247014"/>
            <a:ext cx="0" cy="201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685A2B9-4A9A-4202-9600-945CCE10F284}"/>
              </a:ext>
            </a:extLst>
          </p:cNvPr>
          <p:cNvCxnSpPr>
            <a:cxnSpLocks/>
          </p:cNvCxnSpPr>
          <p:nvPr/>
        </p:nvCxnSpPr>
        <p:spPr>
          <a:xfrm flipH="1">
            <a:off x="2856614" y="4264639"/>
            <a:ext cx="38912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AFA4F-7BB4-4256-B5F4-21600BDB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Filtering</a:t>
            </a:r>
            <a:r>
              <a:rPr lang="fr-CH" dirty="0"/>
              <a:t>: Low </a:t>
            </a:r>
            <a:r>
              <a:rPr lang="fr-CH" dirty="0" err="1"/>
              <a:t>pass</a:t>
            </a:r>
            <a:r>
              <a:rPr lang="fr-CH" dirty="0"/>
              <a:t> </a:t>
            </a:r>
            <a:r>
              <a:rPr lang="fr-CH" dirty="0" err="1"/>
              <a:t>filter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EB1C66-BAA0-449A-8849-5624B3FF98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4AAD5-24E2-4AA1-B919-0143DEAFB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6C97D8-953B-49AD-92DF-51F71921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29" y="1392790"/>
            <a:ext cx="5071341" cy="35431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655B19-1118-4161-8E1D-2A2855599E51}"/>
              </a:ext>
            </a:extLst>
          </p:cNvPr>
          <p:cNvSpPr txBox="1"/>
          <p:nvPr/>
        </p:nvSpPr>
        <p:spPr>
          <a:xfrm>
            <a:off x="3090061" y="1092708"/>
            <a:ext cx="268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Module of the </a:t>
            </a:r>
            <a:r>
              <a:rPr lang="fr-CH" dirty="0" err="1"/>
              <a:t>fourier</a:t>
            </a:r>
            <a:r>
              <a:rPr lang="fr-CH" dirty="0"/>
              <a:t> </a:t>
            </a:r>
            <a:r>
              <a:rPr lang="fr-CH" dirty="0" err="1"/>
              <a:t>transform</a:t>
            </a:r>
            <a:endParaRPr lang="fr-CH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685A2B9-4A9A-4202-9600-945CCE10F284}"/>
              </a:ext>
            </a:extLst>
          </p:cNvPr>
          <p:cNvCxnSpPr>
            <a:cxnSpLocks/>
          </p:cNvCxnSpPr>
          <p:nvPr/>
        </p:nvCxnSpPr>
        <p:spPr>
          <a:xfrm flipH="1">
            <a:off x="2856614" y="4264639"/>
            <a:ext cx="38912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210E0A6-53D2-46C6-BC00-347545A7FF94}"/>
              </a:ext>
            </a:extLst>
          </p:cNvPr>
          <p:cNvSpPr/>
          <p:nvPr/>
        </p:nvSpPr>
        <p:spPr>
          <a:xfrm>
            <a:off x="2856614" y="1584339"/>
            <a:ext cx="3891248" cy="2754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65F095-B338-4323-8281-B2916A1DFDC1}"/>
              </a:ext>
            </a:extLst>
          </p:cNvPr>
          <p:cNvSpPr txBox="1"/>
          <p:nvPr/>
        </p:nvSpPr>
        <p:spPr>
          <a:xfrm>
            <a:off x="998924" y="581813"/>
            <a:ext cx="61011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Remove</a:t>
            </a:r>
            <a:r>
              <a:rPr lang="fr-CH" dirty="0"/>
              <a:t> </a:t>
            </a:r>
            <a:r>
              <a:rPr lang="fr-CH" dirty="0" err="1"/>
              <a:t>frequencies</a:t>
            </a:r>
            <a:r>
              <a:rPr lang="fr-CH" dirty="0"/>
              <a:t> </a:t>
            </a:r>
            <a:r>
              <a:rPr lang="fr-CH" dirty="0" err="1"/>
              <a:t>above</a:t>
            </a:r>
            <a:r>
              <a:rPr lang="fr-CH" dirty="0"/>
              <a:t> f0 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0B89D2-CC2F-4E4F-A4A3-AAC9DF0D0504}"/>
              </a:ext>
            </a:extLst>
          </p:cNvPr>
          <p:cNvCxnSpPr/>
          <p:nvPr/>
        </p:nvCxnSpPr>
        <p:spPr>
          <a:xfrm>
            <a:off x="2549878" y="2247014"/>
            <a:ext cx="3189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8AFB27F-C44B-449B-8E38-B35A0656719E}"/>
              </a:ext>
            </a:extLst>
          </p:cNvPr>
          <p:cNvCxnSpPr>
            <a:cxnSpLocks/>
          </p:cNvCxnSpPr>
          <p:nvPr/>
        </p:nvCxnSpPr>
        <p:spPr>
          <a:xfrm>
            <a:off x="2868855" y="2247014"/>
            <a:ext cx="0" cy="201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E2BBA3D-75A8-4452-8A54-224D93D2B797}"/>
              </a:ext>
            </a:extLst>
          </p:cNvPr>
          <p:cNvCxnSpPr>
            <a:cxnSpLocks/>
          </p:cNvCxnSpPr>
          <p:nvPr/>
        </p:nvCxnSpPr>
        <p:spPr>
          <a:xfrm flipH="1">
            <a:off x="2868855" y="4264639"/>
            <a:ext cx="38912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8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AFA4F-7BB4-4256-B5F4-21600BDB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Filtering</a:t>
            </a:r>
            <a:r>
              <a:rPr lang="fr-CH" dirty="0"/>
              <a:t>: High </a:t>
            </a:r>
            <a:r>
              <a:rPr lang="fr-CH" dirty="0" err="1"/>
              <a:t>pass</a:t>
            </a:r>
            <a:r>
              <a:rPr lang="fr-CH" dirty="0"/>
              <a:t> </a:t>
            </a:r>
            <a:r>
              <a:rPr lang="fr-CH" dirty="0" err="1"/>
              <a:t>filter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EB1C66-BAA0-449A-8849-5624B3FF98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4AAD5-24E2-4AA1-B919-0143DEAFB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6C97D8-953B-49AD-92DF-51F71921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29" y="1392790"/>
            <a:ext cx="5071341" cy="35431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655B19-1118-4161-8E1D-2A2855599E51}"/>
              </a:ext>
            </a:extLst>
          </p:cNvPr>
          <p:cNvSpPr txBox="1"/>
          <p:nvPr/>
        </p:nvSpPr>
        <p:spPr>
          <a:xfrm>
            <a:off x="3090061" y="1092708"/>
            <a:ext cx="268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Module of the </a:t>
            </a:r>
            <a:r>
              <a:rPr lang="fr-CH" dirty="0" err="1"/>
              <a:t>fourier</a:t>
            </a:r>
            <a:r>
              <a:rPr lang="fr-CH" dirty="0"/>
              <a:t> </a:t>
            </a:r>
            <a:r>
              <a:rPr lang="fr-CH" dirty="0" err="1"/>
              <a:t>transform</a:t>
            </a:r>
            <a:endParaRPr lang="fr-CH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B400056-F18C-4A01-B394-2138D1080F5C}"/>
              </a:ext>
            </a:extLst>
          </p:cNvPr>
          <p:cNvCxnSpPr>
            <a:cxnSpLocks/>
          </p:cNvCxnSpPr>
          <p:nvPr/>
        </p:nvCxnSpPr>
        <p:spPr>
          <a:xfrm>
            <a:off x="2537637" y="4308303"/>
            <a:ext cx="21430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437E84D-5CD1-4DA4-8447-72DBBC098F54}"/>
              </a:ext>
            </a:extLst>
          </p:cNvPr>
          <p:cNvCxnSpPr>
            <a:cxnSpLocks/>
          </p:cNvCxnSpPr>
          <p:nvPr/>
        </p:nvCxnSpPr>
        <p:spPr>
          <a:xfrm>
            <a:off x="4680651" y="2290678"/>
            <a:ext cx="0" cy="201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685A2B9-4A9A-4202-9600-945CCE10F284}"/>
              </a:ext>
            </a:extLst>
          </p:cNvPr>
          <p:cNvCxnSpPr>
            <a:cxnSpLocks/>
          </p:cNvCxnSpPr>
          <p:nvPr/>
        </p:nvCxnSpPr>
        <p:spPr>
          <a:xfrm flipH="1" flipV="1">
            <a:off x="4680651" y="2290677"/>
            <a:ext cx="2096515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01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AFA4F-7BB4-4256-B5F4-21600BDB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Filtering</a:t>
            </a:r>
            <a:r>
              <a:rPr lang="fr-CH" dirty="0"/>
              <a:t>: High </a:t>
            </a:r>
            <a:r>
              <a:rPr lang="fr-CH" dirty="0" err="1"/>
              <a:t>pass</a:t>
            </a:r>
            <a:r>
              <a:rPr lang="fr-CH" dirty="0"/>
              <a:t> </a:t>
            </a:r>
            <a:r>
              <a:rPr lang="fr-CH" dirty="0" err="1"/>
              <a:t>filter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EB1C66-BAA0-449A-8849-5624B3FF98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4AAD5-24E2-4AA1-B919-0143DEAFB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6C97D8-953B-49AD-92DF-51F71921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29" y="1392790"/>
            <a:ext cx="5071341" cy="35431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655B19-1118-4161-8E1D-2A2855599E51}"/>
              </a:ext>
            </a:extLst>
          </p:cNvPr>
          <p:cNvSpPr txBox="1"/>
          <p:nvPr/>
        </p:nvSpPr>
        <p:spPr>
          <a:xfrm>
            <a:off x="3090061" y="1092708"/>
            <a:ext cx="268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Module of the </a:t>
            </a:r>
            <a:r>
              <a:rPr lang="fr-CH" dirty="0" err="1"/>
              <a:t>fourier</a:t>
            </a:r>
            <a:r>
              <a:rPr lang="fr-CH" dirty="0"/>
              <a:t> </a:t>
            </a:r>
            <a:r>
              <a:rPr lang="fr-CH" dirty="0" err="1"/>
              <a:t>transform</a:t>
            </a:r>
            <a:endParaRPr lang="fr-C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71A09-EACA-41C7-9873-DCB4BCDD7EF3}"/>
              </a:ext>
            </a:extLst>
          </p:cNvPr>
          <p:cNvSpPr/>
          <p:nvPr/>
        </p:nvSpPr>
        <p:spPr>
          <a:xfrm>
            <a:off x="2517726" y="1584340"/>
            <a:ext cx="2162922" cy="2723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B400056-F18C-4A01-B394-2138D1080F5C}"/>
              </a:ext>
            </a:extLst>
          </p:cNvPr>
          <p:cNvCxnSpPr>
            <a:cxnSpLocks/>
          </p:cNvCxnSpPr>
          <p:nvPr/>
        </p:nvCxnSpPr>
        <p:spPr>
          <a:xfrm>
            <a:off x="2537637" y="4308303"/>
            <a:ext cx="21430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437E84D-5CD1-4DA4-8447-72DBBC098F54}"/>
              </a:ext>
            </a:extLst>
          </p:cNvPr>
          <p:cNvCxnSpPr>
            <a:cxnSpLocks/>
          </p:cNvCxnSpPr>
          <p:nvPr/>
        </p:nvCxnSpPr>
        <p:spPr>
          <a:xfrm>
            <a:off x="4680651" y="2290678"/>
            <a:ext cx="0" cy="201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685A2B9-4A9A-4202-9600-945CCE10F284}"/>
              </a:ext>
            </a:extLst>
          </p:cNvPr>
          <p:cNvCxnSpPr>
            <a:cxnSpLocks/>
          </p:cNvCxnSpPr>
          <p:nvPr/>
        </p:nvCxnSpPr>
        <p:spPr>
          <a:xfrm flipH="1" flipV="1">
            <a:off x="4680651" y="2290677"/>
            <a:ext cx="2096515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DE2FF0A-097E-42F9-88BB-E3FE79019EF2}"/>
              </a:ext>
            </a:extLst>
          </p:cNvPr>
          <p:cNvSpPr txBox="1"/>
          <p:nvPr/>
        </p:nvSpPr>
        <p:spPr>
          <a:xfrm>
            <a:off x="998924" y="581813"/>
            <a:ext cx="61011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Remove</a:t>
            </a:r>
            <a:r>
              <a:rPr lang="fr-CH" dirty="0"/>
              <a:t> </a:t>
            </a:r>
            <a:r>
              <a:rPr lang="fr-CH" dirty="0" err="1"/>
              <a:t>frequencies</a:t>
            </a:r>
            <a:r>
              <a:rPr lang="fr-CH" dirty="0"/>
              <a:t> </a:t>
            </a:r>
            <a:r>
              <a:rPr lang="fr-CH" dirty="0" err="1"/>
              <a:t>below</a:t>
            </a:r>
            <a:r>
              <a:rPr lang="fr-CH" dirty="0"/>
              <a:t> f0 </a:t>
            </a:r>
          </a:p>
        </p:txBody>
      </p:sp>
    </p:spTree>
    <p:extLst>
      <p:ext uri="{BB962C8B-B14F-4D97-AF65-F5344CB8AC3E}">
        <p14:creationId xmlns:p14="http://schemas.microsoft.com/office/powerpoint/2010/main" val="55362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AFA4F-7BB4-4256-B5F4-21600BDB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Filtering</a:t>
            </a:r>
            <a:r>
              <a:rPr lang="fr-CH" dirty="0"/>
              <a:t>: Band </a:t>
            </a:r>
            <a:r>
              <a:rPr lang="fr-CH" dirty="0" err="1"/>
              <a:t>pass</a:t>
            </a:r>
            <a:r>
              <a:rPr lang="fr-CH" dirty="0"/>
              <a:t> </a:t>
            </a:r>
            <a:r>
              <a:rPr lang="fr-CH" dirty="0" err="1"/>
              <a:t>filter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EB1C66-BAA0-449A-8849-5624B3FF98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4AAD5-24E2-4AA1-B919-0143DEAFB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6C97D8-953B-49AD-92DF-51F71921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29" y="1392790"/>
            <a:ext cx="5071341" cy="35431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655B19-1118-4161-8E1D-2A2855599E51}"/>
              </a:ext>
            </a:extLst>
          </p:cNvPr>
          <p:cNvSpPr txBox="1"/>
          <p:nvPr/>
        </p:nvSpPr>
        <p:spPr>
          <a:xfrm>
            <a:off x="3090061" y="1092708"/>
            <a:ext cx="268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Module of the </a:t>
            </a:r>
            <a:r>
              <a:rPr lang="fr-CH" dirty="0" err="1"/>
              <a:t>fourier</a:t>
            </a:r>
            <a:r>
              <a:rPr lang="fr-CH" dirty="0"/>
              <a:t> </a:t>
            </a:r>
            <a:r>
              <a:rPr lang="fr-CH" dirty="0" err="1"/>
              <a:t>transform</a:t>
            </a:r>
            <a:endParaRPr lang="fr-CH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B400056-F18C-4A01-B394-2138D1080F5C}"/>
              </a:ext>
            </a:extLst>
          </p:cNvPr>
          <p:cNvCxnSpPr>
            <a:cxnSpLocks/>
          </p:cNvCxnSpPr>
          <p:nvPr/>
        </p:nvCxnSpPr>
        <p:spPr>
          <a:xfrm flipV="1">
            <a:off x="2537637" y="4308302"/>
            <a:ext cx="96607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437E84D-5CD1-4DA4-8447-72DBBC098F54}"/>
              </a:ext>
            </a:extLst>
          </p:cNvPr>
          <p:cNvCxnSpPr>
            <a:cxnSpLocks/>
          </p:cNvCxnSpPr>
          <p:nvPr/>
        </p:nvCxnSpPr>
        <p:spPr>
          <a:xfrm>
            <a:off x="4680651" y="2290678"/>
            <a:ext cx="0" cy="201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685A2B9-4A9A-4202-9600-945CCE10F284}"/>
              </a:ext>
            </a:extLst>
          </p:cNvPr>
          <p:cNvCxnSpPr>
            <a:cxnSpLocks/>
          </p:cNvCxnSpPr>
          <p:nvPr/>
        </p:nvCxnSpPr>
        <p:spPr>
          <a:xfrm flipH="1" flipV="1">
            <a:off x="4680651" y="4324505"/>
            <a:ext cx="2096515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30B97A3-4524-4478-80DD-2FB6C84470DC}"/>
              </a:ext>
            </a:extLst>
          </p:cNvPr>
          <p:cNvCxnSpPr>
            <a:cxnSpLocks/>
          </p:cNvCxnSpPr>
          <p:nvPr/>
        </p:nvCxnSpPr>
        <p:spPr>
          <a:xfrm>
            <a:off x="3503713" y="2290677"/>
            <a:ext cx="0" cy="201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F2F07DA-225B-4E6F-894E-734B985DB29D}"/>
              </a:ext>
            </a:extLst>
          </p:cNvPr>
          <p:cNvCxnSpPr>
            <a:cxnSpLocks/>
          </p:cNvCxnSpPr>
          <p:nvPr/>
        </p:nvCxnSpPr>
        <p:spPr>
          <a:xfrm flipV="1">
            <a:off x="3503714" y="2290676"/>
            <a:ext cx="1176937" cy="11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5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AFA4F-7BB4-4256-B5F4-21600BDB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Filtering</a:t>
            </a:r>
            <a:r>
              <a:rPr lang="fr-CH" dirty="0"/>
              <a:t>: Band </a:t>
            </a:r>
            <a:r>
              <a:rPr lang="fr-CH" dirty="0" err="1"/>
              <a:t>pass</a:t>
            </a:r>
            <a:r>
              <a:rPr lang="fr-CH" dirty="0"/>
              <a:t> </a:t>
            </a:r>
            <a:r>
              <a:rPr lang="fr-CH" dirty="0" err="1"/>
              <a:t>filter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EB1C66-BAA0-449A-8849-5624B3FF98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4AAD5-24E2-4AA1-B919-0143DEAFB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6C97D8-953B-49AD-92DF-51F71921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29" y="1392790"/>
            <a:ext cx="5071341" cy="35431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655B19-1118-4161-8E1D-2A2855599E51}"/>
              </a:ext>
            </a:extLst>
          </p:cNvPr>
          <p:cNvSpPr txBox="1"/>
          <p:nvPr/>
        </p:nvSpPr>
        <p:spPr>
          <a:xfrm>
            <a:off x="3090061" y="1092708"/>
            <a:ext cx="268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Module of the </a:t>
            </a:r>
            <a:r>
              <a:rPr lang="fr-CH" dirty="0" err="1"/>
              <a:t>fourier</a:t>
            </a:r>
            <a:r>
              <a:rPr lang="fr-CH" dirty="0"/>
              <a:t> </a:t>
            </a:r>
            <a:r>
              <a:rPr lang="fr-CH" dirty="0" err="1"/>
              <a:t>transform</a:t>
            </a:r>
            <a:endParaRPr lang="fr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4BFE25-A7BC-4272-921D-69CA847F7032}"/>
              </a:ext>
            </a:extLst>
          </p:cNvPr>
          <p:cNvSpPr/>
          <p:nvPr/>
        </p:nvSpPr>
        <p:spPr>
          <a:xfrm>
            <a:off x="2517726" y="1584340"/>
            <a:ext cx="966068" cy="272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B400056-F18C-4A01-B394-2138D1080F5C}"/>
              </a:ext>
            </a:extLst>
          </p:cNvPr>
          <p:cNvCxnSpPr>
            <a:cxnSpLocks/>
          </p:cNvCxnSpPr>
          <p:nvPr/>
        </p:nvCxnSpPr>
        <p:spPr>
          <a:xfrm flipV="1">
            <a:off x="2537637" y="4308302"/>
            <a:ext cx="96607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437E84D-5CD1-4DA4-8447-72DBBC098F54}"/>
              </a:ext>
            </a:extLst>
          </p:cNvPr>
          <p:cNvCxnSpPr>
            <a:cxnSpLocks/>
          </p:cNvCxnSpPr>
          <p:nvPr/>
        </p:nvCxnSpPr>
        <p:spPr>
          <a:xfrm>
            <a:off x="4680651" y="2290678"/>
            <a:ext cx="0" cy="201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685A2B9-4A9A-4202-9600-945CCE10F284}"/>
              </a:ext>
            </a:extLst>
          </p:cNvPr>
          <p:cNvCxnSpPr>
            <a:cxnSpLocks/>
          </p:cNvCxnSpPr>
          <p:nvPr/>
        </p:nvCxnSpPr>
        <p:spPr>
          <a:xfrm flipH="1" flipV="1">
            <a:off x="4680651" y="4324505"/>
            <a:ext cx="2096515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30B97A3-4524-4478-80DD-2FB6C84470DC}"/>
              </a:ext>
            </a:extLst>
          </p:cNvPr>
          <p:cNvCxnSpPr>
            <a:cxnSpLocks/>
          </p:cNvCxnSpPr>
          <p:nvPr/>
        </p:nvCxnSpPr>
        <p:spPr>
          <a:xfrm>
            <a:off x="3503713" y="2290677"/>
            <a:ext cx="0" cy="201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F2F07DA-225B-4E6F-894E-734B985DB29D}"/>
              </a:ext>
            </a:extLst>
          </p:cNvPr>
          <p:cNvCxnSpPr>
            <a:cxnSpLocks/>
          </p:cNvCxnSpPr>
          <p:nvPr/>
        </p:nvCxnSpPr>
        <p:spPr>
          <a:xfrm flipV="1">
            <a:off x="3503714" y="2290676"/>
            <a:ext cx="1176937" cy="11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A910B-6887-4675-AB47-E19E1D13C5B2}"/>
              </a:ext>
            </a:extLst>
          </p:cNvPr>
          <p:cNvSpPr/>
          <p:nvPr/>
        </p:nvSpPr>
        <p:spPr>
          <a:xfrm>
            <a:off x="4706236" y="1563688"/>
            <a:ext cx="2096513" cy="272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9422104-79EA-4738-94CF-E457D3E21D8E}"/>
              </a:ext>
            </a:extLst>
          </p:cNvPr>
          <p:cNvSpPr txBox="1"/>
          <p:nvPr/>
        </p:nvSpPr>
        <p:spPr>
          <a:xfrm>
            <a:off x="998924" y="581813"/>
            <a:ext cx="61011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Remove</a:t>
            </a:r>
            <a:r>
              <a:rPr lang="fr-CH" dirty="0"/>
              <a:t> </a:t>
            </a:r>
            <a:r>
              <a:rPr lang="fr-CH" dirty="0" err="1"/>
              <a:t>frequencies</a:t>
            </a:r>
            <a:r>
              <a:rPr lang="fr-CH" dirty="0"/>
              <a:t> </a:t>
            </a:r>
            <a:r>
              <a:rPr lang="fr-CH" dirty="0" err="1"/>
              <a:t>outside</a:t>
            </a:r>
            <a:r>
              <a:rPr lang="fr-CH" dirty="0"/>
              <a:t> the support f1-f2</a:t>
            </a:r>
          </a:p>
        </p:txBody>
      </p:sp>
    </p:spTree>
    <p:extLst>
      <p:ext uri="{BB962C8B-B14F-4D97-AF65-F5344CB8AC3E}">
        <p14:creationId xmlns:p14="http://schemas.microsoft.com/office/powerpoint/2010/main" val="15590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AFA4F-7BB4-4256-B5F4-21600BDB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Filtering</a:t>
            </a:r>
            <a:r>
              <a:rPr lang="fr-CH" dirty="0"/>
              <a:t>: Stop band </a:t>
            </a:r>
            <a:r>
              <a:rPr lang="fr-CH" dirty="0" err="1"/>
              <a:t>filter</a:t>
            </a:r>
            <a:r>
              <a:rPr lang="fr-CH" dirty="0"/>
              <a:t> (or </a:t>
            </a:r>
            <a:r>
              <a:rPr lang="fr-CH" dirty="0" err="1"/>
              <a:t>cut</a:t>
            </a:r>
            <a:r>
              <a:rPr lang="fr-CH" dirty="0"/>
              <a:t> band)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EB1C66-BAA0-449A-8849-5624B3FF98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4AAD5-24E2-4AA1-B919-0143DEAFB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6C97D8-953B-49AD-92DF-51F71921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29" y="1392790"/>
            <a:ext cx="5071341" cy="35431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655B19-1118-4161-8E1D-2A2855599E51}"/>
              </a:ext>
            </a:extLst>
          </p:cNvPr>
          <p:cNvSpPr txBox="1"/>
          <p:nvPr/>
        </p:nvSpPr>
        <p:spPr>
          <a:xfrm>
            <a:off x="3090061" y="1092708"/>
            <a:ext cx="268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Module of the </a:t>
            </a:r>
            <a:r>
              <a:rPr lang="fr-CH" dirty="0" err="1"/>
              <a:t>fourier</a:t>
            </a:r>
            <a:r>
              <a:rPr lang="fr-CH" dirty="0"/>
              <a:t> </a:t>
            </a:r>
            <a:r>
              <a:rPr lang="fr-CH" dirty="0" err="1"/>
              <a:t>transform</a:t>
            </a:r>
            <a:endParaRPr lang="fr-CH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B400056-F18C-4A01-B394-2138D1080F5C}"/>
              </a:ext>
            </a:extLst>
          </p:cNvPr>
          <p:cNvCxnSpPr>
            <a:cxnSpLocks/>
          </p:cNvCxnSpPr>
          <p:nvPr/>
        </p:nvCxnSpPr>
        <p:spPr>
          <a:xfrm flipV="1">
            <a:off x="2524848" y="2302324"/>
            <a:ext cx="96607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437E84D-5CD1-4DA4-8447-72DBBC098F54}"/>
              </a:ext>
            </a:extLst>
          </p:cNvPr>
          <p:cNvCxnSpPr>
            <a:cxnSpLocks/>
          </p:cNvCxnSpPr>
          <p:nvPr/>
        </p:nvCxnSpPr>
        <p:spPr>
          <a:xfrm>
            <a:off x="3866143" y="2276399"/>
            <a:ext cx="0" cy="201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685A2B9-4A9A-4202-9600-945CCE10F284}"/>
              </a:ext>
            </a:extLst>
          </p:cNvPr>
          <p:cNvCxnSpPr>
            <a:cxnSpLocks/>
          </p:cNvCxnSpPr>
          <p:nvPr/>
        </p:nvCxnSpPr>
        <p:spPr>
          <a:xfrm flipH="1">
            <a:off x="3866144" y="2276399"/>
            <a:ext cx="2923812" cy="14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30B97A3-4524-4478-80DD-2FB6C84470DC}"/>
              </a:ext>
            </a:extLst>
          </p:cNvPr>
          <p:cNvCxnSpPr>
            <a:cxnSpLocks/>
          </p:cNvCxnSpPr>
          <p:nvPr/>
        </p:nvCxnSpPr>
        <p:spPr>
          <a:xfrm>
            <a:off x="3503713" y="2290677"/>
            <a:ext cx="0" cy="201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F2F07DA-225B-4E6F-894E-734B985DB29D}"/>
              </a:ext>
            </a:extLst>
          </p:cNvPr>
          <p:cNvCxnSpPr>
            <a:cxnSpLocks/>
          </p:cNvCxnSpPr>
          <p:nvPr/>
        </p:nvCxnSpPr>
        <p:spPr>
          <a:xfrm flipV="1">
            <a:off x="3516503" y="4282376"/>
            <a:ext cx="349641" cy="11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11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AFA4F-7BB4-4256-B5F4-21600BDB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Filtering</a:t>
            </a:r>
            <a:r>
              <a:rPr lang="fr-CH" dirty="0"/>
              <a:t>: Cut band </a:t>
            </a:r>
            <a:r>
              <a:rPr lang="fr-CH" dirty="0" err="1"/>
              <a:t>filter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EB1C66-BAA0-449A-8849-5624B3FF98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4AAD5-24E2-4AA1-B919-0143DEAFB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6C97D8-953B-49AD-92DF-51F71921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29" y="1392790"/>
            <a:ext cx="5071341" cy="35431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655B19-1118-4161-8E1D-2A2855599E51}"/>
              </a:ext>
            </a:extLst>
          </p:cNvPr>
          <p:cNvSpPr txBox="1"/>
          <p:nvPr/>
        </p:nvSpPr>
        <p:spPr>
          <a:xfrm>
            <a:off x="3090061" y="1092708"/>
            <a:ext cx="268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Module of the </a:t>
            </a:r>
            <a:r>
              <a:rPr lang="fr-CH" dirty="0" err="1"/>
              <a:t>fourier</a:t>
            </a:r>
            <a:r>
              <a:rPr lang="fr-CH" dirty="0"/>
              <a:t> </a:t>
            </a:r>
            <a:r>
              <a:rPr lang="fr-CH" dirty="0" err="1"/>
              <a:t>transform</a:t>
            </a:r>
            <a:endParaRPr lang="fr-CH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B400056-F18C-4A01-B394-2138D1080F5C}"/>
              </a:ext>
            </a:extLst>
          </p:cNvPr>
          <p:cNvCxnSpPr>
            <a:cxnSpLocks/>
          </p:cNvCxnSpPr>
          <p:nvPr/>
        </p:nvCxnSpPr>
        <p:spPr>
          <a:xfrm flipV="1">
            <a:off x="2524848" y="2302324"/>
            <a:ext cx="96607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437E84D-5CD1-4DA4-8447-72DBBC098F54}"/>
              </a:ext>
            </a:extLst>
          </p:cNvPr>
          <p:cNvCxnSpPr>
            <a:cxnSpLocks/>
          </p:cNvCxnSpPr>
          <p:nvPr/>
        </p:nvCxnSpPr>
        <p:spPr>
          <a:xfrm>
            <a:off x="3866143" y="2276399"/>
            <a:ext cx="0" cy="201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685A2B9-4A9A-4202-9600-945CCE10F284}"/>
              </a:ext>
            </a:extLst>
          </p:cNvPr>
          <p:cNvCxnSpPr>
            <a:cxnSpLocks/>
          </p:cNvCxnSpPr>
          <p:nvPr/>
        </p:nvCxnSpPr>
        <p:spPr>
          <a:xfrm flipH="1">
            <a:off x="3866144" y="2276399"/>
            <a:ext cx="2923812" cy="14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30B97A3-4524-4478-80DD-2FB6C84470DC}"/>
              </a:ext>
            </a:extLst>
          </p:cNvPr>
          <p:cNvCxnSpPr>
            <a:cxnSpLocks/>
          </p:cNvCxnSpPr>
          <p:nvPr/>
        </p:nvCxnSpPr>
        <p:spPr>
          <a:xfrm>
            <a:off x="3503713" y="2290677"/>
            <a:ext cx="0" cy="201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F2F07DA-225B-4E6F-894E-734B985DB29D}"/>
              </a:ext>
            </a:extLst>
          </p:cNvPr>
          <p:cNvCxnSpPr>
            <a:cxnSpLocks/>
          </p:cNvCxnSpPr>
          <p:nvPr/>
        </p:nvCxnSpPr>
        <p:spPr>
          <a:xfrm flipV="1">
            <a:off x="3516503" y="4282376"/>
            <a:ext cx="349641" cy="11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778F1A6-3C09-4E4D-BC2E-AA3ED80691A0}"/>
              </a:ext>
            </a:extLst>
          </p:cNvPr>
          <p:cNvSpPr txBox="1"/>
          <p:nvPr/>
        </p:nvSpPr>
        <p:spPr>
          <a:xfrm>
            <a:off x="998924" y="581813"/>
            <a:ext cx="610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Remove</a:t>
            </a:r>
            <a:r>
              <a:rPr lang="fr-CH" dirty="0"/>
              <a:t> </a:t>
            </a:r>
            <a:r>
              <a:rPr lang="fr-CH" dirty="0" err="1"/>
              <a:t>frequencies</a:t>
            </a:r>
            <a:r>
              <a:rPr lang="fr-CH" dirty="0"/>
              <a:t> </a:t>
            </a:r>
            <a:r>
              <a:rPr lang="fr-CH" dirty="0" err="1"/>
              <a:t>inside</a:t>
            </a:r>
            <a:r>
              <a:rPr lang="fr-CH" dirty="0"/>
              <a:t> the support f1-f2. </a:t>
            </a:r>
            <a:r>
              <a:rPr lang="fr-CH" dirty="0" err="1"/>
              <a:t>Also</a:t>
            </a:r>
            <a:r>
              <a:rPr lang="fr-CH" dirty="0"/>
              <a:t> </a:t>
            </a:r>
            <a:r>
              <a:rPr lang="fr-CH" dirty="0" err="1"/>
              <a:t>called</a:t>
            </a:r>
            <a:r>
              <a:rPr lang="fr-CH" dirty="0"/>
              <a:t> Notch </a:t>
            </a:r>
            <a:r>
              <a:rPr lang="fr-CH" dirty="0" err="1"/>
              <a:t>filter</a:t>
            </a:r>
            <a:r>
              <a:rPr lang="fr-CH" dirty="0"/>
              <a:t> if the support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tight</a:t>
            </a:r>
            <a:endParaRPr lang="fr-C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579955-D55A-46BA-B76D-5B9848405971}"/>
              </a:ext>
            </a:extLst>
          </p:cNvPr>
          <p:cNvSpPr/>
          <p:nvPr/>
        </p:nvSpPr>
        <p:spPr>
          <a:xfrm>
            <a:off x="3516503" y="1563688"/>
            <a:ext cx="324061" cy="271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25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EB1C66-BAA0-449A-8849-5624B3FF98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4AAD5-24E2-4AA1-B919-0143DEAFB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6C97D8-953B-49AD-92DF-51F71921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29" y="1392790"/>
            <a:ext cx="5071341" cy="35431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655B19-1118-4161-8E1D-2A2855599E51}"/>
              </a:ext>
            </a:extLst>
          </p:cNvPr>
          <p:cNvSpPr txBox="1"/>
          <p:nvPr/>
        </p:nvSpPr>
        <p:spPr>
          <a:xfrm>
            <a:off x="3090061" y="1092708"/>
            <a:ext cx="268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Module of the </a:t>
            </a:r>
            <a:r>
              <a:rPr lang="fr-CH" dirty="0" err="1"/>
              <a:t>fourier</a:t>
            </a:r>
            <a:r>
              <a:rPr lang="fr-CH" dirty="0"/>
              <a:t> </a:t>
            </a:r>
            <a:r>
              <a:rPr lang="fr-CH" dirty="0" err="1"/>
              <a:t>transform</a:t>
            </a:r>
            <a:endParaRPr lang="fr-CH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B400056-F18C-4A01-B394-2138D1080F5C}"/>
              </a:ext>
            </a:extLst>
          </p:cNvPr>
          <p:cNvCxnSpPr>
            <a:cxnSpLocks/>
          </p:cNvCxnSpPr>
          <p:nvPr/>
        </p:nvCxnSpPr>
        <p:spPr>
          <a:xfrm>
            <a:off x="2537637" y="2247014"/>
            <a:ext cx="20786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437E84D-5CD1-4DA4-8447-72DBBC098F54}"/>
              </a:ext>
            </a:extLst>
          </p:cNvPr>
          <p:cNvCxnSpPr>
            <a:cxnSpLocks/>
          </p:cNvCxnSpPr>
          <p:nvPr/>
        </p:nvCxnSpPr>
        <p:spPr>
          <a:xfrm>
            <a:off x="4616257" y="2247014"/>
            <a:ext cx="0" cy="201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685A2B9-4A9A-4202-9600-945CCE10F284}"/>
              </a:ext>
            </a:extLst>
          </p:cNvPr>
          <p:cNvCxnSpPr>
            <a:cxnSpLocks/>
          </p:cNvCxnSpPr>
          <p:nvPr/>
        </p:nvCxnSpPr>
        <p:spPr>
          <a:xfrm flipH="1">
            <a:off x="4633472" y="4264639"/>
            <a:ext cx="211439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>
            <a:extLst>
              <a:ext uri="{FF2B5EF4-FFF2-40B4-BE49-F238E27FC236}">
                <a16:creationId xmlns:a16="http://schemas.microsoft.com/office/drawing/2014/main" id="{B667084D-551F-452E-B8C4-52966C466788}"/>
              </a:ext>
            </a:extLst>
          </p:cNvPr>
          <p:cNvSpPr txBox="1">
            <a:spLocks/>
          </p:cNvSpPr>
          <p:nvPr/>
        </p:nvSpPr>
        <p:spPr>
          <a:xfrm>
            <a:off x="904875" y="135471"/>
            <a:ext cx="7551553" cy="58599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Decimation</a:t>
            </a:r>
            <a:r>
              <a:rPr lang="fr-CH" dirty="0"/>
              <a:t>: </a:t>
            </a:r>
            <a:r>
              <a:rPr lang="fr-CH" dirty="0" err="1"/>
              <a:t>Filtering</a:t>
            </a:r>
            <a:r>
              <a:rPr lang="fr-CH" dirty="0"/>
              <a:t> + </a:t>
            </a:r>
            <a:r>
              <a:rPr lang="fr-CH" dirty="0" err="1"/>
              <a:t>Subsampling</a:t>
            </a:r>
            <a:endParaRPr lang="fr-CH" dirty="0"/>
          </a:p>
          <a:p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C5FC708-5B44-4722-AD98-7C62F4740BA0}"/>
              </a:ext>
            </a:extLst>
          </p:cNvPr>
          <p:cNvSpPr txBox="1"/>
          <p:nvPr/>
        </p:nvSpPr>
        <p:spPr>
          <a:xfrm>
            <a:off x="998924" y="581813"/>
            <a:ext cx="610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Before</a:t>
            </a:r>
            <a:r>
              <a:rPr lang="fr-CH" dirty="0"/>
              <a:t> </a:t>
            </a:r>
            <a:r>
              <a:rPr lang="fr-CH" dirty="0" err="1"/>
              <a:t>subsampling</a:t>
            </a:r>
            <a:r>
              <a:rPr lang="fr-CH" dirty="0"/>
              <a:t> by a factor N, use a </a:t>
            </a:r>
            <a:r>
              <a:rPr lang="fr-CH" dirty="0" err="1"/>
              <a:t>lowpass</a:t>
            </a:r>
            <a:r>
              <a:rPr lang="fr-CH" dirty="0"/>
              <a:t> </a:t>
            </a:r>
            <a:r>
              <a:rPr lang="fr-CH" dirty="0" err="1"/>
              <a:t>filter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remove</a:t>
            </a:r>
            <a:r>
              <a:rPr lang="fr-CH" dirty="0"/>
              <a:t> </a:t>
            </a:r>
            <a:r>
              <a:rPr lang="fr-CH" dirty="0" err="1"/>
              <a:t>frequencies</a:t>
            </a:r>
            <a:r>
              <a:rPr lang="fr-CH" dirty="0"/>
              <a:t> </a:t>
            </a:r>
            <a:r>
              <a:rPr lang="fr-CH" dirty="0" err="1"/>
              <a:t>above</a:t>
            </a:r>
            <a:r>
              <a:rPr lang="fr-CH" dirty="0"/>
              <a:t> </a:t>
            </a:r>
            <a:r>
              <a:rPr lang="fr-CH" dirty="0" err="1"/>
              <a:t>fs</a:t>
            </a:r>
            <a:r>
              <a:rPr lang="fr-CH" dirty="0"/>
              <a:t>/(2*N) to </a:t>
            </a:r>
            <a:r>
              <a:rPr lang="fr-CH" dirty="0" err="1"/>
              <a:t>avoid</a:t>
            </a:r>
            <a:r>
              <a:rPr lang="fr-CH" dirty="0"/>
              <a:t> aliasing</a:t>
            </a:r>
          </a:p>
        </p:txBody>
      </p:sp>
    </p:spTree>
    <p:extLst>
      <p:ext uri="{BB962C8B-B14F-4D97-AF65-F5344CB8AC3E}">
        <p14:creationId xmlns:p14="http://schemas.microsoft.com/office/powerpoint/2010/main" val="2687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AFA4F-7BB4-4256-B5F4-21600BDB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Filtering</a:t>
            </a:r>
            <a:r>
              <a:rPr lang="fr-CH" dirty="0"/>
              <a:t> via convolution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EB1C66-BAA0-449A-8849-5624B3FF98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4AAD5-24E2-4AA1-B919-0143DEAFB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77AB94-7A65-416D-953A-C3DD772B9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33" y="564638"/>
            <a:ext cx="6903734" cy="40142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8D48F5C-0EA9-4E21-B5BF-7DA4A1E9A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09" y="564638"/>
            <a:ext cx="6830582" cy="40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0E752D-667D-44C8-BD71-B71637AF7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F9DFA2-6868-4F6C-AB14-F77A68D52C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E23AEC7-77AB-442A-A942-6372AF535025}"/>
              </a:ext>
            </a:extLst>
          </p:cNvPr>
          <p:cNvSpPr txBox="1">
            <a:spLocks/>
          </p:cNvSpPr>
          <p:nvPr/>
        </p:nvSpPr>
        <p:spPr>
          <a:xfrm>
            <a:off x="1057275" y="331953"/>
            <a:ext cx="7551553" cy="58599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Fourier Transform</a:t>
            </a:r>
            <a:endParaRPr lang="fr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B7718-390B-452A-9B68-45A4112EF7D2}"/>
              </a:ext>
            </a:extLst>
          </p:cNvPr>
          <p:cNvSpPr/>
          <p:nvPr/>
        </p:nvSpPr>
        <p:spPr>
          <a:xfrm>
            <a:off x="1242059" y="933004"/>
            <a:ext cx="458978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https://www.geogebra.org/m/t9uspumz#material/aenhzjpz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09A355-3072-489E-B9E4-D82B19B8C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051" y="1959093"/>
            <a:ext cx="2756070" cy="217664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48B9D16-3CD9-42F6-8841-4343E33DB960}"/>
              </a:ext>
            </a:extLst>
          </p:cNvPr>
          <p:cNvSpPr txBox="1"/>
          <p:nvPr/>
        </p:nvSpPr>
        <p:spPr>
          <a:xfrm>
            <a:off x="2006009" y="1474381"/>
            <a:ext cx="16515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Time signal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6B6B15-02C7-49C2-9258-865E0EA40E31}"/>
              </a:ext>
            </a:extLst>
          </p:cNvPr>
          <p:cNvSpPr txBox="1"/>
          <p:nvPr/>
        </p:nvSpPr>
        <p:spPr>
          <a:xfrm>
            <a:off x="5486400" y="1474048"/>
            <a:ext cx="16515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FFT </a:t>
            </a:r>
            <a:r>
              <a:rPr lang="fr-CH" dirty="0" err="1"/>
              <a:t>spectrum</a:t>
            </a:r>
            <a:endParaRPr lang="fr-CH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C36D85A-5D5A-4A7C-A7F0-6B7184569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59" y="1998068"/>
            <a:ext cx="2757600" cy="20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AFA4F-7BB4-4256-B5F4-21600BDB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Filtering</a:t>
            </a:r>
            <a:r>
              <a:rPr lang="fr-CH" dirty="0"/>
              <a:t> via convolution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EB1C66-BAA0-449A-8849-5624B3FF98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4AAD5-24E2-4AA1-B919-0143DEAFB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77AB94-7A65-416D-953A-C3DD772B9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33" y="564638"/>
            <a:ext cx="6903734" cy="40142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8D48F5C-0EA9-4E21-B5BF-7DA4A1E9A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09" y="564638"/>
            <a:ext cx="6830582" cy="40142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6CF25E1-971D-4967-BDEE-7487491F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33" y="564638"/>
            <a:ext cx="6903734" cy="40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AFA4F-7BB4-4256-B5F4-21600BDB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Filtering</a:t>
            </a:r>
            <a:r>
              <a:rPr lang="fr-CH" dirty="0"/>
              <a:t> via convolution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EB1C66-BAA0-449A-8849-5624B3FF98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4AAD5-24E2-4AA1-B919-0143DEAFB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77AB94-7A65-416D-953A-C3DD772B9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33" y="564638"/>
            <a:ext cx="6903734" cy="40142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8D48F5C-0EA9-4E21-B5BF-7DA4A1E9A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09" y="564638"/>
            <a:ext cx="6830582" cy="40142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6CF25E1-971D-4967-BDEE-7487491F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33" y="564638"/>
            <a:ext cx="6903734" cy="40142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FA7CDDE-835A-485C-9A63-DCC08E2BE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85" y="564638"/>
            <a:ext cx="6986030" cy="40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AFA4F-7BB4-4256-B5F4-21600BDB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Filtering</a:t>
            </a:r>
            <a:r>
              <a:rPr lang="fr-CH" dirty="0"/>
              <a:t> via convolution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EB1C66-BAA0-449A-8849-5624B3FF98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4AAD5-24E2-4AA1-B919-0143DEAFB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77AB94-7A65-416D-953A-C3DD772B9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33" y="564638"/>
            <a:ext cx="6903734" cy="40142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8D48F5C-0EA9-4E21-B5BF-7DA4A1E9A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09" y="564638"/>
            <a:ext cx="6830582" cy="40142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6CF25E1-971D-4967-BDEE-7487491F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33" y="564638"/>
            <a:ext cx="6903734" cy="40142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FA7CDDE-835A-485C-9A63-DCC08E2BE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85" y="564638"/>
            <a:ext cx="6986030" cy="40142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48CA98C-A8C5-4AF2-983C-130830A77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33" y="564638"/>
            <a:ext cx="6903734" cy="40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3D73A0E-8794-4544-8C7A-2A08636878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FCC1B1-80CB-4417-9FEA-CC7D8A56FF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B15CC5-D3E8-4CBD-BB8B-5AC4BBF5E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33" y="564638"/>
            <a:ext cx="6903734" cy="4014224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302DF668-8F8C-4F88-B773-111427B90DE2}"/>
              </a:ext>
            </a:extLst>
          </p:cNvPr>
          <p:cNvSpPr txBox="1">
            <a:spLocks/>
          </p:cNvSpPr>
          <p:nvPr/>
        </p:nvSpPr>
        <p:spPr>
          <a:xfrm>
            <a:off x="1057275" y="331953"/>
            <a:ext cx="7551553" cy="58599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Filtering</a:t>
            </a:r>
            <a:r>
              <a:rPr lang="fr-CH" dirty="0"/>
              <a:t> via convolution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6E9B2B6-5E8D-43B2-887C-B9BBF3E7800A}"/>
              </a:ext>
            </a:extLst>
          </p:cNvPr>
          <p:cNvSpPr txBox="1"/>
          <p:nvPr/>
        </p:nvSpPr>
        <p:spPr>
          <a:xfrm>
            <a:off x="3252998" y="3147802"/>
            <a:ext cx="22738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accent1"/>
                </a:solidFill>
              </a:rPr>
              <a:t>Low-</a:t>
            </a:r>
            <a:r>
              <a:rPr lang="fr-CH" dirty="0" err="1">
                <a:solidFill>
                  <a:schemeClr val="accent1"/>
                </a:solidFill>
              </a:rPr>
              <a:t>pass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filter</a:t>
            </a:r>
            <a:endParaRPr lang="fr-CH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03FC08-42D9-4AD3-B1F8-F9A4641753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1E7589-53A6-484B-AD93-2D6A34568F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4F6318F-B3F8-46D8-9188-7E1F677BC67E}"/>
              </a:ext>
            </a:extLst>
          </p:cNvPr>
          <p:cNvSpPr txBox="1">
            <a:spLocks/>
          </p:cNvSpPr>
          <p:nvPr/>
        </p:nvSpPr>
        <p:spPr>
          <a:xfrm>
            <a:off x="1057275" y="331953"/>
            <a:ext cx="7551553" cy="58599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Filtering</a:t>
            </a:r>
            <a:r>
              <a:rPr lang="fr-CH" dirty="0"/>
              <a:t> via convolution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50870B-7E6A-497F-B9ED-35AEE385C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689746"/>
            <a:ext cx="7013462" cy="40142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B3683A2-C2EC-4DBB-8312-A98157D2288A}"/>
              </a:ext>
            </a:extLst>
          </p:cNvPr>
          <p:cNvSpPr txBox="1"/>
          <p:nvPr/>
        </p:nvSpPr>
        <p:spPr>
          <a:xfrm>
            <a:off x="3252998" y="3147802"/>
            <a:ext cx="22738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accent1"/>
                </a:solidFill>
              </a:rPr>
              <a:t>High-</a:t>
            </a:r>
            <a:r>
              <a:rPr lang="fr-CH" dirty="0" err="1">
                <a:solidFill>
                  <a:schemeClr val="accent1"/>
                </a:solidFill>
              </a:rPr>
              <a:t>pass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filter</a:t>
            </a:r>
            <a:endParaRPr lang="fr-CH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5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3D73A0E-8794-4544-8C7A-2A08636878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65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FCC1B1-80CB-4417-9FEA-CC7D8A56FF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B15CC5-D3E8-4CBD-BB8B-5AC4BBF5E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33" y="564638"/>
            <a:ext cx="6903734" cy="4014224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302DF668-8F8C-4F88-B773-111427B90DE2}"/>
              </a:ext>
            </a:extLst>
          </p:cNvPr>
          <p:cNvSpPr txBox="1">
            <a:spLocks/>
          </p:cNvSpPr>
          <p:nvPr/>
        </p:nvSpPr>
        <p:spPr>
          <a:xfrm>
            <a:off x="1057275" y="331953"/>
            <a:ext cx="7551553" cy="58599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Filtering via convolution</a:t>
            </a:r>
            <a:endParaRPr lang="fr-CH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8505041-750D-4217-947A-B3925A5C7E21}"/>
              </a:ext>
            </a:extLst>
          </p:cNvPr>
          <p:cNvCxnSpPr/>
          <p:nvPr/>
        </p:nvCxnSpPr>
        <p:spPr>
          <a:xfrm>
            <a:off x="1859536" y="4578862"/>
            <a:ext cx="7069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E1DFE200-8E62-4967-82C6-7DC2CC7593F9}"/>
              </a:ext>
            </a:extLst>
          </p:cNvPr>
          <p:cNvSpPr txBox="1"/>
          <p:nvPr/>
        </p:nvSpPr>
        <p:spPr>
          <a:xfrm>
            <a:off x="960503" y="4702630"/>
            <a:ext cx="47487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Trade-of </a:t>
            </a:r>
            <a:r>
              <a:rPr lang="fr-CH" dirty="0" err="1"/>
              <a:t>precision</a:t>
            </a:r>
            <a:r>
              <a:rPr lang="fr-CH" dirty="0"/>
              <a:t> of the </a:t>
            </a:r>
            <a:r>
              <a:rPr lang="fr-CH" dirty="0" err="1"/>
              <a:t>cutting</a:t>
            </a:r>
            <a:r>
              <a:rPr lang="fr-CH" dirty="0"/>
              <a:t> </a:t>
            </a:r>
            <a:r>
              <a:rPr lang="fr-CH" dirty="0" err="1"/>
              <a:t>frequency</a:t>
            </a:r>
            <a:r>
              <a:rPr lang="fr-CH" dirty="0"/>
              <a:t> vs </a:t>
            </a:r>
            <a:r>
              <a:rPr lang="fr-CH" dirty="0" err="1"/>
              <a:t>riples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185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6606B-4C22-4273-A8EF-D3864794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Filtering</a:t>
            </a:r>
            <a:r>
              <a:rPr lang="fr-CH" dirty="0"/>
              <a:t> via convolution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64A2DA-401C-48ED-AE0C-3CF9C05B3C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F9D7F3-59B2-40B2-8321-DEF53944B0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0D7CC4-E0E0-469B-AB3B-9C12793D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09" y="564638"/>
            <a:ext cx="6830582" cy="4014224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B68C911-ACC2-4441-8A36-299482F05E9A}"/>
              </a:ext>
            </a:extLst>
          </p:cNvPr>
          <p:cNvCxnSpPr/>
          <p:nvPr/>
        </p:nvCxnSpPr>
        <p:spPr>
          <a:xfrm>
            <a:off x="1859536" y="4578862"/>
            <a:ext cx="7069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4464CE1C-A829-40A9-A69E-9485BCAAEC70}"/>
              </a:ext>
            </a:extLst>
          </p:cNvPr>
          <p:cNvSpPr txBox="1"/>
          <p:nvPr/>
        </p:nvSpPr>
        <p:spPr>
          <a:xfrm>
            <a:off x="960503" y="4702630"/>
            <a:ext cx="47487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Trade-of </a:t>
            </a:r>
            <a:r>
              <a:rPr lang="fr-CH" dirty="0" err="1"/>
              <a:t>precision</a:t>
            </a:r>
            <a:r>
              <a:rPr lang="fr-CH" dirty="0"/>
              <a:t> of the </a:t>
            </a:r>
            <a:r>
              <a:rPr lang="fr-CH" dirty="0" err="1"/>
              <a:t>cutting</a:t>
            </a:r>
            <a:r>
              <a:rPr lang="fr-CH" dirty="0"/>
              <a:t> </a:t>
            </a:r>
            <a:r>
              <a:rPr lang="fr-CH" dirty="0" err="1"/>
              <a:t>frequency</a:t>
            </a:r>
            <a:r>
              <a:rPr lang="fr-CH" dirty="0"/>
              <a:t> vs </a:t>
            </a:r>
            <a:r>
              <a:rPr lang="fr-CH" dirty="0" err="1"/>
              <a:t>riples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691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99116-FDE8-47E0-8649-A07C6C7A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Filtering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numpy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F4666F-C463-407F-B13B-B64DE75DC6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67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7212BC-310F-4719-9130-3648560BF1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01AFE7-6CF4-4137-8AC2-16CE6626B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53" y="1768433"/>
            <a:ext cx="4743694" cy="1606633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59BB59B-1475-44EA-B5C7-FF31C6D4AB2F}"/>
              </a:ext>
            </a:extLst>
          </p:cNvPr>
          <p:cNvCxnSpPr/>
          <p:nvPr/>
        </p:nvCxnSpPr>
        <p:spPr>
          <a:xfrm>
            <a:off x="4141694" y="2966037"/>
            <a:ext cx="2174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65F2FF2-2320-4B54-889D-0934C8F09B15}"/>
              </a:ext>
            </a:extLst>
          </p:cNvPr>
          <p:cNvCxnSpPr/>
          <p:nvPr/>
        </p:nvCxnSpPr>
        <p:spPr>
          <a:xfrm>
            <a:off x="5194407" y="2966037"/>
            <a:ext cx="676195" cy="768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4049947-EC20-46C3-9A58-9F10826EEA1B}"/>
              </a:ext>
            </a:extLst>
          </p:cNvPr>
          <p:cNvSpPr txBox="1"/>
          <p:nvPr/>
        </p:nvSpPr>
        <p:spPr>
          <a:xfrm>
            <a:off x="5071463" y="3811281"/>
            <a:ext cx="38727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Create</a:t>
            </a:r>
            <a:r>
              <a:rPr lang="fr-CH" dirty="0"/>
              <a:t> the </a:t>
            </a:r>
            <a:r>
              <a:rPr lang="fr-CH" dirty="0" err="1"/>
              <a:t>filter</a:t>
            </a:r>
            <a:r>
              <a:rPr lang="fr-CH" dirty="0"/>
              <a:t>:</a:t>
            </a:r>
          </a:p>
          <a:p>
            <a:r>
              <a:rPr lang="fr-CH" dirty="0" err="1"/>
              <a:t>Lowcut</a:t>
            </a:r>
            <a:r>
              <a:rPr lang="fr-CH" dirty="0"/>
              <a:t>=High-</a:t>
            </a:r>
            <a:r>
              <a:rPr lang="fr-CH" dirty="0" err="1"/>
              <a:t>pass</a:t>
            </a:r>
            <a:r>
              <a:rPr lang="fr-CH" dirty="0"/>
              <a:t> </a:t>
            </a:r>
            <a:r>
              <a:rPr lang="fr-CH" dirty="0" err="1"/>
              <a:t>cutoff</a:t>
            </a:r>
            <a:r>
              <a:rPr lang="fr-CH" dirty="0"/>
              <a:t> </a:t>
            </a:r>
            <a:r>
              <a:rPr lang="fr-CH" dirty="0" err="1"/>
              <a:t>frequency</a:t>
            </a:r>
            <a:endParaRPr lang="fr-CH" dirty="0"/>
          </a:p>
          <a:p>
            <a:r>
              <a:rPr lang="fr-CH" dirty="0" err="1"/>
              <a:t>Highcut</a:t>
            </a:r>
            <a:r>
              <a:rPr lang="fr-CH" dirty="0"/>
              <a:t>=Low-</a:t>
            </a:r>
            <a:r>
              <a:rPr lang="fr-CH" dirty="0" err="1"/>
              <a:t>pass</a:t>
            </a:r>
            <a:r>
              <a:rPr lang="fr-CH" dirty="0"/>
              <a:t> </a:t>
            </a:r>
            <a:r>
              <a:rPr lang="fr-CH" dirty="0" err="1"/>
              <a:t>cutoff</a:t>
            </a:r>
            <a:r>
              <a:rPr lang="fr-CH" dirty="0"/>
              <a:t> </a:t>
            </a:r>
            <a:r>
              <a:rPr lang="fr-CH" dirty="0" err="1"/>
              <a:t>frequency</a:t>
            </a:r>
            <a:endParaRPr lang="fr-CH" dirty="0"/>
          </a:p>
          <a:p>
            <a:r>
              <a:rPr lang="fr-CH" dirty="0" err="1"/>
              <a:t>Fs</a:t>
            </a:r>
            <a:r>
              <a:rPr lang="fr-CH" dirty="0"/>
              <a:t>=sampling </a:t>
            </a:r>
            <a:r>
              <a:rPr lang="fr-CH" dirty="0" err="1"/>
              <a:t>frequency</a:t>
            </a:r>
            <a:endParaRPr lang="fr-CH" dirty="0"/>
          </a:p>
          <a:p>
            <a:r>
              <a:rPr lang="fr-CH" dirty="0" err="1"/>
              <a:t>Order</a:t>
            </a:r>
            <a:r>
              <a:rPr lang="fr-CH" dirty="0"/>
              <a:t> =</a:t>
            </a:r>
            <a:r>
              <a:rPr lang="fr-CH" dirty="0" err="1"/>
              <a:t>related</a:t>
            </a:r>
            <a:r>
              <a:rPr lang="fr-CH" dirty="0"/>
              <a:t> to the </a:t>
            </a:r>
            <a:r>
              <a:rPr lang="fr-CH" dirty="0" err="1"/>
              <a:t>number</a:t>
            </a:r>
            <a:r>
              <a:rPr lang="fr-CH" dirty="0"/>
              <a:t> of coefficients</a:t>
            </a:r>
          </a:p>
          <a:p>
            <a:endParaRPr lang="fr-CH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5F8C55F-E0D4-40DD-A37E-044A9A2E8A64}"/>
              </a:ext>
            </a:extLst>
          </p:cNvPr>
          <p:cNvCxnSpPr>
            <a:cxnSpLocks/>
          </p:cNvCxnSpPr>
          <p:nvPr/>
        </p:nvCxnSpPr>
        <p:spPr>
          <a:xfrm>
            <a:off x="2542134" y="2966037"/>
            <a:ext cx="30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970B01C-4E6F-455B-9735-F9FE89CCFD5C}"/>
              </a:ext>
            </a:extLst>
          </p:cNvPr>
          <p:cNvCxnSpPr/>
          <p:nvPr/>
        </p:nvCxnSpPr>
        <p:spPr>
          <a:xfrm flipH="1">
            <a:off x="1936376" y="2966037"/>
            <a:ext cx="605758" cy="499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7AF8897-2C78-4BC9-89D6-BE1BBC73F190}"/>
              </a:ext>
            </a:extLst>
          </p:cNvPr>
          <p:cNvSpPr txBox="1"/>
          <p:nvPr/>
        </p:nvSpPr>
        <p:spPr>
          <a:xfrm>
            <a:off x="1114185" y="3552029"/>
            <a:ext cx="17365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Coefficients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characterise</a:t>
            </a:r>
            <a:r>
              <a:rPr lang="fr-CH" dirty="0"/>
              <a:t> the </a:t>
            </a:r>
            <a:r>
              <a:rPr lang="fr-CH" dirty="0" err="1"/>
              <a:t>filter</a:t>
            </a:r>
            <a:endParaRPr lang="fr-CH" dirty="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F61D090-5BEE-40B6-83C3-16381B377218}"/>
              </a:ext>
            </a:extLst>
          </p:cNvPr>
          <p:cNvCxnSpPr/>
          <p:nvPr/>
        </p:nvCxnSpPr>
        <p:spPr>
          <a:xfrm flipV="1">
            <a:off x="3311818" y="1260182"/>
            <a:ext cx="1559859" cy="1045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4F84E60-320A-4702-9D90-0F6A6EE167BD}"/>
              </a:ext>
            </a:extLst>
          </p:cNvPr>
          <p:cNvSpPr txBox="1"/>
          <p:nvPr/>
        </p:nvSpPr>
        <p:spPr>
          <a:xfrm>
            <a:off x="5071462" y="699247"/>
            <a:ext cx="220715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Filter</a:t>
            </a:r>
            <a:r>
              <a:rPr lang="fr-CH" dirty="0"/>
              <a:t> </a:t>
            </a:r>
            <a:r>
              <a:rPr lang="fr-CH" dirty="0" err="1"/>
              <a:t>family</a:t>
            </a:r>
            <a:r>
              <a:rPr lang="fr-CH" dirty="0"/>
              <a:t>:</a:t>
            </a:r>
          </a:p>
          <a:p>
            <a:r>
              <a:rPr lang="fr-CH" dirty="0"/>
              <a:t>Butter=</a:t>
            </a:r>
            <a:r>
              <a:rPr lang="fr-CH" dirty="0" err="1"/>
              <a:t>Butterworth</a:t>
            </a:r>
            <a:endParaRPr lang="fr-CH" dirty="0"/>
          </a:p>
          <a:p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family</a:t>
            </a:r>
            <a:r>
              <a:rPr lang="fr-CH" dirty="0"/>
              <a:t>:</a:t>
            </a:r>
          </a:p>
          <a:p>
            <a:r>
              <a:rPr lang="fr-CH" dirty="0" err="1"/>
              <a:t>Chebyshev</a:t>
            </a:r>
            <a:r>
              <a:rPr lang="fr-CH" dirty="0"/>
              <a:t>, </a:t>
            </a:r>
            <a:r>
              <a:rPr lang="fr-CH" dirty="0" err="1"/>
              <a:t>elliptic</a:t>
            </a:r>
            <a:r>
              <a:rPr lang="fr-CH" dirty="0"/>
              <a:t>, </a:t>
            </a:r>
            <a:r>
              <a:rPr lang="fr-CH" dirty="0" err="1"/>
              <a:t>gaussian</a:t>
            </a:r>
            <a:r>
              <a:rPr lang="fr-CH" dirty="0"/>
              <a:t>, </a:t>
            </a:r>
            <a:r>
              <a:rPr lang="fr-CH" dirty="0" err="1"/>
              <a:t>bessel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5928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2B433-4FAD-40B0-B8B7-627DC201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Moiré pattern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012090-8D5A-4D19-AACF-2BECF37C9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68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D6FBB7-9E89-4DE2-A0B6-32DEB09ACD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5C636A-80FE-44B7-875B-BCFAAB7CB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039" y="1231454"/>
            <a:ext cx="2665627" cy="32377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4F0E2AC-72A4-4EF9-910A-800F0C94D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968" y="1170228"/>
            <a:ext cx="2750842" cy="3354685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4BB989D-EB98-4644-BCFF-862EDC033BFE}"/>
              </a:ext>
            </a:extLst>
          </p:cNvPr>
          <p:cNvCxnSpPr/>
          <p:nvPr/>
        </p:nvCxnSpPr>
        <p:spPr>
          <a:xfrm flipH="1">
            <a:off x="3657600" y="1805553"/>
            <a:ext cx="526942" cy="1177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D3CEB68-B409-46AB-AFA4-6077C315828B}"/>
              </a:ext>
            </a:extLst>
          </p:cNvPr>
          <p:cNvSpPr txBox="1"/>
          <p:nvPr/>
        </p:nvSpPr>
        <p:spPr>
          <a:xfrm>
            <a:off x="4184542" y="1038386"/>
            <a:ext cx="130960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High </a:t>
            </a:r>
            <a:r>
              <a:rPr lang="fr-CH" dirty="0" err="1"/>
              <a:t>frequencies</a:t>
            </a:r>
            <a:r>
              <a:rPr lang="fr-CH" dirty="0"/>
              <a:t> </a:t>
            </a:r>
            <a:r>
              <a:rPr lang="fr-CH" dirty="0" err="1"/>
              <a:t>became</a:t>
            </a:r>
            <a:r>
              <a:rPr lang="fr-CH" dirty="0"/>
              <a:t> </a:t>
            </a:r>
            <a:r>
              <a:rPr lang="fr-CH" dirty="0" err="1"/>
              <a:t>low</a:t>
            </a:r>
            <a:r>
              <a:rPr lang="fr-CH" dirty="0"/>
              <a:t> </a:t>
            </a:r>
            <a:r>
              <a:rPr lang="fr-CH" dirty="0" err="1"/>
              <a:t>frequencies</a:t>
            </a:r>
            <a:r>
              <a:rPr lang="fr-CH" dirty="0"/>
              <a:t> </a:t>
            </a:r>
            <a:r>
              <a:rPr lang="fr-CH" dirty="0" err="1"/>
              <a:t>artifacts</a:t>
            </a:r>
            <a:r>
              <a:rPr lang="fr-CH" dirty="0"/>
              <a:t> due to </a:t>
            </a:r>
            <a:r>
              <a:rPr lang="fr-CH" dirty="0" err="1"/>
              <a:t>subsampling</a:t>
            </a:r>
            <a:endParaRPr lang="fr-CH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2E4064-852B-45DB-AE2C-F111894F7D02}"/>
              </a:ext>
            </a:extLst>
          </p:cNvPr>
          <p:cNvSpPr txBox="1"/>
          <p:nvPr/>
        </p:nvSpPr>
        <p:spPr>
          <a:xfrm>
            <a:off x="5907038" y="765545"/>
            <a:ext cx="32555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Apply </a:t>
            </a:r>
            <a:r>
              <a:rPr lang="fr-CH" dirty="0" err="1"/>
              <a:t>low</a:t>
            </a:r>
            <a:r>
              <a:rPr lang="fr-CH" dirty="0"/>
              <a:t> </a:t>
            </a:r>
            <a:r>
              <a:rPr lang="fr-CH" dirty="0" err="1"/>
              <a:t>pass</a:t>
            </a:r>
            <a:r>
              <a:rPr lang="fr-CH" dirty="0"/>
              <a:t> </a:t>
            </a:r>
            <a:r>
              <a:rPr lang="fr-CH" dirty="0" err="1"/>
              <a:t>before</a:t>
            </a:r>
            <a:r>
              <a:rPr lang="fr-CH" dirty="0"/>
              <a:t>: </a:t>
            </a:r>
            <a:r>
              <a:rPr lang="fr-CH" dirty="0" err="1"/>
              <a:t>decimation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093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0E752D-667D-44C8-BD71-B71637AF7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F9DFA2-6868-4F6C-AB14-F77A68D52C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E23AEC7-77AB-442A-A942-6372AF535025}"/>
              </a:ext>
            </a:extLst>
          </p:cNvPr>
          <p:cNvSpPr txBox="1">
            <a:spLocks/>
          </p:cNvSpPr>
          <p:nvPr/>
        </p:nvSpPr>
        <p:spPr>
          <a:xfrm>
            <a:off x="1057275" y="331953"/>
            <a:ext cx="7551553" cy="58599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Fourier Transform</a:t>
            </a:r>
            <a:endParaRPr lang="fr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B7718-390B-452A-9B68-45A4112EF7D2}"/>
              </a:ext>
            </a:extLst>
          </p:cNvPr>
          <p:cNvSpPr/>
          <p:nvPr/>
        </p:nvSpPr>
        <p:spPr>
          <a:xfrm>
            <a:off x="1242059" y="933004"/>
            <a:ext cx="458978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https://www.geogebra.org/m/t9uspumz#material/aenhzjpz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09A355-3072-489E-B9E4-D82B19B8C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051" y="1959093"/>
            <a:ext cx="2756070" cy="21766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D321DA-FDAB-487B-A8EF-B93E9E04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59" y="1998068"/>
            <a:ext cx="2757600" cy="209732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48B9D16-3CD9-42F6-8841-4343E33DB960}"/>
              </a:ext>
            </a:extLst>
          </p:cNvPr>
          <p:cNvSpPr txBox="1"/>
          <p:nvPr/>
        </p:nvSpPr>
        <p:spPr>
          <a:xfrm>
            <a:off x="2006009" y="1474381"/>
            <a:ext cx="16515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Time signal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6B6B15-02C7-49C2-9258-865E0EA40E31}"/>
              </a:ext>
            </a:extLst>
          </p:cNvPr>
          <p:cNvSpPr txBox="1"/>
          <p:nvPr/>
        </p:nvSpPr>
        <p:spPr>
          <a:xfrm>
            <a:off x="5486400" y="1474048"/>
            <a:ext cx="16515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FFT </a:t>
            </a:r>
            <a:r>
              <a:rPr lang="fr-CH" dirty="0" err="1"/>
              <a:t>spectrum</a:t>
            </a:r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D8DBA1-18CF-4440-839F-62914952D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51" y="1957733"/>
            <a:ext cx="2757792" cy="217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613FBA8-A1F7-4D19-B3CE-77FE7CFF7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059" y="1964300"/>
            <a:ext cx="2757600" cy="21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0E752D-667D-44C8-BD71-B71637AF7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F9DFA2-6868-4F6C-AB14-F77A68D52C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E23AEC7-77AB-442A-A942-6372AF535025}"/>
              </a:ext>
            </a:extLst>
          </p:cNvPr>
          <p:cNvSpPr txBox="1">
            <a:spLocks/>
          </p:cNvSpPr>
          <p:nvPr/>
        </p:nvSpPr>
        <p:spPr>
          <a:xfrm>
            <a:off x="1057275" y="331953"/>
            <a:ext cx="7551553" cy="58599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Fourier Transform</a:t>
            </a:r>
            <a:endParaRPr lang="fr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B7718-390B-452A-9B68-45A4112EF7D2}"/>
              </a:ext>
            </a:extLst>
          </p:cNvPr>
          <p:cNvSpPr/>
          <p:nvPr/>
        </p:nvSpPr>
        <p:spPr>
          <a:xfrm>
            <a:off x="1242059" y="933004"/>
            <a:ext cx="458978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https://www.geogebra.org/m/t9uspumz#material/aenhzjpz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09A355-3072-489E-B9E4-D82B19B8C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051" y="1959093"/>
            <a:ext cx="2756070" cy="21766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D321DA-FDAB-487B-A8EF-B93E9E04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59" y="1998068"/>
            <a:ext cx="2757600" cy="209732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48B9D16-3CD9-42F6-8841-4343E33DB960}"/>
              </a:ext>
            </a:extLst>
          </p:cNvPr>
          <p:cNvSpPr txBox="1"/>
          <p:nvPr/>
        </p:nvSpPr>
        <p:spPr>
          <a:xfrm>
            <a:off x="2006009" y="1474381"/>
            <a:ext cx="16515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Time signal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6B6B15-02C7-49C2-9258-865E0EA40E31}"/>
              </a:ext>
            </a:extLst>
          </p:cNvPr>
          <p:cNvSpPr txBox="1"/>
          <p:nvPr/>
        </p:nvSpPr>
        <p:spPr>
          <a:xfrm>
            <a:off x="5486400" y="1474048"/>
            <a:ext cx="16515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FFT </a:t>
            </a:r>
            <a:r>
              <a:rPr lang="fr-CH" dirty="0" err="1"/>
              <a:t>spectrum</a:t>
            </a:r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D8DBA1-18CF-4440-839F-62914952D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51" y="1957733"/>
            <a:ext cx="2757792" cy="217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613FBA8-A1F7-4D19-B3CE-77FE7CFF7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059" y="1964300"/>
            <a:ext cx="2757600" cy="21310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7BF7B3-5191-4644-A3B7-6C02957A5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059" y="1964300"/>
            <a:ext cx="2757600" cy="21818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02F8B9F-EB3E-4CF1-B222-1B85CAC91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8903" y="1944030"/>
            <a:ext cx="2757792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0E752D-667D-44C8-BD71-B71637AF7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F9DFA2-6868-4F6C-AB14-F77A68D52C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Introduction to the fundamental concepts of signal processing</a:t>
            </a:r>
            <a:endParaRPr lang="en-GB" noProof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E23AEC7-77AB-442A-A942-6372AF535025}"/>
              </a:ext>
            </a:extLst>
          </p:cNvPr>
          <p:cNvSpPr txBox="1">
            <a:spLocks/>
          </p:cNvSpPr>
          <p:nvPr/>
        </p:nvSpPr>
        <p:spPr>
          <a:xfrm>
            <a:off x="1057275" y="331953"/>
            <a:ext cx="7551553" cy="58599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Fourier Transform</a:t>
            </a:r>
            <a:endParaRPr lang="fr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B7718-390B-452A-9B68-45A4112EF7D2}"/>
              </a:ext>
            </a:extLst>
          </p:cNvPr>
          <p:cNvSpPr/>
          <p:nvPr/>
        </p:nvSpPr>
        <p:spPr>
          <a:xfrm>
            <a:off x="1242059" y="933004"/>
            <a:ext cx="458978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https://www.geogebra.org/m/t9uspumz#material/aenhzjpz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09A355-3072-489E-B9E4-D82B19B8C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051" y="1959093"/>
            <a:ext cx="2756070" cy="21766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D321DA-FDAB-487B-A8EF-B93E9E04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59" y="1998068"/>
            <a:ext cx="2757600" cy="209732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48B9D16-3CD9-42F6-8841-4343E33DB960}"/>
              </a:ext>
            </a:extLst>
          </p:cNvPr>
          <p:cNvSpPr txBox="1"/>
          <p:nvPr/>
        </p:nvSpPr>
        <p:spPr>
          <a:xfrm>
            <a:off x="2006009" y="1474381"/>
            <a:ext cx="16515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Time signal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6B6B15-02C7-49C2-9258-865E0EA40E31}"/>
              </a:ext>
            </a:extLst>
          </p:cNvPr>
          <p:cNvSpPr txBox="1"/>
          <p:nvPr/>
        </p:nvSpPr>
        <p:spPr>
          <a:xfrm>
            <a:off x="5486400" y="1474048"/>
            <a:ext cx="16515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FFT </a:t>
            </a:r>
            <a:r>
              <a:rPr lang="fr-CH" dirty="0" err="1"/>
              <a:t>spectrum</a:t>
            </a:r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D8DBA1-18CF-4440-839F-62914952D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51" y="1957733"/>
            <a:ext cx="2757792" cy="217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613FBA8-A1F7-4D19-B3CE-77FE7CFF7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059" y="1964300"/>
            <a:ext cx="2757600" cy="21310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7BF7B3-5191-4644-A3B7-6C02957A5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059" y="1964300"/>
            <a:ext cx="2757600" cy="21818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02F8B9F-EB3E-4CF1-B222-1B85CAC91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8903" y="1944030"/>
            <a:ext cx="2757792" cy="2178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0EA6C70-F0BD-4965-8709-730876388E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6909" y="1964300"/>
            <a:ext cx="2752750" cy="2178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99C59D9-2AA0-44C4-8801-2C8A344D40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3052" y="1965699"/>
            <a:ext cx="2803166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25261</TotalTime>
  <Words>2095</Words>
  <Application>Microsoft Office PowerPoint</Application>
  <PresentationFormat>On-screen Show (16:9)</PresentationFormat>
  <Paragraphs>464</Paragraphs>
  <Slides>68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Cambria Math</vt:lpstr>
      <vt:lpstr>Franklin Gothic Demi Cond</vt:lpstr>
      <vt:lpstr>Wingdings</vt:lpstr>
      <vt:lpstr>Thème Office</vt:lpstr>
      <vt:lpstr>Introduction to the fundamental concepts of signal processing</vt:lpstr>
      <vt:lpstr>Why signal processing</vt:lpstr>
      <vt:lpstr>PowerPoint Presentation</vt:lpstr>
      <vt:lpstr>I – Fourier Transform   A - Introduction</vt:lpstr>
      <vt:lpstr>Fourier Transform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Periodicity in Fourier Transform</vt:lpstr>
      <vt:lpstr>I – Fourier Transform   B – Dirac function</vt:lpstr>
      <vt:lpstr>Introduction to  the Dirac distribution</vt:lpstr>
      <vt:lpstr>Why Dirac?</vt:lpstr>
      <vt:lpstr>The Dirac distribution </vt:lpstr>
      <vt:lpstr>The Dirac distribution </vt:lpstr>
      <vt:lpstr>I – Fourier Transform   C – Amplitude, phase, frequency, spectrum</vt:lpstr>
      <vt:lpstr>Concepts of amplitude, phase and frequency</vt:lpstr>
      <vt:lpstr>Concepts of amplitude, phase and frequency</vt:lpstr>
      <vt:lpstr>Concepts of amplitude, phase and frequency</vt:lpstr>
      <vt:lpstr>Concepts of amplitude, phase and frequency</vt:lpstr>
      <vt:lpstr>Concepts of amplitude, phase and frequency</vt:lpstr>
      <vt:lpstr>Concepts of amplitude, phase and frequency</vt:lpstr>
      <vt:lpstr>Understand the Fourier Transform of the cosinus</vt:lpstr>
      <vt:lpstr>Understand the Fourier Transform of the sinus</vt:lpstr>
      <vt:lpstr>Additional comments</vt:lpstr>
      <vt:lpstr>How to compute Fourier Transform</vt:lpstr>
      <vt:lpstr>II – Discrete signal</vt:lpstr>
      <vt:lpstr>Moiré pattern</vt:lpstr>
      <vt:lpstr>Convolution</vt:lpstr>
      <vt:lpstr>Example</vt:lpstr>
      <vt:lpstr>Example</vt:lpstr>
      <vt:lpstr>PowerPoint Presentation</vt:lpstr>
      <vt:lpstr>Convolution</vt:lpstr>
      <vt:lpstr>Convolution</vt:lpstr>
      <vt:lpstr>What is a discrete signal</vt:lpstr>
      <vt:lpstr>What is a discrete signal</vt:lpstr>
      <vt:lpstr>What is a discrete signal</vt:lpstr>
      <vt:lpstr>What is a discrete signal</vt:lpstr>
      <vt:lpstr>What is a discrete signal</vt:lpstr>
      <vt:lpstr>What is a discrete signal</vt:lpstr>
      <vt:lpstr>What is a discrete signal</vt:lpstr>
      <vt:lpstr>What is a discrete signal</vt:lpstr>
      <vt:lpstr>Moiré pattern</vt:lpstr>
      <vt:lpstr>Shannon Nyquist theorem</vt:lpstr>
      <vt:lpstr>Discrete FFT representation</vt:lpstr>
      <vt:lpstr>PowerPoint Presentation</vt:lpstr>
      <vt:lpstr>III – Filtering</vt:lpstr>
      <vt:lpstr>Filtering: Low pass filter</vt:lpstr>
      <vt:lpstr>Filtering: Low pass filter</vt:lpstr>
      <vt:lpstr>Filtering: High pass filter</vt:lpstr>
      <vt:lpstr>Filtering: High pass filter</vt:lpstr>
      <vt:lpstr>Filtering: Band pass filter</vt:lpstr>
      <vt:lpstr>Filtering: Band pass filter</vt:lpstr>
      <vt:lpstr>Filtering: Stop band filter (or cut band)</vt:lpstr>
      <vt:lpstr>Filtering: Cut band filter</vt:lpstr>
      <vt:lpstr>PowerPoint Presentation</vt:lpstr>
      <vt:lpstr>Filtering via convolution</vt:lpstr>
      <vt:lpstr>Filtering via convolution</vt:lpstr>
      <vt:lpstr>Filtering via convolution</vt:lpstr>
      <vt:lpstr>Filtering via convolution</vt:lpstr>
      <vt:lpstr>PowerPoint Presentation</vt:lpstr>
      <vt:lpstr>PowerPoint Presentation</vt:lpstr>
      <vt:lpstr>PowerPoint Presentation</vt:lpstr>
      <vt:lpstr>Filtering via convolution</vt:lpstr>
      <vt:lpstr>Filtering with numpy</vt:lpstr>
      <vt:lpstr>Moiré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Florent</cp:lastModifiedBy>
  <cp:revision>243</cp:revision>
  <cp:lastPrinted>2019-06-19T13:21:30Z</cp:lastPrinted>
  <dcterms:created xsi:type="dcterms:W3CDTF">2019-04-02T06:24:35Z</dcterms:created>
  <dcterms:modified xsi:type="dcterms:W3CDTF">2024-02-23T15:22:07Z</dcterms:modified>
</cp:coreProperties>
</file>