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536" r:id="rId3"/>
    <p:sldId id="330" r:id="rId4"/>
    <p:sldId id="523" r:id="rId5"/>
    <p:sldId id="532" r:id="rId6"/>
    <p:sldId id="533" r:id="rId7"/>
    <p:sldId id="535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4372" autoAdjust="0"/>
  </p:normalViewPr>
  <p:slideViewPr>
    <p:cSldViewPr>
      <p:cViewPr varScale="1">
        <p:scale>
          <a:sx n="129" d="100"/>
          <a:sy n="129" d="100"/>
        </p:scale>
        <p:origin x="70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FB58439-900F-414C-A1A0-0DA0B1D8B938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3CFB94E-2C05-4E31-A45E-C2C9E75DB87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2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4B45-81DD-4FBF-A35B-3359F88EC395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4C46-38CE-457C-81AD-BB6A2AFB3B20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BB840-5AED-454A-9A33-53759B464C1C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667-B0C1-4C1B-BD1D-82BCC4707DEF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D176-2B19-4539-BD30-5D8C41C475DF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DB92-4925-46E1-959E-92BFC54D1B2D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D5E2-8710-448B-A1BF-5FEE04879AC1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B005-444A-4FCF-A56C-AB32011386D4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1454-08BA-4B72-A803-0C6EFD7AFB24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39250-2FD9-409E-B632-E6D5C0DA20D6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DC6B-1896-4D2E-A4AF-AF8EE04FD9D8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BFA94-4B18-4AA3-9EF3-0212124B01D7}" type="datetime1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ECCC1-9BBE-4497-A2F8-4E1BC7CBCE7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42852"/>
            <a:ext cx="8358246" cy="147002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br>
              <a:rPr lang="fr-CH" sz="2800" b="1" dirty="0">
                <a:latin typeface="Arial" pitchFamily="34" charset="0"/>
                <a:cs typeface="Arial" pitchFamily="34" charset="0"/>
              </a:rPr>
            </a:br>
            <a:r>
              <a:rPr lang="fr-CH" sz="4000" b="1" dirty="0">
                <a:latin typeface="Arial" pitchFamily="34" charset="0"/>
                <a:cs typeface="Arial" pitchFamily="34" charset="0"/>
              </a:rPr>
              <a:t>Structure and </a:t>
            </a:r>
            <a:r>
              <a:rPr lang="fr-CH" sz="4000" b="1" dirty="0" err="1">
                <a:latin typeface="Arial" pitchFamily="34" charset="0"/>
                <a:cs typeface="Arial" pitchFamily="34" charset="0"/>
              </a:rPr>
              <a:t>Reactivity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4447" y="2500306"/>
            <a:ext cx="61436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H" dirty="0"/>
          </a:p>
          <a:p>
            <a:pPr algn="ctr">
              <a:lnSpc>
                <a:spcPct val="150000"/>
              </a:lnSpc>
            </a:pPr>
            <a:r>
              <a:rPr lang="fr-CH" dirty="0">
                <a:latin typeface="Arial" pitchFamily="34" charset="0"/>
                <a:cs typeface="Arial" pitchFamily="34" charset="0"/>
              </a:rPr>
              <a:t>Prof. </a:t>
            </a:r>
            <a:r>
              <a:rPr lang="fr-CH" dirty="0" err="1">
                <a:latin typeface="Arial" pitchFamily="34" charset="0"/>
                <a:cs typeface="Arial" pitchFamily="34" charset="0"/>
              </a:rPr>
              <a:t>Nicolai</a:t>
            </a:r>
            <a:r>
              <a:rPr lang="fr-CH" dirty="0">
                <a:latin typeface="Arial" pitchFamily="34" charset="0"/>
                <a:cs typeface="Arial" pitchFamily="34" charset="0"/>
              </a:rPr>
              <a:t> Cramer</a:t>
            </a:r>
          </a:p>
          <a:p>
            <a:pPr algn="ctr">
              <a:lnSpc>
                <a:spcPct val="150000"/>
              </a:lnSpc>
            </a:pPr>
            <a:r>
              <a:rPr lang="fr-CH" b="1" dirty="0" err="1">
                <a:latin typeface="Arial" pitchFamily="34" charset="0"/>
                <a:cs typeface="Arial" pitchFamily="34" charset="0"/>
              </a:rPr>
              <a:t>Laboratory</a:t>
            </a:r>
            <a:r>
              <a:rPr lang="fr-CH" b="1" dirty="0">
                <a:latin typeface="Arial" pitchFamily="34" charset="0"/>
                <a:cs typeface="Arial" pitchFamily="34" charset="0"/>
              </a:rPr>
              <a:t> of </a:t>
            </a:r>
            <a:r>
              <a:rPr lang="fr-CH" b="1" dirty="0" err="1">
                <a:latin typeface="Arial" pitchFamily="34" charset="0"/>
                <a:cs typeface="Arial" pitchFamily="34" charset="0"/>
              </a:rPr>
              <a:t>Catalysis</a:t>
            </a:r>
            <a:r>
              <a:rPr lang="fr-CH" b="1" dirty="0">
                <a:latin typeface="Arial" pitchFamily="34" charset="0"/>
                <a:cs typeface="Arial" pitchFamily="34" charset="0"/>
              </a:rPr>
              <a:t> and </a:t>
            </a:r>
            <a:r>
              <a:rPr lang="fr-CH" b="1" dirty="0" err="1">
                <a:latin typeface="Arial" pitchFamily="34" charset="0"/>
                <a:cs typeface="Arial" pitchFamily="34" charset="0"/>
              </a:rPr>
              <a:t>Asymmetric</a:t>
            </a:r>
            <a:r>
              <a:rPr lang="fr-CH" b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b="1" dirty="0" err="1">
                <a:latin typeface="Arial" pitchFamily="34" charset="0"/>
                <a:cs typeface="Arial" pitchFamily="34" charset="0"/>
              </a:rPr>
              <a:t>Synthesis</a:t>
            </a:r>
            <a:endParaRPr lang="fr-CH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CH" dirty="0">
                <a:latin typeface="Arial" pitchFamily="34" charset="0"/>
                <a:cs typeface="Arial" pitchFamily="34" charset="0"/>
              </a:rPr>
              <a:t>BCH 4305 – nicolai.cramer@epfl.ch</a:t>
            </a:r>
          </a:p>
          <a:p>
            <a:pPr algn="ctr">
              <a:lnSpc>
                <a:spcPct val="150000"/>
              </a:lnSpc>
            </a:pPr>
            <a:endParaRPr lang="fr-CH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DE" b="1" dirty="0" err="1"/>
              <a:t>Assistant</a:t>
            </a:r>
            <a:r>
              <a:rPr lang="de-DE" b="1" dirty="0"/>
              <a:t>:</a:t>
            </a:r>
            <a:endParaRPr lang="en-US" dirty="0"/>
          </a:p>
          <a:p>
            <a:pPr algn="ctr"/>
            <a:r>
              <a:rPr lang="de-DE" b="1" dirty="0"/>
              <a:t> </a:t>
            </a:r>
            <a:endParaRPr lang="en-US" dirty="0"/>
          </a:p>
          <a:p>
            <a:pPr algn="ctr"/>
            <a:r>
              <a:rPr lang="de-CH" dirty="0"/>
              <a:t>Andrea </a:t>
            </a:r>
            <a:r>
              <a:rPr lang="de-CH" dirty="0" err="1"/>
              <a:t>Brugnetti</a:t>
            </a:r>
            <a:endParaRPr lang="en-US" dirty="0"/>
          </a:p>
          <a:p>
            <a:pPr algn="ctr"/>
            <a:r>
              <a:rPr lang="de-DE" dirty="0"/>
              <a:t>andrea.brugnetti@epfl.ch</a:t>
            </a:r>
            <a:endParaRPr lang="en-US" dirty="0"/>
          </a:p>
          <a:p>
            <a:pPr algn="ctr">
              <a:lnSpc>
                <a:spcPct val="150000"/>
              </a:lnSpc>
            </a:pPr>
            <a:endParaRPr lang="fr-CH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fr-CH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1571612"/>
            <a:ext cx="60722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dirty="0"/>
              <a:t>Tuesday, 12h15 – 14h00, </a:t>
            </a:r>
            <a:r>
              <a:rPr lang="de-CH" dirty="0"/>
              <a:t>CHB-330</a:t>
            </a:r>
            <a:endParaRPr lang="fr-CH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Goals of </a:t>
            </a:r>
            <a:r>
              <a:rPr lang="fr-CH" sz="2400" b="1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fr-CH" sz="2400" b="1" dirty="0">
                <a:latin typeface="Arial" pitchFamily="34" charset="0"/>
                <a:cs typeface="Arial" pitchFamily="34" charset="0"/>
              </a:rPr>
              <a:t>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867556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196752"/>
            <a:ext cx="81439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Organic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chemistry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beyond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olefins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and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carbonyls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Analysis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of transition states and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mechanisms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Rearrangements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cycloadditions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transition-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metals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Applications in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synthesis</a:t>
            </a:r>
            <a:endParaRPr lang="fr-CH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785794"/>
            <a:ext cx="13484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/>
              <a:t>Science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29675" y="3501008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 err="1"/>
              <a:t>Skills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861048"/>
            <a:ext cx="81439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Drawing and understanding qualitatively reaction mechanisms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Applications of common principles to new problems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Pattern recognition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Independent acquisition of knowledge 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Improvements in scientific English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E10F-A236-428F-951E-145E9151FFBE}" type="slidenum">
              <a:rPr lang="de-DE" smtClean="0"/>
              <a:pPr/>
              <a:t>3</a:t>
            </a:fld>
            <a:endParaRPr lang="de-DE" dirty="0"/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/>
          </p:nvPr>
        </p:nvGraphicFramePr>
        <p:xfrm>
          <a:off x="1389256" y="1147757"/>
          <a:ext cx="6365488" cy="2319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CS ChemDraw Drawing" r:id="rId3" imgW="5394601" imgH="1965641" progId="ChemDraw.Document.6.0">
                  <p:embed/>
                </p:oleObj>
              </mc:Choice>
              <mc:Fallback>
                <p:oleObj name="CS ChemDraw Drawing" r:id="rId3" imgW="5394601" imgH="1965641" progId="ChemDraw.Document.6.0">
                  <p:embed/>
                  <p:pic>
                    <p:nvPicPr>
                      <p:cNvPr id="2" name="Obje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9256" y="1147757"/>
                        <a:ext cx="6365488" cy="2319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>
            <p:extLst/>
          </p:nvPr>
        </p:nvGraphicFramePr>
        <p:xfrm>
          <a:off x="1373981" y="4324350"/>
          <a:ext cx="6396038" cy="171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CS ChemDraw Drawing" r:id="rId5" imgW="5419080" imgH="1450440" progId="ChemDraw.Document.6.0">
                  <p:embed/>
                </p:oleObj>
              </mc:Choice>
              <mc:Fallback>
                <p:oleObj name="CS ChemDraw Drawing" r:id="rId5" imgW="5419080" imgH="1450440" progId="ChemDraw.Document.6.0">
                  <p:embed/>
                  <p:pic>
                    <p:nvPicPr>
                      <p:cNvPr id="5" name="Obje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3981" y="4324350"/>
                        <a:ext cx="6396038" cy="171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817240" y="3573016"/>
            <a:ext cx="8147248" cy="584775"/>
            <a:chOff x="817240" y="3573016"/>
            <a:chExt cx="8147248" cy="584775"/>
          </a:xfrm>
        </p:grpSpPr>
        <p:sp>
          <p:nvSpPr>
            <p:cNvPr id="11" name="Right Arrow 10"/>
            <p:cNvSpPr/>
            <p:nvPr/>
          </p:nvSpPr>
          <p:spPr>
            <a:xfrm>
              <a:off x="817240" y="3721678"/>
              <a:ext cx="288032" cy="72008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404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105272" y="3573016"/>
              <a:ext cx="785921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/>
                <a:t>Main difference to Bachelor level: </a:t>
              </a:r>
              <a:r>
                <a:rPr lang="en-US" sz="1600" dirty="0"/>
                <a:t>reactions now used in a specific and applied context in complex examples, not anymore limited only to conceptual </a:t>
              </a:r>
            </a:p>
          </p:txBody>
        </p:sp>
      </p:grpSp>
      <p:sp>
        <p:nvSpPr>
          <p:cNvPr id="10" name="Rectangle 2">
            <a:extLst>
              <a:ext uri="{FF2B5EF4-FFF2-40B4-BE49-F238E27FC236}">
                <a16:creationId xmlns:a16="http://schemas.microsoft.com/office/drawing/2014/main" id="{E61D6928-2DD9-42BE-8E5F-B4E3CF20F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Goals of </a:t>
            </a:r>
            <a:r>
              <a:rPr lang="fr-CH" sz="2400" b="1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fr-CH" sz="2400" b="1" dirty="0">
                <a:latin typeface="Arial" pitchFamily="34" charset="0"/>
                <a:cs typeface="Arial" pitchFamily="34" charset="0"/>
              </a:rPr>
              <a:t>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4">
            <a:extLst>
              <a:ext uri="{FF2B5EF4-FFF2-40B4-BE49-F238E27FC236}">
                <a16:creationId xmlns:a16="http://schemas.microsoft.com/office/drawing/2014/main" id="{C1293229-6650-4CEC-9B40-021C4CD78B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97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Structure of the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867556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358144"/>
            <a:ext cx="81439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Models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and main concepts with a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textual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description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No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concrete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examples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Additional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Repetitions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must-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knows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and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additional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topics</a:t>
            </a:r>
            <a:endParaRPr lang="fr-CH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785794"/>
            <a:ext cx="22028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/>
              <a:t>Lecture notes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14282" y="3702610"/>
            <a:ext cx="1297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/>
              <a:t>Lecture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42910" y="4358540"/>
            <a:ext cx="81439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Blackboard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/PPT: Learning by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drawing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3D-recognition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Illustrations of the lecture notes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with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real-life and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complex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examples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Focus on key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problems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and transformations in 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Structure of the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867556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268760"/>
            <a:ext cx="81439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Question style related to the oral exam 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	Handed in regularly: Two Questions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pick’n’select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-bonus in the exam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Solution available on Moodle after the lecture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214282" y="785794"/>
            <a:ext cx="42001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Problem of the week (POW)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3416858"/>
            <a:ext cx="33858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3-4 </a:t>
            </a:r>
            <a:r>
              <a:rPr lang="en-US" sz="2400" b="1" dirty="0" err="1"/>
              <a:t>Exercice</a:t>
            </a:r>
            <a:r>
              <a:rPr lang="en-US" sz="2400" b="1" dirty="0"/>
              <a:t> sessions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910" y="4023233"/>
            <a:ext cx="8143932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1 Hour only, during the class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Exercises given one week in advance for pre-preparation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Individual work, solution on Moodle, but not shown on the board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During this hour: professor and assistant available for questions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Structure of the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867556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261012"/>
            <a:ext cx="83935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Not «the one»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perfect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book, important books: Carey-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Sundberg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Brückner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Carreira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Evans 206 lecture notes (internet)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Key primary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references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given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in the lecture notes and for the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examples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on the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board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Content of lecture + lecture notes are the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required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basis for the exam</a:t>
            </a:r>
          </a:p>
        </p:txBody>
      </p:sp>
      <p:sp>
        <p:nvSpPr>
          <p:cNvPr id="7" name="Rectangle 6"/>
          <p:cNvSpPr/>
          <p:nvPr/>
        </p:nvSpPr>
        <p:spPr>
          <a:xfrm>
            <a:off x="214282" y="824195"/>
            <a:ext cx="20633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 err="1"/>
              <a:t>Bibliography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14282" y="3903439"/>
            <a:ext cx="10070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/>
              <a:t>Exam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00034" y="4452208"/>
            <a:ext cx="864396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Oral exam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paper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(or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blackboard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) (20 min), no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preparation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Question of type: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explain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the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reaction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mechanism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formation of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products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New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examples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but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based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on the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learned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principles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of SR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Content </a:t>
            </a:r>
            <a:r>
              <a:rPr lang="fr-CH" sz="2400" b="1">
                <a:latin typeface="Arial" pitchFamily="34" charset="0"/>
                <a:cs typeface="Arial" pitchFamily="34" charset="0"/>
              </a:rPr>
              <a:t>of Lectures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68760"/>
            <a:ext cx="9144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Bef>
                <a:spcPts val="3000"/>
              </a:spcBef>
            </a:pPr>
            <a:r>
              <a:rPr lang="fr-CH" sz="2400" b="1" dirty="0"/>
              <a:t>1. Introduction</a:t>
            </a:r>
          </a:p>
          <a:p>
            <a:pPr lvl="1">
              <a:spcBef>
                <a:spcPts val="3000"/>
              </a:spcBef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2. Repetition of chemistry of olefins and carbonyls (2h)</a:t>
            </a:r>
          </a:p>
          <a:p>
            <a:pPr lvl="1">
              <a:spcBef>
                <a:spcPts val="3000"/>
              </a:spcBef>
            </a:pPr>
            <a:r>
              <a:rPr lang="fr-CH" sz="2400" b="1" dirty="0">
                <a:latin typeface="Arial" pitchFamily="34" charset="0"/>
                <a:cs typeface="Arial" pitchFamily="34" charset="0"/>
              </a:rPr>
              <a:t>3. </a:t>
            </a:r>
            <a:r>
              <a:rPr lang="fr-CH" sz="2400" b="1" dirty="0" err="1">
                <a:latin typeface="Arial" pitchFamily="34" charset="0"/>
                <a:cs typeface="Arial" pitchFamily="34" charset="0"/>
              </a:rPr>
              <a:t>Rearrangements</a:t>
            </a:r>
            <a:r>
              <a:rPr lang="fr-CH" sz="2400" b="1" dirty="0">
                <a:latin typeface="Arial" pitchFamily="34" charset="0"/>
                <a:cs typeface="Arial" pitchFamily="34" charset="0"/>
              </a:rPr>
              <a:t> (5h + 1E)</a:t>
            </a:r>
          </a:p>
          <a:p>
            <a:pPr lvl="1">
              <a:spcBef>
                <a:spcPts val="3000"/>
              </a:spcBef>
            </a:pPr>
            <a:r>
              <a:rPr lang="fr-CH" sz="2400" b="1" dirty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/>
              <a:t>Cyclization and </a:t>
            </a:r>
            <a:r>
              <a:rPr lang="en-US" sz="2400" b="1" dirty="0" err="1"/>
              <a:t>cycloaddition</a:t>
            </a:r>
            <a:r>
              <a:rPr lang="en-US" sz="2400" b="1" dirty="0"/>
              <a:t> reactions (5h + 1E)</a:t>
            </a:r>
            <a:endParaRPr lang="fr-CH" sz="2400" b="1" dirty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3000"/>
              </a:spcBef>
            </a:pPr>
            <a:r>
              <a:rPr lang="fr-CH" sz="2400" b="1" dirty="0">
                <a:latin typeface="Arial" pitchFamily="34" charset="0"/>
                <a:cs typeface="Arial" pitchFamily="34" charset="0"/>
              </a:rPr>
              <a:t>5. </a:t>
            </a:r>
            <a:r>
              <a:rPr lang="en-US" sz="2400" b="1" dirty="0"/>
              <a:t>Radical chemistry, photochemistry, </a:t>
            </a:r>
            <a:r>
              <a:rPr lang="en-US" sz="2400" b="1" dirty="0" err="1"/>
              <a:t>umpolung</a:t>
            </a:r>
            <a:r>
              <a:rPr lang="en-US" sz="2400" b="1" dirty="0"/>
              <a:t> (4h + 1E)</a:t>
            </a:r>
          </a:p>
          <a:p>
            <a:pPr lvl="1">
              <a:spcBef>
                <a:spcPts val="3000"/>
              </a:spcBef>
            </a:pPr>
            <a:r>
              <a:rPr lang="fr-CH" sz="2400" b="1" dirty="0">
                <a:latin typeface="Arial" pitchFamily="34" charset="0"/>
                <a:cs typeface="Arial" pitchFamily="34" charset="0"/>
              </a:rPr>
              <a:t>6. Applications of </a:t>
            </a:r>
            <a:r>
              <a:rPr lang="en-US" sz="2400" b="1" dirty="0"/>
              <a:t>transition-metals in synthesis (5h + 1E)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tabLst>
                <a:tab pos="216000" algn="l"/>
              </a:tabLst>
            </a:pPr>
            <a:endParaRPr lang="fr-CH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467</Words>
  <Application>Microsoft Office PowerPoint</Application>
  <PresentationFormat>Bildschirmpräsentation (4:3)</PresentationFormat>
  <Paragraphs>66</Paragraphs>
  <Slides>7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CS ChemDraw Drawing</vt:lpstr>
      <vt:lpstr> Structure and Reactivity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Selected Chapter in Organic Synthesis  Catalytic Asymmetric Reactions  in Organic Chemistry</dc:title>
  <dc:creator>Jerome</dc:creator>
  <cp:lastModifiedBy>Cramer</cp:lastModifiedBy>
  <cp:revision>1815</cp:revision>
  <dcterms:created xsi:type="dcterms:W3CDTF">2007-12-21T07:49:52Z</dcterms:created>
  <dcterms:modified xsi:type="dcterms:W3CDTF">2025-08-25T11:19:38Z</dcterms:modified>
</cp:coreProperties>
</file>