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7"/>
  </p:notesMasterIdLst>
  <p:handoutMasterIdLst>
    <p:handoutMasterId r:id="rId128"/>
  </p:handoutMasterIdLst>
  <p:sldIdLst>
    <p:sldId id="421" r:id="rId2"/>
    <p:sldId id="433" r:id="rId3"/>
    <p:sldId id="434" r:id="rId4"/>
    <p:sldId id="435" r:id="rId5"/>
    <p:sldId id="436" r:id="rId6"/>
    <p:sldId id="43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287" r:id="rId34"/>
    <p:sldId id="288" r:id="rId35"/>
    <p:sldId id="289" r:id="rId36"/>
    <p:sldId id="290" r:id="rId37"/>
    <p:sldId id="438" r:id="rId38"/>
    <p:sldId id="293" r:id="rId39"/>
    <p:sldId id="294" r:id="rId40"/>
    <p:sldId id="295" r:id="rId41"/>
    <p:sldId id="309" r:id="rId42"/>
    <p:sldId id="310" r:id="rId43"/>
    <p:sldId id="311" r:id="rId44"/>
    <p:sldId id="312" r:id="rId45"/>
    <p:sldId id="313" r:id="rId46"/>
    <p:sldId id="439" r:id="rId47"/>
    <p:sldId id="314" r:id="rId48"/>
    <p:sldId id="316" r:id="rId49"/>
    <p:sldId id="315" r:id="rId50"/>
    <p:sldId id="298" r:id="rId51"/>
    <p:sldId id="297" r:id="rId52"/>
    <p:sldId id="299" r:id="rId53"/>
    <p:sldId id="300" r:id="rId54"/>
    <p:sldId id="296" r:id="rId55"/>
    <p:sldId id="440" r:id="rId56"/>
    <p:sldId id="441" r:id="rId57"/>
    <p:sldId id="442" r:id="rId58"/>
    <p:sldId id="301" r:id="rId59"/>
    <p:sldId id="302" r:id="rId60"/>
    <p:sldId id="303" r:id="rId61"/>
    <p:sldId id="304" r:id="rId62"/>
    <p:sldId id="305" r:id="rId63"/>
    <p:sldId id="321" r:id="rId64"/>
    <p:sldId id="306" r:id="rId65"/>
    <p:sldId id="307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7" r:id="rId97"/>
    <p:sldId id="358" r:id="rId98"/>
    <p:sldId id="359" r:id="rId99"/>
    <p:sldId id="360" r:id="rId100"/>
    <p:sldId id="361" r:id="rId101"/>
    <p:sldId id="362" r:id="rId102"/>
    <p:sldId id="363" r:id="rId103"/>
    <p:sldId id="364" r:id="rId104"/>
    <p:sldId id="365" r:id="rId105"/>
    <p:sldId id="423" r:id="rId106"/>
    <p:sldId id="424" r:id="rId107"/>
    <p:sldId id="425" r:id="rId108"/>
    <p:sldId id="426" r:id="rId109"/>
    <p:sldId id="427" r:id="rId110"/>
    <p:sldId id="428" r:id="rId111"/>
    <p:sldId id="429" r:id="rId112"/>
    <p:sldId id="430" r:id="rId113"/>
    <p:sldId id="431" r:id="rId114"/>
    <p:sldId id="432" r:id="rId115"/>
    <p:sldId id="380" r:id="rId116"/>
    <p:sldId id="422" r:id="rId117"/>
    <p:sldId id="381" r:id="rId118"/>
    <p:sldId id="382" r:id="rId119"/>
    <p:sldId id="383" r:id="rId120"/>
    <p:sldId id="384" r:id="rId121"/>
    <p:sldId id="385" r:id="rId122"/>
    <p:sldId id="386" r:id="rId123"/>
    <p:sldId id="387" r:id="rId124"/>
    <p:sldId id="388" r:id="rId125"/>
    <p:sldId id="389" r:id="rId12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4CE0"/>
    <a:srgbClr val="E01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marker>
            <c:spPr>
              <a:solidFill>
                <a:schemeClr val="tx1"/>
              </a:solidFill>
            </c:spPr>
          </c:marker>
          <c:trendline>
            <c:spPr>
              <a:ln w="0">
                <a:solidFill>
                  <a:schemeClr val="tx1"/>
                </a:solidFill>
              </a:ln>
            </c:spPr>
            <c:trendlineType val="linear"/>
            <c:dispRSqr val="0"/>
            <c:dispEq val="1"/>
            <c:trendlineLbl>
              <c:layout>
                <c:manualLayout>
                  <c:x val="0.12472397200350027"/>
                  <c:y val="-0.59821631671041076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lang="fr-FR"/>
                  </a:pPr>
                  <a:endParaRPr lang="en-CH"/>
                </a:p>
              </c:txPr>
            </c:trendlineLbl>
          </c:trendline>
          <c:x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0.38000000000000123</c:v>
                </c:pt>
                <c:pt idx="2">
                  <c:v>-0.31000000000000111</c:v>
                </c:pt>
                <c:pt idx="3">
                  <c:v>-0.78</c:v>
                </c:pt>
              </c:numCache>
            </c:numRef>
          </c:xVal>
          <c:yVal>
            <c:numRef>
              <c:f>Sheet1!$B$4:$E$4</c:f>
              <c:numCache>
                <c:formatCode>General</c:formatCode>
                <c:ptCount val="4"/>
                <c:pt idx="0">
                  <c:v>0</c:v>
                </c:pt>
                <c:pt idx="1">
                  <c:v>-1.35</c:v>
                </c:pt>
                <c:pt idx="2">
                  <c:v>1.2</c:v>
                </c:pt>
                <c:pt idx="3">
                  <c:v>3.08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782-430A-AC87-A8D172AF4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996352"/>
        <c:axId val="50997888"/>
      </c:scatterChart>
      <c:valAx>
        <c:axId val="5099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r-FR"/>
            </a:pPr>
            <a:endParaRPr lang="en-CH"/>
          </a:p>
        </c:txPr>
        <c:crossAx val="50997888"/>
        <c:crosses val="autoZero"/>
        <c:crossBetween val="midCat"/>
      </c:valAx>
      <c:valAx>
        <c:axId val="50997888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r-FR"/>
            </a:pPr>
            <a:endParaRPr lang="en-CH"/>
          </a:p>
        </c:txPr>
        <c:crossAx val="50996352"/>
        <c:crosses val="autoZero"/>
        <c:crossBetween val="midCat"/>
      </c:valAx>
      <c:spPr>
        <a:noFill/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22C601E6-F1BC-4879-A6A2-10005D0A24B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-500066"/>
          <a:ext cx="4000496" cy="238601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7" y="2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6BB6D5E2-97FE-4CB8-9C6D-BF570C3F5BD1}" type="datetimeFigureOut">
              <a:rPr lang="de-DE" smtClean="0"/>
              <a:pPr/>
              <a:t>29.08.2025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B0E2D682-1408-444B-AFBF-911BABE8C2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08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7" y="1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45EE6B1B-E6F8-4A7A-B7ED-38309229E6C5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7" y="9721108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6356EAD7-208E-4941-B6A0-685A267CA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2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6EAD7-208E-4941-B6A0-685A267CA6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73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6EAD7-208E-4941-B6A0-685A267CA63E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38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6EAD7-208E-4941-B6A0-685A267CA63E}" type="slidenum">
              <a:rPr lang="en-US" smtClean="0"/>
              <a:pPr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08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6EAD7-208E-4941-B6A0-685A267CA63E}" type="slidenum">
              <a:rPr lang="en-US" smtClean="0"/>
              <a:pPr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44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6EAD7-208E-4941-B6A0-685A267CA63E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68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6EAD7-208E-4941-B6A0-685A267CA63E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06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6EAD7-208E-4941-B6A0-685A267CA63E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9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6EAD7-208E-4941-B6A0-685A267CA63E}" type="slidenum">
              <a:rPr lang="en-US" smtClean="0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6EAD7-208E-4941-B6A0-685A267CA63E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0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6EAD7-208E-4941-B6A0-685A267CA63E}" type="slidenum">
              <a:rPr lang="en-US" smtClean="0"/>
              <a:pPr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23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6EAD7-208E-4941-B6A0-685A267CA63E}" type="slidenum">
              <a:rPr lang="en-US" smtClean="0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35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6EAD7-208E-4941-B6A0-685A267CA63E}" type="slidenum">
              <a:rPr lang="en-US" smtClean="0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03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F784-24E8-4DBB-A7F2-B91F348B7113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7A35-44EB-4F4C-A15E-0DA956FDECBA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ADD9-F2B0-4356-BB90-D45E0BC61AEB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2AA1D-7C0F-4394-9262-BC3210C18C08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128B-7C48-491A-BE9F-05B19017D0C4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E5C6-6B32-48F6-B623-9BCDCAA13134}" type="datetime1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BC5E-A037-471D-90AB-405F7B436348}" type="datetime1">
              <a:rPr lang="en-US" smtClean="0"/>
              <a:t>8/29/2025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D4AB-AF65-40F0-8C05-1EC55E00D26D}" type="datetime1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C575-2E68-4824-880A-EF9745960788}" type="datetime1">
              <a:rPr lang="en-US" smtClean="0"/>
              <a:t>8/29/2025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15-F30E-41A2-A1E1-CCE82E04113F}" type="datetime1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4C0D-0B95-4F6E-AF98-1DEBAF6367F2}" type="datetime1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34DC7-063B-40E1-BF82-D572746542D7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0A50-E59A-4D56-A61C-3AFB93322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son.denizot@epfl.ch" TargetMode="External"/><Relationship Id="rId2" Type="http://schemas.openxmlformats.org/officeDocument/2006/relationships/hyperlink" Target="mailto:nicolai.cramer@epfl.c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ilfrido.almarazortiz@epfl.ch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oleObject" Target="../embeddings/oleObject8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emf"/><Relationship Id="rId4" Type="http://schemas.openxmlformats.org/officeDocument/2006/relationships/oleObject" Target="../embeddings/oleObject82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oleObject" Target="../embeddings/oleObject83.bin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oleObject" Target="../embeddings/oleObject8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emf"/><Relationship Id="rId4" Type="http://schemas.openxmlformats.org/officeDocument/2006/relationships/oleObject" Target="../embeddings/oleObject85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oleObject" Target="../embeddings/oleObject86.bin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oleObject" Target="../embeddings/oleObject87.bin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oleObject" Target="../embeddings/oleObject88.bin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emf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oleObject" Target="../embeddings/oleObject9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emf"/><Relationship Id="rId4" Type="http://schemas.openxmlformats.org/officeDocument/2006/relationships/oleObject" Target="../embeddings/oleObject91.bin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e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94.emf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e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97.emf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emf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e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em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emf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7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5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40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43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5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50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61.e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60.emf"/><Relationship Id="rId4" Type="http://schemas.openxmlformats.org/officeDocument/2006/relationships/oleObject" Target="../embeddings/oleObject58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61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63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emf"/><Relationship Id="rId4" Type="http://schemas.openxmlformats.org/officeDocument/2006/relationships/oleObject" Target="../embeddings/oleObject65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67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70.bin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emf"/><Relationship Id="rId4" Type="http://schemas.openxmlformats.org/officeDocument/2006/relationships/oleObject" Target="../embeddings/oleObject7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emf"/><Relationship Id="rId4" Type="http://schemas.openxmlformats.org/officeDocument/2006/relationships/oleObject" Target="../embeddings/oleObject74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oleObject" Target="../embeddings/oleObject79.bin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143000"/>
          </a:xfrm>
        </p:spPr>
        <p:txBody>
          <a:bodyPr/>
          <a:lstStyle/>
          <a:p>
            <a:r>
              <a:rPr lang="en-GB" dirty="0" err="1"/>
              <a:t>Fonction</a:t>
            </a:r>
            <a:r>
              <a:rPr lang="en-GB" dirty="0"/>
              <a:t> et </a:t>
            </a:r>
            <a:r>
              <a:rPr lang="en-GB" dirty="0" err="1"/>
              <a:t>réaction</a:t>
            </a:r>
            <a:r>
              <a:rPr lang="en-GB" dirty="0"/>
              <a:t> </a:t>
            </a:r>
            <a:r>
              <a:rPr lang="en-GB" dirty="0" err="1"/>
              <a:t>organiques</a:t>
            </a:r>
            <a:r>
              <a:rPr lang="en-GB" dirty="0"/>
              <a:t>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4509120"/>
            <a:ext cx="8229600" cy="1643074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sz="2000" dirty="0"/>
              <a:t>Fall Semester 2025</a:t>
            </a:r>
          </a:p>
          <a:p>
            <a:pPr>
              <a:buFont typeface="Arial" pitchFamily="34" charset="0"/>
              <a:buNone/>
            </a:pPr>
            <a:endParaRPr lang="en-GB" sz="2000" dirty="0"/>
          </a:p>
          <a:p>
            <a:pPr>
              <a:buFont typeface="Arial" pitchFamily="34" charset="0"/>
              <a:buNone/>
            </a:pPr>
            <a:r>
              <a:rPr lang="en-GB" sz="2000" dirty="0" err="1"/>
              <a:t>Prof.</a:t>
            </a:r>
            <a:r>
              <a:rPr lang="en-GB" sz="2000" dirty="0"/>
              <a:t> Nicolai Cramer</a:t>
            </a:r>
          </a:p>
          <a:p>
            <a:pPr>
              <a:buFont typeface="Arial" pitchFamily="34" charset="0"/>
              <a:buNone/>
            </a:pPr>
            <a:r>
              <a:rPr lang="en-GB" sz="2000" dirty="0"/>
              <a:t>BCH 4305</a:t>
            </a:r>
          </a:p>
          <a:p>
            <a:pPr>
              <a:buFont typeface="Arial" pitchFamily="34" charset="0"/>
              <a:buNone/>
            </a:pPr>
            <a:r>
              <a:rPr lang="de-CH" sz="2000" dirty="0">
                <a:hlinkClick r:id="rId2"/>
              </a:rPr>
              <a:t>Nicolai.cramer@epfl.ch</a:t>
            </a:r>
            <a:endParaRPr lang="de-CH" sz="2000" dirty="0"/>
          </a:p>
          <a:p>
            <a:pPr>
              <a:buFont typeface="Arial" pitchFamily="34" charset="0"/>
              <a:buNone/>
            </a:pPr>
            <a:endParaRPr lang="de-CH" sz="2000" dirty="0"/>
          </a:p>
          <a:p>
            <a:pPr>
              <a:buFont typeface="Arial" pitchFamily="34" charset="0"/>
              <a:buNone/>
            </a:pPr>
            <a:endParaRPr lang="de-CH" sz="2000" dirty="0"/>
          </a:p>
          <a:p>
            <a:pPr algn="r">
              <a:buFont typeface="Arial" pitchFamily="34" charset="0"/>
              <a:buNone/>
            </a:pPr>
            <a:r>
              <a:rPr lang="de-CH" sz="2000" dirty="0"/>
              <a:t>Assistants:</a:t>
            </a:r>
          </a:p>
          <a:p>
            <a:pPr algn="r">
              <a:buNone/>
            </a:pPr>
            <a:r>
              <a:rPr lang="de-CH" sz="2000" dirty="0"/>
              <a:t>Jason Denizot</a:t>
            </a:r>
          </a:p>
          <a:p>
            <a:pPr algn="r">
              <a:buFont typeface="Arial" pitchFamily="34" charset="0"/>
              <a:buNone/>
            </a:pPr>
            <a:r>
              <a:rPr lang="de-CH" sz="2000" dirty="0">
                <a:hlinkClick r:id="rId3"/>
              </a:rPr>
              <a:t>Jason.denizot@epfl.ch</a:t>
            </a:r>
            <a:endParaRPr lang="de-CH" sz="2000" dirty="0"/>
          </a:p>
          <a:p>
            <a:pPr algn="r">
              <a:buFont typeface="Arial" pitchFamily="34" charset="0"/>
              <a:buNone/>
            </a:pPr>
            <a:r>
              <a:rPr lang="de-CH" sz="2000" dirty="0"/>
              <a:t>Wilfrido Almaraz Ortiz</a:t>
            </a:r>
          </a:p>
          <a:p>
            <a:pPr algn="r">
              <a:buFont typeface="Arial" pitchFamily="34" charset="0"/>
              <a:buNone/>
            </a:pPr>
            <a:r>
              <a:rPr lang="de-CH" sz="2000" dirty="0">
                <a:hlinkClick r:id="rId4"/>
              </a:rPr>
              <a:t>Wilfrido.almarazortiz@epfl.ch </a:t>
            </a:r>
            <a:endParaRPr lang="de-CH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387526" y="1427641"/>
            <a:ext cx="2093616" cy="1735137"/>
            <a:chOff x="5357818" y="1570517"/>
            <a:chExt cx="2093616" cy="1735137"/>
          </a:xfrm>
        </p:grpSpPr>
        <p:graphicFrame>
          <p:nvGraphicFramePr>
            <p:cNvPr id="1946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1671005"/>
                </p:ext>
              </p:extLst>
            </p:nvPr>
          </p:nvGraphicFramePr>
          <p:xfrm>
            <a:off x="6205247" y="1570517"/>
            <a:ext cx="1246187" cy="173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2" imgW="499476" imgH="692820" progId="ChemDraw.Document.6.0">
                    <p:embed/>
                  </p:oleObj>
                </mc:Choice>
                <mc:Fallback>
                  <p:oleObj name="CS ChemDraw Drawing" r:id="rId2" imgW="499476" imgH="692820" progId="ChemDraw.Document.6.0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5247" y="1570517"/>
                          <a:ext cx="1246187" cy="1735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5357818" y="2857496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ψ</a:t>
              </a:r>
              <a:r>
                <a:rPr lang="fr-CH" dirty="0"/>
                <a:t>1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57818" y="185736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ψ</a:t>
              </a:r>
              <a:r>
                <a:rPr lang="fr-CH" dirty="0"/>
                <a:t>2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1520" y="11874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The </a:t>
            </a:r>
            <a:r>
              <a:rPr lang="el-GR" b="1" dirty="0"/>
              <a:t>π</a:t>
            </a:r>
            <a:r>
              <a:rPr lang="fr-CH" b="1" dirty="0"/>
              <a:t>-system of </a:t>
            </a:r>
            <a:r>
              <a:rPr lang="fr-CH" b="1" dirty="0" err="1"/>
              <a:t>ethene</a:t>
            </a:r>
            <a:r>
              <a:rPr lang="fr-CH" b="1" dirty="0"/>
              <a:t>: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342900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The </a:t>
            </a:r>
            <a:r>
              <a:rPr lang="fr-CH" b="1" dirty="0" err="1"/>
              <a:t>Allyl</a:t>
            </a:r>
            <a:r>
              <a:rPr lang="fr-CH" b="1" dirty="0"/>
              <a:t>-system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283968" y="620294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ψ</a:t>
            </a:r>
            <a:r>
              <a:rPr lang="fr-CH" dirty="0"/>
              <a:t>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283968" y="530120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ψ</a:t>
            </a:r>
            <a:r>
              <a:rPr lang="fr-CH" dirty="0"/>
              <a:t>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283968" y="442782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ψ</a:t>
            </a:r>
            <a:r>
              <a:rPr lang="fr-CH" dirty="0"/>
              <a:t>3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428604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0" y="0"/>
            <a:ext cx="8604448" cy="428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1.1.1. </a:t>
            </a:r>
            <a:r>
              <a:rPr lang="fr-CH" altLang="zh-CN" sz="2400" dirty="0" err="1"/>
              <a:t>Hückel</a:t>
            </a:r>
            <a:r>
              <a:rPr lang="fr-CH" altLang="zh-CN" sz="2400" dirty="0"/>
              <a:t> </a:t>
            </a:r>
            <a:r>
              <a:rPr lang="fr-CH" altLang="zh-CN" sz="2400" dirty="0" err="1"/>
              <a:t>theory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62068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Molecular</a:t>
            </a:r>
            <a:r>
              <a:rPr lang="fr-CH" dirty="0"/>
              <a:t> orbital (MO): </a:t>
            </a:r>
            <a:r>
              <a:rPr lang="fr-CH" dirty="0" err="1"/>
              <a:t>scheme</a:t>
            </a:r>
            <a:r>
              <a:rPr lang="fr-CH" dirty="0"/>
              <a:t> for </a:t>
            </a:r>
            <a:r>
              <a:rPr lang="fr-CH" dirty="0" err="1"/>
              <a:t>unsaturated</a:t>
            </a:r>
            <a:r>
              <a:rPr lang="fr-CH" dirty="0"/>
              <a:t> </a:t>
            </a:r>
            <a:r>
              <a:rPr lang="fr-CH" dirty="0" err="1"/>
              <a:t>hydrocarbons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452320" y="263691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HOMO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452320" y="14034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LUMO</a:t>
            </a:r>
            <a:endParaRPr lang="en-US" dirty="0"/>
          </a:p>
        </p:txBody>
      </p:sp>
      <p:graphicFrame>
        <p:nvGraphicFramePr>
          <p:cNvPr id="194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97588"/>
              </p:ext>
            </p:extLst>
          </p:nvPr>
        </p:nvGraphicFramePr>
        <p:xfrm>
          <a:off x="4902200" y="3524250"/>
          <a:ext cx="3524250" cy="303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919835" imgH="1654560" progId="ChemDraw.Document.6.0">
                  <p:embed/>
                </p:oleObj>
              </mc:Choice>
              <mc:Fallback>
                <p:oleObj name="CS ChemDraw Drawing" r:id="rId4" imgW="1919835" imgH="1654560" progId="ChemDraw.Document.6.0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3524250"/>
                        <a:ext cx="3524250" cy="303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7740352" y="2204864"/>
            <a:ext cx="15841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flipH="1">
            <a:off x="8388424" y="29249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 flipH="1" flipV="1">
            <a:off x="7739558" y="5229200"/>
            <a:ext cx="216103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8676456" y="62373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229600" cy="58326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err="1"/>
              <a:t>Combes</a:t>
            </a:r>
            <a:r>
              <a:rPr lang="en-US" sz="2000" dirty="0"/>
              <a:t> </a:t>
            </a:r>
            <a:r>
              <a:rPr lang="en-US" sz="2000" dirty="0" err="1"/>
              <a:t>quinoline</a:t>
            </a:r>
            <a:r>
              <a:rPr lang="en-US" sz="2000" dirty="0"/>
              <a:t> synthesis:</a:t>
            </a:r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r>
              <a:rPr lang="en-US" sz="2000" dirty="0"/>
              <a:t>Mechanism: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89248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2.4.2.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Quinoline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syntheses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2411413" y="1011238"/>
          <a:ext cx="401002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771399" imgH="1092299" progId="ChemDraw.Document.6.0">
                  <p:embed/>
                </p:oleObj>
              </mc:Choice>
              <mc:Fallback>
                <p:oleObj name="CS ChemDraw Drawing" r:id="rId2" imgW="3771399" imgH="1092299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011238"/>
                        <a:ext cx="4010025" cy="1162050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100</a:t>
            </a:fld>
            <a:endParaRPr lang="de-CH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880598"/>
              </p:ext>
            </p:extLst>
          </p:nvPr>
        </p:nvGraphicFramePr>
        <p:xfrm>
          <a:off x="637034" y="3068960"/>
          <a:ext cx="7618412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590760" imgH="2206206" progId="ChemDraw.Document.6.0">
                  <p:embed/>
                </p:oleObj>
              </mc:Choice>
              <mc:Fallback>
                <p:oleObj name="CS ChemDraw Drawing" r:id="rId4" imgW="6590760" imgH="2206206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034" y="3068960"/>
                        <a:ext cx="7618412" cy="254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229600" cy="56166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err="1"/>
              <a:t>Döbner</a:t>
            </a:r>
            <a:r>
              <a:rPr lang="en-US" sz="2000" dirty="0"/>
              <a:t> </a:t>
            </a:r>
            <a:r>
              <a:rPr lang="en-US" sz="2000" dirty="0" err="1"/>
              <a:t>quinoline</a:t>
            </a:r>
            <a:r>
              <a:rPr lang="en-US" sz="2000" dirty="0"/>
              <a:t> synthesis:</a:t>
            </a:r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r>
              <a:rPr lang="en-US" sz="2000" dirty="0"/>
              <a:t>Mechanism: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89248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2.4.2.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Quinoline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syntheses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1763713" y="1050925"/>
          <a:ext cx="556418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827585" imgH="874434" progId="ChemDraw.Document.6.0">
                  <p:embed/>
                </p:oleObj>
              </mc:Choice>
              <mc:Fallback>
                <p:oleObj name="CS ChemDraw Drawing" r:id="rId2" imgW="4827585" imgH="874434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050925"/>
                        <a:ext cx="5564187" cy="100965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101</a:t>
            </a:fld>
            <a:endParaRPr lang="de-CH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59046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Strategic disconnections:</a:t>
            </a:r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r>
              <a:rPr lang="en-US" sz="2000" dirty="0" err="1"/>
              <a:t>Bischler-Napieralski</a:t>
            </a:r>
            <a:r>
              <a:rPr lang="en-US" sz="2000" dirty="0"/>
              <a:t> </a:t>
            </a:r>
            <a:r>
              <a:rPr lang="en-US" sz="2000" dirty="0" err="1"/>
              <a:t>isoquinoline</a:t>
            </a:r>
            <a:r>
              <a:rPr lang="en-US" sz="2000" dirty="0"/>
              <a:t> synthesis: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Mechanism: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graphicFrame>
        <p:nvGraphicFramePr>
          <p:cNvPr id="49155" name="Object 4"/>
          <p:cNvGraphicFramePr>
            <a:graphicFrameLocks noChangeAspect="1"/>
          </p:cNvGraphicFramePr>
          <p:nvPr/>
        </p:nvGraphicFramePr>
        <p:xfrm>
          <a:off x="3131840" y="1052736"/>
          <a:ext cx="88328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822756" imgH="519352" progId="ChemDraw.Document.6.0">
                  <p:embed/>
                </p:oleObj>
              </mc:Choice>
              <mc:Fallback>
                <p:oleObj name="CS ChemDraw Drawing" r:id="rId2" imgW="6822756" imgH="519352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052736"/>
                        <a:ext cx="883285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89248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2.4.2.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Isoquinoline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syntheses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2987824" y="2564904"/>
          <a:ext cx="3019954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488119" imgH="652103" progId="ChemDraw.Document.6.0">
                  <p:embed/>
                </p:oleObj>
              </mc:Choice>
              <mc:Fallback>
                <p:oleObj name="CS ChemDraw Drawing" r:id="rId4" imgW="2488119" imgH="652103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564904"/>
                        <a:ext cx="3019954" cy="79208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102</a:t>
            </a:fld>
            <a:endParaRPr lang="de-CH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56166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err="1"/>
              <a:t>Pomeranz</a:t>
            </a:r>
            <a:r>
              <a:rPr lang="en-US" sz="2000" dirty="0"/>
              <a:t>-Fritsch </a:t>
            </a:r>
            <a:r>
              <a:rPr lang="en-US" sz="2000" dirty="0" err="1"/>
              <a:t>isoquinoline</a:t>
            </a:r>
            <a:r>
              <a:rPr lang="en-US" sz="2000" dirty="0"/>
              <a:t> synthesis:</a:t>
            </a:r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r>
              <a:rPr lang="en-US" sz="2000" dirty="0"/>
              <a:t>Mechanism: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89248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2.4.2.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Isoquinoline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syntheses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2051720" y="1124744"/>
          <a:ext cx="4392488" cy="881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582481" imgH="718958" progId="ChemDraw.Document.6.0">
                  <p:embed/>
                </p:oleObj>
              </mc:Choice>
              <mc:Fallback>
                <p:oleObj name="CS ChemDraw Drawing" r:id="rId2" imgW="3582481" imgH="718958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124744"/>
                        <a:ext cx="4392488" cy="881611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103</a:t>
            </a:fld>
            <a:endParaRPr lang="de-CH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56166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err="1"/>
              <a:t>Pictet</a:t>
            </a:r>
            <a:r>
              <a:rPr lang="en-US" sz="2000" dirty="0"/>
              <a:t>-Spengler reaction:</a:t>
            </a:r>
          </a:p>
          <a:p>
            <a:pPr>
              <a:buNone/>
            </a:pPr>
            <a:r>
              <a:rPr lang="en-US" sz="2000" dirty="0"/>
              <a:t>This is a more general reaction for several ring size, but used here for the synthesis of </a:t>
            </a:r>
            <a:r>
              <a:rPr lang="en-US" sz="2000" dirty="0" err="1"/>
              <a:t>isoquinolines</a:t>
            </a:r>
            <a:endParaRPr lang="en-US" sz="20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000" dirty="0"/>
              <a:t>Mechanism: 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000" dirty="0"/>
          </a:p>
          <a:p>
            <a:endParaRPr lang="en-US" sz="16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89248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2.4.2.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Isoquinoline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syntheses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1571604" y="1928802"/>
          <a:ext cx="5817127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184302" imgH="898765" progId="ChemDraw.Document.6.0">
                  <p:embed/>
                </p:oleObj>
              </mc:Choice>
              <mc:Fallback>
                <p:oleObj name="CS ChemDraw Drawing" r:id="rId2" imgW="5184302" imgH="898765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1928802"/>
                        <a:ext cx="5817127" cy="1008112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104</a:t>
            </a:fld>
            <a:endParaRPr lang="de-CH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>
            <a:normAutofit/>
          </a:bodyPr>
          <a:lstStyle/>
          <a:p>
            <a:pPr algn="l"/>
            <a:r>
              <a:rPr lang="de-CH" sz="2400" dirty="0"/>
              <a:t>3.1.1. General reaction principle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496" y="611396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Diels-Alder reaction was discovered by Otto Diels and Kurt Alder (Nobel prize in 1950)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5536" y="1013346"/>
          <a:ext cx="4129088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626748" imgH="1300861" progId="ChemDraw.Document.6.0">
                  <p:embed/>
                </p:oleObj>
              </mc:Choice>
              <mc:Fallback>
                <p:oleObj name="CS ChemDraw Drawing" r:id="rId2" imgW="3626748" imgH="1300861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013346"/>
                        <a:ext cx="4129088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16016" y="126876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Diene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4</a:t>
            </a:r>
            <a:r>
              <a:rPr lang="en-US" dirty="0"/>
              <a:t> </a:t>
            </a:r>
            <a:r>
              <a:rPr lang="el-GR" dirty="0"/>
              <a:t>π</a:t>
            </a:r>
            <a:r>
              <a:rPr lang="fr-CH" dirty="0"/>
              <a:t>-</a:t>
            </a:r>
            <a:r>
              <a:rPr lang="fr-CH" dirty="0" err="1"/>
              <a:t>electrons</a:t>
            </a:r>
            <a:endParaRPr lang="fr-CH" dirty="0"/>
          </a:p>
          <a:p>
            <a:r>
              <a:rPr lang="fr-CH" dirty="0" err="1"/>
              <a:t>Dienophile</a:t>
            </a:r>
            <a:r>
              <a:rPr lang="fr-CH" dirty="0"/>
              <a:t>: </a:t>
            </a:r>
            <a:r>
              <a:rPr lang="fr-CH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fr-CH" dirty="0"/>
              <a:t> </a:t>
            </a:r>
            <a:r>
              <a:rPr lang="el-GR" dirty="0"/>
              <a:t>π</a:t>
            </a:r>
            <a:r>
              <a:rPr lang="fr-CH" dirty="0"/>
              <a:t>-</a:t>
            </a:r>
            <a:r>
              <a:rPr lang="fr-CH" dirty="0" err="1"/>
              <a:t>electrons</a:t>
            </a:r>
            <a:endParaRPr lang="fr-CH" dirty="0"/>
          </a:p>
          <a:p>
            <a:r>
              <a:rPr lang="fr-CH" dirty="0" err="1"/>
              <a:t>Diels</a:t>
            </a:r>
            <a:r>
              <a:rPr lang="fr-CH" dirty="0"/>
              <a:t>-</a:t>
            </a:r>
            <a:r>
              <a:rPr lang="fr-CH" dirty="0" err="1"/>
              <a:t>Alder</a:t>
            </a:r>
            <a:r>
              <a:rPr lang="fr-CH" dirty="0"/>
              <a:t> </a:t>
            </a:r>
            <a:r>
              <a:rPr lang="fr-CH" dirty="0" err="1"/>
              <a:t>reaction</a:t>
            </a:r>
            <a:r>
              <a:rPr lang="fr-CH" dirty="0"/>
              <a:t>: [</a:t>
            </a:r>
            <a:r>
              <a:rPr lang="fr-CH" dirty="0">
                <a:solidFill>
                  <a:srgbClr val="0070C0"/>
                </a:solidFill>
              </a:rPr>
              <a:t>4</a:t>
            </a:r>
            <a:r>
              <a:rPr lang="fr-CH" dirty="0"/>
              <a:t>+</a:t>
            </a:r>
            <a:r>
              <a:rPr lang="fr-CH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fr-CH" dirty="0"/>
              <a:t>]-</a:t>
            </a:r>
            <a:r>
              <a:rPr lang="fr-CH" dirty="0" err="1"/>
              <a:t>cycloaddition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262762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Molecular Orbital picture of the Diels-Alder </a:t>
            </a:r>
            <a:r>
              <a:rPr lang="en-US" dirty="0" err="1"/>
              <a:t>Cycloaddition</a:t>
            </a:r>
            <a:r>
              <a:rPr lang="en-US" dirty="0"/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552" y="573325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Diels-Alder </a:t>
            </a:r>
            <a:r>
              <a:rPr lang="en-US" dirty="0" err="1"/>
              <a:t>cycloaddition</a:t>
            </a:r>
            <a:r>
              <a:rPr lang="en-US" dirty="0"/>
              <a:t>, the interaction between the butadiene HOMO and the </a:t>
            </a:r>
            <a:r>
              <a:rPr lang="en-US" dirty="0" err="1"/>
              <a:t>ethene</a:t>
            </a:r>
            <a:r>
              <a:rPr lang="en-US" dirty="0"/>
              <a:t> LUMO is relevant.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63813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smaller the Gap ∆G</a:t>
            </a:r>
            <a:r>
              <a:rPr lang="en-US" baseline="-25000" dirty="0"/>
              <a:t>HOMO/LUMO</a:t>
            </a:r>
            <a:r>
              <a:rPr lang="en-US" dirty="0"/>
              <a:t>, the easier and faster the </a:t>
            </a:r>
            <a:r>
              <a:rPr lang="en-US" dirty="0" err="1"/>
              <a:t>cycloaddition</a:t>
            </a:r>
            <a:r>
              <a:rPr lang="en-US" dirty="0"/>
              <a:t> reaction proceeds.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79512" y="645333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>
            <a:normAutofit/>
          </a:bodyPr>
          <a:lstStyle/>
          <a:p>
            <a:pPr algn="l"/>
            <a:r>
              <a:rPr lang="de-CH" sz="2400" dirty="0"/>
              <a:t>3.1.1. General reaction principle</a:t>
            </a:r>
            <a:endParaRPr lang="en-GB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97143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Interaction of the HOMO of the </a:t>
            </a:r>
            <a:r>
              <a:rPr lang="en-US" dirty="0" err="1"/>
              <a:t>diene</a:t>
            </a:r>
            <a:r>
              <a:rPr lang="en-US" dirty="0"/>
              <a:t> with the LUMO of the olefin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2924944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interaction is possible when allowed by the orbital symmetry: </a:t>
            </a:r>
            <a:r>
              <a:rPr lang="en-US" dirty="0" err="1"/>
              <a:t>HOMO</a:t>
            </a:r>
            <a:r>
              <a:rPr lang="en-US" baseline="-25000" dirty="0" err="1"/>
              <a:t>Diene</a:t>
            </a:r>
            <a:r>
              <a:rPr lang="en-US" dirty="0"/>
              <a:t>/</a:t>
            </a:r>
            <a:r>
              <a:rPr lang="en-US" dirty="0" err="1"/>
              <a:t>LUMO</a:t>
            </a:r>
            <a:r>
              <a:rPr lang="en-US" baseline="-25000" dirty="0" err="1"/>
              <a:t>Dienophile</a:t>
            </a:r>
            <a:r>
              <a:rPr lang="en-US" dirty="0"/>
              <a:t> and </a:t>
            </a:r>
            <a:r>
              <a:rPr lang="en-US" dirty="0" err="1"/>
              <a:t>LUMO</a:t>
            </a:r>
            <a:r>
              <a:rPr lang="en-US" baseline="-25000" dirty="0" err="1"/>
              <a:t>diene</a:t>
            </a:r>
            <a:r>
              <a:rPr lang="en-US" dirty="0"/>
              <a:t>/</a:t>
            </a:r>
            <a:r>
              <a:rPr lang="en-US" dirty="0" err="1"/>
              <a:t>HOMO</a:t>
            </a:r>
            <a:r>
              <a:rPr lang="en-US" baseline="-25000" dirty="0" err="1"/>
              <a:t>Dienophile</a:t>
            </a:r>
            <a:endParaRPr lang="en-US" baseline="-25000" dirty="0"/>
          </a:p>
          <a:p>
            <a:pPr marL="177800" indent="-177800"/>
            <a:endParaRPr lang="en-US" dirty="0"/>
          </a:p>
          <a:p>
            <a:pPr marL="177800" indent="-177800"/>
            <a:r>
              <a:rPr lang="en-US" dirty="0"/>
              <a:t>The better the energetic overlap, the better and faster the Diels-Alder reaction</a:t>
            </a:r>
          </a:p>
          <a:p>
            <a:pPr marL="177800" indent="-177800"/>
            <a:endParaRPr lang="en-US" dirty="0"/>
          </a:p>
          <a:p>
            <a:pPr marL="177800" indent="-177800"/>
            <a:r>
              <a:rPr lang="en-US" dirty="0"/>
              <a:t>Minimize energy difference between HOMO of the </a:t>
            </a:r>
            <a:r>
              <a:rPr lang="en-US" dirty="0" err="1"/>
              <a:t>diene</a:t>
            </a:r>
            <a:r>
              <a:rPr lang="en-US" dirty="0"/>
              <a:t> and LUMO of the </a:t>
            </a:r>
            <a:r>
              <a:rPr lang="en-US" dirty="0" err="1"/>
              <a:t>dienophile</a:t>
            </a:r>
            <a:r>
              <a:rPr lang="en-US" dirty="0"/>
              <a:t>: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4869160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Diene</a:t>
            </a:r>
            <a:r>
              <a:rPr lang="en-US" dirty="0"/>
              <a:t> needs to be electron-rich = high lying HOMO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Dienophile</a:t>
            </a:r>
            <a:r>
              <a:rPr lang="en-US" dirty="0"/>
              <a:t> needs to be electron-poor = low lying LUMO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11760" y="2348880"/>
            <a:ext cx="4084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Concerted </a:t>
            </a:r>
            <a:r>
              <a:rPr lang="en-US" dirty="0" err="1"/>
              <a:t>cycloaddition</a:t>
            </a:r>
            <a:r>
              <a:rPr lang="en-US" dirty="0"/>
              <a:t>, no intermediate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9512" y="620688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diene</a:t>
            </a:r>
            <a:r>
              <a:rPr lang="en-US" dirty="0"/>
              <a:t> component must be able to adopt s-</a:t>
            </a:r>
            <a:r>
              <a:rPr lang="en-US" i="1" dirty="0" err="1"/>
              <a:t>cis</a:t>
            </a:r>
            <a:r>
              <a:rPr lang="en-US" dirty="0"/>
              <a:t> conformation: A Diels-alder </a:t>
            </a:r>
            <a:r>
              <a:rPr lang="en-US" dirty="0" err="1"/>
              <a:t>cycloaddition</a:t>
            </a:r>
            <a:r>
              <a:rPr lang="en-US" dirty="0"/>
              <a:t> is only possible from the s-</a:t>
            </a:r>
            <a:r>
              <a:rPr lang="en-US" i="1" dirty="0" err="1"/>
              <a:t>cis</a:t>
            </a:r>
            <a:r>
              <a:rPr lang="en-US" dirty="0"/>
              <a:t> conformer.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Examples: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Electron-rich </a:t>
            </a:r>
            <a:r>
              <a:rPr lang="en-US" dirty="0" err="1"/>
              <a:t>dienes</a:t>
            </a:r>
            <a:r>
              <a:rPr lang="en-US" dirty="0"/>
              <a:t> react faster: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>
            <a:normAutofit/>
          </a:bodyPr>
          <a:lstStyle/>
          <a:p>
            <a:pPr algn="l"/>
            <a:r>
              <a:rPr lang="de-CH" sz="2400" dirty="0"/>
              <a:t>3.1.2 The nature of the diene</a:t>
            </a:r>
            <a:endParaRPr lang="en-GB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99592" y="421179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Electron-rich </a:t>
            </a:r>
            <a:r>
              <a:rPr lang="en-US" sz="1400" dirty="0" err="1"/>
              <a:t>Dienes</a:t>
            </a:r>
            <a:endParaRPr lang="en-US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179512" y="4221088"/>
            <a:ext cx="3096344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07904" y="4273351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Electronically neutral </a:t>
            </a:r>
            <a:r>
              <a:rPr lang="en-US" sz="1400" dirty="0" err="1"/>
              <a:t>Dienes</a:t>
            </a:r>
            <a:endParaRPr lang="en-US"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3635896" y="4221088"/>
            <a:ext cx="2448272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516216" y="4149080"/>
            <a:ext cx="2232248" cy="187220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04248" y="414908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Electron-poor </a:t>
            </a:r>
            <a:r>
              <a:rPr lang="en-US" sz="1400" dirty="0" err="1"/>
              <a:t>Diene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84168" y="49318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&gt;&gt;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5856" y="49318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>
            <a:normAutofit/>
          </a:bodyPr>
          <a:lstStyle/>
          <a:p>
            <a:pPr algn="l"/>
            <a:r>
              <a:rPr lang="de-CH" sz="2400" dirty="0"/>
              <a:t>3.1.3. The nature of the dienophile</a:t>
            </a:r>
            <a:endParaRPr lang="en-GB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520" y="69269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Electron-poor </a:t>
            </a:r>
            <a:r>
              <a:rPr lang="en-US" dirty="0" err="1"/>
              <a:t>dienophiles</a:t>
            </a:r>
            <a:r>
              <a:rPr lang="en-US" dirty="0"/>
              <a:t> are best suited and react fast</a:t>
            </a:r>
          </a:p>
          <a:p>
            <a:endParaRPr lang="en-US" dirty="0"/>
          </a:p>
          <a:p>
            <a:r>
              <a:rPr lang="en-US" dirty="0"/>
              <a:t>Examples of </a:t>
            </a:r>
            <a:r>
              <a:rPr lang="en-US" dirty="0" err="1"/>
              <a:t>Dienophiles</a:t>
            </a:r>
            <a:r>
              <a:rPr lang="en-US" dirty="0"/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536392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n-US" dirty="0"/>
              <a:t>Electron-poor alkynes can be used as </a:t>
            </a:r>
            <a:r>
              <a:rPr lang="en-US" dirty="0" err="1"/>
              <a:t>dienophiles</a:t>
            </a:r>
            <a:r>
              <a:rPr lang="en-US" dirty="0"/>
              <a:t> as well, and yield 1,4-cyclohexadienes as products: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>
            <a:normAutofit/>
          </a:bodyPr>
          <a:lstStyle/>
          <a:p>
            <a:pPr algn="l"/>
            <a:r>
              <a:rPr lang="de-CH" sz="2400" dirty="0"/>
              <a:t>3.2.1. Diene and dienophile isomers</a:t>
            </a:r>
            <a:endParaRPr lang="en-GB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512" y="716503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Diels-Alder reaction is a concerted </a:t>
            </a:r>
            <a:r>
              <a:rPr lang="en-US" dirty="0" err="1"/>
              <a:t>cycloaddition</a:t>
            </a:r>
            <a:r>
              <a:rPr lang="en-US" dirty="0"/>
              <a:t> and obeys the Woodward-Hoffmann rules for </a:t>
            </a:r>
            <a:r>
              <a:rPr lang="en-US" dirty="0" err="1"/>
              <a:t>pericyclic</a:t>
            </a:r>
            <a:r>
              <a:rPr lang="en-US" dirty="0"/>
              <a:t> reactions.</a:t>
            </a:r>
          </a:p>
          <a:p>
            <a:r>
              <a:rPr lang="en-US" dirty="0"/>
              <a:t>In that respect, the Diels-Alder </a:t>
            </a:r>
            <a:r>
              <a:rPr lang="en-US" dirty="0" err="1"/>
              <a:t>cycloaddition</a:t>
            </a:r>
            <a:r>
              <a:rPr lang="en-US" dirty="0"/>
              <a:t> is a thermally allowed process.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2048" y="1835532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stereochemical</a:t>
            </a:r>
            <a:r>
              <a:rPr lang="en-US" dirty="0"/>
              <a:t> information of the starting materials is conserved in the product: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07504" y="1916832"/>
            <a:ext cx="3235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939957"/>
              </p:ext>
            </p:extLst>
          </p:nvPr>
        </p:nvGraphicFramePr>
        <p:xfrm>
          <a:off x="6660232" y="1854020"/>
          <a:ext cx="665163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32855" imgH="1537380" progId="ChemDraw.Document.6.0">
                  <p:embed/>
                </p:oleObj>
              </mc:Choice>
              <mc:Fallback>
                <p:oleObj name="CS ChemDraw Drawing" r:id="rId2" imgW="232855" imgH="1537380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1854020"/>
                        <a:ext cx="665163" cy="437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14282" y="714356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/>
              <a:t>Butadiene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7500958" y="564357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ψ</a:t>
            </a:r>
            <a:r>
              <a:rPr lang="fr-CH" dirty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500958" y="428625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ψ</a:t>
            </a:r>
            <a:r>
              <a:rPr lang="fr-CH" dirty="0"/>
              <a:t>2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500958" y="307181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ψ</a:t>
            </a:r>
            <a:r>
              <a:rPr lang="fr-CH" dirty="0"/>
              <a:t>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500958" y="178592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ψ</a:t>
            </a:r>
            <a:r>
              <a:rPr lang="fr-CH" dirty="0"/>
              <a:t>4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8604448" cy="428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1.1.1. </a:t>
            </a:r>
            <a:r>
              <a:rPr lang="fr-CH" altLang="zh-CN" sz="2400" dirty="0" err="1"/>
              <a:t>Hückel</a:t>
            </a:r>
            <a:r>
              <a:rPr lang="fr-CH" altLang="zh-CN" sz="2400" dirty="0"/>
              <a:t> </a:t>
            </a:r>
            <a:r>
              <a:rPr lang="fr-CH" altLang="zh-CN" sz="2400" dirty="0" err="1"/>
              <a:t>theory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428604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28384" y="4283804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HOMO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064896" y="3068960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LUMO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>
            <a:normAutofit/>
          </a:bodyPr>
          <a:lstStyle/>
          <a:p>
            <a:pPr algn="l"/>
            <a:r>
              <a:rPr lang="de-CH" sz="2400" dirty="0"/>
              <a:t>3.2.2. </a:t>
            </a:r>
            <a:r>
              <a:rPr lang="de-CH" sz="2400" i="1" dirty="0"/>
              <a:t>Exo</a:t>
            </a:r>
            <a:r>
              <a:rPr lang="de-CH" sz="2400" dirty="0"/>
              <a:t> / </a:t>
            </a:r>
            <a:r>
              <a:rPr lang="de-CH" sz="2400" i="1" dirty="0"/>
              <a:t>Endo</a:t>
            </a:r>
            <a:r>
              <a:rPr lang="de-CH" sz="2400" dirty="0"/>
              <a:t> selectivity</a:t>
            </a:r>
            <a:endParaRPr lang="en-GB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692696"/>
            <a:ext cx="80648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 and original explanation of the forms </a:t>
            </a:r>
            <a:r>
              <a:rPr lang="en-US" dirty="0" err="1"/>
              <a:t>exo</a:t>
            </a:r>
            <a:r>
              <a:rPr lang="en-US" dirty="0"/>
              <a:t>/</a:t>
            </a:r>
            <a:r>
              <a:rPr lang="en-US" dirty="0" err="1"/>
              <a:t>endo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Substituent of a </a:t>
            </a:r>
            <a:r>
              <a:rPr lang="en-US" dirty="0" err="1"/>
              <a:t>bicyclic</a:t>
            </a:r>
            <a:r>
              <a:rPr lang="en-US" dirty="0"/>
              <a:t> molecule is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Under the ‘roof’ =</a:t>
            </a:r>
            <a:r>
              <a:rPr lang="en-US" dirty="0" err="1"/>
              <a:t>endo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Out of the ‘roof’ =</a:t>
            </a:r>
            <a:r>
              <a:rPr lang="en-US" dirty="0" err="1"/>
              <a:t>exo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2987824" y="1556792"/>
          <a:ext cx="286226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605668" imgH="894295" progId="ChemDraw.Document.6.0">
                  <p:embed/>
                </p:oleObj>
              </mc:Choice>
              <mc:Fallback>
                <p:oleObj name="CS ChemDraw Drawing" r:id="rId3" imgW="2605668" imgH="894295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556792"/>
                        <a:ext cx="2862263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3193231"/>
            <a:ext cx="1445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Bicyclic</a:t>
            </a:r>
            <a:r>
              <a:rPr lang="en-US" sz="1400" dirty="0"/>
              <a:t> products: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2040" y="3193231"/>
            <a:ext cx="1744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Monocyclic products: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2780928"/>
            <a:ext cx="3288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 the context of Diels Alder reaction: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>
            <a:normAutofit/>
          </a:bodyPr>
          <a:lstStyle/>
          <a:p>
            <a:pPr algn="l"/>
            <a:r>
              <a:rPr lang="de-CH" sz="2400" dirty="0"/>
              <a:t>3.2.2. </a:t>
            </a:r>
            <a:r>
              <a:rPr lang="de-CH" sz="2400" i="1" dirty="0"/>
              <a:t>Exo </a:t>
            </a:r>
            <a:r>
              <a:rPr lang="de-CH" sz="2400" dirty="0"/>
              <a:t>/ </a:t>
            </a:r>
            <a:r>
              <a:rPr lang="de-CH" sz="2400" i="1" dirty="0"/>
              <a:t>Endo</a:t>
            </a:r>
            <a:r>
              <a:rPr lang="de-CH" sz="2400" dirty="0"/>
              <a:t> selectivity</a:t>
            </a:r>
            <a:endParaRPr lang="en-GB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620688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Comparison between kinetic and thermodynamic product:</a:t>
            </a:r>
          </a:p>
          <a:p>
            <a:endParaRPr lang="en-US" dirty="0"/>
          </a:p>
          <a:p>
            <a:pPr marL="444500" lvl="1" indent="-444500">
              <a:lnSpc>
                <a:spcPct val="150000"/>
              </a:lnSpc>
              <a:buFont typeface="Calibri" pitchFamily="34" charset="0"/>
              <a:buChar char="→"/>
            </a:pPr>
            <a:r>
              <a:rPr lang="en-US" i="1" dirty="0"/>
              <a:t>Endo</a:t>
            </a:r>
            <a:r>
              <a:rPr lang="en-US" dirty="0"/>
              <a:t> is the kinetic product: the transition state is stabilized by secondary orbital interactions.</a:t>
            </a:r>
          </a:p>
          <a:p>
            <a:pPr marL="444500" lvl="1" indent="-444500">
              <a:lnSpc>
                <a:spcPct val="150000"/>
              </a:lnSpc>
              <a:buFont typeface="Calibri" pitchFamily="34" charset="0"/>
              <a:buChar char="→"/>
            </a:pPr>
            <a:r>
              <a:rPr lang="en-US" i="1" dirty="0" err="1"/>
              <a:t>Exo</a:t>
            </a:r>
            <a:r>
              <a:rPr lang="en-US" dirty="0"/>
              <a:t> is the thermodynamic product: more stable, less hindered product.</a:t>
            </a:r>
          </a:p>
          <a:p>
            <a:pPr marL="444500" lvl="1" indent="-444500">
              <a:lnSpc>
                <a:spcPct val="150000"/>
              </a:lnSpc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0770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Example</a:t>
            </a:r>
            <a:r>
              <a:rPr lang="en-US" dirty="0"/>
              <a:t>: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620688"/>
            <a:ext cx="8496944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100" dirty="0"/>
          </a:p>
          <a:p>
            <a:r>
              <a:rPr lang="en-US" b="1" dirty="0"/>
              <a:t>Rule</a:t>
            </a:r>
            <a:r>
              <a:rPr lang="en-US" dirty="0"/>
              <a:t>: Electron-donating and electron-withdrawing groups are oriented ‘</a:t>
            </a:r>
            <a:r>
              <a:rPr lang="en-US" dirty="0" err="1"/>
              <a:t>ortho</a:t>
            </a:r>
            <a:r>
              <a:rPr lang="en-US" dirty="0"/>
              <a:t>’ or ‘</a:t>
            </a:r>
            <a:r>
              <a:rPr lang="en-US" dirty="0" err="1"/>
              <a:t>para</a:t>
            </a:r>
            <a:r>
              <a:rPr lang="en-US" dirty="0"/>
              <a:t>’ to each other.</a:t>
            </a:r>
          </a:p>
          <a:p>
            <a:r>
              <a:rPr lang="en-US" dirty="0"/>
              <a:t>Simple explanation with the </a:t>
            </a:r>
            <a:r>
              <a:rPr lang="en-US" dirty="0" err="1"/>
              <a:t>mesomeric</a:t>
            </a:r>
            <a:r>
              <a:rPr lang="en-US" dirty="0"/>
              <a:t> structures: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More accurate explanation with orbital coefficients: </a:t>
            </a:r>
          </a:p>
          <a:p>
            <a:r>
              <a:rPr lang="en-US" dirty="0"/>
              <a:t>Favorable interaction: small coefficients with small, big with big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>
            <a:normAutofit/>
          </a:bodyPr>
          <a:lstStyle/>
          <a:p>
            <a:pPr algn="l"/>
            <a:r>
              <a:rPr lang="de-CH" sz="2400" dirty="0"/>
              <a:t>3.3. Diels-Alder regioselectivity</a:t>
            </a:r>
            <a:endParaRPr lang="en-GB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57175" y="973138"/>
          <a:ext cx="357822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577683" imgH="1256928" progId="ChemDraw.Document.6.0">
                  <p:embed/>
                </p:oleObj>
              </mc:Choice>
              <mc:Fallback>
                <p:oleObj name="CS ChemDraw Drawing" r:id="rId2" imgW="3577683" imgH="1256928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973138"/>
                        <a:ext cx="3578225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4572000" y="980728"/>
          <a:ext cx="434181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341509" imgH="899034" progId="ChemDraw.Document.6.0">
                  <p:embed/>
                </p:oleObj>
              </mc:Choice>
              <mc:Fallback>
                <p:oleObj name="CS ChemDraw Drawing" r:id="rId4" imgW="4341509" imgH="899034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80728"/>
                        <a:ext cx="434181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72008" y="4509120"/>
            <a:ext cx="17951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>
            <a:normAutofit/>
          </a:bodyPr>
          <a:lstStyle/>
          <a:p>
            <a:pPr algn="l"/>
            <a:r>
              <a:rPr lang="de-CH" sz="2400" dirty="0"/>
              <a:t>3.3. Additional examples of Diels-Alder cycloaddition</a:t>
            </a:r>
            <a:endParaRPr lang="en-GB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496" y="62068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3.3.1. </a:t>
            </a:r>
            <a:r>
              <a:rPr lang="en-US" b="1" dirty="0" err="1"/>
              <a:t>Extented</a:t>
            </a:r>
            <a:r>
              <a:rPr lang="en-US" b="1" dirty="0"/>
              <a:t> polycyclic aromatics as </a:t>
            </a:r>
            <a:r>
              <a:rPr lang="en-US" b="1" dirty="0" err="1"/>
              <a:t>diene</a:t>
            </a:r>
            <a:r>
              <a:rPr lang="en-US" b="1" dirty="0"/>
              <a:t> component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96" y="377974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3.3.2. </a:t>
            </a:r>
            <a:r>
              <a:rPr lang="en-US" b="1" dirty="0" err="1"/>
              <a:t>Benzyne</a:t>
            </a:r>
            <a:r>
              <a:rPr lang="en-US" b="1" dirty="0"/>
              <a:t> as </a:t>
            </a:r>
            <a:r>
              <a:rPr lang="en-US" b="1" dirty="0" err="1"/>
              <a:t>dienophile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05273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Polycyclic </a:t>
            </a:r>
            <a:r>
              <a:rPr lang="en-US" dirty="0" err="1"/>
              <a:t>arenes</a:t>
            </a:r>
            <a:r>
              <a:rPr lang="en-US" dirty="0"/>
              <a:t> can react as </a:t>
            </a:r>
            <a:r>
              <a:rPr lang="en-US" dirty="0" err="1"/>
              <a:t>diene</a:t>
            </a:r>
            <a:r>
              <a:rPr lang="en-US" dirty="0"/>
              <a:t>-components in Diels-alder </a:t>
            </a:r>
            <a:r>
              <a:rPr lang="en-US" dirty="0" err="1"/>
              <a:t>cycloaddition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>
            <a:normAutofit/>
          </a:bodyPr>
          <a:lstStyle/>
          <a:p>
            <a:pPr algn="l"/>
            <a:r>
              <a:rPr lang="de-CH" sz="2400" dirty="0"/>
              <a:t>3.3. Additional examples of Diels-Alder cycloaddition</a:t>
            </a:r>
            <a:endParaRPr lang="en-GB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75541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3.3.3. </a:t>
            </a:r>
            <a:r>
              <a:rPr lang="en-US" b="1" dirty="0" err="1"/>
              <a:t>Intramolecular</a:t>
            </a:r>
            <a:r>
              <a:rPr lang="en-US" b="1" dirty="0"/>
              <a:t> Diels-Alder reactions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96" y="386104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3.3.4. Self condensation and Retro-Diels-Alder reaction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270892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</a:t>
            </a:r>
            <a:r>
              <a:rPr lang="en-US" dirty="0" err="1"/>
              <a:t>intramolecular</a:t>
            </a:r>
            <a:r>
              <a:rPr lang="en-US" dirty="0"/>
              <a:t> Diels-Alder reactions, even not very favorable </a:t>
            </a:r>
            <a:r>
              <a:rPr lang="en-US" dirty="0" err="1"/>
              <a:t>Diene</a:t>
            </a:r>
            <a:r>
              <a:rPr lang="en-US" dirty="0"/>
              <a:t>/</a:t>
            </a:r>
            <a:r>
              <a:rPr lang="en-US" dirty="0" err="1"/>
              <a:t>Dienophile</a:t>
            </a:r>
            <a:r>
              <a:rPr lang="en-US" dirty="0"/>
              <a:t> combinations which are </a:t>
            </a:r>
            <a:r>
              <a:rPr lang="en-US" dirty="0" err="1"/>
              <a:t>unreactive</a:t>
            </a:r>
            <a:r>
              <a:rPr lang="en-US" dirty="0"/>
              <a:t> for intermolecular Diels-alder reactions react.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07504" y="2852936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9552" y="42930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Cyclopentadiene</a:t>
            </a:r>
            <a:r>
              <a:rPr lang="en-US" dirty="0"/>
              <a:t> self-condenses at ambient temperature. The reaction is reversible above 140°C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602128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Diels-Alder </a:t>
            </a:r>
            <a:r>
              <a:rPr lang="en-US" dirty="0" err="1"/>
              <a:t>cycloadditions</a:t>
            </a:r>
            <a:r>
              <a:rPr lang="en-US" dirty="0"/>
              <a:t> are principally reversible at a high enough temperature (&gt;350°C) as the entropy increases (2 molecules </a:t>
            </a:r>
            <a:r>
              <a:rPr lang="en-US" i="1" dirty="0" err="1"/>
              <a:t>v.s</a:t>
            </a:r>
            <a:r>
              <a:rPr lang="en-US" i="1" dirty="0"/>
              <a:t>.</a:t>
            </a:r>
            <a:r>
              <a:rPr lang="en-US" dirty="0"/>
              <a:t> 1 molecule)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07504" y="6165304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29634" cy="500042"/>
          </a:xfrm>
        </p:spPr>
        <p:txBody>
          <a:bodyPr>
            <a:normAutofit/>
          </a:bodyPr>
          <a:lstStyle/>
          <a:p>
            <a:pPr algn="l"/>
            <a:r>
              <a:rPr lang="de-CH" sz="2400" dirty="0"/>
              <a:t>4.1.1. 1,3-dipolar cycloaddition </a:t>
            </a:r>
            <a:endParaRPr lang="fr-CH" altLang="zh-CN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3528" y="1124744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 Recap of the Diels-Alder </a:t>
            </a:r>
            <a:r>
              <a:rPr lang="en-US" dirty="0" err="1"/>
              <a:t>cycloaddition</a:t>
            </a:r>
            <a:r>
              <a:rPr lang="en-US" dirty="0"/>
              <a:t>: 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Analogy for 1,3-dipolar </a:t>
            </a:r>
            <a:r>
              <a:rPr lang="en-US" dirty="0" err="1"/>
              <a:t>cycloaddition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700338" y="1495425"/>
          <a:ext cx="3257550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796167" imgH="971743" progId="ChemDraw.Document.6.0">
                  <p:embed/>
                </p:oleObj>
              </mc:Choice>
              <mc:Fallback>
                <p:oleObj name="CS ChemDraw Drawing" r:id="rId3" imgW="2796167" imgH="971743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495425"/>
                        <a:ext cx="3257550" cy="113188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500298" y="3786190"/>
          <a:ext cx="3733800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3245735" imgH="1000666" progId="ChemDraw.Document.6.0">
                  <p:embed/>
                </p:oleObj>
              </mc:Choice>
              <mc:Fallback>
                <p:oleObj name="CS ChemDraw Drawing" r:id="rId5" imgW="3245735" imgH="1000666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3786190"/>
                        <a:ext cx="3733800" cy="115093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116</a:t>
            </a:fld>
            <a:endParaRPr lang="en-US"/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8226"/>
            <a:ext cx="8715436" cy="653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29634" cy="500042"/>
          </a:xfrm>
        </p:spPr>
        <p:txBody>
          <a:bodyPr>
            <a:normAutofit/>
          </a:bodyPr>
          <a:lstStyle/>
          <a:p>
            <a:pPr algn="l"/>
            <a:r>
              <a:rPr lang="fr-CH" altLang="zh-CN" sz="2400" dirty="0"/>
              <a:t>4.1.1. </a:t>
            </a:r>
            <a:r>
              <a:rPr lang="fr-CH" altLang="zh-CN" sz="2400" dirty="0" err="1"/>
              <a:t>Ozonolysis</a:t>
            </a:r>
            <a:r>
              <a:rPr lang="de-CH" sz="2400" dirty="0"/>
              <a:t> </a:t>
            </a:r>
            <a:endParaRPr lang="fr-CH" altLang="zh-CN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3528" y="642918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Ozonolysis</a:t>
            </a:r>
            <a:r>
              <a:rPr lang="en-US" dirty="0"/>
              <a:t> is a synthetically very important reaction converting olefins into alcohols, </a:t>
            </a:r>
            <a:r>
              <a:rPr lang="en-US" dirty="0" err="1"/>
              <a:t>aldehydes</a:t>
            </a:r>
            <a:r>
              <a:rPr lang="en-US" dirty="0"/>
              <a:t>, or carboxylic acids. 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 Ozone O</a:t>
            </a:r>
            <a:r>
              <a:rPr lang="en-US" baseline="-25000" dirty="0"/>
              <a:t>3</a:t>
            </a:r>
            <a:r>
              <a:rPr lang="en-US" dirty="0"/>
              <a:t> is generated from O</a:t>
            </a:r>
            <a:r>
              <a:rPr lang="en-US" baseline="-25000" dirty="0"/>
              <a:t>2</a:t>
            </a:r>
            <a:r>
              <a:rPr lang="en-US" dirty="0"/>
              <a:t> (dry) by silent discharge: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r>
              <a:rPr lang="en-US" dirty="0"/>
              <a:t>Ozone has a blue color in solution, allowing to follow the progress of a reaction with it. When the reaction mixture turns light blue, it means that ozone is not consumed anymore and that the reaction is complete.</a:t>
            </a:r>
          </a:p>
          <a:p>
            <a:r>
              <a:rPr lang="en-US" u="sng" dirty="0"/>
              <a:t>Careful:</a:t>
            </a:r>
            <a:r>
              <a:rPr lang="en-US" dirty="0"/>
              <a:t> it is explosive in pure solution</a:t>
            </a:r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 Mechanism: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6286512" y="2214554"/>
          <a:ext cx="251301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806904" imgH="333555" progId="ChemDraw.Document.6.0">
                  <p:embed/>
                </p:oleObj>
              </mc:Choice>
              <mc:Fallback>
                <p:oleObj name="CS ChemDraw Drawing" r:id="rId3" imgW="1806904" imgH="333555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2214554"/>
                        <a:ext cx="2513013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2376488" y="1344613"/>
          <a:ext cx="39544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3329387" imgH="502495" progId="ChemDraw.Document.6.0">
                  <p:embed/>
                </p:oleObj>
              </mc:Choice>
              <mc:Fallback>
                <p:oleObj name="CS ChemDraw Drawing" r:id="rId5" imgW="3329387" imgH="502495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1344613"/>
                        <a:ext cx="3954462" cy="5969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20" name="TextBox 19"/>
          <p:cNvSpPr txBox="1"/>
          <p:nvPr/>
        </p:nvSpPr>
        <p:spPr>
          <a:xfrm>
            <a:off x="285720" y="1000108"/>
            <a:ext cx="83529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 work-up strategies: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Reductive work up with NaBH</a:t>
            </a:r>
            <a:r>
              <a:rPr lang="en-US" baseline="-25000" dirty="0"/>
              <a:t>4</a:t>
            </a:r>
            <a:r>
              <a:rPr lang="en-US" dirty="0"/>
              <a:t> + </a:t>
            </a:r>
            <a:r>
              <a:rPr lang="en-US" dirty="0" err="1"/>
              <a:t>MeOH</a:t>
            </a:r>
            <a:r>
              <a:rPr lang="en-US" dirty="0"/>
              <a:t>: formation of alcohols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Mildly reductive work up with Me</a:t>
            </a:r>
            <a:r>
              <a:rPr lang="en-US" baseline="-25000" dirty="0"/>
              <a:t>2</a:t>
            </a:r>
            <a:r>
              <a:rPr lang="en-US" dirty="0"/>
              <a:t>S or PPh</a:t>
            </a:r>
            <a:r>
              <a:rPr lang="en-US" baseline="-25000" dirty="0"/>
              <a:t>3</a:t>
            </a:r>
            <a:r>
              <a:rPr lang="en-US" dirty="0"/>
              <a:t>: formation of </a:t>
            </a:r>
            <a:r>
              <a:rPr lang="en-US" dirty="0" err="1"/>
              <a:t>aldehydes</a:t>
            </a:r>
            <a:r>
              <a:rPr lang="en-US" dirty="0"/>
              <a:t> or </a:t>
            </a:r>
            <a:r>
              <a:rPr lang="en-US" dirty="0" err="1"/>
              <a:t>ketones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Oxidative work-up with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+ acetic acid: formation of carboxylic acids or </a:t>
            </a:r>
            <a:r>
              <a:rPr lang="en-US" dirty="0" err="1"/>
              <a:t>ketones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r>
              <a:rPr lang="en-US" dirty="0"/>
              <a:t>Careful with tri- or tetra-substituted alkenes: 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8729634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4.1.1. </a:t>
            </a:r>
            <a:r>
              <a:rPr kumimoji="0" lang="fr-CH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Ozonolysis</a:t>
            </a: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CH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20" name="TextBox 19"/>
          <p:cNvSpPr txBox="1"/>
          <p:nvPr/>
        </p:nvSpPr>
        <p:spPr>
          <a:xfrm>
            <a:off x="285720" y="714356"/>
            <a:ext cx="885828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sz="1100" dirty="0"/>
          </a:p>
          <a:p>
            <a:pPr>
              <a:buFont typeface="Wingdings" pitchFamily="2" charset="2"/>
              <a:buChar char="§"/>
            </a:pPr>
            <a:endParaRPr lang="en-US" sz="1100" dirty="0"/>
          </a:p>
          <a:p>
            <a:pPr>
              <a:buFont typeface="Wingdings" pitchFamily="2" charset="2"/>
              <a:buChar char="§"/>
            </a:pPr>
            <a:endParaRPr lang="en-US" sz="1100" dirty="0"/>
          </a:p>
          <a:p>
            <a:r>
              <a:rPr lang="en-US" dirty="0"/>
              <a:t>When catalyzed by copper(I), it is known as “Click chemistry” 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 is no longer a concerted mechanism but a stepwise metal-catalyzed process. </a:t>
            </a:r>
          </a:p>
          <a:p>
            <a:r>
              <a:rPr lang="en-US" dirty="0"/>
              <a:t>Usually: </a:t>
            </a:r>
          </a:p>
          <a:p>
            <a:endParaRPr lang="en-US" dirty="0"/>
          </a:p>
          <a:p>
            <a:r>
              <a:rPr lang="en-US" dirty="0"/>
              <a:t>The reaction is very fast even at room temperature and it is proceeding in water as well.</a:t>
            </a:r>
          </a:p>
          <a:p>
            <a:endParaRPr lang="en-US" dirty="0"/>
          </a:p>
          <a:p>
            <a:r>
              <a:rPr lang="en-US" dirty="0"/>
              <a:t>It has found widespread applications in chemistry, chemical biology, material science, etc. </a:t>
            </a:r>
          </a:p>
        </p:txBody>
      </p:sp>
      <p:graphicFrame>
        <p:nvGraphicFramePr>
          <p:cNvPr id="77830" name="Object 6"/>
          <p:cNvGraphicFramePr>
            <a:graphicFrameLocks noChangeAspect="1"/>
          </p:cNvGraphicFramePr>
          <p:nvPr/>
        </p:nvGraphicFramePr>
        <p:xfrm>
          <a:off x="1285852" y="4572008"/>
          <a:ext cx="37052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991268" imgH="406537" progId="ChemDraw.Document.6.0">
                  <p:embed/>
                </p:oleObj>
              </mc:Choice>
              <mc:Fallback>
                <p:oleObj name="CS ChemDraw Drawing" r:id="rId3" imgW="2991268" imgH="406537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4572008"/>
                        <a:ext cx="37052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729634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4.1.1. </a:t>
            </a:r>
            <a:r>
              <a:rPr lang="fr-CH" altLang="zh-CN" sz="2400" dirty="0" err="1"/>
              <a:t>Huisgen</a:t>
            </a:r>
            <a:r>
              <a:rPr lang="fr-CH" altLang="zh-CN" sz="2400" dirty="0"/>
              <a:t> </a:t>
            </a:r>
            <a:r>
              <a:rPr lang="fr-CH" altLang="zh-CN" sz="2400" dirty="0" err="1"/>
              <a:t>azide</a:t>
            </a:r>
            <a:r>
              <a:rPr lang="fr-CH" altLang="zh-CN" sz="2400" dirty="0"/>
              <a:t>-</a:t>
            </a:r>
            <a:r>
              <a:rPr lang="fr-CH" altLang="zh-CN" sz="2400" dirty="0" err="1"/>
              <a:t>alkyne</a:t>
            </a:r>
            <a:r>
              <a:rPr lang="fr-CH" altLang="zh-CN" sz="2400" dirty="0"/>
              <a:t> </a:t>
            </a:r>
            <a:r>
              <a:rPr lang="fr-CH" altLang="zh-CN" sz="2400" dirty="0" err="1"/>
              <a:t>cycloadditions</a:t>
            </a:r>
            <a:r>
              <a:rPr lang="fr-CH" altLang="zh-CN" sz="2400" dirty="0"/>
              <a:t>, Click </a:t>
            </a:r>
            <a:r>
              <a:rPr lang="fr-CH" altLang="zh-CN" sz="2400" dirty="0" err="1"/>
              <a:t>chemistry</a:t>
            </a:r>
            <a:endParaRPr kumimoji="0" lang="fr-CH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119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rved Up Arrow 44"/>
          <p:cNvSpPr/>
          <p:nvPr/>
        </p:nvSpPr>
        <p:spPr>
          <a:xfrm rot="9101807">
            <a:off x="1064942" y="999464"/>
            <a:ext cx="499912" cy="20593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00166" y="98796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View</a:t>
            </a:r>
            <a:r>
              <a:rPr lang="fr-CH" dirty="0"/>
              <a:t> </a:t>
            </a:r>
            <a:r>
              <a:rPr lang="fr-CH" dirty="0" err="1"/>
              <a:t>from</a:t>
            </a:r>
            <a:r>
              <a:rPr lang="fr-CH" dirty="0"/>
              <a:t> top</a:t>
            </a:r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1.1.1. </a:t>
            </a:r>
            <a:r>
              <a:rPr lang="fr-CH" altLang="zh-CN" sz="2400" dirty="0" err="1"/>
              <a:t>Hückel</a:t>
            </a:r>
            <a:r>
              <a:rPr lang="fr-CH" altLang="zh-CN" sz="2400" dirty="0"/>
              <a:t> </a:t>
            </a:r>
            <a:r>
              <a:rPr lang="fr-CH" altLang="zh-CN" sz="2400" dirty="0" err="1"/>
              <a:t>theory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83568" y="1481138"/>
            <a:ext cx="6698307" cy="4197350"/>
            <a:chOff x="84072" y="1416661"/>
            <a:chExt cx="8877951" cy="4807136"/>
          </a:xfrm>
        </p:grpSpPr>
        <p:graphicFrame>
          <p:nvGraphicFramePr>
            <p:cNvPr id="2150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6389281"/>
                </p:ext>
              </p:extLst>
            </p:nvPr>
          </p:nvGraphicFramePr>
          <p:xfrm>
            <a:off x="175401" y="1416661"/>
            <a:ext cx="8786622" cy="4807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2" imgW="4993678" imgH="2732130" progId="ChemDraw.Document.6.0">
                    <p:embed/>
                  </p:oleObj>
                </mc:Choice>
                <mc:Fallback>
                  <p:oleObj name="CS ChemDraw Drawing" r:id="rId2" imgW="4993678" imgH="2732130" progId="ChemDraw.Document.6.0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401" y="1416661"/>
                          <a:ext cx="8786622" cy="4807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7" name="Group 26"/>
            <p:cNvGrpSpPr/>
            <p:nvPr/>
          </p:nvGrpSpPr>
          <p:grpSpPr>
            <a:xfrm>
              <a:off x="84072" y="2000240"/>
              <a:ext cx="8559894" cy="4012670"/>
              <a:chOff x="84072" y="2000240"/>
              <a:chExt cx="8559894" cy="4012670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7286644" y="5643578"/>
                <a:ext cx="642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ψ</a:t>
                </a:r>
                <a:r>
                  <a:rPr lang="fr-CH" dirty="0"/>
                  <a:t>1</a:t>
                </a:r>
                <a:endParaRPr lang="en-US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286644" y="4643446"/>
                <a:ext cx="642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ψ</a:t>
                </a:r>
                <a:r>
                  <a:rPr lang="fr-CH" dirty="0"/>
                  <a:t>3</a:t>
                </a:r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001024" y="4643446"/>
                <a:ext cx="642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ψ</a:t>
                </a:r>
                <a:r>
                  <a:rPr lang="fr-CH" dirty="0"/>
                  <a:t>2</a:t>
                </a:r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001024" y="3143248"/>
                <a:ext cx="642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ψ</a:t>
                </a:r>
                <a:r>
                  <a:rPr lang="fr-CH" dirty="0"/>
                  <a:t>4</a:t>
                </a:r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286644" y="3143248"/>
                <a:ext cx="642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ψ</a:t>
                </a:r>
                <a:r>
                  <a:rPr lang="fr-CH" dirty="0"/>
                  <a:t>5</a:t>
                </a:r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286644" y="2000240"/>
                <a:ext cx="642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ψ</a:t>
                </a:r>
                <a:r>
                  <a:rPr lang="fr-CH" dirty="0"/>
                  <a:t>6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4072" y="2204864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 err="1"/>
                  <a:t>Benzene</a:t>
                </a:r>
                <a:endParaRPr lang="en-US" dirty="0"/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7668344" y="4293096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HOMO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668344" y="2996952"/>
            <a:ext cx="77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LUMO</a:t>
            </a:r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rot="5400000" flipH="1" flipV="1">
            <a:off x="6768244" y="3681028"/>
            <a:ext cx="36724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460432" y="5589240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20" name="TextBox 19"/>
          <p:cNvSpPr txBox="1"/>
          <p:nvPr/>
        </p:nvSpPr>
        <p:spPr>
          <a:xfrm>
            <a:off x="285720" y="785794"/>
            <a:ext cx="835292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fr-CH" altLang="zh-CN" dirty="0"/>
          </a:p>
          <a:p>
            <a:pPr>
              <a:buFont typeface="Wingdings" pitchFamily="2" charset="2"/>
              <a:buChar char="§"/>
            </a:pPr>
            <a:endParaRPr lang="fr-CH" altLang="zh-CN" dirty="0"/>
          </a:p>
          <a:p>
            <a:pPr>
              <a:buFont typeface="Wingdings" pitchFamily="2" charset="2"/>
              <a:buChar char="§"/>
            </a:pPr>
            <a:endParaRPr lang="fr-CH" altLang="zh-CN" dirty="0"/>
          </a:p>
          <a:p>
            <a:pPr>
              <a:buFont typeface="Wingdings" pitchFamily="2" charset="2"/>
              <a:buChar char="§"/>
            </a:pPr>
            <a:endParaRPr lang="fr-CH" altLang="zh-CN" dirty="0"/>
          </a:p>
          <a:p>
            <a:pPr>
              <a:buFont typeface="Wingdings" pitchFamily="2" charset="2"/>
              <a:buChar char="§"/>
            </a:pPr>
            <a:endParaRPr lang="fr-CH" altLang="zh-CN" dirty="0"/>
          </a:p>
          <a:p>
            <a:pPr>
              <a:buFont typeface="Wingdings" pitchFamily="2" charset="2"/>
              <a:buChar char="§"/>
            </a:pPr>
            <a:endParaRPr lang="fr-CH" altLang="zh-CN" dirty="0"/>
          </a:p>
          <a:p>
            <a:pPr>
              <a:buFont typeface="Wingdings" pitchFamily="2" charset="2"/>
              <a:buChar char="§"/>
            </a:pPr>
            <a:endParaRPr lang="fr-CH" altLang="zh-CN" dirty="0"/>
          </a:p>
          <a:p>
            <a:pPr>
              <a:buFont typeface="Wingdings" pitchFamily="2" charset="2"/>
              <a:buChar char="§"/>
            </a:pPr>
            <a:endParaRPr lang="fr-CH" altLang="zh-CN" dirty="0"/>
          </a:p>
          <a:p>
            <a:r>
              <a:rPr lang="fr-CH" altLang="zh-CN" dirty="0"/>
              <a:t>The nitrile-</a:t>
            </a:r>
            <a:r>
              <a:rPr lang="fr-CH" altLang="zh-CN" dirty="0" err="1"/>
              <a:t>oxide</a:t>
            </a:r>
            <a:r>
              <a:rPr lang="fr-CH" altLang="zh-CN" dirty="0"/>
              <a:t> </a:t>
            </a:r>
            <a:r>
              <a:rPr lang="fr-CH" altLang="zh-CN" dirty="0" err="1"/>
              <a:t>dipole</a:t>
            </a:r>
            <a:r>
              <a:rPr lang="fr-CH" altLang="zh-CN" dirty="0"/>
              <a:t> </a:t>
            </a:r>
            <a:r>
              <a:rPr lang="fr-CH" altLang="zh-CN" dirty="0" err="1"/>
              <a:t>is</a:t>
            </a:r>
            <a:r>
              <a:rPr lang="fr-CH" altLang="zh-CN" dirty="0"/>
              <a:t> not isolable, </a:t>
            </a:r>
            <a:r>
              <a:rPr lang="fr-CH" altLang="zh-CN" dirty="0" err="1"/>
              <a:t>it</a:t>
            </a:r>
            <a:r>
              <a:rPr lang="fr-CH" altLang="zh-CN" dirty="0"/>
              <a:t> </a:t>
            </a:r>
            <a:r>
              <a:rPr lang="fr-CH" altLang="zh-CN" dirty="0" err="1"/>
              <a:t>needs</a:t>
            </a:r>
            <a:r>
              <a:rPr lang="fr-CH" altLang="zh-CN" dirty="0"/>
              <a:t> to </a:t>
            </a:r>
            <a:r>
              <a:rPr lang="fr-CH" altLang="zh-CN" dirty="0" err="1"/>
              <a:t>be</a:t>
            </a:r>
            <a:r>
              <a:rPr lang="fr-CH" altLang="zh-CN" dirty="0"/>
              <a:t> </a:t>
            </a:r>
            <a:r>
              <a:rPr lang="fr-CH" altLang="zh-CN" dirty="0" err="1"/>
              <a:t>generated</a:t>
            </a:r>
            <a:r>
              <a:rPr lang="fr-CH" altLang="zh-CN" dirty="0"/>
              <a:t> in situ: </a:t>
            </a:r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sz="1100" dirty="0"/>
          </a:p>
          <a:p>
            <a:r>
              <a:rPr lang="en-US" dirty="0"/>
              <a:t>Example: </a:t>
            </a:r>
          </a:p>
          <a:p>
            <a:pPr>
              <a:buFont typeface="Wingdings" pitchFamily="2" charset="2"/>
              <a:buChar char="§"/>
            </a:pPr>
            <a:endParaRPr lang="en-US" sz="1100" dirty="0"/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729634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4.1.1. </a:t>
            </a:r>
            <a:r>
              <a:rPr lang="fr-CH" altLang="zh-CN" sz="2400" dirty="0"/>
              <a:t>Nitrile-</a:t>
            </a:r>
            <a:r>
              <a:rPr lang="fr-CH" altLang="zh-CN" sz="2400" dirty="0" err="1"/>
              <a:t>oxide</a:t>
            </a:r>
            <a:r>
              <a:rPr lang="fr-CH" altLang="zh-CN" sz="2400" dirty="0"/>
              <a:t> </a:t>
            </a:r>
            <a:r>
              <a:rPr lang="fr-CH" altLang="zh-CN" sz="2400" dirty="0" err="1"/>
              <a:t>cycloaddition</a:t>
            </a:r>
            <a:endParaRPr kumimoji="0" lang="fr-CH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120</a:t>
            </a:fld>
            <a:endParaRPr lang="en-US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20" name="TextBox 19"/>
          <p:cNvSpPr txBox="1"/>
          <p:nvPr/>
        </p:nvSpPr>
        <p:spPr>
          <a:xfrm>
            <a:off x="323528" y="714356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altLang="zh-CN" dirty="0" err="1"/>
              <a:t>Diels</a:t>
            </a:r>
            <a:r>
              <a:rPr lang="fr-CH" altLang="zh-CN" dirty="0"/>
              <a:t> </a:t>
            </a:r>
            <a:r>
              <a:rPr lang="fr-CH" altLang="zh-CN" dirty="0" err="1"/>
              <a:t>Alder</a:t>
            </a:r>
            <a:r>
              <a:rPr lang="fr-CH" altLang="zh-CN" dirty="0"/>
              <a:t> and 1,3-</a:t>
            </a:r>
            <a:r>
              <a:rPr lang="fr-CH" altLang="zh-CN" dirty="0" err="1"/>
              <a:t>cycloadditions</a:t>
            </a:r>
            <a:r>
              <a:rPr lang="fr-CH" altLang="zh-CN" dirty="0"/>
              <a:t>: 4πe</a:t>
            </a:r>
            <a:r>
              <a:rPr lang="fr-CH" altLang="zh-CN" baseline="30000" dirty="0"/>
              <a:t>-</a:t>
            </a:r>
            <a:r>
              <a:rPr lang="fr-CH" altLang="zh-CN" dirty="0"/>
              <a:t> + 2</a:t>
            </a:r>
            <a:r>
              <a:rPr lang="el-GR" altLang="zh-CN" dirty="0"/>
              <a:t>π</a:t>
            </a:r>
            <a:r>
              <a:rPr lang="fr-CH" altLang="zh-CN" dirty="0"/>
              <a:t>e</a:t>
            </a:r>
            <a:r>
              <a:rPr lang="fr-CH" altLang="zh-CN" baseline="30000" dirty="0"/>
              <a:t>-</a:t>
            </a:r>
          </a:p>
          <a:p>
            <a:r>
              <a:rPr lang="fr-CH" altLang="zh-CN" dirty="0" err="1"/>
              <a:t>Now</a:t>
            </a:r>
            <a:r>
              <a:rPr lang="fr-CH" altLang="zh-CN" dirty="0"/>
              <a:t>, </a:t>
            </a:r>
            <a:r>
              <a:rPr lang="fr-CH" altLang="zh-CN" dirty="0" err="1"/>
              <a:t>concerted</a:t>
            </a:r>
            <a:r>
              <a:rPr lang="fr-CH" altLang="zh-CN" dirty="0"/>
              <a:t> </a:t>
            </a:r>
            <a:r>
              <a:rPr lang="fr-CH" altLang="zh-CN" dirty="0" err="1"/>
              <a:t>molecular</a:t>
            </a:r>
            <a:r>
              <a:rPr lang="fr-CH" altLang="zh-CN" dirty="0"/>
              <a:t> </a:t>
            </a:r>
            <a:r>
              <a:rPr lang="fr-CH" altLang="zh-CN" dirty="0" err="1"/>
              <a:t>rearrangments</a:t>
            </a:r>
            <a:r>
              <a:rPr lang="fr-CH" altLang="zh-CN" dirty="0"/>
              <a:t>: 4πe</a:t>
            </a:r>
            <a:r>
              <a:rPr lang="fr-CH" altLang="zh-CN" baseline="30000" dirty="0"/>
              <a:t>-</a:t>
            </a:r>
            <a:r>
              <a:rPr lang="fr-CH" altLang="zh-CN" dirty="0"/>
              <a:t> + 2</a:t>
            </a:r>
            <a:r>
              <a:rPr lang="el-GR" altLang="zh-CN" dirty="0"/>
              <a:t>σ</a:t>
            </a:r>
            <a:r>
              <a:rPr lang="fr-FR" altLang="zh-CN" dirty="0"/>
              <a:t> bonds</a:t>
            </a:r>
          </a:p>
          <a:p>
            <a:endParaRPr lang="fr-FR" altLang="zh-CN" dirty="0"/>
          </a:p>
          <a:p>
            <a:endParaRPr lang="fr-FR" altLang="zh-CN" dirty="0"/>
          </a:p>
          <a:p>
            <a:endParaRPr lang="fr-FR" altLang="zh-CN" dirty="0"/>
          </a:p>
          <a:p>
            <a:pPr>
              <a:buFont typeface="Wingdings" pitchFamily="2" charset="2"/>
              <a:buChar char="§"/>
            </a:pPr>
            <a:endParaRPr lang="fr-FR" altLang="zh-CN" dirty="0"/>
          </a:p>
          <a:p>
            <a:pPr>
              <a:buFont typeface="Wingdings" pitchFamily="2" charset="2"/>
              <a:buChar char="§"/>
            </a:pPr>
            <a:endParaRPr lang="fr-FR" altLang="zh-CN" dirty="0"/>
          </a:p>
          <a:p>
            <a:pPr>
              <a:buFont typeface="Wingdings" pitchFamily="2" charset="2"/>
              <a:buChar char="§"/>
            </a:pPr>
            <a:endParaRPr lang="fr-FR" altLang="zh-CN" dirty="0"/>
          </a:p>
          <a:p>
            <a:endParaRPr lang="fr-FR" altLang="zh-CN" dirty="0"/>
          </a:p>
          <a:p>
            <a:r>
              <a:rPr lang="fr-FR" altLang="zh-CN" dirty="0"/>
              <a:t>The </a:t>
            </a:r>
            <a:r>
              <a:rPr lang="fr-FR" altLang="zh-CN" dirty="0" err="1"/>
              <a:t>equilibrium</a:t>
            </a:r>
            <a:r>
              <a:rPr lang="fr-FR" altLang="zh-CN" dirty="0"/>
              <a:t> </a:t>
            </a:r>
            <a:r>
              <a:rPr lang="fr-FR" altLang="zh-CN" dirty="0" err="1"/>
              <a:t>is</a:t>
            </a:r>
            <a:r>
              <a:rPr lang="fr-FR" altLang="zh-CN" dirty="0"/>
              <a:t> </a:t>
            </a:r>
            <a:r>
              <a:rPr lang="fr-FR" altLang="zh-CN" dirty="0" err="1"/>
              <a:t>thermally</a:t>
            </a:r>
            <a:r>
              <a:rPr lang="fr-FR" altLang="zh-CN" dirty="0"/>
              <a:t> </a:t>
            </a:r>
            <a:r>
              <a:rPr lang="fr-FR" altLang="zh-CN" dirty="0" err="1"/>
              <a:t>induced</a:t>
            </a:r>
            <a:r>
              <a:rPr lang="fr-FR" altLang="zh-CN" dirty="0"/>
              <a:t>.</a:t>
            </a:r>
          </a:p>
          <a:p>
            <a:endParaRPr lang="fr-FR" altLang="zh-CN" dirty="0"/>
          </a:p>
          <a:p>
            <a:r>
              <a:rPr lang="fr-FR" altLang="zh-CN" dirty="0"/>
              <a:t>The </a:t>
            </a:r>
            <a:r>
              <a:rPr lang="fr-FR" altLang="zh-CN" dirty="0" err="1"/>
              <a:t>reaction</a:t>
            </a:r>
            <a:r>
              <a:rPr lang="fr-FR" altLang="zh-CN" dirty="0"/>
              <a:t> </a:t>
            </a:r>
            <a:r>
              <a:rPr lang="fr-FR" altLang="zh-CN" dirty="0" err="1"/>
              <a:t>proceeds</a:t>
            </a:r>
            <a:r>
              <a:rPr lang="fr-FR" altLang="zh-CN" dirty="0"/>
              <a:t> via a chair or boat transition state:</a:t>
            </a:r>
          </a:p>
          <a:p>
            <a:r>
              <a:rPr lang="fr-FR" altLang="zh-CN" dirty="0"/>
              <a:t> </a:t>
            </a:r>
            <a:endParaRPr lang="fr-CH" altLang="zh-CN" dirty="0"/>
          </a:p>
          <a:p>
            <a:pPr>
              <a:buFont typeface="Wingdings" pitchFamily="2" charset="2"/>
              <a:buChar char="§"/>
            </a:pPr>
            <a:endParaRPr lang="fr-CH" altLang="zh-CN" dirty="0"/>
          </a:p>
          <a:p>
            <a:pPr>
              <a:buFont typeface="Wingdings" pitchFamily="2" charset="2"/>
              <a:buChar char="§"/>
            </a:pPr>
            <a:endParaRPr lang="fr-CH" altLang="zh-CN" dirty="0"/>
          </a:p>
          <a:p>
            <a:pPr>
              <a:buFont typeface="Wingdings" pitchFamily="2" charset="2"/>
              <a:buChar char="§"/>
            </a:pPr>
            <a:endParaRPr lang="fr-CH" altLang="zh-CN" dirty="0"/>
          </a:p>
          <a:p>
            <a:pPr>
              <a:buFont typeface="Wingdings" pitchFamily="2" charset="2"/>
              <a:buChar char="§"/>
            </a:pPr>
            <a:endParaRPr lang="fr-CH" altLang="zh-CN" dirty="0"/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2500298" y="1785926"/>
          <a:ext cx="32448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792929" imgH="822535" progId="ChemDraw.Document.6.0">
                  <p:embed/>
                </p:oleObj>
              </mc:Choice>
              <mc:Fallback>
                <p:oleObj name="CS ChemDraw Drawing" r:id="rId3" imgW="2792929" imgH="822535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1785926"/>
                        <a:ext cx="3244850" cy="95408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729634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fr-CH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4.2.1. </a:t>
            </a:r>
            <a:r>
              <a:rPr lang="fr-CH" altLang="zh-CN" sz="2400" dirty="0" err="1"/>
              <a:t>Cope</a:t>
            </a:r>
            <a:r>
              <a:rPr lang="fr-CH" altLang="zh-CN" sz="2400" dirty="0"/>
              <a:t> r</a:t>
            </a:r>
            <a:r>
              <a:rPr lang="de-CH" sz="2400" dirty="0"/>
              <a:t>earrangement</a:t>
            </a:r>
            <a:endParaRPr kumimoji="0" lang="fr-CH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20" name="TextBox 19"/>
          <p:cNvSpPr txBox="1"/>
          <p:nvPr/>
        </p:nvSpPr>
        <p:spPr>
          <a:xfrm>
            <a:off x="323528" y="571480"/>
            <a:ext cx="88204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 Driving the equilibrium to one side: </a:t>
            </a:r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oxy-Cope rearrangement: driving force = </a:t>
            </a:r>
            <a:r>
              <a:rPr lang="en-US" dirty="0" err="1"/>
              <a:t>aldehyde</a:t>
            </a:r>
            <a:r>
              <a:rPr lang="en-US" dirty="0"/>
              <a:t> formation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r>
              <a:rPr lang="en-US" dirty="0"/>
              <a:t>The carbonyl </a:t>
            </a:r>
            <a:r>
              <a:rPr lang="en-US" dirty="0" err="1"/>
              <a:t>tautomer</a:t>
            </a:r>
            <a:r>
              <a:rPr lang="en-US" dirty="0"/>
              <a:t> is more stable, removing the </a:t>
            </a:r>
            <a:r>
              <a:rPr lang="en-US" dirty="0" err="1"/>
              <a:t>enol</a:t>
            </a:r>
            <a:r>
              <a:rPr lang="en-US" dirty="0"/>
              <a:t> from the equilibrium.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Divinylcyclopropene</a:t>
            </a:r>
            <a:r>
              <a:rPr lang="en-US" dirty="0"/>
              <a:t> rearrangement: driving force = release of the ring strain of </a:t>
            </a:r>
            <a:r>
              <a:rPr lang="en-US" dirty="0" err="1"/>
              <a:t>cyclopropane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r>
              <a:rPr lang="en-US" dirty="0"/>
              <a:t>Example: </a:t>
            </a:r>
            <a:r>
              <a:rPr lang="en-US" dirty="0" err="1"/>
              <a:t>bullvalene</a:t>
            </a:r>
            <a:endParaRPr lang="en-US" dirty="0"/>
          </a:p>
          <a:p>
            <a:endParaRPr lang="en-US" dirty="0"/>
          </a:p>
          <a:p>
            <a:r>
              <a:rPr lang="en-US" dirty="0"/>
              <a:t>		fluxional molecule: degenerated Cope rearrangements lead to different</a:t>
            </a:r>
          </a:p>
          <a:p>
            <a:r>
              <a:rPr lang="en-US" dirty="0"/>
              <a:t>		(1’209’600) valence </a:t>
            </a:r>
            <a:r>
              <a:rPr lang="en-US" dirty="0" err="1"/>
              <a:t>tautomers</a:t>
            </a:r>
            <a:endParaRPr lang="en-US" dirty="0"/>
          </a:p>
        </p:txBody>
      </p:sp>
      <p:graphicFrame>
        <p:nvGraphicFramePr>
          <p:cNvPr id="80902" name="Object 6"/>
          <p:cNvGraphicFramePr>
            <a:graphicFrameLocks noChangeAspect="1"/>
          </p:cNvGraphicFramePr>
          <p:nvPr/>
        </p:nvGraphicFramePr>
        <p:xfrm>
          <a:off x="739775" y="4967288"/>
          <a:ext cx="86995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612286" imgH="865243" progId="ChemDraw.Document.6.0">
                  <p:embed/>
                </p:oleObj>
              </mc:Choice>
              <mc:Fallback>
                <p:oleObj name="CS ChemDraw Drawing" r:id="rId3" imgW="612286" imgH="865243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4967288"/>
                        <a:ext cx="869950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729634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fr-CH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4.2.1. </a:t>
            </a:r>
            <a:r>
              <a:rPr lang="fr-CH" altLang="zh-CN" sz="2400" dirty="0" err="1"/>
              <a:t>Cope</a:t>
            </a:r>
            <a:r>
              <a:rPr lang="fr-CH" altLang="zh-CN" sz="2400" dirty="0"/>
              <a:t> r</a:t>
            </a:r>
            <a:r>
              <a:rPr lang="de-CH" sz="2400" dirty="0"/>
              <a:t>earrangement</a:t>
            </a:r>
            <a:endParaRPr kumimoji="0" lang="fr-CH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122</a:t>
            </a:fld>
            <a:endParaRPr lang="en-US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20" name="TextBox 19"/>
          <p:cNvSpPr txBox="1"/>
          <p:nvPr/>
        </p:nvSpPr>
        <p:spPr>
          <a:xfrm>
            <a:off x="285720" y="500042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altLang="zh-CN" dirty="0"/>
          </a:p>
          <a:p>
            <a:pPr>
              <a:buFont typeface="Wingdings" pitchFamily="2" charset="2"/>
              <a:buChar char="§"/>
            </a:pPr>
            <a:endParaRPr lang="fr-FR" altLang="zh-CN" dirty="0"/>
          </a:p>
          <a:p>
            <a:pPr>
              <a:buFont typeface="Wingdings" pitchFamily="2" charset="2"/>
              <a:buChar char="§"/>
            </a:pPr>
            <a:endParaRPr lang="fr-FR" altLang="zh-CN" dirty="0"/>
          </a:p>
          <a:p>
            <a:pPr>
              <a:buFont typeface="Wingdings" pitchFamily="2" charset="2"/>
              <a:buChar char="§"/>
            </a:pPr>
            <a:endParaRPr lang="fr-FR" altLang="zh-CN" dirty="0"/>
          </a:p>
          <a:p>
            <a:r>
              <a:rPr lang="fr-CH" altLang="zh-CN" dirty="0" err="1"/>
              <a:t>driving</a:t>
            </a:r>
            <a:r>
              <a:rPr lang="fr-CH" altLang="zh-CN" dirty="0"/>
              <a:t> force of the </a:t>
            </a:r>
            <a:r>
              <a:rPr lang="fr-CH" altLang="zh-CN" dirty="0" err="1"/>
              <a:t>reaction</a:t>
            </a:r>
            <a:r>
              <a:rPr lang="fr-CH" altLang="zh-CN" dirty="0"/>
              <a:t> = </a:t>
            </a:r>
            <a:r>
              <a:rPr lang="en-US" dirty="0"/>
              <a:t>carbonyl group formation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Aromatic </a:t>
            </a:r>
            <a:r>
              <a:rPr lang="fr-FR" altLang="zh-CN" dirty="0" err="1"/>
              <a:t>Claisen</a:t>
            </a:r>
            <a:r>
              <a:rPr lang="fr-FR" altLang="zh-CN" dirty="0"/>
              <a:t> </a:t>
            </a:r>
            <a:r>
              <a:rPr lang="fr-FR" altLang="zh-CN" dirty="0" err="1"/>
              <a:t>rearrangement</a:t>
            </a:r>
            <a:r>
              <a:rPr lang="fr-FR" altLang="zh-CN" dirty="0"/>
              <a:t>: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r>
              <a:rPr lang="en-US" dirty="0"/>
              <a:t>When the </a:t>
            </a:r>
            <a:r>
              <a:rPr lang="en-US" dirty="0" err="1"/>
              <a:t>ortho</a:t>
            </a:r>
            <a:r>
              <a:rPr lang="en-US" dirty="0"/>
              <a:t>-positions are occupied:  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2571736" y="714356"/>
          <a:ext cx="32273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576781" imgH="633593" progId="ChemDraw.Document.6.0">
                  <p:embed/>
                </p:oleObj>
              </mc:Choice>
              <mc:Fallback>
                <p:oleObj name="CS ChemDraw Drawing" r:id="rId3" imgW="2576781" imgH="633593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714356"/>
                        <a:ext cx="3227387" cy="792163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8729634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fr-CH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4.2.2. </a:t>
            </a:r>
            <a:r>
              <a:rPr lang="fr-CH" altLang="zh-CN" sz="2400" dirty="0" err="1"/>
              <a:t>Claisen</a:t>
            </a:r>
            <a:r>
              <a:rPr lang="fr-CH" altLang="zh-CN" sz="2400" dirty="0"/>
              <a:t> r</a:t>
            </a:r>
            <a:r>
              <a:rPr lang="de-CH" sz="2400" dirty="0"/>
              <a:t>earrangement</a:t>
            </a:r>
            <a:endParaRPr kumimoji="0" lang="fr-CH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20" name="TextBox 19"/>
          <p:cNvSpPr txBox="1"/>
          <p:nvPr/>
        </p:nvSpPr>
        <p:spPr>
          <a:xfrm>
            <a:off x="323528" y="714356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altLang="zh-CN" dirty="0"/>
              <a:t>The </a:t>
            </a:r>
            <a:r>
              <a:rPr lang="fr-CH" altLang="zh-CN" dirty="0" err="1"/>
              <a:t>Ene</a:t>
            </a:r>
            <a:r>
              <a:rPr lang="fr-CH" altLang="zh-CN" dirty="0"/>
              <a:t>-</a:t>
            </a:r>
            <a:r>
              <a:rPr lang="fr-CH" altLang="zh-CN" dirty="0" err="1"/>
              <a:t>reaction</a:t>
            </a:r>
            <a:r>
              <a:rPr lang="fr-CH" altLang="zh-CN" dirty="0"/>
              <a:t> </a:t>
            </a:r>
            <a:r>
              <a:rPr lang="fr-CH" altLang="zh-CN" dirty="0" err="1"/>
              <a:t>is</a:t>
            </a:r>
            <a:r>
              <a:rPr lang="fr-CH" altLang="zh-CN" dirty="0"/>
              <a:t> a 2π + 2</a:t>
            </a:r>
            <a:r>
              <a:rPr lang="el-GR" altLang="zh-CN" dirty="0"/>
              <a:t>σ</a:t>
            </a:r>
            <a:r>
              <a:rPr lang="fr-CH" altLang="zh-CN" dirty="0"/>
              <a:t> + 2π</a:t>
            </a:r>
            <a:r>
              <a:rPr lang="fr-FR" altLang="zh-CN" dirty="0"/>
              <a:t> </a:t>
            </a:r>
            <a:r>
              <a:rPr lang="fr-FR" altLang="zh-CN" dirty="0" err="1"/>
              <a:t>process</a:t>
            </a:r>
            <a:endParaRPr lang="fr-FR" altLang="zh-CN" dirty="0"/>
          </a:p>
          <a:p>
            <a:pPr>
              <a:buFont typeface="Wingdings" pitchFamily="2" charset="2"/>
              <a:buChar char="§"/>
            </a:pPr>
            <a:endParaRPr lang="fr-FR" altLang="zh-CN" dirty="0"/>
          </a:p>
          <a:p>
            <a:pPr>
              <a:buFont typeface="Wingdings" pitchFamily="2" charset="2"/>
              <a:buChar char="§"/>
            </a:pPr>
            <a:endParaRPr lang="fr-FR" altLang="zh-CN" dirty="0"/>
          </a:p>
          <a:p>
            <a:pPr>
              <a:buFont typeface="Wingdings" pitchFamily="2" charset="2"/>
              <a:buChar char="§"/>
            </a:pPr>
            <a:endParaRPr lang="fr-FR" altLang="zh-CN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fr-FR" altLang="zh-CN" dirty="0"/>
              <a:t> Important </a:t>
            </a:r>
            <a:r>
              <a:rPr lang="fr-FR" altLang="zh-CN" dirty="0" err="1"/>
              <a:t>specific</a:t>
            </a:r>
            <a:r>
              <a:rPr lang="fr-FR" altLang="zh-CN" dirty="0"/>
              <a:t> </a:t>
            </a:r>
            <a:r>
              <a:rPr lang="fr-FR" altLang="zh-CN" dirty="0" err="1"/>
              <a:t>example</a:t>
            </a:r>
            <a:r>
              <a:rPr lang="fr-FR" altLang="zh-CN" dirty="0"/>
              <a:t>: the </a:t>
            </a:r>
            <a:r>
              <a:rPr lang="fr-FR" altLang="zh-CN" dirty="0" err="1"/>
              <a:t>carbonyl</a:t>
            </a:r>
            <a:r>
              <a:rPr lang="fr-FR" altLang="zh-CN" dirty="0"/>
              <a:t> </a:t>
            </a:r>
            <a:r>
              <a:rPr lang="fr-FR" altLang="zh-CN" dirty="0" err="1"/>
              <a:t>Ene</a:t>
            </a:r>
            <a:r>
              <a:rPr lang="fr-FR" altLang="zh-CN" dirty="0"/>
              <a:t>-</a:t>
            </a:r>
            <a:r>
              <a:rPr lang="fr-FR" altLang="zh-CN" dirty="0" err="1"/>
              <a:t>reaction</a:t>
            </a:r>
            <a:endParaRPr lang="fr-FR" altLang="zh-CN" dirty="0"/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r>
              <a:rPr lang="fr-CH" dirty="0" err="1"/>
              <a:t>Applied</a:t>
            </a:r>
            <a:r>
              <a:rPr lang="fr-CH" dirty="0"/>
              <a:t> in the </a:t>
            </a:r>
            <a:r>
              <a:rPr lang="fr-CH" dirty="0" err="1"/>
              <a:t>technical</a:t>
            </a:r>
            <a:r>
              <a:rPr lang="fr-CH" dirty="0"/>
              <a:t> </a:t>
            </a:r>
            <a:r>
              <a:rPr lang="fr-CH" dirty="0" err="1"/>
              <a:t>synthesis</a:t>
            </a:r>
            <a:r>
              <a:rPr lang="fr-CH" dirty="0"/>
              <a:t> of menthol by the </a:t>
            </a:r>
            <a:r>
              <a:rPr lang="fr-CH" dirty="0" err="1"/>
              <a:t>Takasago</a:t>
            </a:r>
            <a:r>
              <a:rPr lang="fr-CH" dirty="0"/>
              <a:t> </a:t>
            </a:r>
            <a:r>
              <a:rPr lang="fr-CH" dirty="0" err="1"/>
              <a:t>company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2071688" y="1023938"/>
          <a:ext cx="475932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3800542" imgH="732524" progId="ChemDraw.Document.6.0">
                  <p:embed/>
                </p:oleObj>
              </mc:Choice>
              <mc:Fallback>
                <p:oleObj name="CS ChemDraw Drawing" r:id="rId3" imgW="3800542" imgH="732524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1023938"/>
                        <a:ext cx="4759325" cy="91598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729634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fr-CH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4.2.3. </a:t>
            </a:r>
            <a:r>
              <a:rPr lang="fr-CH" altLang="zh-CN" sz="2400" dirty="0" err="1"/>
              <a:t>Other</a:t>
            </a:r>
            <a:r>
              <a:rPr lang="fr-CH" altLang="zh-CN" sz="2400" dirty="0"/>
              <a:t> r</a:t>
            </a:r>
            <a:r>
              <a:rPr lang="de-CH" sz="2400" dirty="0"/>
              <a:t>earrangement: the Ene reaction or Alder-Ene reaction</a:t>
            </a:r>
            <a:endParaRPr kumimoji="0" lang="fr-CH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124</a:t>
            </a:fld>
            <a:endParaRPr lang="en-US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20" name="TextBox 19"/>
          <p:cNvSpPr txBox="1"/>
          <p:nvPr/>
        </p:nvSpPr>
        <p:spPr>
          <a:xfrm>
            <a:off x="323528" y="908720"/>
            <a:ext cx="83529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zh-CN" dirty="0"/>
              <a:t> </a:t>
            </a:r>
            <a:r>
              <a:rPr lang="en-US" altLang="zh-CN" dirty="0" err="1"/>
              <a:t>Ene</a:t>
            </a:r>
            <a:r>
              <a:rPr lang="en-US" altLang="zh-CN" dirty="0"/>
              <a:t>-reactions with </a:t>
            </a:r>
            <a:r>
              <a:rPr lang="en-US" altLang="zh-CN" dirty="0" err="1"/>
              <a:t>singulett</a:t>
            </a:r>
            <a:r>
              <a:rPr lang="en-US" altLang="zh-CN" dirty="0"/>
              <a:t> oxygen : </a:t>
            </a:r>
          </a:p>
          <a:p>
            <a:pPr>
              <a:buFont typeface="Arial" pitchFamily="34" charset="0"/>
              <a:buChar char="•"/>
            </a:pPr>
            <a:endParaRPr lang="en-US" altLang="zh-CN" dirty="0"/>
          </a:p>
          <a:p>
            <a:r>
              <a:rPr lang="en-US" altLang="zh-CN" dirty="0" err="1"/>
              <a:t>Singulett</a:t>
            </a:r>
            <a:r>
              <a:rPr lang="en-US" altLang="zh-CN" dirty="0"/>
              <a:t> oxygen is formed by light from “normal” </a:t>
            </a:r>
            <a:r>
              <a:rPr lang="en-US" altLang="zh-CN" dirty="0" err="1"/>
              <a:t>triplett</a:t>
            </a:r>
            <a:r>
              <a:rPr lang="en-US" altLang="zh-CN" dirty="0"/>
              <a:t> oxygen with a </a:t>
            </a:r>
            <a:r>
              <a:rPr lang="en-US" altLang="zh-CN" dirty="0" err="1"/>
              <a:t>photosensitizer</a:t>
            </a:r>
            <a:endParaRPr lang="en-US" altLang="zh-CN" dirty="0"/>
          </a:p>
          <a:p>
            <a:pPr>
              <a:buFont typeface="Arial" pitchFamily="34" charset="0"/>
              <a:buChar char="•"/>
            </a:pPr>
            <a:endParaRPr lang="en-US" altLang="zh-CN" dirty="0"/>
          </a:p>
          <a:p>
            <a:pPr>
              <a:buFont typeface="Arial" pitchFamily="34" charset="0"/>
              <a:buChar char="•"/>
            </a:pPr>
            <a:endParaRPr lang="en-US" altLang="zh-CN" dirty="0"/>
          </a:p>
          <a:p>
            <a:pPr>
              <a:buFont typeface="Arial" pitchFamily="34" charset="0"/>
              <a:buChar char="•"/>
            </a:pPr>
            <a:endParaRPr lang="en-US" altLang="zh-CN" dirty="0"/>
          </a:p>
          <a:p>
            <a:pPr>
              <a:buFont typeface="Arial" pitchFamily="34" charset="0"/>
              <a:buChar char="•"/>
            </a:pPr>
            <a:endParaRPr lang="en-US" altLang="zh-CN" dirty="0"/>
          </a:p>
          <a:p>
            <a:pPr>
              <a:buFont typeface="Arial" pitchFamily="34" charset="0"/>
              <a:buChar char="•"/>
            </a:pPr>
            <a:endParaRPr lang="en-US" altLang="zh-CN" dirty="0"/>
          </a:p>
          <a:p>
            <a:r>
              <a:rPr lang="en-US" dirty="0"/>
              <a:t>Overall,  this is formally an </a:t>
            </a:r>
            <a:r>
              <a:rPr lang="en-US" dirty="0" err="1"/>
              <a:t>allylic</a:t>
            </a:r>
            <a:r>
              <a:rPr lang="en-US" dirty="0"/>
              <a:t> oxidation with a transposition of the double bond.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altLang="zh-CN" dirty="0"/>
              <a:t> Related reactivity is observed with SeO</a:t>
            </a:r>
            <a:r>
              <a:rPr lang="en-US" altLang="zh-CN" baseline="-25000" dirty="0"/>
              <a:t>2</a:t>
            </a:r>
            <a:r>
              <a:rPr lang="en-US" altLang="zh-CN" dirty="0"/>
              <a:t>:</a:t>
            </a:r>
          </a:p>
          <a:p>
            <a:pPr>
              <a:buFont typeface="Arial" pitchFamily="34" charset="0"/>
              <a:buChar char="•"/>
            </a:pPr>
            <a:endParaRPr lang="en-US" altLang="zh-CN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r>
              <a:rPr lang="en-US" dirty="0"/>
              <a:t>Overall,  this is formally an </a:t>
            </a:r>
            <a:r>
              <a:rPr lang="en-US" dirty="0" err="1"/>
              <a:t>allylic</a:t>
            </a:r>
            <a:r>
              <a:rPr lang="en-US" dirty="0"/>
              <a:t> oxidation keeping the position of the double bond.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729634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fr-CH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4.2.3. </a:t>
            </a:r>
            <a:r>
              <a:rPr lang="de-CH" sz="2400" dirty="0"/>
              <a:t>the Ene reaction or Alder-Ene reaction</a:t>
            </a:r>
            <a:endParaRPr kumimoji="0" lang="fr-CH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125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785794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It </a:t>
            </a:r>
            <a:r>
              <a:rPr lang="fr-CH" sz="2000" dirty="0" err="1"/>
              <a:t>is</a:t>
            </a:r>
            <a:r>
              <a:rPr lang="fr-CH" sz="2000" dirty="0"/>
              <a:t> a </a:t>
            </a:r>
            <a:r>
              <a:rPr lang="fr-CH" sz="2000" dirty="0" err="1"/>
              <a:t>tool</a:t>
            </a:r>
            <a:r>
              <a:rPr lang="fr-CH" sz="2000" dirty="0"/>
              <a:t> for</a:t>
            </a:r>
            <a:r>
              <a:rPr lang="fr-CH" altLang="zh-CN" sz="2000" dirty="0"/>
              <a:t> </a:t>
            </a:r>
            <a:r>
              <a:rPr lang="fr-CH" altLang="zh-CN" sz="2000" dirty="0" err="1"/>
              <a:t>monocyclic</a:t>
            </a:r>
            <a:r>
              <a:rPr lang="fr-CH" altLang="zh-CN" sz="2000" dirty="0"/>
              <a:t> </a:t>
            </a:r>
            <a:r>
              <a:rPr lang="fr-CH" altLang="zh-CN" sz="2000" dirty="0" err="1"/>
              <a:t>aromatic</a:t>
            </a:r>
            <a:r>
              <a:rPr lang="fr-CH" altLang="zh-CN" sz="2000" dirty="0"/>
              <a:t> compounds</a:t>
            </a:r>
            <a:r>
              <a:rPr lang="fr-CH" sz="2000" dirty="0"/>
              <a:t>  to </a:t>
            </a:r>
            <a:r>
              <a:rPr lang="fr-CH" sz="2000" dirty="0" err="1"/>
              <a:t>estimate</a:t>
            </a:r>
            <a:r>
              <a:rPr lang="fr-CH" sz="2000" dirty="0"/>
              <a:t> the </a:t>
            </a:r>
            <a:r>
              <a:rPr lang="fr-CH" sz="2000" dirty="0" err="1"/>
              <a:t>degree</a:t>
            </a:r>
            <a:r>
              <a:rPr lang="fr-CH" sz="2000" dirty="0"/>
              <a:t> of </a:t>
            </a:r>
            <a:r>
              <a:rPr lang="fr-CH" sz="2000" dirty="0" err="1"/>
              <a:t>aromaticity</a:t>
            </a:r>
            <a:r>
              <a:rPr lang="fr-CH" sz="2000" dirty="0"/>
              <a:t> by relative </a:t>
            </a:r>
            <a:r>
              <a:rPr lang="fr-CH" sz="2000" dirty="0" err="1"/>
              <a:t>energy</a:t>
            </a:r>
            <a:r>
              <a:rPr lang="fr-CH" sz="2000" dirty="0"/>
              <a:t> of </a:t>
            </a:r>
            <a:r>
              <a:rPr lang="fr-CH" sz="2000" dirty="0" err="1"/>
              <a:t>their</a:t>
            </a:r>
            <a:r>
              <a:rPr lang="fr-CH" sz="2000" dirty="0"/>
              <a:t> </a:t>
            </a:r>
            <a:r>
              <a:rPr lang="fr-CH" sz="2000" dirty="0" err="1"/>
              <a:t>Molecular</a:t>
            </a:r>
            <a:r>
              <a:rPr lang="fr-CH" sz="2000" dirty="0"/>
              <a:t> Orbital (MO).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24" y="1916832"/>
            <a:ext cx="7884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/>
              <a:t>Constructed</a:t>
            </a:r>
            <a:r>
              <a:rPr lang="fr-CH" sz="2000" dirty="0"/>
              <a:t> : </a:t>
            </a:r>
            <a:r>
              <a:rPr lang="fr-CH" sz="2000" dirty="0" err="1"/>
              <a:t>molecule</a:t>
            </a:r>
            <a:r>
              <a:rPr lang="fr-CH" sz="2000" dirty="0"/>
              <a:t> </a:t>
            </a:r>
            <a:r>
              <a:rPr lang="fr-CH" sz="2000" dirty="0" err="1"/>
              <a:t>sits</a:t>
            </a:r>
            <a:r>
              <a:rPr lang="fr-CH" sz="2000" dirty="0"/>
              <a:t> on an </a:t>
            </a:r>
            <a:r>
              <a:rPr lang="fr-CH" sz="2000" dirty="0" err="1"/>
              <a:t>edge</a:t>
            </a:r>
            <a:r>
              <a:rPr lang="fr-CH" sz="2000" dirty="0"/>
              <a:t>!</a:t>
            </a:r>
            <a:endParaRPr lang="en-US" sz="2000" dirty="0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839077"/>
              </p:ext>
            </p:extLst>
          </p:nvPr>
        </p:nvGraphicFramePr>
        <p:xfrm>
          <a:off x="1712913" y="3571875"/>
          <a:ext cx="2647950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863885" imgH="863730" progId="ChemDraw.Document.6.0">
                  <p:embed/>
                </p:oleObj>
              </mc:Choice>
              <mc:Fallback>
                <p:oleObj name="CS ChemDraw Drawing" r:id="rId2" imgW="863885" imgH="86373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3571875"/>
                        <a:ext cx="2647950" cy="264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5400000" flipH="1" flipV="1">
            <a:off x="-677899" y="4893479"/>
            <a:ext cx="3213916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2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002082"/>
              </p:ext>
            </p:extLst>
          </p:nvPr>
        </p:nvGraphicFramePr>
        <p:xfrm>
          <a:off x="4164011" y="5197492"/>
          <a:ext cx="19367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03191" imgH="313470" progId="ChemDraw.Document.6.0">
                  <p:embed/>
                </p:oleObj>
              </mc:Choice>
              <mc:Fallback>
                <p:oleObj name="CS ChemDraw Drawing" r:id="rId4" imgW="103191" imgH="313470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1" y="5197492"/>
                        <a:ext cx="19367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500034" y="4857760"/>
            <a:ext cx="4572032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0034" y="3071810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/>
              <a:t>E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214282" y="4671964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0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5220072" y="3857628"/>
            <a:ext cx="3923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CH" sz="2000" dirty="0"/>
              <a:t>All corners </a:t>
            </a:r>
            <a:r>
              <a:rPr lang="fr-CH" sz="2000" dirty="0" err="1"/>
              <a:t>represent</a:t>
            </a:r>
            <a:r>
              <a:rPr lang="fr-CH" sz="2000" dirty="0"/>
              <a:t> </a:t>
            </a:r>
            <a:r>
              <a:rPr lang="fr-CH" sz="2000" dirty="0" err="1"/>
              <a:t>energy</a:t>
            </a:r>
            <a:r>
              <a:rPr lang="fr-CH" sz="2000" dirty="0"/>
              <a:t>-</a:t>
            </a:r>
            <a:r>
              <a:rPr lang="fr-CH" sz="2000" dirty="0" err="1"/>
              <a:t>levels</a:t>
            </a:r>
            <a:endParaRPr lang="fr-CH" sz="2000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CH" sz="2000" dirty="0" err="1"/>
              <a:t>Fill</a:t>
            </a:r>
            <a:r>
              <a:rPr lang="fr-CH" sz="2000" dirty="0"/>
              <a:t> in </a:t>
            </a:r>
            <a:r>
              <a:rPr lang="fr-CH" sz="2000" dirty="0" err="1"/>
              <a:t>electron</a:t>
            </a:r>
            <a:r>
              <a:rPr lang="fr-CH" sz="2000" dirty="0"/>
              <a:t> </a:t>
            </a:r>
            <a:r>
              <a:rPr lang="fr-CH" sz="2000" dirty="0" err="1"/>
              <a:t>from</a:t>
            </a:r>
            <a:r>
              <a:rPr lang="fr-CH" sz="2000" dirty="0"/>
              <a:t> </a:t>
            </a:r>
            <a:r>
              <a:rPr lang="fr-CH" sz="2000" dirty="0" err="1"/>
              <a:t>buttom</a:t>
            </a:r>
            <a:endParaRPr lang="fr-CH" sz="2000" dirty="0"/>
          </a:p>
          <a:p>
            <a:pPr marL="117475" indent="-117475">
              <a:lnSpc>
                <a:spcPct val="150000"/>
              </a:lnSpc>
              <a:buFont typeface="Wingdings" pitchFamily="2" charset="2"/>
              <a:buChar char="§"/>
            </a:pPr>
            <a:r>
              <a:rPr lang="fr-CH" sz="2000" dirty="0"/>
              <a:t>Read out </a:t>
            </a:r>
            <a:r>
              <a:rPr lang="fr-CH" sz="2000" dirty="0" err="1"/>
              <a:t>stabilization</a:t>
            </a:r>
            <a:r>
              <a:rPr lang="fr-CH" sz="2000" dirty="0"/>
              <a:t> / </a:t>
            </a:r>
            <a:r>
              <a:rPr lang="fr-CH" sz="2000" dirty="0" err="1"/>
              <a:t>destabilization</a:t>
            </a:r>
            <a:endParaRPr lang="en-US" sz="2000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1.1.2. </a:t>
            </a:r>
            <a:r>
              <a:rPr lang="fr-CH" altLang="zh-CN" sz="2400" dirty="0"/>
              <a:t>Frost-</a:t>
            </a:r>
            <a:r>
              <a:rPr lang="fr-CH" altLang="zh-CN" sz="2400" dirty="0" err="1"/>
              <a:t>Musulin</a:t>
            </a:r>
            <a:r>
              <a:rPr lang="fr-CH" altLang="zh-CN" sz="2400" dirty="0"/>
              <a:t> cycle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924941"/>
              </p:ext>
            </p:extLst>
          </p:nvPr>
        </p:nvGraphicFramePr>
        <p:xfrm>
          <a:off x="6002338" y="2641600"/>
          <a:ext cx="1781175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862264" imgH="863730" progId="ChemDraw.Document.6.0">
                  <p:embed/>
                </p:oleObj>
              </mc:Choice>
              <mc:Fallback>
                <p:oleObj name="CS ChemDraw Drawing" r:id="rId2" imgW="862264" imgH="86373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338" y="2641600"/>
                        <a:ext cx="1781175" cy="178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4446588" y="1585794"/>
          <a:ext cx="482602" cy="485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32867" imgH="234391" progId="ChemDraw.Document.6.0">
                  <p:embed/>
                </p:oleObj>
              </mc:Choice>
              <mc:Fallback>
                <p:oleObj name="CS ChemDraw Drawing" r:id="rId4" imgW="232867" imgH="234391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1585794"/>
                        <a:ext cx="482602" cy="485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285720" y="1428736"/>
            <a:ext cx="3500462" cy="3286148"/>
            <a:chOff x="285720" y="1428736"/>
            <a:chExt cx="3500462" cy="3286148"/>
          </a:xfrm>
        </p:grpSpPr>
        <p:graphicFrame>
          <p:nvGraphicFramePr>
            <p:cNvPr id="2355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306519"/>
                </p:ext>
              </p:extLst>
            </p:nvPr>
          </p:nvGraphicFramePr>
          <p:xfrm>
            <a:off x="1503363" y="2570163"/>
            <a:ext cx="1781175" cy="178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6" imgW="862264" imgH="863730" progId="ChemDraw.Document.6.0">
                    <p:embed/>
                  </p:oleObj>
                </mc:Choice>
                <mc:Fallback>
                  <p:oleObj name="CS ChemDraw Drawing" r:id="rId6" imgW="862264" imgH="863730" progId="ChemDraw.Document.6.0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3363" y="2570163"/>
                          <a:ext cx="1781175" cy="1784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8" name="Object 6"/>
            <p:cNvGraphicFramePr>
              <a:graphicFrameLocks noChangeAspect="1"/>
            </p:cNvGraphicFramePr>
            <p:nvPr/>
          </p:nvGraphicFramePr>
          <p:xfrm>
            <a:off x="285720" y="1428736"/>
            <a:ext cx="495733" cy="679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8" imgW="238963" imgH="328879" progId="ChemDraw.Document.6.0">
                    <p:embed/>
                  </p:oleObj>
                </mc:Choice>
                <mc:Fallback>
                  <p:oleObj name="CS ChemDraw Drawing" r:id="rId8" imgW="238963" imgH="328879" progId="ChemDraw.Document.6.0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20" y="1428736"/>
                          <a:ext cx="495733" cy="679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71803" y="3428603"/>
              <a:ext cx="2571768" cy="79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928662" y="1928008"/>
              <a:ext cx="285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400" dirty="0"/>
                <a:t>E</a:t>
              </a:r>
              <a:endParaRPr lang="en-US" sz="24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928662" y="3500438"/>
              <a:ext cx="285752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42910" y="3314642"/>
              <a:ext cx="5000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000" dirty="0"/>
                <a:t>0</a:t>
              </a:r>
              <a:endParaRPr lang="en-US" sz="2000" dirty="0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rot="5400000" flipH="1" flipV="1">
            <a:off x="4286645" y="3429397"/>
            <a:ext cx="2571768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43504" y="192880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/>
              <a:t>E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857752" y="3315436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0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1071538" y="5143512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err="1"/>
              <a:t>Stabilized</a:t>
            </a:r>
            <a:r>
              <a:rPr lang="fr-CH" sz="2000" dirty="0"/>
              <a:t> / </a:t>
            </a:r>
            <a:r>
              <a:rPr lang="fr-CH" sz="2000" dirty="0" err="1"/>
              <a:t>aromatic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5572132" y="5143512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/>
              <a:t>4 </a:t>
            </a:r>
            <a:r>
              <a:rPr lang="el-GR" sz="2000" dirty="0"/>
              <a:t>π</a:t>
            </a:r>
            <a:r>
              <a:rPr lang="fr-CH" sz="2000" dirty="0"/>
              <a:t>; </a:t>
            </a:r>
            <a:r>
              <a:rPr lang="fr-CH" sz="2000" dirty="0" err="1"/>
              <a:t>biradical</a:t>
            </a:r>
            <a:r>
              <a:rPr lang="fr-CH" sz="2000" dirty="0"/>
              <a:t> </a:t>
            </a:r>
            <a:r>
              <a:rPr lang="fr-CH" sz="2000" dirty="0" err="1"/>
              <a:t>species</a:t>
            </a:r>
            <a:endParaRPr lang="fr-CH" sz="2000" dirty="0"/>
          </a:p>
          <a:p>
            <a:pPr algn="ctr"/>
            <a:r>
              <a:rPr lang="fr-CH" sz="2000" dirty="0"/>
              <a:t>anti </a:t>
            </a:r>
            <a:r>
              <a:rPr lang="fr-CH" sz="2000" dirty="0" err="1"/>
              <a:t>aromatic</a:t>
            </a:r>
            <a:endParaRPr lang="en-US" sz="20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1.1.2. </a:t>
            </a:r>
            <a:r>
              <a:rPr lang="fr-CH" altLang="zh-CN" sz="2400" dirty="0"/>
              <a:t>Frost-</a:t>
            </a:r>
            <a:r>
              <a:rPr lang="fr-CH" altLang="zh-CN" sz="2400" dirty="0" err="1"/>
              <a:t>Musulin</a:t>
            </a:r>
            <a:r>
              <a:rPr lang="fr-CH" altLang="zh-CN" sz="2400" dirty="0"/>
              <a:t> cycle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42844" y="78579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/>
              <a:t>Example</a:t>
            </a:r>
            <a:r>
              <a:rPr lang="fr-CH" sz="2000" dirty="0"/>
              <a:t>: </a:t>
            </a:r>
            <a:r>
              <a:rPr lang="fr-CH" sz="2000" dirty="0" err="1"/>
              <a:t>Cyclopropenylium</a:t>
            </a:r>
            <a:r>
              <a:rPr lang="fr-CH" sz="2000" dirty="0"/>
              <a:t> cation and </a:t>
            </a:r>
            <a:r>
              <a:rPr lang="fr-CH" sz="2000" dirty="0" err="1"/>
              <a:t>cyclobutadiene</a:t>
            </a:r>
            <a:endParaRPr lang="en-US" sz="2000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25808" y="1357298"/>
            <a:ext cx="4851535" cy="1400242"/>
            <a:chOff x="325808" y="1357298"/>
            <a:chExt cx="4851535" cy="1400242"/>
          </a:xfrm>
        </p:grpSpPr>
        <p:graphicFrame>
          <p:nvGraphicFramePr>
            <p:cNvPr id="24580" name="Object 4"/>
            <p:cNvGraphicFramePr>
              <a:graphicFrameLocks noChangeAspect="1"/>
            </p:cNvGraphicFramePr>
            <p:nvPr/>
          </p:nvGraphicFramePr>
          <p:xfrm>
            <a:off x="2071670" y="1357298"/>
            <a:ext cx="1412883" cy="865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2" imgW="685495" imgH="417271" progId="ChemDraw.Document.6.0">
                    <p:embed/>
                  </p:oleObj>
                </mc:Choice>
                <mc:Fallback>
                  <p:oleObj name="CS ChemDraw Drawing" r:id="rId2" imgW="685495" imgH="417271" progId="ChemDraw.Document.6.0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1670" y="1357298"/>
                          <a:ext cx="1412883" cy="8654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ounded Rectangle 8"/>
            <p:cNvSpPr/>
            <p:nvPr/>
          </p:nvSpPr>
          <p:spPr>
            <a:xfrm>
              <a:off x="2000232" y="1357298"/>
              <a:ext cx="857256" cy="857256"/>
            </a:xfrm>
            <a:prstGeom prst="roundRect">
              <a:avLst/>
            </a:prstGeom>
            <a:noFill/>
            <a:ln>
              <a:solidFill>
                <a:srgbClr val="E012B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928926" y="1357298"/>
              <a:ext cx="642942" cy="857256"/>
            </a:xfrm>
            <a:prstGeom prst="roundRect">
              <a:avLst/>
            </a:prstGeom>
            <a:noFill/>
            <a:ln>
              <a:solidFill>
                <a:srgbClr val="574CE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57357" y="2357430"/>
              <a:ext cx="1714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000" dirty="0" err="1"/>
                <a:t>Naphthaline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5808" y="1571612"/>
              <a:ext cx="1534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H" sz="2000" dirty="0" err="1"/>
                <a:t>Benzoide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43306" y="1571612"/>
              <a:ext cx="1534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000" dirty="0" err="1"/>
                <a:t>Quinoide</a:t>
              </a:r>
              <a:endParaRPr 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072066" y="1500174"/>
            <a:ext cx="4071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/>
              <a:t>Quinoide</a:t>
            </a:r>
            <a:r>
              <a:rPr lang="fr-CH" sz="2000" dirty="0"/>
              <a:t> rings are more </a:t>
            </a:r>
            <a:r>
              <a:rPr lang="fr-CH" sz="2000" dirty="0" err="1"/>
              <a:t>reactive</a:t>
            </a:r>
            <a:r>
              <a:rPr lang="fr-CH" sz="2000" dirty="0"/>
              <a:t> </a:t>
            </a:r>
            <a:r>
              <a:rPr lang="fr-CH" sz="2000" dirty="0" err="1"/>
              <a:t>than</a:t>
            </a:r>
            <a:r>
              <a:rPr lang="fr-CH" sz="2000" dirty="0"/>
              <a:t> </a:t>
            </a:r>
            <a:r>
              <a:rPr lang="fr-CH" sz="2000" dirty="0" err="1"/>
              <a:t>benzoide</a:t>
            </a:r>
            <a:r>
              <a:rPr lang="fr-CH" sz="2000" dirty="0"/>
              <a:t> rings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3068960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/>
              <a:t>Example</a:t>
            </a:r>
            <a:r>
              <a:rPr lang="fr-CH" sz="2000" dirty="0"/>
              <a:t>:</a:t>
            </a:r>
            <a:endParaRPr lang="en-US" sz="20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1.1.3. </a:t>
            </a:r>
            <a:r>
              <a:rPr lang="fr-CH" altLang="zh-CN" sz="2400" dirty="0" err="1"/>
              <a:t>Polycyclic</a:t>
            </a:r>
            <a:r>
              <a:rPr lang="fr-CH" altLang="zh-CN" sz="2400" dirty="0"/>
              <a:t> </a:t>
            </a:r>
            <a:r>
              <a:rPr lang="fr-CH" altLang="zh-CN" sz="2400" dirty="0" err="1"/>
              <a:t>aromatic</a:t>
            </a:r>
            <a:r>
              <a:rPr lang="fr-CH" altLang="zh-CN" sz="2400" dirty="0"/>
              <a:t> compounds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4282" y="71435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Important </a:t>
            </a:r>
            <a:r>
              <a:rPr lang="fr-CH" sz="2000" dirty="0" err="1"/>
              <a:t>example</a:t>
            </a:r>
            <a:r>
              <a:rPr lang="fr-CH" sz="2000" dirty="0"/>
              <a:t>:</a:t>
            </a:r>
            <a:endParaRPr lang="en-US" sz="20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844" y="100010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/>
              <a:t>Indene</a:t>
            </a:r>
            <a:r>
              <a:rPr lang="fr-CH" sz="2000" dirty="0"/>
              <a:t> - Anion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27146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/>
              <a:t>Azulene</a:t>
            </a:r>
            <a:r>
              <a:rPr lang="fr-CH" sz="2000" dirty="0"/>
              <a:t>: </a:t>
            </a:r>
            <a:r>
              <a:rPr lang="fr-CH" sz="2000" dirty="0" err="1"/>
              <a:t>blue</a:t>
            </a:r>
            <a:r>
              <a:rPr lang="fr-CH" sz="2000" dirty="0"/>
              <a:t> </a:t>
            </a:r>
            <a:r>
              <a:rPr lang="fr-CH" sz="2000" dirty="0" err="1"/>
              <a:t>color</a:t>
            </a:r>
            <a:r>
              <a:rPr lang="fr-CH" sz="2000" dirty="0"/>
              <a:t>! Observation of </a:t>
            </a:r>
            <a:r>
              <a:rPr lang="fr-CH" sz="2000" dirty="0" err="1"/>
              <a:t>color</a:t>
            </a:r>
            <a:r>
              <a:rPr lang="fr-CH" sz="2000" dirty="0"/>
              <a:t> </a:t>
            </a:r>
            <a:r>
              <a:rPr lang="fr-CH" sz="2000" dirty="0" err="1"/>
              <a:t>is</a:t>
            </a:r>
            <a:r>
              <a:rPr lang="fr-CH" sz="2000" dirty="0"/>
              <a:t> due to </a:t>
            </a:r>
            <a:r>
              <a:rPr lang="fr-CH" sz="2000" dirty="0" err="1"/>
              <a:t>its</a:t>
            </a:r>
            <a:r>
              <a:rPr lang="fr-CH" sz="2000" dirty="0"/>
              <a:t> </a:t>
            </a:r>
            <a:r>
              <a:rPr lang="fr-CH" sz="2000" dirty="0" err="1"/>
              <a:t>high</a:t>
            </a:r>
            <a:r>
              <a:rPr lang="fr-CH" sz="2000" dirty="0"/>
              <a:t> </a:t>
            </a:r>
            <a:r>
              <a:rPr lang="fr-CH" sz="2000" dirty="0" err="1"/>
              <a:t>dipole</a:t>
            </a:r>
            <a:r>
              <a:rPr lang="fr-CH" sz="2000" dirty="0"/>
              <a:t> moment.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472514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- </a:t>
            </a:r>
            <a:r>
              <a:rPr lang="fr-CH" dirty="0" err="1"/>
              <a:t>Color</a:t>
            </a:r>
            <a:r>
              <a:rPr lang="fr-CH" dirty="0"/>
              <a:t> </a:t>
            </a:r>
            <a:r>
              <a:rPr lang="fr-CH" dirty="0" err="1"/>
              <a:t>comes</a:t>
            </a:r>
            <a:r>
              <a:rPr lang="fr-CH" dirty="0"/>
              <a:t> </a:t>
            </a:r>
            <a:r>
              <a:rPr lang="fr-CH" dirty="0" err="1"/>
              <a:t>from</a:t>
            </a:r>
            <a:r>
              <a:rPr lang="fr-CH" dirty="0"/>
              <a:t> charge </a:t>
            </a:r>
            <a:r>
              <a:rPr lang="fr-CH" dirty="0" err="1"/>
              <a:t>transfer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1.1.3. </a:t>
            </a:r>
            <a:r>
              <a:rPr lang="fr-CH" altLang="zh-CN" sz="2400" dirty="0" err="1"/>
              <a:t>Polycyclic</a:t>
            </a:r>
            <a:r>
              <a:rPr lang="fr-CH" altLang="zh-CN" sz="2400" dirty="0"/>
              <a:t> </a:t>
            </a:r>
            <a:r>
              <a:rPr lang="fr-CH" altLang="zh-CN" sz="2400" dirty="0" err="1"/>
              <a:t>aromatic</a:t>
            </a:r>
            <a:r>
              <a:rPr lang="fr-CH" altLang="zh-CN" sz="2400" dirty="0"/>
              <a:t> compounds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20072" y="5457998"/>
            <a:ext cx="4067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- ‘</a:t>
            </a:r>
            <a:r>
              <a:rPr lang="fr-CH" dirty="0" err="1"/>
              <a:t>composed</a:t>
            </a:r>
            <a:r>
              <a:rPr lang="fr-CH" dirty="0"/>
              <a:t>’ </a:t>
            </a:r>
            <a:r>
              <a:rPr lang="fr-CH" dirty="0" err="1"/>
              <a:t>from</a:t>
            </a:r>
            <a:r>
              <a:rPr lang="fr-CH" dirty="0"/>
              <a:t> the aromatic   compounds cyclopentadienide and cycloheptatrienylium 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8247"/>
              </p:ext>
            </p:extLst>
          </p:nvPr>
        </p:nvGraphicFramePr>
        <p:xfrm>
          <a:off x="714375" y="3527425"/>
          <a:ext cx="13589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988687" imgH="334800" progId="ChemDraw.Document.6.0">
                  <p:embed/>
                </p:oleObj>
              </mc:Choice>
              <mc:Fallback>
                <p:oleObj name="CS ChemDraw Drawing" r:id="rId2" imgW="988687" imgH="33480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3527425"/>
                        <a:ext cx="13589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4282" y="64291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/>
              <a:t>Examples</a:t>
            </a:r>
            <a:r>
              <a:rPr lang="fr-CH" sz="2000" dirty="0"/>
              <a:t>: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571736" y="620688"/>
            <a:ext cx="5572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Benzo[a]pyrene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produced</a:t>
            </a:r>
            <a:r>
              <a:rPr lang="fr-CH" dirty="0"/>
              <a:t> by </a:t>
            </a:r>
            <a:r>
              <a:rPr lang="fr-CH" dirty="0" err="1"/>
              <a:t>incomplete</a:t>
            </a:r>
            <a:r>
              <a:rPr lang="fr-CH" dirty="0"/>
              <a:t> combustion </a:t>
            </a:r>
            <a:r>
              <a:rPr lang="fr-CH" dirty="0" err="1"/>
              <a:t>at</a:t>
            </a:r>
            <a:r>
              <a:rPr lang="fr-CH" dirty="0"/>
              <a:t> 300-600°C </a:t>
            </a:r>
            <a:r>
              <a:rPr lang="fr-CH" dirty="0" err="1"/>
              <a:t>from</a:t>
            </a:r>
            <a:r>
              <a:rPr lang="fr-CH" dirty="0"/>
              <a:t>:</a:t>
            </a:r>
          </a:p>
          <a:p>
            <a:r>
              <a:rPr lang="fr-CH" dirty="0"/>
              <a:t>     - </a:t>
            </a:r>
            <a:r>
              <a:rPr lang="fr-CH" dirty="0" err="1"/>
              <a:t>coal</a:t>
            </a:r>
            <a:r>
              <a:rPr lang="fr-CH" dirty="0"/>
              <a:t> tare</a:t>
            </a:r>
          </a:p>
          <a:p>
            <a:r>
              <a:rPr lang="fr-CH" dirty="0"/>
              <a:t>     - diesel </a:t>
            </a:r>
            <a:r>
              <a:rPr lang="fr-CH" dirty="0" err="1"/>
              <a:t>engine</a:t>
            </a:r>
            <a:r>
              <a:rPr lang="fr-CH" dirty="0"/>
              <a:t> </a:t>
            </a:r>
            <a:r>
              <a:rPr lang="fr-CH" dirty="0" err="1"/>
              <a:t>exhaust</a:t>
            </a:r>
            <a:r>
              <a:rPr lang="fr-CH" dirty="0"/>
              <a:t> fumes</a:t>
            </a:r>
          </a:p>
          <a:p>
            <a:r>
              <a:rPr lang="fr-CH" dirty="0"/>
              <a:t>     - </a:t>
            </a:r>
            <a:r>
              <a:rPr lang="fr-CH" dirty="0" err="1"/>
              <a:t>cigarrette</a:t>
            </a:r>
            <a:endParaRPr lang="fr-CH" dirty="0"/>
          </a:p>
          <a:p>
            <a:r>
              <a:rPr lang="fr-CH" dirty="0"/>
              <a:t>     - barbecue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3786182" y="2420888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1.1.3. </a:t>
            </a:r>
            <a:r>
              <a:rPr lang="fr-CH" altLang="zh-CN" sz="2400" dirty="0" err="1"/>
              <a:t>Polycyclic</a:t>
            </a:r>
            <a:r>
              <a:rPr lang="fr-CH" altLang="zh-CN" sz="2400" dirty="0"/>
              <a:t> </a:t>
            </a:r>
            <a:r>
              <a:rPr lang="fr-CH" altLang="zh-CN" sz="2400" dirty="0" err="1"/>
              <a:t>aromatic</a:t>
            </a:r>
            <a:r>
              <a:rPr lang="fr-CH" altLang="zh-CN" sz="2400" dirty="0"/>
              <a:t> compounds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4282" y="492919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/>
              <a:t>Toxicity</a:t>
            </a:r>
            <a:r>
              <a:rPr lang="fr-CH" sz="2000" dirty="0"/>
              <a:t> of </a:t>
            </a:r>
            <a:r>
              <a:rPr lang="fr-CH" sz="2000" dirty="0" err="1"/>
              <a:t>benzene</a:t>
            </a:r>
            <a:r>
              <a:rPr lang="fr-CH" sz="2000" dirty="0"/>
              <a:t> </a:t>
            </a:r>
            <a:r>
              <a:rPr lang="fr-CH" sz="2000" dirty="0" err="1"/>
              <a:t>v.s</a:t>
            </a:r>
            <a:r>
              <a:rPr lang="fr-CH" sz="2000" dirty="0"/>
              <a:t> </a:t>
            </a:r>
            <a:r>
              <a:rPr lang="fr-CH" sz="2000" dirty="0" err="1"/>
              <a:t>toluene</a:t>
            </a:r>
            <a:endParaRPr lang="en-US" sz="20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03702" y="398648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dirty="0">
                <a:latin typeface="Arial" pitchFamily="34" charset="0"/>
                <a:cs typeface="Arial" pitchFamily="34" charset="0"/>
              </a:rPr>
              <a:t>Benzo [a] pyrene</a:t>
            </a:r>
          </a:p>
          <a:p>
            <a:r>
              <a:rPr lang="it-IT" sz="1400" dirty="0">
                <a:latin typeface="Arial" pitchFamily="34" charset="0"/>
                <a:cs typeface="Arial" pitchFamily="34" charset="0"/>
              </a:rPr>
              <a:t>very cancerogenic</a:t>
            </a:r>
          </a:p>
          <a:p>
            <a:r>
              <a:rPr lang="it-IT" sz="1400" dirty="0">
                <a:latin typeface="Arial" pitchFamily="34" charset="0"/>
                <a:cs typeface="Arial" pitchFamily="34" charset="0"/>
              </a:rPr>
              <a:t>mutagenic tetratogenic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5007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000" dirty="0"/>
              <a:t>General reaction: 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E</a:t>
            </a:r>
            <a:r>
              <a:rPr lang="en-GB" sz="2000" baseline="-25000" dirty="0"/>
              <a:t>1</a:t>
            </a:r>
            <a:r>
              <a:rPr lang="en-GB" sz="2000" dirty="0"/>
              <a:t> = H</a:t>
            </a:r>
          </a:p>
          <a:p>
            <a:r>
              <a:rPr lang="en-GB" sz="2000" dirty="0"/>
              <a:t>Rare cases where E</a:t>
            </a:r>
            <a:r>
              <a:rPr lang="en-GB" sz="2000" baseline="-25000" dirty="0"/>
              <a:t>1</a:t>
            </a:r>
            <a:r>
              <a:rPr lang="en-GB" sz="2000" dirty="0"/>
              <a:t> = SiR</a:t>
            </a:r>
            <a:r>
              <a:rPr lang="en-GB" sz="2000" baseline="-25000" dirty="0"/>
              <a:t>3</a:t>
            </a:r>
            <a:r>
              <a:rPr lang="en-GB" sz="2000" dirty="0"/>
              <a:t>, </a:t>
            </a:r>
            <a:r>
              <a:rPr lang="en-GB" sz="2000" dirty="0" err="1"/>
              <a:t>tBu</a:t>
            </a:r>
            <a:r>
              <a:rPr lang="en-GB" sz="2000" dirty="0"/>
              <a:t>, SO</a:t>
            </a:r>
            <a:r>
              <a:rPr lang="en-GB" sz="2000" baseline="-25000" dirty="0"/>
              <a:t>3</a:t>
            </a:r>
            <a:r>
              <a:rPr lang="en-GB" sz="2000" dirty="0"/>
              <a:t>H is then called ipso-substitution</a:t>
            </a:r>
          </a:p>
          <a:p>
            <a:endParaRPr lang="en-GB" sz="2000" dirty="0"/>
          </a:p>
          <a:p>
            <a:r>
              <a:rPr lang="en-GB" sz="2000" dirty="0"/>
              <a:t>Formally, the reaction is the substitution of H</a:t>
            </a:r>
            <a:r>
              <a:rPr lang="en-GB" sz="2000" baseline="30000" dirty="0"/>
              <a:t>+</a:t>
            </a:r>
            <a:r>
              <a:rPr lang="en-GB" sz="2000" dirty="0"/>
              <a:t> by an </a:t>
            </a:r>
            <a:r>
              <a:rPr lang="en-GB" sz="2000" dirty="0" err="1"/>
              <a:t>electrophile</a:t>
            </a:r>
            <a:r>
              <a:rPr lang="en-GB" sz="2000" dirty="0"/>
              <a:t> E</a:t>
            </a:r>
            <a:r>
              <a:rPr lang="en-GB" sz="2000" baseline="30000" dirty="0"/>
              <a:t>+</a:t>
            </a:r>
          </a:p>
          <a:p>
            <a:r>
              <a:rPr lang="en-GB" sz="2000" dirty="0"/>
              <a:t>Mechanistically, it is an addition / elimination process</a:t>
            </a:r>
            <a:endParaRPr lang="en-GB" sz="2000" baseline="30000" dirty="0"/>
          </a:p>
          <a:p>
            <a:endParaRPr lang="en-GB" sz="2000" dirty="0"/>
          </a:p>
          <a:p>
            <a:pPr>
              <a:buNone/>
            </a:pPr>
            <a:endParaRPr lang="en-GB" sz="2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571736" y="1571612"/>
          <a:ext cx="4629419" cy="722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084095" imgH="479790" progId="ChemDraw.Document.6.0">
                  <p:embed/>
                </p:oleObj>
              </mc:Choice>
              <mc:Fallback>
                <p:oleObj name="CS ChemDraw Drawing" r:id="rId2" imgW="3084095" imgH="47979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1571612"/>
                        <a:ext cx="4629419" cy="722303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 </a:t>
            </a:r>
            <a:r>
              <a:rPr lang="fr-CH" altLang="zh-CN" sz="2400" dirty="0" err="1"/>
              <a:t>Electrophilic</a:t>
            </a:r>
            <a:r>
              <a:rPr lang="fr-CH" altLang="zh-CN" sz="2400" dirty="0"/>
              <a:t> </a:t>
            </a:r>
            <a:r>
              <a:rPr lang="fr-CH" altLang="zh-CN" sz="2400" dirty="0" err="1"/>
              <a:t>aromatic</a:t>
            </a:r>
            <a:r>
              <a:rPr lang="fr-CH" altLang="zh-CN" sz="2400" dirty="0"/>
              <a:t> substitution </a:t>
            </a:r>
            <a:r>
              <a:rPr lang="fr-CH" altLang="zh-CN" sz="2400" dirty="0" err="1"/>
              <a:t>S</a:t>
            </a:r>
            <a:r>
              <a:rPr lang="fr-CH" altLang="zh-CN" sz="2400" baseline="-25000" dirty="0" err="1"/>
              <a:t>E</a:t>
            </a:r>
            <a:r>
              <a:rPr lang="fr-CH" altLang="zh-CN" sz="2400" dirty="0" err="1"/>
              <a:t>Ar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3500438"/>
            <a:ext cx="8229600" cy="3214686"/>
          </a:xfrm>
        </p:spPr>
        <p:txBody>
          <a:bodyPr>
            <a:normAutofit fontScale="92500" lnSpcReduction="10000"/>
          </a:bodyPr>
          <a:lstStyle/>
          <a:p>
            <a:r>
              <a:rPr lang="en-GB" sz="2000" u="sng" dirty="0"/>
              <a:t>Polanyi-Hammond postulate</a:t>
            </a:r>
            <a:r>
              <a:rPr lang="en-GB" sz="2000" dirty="0"/>
              <a:t>:</a:t>
            </a:r>
          </a:p>
          <a:p>
            <a:pPr indent="19050">
              <a:buNone/>
            </a:pPr>
            <a:r>
              <a:rPr lang="en-GB" sz="2000" dirty="0"/>
              <a:t>When two </a:t>
            </a:r>
            <a:r>
              <a:rPr lang="en-GB" sz="2000" dirty="0" err="1"/>
              <a:t>neighboring</a:t>
            </a:r>
            <a:r>
              <a:rPr lang="en-GB" sz="2000" dirty="0"/>
              <a:t> species on the reaction coordinate are related in their energy, they are as well in their structure.</a:t>
            </a:r>
          </a:p>
          <a:p>
            <a:pPr indent="19050">
              <a:buNone/>
            </a:pPr>
            <a:r>
              <a:rPr lang="en-GB" sz="2000" dirty="0"/>
              <a:t>TS2 much closer to the </a:t>
            </a:r>
            <a:r>
              <a:rPr lang="en-GB" sz="2000" dirty="0">
                <a:latin typeface="Symbol" pitchFamily="18" charset="2"/>
              </a:rPr>
              <a:t>s-</a:t>
            </a:r>
            <a:r>
              <a:rPr lang="en-GB" sz="2000" dirty="0"/>
              <a:t>complex than to the </a:t>
            </a:r>
            <a:r>
              <a:rPr lang="el-GR" sz="2000" dirty="0"/>
              <a:t>π</a:t>
            </a:r>
            <a:r>
              <a:rPr lang="en-GB" sz="2000" dirty="0"/>
              <a:t>-complex</a:t>
            </a:r>
          </a:p>
          <a:p>
            <a:pPr>
              <a:buNone/>
            </a:pPr>
            <a:endParaRPr lang="en-GB" sz="2000" dirty="0"/>
          </a:p>
          <a:p>
            <a:r>
              <a:rPr lang="en-GB" sz="2000" dirty="0"/>
              <a:t>Applications:</a:t>
            </a:r>
          </a:p>
          <a:p>
            <a:pPr>
              <a:buFont typeface="Calibri" pitchFamily="34" charset="0"/>
              <a:buChar char="→"/>
            </a:pPr>
            <a:r>
              <a:rPr lang="en-GB" sz="2000" dirty="0"/>
              <a:t>Lowering the activation barrier makes a reaction faster</a:t>
            </a:r>
          </a:p>
          <a:p>
            <a:pPr>
              <a:buFont typeface="Calibri" pitchFamily="34" charset="0"/>
              <a:buChar char="→"/>
            </a:pPr>
            <a:r>
              <a:rPr lang="en-GB" sz="2000" dirty="0"/>
              <a:t>For </a:t>
            </a:r>
            <a:r>
              <a:rPr lang="en-GB" sz="2000" dirty="0" err="1"/>
              <a:t>S</a:t>
            </a:r>
            <a:r>
              <a:rPr lang="en-GB" sz="2000" baseline="-25000" dirty="0" err="1"/>
              <a:t>E</a:t>
            </a:r>
            <a:r>
              <a:rPr lang="en-GB" sz="2000" dirty="0" err="1"/>
              <a:t>Ar</a:t>
            </a:r>
            <a:r>
              <a:rPr lang="en-GB" sz="2000" dirty="0"/>
              <a:t>: TS2 looks rather similar to the </a:t>
            </a:r>
            <a:r>
              <a:rPr lang="en-GB" sz="2000" dirty="0">
                <a:latin typeface="Symbol" pitchFamily="18" charset="2"/>
              </a:rPr>
              <a:t>s</a:t>
            </a:r>
            <a:r>
              <a:rPr lang="en-GB" sz="2000" dirty="0"/>
              <a:t>-complex</a:t>
            </a:r>
          </a:p>
          <a:p>
            <a:pPr>
              <a:buFont typeface="Calibri" pitchFamily="34" charset="0"/>
              <a:buChar char="→"/>
            </a:pPr>
            <a:r>
              <a:rPr lang="en-GB" sz="2000" dirty="0"/>
              <a:t>Everything stabilizing the </a:t>
            </a:r>
            <a:r>
              <a:rPr lang="en-GB" sz="2000" dirty="0">
                <a:latin typeface="Symbol" pitchFamily="18" charset="2"/>
              </a:rPr>
              <a:t>s</a:t>
            </a:r>
            <a:r>
              <a:rPr lang="en-GB" sz="2000" dirty="0"/>
              <a:t>-complex accelerates the reaction rate</a:t>
            </a:r>
          </a:p>
          <a:p>
            <a:pPr>
              <a:buFont typeface="Calibri" pitchFamily="34" charset="0"/>
              <a:buChar char="→"/>
            </a:pPr>
            <a:r>
              <a:rPr lang="en-GB" sz="2000" dirty="0"/>
              <a:t>Everything destabilizing the </a:t>
            </a:r>
            <a:r>
              <a:rPr lang="en-GB" sz="2000" dirty="0">
                <a:latin typeface="Symbol" pitchFamily="18" charset="2"/>
              </a:rPr>
              <a:t>s</a:t>
            </a:r>
            <a:r>
              <a:rPr lang="en-GB" sz="2000" dirty="0"/>
              <a:t>-complex decrease the reaction rate</a:t>
            </a:r>
          </a:p>
          <a:p>
            <a:pPr>
              <a:buFont typeface="Calibri" pitchFamily="34" charset="0"/>
              <a:buChar char="→"/>
            </a:pPr>
            <a:endParaRPr lang="en-GB" sz="20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857232"/>
            <a:ext cx="4786346" cy="263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1.2.1.</a:t>
            </a:r>
            <a:r>
              <a:rPr kumimoji="0" lang="fr-CH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General </a:t>
            </a:r>
            <a:r>
              <a:rPr kumimoji="0" lang="fr-CH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principles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29634" cy="476672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1. Aromatic Chemistry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06" y="548680"/>
            <a:ext cx="907259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altLang="zh-CN" dirty="0"/>
              <a:t>1.1. </a:t>
            </a:r>
            <a:r>
              <a:rPr lang="en-US" altLang="zh-CN" dirty="0" err="1"/>
              <a:t>Aromaticity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	</a:t>
            </a:r>
            <a:r>
              <a:rPr lang="fr-CH" altLang="zh-CN" dirty="0"/>
              <a:t>1.1.1. </a:t>
            </a:r>
            <a:r>
              <a:rPr lang="fr-CH" altLang="zh-CN" dirty="0" err="1"/>
              <a:t>Hückel</a:t>
            </a:r>
            <a:r>
              <a:rPr lang="fr-CH" altLang="zh-CN" dirty="0"/>
              <a:t> </a:t>
            </a:r>
            <a:r>
              <a:rPr lang="fr-CH" altLang="zh-CN" dirty="0" err="1"/>
              <a:t>theory</a:t>
            </a:r>
            <a:endParaRPr lang="fr-CH" altLang="zh-CN" dirty="0"/>
          </a:p>
          <a:p>
            <a:pPr marL="903288"/>
            <a:r>
              <a:rPr lang="fr-CH" altLang="zh-CN" dirty="0"/>
              <a:t>1.1.2. Frost-</a:t>
            </a:r>
            <a:r>
              <a:rPr lang="fr-CH" altLang="zh-CN" dirty="0" err="1"/>
              <a:t>Musulin</a:t>
            </a:r>
            <a:r>
              <a:rPr lang="fr-CH" altLang="zh-CN" dirty="0"/>
              <a:t> cycle</a:t>
            </a:r>
          </a:p>
          <a:p>
            <a:pPr marL="903288"/>
            <a:r>
              <a:rPr lang="fr-CH" altLang="zh-CN" dirty="0"/>
              <a:t>1.1.3. Polycyclic aromatic compounds</a:t>
            </a:r>
          </a:p>
          <a:p>
            <a:endParaRPr lang="fr-CH" altLang="zh-CN" dirty="0"/>
          </a:p>
          <a:p>
            <a:r>
              <a:rPr lang="fr-CH" altLang="zh-CN" dirty="0"/>
              <a:t>1.2. </a:t>
            </a:r>
            <a:r>
              <a:rPr lang="fr-CH" altLang="zh-CN" dirty="0" err="1"/>
              <a:t>Electrophilic</a:t>
            </a:r>
            <a:r>
              <a:rPr lang="fr-CH" altLang="zh-CN" dirty="0"/>
              <a:t> </a:t>
            </a:r>
            <a:r>
              <a:rPr lang="fr-CH" altLang="zh-CN" dirty="0" err="1"/>
              <a:t>Aromatic</a:t>
            </a:r>
            <a:r>
              <a:rPr lang="fr-CH" altLang="zh-CN" dirty="0"/>
              <a:t> Substitution </a:t>
            </a:r>
            <a:r>
              <a:rPr lang="fr-CH" altLang="zh-CN" dirty="0" err="1"/>
              <a:t>S</a:t>
            </a:r>
            <a:r>
              <a:rPr lang="fr-CH" altLang="zh-CN" baseline="-25000" dirty="0" err="1"/>
              <a:t>E</a:t>
            </a:r>
            <a:r>
              <a:rPr lang="fr-CH" altLang="zh-CN" dirty="0" err="1"/>
              <a:t>Ar</a:t>
            </a:r>
            <a:endParaRPr lang="fr-CH" altLang="zh-CN" dirty="0"/>
          </a:p>
          <a:p>
            <a:r>
              <a:rPr lang="fr-CH" altLang="zh-CN" baseline="-25000" dirty="0"/>
              <a:t>	</a:t>
            </a:r>
            <a:r>
              <a:rPr lang="fr-CH" altLang="zh-CN" dirty="0"/>
              <a:t>1.2.1. General </a:t>
            </a:r>
            <a:r>
              <a:rPr lang="fr-CH" altLang="zh-CN" dirty="0" err="1"/>
              <a:t>principles</a:t>
            </a:r>
            <a:endParaRPr lang="fr-CH" altLang="zh-CN" dirty="0"/>
          </a:p>
          <a:p>
            <a:r>
              <a:rPr lang="fr-CH" altLang="zh-CN" dirty="0"/>
              <a:t>	1.2.2. Important </a:t>
            </a:r>
            <a:r>
              <a:rPr lang="fr-CH" altLang="zh-CN" dirty="0" err="1"/>
              <a:t>S</a:t>
            </a:r>
            <a:r>
              <a:rPr lang="fr-CH" altLang="zh-CN" baseline="-25000" dirty="0" err="1"/>
              <a:t>E</a:t>
            </a:r>
            <a:r>
              <a:rPr lang="fr-CH" altLang="zh-CN" dirty="0" err="1"/>
              <a:t>Ar</a:t>
            </a:r>
            <a:r>
              <a:rPr lang="fr-CH" altLang="zh-CN" dirty="0"/>
              <a:t> </a:t>
            </a:r>
            <a:r>
              <a:rPr lang="fr-CH" altLang="zh-CN" dirty="0" err="1"/>
              <a:t>reactions</a:t>
            </a:r>
            <a:endParaRPr lang="fr-CH" altLang="zh-CN" dirty="0"/>
          </a:p>
          <a:p>
            <a:pPr marL="1793875"/>
            <a:r>
              <a:rPr lang="fr-CH" altLang="zh-CN" dirty="0"/>
              <a:t>1.2.2.1. Nitration</a:t>
            </a:r>
          </a:p>
          <a:p>
            <a:pPr marL="1793875"/>
            <a:r>
              <a:rPr lang="fr-CH" altLang="zh-CN" dirty="0"/>
              <a:t>1.2.2.2. </a:t>
            </a:r>
            <a:r>
              <a:rPr lang="en-GB" dirty="0" err="1"/>
              <a:t>Halogenation</a:t>
            </a:r>
            <a:r>
              <a:rPr lang="en-GB" dirty="0"/>
              <a:t>: </a:t>
            </a:r>
            <a:r>
              <a:rPr lang="en-GB" dirty="0" err="1"/>
              <a:t>bromination</a:t>
            </a:r>
            <a:r>
              <a:rPr lang="en-GB" dirty="0"/>
              <a:t> / chlorination</a:t>
            </a:r>
            <a:endParaRPr lang="fr-CH" altLang="zh-CN" dirty="0"/>
          </a:p>
          <a:p>
            <a:pPr marL="1793875"/>
            <a:r>
              <a:rPr lang="fr-CH" altLang="zh-CN" dirty="0"/>
              <a:t>1.2.2.3. Friedel-</a:t>
            </a:r>
            <a:r>
              <a:rPr lang="fr-CH" altLang="zh-CN" dirty="0" err="1"/>
              <a:t>Crafts</a:t>
            </a:r>
            <a:r>
              <a:rPr lang="fr-CH" altLang="zh-CN" dirty="0"/>
              <a:t> </a:t>
            </a:r>
            <a:r>
              <a:rPr lang="fr-CH" altLang="zh-CN" dirty="0" err="1"/>
              <a:t>reaction</a:t>
            </a:r>
            <a:endParaRPr lang="fr-CH" altLang="zh-CN" dirty="0"/>
          </a:p>
          <a:p>
            <a:pPr marL="1793875"/>
            <a:r>
              <a:rPr lang="fr-CH" altLang="zh-CN" dirty="0"/>
              <a:t>1.2.2.4. Sulfonation</a:t>
            </a:r>
          </a:p>
          <a:p>
            <a:pPr marL="1793875"/>
            <a:r>
              <a:rPr lang="fr-CH" altLang="zh-CN" dirty="0"/>
              <a:t>1.2.2.5. </a:t>
            </a:r>
            <a:r>
              <a:rPr lang="fr-CH" altLang="zh-CN" dirty="0" err="1"/>
              <a:t>Chlorosulfonation</a:t>
            </a:r>
            <a:endParaRPr lang="fr-CH" altLang="zh-CN" dirty="0"/>
          </a:p>
          <a:p>
            <a:pPr marL="1793875"/>
            <a:r>
              <a:rPr lang="fr-CH" altLang="zh-CN" dirty="0"/>
              <a:t>1.2.2.6. </a:t>
            </a:r>
            <a:r>
              <a:rPr lang="fr-CH" dirty="0" err="1"/>
              <a:t>Deuteration</a:t>
            </a:r>
            <a:r>
              <a:rPr lang="fr-CH" dirty="0"/>
              <a:t> by ipso-substitution</a:t>
            </a:r>
            <a:endParaRPr lang="fr-CH" altLang="zh-CN" dirty="0"/>
          </a:p>
          <a:p>
            <a:pPr marL="1793875"/>
            <a:r>
              <a:rPr lang="fr-CH" altLang="zh-CN" dirty="0"/>
              <a:t>1.2.2.7. </a:t>
            </a:r>
            <a:r>
              <a:rPr lang="fr-CH" altLang="zh-CN" dirty="0" err="1"/>
              <a:t>Formylation</a:t>
            </a:r>
            <a:endParaRPr lang="fr-CH" altLang="zh-CN" dirty="0"/>
          </a:p>
          <a:p>
            <a:pPr marL="1793875"/>
            <a:r>
              <a:rPr lang="fr-CH" altLang="zh-CN" dirty="0"/>
              <a:t>1.2.2.8. </a:t>
            </a:r>
            <a:r>
              <a:rPr lang="fr-CH" altLang="zh-CN" dirty="0" err="1"/>
              <a:t>Carboxylation</a:t>
            </a:r>
            <a:endParaRPr lang="fr-CH" altLang="zh-CN" dirty="0"/>
          </a:p>
          <a:p>
            <a:pPr marL="1793875"/>
            <a:r>
              <a:rPr lang="fr-CH" altLang="zh-CN" dirty="0"/>
              <a:t>1.2.2.9. </a:t>
            </a:r>
            <a:r>
              <a:rPr lang="fr-CH" altLang="zh-CN" dirty="0" err="1"/>
              <a:t>Hydroxy</a:t>
            </a:r>
            <a:r>
              <a:rPr lang="fr-CH" altLang="zh-CN" dirty="0"/>
              <a:t> </a:t>
            </a:r>
            <a:r>
              <a:rPr lang="fr-CH" altLang="zh-CN" dirty="0" err="1"/>
              <a:t>methylation</a:t>
            </a:r>
            <a:endParaRPr lang="fr-CH" altLang="zh-CN" dirty="0"/>
          </a:p>
          <a:p>
            <a:pPr marL="1793875"/>
            <a:r>
              <a:rPr lang="fr-CH" altLang="zh-CN" dirty="0"/>
              <a:t>1.2.2.10. </a:t>
            </a:r>
            <a:r>
              <a:rPr lang="fr-CH" dirty="0"/>
              <a:t>Chloro methylation</a:t>
            </a:r>
          </a:p>
          <a:p>
            <a:pPr lvl="0" defTabSz="273050">
              <a:spcBef>
                <a:spcPct val="0"/>
              </a:spcBef>
            </a:pPr>
            <a:r>
              <a:rPr lang="fr-CH" altLang="zh-CN" dirty="0"/>
              <a:t>						   1.2.2.11. </a:t>
            </a:r>
            <a:r>
              <a:rPr lang="en-GB" dirty="0"/>
              <a:t>Diazo-coupling</a:t>
            </a:r>
          </a:p>
          <a:p>
            <a:pPr marL="903288" lvl="0">
              <a:spcBef>
                <a:spcPct val="0"/>
              </a:spcBef>
            </a:pPr>
            <a:r>
              <a:rPr lang="fr-CH" altLang="zh-CN" dirty="0"/>
              <a:t>1.2.3. </a:t>
            </a:r>
            <a:r>
              <a:rPr lang="fr-CH" dirty="0"/>
              <a:t>Secondary substitution on the benzene ring</a:t>
            </a:r>
          </a:p>
          <a:p>
            <a:pPr marL="903288" lvl="0">
              <a:spcBef>
                <a:spcPct val="0"/>
              </a:spcBef>
            </a:pPr>
            <a:r>
              <a:rPr lang="en-GB" altLang="zh-CN" dirty="0"/>
              <a:t>1.2.4. </a:t>
            </a:r>
            <a:r>
              <a:rPr lang="en-GB" dirty="0"/>
              <a:t>Introducing a 3</a:t>
            </a:r>
            <a:r>
              <a:rPr lang="en-GB" baseline="30000" dirty="0"/>
              <a:t>rd</a:t>
            </a:r>
            <a:r>
              <a:rPr lang="en-GB" dirty="0"/>
              <a:t> substituent</a:t>
            </a:r>
          </a:p>
          <a:p>
            <a:pPr lvl="0" defTabSz="273050">
              <a:spcBef>
                <a:spcPct val="0"/>
              </a:spcBef>
            </a:pPr>
            <a:endParaRPr lang="en-GB" dirty="0"/>
          </a:p>
          <a:p>
            <a:pPr lvl="0" defTabSz="273050">
              <a:spcBef>
                <a:spcPct val="0"/>
              </a:spcBef>
            </a:pPr>
            <a:r>
              <a:rPr lang="en-GB" dirty="0"/>
              <a:t>			  			</a:t>
            </a:r>
          </a:p>
          <a:p>
            <a:pPr marL="1793875"/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06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5786478"/>
          </a:xfrm>
        </p:spPr>
        <p:txBody>
          <a:bodyPr>
            <a:noAutofit/>
          </a:bodyPr>
          <a:lstStyle/>
          <a:p>
            <a:r>
              <a:rPr lang="en-GB" sz="2000" dirty="0"/>
              <a:t>How can one speed up the reaction? How are the </a:t>
            </a:r>
            <a:r>
              <a:rPr lang="en-GB" sz="2000" dirty="0" err="1"/>
              <a:t>substituents</a:t>
            </a:r>
            <a:r>
              <a:rPr lang="en-GB" sz="2000" dirty="0"/>
              <a:t> chosen?</a:t>
            </a:r>
          </a:p>
          <a:p>
            <a:pPr>
              <a:buNone/>
            </a:pPr>
            <a:endParaRPr lang="en-GB" sz="1100" dirty="0"/>
          </a:p>
          <a:p>
            <a:pPr>
              <a:buNone/>
            </a:pPr>
            <a:r>
              <a:rPr lang="en-GB" sz="2000" dirty="0" err="1"/>
              <a:t>Substituents</a:t>
            </a:r>
            <a:r>
              <a:rPr lang="en-GB" sz="2000" dirty="0"/>
              <a:t> are generally divided in two groups:</a:t>
            </a:r>
          </a:p>
          <a:p>
            <a:pPr lvl="1">
              <a:buFont typeface="Symbol" pitchFamily="18" charset="2"/>
              <a:buChar char="-"/>
            </a:pPr>
            <a:r>
              <a:rPr lang="en-GB" sz="2000" dirty="0"/>
              <a:t>EDG (Electron Donating Group) e.g. –</a:t>
            </a:r>
            <a:r>
              <a:rPr lang="en-GB" sz="2000" dirty="0" err="1"/>
              <a:t>OMe</a:t>
            </a:r>
            <a:r>
              <a:rPr lang="en-GB" sz="2000" dirty="0"/>
              <a:t>, having +M / +I effect</a:t>
            </a:r>
          </a:p>
          <a:p>
            <a:pPr lvl="1">
              <a:buFont typeface="Symbol" pitchFamily="18" charset="2"/>
              <a:buChar char="-"/>
            </a:pPr>
            <a:r>
              <a:rPr lang="en-GB" sz="2000" dirty="0"/>
              <a:t>EWG (Electron Withdrawing Group) e.g. –</a:t>
            </a:r>
            <a:r>
              <a:rPr lang="en-GB" sz="2000" dirty="0" err="1"/>
              <a:t>COOMe</a:t>
            </a:r>
            <a:r>
              <a:rPr lang="en-GB" sz="2000" dirty="0"/>
              <a:t>, having -M / -I effect</a:t>
            </a:r>
          </a:p>
          <a:p>
            <a:pPr>
              <a:buNone/>
            </a:pPr>
            <a:endParaRPr lang="en-GB" sz="2000" dirty="0"/>
          </a:p>
          <a:p>
            <a:pPr>
              <a:buNone/>
            </a:pPr>
            <a:r>
              <a:rPr lang="en-GB" sz="2000" dirty="0"/>
              <a:t>EDG stabilizes the </a:t>
            </a:r>
            <a:r>
              <a:rPr lang="en-GB" sz="2000" dirty="0">
                <a:latin typeface="Symbol" pitchFamily="18" charset="2"/>
              </a:rPr>
              <a:t>s</a:t>
            </a:r>
            <a:r>
              <a:rPr lang="en-GB" sz="2000" dirty="0"/>
              <a:t>-complex making the reaction faster</a:t>
            </a:r>
          </a:p>
          <a:p>
            <a:pPr>
              <a:buNone/>
            </a:pPr>
            <a:r>
              <a:rPr lang="en-GB" sz="2000" dirty="0"/>
              <a:t>EWG destabilizes the </a:t>
            </a:r>
            <a:r>
              <a:rPr lang="en-GB" sz="2000" dirty="0">
                <a:latin typeface="Symbol" pitchFamily="18" charset="2"/>
              </a:rPr>
              <a:t>s</a:t>
            </a:r>
            <a:r>
              <a:rPr lang="en-GB" sz="2000" dirty="0"/>
              <a:t>-complex making the reaction slower</a:t>
            </a:r>
          </a:p>
          <a:p>
            <a:pPr>
              <a:buNone/>
            </a:pPr>
            <a:r>
              <a:rPr lang="en-GB" sz="2000" dirty="0"/>
              <a:t>(how much faster/slower is depending on the substituent properties)</a:t>
            </a:r>
          </a:p>
          <a:p>
            <a:pPr>
              <a:buNone/>
            </a:pPr>
            <a:endParaRPr lang="en-GB" sz="2000" dirty="0"/>
          </a:p>
          <a:p>
            <a:r>
              <a:rPr lang="en-GB" sz="2000" dirty="0"/>
              <a:t>Examples of EDG / EWG:</a:t>
            </a:r>
          </a:p>
          <a:p>
            <a:pPr>
              <a:buNone/>
            </a:pPr>
            <a:endParaRPr lang="en-GB" sz="1100" dirty="0"/>
          </a:p>
          <a:p>
            <a:pPr>
              <a:buNone/>
            </a:pPr>
            <a:r>
              <a:rPr lang="en-GB" sz="2000" dirty="0"/>
              <a:t>EDG with +M effect: -NR</a:t>
            </a:r>
            <a:r>
              <a:rPr lang="en-GB" sz="2000" baseline="-25000" dirty="0"/>
              <a:t>2</a:t>
            </a:r>
            <a:r>
              <a:rPr lang="en-GB" sz="2000" dirty="0"/>
              <a:t>, -NH</a:t>
            </a:r>
            <a:r>
              <a:rPr lang="en-GB" sz="2000" baseline="-25000" dirty="0"/>
              <a:t>2</a:t>
            </a:r>
            <a:r>
              <a:rPr lang="en-GB" sz="2000" dirty="0"/>
              <a:t>, -OH, -OR</a:t>
            </a:r>
          </a:p>
          <a:p>
            <a:pPr>
              <a:buNone/>
            </a:pPr>
            <a:r>
              <a:rPr lang="en-GB" sz="2000" dirty="0"/>
              <a:t>EDG with +I effect: -Alkyl, -SiR</a:t>
            </a:r>
            <a:r>
              <a:rPr lang="en-GB" sz="2000" baseline="-25000" dirty="0"/>
              <a:t>3</a:t>
            </a:r>
          </a:p>
          <a:p>
            <a:pPr>
              <a:buNone/>
            </a:pPr>
            <a:r>
              <a:rPr lang="en-GB" sz="2000" dirty="0"/>
              <a:t>EWG with –M effect: -NO</a:t>
            </a:r>
            <a:r>
              <a:rPr lang="en-GB" sz="2000" baseline="-25000" dirty="0"/>
              <a:t>2</a:t>
            </a:r>
            <a:r>
              <a:rPr lang="en-GB" sz="2000" dirty="0"/>
              <a:t>, -COOR, -COR, -CHO, -CN, -SO</a:t>
            </a:r>
            <a:r>
              <a:rPr lang="en-GB" sz="2000" baseline="-25000" dirty="0"/>
              <a:t>3</a:t>
            </a:r>
            <a:r>
              <a:rPr lang="en-GB" sz="2000" dirty="0"/>
              <a:t>H, -SO</a:t>
            </a:r>
            <a:r>
              <a:rPr lang="en-GB" sz="2000" baseline="-25000" dirty="0"/>
              <a:t>2</a:t>
            </a:r>
            <a:r>
              <a:rPr lang="en-GB" sz="2000" dirty="0"/>
              <a:t>R</a:t>
            </a:r>
          </a:p>
          <a:p>
            <a:pPr>
              <a:buNone/>
            </a:pPr>
            <a:r>
              <a:rPr lang="en-GB" sz="2000" dirty="0"/>
              <a:t>EWG with –I effect: -NH</a:t>
            </a:r>
            <a:r>
              <a:rPr lang="en-GB" sz="2000" baseline="-25000" dirty="0"/>
              <a:t>3</a:t>
            </a:r>
            <a:r>
              <a:rPr lang="en-GB" sz="2000" baseline="30000" dirty="0"/>
              <a:t>+</a:t>
            </a:r>
            <a:r>
              <a:rPr lang="en-GB" sz="2000" dirty="0"/>
              <a:t>, -NR</a:t>
            </a:r>
            <a:r>
              <a:rPr lang="en-GB" sz="2000" baseline="-25000" dirty="0"/>
              <a:t>3</a:t>
            </a:r>
            <a:r>
              <a:rPr lang="en-GB" sz="2000" baseline="30000" dirty="0"/>
              <a:t>+</a:t>
            </a:r>
            <a:r>
              <a:rPr lang="en-GB" sz="2000" dirty="0"/>
              <a:t>, -CF</a:t>
            </a:r>
            <a:r>
              <a:rPr lang="en-GB" sz="2000" baseline="-25000" dirty="0"/>
              <a:t>3</a:t>
            </a:r>
          </a:p>
          <a:p>
            <a:pPr>
              <a:buNone/>
            </a:pPr>
            <a:endParaRPr lang="en-GB" sz="2000" dirty="0"/>
          </a:p>
          <a:p>
            <a:pPr>
              <a:buNone/>
            </a:pPr>
            <a:endParaRPr lang="en-GB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29634" cy="500042"/>
          </a:xfrm>
        </p:spPr>
        <p:txBody>
          <a:bodyPr>
            <a:normAutofit/>
          </a:bodyPr>
          <a:lstStyle/>
          <a:p>
            <a:pPr algn="l"/>
            <a:r>
              <a:rPr lang="fr-CH" altLang="zh-CN" sz="2400" dirty="0"/>
              <a:t>1.2.1. General </a:t>
            </a:r>
            <a:r>
              <a:rPr lang="fr-CH" altLang="zh-CN" sz="2400" dirty="0" err="1"/>
              <a:t>principles</a:t>
            </a:r>
            <a:endParaRPr lang="en-GB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476672"/>
          </a:xfrm>
        </p:spPr>
        <p:txBody>
          <a:bodyPr>
            <a:normAutofit/>
          </a:bodyPr>
          <a:lstStyle/>
          <a:p>
            <a:pPr algn="l"/>
            <a:r>
              <a:rPr lang="fr-CH" sz="2400" dirty="0"/>
              <a:t>1.2.2.1. Nitration</a:t>
            </a:r>
            <a:endParaRPr lang="de-C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964488" cy="5472608"/>
          </a:xfrm>
        </p:spPr>
        <p:txBody>
          <a:bodyPr>
            <a:noAutofit/>
          </a:bodyPr>
          <a:lstStyle/>
          <a:p>
            <a:r>
              <a:rPr lang="fr-CH" sz="2000" dirty="0"/>
              <a:t>Electrophile = </a:t>
            </a:r>
            <a:r>
              <a:rPr lang="de-CH" sz="2000" dirty="0"/>
              <a:t>NO</a:t>
            </a:r>
            <a:r>
              <a:rPr lang="de-CH" sz="2000" baseline="-25000" dirty="0"/>
              <a:t>2</a:t>
            </a:r>
            <a:r>
              <a:rPr lang="de-CH" sz="2000" baseline="30000" dirty="0"/>
              <a:t>+ </a:t>
            </a:r>
            <a:r>
              <a:rPr lang="de-CH" sz="2000" dirty="0"/>
              <a:t>, nitronium ion</a:t>
            </a:r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r>
              <a:rPr lang="de-CH" sz="2000" dirty="0"/>
              <a:t>Practical methods to generate the electrophile: </a:t>
            </a:r>
          </a:p>
          <a:p>
            <a:pPr lvl="1">
              <a:buFont typeface="Symbol" pitchFamily="18" charset="2"/>
              <a:buChar char="-"/>
            </a:pPr>
            <a:r>
              <a:rPr lang="de-CH" sz="1800" dirty="0"/>
              <a:t>Mild: autoprotolysis of nitric acid, in concentrated HNO</a:t>
            </a:r>
            <a:r>
              <a:rPr lang="de-CH" sz="1800" baseline="-25000" dirty="0"/>
              <a:t>3</a:t>
            </a:r>
            <a:r>
              <a:rPr lang="de-CH" sz="1800" dirty="0"/>
              <a:t> (68%) the amount of NO</a:t>
            </a:r>
            <a:r>
              <a:rPr lang="de-CH" sz="1800" baseline="-25000" dirty="0"/>
              <a:t>2</a:t>
            </a:r>
            <a:r>
              <a:rPr lang="de-CH" sz="1800" baseline="30000" dirty="0"/>
              <a:t>+</a:t>
            </a:r>
            <a:r>
              <a:rPr lang="de-CH" sz="1800" dirty="0"/>
              <a:t> is 3-4%</a:t>
            </a:r>
          </a:p>
          <a:p>
            <a:pPr lvl="1">
              <a:buFont typeface="Symbol" pitchFamily="18" charset="2"/>
              <a:buChar char="-"/>
            </a:pPr>
            <a:endParaRPr lang="de-CH" sz="1800" dirty="0"/>
          </a:p>
          <a:p>
            <a:pPr lvl="1">
              <a:buFont typeface="Symbol" pitchFamily="18" charset="2"/>
              <a:buChar char="-"/>
            </a:pPr>
            <a:r>
              <a:rPr lang="de-CH" sz="1800" dirty="0"/>
              <a:t>More forcing conditions: mixture of concentrated HNO</a:t>
            </a:r>
            <a:r>
              <a:rPr lang="de-CH" sz="1800" baseline="-25000" dirty="0"/>
              <a:t>3 </a:t>
            </a:r>
            <a:r>
              <a:rPr lang="de-CH" sz="1800" dirty="0"/>
              <a:t>+ concentrated H</a:t>
            </a:r>
            <a:r>
              <a:rPr lang="de-CH" sz="1800" baseline="-25000" dirty="0"/>
              <a:t>2</a:t>
            </a:r>
            <a:r>
              <a:rPr lang="de-CH" sz="1800" dirty="0"/>
              <a:t>SO</a:t>
            </a:r>
            <a:r>
              <a:rPr lang="de-CH" sz="1800" baseline="-25000" dirty="0"/>
              <a:t>4 </a:t>
            </a:r>
            <a:r>
              <a:rPr lang="de-CH" sz="1800" dirty="0"/>
              <a:t>(nitrosulfuric acid)</a:t>
            </a:r>
          </a:p>
          <a:p>
            <a:pPr lvl="1">
              <a:buNone/>
            </a:pPr>
            <a:endParaRPr lang="de-CH" sz="1800" dirty="0"/>
          </a:p>
          <a:p>
            <a:pPr lvl="1">
              <a:buFont typeface="Symbol" pitchFamily="18" charset="2"/>
              <a:buChar char="-"/>
            </a:pPr>
            <a:r>
              <a:rPr lang="de-CH" sz="1800" dirty="0"/>
              <a:t>Strongest conditions: nitroniumtetrafluoroborat salt NO</a:t>
            </a:r>
            <a:r>
              <a:rPr lang="de-CH" sz="1800" baseline="-25000" dirty="0"/>
              <a:t>2</a:t>
            </a:r>
            <a:r>
              <a:rPr lang="de-CH" sz="1800" baseline="30000" dirty="0"/>
              <a:t>+ </a:t>
            </a:r>
            <a:r>
              <a:rPr lang="de-CH" sz="1800" dirty="0"/>
              <a:t>BF</a:t>
            </a:r>
            <a:r>
              <a:rPr lang="de-CH" sz="1800" baseline="-25000" dirty="0"/>
              <a:t>4</a:t>
            </a:r>
            <a:r>
              <a:rPr lang="de-CH" sz="1800" baseline="30000" dirty="0"/>
              <a:t>-</a:t>
            </a:r>
            <a:endParaRPr lang="de-CH" sz="1800" dirty="0"/>
          </a:p>
          <a:p>
            <a:endParaRPr lang="en-GB" sz="1100" dirty="0"/>
          </a:p>
          <a:p>
            <a:r>
              <a:rPr lang="en-GB" sz="2000" dirty="0"/>
              <a:t>Examples for activated substrates</a:t>
            </a:r>
            <a:r>
              <a:rPr lang="fr-CH" sz="2000" dirty="0"/>
              <a:t>: </a:t>
            </a:r>
            <a:r>
              <a:rPr lang="fr-CH" sz="2000" dirty="0" err="1"/>
              <a:t>mild</a:t>
            </a:r>
            <a:r>
              <a:rPr lang="fr-CH" sz="2000" dirty="0"/>
              <a:t> conditions are </a:t>
            </a:r>
            <a:r>
              <a:rPr lang="fr-CH" sz="2000" dirty="0" err="1"/>
              <a:t>used</a:t>
            </a:r>
            <a:endParaRPr lang="fr-CH" sz="2000" dirty="0"/>
          </a:p>
          <a:p>
            <a:pPr>
              <a:buNone/>
            </a:pPr>
            <a:endParaRPr lang="de-CH" sz="2000" dirty="0"/>
          </a:p>
          <a:p>
            <a:pPr lvl="1">
              <a:buNone/>
            </a:pPr>
            <a:r>
              <a:rPr lang="de-CH" sz="2000" dirty="0"/>
              <a:t>		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355976" y="692696"/>
          <a:ext cx="642942" cy="283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07045" imgH="223812" progId="ChemDraw.Document.6.0">
                  <p:embed/>
                </p:oleObj>
              </mc:Choice>
              <mc:Fallback>
                <p:oleObj name="CS ChemDraw Drawing" r:id="rId2" imgW="507045" imgH="223812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692696"/>
                        <a:ext cx="642942" cy="283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627784" y="2780928"/>
          <a:ext cx="322813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110213" imgH="281387" progId="ChemDraw.Document.6.0">
                  <p:embed/>
                </p:oleObj>
              </mc:Choice>
              <mc:Fallback>
                <p:oleObj name="CS ChemDraw Drawing" r:id="rId4" imgW="2110213" imgH="281387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780928"/>
                        <a:ext cx="3228132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2627784" y="3861048"/>
          <a:ext cx="4262153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684990" imgH="272466" progId="ChemDraw.Document.6.0">
                  <p:embed/>
                </p:oleObj>
              </mc:Choice>
              <mc:Fallback>
                <p:oleObj name="CS ChemDraw Drawing" r:id="rId6" imgW="2684990" imgH="272466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861048"/>
                        <a:ext cx="4262153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24544" y="692696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180975">
              <a:buFont typeface="Arial" pitchFamily="34" charset="0"/>
              <a:buChar char="•"/>
            </a:pPr>
            <a:r>
              <a:rPr lang="en-GB" sz="2000" dirty="0"/>
              <a:t> Examples for non-activated substrates</a:t>
            </a:r>
            <a:r>
              <a:rPr lang="fr-CH" sz="2000" dirty="0"/>
              <a:t>: more forcing conditions are </a:t>
            </a:r>
            <a:r>
              <a:rPr lang="fr-CH" sz="2000" dirty="0" err="1"/>
              <a:t>required</a:t>
            </a:r>
            <a:endParaRPr lang="fr-CH" sz="2000" dirty="0"/>
          </a:p>
          <a:p>
            <a:pPr marL="630238" indent="-180975">
              <a:buFont typeface="Arial" pitchFamily="34" charset="0"/>
              <a:buChar char="•"/>
            </a:pPr>
            <a:endParaRPr lang="en-GB" sz="2000" dirty="0"/>
          </a:p>
          <a:p>
            <a:pPr marL="630238" indent="-180975">
              <a:buFont typeface="Arial" pitchFamily="34" charset="0"/>
              <a:buChar char="•"/>
            </a:pPr>
            <a:endParaRPr lang="en-GB" sz="2000" dirty="0"/>
          </a:p>
          <a:p>
            <a:pPr marL="630238" indent="-180975">
              <a:buFont typeface="Arial" pitchFamily="34" charset="0"/>
              <a:buChar char="•"/>
            </a:pPr>
            <a:endParaRPr lang="en-GB" sz="2000" dirty="0"/>
          </a:p>
          <a:p>
            <a:pPr marL="630238" indent="-180975">
              <a:buFont typeface="Arial" pitchFamily="34" charset="0"/>
              <a:buChar char="•"/>
            </a:pPr>
            <a:endParaRPr lang="en-GB" sz="2000" dirty="0"/>
          </a:p>
          <a:p>
            <a:pPr marL="630238" indent="-180975">
              <a:buFont typeface="Arial" pitchFamily="34" charset="0"/>
              <a:buChar char="•"/>
            </a:pPr>
            <a:endParaRPr lang="en-GB" sz="2000" dirty="0"/>
          </a:p>
          <a:p>
            <a:pPr marL="630238" indent="-180975">
              <a:buFont typeface="Arial" pitchFamily="34" charset="0"/>
              <a:buChar char="•"/>
            </a:pPr>
            <a:r>
              <a:rPr lang="en-GB" sz="2000" dirty="0"/>
              <a:t>Examples for deactivated substrates</a:t>
            </a:r>
            <a:r>
              <a:rPr lang="fr-CH" sz="2000" dirty="0"/>
              <a:t>:</a:t>
            </a:r>
            <a:endParaRPr lang="en-GB" sz="2000" dirty="0"/>
          </a:p>
          <a:p>
            <a:pPr marL="630238" indent="-180975">
              <a:buFont typeface="Arial" pitchFamily="34" charset="0"/>
              <a:buChar char="•"/>
            </a:pPr>
            <a:endParaRPr lang="en-GB" sz="2000" dirty="0"/>
          </a:p>
          <a:p>
            <a:pPr marL="630238" indent="-180975">
              <a:buFont typeface="Arial" pitchFamily="34" charset="0"/>
              <a:buChar char="•"/>
            </a:pPr>
            <a:endParaRPr lang="en-GB" sz="2000" dirty="0"/>
          </a:p>
          <a:p>
            <a:pPr marL="630238" indent="-180975">
              <a:buFont typeface="Arial" pitchFamily="34" charset="0"/>
              <a:buChar char="•"/>
            </a:pPr>
            <a:endParaRPr lang="en-GB" sz="2000" dirty="0"/>
          </a:p>
          <a:p>
            <a:pPr marL="630238" indent="-180975">
              <a:buFont typeface="Arial" pitchFamily="34" charset="0"/>
              <a:buChar char="•"/>
            </a:pPr>
            <a:endParaRPr lang="en-GB" sz="2000" dirty="0"/>
          </a:p>
          <a:p>
            <a:pPr marL="630238" indent="-180975">
              <a:buFont typeface="Arial" pitchFamily="34" charset="0"/>
              <a:buChar char="•"/>
            </a:pPr>
            <a:endParaRPr lang="en-GB" sz="2000" dirty="0"/>
          </a:p>
          <a:p>
            <a:pPr marL="630238" indent="-180975">
              <a:buFont typeface="Arial" pitchFamily="34" charset="0"/>
              <a:buChar char="•"/>
            </a:pPr>
            <a:r>
              <a:rPr lang="en-GB" sz="2000" dirty="0"/>
              <a:t>Example for an ipso-substitution :</a:t>
            </a:r>
          </a:p>
          <a:p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1.2.2.1. Nitration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229600" cy="5197493"/>
          </a:xfrm>
        </p:spPr>
        <p:txBody>
          <a:bodyPr>
            <a:normAutofit/>
          </a:bodyPr>
          <a:lstStyle/>
          <a:p>
            <a:r>
              <a:rPr lang="en-GB" sz="2000" dirty="0"/>
              <a:t>Nitro groups are important synthetic intermediates</a:t>
            </a:r>
          </a:p>
          <a:p>
            <a:pPr>
              <a:buNone/>
            </a:pPr>
            <a:endParaRPr lang="en-GB" sz="2000" dirty="0"/>
          </a:p>
          <a:p>
            <a:pPr>
              <a:buNone/>
            </a:pPr>
            <a:r>
              <a:rPr lang="en-GB" sz="1800" dirty="0"/>
              <a:t>Application for dyes, explosives (TNT, picric acid) and basic industrial processes</a:t>
            </a:r>
          </a:p>
          <a:p>
            <a:pPr lvl="1">
              <a:buFont typeface="Symbol" pitchFamily="18" charset="2"/>
              <a:buChar char="-"/>
            </a:pPr>
            <a:endParaRPr lang="en-GB" sz="1800" dirty="0"/>
          </a:p>
          <a:p>
            <a:pPr lvl="1">
              <a:buFont typeface="Symbol" pitchFamily="18" charset="2"/>
              <a:buChar char="-"/>
            </a:pPr>
            <a:endParaRPr lang="en-GB" sz="1800" dirty="0"/>
          </a:p>
          <a:p>
            <a:pPr lvl="1">
              <a:buFont typeface="Symbol" pitchFamily="18" charset="2"/>
              <a:buChar char="-"/>
            </a:pPr>
            <a:endParaRPr lang="en-GB" sz="1800" dirty="0"/>
          </a:p>
          <a:p>
            <a:pPr lvl="1">
              <a:buFont typeface="Symbol" pitchFamily="18" charset="2"/>
              <a:buChar char="-"/>
            </a:pPr>
            <a:endParaRPr lang="en-GB" sz="1800" dirty="0"/>
          </a:p>
          <a:p>
            <a:pPr lvl="1">
              <a:buFont typeface="Symbol" pitchFamily="18" charset="2"/>
              <a:buChar char="-"/>
            </a:pPr>
            <a:endParaRPr lang="en-GB" sz="1800" dirty="0"/>
          </a:p>
          <a:p>
            <a:pPr lvl="1">
              <a:buFont typeface="Symbol" pitchFamily="18" charset="2"/>
              <a:buChar char="-"/>
            </a:pPr>
            <a:endParaRPr lang="en-GB" sz="1800" dirty="0"/>
          </a:p>
          <a:p>
            <a:pPr>
              <a:buNone/>
            </a:pPr>
            <a:r>
              <a:rPr lang="en-GB" sz="2000" dirty="0"/>
              <a:t>Most important follow-up reaction: reduction of the nitro group to an aniline with a variety of reducing reagents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1.2.2.1. Nitration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5472608"/>
          </a:xfrm>
        </p:spPr>
        <p:txBody>
          <a:bodyPr>
            <a:normAutofit/>
          </a:bodyPr>
          <a:lstStyle/>
          <a:p>
            <a:r>
              <a:rPr lang="fr-CH" sz="2000" dirty="0"/>
              <a:t>Electrophile = </a:t>
            </a:r>
            <a:r>
              <a:rPr lang="de-CH" sz="2000" dirty="0"/>
              <a:t>Br</a:t>
            </a:r>
            <a:r>
              <a:rPr lang="de-CH" sz="2000" baseline="30000" dirty="0"/>
              <a:t>+ </a:t>
            </a:r>
            <a:r>
              <a:rPr lang="de-CH" sz="2000" dirty="0"/>
              <a:t>/ Cl</a:t>
            </a:r>
            <a:r>
              <a:rPr lang="de-CH" sz="2000" baseline="30000" dirty="0"/>
              <a:t>+</a:t>
            </a:r>
            <a:endParaRPr lang="de-CH" sz="2000" dirty="0"/>
          </a:p>
          <a:p>
            <a:pPr lvl="1">
              <a:buFont typeface="Symbol" pitchFamily="18" charset="2"/>
              <a:buChar char="-"/>
            </a:pPr>
            <a:r>
              <a:rPr lang="de-CH" sz="1800" dirty="0"/>
              <a:t>Fluorination: not controlable</a:t>
            </a:r>
          </a:p>
          <a:p>
            <a:pPr lvl="1">
              <a:buFont typeface="Symbol" pitchFamily="18" charset="2"/>
              <a:buChar char="-"/>
            </a:pPr>
            <a:r>
              <a:rPr lang="de-CH" sz="1800" dirty="0"/>
              <a:t>Iodination: requires promoters</a:t>
            </a:r>
          </a:p>
          <a:p>
            <a:pPr>
              <a:spcBef>
                <a:spcPts val="0"/>
              </a:spcBef>
              <a:buNone/>
            </a:pPr>
            <a:endParaRPr lang="de-CH" sz="2000" dirty="0"/>
          </a:p>
          <a:p>
            <a:r>
              <a:rPr lang="de-CH" sz="2000" dirty="0"/>
              <a:t>Practical methods to generate the electrophile: </a:t>
            </a:r>
          </a:p>
          <a:p>
            <a:pPr lvl="1">
              <a:buFont typeface="Symbol" pitchFamily="18" charset="2"/>
              <a:buChar char="-"/>
            </a:pPr>
            <a:r>
              <a:rPr lang="de-CH" sz="1800" dirty="0"/>
              <a:t>Bromination: </a:t>
            </a:r>
          </a:p>
          <a:p>
            <a:pPr lvl="1">
              <a:buFont typeface="Symbol" pitchFamily="18" charset="2"/>
              <a:buChar char="-"/>
            </a:pPr>
            <a:endParaRPr lang="de-CH" sz="1800" dirty="0"/>
          </a:p>
          <a:p>
            <a:pPr lvl="1">
              <a:buFont typeface="Symbol" pitchFamily="18" charset="2"/>
              <a:buChar char="-"/>
            </a:pPr>
            <a:endParaRPr lang="de-CH" sz="1800" dirty="0"/>
          </a:p>
          <a:p>
            <a:pPr lvl="1">
              <a:buFont typeface="Symbol" pitchFamily="18" charset="2"/>
              <a:buChar char="-"/>
            </a:pPr>
            <a:r>
              <a:rPr lang="de-CH" sz="1800" dirty="0"/>
              <a:t>Chlorination:</a:t>
            </a:r>
          </a:p>
          <a:p>
            <a:pPr lvl="1">
              <a:buFont typeface="Symbol" pitchFamily="18" charset="2"/>
              <a:buChar char="-"/>
            </a:pPr>
            <a:endParaRPr lang="de-CH" sz="1800" dirty="0"/>
          </a:p>
          <a:p>
            <a:r>
              <a:rPr lang="en-GB" sz="2000" dirty="0"/>
              <a:t>Typical</a:t>
            </a:r>
            <a:r>
              <a:rPr lang="fr-CH" sz="2000" dirty="0"/>
              <a:t> </a:t>
            </a:r>
            <a:r>
              <a:rPr lang="en-GB" sz="2000" dirty="0"/>
              <a:t>examples</a:t>
            </a:r>
            <a:r>
              <a:rPr lang="fr-CH" sz="2000" dirty="0"/>
              <a:t>:</a:t>
            </a:r>
          </a:p>
          <a:p>
            <a:pPr>
              <a:buNone/>
            </a:pPr>
            <a:endParaRPr lang="de-CH" sz="2000" dirty="0"/>
          </a:p>
          <a:p>
            <a:pPr lvl="1">
              <a:buNone/>
            </a:pPr>
            <a:r>
              <a:rPr lang="de-CH" sz="1600" dirty="0"/>
              <a:t>		</a:t>
            </a:r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2555776" y="2348880"/>
          <a:ext cx="5643407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987875" imgH="700628" progId="ChemDraw.Document.6.0">
                  <p:embed/>
                </p:oleObj>
              </mc:Choice>
              <mc:Fallback>
                <p:oleObj name="CS ChemDraw Drawing" r:id="rId2" imgW="4987875" imgH="700628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348880"/>
                        <a:ext cx="5643407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2555776" y="3212976"/>
          <a:ext cx="4356383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916307" imgH="583316" progId="ChemDraw.Document.6.0">
                  <p:embed/>
                </p:oleObj>
              </mc:Choice>
              <mc:Fallback>
                <p:oleObj name="CS ChemDraw Drawing" r:id="rId4" imgW="3916307" imgH="583316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212976"/>
                        <a:ext cx="4356383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1.2.2.2. </a:t>
            </a:r>
            <a:r>
              <a:rPr lang="en-GB" sz="2400" dirty="0" err="1"/>
              <a:t>Halogenation</a:t>
            </a:r>
            <a:r>
              <a:rPr lang="en-GB" sz="2400" dirty="0"/>
              <a:t>: </a:t>
            </a:r>
            <a:r>
              <a:rPr lang="en-GB" sz="2400" dirty="0" err="1"/>
              <a:t>bromination</a:t>
            </a:r>
            <a:r>
              <a:rPr lang="en-GB" sz="2400" dirty="0"/>
              <a:t> / chlorination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048672"/>
          </a:xfrm>
        </p:spPr>
        <p:txBody>
          <a:bodyPr>
            <a:normAutofit fontScale="92500" lnSpcReduction="10000"/>
          </a:bodyPr>
          <a:lstStyle/>
          <a:p>
            <a:pPr marL="800100"/>
            <a:r>
              <a:rPr lang="en-GB" sz="2200" dirty="0" err="1"/>
              <a:t>Friedel</a:t>
            </a:r>
            <a:r>
              <a:rPr lang="en-GB" sz="2200" dirty="0"/>
              <a:t>-Crafts alkylation: E</a:t>
            </a:r>
            <a:r>
              <a:rPr lang="en-GB" sz="2200" baseline="30000" dirty="0"/>
              <a:t>+</a:t>
            </a:r>
            <a:r>
              <a:rPr lang="en-GB" sz="2200" dirty="0"/>
              <a:t> = R</a:t>
            </a:r>
            <a:r>
              <a:rPr lang="en-GB" sz="2200" baseline="-25000" dirty="0"/>
              <a:t>3</a:t>
            </a:r>
            <a:r>
              <a:rPr lang="en-GB" sz="2200" dirty="0"/>
              <a:t>C</a:t>
            </a:r>
            <a:r>
              <a:rPr lang="en-GB" sz="2200" baseline="30000" dirty="0"/>
              <a:t>+ </a:t>
            </a:r>
            <a:r>
              <a:rPr lang="en-GB" sz="2200" dirty="0"/>
              <a:t>(</a:t>
            </a:r>
            <a:r>
              <a:rPr lang="en-GB" sz="2200" dirty="0" err="1"/>
              <a:t>carbenium</a:t>
            </a:r>
            <a:r>
              <a:rPr lang="en-GB" sz="2200" dirty="0"/>
              <a:t> ion,  R=</a:t>
            </a:r>
            <a:r>
              <a:rPr lang="en-GB" sz="2200" dirty="0" err="1"/>
              <a:t>H,alkyl</a:t>
            </a:r>
            <a:r>
              <a:rPr lang="en-GB" sz="2200" dirty="0"/>
              <a:t>)</a:t>
            </a:r>
          </a:p>
          <a:p>
            <a:pPr marL="800100"/>
            <a:r>
              <a:rPr lang="en-GB" sz="2200" dirty="0" err="1"/>
              <a:t>Friedel</a:t>
            </a:r>
            <a:r>
              <a:rPr lang="en-GB" sz="2200" dirty="0"/>
              <a:t>-Crafts </a:t>
            </a:r>
            <a:r>
              <a:rPr lang="en-GB" sz="2200" dirty="0" err="1"/>
              <a:t>acylation</a:t>
            </a:r>
            <a:r>
              <a:rPr lang="en-GB" sz="2200" dirty="0"/>
              <a:t>: E</a:t>
            </a:r>
            <a:r>
              <a:rPr lang="en-GB" sz="2200" baseline="30000" dirty="0"/>
              <a:t>+</a:t>
            </a:r>
            <a:r>
              <a:rPr lang="en-GB" sz="2200" dirty="0"/>
              <a:t> = RCO</a:t>
            </a:r>
            <a:r>
              <a:rPr lang="en-GB" sz="2200" baseline="30000" dirty="0"/>
              <a:t>+ </a:t>
            </a:r>
            <a:r>
              <a:rPr lang="en-GB" sz="2200" dirty="0"/>
              <a:t>(</a:t>
            </a:r>
            <a:r>
              <a:rPr lang="en-GB" sz="2200" dirty="0" err="1"/>
              <a:t>acylium</a:t>
            </a:r>
            <a:r>
              <a:rPr lang="en-GB" sz="2200" dirty="0"/>
              <a:t> </a:t>
            </a:r>
            <a:r>
              <a:rPr lang="en-GB" sz="2200" dirty="0" err="1"/>
              <a:t>cation</a:t>
            </a:r>
            <a:r>
              <a:rPr lang="en-GB" sz="2200" dirty="0"/>
              <a:t>, R=</a:t>
            </a:r>
            <a:r>
              <a:rPr lang="en-GB" sz="2200" dirty="0" err="1"/>
              <a:t>alkyl,aryl</a:t>
            </a:r>
            <a:r>
              <a:rPr lang="en-GB" sz="2200" dirty="0"/>
              <a:t>)</a:t>
            </a:r>
          </a:p>
          <a:p>
            <a:endParaRPr lang="en-GB" sz="2000" u="sng" dirty="0"/>
          </a:p>
          <a:p>
            <a:pPr marL="457200" indent="-457200">
              <a:spcBef>
                <a:spcPts val="0"/>
              </a:spcBef>
              <a:buNone/>
            </a:pPr>
            <a:r>
              <a:rPr lang="en-GB" sz="2200" b="1" dirty="0"/>
              <a:t>1.2.4.1. </a:t>
            </a:r>
            <a:r>
              <a:rPr lang="en-GB" sz="2200" b="1" dirty="0" err="1"/>
              <a:t>Friedel</a:t>
            </a:r>
            <a:r>
              <a:rPr lang="en-GB" sz="2200" b="1" dirty="0"/>
              <a:t>-Crafts alkylation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GB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GB" sz="2000" dirty="0"/>
          </a:p>
          <a:p>
            <a:pPr marL="457200" indent="-457200">
              <a:spcBef>
                <a:spcPts val="0"/>
              </a:spcBef>
              <a:buNone/>
            </a:pPr>
            <a:endParaRPr lang="en-GB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GB" sz="2000" dirty="0"/>
          </a:p>
          <a:p>
            <a:r>
              <a:rPr lang="de-CH" sz="2200" dirty="0"/>
              <a:t>Practical methods to generate the electrophile: </a:t>
            </a:r>
          </a:p>
          <a:p>
            <a:pPr marL="742950" indent="-285750">
              <a:spcBef>
                <a:spcPts val="0"/>
              </a:spcBef>
              <a:buNone/>
              <a:tabLst>
                <a:tab pos="801688" algn="l"/>
              </a:tabLst>
            </a:pPr>
            <a:r>
              <a:rPr lang="en-GB" sz="2000" dirty="0"/>
              <a:t> </a:t>
            </a:r>
          </a:p>
          <a:p>
            <a:pPr lvl="1">
              <a:buFont typeface="Symbol" pitchFamily="18" charset="2"/>
              <a:buChar char="-"/>
            </a:pPr>
            <a:r>
              <a:rPr lang="en-GB" sz="1900" dirty="0"/>
              <a:t>From </a:t>
            </a:r>
            <a:r>
              <a:rPr lang="en-GB" sz="1900" dirty="0" err="1"/>
              <a:t>protonation</a:t>
            </a:r>
            <a:r>
              <a:rPr lang="en-GB" sz="1900" dirty="0"/>
              <a:t> of alkenes: the </a:t>
            </a:r>
            <a:r>
              <a:rPr lang="en-GB" sz="1900" dirty="0" err="1"/>
              <a:t>selectivities</a:t>
            </a:r>
            <a:r>
              <a:rPr lang="en-GB" sz="1900" dirty="0"/>
              <a:t> of the </a:t>
            </a:r>
            <a:r>
              <a:rPr lang="en-GB" sz="1900" dirty="0" err="1"/>
              <a:t>carbenium</a:t>
            </a:r>
            <a:r>
              <a:rPr lang="en-GB" sz="1900" dirty="0"/>
              <a:t> ion apply</a:t>
            </a:r>
          </a:p>
          <a:p>
            <a:pPr lvl="1">
              <a:buFont typeface="Symbol" pitchFamily="18" charset="2"/>
              <a:buChar char="-"/>
            </a:pPr>
            <a:endParaRPr lang="en-GB" sz="1900" dirty="0"/>
          </a:p>
          <a:p>
            <a:pPr lvl="1">
              <a:buFont typeface="Symbol" pitchFamily="18" charset="2"/>
              <a:buChar char="-"/>
            </a:pPr>
            <a:endParaRPr lang="en-GB" sz="1900" dirty="0"/>
          </a:p>
          <a:p>
            <a:pPr lvl="1">
              <a:buFont typeface="Symbol" pitchFamily="18" charset="2"/>
              <a:buChar char="-"/>
            </a:pPr>
            <a:r>
              <a:rPr lang="en-GB" sz="1900" dirty="0"/>
              <a:t>From alcohols and acid:</a:t>
            </a:r>
          </a:p>
          <a:p>
            <a:pPr lvl="1">
              <a:buNone/>
            </a:pPr>
            <a:endParaRPr lang="en-GB" sz="1900" dirty="0"/>
          </a:p>
          <a:p>
            <a:pPr lvl="1">
              <a:buNone/>
            </a:pPr>
            <a:endParaRPr lang="en-GB" sz="1900" dirty="0"/>
          </a:p>
          <a:p>
            <a:pPr lvl="1">
              <a:buFont typeface="Symbol" pitchFamily="18" charset="2"/>
              <a:buChar char="-"/>
            </a:pPr>
            <a:r>
              <a:rPr lang="en-GB" sz="1900" dirty="0"/>
              <a:t>From alkyl halides and a Lewis acid:</a:t>
            </a:r>
          </a:p>
          <a:p>
            <a:pPr>
              <a:spcBef>
                <a:spcPts val="0"/>
              </a:spcBef>
              <a:buNone/>
            </a:pPr>
            <a:endParaRPr lang="en-GB" sz="2000" dirty="0"/>
          </a:p>
          <a:p>
            <a:pPr>
              <a:buNone/>
            </a:pPr>
            <a:endParaRPr lang="en-GB" sz="2000" dirty="0"/>
          </a:p>
          <a:p>
            <a:pPr lvl="1">
              <a:buNone/>
            </a:pPr>
            <a:r>
              <a:rPr lang="en-GB" sz="1600" dirty="0"/>
              <a:t>		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1.2.2.3. </a:t>
            </a:r>
            <a:r>
              <a:rPr lang="en-GB" sz="2400" dirty="0" err="1"/>
              <a:t>Friedel</a:t>
            </a:r>
            <a:r>
              <a:rPr lang="en-GB" sz="2400" dirty="0"/>
              <a:t>-Crafts reaction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2695575" y="1933327"/>
          <a:ext cx="294322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240064" imgH="808996" progId="ChemDraw.Document.6.0">
                  <p:embed/>
                </p:oleObj>
              </mc:Choice>
              <mc:Fallback>
                <p:oleObj name="CS ChemDraw Drawing" r:id="rId2" imgW="2240064" imgH="808996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1933327"/>
                        <a:ext cx="2943225" cy="106362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2536" y="764704"/>
            <a:ext cx="9144000" cy="5357850"/>
          </a:xfrm>
        </p:spPr>
        <p:txBody>
          <a:bodyPr>
            <a:normAutofit/>
          </a:bodyPr>
          <a:lstStyle/>
          <a:p>
            <a:pPr marL="895350">
              <a:buNone/>
            </a:pPr>
            <a:r>
              <a:rPr lang="en-GB" sz="2000" b="1" dirty="0"/>
              <a:t>Caution</a:t>
            </a:r>
            <a:r>
              <a:rPr lang="en-GB" sz="2000" dirty="0"/>
              <a:t>: all aspects of </a:t>
            </a:r>
            <a:r>
              <a:rPr lang="en-GB" sz="2000" dirty="0" err="1"/>
              <a:t>carbenium</a:t>
            </a:r>
            <a:r>
              <a:rPr lang="en-GB" sz="2000" dirty="0"/>
              <a:t> ions apply:</a:t>
            </a:r>
          </a:p>
          <a:p>
            <a:pPr marL="898525" lvl="1" indent="-363538">
              <a:buNone/>
            </a:pPr>
            <a:r>
              <a:rPr lang="en-GB" sz="1800" dirty="0"/>
              <a:t>Stability:  </a:t>
            </a:r>
            <a:r>
              <a:rPr lang="en-GB" sz="1800" dirty="0" err="1"/>
              <a:t>Benzylic</a:t>
            </a:r>
            <a:r>
              <a:rPr lang="en-GB" sz="1800" dirty="0"/>
              <a:t> &gt; </a:t>
            </a:r>
            <a:r>
              <a:rPr lang="en-GB" sz="1800" dirty="0" err="1"/>
              <a:t>allylic</a:t>
            </a:r>
            <a:r>
              <a:rPr lang="en-GB" sz="1800" dirty="0"/>
              <a:t> &gt; tertiary &gt; secondary &gt; primary methyl </a:t>
            </a:r>
          </a:p>
          <a:p>
            <a:pPr marL="898525" lvl="1" indent="-363538">
              <a:buNone/>
            </a:pPr>
            <a:endParaRPr lang="en-GB" sz="1800" dirty="0"/>
          </a:p>
          <a:p>
            <a:pPr marL="898525" lvl="1" indent="-363538">
              <a:buNone/>
            </a:pPr>
            <a:r>
              <a:rPr lang="en-GB" sz="1800" b="1" dirty="0"/>
              <a:t>First issue: </a:t>
            </a:r>
          </a:p>
          <a:p>
            <a:pPr marL="898525" lvl="1" indent="-363538">
              <a:buNone/>
            </a:pPr>
            <a:r>
              <a:rPr lang="en-GB" sz="1800" dirty="0"/>
              <a:t>Wagner-</a:t>
            </a:r>
            <a:r>
              <a:rPr lang="en-GB" sz="1800" dirty="0" err="1"/>
              <a:t>Meerwein</a:t>
            </a:r>
            <a:r>
              <a:rPr lang="en-GB" sz="1800" dirty="0"/>
              <a:t> type rearrangements prone to </a:t>
            </a:r>
            <a:r>
              <a:rPr lang="en-GB" sz="1800" dirty="0" err="1"/>
              <a:t>isomerization</a:t>
            </a:r>
            <a:endParaRPr lang="en-GB" sz="1800" dirty="0"/>
          </a:p>
          <a:p>
            <a:pPr marL="895350">
              <a:buNone/>
            </a:pPr>
            <a:r>
              <a:rPr lang="en-GB" sz="1800" dirty="0"/>
              <a:t>It is difficult to make primary alkyl chains under Wagner-</a:t>
            </a:r>
            <a:r>
              <a:rPr lang="en-GB" sz="1800" dirty="0" err="1"/>
              <a:t>Meerwein</a:t>
            </a:r>
            <a:endParaRPr lang="en-GB" sz="1800" dirty="0"/>
          </a:p>
          <a:p>
            <a:pPr>
              <a:buFont typeface="Calibri" pitchFamily="34" charset="0"/>
              <a:buChar char="→"/>
            </a:pPr>
            <a:endParaRPr lang="en-GB" sz="2000" dirty="0"/>
          </a:p>
          <a:p>
            <a:pPr>
              <a:buNone/>
            </a:pPr>
            <a:r>
              <a:rPr lang="en-GB" sz="2000" dirty="0"/>
              <a:t>	For example: </a:t>
            </a:r>
          </a:p>
          <a:p>
            <a:pPr>
              <a:buNone/>
            </a:pPr>
            <a:endParaRPr lang="en-GB" sz="2000" dirty="0"/>
          </a:p>
          <a:p>
            <a:pPr>
              <a:buNone/>
            </a:pPr>
            <a:endParaRPr lang="en-GB" sz="2000" dirty="0"/>
          </a:p>
          <a:p>
            <a:pPr>
              <a:buNone/>
            </a:pPr>
            <a:endParaRPr lang="en-GB" sz="2000" dirty="0"/>
          </a:p>
          <a:p>
            <a:pPr>
              <a:buNone/>
            </a:pPr>
            <a:endParaRPr lang="en-GB" sz="2000" dirty="0"/>
          </a:p>
          <a:p>
            <a:pPr>
              <a:buNone/>
            </a:pPr>
            <a:endParaRPr lang="en-GB" sz="2000" dirty="0"/>
          </a:p>
          <a:p>
            <a:pPr>
              <a:buNone/>
            </a:pPr>
            <a:endParaRPr lang="en-GB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1.2.2.3. </a:t>
            </a:r>
            <a:r>
              <a:rPr lang="en-GB" sz="2400" dirty="0" err="1"/>
              <a:t>Friedel</a:t>
            </a:r>
            <a:r>
              <a:rPr lang="en-GB" sz="2400" dirty="0"/>
              <a:t>-Crafts reaction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964488" cy="5715040"/>
          </a:xfrm>
        </p:spPr>
        <p:txBody>
          <a:bodyPr>
            <a:normAutofit/>
          </a:bodyPr>
          <a:lstStyle/>
          <a:p>
            <a:pPr marL="800100">
              <a:buNone/>
            </a:pPr>
            <a:r>
              <a:rPr lang="en-GB" sz="2000" b="1" dirty="0"/>
              <a:t>Second issue</a:t>
            </a:r>
            <a:r>
              <a:rPr lang="en-GB" sz="2000" dirty="0"/>
              <a:t>: alkyl groups are </a:t>
            </a:r>
            <a:r>
              <a:rPr lang="en-GB" sz="2000" dirty="0">
                <a:latin typeface="Symbol" pitchFamily="18" charset="2"/>
              </a:rPr>
              <a:t>s</a:t>
            </a:r>
            <a:r>
              <a:rPr lang="en-GB" sz="2000" dirty="0"/>
              <a:t>-donors which means:</a:t>
            </a:r>
          </a:p>
          <a:p>
            <a:pPr marL="800100">
              <a:buFont typeface="Calibri" pitchFamily="34" charset="0"/>
              <a:buChar char="→"/>
            </a:pPr>
            <a:r>
              <a:rPr lang="en-GB" sz="2000" dirty="0"/>
              <a:t>The product is more reactive than the starting material and therefore the reaction is difficult to stop at the mono-alkylation stage</a:t>
            </a:r>
          </a:p>
          <a:p>
            <a:pPr marL="800100">
              <a:buFont typeface="Calibri" pitchFamily="34" charset="0"/>
              <a:buChar char="→"/>
            </a:pPr>
            <a:endParaRPr lang="en-GB" sz="2000" dirty="0"/>
          </a:p>
          <a:p>
            <a:pPr>
              <a:buNone/>
            </a:pPr>
            <a:r>
              <a:rPr lang="en-GB" sz="2000" dirty="0"/>
              <a:t>  Example: </a:t>
            </a:r>
          </a:p>
          <a:p>
            <a:pPr>
              <a:buNone/>
            </a:pPr>
            <a:endParaRPr lang="en-GB" sz="2000" dirty="0"/>
          </a:p>
          <a:p>
            <a:endParaRPr lang="en-GB" sz="2000" dirty="0"/>
          </a:p>
          <a:p>
            <a:pPr marL="457200" indent="-457200">
              <a:spcBef>
                <a:spcPts val="0"/>
              </a:spcBef>
              <a:buNone/>
            </a:pPr>
            <a:r>
              <a:rPr lang="en-GB" sz="2000" b="1" dirty="0"/>
              <a:t>1.2.4.2. </a:t>
            </a:r>
            <a:r>
              <a:rPr lang="en-GB" sz="2000" b="1" dirty="0" err="1"/>
              <a:t>Friedel</a:t>
            </a:r>
            <a:r>
              <a:rPr lang="en-GB" sz="2000" b="1" dirty="0"/>
              <a:t>-Crafts </a:t>
            </a:r>
            <a:r>
              <a:rPr lang="en-GB" sz="2000" b="1" dirty="0" err="1"/>
              <a:t>acylation</a:t>
            </a:r>
            <a:r>
              <a:rPr lang="en-GB" sz="2000" b="1" dirty="0"/>
              <a:t> </a:t>
            </a:r>
          </a:p>
          <a:p>
            <a:pPr marL="457200" indent="-457200">
              <a:spcBef>
                <a:spcPts val="0"/>
              </a:spcBef>
              <a:buNone/>
            </a:pPr>
            <a:endParaRPr lang="en-GB" sz="2000" b="1" dirty="0"/>
          </a:p>
          <a:p>
            <a:pPr marL="457200" indent="-457200">
              <a:spcBef>
                <a:spcPts val="0"/>
              </a:spcBef>
              <a:buNone/>
            </a:pPr>
            <a:endParaRPr lang="en-GB" sz="2000" b="1" dirty="0"/>
          </a:p>
          <a:p>
            <a:pPr marL="457200" indent="-457200">
              <a:spcBef>
                <a:spcPts val="0"/>
              </a:spcBef>
              <a:buNone/>
            </a:pPr>
            <a:endParaRPr lang="en-GB" sz="1600" b="1" dirty="0"/>
          </a:p>
          <a:p>
            <a:pPr marL="457200" indent="-457200">
              <a:spcBef>
                <a:spcPts val="0"/>
              </a:spcBef>
              <a:buNone/>
            </a:pPr>
            <a:endParaRPr lang="en-GB" sz="2000" b="1" dirty="0"/>
          </a:p>
          <a:p>
            <a:pPr marL="457200" indent="-457200">
              <a:spcBef>
                <a:spcPts val="0"/>
              </a:spcBef>
            </a:pPr>
            <a:r>
              <a:rPr lang="de-CH" sz="2000" dirty="0"/>
              <a:t>Practical methods to generate the electrophile: from acid halogenide (</a:t>
            </a:r>
            <a:r>
              <a:rPr lang="en-GB" sz="2000" dirty="0"/>
              <a:t>acid chloride or anhydride) and a catalytic amount of a Lewis acid (AlCl</a:t>
            </a:r>
            <a:r>
              <a:rPr lang="en-GB" sz="2000" baseline="-25000" dirty="0"/>
              <a:t>3</a:t>
            </a:r>
            <a:r>
              <a:rPr lang="en-GB" sz="2000" dirty="0"/>
              <a:t>)</a:t>
            </a:r>
          </a:p>
          <a:p>
            <a:pPr marL="457200" indent="-457200">
              <a:spcBef>
                <a:spcPts val="0"/>
              </a:spcBef>
              <a:buNone/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1.2.2.3. </a:t>
            </a:r>
            <a:r>
              <a:rPr lang="en-GB" sz="2400" dirty="0" err="1"/>
              <a:t>Friedel</a:t>
            </a:r>
            <a:r>
              <a:rPr lang="en-GB" sz="2400" dirty="0"/>
              <a:t>-Crafts reaction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2928926" y="3429000"/>
          <a:ext cx="2736303" cy="971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239794" imgH="795248" progId="ChemDraw.Document.6.0">
                  <p:embed/>
                </p:oleObj>
              </mc:Choice>
              <mc:Fallback>
                <p:oleObj name="CS ChemDraw Drawing" r:id="rId2" imgW="2239794" imgH="795248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3429000"/>
                        <a:ext cx="2736303" cy="971136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928670"/>
            <a:ext cx="8501122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en-GB" sz="2000" dirty="0"/>
          </a:p>
          <a:p>
            <a:pPr>
              <a:buNone/>
            </a:pPr>
            <a:endParaRPr lang="en-GB" sz="2000" dirty="0"/>
          </a:p>
          <a:p>
            <a:pPr lvl="1">
              <a:buNone/>
            </a:pPr>
            <a:r>
              <a:rPr lang="en-GB" sz="1600" dirty="0"/>
              <a:t>		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620688"/>
            <a:ext cx="914400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indent="-342900">
              <a:spcBef>
                <a:spcPct val="20000"/>
              </a:spcBef>
            </a:pPr>
            <a:r>
              <a:rPr lang="en-GB" sz="2000" dirty="0"/>
              <a:t>Typical</a:t>
            </a:r>
            <a:r>
              <a:rPr lang="fr-CH" sz="2000" dirty="0"/>
              <a:t> </a:t>
            </a:r>
            <a:r>
              <a:rPr lang="en-GB" sz="2000" dirty="0"/>
              <a:t>examples</a:t>
            </a:r>
            <a:r>
              <a:rPr lang="fr-CH" sz="2000" dirty="0"/>
              <a:t>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fr-CH" sz="20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fr-CH" sz="20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fr-CH" sz="20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fr-CH" sz="20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fr-CH" sz="20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fr-CH" sz="2000" dirty="0"/>
          </a:p>
          <a:p>
            <a:pPr marL="8001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CH" sz="2000" dirty="0"/>
              <a:t>Important </a:t>
            </a:r>
            <a:r>
              <a:rPr lang="fr-CH" sz="2000" dirty="0" err="1"/>
              <a:t>characteristics</a:t>
            </a:r>
            <a:r>
              <a:rPr lang="fr-CH" sz="2000" dirty="0"/>
              <a:t> </a:t>
            </a:r>
            <a:r>
              <a:rPr lang="fr-CH" sz="2000" dirty="0" err="1"/>
              <a:t>compared</a:t>
            </a:r>
            <a:r>
              <a:rPr lang="fr-CH" sz="2000" dirty="0"/>
              <a:t> to Friedel-</a:t>
            </a:r>
            <a:r>
              <a:rPr lang="fr-CH" sz="2000" dirty="0" err="1"/>
              <a:t>Crafts</a:t>
            </a:r>
            <a:r>
              <a:rPr lang="fr-CH" sz="2000" dirty="0"/>
              <a:t> alkylation: </a:t>
            </a:r>
          </a:p>
          <a:p>
            <a:pPr marL="342900" indent="-342900">
              <a:spcBef>
                <a:spcPct val="20000"/>
              </a:spcBef>
              <a:buFont typeface="Calibri" pitchFamily="34" charset="0"/>
              <a:buChar char="→"/>
            </a:pPr>
            <a:r>
              <a:rPr lang="fr-CH" sz="2000" dirty="0"/>
              <a:t>The introduction of a </a:t>
            </a:r>
            <a:r>
              <a:rPr lang="fr-CH" sz="2000" dirty="0" err="1"/>
              <a:t>carbonyl</a:t>
            </a:r>
            <a:r>
              <a:rPr lang="fr-CH" sz="2000" dirty="0"/>
              <a:t> group (EWG) </a:t>
            </a:r>
            <a:r>
              <a:rPr lang="fr-CH" sz="2000" dirty="0" err="1"/>
              <a:t>decreases</a:t>
            </a:r>
            <a:r>
              <a:rPr lang="fr-CH" sz="2000" dirty="0"/>
              <a:t> the </a:t>
            </a:r>
            <a:r>
              <a:rPr lang="fr-CH" sz="2000" dirty="0" err="1"/>
              <a:t>reactivity</a:t>
            </a:r>
            <a:endParaRPr lang="fr-CH" sz="2000" dirty="0"/>
          </a:p>
          <a:p>
            <a:pPr marL="342900" indent="-342900">
              <a:spcBef>
                <a:spcPct val="20000"/>
              </a:spcBef>
              <a:buFont typeface="Calibri" pitchFamily="34" charset="0"/>
              <a:buChar char="→"/>
            </a:pPr>
            <a:r>
              <a:rPr lang="fr-CH" sz="2000" dirty="0"/>
              <a:t>It </a:t>
            </a:r>
            <a:r>
              <a:rPr lang="fr-CH" sz="2000" dirty="0" err="1"/>
              <a:t>prevents</a:t>
            </a:r>
            <a:r>
              <a:rPr lang="fr-CH" sz="2000" dirty="0"/>
              <a:t> the </a:t>
            </a:r>
            <a:r>
              <a:rPr lang="fr-CH" sz="2000" dirty="0" err="1"/>
              <a:t>risk</a:t>
            </a:r>
            <a:r>
              <a:rPr lang="fr-CH" sz="2000" dirty="0"/>
              <a:t> of double acylation (</a:t>
            </a:r>
            <a:r>
              <a:rPr lang="fr-CH" sz="2000" dirty="0" err="1"/>
              <a:t>however</a:t>
            </a:r>
            <a:r>
              <a:rPr lang="fr-CH" sz="2000" dirty="0"/>
              <a:t> possible for </a:t>
            </a:r>
            <a:r>
              <a:rPr lang="fr-CH" sz="2000" dirty="0" err="1"/>
              <a:t>intramolecular</a:t>
            </a:r>
            <a:r>
              <a:rPr lang="fr-CH" sz="2000" dirty="0"/>
              <a:t> </a:t>
            </a:r>
            <a:r>
              <a:rPr lang="fr-CH" sz="2000" dirty="0" err="1"/>
              <a:t>reactions</a:t>
            </a:r>
            <a:r>
              <a:rPr lang="fr-CH" sz="2000" dirty="0"/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1.2.2.3. </a:t>
            </a:r>
            <a:r>
              <a:rPr lang="en-GB" sz="2400" dirty="0" err="1"/>
              <a:t>Friedel</a:t>
            </a:r>
            <a:r>
              <a:rPr lang="en-GB" sz="2400" dirty="0"/>
              <a:t>-Crafts reaction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529244"/>
            <a:ext cx="9144000" cy="5572164"/>
          </a:xfrm>
        </p:spPr>
        <p:txBody>
          <a:bodyPr>
            <a:normAutofit/>
          </a:bodyPr>
          <a:lstStyle/>
          <a:p>
            <a:pPr marL="800100"/>
            <a:r>
              <a:rPr lang="fr-CH" sz="2000" dirty="0"/>
              <a:t>Electrophile = </a:t>
            </a:r>
            <a:r>
              <a:rPr lang="de-CH" sz="2000" dirty="0"/>
              <a:t>SO</a:t>
            </a:r>
            <a:r>
              <a:rPr lang="de-CH" sz="2000" baseline="-25000" dirty="0"/>
              <a:t>3</a:t>
            </a:r>
            <a:r>
              <a:rPr lang="de-CH" sz="2000" dirty="0"/>
              <a:t>H</a:t>
            </a:r>
            <a:r>
              <a:rPr lang="de-CH" sz="2000" baseline="30000" dirty="0"/>
              <a:t>+ </a:t>
            </a:r>
            <a:r>
              <a:rPr lang="de-CH" sz="2000" dirty="0"/>
              <a:t>, sulfonium ion</a:t>
            </a:r>
          </a:p>
          <a:p>
            <a:pPr marL="800100"/>
            <a:r>
              <a:rPr lang="de-CH" sz="2000" dirty="0"/>
              <a:t>Preparative Methods for Electrophile SO</a:t>
            </a:r>
            <a:r>
              <a:rPr lang="de-CH" sz="2000" baseline="-25000" dirty="0"/>
              <a:t>3</a:t>
            </a:r>
            <a:r>
              <a:rPr lang="de-CH" sz="2000" dirty="0"/>
              <a:t>H</a:t>
            </a:r>
            <a:r>
              <a:rPr lang="de-CH" sz="2000" baseline="30000" dirty="0"/>
              <a:t>+</a:t>
            </a:r>
            <a:r>
              <a:rPr lang="de-CH" sz="2000" dirty="0"/>
              <a:t> preparation: </a:t>
            </a:r>
          </a:p>
          <a:p>
            <a:pPr lvl="1">
              <a:buFont typeface="Symbol" pitchFamily="18" charset="2"/>
              <a:buChar char="-"/>
            </a:pPr>
            <a:r>
              <a:rPr lang="de-CH" sz="2000" dirty="0"/>
              <a:t>Autoprotolysis of sulfuric acid</a:t>
            </a:r>
          </a:p>
          <a:p>
            <a:pPr lvl="1">
              <a:buNone/>
            </a:pPr>
            <a:endParaRPr lang="de-CH" sz="1800" dirty="0"/>
          </a:p>
          <a:p>
            <a:pPr lvl="1">
              <a:buFont typeface="Symbol" pitchFamily="18" charset="2"/>
              <a:buChar char="-"/>
            </a:pPr>
            <a:r>
              <a:rPr lang="de-CH" sz="2000" dirty="0"/>
              <a:t>More forcing condition: Oleum (mixture of H</a:t>
            </a:r>
            <a:r>
              <a:rPr lang="de-CH" sz="2000" baseline="-25000" dirty="0"/>
              <a:t>2</a:t>
            </a:r>
            <a:r>
              <a:rPr lang="de-CH" sz="2000" dirty="0"/>
              <a:t>SO</a:t>
            </a:r>
            <a:r>
              <a:rPr lang="de-CH" sz="2000" baseline="-25000" dirty="0"/>
              <a:t>4</a:t>
            </a:r>
            <a:r>
              <a:rPr lang="de-CH" sz="2000" dirty="0"/>
              <a:t>(100%) and SO</a:t>
            </a:r>
            <a:r>
              <a:rPr lang="de-CH" sz="2000" baseline="-25000" dirty="0"/>
              <a:t>3</a:t>
            </a:r>
            <a:r>
              <a:rPr lang="de-CH" sz="2000" dirty="0"/>
              <a:t> (up to 30%))</a:t>
            </a:r>
          </a:p>
          <a:p>
            <a:pPr marL="0" lvl="1" indent="0">
              <a:buNone/>
            </a:pPr>
            <a:r>
              <a:rPr lang="en-GB" sz="2000" dirty="0"/>
              <a:t>Representative</a:t>
            </a:r>
            <a:r>
              <a:rPr lang="fr-CH" sz="2000" dirty="0"/>
              <a:t> </a:t>
            </a:r>
            <a:r>
              <a:rPr lang="en-GB" sz="2000" dirty="0"/>
              <a:t>examples</a:t>
            </a:r>
            <a:r>
              <a:rPr lang="fr-CH" sz="2000" dirty="0"/>
              <a:t>:</a:t>
            </a:r>
          </a:p>
          <a:p>
            <a:pPr marL="277813" lvl="1" indent="-1588">
              <a:buNone/>
            </a:pPr>
            <a:r>
              <a:rPr lang="fr-CH" sz="2000" dirty="0"/>
              <a:t>A)</a:t>
            </a:r>
          </a:p>
          <a:p>
            <a:pPr lvl="1">
              <a:buNone/>
            </a:pPr>
            <a:r>
              <a:rPr lang="de-CH" sz="1800" dirty="0"/>
              <a:t>          </a:t>
            </a:r>
          </a:p>
          <a:p>
            <a:pPr>
              <a:buNone/>
            </a:pPr>
            <a:endParaRPr lang="de-CH" sz="1800" dirty="0"/>
          </a:p>
          <a:p>
            <a:pPr marL="271463" indent="1588">
              <a:buNone/>
            </a:pPr>
            <a:r>
              <a:rPr lang="de-CH" sz="2000" dirty="0"/>
              <a:t>B) Historical purification of benzene by removal of thiophene after distillation of crude oil</a:t>
            </a:r>
          </a:p>
          <a:p>
            <a:pPr lvl="1">
              <a:buNone/>
            </a:pPr>
            <a:r>
              <a:rPr lang="de-CH" sz="1600" dirty="0"/>
              <a:t>		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683568" y="2636912"/>
          <a:ext cx="7825501" cy="383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668978" imgH="228150" progId="ChemDraw.Document.6.0">
                  <p:embed/>
                </p:oleObj>
              </mc:Choice>
              <mc:Fallback>
                <p:oleObj name="CS ChemDraw Drawing" r:id="rId2" imgW="4668978" imgH="22815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636912"/>
                        <a:ext cx="7825501" cy="383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1.2.2.4. </a:t>
            </a:r>
            <a:r>
              <a:rPr lang="en-GB" sz="2400" dirty="0" err="1"/>
              <a:t>Sulfonation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3230563" y="620713"/>
          <a:ext cx="270827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707888" imgH="822439" progId="ChemDraw.Document.6.0">
                  <p:embed/>
                </p:oleObj>
              </mc:Choice>
              <mc:Fallback>
                <p:oleObj name="CS ChemDraw Drawing" r:id="rId4" imgW="2707888" imgH="822439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563" y="620713"/>
                        <a:ext cx="270827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620688"/>
            <a:ext cx="84604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3288" lvl="0">
              <a:spcBef>
                <a:spcPct val="0"/>
              </a:spcBef>
            </a:pPr>
            <a:endParaRPr lang="fr-CH" dirty="0"/>
          </a:p>
          <a:p>
            <a:pPr lvl="0" defTabSz="273050">
              <a:spcBef>
                <a:spcPct val="0"/>
              </a:spcBef>
            </a:pPr>
            <a:r>
              <a:rPr lang="en-GB" altLang="zh-CN" dirty="0"/>
              <a:t>1.3. Quantitative substitution Effects</a:t>
            </a:r>
          </a:p>
          <a:p>
            <a:pPr lvl="0" defTabSz="273050">
              <a:spcBef>
                <a:spcPct val="0"/>
              </a:spcBef>
            </a:pPr>
            <a:endParaRPr lang="en-GB" altLang="zh-CN" dirty="0"/>
          </a:p>
          <a:p>
            <a:pPr lvl="0" defTabSz="273050">
              <a:spcBef>
                <a:spcPct val="0"/>
              </a:spcBef>
            </a:pPr>
            <a:r>
              <a:rPr lang="en-GB" altLang="zh-CN" dirty="0"/>
              <a:t>1.4. </a:t>
            </a:r>
            <a:r>
              <a:rPr lang="en-GB" dirty="0"/>
              <a:t>Reactions proceeding by arenium cations</a:t>
            </a:r>
          </a:p>
          <a:p>
            <a:pPr marL="903288" lvl="0">
              <a:spcBef>
                <a:spcPct val="0"/>
              </a:spcBef>
            </a:pPr>
            <a:r>
              <a:rPr lang="en-GB" altLang="zh-CN" dirty="0"/>
              <a:t>		</a:t>
            </a:r>
            <a:endParaRPr lang="fr-CH" altLang="zh-CN" dirty="0"/>
          </a:p>
          <a:p>
            <a:r>
              <a:rPr lang="fr-CH" altLang="zh-CN" dirty="0"/>
              <a:t>1.5. </a:t>
            </a:r>
            <a:r>
              <a:rPr lang="en-GB" dirty="0"/>
              <a:t>Reversibility in </a:t>
            </a:r>
            <a:r>
              <a:rPr lang="en-GB" dirty="0" err="1"/>
              <a:t>S</a:t>
            </a:r>
            <a:r>
              <a:rPr lang="en-GB" baseline="-25000" dirty="0" err="1"/>
              <a:t>E</a:t>
            </a:r>
            <a:r>
              <a:rPr lang="en-GB" dirty="0" err="1"/>
              <a:t>Ar</a:t>
            </a:r>
            <a:r>
              <a:rPr lang="en-GB" dirty="0"/>
              <a:t> reactions</a:t>
            </a:r>
          </a:p>
          <a:p>
            <a:pPr marL="903288"/>
            <a:r>
              <a:rPr lang="en-GB" altLang="zh-CN" dirty="0"/>
              <a:t>1.5.1. </a:t>
            </a:r>
            <a:r>
              <a:rPr lang="en-GB" dirty="0"/>
              <a:t>Reactivity of condensed aromatic substrates</a:t>
            </a:r>
          </a:p>
          <a:p>
            <a:pPr marL="903288"/>
            <a:endParaRPr lang="en-GB" dirty="0"/>
          </a:p>
          <a:p>
            <a:pPr lvl="0"/>
            <a:r>
              <a:rPr lang="en-GB" altLang="zh-CN" dirty="0"/>
              <a:t>1.6. </a:t>
            </a:r>
            <a:r>
              <a:rPr lang="en-GB" dirty="0"/>
              <a:t>Nucleophilic Aromatic Substitution </a:t>
            </a:r>
            <a:r>
              <a:rPr lang="en-GB" dirty="0" err="1"/>
              <a:t>S</a:t>
            </a:r>
            <a:r>
              <a:rPr lang="en-GB" baseline="-25000" dirty="0" err="1"/>
              <a:t>N</a:t>
            </a:r>
            <a:r>
              <a:rPr lang="en-GB" dirty="0" err="1"/>
              <a:t>Ar</a:t>
            </a:r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1.7. Reactions of diazonium salts</a:t>
            </a:r>
          </a:p>
          <a:p>
            <a:pPr lvl="0"/>
            <a:endParaRPr lang="en-GB" dirty="0"/>
          </a:p>
          <a:p>
            <a:r>
              <a:rPr lang="en-GB" dirty="0"/>
              <a:t>1.8. Substitution by the aryne mechanism</a:t>
            </a:r>
          </a:p>
          <a:p>
            <a:endParaRPr lang="en-GB" dirty="0"/>
          </a:p>
          <a:p>
            <a:r>
              <a:rPr lang="en-GB" dirty="0"/>
              <a:t>1.9. Reduction of the aromatic ring</a:t>
            </a:r>
          </a:p>
          <a:p>
            <a:endParaRPr lang="en-GB" dirty="0"/>
          </a:p>
          <a:p>
            <a:r>
              <a:rPr lang="en-GB" dirty="0"/>
              <a:t>1.10. Construction of the aromatic ring: metal-catalyzed [2+2+2]-</a:t>
            </a:r>
            <a:r>
              <a:rPr lang="en-GB" dirty="0" err="1"/>
              <a:t>cyclization</a:t>
            </a:r>
            <a:endParaRPr lang="en-GB" dirty="0"/>
          </a:p>
          <a:p>
            <a:pPr lvl="0"/>
            <a:endParaRPr lang="fr-CH" altLang="zh-CN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29634" cy="476672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1. Aromatic Chemistry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55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14346" y="164305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/>
            <a:r>
              <a:rPr lang="fr-CH" altLang="zh-CN" sz="2000" dirty="0" err="1"/>
              <a:t>Reagent</a:t>
            </a:r>
            <a:r>
              <a:rPr lang="fr-CH" altLang="zh-CN" sz="2000" dirty="0"/>
              <a:t>: </a:t>
            </a:r>
            <a:r>
              <a:rPr lang="fr-CH" altLang="zh-CN" sz="2000" dirty="0" err="1"/>
              <a:t>Chlorosulfonic</a:t>
            </a:r>
            <a:r>
              <a:rPr lang="fr-CH" altLang="zh-CN" sz="2000" dirty="0"/>
              <a:t> </a:t>
            </a:r>
            <a:r>
              <a:rPr lang="fr-CH" altLang="zh-CN" sz="2000" dirty="0" err="1"/>
              <a:t>acid</a:t>
            </a:r>
            <a:r>
              <a:rPr lang="fr-CH" altLang="zh-CN" sz="2000" dirty="0"/>
              <a:t> ClSO</a:t>
            </a:r>
            <a:r>
              <a:rPr lang="fr-CH" altLang="zh-CN" sz="2000" baseline="-25000" dirty="0"/>
              <a:t>3</a:t>
            </a:r>
            <a:r>
              <a:rPr lang="fr-CH" altLang="zh-CN" sz="2000" dirty="0"/>
              <a:t>H</a:t>
            </a:r>
            <a:endParaRPr lang="zh-CN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27146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altLang="zh-CN" sz="2000" dirty="0" err="1"/>
              <a:t>Representative</a:t>
            </a:r>
            <a:r>
              <a:rPr lang="fr-CH" altLang="zh-CN" dirty="0"/>
              <a:t> </a:t>
            </a:r>
            <a:r>
              <a:rPr lang="fr-CH" altLang="zh-CN" dirty="0" err="1"/>
              <a:t>example</a:t>
            </a:r>
            <a:r>
              <a:rPr lang="fr-CH" altLang="zh-CN" dirty="0"/>
              <a:t>: </a:t>
            </a:r>
            <a:r>
              <a:rPr lang="fr-CH" altLang="zh-CN" dirty="0" err="1"/>
              <a:t>sulfochlorides</a:t>
            </a:r>
            <a:r>
              <a:rPr lang="fr-CH" altLang="zh-CN" dirty="0"/>
              <a:t> are </a:t>
            </a:r>
            <a:r>
              <a:rPr lang="fr-CH" altLang="zh-CN" dirty="0" err="1"/>
              <a:t>synthetically</a:t>
            </a:r>
            <a:r>
              <a:rPr lang="fr-CH" altLang="zh-CN" dirty="0"/>
              <a:t> </a:t>
            </a:r>
            <a:r>
              <a:rPr lang="fr-CH" altLang="zh-CN" dirty="0" err="1"/>
              <a:t>very</a:t>
            </a:r>
            <a:r>
              <a:rPr lang="fr-CH" altLang="zh-CN" dirty="0"/>
              <a:t> versatiles </a:t>
            </a:r>
            <a:endParaRPr lang="zh-CN" alt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1.2.2.5. </a:t>
            </a:r>
            <a:r>
              <a:rPr lang="en-GB" sz="2400" dirty="0" err="1"/>
              <a:t>Chlorosulfonation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2916238" y="692150"/>
          <a:ext cx="270827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707888" imgH="822439" progId="ChemDraw.Document.6.0">
                  <p:embed/>
                </p:oleObj>
              </mc:Choice>
              <mc:Fallback>
                <p:oleObj name="CS ChemDraw Drawing" r:id="rId2" imgW="2707888" imgH="822439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692150"/>
                        <a:ext cx="270827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28599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altLang="zh-CN" sz="2000" dirty="0" err="1"/>
              <a:t>Selective</a:t>
            </a:r>
            <a:r>
              <a:rPr lang="fr-CH" altLang="zh-CN" sz="2000" dirty="0"/>
              <a:t> </a:t>
            </a:r>
            <a:r>
              <a:rPr lang="fr-CH" altLang="zh-CN" sz="2000" dirty="0" err="1"/>
              <a:t>method</a:t>
            </a:r>
            <a:r>
              <a:rPr lang="fr-CH" altLang="zh-CN" sz="2000" dirty="0"/>
              <a:t> to </a:t>
            </a:r>
            <a:r>
              <a:rPr lang="fr-CH" altLang="zh-CN" sz="2000" dirty="0" err="1"/>
              <a:t>introduce</a:t>
            </a:r>
            <a:r>
              <a:rPr lang="fr-CH" altLang="zh-CN" sz="2000" dirty="0"/>
              <a:t> a </a:t>
            </a:r>
            <a:r>
              <a:rPr lang="fr-CH" altLang="zh-CN" sz="2000" baseline="30000" dirty="0"/>
              <a:t>2</a:t>
            </a:r>
            <a:r>
              <a:rPr lang="fr-CH" altLang="zh-CN" sz="2000" dirty="0"/>
              <a:t>H (D) </a:t>
            </a:r>
            <a:r>
              <a:rPr lang="fr-CH" altLang="zh-CN" sz="2000" dirty="0" err="1"/>
              <a:t>deuterium</a:t>
            </a:r>
            <a:r>
              <a:rPr lang="fr-CH" altLang="zh-CN" sz="2000" dirty="0"/>
              <a:t> label  </a:t>
            </a:r>
            <a:endParaRPr lang="zh-CN" altLang="en-US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1.2.2.6. </a:t>
            </a:r>
            <a:r>
              <a:rPr kumimoji="0" lang="fr-CH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Deuteration</a:t>
            </a:r>
            <a:r>
              <a:rPr kumimoji="0" lang="fr-CH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by ipso-substitution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2479675" y="855663"/>
          <a:ext cx="4175125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175362" imgH="994719" progId="ChemDraw.Document.6.0">
                  <p:embed/>
                </p:oleObj>
              </mc:Choice>
              <mc:Fallback>
                <p:oleObj name="CS ChemDraw Drawing" r:id="rId2" imgW="4175362" imgH="994719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855663"/>
                        <a:ext cx="4175125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80112" y="764704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215074" y="764704"/>
            <a:ext cx="292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altLang="zh-CN" dirty="0"/>
              <a:t>Introduction of a </a:t>
            </a:r>
            <a:r>
              <a:rPr lang="fr-CH" altLang="zh-CN" dirty="0" err="1"/>
              <a:t>formyl</a:t>
            </a:r>
            <a:r>
              <a:rPr lang="fr-CH" altLang="zh-CN" dirty="0"/>
              <a:t> group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0430" y="2285992"/>
            <a:ext cx="564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altLang="zh-CN" dirty="0"/>
              <a:t>Not possible by </a:t>
            </a:r>
            <a:r>
              <a:rPr lang="fr-CH" altLang="zh-CN" dirty="0" err="1"/>
              <a:t>using</a:t>
            </a:r>
            <a:r>
              <a:rPr lang="fr-CH" altLang="zh-CN" dirty="0"/>
              <a:t> the Friedel-</a:t>
            </a:r>
            <a:r>
              <a:rPr lang="fr-CH" altLang="zh-CN" dirty="0" err="1"/>
              <a:t>Crafts</a:t>
            </a:r>
            <a:r>
              <a:rPr lang="fr-CH" altLang="zh-CN" dirty="0"/>
              <a:t> acylations, </a:t>
            </a:r>
            <a:r>
              <a:rPr lang="fr-CH" altLang="zh-CN" dirty="0" err="1"/>
              <a:t>formyl</a:t>
            </a:r>
            <a:r>
              <a:rPr lang="fr-CH" altLang="zh-CN" dirty="0"/>
              <a:t> </a:t>
            </a:r>
            <a:r>
              <a:rPr lang="fr-CH" altLang="zh-CN" dirty="0" err="1"/>
              <a:t>chloride</a:t>
            </a:r>
            <a:r>
              <a:rPr lang="fr-CH" altLang="zh-CN" dirty="0"/>
              <a:t> </a:t>
            </a:r>
            <a:r>
              <a:rPr lang="fr-CH" altLang="zh-CN" dirty="0" err="1"/>
              <a:t>is</a:t>
            </a:r>
            <a:r>
              <a:rPr lang="fr-CH" altLang="zh-CN" dirty="0"/>
              <a:t> not stable and </a:t>
            </a:r>
            <a:r>
              <a:rPr lang="fr-CH" altLang="zh-CN" dirty="0" err="1"/>
              <a:t>decomposes</a:t>
            </a:r>
            <a:r>
              <a:rPr lang="fr-CH" altLang="zh-CN" dirty="0"/>
              <a:t> to </a:t>
            </a:r>
            <a:r>
              <a:rPr lang="fr-CH" altLang="zh-CN" dirty="0" err="1"/>
              <a:t>HCl</a:t>
            </a:r>
            <a:r>
              <a:rPr lang="fr-CH" altLang="zh-CN" dirty="0"/>
              <a:t> and CO 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2844" y="4143380"/>
            <a:ext cx="5982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H" altLang="zh-CN" sz="2000" dirty="0"/>
              <a:t> </a:t>
            </a:r>
            <a:r>
              <a:rPr lang="fr-CH" altLang="zh-CN" sz="2000" dirty="0" err="1"/>
              <a:t>Used</a:t>
            </a:r>
            <a:r>
              <a:rPr lang="fr-CH" altLang="zh-CN" sz="2000" dirty="0"/>
              <a:t> </a:t>
            </a:r>
            <a:r>
              <a:rPr lang="fr-CH" altLang="zh-CN" sz="2000" dirty="0" err="1"/>
              <a:t>with</a:t>
            </a:r>
            <a:r>
              <a:rPr lang="fr-CH" altLang="zh-CN" sz="2000" dirty="0"/>
              <a:t> limitations in the </a:t>
            </a:r>
            <a:r>
              <a:rPr lang="fr-CH" altLang="zh-CN" sz="2000" dirty="0" err="1"/>
              <a:t>Gattermann</a:t>
            </a:r>
            <a:r>
              <a:rPr lang="fr-CH" altLang="zh-CN" sz="2000" dirty="0"/>
              <a:t>-Koch-</a:t>
            </a:r>
            <a:r>
              <a:rPr lang="fr-CH" altLang="zh-CN" sz="2000" dirty="0" err="1"/>
              <a:t>Process</a:t>
            </a:r>
            <a:endParaRPr lang="zh-CN" alt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42844" y="5643578"/>
            <a:ext cx="900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altLang="zh-CN" dirty="0"/>
              <a:t>The </a:t>
            </a:r>
            <a:r>
              <a:rPr lang="en-US" altLang="zh-CN" dirty="0"/>
              <a:t>method</a:t>
            </a:r>
            <a:r>
              <a:rPr lang="fr-CH" altLang="zh-CN" dirty="0"/>
              <a:t> </a:t>
            </a:r>
            <a:r>
              <a:rPr lang="fr-CH" altLang="zh-CN" dirty="0" err="1"/>
              <a:t>is</a:t>
            </a:r>
            <a:r>
              <a:rPr lang="fr-CH" altLang="zh-CN" dirty="0"/>
              <a:t> not </a:t>
            </a:r>
            <a:r>
              <a:rPr lang="fr-CH" altLang="zh-CN" dirty="0" err="1"/>
              <a:t>convenient</a:t>
            </a:r>
            <a:r>
              <a:rPr lang="fr-CH" altLang="zh-CN" dirty="0"/>
              <a:t> on a </a:t>
            </a:r>
            <a:r>
              <a:rPr lang="fr-CH" altLang="zh-CN" dirty="0" err="1"/>
              <a:t>laboratory</a:t>
            </a:r>
            <a:r>
              <a:rPr lang="fr-CH" altLang="zh-CN" dirty="0"/>
              <a:t> </a:t>
            </a:r>
            <a:r>
              <a:rPr lang="fr-CH" altLang="zh-CN" dirty="0" err="1"/>
              <a:t>scale</a:t>
            </a:r>
            <a:r>
              <a:rPr lang="fr-CH" altLang="zh-CN" dirty="0"/>
              <a:t>. The </a:t>
            </a:r>
            <a:r>
              <a:rPr lang="fr-CH" altLang="zh-CN" dirty="0" err="1"/>
              <a:t>process</a:t>
            </a:r>
            <a:r>
              <a:rPr lang="fr-CH" altLang="zh-CN" dirty="0"/>
              <a:t> </a:t>
            </a:r>
            <a:r>
              <a:rPr lang="fr-CH" altLang="zh-CN" dirty="0" err="1"/>
              <a:t>requires</a:t>
            </a:r>
            <a:r>
              <a:rPr lang="fr-CH" altLang="zh-CN" dirty="0"/>
              <a:t> </a:t>
            </a:r>
            <a:r>
              <a:rPr lang="fr-CH" altLang="zh-CN" dirty="0" err="1"/>
              <a:t>high</a:t>
            </a:r>
            <a:r>
              <a:rPr lang="fr-CH" altLang="zh-CN" dirty="0"/>
              <a:t> pressures of the </a:t>
            </a:r>
            <a:r>
              <a:rPr lang="fr-CH" altLang="zh-CN" dirty="0" err="1"/>
              <a:t>gases</a:t>
            </a:r>
            <a:r>
              <a:rPr lang="fr-CH" altLang="zh-CN" dirty="0"/>
              <a:t> to shift the </a:t>
            </a:r>
            <a:r>
              <a:rPr lang="fr-CH" altLang="zh-CN" dirty="0" err="1"/>
              <a:t>equilibrium</a:t>
            </a:r>
            <a:r>
              <a:rPr lang="fr-CH" altLang="zh-CN" dirty="0"/>
              <a:t> </a:t>
            </a:r>
            <a:r>
              <a:rPr lang="fr-CH" altLang="zh-CN" dirty="0" err="1"/>
              <a:t>towards</a:t>
            </a:r>
            <a:r>
              <a:rPr lang="fr-CH" altLang="zh-CN" dirty="0"/>
              <a:t> the </a:t>
            </a:r>
            <a:r>
              <a:rPr lang="fr-CH" altLang="zh-CN" dirty="0" err="1"/>
              <a:t>formyl</a:t>
            </a:r>
            <a:r>
              <a:rPr lang="fr-CH" altLang="zh-CN" dirty="0"/>
              <a:t> </a:t>
            </a:r>
            <a:r>
              <a:rPr lang="fr-CH" altLang="zh-CN" dirty="0" err="1"/>
              <a:t>chloride</a:t>
            </a:r>
            <a:r>
              <a:rPr lang="fr-CH" altLang="zh-CN" dirty="0"/>
              <a:t>.</a:t>
            </a:r>
            <a:endParaRPr lang="zh-CN" alt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1.2.2.7. </a:t>
            </a:r>
            <a:r>
              <a:rPr kumimoji="0" lang="fr-CH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Formylation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2987675" y="692150"/>
          <a:ext cx="31940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194081" imgH="840682" progId="ChemDraw.Document.6.0">
                  <p:embed/>
                </p:oleObj>
              </mc:Choice>
              <mc:Fallback>
                <p:oleObj name="CS ChemDraw Drawing" r:id="rId2" imgW="3194081" imgH="840682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692150"/>
                        <a:ext cx="31940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2844" y="1571612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The </a:t>
            </a:r>
            <a:r>
              <a:rPr lang="fr-CH" sz="2000" dirty="0" err="1"/>
              <a:t>obtained</a:t>
            </a:r>
            <a:r>
              <a:rPr lang="fr-CH" sz="2000" dirty="0"/>
              <a:t> </a:t>
            </a:r>
            <a:r>
              <a:rPr lang="fr-CH" sz="2000" dirty="0" err="1"/>
              <a:t>products</a:t>
            </a:r>
            <a:r>
              <a:rPr lang="fr-CH" sz="2000" dirty="0"/>
              <a:t> are </a:t>
            </a:r>
            <a:r>
              <a:rPr lang="fr-CH" sz="2000" dirty="0" err="1"/>
              <a:t>aromatic</a:t>
            </a:r>
            <a:r>
              <a:rPr lang="fr-CH" sz="2000" dirty="0"/>
              <a:t> </a:t>
            </a:r>
            <a:r>
              <a:rPr lang="fr-CH" sz="2000" dirty="0" err="1"/>
              <a:t>aldehydes</a:t>
            </a:r>
            <a:r>
              <a:rPr lang="fr-CH" sz="2000" dirty="0"/>
              <a:t>. </a:t>
            </a:r>
            <a:endParaRPr lang="en-US" sz="2000" dirty="0"/>
          </a:p>
        </p:txBody>
      </p:sp>
      <p:graphicFrame>
        <p:nvGraphicFramePr>
          <p:cNvPr id="43019" name="Object 11"/>
          <p:cNvGraphicFramePr>
            <a:graphicFrameLocks noChangeAspect="1"/>
          </p:cNvGraphicFramePr>
          <p:nvPr/>
        </p:nvGraphicFramePr>
        <p:xfrm>
          <a:off x="1500166" y="4500570"/>
          <a:ext cx="63150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315307" imgH="908071" progId="ChemDraw.Document.6.0">
                  <p:embed/>
                </p:oleObj>
              </mc:Choice>
              <mc:Fallback>
                <p:oleObj name="CS ChemDraw Drawing" r:id="rId4" imgW="6315307" imgH="908071" progId="ChemDraw.Document.6.0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4500570"/>
                        <a:ext cx="631507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14346" y="78579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>
              <a:buFont typeface="Arial" pitchFamily="34" charset="0"/>
              <a:buChar char="•"/>
            </a:pPr>
            <a:r>
              <a:rPr lang="fr-CH" sz="2000" dirty="0"/>
              <a:t> </a:t>
            </a:r>
            <a:r>
              <a:rPr lang="fr-CH" sz="2000" dirty="0" err="1"/>
              <a:t>Vilsmeier</a:t>
            </a:r>
            <a:r>
              <a:rPr lang="fr-CH" sz="2000" dirty="0"/>
              <a:t>-</a:t>
            </a:r>
            <a:r>
              <a:rPr lang="fr-CH" sz="2000" dirty="0" err="1"/>
              <a:t>Haack</a:t>
            </a:r>
            <a:r>
              <a:rPr lang="fr-CH" sz="2000" dirty="0"/>
              <a:t> </a:t>
            </a:r>
            <a:r>
              <a:rPr lang="fr-CH" sz="2000" dirty="0" err="1"/>
              <a:t>formylation</a:t>
            </a:r>
            <a:r>
              <a:rPr lang="fr-CH" sz="2000" dirty="0"/>
              <a:t>: (</a:t>
            </a:r>
            <a:r>
              <a:rPr lang="fr-CH" sz="2000" dirty="0" err="1"/>
              <a:t>requires</a:t>
            </a:r>
            <a:r>
              <a:rPr lang="fr-CH" sz="2000" dirty="0"/>
              <a:t> an </a:t>
            </a:r>
            <a:r>
              <a:rPr lang="fr-CH" sz="2000" b="1" dirty="0" err="1"/>
              <a:t>electron</a:t>
            </a:r>
            <a:r>
              <a:rPr lang="fr-CH" sz="2000" b="1" dirty="0"/>
              <a:t> </a:t>
            </a:r>
            <a:r>
              <a:rPr lang="fr-CH" sz="2000" b="1" dirty="0" err="1"/>
              <a:t>rich</a:t>
            </a:r>
            <a:r>
              <a:rPr lang="fr-CH" sz="2000" b="1" dirty="0"/>
              <a:t> </a:t>
            </a:r>
            <a:r>
              <a:rPr lang="fr-CH" sz="2000" dirty="0" err="1"/>
              <a:t>aromatic</a:t>
            </a:r>
            <a:r>
              <a:rPr lang="fr-CH" sz="2000" dirty="0"/>
              <a:t> </a:t>
            </a:r>
            <a:r>
              <a:rPr lang="fr-CH" sz="2000" dirty="0" err="1"/>
              <a:t>substrate</a:t>
            </a:r>
            <a:r>
              <a:rPr lang="fr-CH" sz="2000" dirty="0"/>
              <a:t>)</a:t>
            </a:r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1.2.2.7. </a:t>
            </a:r>
            <a:r>
              <a:rPr kumimoji="0" lang="fr-CH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Formylation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2555875" y="1247775"/>
          <a:ext cx="40068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402786" imgH="813345" progId="ChemDraw.Document.6.0">
                  <p:embed/>
                </p:oleObj>
              </mc:Choice>
              <mc:Fallback>
                <p:oleObj name="CS ChemDraw Drawing" r:id="rId2" imgW="3402786" imgH="813345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247775"/>
                        <a:ext cx="4006850" cy="95885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4282" y="24288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Mechanism: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134597"/>
            <a:ext cx="450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/>
            <a:r>
              <a:rPr lang="fr-CH" sz="2000" dirty="0" err="1"/>
              <a:t>Carbon</a:t>
            </a:r>
            <a:r>
              <a:rPr lang="fr-CH" sz="2000" dirty="0"/>
              <a:t> </a:t>
            </a:r>
            <a:r>
              <a:rPr lang="fr-CH" sz="2000" dirty="0" err="1"/>
              <a:t>dioxide</a:t>
            </a:r>
            <a:r>
              <a:rPr lang="fr-CH" sz="2000" dirty="0"/>
              <a:t> </a:t>
            </a:r>
            <a:r>
              <a:rPr lang="fr-CH" sz="2000" dirty="0">
                <a:solidFill>
                  <a:srgbClr val="574CE0"/>
                </a:solidFill>
              </a:rPr>
              <a:t>CO</a:t>
            </a:r>
            <a:r>
              <a:rPr lang="fr-CH" sz="2000" baseline="-25000" dirty="0">
                <a:solidFill>
                  <a:srgbClr val="574CE0"/>
                </a:solidFill>
              </a:rPr>
              <a:t>2</a:t>
            </a:r>
            <a:r>
              <a:rPr lang="fr-CH" sz="2000" dirty="0"/>
              <a:t> </a:t>
            </a:r>
            <a:r>
              <a:rPr lang="fr-CH" sz="2000" dirty="0" err="1"/>
              <a:t>is</a:t>
            </a:r>
            <a:r>
              <a:rPr lang="fr-CH" sz="2000" dirty="0"/>
              <a:t> a </a:t>
            </a:r>
            <a:r>
              <a:rPr lang="fr-CH" sz="2000" dirty="0" err="1"/>
              <a:t>weak</a:t>
            </a:r>
            <a:r>
              <a:rPr lang="fr-CH" sz="2000" dirty="0"/>
              <a:t> </a:t>
            </a:r>
            <a:r>
              <a:rPr lang="fr-CH" sz="2000" dirty="0" err="1"/>
              <a:t>electrophile</a:t>
            </a:r>
            <a:endParaRPr lang="en-US" sz="2000" dirty="0"/>
          </a:p>
        </p:txBody>
      </p:sp>
      <p:sp>
        <p:nvSpPr>
          <p:cNvPr id="7" name="Right Arrow 6"/>
          <p:cNvSpPr/>
          <p:nvPr/>
        </p:nvSpPr>
        <p:spPr>
          <a:xfrm>
            <a:off x="4357686" y="2375739"/>
            <a:ext cx="428628" cy="117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43504" y="2145050"/>
            <a:ext cx="4000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/>
              <a:t>Only</a:t>
            </a:r>
            <a:r>
              <a:rPr lang="fr-CH" sz="2000" dirty="0"/>
              <a:t> </a:t>
            </a:r>
            <a:r>
              <a:rPr lang="fr-CH" sz="2000" dirty="0" err="1"/>
              <a:t>react</a:t>
            </a:r>
            <a:r>
              <a:rPr lang="fr-CH" sz="2000" dirty="0"/>
              <a:t> </a:t>
            </a:r>
            <a:r>
              <a:rPr lang="fr-CH" sz="2000" dirty="0" err="1"/>
              <a:t>with</a:t>
            </a:r>
            <a:r>
              <a:rPr lang="fr-CH" sz="2000" dirty="0"/>
              <a:t> </a:t>
            </a:r>
            <a:r>
              <a:rPr lang="fr-CH" sz="2000" dirty="0" err="1"/>
              <a:t>very</a:t>
            </a:r>
            <a:r>
              <a:rPr lang="fr-CH" sz="2000" dirty="0"/>
              <a:t> </a:t>
            </a:r>
            <a:r>
              <a:rPr lang="fr-CH" sz="2000" dirty="0" err="1"/>
              <a:t>activated</a:t>
            </a:r>
            <a:r>
              <a:rPr lang="fr-CH" sz="2000" dirty="0"/>
              <a:t> </a:t>
            </a:r>
            <a:r>
              <a:rPr lang="fr-CH" sz="2000" dirty="0" err="1"/>
              <a:t>aromatic</a:t>
            </a:r>
            <a:r>
              <a:rPr lang="fr-CH" sz="2000" dirty="0"/>
              <a:t> </a:t>
            </a:r>
            <a:r>
              <a:rPr lang="fr-CH" sz="2000" dirty="0" err="1"/>
              <a:t>susbtrates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-71470" y="305966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/>
            <a:r>
              <a:rPr lang="fr-CH" sz="2000" dirty="0"/>
              <a:t>Most important </a:t>
            </a:r>
            <a:r>
              <a:rPr lang="fr-CH" sz="2000" dirty="0" err="1"/>
              <a:t>example</a:t>
            </a:r>
            <a:r>
              <a:rPr lang="fr-CH" sz="2000" dirty="0"/>
              <a:t>: </a:t>
            </a:r>
            <a:r>
              <a:rPr lang="fr-CH" sz="2000" dirty="0" err="1"/>
              <a:t>synthesis</a:t>
            </a:r>
            <a:r>
              <a:rPr lang="fr-CH" sz="2000" dirty="0"/>
              <a:t> of </a:t>
            </a:r>
            <a:r>
              <a:rPr lang="fr-CH" sz="2000" dirty="0" err="1"/>
              <a:t>aspirin</a:t>
            </a:r>
            <a:endParaRPr lang="en-US" sz="2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1.2.2.8. </a:t>
            </a:r>
            <a:r>
              <a:rPr lang="fr-CH" sz="2400" noProof="0" dirty="0" err="1">
                <a:latin typeface="+mj-lt"/>
                <a:ea typeface="+mj-ea"/>
                <a:cs typeface="+mj-cs"/>
              </a:rPr>
              <a:t>C</a:t>
            </a:r>
            <a:r>
              <a:rPr lang="fr-CH" sz="2400" dirty="0" err="1">
                <a:latin typeface="+mj-lt"/>
                <a:ea typeface="+mj-ea"/>
                <a:cs typeface="+mj-cs"/>
              </a:rPr>
              <a:t>arboxylation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0" y="692696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H" sz="2000" dirty="0"/>
              <a:t> </a:t>
            </a:r>
            <a:r>
              <a:rPr lang="fr-CH" sz="2000" dirty="0" err="1"/>
              <a:t>Kolbe</a:t>
            </a:r>
            <a:r>
              <a:rPr lang="fr-CH" sz="2000" dirty="0"/>
              <a:t>-Schmitt </a:t>
            </a:r>
            <a:r>
              <a:rPr lang="fr-CH" sz="2000" dirty="0" err="1"/>
              <a:t>reaction</a:t>
            </a:r>
            <a:r>
              <a:rPr lang="fr-CH" sz="2000" dirty="0"/>
              <a:t>:</a:t>
            </a:r>
            <a:endParaRPr lang="en-US" sz="2000" dirty="0"/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3357554" y="714356"/>
          <a:ext cx="31940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194081" imgH="1136671" progId="ChemDraw.Document.6.0">
                  <p:embed/>
                </p:oleObj>
              </mc:Choice>
              <mc:Fallback>
                <p:oleObj name="CS ChemDraw Drawing" r:id="rId2" imgW="3194081" imgH="1136671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714356"/>
                        <a:ext cx="319405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44" y="1214422"/>
            <a:ext cx="8535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Arial" pitchFamily="34" charset="0"/>
              <a:buChar char="•"/>
            </a:pPr>
            <a:r>
              <a:rPr lang="fr-CH" sz="2000" dirty="0" err="1"/>
              <a:t>Reaction</a:t>
            </a:r>
            <a:r>
              <a:rPr lang="fr-CH" sz="2000" dirty="0"/>
              <a:t> </a:t>
            </a:r>
            <a:r>
              <a:rPr lang="fr-CH" sz="2000" dirty="0" err="1"/>
              <a:t>under</a:t>
            </a:r>
            <a:r>
              <a:rPr lang="fr-CH" sz="2000" dirty="0"/>
              <a:t> basic conditions:</a:t>
            </a:r>
          </a:p>
          <a:p>
            <a:endParaRPr lang="fr-CH" sz="2000" dirty="0"/>
          </a:p>
          <a:p>
            <a:endParaRPr lang="fr-CH" sz="2000" dirty="0"/>
          </a:p>
          <a:p>
            <a:endParaRPr lang="fr-CH" sz="2000" dirty="0"/>
          </a:p>
          <a:p>
            <a:endParaRPr lang="fr-CH" sz="2000" dirty="0"/>
          </a:p>
          <a:p>
            <a:endParaRPr lang="fr-CH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-642974" y="642918"/>
            <a:ext cx="90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/>
            <a:r>
              <a:rPr lang="fr-CH" sz="2000" dirty="0" err="1"/>
              <a:t>Only</a:t>
            </a:r>
            <a:r>
              <a:rPr lang="fr-CH" sz="2000" dirty="0"/>
              <a:t> </a:t>
            </a:r>
            <a:r>
              <a:rPr lang="fr-CH" sz="2000" dirty="0" err="1"/>
              <a:t>with</a:t>
            </a:r>
            <a:r>
              <a:rPr lang="fr-CH" sz="2000" dirty="0"/>
              <a:t> </a:t>
            </a:r>
            <a:r>
              <a:rPr lang="fr-CH" sz="2000" b="1" dirty="0" err="1"/>
              <a:t>activated</a:t>
            </a:r>
            <a:r>
              <a:rPr lang="fr-CH" sz="2000" dirty="0"/>
              <a:t> </a:t>
            </a:r>
            <a:r>
              <a:rPr lang="fr-CH" sz="2000" dirty="0" err="1"/>
              <a:t>aromatic</a:t>
            </a:r>
            <a:r>
              <a:rPr lang="fr-CH" sz="2000" dirty="0"/>
              <a:t> </a:t>
            </a:r>
            <a:r>
              <a:rPr lang="fr-CH" sz="2000" dirty="0" err="1"/>
              <a:t>substrates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5517232"/>
            <a:ext cx="3280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Reaction</a:t>
            </a:r>
            <a:r>
              <a:rPr lang="fr-CH" dirty="0"/>
              <a:t> </a:t>
            </a:r>
            <a:r>
              <a:rPr lang="fr-CH" dirty="0" err="1"/>
              <a:t>used</a:t>
            </a:r>
            <a:r>
              <a:rPr lang="fr-CH" dirty="0"/>
              <a:t> in manufacture of </a:t>
            </a:r>
            <a:r>
              <a:rPr lang="fr-CH" dirty="0" err="1"/>
              <a:t>Bakelite</a:t>
            </a:r>
            <a:r>
              <a:rPr lang="fr-CH" dirty="0"/>
              <a:t>, one of the first </a:t>
            </a:r>
            <a:r>
              <a:rPr lang="fr-CH" dirty="0" err="1"/>
              <a:t>synthetic</a:t>
            </a:r>
            <a:r>
              <a:rPr lang="fr-CH" dirty="0"/>
              <a:t> plastic </a:t>
            </a:r>
            <a:r>
              <a:rPr lang="fr-CH" dirty="0" err="1"/>
              <a:t>polymers</a:t>
            </a:r>
            <a:r>
              <a:rPr lang="fr-CH" dirty="0"/>
              <a:t> in 1907-1909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1.2.2.9. </a:t>
            </a:r>
            <a:r>
              <a:rPr lang="fr-CH" sz="2400" noProof="0" dirty="0" err="1">
                <a:latin typeface="+mj-lt"/>
                <a:ea typeface="+mj-ea"/>
                <a:cs typeface="+mj-cs"/>
              </a:rPr>
              <a:t>H</a:t>
            </a:r>
            <a:r>
              <a:rPr lang="fr-CH" sz="2400" dirty="0" err="1">
                <a:latin typeface="+mj-lt"/>
                <a:ea typeface="+mj-ea"/>
                <a:cs typeface="+mj-cs"/>
              </a:rPr>
              <a:t>ydroxy</a:t>
            </a:r>
            <a:r>
              <a:rPr lang="fr-CH" sz="2400" dirty="0">
                <a:latin typeface="+mj-lt"/>
                <a:ea typeface="+mj-ea"/>
                <a:cs typeface="+mj-cs"/>
              </a:rPr>
              <a:t> </a:t>
            </a:r>
            <a:r>
              <a:rPr lang="fr-CH" sz="2400" dirty="0" err="1">
                <a:latin typeface="+mj-lt"/>
                <a:ea typeface="+mj-ea"/>
                <a:cs typeface="+mj-cs"/>
              </a:rPr>
              <a:t>methylation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214346" y="3500438"/>
            <a:ext cx="9215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2788" indent="-357188">
              <a:buFont typeface="Arial" pitchFamily="34" charset="0"/>
              <a:buChar char="•"/>
            </a:pPr>
            <a:r>
              <a:rPr lang="fr-CH" sz="2000" dirty="0" err="1"/>
              <a:t>Reaction</a:t>
            </a:r>
            <a:r>
              <a:rPr lang="fr-CH" sz="2000" dirty="0"/>
              <a:t> </a:t>
            </a:r>
            <a:r>
              <a:rPr lang="fr-CH" sz="2000" dirty="0" err="1"/>
              <a:t>under</a:t>
            </a:r>
            <a:r>
              <a:rPr lang="fr-CH" sz="2000" dirty="0"/>
              <a:t> </a:t>
            </a:r>
            <a:r>
              <a:rPr lang="fr-CH" sz="2000" dirty="0" err="1"/>
              <a:t>acidic</a:t>
            </a:r>
            <a:r>
              <a:rPr lang="fr-CH" sz="2000" dirty="0"/>
              <a:t> condition: </a:t>
            </a:r>
            <a:r>
              <a:rPr lang="fr-CH" sz="2000" dirty="0" err="1"/>
              <a:t>less</a:t>
            </a:r>
            <a:r>
              <a:rPr lang="fr-CH" sz="2000" dirty="0"/>
              <a:t> </a:t>
            </a:r>
            <a:r>
              <a:rPr lang="fr-CH" sz="2000" dirty="0" err="1"/>
              <a:t>reactive</a:t>
            </a:r>
            <a:r>
              <a:rPr lang="fr-CH" sz="2000" dirty="0"/>
              <a:t> </a:t>
            </a:r>
            <a:r>
              <a:rPr lang="fr-CH" sz="2000" dirty="0" err="1"/>
              <a:t>aromatic</a:t>
            </a:r>
            <a:r>
              <a:rPr lang="fr-CH" sz="2000" dirty="0"/>
              <a:t> </a:t>
            </a:r>
            <a:r>
              <a:rPr lang="fr-CH" sz="2000" dirty="0" err="1"/>
              <a:t>substrates</a:t>
            </a:r>
            <a:r>
              <a:rPr lang="fr-CH" sz="2000" dirty="0"/>
              <a:t> </a:t>
            </a:r>
            <a:r>
              <a:rPr lang="fr-CH" sz="2000" dirty="0" err="1"/>
              <a:t>can</a:t>
            </a:r>
            <a:r>
              <a:rPr lang="fr-CH" sz="2000" dirty="0"/>
              <a:t> </a:t>
            </a:r>
            <a:r>
              <a:rPr lang="fr-CH" sz="2000" dirty="0" err="1"/>
              <a:t>be</a:t>
            </a:r>
            <a:r>
              <a:rPr lang="fr-CH" sz="2000" dirty="0"/>
              <a:t> </a:t>
            </a:r>
            <a:r>
              <a:rPr lang="fr-CH" sz="2000" dirty="0" err="1"/>
              <a:t>used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44" y="2143116"/>
            <a:ext cx="900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Benzylhalides</a:t>
            </a:r>
            <a:r>
              <a:rPr lang="fr-CH" dirty="0"/>
              <a:t> are important </a:t>
            </a:r>
            <a:r>
              <a:rPr lang="fr-CH" dirty="0" err="1"/>
              <a:t>synthetic</a:t>
            </a:r>
            <a:r>
              <a:rPr lang="fr-CH" dirty="0"/>
              <a:t> </a:t>
            </a:r>
            <a:r>
              <a:rPr lang="fr-CH" dirty="0" err="1"/>
              <a:t>intermediates</a:t>
            </a:r>
            <a:r>
              <a:rPr lang="fr-CH" dirty="0"/>
              <a:t> and as </a:t>
            </a:r>
            <a:r>
              <a:rPr lang="fr-CH" dirty="0" err="1"/>
              <a:t>well</a:t>
            </a:r>
            <a:r>
              <a:rPr lang="fr-CH" dirty="0"/>
              <a:t> relevant for </a:t>
            </a:r>
            <a:r>
              <a:rPr lang="fr-CH" dirty="0" err="1"/>
              <a:t>solid</a:t>
            </a:r>
            <a:r>
              <a:rPr lang="fr-CH" dirty="0"/>
              <a:t> phase </a:t>
            </a:r>
            <a:r>
              <a:rPr lang="fr-CH" dirty="0" err="1"/>
              <a:t>chemistry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571536" y="3429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/>
            <a:r>
              <a:rPr lang="fr-CH" dirty="0"/>
              <a:t>Application: </a:t>
            </a:r>
            <a:r>
              <a:rPr lang="en-US" dirty="0"/>
              <a:t>preparation</a:t>
            </a:r>
            <a:r>
              <a:rPr lang="fr-CH" dirty="0"/>
              <a:t> of </a:t>
            </a:r>
            <a:r>
              <a:rPr lang="fr-CH" dirty="0" err="1"/>
              <a:t>Merrifield</a:t>
            </a:r>
            <a:r>
              <a:rPr lang="fr-CH" dirty="0"/>
              <a:t> </a:t>
            </a:r>
            <a:r>
              <a:rPr lang="fr-CH" dirty="0" err="1"/>
              <a:t>resins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1.2.2.10. </a:t>
            </a:r>
            <a:r>
              <a:rPr lang="fr-CH" sz="2400" noProof="0" dirty="0" err="1">
                <a:latin typeface="+mj-lt"/>
                <a:ea typeface="+mj-ea"/>
                <a:cs typeface="+mj-cs"/>
              </a:rPr>
              <a:t>Chloromethylation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1571604" y="928670"/>
          <a:ext cx="615315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153615" imgH="909188" progId="ChemDraw.Document.6.0">
                  <p:embed/>
                </p:oleObj>
              </mc:Choice>
              <mc:Fallback>
                <p:oleObj name="CS ChemDraw Drawing" r:id="rId2" imgW="6153615" imgH="909188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928670"/>
                        <a:ext cx="6153150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000240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fr-CH" dirty="0" err="1"/>
              <a:t>Preparation</a:t>
            </a:r>
            <a:r>
              <a:rPr lang="fr-CH" dirty="0"/>
              <a:t> of the </a:t>
            </a:r>
            <a:r>
              <a:rPr lang="fr-CH" dirty="0" err="1"/>
              <a:t>diazonium</a:t>
            </a:r>
            <a:r>
              <a:rPr lang="fr-CH" dirty="0"/>
              <a:t> </a:t>
            </a:r>
            <a:r>
              <a:rPr lang="fr-CH" dirty="0" err="1"/>
              <a:t>electrophile</a:t>
            </a:r>
            <a:r>
              <a:rPr lang="fr-CH" dirty="0"/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85723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Diazo</a:t>
            </a:r>
            <a:r>
              <a:rPr lang="fr-CH" dirty="0"/>
              <a:t> </a:t>
            </a:r>
            <a:r>
              <a:rPr lang="fr-CH" dirty="0" err="1"/>
              <a:t>coupling</a:t>
            </a:r>
            <a:r>
              <a:rPr lang="fr-CH" dirty="0"/>
              <a:t> </a:t>
            </a:r>
            <a:r>
              <a:rPr lang="fr-CH" dirty="0" err="1"/>
              <a:t>requires</a:t>
            </a:r>
            <a:endParaRPr lang="fr-CH" dirty="0"/>
          </a:p>
          <a:p>
            <a:r>
              <a:rPr lang="fr-CH" b="1" dirty="0" err="1"/>
              <a:t>activated</a:t>
            </a:r>
            <a:r>
              <a:rPr lang="fr-CH" dirty="0"/>
              <a:t> </a:t>
            </a:r>
            <a:r>
              <a:rPr lang="fr-CH" dirty="0" err="1"/>
              <a:t>aromatic</a:t>
            </a:r>
            <a:r>
              <a:rPr lang="fr-CH" dirty="0"/>
              <a:t> </a:t>
            </a:r>
            <a:r>
              <a:rPr lang="fr-CH" dirty="0" err="1"/>
              <a:t>substrates</a:t>
            </a:r>
            <a:r>
              <a:rPr lang="fr-CH" dirty="0"/>
              <a:t>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3786190"/>
            <a:ext cx="20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Illustrative </a:t>
            </a:r>
            <a:r>
              <a:rPr lang="fr-CH" dirty="0" err="1"/>
              <a:t>example</a:t>
            </a:r>
            <a:r>
              <a:rPr lang="fr-CH" dirty="0"/>
              <a:t>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3933056"/>
            <a:ext cx="278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H" sz="1600" dirty="0" err="1"/>
              <a:t>Only</a:t>
            </a:r>
            <a:r>
              <a:rPr lang="fr-CH" sz="1600" dirty="0"/>
              <a:t> </a:t>
            </a:r>
            <a:r>
              <a:rPr lang="fr-CH" sz="1600" dirty="0" err="1"/>
              <a:t>trans</a:t>
            </a:r>
            <a:r>
              <a:rPr lang="fr-CH" sz="1600" dirty="0"/>
              <a:t> </a:t>
            </a:r>
            <a:r>
              <a:rPr lang="fr-CH" sz="1600" dirty="0" err="1"/>
              <a:t>isomers</a:t>
            </a:r>
            <a:r>
              <a:rPr lang="fr-CH" sz="1600" dirty="0"/>
              <a:t> are </a:t>
            </a:r>
            <a:r>
              <a:rPr lang="fr-CH" sz="1600" dirty="0" err="1"/>
              <a:t>formed</a:t>
            </a:r>
            <a:endParaRPr lang="fr-CH" sz="1600" dirty="0"/>
          </a:p>
          <a:p>
            <a:pPr>
              <a:buFont typeface="Arial" pitchFamily="34" charset="0"/>
              <a:buChar char="•"/>
            </a:pPr>
            <a:r>
              <a:rPr lang="fr-CH" sz="1600" dirty="0"/>
              <a:t>Electron </a:t>
            </a:r>
            <a:r>
              <a:rPr lang="fr-CH" sz="1600" dirty="0" err="1"/>
              <a:t>delocalized</a:t>
            </a:r>
            <a:r>
              <a:rPr lang="fr-CH" sz="1600" dirty="0"/>
              <a:t> over </a:t>
            </a:r>
          </a:p>
          <a:p>
            <a:r>
              <a:rPr lang="fr-CH" sz="1600" dirty="0"/>
              <a:t>  the </a:t>
            </a:r>
            <a:r>
              <a:rPr lang="fr-CH" sz="1600" dirty="0" err="1"/>
              <a:t>complete</a:t>
            </a:r>
            <a:r>
              <a:rPr lang="fr-CH" sz="1600" dirty="0"/>
              <a:t> </a:t>
            </a:r>
            <a:r>
              <a:rPr lang="el-GR" sz="1600" dirty="0"/>
              <a:t>π</a:t>
            </a:r>
            <a:r>
              <a:rPr lang="de-CH" sz="1600" dirty="0"/>
              <a:t>-systeme</a:t>
            </a:r>
            <a:endParaRPr lang="en-US" sz="16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1.2.2.11 </a:t>
            </a:r>
            <a:r>
              <a:rPr lang="fr-CH" sz="2400" dirty="0" err="1">
                <a:latin typeface="+mj-lt"/>
                <a:ea typeface="+mj-ea"/>
                <a:cs typeface="+mj-cs"/>
              </a:rPr>
              <a:t>Diazo</a:t>
            </a:r>
            <a:r>
              <a:rPr lang="fr-CH" sz="2400" dirty="0">
                <a:latin typeface="+mj-lt"/>
                <a:ea typeface="+mj-ea"/>
                <a:cs typeface="+mj-cs"/>
              </a:rPr>
              <a:t>-</a:t>
            </a:r>
            <a:r>
              <a:rPr lang="fr-CH" sz="2400" dirty="0" err="1">
                <a:latin typeface="+mj-lt"/>
                <a:ea typeface="+mj-ea"/>
                <a:cs typeface="+mj-cs"/>
              </a:rPr>
              <a:t>coupling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700088" y="690563"/>
          <a:ext cx="4451350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451195" imgH="1078590" progId="ChemDraw.Document.6.0">
                  <p:embed/>
                </p:oleObj>
              </mc:Choice>
              <mc:Fallback>
                <p:oleObj name="CS ChemDraw Drawing" r:id="rId2" imgW="4451195" imgH="107859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690563"/>
                        <a:ext cx="4451350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392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844824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/>
            <a:r>
              <a:rPr lang="fr-CH" dirty="0"/>
              <a:t>Y=EDG, </a:t>
            </a:r>
            <a:r>
              <a:rPr lang="el-GR" dirty="0"/>
              <a:t>π</a:t>
            </a:r>
            <a:r>
              <a:rPr lang="fr-CH" dirty="0"/>
              <a:t>-</a:t>
            </a:r>
            <a:r>
              <a:rPr lang="fr-CH" dirty="0" err="1"/>
              <a:t>donor</a:t>
            </a:r>
            <a:r>
              <a:rPr lang="fr-CH" dirty="0"/>
              <a:t>, +M-</a:t>
            </a:r>
            <a:r>
              <a:rPr lang="fr-CH" dirty="0" err="1"/>
              <a:t>effect</a:t>
            </a:r>
            <a:r>
              <a:rPr lang="fr-CH" dirty="0"/>
              <a:t>      </a:t>
            </a:r>
            <a:r>
              <a:rPr lang="fr-CH" dirty="0" err="1"/>
              <a:t>strongly</a:t>
            </a:r>
            <a:r>
              <a:rPr lang="fr-CH" dirty="0"/>
              <a:t> </a:t>
            </a:r>
            <a:r>
              <a:rPr lang="fr-CH" dirty="0" err="1"/>
              <a:t>activating</a:t>
            </a:r>
            <a:r>
              <a:rPr lang="fr-CH" dirty="0"/>
              <a:t> ortho-/para- </a:t>
            </a:r>
            <a:r>
              <a:rPr lang="fr-CH" dirty="0" err="1"/>
              <a:t>directing</a:t>
            </a:r>
            <a:r>
              <a:rPr lang="fr-CH" dirty="0"/>
              <a:t>; </a:t>
            </a:r>
            <a:r>
              <a:rPr lang="fr-CH" dirty="0" err="1"/>
              <a:t>reactivity</a:t>
            </a:r>
            <a:r>
              <a:rPr lang="fr-CH" dirty="0"/>
              <a:t> </a:t>
            </a:r>
            <a:r>
              <a:rPr lang="fr-CH" dirty="0" err="1"/>
              <a:t>increases</a:t>
            </a:r>
            <a:r>
              <a:rPr lang="fr-CH" dirty="0"/>
              <a:t> up to 10</a:t>
            </a:r>
            <a:r>
              <a:rPr lang="fr-CH" baseline="30000" dirty="0"/>
              <a:t>20</a:t>
            </a:r>
            <a:r>
              <a:rPr lang="fr-CH" dirty="0"/>
              <a:t> times </a:t>
            </a:r>
            <a:r>
              <a:rPr lang="fr-CH" dirty="0" err="1"/>
              <a:t>compared</a:t>
            </a:r>
            <a:r>
              <a:rPr lang="fr-CH" dirty="0"/>
              <a:t> to Y=H</a:t>
            </a:r>
          </a:p>
          <a:p>
            <a:pPr marL="361950"/>
            <a:endParaRPr lang="fr-CH" dirty="0"/>
          </a:p>
          <a:p>
            <a:pPr marL="361950"/>
            <a:endParaRPr lang="fr-CH" dirty="0"/>
          </a:p>
          <a:p>
            <a:pPr marL="361950"/>
            <a:endParaRPr lang="fr-CH" dirty="0"/>
          </a:p>
          <a:p>
            <a:pPr marL="361950"/>
            <a:endParaRPr lang="fr-CH" dirty="0"/>
          </a:p>
          <a:p>
            <a:pPr marL="361950"/>
            <a:r>
              <a:rPr lang="fr-CH" dirty="0"/>
              <a:t>Y=</a:t>
            </a:r>
            <a:r>
              <a:rPr lang="el-GR" dirty="0"/>
              <a:t>σ</a:t>
            </a:r>
            <a:r>
              <a:rPr lang="fr-CH" dirty="0"/>
              <a:t>-</a:t>
            </a:r>
            <a:r>
              <a:rPr lang="fr-CH" dirty="0" err="1"/>
              <a:t>donor</a:t>
            </a:r>
            <a:r>
              <a:rPr lang="fr-CH" dirty="0"/>
              <a:t>, +I-</a:t>
            </a:r>
            <a:r>
              <a:rPr lang="fr-CH" dirty="0" err="1"/>
              <a:t>effect</a:t>
            </a:r>
            <a:r>
              <a:rPr lang="fr-CH" dirty="0"/>
              <a:t>      </a:t>
            </a:r>
            <a:r>
              <a:rPr lang="fr-CH" dirty="0" err="1"/>
              <a:t>slightly</a:t>
            </a:r>
            <a:r>
              <a:rPr lang="fr-CH" dirty="0"/>
              <a:t> </a:t>
            </a:r>
            <a:r>
              <a:rPr lang="fr-CH" dirty="0" err="1"/>
              <a:t>activating</a:t>
            </a:r>
            <a:r>
              <a:rPr lang="fr-CH" dirty="0"/>
              <a:t>, ortho-/para- </a:t>
            </a:r>
            <a:r>
              <a:rPr lang="fr-CH" dirty="0" err="1"/>
              <a:t>directing</a:t>
            </a:r>
            <a:r>
              <a:rPr lang="fr-CH" dirty="0"/>
              <a:t>; </a:t>
            </a:r>
            <a:r>
              <a:rPr lang="fr-CH" dirty="0" err="1"/>
              <a:t>reactivity</a:t>
            </a:r>
            <a:r>
              <a:rPr lang="fr-CH" dirty="0"/>
              <a:t> </a:t>
            </a:r>
            <a:r>
              <a:rPr lang="fr-CH" dirty="0" err="1"/>
              <a:t>increases</a:t>
            </a:r>
            <a:r>
              <a:rPr lang="fr-CH" dirty="0"/>
              <a:t> up to 20 times </a:t>
            </a:r>
            <a:r>
              <a:rPr lang="fr-CH" dirty="0" err="1"/>
              <a:t>faster</a:t>
            </a:r>
            <a:r>
              <a:rPr lang="fr-CH" dirty="0"/>
              <a:t> </a:t>
            </a:r>
            <a:r>
              <a:rPr lang="fr-CH" dirty="0" err="1"/>
              <a:t>compared</a:t>
            </a:r>
            <a:r>
              <a:rPr lang="fr-CH" dirty="0"/>
              <a:t> to Y=H</a:t>
            </a:r>
          </a:p>
          <a:p>
            <a:pPr marL="361950"/>
            <a:endParaRPr lang="fr-CH" dirty="0"/>
          </a:p>
          <a:p>
            <a:pPr marL="361950"/>
            <a:endParaRPr lang="fr-CH" dirty="0"/>
          </a:p>
          <a:p>
            <a:pPr marL="361950"/>
            <a:endParaRPr lang="fr-CH" dirty="0"/>
          </a:p>
          <a:p>
            <a:pPr marL="361950"/>
            <a:endParaRPr lang="fr-CH" dirty="0"/>
          </a:p>
          <a:p>
            <a:pPr marL="361950"/>
            <a:r>
              <a:rPr lang="fr-CH" dirty="0"/>
              <a:t>X=EWG, </a:t>
            </a:r>
            <a:r>
              <a:rPr lang="el-GR" dirty="0"/>
              <a:t>π</a:t>
            </a:r>
            <a:r>
              <a:rPr lang="fr-CH" dirty="0"/>
              <a:t>-</a:t>
            </a:r>
            <a:r>
              <a:rPr lang="fr-CH" dirty="0" err="1"/>
              <a:t>acceptor</a:t>
            </a:r>
            <a:r>
              <a:rPr lang="fr-CH" dirty="0"/>
              <a:t>, -M-</a:t>
            </a:r>
            <a:r>
              <a:rPr lang="fr-CH" dirty="0" err="1"/>
              <a:t>effect</a:t>
            </a:r>
            <a:r>
              <a:rPr lang="fr-CH" dirty="0"/>
              <a:t>     </a:t>
            </a:r>
            <a:r>
              <a:rPr lang="fr-CH" dirty="0" err="1"/>
              <a:t>strongly</a:t>
            </a:r>
            <a:r>
              <a:rPr lang="fr-CH" dirty="0"/>
              <a:t> </a:t>
            </a:r>
            <a:r>
              <a:rPr lang="fr-CH" dirty="0" err="1"/>
              <a:t>deactivating</a:t>
            </a:r>
            <a:r>
              <a:rPr lang="fr-CH" dirty="0"/>
              <a:t>; </a:t>
            </a:r>
            <a:r>
              <a:rPr lang="fr-CH" dirty="0" err="1"/>
              <a:t>meta</a:t>
            </a:r>
            <a:r>
              <a:rPr lang="fr-CH" dirty="0"/>
              <a:t>-</a:t>
            </a:r>
            <a:r>
              <a:rPr lang="fr-CH" dirty="0" err="1"/>
              <a:t>directing</a:t>
            </a:r>
            <a:r>
              <a:rPr lang="fr-CH" dirty="0"/>
              <a:t>; up to 10</a:t>
            </a:r>
            <a:r>
              <a:rPr lang="fr-CH" baseline="30000" dirty="0"/>
              <a:t>-7</a:t>
            </a:r>
            <a:r>
              <a:rPr lang="fr-CH" dirty="0"/>
              <a:t> </a:t>
            </a:r>
            <a:r>
              <a:rPr lang="fr-CH" dirty="0" err="1"/>
              <a:t>decreased</a:t>
            </a:r>
            <a:r>
              <a:rPr lang="fr-CH" dirty="0"/>
              <a:t> </a:t>
            </a:r>
            <a:r>
              <a:rPr lang="fr-CH" dirty="0" err="1"/>
              <a:t>reactivity</a:t>
            </a:r>
            <a:r>
              <a:rPr lang="fr-CH" dirty="0"/>
              <a:t> </a:t>
            </a:r>
            <a:r>
              <a:rPr lang="fr-CH" dirty="0" err="1"/>
              <a:t>compared</a:t>
            </a:r>
            <a:r>
              <a:rPr lang="fr-CH" dirty="0"/>
              <a:t> to Y=H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1.2.3. </a:t>
            </a:r>
            <a:r>
              <a:rPr lang="fr-CH" sz="2400" dirty="0" err="1">
                <a:latin typeface="+mj-lt"/>
                <a:ea typeface="+mj-ea"/>
                <a:cs typeface="+mj-cs"/>
              </a:rPr>
              <a:t>Secondary</a:t>
            </a:r>
            <a:r>
              <a:rPr lang="fr-CH" sz="2400" dirty="0">
                <a:latin typeface="+mj-lt"/>
                <a:ea typeface="+mj-ea"/>
                <a:cs typeface="+mj-cs"/>
              </a:rPr>
              <a:t> substitution on the </a:t>
            </a:r>
            <a:r>
              <a:rPr lang="fr-CH" sz="2400" dirty="0" err="1">
                <a:latin typeface="+mj-lt"/>
                <a:ea typeface="+mj-ea"/>
                <a:cs typeface="+mj-cs"/>
              </a:rPr>
              <a:t>benzene</a:t>
            </a:r>
            <a:r>
              <a:rPr lang="fr-CH" sz="2400" dirty="0">
                <a:latin typeface="+mj-lt"/>
                <a:ea typeface="+mj-ea"/>
                <a:cs typeface="+mj-cs"/>
              </a:rPr>
              <a:t> ring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2416175" y="682625"/>
          <a:ext cx="409257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093058" imgH="997963" progId="ChemDraw.Document.6.0">
                  <p:embed/>
                </p:oleObj>
              </mc:Choice>
              <mc:Fallback>
                <p:oleObj name="CS ChemDraw Drawing" r:id="rId2" imgW="4093058" imgH="997963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682625"/>
                        <a:ext cx="4092575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987824" y="1988840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339752" y="3645024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203848" y="5301208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9269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/>
            <a:r>
              <a:rPr lang="fr-CH" dirty="0"/>
              <a:t>X=</a:t>
            </a:r>
            <a:r>
              <a:rPr lang="el-GR" dirty="0"/>
              <a:t>σ</a:t>
            </a:r>
            <a:r>
              <a:rPr lang="fr-CH" dirty="0"/>
              <a:t>-</a:t>
            </a:r>
            <a:r>
              <a:rPr lang="fr-CH" dirty="0" err="1"/>
              <a:t>acceptor</a:t>
            </a:r>
            <a:r>
              <a:rPr lang="fr-CH" dirty="0"/>
              <a:t>, </a:t>
            </a:r>
            <a:r>
              <a:rPr lang="fr-CH" dirty="0" err="1"/>
              <a:t>deactivating</a:t>
            </a:r>
            <a:r>
              <a:rPr lang="fr-CH" dirty="0"/>
              <a:t>, </a:t>
            </a:r>
            <a:r>
              <a:rPr lang="fr-CH" i="1" dirty="0"/>
              <a:t>m</a:t>
            </a:r>
            <a:r>
              <a:rPr lang="fr-CH" dirty="0"/>
              <a:t>-</a:t>
            </a:r>
            <a:r>
              <a:rPr lang="fr-CH" dirty="0" err="1"/>
              <a:t>directing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2492896"/>
            <a:ext cx="408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Reactivity</a:t>
            </a:r>
            <a:r>
              <a:rPr lang="fr-CH" dirty="0"/>
              <a:t> </a:t>
            </a:r>
            <a:r>
              <a:rPr lang="fr-CH" dirty="0" err="1"/>
              <a:t>can</a:t>
            </a:r>
            <a:r>
              <a:rPr lang="fr-CH" dirty="0"/>
              <a:t>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modulated</a:t>
            </a:r>
            <a:r>
              <a:rPr lang="fr-CH" dirty="0"/>
              <a:t> by pH: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3789040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Halogens</a:t>
            </a:r>
            <a:r>
              <a:rPr lang="fr-CH" dirty="0"/>
              <a:t> are a </a:t>
            </a:r>
            <a:r>
              <a:rPr lang="fr-CH" dirty="0" err="1"/>
              <a:t>special</a:t>
            </a:r>
            <a:r>
              <a:rPr lang="fr-CH" dirty="0"/>
              <a:t> case: -I and +M </a:t>
            </a:r>
            <a:r>
              <a:rPr lang="fr-CH" dirty="0" err="1"/>
              <a:t>effect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7548" y="5725846"/>
            <a:ext cx="72866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err="1"/>
              <a:t>Slightly</a:t>
            </a:r>
            <a:r>
              <a:rPr lang="fr-CH" dirty="0"/>
              <a:t> </a:t>
            </a:r>
            <a:r>
              <a:rPr lang="fr-CH" dirty="0" err="1"/>
              <a:t>deactivating</a:t>
            </a:r>
            <a:r>
              <a:rPr lang="fr-CH" dirty="0"/>
              <a:t> substituent (</a:t>
            </a:r>
            <a:r>
              <a:rPr lang="fr-CH" sz="2000" dirty="0"/>
              <a:t>~</a:t>
            </a:r>
            <a:r>
              <a:rPr lang="fr-CH" dirty="0"/>
              <a:t> 30 times </a:t>
            </a:r>
            <a:r>
              <a:rPr lang="fr-CH" dirty="0" err="1"/>
              <a:t>compared</a:t>
            </a:r>
            <a:r>
              <a:rPr lang="fr-CH" dirty="0"/>
              <a:t> to Y=H)</a:t>
            </a:r>
          </a:p>
          <a:p>
            <a:pPr algn="ctr"/>
            <a:r>
              <a:rPr lang="fr-CH" b="1" dirty="0"/>
              <a:t>But </a:t>
            </a:r>
            <a:r>
              <a:rPr lang="fr-CH" dirty="0"/>
              <a:t>ortho- / para- </a:t>
            </a:r>
            <a:r>
              <a:rPr lang="fr-CH" dirty="0" err="1"/>
              <a:t>directing</a:t>
            </a:r>
            <a:r>
              <a:rPr lang="fr-CH" dirty="0"/>
              <a:t> group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1.2.3. </a:t>
            </a:r>
            <a:r>
              <a:rPr lang="fr-CH" sz="2400" dirty="0" err="1">
                <a:latin typeface="+mj-lt"/>
                <a:ea typeface="+mj-ea"/>
                <a:cs typeface="+mj-cs"/>
              </a:rPr>
              <a:t>Secondary</a:t>
            </a:r>
            <a:r>
              <a:rPr lang="fr-CH" sz="2400" dirty="0">
                <a:latin typeface="+mj-lt"/>
                <a:ea typeface="+mj-ea"/>
                <a:cs typeface="+mj-cs"/>
              </a:rPr>
              <a:t> substitution on the </a:t>
            </a:r>
            <a:r>
              <a:rPr lang="fr-CH" sz="2400" dirty="0" err="1">
                <a:latin typeface="+mj-lt"/>
                <a:ea typeface="+mj-ea"/>
                <a:cs typeface="+mj-cs"/>
              </a:rPr>
              <a:t>benzene</a:t>
            </a:r>
            <a:r>
              <a:rPr lang="fr-CH" sz="2400" dirty="0">
                <a:latin typeface="+mj-lt"/>
                <a:ea typeface="+mj-ea"/>
                <a:cs typeface="+mj-cs"/>
              </a:rPr>
              <a:t> ring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29634" cy="476672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2. </a:t>
            </a:r>
            <a:r>
              <a:rPr lang="en-GB" sz="2400" dirty="0" err="1"/>
              <a:t>Heterocycles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1406" y="548680"/>
            <a:ext cx="907259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2.1. Nomenclature</a:t>
            </a:r>
          </a:p>
          <a:p>
            <a:r>
              <a:rPr lang="en-US" altLang="zh-CN" sz="1600" dirty="0"/>
              <a:t>	2.1.1. Trivial names</a:t>
            </a:r>
          </a:p>
          <a:p>
            <a:r>
              <a:rPr lang="en-US" sz="1600" dirty="0"/>
              <a:t>	2.1.2. The </a:t>
            </a:r>
            <a:r>
              <a:rPr lang="en-US" sz="1600" dirty="0" err="1"/>
              <a:t>Hantsch-Widman</a:t>
            </a:r>
            <a:r>
              <a:rPr lang="en-US" sz="1600" dirty="0"/>
              <a:t> system</a:t>
            </a:r>
            <a:endParaRPr lang="en-US" altLang="zh-CN" sz="1600" dirty="0"/>
          </a:p>
          <a:p>
            <a:endParaRPr lang="en-US" altLang="zh-CN" sz="1600" dirty="0"/>
          </a:p>
          <a:p>
            <a:r>
              <a:rPr lang="en-US" altLang="zh-CN" sz="1600" dirty="0"/>
              <a:t>2.2. </a:t>
            </a:r>
            <a:r>
              <a:rPr lang="en-US" sz="1600" dirty="0" err="1"/>
              <a:t>Aromaticity</a:t>
            </a:r>
            <a:r>
              <a:rPr lang="en-US" sz="1600" dirty="0"/>
              <a:t> and reactivity of </a:t>
            </a:r>
            <a:r>
              <a:rPr lang="en-US" sz="1600" dirty="0" err="1"/>
              <a:t>heteroaromatics</a:t>
            </a:r>
            <a:endParaRPr lang="en-US" sz="1600" baseline="-25000" dirty="0"/>
          </a:p>
          <a:p>
            <a:r>
              <a:rPr lang="en-US" altLang="zh-CN" sz="1600" baseline="-25000" dirty="0"/>
              <a:t>	</a:t>
            </a:r>
            <a:r>
              <a:rPr lang="en-US" altLang="zh-CN" sz="1600" dirty="0"/>
              <a:t>2.2.1. Comparison between </a:t>
            </a:r>
            <a:r>
              <a:rPr lang="en-US" altLang="zh-CN" sz="1600" dirty="0" err="1"/>
              <a:t>pyrrole</a:t>
            </a:r>
            <a:r>
              <a:rPr lang="en-US" altLang="zh-CN" sz="1600" dirty="0"/>
              <a:t> and pyridine</a:t>
            </a:r>
          </a:p>
          <a:p>
            <a:r>
              <a:rPr lang="en-US" altLang="zh-CN" sz="1600" dirty="0"/>
              <a:t>	2.2.2. Reactivity of electron rich </a:t>
            </a:r>
            <a:r>
              <a:rPr lang="en-US" sz="1600" dirty="0" err="1"/>
              <a:t>heteroaromatics</a:t>
            </a:r>
            <a:endParaRPr lang="en-US" altLang="zh-CN" sz="1600" dirty="0"/>
          </a:p>
          <a:p>
            <a:r>
              <a:rPr lang="en-US" altLang="zh-CN" sz="1600" dirty="0"/>
              <a:t>	2.2.3. Reactivity of electron poor </a:t>
            </a:r>
            <a:r>
              <a:rPr lang="en-US" sz="1600" dirty="0" err="1"/>
              <a:t>heteroaromatics</a:t>
            </a:r>
            <a:endParaRPr lang="en-US" altLang="zh-CN" sz="1600" dirty="0"/>
          </a:p>
          <a:p>
            <a:r>
              <a:rPr lang="en-US" altLang="zh-CN" sz="1600" dirty="0"/>
              <a:t>	2.2.4. The </a:t>
            </a:r>
            <a:r>
              <a:rPr lang="en-US" altLang="zh-CN" sz="1600" dirty="0" err="1"/>
              <a:t>Tschitschibabin</a:t>
            </a:r>
            <a:r>
              <a:rPr lang="en-US" altLang="zh-CN" sz="1600" dirty="0"/>
              <a:t> reaction</a:t>
            </a:r>
          </a:p>
          <a:p>
            <a:endParaRPr lang="en-US" altLang="zh-CN" sz="1600" dirty="0"/>
          </a:p>
          <a:p>
            <a:r>
              <a:rPr lang="en-US" altLang="zh-CN" sz="1600" dirty="0"/>
              <a:t>2.3. Syntheses of five-</a:t>
            </a:r>
            <a:r>
              <a:rPr lang="en-US" altLang="zh-CN" sz="1600" dirty="0" err="1"/>
              <a:t>membered</a:t>
            </a:r>
            <a:r>
              <a:rPr lang="en-US" altLang="zh-CN" sz="1600" dirty="0"/>
              <a:t> ring </a:t>
            </a:r>
            <a:r>
              <a:rPr lang="en-US" altLang="zh-CN" sz="1600" dirty="0" err="1"/>
              <a:t>heteroaromatics</a:t>
            </a:r>
            <a:endParaRPr lang="en-US" altLang="zh-CN" sz="1600" dirty="0"/>
          </a:p>
          <a:p>
            <a:r>
              <a:rPr lang="en-US" altLang="zh-CN" sz="1600" dirty="0"/>
              <a:t>	2.3.1. </a:t>
            </a:r>
            <a:r>
              <a:rPr lang="en-US" altLang="zh-CN" sz="1600" dirty="0" err="1"/>
              <a:t>Furane</a:t>
            </a:r>
            <a:r>
              <a:rPr lang="en-US" altLang="zh-CN" sz="1600" dirty="0"/>
              <a:t> syntheses</a:t>
            </a:r>
          </a:p>
          <a:p>
            <a:r>
              <a:rPr lang="en-US" altLang="zh-CN" sz="1600" dirty="0"/>
              <a:t>	2.3.2. </a:t>
            </a:r>
            <a:r>
              <a:rPr lang="en-US" altLang="zh-CN" sz="1600" dirty="0" err="1"/>
              <a:t>Thiophene</a:t>
            </a:r>
            <a:r>
              <a:rPr lang="en-US" altLang="zh-CN" sz="1600" dirty="0"/>
              <a:t> syntheses</a:t>
            </a:r>
          </a:p>
          <a:p>
            <a:r>
              <a:rPr lang="en-US" altLang="zh-CN" sz="1600" dirty="0"/>
              <a:t>	2.3.3. </a:t>
            </a:r>
            <a:r>
              <a:rPr lang="en-US" altLang="zh-CN" sz="1600" dirty="0" err="1"/>
              <a:t>Pyrrole</a:t>
            </a:r>
            <a:r>
              <a:rPr lang="en-US" altLang="zh-CN" sz="1600" dirty="0"/>
              <a:t> syntheses</a:t>
            </a:r>
          </a:p>
          <a:p>
            <a:r>
              <a:rPr lang="en-US" altLang="zh-CN" sz="1600" dirty="0"/>
              <a:t>	2.3.4. </a:t>
            </a:r>
            <a:r>
              <a:rPr lang="en-US" altLang="zh-CN" sz="1600" dirty="0" err="1"/>
              <a:t>Indole</a:t>
            </a:r>
            <a:r>
              <a:rPr lang="en-US" altLang="zh-CN" sz="1600" dirty="0"/>
              <a:t> syntheses</a:t>
            </a:r>
          </a:p>
          <a:p>
            <a:r>
              <a:rPr lang="en-US" altLang="zh-CN" sz="1600" dirty="0"/>
              <a:t>	2.3.5. </a:t>
            </a:r>
            <a:r>
              <a:rPr lang="en-US" altLang="zh-CN" sz="1600" dirty="0" err="1"/>
              <a:t>Oxazole</a:t>
            </a:r>
            <a:r>
              <a:rPr lang="en-US" altLang="zh-CN" sz="1600" dirty="0"/>
              <a:t> syntheses</a:t>
            </a:r>
          </a:p>
          <a:p>
            <a:r>
              <a:rPr lang="en-US" altLang="zh-CN" sz="1600" dirty="0"/>
              <a:t>	2.3.6. </a:t>
            </a:r>
            <a:r>
              <a:rPr lang="en-US" altLang="zh-CN" sz="1600" dirty="0" err="1"/>
              <a:t>Pyrazole</a:t>
            </a:r>
            <a:r>
              <a:rPr lang="en-US" altLang="zh-CN" sz="1600" dirty="0"/>
              <a:t> and </a:t>
            </a:r>
            <a:r>
              <a:rPr lang="en-US" altLang="zh-CN" sz="1600" dirty="0" err="1"/>
              <a:t>isoxazole</a:t>
            </a:r>
            <a:r>
              <a:rPr lang="en-US" altLang="zh-CN" sz="1600" dirty="0"/>
              <a:t> syntheses</a:t>
            </a:r>
          </a:p>
          <a:p>
            <a:r>
              <a:rPr lang="en-US" altLang="zh-CN" sz="1600" dirty="0"/>
              <a:t>	2.3.7. </a:t>
            </a:r>
            <a:r>
              <a:rPr lang="en-US" altLang="zh-CN" sz="1600" dirty="0" err="1"/>
              <a:t>Thiazole</a:t>
            </a:r>
            <a:r>
              <a:rPr lang="en-US" altLang="zh-CN" sz="1600" dirty="0"/>
              <a:t> syntheses</a:t>
            </a:r>
          </a:p>
          <a:p>
            <a:r>
              <a:rPr lang="en-US" altLang="zh-CN" sz="1600" dirty="0"/>
              <a:t>	2.3.8. </a:t>
            </a:r>
            <a:r>
              <a:rPr lang="en-US" altLang="zh-CN" sz="1600" dirty="0" err="1"/>
              <a:t>Imidazole</a:t>
            </a:r>
            <a:r>
              <a:rPr lang="en-US" altLang="zh-CN" sz="1600" dirty="0"/>
              <a:t> syntheses</a:t>
            </a:r>
          </a:p>
          <a:p>
            <a:endParaRPr lang="en-US" altLang="zh-CN" sz="1600" dirty="0"/>
          </a:p>
          <a:p>
            <a:r>
              <a:rPr lang="en-US" altLang="zh-CN" sz="1600" dirty="0"/>
              <a:t>2.4. Syntheses of six- </a:t>
            </a:r>
            <a:r>
              <a:rPr lang="en-US" altLang="zh-CN" sz="1600" dirty="0" err="1"/>
              <a:t>membered</a:t>
            </a:r>
            <a:r>
              <a:rPr lang="en-US" altLang="zh-CN" sz="1600" dirty="0"/>
              <a:t> ring </a:t>
            </a:r>
            <a:r>
              <a:rPr lang="en-US" altLang="zh-CN" sz="1600" dirty="0" err="1"/>
              <a:t>heteroaromatics</a:t>
            </a:r>
            <a:endParaRPr lang="en-US" altLang="zh-CN" sz="1600" dirty="0"/>
          </a:p>
          <a:p>
            <a:r>
              <a:rPr lang="en-US" altLang="zh-CN" sz="1600" dirty="0"/>
              <a:t>	2.4.1. Pyridine synthesis</a:t>
            </a:r>
          </a:p>
          <a:p>
            <a:r>
              <a:rPr lang="en-US" altLang="zh-CN" sz="1600" dirty="0"/>
              <a:t>	2.4.2. </a:t>
            </a:r>
            <a:r>
              <a:rPr lang="en-US" altLang="zh-CN" sz="1600" dirty="0" err="1"/>
              <a:t>Quinoline</a:t>
            </a:r>
            <a:r>
              <a:rPr lang="en-US" altLang="zh-CN" sz="1600" dirty="0"/>
              <a:t> synthesis</a:t>
            </a:r>
          </a:p>
          <a:p>
            <a:r>
              <a:rPr lang="en-US" altLang="zh-CN" sz="1600" dirty="0"/>
              <a:t>	2.4.3. </a:t>
            </a:r>
            <a:r>
              <a:rPr lang="en-US" altLang="zh-CN" sz="1600" dirty="0" err="1"/>
              <a:t>Isoquinoline</a:t>
            </a:r>
            <a:r>
              <a:rPr lang="en-US" altLang="zh-CN" sz="1600" dirty="0"/>
              <a:t> synthesis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14822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7647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/>
            <a:r>
              <a:rPr lang="fr-CH" sz="2000" dirty="0"/>
              <a:t>Illustrative </a:t>
            </a:r>
            <a:r>
              <a:rPr lang="fr-CH" sz="2000" dirty="0" err="1"/>
              <a:t>examples</a:t>
            </a:r>
            <a:r>
              <a:rPr lang="fr-CH" sz="2000" dirty="0"/>
              <a:t> </a:t>
            </a:r>
            <a:r>
              <a:rPr lang="fr-CH" sz="2000" dirty="0" err="1"/>
              <a:t>between</a:t>
            </a:r>
            <a:r>
              <a:rPr lang="fr-CH" sz="2000" dirty="0"/>
              <a:t> EDG and EWG </a:t>
            </a:r>
            <a:r>
              <a:rPr lang="fr-CH" sz="2000" dirty="0" err="1"/>
              <a:t>directing</a:t>
            </a:r>
            <a:r>
              <a:rPr lang="fr-CH" sz="2000" dirty="0"/>
              <a:t> groups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4005064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EDG </a:t>
            </a:r>
            <a:r>
              <a:rPr lang="fr-CH" dirty="0" err="1"/>
              <a:t>activate</a:t>
            </a:r>
            <a:r>
              <a:rPr lang="fr-CH" dirty="0"/>
              <a:t> all positions. Meta </a:t>
            </a:r>
            <a:r>
              <a:rPr lang="fr-CH" dirty="0" err="1"/>
              <a:t>is</a:t>
            </a:r>
            <a:r>
              <a:rPr lang="fr-CH" dirty="0"/>
              <a:t> the least </a:t>
            </a:r>
            <a:r>
              <a:rPr lang="fr-CH" dirty="0" err="1"/>
              <a:t>activated</a:t>
            </a:r>
            <a:r>
              <a:rPr lang="fr-CH" dirty="0"/>
              <a:t> one.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1.2.3. </a:t>
            </a:r>
            <a:r>
              <a:rPr lang="fr-CH" sz="2400" dirty="0" err="1">
                <a:latin typeface="+mj-lt"/>
                <a:ea typeface="+mj-ea"/>
                <a:cs typeface="+mj-cs"/>
              </a:rPr>
              <a:t>Secondary</a:t>
            </a:r>
            <a:r>
              <a:rPr lang="fr-CH" sz="2400" dirty="0">
                <a:latin typeface="+mj-lt"/>
                <a:ea typeface="+mj-ea"/>
                <a:cs typeface="+mj-cs"/>
              </a:rPr>
              <a:t> substitution on the </a:t>
            </a:r>
            <a:r>
              <a:rPr lang="fr-CH" sz="2400" dirty="0" err="1">
                <a:latin typeface="+mj-lt"/>
                <a:ea typeface="+mj-ea"/>
                <a:cs typeface="+mj-cs"/>
              </a:rPr>
              <a:t>benzene</a:t>
            </a:r>
            <a:r>
              <a:rPr lang="fr-CH" sz="2400" dirty="0">
                <a:latin typeface="+mj-lt"/>
                <a:ea typeface="+mj-ea"/>
                <a:cs typeface="+mj-cs"/>
              </a:rPr>
              <a:t> ring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4932040" y="443711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932040" y="573325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80112" y="5445224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EWG </a:t>
            </a:r>
            <a:r>
              <a:rPr lang="fr-CH" dirty="0" err="1"/>
              <a:t>deactivate</a:t>
            </a:r>
            <a:r>
              <a:rPr lang="fr-CH" dirty="0"/>
              <a:t> all positions. Meta </a:t>
            </a:r>
            <a:r>
              <a:rPr lang="fr-CH" dirty="0" err="1"/>
              <a:t>is</a:t>
            </a:r>
            <a:r>
              <a:rPr lang="fr-CH" dirty="0"/>
              <a:t> the least </a:t>
            </a:r>
            <a:r>
              <a:rPr lang="fr-CH" dirty="0" err="1"/>
              <a:t>deactivated</a:t>
            </a:r>
            <a:r>
              <a:rPr lang="fr-CH" dirty="0"/>
              <a:t> one.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4291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/>
            <a:r>
              <a:rPr lang="el-GR" dirty="0"/>
              <a:t>π</a:t>
            </a:r>
            <a:r>
              <a:rPr lang="fr-CH" dirty="0"/>
              <a:t>-</a:t>
            </a:r>
            <a:r>
              <a:rPr lang="fr-CH" dirty="0" err="1"/>
              <a:t>donors</a:t>
            </a:r>
            <a:r>
              <a:rPr lang="fr-CH" dirty="0"/>
              <a:t>: all positions are </a:t>
            </a:r>
            <a:r>
              <a:rPr lang="fr-CH" dirty="0" err="1"/>
              <a:t>activated</a:t>
            </a:r>
            <a:r>
              <a:rPr lang="fr-CH" dirty="0"/>
              <a:t> as </a:t>
            </a:r>
            <a:r>
              <a:rPr lang="fr-CH" dirty="0" err="1"/>
              <a:t>electron</a:t>
            </a:r>
            <a:r>
              <a:rPr lang="fr-CH" dirty="0"/>
              <a:t> </a:t>
            </a:r>
            <a:r>
              <a:rPr lang="fr-CH" dirty="0" err="1"/>
              <a:t>density</a:t>
            </a:r>
            <a:r>
              <a:rPr lang="fr-CH" dirty="0"/>
              <a:t> of the ring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increased</a:t>
            </a:r>
            <a:endParaRPr lang="fr-CH" dirty="0"/>
          </a:p>
          <a:p>
            <a:pPr marL="361950"/>
            <a:endParaRPr lang="fr-CH" dirty="0"/>
          </a:p>
          <a:p>
            <a:pPr marL="361950"/>
            <a:endParaRPr lang="fr-CH" dirty="0"/>
          </a:p>
          <a:p>
            <a:pPr marL="361950"/>
            <a:endParaRPr lang="fr-CH" dirty="0"/>
          </a:p>
          <a:p>
            <a:pPr marL="361950"/>
            <a:endParaRPr lang="fr-CH" dirty="0"/>
          </a:p>
          <a:p>
            <a:pPr marL="361950"/>
            <a:r>
              <a:rPr lang="fr-CH" dirty="0" err="1"/>
              <a:t>Mesomeric</a:t>
            </a:r>
            <a:r>
              <a:rPr lang="fr-CH" dirty="0"/>
              <a:t> structures of the possible </a:t>
            </a:r>
            <a:r>
              <a:rPr lang="fr-CH" dirty="0" err="1"/>
              <a:t>isomers</a:t>
            </a:r>
            <a:r>
              <a:rPr lang="fr-CH" dirty="0"/>
              <a:t> of the </a:t>
            </a:r>
            <a:r>
              <a:rPr lang="el-GR" dirty="0"/>
              <a:t>σ</a:t>
            </a:r>
            <a:r>
              <a:rPr lang="fr-CH" dirty="0"/>
              <a:t>-</a:t>
            </a:r>
            <a:r>
              <a:rPr lang="fr-CH" dirty="0" err="1"/>
              <a:t>complex</a:t>
            </a:r>
            <a:r>
              <a:rPr lang="fr-CH" dirty="0"/>
              <a:t>: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1436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/>
            <a:r>
              <a:rPr lang="fr-CH" dirty="0"/>
              <a:t>+M: </a:t>
            </a:r>
            <a:r>
              <a:rPr lang="fr-CH" dirty="0" err="1"/>
              <a:t>accelerate</a:t>
            </a:r>
            <a:r>
              <a:rPr lang="fr-CH" dirty="0"/>
              <a:t> the </a:t>
            </a:r>
            <a:r>
              <a:rPr lang="fr-CH" dirty="0" err="1"/>
              <a:t>reaction</a:t>
            </a:r>
            <a:r>
              <a:rPr lang="fr-CH" dirty="0"/>
              <a:t> and direct ortho and para</a:t>
            </a:r>
            <a:endParaRPr lang="en-US" dirty="0"/>
          </a:p>
        </p:txBody>
      </p:sp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571500" y="1071563"/>
          <a:ext cx="39481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491027" imgH="884975" progId="ChemDraw.Document.6.0">
                  <p:embed/>
                </p:oleObj>
              </mc:Choice>
              <mc:Fallback>
                <p:oleObj name="CS ChemDraw Drawing" r:id="rId2" imgW="3491027" imgH="884975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071563"/>
                        <a:ext cx="39481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1.2.3. </a:t>
            </a:r>
            <a:r>
              <a:rPr lang="fr-CH" sz="2400" dirty="0" err="1">
                <a:latin typeface="+mj-lt"/>
                <a:ea typeface="+mj-ea"/>
                <a:cs typeface="+mj-cs"/>
              </a:rPr>
              <a:t>Secondary</a:t>
            </a:r>
            <a:r>
              <a:rPr lang="fr-CH" sz="2400" dirty="0">
                <a:latin typeface="+mj-lt"/>
                <a:ea typeface="+mj-ea"/>
                <a:cs typeface="+mj-cs"/>
              </a:rPr>
              <a:t> substitution on the </a:t>
            </a:r>
            <a:r>
              <a:rPr lang="fr-CH" sz="2400" dirty="0" err="1">
                <a:latin typeface="+mj-lt"/>
                <a:ea typeface="+mj-ea"/>
                <a:cs typeface="+mj-cs"/>
              </a:rPr>
              <a:t>benzene</a:t>
            </a:r>
            <a:r>
              <a:rPr lang="fr-CH" sz="2400" dirty="0">
                <a:latin typeface="+mj-lt"/>
                <a:ea typeface="+mj-ea"/>
                <a:cs typeface="+mj-cs"/>
              </a:rPr>
              <a:t> ring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42918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/>
            <a:r>
              <a:rPr lang="el-GR" dirty="0"/>
              <a:t>π</a:t>
            </a:r>
            <a:r>
              <a:rPr lang="fr-CH" dirty="0"/>
              <a:t>-</a:t>
            </a:r>
            <a:r>
              <a:rPr lang="fr-CH" dirty="0" err="1"/>
              <a:t>acceptors</a:t>
            </a:r>
            <a:r>
              <a:rPr lang="fr-CH" dirty="0"/>
              <a:t>: all positions are </a:t>
            </a:r>
            <a:r>
              <a:rPr lang="fr-CH" dirty="0" err="1"/>
              <a:t>deactivated</a:t>
            </a:r>
            <a:r>
              <a:rPr lang="fr-CH" dirty="0"/>
              <a:t> as </a:t>
            </a:r>
            <a:r>
              <a:rPr lang="fr-CH" dirty="0" err="1"/>
              <a:t>electron</a:t>
            </a:r>
            <a:r>
              <a:rPr lang="fr-CH" dirty="0"/>
              <a:t> </a:t>
            </a:r>
            <a:r>
              <a:rPr lang="fr-CH" dirty="0" err="1"/>
              <a:t>density</a:t>
            </a:r>
            <a:r>
              <a:rPr lang="fr-CH" dirty="0"/>
              <a:t> of the ring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decreased</a:t>
            </a:r>
            <a:endParaRPr lang="fr-CH" dirty="0"/>
          </a:p>
          <a:p>
            <a:pPr marL="361950"/>
            <a:endParaRPr lang="fr-CH" dirty="0"/>
          </a:p>
          <a:p>
            <a:pPr marL="361950"/>
            <a:endParaRPr lang="fr-CH" dirty="0"/>
          </a:p>
          <a:p>
            <a:pPr marL="361950"/>
            <a:endParaRPr lang="fr-CH" dirty="0"/>
          </a:p>
          <a:p>
            <a:pPr marL="361950"/>
            <a:endParaRPr lang="fr-CH" dirty="0"/>
          </a:p>
          <a:p>
            <a:pPr marL="361950"/>
            <a:r>
              <a:rPr lang="fr-CH" dirty="0" err="1"/>
              <a:t>Mesomeric</a:t>
            </a:r>
            <a:r>
              <a:rPr lang="fr-CH" dirty="0"/>
              <a:t> structures of all possible </a:t>
            </a:r>
            <a:r>
              <a:rPr lang="fr-CH" dirty="0" err="1"/>
              <a:t>isomers</a:t>
            </a:r>
            <a:r>
              <a:rPr lang="fr-CH" dirty="0"/>
              <a:t> of the </a:t>
            </a:r>
            <a:r>
              <a:rPr lang="el-GR" dirty="0"/>
              <a:t>σ</a:t>
            </a:r>
            <a:r>
              <a:rPr lang="fr-CH" dirty="0"/>
              <a:t>-</a:t>
            </a:r>
            <a:r>
              <a:rPr lang="fr-CH" dirty="0" err="1"/>
              <a:t>complex</a:t>
            </a:r>
            <a:r>
              <a:rPr lang="fr-CH" dirty="0"/>
              <a:t>: </a:t>
            </a:r>
            <a:endParaRPr lang="en-US" dirty="0"/>
          </a:p>
          <a:p>
            <a:pPr marL="361950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436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/>
            <a:r>
              <a:rPr lang="fr-CH" dirty="0"/>
              <a:t>-M: slows the </a:t>
            </a:r>
            <a:r>
              <a:rPr lang="fr-CH" dirty="0" err="1"/>
              <a:t>reaction</a:t>
            </a:r>
            <a:r>
              <a:rPr lang="fr-CH" dirty="0"/>
              <a:t> down and directs </a:t>
            </a:r>
            <a:r>
              <a:rPr lang="fr-CH" dirty="0" err="1"/>
              <a:t>meta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552450" y="1071563"/>
          <a:ext cx="39862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526107" imgH="884975" progId="ChemDraw.Document.6.0">
                  <p:embed/>
                </p:oleObj>
              </mc:Choice>
              <mc:Fallback>
                <p:oleObj name="CS ChemDraw Drawing" r:id="rId2" imgW="3526107" imgH="884975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071563"/>
                        <a:ext cx="39862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1.2.3. </a:t>
            </a:r>
            <a:r>
              <a:rPr lang="fr-CH" sz="2400" dirty="0" err="1">
                <a:latin typeface="+mj-lt"/>
                <a:ea typeface="+mj-ea"/>
                <a:cs typeface="+mj-cs"/>
              </a:rPr>
              <a:t>Secondary</a:t>
            </a:r>
            <a:r>
              <a:rPr lang="fr-CH" sz="2400" dirty="0">
                <a:latin typeface="+mj-lt"/>
                <a:ea typeface="+mj-ea"/>
                <a:cs typeface="+mj-cs"/>
              </a:rPr>
              <a:t> substitution on the </a:t>
            </a:r>
            <a:r>
              <a:rPr lang="fr-CH" sz="2400" dirty="0" err="1">
                <a:latin typeface="+mj-lt"/>
                <a:ea typeface="+mj-ea"/>
                <a:cs typeface="+mj-cs"/>
              </a:rPr>
              <a:t>benzene</a:t>
            </a:r>
            <a:r>
              <a:rPr lang="fr-CH" sz="2400" dirty="0">
                <a:latin typeface="+mj-lt"/>
                <a:ea typeface="+mj-ea"/>
                <a:cs typeface="+mj-cs"/>
              </a:rPr>
              <a:t> ring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000108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>
              <a:buFont typeface="Arial" pitchFamily="34" charset="0"/>
              <a:buChar char="•"/>
            </a:pPr>
            <a:r>
              <a:rPr lang="en-US" sz="2000" dirty="0"/>
              <a:t> What happen in a formally contradicting case? </a:t>
            </a:r>
          </a:p>
          <a:p>
            <a:pPr marL="361950"/>
            <a:r>
              <a:rPr lang="en-US" sz="2000" dirty="0"/>
              <a:t>(substituent with –I and +M or with +I and –M)</a:t>
            </a:r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Tx/>
              <a:buChar char="-"/>
            </a:pPr>
            <a:r>
              <a:rPr lang="en-US" sz="2000" dirty="0"/>
              <a:t> Generally the M-effect dominates I-effect</a:t>
            </a:r>
          </a:p>
          <a:p>
            <a:pPr marL="361950">
              <a:buFontTx/>
              <a:buChar char="-"/>
            </a:pPr>
            <a:r>
              <a:rPr lang="en-US" sz="2000" dirty="0"/>
              <a:t> Quantitative assessment with the </a:t>
            </a:r>
            <a:r>
              <a:rPr lang="en-US" sz="2000" dirty="0" err="1"/>
              <a:t>Hammet</a:t>
            </a:r>
            <a:r>
              <a:rPr lang="en-US" sz="2000" dirty="0"/>
              <a:t> equation</a:t>
            </a:r>
          </a:p>
          <a:p>
            <a:pPr marL="361950">
              <a:buFontTx/>
              <a:buChar char="-"/>
            </a:pPr>
            <a:endParaRPr lang="en-US" sz="2000" dirty="0"/>
          </a:p>
          <a:p>
            <a:pPr marL="361950">
              <a:buFontTx/>
              <a:buChar char="-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u="sng" dirty="0"/>
              <a:t>Special case</a:t>
            </a:r>
            <a:r>
              <a:rPr lang="en-US" sz="2000" dirty="0"/>
              <a:t>: halogens –</a:t>
            </a:r>
            <a:r>
              <a:rPr lang="en-US" sz="2000" dirty="0" err="1"/>
              <a:t>Cl</a:t>
            </a:r>
            <a:r>
              <a:rPr lang="en-US" sz="2000" dirty="0"/>
              <a:t> and –Br which have a –I and +M effect</a:t>
            </a:r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Tx/>
              <a:buChar char="-"/>
            </a:pPr>
            <a:r>
              <a:rPr lang="en-US" sz="2000" dirty="0"/>
              <a:t> The reaction rate </a:t>
            </a:r>
            <a:r>
              <a:rPr lang="en-US" sz="2000" dirty="0" err="1"/>
              <a:t>decrase</a:t>
            </a:r>
            <a:r>
              <a:rPr lang="en-US" sz="2000" dirty="0"/>
              <a:t>: -I shows its influence</a:t>
            </a:r>
          </a:p>
          <a:p>
            <a:pPr marL="361950">
              <a:buFontTx/>
              <a:buChar char="-"/>
            </a:pPr>
            <a:r>
              <a:rPr lang="en-US" sz="2000" dirty="0"/>
              <a:t> </a:t>
            </a:r>
            <a:r>
              <a:rPr lang="en-US" sz="2000" dirty="0" err="1"/>
              <a:t>ortho</a:t>
            </a:r>
            <a:r>
              <a:rPr lang="en-US" sz="2000" dirty="0"/>
              <a:t> and </a:t>
            </a:r>
            <a:r>
              <a:rPr lang="en-US" sz="2000" dirty="0" err="1"/>
              <a:t>para</a:t>
            </a:r>
            <a:r>
              <a:rPr lang="en-US" sz="2000" dirty="0"/>
              <a:t> directing: +M shows its influence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1.2.3. </a:t>
            </a:r>
            <a:r>
              <a:rPr lang="fr-CH" sz="2400" dirty="0" err="1">
                <a:latin typeface="+mj-lt"/>
                <a:ea typeface="+mj-ea"/>
                <a:cs typeface="+mj-cs"/>
              </a:rPr>
              <a:t>Secondary</a:t>
            </a:r>
            <a:r>
              <a:rPr lang="fr-CH" sz="2400" dirty="0">
                <a:latin typeface="+mj-lt"/>
                <a:ea typeface="+mj-ea"/>
                <a:cs typeface="+mj-cs"/>
              </a:rPr>
              <a:t> substitution on the </a:t>
            </a:r>
            <a:r>
              <a:rPr lang="fr-CH" sz="2400" dirty="0" err="1">
                <a:latin typeface="+mj-lt"/>
                <a:ea typeface="+mj-ea"/>
                <a:cs typeface="+mj-cs"/>
              </a:rPr>
              <a:t>benzene</a:t>
            </a:r>
            <a:r>
              <a:rPr lang="fr-CH" sz="2400" dirty="0">
                <a:latin typeface="+mj-lt"/>
                <a:ea typeface="+mj-ea"/>
                <a:cs typeface="+mj-cs"/>
              </a:rPr>
              <a:t> ring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000108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>
              <a:buFont typeface="Arial" pitchFamily="34" charset="0"/>
              <a:buChar char="•"/>
            </a:pPr>
            <a:r>
              <a:rPr lang="en-US" sz="2000" dirty="0"/>
              <a:t>  Selectivity </a:t>
            </a:r>
            <a:r>
              <a:rPr lang="en-US" sz="2000" dirty="0" err="1"/>
              <a:t>vs</a:t>
            </a:r>
            <a:r>
              <a:rPr lang="en-US" sz="2000" dirty="0"/>
              <a:t> reactivity:</a:t>
            </a:r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/>
            <a:r>
              <a:rPr lang="en-US" sz="2000" dirty="0"/>
              <a:t>For the same substrate combinations, the reaction outcome is influenced by the choice of the reagents:</a:t>
            </a:r>
          </a:p>
          <a:p>
            <a:pPr marL="361950"/>
            <a:endParaRPr lang="en-US" sz="2000" dirty="0"/>
          </a:p>
          <a:p>
            <a:pPr marL="361950"/>
            <a:endParaRPr lang="en-US" sz="2000" dirty="0"/>
          </a:p>
          <a:p>
            <a:pPr marL="361950"/>
            <a:endParaRPr lang="en-US" sz="2000" dirty="0"/>
          </a:p>
          <a:p>
            <a:pPr marL="361950"/>
            <a:endParaRPr lang="en-US" sz="2000" dirty="0"/>
          </a:p>
          <a:p>
            <a:pPr marL="361950"/>
            <a:endParaRPr lang="en-US" sz="2000" dirty="0"/>
          </a:p>
          <a:p>
            <a:pPr marL="361950"/>
            <a:endParaRPr lang="en-US" sz="2000" dirty="0"/>
          </a:p>
          <a:p>
            <a:pPr marL="361950"/>
            <a:endParaRPr lang="en-US" sz="2000" dirty="0"/>
          </a:p>
          <a:p>
            <a:pPr marL="361950"/>
            <a:endParaRPr lang="en-US" sz="2000" dirty="0"/>
          </a:p>
          <a:p>
            <a:pPr marL="361950"/>
            <a:endParaRPr lang="en-US" sz="2000" dirty="0"/>
          </a:p>
          <a:p>
            <a:pPr marL="361950"/>
            <a:r>
              <a:rPr lang="en-US" sz="2000" u="sng" dirty="0"/>
              <a:t>Very general principle</a:t>
            </a:r>
            <a:r>
              <a:rPr lang="en-US" sz="2000" dirty="0"/>
              <a:t>: </a:t>
            </a:r>
          </a:p>
          <a:p>
            <a:pPr marL="361950"/>
            <a:r>
              <a:rPr lang="en-US" sz="2000" dirty="0"/>
              <a:t>the higher the reactivity of a reagent, the lower its selectivity is.</a:t>
            </a:r>
          </a:p>
          <a:p>
            <a:pPr marL="361950">
              <a:buFont typeface="Calibri" pitchFamily="34" charset="0"/>
              <a:buChar char="→"/>
            </a:pPr>
            <a:r>
              <a:rPr lang="en-US" sz="2000" dirty="0"/>
              <a:t> need to adapt it accordingly to the substrate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1.2.3. </a:t>
            </a:r>
            <a:r>
              <a:rPr lang="fr-CH" sz="2400" dirty="0" err="1">
                <a:latin typeface="+mj-lt"/>
                <a:ea typeface="+mj-ea"/>
                <a:cs typeface="+mj-cs"/>
              </a:rPr>
              <a:t>Secondary</a:t>
            </a:r>
            <a:r>
              <a:rPr lang="fr-CH" sz="2400" dirty="0">
                <a:latin typeface="+mj-lt"/>
                <a:ea typeface="+mj-ea"/>
                <a:cs typeface="+mj-cs"/>
              </a:rPr>
              <a:t> substitution on the </a:t>
            </a:r>
            <a:r>
              <a:rPr lang="fr-CH" sz="2400" dirty="0" err="1">
                <a:latin typeface="+mj-lt"/>
                <a:ea typeface="+mj-ea"/>
                <a:cs typeface="+mj-cs"/>
              </a:rPr>
              <a:t>benzene</a:t>
            </a:r>
            <a:r>
              <a:rPr lang="fr-CH" sz="2400" dirty="0">
                <a:latin typeface="+mj-lt"/>
                <a:ea typeface="+mj-ea"/>
                <a:cs typeface="+mj-cs"/>
              </a:rPr>
              <a:t> ring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78579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>
              <a:buFont typeface="Arial" pitchFamily="34" charset="0"/>
              <a:buChar char="•"/>
            </a:pPr>
            <a:r>
              <a:rPr lang="en-US" sz="2000" dirty="0"/>
              <a:t>  Ratio of </a:t>
            </a:r>
            <a:r>
              <a:rPr lang="en-US" sz="2000" dirty="0" err="1"/>
              <a:t>ortho</a:t>
            </a:r>
            <a:r>
              <a:rPr lang="en-US" sz="2000" dirty="0"/>
              <a:t> and </a:t>
            </a:r>
            <a:r>
              <a:rPr lang="en-US" sz="2000" dirty="0" err="1"/>
              <a:t>para</a:t>
            </a:r>
            <a:r>
              <a:rPr lang="en-US" sz="2000" dirty="0"/>
              <a:t> products:</a:t>
            </a:r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819150" indent="-457200">
              <a:buAutoNum type="arabicParenR"/>
            </a:pPr>
            <a:r>
              <a:rPr lang="en-US" sz="2000" dirty="0"/>
              <a:t>Ortho is favored by statistics by a factor of 2</a:t>
            </a:r>
          </a:p>
          <a:p>
            <a:pPr marL="819150" indent="-457200">
              <a:buAutoNum type="arabicParenR"/>
            </a:pPr>
            <a:r>
              <a:rPr lang="en-US" sz="2000" dirty="0"/>
              <a:t>The </a:t>
            </a:r>
            <a:r>
              <a:rPr lang="en-US" sz="2000" dirty="0" err="1"/>
              <a:t>para</a:t>
            </a:r>
            <a:r>
              <a:rPr lang="en-US" sz="2000" dirty="0"/>
              <a:t> position is often preferred for </a:t>
            </a:r>
            <a:r>
              <a:rPr lang="en-US" sz="2000" dirty="0" err="1"/>
              <a:t>sterical</a:t>
            </a:r>
            <a:r>
              <a:rPr lang="en-US" sz="2000" dirty="0"/>
              <a:t> reasons</a:t>
            </a:r>
          </a:p>
          <a:p>
            <a:pPr marL="819150" indent="-457200">
              <a:buAutoNum type="arabicParenR"/>
            </a:pPr>
            <a:endParaRPr lang="en-US" sz="2000" dirty="0"/>
          </a:p>
          <a:p>
            <a:pPr marL="819150" indent="-457200">
              <a:buAutoNum type="arabicParenR"/>
            </a:pPr>
            <a:endParaRPr lang="en-US" sz="2000" dirty="0"/>
          </a:p>
          <a:p>
            <a:pPr marL="819150" indent="-457200">
              <a:buAutoNum type="arabicParenR"/>
            </a:pPr>
            <a:endParaRPr lang="en-US" sz="2000" dirty="0"/>
          </a:p>
          <a:p>
            <a:pPr marL="819150" indent="-457200">
              <a:buAutoNum type="arabicParenR"/>
            </a:pPr>
            <a:endParaRPr lang="en-US" sz="2000" dirty="0"/>
          </a:p>
          <a:p>
            <a:pPr marL="819150" indent="-457200">
              <a:buAutoNum type="arabicParenR"/>
            </a:pPr>
            <a:endParaRPr lang="en-US" sz="2000" dirty="0"/>
          </a:p>
          <a:p>
            <a:pPr marL="819150" indent="-457200">
              <a:buAutoNum type="arabicParenR"/>
            </a:pPr>
            <a:endParaRPr lang="en-US" sz="2000" dirty="0"/>
          </a:p>
          <a:p>
            <a:pPr marL="819150" indent="-457200">
              <a:buAutoNum type="arabicParenR"/>
            </a:pPr>
            <a:endParaRPr lang="en-US" sz="2000" dirty="0"/>
          </a:p>
          <a:p>
            <a:pPr marL="819150" indent="-457200">
              <a:buAutoNum type="arabicParenR"/>
            </a:pPr>
            <a:r>
              <a:rPr lang="en-US" sz="2000" dirty="0"/>
              <a:t>Coordination and directing groups can lead to a selective </a:t>
            </a:r>
            <a:r>
              <a:rPr lang="en-US" sz="2000" dirty="0" err="1"/>
              <a:t>ortho</a:t>
            </a:r>
            <a:r>
              <a:rPr lang="en-US" sz="2000" dirty="0"/>
              <a:t> substitution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1.2.3. </a:t>
            </a:r>
            <a:r>
              <a:rPr lang="fr-CH" sz="2400" dirty="0" err="1">
                <a:latin typeface="+mj-lt"/>
                <a:ea typeface="+mj-ea"/>
                <a:cs typeface="+mj-cs"/>
              </a:rPr>
              <a:t>Secondary</a:t>
            </a:r>
            <a:r>
              <a:rPr lang="fr-CH" sz="2400" dirty="0">
                <a:latin typeface="+mj-lt"/>
                <a:ea typeface="+mj-ea"/>
                <a:cs typeface="+mj-cs"/>
              </a:rPr>
              <a:t> substitution on the </a:t>
            </a:r>
            <a:r>
              <a:rPr lang="fr-CH" sz="2400" dirty="0" err="1">
                <a:latin typeface="+mj-lt"/>
                <a:ea typeface="+mj-ea"/>
                <a:cs typeface="+mj-cs"/>
              </a:rPr>
              <a:t>benzene</a:t>
            </a:r>
            <a:r>
              <a:rPr lang="fr-CH" sz="2400" dirty="0">
                <a:latin typeface="+mj-lt"/>
                <a:ea typeface="+mj-ea"/>
                <a:cs typeface="+mj-cs"/>
              </a:rPr>
              <a:t> ring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42918"/>
            <a:ext cx="9144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>
              <a:buFont typeface="Arial" pitchFamily="34" charset="0"/>
              <a:buChar char="•"/>
            </a:pPr>
            <a:r>
              <a:rPr lang="en-US" sz="2000" dirty="0"/>
              <a:t> Two </a:t>
            </a:r>
            <a:r>
              <a:rPr lang="en-US" sz="2000" dirty="0" err="1"/>
              <a:t>substituents</a:t>
            </a:r>
            <a:r>
              <a:rPr lang="en-US" sz="2000" dirty="0"/>
              <a:t> enhance their effects if directing in the same sense:</a:t>
            </a:r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/>
            <a:r>
              <a:rPr lang="en-US" sz="2000" dirty="0"/>
              <a:t>No substitution in </a:t>
            </a:r>
            <a:r>
              <a:rPr lang="en-US" sz="2000" dirty="0" err="1"/>
              <a:t>bis-ortho</a:t>
            </a:r>
            <a:r>
              <a:rPr lang="en-US" sz="2000" dirty="0"/>
              <a:t> position</a:t>
            </a:r>
          </a:p>
          <a:p>
            <a:pPr marL="361950">
              <a:buFontTx/>
              <a:buChar char="-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r>
              <a:rPr lang="en-US" sz="2000" dirty="0"/>
              <a:t> Case with EDG and EWG </a:t>
            </a:r>
            <a:r>
              <a:rPr lang="en-US" sz="2000" dirty="0" err="1"/>
              <a:t>substituents</a:t>
            </a:r>
            <a:r>
              <a:rPr lang="en-US" sz="2000" dirty="0"/>
              <a:t>: stronger </a:t>
            </a:r>
            <a:r>
              <a:rPr lang="en-US" sz="2000" dirty="0" err="1"/>
              <a:t>subtituent</a:t>
            </a:r>
            <a:r>
              <a:rPr lang="en-US" sz="2000" dirty="0"/>
              <a:t> wins and decides on the position</a:t>
            </a:r>
          </a:p>
          <a:p>
            <a:pPr marL="361950"/>
            <a:r>
              <a:rPr lang="en-US" sz="2000" dirty="0"/>
              <a:t>M-effects dominate I-effects</a:t>
            </a:r>
          </a:p>
          <a:p>
            <a:pPr marL="361950"/>
            <a:r>
              <a:rPr lang="en-US" sz="2000" dirty="0"/>
              <a:t>Most often activating effects are stronger than deactivating effects (-M)</a:t>
            </a:r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/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/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8215338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1.2.4. </a:t>
            </a:r>
            <a:r>
              <a:rPr lang="en-GB" sz="2400" dirty="0"/>
              <a:t>Introducing a 3</a:t>
            </a:r>
            <a:r>
              <a:rPr lang="en-GB" sz="2400" baseline="30000" dirty="0"/>
              <a:t>rd</a:t>
            </a:r>
            <a:r>
              <a:rPr lang="en-GB" sz="2400" dirty="0"/>
              <a:t> substituent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271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14346" y="1071546"/>
            <a:ext cx="93583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>
              <a:buFont typeface="Arial" pitchFamily="34" charset="0"/>
              <a:buChar char="•"/>
            </a:pPr>
            <a:r>
              <a:rPr lang="en-US" sz="2000" dirty="0"/>
              <a:t>  The Hammett equation: quantitative measurement of substitution effect</a:t>
            </a:r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Tx/>
              <a:buChar char="-"/>
            </a:pPr>
            <a:r>
              <a:rPr lang="en-US" sz="2000" dirty="0">
                <a:latin typeface="Symbol" pitchFamily="18" charset="2"/>
              </a:rPr>
              <a:t>s</a:t>
            </a:r>
            <a:r>
              <a:rPr lang="en-US" sz="2000" dirty="0"/>
              <a:t>-values: </a:t>
            </a:r>
          </a:p>
          <a:p>
            <a:pPr marL="361950"/>
            <a:r>
              <a:rPr lang="en-US" sz="2000" dirty="0"/>
              <a:t>Characteristic for the individual substituent</a:t>
            </a:r>
          </a:p>
          <a:p>
            <a:pPr marL="361950"/>
            <a:endParaRPr lang="en-US" sz="2000" dirty="0"/>
          </a:p>
          <a:p>
            <a:pPr marL="361950"/>
            <a:r>
              <a:rPr lang="en-US" sz="2000" dirty="0"/>
              <a:t>Its position is important (different values for a substituent in the o-, m- or p-position)</a:t>
            </a:r>
          </a:p>
          <a:p>
            <a:pPr marL="361950">
              <a:buFontTx/>
              <a:buChar char="-"/>
            </a:pPr>
            <a:endParaRPr lang="en-US" sz="2000" dirty="0"/>
          </a:p>
          <a:p>
            <a:pPr marL="361950">
              <a:buFontTx/>
              <a:buChar char="-"/>
            </a:pPr>
            <a:r>
              <a:rPr lang="en-US" sz="2000" dirty="0">
                <a:latin typeface="Symbol" pitchFamily="18" charset="2"/>
              </a:rPr>
              <a:t>r</a:t>
            </a:r>
            <a:r>
              <a:rPr lang="en-US" sz="2000" dirty="0"/>
              <a:t>-values: </a:t>
            </a:r>
          </a:p>
          <a:p>
            <a:pPr marL="361950"/>
            <a:r>
              <a:rPr lang="en-US" sz="2000" dirty="0">
                <a:latin typeface="Symbol" pitchFamily="18" charset="2"/>
              </a:rPr>
              <a:t>r</a:t>
            </a:r>
            <a:r>
              <a:rPr lang="en-US" sz="2000" dirty="0"/>
              <a:t>&gt;0: a negative charge is developing in the transition state</a:t>
            </a:r>
          </a:p>
          <a:p>
            <a:pPr marL="361950"/>
            <a:r>
              <a:rPr lang="en-US" sz="2000" dirty="0">
                <a:latin typeface="Symbol" pitchFamily="18" charset="2"/>
              </a:rPr>
              <a:t>r</a:t>
            </a:r>
            <a:r>
              <a:rPr lang="en-US" sz="2000" dirty="0"/>
              <a:t>=0: rare case where the reaction rate is not influenced by substitution</a:t>
            </a:r>
          </a:p>
          <a:p>
            <a:pPr marL="361950"/>
            <a:r>
              <a:rPr lang="en-US" sz="2000" dirty="0">
                <a:latin typeface="Symbol" pitchFamily="18" charset="2"/>
              </a:rPr>
              <a:t>r</a:t>
            </a:r>
            <a:r>
              <a:rPr lang="en-US" sz="2000" dirty="0"/>
              <a:t>&lt;0: a positive charge is developing in the transition state</a:t>
            </a:r>
          </a:p>
          <a:p>
            <a:pPr marL="361950">
              <a:buFontTx/>
              <a:buChar char="-"/>
            </a:pPr>
            <a:endParaRPr lang="en-US" sz="2000" dirty="0"/>
          </a:p>
          <a:p>
            <a:pPr marL="361950">
              <a:buFontTx/>
              <a:buChar char="-"/>
            </a:pPr>
            <a:r>
              <a:rPr lang="en-US" sz="2000" dirty="0"/>
              <a:t>Standardized reaction: </a:t>
            </a:r>
          </a:p>
          <a:p>
            <a:pPr marL="361950">
              <a:buFontTx/>
              <a:buChar char="-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</p:txBody>
      </p:sp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992188" y="1428750"/>
          <a:ext cx="71882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098782" imgH="737119" progId="ChemDraw.Document.6.0">
                  <p:embed/>
                </p:oleObj>
              </mc:Choice>
              <mc:Fallback>
                <p:oleObj name="CS ChemDraw Drawing" r:id="rId2" imgW="5098782" imgH="737119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428750"/>
                        <a:ext cx="7188200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5286380" y="2786058"/>
          <a:ext cx="2120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121277" imgH="571152" progId="ChemDraw.Document.6.0">
                  <p:embed/>
                </p:oleObj>
              </mc:Choice>
              <mc:Fallback>
                <p:oleObj name="CS ChemDraw Drawing" r:id="rId4" imgW="2121277" imgH="571152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2786058"/>
                        <a:ext cx="21209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2643174" y="5715016"/>
          <a:ext cx="5950329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748449" imgH="627572" progId="ChemDraw.Document.6.0">
                  <p:embed/>
                </p:oleObj>
              </mc:Choice>
              <mc:Fallback>
                <p:oleObj name="CS ChemDraw Drawing" r:id="rId6" imgW="4748449" imgH="627572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74" y="5715016"/>
                        <a:ext cx="5950329" cy="785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1.3. </a:t>
            </a:r>
            <a:r>
              <a:rPr lang="fr-CH" sz="2400" dirty="0"/>
              <a:t>Quantitative Substitution </a:t>
            </a:r>
            <a:r>
              <a:rPr lang="fr-CH" sz="2400" dirty="0" err="1"/>
              <a:t>Effects</a:t>
            </a:r>
            <a:endParaRPr lang="de-CH" sz="2400" dirty="0"/>
          </a:p>
          <a:p>
            <a:pPr lvl="0">
              <a:spcBef>
                <a:spcPct val="0"/>
              </a:spcBef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57232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>
              <a:buFont typeface="Arial" pitchFamily="34" charset="0"/>
              <a:buChar char="•"/>
            </a:pPr>
            <a:r>
              <a:rPr lang="en-US" sz="2000" dirty="0"/>
              <a:t>  Valuable information that can be obtained from the Hammett equation:</a:t>
            </a:r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819150" indent="-457200">
              <a:buAutoNum type="arabicParenR"/>
            </a:pPr>
            <a:r>
              <a:rPr lang="en-US" sz="2000" dirty="0"/>
              <a:t>A known reaction (</a:t>
            </a:r>
            <a:r>
              <a:rPr lang="en-US" sz="2000" dirty="0">
                <a:latin typeface="Symbol" pitchFamily="18" charset="2"/>
              </a:rPr>
              <a:t>r</a:t>
            </a:r>
            <a:r>
              <a:rPr lang="en-US" sz="2000" dirty="0"/>
              <a:t> known) can be used to determine the donor or acceptor properties of an unknown substituent X: measure its </a:t>
            </a:r>
            <a:r>
              <a:rPr lang="en-US" sz="2000" dirty="0">
                <a:latin typeface="Symbol" pitchFamily="18" charset="2"/>
              </a:rPr>
              <a:t>s</a:t>
            </a:r>
            <a:r>
              <a:rPr lang="en-US" sz="2000" dirty="0"/>
              <a:t> value.</a:t>
            </a:r>
          </a:p>
          <a:p>
            <a:pPr marL="819150" indent="-457200">
              <a:buAutoNum type="arabicParenR"/>
            </a:pPr>
            <a:endParaRPr lang="en-US" sz="2000" dirty="0"/>
          </a:p>
          <a:p>
            <a:pPr marL="819150" indent="-457200">
              <a:buFontTx/>
              <a:buAutoNum type="arabicParenR"/>
            </a:pPr>
            <a:r>
              <a:rPr lang="en-US" sz="2000" dirty="0"/>
              <a:t> Investigate the mechanism of an unknown reaction (</a:t>
            </a:r>
            <a:r>
              <a:rPr lang="en-US" sz="2000" dirty="0">
                <a:latin typeface="Symbol" pitchFamily="18" charset="2"/>
              </a:rPr>
              <a:t>r</a:t>
            </a:r>
            <a:r>
              <a:rPr lang="en-US" sz="2000" dirty="0"/>
              <a:t> unknown): with several known </a:t>
            </a:r>
            <a:r>
              <a:rPr lang="en-US" sz="2000" dirty="0" err="1"/>
              <a:t>substituents</a:t>
            </a:r>
            <a:r>
              <a:rPr lang="en-US" sz="2000" dirty="0"/>
              <a:t> (</a:t>
            </a:r>
            <a:r>
              <a:rPr lang="en-US" sz="2000" dirty="0">
                <a:latin typeface="Symbol" pitchFamily="18" charset="2"/>
              </a:rPr>
              <a:t>s</a:t>
            </a:r>
            <a:r>
              <a:rPr lang="en-US" sz="2000" dirty="0"/>
              <a:t> given) measure the </a:t>
            </a:r>
            <a:r>
              <a:rPr lang="en-US" sz="2000" dirty="0">
                <a:latin typeface="Symbol" pitchFamily="18" charset="2"/>
              </a:rPr>
              <a:t>r </a:t>
            </a:r>
            <a:r>
              <a:rPr lang="en-US" sz="2000" dirty="0"/>
              <a:t>value of the reaction and draw conclusion on the charge in the transition state. </a:t>
            </a:r>
          </a:p>
          <a:p>
            <a:pPr marL="819150" indent="-457200">
              <a:buAutoNum type="arabicParenR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/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1.3. </a:t>
            </a:r>
            <a:r>
              <a:rPr lang="fr-CH" sz="2400" dirty="0"/>
              <a:t>Quantitative Substitution </a:t>
            </a:r>
            <a:r>
              <a:rPr lang="fr-CH" sz="2400" dirty="0" err="1"/>
              <a:t>Effects</a:t>
            </a:r>
            <a:endParaRPr lang="de-CH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0136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>
              <a:buFont typeface="Arial" pitchFamily="34" charset="0"/>
              <a:buChar char="•"/>
            </a:pPr>
            <a:r>
              <a:rPr lang="en-US" sz="2000" dirty="0"/>
              <a:t>  Example for the Hammett equation: </a:t>
            </a:r>
            <a:r>
              <a:rPr lang="en-US" sz="2000" dirty="0" err="1"/>
              <a:t>solvolysis</a:t>
            </a:r>
            <a:r>
              <a:rPr lang="en-US" sz="2000" dirty="0"/>
              <a:t> reaction</a:t>
            </a:r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/>
            <a:r>
              <a:rPr lang="en-US" sz="2000" dirty="0"/>
              <a:t>By definition the line goes via origin</a:t>
            </a:r>
          </a:p>
          <a:p>
            <a:pPr marL="361950"/>
            <a:r>
              <a:rPr lang="en-US" sz="2000" dirty="0"/>
              <a:t>Equation give the </a:t>
            </a:r>
            <a:r>
              <a:rPr lang="en-US" sz="2000" dirty="0">
                <a:latin typeface="Symbol" pitchFamily="18" charset="2"/>
              </a:rPr>
              <a:t>r</a:t>
            </a:r>
            <a:r>
              <a:rPr lang="en-US" sz="2000" dirty="0"/>
              <a:t>-value (the slope): y = -3.828x</a:t>
            </a:r>
          </a:p>
          <a:p>
            <a:pPr marL="361950">
              <a:buFont typeface="Calibri" pitchFamily="34" charset="0"/>
              <a:buChar char="→"/>
            </a:pPr>
            <a:r>
              <a:rPr lang="en-US" sz="2000" dirty="0"/>
              <a:t> a positive charge is developing in the transition state</a:t>
            </a:r>
          </a:p>
          <a:p>
            <a:pPr marL="361950">
              <a:buFont typeface="Calibri" pitchFamily="34" charset="0"/>
              <a:buChar char="→"/>
            </a:pPr>
            <a:r>
              <a:rPr lang="en-US" sz="2000" dirty="0"/>
              <a:t> S</a:t>
            </a:r>
            <a:r>
              <a:rPr lang="en-US" sz="2000" baseline="-25000" dirty="0"/>
              <a:t>N</a:t>
            </a:r>
            <a:r>
              <a:rPr lang="en-US" sz="2000" dirty="0"/>
              <a:t>1 reaction</a:t>
            </a:r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/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5720" y="2500306"/>
          <a:ext cx="4248000" cy="1341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4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3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p-</a:t>
                      </a:r>
                      <a:r>
                        <a:rPr lang="en-GB" sz="1600" dirty="0" err="1"/>
                        <a:t>Cl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p-Me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p-</a:t>
                      </a:r>
                      <a:r>
                        <a:rPr lang="en-GB" sz="1600" dirty="0" err="1"/>
                        <a:t>OMe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Symbol" pitchFamily="18" charset="2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-0.78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/>
                        <a:t>K</a:t>
                      </a:r>
                      <a:r>
                        <a:rPr lang="en-GB" sz="1600" baseline="-25000" dirty="0" err="1"/>
                        <a:t>rel</a:t>
                      </a:r>
                      <a:endParaRPr lang="en-GB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Log(</a:t>
                      </a:r>
                      <a:r>
                        <a:rPr lang="en-GB" sz="1600" dirty="0" err="1"/>
                        <a:t>K</a:t>
                      </a:r>
                      <a:r>
                        <a:rPr lang="en-GB" sz="1600" baseline="-25000" dirty="0" err="1"/>
                        <a:t>rel</a:t>
                      </a:r>
                      <a:r>
                        <a:rPr lang="en-GB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-1.35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714876" y="2500306"/>
          <a:ext cx="4000496" cy="238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7358082" y="3214686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slope = </a:t>
            </a:r>
            <a:r>
              <a:rPr lang="en-GB" sz="1400" b="1" dirty="0">
                <a:solidFill>
                  <a:srgbClr val="FF0000"/>
                </a:solidFill>
                <a:latin typeface="Symbol" pitchFamily="18" charset="2"/>
              </a:rPr>
              <a:t>r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860444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1.3. </a:t>
            </a:r>
            <a:r>
              <a:rPr lang="fr-CH" sz="2400" dirty="0"/>
              <a:t>Quantitative Substitution </a:t>
            </a:r>
            <a:r>
              <a:rPr lang="fr-CH" sz="2400" dirty="0" err="1"/>
              <a:t>Effects</a:t>
            </a:r>
            <a:endParaRPr lang="de-CH" sz="2400" dirty="0"/>
          </a:p>
          <a:p>
            <a:pPr lvl="0">
              <a:spcBef>
                <a:spcPct val="0"/>
              </a:spcBef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>
            <a:normAutofit/>
          </a:bodyPr>
          <a:lstStyle/>
          <a:p>
            <a:pPr algn="l"/>
            <a:r>
              <a:rPr lang="de-CH" sz="2400" dirty="0"/>
              <a:t>3. Diels-Alder Cycloaddition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83671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altLang="zh-CN" dirty="0"/>
              <a:t>3.1. </a:t>
            </a:r>
            <a:r>
              <a:rPr lang="de-CH" dirty="0"/>
              <a:t>Diels-Alder Cycloadditions</a:t>
            </a:r>
            <a:endParaRPr lang="fr-CH" dirty="0"/>
          </a:p>
          <a:p>
            <a:pPr marL="895350"/>
            <a:r>
              <a:rPr lang="fr-CH" altLang="zh-CN" dirty="0"/>
              <a:t>3.1.1. General </a:t>
            </a:r>
            <a:r>
              <a:rPr lang="fr-CH" altLang="zh-CN" dirty="0" err="1"/>
              <a:t>reaction</a:t>
            </a:r>
            <a:r>
              <a:rPr lang="fr-CH" altLang="zh-CN" dirty="0"/>
              <a:t> </a:t>
            </a:r>
            <a:r>
              <a:rPr lang="fr-CH" altLang="zh-CN" dirty="0" err="1"/>
              <a:t>principle</a:t>
            </a:r>
            <a:endParaRPr lang="fr-CH" altLang="zh-CN" dirty="0"/>
          </a:p>
          <a:p>
            <a:pPr marL="895350"/>
            <a:r>
              <a:rPr lang="fr-CH" altLang="zh-CN" dirty="0"/>
              <a:t>3.1.2. The nature of the </a:t>
            </a:r>
            <a:r>
              <a:rPr lang="fr-CH" altLang="zh-CN" dirty="0" err="1"/>
              <a:t>diene</a:t>
            </a:r>
            <a:endParaRPr lang="fr-CH" altLang="zh-CN" dirty="0"/>
          </a:p>
          <a:p>
            <a:pPr marL="895350"/>
            <a:r>
              <a:rPr lang="fr-CH" altLang="zh-CN" dirty="0"/>
              <a:t>3.1.3. The nature of the </a:t>
            </a:r>
            <a:r>
              <a:rPr lang="fr-CH" altLang="zh-CN" dirty="0" err="1"/>
              <a:t>dienophile</a:t>
            </a:r>
            <a:endParaRPr lang="fr-CH" altLang="zh-CN" dirty="0"/>
          </a:p>
          <a:p>
            <a:pPr marL="896938" indent="-266700">
              <a:buFontTx/>
              <a:buChar char="-"/>
            </a:pPr>
            <a:endParaRPr lang="fr-CH" altLang="zh-CN" dirty="0"/>
          </a:p>
          <a:p>
            <a:r>
              <a:rPr lang="fr-CH" altLang="zh-CN" dirty="0"/>
              <a:t>3.2. </a:t>
            </a:r>
            <a:r>
              <a:rPr lang="de-CH" altLang="zh-CN" dirty="0"/>
              <a:t>Mechanism and stereochemical implications</a:t>
            </a:r>
          </a:p>
          <a:p>
            <a:r>
              <a:rPr lang="de-CH" dirty="0"/>
              <a:t>	3.2.1. Diene and dienophile conformation</a:t>
            </a:r>
          </a:p>
          <a:p>
            <a:r>
              <a:rPr lang="de-CH" dirty="0"/>
              <a:t>	3.2.2. Exo/Endo selectivity</a:t>
            </a:r>
            <a:endParaRPr lang="fr-CH" dirty="0"/>
          </a:p>
          <a:p>
            <a:endParaRPr lang="fr-CH" altLang="zh-CN" dirty="0"/>
          </a:p>
          <a:p>
            <a:r>
              <a:rPr lang="fr-CH" altLang="zh-CN" dirty="0"/>
              <a:t>3.3. </a:t>
            </a:r>
            <a:r>
              <a:rPr lang="fr-CH" altLang="zh-CN" dirty="0" err="1"/>
              <a:t>Regioselectivity</a:t>
            </a:r>
            <a:r>
              <a:rPr lang="fr-CH" altLang="zh-CN" dirty="0"/>
              <a:t> in the </a:t>
            </a:r>
            <a:r>
              <a:rPr lang="fr-CH" altLang="zh-CN" dirty="0" err="1"/>
              <a:t>Diels</a:t>
            </a:r>
            <a:r>
              <a:rPr lang="fr-CH" altLang="zh-CN" dirty="0"/>
              <a:t>-</a:t>
            </a:r>
            <a:r>
              <a:rPr lang="fr-CH" altLang="zh-CN" dirty="0" err="1"/>
              <a:t>Alder</a:t>
            </a:r>
            <a:r>
              <a:rPr lang="fr-CH" altLang="zh-CN" dirty="0"/>
              <a:t> </a:t>
            </a:r>
            <a:r>
              <a:rPr lang="fr-CH" altLang="zh-CN" dirty="0" err="1"/>
              <a:t>cycloaddition</a:t>
            </a:r>
            <a:endParaRPr lang="fr-FR" altLang="zh-CN" dirty="0"/>
          </a:p>
          <a:p>
            <a:pPr marL="895350" indent="-895350"/>
            <a:endParaRPr lang="fr-FR" altLang="zh-CN" dirty="0"/>
          </a:p>
          <a:p>
            <a:pPr marL="895350" indent="-895350"/>
            <a:r>
              <a:rPr lang="fr-FR" altLang="zh-CN" dirty="0"/>
              <a:t>3.4. </a:t>
            </a:r>
            <a:r>
              <a:rPr lang="fr-FR" altLang="zh-CN" dirty="0" err="1"/>
              <a:t>Additional</a:t>
            </a:r>
            <a:r>
              <a:rPr lang="fr-FR" altLang="zh-CN" dirty="0"/>
              <a:t> e</a:t>
            </a:r>
            <a:r>
              <a:rPr lang="en-US" altLang="zh-CN" dirty="0" err="1"/>
              <a:t>xamples</a:t>
            </a:r>
            <a:r>
              <a:rPr lang="fr-FR" altLang="zh-CN" dirty="0"/>
              <a:t> of </a:t>
            </a:r>
            <a:r>
              <a:rPr lang="fr-FR" altLang="zh-CN" dirty="0" err="1"/>
              <a:t>Diels</a:t>
            </a:r>
            <a:r>
              <a:rPr lang="fr-FR" altLang="zh-CN" dirty="0"/>
              <a:t>-</a:t>
            </a:r>
            <a:r>
              <a:rPr lang="fr-FR" altLang="zh-CN" dirty="0" err="1"/>
              <a:t>Alder</a:t>
            </a:r>
            <a:r>
              <a:rPr lang="fr-FR" altLang="zh-CN" dirty="0"/>
              <a:t> </a:t>
            </a:r>
            <a:r>
              <a:rPr lang="fr-FR" altLang="zh-CN" dirty="0" err="1"/>
              <a:t>cycloadditions</a:t>
            </a:r>
            <a:endParaRPr lang="fr-FR" altLang="zh-CN" dirty="0"/>
          </a:p>
          <a:p>
            <a:pPr marL="895350" defTabSz="180975"/>
            <a:r>
              <a:rPr lang="fr-FR" altLang="zh-CN" dirty="0"/>
              <a:t>3.4.1. </a:t>
            </a:r>
            <a:r>
              <a:rPr lang="fr-FR" altLang="zh-CN" dirty="0" err="1"/>
              <a:t>Extented</a:t>
            </a:r>
            <a:r>
              <a:rPr lang="fr-FR" altLang="zh-CN" dirty="0"/>
              <a:t> </a:t>
            </a:r>
            <a:r>
              <a:rPr lang="fr-FR" altLang="zh-CN" dirty="0" err="1"/>
              <a:t>polycyclic</a:t>
            </a:r>
            <a:r>
              <a:rPr lang="fr-FR" altLang="zh-CN" dirty="0"/>
              <a:t> </a:t>
            </a:r>
            <a:r>
              <a:rPr lang="fr-FR" altLang="zh-CN" dirty="0" err="1"/>
              <a:t>aromatics</a:t>
            </a:r>
            <a:r>
              <a:rPr lang="fr-FR" altLang="zh-CN" dirty="0"/>
              <a:t> as </a:t>
            </a:r>
            <a:r>
              <a:rPr lang="fr-FR" altLang="zh-CN" dirty="0" err="1"/>
              <a:t>diene</a:t>
            </a:r>
            <a:r>
              <a:rPr lang="fr-FR" altLang="zh-CN" dirty="0"/>
              <a:t> component</a:t>
            </a:r>
          </a:p>
          <a:p>
            <a:pPr marL="895350" defTabSz="180975"/>
            <a:r>
              <a:rPr lang="fr-FR" altLang="zh-CN" dirty="0"/>
              <a:t>3.4.2. </a:t>
            </a:r>
            <a:r>
              <a:rPr lang="fr-FR" altLang="zh-CN" dirty="0" err="1"/>
              <a:t>Benzyne</a:t>
            </a:r>
            <a:r>
              <a:rPr lang="fr-FR" altLang="zh-CN" dirty="0"/>
              <a:t> as </a:t>
            </a:r>
            <a:r>
              <a:rPr lang="fr-FR" altLang="zh-CN" dirty="0" err="1"/>
              <a:t>dienophile</a:t>
            </a:r>
            <a:endParaRPr lang="fr-FR" altLang="zh-CN" dirty="0"/>
          </a:p>
          <a:p>
            <a:pPr marL="895350" defTabSz="180975">
              <a:tabLst>
                <a:tab pos="1343025" algn="l"/>
              </a:tabLst>
            </a:pPr>
            <a:r>
              <a:rPr lang="fr-FR" altLang="zh-CN" dirty="0"/>
              <a:t>3.4.3. </a:t>
            </a:r>
            <a:r>
              <a:rPr lang="fr-FR" altLang="zh-CN" dirty="0" err="1"/>
              <a:t>Intramolecular</a:t>
            </a:r>
            <a:r>
              <a:rPr lang="fr-FR" altLang="zh-CN" dirty="0"/>
              <a:t> </a:t>
            </a:r>
            <a:r>
              <a:rPr lang="fr-FR" altLang="zh-CN" dirty="0" err="1"/>
              <a:t>Diels</a:t>
            </a:r>
            <a:r>
              <a:rPr lang="fr-FR" altLang="zh-CN" dirty="0"/>
              <a:t>-</a:t>
            </a:r>
            <a:r>
              <a:rPr lang="fr-FR" altLang="zh-CN" dirty="0" err="1"/>
              <a:t>Alder</a:t>
            </a:r>
            <a:r>
              <a:rPr lang="fr-FR" altLang="zh-CN" dirty="0"/>
              <a:t> </a:t>
            </a:r>
            <a:r>
              <a:rPr lang="fr-FR" altLang="zh-CN" dirty="0" err="1"/>
              <a:t>reactions</a:t>
            </a:r>
            <a:r>
              <a:rPr lang="fr-FR" altLang="zh-CN" dirty="0"/>
              <a:t> (IMDA)</a:t>
            </a:r>
          </a:p>
          <a:p>
            <a:pPr marL="895350" defTabSz="180975"/>
            <a:r>
              <a:rPr lang="fr-FR" altLang="zh-CN" dirty="0"/>
              <a:t>3.4.4. Retro-</a:t>
            </a:r>
            <a:r>
              <a:rPr lang="fr-FR" altLang="zh-CN" dirty="0" err="1"/>
              <a:t>Diels</a:t>
            </a:r>
            <a:r>
              <a:rPr lang="fr-FR" altLang="zh-CN" dirty="0"/>
              <a:t>-</a:t>
            </a:r>
            <a:r>
              <a:rPr lang="fr-FR" altLang="zh-CN" dirty="0" err="1"/>
              <a:t>Alder</a:t>
            </a:r>
            <a:r>
              <a:rPr lang="fr-FR" altLang="zh-CN" dirty="0"/>
              <a:t> </a:t>
            </a:r>
            <a:r>
              <a:rPr lang="fr-FR" altLang="zh-CN" dirty="0" err="1"/>
              <a:t>reaction</a:t>
            </a:r>
            <a:endParaRPr lang="fr-CH" altLang="zh-C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813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270892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</a:t>
            </a:r>
            <a:r>
              <a:rPr lang="fr-CH" dirty="0"/>
              <a:t>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4869160"/>
            <a:ext cx="504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Application: a trick for a </a:t>
            </a:r>
            <a:r>
              <a:rPr lang="fr-CH" dirty="0" err="1"/>
              <a:t>removable</a:t>
            </a:r>
            <a:r>
              <a:rPr lang="fr-CH" dirty="0"/>
              <a:t> </a:t>
            </a:r>
            <a:r>
              <a:rPr lang="fr-CH" dirty="0" err="1"/>
              <a:t>directing</a:t>
            </a:r>
            <a:r>
              <a:rPr lang="fr-CH" dirty="0"/>
              <a:t> group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8215338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1.4.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Reversibility in 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GB" sz="2400" b="0" i="0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reactions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1520" y="29969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Kinetic: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7884" y="292893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Thermodynamic: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32" y="2924944"/>
            <a:ext cx="9144032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/>
            <a:r>
              <a:rPr lang="fr-CH" dirty="0" err="1"/>
              <a:t>Naphthaline</a:t>
            </a:r>
            <a:r>
              <a:rPr lang="fr-CH" dirty="0"/>
              <a:t>: </a:t>
            </a:r>
            <a:r>
              <a:rPr lang="fr-CH" dirty="0" err="1"/>
              <a:t>reactivities</a:t>
            </a:r>
            <a:r>
              <a:rPr lang="fr-CH" dirty="0"/>
              <a:t> </a:t>
            </a:r>
            <a:r>
              <a:rPr lang="fr-CH" dirty="0" err="1"/>
              <a:t>differences</a:t>
            </a:r>
            <a:r>
              <a:rPr lang="fr-CH" dirty="0"/>
              <a:t> </a:t>
            </a:r>
            <a:r>
              <a:rPr lang="fr-CH" dirty="0" err="1"/>
              <a:t>between</a:t>
            </a:r>
            <a:r>
              <a:rPr lang="fr-CH" dirty="0"/>
              <a:t> position 1 and 2 in </a:t>
            </a:r>
            <a:r>
              <a:rPr lang="fr-CH" dirty="0" err="1"/>
              <a:t>S</a:t>
            </a:r>
            <a:r>
              <a:rPr lang="fr-CH" baseline="-25000" dirty="0" err="1"/>
              <a:t>E</a:t>
            </a:r>
            <a:r>
              <a:rPr lang="fr-CH" dirty="0" err="1"/>
              <a:t>Ar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215338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1.5.1.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Reactivity of condensed aromatic substrates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2051720" y="836712"/>
          <a:ext cx="5050770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254562" imgH="1456487" progId="ChemDraw.Document.6.0">
                  <p:embed/>
                </p:oleObj>
              </mc:Choice>
              <mc:Fallback>
                <p:oleObj name="CS ChemDraw Drawing" r:id="rId2" imgW="4254562" imgH="1456487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836712"/>
                        <a:ext cx="5050770" cy="1728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008" y="3923764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Position 2: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5373216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Position 1: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14346" y="2571744"/>
            <a:ext cx="97870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/>
            <a:r>
              <a:rPr lang="fr-CH" dirty="0" err="1"/>
              <a:t>Criteria</a:t>
            </a:r>
            <a:r>
              <a:rPr lang="fr-CH" dirty="0"/>
              <a:t>:</a:t>
            </a:r>
          </a:p>
          <a:p>
            <a:endParaRPr lang="fr-CH" dirty="0"/>
          </a:p>
          <a:p>
            <a:pPr marL="896938" indent="-180975">
              <a:buFont typeface="Arial" pitchFamily="34" charset="0"/>
              <a:buChar char="•"/>
            </a:pPr>
            <a:r>
              <a:rPr lang="fr-CH" dirty="0"/>
              <a:t>X must </a:t>
            </a:r>
            <a:r>
              <a:rPr lang="fr-CH" dirty="0" err="1"/>
              <a:t>be</a:t>
            </a:r>
            <a:r>
              <a:rPr lang="fr-CH" dirty="0"/>
              <a:t> a </a:t>
            </a:r>
            <a:r>
              <a:rPr lang="fr-CH" dirty="0" err="1"/>
              <a:t>leaving</a:t>
            </a:r>
            <a:r>
              <a:rPr lang="fr-CH" dirty="0"/>
              <a:t> group </a:t>
            </a:r>
            <a:r>
              <a:rPr lang="fr-CH" dirty="0" err="1"/>
              <a:t>with</a:t>
            </a:r>
            <a:r>
              <a:rPr lang="fr-CH" dirty="0"/>
              <a:t> </a:t>
            </a:r>
            <a:r>
              <a:rPr lang="fr-CH" dirty="0" err="1"/>
              <a:t>high</a:t>
            </a:r>
            <a:r>
              <a:rPr lang="fr-CH" dirty="0"/>
              <a:t> </a:t>
            </a:r>
            <a:r>
              <a:rPr lang="fr-CH" dirty="0" err="1"/>
              <a:t>electronegativity</a:t>
            </a:r>
            <a:r>
              <a:rPr lang="fr-CH" dirty="0"/>
              <a:t> (F, Cl, OR…)</a:t>
            </a:r>
          </a:p>
          <a:p>
            <a:pPr marL="896938" indent="-180975">
              <a:buFont typeface="Arial" pitchFamily="34" charset="0"/>
              <a:buChar char="•"/>
            </a:pPr>
            <a:endParaRPr lang="fr-CH" dirty="0"/>
          </a:p>
          <a:p>
            <a:pPr marL="896938" indent="-180975">
              <a:buFont typeface="Arial" pitchFamily="34" charset="0"/>
              <a:buChar char="•"/>
            </a:pPr>
            <a:r>
              <a:rPr lang="fr-CH" dirty="0"/>
              <a:t>EWG group (-NO</a:t>
            </a:r>
            <a:r>
              <a:rPr lang="fr-CH" baseline="-25000" dirty="0"/>
              <a:t>2</a:t>
            </a:r>
            <a:r>
              <a:rPr lang="fr-CH" dirty="0"/>
              <a:t>, -CN, …)</a:t>
            </a:r>
          </a:p>
          <a:p>
            <a:pPr marL="896938" indent="-180975">
              <a:lnSpc>
                <a:spcPct val="150000"/>
              </a:lnSpc>
            </a:pPr>
            <a:r>
              <a:rPr lang="fr-CH" dirty="0"/>
              <a:t>→ The </a:t>
            </a:r>
            <a:r>
              <a:rPr lang="fr-CH" dirty="0" err="1"/>
              <a:t>reaction</a:t>
            </a:r>
            <a:r>
              <a:rPr lang="fr-CH" dirty="0"/>
              <a:t> </a:t>
            </a:r>
            <a:r>
              <a:rPr lang="fr-CH" dirty="0" err="1"/>
              <a:t>proceeds</a:t>
            </a:r>
            <a:r>
              <a:rPr lang="fr-CH" dirty="0"/>
              <a:t> by an addition/</a:t>
            </a:r>
            <a:r>
              <a:rPr lang="fr-CH" dirty="0" err="1"/>
              <a:t>elimination</a:t>
            </a:r>
            <a:r>
              <a:rPr lang="fr-CH" dirty="0"/>
              <a:t> </a:t>
            </a:r>
            <a:r>
              <a:rPr lang="fr-CH" dirty="0" err="1"/>
              <a:t>mechanism</a:t>
            </a:r>
            <a:r>
              <a:rPr lang="fr-CH" dirty="0"/>
              <a:t>.</a:t>
            </a:r>
          </a:p>
          <a:p>
            <a:pPr marL="896938" indent="-180975">
              <a:lnSpc>
                <a:spcPct val="150000"/>
              </a:lnSpc>
            </a:pPr>
            <a:r>
              <a:rPr lang="fr-CH" dirty="0"/>
              <a:t>→ </a:t>
            </a:r>
            <a:r>
              <a:rPr lang="fr-CH" dirty="0" err="1"/>
              <a:t>Obeys</a:t>
            </a:r>
            <a:r>
              <a:rPr lang="fr-CH" dirty="0"/>
              <a:t> second </a:t>
            </a:r>
            <a:r>
              <a:rPr lang="fr-CH" dirty="0" err="1"/>
              <a:t>order</a:t>
            </a:r>
            <a:r>
              <a:rPr lang="fr-CH" dirty="0"/>
              <a:t> </a:t>
            </a:r>
            <a:r>
              <a:rPr lang="fr-CH" dirty="0" err="1"/>
              <a:t>kinetics</a:t>
            </a:r>
            <a:endParaRPr lang="fr-CH" dirty="0"/>
          </a:p>
          <a:p>
            <a:pPr marL="896938" indent="-180975">
              <a:lnSpc>
                <a:spcPct val="150000"/>
              </a:lnSpc>
            </a:pPr>
            <a:r>
              <a:rPr lang="fr-CH" dirty="0"/>
              <a:t>→ EWG </a:t>
            </a:r>
            <a:r>
              <a:rPr lang="fr-CH" dirty="0" err="1"/>
              <a:t>substituents</a:t>
            </a:r>
            <a:r>
              <a:rPr lang="fr-CH" dirty="0"/>
              <a:t> must </a:t>
            </a:r>
            <a:r>
              <a:rPr lang="fr-CH" dirty="0" err="1"/>
              <a:t>stabilize</a:t>
            </a:r>
            <a:r>
              <a:rPr lang="fr-CH" dirty="0"/>
              <a:t> the </a:t>
            </a:r>
            <a:r>
              <a:rPr lang="fr-CH" dirty="0" err="1"/>
              <a:t>negative</a:t>
            </a:r>
            <a:r>
              <a:rPr lang="fr-CH" dirty="0"/>
              <a:t> charge of the </a:t>
            </a:r>
            <a:r>
              <a:rPr lang="fr-CH" dirty="0" err="1"/>
              <a:t>Meisenheimer</a:t>
            </a:r>
            <a:r>
              <a:rPr lang="fr-CH" dirty="0"/>
              <a:t> </a:t>
            </a:r>
            <a:r>
              <a:rPr lang="fr-CH" dirty="0" err="1"/>
              <a:t>intermediate</a:t>
            </a:r>
            <a:r>
              <a:rPr lang="fr-CH" dirty="0"/>
              <a:t>.</a:t>
            </a:r>
          </a:p>
          <a:p>
            <a:pPr marL="896938" indent="-180975">
              <a:lnSpc>
                <a:spcPct val="150000"/>
              </a:lnSpc>
            </a:pPr>
            <a:r>
              <a:rPr lang="fr-CH" dirty="0"/>
              <a:t>→ </a:t>
            </a:r>
            <a:r>
              <a:rPr lang="fr-CH" dirty="0" err="1"/>
              <a:t>Therefore</a:t>
            </a:r>
            <a:r>
              <a:rPr lang="fr-CH" dirty="0"/>
              <a:t> </a:t>
            </a:r>
            <a:r>
              <a:rPr lang="fr-CH" dirty="0" err="1"/>
              <a:t>they</a:t>
            </a:r>
            <a:r>
              <a:rPr lang="fr-CH" dirty="0"/>
              <a:t> must </a:t>
            </a:r>
            <a:r>
              <a:rPr lang="fr-CH" dirty="0" err="1"/>
              <a:t>be</a:t>
            </a:r>
            <a:r>
              <a:rPr lang="fr-CH" dirty="0"/>
              <a:t> in the ortho- or para- position. 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8215338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1.6.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Nucleophilic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Aromatic Substitution 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GB" sz="2400" b="0" i="0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2087563" y="966788"/>
          <a:ext cx="4932362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376482" imgH="1307190" progId="ChemDraw.Document.6.0">
                  <p:embed/>
                </p:oleObj>
              </mc:Choice>
              <mc:Fallback>
                <p:oleObj name="CS ChemDraw Drawing" r:id="rId2" imgW="4376482" imgH="130719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966788"/>
                        <a:ext cx="4932362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274" y="764704"/>
            <a:ext cx="4285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/>
              <a:t>Prominent</a:t>
            </a:r>
            <a:r>
              <a:rPr lang="fr-CH" sz="2000" dirty="0"/>
              <a:t> </a:t>
            </a:r>
            <a:r>
              <a:rPr lang="fr-CH" sz="2000" dirty="0" err="1"/>
              <a:t>example</a:t>
            </a:r>
            <a:r>
              <a:rPr lang="fr-CH" sz="2000" dirty="0"/>
              <a:t> of </a:t>
            </a:r>
            <a:r>
              <a:rPr lang="fr-CH" sz="2000" dirty="0" err="1"/>
              <a:t>S</a:t>
            </a:r>
            <a:r>
              <a:rPr lang="fr-CH" sz="2000" baseline="-25000" dirty="0" err="1"/>
              <a:t>N</a:t>
            </a:r>
            <a:r>
              <a:rPr lang="fr-CH" sz="2000" dirty="0" err="1"/>
              <a:t>Ar</a:t>
            </a:r>
            <a:endParaRPr lang="en-US" sz="2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2861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fr-CH" dirty="0" err="1"/>
              <a:t>Historical</a:t>
            </a:r>
            <a:r>
              <a:rPr lang="fr-CH" dirty="0"/>
              <a:t> </a:t>
            </a:r>
            <a:r>
              <a:rPr lang="fr-CH" dirty="0" err="1"/>
              <a:t>very</a:t>
            </a:r>
            <a:r>
              <a:rPr lang="fr-CH" dirty="0"/>
              <a:t> important application </a:t>
            </a:r>
            <a:r>
              <a:rPr lang="fr-CH" dirty="0" err="1"/>
              <a:t>with</a:t>
            </a:r>
            <a:r>
              <a:rPr lang="fr-CH" dirty="0"/>
              <a:t> </a:t>
            </a:r>
            <a:r>
              <a:rPr lang="fr-CH" dirty="0" err="1"/>
              <a:t>Sanger’s</a:t>
            </a:r>
            <a:r>
              <a:rPr lang="fr-CH" dirty="0"/>
              <a:t> </a:t>
            </a:r>
            <a:r>
              <a:rPr lang="fr-CH" dirty="0" err="1"/>
              <a:t>reagent</a:t>
            </a:r>
            <a:r>
              <a:rPr lang="fr-CH" dirty="0"/>
              <a:t> </a:t>
            </a:r>
            <a:r>
              <a:rPr lang="fr-CH" dirty="0" err="1"/>
              <a:t>using</a:t>
            </a:r>
            <a:r>
              <a:rPr lang="fr-CH" dirty="0"/>
              <a:t> </a:t>
            </a:r>
            <a:r>
              <a:rPr lang="fr-CH" dirty="0" err="1"/>
              <a:t>S</a:t>
            </a:r>
            <a:r>
              <a:rPr lang="fr-CH" baseline="-25000" dirty="0" err="1"/>
              <a:t>N</a:t>
            </a:r>
            <a:r>
              <a:rPr lang="fr-CH" dirty="0" err="1"/>
              <a:t>Ar</a:t>
            </a:r>
            <a:r>
              <a:rPr lang="fr-CH" dirty="0"/>
              <a:t> for </a:t>
            </a:r>
            <a:r>
              <a:rPr lang="fr-CH" dirty="0" err="1"/>
              <a:t>amino</a:t>
            </a:r>
            <a:r>
              <a:rPr lang="fr-CH" dirty="0"/>
              <a:t> </a:t>
            </a:r>
            <a:r>
              <a:rPr lang="fr-CH" dirty="0" err="1"/>
              <a:t>acid</a:t>
            </a:r>
            <a:r>
              <a:rPr lang="fr-CH" dirty="0"/>
              <a:t> </a:t>
            </a:r>
            <a:r>
              <a:rPr lang="fr-CH" dirty="0" err="1"/>
              <a:t>sequence</a:t>
            </a:r>
            <a:r>
              <a:rPr lang="fr-CH" dirty="0"/>
              <a:t> </a:t>
            </a:r>
            <a:r>
              <a:rPr lang="fr-CH" dirty="0" err="1"/>
              <a:t>analysis</a:t>
            </a:r>
            <a:endParaRPr lang="en-US" baseline="-25000" dirty="0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827584" y="4005064"/>
          <a:ext cx="71913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18824" imgH="892620" progId="ChemDraw.Document.6.0">
                  <p:embed/>
                </p:oleObj>
              </mc:Choice>
              <mc:Fallback>
                <p:oleObj name="CS ChemDraw Drawing" r:id="rId2" imgW="718824" imgH="89262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005064"/>
                        <a:ext cx="719138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19672" y="429309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Sanger’s</a:t>
            </a:r>
            <a:r>
              <a:rPr lang="fr-CH" dirty="0"/>
              <a:t> </a:t>
            </a:r>
            <a:r>
              <a:rPr lang="fr-CH" dirty="0" err="1"/>
              <a:t>reagent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8215338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1.6.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GB" sz="2400" dirty="0" err="1"/>
              <a:t>Nucleophilic</a:t>
            </a:r>
            <a:r>
              <a:rPr lang="en-GB" sz="2400" dirty="0"/>
              <a:t> Aromatic Substitution </a:t>
            </a:r>
            <a:r>
              <a:rPr lang="en-GB" sz="2400" dirty="0" err="1"/>
              <a:t>S</a:t>
            </a:r>
            <a:r>
              <a:rPr lang="en-GB" sz="2400" baseline="-25000" dirty="0" err="1"/>
              <a:t>N</a:t>
            </a:r>
            <a:r>
              <a:rPr lang="en-GB" sz="2400" dirty="0" err="1"/>
              <a:t>Ar</a:t>
            </a:r>
            <a:endParaRPr lang="en-GB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-1476672" y="-42080056"/>
          <a:ext cx="12336463" cy="8849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2336222" imgH="88492028" progId="ChemDraw.Document.6.0">
                  <p:embed/>
                </p:oleObj>
              </mc:Choice>
              <mc:Fallback>
                <p:oleObj name="CS ChemDraw Drawing" r:id="rId4" imgW="12336222" imgH="88492028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76672" y="-42080056"/>
                        <a:ext cx="12336463" cy="8849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99591" y="2062162"/>
          <a:ext cx="6269560" cy="2964180"/>
        </p:xfrm>
        <a:graphic>
          <a:graphicData uri="http://schemas.openxmlformats.org/drawingml/2006/table">
            <a:tbl>
              <a:tblPr/>
              <a:tblGrid>
                <a:gridCol w="205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3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  <a:r>
                        <a:rPr lang="en-US" sz="1600" b="1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  <a:r>
                        <a:rPr lang="en-US" sz="1600" b="1" i="0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r>
                        <a:rPr lang="en-US" sz="16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</a:t>
                      </a:r>
                      <a:r>
                        <a:rPr lang="en-US" sz="16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Key Intermediate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Cationic,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Anionic,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Wheland complex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Meisenheimer Complex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Substituent that accelerate the reaction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+M/+I groups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strong -M groups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Leaving group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-H ( -SiR</a:t>
                      </a:r>
                      <a:r>
                        <a:rPr lang="en-US" sz="16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; -CR</a:t>
                      </a:r>
                      <a:r>
                        <a:rPr lang="en-US" sz="16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-F, -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-OR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27371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/>
            <a:r>
              <a:rPr lang="fr-CH" dirty="0"/>
              <a:t>Comparaison </a:t>
            </a:r>
            <a:r>
              <a:rPr lang="fr-CH" dirty="0" err="1"/>
              <a:t>between</a:t>
            </a:r>
            <a:r>
              <a:rPr lang="fr-CH" dirty="0"/>
              <a:t> </a:t>
            </a:r>
            <a:r>
              <a:rPr lang="fr-CH" dirty="0" err="1"/>
              <a:t>S</a:t>
            </a:r>
            <a:r>
              <a:rPr lang="fr-CH" baseline="-25000" dirty="0" err="1"/>
              <a:t>E</a:t>
            </a:r>
            <a:r>
              <a:rPr lang="fr-CH" dirty="0" err="1"/>
              <a:t>Ar</a:t>
            </a:r>
            <a:r>
              <a:rPr lang="fr-CH" dirty="0"/>
              <a:t> and </a:t>
            </a:r>
            <a:r>
              <a:rPr lang="fr-CH" dirty="0" err="1"/>
              <a:t>S</a:t>
            </a:r>
            <a:r>
              <a:rPr lang="fr-CH" baseline="-25000" dirty="0" err="1"/>
              <a:t>N</a:t>
            </a:r>
            <a:r>
              <a:rPr lang="fr-CH" dirty="0" err="1"/>
              <a:t>Ar</a:t>
            </a:r>
            <a:r>
              <a:rPr lang="fr-CH" dirty="0"/>
              <a:t> : basic </a:t>
            </a:r>
            <a:r>
              <a:rPr lang="fr-CH" dirty="0" err="1"/>
              <a:t>key</a:t>
            </a:r>
            <a:r>
              <a:rPr lang="fr-CH" dirty="0"/>
              <a:t> </a:t>
            </a:r>
            <a:r>
              <a:rPr lang="fr-CH" dirty="0" err="1"/>
              <a:t>facts</a:t>
            </a:r>
            <a:endParaRPr lang="en-US" baseline="-25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215338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1.6.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GB" sz="2400" dirty="0" err="1"/>
              <a:t>Nucleophilic</a:t>
            </a:r>
            <a:r>
              <a:rPr lang="en-GB" sz="2400" dirty="0"/>
              <a:t> Aromatic Substitution </a:t>
            </a:r>
            <a:r>
              <a:rPr lang="en-GB" sz="2400" dirty="0" err="1"/>
              <a:t>S</a:t>
            </a:r>
            <a:r>
              <a:rPr lang="en-GB" sz="2400" baseline="-25000" dirty="0" err="1"/>
              <a:t>N</a:t>
            </a:r>
            <a:r>
              <a:rPr lang="en-GB" sz="2400" dirty="0" err="1"/>
              <a:t>Ar</a:t>
            </a:r>
            <a:endParaRPr lang="en-GB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714356"/>
            <a:ext cx="9144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Sandmeyer</a:t>
            </a:r>
            <a:r>
              <a:rPr lang="en-US" sz="2000" dirty="0"/>
              <a:t> reaction</a:t>
            </a:r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r>
              <a:rPr lang="en-US" sz="2000" dirty="0"/>
              <a:t> General mechanism:</a:t>
            </a:r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/>
            <a:r>
              <a:rPr lang="en-US" sz="2000" dirty="0"/>
              <a:t>Exception: no copper needed with iodide, iodide act as a </a:t>
            </a:r>
            <a:r>
              <a:rPr lang="en-US" sz="2000" dirty="0" err="1"/>
              <a:t>redox</a:t>
            </a:r>
            <a:r>
              <a:rPr lang="en-US" sz="2000" dirty="0"/>
              <a:t> catalyst itself</a:t>
            </a:r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/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</p:txBody>
      </p:sp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2928926" y="642918"/>
          <a:ext cx="2787650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450222" imgH="2700338" progId="ChemDraw.Document.6.0">
                  <p:embed/>
                </p:oleObj>
              </mc:Choice>
              <mc:Fallback>
                <p:oleObj name="CS ChemDraw Drawing" r:id="rId2" imgW="2450222" imgH="270033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642918"/>
                        <a:ext cx="2787650" cy="307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8215338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1.7. </a:t>
            </a:r>
            <a:r>
              <a:rPr lang="en-GB" sz="2400" dirty="0"/>
              <a:t>Reaction of </a:t>
            </a:r>
            <a:r>
              <a:rPr lang="en-GB" sz="2400" dirty="0" err="1"/>
              <a:t>diazonium</a:t>
            </a:r>
            <a:r>
              <a:rPr lang="en-GB" sz="2400" dirty="0"/>
              <a:t> salts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87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714356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Meerwein</a:t>
            </a:r>
            <a:r>
              <a:rPr lang="en-US" sz="2000" dirty="0"/>
              <a:t> reduction: removal of the </a:t>
            </a:r>
            <a:r>
              <a:rPr lang="en-US" sz="2000" dirty="0" err="1"/>
              <a:t>diazonium</a:t>
            </a:r>
            <a:r>
              <a:rPr lang="en-US" sz="2000" dirty="0"/>
              <a:t> group</a:t>
            </a:r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/>
            <a:endParaRPr lang="en-US" sz="2000" dirty="0"/>
          </a:p>
          <a:p>
            <a:pPr marL="361950">
              <a:buFont typeface="Arial" pitchFamily="34" charset="0"/>
              <a:buChar char="•"/>
            </a:pPr>
            <a:r>
              <a:rPr lang="en-US" sz="2000" dirty="0"/>
              <a:t> Reduction of a </a:t>
            </a:r>
            <a:r>
              <a:rPr lang="en-US" sz="2000" dirty="0" err="1"/>
              <a:t>diazonium</a:t>
            </a:r>
            <a:r>
              <a:rPr lang="en-US" sz="2000" dirty="0"/>
              <a:t> salt maintaining the N-N single bond: preparation of aromatic </a:t>
            </a:r>
            <a:r>
              <a:rPr lang="en-US" sz="2000" dirty="0" err="1"/>
              <a:t>hydrazines</a:t>
            </a: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/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8215338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1.7. </a:t>
            </a:r>
            <a:r>
              <a:rPr lang="en-GB" sz="2400" dirty="0"/>
              <a:t>Reaction of </a:t>
            </a:r>
            <a:r>
              <a:rPr lang="en-GB" sz="2400" dirty="0" err="1"/>
              <a:t>diazonium</a:t>
            </a:r>
            <a:r>
              <a:rPr lang="en-GB" sz="2400" dirty="0"/>
              <a:t> salts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72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42918"/>
            <a:ext cx="9144000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/>
            <a:r>
              <a:rPr lang="en-US" sz="2000" dirty="0"/>
              <a:t>Only possible with the very best leaving group: N</a:t>
            </a:r>
            <a:r>
              <a:rPr lang="en-US" sz="2000" baseline="-25000" dirty="0"/>
              <a:t>2</a:t>
            </a:r>
          </a:p>
          <a:p>
            <a:pPr marL="361950"/>
            <a:endParaRPr lang="en-US" sz="2000" dirty="0"/>
          </a:p>
          <a:p>
            <a:pPr marL="361950">
              <a:buFont typeface="Arial" pitchFamily="34" charset="0"/>
              <a:buChar char="•"/>
            </a:pPr>
            <a:r>
              <a:rPr lang="en-US" sz="2000" dirty="0"/>
              <a:t> Generation of </a:t>
            </a:r>
            <a:r>
              <a:rPr lang="en-US" sz="2000" dirty="0" err="1"/>
              <a:t>arene</a:t>
            </a:r>
            <a:r>
              <a:rPr lang="en-US" sz="2000" dirty="0"/>
              <a:t> </a:t>
            </a:r>
            <a:r>
              <a:rPr lang="en-US" sz="2000" dirty="0" err="1"/>
              <a:t>cations</a:t>
            </a:r>
            <a:r>
              <a:rPr lang="en-US" sz="2000" dirty="0"/>
              <a:t>: “Phenol cooking”</a:t>
            </a:r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/>
            <a:endParaRPr lang="en-US" sz="2000" baseline="-25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/>
            <a:endParaRPr lang="en-US" sz="2000" dirty="0"/>
          </a:p>
          <a:p>
            <a:pPr marL="361950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Balz-Schiemann</a:t>
            </a:r>
            <a:r>
              <a:rPr lang="en-US" sz="2000" dirty="0"/>
              <a:t> reaction: introduction of a fluorine substituent</a:t>
            </a:r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  <a:p>
            <a:pPr marL="361950"/>
            <a:endParaRPr lang="en-US" sz="2000" dirty="0"/>
          </a:p>
          <a:p>
            <a:pPr marL="361950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8215338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1.7. </a:t>
            </a:r>
            <a:r>
              <a:rPr lang="en-GB" sz="2400" dirty="0"/>
              <a:t>Reactions proceeding by </a:t>
            </a:r>
            <a:r>
              <a:rPr lang="en-GB" sz="2400" dirty="0" err="1"/>
              <a:t>arenium</a:t>
            </a:r>
            <a:r>
              <a:rPr lang="en-GB" sz="2400" dirty="0"/>
              <a:t> </a:t>
            </a:r>
            <a:r>
              <a:rPr lang="en-GB" sz="2400" dirty="0" err="1"/>
              <a:t>cations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17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071538" y="1357298"/>
          <a:ext cx="29591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959306" imgH="1101600" progId="ChemDraw.Document.6.0">
                  <p:embed/>
                </p:oleObj>
              </mc:Choice>
              <mc:Fallback>
                <p:oleObj name="CS ChemDraw Drawing" r:id="rId2" imgW="2959306" imgH="110160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1357298"/>
                        <a:ext cx="295910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1076077" y="2492896"/>
          <a:ext cx="30638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064388" imgH="958230" progId="ChemDraw.Document.6.0">
                  <p:embed/>
                </p:oleObj>
              </mc:Choice>
              <mc:Fallback>
                <p:oleObj name="CS ChemDraw Drawing" r:id="rId4" imgW="3064388" imgH="958230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077" y="2492896"/>
                        <a:ext cx="306387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764704"/>
            <a:ext cx="334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/>
              <a:t>Experimental</a:t>
            </a:r>
            <a:r>
              <a:rPr lang="fr-CH" sz="2000" dirty="0"/>
              <a:t> observations:</a:t>
            </a:r>
          </a:p>
          <a:p>
            <a:endParaRPr lang="fr-CH" sz="2000" dirty="0"/>
          </a:p>
          <a:p>
            <a:r>
              <a:rPr lang="fr-CH" sz="2000" dirty="0"/>
              <a:t>A)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9486" y="242088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B)</a:t>
            </a:r>
            <a:endParaRPr lang="en-US" sz="20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8215338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1.8.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GB" sz="2400" noProof="0" dirty="0"/>
              <a:t>Substitution by the </a:t>
            </a:r>
            <a:r>
              <a:rPr lang="en-GB" sz="2400" noProof="0" dirty="0" err="1"/>
              <a:t>aryne</a:t>
            </a:r>
            <a:r>
              <a:rPr lang="en-GB" sz="2400" noProof="0" dirty="0"/>
              <a:t> mechanism</a:t>
            </a:r>
            <a:endParaRPr lang="en-GB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7504" y="341970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Explanation by a new mechanism: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57298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/>
            <a:r>
              <a:rPr lang="fr-CH" dirty="0"/>
              <a:t>General </a:t>
            </a:r>
            <a:r>
              <a:rPr lang="fr-CH" dirty="0" err="1"/>
              <a:t>properties</a:t>
            </a:r>
            <a:r>
              <a:rPr lang="fr-CH" dirty="0"/>
              <a:t> of the </a:t>
            </a:r>
            <a:r>
              <a:rPr lang="fr-CH" dirty="0" err="1"/>
              <a:t>arynes</a:t>
            </a:r>
            <a:endParaRPr lang="fr-CH" dirty="0"/>
          </a:p>
          <a:p>
            <a:endParaRPr lang="fr-CH" dirty="0"/>
          </a:p>
          <a:p>
            <a:pPr marL="801688" indent="-266700"/>
            <a:r>
              <a:rPr lang="fr-CH" dirty="0"/>
              <a:t>- 	Are not real/normal triple bond </a:t>
            </a:r>
            <a:r>
              <a:rPr lang="fr-CH" dirty="0" err="1"/>
              <a:t>with</a:t>
            </a:r>
            <a:r>
              <a:rPr lang="fr-CH" dirty="0"/>
              <a:t> </a:t>
            </a:r>
            <a:r>
              <a:rPr lang="fr-CH" dirty="0" err="1"/>
              <a:t>two</a:t>
            </a:r>
            <a:r>
              <a:rPr lang="fr-CH" dirty="0"/>
              <a:t> </a:t>
            </a:r>
            <a:r>
              <a:rPr lang="fr-CH" dirty="0" err="1"/>
              <a:t>sp</a:t>
            </a:r>
            <a:r>
              <a:rPr lang="fr-CH" dirty="0"/>
              <a:t>-</a:t>
            </a:r>
            <a:r>
              <a:rPr lang="fr-CH" dirty="0" err="1"/>
              <a:t>hybridized</a:t>
            </a:r>
            <a:r>
              <a:rPr lang="fr-CH" dirty="0"/>
              <a:t> </a:t>
            </a:r>
            <a:r>
              <a:rPr lang="fr-CH" dirty="0" err="1"/>
              <a:t>carbon</a:t>
            </a:r>
            <a:r>
              <a:rPr lang="fr-CH" dirty="0"/>
              <a:t> </a:t>
            </a:r>
            <a:r>
              <a:rPr lang="fr-CH" dirty="0" err="1"/>
              <a:t>atoms</a:t>
            </a:r>
            <a:endParaRPr lang="fr-CH" dirty="0"/>
          </a:p>
          <a:p>
            <a:pPr marL="801688" indent="-266700">
              <a:buFontTx/>
              <a:buChar char="-"/>
            </a:pPr>
            <a:r>
              <a:rPr lang="fr-CH" dirty="0" err="1"/>
              <a:t>Only</a:t>
            </a:r>
            <a:r>
              <a:rPr lang="fr-CH" dirty="0"/>
              <a:t> a partial orbital </a:t>
            </a:r>
            <a:r>
              <a:rPr lang="fr-CH" dirty="0" err="1"/>
              <a:t>overlap</a:t>
            </a:r>
            <a:r>
              <a:rPr lang="fr-CH" dirty="0"/>
              <a:t>  possible, </a:t>
            </a:r>
            <a:r>
              <a:rPr lang="fr-CH" dirty="0" err="1"/>
              <a:t>remain</a:t>
            </a:r>
            <a:r>
              <a:rPr lang="fr-CH" dirty="0"/>
              <a:t> </a:t>
            </a:r>
            <a:r>
              <a:rPr lang="fr-CH" dirty="0" err="1"/>
              <a:t>mostly</a:t>
            </a:r>
            <a:r>
              <a:rPr lang="fr-CH" dirty="0"/>
              <a:t> sp</a:t>
            </a:r>
            <a:r>
              <a:rPr lang="fr-CH" baseline="30000" dirty="0"/>
              <a:t>2</a:t>
            </a:r>
            <a:r>
              <a:rPr lang="fr-CH" dirty="0"/>
              <a:t>-</a:t>
            </a:r>
            <a:r>
              <a:rPr lang="fr-CH" dirty="0" err="1"/>
              <a:t>hybridized</a:t>
            </a:r>
            <a:endParaRPr lang="fr-CH" dirty="0"/>
          </a:p>
          <a:p>
            <a:pPr marL="801688" indent="-266700">
              <a:buFontTx/>
              <a:buChar char="-"/>
            </a:pPr>
            <a:endParaRPr lang="fr-CH" dirty="0"/>
          </a:p>
          <a:p>
            <a:pPr marL="801688" indent="-266700">
              <a:buFontTx/>
              <a:buChar char="-"/>
            </a:pPr>
            <a:r>
              <a:rPr lang="fr-CH" dirty="0" err="1"/>
              <a:t>Arynes</a:t>
            </a:r>
            <a:r>
              <a:rPr lang="fr-CH" dirty="0"/>
              <a:t> are </a:t>
            </a:r>
            <a:r>
              <a:rPr lang="fr-CH" dirty="0" err="1"/>
              <a:t>reactive</a:t>
            </a:r>
            <a:r>
              <a:rPr lang="fr-CH" dirty="0"/>
              <a:t> </a:t>
            </a:r>
            <a:r>
              <a:rPr lang="fr-CH" dirty="0" err="1"/>
              <a:t>singulett</a:t>
            </a:r>
            <a:r>
              <a:rPr lang="fr-CH" dirty="0"/>
              <a:t> </a:t>
            </a:r>
            <a:r>
              <a:rPr lang="fr-CH" dirty="0" err="1"/>
              <a:t>species</a:t>
            </a:r>
            <a:endParaRPr lang="fr-CH" dirty="0"/>
          </a:p>
          <a:p>
            <a:pPr marL="801688" indent="-266700">
              <a:buFontTx/>
              <a:buChar char="-"/>
            </a:pPr>
            <a:endParaRPr lang="fr-CH" dirty="0"/>
          </a:p>
          <a:p>
            <a:pPr marL="801688" indent="-266700">
              <a:buFontTx/>
              <a:buChar char="-"/>
            </a:pPr>
            <a:endParaRPr lang="fr-CH" dirty="0"/>
          </a:p>
          <a:p>
            <a:pPr marL="801688" indent="-266700">
              <a:buFontTx/>
              <a:buChar char="-"/>
            </a:pPr>
            <a:endParaRPr lang="fr-CH" dirty="0"/>
          </a:p>
          <a:p>
            <a:pPr marL="801688" indent="-266700">
              <a:buFontTx/>
              <a:buChar char="-"/>
            </a:pPr>
            <a:endParaRPr lang="fr-CH" dirty="0"/>
          </a:p>
          <a:p>
            <a:pPr marL="801688" indent="-266700">
              <a:buFontTx/>
              <a:buChar char="-"/>
            </a:pPr>
            <a:r>
              <a:rPr lang="fr-CH" dirty="0"/>
              <a:t>Bond </a:t>
            </a:r>
            <a:r>
              <a:rPr lang="fr-CH" dirty="0" err="1"/>
              <a:t>lengths</a:t>
            </a:r>
            <a:r>
              <a:rPr lang="fr-CH" dirty="0"/>
              <a:t> in </a:t>
            </a:r>
            <a:r>
              <a:rPr lang="fr-CH" dirty="0" err="1"/>
              <a:t>comparison</a:t>
            </a:r>
            <a:r>
              <a:rPr lang="fr-CH" dirty="0"/>
              <a:t> to </a:t>
            </a:r>
            <a:r>
              <a:rPr lang="fr-CH" dirty="0" err="1"/>
              <a:t>benzene</a:t>
            </a:r>
            <a:endParaRPr lang="fr-CH" dirty="0"/>
          </a:p>
          <a:p>
            <a:pPr marL="801688" indent="-266700">
              <a:buFontTx/>
              <a:buChar char="-"/>
            </a:pPr>
            <a:endParaRPr lang="fr-CH" dirty="0"/>
          </a:p>
          <a:p>
            <a:pPr marL="801688" indent="-266700">
              <a:buFontTx/>
              <a:buChar char="-"/>
            </a:pPr>
            <a:endParaRPr lang="fr-CH" dirty="0"/>
          </a:p>
          <a:p>
            <a:pPr marL="801688" indent="-266700">
              <a:buFontTx/>
              <a:buChar char="-"/>
            </a:pPr>
            <a:endParaRPr lang="fr-CH" dirty="0"/>
          </a:p>
          <a:p>
            <a:pPr marL="801688" indent="-266700">
              <a:buFontTx/>
              <a:buChar char="-"/>
            </a:pPr>
            <a:endParaRPr lang="fr-CH" dirty="0"/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2627784" y="4509120"/>
          <a:ext cx="3493606" cy="764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721589" imgH="595620" progId="ChemDraw.Document.6.0">
                  <p:embed/>
                </p:oleObj>
              </mc:Choice>
              <mc:Fallback>
                <p:oleObj name="CS ChemDraw Drawing" r:id="rId2" imgW="2721589" imgH="59562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509120"/>
                        <a:ext cx="3493606" cy="764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3707904" y="3140968"/>
          <a:ext cx="1658284" cy="883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879088" imgH="468742" progId="ChemDraw.Document.6.0">
                  <p:embed/>
                </p:oleObj>
              </mc:Choice>
              <mc:Fallback>
                <p:oleObj name="CS ChemDraw Drawing" r:id="rId4" imgW="879088" imgH="468742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140968"/>
                        <a:ext cx="1658284" cy="8830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8215338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1.8.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GB" sz="2400" noProof="0" dirty="0"/>
              <a:t>Substitution by the </a:t>
            </a:r>
            <a:r>
              <a:rPr lang="en-GB" sz="2400" dirty="0"/>
              <a:t>a</a:t>
            </a:r>
            <a:r>
              <a:rPr lang="en-GB" sz="2400" noProof="0" dirty="0" err="1"/>
              <a:t>ryne</a:t>
            </a:r>
            <a:r>
              <a:rPr lang="en-GB" sz="2400" noProof="0" dirty="0"/>
              <a:t> mechanism</a:t>
            </a:r>
            <a:endParaRPr lang="en-GB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>
            <a:normAutofit/>
          </a:bodyPr>
          <a:lstStyle/>
          <a:p>
            <a:r>
              <a:rPr lang="de-CH" sz="2400" dirty="0"/>
              <a:t>4. 1,3-dipolar cycloaddition and concerted molecular rearrangements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013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altLang="zh-CN" sz="1600" dirty="0"/>
              <a:t>4.1. </a:t>
            </a:r>
            <a:r>
              <a:rPr lang="de-CH" sz="1600" dirty="0"/>
              <a:t>1,3-dipolar cycloadditions</a:t>
            </a:r>
            <a:endParaRPr lang="fr-CH" sz="1600" dirty="0"/>
          </a:p>
          <a:p>
            <a:pPr marL="895350"/>
            <a:r>
              <a:rPr lang="fr-CH" altLang="zh-CN" sz="1600" dirty="0"/>
              <a:t>4.1.1. </a:t>
            </a:r>
            <a:r>
              <a:rPr lang="fr-CH" altLang="zh-CN" sz="1600" dirty="0" err="1"/>
              <a:t>Ozonolysis</a:t>
            </a:r>
            <a:endParaRPr lang="fr-CH" altLang="zh-CN" sz="1600" dirty="0"/>
          </a:p>
          <a:p>
            <a:pPr marL="895350"/>
            <a:r>
              <a:rPr lang="fr-CH" altLang="zh-CN" sz="1600" dirty="0"/>
              <a:t>4.1.2. </a:t>
            </a:r>
            <a:r>
              <a:rPr lang="fr-CH" altLang="zh-CN" sz="1600" dirty="0" err="1"/>
              <a:t>Huisgen</a:t>
            </a:r>
            <a:r>
              <a:rPr lang="fr-CH" altLang="zh-CN" sz="1600" dirty="0"/>
              <a:t> </a:t>
            </a:r>
            <a:r>
              <a:rPr lang="fr-CH" altLang="zh-CN" sz="1600" dirty="0" err="1"/>
              <a:t>azide</a:t>
            </a:r>
            <a:r>
              <a:rPr lang="fr-CH" altLang="zh-CN" sz="1600" dirty="0"/>
              <a:t>-</a:t>
            </a:r>
            <a:r>
              <a:rPr lang="fr-CH" altLang="zh-CN" sz="1600" dirty="0" err="1"/>
              <a:t>alkyne</a:t>
            </a:r>
            <a:r>
              <a:rPr lang="fr-CH" altLang="zh-CN" sz="1600" dirty="0"/>
              <a:t> </a:t>
            </a:r>
            <a:r>
              <a:rPr lang="fr-CH" altLang="zh-CN" sz="1600" dirty="0" err="1"/>
              <a:t>cycloaddition</a:t>
            </a:r>
            <a:r>
              <a:rPr lang="fr-CH" altLang="zh-CN" sz="1600" dirty="0"/>
              <a:t>, Click </a:t>
            </a:r>
            <a:r>
              <a:rPr lang="fr-CH" altLang="zh-CN" sz="1600" dirty="0" err="1"/>
              <a:t>chemistry</a:t>
            </a:r>
            <a:endParaRPr lang="fr-CH" altLang="zh-CN" sz="1600" dirty="0"/>
          </a:p>
          <a:p>
            <a:pPr marL="895350"/>
            <a:r>
              <a:rPr lang="fr-CH" altLang="zh-CN" sz="1600" dirty="0"/>
              <a:t>4.1.3. Nitrile-</a:t>
            </a:r>
            <a:r>
              <a:rPr lang="fr-CH" altLang="zh-CN" sz="1600" dirty="0" err="1"/>
              <a:t>oxide</a:t>
            </a:r>
            <a:r>
              <a:rPr lang="fr-CH" altLang="zh-CN" sz="1600" dirty="0"/>
              <a:t> </a:t>
            </a:r>
            <a:r>
              <a:rPr lang="fr-CH" altLang="zh-CN" sz="1600" dirty="0" err="1"/>
              <a:t>cycloaddition</a:t>
            </a:r>
            <a:endParaRPr lang="fr-CH" altLang="zh-CN" sz="1600" dirty="0"/>
          </a:p>
          <a:p>
            <a:pPr marL="896938" indent="-266700">
              <a:buFontTx/>
              <a:buChar char="-"/>
            </a:pPr>
            <a:endParaRPr lang="fr-CH" altLang="zh-CN" sz="1600" dirty="0"/>
          </a:p>
          <a:p>
            <a:r>
              <a:rPr lang="fr-CH" altLang="zh-CN" sz="1600" dirty="0"/>
              <a:t>4.2. </a:t>
            </a:r>
            <a:r>
              <a:rPr lang="de-CH" altLang="zh-CN" sz="1600" dirty="0"/>
              <a:t>Pericyclic reactions; c</a:t>
            </a:r>
            <a:r>
              <a:rPr lang="de-CH" sz="1600" dirty="0"/>
              <a:t>oncerted molecular rearrangements</a:t>
            </a:r>
            <a:endParaRPr lang="fr-CH" sz="1600" dirty="0"/>
          </a:p>
          <a:p>
            <a:pPr marL="895350"/>
            <a:r>
              <a:rPr lang="fr-CH" altLang="zh-CN" sz="1600" dirty="0"/>
              <a:t>4.2.1. </a:t>
            </a:r>
            <a:r>
              <a:rPr lang="fr-CH" altLang="zh-CN" sz="1600" dirty="0" err="1"/>
              <a:t>Cope</a:t>
            </a:r>
            <a:r>
              <a:rPr lang="fr-CH" altLang="zh-CN" sz="1600" dirty="0"/>
              <a:t> </a:t>
            </a:r>
            <a:r>
              <a:rPr lang="fr-CH" altLang="zh-CN" sz="1600" dirty="0" err="1"/>
              <a:t>rearrangement</a:t>
            </a:r>
            <a:endParaRPr lang="fr-CH" altLang="zh-CN" sz="1600" dirty="0"/>
          </a:p>
          <a:p>
            <a:pPr marL="895350"/>
            <a:r>
              <a:rPr lang="fr-CH" altLang="zh-CN" sz="1600" dirty="0"/>
              <a:t>4.2.2. </a:t>
            </a:r>
            <a:r>
              <a:rPr lang="fr-CH" altLang="zh-CN" sz="1600" dirty="0" err="1"/>
              <a:t>Claisen</a:t>
            </a:r>
            <a:r>
              <a:rPr lang="fr-CH" altLang="zh-CN" sz="1600" dirty="0"/>
              <a:t> </a:t>
            </a:r>
            <a:r>
              <a:rPr lang="fr-CH" altLang="zh-CN" sz="1600" dirty="0" err="1"/>
              <a:t>rearrangement</a:t>
            </a:r>
            <a:r>
              <a:rPr lang="fr-CH" altLang="zh-CN" sz="1600" dirty="0"/>
              <a:t>	</a:t>
            </a:r>
          </a:p>
          <a:p>
            <a:pPr marL="895350"/>
            <a:r>
              <a:rPr lang="fr-CH" altLang="zh-CN" sz="1600" dirty="0"/>
              <a:t>4.2.3. </a:t>
            </a:r>
            <a:r>
              <a:rPr lang="fr-CH" altLang="zh-CN" sz="1600" dirty="0" err="1"/>
              <a:t>Ene</a:t>
            </a:r>
            <a:r>
              <a:rPr lang="fr-CH" altLang="zh-CN" sz="1600" dirty="0"/>
              <a:t> </a:t>
            </a:r>
            <a:r>
              <a:rPr lang="fr-CH" altLang="zh-CN" sz="1600" dirty="0" err="1"/>
              <a:t>reactions</a:t>
            </a:r>
            <a:endParaRPr lang="fr-CH" altLang="zh-CN" sz="1600" dirty="0"/>
          </a:p>
          <a:p>
            <a:endParaRPr lang="fr-CH" altLang="zh-CN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549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928670"/>
            <a:ext cx="5941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Other</a:t>
            </a:r>
            <a:r>
              <a:rPr lang="fr-CH" dirty="0"/>
              <a:t> </a:t>
            </a:r>
            <a:r>
              <a:rPr lang="fr-CH" dirty="0" err="1"/>
              <a:t>reactions</a:t>
            </a:r>
            <a:r>
              <a:rPr lang="fr-CH" dirty="0"/>
              <a:t> of </a:t>
            </a:r>
            <a:r>
              <a:rPr lang="fr-CH" dirty="0" err="1"/>
              <a:t>arynes</a:t>
            </a:r>
            <a:r>
              <a:rPr lang="fr-CH" dirty="0"/>
              <a:t>:</a:t>
            </a:r>
          </a:p>
          <a:p>
            <a:endParaRPr lang="fr-CH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2564904"/>
            <a:ext cx="4075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/>
              <a:t>Additional</a:t>
            </a:r>
            <a:r>
              <a:rPr lang="fr-CH" dirty="0"/>
              <a:t> </a:t>
            </a:r>
            <a:r>
              <a:rPr lang="fr-CH" dirty="0" err="1"/>
              <a:t>methods</a:t>
            </a:r>
            <a:r>
              <a:rPr lang="fr-CH" dirty="0"/>
              <a:t> for </a:t>
            </a:r>
            <a:r>
              <a:rPr lang="fr-CH" dirty="0" err="1"/>
              <a:t>their</a:t>
            </a:r>
            <a:r>
              <a:rPr lang="fr-CH" dirty="0"/>
              <a:t> </a:t>
            </a:r>
            <a:r>
              <a:rPr lang="fr-CH" dirty="0" err="1"/>
              <a:t>preparation</a:t>
            </a:r>
            <a:r>
              <a:rPr lang="fr-CH" dirty="0"/>
              <a:t>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4572008"/>
            <a:ext cx="1799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Modern </a:t>
            </a:r>
            <a:r>
              <a:rPr lang="fr-CH" dirty="0" err="1"/>
              <a:t>method</a:t>
            </a:r>
            <a:r>
              <a:rPr lang="fr-CH" dirty="0"/>
              <a:t>: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8215338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1.8.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Substitution by the </a:t>
            </a:r>
            <a:r>
              <a:rPr lang="en-GB" sz="2400" dirty="0" err="1"/>
              <a:t>aryne</a:t>
            </a:r>
            <a:r>
              <a:rPr lang="en-GB" sz="2400" dirty="0"/>
              <a:t> mechanism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4282" y="908720"/>
            <a:ext cx="8929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/>
              <a:t>Birch</a:t>
            </a:r>
            <a:r>
              <a:rPr lang="fr-CH" sz="2000" dirty="0"/>
              <a:t> </a:t>
            </a:r>
            <a:r>
              <a:rPr lang="fr-CH" sz="2000" dirty="0" err="1"/>
              <a:t>reduction</a:t>
            </a:r>
            <a:r>
              <a:rPr lang="fr-CH" sz="2000" dirty="0"/>
              <a:t>: </a:t>
            </a:r>
            <a:r>
              <a:rPr lang="fr-CH" sz="2000" dirty="0" err="1"/>
              <a:t>reduction</a:t>
            </a:r>
            <a:r>
              <a:rPr lang="fr-CH" sz="2000" dirty="0"/>
              <a:t> of the </a:t>
            </a:r>
            <a:r>
              <a:rPr lang="fr-CH" sz="2000" dirty="0" err="1"/>
              <a:t>aromatic</a:t>
            </a:r>
            <a:r>
              <a:rPr lang="fr-CH" sz="2000" dirty="0"/>
              <a:t> ring to </a:t>
            </a:r>
            <a:r>
              <a:rPr lang="fr-CH" sz="2000" dirty="0" err="1"/>
              <a:t>give</a:t>
            </a:r>
            <a:r>
              <a:rPr lang="fr-CH" sz="2000" dirty="0"/>
              <a:t> 1,4-</a:t>
            </a:r>
            <a:r>
              <a:rPr lang="fr-CH" sz="2000" dirty="0" err="1"/>
              <a:t>cyclohexadienes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307181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/>
              <a:t>Mechanism</a:t>
            </a:r>
            <a:r>
              <a:rPr lang="fr-CH" dirty="0"/>
              <a:t>: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8215338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1.9.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Reduction of the aromatic ring</a:t>
            </a:r>
            <a:endParaRPr lang="en-GB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1714480" y="1428736"/>
          <a:ext cx="2357454" cy="1013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267265" imgH="974987" progId="ChemDraw.Document.6.0">
                  <p:embed/>
                </p:oleObj>
              </mc:Choice>
              <mc:Fallback>
                <p:oleObj name="CS ChemDraw Drawing" r:id="rId2" imgW="2267265" imgH="974987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1428736"/>
                        <a:ext cx="2357454" cy="1013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0" y="157161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Solvent: liquid ammonia </a:t>
            </a:r>
          </a:p>
          <a:p>
            <a:r>
              <a:rPr lang="en-US" dirty="0"/>
              <a:t>Reaction below -31°C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836712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/>
              <a:t>Regioselectivity</a:t>
            </a:r>
            <a:r>
              <a:rPr lang="fr-CH" sz="2000" dirty="0"/>
              <a:t> of the </a:t>
            </a:r>
            <a:r>
              <a:rPr lang="fr-CH" sz="2000" dirty="0" err="1"/>
              <a:t>reduction</a:t>
            </a:r>
            <a:r>
              <a:rPr lang="fr-CH" sz="2000" dirty="0"/>
              <a:t>:</a:t>
            </a:r>
            <a:endParaRPr lang="en-US" sz="2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8215338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1.9.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Reduction of the aromatic ring</a:t>
            </a:r>
            <a:endParaRPr lang="en-GB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512" y="155679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Case 1</a:t>
            </a:r>
            <a:r>
              <a:rPr lang="en-US" sz="2000" dirty="0"/>
              <a:t>: Electron-donating </a:t>
            </a:r>
            <a:r>
              <a:rPr lang="en-US" sz="2000" dirty="0" err="1"/>
              <a:t>substituents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716016" y="1556792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Case 2</a:t>
            </a:r>
            <a:r>
              <a:rPr lang="en-US" sz="2000" dirty="0"/>
              <a:t>: Electron-withdrawing </a:t>
            </a:r>
            <a:r>
              <a:rPr lang="en-US" sz="2000" dirty="0" err="1"/>
              <a:t>substituents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8215338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1.9.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Reduction of the aromatic ring</a:t>
            </a:r>
            <a:endParaRPr lang="en-GB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1052736"/>
            <a:ext cx="8820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 for a Birch alkylation: </a:t>
            </a:r>
          </a:p>
          <a:p>
            <a:endParaRPr lang="en-US" sz="2000" dirty="0"/>
          </a:p>
          <a:p>
            <a:r>
              <a:rPr lang="en-US" sz="2000" dirty="0"/>
              <a:t>interception of the </a:t>
            </a:r>
            <a:r>
              <a:rPr lang="en-US" sz="2000" dirty="0" err="1"/>
              <a:t>carbanion</a:t>
            </a:r>
            <a:r>
              <a:rPr lang="en-US" sz="2000" dirty="0"/>
              <a:t> by an </a:t>
            </a:r>
            <a:r>
              <a:rPr lang="en-US" sz="2000" dirty="0" err="1"/>
              <a:t>electrophile</a:t>
            </a:r>
            <a:r>
              <a:rPr lang="en-US" sz="2000" dirty="0"/>
              <a:t>, e.g. </a:t>
            </a:r>
            <a:r>
              <a:rPr lang="en-US" sz="2000" dirty="0" err="1"/>
              <a:t>alkylhalide</a:t>
            </a:r>
            <a:r>
              <a:rPr lang="en-US" sz="2000" dirty="0"/>
              <a:t> instead of proton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8215338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1.9.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Reduction of the aromatic ring</a:t>
            </a:r>
            <a:endParaRPr lang="en-GB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1520" y="54868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Birch reduction yields selectively 1,4-Cyclohexadienes.</a:t>
            </a:r>
          </a:p>
          <a:p>
            <a:r>
              <a:rPr lang="en-US" sz="2000" dirty="0"/>
              <a:t>Why are 1,3-Cyclohexadienes not formed?</a:t>
            </a:r>
          </a:p>
        </p:txBody>
      </p:sp>
      <p:graphicFrame>
        <p:nvGraphicFramePr>
          <p:cNvPr id="65545" name="Object 9"/>
          <p:cNvGraphicFramePr>
            <a:graphicFrameLocks noChangeAspect="1"/>
          </p:cNvGraphicFramePr>
          <p:nvPr/>
        </p:nvGraphicFramePr>
        <p:xfrm>
          <a:off x="2123728" y="1268760"/>
          <a:ext cx="4305660" cy="1360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833789" imgH="1211133" progId="ChemDraw.Document.6.0">
                  <p:embed/>
                </p:oleObj>
              </mc:Choice>
              <mc:Fallback>
                <p:oleObj name="CS ChemDraw Drawing" r:id="rId2" imgW="3833789" imgH="1211133" progId="ChemDraw.Document.6.0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268760"/>
                        <a:ext cx="4305660" cy="1360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23528" y="278092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Explanation by the electron densities of the </a:t>
            </a:r>
            <a:r>
              <a:rPr lang="en-US" sz="2000" dirty="0" err="1"/>
              <a:t>pentadienyl</a:t>
            </a:r>
            <a:r>
              <a:rPr lang="en-US" sz="2000" dirty="0"/>
              <a:t> anion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91786" y="908720"/>
            <a:ext cx="5500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Several</a:t>
            </a:r>
            <a:r>
              <a:rPr lang="fr-CH" dirty="0"/>
              <a:t> </a:t>
            </a:r>
            <a:r>
              <a:rPr lang="fr-CH" dirty="0" err="1"/>
              <a:t>different</a:t>
            </a:r>
            <a:r>
              <a:rPr lang="fr-CH" dirty="0"/>
              <a:t> </a:t>
            </a:r>
            <a:r>
              <a:rPr lang="fr-CH" dirty="0" err="1"/>
              <a:t>metal</a:t>
            </a:r>
            <a:r>
              <a:rPr lang="fr-CH" dirty="0"/>
              <a:t> complexes of Ni</a:t>
            </a:r>
            <a:r>
              <a:rPr lang="fr-CH" baseline="30000" dirty="0"/>
              <a:t>0</a:t>
            </a:r>
            <a:r>
              <a:rPr lang="fr-CH" dirty="0"/>
              <a:t>, </a:t>
            </a:r>
            <a:r>
              <a:rPr lang="fr-CH" dirty="0" err="1"/>
              <a:t>Rh</a:t>
            </a:r>
            <a:r>
              <a:rPr lang="fr-CH" baseline="30000" dirty="0" err="1"/>
              <a:t>I</a:t>
            </a:r>
            <a:r>
              <a:rPr lang="fr-CH" dirty="0"/>
              <a:t>, </a:t>
            </a:r>
            <a:r>
              <a:rPr lang="fr-CH" dirty="0" err="1"/>
              <a:t>Ir</a:t>
            </a:r>
            <a:r>
              <a:rPr lang="fr-CH" baseline="30000" dirty="0" err="1"/>
              <a:t>I</a:t>
            </a:r>
            <a:r>
              <a:rPr lang="fr-CH" dirty="0"/>
              <a:t>, Ru, Co, Pd are </a:t>
            </a:r>
            <a:r>
              <a:rPr lang="fr-CH" dirty="0" err="1"/>
              <a:t>known</a:t>
            </a:r>
            <a:r>
              <a:rPr lang="fr-CH" dirty="0"/>
              <a:t> for </a:t>
            </a:r>
            <a:r>
              <a:rPr lang="fr-CH" dirty="0" err="1"/>
              <a:t>this</a:t>
            </a:r>
            <a:r>
              <a:rPr lang="fr-CH" dirty="0"/>
              <a:t> </a:t>
            </a:r>
            <a:r>
              <a:rPr lang="fr-CH" dirty="0" err="1"/>
              <a:t>reactivity</a:t>
            </a:r>
            <a:r>
              <a:rPr lang="fr-CH" dirty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2282603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Simplified</a:t>
            </a:r>
            <a:r>
              <a:rPr lang="fr-CH" dirty="0"/>
              <a:t> </a:t>
            </a:r>
            <a:r>
              <a:rPr lang="fr-CH" dirty="0" err="1"/>
              <a:t>mechanism</a:t>
            </a:r>
            <a:r>
              <a:rPr lang="fr-CH" dirty="0"/>
              <a:t>: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32" y="3356992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/>
            <a:r>
              <a:rPr lang="fr-CH" dirty="0" err="1"/>
              <a:t>Well</a:t>
            </a:r>
            <a:r>
              <a:rPr lang="fr-CH" dirty="0"/>
              <a:t> </a:t>
            </a:r>
            <a:r>
              <a:rPr lang="fr-CH" dirty="0" err="1"/>
              <a:t>suited</a:t>
            </a:r>
            <a:r>
              <a:rPr lang="fr-CH" dirty="0"/>
              <a:t> and excellent for </a:t>
            </a:r>
            <a:r>
              <a:rPr lang="fr-CH" dirty="0" err="1"/>
              <a:t>intramolecular</a:t>
            </a:r>
            <a:r>
              <a:rPr lang="fr-CH" dirty="0"/>
              <a:t> </a:t>
            </a:r>
            <a:r>
              <a:rPr lang="fr-CH" dirty="0" err="1"/>
              <a:t>reactions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72008"/>
            <a:ext cx="9144000" cy="499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lang="en-GB" sz="2200" dirty="0">
                <a:latin typeface="+mj-lt"/>
                <a:ea typeface="+mj-ea"/>
                <a:cs typeface="+mj-cs"/>
              </a:rPr>
              <a:t>.10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n-GB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Construction of the aromatic ring: metal-catalyzed [2+2+2]-</a:t>
            </a:r>
            <a:r>
              <a:rPr kumimoji="0" lang="en-GB" sz="2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cyclization</a:t>
            </a:r>
            <a:endParaRPr lang="en-GB" sz="22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571480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500034" y="785794"/>
          <a:ext cx="2677406" cy="887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006476" imgH="665695" progId="ChemDraw.Document.6.0">
                  <p:embed/>
                </p:oleObj>
              </mc:Choice>
              <mc:Fallback>
                <p:oleObj name="CS ChemDraw Drawing" r:id="rId2" imgW="2006476" imgH="665695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785794"/>
                        <a:ext cx="2677406" cy="887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32" y="4941168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/>
            <a:r>
              <a:rPr lang="fr-CH" dirty="0" err="1"/>
              <a:t>Problems</a:t>
            </a:r>
            <a:r>
              <a:rPr lang="fr-CH" dirty="0"/>
              <a:t> of </a:t>
            </a:r>
            <a:r>
              <a:rPr lang="fr-CH" dirty="0" err="1"/>
              <a:t>regioselectivity</a:t>
            </a:r>
            <a:r>
              <a:rPr lang="fr-CH" dirty="0"/>
              <a:t> and </a:t>
            </a:r>
            <a:r>
              <a:rPr lang="fr-CH" dirty="0" err="1"/>
              <a:t>chemoselectivity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</a:t>
            </a:r>
            <a:r>
              <a:rPr lang="fr-CH" dirty="0" err="1"/>
              <a:t>different</a:t>
            </a:r>
            <a:r>
              <a:rPr lang="fr-CH" dirty="0"/>
              <a:t> </a:t>
            </a:r>
            <a:r>
              <a:rPr lang="fr-CH" dirty="0" err="1"/>
              <a:t>substituted</a:t>
            </a:r>
            <a:r>
              <a:rPr lang="fr-CH" dirty="0"/>
              <a:t> </a:t>
            </a:r>
            <a:r>
              <a:rPr lang="fr-CH" dirty="0" err="1"/>
              <a:t>alkynes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200" dirty="0"/>
              <a:t>Most important </a:t>
            </a:r>
            <a:r>
              <a:rPr lang="en-GB" sz="2200" dirty="0" err="1"/>
              <a:t>heterocycles</a:t>
            </a:r>
            <a:r>
              <a:rPr lang="en-GB" sz="2200" dirty="0"/>
              <a:t>:</a:t>
            </a:r>
          </a:p>
          <a:p>
            <a:endParaRPr lang="en-GB" sz="2000" baseline="30000" dirty="0"/>
          </a:p>
          <a:p>
            <a:pPr>
              <a:buFont typeface="Calibri" pitchFamily="34" charset="0"/>
              <a:buChar char="–"/>
            </a:pPr>
            <a:r>
              <a:rPr lang="en-GB" sz="2000" dirty="0"/>
              <a:t>5-membered ring series: </a:t>
            </a:r>
          </a:p>
          <a:p>
            <a:pPr>
              <a:buFont typeface="Calibri" pitchFamily="34" charset="0"/>
              <a:buChar char="–"/>
            </a:pPr>
            <a:endParaRPr lang="en-GB" sz="2000" baseline="30000" dirty="0"/>
          </a:p>
          <a:p>
            <a:pPr>
              <a:buFont typeface="Calibri" pitchFamily="34" charset="0"/>
              <a:buChar char="–"/>
            </a:pPr>
            <a:endParaRPr lang="en-GB" sz="2000" baseline="30000" dirty="0"/>
          </a:p>
          <a:p>
            <a:pPr>
              <a:buFont typeface="Calibri" pitchFamily="34" charset="0"/>
              <a:buChar char="–"/>
            </a:pPr>
            <a:endParaRPr lang="en-GB" sz="2000" baseline="30000" dirty="0"/>
          </a:p>
          <a:p>
            <a:pPr>
              <a:buFont typeface="Calibri" pitchFamily="34" charset="0"/>
              <a:buChar char="–"/>
            </a:pPr>
            <a:endParaRPr lang="en-GB" sz="2000" baseline="30000" dirty="0"/>
          </a:p>
          <a:p>
            <a:pPr>
              <a:buFont typeface="Calibri" pitchFamily="34" charset="0"/>
              <a:buChar char="–"/>
            </a:pPr>
            <a:endParaRPr lang="en-GB" sz="2000" baseline="30000" dirty="0"/>
          </a:p>
          <a:p>
            <a:pPr>
              <a:buFont typeface="Calibri" pitchFamily="34" charset="0"/>
              <a:buChar char="–"/>
            </a:pPr>
            <a:endParaRPr lang="en-GB" sz="2000" baseline="30000" dirty="0"/>
          </a:p>
          <a:p>
            <a:pPr>
              <a:buFont typeface="Calibri" pitchFamily="34" charset="0"/>
              <a:buChar char="–"/>
            </a:pPr>
            <a:endParaRPr lang="en-GB" sz="2000" baseline="30000" dirty="0"/>
          </a:p>
          <a:p>
            <a:pPr>
              <a:buFont typeface="Calibri" pitchFamily="34" charset="0"/>
              <a:buChar char="–"/>
            </a:pPr>
            <a:endParaRPr lang="en-GB" sz="2000" baseline="30000" dirty="0"/>
          </a:p>
          <a:p>
            <a:pPr>
              <a:buFont typeface="Calibri" pitchFamily="34" charset="0"/>
              <a:buChar char="–"/>
            </a:pPr>
            <a:endParaRPr lang="en-GB" sz="2000" baseline="30000" dirty="0"/>
          </a:p>
          <a:p>
            <a:pPr>
              <a:buNone/>
            </a:pPr>
            <a:endParaRPr lang="en-GB" sz="2000" baseline="30000" dirty="0"/>
          </a:p>
          <a:p>
            <a:pPr>
              <a:buNone/>
            </a:pPr>
            <a:endParaRPr lang="en-GB" sz="2000" baseline="30000" dirty="0"/>
          </a:p>
          <a:p>
            <a:pPr>
              <a:buFont typeface="Calibri" pitchFamily="34" charset="0"/>
              <a:buChar char="–"/>
            </a:pPr>
            <a:r>
              <a:rPr lang="en-GB" sz="2000" dirty="0"/>
              <a:t>6-membered ring series: </a:t>
            </a:r>
            <a:endParaRPr lang="en-GB" sz="2000" baseline="30000" dirty="0"/>
          </a:p>
          <a:p>
            <a:pPr>
              <a:buFont typeface="Calibri" pitchFamily="34" charset="0"/>
              <a:buChar char="–"/>
            </a:pPr>
            <a:endParaRPr lang="en-GB" sz="2000" baseline="30000" dirty="0"/>
          </a:p>
          <a:p>
            <a:endParaRPr lang="en-GB" sz="2000" dirty="0"/>
          </a:p>
          <a:p>
            <a:pPr>
              <a:buNone/>
            </a:pPr>
            <a:endParaRPr lang="en-GB" sz="2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29634" cy="476672"/>
          </a:xfrm>
        </p:spPr>
        <p:txBody>
          <a:bodyPr>
            <a:normAutofit/>
          </a:bodyPr>
          <a:lstStyle/>
          <a:p>
            <a:pPr algn="l"/>
            <a:r>
              <a:rPr lang="fr-CH" altLang="zh-CN" sz="2400" dirty="0"/>
              <a:t>2.1.1. Nomenclature: trivial </a:t>
            </a:r>
            <a:r>
              <a:rPr lang="fr-CH" altLang="zh-CN" sz="2400" dirty="0" err="1"/>
              <a:t>names</a:t>
            </a:r>
            <a:endParaRPr lang="fr-CH" altLang="zh-CN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331640" y="1628800"/>
          <a:ext cx="6831013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038117" imgH="1562999" progId="ChemDraw.Document.6.0">
                  <p:embed/>
                </p:oleObj>
              </mc:Choice>
              <mc:Fallback>
                <p:oleObj name="CS ChemDraw Drawing" r:id="rId2" imgW="5038117" imgH="1562999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628800"/>
                        <a:ext cx="6831013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55576" y="4725144"/>
          <a:ext cx="72040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632315" imgH="854554" progId="ChemDraw.Document.6.0">
                  <p:embed/>
                </p:oleObj>
              </mc:Choice>
              <mc:Fallback>
                <p:oleObj name="CS ChemDraw Drawing" r:id="rId4" imgW="5632315" imgH="854554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725144"/>
                        <a:ext cx="7204075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66</a:t>
            </a:fld>
            <a:endParaRPr lang="de-CH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200" dirty="0"/>
              <a:t>Most important </a:t>
            </a:r>
            <a:r>
              <a:rPr lang="en-GB" sz="2200" dirty="0" err="1"/>
              <a:t>heterocycles</a:t>
            </a:r>
            <a:r>
              <a:rPr lang="en-GB" sz="2200" dirty="0"/>
              <a:t>:</a:t>
            </a:r>
          </a:p>
          <a:p>
            <a:endParaRPr lang="en-GB" sz="2000" baseline="30000" dirty="0"/>
          </a:p>
          <a:p>
            <a:pPr>
              <a:buFont typeface="Calibri" pitchFamily="34" charset="0"/>
              <a:buChar char="–"/>
            </a:pPr>
            <a:r>
              <a:rPr lang="en-GB" sz="2000" dirty="0"/>
              <a:t>Condensed series: </a:t>
            </a:r>
          </a:p>
          <a:p>
            <a:pPr>
              <a:buFont typeface="Calibri" pitchFamily="34" charset="0"/>
              <a:buChar char="–"/>
            </a:pPr>
            <a:endParaRPr lang="en-GB" sz="2000" baseline="30000" dirty="0"/>
          </a:p>
          <a:p>
            <a:pPr>
              <a:buFont typeface="Calibri" pitchFamily="34" charset="0"/>
              <a:buChar char="–"/>
            </a:pPr>
            <a:endParaRPr lang="en-GB" sz="2000" baseline="30000" dirty="0"/>
          </a:p>
          <a:p>
            <a:pPr>
              <a:buFont typeface="Calibri" pitchFamily="34" charset="0"/>
              <a:buChar char="–"/>
            </a:pPr>
            <a:endParaRPr lang="en-GB" sz="2000" baseline="30000" dirty="0"/>
          </a:p>
          <a:p>
            <a:pPr>
              <a:buFont typeface="Calibri" pitchFamily="34" charset="0"/>
              <a:buChar char="–"/>
            </a:pPr>
            <a:endParaRPr lang="en-GB" sz="2000" baseline="30000" dirty="0"/>
          </a:p>
          <a:p>
            <a:pPr>
              <a:buFont typeface="Calibri" pitchFamily="34" charset="0"/>
              <a:buChar char="–"/>
            </a:pPr>
            <a:endParaRPr lang="en-GB" sz="2000" baseline="30000" dirty="0"/>
          </a:p>
          <a:p>
            <a:pPr>
              <a:buFont typeface="Calibri" pitchFamily="34" charset="0"/>
              <a:buChar char="–"/>
            </a:pPr>
            <a:endParaRPr lang="en-GB" sz="2000" baseline="30000" dirty="0"/>
          </a:p>
          <a:p>
            <a:pPr>
              <a:buFont typeface="Calibri" pitchFamily="34" charset="0"/>
              <a:buChar char="–"/>
            </a:pPr>
            <a:endParaRPr lang="en-GB" sz="2000" baseline="30000" dirty="0"/>
          </a:p>
          <a:p>
            <a:pPr>
              <a:buFont typeface="Calibri" pitchFamily="34" charset="0"/>
              <a:buChar char="–"/>
            </a:pPr>
            <a:endParaRPr lang="en-GB" sz="2000" baseline="30000" dirty="0"/>
          </a:p>
          <a:p>
            <a:pPr>
              <a:buNone/>
            </a:pPr>
            <a:endParaRPr lang="en-GB" sz="2000" baseline="30000" dirty="0"/>
          </a:p>
          <a:p>
            <a:pPr>
              <a:buNone/>
            </a:pPr>
            <a:endParaRPr lang="en-GB" sz="2000" baseline="30000" dirty="0"/>
          </a:p>
          <a:p>
            <a:pPr>
              <a:buNone/>
            </a:pPr>
            <a:endParaRPr lang="en-GB" sz="2000" baseline="30000" dirty="0"/>
          </a:p>
          <a:p>
            <a:endParaRPr lang="en-GB" sz="2000" dirty="0"/>
          </a:p>
          <a:p>
            <a:pPr>
              <a:buNone/>
            </a:pPr>
            <a:endParaRPr lang="en-GB" sz="2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29634" cy="476672"/>
          </a:xfrm>
        </p:spPr>
        <p:txBody>
          <a:bodyPr>
            <a:normAutofit/>
          </a:bodyPr>
          <a:lstStyle/>
          <a:p>
            <a:pPr algn="l"/>
            <a:r>
              <a:rPr lang="fr-CH" altLang="zh-CN" sz="2400" dirty="0"/>
              <a:t>2.1.1. Nomenclature: trivial </a:t>
            </a:r>
            <a:r>
              <a:rPr lang="fr-CH" altLang="zh-CN" sz="2400" dirty="0" err="1"/>
              <a:t>names</a:t>
            </a:r>
            <a:endParaRPr lang="fr-CH" altLang="zh-CN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1403350" y="1752600"/>
          <a:ext cx="6213475" cy="205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973806" imgH="1648724" progId="ChemDraw.Document.6.0">
                  <p:embed/>
                </p:oleObj>
              </mc:Choice>
              <mc:Fallback>
                <p:oleObj name="CS ChemDraw Drawing" r:id="rId2" imgW="4973806" imgH="1648724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752600"/>
                        <a:ext cx="6213475" cy="205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67</a:t>
            </a:fld>
            <a:endParaRPr lang="de-CH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2918"/>
            <a:ext cx="8892480" cy="56886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200" dirty="0"/>
              <a:t>the essentials:</a:t>
            </a:r>
          </a:p>
          <a:p>
            <a:endParaRPr lang="en-GB" sz="2200" dirty="0"/>
          </a:p>
          <a:p>
            <a:pPr>
              <a:buFont typeface="Calibri" pitchFamily="34" charset="0"/>
              <a:buChar char="–"/>
            </a:pPr>
            <a:r>
              <a:rPr lang="en-GB" sz="2000" dirty="0"/>
              <a:t>Name is composed by </a:t>
            </a:r>
            <a:r>
              <a:rPr lang="en-GB" sz="2000" dirty="0">
                <a:solidFill>
                  <a:srgbClr val="7030A0"/>
                </a:solidFill>
              </a:rPr>
              <a:t>number</a:t>
            </a:r>
            <a:r>
              <a:rPr lang="en-GB" sz="2000" dirty="0"/>
              <a:t> + </a:t>
            </a:r>
            <a:r>
              <a:rPr lang="en-GB" sz="2000" dirty="0" err="1">
                <a:solidFill>
                  <a:srgbClr val="FF6600"/>
                </a:solidFill>
              </a:rPr>
              <a:t>prefixe</a:t>
            </a:r>
            <a:r>
              <a:rPr lang="en-GB" sz="2000" dirty="0"/>
              <a:t>(s) + </a:t>
            </a:r>
            <a:r>
              <a:rPr lang="en-GB" sz="2000" dirty="0">
                <a:solidFill>
                  <a:schemeClr val="accent5"/>
                </a:solidFill>
              </a:rPr>
              <a:t>suffix</a:t>
            </a:r>
          </a:p>
          <a:p>
            <a:pPr>
              <a:buFont typeface="Calibri" pitchFamily="34" charset="0"/>
              <a:buChar char="–"/>
            </a:pPr>
            <a:endParaRPr lang="en-GB" sz="2000" dirty="0">
              <a:solidFill>
                <a:schemeClr val="accent5"/>
              </a:solidFill>
            </a:endParaRPr>
          </a:p>
          <a:p>
            <a:pPr>
              <a:buFont typeface="Calibri" pitchFamily="34" charset="0"/>
              <a:buChar char="–"/>
            </a:pPr>
            <a:r>
              <a:rPr lang="en-GB" sz="2000" dirty="0"/>
              <a:t>Numbering rules: </a:t>
            </a:r>
          </a:p>
          <a:p>
            <a:pPr>
              <a:buNone/>
            </a:pPr>
            <a:r>
              <a:rPr lang="en-GB" sz="2000" dirty="0"/>
              <a:t>		1) heteroatom is always number 1</a:t>
            </a:r>
          </a:p>
          <a:p>
            <a:pPr>
              <a:buNone/>
            </a:pPr>
            <a:r>
              <a:rPr lang="en-GB" sz="2000" dirty="0"/>
              <a:t>		2) If multiple </a:t>
            </a:r>
            <a:r>
              <a:rPr lang="en-GB" sz="2000" dirty="0" err="1"/>
              <a:t>heteroatoms</a:t>
            </a:r>
            <a:r>
              <a:rPr lang="en-GB" sz="2000" dirty="0"/>
              <a:t> priority: O &gt; S &gt; N</a:t>
            </a:r>
          </a:p>
          <a:p>
            <a:pPr>
              <a:buNone/>
            </a:pPr>
            <a:r>
              <a:rPr lang="en-GB" sz="2000" dirty="0"/>
              <a:t>		3) The smallest numbering combination for the </a:t>
            </a:r>
            <a:r>
              <a:rPr lang="en-GB" sz="2000" dirty="0" err="1"/>
              <a:t>heteroatoms</a:t>
            </a:r>
            <a:r>
              <a:rPr lang="en-GB" sz="2000" dirty="0"/>
              <a:t> is then correct</a:t>
            </a:r>
          </a:p>
          <a:p>
            <a:pPr>
              <a:buNone/>
            </a:pPr>
            <a:endParaRPr lang="en-GB" sz="2000" dirty="0"/>
          </a:p>
          <a:p>
            <a:pPr>
              <a:buFont typeface="Calibri" pitchFamily="34" charset="0"/>
              <a:buChar char="–"/>
            </a:pPr>
            <a:r>
              <a:rPr lang="en-GB" sz="2000" dirty="0"/>
              <a:t>Prefix originates from the heteroatom: N = </a:t>
            </a:r>
            <a:r>
              <a:rPr lang="en-GB" sz="2000" dirty="0" err="1"/>
              <a:t>az</a:t>
            </a:r>
            <a:r>
              <a:rPr lang="en-GB" sz="2000" dirty="0"/>
              <a:t>(a)</a:t>
            </a:r>
          </a:p>
          <a:p>
            <a:pPr>
              <a:buNone/>
            </a:pPr>
            <a:r>
              <a:rPr lang="en-GB" sz="2000" dirty="0"/>
              <a:t>					             O = ox(a)</a:t>
            </a:r>
          </a:p>
          <a:p>
            <a:pPr>
              <a:buNone/>
            </a:pPr>
            <a:r>
              <a:rPr lang="en-GB" sz="2000" dirty="0"/>
              <a:t>					             S = </a:t>
            </a:r>
            <a:r>
              <a:rPr lang="en-GB" sz="2000" dirty="0" err="1"/>
              <a:t>thi</a:t>
            </a:r>
            <a:r>
              <a:rPr lang="en-GB" sz="2000" dirty="0"/>
              <a:t>(a)</a:t>
            </a:r>
          </a:p>
          <a:p>
            <a:pPr>
              <a:buNone/>
            </a:pPr>
            <a:endParaRPr lang="en-GB" sz="2000" dirty="0"/>
          </a:p>
          <a:p>
            <a:pPr>
              <a:buNone/>
            </a:pPr>
            <a:endParaRPr lang="en-GB" sz="2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29634" cy="476672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2.1.2. Nomenclature: The </a:t>
            </a:r>
            <a:r>
              <a:rPr lang="en-GB" sz="2400" dirty="0" err="1"/>
              <a:t>Hantsch-Widman</a:t>
            </a:r>
            <a:r>
              <a:rPr lang="en-GB" sz="2400" dirty="0"/>
              <a:t> system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68</a:t>
            </a:fld>
            <a:endParaRPr lang="de-CH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5688632"/>
          </a:xfrm>
        </p:spPr>
        <p:txBody>
          <a:bodyPr>
            <a:normAutofit/>
          </a:bodyPr>
          <a:lstStyle/>
          <a:p>
            <a:pPr>
              <a:buFont typeface="Calibri" pitchFamily="34" charset="0"/>
              <a:buChar char="–"/>
            </a:pPr>
            <a:r>
              <a:rPr lang="en-GB" sz="2000" dirty="0"/>
              <a:t>Suffix determines the ring size: </a:t>
            </a:r>
          </a:p>
          <a:p>
            <a:pPr>
              <a:buFont typeface="Calibri" pitchFamily="34" charset="0"/>
              <a:buChar char="–"/>
            </a:pPr>
            <a:endParaRPr lang="en-GB" sz="2000" dirty="0"/>
          </a:p>
          <a:p>
            <a:pPr>
              <a:buFont typeface="Calibri" pitchFamily="34" charset="0"/>
              <a:buChar char="–"/>
            </a:pPr>
            <a:endParaRPr lang="en-GB" sz="2000" dirty="0"/>
          </a:p>
          <a:p>
            <a:pPr>
              <a:buFont typeface="Calibri" pitchFamily="34" charset="0"/>
              <a:buChar char="–"/>
            </a:pPr>
            <a:endParaRPr lang="en-GB" sz="2000" dirty="0"/>
          </a:p>
          <a:p>
            <a:pPr>
              <a:buFont typeface="Calibri" pitchFamily="34" charset="0"/>
              <a:buChar char="–"/>
            </a:pPr>
            <a:endParaRPr lang="en-GB" sz="2000" dirty="0"/>
          </a:p>
          <a:p>
            <a:pPr>
              <a:buFont typeface="Calibri" pitchFamily="34" charset="0"/>
              <a:buChar char="–"/>
            </a:pPr>
            <a:endParaRPr lang="en-GB" sz="2000" dirty="0"/>
          </a:p>
          <a:p>
            <a:pPr>
              <a:buFont typeface="Calibri" pitchFamily="34" charset="0"/>
              <a:buChar char="–"/>
            </a:pPr>
            <a:endParaRPr lang="en-GB" sz="2000" dirty="0"/>
          </a:p>
          <a:p>
            <a:pPr>
              <a:buFont typeface="Calibri" pitchFamily="34" charset="0"/>
              <a:buChar char="–"/>
            </a:pPr>
            <a:endParaRPr lang="en-GB" sz="2000" dirty="0"/>
          </a:p>
          <a:p>
            <a:pPr>
              <a:buFont typeface="Calibri" pitchFamily="34" charset="0"/>
              <a:buChar char="–"/>
            </a:pPr>
            <a:endParaRPr lang="en-GB" sz="2000" dirty="0"/>
          </a:p>
          <a:p>
            <a:pPr>
              <a:buFont typeface="Calibri" pitchFamily="34" charset="0"/>
              <a:buChar char="–"/>
            </a:pPr>
            <a:endParaRPr lang="en-GB" sz="2000" dirty="0"/>
          </a:p>
          <a:p>
            <a:pPr>
              <a:buFont typeface="Calibri" pitchFamily="34" charset="0"/>
              <a:buChar char="–"/>
            </a:pPr>
            <a:r>
              <a:rPr lang="en-GB" sz="2000" dirty="0"/>
              <a:t>Examples: </a:t>
            </a:r>
          </a:p>
          <a:p>
            <a:pPr>
              <a:buNone/>
            </a:pPr>
            <a:endParaRPr lang="en-GB" sz="2000" dirty="0"/>
          </a:p>
          <a:p>
            <a:pPr>
              <a:buNone/>
            </a:pPr>
            <a:endParaRPr lang="en-GB" sz="2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31640" y="1124744"/>
          <a:ext cx="6516000" cy="2682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Ring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Unsaturated</a:t>
                      </a:r>
                      <a:r>
                        <a:rPr lang="fr-FR" sz="1600" dirty="0"/>
                        <a:t> 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Saturated</a:t>
                      </a:r>
                      <a:r>
                        <a:rPr lang="fr-FR" sz="1600" baseline="0" dirty="0"/>
                        <a:t> ring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N-</a:t>
                      </a:r>
                      <a:r>
                        <a:rPr lang="fr-FR" sz="1600" dirty="0" err="1"/>
                        <a:t>Saturated</a:t>
                      </a:r>
                      <a:r>
                        <a:rPr lang="fr-FR" sz="1600" baseline="0" dirty="0"/>
                        <a:t> ring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irene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irane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iridine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ete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etane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etidine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ole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olane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olidine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ine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inane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epine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epane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ocine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ocane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onine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onane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8729634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2.1.2. Nomenclature: The Hantsch-Widman system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69</a:t>
            </a:fld>
            <a:endParaRPr lang="de-CH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3" name="TextBox 12"/>
          <p:cNvSpPr txBox="1"/>
          <p:nvPr/>
        </p:nvSpPr>
        <p:spPr>
          <a:xfrm>
            <a:off x="214282" y="57148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u="sng" dirty="0"/>
              <a:t>Definition of aromaticity</a:t>
            </a:r>
            <a:r>
              <a:rPr lang="de-CH" dirty="0"/>
              <a:t> :</a:t>
            </a:r>
            <a:endParaRPr lang="de-CH" u="sng" dirty="0"/>
          </a:p>
          <a:p>
            <a:pPr marL="271463" indent="-271463">
              <a:buFont typeface="Arial" pitchFamily="34" charset="0"/>
              <a:buChar char="•"/>
            </a:pPr>
            <a:r>
              <a:rPr lang="de-CH" dirty="0"/>
              <a:t>Ancient : smelling compounds, originally coming from coal tar destillates containing aromatic compounds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de-CH" dirty="0"/>
              <a:t>Nowadays: lower reactivity through stabilization of an unsaturated molecule.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2348880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Example:</a:t>
            </a:r>
          </a:p>
          <a:p>
            <a:endParaRPr lang="de-CH" dirty="0"/>
          </a:p>
          <a:p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0"/>
            <a:ext cx="8604448" cy="428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fr-CH" altLang="zh-CN" sz="2400" dirty="0"/>
              <a:t>1.1. </a:t>
            </a:r>
            <a:r>
              <a:rPr lang="en-US" altLang="zh-CN" sz="2400" dirty="0" err="1"/>
              <a:t>Aromaticity</a:t>
            </a:r>
            <a:r>
              <a:rPr lang="en-US" altLang="zh-CN" sz="2400" dirty="0"/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428604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2.2.1. </a:t>
            </a:r>
            <a:r>
              <a:rPr lang="en-US" sz="2400" dirty="0"/>
              <a:t>Comparison between </a:t>
            </a:r>
            <a:r>
              <a:rPr lang="en-US" sz="2400" dirty="0" err="1"/>
              <a:t>pyrrole</a:t>
            </a:r>
            <a:r>
              <a:rPr lang="en-US" sz="2400" dirty="0"/>
              <a:t> and pyridine</a:t>
            </a:r>
            <a:endParaRPr lang="de-C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229600" cy="561662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Examples:</a:t>
            </a:r>
          </a:p>
          <a:p>
            <a:endParaRPr lang="en-US" sz="2200" dirty="0"/>
          </a:p>
          <a:p>
            <a:pPr lvl="1">
              <a:buNone/>
            </a:pPr>
            <a:r>
              <a:rPr lang="en-US" sz="1600" dirty="0"/>
              <a:t>		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611188" y="620713"/>
          <a:ext cx="7959725" cy="354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312020" imgH="2806837" progId="ChemDraw.Document.6.0">
                  <p:embed/>
                </p:oleObj>
              </mc:Choice>
              <mc:Fallback>
                <p:oleObj name="CS ChemDraw Drawing" r:id="rId2" imgW="6312020" imgH="2806837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20713"/>
                        <a:ext cx="7959725" cy="354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70</a:t>
            </a:fld>
            <a:endParaRPr lang="de-CH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/>
              <a:t>2.2.2. Reactivity of electron rich </a:t>
            </a:r>
            <a:r>
              <a:rPr lang="en-US" sz="2400" dirty="0" err="1"/>
              <a:t>heteroaromatics</a:t>
            </a:r>
            <a:endParaRPr lang="de-C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76064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err="1"/>
              <a:t>S</a:t>
            </a:r>
            <a:r>
              <a:rPr lang="en-US" sz="2000" baseline="-25000" dirty="0" err="1"/>
              <a:t>E</a:t>
            </a:r>
            <a:r>
              <a:rPr lang="en-US" sz="2000" dirty="0" err="1"/>
              <a:t>Ar</a:t>
            </a:r>
            <a:r>
              <a:rPr lang="en-US" sz="2000" dirty="0"/>
              <a:t> for electron rich </a:t>
            </a:r>
            <a:r>
              <a:rPr lang="en-US" sz="2000" dirty="0" err="1"/>
              <a:t>heteroaromatics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The 2-position is the most activated:</a:t>
            </a:r>
          </a:p>
          <a:p>
            <a:pPr>
              <a:buFontTx/>
              <a:buChar char="-"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One </a:t>
            </a:r>
            <a:r>
              <a:rPr lang="en-US" sz="2000" dirty="0" err="1"/>
              <a:t>additionnal</a:t>
            </a:r>
            <a:r>
              <a:rPr lang="en-US" sz="2000" dirty="0"/>
              <a:t> </a:t>
            </a:r>
            <a:r>
              <a:rPr lang="en-US" sz="2000" dirty="0" err="1"/>
              <a:t>mesomeric</a:t>
            </a:r>
            <a:r>
              <a:rPr lang="en-US" sz="2000" dirty="0"/>
              <a:t> structure possible by an addition to the 2-position</a:t>
            </a:r>
          </a:p>
          <a:p>
            <a:pPr>
              <a:buFont typeface="Calibri" pitchFamily="34" charset="0"/>
              <a:buChar char="→"/>
            </a:pPr>
            <a:r>
              <a:rPr lang="en-US" sz="2000" dirty="0"/>
              <a:t>better stabilization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Similar reactivity for </a:t>
            </a:r>
            <a:r>
              <a:rPr lang="en-US" sz="2000" dirty="0" err="1"/>
              <a:t>furane</a:t>
            </a:r>
            <a:r>
              <a:rPr lang="en-US" sz="2000" dirty="0"/>
              <a:t> and </a:t>
            </a:r>
            <a:r>
              <a:rPr lang="en-US" sz="2000" dirty="0" err="1"/>
              <a:t>thiophene</a:t>
            </a: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2574925" y="1208088"/>
          <a:ext cx="31496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614829" imgH="814967" progId="ChemDraw.Document.6.0">
                  <p:embed/>
                </p:oleObj>
              </mc:Choice>
              <mc:Fallback>
                <p:oleObj name="CS ChemDraw Drawing" r:id="rId2" imgW="2614829" imgH="814967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1208088"/>
                        <a:ext cx="314960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71</a:t>
            </a:fld>
            <a:endParaRPr lang="de-CH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428604"/>
          </a:xfrm>
        </p:spPr>
        <p:txBody>
          <a:bodyPr>
            <a:noAutofit/>
          </a:bodyPr>
          <a:lstStyle/>
          <a:p>
            <a:pPr algn="l"/>
            <a:r>
              <a:rPr lang="en-US" altLang="zh-CN" sz="2400" dirty="0"/>
              <a:t>2.2.2. Reactivity of electron rich </a:t>
            </a:r>
            <a:r>
              <a:rPr lang="en-US" sz="2400" dirty="0" err="1"/>
              <a:t>heteroaromatics</a:t>
            </a:r>
            <a:endParaRPr lang="de-C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642918"/>
            <a:ext cx="8229600" cy="56166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err="1"/>
              <a:t>S</a:t>
            </a:r>
            <a:r>
              <a:rPr lang="en-US" sz="2000" baseline="-25000" dirty="0" err="1"/>
              <a:t>E</a:t>
            </a:r>
            <a:r>
              <a:rPr lang="en-US" sz="2000" dirty="0" err="1"/>
              <a:t>Ar</a:t>
            </a:r>
            <a:r>
              <a:rPr lang="en-US" sz="2000" dirty="0"/>
              <a:t> for </a:t>
            </a:r>
            <a:r>
              <a:rPr lang="en-US" sz="2000" dirty="0" err="1"/>
              <a:t>indole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pPr>
              <a:buNone/>
            </a:pPr>
            <a:r>
              <a:rPr lang="en-US" sz="2000" dirty="0"/>
              <a:t>- The 3-position is the most activated: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r>
              <a:rPr lang="en-US" sz="2000" dirty="0"/>
              <a:t>Example:  </a:t>
            </a:r>
            <a:r>
              <a:rPr lang="en-US" sz="2000" dirty="0" err="1"/>
              <a:t>gramine</a:t>
            </a:r>
            <a:r>
              <a:rPr lang="en-US" sz="2000" dirty="0"/>
              <a:t> synthesis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28604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72</a:t>
            </a:fld>
            <a:endParaRPr lang="de-CH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642918"/>
            <a:ext cx="8229600" cy="56166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N-Alkylation / N-</a:t>
            </a:r>
            <a:r>
              <a:rPr lang="en-US" sz="2000" dirty="0" err="1"/>
              <a:t>Acylation</a:t>
            </a:r>
            <a:r>
              <a:rPr lang="en-US" sz="2000" dirty="0"/>
              <a:t> of </a:t>
            </a:r>
            <a:r>
              <a:rPr lang="en-US" sz="2000" dirty="0" err="1"/>
              <a:t>indoles</a:t>
            </a:r>
            <a:r>
              <a:rPr lang="en-US" sz="2000" dirty="0"/>
              <a:t> or </a:t>
            </a:r>
            <a:r>
              <a:rPr lang="en-US" sz="2000" dirty="0" err="1"/>
              <a:t>pyrroles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858280" cy="428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2.2.2. Reactivity of electron rich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heteroaromatics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28604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73</a:t>
            </a:fld>
            <a:endParaRPr lang="de-CH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14356"/>
            <a:ext cx="8229600" cy="56166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err="1"/>
              <a:t>S</a:t>
            </a:r>
            <a:r>
              <a:rPr lang="en-US" sz="2000" baseline="-25000" dirty="0" err="1"/>
              <a:t>E</a:t>
            </a:r>
            <a:r>
              <a:rPr lang="en-US" sz="2000" dirty="0" err="1"/>
              <a:t>Ar</a:t>
            </a:r>
            <a:r>
              <a:rPr lang="en-US" sz="2000" dirty="0"/>
              <a:t> for electron poor </a:t>
            </a:r>
            <a:r>
              <a:rPr lang="en-US" sz="2000" dirty="0" err="1"/>
              <a:t>heteroaromatics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r>
              <a:rPr lang="en-US" sz="2000" dirty="0"/>
              <a:t>- The 3 position is the least deactivated one and reacts preferentially: </a:t>
            </a:r>
          </a:p>
          <a:p>
            <a:endParaRPr lang="en-US" sz="2000" dirty="0"/>
          </a:p>
          <a:p>
            <a:pPr lvl="1">
              <a:buNone/>
            </a:pPr>
            <a:r>
              <a:rPr lang="en-US" sz="2000" dirty="0"/>
              <a:t>		</a:t>
            </a:r>
          </a:p>
          <a:p>
            <a:pPr lvl="1">
              <a:buNone/>
            </a:pPr>
            <a:endParaRPr lang="en-US" sz="2000" dirty="0"/>
          </a:p>
          <a:p>
            <a:pPr lvl="1">
              <a:buNone/>
            </a:pPr>
            <a:endParaRPr lang="en-US" sz="2000" dirty="0"/>
          </a:p>
          <a:p>
            <a:pPr lvl="1">
              <a:buNone/>
            </a:pPr>
            <a:endParaRPr lang="en-US" sz="2000" dirty="0"/>
          </a:p>
          <a:p>
            <a:pPr lvl="1">
              <a:buNone/>
            </a:pPr>
            <a:endParaRPr lang="en-US" sz="2000" dirty="0"/>
          </a:p>
          <a:p>
            <a:pPr lvl="1">
              <a:buNone/>
            </a:pPr>
            <a:endParaRPr lang="en-US" sz="2000" dirty="0"/>
          </a:p>
          <a:p>
            <a:pPr lvl="1">
              <a:buNone/>
            </a:pPr>
            <a:endParaRPr lang="en-US" sz="2000" dirty="0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852488" y="1214438"/>
          <a:ext cx="705167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008923" imgH="630619" progId="ChemDraw.Document.6.0">
                  <p:embed/>
                </p:oleObj>
              </mc:Choice>
              <mc:Fallback>
                <p:oleObj name="CS ChemDraw Drawing" r:id="rId2" imgW="5008923" imgH="630619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1214438"/>
                        <a:ext cx="7051675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858280" cy="428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2.2.3. Reactivity of electron poor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heteroaromatics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28604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74</a:t>
            </a:fld>
            <a:endParaRPr lang="de-CH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14356"/>
            <a:ext cx="822960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err="1"/>
              <a:t>S</a:t>
            </a:r>
            <a:r>
              <a:rPr lang="en-US" sz="2000" baseline="-25000" dirty="0" err="1"/>
              <a:t>E</a:t>
            </a:r>
            <a:r>
              <a:rPr lang="en-US" sz="2000" dirty="0" err="1"/>
              <a:t>Ar</a:t>
            </a:r>
            <a:r>
              <a:rPr lang="en-US" sz="2000" dirty="0"/>
              <a:t>  on pyridines require forcing conditions:</a:t>
            </a:r>
          </a:p>
          <a:p>
            <a:endParaRPr lang="en-US" sz="2000" dirty="0"/>
          </a:p>
          <a:p>
            <a:pPr>
              <a:buNone/>
            </a:pPr>
            <a:r>
              <a:rPr lang="en-US" sz="2000" dirty="0"/>
              <a:t>Examples: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8858280" cy="428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2.2.3. Reactivity of electron poor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heteroaromatics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28604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75</a:t>
            </a:fld>
            <a:endParaRPr lang="de-CH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56166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Method to address the 2- and 4-position of pyridine with </a:t>
            </a:r>
            <a:r>
              <a:rPr lang="en-US" sz="2000" dirty="0" err="1"/>
              <a:t>S</a:t>
            </a:r>
            <a:r>
              <a:rPr lang="en-US" sz="2000" baseline="-25000" dirty="0" err="1"/>
              <a:t>E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</a:p>
          <a:p>
            <a:pPr>
              <a:buFont typeface="Calibri" pitchFamily="34" charset="0"/>
              <a:buChar char="→"/>
            </a:pPr>
            <a:r>
              <a:rPr lang="en-US" sz="2000" dirty="0"/>
              <a:t> oxidation into the more electron rich pyridine N-oxide</a:t>
            </a:r>
          </a:p>
          <a:p>
            <a:pPr>
              <a:buFontTx/>
              <a:buChar char="-"/>
            </a:pPr>
            <a:endParaRPr lang="en-US" sz="2000" dirty="0"/>
          </a:p>
          <a:p>
            <a:endParaRPr lang="en-US" sz="2000" dirty="0"/>
          </a:p>
          <a:p>
            <a:pPr lvl="1">
              <a:buNone/>
            </a:pPr>
            <a:r>
              <a:rPr lang="en-US" sz="2000" dirty="0"/>
              <a:t>		</a:t>
            </a:r>
          </a:p>
          <a:p>
            <a:pPr lvl="1">
              <a:buNone/>
            </a:pPr>
            <a:endParaRPr lang="en-US" sz="2000" dirty="0"/>
          </a:p>
          <a:p>
            <a:pPr lvl="1">
              <a:buNone/>
            </a:pPr>
            <a:endParaRPr lang="en-US" sz="2000" dirty="0"/>
          </a:p>
          <a:p>
            <a:pPr lvl="1">
              <a:buNone/>
            </a:pPr>
            <a:endParaRPr lang="en-US" sz="2000" dirty="0"/>
          </a:p>
          <a:p>
            <a:pPr lvl="1">
              <a:buNone/>
            </a:pPr>
            <a:endParaRPr lang="en-US" sz="2000" dirty="0"/>
          </a:p>
          <a:p>
            <a:pPr lvl="1">
              <a:buNone/>
            </a:pPr>
            <a:endParaRPr lang="en-US" sz="2000" dirty="0"/>
          </a:p>
          <a:p>
            <a:pPr lvl="1">
              <a:buNone/>
            </a:pPr>
            <a:endParaRPr lang="en-US" sz="2000" dirty="0"/>
          </a:p>
          <a:p>
            <a:pPr lvl="1">
              <a:buNone/>
            </a:pPr>
            <a:endParaRPr lang="en-US" sz="2000" dirty="0"/>
          </a:p>
          <a:p>
            <a:pPr lvl="1">
              <a:buNone/>
            </a:pP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858280" cy="428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2.2.3. Reactivity of electron poor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heteroaromatics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28604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76</a:t>
            </a:fld>
            <a:endParaRPr lang="de-CH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642918"/>
            <a:ext cx="8929718" cy="58824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Under forcing conditions the nitrogen atom of the pyridine can be </a:t>
            </a:r>
            <a:r>
              <a:rPr lang="en-US" sz="2000" dirty="0" err="1"/>
              <a:t>alkylated</a:t>
            </a:r>
            <a:r>
              <a:rPr lang="en-US" sz="2000" dirty="0"/>
              <a:t> or </a:t>
            </a:r>
            <a:r>
              <a:rPr lang="en-US" sz="2000" dirty="0" err="1"/>
              <a:t>acylated</a:t>
            </a:r>
            <a:r>
              <a:rPr lang="en-US" sz="2000" dirty="0"/>
              <a:t> to give </a:t>
            </a:r>
            <a:r>
              <a:rPr lang="en-US" sz="2000" dirty="0" err="1"/>
              <a:t>pyridinium</a:t>
            </a:r>
            <a:r>
              <a:rPr lang="en-US" sz="2000" dirty="0"/>
              <a:t> salts: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Examples: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2571736" y="1357298"/>
          <a:ext cx="32893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489935" imgH="641362" progId="ChemDraw.Document.6.0">
                  <p:embed/>
                </p:oleObj>
              </mc:Choice>
              <mc:Fallback>
                <p:oleObj name="CS ChemDraw Drawing" r:id="rId2" imgW="2489935" imgH="641362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1357298"/>
                        <a:ext cx="32893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858280" cy="428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2.2.3. Reactivity of electron poor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heteroaromatics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28604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77</a:t>
            </a:fld>
            <a:endParaRPr lang="de-CH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642918"/>
            <a:ext cx="8229600" cy="56166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The </a:t>
            </a:r>
            <a:r>
              <a:rPr lang="en-US" altLang="zh-CN" sz="2000" dirty="0" err="1"/>
              <a:t>Tschitschibabin</a:t>
            </a:r>
            <a:r>
              <a:rPr lang="en-US" altLang="zh-CN" sz="2000" dirty="0"/>
              <a:t> </a:t>
            </a:r>
            <a:r>
              <a:rPr lang="en-US" sz="2000" dirty="0"/>
              <a:t>reaction is equivalent to </a:t>
            </a:r>
            <a:r>
              <a:rPr lang="en-US" sz="2000" dirty="0" err="1"/>
              <a:t>S</a:t>
            </a:r>
            <a:r>
              <a:rPr lang="en-US" sz="2000" baseline="-25000" dirty="0" err="1"/>
              <a:t>N</a:t>
            </a:r>
            <a:r>
              <a:rPr lang="en-US" sz="2000" dirty="0" err="1"/>
              <a:t>Ar</a:t>
            </a:r>
            <a:r>
              <a:rPr lang="en-US" sz="2000" dirty="0"/>
              <a:t> reaction on a pyridine: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Example for the synthesis of 2-aminopyridine: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928688" y="1295400"/>
          <a:ext cx="72961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521095" imgH="843889" progId="ChemDraw.Document.6.0">
                  <p:embed/>
                </p:oleObj>
              </mc:Choice>
              <mc:Fallback>
                <p:oleObj name="CS ChemDraw Drawing" r:id="rId2" imgW="5521095" imgH="843889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295400"/>
                        <a:ext cx="729615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858280" cy="428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zh-CN" sz="2400" dirty="0"/>
              <a:t>2.2.4. The </a:t>
            </a:r>
            <a:r>
              <a:rPr lang="en-US" altLang="zh-CN" sz="2400" dirty="0" err="1"/>
              <a:t>Tschitschibabin</a:t>
            </a:r>
            <a:r>
              <a:rPr lang="en-US" altLang="zh-CN" sz="2400" dirty="0"/>
              <a:t> reaction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28604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78</a:t>
            </a:fld>
            <a:endParaRPr lang="de-CH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4282" y="692696"/>
            <a:ext cx="8929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CH" sz="2000" dirty="0"/>
              <a:t> </a:t>
            </a:r>
            <a:r>
              <a:rPr lang="fr-CH" sz="2000" dirty="0" err="1"/>
              <a:t>Recapitulation</a:t>
            </a:r>
            <a:r>
              <a:rPr lang="fr-CH" sz="2000" dirty="0"/>
              <a:t> of  </a:t>
            </a:r>
            <a:r>
              <a:rPr lang="fr-CH" sz="2000" dirty="0" err="1"/>
              <a:t>some</a:t>
            </a:r>
            <a:r>
              <a:rPr lang="fr-CH" sz="2000" dirty="0"/>
              <a:t> relevant </a:t>
            </a:r>
            <a:r>
              <a:rPr lang="fr-CH" sz="2000" dirty="0" err="1"/>
              <a:t>carbonyl</a:t>
            </a:r>
            <a:r>
              <a:rPr lang="fr-CH" sz="2000" dirty="0"/>
              <a:t> </a:t>
            </a:r>
            <a:r>
              <a:rPr lang="fr-CH" sz="2000" dirty="0" err="1"/>
              <a:t>chemistry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2.3.1. </a:t>
            </a:r>
            <a:r>
              <a:rPr lang="en-US" sz="2400" dirty="0"/>
              <a:t>Synthesis of five-</a:t>
            </a:r>
            <a:r>
              <a:rPr lang="en-US" sz="2400" dirty="0" err="1"/>
              <a:t>membered</a:t>
            </a:r>
            <a:r>
              <a:rPr lang="en-US" sz="2400" dirty="0"/>
              <a:t> ring </a:t>
            </a:r>
            <a:r>
              <a:rPr lang="en-US" sz="2400" dirty="0" err="1"/>
              <a:t>heteroaromatics</a:t>
            </a:r>
            <a:endParaRPr lang="de-CH" sz="2400" dirty="0"/>
          </a:p>
        </p:txBody>
      </p:sp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1763688" y="1124744"/>
          <a:ext cx="5616575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617144" imgH="1857330" progId="ChemDraw.Document.6.0">
                  <p:embed/>
                </p:oleObj>
              </mc:Choice>
              <mc:Fallback>
                <p:oleObj name="CS ChemDraw Drawing" r:id="rId2" imgW="5617144" imgH="185733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124744"/>
                        <a:ext cx="5616575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10"/>
          <p:cNvGraphicFramePr>
            <a:graphicFrameLocks noChangeAspect="1"/>
          </p:cNvGraphicFramePr>
          <p:nvPr/>
        </p:nvGraphicFramePr>
        <p:xfrm>
          <a:off x="1475656" y="3068960"/>
          <a:ext cx="7189788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7189858" imgH="2191320" progId="ChemDraw.Document.6.0">
                  <p:embed/>
                </p:oleObj>
              </mc:Choice>
              <mc:Fallback>
                <p:oleObj name="CS ChemDraw Drawing" r:id="rId4" imgW="7189858" imgH="219132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068960"/>
                        <a:ext cx="7189788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5" name="Object 11"/>
          <p:cNvGraphicFramePr>
            <a:graphicFrameLocks noChangeAspect="1"/>
          </p:cNvGraphicFramePr>
          <p:nvPr/>
        </p:nvGraphicFramePr>
        <p:xfrm>
          <a:off x="1835696" y="5373216"/>
          <a:ext cx="548005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479917" imgH="1450440" progId="ChemDraw.Document.6.0">
                  <p:embed/>
                </p:oleObj>
              </mc:Choice>
              <mc:Fallback>
                <p:oleObj name="CS ChemDraw Drawing" r:id="rId6" imgW="5479917" imgH="145044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373216"/>
                        <a:ext cx="5480050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79</a:t>
            </a:fld>
            <a:endParaRPr lang="de-CH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879103"/>
            <a:ext cx="8929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Hückel theory is a simple theory to estimate if a compound is aromatic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772816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     Basic requirements:</a:t>
            </a:r>
          </a:p>
          <a:p>
            <a:pPr marL="1168400" indent="-6350">
              <a:buAutoNum type="arabicParenR"/>
            </a:pPr>
            <a:r>
              <a:rPr lang="de-CH" sz="2000" dirty="0"/>
              <a:t>  </a:t>
            </a:r>
          </a:p>
          <a:p>
            <a:pPr marL="1168400" indent="-6350">
              <a:buAutoNum type="arabicParenR"/>
            </a:pPr>
            <a:r>
              <a:rPr lang="de-CH" sz="2000" dirty="0"/>
              <a:t>  </a:t>
            </a:r>
          </a:p>
          <a:p>
            <a:pPr marL="273050">
              <a:lnSpc>
                <a:spcPct val="150000"/>
              </a:lnSpc>
            </a:pPr>
            <a:r>
              <a:rPr lang="de-CH" sz="2000" dirty="0"/>
              <a:t>Rules:</a:t>
            </a:r>
          </a:p>
          <a:p>
            <a:pPr marL="1163638">
              <a:lnSpc>
                <a:spcPct val="150000"/>
              </a:lnSpc>
            </a:pPr>
            <a:r>
              <a:rPr lang="de-CH" altLang="zh-CN" sz="2000" dirty="0"/>
              <a:t>1)  </a:t>
            </a:r>
          </a:p>
          <a:p>
            <a:pPr marL="1163638">
              <a:lnSpc>
                <a:spcPct val="150000"/>
              </a:lnSpc>
            </a:pPr>
            <a:r>
              <a:rPr lang="de-CH" sz="2000" dirty="0"/>
              <a:t>2)  </a:t>
            </a:r>
          </a:p>
          <a:p>
            <a:pPr marL="1541463" indent="-342900">
              <a:lnSpc>
                <a:spcPct val="150000"/>
              </a:lnSpc>
            </a:pPr>
            <a:r>
              <a:rPr lang="de-CH" sz="2000" dirty="0"/>
              <a:t>        </a:t>
            </a:r>
          </a:p>
          <a:p>
            <a:pPr marL="1541463" indent="-342900">
              <a:lnSpc>
                <a:spcPct val="150000"/>
              </a:lnSpc>
            </a:pPr>
            <a:r>
              <a:rPr lang="de-CH" sz="2000" dirty="0"/>
              <a:t>       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604448" cy="428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1.1.1. </a:t>
            </a:r>
            <a:r>
              <a:rPr lang="fr-CH" altLang="zh-CN" sz="2400" dirty="0" err="1"/>
              <a:t>Hückel</a:t>
            </a:r>
            <a:r>
              <a:rPr lang="fr-CH" altLang="zh-CN" sz="2400" dirty="0"/>
              <a:t> </a:t>
            </a:r>
            <a:r>
              <a:rPr lang="fr-CH" altLang="zh-CN" sz="2400" dirty="0" err="1"/>
              <a:t>theory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28604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4282" y="5241394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Anti-</a:t>
            </a:r>
            <a:r>
              <a:rPr lang="fr-CH" sz="2000" dirty="0" err="1"/>
              <a:t>aromatic</a:t>
            </a:r>
            <a:r>
              <a:rPr lang="fr-CH" sz="2000" dirty="0"/>
              <a:t> </a:t>
            </a:r>
            <a:r>
              <a:rPr lang="fr-CH" sz="2000" dirty="0" err="1"/>
              <a:t>is</a:t>
            </a:r>
            <a:r>
              <a:rPr lang="fr-CH" sz="2000" dirty="0"/>
              <a:t> the </a:t>
            </a:r>
            <a:r>
              <a:rPr lang="fr-CH" sz="2000" dirty="0" err="1"/>
              <a:t>contrary</a:t>
            </a:r>
            <a:r>
              <a:rPr lang="fr-CH" sz="2000" dirty="0"/>
              <a:t> of </a:t>
            </a:r>
            <a:r>
              <a:rPr lang="fr-CH" sz="2000" dirty="0" err="1"/>
              <a:t>aromatic</a:t>
            </a:r>
            <a:r>
              <a:rPr lang="fr-CH" sz="2000" dirty="0"/>
              <a:t>: </a:t>
            </a:r>
            <a:r>
              <a:rPr lang="fr-CH" sz="2000" dirty="0" err="1"/>
              <a:t>higher</a:t>
            </a:r>
            <a:r>
              <a:rPr lang="fr-CH" sz="2000" dirty="0"/>
              <a:t> </a:t>
            </a:r>
            <a:r>
              <a:rPr lang="fr-CH" sz="2000" dirty="0" err="1"/>
              <a:t>reactivity</a:t>
            </a:r>
            <a:r>
              <a:rPr lang="fr-CH" sz="2000" dirty="0"/>
              <a:t> </a:t>
            </a:r>
            <a:r>
              <a:rPr lang="fr-CH" sz="2000" dirty="0" err="1"/>
              <a:t>than</a:t>
            </a:r>
            <a:r>
              <a:rPr lang="fr-CH" sz="2000" dirty="0"/>
              <a:t> </a:t>
            </a:r>
            <a:r>
              <a:rPr lang="fr-CH" sz="2000" dirty="0" err="1"/>
              <a:t>expected</a:t>
            </a:r>
            <a:r>
              <a:rPr lang="fr-CH" sz="2000" dirty="0"/>
              <a:t> and/or </a:t>
            </a:r>
            <a:r>
              <a:rPr lang="fr-CH" sz="2000" dirty="0" err="1"/>
              <a:t>difficult</a:t>
            </a:r>
            <a:r>
              <a:rPr lang="fr-CH" sz="2000" dirty="0"/>
              <a:t> or impossible to </a:t>
            </a:r>
            <a:r>
              <a:rPr lang="fr-CH" sz="2000" dirty="0" err="1"/>
              <a:t>synthesize</a:t>
            </a:r>
            <a:r>
              <a:rPr lang="fr-CH" sz="2000" dirty="0"/>
              <a:t>.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785794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/>
              <a:t>From</a:t>
            </a:r>
            <a:r>
              <a:rPr lang="fr-CH" sz="2000" dirty="0"/>
              <a:t> a </a:t>
            </a:r>
            <a:r>
              <a:rPr lang="fr-CH" sz="2000" dirty="0" err="1"/>
              <a:t>formal</a:t>
            </a:r>
            <a:r>
              <a:rPr lang="fr-CH" sz="2000" dirty="0"/>
              <a:t> </a:t>
            </a:r>
            <a:r>
              <a:rPr lang="fr-CH" sz="2000" dirty="0" err="1"/>
              <a:t>retrosynthesis</a:t>
            </a:r>
            <a:r>
              <a:rPr lang="fr-CH" sz="2000" dirty="0"/>
              <a:t> perspective: </a:t>
            </a:r>
          </a:p>
          <a:p>
            <a:r>
              <a:rPr lang="fr-CH" sz="2000" dirty="0" err="1"/>
              <a:t>same</a:t>
            </a:r>
            <a:r>
              <a:rPr lang="fr-CH" sz="2000" dirty="0"/>
              <a:t> </a:t>
            </a:r>
            <a:r>
              <a:rPr lang="fr-CH" sz="2000" dirty="0" err="1"/>
              <a:t>starting</a:t>
            </a:r>
            <a:r>
              <a:rPr lang="fr-CH" sz="2000" dirty="0"/>
              <a:t> </a:t>
            </a:r>
            <a:r>
              <a:rPr lang="fr-CH" sz="2000" dirty="0" err="1"/>
              <a:t>materials</a:t>
            </a:r>
            <a:r>
              <a:rPr lang="fr-CH" sz="2000" dirty="0"/>
              <a:t>, </a:t>
            </a:r>
            <a:r>
              <a:rPr lang="fr-CH" sz="2000" dirty="0" err="1"/>
              <a:t>two</a:t>
            </a:r>
            <a:r>
              <a:rPr lang="fr-CH" sz="2000" dirty="0"/>
              <a:t> </a:t>
            </a:r>
            <a:r>
              <a:rPr lang="fr-CH" sz="2000" dirty="0" err="1"/>
              <a:t>different</a:t>
            </a:r>
            <a:r>
              <a:rPr lang="fr-CH" sz="2000" dirty="0"/>
              <a:t> </a:t>
            </a:r>
            <a:r>
              <a:rPr lang="fr-CH" sz="2000" dirty="0" err="1"/>
              <a:t>pathways</a:t>
            </a:r>
            <a:endParaRPr lang="en-US" sz="20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2.3.1. </a:t>
            </a:r>
            <a:r>
              <a:rPr lang="en-US" sz="2400" dirty="0" err="1"/>
              <a:t>Furane</a:t>
            </a:r>
            <a:r>
              <a:rPr lang="en-US" sz="2400" dirty="0"/>
              <a:t> syntheses</a:t>
            </a:r>
            <a:endParaRPr lang="de-CH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80</a:t>
            </a:fld>
            <a:endParaRPr lang="de-CH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692696"/>
            <a:ext cx="39638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H" sz="2000" dirty="0"/>
              <a:t> </a:t>
            </a:r>
            <a:r>
              <a:rPr lang="fr-CH" sz="2000" dirty="0" err="1"/>
              <a:t>Paal</a:t>
            </a:r>
            <a:r>
              <a:rPr lang="fr-CH" sz="2000" dirty="0"/>
              <a:t>-Knorr </a:t>
            </a:r>
            <a:r>
              <a:rPr lang="fr-CH" sz="2000" dirty="0" err="1"/>
              <a:t>synthesis</a:t>
            </a:r>
            <a:r>
              <a:rPr lang="fr-CH" sz="2000" dirty="0"/>
              <a:t>:</a:t>
            </a:r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r>
              <a:rPr lang="fr-CH" sz="2000" dirty="0" err="1"/>
              <a:t>Mechanism</a:t>
            </a:r>
            <a:r>
              <a:rPr lang="fr-CH" sz="2000" dirty="0"/>
              <a:t>: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3573016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H" sz="2000" dirty="0"/>
              <a:t> </a:t>
            </a:r>
            <a:r>
              <a:rPr lang="fr-CH" sz="2000" dirty="0" err="1"/>
              <a:t>Feist</a:t>
            </a:r>
            <a:r>
              <a:rPr lang="fr-CH" sz="2000" dirty="0"/>
              <a:t>-</a:t>
            </a:r>
            <a:r>
              <a:rPr lang="fr-CH" sz="2000" dirty="0" err="1"/>
              <a:t>Benary</a:t>
            </a:r>
            <a:r>
              <a:rPr lang="fr-CH" sz="2000" dirty="0"/>
              <a:t> </a:t>
            </a:r>
            <a:r>
              <a:rPr lang="fr-CH" sz="2000" dirty="0" err="1"/>
              <a:t>synthesis</a:t>
            </a:r>
            <a:r>
              <a:rPr lang="fr-CH" sz="2000" dirty="0"/>
              <a:t>:</a:t>
            </a:r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r>
              <a:rPr lang="fr-CH" sz="2000" dirty="0" err="1"/>
              <a:t>Mechanism</a:t>
            </a:r>
            <a:r>
              <a:rPr lang="fr-CH" sz="2000" dirty="0"/>
              <a:t>: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2.3.1. </a:t>
            </a:r>
            <a:r>
              <a:rPr lang="en-US" sz="2400" dirty="0" err="1"/>
              <a:t>Furane</a:t>
            </a:r>
            <a:r>
              <a:rPr lang="en-US" sz="2400" dirty="0"/>
              <a:t> syntheses</a:t>
            </a:r>
            <a:endParaRPr lang="de-CH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4285" name="Object 13"/>
          <p:cNvGraphicFramePr>
            <a:graphicFrameLocks noChangeAspect="1"/>
          </p:cNvGraphicFramePr>
          <p:nvPr/>
        </p:nvGraphicFramePr>
        <p:xfrm>
          <a:off x="2581275" y="4116388"/>
          <a:ext cx="390683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907133" imgH="1098245" progId="ChemDraw.Document.6.0">
                  <p:embed/>
                </p:oleObj>
              </mc:Choice>
              <mc:Fallback>
                <p:oleObj name="CS ChemDraw Drawing" r:id="rId2" imgW="3907133" imgH="1098245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4116388"/>
                        <a:ext cx="3906838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7" name="Object 15"/>
          <p:cNvGraphicFramePr>
            <a:graphicFrameLocks noChangeAspect="1"/>
          </p:cNvGraphicFramePr>
          <p:nvPr/>
        </p:nvGraphicFramePr>
        <p:xfrm>
          <a:off x="2214563" y="1143000"/>
          <a:ext cx="4605337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242554" imgH="1183661" progId="ChemDraw.Document.6.0">
                  <p:embed/>
                </p:oleObj>
              </mc:Choice>
              <mc:Fallback>
                <p:oleObj name="CS ChemDraw Drawing" r:id="rId4" imgW="4242554" imgH="1183661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1143000"/>
                        <a:ext cx="4605337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81</a:t>
            </a:fld>
            <a:endParaRPr lang="de-CH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3460938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H" sz="2000" dirty="0"/>
              <a:t> </a:t>
            </a:r>
            <a:r>
              <a:rPr lang="fr-CH" sz="2000" dirty="0" err="1"/>
              <a:t>Hinsberg</a:t>
            </a:r>
            <a:r>
              <a:rPr lang="fr-CH" sz="2000" dirty="0"/>
              <a:t> </a:t>
            </a:r>
            <a:r>
              <a:rPr lang="fr-CH" sz="2000" dirty="0" err="1"/>
              <a:t>synthesis</a:t>
            </a:r>
            <a:r>
              <a:rPr lang="fr-CH" sz="2000" dirty="0"/>
              <a:t>:</a:t>
            </a:r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r>
              <a:rPr lang="fr-CH" sz="2000" dirty="0" err="1"/>
              <a:t>Mechanism</a:t>
            </a:r>
            <a:r>
              <a:rPr lang="fr-CH" sz="2000" dirty="0"/>
              <a:t>: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2.3.2. </a:t>
            </a:r>
            <a:r>
              <a:rPr lang="en-US" sz="2400" dirty="0" err="1"/>
              <a:t>Thiophene</a:t>
            </a:r>
            <a:r>
              <a:rPr lang="en-US" sz="2400" dirty="0"/>
              <a:t> syntheses</a:t>
            </a:r>
            <a:endParaRPr lang="de-CH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2524125" y="1085850"/>
          <a:ext cx="3879850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879878" imgH="1261509" progId="ChemDraw.Document.6.0">
                  <p:embed/>
                </p:oleObj>
              </mc:Choice>
              <mc:Fallback>
                <p:oleObj name="CS ChemDraw Drawing" r:id="rId2" imgW="3879878" imgH="1261509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085850"/>
                        <a:ext cx="3879850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1714480" y="3786190"/>
          <a:ext cx="57277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728338" imgH="1308812" progId="ChemDraw.Document.6.0">
                  <p:embed/>
                </p:oleObj>
              </mc:Choice>
              <mc:Fallback>
                <p:oleObj name="CS ChemDraw Drawing" r:id="rId4" imgW="5728338" imgH="1308812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3786190"/>
                        <a:ext cx="5727700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82</a:t>
            </a:fld>
            <a:endParaRPr lang="de-CH"/>
          </a:p>
        </p:txBody>
      </p:sp>
      <p:sp>
        <p:nvSpPr>
          <p:cNvPr id="10" name="TextBox 9"/>
          <p:cNvSpPr txBox="1"/>
          <p:nvPr/>
        </p:nvSpPr>
        <p:spPr>
          <a:xfrm>
            <a:off x="251520" y="620688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err="1"/>
              <a:t>Paal-Knorr</a:t>
            </a:r>
            <a:r>
              <a:rPr lang="en-US" sz="2000" dirty="0"/>
              <a:t> </a:t>
            </a:r>
            <a:r>
              <a:rPr lang="en-US" sz="2000" dirty="0" err="1"/>
              <a:t>thiophene</a:t>
            </a:r>
            <a:r>
              <a:rPr lang="en-US" sz="2000" dirty="0"/>
              <a:t> synthesis: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r>
              <a:rPr lang="fr-CH" sz="2000" dirty="0" err="1"/>
              <a:t>Mechanism</a:t>
            </a:r>
            <a:r>
              <a:rPr lang="fr-CH" sz="2000" dirty="0"/>
              <a:t>: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1000108"/>
            <a:ext cx="50052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H" sz="2000" dirty="0"/>
              <a:t> </a:t>
            </a:r>
            <a:r>
              <a:rPr lang="fr-CH" sz="2000" dirty="0" err="1"/>
              <a:t>Fisselmann</a:t>
            </a:r>
            <a:r>
              <a:rPr lang="fr-CH" sz="2000" dirty="0"/>
              <a:t> </a:t>
            </a:r>
            <a:r>
              <a:rPr lang="fr-CH" sz="2000" dirty="0" err="1"/>
              <a:t>thiophene</a:t>
            </a:r>
            <a:r>
              <a:rPr lang="fr-CH" sz="2000" dirty="0"/>
              <a:t> </a:t>
            </a:r>
            <a:r>
              <a:rPr lang="fr-CH" sz="2000" dirty="0" err="1"/>
              <a:t>synthesis</a:t>
            </a:r>
            <a:r>
              <a:rPr lang="fr-CH" sz="2000" dirty="0"/>
              <a:t>:</a:t>
            </a:r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r>
              <a:rPr lang="fr-CH" sz="2000" dirty="0" err="1"/>
              <a:t>Mechanism</a:t>
            </a:r>
            <a:r>
              <a:rPr lang="fr-CH" sz="2000" dirty="0"/>
              <a:t>:</a:t>
            </a:r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928794" y="1500174"/>
          <a:ext cx="527367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070121" imgH="936874" progId="ChemDraw.Document.6.0">
                  <p:embed/>
                </p:oleObj>
              </mc:Choice>
              <mc:Fallback>
                <p:oleObj name="CS ChemDraw Drawing" r:id="rId2" imgW="4070121" imgH="936874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1500174"/>
                        <a:ext cx="5273675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2.3.2. </a:t>
            </a:r>
            <a:r>
              <a:rPr lang="en-US" sz="2400" dirty="0" err="1"/>
              <a:t>Thiophene</a:t>
            </a:r>
            <a:r>
              <a:rPr lang="en-US" sz="2400" dirty="0"/>
              <a:t> syntheses</a:t>
            </a:r>
            <a:endParaRPr lang="de-CH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55563" y="3797300"/>
          <a:ext cx="890111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8610317" imgH="909573" progId="ChemDraw.Document.6.0">
                  <p:embed/>
                </p:oleObj>
              </mc:Choice>
              <mc:Fallback>
                <p:oleObj name="CS ChemDraw Drawing" r:id="rId4" imgW="8610317" imgH="909573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3" y="3797300"/>
                        <a:ext cx="8901112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83</a:t>
            </a:fld>
            <a:endParaRPr lang="de-CH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642918"/>
            <a:ext cx="331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H" sz="2000" dirty="0"/>
              <a:t> </a:t>
            </a:r>
            <a:r>
              <a:rPr lang="fr-CH" sz="2000" dirty="0" err="1"/>
              <a:t>Paal</a:t>
            </a:r>
            <a:r>
              <a:rPr lang="fr-CH" sz="2000" dirty="0"/>
              <a:t>-Knorr pyrrole </a:t>
            </a:r>
            <a:r>
              <a:rPr lang="fr-CH" sz="2000" dirty="0" err="1"/>
              <a:t>synthesis</a:t>
            </a:r>
            <a:r>
              <a:rPr lang="fr-CH" sz="2000" dirty="0"/>
              <a:t>:</a:t>
            </a:r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r>
              <a:rPr lang="fr-CH" sz="2000" dirty="0" err="1"/>
              <a:t>Mechanism</a:t>
            </a:r>
            <a:r>
              <a:rPr lang="fr-CH" sz="2000" dirty="0"/>
              <a:t>: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42844" y="2780928"/>
            <a:ext cx="33123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H" dirty="0"/>
              <a:t>  The Knorr </a:t>
            </a:r>
            <a:r>
              <a:rPr lang="fr-CH" dirty="0" err="1"/>
              <a:t>synthesis</a:t>
            </a:r>
            <a:r>
              <a:rPr lang="fr-CH" dirty="0"/>
              <a:t>:</a:t>
            </a:r>
          </a:p>
          <a:p>
            <a:pPr>
              <a:buFont typeface="Arial" pitchFamily="34" charset="0"/>
              <a:buChar char="•"/>
            </a:pPr>
            <a:endParaRPr lang="fr-CH" dirty="0"/>
          </a:p>
          <a:p>
            <a:pPr>
              <a:buFont typeface="Arial" pitchFamily="34" charset="0"/>
              <a:buChar char="•"/>
            </a:pPr>
            <a:endParaRPr lang="fr-CH" dirty="0"/>
          </a:p>
          <a:p>
            <a:pPr>
              <a:buFont typeface="Arial" pitchFamily="34" charset="0"/>
              <a:buChar char="•"/>
            </a:pPr>
            <a:endParaRPr lang="fr-CH" dirty="0"/>
          </a:p>
          <a:p>
            <a:r>
              <a:rPr lang="fr-CH" dirty="0" err="1"/>
              <a:t>Mechanism</a:t>
            </a:r>
            <a:r>
              <a:rPr lang="fr-CH" dirty="0"/>
              <a:t>:</a:t>
            </a:r>
            <a:endParaRPr lang="en-US" dirty="0"/>
          </a:p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2.3.3. </a:t>
            </a:r>
            <a:r>
              <a:rPr lang="en-US" sz="2400" dirty="0" err="1"/>
              <a:t>Pyrrole</a:t>
            </a:r>
            <a:r>
              <a:rPr lang="en-US" sz="2400" dirty="0"/>
              <a:t> syntheses</a:t>
            </a:r>
            <a:endParaRPr lang="de-CH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3629025" y="727075"/>
          <a:ext cx="37084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709064" imgH="859297" progId="ChemDraw.Document.6.0">
                  <p:embed/>
                </p:oleObj>
              </mc:Choice>
              <mc:Fallback>
                <p:oleObj name="CS ChemDraw Drawing" r:id="rId2" imgW="3709064" imgH="859297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25" y="727075"/>
                        <a:ext cx="3708400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2357422" y="3143248"/>
          <a:ext cx="457835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579324" imgH="846863" progId="ChemDraw.Document.6.0">
                  <p:embed/>
                </p:oleObj>
              </mc:Choice>
              <mc:Fallback>
                <p:oleObj name="CS ChemDraw Drawing" r:id="rId4" imgW="4579324" imgH="846863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3143248"/>
                        <a:ext cx="457835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84</a:t>
            </a:fld>
            <a:endParaRPr lang="de-CH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764704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2000" dirty="0"/>
          </a:p>
          <a:p>
            <a:pPr>
              <a:buFont typeface="Arial" pitchFamily="34" charset="0"/>
              <a:buChar char="•"/>
            </a:pPr>
            <a:r>
              <a:rPr lang="fr-CH" sz="2000" dirty="0"/>
              <a:t> Fischer-Indole </a:t>
            </a:r>
            <a:r>
              <a:rPr lang="fr-CH" sz="2000" dirty="0" err="1"/>
              <a:t>synthesis</a:t>
            </a:r>
            <a:r>
              <a:rPr lang="fr-CH" sz="2000" dirty="0"/>
              <a:t>:</a:t>
            </a:r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r>
              <a:rPr lang="fr-CH" sz="2000" dirty="0" err="1"/>
              <a:t>Mechanism</a:t>
            </a:r>
            <a:r>
              <a:rPr lang="fr-CH" sz="2000" dirty="0"/>
              <a:t>: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2.3.4. </a:t>
            </a:r>
            <a:r>
              <a:rPr lang="en-US" sz="2400" dirty="0" err="1"/>
              <a:t>Indole</a:t>
            </a:r>
            <a:r>
              <a:rPr lang="en-US" sz="2400" dirty="0"/>
              <a:t> syntheses</a:t>
            </a:r>
            <a:endParaRPr lang="de-CH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2008188" y="1490663"/>
          <a:ext cx="5081587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372081" imgH="1107436" progId="ChemDraw.Document.6.0">
                  <p:embed/>
                </p:oleObj>
              </mc:Choice>
              <mc:Fallback>
                <p:oleObj name="CS ChemDraw Drawing" r:id="rId2" imgW="4372081" imgH="1107436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8" y="1490663"/>
                        <a:ext cx="5081587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85</a:t>
            </a:fld>
            <a:endParaRPr lang="de-CH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25946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H" sz="2000" dirty="0"/>
              <a:t> </a:t>
            </a:r>
            <a:r>
              <a:rPr lang="fr-CH" sz="2000" dirty="0" err="1"/>
              <a:t>Reissert</a:t>
            </a:r>
            <a:r>
              <a:rPr lang="fr-CH" sz="2000" dirty="0"/>
              <a:t> </a:t>
            </a:r>
            <a:r>
              <a:rPr lang="fr-CH" sz="2000" dirty="0" err="1"/>
              <a:t>synthesis</a:t>
            </a:r>
            <a:r>
              <a:rPr lang="fr-CH" sz="2000" dirty="0"/>
              <a:t>:</a:t>
            </a:r>
            <a:endParaRPr lang="en-US" sz="20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2.3.4. </a:t>
            </a:r>
            <a:r>
              <a:rPr lang="en-US" sz="2400" dirty="0" err="1"/>
              <a:t>Indole</a:t>
            </a:r>
            <a:r>
              <a:rPr lang="en-US" sz="2400" dirty="0"/>
              <a:t> syntheses</a:t>
            </a:r>
            <a:endParaRPr lang="de-CH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86</a:t>
            </a:fld>
            <a:endParaRPr lang="de-CH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785794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H" sz="2000" dirty="0"/>
              <a:t> Bartoli-Indole </a:t>
            </a:r>
            <a:r>
              <a:rPr lang="fr-CH" sz="2000" dirty="0" err="1"/>
              <a:t>synthesis</a:t>
            </a:r>
            <a:r>
              <a:rPr lang="fr-CH" sz="2000" dirty="0"/>
              <a:t>:</a:t>
            </a:r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endParaRPr lang="fr-CH" sz="2000" dirty="0"/>
          </a:p>
          <a:p>
            <a:r>
              <a:rPr lang="fr-CH" sz="2000" dirty="0" err="1"/>
              <a:t>Mechanism</a:t>
            </a:r>
            <a:r>
              <a:rPr lang="fr-CH" sz="2000" dirty="0"/>
              <a:t>:</a:t>
            </a:r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930525" y="1196752"/>
          <a:ext cx="327025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269909" imgH="1242035" progId="ChemDraw.Document.6.0">
                  <p:embed/>
                </p:oleObj>
              </mc:Choice>
              <mc:Fallback>
                <p:oleObj name="CS ChemDraw Drawing" r:id="rId2" imgW="3269909" imgH="1242035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1196752"/>
                        <a:ext cx="3270250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2.3.4. </a:t>
            </a:r>
            <a:r>
              <a:rPr lang="en-US" sz="2400" dirty="0" err="1"/>
              <a:t>Indole</a:t>
            </a:r>
            <a:r>
              <a:rPr lang="en-US" sz="2400" dirty="0"/>
              <a:t> syntheses</a:t>
            </a:r>
            <a:endParaRPr lang="de-CH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87</a:t>
            </a:fld>
            <a:endParaRPr lang="de-CH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727200" y="2576513"/>
          <a:ext cx="5762625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292533" imgH="3766957" progId="ChemDraw.Document.6.0">
                  <p:embed/>
                </p:oleObj>
              </mc:Choice>
              <mc:Fallback>
                <p:oleObj name="CS ChemDraw Drawing" r:id="rId4" imgW="5292533" imgH="3766957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2576513"/>
                        <a:ext cx="5762625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4282" y="785794"/>
            <a:ext cx="8030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H" sz="2000" dirty="0"/>
              <a:t> </a:t>
            </a:r>
            <a:r>
              <a:rPr lang="fr-CH" sz="2000" dirty="0" err="1"/>
              <a:t>Example</a:t>
            </a:r>
            <a:r>
              <a:rPr lang="fr-CH" sz="2000" dirty="0"/>
              <a:t>: </a:t>
            </a:r>
            <a:r>
              <a:rPr lang="fr-CH" sz="2000" dirty="0" err="1"/>
              <a:t>technical</a:t>
            </a:r>
            <a:r>
              <a:rPr lang="fr-CH" sz="2000" dirty="0"/>
              <a:t> </a:t>
            </a:r>
            <a:r>
              <a:rPr lang="fr-CH" sz="2000" dirty="0" err="1"/>
              <a:t>synthesis</a:t>
            </a:r>
            <a:r>
              <a:rPr lang="fr-CH" sz="2000" dirty="0"/>
              <a:t> of Indigo (</a:t>
            </a:r>
            <a:r>
              <a:rPr lang="fr-CH" sz="2000" dirty="0" err="1"/>
              <a:t>dye</a:t>
            </a:r>
            <a:r>
              <a:rPr lang="fr-CH" sz="2000" dirty="0"/>
              <a:t> for </a:t>
            </a:r>
            <a:r>
              <a:rPr lang="fr-CH" sz="2000" dirty="0" err="1"/>
              <a:t>blue</a:t>
            </a:r>
            <a:r>
              <a:rPr lang="fr-CH" sz="2000" dirty="0"/>
              <a:t> jeans)</a:t>
            </a:r>
            <a:endParaRPr lang="en-US" sz="2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2.3.4. </a:t>
            </a:r>
            <a:r>
              <a:rPr lang="en-US" sz="2400" dirty="0" err="1"/>
              <a:t>Indole</a:t>
            </a:r>
            <a:r>
              <a:rPr lang="en-US" sz="2400" dirty="0"/>
              <a:t> syntheses</a:t>
            </a:r>
            <a:endParaRPr lang="de-CH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88</a:t>
            </a:fld>
            <a:endParaRPr lang="de-CH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60648"/>
            <a:ext cx="8892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2000" dirty="0"/>
          </a:p>
          <a:p>
            <a:pPr>
              <a:buFont typeface="Arial" pitchFamily="34" charset="0"/>
              <a:buChar char="•"/>
            </a:pPr>
            <a:r>
              <a:rPr lang="fr-CH" sz="2000" dirty="0"/>
              <a:t> Robinson-Gabriel </a:t>
            </a:r>
            <a:r>
              <a:rPr lang="fr-CH" sz="2000" dirty="0" err="1"/>
              <a:t>reaction</a:t>
            </a:r>
            <a:r>
              <a:rPr lang="fr-CH" sz="2000" dirty="0"/>
              <a:t>:</a:t>
            </a:r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r>
              <a:rPr lang="fr-CH" sz="2000" dirty="0" err="1"/>
              <a:t>Mechanism</a:t>
            </a:r>
            <a:r>
              <a:rPr lang="fr-CH" sz="2000" dirty="0"/>
              <a:t>: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3429000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H" sz="2000" dirty="0"/>
              <a:t> </a:t>
            </a:r>
            <a:r>
              <a:rPr lang="fr-CH" sz="2000" dirty="0" err="1"/>
              <a:t>Analog</a:t>
            </a:r>
            <a:r>
              <a:rPr lang="fr-CH" sz="2000" dirty="0"/>
              <a:t> for thiazole </a:t>
            </a:r>
            <a:r>
              <a:rPr lang="fr-CH" sz="2000" dirty="0" err="1"/>
              <a:t>synthesis</a:t>
            </a:r>
            <a:r>
              <a:rPr lang="fr-CH" sz="2000" dirty="0"/>
              <a:t>:</a:t>
            </a:r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r>
              <a:rPr lang="fr-CH" sz="2000" dirty="0" err="1"/>
              <a:t>Mechanism</a:t>
            </a:r>
            <a:r>
              <a:rPr lang="fr-CH" sz="2000" dirty="0"/>
              <a:t>: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2.3.5. </a:t>
            </a:r>
            <a:r>
              <a:rPr lang="en-US" sz="2400" dirty="0" err="1"/>
              <a:t>Oxazole</a:t>
            </a:r>
            <a:r>
              <a:rPr lang="en-US" sz="2400" dirty="0"/>
              <a:t> syntheses</a:t>
            </a:r>
            <a:endParaRPr lang="de-CH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2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315647"/>
              </p:ext>
            </p:extLst>
          </p:nvPr>
        </p:nvGraphicFramePr>
        <p:xfrm>
          <a:off x="1754188" y="1020763"/>
          <a:ext cx="5586412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586619" imgH="1250910" progId="ChemDraw.Document.6.0">
                  <p:embed/>
                </p:oleObj>
              </mc:Choice>
              <mc:Fallback>
                <p:oleObj name="CS ChemDraw Drawing" r:id="rId2" imgW="5586619" imgH="125091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1020763"/>
                        <a:ext cx="5586412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2928926" y="3714752"/>
          <a:ext cx="37147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715215" imgH="1136671" progId="ChemDraw.Document.6.0">
                  <p:embed/>
                </p:oleObj>
              </mc:Choice>
              <mc:Fallback>
                <p:oleObj name="CS ChemDraw Drawing" r:id="rId4" imgW="3715215" imgH="1136671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3714752"/>
                        <a:ext cx="371475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89</a:t>
            </a:fld>
            <a:endParaRPr lang="de-CH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844" y="57148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Aromatic / Non-Aromatic / Antiaromatic ?  Examples: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28604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8604448" cy="428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</a:pPr>
            <a:r>
              <a:rPr kumimoji="0" lang="fr-CH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1.1.1. </a:t>
            </a:r>
            <a:r>
              <a:rPr lang="fr-CH" altLang="zh-CN" sz="2400" dirty="0" err="1"/>
              <a:t>Hückel</a:t>
            </a:r>
            <a:r>
              <a:rPr lang="fr-CH" altLang="zh-CN" sz="2400" dirty="0"/>
              <a:t> </a:t>
            </a:r>
            <a:r>
              <a:rPr lang="fr-CH" altLang="zh-CN" sz="2400" dirty="0" err="1"/>
              <a:t>theory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0A50-E59A-4D56-A61C-3AFB93322AE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548680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2000" dirty="0"/>
          </a:p>
          <a:p>
            <a:pPr>
              <a:buFont typeface="Arial" pitchFamily="34" charset="0"/>
              <a:buChar char="•"/>
            </a:pPr>
            <a:r>
              <a:rPr lang="fr-CH" sz="2000" dirty="0"/>
              <a:t> Knorr-</a:t>
            </a:r>
            <a:r>
              <a:rPr lang="fr-CH" sz="2000" dirty="0" err="1"/>
              <a:t>Pyrazole</a:t>
            </a:r>
            <a:r>
              <a:rPr lang="fr-CH" sz="2000" dirty="0"/>
              <a:t> </a:t>
            </a:r>
            <a:r>
              <a:rPr lang="fr-CH" sz="2000" dirty="0" err="1"/>
              <a:t>synthesis</a:t>
            </a:r>
            <a:r>
              <a:rPr lang="fr-CH" sz="2000" dirty="0"/>
              <a:t>:</a:t>
            </a:r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r>
              <a:rPr lang="fr-CH" sz="2000" dirty="0" err="1"/>
              <a:t>Mechanism</a:t>
            </a:r>
            <a:r>
              <a:rPr lang="fr-CH" sz="2000" dirty="0"/>
              <a:t>: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3789040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H" sz="2000" dirty="0"/>
              <a:t> </a:t>
            </a:r>
            <a:r>
              <a:rPr lang="fr-CH" sz="2000" dirty="0" err="1"/>
              <a:t>Similar</a:t>
            </a:r>
            <a:r>
              <a:rPr lang="fr-CH" sz="2000" dirty="0"/>
              <a:t> for </a:t>
            </a:r>
            <a:r>
              <a:rPr lang="fr-CH" sz="2000" dirty="0" err="1"/>
              <a:t>isoxazole</a:t>
            </a:r>
            <a:r>
              <a:rPr lang="fr-CH" sz="2000" dirty="0"/>
              <a:t> </a:t>
            </a:r>
            <a:r>
              <a:rPr lang="fr-CH" sz="2000" dirty="0" err="1"/>
              <a:t>synthesis</a:t>
            </a:r>
            <a:r>
              <a:rPr lang="fr-CH" sz="2000" dirty="0"/>
              <a:t>:</a:t>
            </a:r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pPr>
              <a:buFont typeface="Arial" pitchFamily="34" charset="0"/>
              <a:buChar char="•"/>
            </a:pPr>
            <a:endParaRPr lang="fr-CH" sz="2000" dirty="0"/>
          </a:p>
          <a:p>
            <a:r>
              <a:rPr lang="fr-CH" sz="2000" dirty="0" err="1"/>
              <a:t>Mechanism</a:t>
            </a:r>
            <a:r>
              <a:rPr lang="fr-CH" sz="2000" dirty="0"/>
              <a:t>:</a:t>
            </a:r>
            <a:endParaRPr lang="en-US" sz="2000" dirty="0"/>
          </a:p>
          <a:p>
            <a:endParaRPr lang="fr-CH" sz="20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2.3.6. </a:t>
            </a:r>
            <a:r>
              <a:rPr lang="en-US" sz="2400" dirty="0" err="1"/>
              <a:t>Pyrazole</a:t>
            </a:r>
            <a:r>
              <a:rPr lang="en-US" sz="2400" dirty="0"/>
              <a:t> and </a:t>
            </a:r>
            <a:r>
              <a:rPr lang="en-US" sz="2400" dirty="0" err="1"/>
              <a:t>Isoxazole</a:t>
            </a:r>
            <a:r>
              <a:rPr lang="en-US" sz="2400" dirty="0"/>
              <a:t> syntheses</a:t>
            </a:r>
            <a:endParaRPr lang="de-CH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2478088" y="1322388"/>
          <a:ext cx="42799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280602" imgH="984177" progId="ChemDraw.Document.6.0">
                  <p:embed/>
                </p:oleObj>
              </mc:Choice>
              <mc:Fallback>
                <p:oleObj name="CS ChemDraw Drawing" r:id="rId2" imgW="4280602" imgH="984177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8" y="1322388"/>
                        <a:ext cx="42799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2214563" y="4271963"/>
          <a:ext cx="471011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710471" imgH="793613" progId="ChemDraw.Document.6.0">
                  <p:embed/>
                </p:oleObj>
              </mc:Choice>
              <mc:Fallback>
                <p:oleObj name="CS ChemDraw Drawing" r:id="rId4" imgW="4710471" imgH="793613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4271963"/>
                        <a:ext cx="4710112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90</a:t>
            </a:fld>
            <a:endParaRPr lang="de-CH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2.3.7. </a:t>
            </a:r>
            <a:r>
              <a:rPr lang="en-US" sz="2400" dirty="0" err="1"/>
              <a:t>Imidazole</a:t>
            </a:r>
            <a:r>
              <a:rPr lang="en-US" sz="2400" dirty="0"/>
              <a:t> syntheses</a:t>
            </a:r>
            <a:endParaRPr lang="de-CH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1643042" y="928670"/>
          <a:ext cx="56959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096215" imgH="817971" progId="ChemDraw.Document.6.0">
                  <p:embed/>
                </p:oleObj>
              </mc:Choice>
              <mc:Fallback>
                <p:oleObj name="CS ChemDraw Drawing" r:id="rId2" imgW="4096215" imgH="817971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928670"/>
                        <a:ext cx="569595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91</a:t>
            </a:fld>
            <a:endParaRPr lang="de-CH"/>
          </a:p>
        </p:txBody>
      </p:sp>
      <p:sp>
        <p:nvSpPr>
          <p:cNvPr id="7" name="TextBox 6"/>
          <p:cNvSpPr txBox="1"/>
          <p:nvPr/>
        </p:nvSpPr>
        <p:spPr>
          <a:xfrm>
            <a:off x="357158" y="228599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Mechanism</a:t>
            </a:r>
            <a:r>
              <a:rPr lang="fr-CH" dirty="0"/>
              <a:t>:</a:t>
            </a:r>
            <a:endParaRPr lang="en-US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476672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/>
              <a:t>2.4.1. Pyridine syntheses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56166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err="1"/>
              <a:t>Retrosynthesis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pPr>
              <a:buNone/>
            </a:pPr>
            <a:r>
              <a:rPr lang="en-US" sz="2000" dirty="0"/>
              <a:t>Common strategy: cuts around the heteroatom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r>
              <a:rPr lang="en-US" sz="2000" dirty="0"/>
              <a:t>Reaction can be performed differently:</a:t>
            </a:r>
          </a:p>
          <a:p>
            <a:pPr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2771800" y="1772816"/>
          <a:ext cx="348773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640562" imgH="525561" progId="ChemDraw.Document.6.0">
                  <p:embed/>
                </p:oleObj>
              </mc:Choice>
              <mc:Fallback>
                <p:oleObj name="CS ChemDraw Drawing" r:id="rId2" imgW="2640562" imgH="525561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772816"/>
                        <a:ext cx="3487737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92</a:t>
            </a:fld>
            <a:endParaRPr lang="de-CH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229600" cy="58326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err="1"/>
              <a:t>Hantzsch</a:t>
            </a:r>
            <a:r>
              <a:rPr lang="en-US" sz="2000" dirty="0"/>
              <a:t> (</a:t>
            </a:r>
            <a:r>
              <a:rPr lang="en-US" sz="2000" dirty="0" err="1"/>
              <a:t>dihydro</a:t>
            </a:r>
            <a:r>
              <a:rPr lang="en-US" sz="2000" dirty="0"/>
              <a:t>)pyridine synthesis:</a:t>
            </a:r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r>
              <a:rPr lang="en-US" sz="2000" dirty="0"/>
              <a:t>Strategic disconnections: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Synthesis </a:t>
            </a:r>
          </a:p>
          <a:p>
            <a:endParaRPr lang="en-US" sz="2200" dirty="0"/>
          </a:p>
          <a:p>
            <a:pPr>
              <a:buNone/>
            </a:pP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000" dirty="0"/>
          </a:p>
          <a:p>
            <a:endParaRPr lang="en-US" sz="16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2843808" y="1700808"/>
          <a:ext cx="2880320" cy="1087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274921" imgH="857520" progId="ChemDraw.Document.6.0">
                  <p:embed/>
                </p:oleObj>
              </mc:Choice>
              <mc:Fallback>
                <p:oleObj name="CS ChemDraw Drawing" r:id="rId2" imgW="2274921" imgH="85752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700808"/>
                        <a:ext cx="2880320" cy="10875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89248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2.4.1. Pyridine syntheses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93</a:t>
            </a:fld>
            <a:endParaRPr lang="de-CH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5904656"/>
          </a:xfrm>
        </p:spPr>
        <p:txBody>
          <a:bodyPr>
            <a:normAutofit/>
          </a:bodyPr>
          <a:lstStyle/>
          <a:p>
            <a:r>
              <a:rPr lang="en-US" sz="2000" dirty="0"/>
              <a:t>Mechanism: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89248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2.4.1. Pyridine syntheses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94</a:t>
            </a:fld>
            <a:endParaRPr lang="de-CH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59046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err="1"/>
              <a:t>Bohlmann-Rahtz</a:t>
            </a:r>
            <a:r>
              <a:rPr lang="en-US" sz="2000" dirty="0"/>
              <a:t> pyridine synthesis:</a:t>
            </a:r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r>
              <a:rPr lang="en-US" sz="2000" dirty="0"/>
              <a:t>Synthesis:</a:t>
            </a:r>
          </a:p>
          <a:p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r>
              <a:rPr lang="en-US" sz="2000" dirty="0"/>
              <a:t>Mechanism: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89248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2.4.1. Pyridine syntheses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1911350" y="1701800"/>
          <a:ext cx="45878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984828" imgH="750768" progId="ChemDraw.Document.6.0">
                  <p:embed/>
                </p:oleObj>
              </mc:Choice>
              <mc:Fallback>
                <p:oleObj name="CS ChemDraw Drawing" r:id="rId2" imgW="3984828" imgH="750768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1701800"/>
                        <a:ext cx="4587875" cy="86518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95</a:t>
            </a:fld>
            <a:endParaRPr lang="de-CH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9046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[2+2+2] </a:t>
            </a:r>
            <a:r>
              <a:rPr lang="en-US" sz="2000" dirty="0" err="1"/>
              <a:t>cyclotrimerization</a:t>
            </a:r>
            <a:r>
              <a:rPr lang="en-US" sz="2000" dirty="0"/>
              <a:t> for pyridine synthesis</a:t>
            </a:r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The </a:t>
            </a:r>
            <a:r>
              <a:rPr lang="en-US" sz="2000" dirty="0" err="1"/>
              <a:t>Ciamician</a:t>
            </a:r>
            <a:r>
              <a:rPr lang="en-US" sz="2000" dirty="0"/>
              <a:t> </a:t>
            </a:r>
            <a:r>
              <a:rPr lang="en-US" sz="2000" dirty="0" err="1"/>
              <a:t>Dennstedt</a:t>
            </a:r>
            <a:r>
              <a:rPr lang="en-US" sz="2000" dirty="0"/>
              <a:t> reaction: pyridines by ring </a:t>
            </a:r>
            <a:r>
              <a:rPr lang="en-US" sz="2000" dirty="0" err="1"/>
              <a:t>enlargment</a:t>
            </a:r>
            <a:r>
              <a:rPr lang="en-US" sz="2000" dirty="0"/>
              <a:t> of a </a:t>
            </a:r>
            <a:r>
              <a:rPr lang="en-US" sz="2000" dirty="0" err="1"/>
              <a:t>pyrrole</a:t>
            </a: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89248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2.4.1. Pyridine syntheses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96</a:t>
            </a:fld>
            <a:endParaRPr lang="de-CH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6166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General strategies: </a:t>
            </a:r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Calibri" pitchFamily="34" charset="0"/>
              <a:buChar char="→"/>
            </a:pPr>
            <a:r>
              <a:rPr lang="en-US" sz="2000" dirty="0"/>
              <a:t>The ring containing the heteroatom is the one which is constructed</a:t>
            </a:r>
          </a:p>
          <a:p>
            <a:pPr>
              <a:buFont typeface="Calibri" pitchFamily="34" charset="0"/>
              <a:buChar char="→"/>
            </a:pPr>
            <a:r>
              <a:rPr lang="en-US" sz="2000" dirty="0"/>
              <a:t>There are several possibilities to perform it always starting with an aniline</a:t>
            </a:r>
          </a:p>
          <a:p>
            <a:pPr>
              <a:buNone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89248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2.4.2.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Quinoline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syntheses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97</a:t>
            </a:fld>
            <a:endParaRPr lang="de-CH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58326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err="1"/>
              <a:t>Skraup</a:t>
            </a:r>
            <a:r>
              <a:rPr lang="en-US" sz="2000" dirty="0"/>
              <a:t> </a:t>
            </a:r>
            <a:r>
              <a:rPr lang="en-US" sz="2000" dirty="0" err="1"/>
              <a:t>quinoline</a:t>
            </a:r>
            <a:r>
              <a:rPr lang="en-US" sz="2000" dirty="0"/>
              <a:t> synthesis:</a:t>
            </a:r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r>
              <a:rPr lang="en-US" sz="2000" dirty="0"/>
              <a:t>Mechanism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89248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2.4.2.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Quinoline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syntheses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2051720" y="1268760"/>
          <a:ext cx="42513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303621" imgH="713027" progId="ChemDraw.Document.6.0">
                  <p:embed/>
                </p:oleObj>
              </mc:Choice>
              <mc:Fallback>
                <p:oleObj name="CS ChemDraw Drawing" r:id="rId2" imgW="3303621" imgH="713027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268760"/>
                        <a:ext cx="4251325" cy="91757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98</a:t>
            </a:fld>
            <a:endParaRPr lang="de-CH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58326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err="1"/>
              <a:t>Friedländer</a:t>
            </a:r>
            <a:r>
              <a:rPr lang="en-US" sz="2000" dirty="0"/>
              <a:t> </a:t>
            </a:r>
            <a:r>
              <a:rPr lang="en-US" sz="2000" dirty="0" err="1"/>
              <a:t>quinoline</a:t>
            </a:r>
            <a:r>
              <a:rPr lang="en-US" sz="2000" dirty="0"/>
              <a:t> synthesis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Advantage: flexibility in the substitution pattern</a:t>
            </a:r>
          </a:p>
          <a:p>
            <a:endParaRPr lang="en-US" sz="2000" dirty="0"/>
          </a:p>
          <a:p>
            <a:r>
              <a:rPr lang="en-US" sz="2000" dirty="0"/>
              <a:t>Mechanism: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89248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2.4.2.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Quinoline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syntheses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76672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2339752" y="1196752"/>
          <a:ext cx="36385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638955" imgH="1089354" progId="ChemDraw.Document.6.0">
                  <p:embed/>
                </p:oleObj>
              </mc:Choice>
              <mc:Fallback>
                <p:oleObj name="CS ChemDraw Drawing" r:id="rId2" imgW="3638955" imgH="1089354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196752"/>
                        <a:ext cx="3638550" cy="1089025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13D1-01A8-4C6A-B37D-7986AC40EBD0}" type="slidenum">
              <a:rPr lang="de-CH" smtClean="0"/>
              <a:pPr/>
              <a:t>99</a:t>
            </a:fld>
            <a:endParaRPr lang="de-CH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74</TotalTime>
  <Words>5159</Words>
  <Application>Microsoft Office PowerPoint</Application>
  <PresentationFormat>On-screen Show (4:3)</PresentationFormat>
  <Paragraphs>1668</Paragraphs>
  <Slides>125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125</vt:i4>
      </vt:variant>
    </vt:vector>
  </HeadingPairs>
  <TitlesOfParts>
    <vt:vector size="131" baseType="lpstr">
      <vt:lpstr>Arial</vt:lpstr>
      <vt:lpstr>Calibri</vt:lpstr>
      <vt:lpstr>Symbol</vt:lpstr>
      <vt:lpstr>Wingdings</vt:lpstr>
      <vt:lpstr>Office Theme</vt:lpstr>
      <vt:lpstr>CS ChemDraw Drawing</vt:lpstr>
      <vt:lpstr>Fonction et réaction organiques II</vt:lpstr>
      <vt:lpstr>1. Aromatic Chemistry</vt:lpstr>
      <vt:lpstr>1. Aromatic Chemistry</vt:lpstr>
      <vt:lpstr>2. Heterocycles</vt:lpstr>
      <vt:lpstr>3. Diels-Alder Cycloaddition</vt:lpstr>
      <vt:lpstr>4. 1,3-dipolar cycloaddition and concerted molecular rearrangements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1.2.1. General principles</vt:lpstr>
      <vt:lpstr>1.2.2.1. Nitration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2.1.1. Nomenclature: trivial names</vt:lpstr>
      <vt:lpstr>2.1.1. Nomenclature: trivial names</vt:lpstr>
      <vt:lpstr>2.1.2. Nomenclature: The Hantsch-Widman system </vt:lpstr>
      <vt:lpstr>PowerPoint Presentation</vt:lpstr>
      <vt:lpstr>2.2.1. Comparison between pyrrole and pyridine</vt:lpstr>
      <vt:lpstr>2.2.2. Reactivity of electron rich heteroaromatics</vt:lpstr>
      <vt:lpstr>2.2.2. Reactivity of electron rich heteroaromatics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2.3.1. Synthesis of five-membered ring heteroaromatics</vt:lpstr>
      <vt:lpstr>2.3.1. Furane syntheses</vt:lpstr>
      <vt:lpstr>2.3.1. Furane syntheses</vt:lpstr>
      <vt:lpstr>2.3.2. Thiophene syntheses</vt:lpstr>
      <vt:lpstr>2.3.2. Thiophene syntheses</vt:lpstr>
      <vt:lpstr>2.3.3. Pyrrole syntheses</vt:lpstr>
      <vt:lpstr>2.3.4. Indole syntheses</vt:lpstr>
      <vt:lpstr>2.3.4. Indole syntheses</vt:lpstr>
      <vt:lpstr>2.3.4. Indole syntheses</vt:lpstr>
      <vt:lpstr>2.3.4. Indole syntheses</vt:lpstr>
      <vt:lpstr>2.3.5. Oxazole syntheses</vt:lpstr>
      <vt:lpstr>2.3.6. Pyrazole and Isoxazole syntheses</vt:lpstr>
      <vt:lpstr>2.3.7. Imidazole syntheses</vt:lpstr>
      <vt:lpstr>2.4.1. Pyridine syntheses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3.1.1. General reaction principle</vt:lpstr>
      <vt:lpstr>3.1.1. General reaction principle</vt:lpstr>
      <vt:lpstr>3.1.2 The nature of the diene</vt:lpstr>
      <vt:lpstr>3.1.3. The nature of the dienophile</vt:lpstr>
      <vt:lpstr>3.2.1. Diene and dienophile isomers</vt:lpstr>
      <vt:lpstr>3.2.2. Exo / Endo selectivity</vt:lpstr>
      <vt:lpstr>3.2.2. Exo / Endo selectivity</vt:lpstr>
      <vt:lpstr>3.3. Diels-Alder regioselectivity</vt:lpstr>
      <vt:lpstr>3.3. Additional examples of Diels-Alder cycloaddition</vt:lpstr>
      <vt:lpstr>3.3. Additional examples of Diels-Alder cycloaddition</vt:lpstr>
      <vt:lpstr>4.1.1. 1,3-dipolar cycloaddition </vt:lpstr>
      <vt:lpstr>PowerPoint Presentation</vt:lpstr>
      <vt:lpstr>4.1.1. Ozonolysis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 et Réaction Organique II</dc:title>
  <dc:creator>Laetitia</dc:creator>
  <cp:lastModifiedBy>Jason Denizot</cp:lastModifiedBy>
  <cp:revision>305</cp:revision>
  <cp:lastPrinted>2018-02-21T08:46:31Z</cp:lastPrinted>
  <dcterms:created xsi:type="dcterms:W3CDTF">2011-03-05T18:37:30Z</dcterms:created>
  <dcterms:modified xsi:type="dcterms:W3CDTF">2025-08-29T13:15:49Z</dcterms:modified>
</cp:coreProperties>
</file>