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9" r:id="rId4"/>
    <p:sldId id="264" r:id="rId5"/>
    <p:sldId id="258" r:id="rId6"/>
    <p:sldId id="260" r:id="rId7"/>
    <p:sldId id="265" r:id="rId8"/>
    <p:sldId id="261" r:id="rId9"/>
    <p:sldId id="266" r:id="rId10"/>
    <p:sldId id="262" r:id="rId11"/>
    <p:sldId id="263" r:id="rId12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BE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824"/>
    <p:restoredTop sz="94624"/>
  </p:normalViewPr>
  <p:slideViewPr>
    <p:cSldViewPr snapToGrid="0">
      <p:cViewPr>
        <p:scale>
          <a:sx n="100" d="100"/>
          <a:sy n="100" d="100"/>
        </p:scale>
        <p:origin x="81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DB302F-7B28-F042-85EB-5F953D72E6D7}" type="datetimeFigureOut">
              <a:rPr lang="en-CH" smtClean="0"/>
              <a:t>17.09.2025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BFA69-39A1-2649-B5CE-1D16F5899F6F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383216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BFA69-39A1-2649-B5CE-1D16F5899F6F}" type="slidenum">
              <a:rPr lang="en-CH" smtClean="0"/>
              <a:t>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054012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BFA69-39A1-2649-B5CE-1D16F5899F6F}" type="slidenum">
              <a:rPr lang="en-CH" smtClean="0"/>
              <a:t>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618320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07F14-207D-3962-2779-06C3AD40DA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700680-E7DD-4D22-7BB0-2016A308E8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8865B9-2C4D-6B54-EAB1-8CA088ADC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209CB-E5C7-A04C-AD8C-F09A0D3D6F51}" type="datetime1">
              <a:rPr lang="de-CH" smtClean="0"/>
              <a:t>17.09.25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ADD00D-7D91-A2CF-9EFF-7C556DB17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CF2ECB-6F90-6BCD-9C4E-6E85DCF30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F6D3C-97D5-964E-B7C5-90313AC9DE86}" type="slidenum">
              <a:rPr lang="en-CH" smtClean="0"/>
              <a:t>‹#›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05389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93707-CB6E-FDC1-1A07-61685D8C2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C01D93-614A-8FF9-0819-F9C36889E4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D8BFF2-FB77-568B-927B-8F4B2F846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B78B2-F56A-F84A-8C87-2705A654A4E7}" type="datetime1">
              <a:rPr lang="de-CH" smtClean="0"/>
              <a:t>17.09.25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1FD62-6ECA-400E-BE18-708C2705A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DC64DD-C350-DA9B-2752-E1EF01885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F6D3C-97D5-964E-B7C5-90313AC9DE8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748446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43D899-1FE9-3D34-F85B-B5AD03544C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DEF63F-0AB5-4092-7234-87C1219A8F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FCF016-E9EC-6F05-A312-49CB9B028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7365-BB7E-C940-92C0-C008E5C30389}" type="datetime1">
              <a:rPr lang="de-CH" smtClean="0"/>
              <a:t>17.09.25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15C19-E95B-4032-9336-84D9737C9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E49F83-D7E3-76DE-9613-75A99A2F6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F6D3C-97D5-964E-B7C5-90313AC9DE8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519644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D93AE-DCA3-83F1-47E2-A377CB22D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ED785-CD6D-5BBD-CF85-4F8EEBF3E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86A07-D26B-3B13-F72A-9201D8A6E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A973-D3F8-6046-BCDF-8C501BF9EA56}" type="datetime1">
              <a:rPr lang="de-CH" smtClean="0"/>
              <a:t>17.09.25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3E452-C5DD-8B4E-BFE4-A9AF1982A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01B57-392D-01D3-3844-4FA007942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F6D3C-97D5-964E-B7C5-90313AC9DE86}" type="slidenum">
              <a:rPr lang="en-CH" smtClean="0"/>
              <a:t>‹#›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666355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FC52C-82DB-EB4C-EB69-277A06F4B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1AC30E-39E8-3E1C-CB03-DB5CFAAAE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170EB-21DB-4F18-DD8B-9E403B2C8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BB69A-F8CF-EC45-A09F-07BC7EA2A3F4}" type="datetime1">
              <a:rPr lang="de-CH" smtClean="0"/>
              <a:t>17.09.25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2FDB9-04F5-C31C-D6FE-BC775D9B6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0F0655-63F8-9FB8-B607-4547E9AE1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F6D3C-97D5-964E-B7C5-90313AC9DE8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056028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4A5F8-98C4-1B67-2A2F-398F43B3E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69073-4B4C-E07C-7540-B4B5F22C37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F027EA-388A-408F-ED97-3867E48A5B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469D6C-6078-9023-E684-C4E2DEA05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31A2F-D83E-5D4B-B5B7-488493FF4822}" type="datetime1">
              <a:rPr lang="de-CH" smtClean="0"/>
              <a:t>17.09.25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815574-EA8E-CEB7-63F4-F0BD71B74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E098A1-F426-BDDB-D80F-DE7B8AE46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F6D3C-97D5-964E-B7C5-90313AC9DE8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110618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C114E-E800-DD59-BE0D-1F9686452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CF172B-7567-DB29-5DC1-7828AB47C1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0F4690-75EB-65E4-5560-0D77ED667B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887467-03E3-30DF-A56E-801BC83F56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A413A8-6D79-5EB1-9CC5-4654F7AEB6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D3ECEF-7605-4D04-595D-52BCC5732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1584E-CC7E-224E-B277-C0273F1CDC35}" type="datetime1">
              <a:rPr lang="de-CH" smtClean="0"/>
              <a:t>17.09.25</a:t>
            </a:fld>
            <a:endParaRPr lang="en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F7A755-2498-FD6A-5780-E27FD561C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EF8ECD-083B-ABA5-73E6-4150870BF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F6D3C-97D5-964E-B7C5-90313AC9DE8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202630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EA405-646C-F97F-7EC5-60A3E3542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7C4710-E6F9-6B5E-938B-C0929D0DC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1EB2-E44F-5B48-9C71-4B11B6E4F487}" type="datetime1">
              <a:rPr lang="de-CH" smtClean="0"/>
              <a:t>17.09.25</a:t>
            </a:fld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949DE9-2619-0660-02B8-F5E32FB85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BE3DB4-D426-3531-2D50-0F7805420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F6D3C-97D5-964E-B7C5-90313AC9DE8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921688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4C668A-C6DC-73D3-6363-6B0037E37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07D2-961D-1B48-983C-B30443B8EDD7}" type="datetime1">
              <a:rPr lang="de-CH" smtClean="0"/>
              <a:t>17.09.25</a:t>
            </a:fld>
            <a:endParaRPr lang="en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A4515C-E836-63AB-EDE8-AD419E442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178ACE-359E-4EB5-D93E-A2A14511A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F6D3C-97D5-964E-B7C5-90313AC9DE8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048768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4F1F8-CE33-0853-DA54-8E46C5302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BF8650-2CA7-3D90-5804-D76D652D0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4DA181-011D-79F8-E2DB-A0C69EB4E6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D6D4ED-4CC7-3E7A-32F9-6736AB2B2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5CAFD-4CAE-8D49-8772-1F300EDF6086}" type="datetime1">
              <a:rPr lang="de-CH" smtClean="0"/>
              <a:t>17.09.25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92B711-B29A-4C49-8A0A-8B55E4C8C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899F89-EBD2-E843-AE45-3ADF3B848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F6D3C-97D5-964E-B7C5-90313AC9DE8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854773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12716-CF6B-D7C2-94E6-503F523D8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C10872-9D8C-19D4-1993-A0F6975BEE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A6014C-3D98-2BA0-DAF5-BB7FC861E5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FF6413-AB14-732F-7E68-7F3EF7B21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F674D-EB07-0C42-BD7B-1CE63D77E4A8}" type="datetime1">
              <a:rPr lang="de-CH" smtClean="0"/>
              <a:t>17.09.25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9A4C8B-3A32-187F-F2A5-D888073A1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89789D-3217-970D-135F-D36CE4996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F6D3C-97D5-964E-B7C5-90313AC9DE8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220095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671DE1-DEF0-A14C-7217-FEBFB8899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0472CF-494E-80F5-D834-15C236507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5B93E-7050-AC59-0524-FFB667846D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F5880-B6B7-5F4F-8D3F-0FD86EB5CC59}" type="datetime1">
              <a:rPr lang="de-CH" smtClean="0"/>
              <a:t>17.09.25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E0F6F7-8FA9-684E-0D65-AB8C637681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A47CB-8F74-9757-05BE-7B0B609C5B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6F6D3C-97D5-964E-B7C5-90313AC9DE86}" type="slidenum">
              <a:rPr lang="en-CH" smtClean="0"/>
              <a:pPr/>
              <a:t>‹#›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47274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5A28DBD-71BE-156B-5366-4254E62232B3}"/>
              </a:ext>
            </a:extLst>
          </p:cNvPr>
          <p:cNvSpPr txBox="1"/>
          <p:nvPr/>
        </p:nvSpPr>
        <p:spPr>
          <a:xfrm>
            <a:off x="1873477" y="994102"/>
            <a:ext cx="879452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80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Scientific literature analysis in neuroscience</a:t>
            </a:r>
          </a:p>
          <a:p>
            <a:endParaRPr lang="en-CH" sz="3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4DE8C4-5EA8-EDBD-A8F5-AD6B056656F5}"/>
              </a:ext>
            </a:extLst>
          </p:cNvPr>
          <p:cNvSpPr txBox="1"/>
          <p:nvPr/>
        </p:nvSpPr>
        <p:spPr>
          <a:xfrm>
            <a:off x="4332804" y="2270961"/>
            <a:ext cx="387586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000" i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GB" sz="2200" dirty="0"/>
              <a:t>BIOENG-451</a:t>
            </a:r>
          </a:p>
          <a:p>
            <a:pPr algn="ctr"/>
            <a:r>
              <a:rPr lang="en-GB" sz="2200" dirty="0" err="1"/>
              <a:t>Accademic</a:t>
            </a:r>
            <a:r>
              <a:rPr lang="en-GB" sz="2200" dirty="0"/>
              <a:t> year: 2025-2026</a:t>
            </a:r>
          </a:p>
          <a:p>
            <a:pPr algn="ctr"/>
            <a:r>
              <a:rPr lang="en-GB" sz="2200" dirty="0"/>
              <a:t>Teacher: Prof. </a:t>
            </a:r>
            <a:r>
              <a:rPr lang="en-GB" sz="2200" dirty="0" err="1"/>
              <a:t>Gioele</a:t>
            </a:r>
            <a:r>
              <a:rPr lang="en-GB" sz="2200" dirty="0"/>
              <a:t> La </a:t>
            </a:r>
            <a:r>
              <a:rPr lang="en-GB" sz="2200" dirty="0" err="1"/>
              <a:t>Manno</a:t>
            </a:r>
            <a:endParaRPr lang="en-GB" sz="2200" dirty="0"/>
          </a:p>
          <a:p>
            <a:pPr algn="ctr"/>
            <a:r>
              <a:rPr lang="en-GB" sz="2200" dirty="0"/>
              <a:t>TA: Alessandro Valente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47697E-8AC6-6653-34AE-FA88C3DA9DC4}"/>
              </a:ext>
            </a:extLst>
          </p:cNvPr>
          <p:cNvSpPr txBox="1"/>
          <p:nvPr/>
        </p:nvSpPr>
        <p:spPr>
          <a:xfrm>
            <a:off x="3939041" y="4343245"/>
            <a:ext cx="46633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Mock JC presentation</a:t>
            </a:r>
            <a:br>
              <a:rPr lang="en-GB" sz="40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40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17.09.25</a:t>
            </a:r>
            <a:endParaRPr lang="en-CH" sz="3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CC1574D-4779-DA7B-0AF2-6A85E4992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F6D3C-97D5-964E-B7C5-90313AC9DE86}" type="slidenum">
              <a:rPr lang="en-CH" smtClean="0"/>
              <a:t>1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84279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70EBE-52AD-968A-66A3-79B8444BC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69356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3000" dirty="0">
                <a:solidFill>
                  <a:srgbClr val="211E1E"/>
                </a:solidFill>
                <a:effectLst/>
              </a:rPr>
              <a:t>Mutant huntingtin shifts neurogenesis toward neuronal lineage</a:t>
            </a:r>
            <a:endParaRPr lang="en-CH" sz="3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9E85C5-AF32-D8C4-B845-9537D5B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F6D3C-97D5-964E-B7C5-90313AC9DE86}" type="slidenum">
              <a:rPr lang="en-CH" smtClean="0"/>
              <a:t>10</a:t>
            </a:fld>
            <a:endParaRPr lang="en-CH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4F4060C-58BE-22F1-5774-DDECC0950056}"/>
              </a:ext>
            </a:extLst>
          </p:cNvPr>
          <p:cNvGrpSpPr/>
          <p:nvPr/>
        </p:nvGrpSpPr>
        <p:grpSpPr>
          <a:xfrm>
            <a:off x="150036" y="2864665"/>
            <a:ext cx="11649232" cy="3176115"/>
            <a:chOff x="150036" y="2864665"/>
            <a:chExt cx="11649232" cy="3176115"/>
          </a:xfrm>
        </p:grpSpPr>
        <p:pic>
          <p:nvPicPr>
            <p:cNvPr id="6" name="Picture 5" descr="A close-up of several images of different colors&#10;&#10;Description automatically generated">
              <a:extLst>
                <a:ext uri="{FF2B5EF4-FFF2-40B4-BE49-F238E27FC236}">
                  <a16:creationId xmlns:a16="http://schemas.microsoft.com/office/drawing/2014/main" id="{9BA21FEA-91B0-3D8F-9463-8E2BBE3D3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0036" y="2864665"/>
              <a:ext cx="7772400" cy="317611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B2AAD28-BAB5-BEAD-6278-781E818F946D}"/>
                </a:ext>
              </a:extLst>
            </p:cNvPr>
            <p:cNvSpPr txBox="1"/>
            <p:nvPr/>
          </p:nvSpPr>
          <p:spPr>
            <a:xfrm>
              <a:off x="8082567" y="3160060"/>
              <a:ext cx="3716701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PAX6 - </a:t>
              </a:r>
              <a:r>
                <a:rPr lang="it-IT" dirty="0" err="1"/>
                <a:t>apical</a:t>
              </a:r>
              <a:r>
                <a:rPr lang="it-IT" dirty="0"/>
                <a:t> </a:t>
              </a:r>
              <a:r>
                <a:rPr lang="it-IT" dirty="0" err="1"/>
                <a:t>progenitors</a:t>
              </a:r>
              <a:r>
                <a:rPr lang="it-IT" dirty="0"/>
                <a:t> - VZ</a:t>
              </a:r>
              <a:endParaRPr lang="en-GB" dirty="0"/>
            </a:p>
            <a:p>
              <a:r>
                <a:rPr lang="en-GB" dirty="0"/>
                <a:t>TBR2 – basal progenitors – </a:t>
              </a:r>
              <a:r>
                <a:rPr lang="en-GB" dirty="0" err="1"/>
                <a:t>iSVZ</a:t>
              </a:r>
              <a:endParaRPr lang="en-GB" dirty="0"/>
            </a:p>
            <a:p>
              <a:endParaRPr lang="en-GB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CH" dirty="0"/>
                <a:t>mHTTs in both mouse and human show higher TBR2 positive progenitors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CH" dirty="0"/>
                <a:t>mHTT show early differentiation and lower progenitor pool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CH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E2DD89A-7D4F-1130-922D-DFAC9DCC4289}"/>
              </a:ext>
            </a:extLst>
          </p:cNvPr>
          <p:cNvGrpSpPr/>
          <p:nvPr/>
        </p:nvGrpSpPr>
        <p:grpSpPr>
          <a:xfrm>
            <a:off x="150036" y="29474"/>
            <a:ext cx="11754299" cy="2835191"/>
            <a:chOff x="150036" y="29474"/>
            <a:chExt cx="11754299" cy="283519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5E850FB-A5DD-33BA-408D-15DBEE2C3D74}"/>
                </a:ext>
              </a:extLst>
            </p:cNvPr>
            <p:cNvGrpSpPr/>
            <p:nvPr/>
          </p:nvGrpSpPr>
          <p:grpSpPr>
            <a:xfrm>
              <a:off x="150036" y="137052"/>
              <a:ext cx="11571666" cy="2727613"/>
              <a:chOff x="150036" y="137052"/>
              <a:chExt cx="11571666" cy="2727613"/>
            </a:xfrm>
          </p:grpSpPr>
          <p:pic>
            <p:nvPicPr>
              <p:cNvPr id="8" name="Picture 7" descr="A close-up of several images&#10;&#10;Description automatically generated">
                <a:extLst>
                  <a:ext uri="{FF2B5EF4-FFF2-40B4-BE49-F238E27FC236}">
                    <a16:creationId xmlns:a16="http://schemas.microsoft.com/office/drawing/2014/main" id="{7204E1BF-D45A-5EEF-1A0C-0A3A4C6EB6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0036" y="137052"/>
                <a:ext cx="7772400" cy="2727613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8C46430-E9CE-35AC-11AC-7CF1659569E0}"/>
                  </a:ext>
                </a:extLst>
              </p:cNvPr>
              <p:cNvSpPr txBox="1"/>
              <p:nvPr/>
            </p:nvSpPr>
            <p:spPr>
              <a:xfrm>
                <a:off x="8160161" y="755871"/>
                <a:ext cx="3561541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H" dirty="0"/>
                  <a:t>Cilia </a:t>
                </a:r>
                <a:r>
                  <a:rPr lang="en-GB" dirty="0"/>
                  <a:t>in the VZ of human and mouse </a:t>
                </a:r>
                <a:r>
                  <a:rPr lang="en-GB" dirty="0" err="1"/>
                  <a:t>mHTT</a:t>
                </a:r>
                <a:r>
                  <a:rPr lang="en-GB" dirty="0"/>
                  <a:t> show: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H" dirty="0"/>
                  <a:t>More and longer cilia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M</a:t>
                </a:r>
                <a:r>
                  <a:rPr lang="en-CH" dirty="0"/>
                  <a:t>ore baso-lateral than apical polarity </a:t>
                </a:r>
              </a:p>
              <a:p>
                <a:endParaRPr lang="en-CH" dirty="0"/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24206E9-B0BB-0D05-72C6-D0ADE8507A8D}"/>
                </a:ext>
              </a:extLst>
            </p:cNvPr>
            <p:cNvSpPr txBox="1"/>
            <p:nvPr/>
          </p:nvSpPr>
          <p:spPr>
            <a:xfrm>
              <a:off x="10803264" y="29474"/>
              <a:ext cx="110107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2200" dirty="0"/>
                <a:t>Figure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798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A0540-50B1-06BD-7EDC-BAC6A507D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84"/>
            <a:ext cx="10515600" cy="1325563"/>
          </a:xfrm>
        </p:spPr>
        <p:txBody>
          <a:bodyPr/>
          <a:lstStyle/>
          <a:p>
            <a:pPr algn="ctr"/>
            <a:r>
              <a:rPr lang="en-CH" dirty="0"/>
              <a:t>Discussion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C8445F-FA70-B115-2882-4684F7D3C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F6D3C-97D5-964E-B7C5-90313AC9DE86}" type="slidenum">
              <a:rPr lang="en-CH" smtClean="0"/>
              <a:t>11</a:t>
            </a:fld>
            <a:endParaRPr lang="en-CH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B3151D-AB9B-AEA5-BFE3-EB3DF163B864}"/>
              </a:ext>
            </a:extLst>
          </p:cNvPr>
          <p:cNvSpPr txBox="1"/>
          <p:nvPr/>
        </p:nvSpPr>
        <p:spPr>
          <a:xfrm>
            <a:off x="1017038" y="5079918"/>
            <a:ext cx="98925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 err="1">
                <a:solidFill>
                  <a:srgbClr val="211E1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mHTT</a:t>
            </a:r>
            <a:r>
              <a:rPr lang="en-GB" sz="2200" dirty="0">
                <a:solidFill>
                  <a:srgbClr val="211E1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interferes with apical radial glia specification resulting in early neuronal differentiation. </a:t>
            </a:r>
            <a:endParaRPr lang="en-GB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C34253-7B79-6C24-489B-43C5A247707D}"/>
              </a:ext>
            </a:extLst>
          </p:cNvPr>
          <p:cNvSpPr txBox="1"/>
          <p:nvPr/>
        </p:nvSpPr>
        <p:spPr>
          <a:xfrm>
            <a:off x="1017038" y="1582643"/>
            <a:ext cx="102690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 err="1">
                <a:solidFill>
                  <a:srgbClr val="211E1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mHTT</a:t>
            </a:r>
            <a:r>
              <a:rPr lang="en-GB" sz="2200" dirty="0">
                <a:solidFill>
                  <a:srgbClr val="211E1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solidFill>
                  <a:srgbClr val="211E1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mislocalizes</a:t>
            </a:r>
            <a:r>
              <a:rPr lang="en-GB" sz="2200" dirty="0">
                <a:solidFill>
                  <a:srgbClr val="211E1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at junctional complexes </a:t>
            </a:r>
            <a:r>
              <a:rPr lang="en-GB" sz="2200" dirty="0">
                <a:solidFill>
                  <a:srgbClr val="211E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d</a:t>
            </a:r>
            <a:r>
              <a:rPr lang="en-GB" sz="2200" dirty="0">
                <a:solidFill>
                  <a:srgbClr val="211E1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isrupts the polarity of human and mouse neuroepithelium.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200" dirty="0">
              <a:solidFill>
                <a:srgbClr val="211E1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C25518-FFCC-7E15-0B03-037C6946F29E}"/>
              </a:ext>
            </a:extLst>
          </p:cNvPr>
          <p:cNvSpPr txBox="1"/>
          <p:nvPr/>
        </p:nvSpPr>
        <p:spPr>
          <a:xfrm>
            <a:off x="1017038" y="2780098"/>
            <a:ext cx="105250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 err="1">
                <a:solidFill>
                  <a:srgbClr val="211E1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mHTT</a:t>
            </a:r>
            <a:r>
              <a:rPr lang="en-GB" sz="2200" dirty="0">
                <a:solidFill>
                  <a:srgbClr val="211E1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cause the primary cilia of apical radial glia cells to be longer and more basolateral oriented.</a:t>
            </a:r>
          </a:p>
          <a:p>
            <a:endParaRPr lang="en-CH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7C6268-311A-0164-1A95-B7F7C6C6CD80}"/>
              </a:ext>
            </a:extLst>
          </p:cNvPr>
          <p:cNvSpPr txBox="1"/>
          <p:nvPr/>
        </p:nvSpPr>
        <p:spPr>
          <a:xfrm>
            <a:off x="1017038" y="3888094"/>
            <a:ext cx="105250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 err="1">
                <a:solidFill>
                  <a:srgbClr val="211E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mHTT</a:t>
            </a:r>
            <a:r>
              <a:rPr lang="en-GB" sz="2200" dirty="0">
                <a:solidFill>
                  <a:srgbClr val="211E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>
                <a:solidFill>
                  <a:srgbClr val="211E1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interferes with the cell cycle of apical progenitors, leading to fewer and slower proliferating progenitors.</a:t>
            </a:r>
          </a:p>
        </p:txBody>
      </p:sp>
    </p:spTree>
    <p:extLst>
      <p:ext uri="{BB962C8B-B14F-4D97-AF65-F5344CB8AC3E}">
        <p14:creationId xmlns:p14="http://schemas.microsoft.com/office/powerpoint/2010/main" val="307207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newspaper&#10;&#10;Description automatically generated">
            <a:extLst>
              <a:ext uri="{FF2B5EF4-FFF2-40B4-BE49-F238E27FC236}">
                <a16:creationId xmlns:a16="http://schemas.microsoft.com/office/drawing/2014/main" id="{15256792-2578-8F1C-1D29-C556D68944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197"/>
          <a:stretch/>
        </p:blipFill>
        <p:spPr>
          <a:xfrm>
            <a:off x="890812" y="1469006"/>
            <a:ext cx="10410375" cy="3523124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FA07DA-ED49-69EB-F6F6-3C2F26D9A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F6D3C-97D5-964E-B7C5-90313AC9DE86}" type="slidenum">
              <a:rPr lang="en-CH" smtClean="0"/>
              <a:t>2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09136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D67ED2-F1F2-2A8D-23AE-924E0DD07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F6D3C-97D5-964E-B7C5-90313AC9DE86}" type="slidenum">
              <a:rPr lang="en-CH" smtClean="0"/>
              <a:t>3</a:t>
            </a:fld>
            <a:endParaRPr lang="en-CH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081B02-EE05-20B7-1624-5C57D1E44108}"/>
              </a:ext>
            </a:extLst>
          </p:cNvPr>
          <p:cNvSpPr txBox="1"/>
          <p:nvPr/>
        </p:nvSpPr>
        <p:spPr>
          <a:xfrm>
            <a:off x="3463805" y="136525"/>
            <a:ext cx="570765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3300" dirty="0">
                <a:latin typeface="+mj-lt"/>
              </a:rPr>
              <a:t>Huntington’s disease at a glance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32585E-6B92-5A2C-269F-5B1127217FEE}"/>
              </a:ext>
            </a:extLst>
          </p:cNvPr>
          <p:cNvSpPr txBox="1"/>
          <p:nvPr/>
        </p:nvSpPr>
        <p:spPr>
          <a:xfrm>
            <a:off x="2264538" y="5500562"/>
            <a:ext cx="81061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211E1E"/>
                </a:solidFill>
                <a:latin typeface="+mj-lt"/>
              </a:rPr>
              <a:t>How mutant HTT impairs human brain development? </a:t>
            </a:r>
            <a:r>
              <a:rPr lang="en-GB" sz="2800" dirty="0">
                <a:solidFill>
                  <a:srgbClr val="211E1E"/>
                </a:solidFill>
                <a:effectLst/>
                <a:latin typeface="+mj-lt"/>
              </a:rPr>
              <a:t> </a:t>
            </a:r>
            <a:endParaRPr lang="en-GB" sz="2800" dirty="0">
              <a:latin typeface="+mj-lt"/>
            </a:endParaRPr>
          </a:p>
          <a:p>
            <a:pPr algn="ctr"/>
            <a:endParaRPr lang="en-CH" sz="28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BCD6B4-E88B-4501-6962-8F92E9FDDD79}"/>
              </a:ext>
            </a:extLst>
          </p:cNvPr>
          <p:cNvSpPr txBox="1"/>
          <p:nvPr/>
        </p:nvSpPr>
        <p:spPr>
          <a:xfrm>
            <a:off x="780288" y="1304544"/>
            <a:ext cx="63886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DiverdaSansCom"/>
              </a:rPr>
              <a:t>Huntington disease is an autosomal dominant neurological disorder caused by mutation in the </a:t>
            </a:r>
            <a:r>
              <a:rPr lang="en-GB" sz="1800" i="1" dirty="0">
                <a:effectLst/>
                <a:latin typeface="DiverdaSansCom"/>
              </a:rPr>
              <a:t>HTT </a:t>
            </a:r>
            <a:r>
              <a:rPr lang="en-GB" sz="1800" dirty="0">
                <a:effectLst/>
                <a:latin typeface="DiverdaSansCom"/>
              </a:rPr>
              <a:t>gene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i="1" dirty="0">
                <a:effectLst/>
                <a:latin typeface="DiverdaSansCom"/>
              </a:rPr>
              <a:t>HTT </a:t>
            </a:r>
            <a:r>
              <a:rPr lang="en-GB" sz="1800" b="0" dirty="0">
                <a:effectLst/>
                <a:latin typeface="DiverdaSansCom"/>
              </a:rPr>
              <a:t>encodes the protein huntingtin, which has several functions that are not completely understood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>
                <a:effectLst/>
                <a:latin typeface="DiverdaSansCom"/>
              </a:rPr>
              <a:t>CAG repeat lengths of ≥40 units are disease-causing and highly penetrant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effectLst/>
              </a:rPr>
              <a:t>Glutamine (Q) repeats over this number forms fibrils that aggregates – </a:t>
            </a:r>
            <a:r>
              <a:rPr lang="en-GB" dirty="0" err="1">
                <a:effectLst/>
              </a:rPr>
              <a:t>proteinopathy</a:t>
            </a:r>
            <a:endParaRPr lang="en-GB" dirty="0">
              <a:effectLst/>
            </a:endParaRPr>
          </a:p>
          <a:p>
            <a:endParaRPr lang="en-CH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453719-5F00-1FAE-135D-211D9D3FFE6E}"/>
              </a:ext>
            </a:extLst>
          </p:cNvPr>
          <p:cNvSpPr txBox="1"/>
          <p:nvPr/>
        </p:nvSpPr>
        <p:spPr>
          <a:xfrm>
            <a:off x="780288" y="4106429"/>
            <a:ext cx="6522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DiverdaSansCom"/>
              </a:rPr>
              <a:t>From mouse studies we know that during brain development HTT is important for </a:t>
            </a:r>
            <a:r>
              <a:rPr lang="en-GB" b="1" dirty="0">
                <a:effectLst/>
                <a:latin typeface="AdvTTd7835f12"/>
              </a:rPr>
              <a:t>neural progenitor cell division </a:t>
            </a:r>
            <a:r>
              <a:rPr lang="en-GB" dirty="0">
                <a:solidFill>
                  <a:srgbClr val="211E1E"/>
                </a:solidFill>
                <a:effectLst/>
                <a:latin typeface="AdvTTd7835f12"/>
              </a:rPr>
              <a:t>and </a:t>
            </a:r>
            <a:r>
              <a:rPr lang="en-GB" b="1" dirty="0">
                <a:effectLst/>
                <a:latin typeface="AdvTTd7835f12"/>
              </a:rPr>
              <a:t>neuronal migration </a:t>
            </a:r>
            <a:r>
              <a:rPr lang="en-GB" dirty="0">
                <a:solidFill>
                  <a:srgbClr val="211E1E"/>
                </a:solidFill>
                <a:effectLst/>
                <a:latin typeface="AdvTTd7835f12"/>
              </a:rPr>
              <a:t>and </a:t>
            </a:r>
            <a:r>
              <a:rPr lang="en-GB" b="1" dirty="0">
                <a:effectLst/>
                <a:latin typeface="AdvTTd7835f12"/>
              </a:rPr>
              <a:t>maturation</a:t>
            </a:r>
            <a:endParaRPr lang="en-GB" dirty="0">
              <a:effectLst/>
              <a:latin typeface="AdvTTd7835f12"/>
            </a:endParaRPr>
          </a:p>
          <a:p>
            <a:endParaRPr lang="en-CH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8410989-1389-D8F9-9EF8-238461D9D591}"/>
              </a:ext>
            </a:extLst>
          </p:cNvPr>
          <p:cNvGrpSpPr/>
          <p:nvPr/>
        </p:nvGrpSpPr>
        <p:grpSpPr>
          <a:xfrm>
            <a:off x="7037832" y="1302440"/>
            <a:ext cx="4518645" cy="3245444"/>
            <a:chOff x="7037832" y="1302440"/>
            <a:chExt cx="4518645" cy="324544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6B0D754-58E9-04C5-017F-593770241B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E5DCC8"/>
                </a:clrFrom>
                <a:clrTo>
                  <a:srgbClr val="E5DCC8">
                    <a:alpha val="0"/>
                  </a:srgbClr>
                </a:clrTo>
              </a:clrChange>
            </a:blip>
            <a:srcRect b="27241"/>
            <a:stretch/>
          </p:blipFill>
          <p:spPr>
            <a:xfrm>
              <a:off x="7037832" y="1671772"/>
              <a:ext cx="3601481" cy="197295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4F5F676-D214-F06D-AC31-6A305B074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E5DCC8"/>
                </a:clrFrom>
                <a:clrTo>
                  <a:srgbClr val="E5DCC8">
                    <a:alpha val="0"/>
                  </a:srgbClr>
                </a:clrTo>
              </a:clrChange>
            </a:blip>
            <a:srcRect t="73476" b="2258"/>
            <a:stretch/>
          </p:blipFill>
          <p:spPr>
            <a:xfrm>
              <a:off x="7810231" y="3889867"/>
              <a:ext cx="3601481" cy="65801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9272EB9-FA3B-EB8B-7391-EC1588EF3499}"/>
                </a:ext>
              </a:extLst>
            </p:cNvPr>
            <p:cNvSpPr txBox="1"/>
            <p:nvPr/>
          </p:nvSpPr>
          <p:spPr>
            <a:xfrm>
              <a:off x="9982200" y="1302440"/>
              <a:ext cx="15742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dirty="0"/>
                <a:t>Gln repeats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C1FC22A-8601-648D-34CD-3158C7FB95FD}"/>
                </a:ext>
              </a:extLst>
            </p:cNvPr>
            <p:cNvSpPr txBox="1"/>
            <p:nvPr/>
          </p:nvSpPr>
          <p:spPr>
            <a:xfrm>
              <a:off x="9982200" y="3460063"/>
              <a:ext cx="15742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H" dirty="0"/>
                <a:t>Gln aggregates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348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70C060-48F9-3B8C-E282-84689C2ED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F6D3C-97D5-964E-B7C5-90313AC9DE86}" type="slidenum">
              <a:rPr lang="en-CH" smtClean="0"/>
              <a:t>4</a:t>
            </a:fld>
            <a:endParaRPr lang="en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5DC86F-EB93-0C6E-1BC5-23F3986C4ED0}"/>
              </a:ext>
            </a:extLst>
          </p:cNvPr>
          <p:cNvSpPr txBox="1"/>
          <p:nvPr/>
        </p:nvSpPr>
        <p:spPr>
          <a:xfrm>
            <a:off x="831476" y="2921168"/>
            <a:ext cx="105290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3000" dirty="0">
                <a:latin typeface="+mj-lt"/>
              </a:rPr>
              <a:t>How does mutated HTT affect the apical junctional complex in radial glia cells?</a:t>
            </a:r>
          </a:p>
        </p:txBody>
      </p:sp>
    </p:spTree>
    <p:extLst>
      <p:ext uri="{BB962C8B-B14F-4D97-AF65-F5344CB8AC3E}">
        <p14:creationId xmlns:p14="http://schemas.microsoft.com/office/powerpoint/2010/main" val="335711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C0B4FF-F76C-AE16-7F50-C48BED87A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73787"/>
            <a:ext cx="2743200" cy="365125"/>
          </a:xfrm>
        </p:spPr>
        <p:txBody>
          <a:bodyPr/>
          <a:lstStyle/>
          <a:p>
            <a:fld id="{A36F6D3C-97D5-964E-B7C5-90313AC9DE86}" type="slidenum">
              <a:rPr lang="en-CH" smtClean="0"/>
              <a:t>5</a:t>
            </a:fld>
            <a:endParaRPr lang="en-CH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58DBB6-BF2F-9E05-EA77-ECAB5733E769}"/>
              </a:ext>
            </a:extLst>
          </p:cNvPr>
          <p:cNvSpPr txBox="1"/>
          <p:nvPr/>
        </p:nvSpPr>
        <p:spPr>
          <a:xfrm>
            <a:off x="1477587" y="5512577"/>
            <a:ext cx="92368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>
                <a:solidFill>
                  <a:srgbClr val="211E1E"/>
                </a:solidFill>
                <a:effectLst/>
                <a:latin typeface="+mj-lt"/>
              </a:rPr>
              <a:t>HTT and junctional complex proteins mis-localize in the VZ of human foetuses with HD-causing mutations </a:t>
            </a:r>
            <a:endParaRPr lang="en-GB" sz="3000" dirty="0">
              <a:effectLst/>
              <a:latin typeface="+mj-lt"/>
            </a:endParaRPr>
          </a:p>
        </p:txBody>
      </p:sp>
      <p:pic>
        <p:nvPicPr>
          <p:cNvPr id="13" name="Picture 12" descr="A collage of images of different types of cells&#10;&#10;Description automatically generated">
            <a:extLst>
              <a:ext uri="{FF2B5EF4-FFF2-40B4-BE49-F238E27FC236}">
                <a16:creationId xmlns:a16="http://schemas.microsoft.com/office/drawing/2014/main" id="{9AD05951-7B52-1A47-D7E3-CEB6E60E39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5825"/>
          <a:stretch/>
        </p:blipFill>
        <p:spPr>
          <a:xfrm>
            <a:off x="410018" y="542872"/>
            <a:ext cx="1229330" cy="4670501"/>
          </a:xfrm>
          <a:prstGeom prst="rect">
            <a:avLst/>
          </a:prstGeom>
        </p:spPr>
      </p:pic>
      <p:pic>
        <p:nvPicPr>
          <p:cNvPr id="14" name="Picture 13" descr="A collage of images of different types of cells&#10;&#10;Description automatically generated">
            <a:extLst>
              <a:ext uri="{FF2B5EF4-FFF2-40B4-BE49-F238E27FC236}">
                <a16:creationId xmlns:a16="http://schemas.microsoft.com/office/drawing/2014/main" id="{B1DEB371-6095-C1F8-77D9-7EE61B7534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23"/>
          <a:stretch/>
        </p:blipFill>
        <p:spPr>
          <a:xfrm>
            <a:off x="1639348" y="542871"/>
            <a:ext cx="5808281" cy="467050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F711AF9-5015-DB47-433B-EA6731D9E2B1}"/>
              </a:ext>
            </a:extLst>
          </p:cNvPr>
          <p:cNvSpPr txBox="1"/>
          <p:nvPr/>
        </p:nvSpPr>
        <p:spPr>
          <a:xfrm>
            <a:off x="7154675" y="3955763"/>
            <a:ext cx="4601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1600" dirty="0"/>
              <a:t>ZO1 and b-Catenin are more enriched in the apical side in mHTT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1600" dirty="0"/>
              <a:t>PAR3 </a:t>
            </a:r>
            <a:r>
              <a:rPr lang="it-IT" sz="1600" dirty="0" err="1"/>
              <a:t>is</a:t>
            </a:r>
            <a:r>
              <a:rPr lang="it-IT" sz="1600" dirty="0"/>
              <a:t> more enriched in the </a:t>
            </a:r>
            <a:r>
              <a:rPr lang="it-IT" sz="1600" dirty="0" err="1"/>
              <a:t>apical</a:t>
            </a:r>
            <a:r>
              <a:rPr lang="it-IT" sz="1600" dirty="0"/>
              <a:t> side in controls</a:t>
            </a:r>
            <a:endParaRPr lang="en-CH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1600" dirty="0"/>
              <a:t>NCAD is stable between different conditions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67F976D-E00B-B11F-E3D3-0222DBD5F154}"/>
              </a:ext>
            </a:extLst>
          </p:cNvPr>
          <p:cNvGrpSpPr/>
          <p:nvPr/>
        </p:nvGrpSpPr>
        <p:grpSpPr>
          <a:xfrm>
            <a:off x="7806237" y="588299"/>
            <a:ext cx="3668690" cy="1653215"/>
            <a:chOff x="7806237" y="695875"/>
            <a:chExt cx="3668690" cy="1653215"/>
          </a:xfrm>
        </p:grpSpPr>
        <p:pic>
          <p:nvPicPr>
            <p:cNvPr id="16" name="Picture 15" descr="A collage of images of different types of cells&#10;&#10;Description automatically generated">
              <a:extLst>
                <a:ext uri="{FF2B5EF4-FFF2-40B4-BE49-F238E27FC236}">
                  <a16:creationId xmlns:a16="http://schemas.microsoft.com/office/drawing/2014/main" id="{41A74A3E-097D-3EEF-F809-FC850E9FF0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8077" r="53108"/>
            <a:stretch/>
          </p:blipFill>
          <p:spPr>
            <a:xfrm>
              <a:off x="7830303" y="887504"/>
              <a:ext cx="3644624" cy="1461586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D7A7E9C-C4AE-F2CA-09B6-A20F14A76E1E}"/>
                </a:ext>
              </a:extLst>
            </p:cNvPr>
            <p:cNvSpPr txBox="1"/>
            <p:nvPr/>
          </p:nvSpPr>
          <p:spPr>
            <a:xfrm>
              <a:off x="7806237" y="695875"/>
              <a:ext cx="3206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b="1" dirty="0"/>
                <a:t>E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4D914D9-C310-AC85-91CB-BC942A07517F}"/>
              </a:ext>
            </a:extLst>
          </p:cNvPr>
          <p:cNvGrpSpPr/>
          <p:nvPr/>
        </p:nvGrpSpPr>
        <p:grpSpPr>
          <a:xfrm>
            <a:off x="7818270" y="2234551"/>
            <a:ext cx="3870744" cy="1651745"/>
            <a:chOff x="7818270" y="2342127"/>
            <a:chExt cx="3870744" cy="1651745"/>
          </a:xfrm>
        </p:grpSpPr>
        <p:pic>
          <p:nvPicPr>
            <p:cNvPr id="17" name="Picture 16" descr="A collage of images of different types of cells&#10;&#10;Description automatically generated">
              <a:extLst>
                <a:ext uri="{FF2B5EF4-FFF2-40B4-BE49-F238E27FC236}">
                  <a16:creationId xmlns:a16="http://schemas.microsoft.com/office/drawing/2014/main" id="{4B15DC91-6F14-3272-9251-9C4A4C9348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2261" t="78078"/>
            <a:stretch/>
          </p:blipFill>
          <p:spPr>
            <a:xfrm>
              <a:off x="7978584" y="2532286"/>
              <a:ext cx="3710430" cy="146158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7364B26-B526-AE12-F60C-061A42D77235}"/>
                </a:ext>
              </a:extLst>
            </p:cNvPr>
            <p:cNvSpPr txBox="1"/>
            <p:nvPr/>
          </p:nvSpPr>
          <p:spPr>
            <a:xfrm>
              <a:off x="7818270" y="2342127"/>
              <a:ext cx="3206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b="1" dirty="0"/>
                <a:t>F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99FE742-C87A-6200-FC8E-68C7FAAF1826}"/>
              </a:ext>
            </a:extLst>
          </p:cNvPr>
          <p:cNvSpPr txBox="1"/>
          <p:nvPr/>
        </p:nvSpPr>
        <p:spPr>
          <a:xfrm>
            <a:off x="10803264" y="94248"/>
            <a:ext cx="11010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200" dirty="0"/>
              <a:t>Figure 1</a:t>
            </a:r>
          </a:p>
        </p:txBody>
      </p:sp>
    </p:spTree>
    <p:extLst>
      <p:ext uri="{BB962C8B-B14F-4D97-AF65-F5344CB8AC3E}">
        <p14:creationId xmlns:p14="http://schemas.microsoft.com/office/powerpoint/2010/main" val="127220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DDDBD-3486-0825-1BA3-7C6EFA022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879" y="5565687"/>
            <a:ext cx="10132241" cy="1325563"/>
          </a:xfrm>
        </p:spPr>
        <p:txBody>
          <a:bodyPr>
            <a:noAutofit/>
          </a:bodyPr>
          <a:lstStyle/>
          <a:p>
            <a:pPr algn="ctr"/>
            <a:r>
              <a:rPr lang="en-GB" sz="3000" dirty="0">
                <a:solidFill>
                  <a:srgbClr val="211E1E"/>
                </a:solidFill>
                <a:effectLst/>
              </a:rPr>
              <a:t>Junctional protein complexes are disrupted in the apical end-feet of HD mouse embryos</a:t>
            </a:r>
            <a:endParaRPr lang="en-CH" sz="3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A9168-536C-7373-9781-1394D2CA7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F6D3C-97D5-964E-B7C5-90313AC9DE86}" type="slidenum">
              <a:rPr lang="en-CH" smtClean="0"/>
              <a:t>6</a:t>
            </a:fld>
            <a:endParaRPr lang="en-CH" dirty="0"/>
          </a:p>
        </p:txBody>
      </p:sp>
      <p:pic>
        <p:nvPicPr>
          <p:cNvPr id="6" name="Picture 5" descr="A collage of images of different colors&#10;&#10;Description automatically generated">
            <a:extLst>
              <a:ext uri="{FF2B5EF4-FFF2-40B4-BE49-F238E27FC236}">
                <a16:creationId xmlns:a16="http://schemas.microsoft.com/office/drawing/2014/main" id="{D2ACE582-E35A-13B5-0626-9D6023061DC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11080" y="897106"/>
            <a:ext cx="4522129" cy="353311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96D8A80-4FB3-CBD4-592C-37534E84338A}"/>
              </a:ext>
            </a:extLst>
          </p:cNvPr>
          <p:cNvGrpSpPr/>
          <p:nvPr/>
        </p:nvGrpSpPr>
        <p:grpSpPr>
          <a:xfrm>
            <a:off x="179578" y="3108735"/>
            <a:ext cx="6645016" cy="2829354"/>
            <a:chOff x="224731" y="4028646"/>
            <a:chExt cx="6645016" cy="2829354"/>
          </a:xfrm>
        </p:grpSpPr>
        <p:pic>
          <p:nvPicPr>
            <p:cNvPr id="19" name="Picture 18" descr="A close-up of a test results&#10;&#10;Description automatically generated">
              <a:extLst>
                <a:ext uri="{FF2B5EF4-FFF2-40B4-BE49-F238E27FC236}">
                  <a16:creationId xmlns:a16="http://schemas.microsoft.com/office/drawing/2014/main" id="{4151046D-E619-EE43-E9F8-AD9A07E99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24731" y="4397978"/>
              <a:ext cx="3729710" cy="246002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6798501-F9FE-B340-B2F3-B34914F54444}"/>
                </a:ext>
              </a:extLst>
            </p:cNvPr>
            <p:cNvSpPr txBox="1"/>
            <p:nvPr/>
          </p:nvSpPr>
          <p:spPr>
            <a:xfrm>
              <a:off x="3954441" y="4750826"/>
              <a:ext cx="291530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rgbClr val="211E1E"/>
                  </a:solidFill>
                  <a:effectLst/>
                  <a:latin typeface="AdvTTd7835f12"/>
                </a:rPr>
                <a:t>HTT associates with ZO1, PAR3, and </a:t>
              </a:r>
              <a:r>
                <a:rPr lang="en-GB" sz="1800" dirty="0">
                  <a:solidFill>
                    <a:srgbClr val="211E1E"/>
                  </a:solidFill>
                  <a:effectLst/>
                  <a:latin typeface="AdvTTcd7bcd39"/>
                </a:rPr>
                <a:t>b</a:t>
              </a:r>
              <a:r>
                <a:rPr lang="en-GB" sz="1800" dirty="0">
                  <a:solidFill>
                    <a:srgbClr val="211E1E"/>
                  </a:solidFill>
                  <a:effectLst/>
                  <a:latin typeface="AdvTTd7835f12"/>
                </a:rPr>
                <a:t>-catenin.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 sz="1800" dirty="0">
                <a:solidFill>
                  <a:srgbClr val="211E1E"/>
                </a:solidFill>
                <a:effectLst/>
                <a:latin typeface="AdvTTd7835f12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rgbClr val="211E1E"/>
                  </a:solidFill>
                  <a:latin typeface="AdvTTd7835f12"/>
                </a:rPr>
                <a:t>T</a:t>
              </a:r>
              <a:r>
                <a:rPr lang="en-GB" sz="1800" dirty="0">
                  <a:solidFill>
                    <a:srgbClr val="211E1E"/>
                  </a:solidFill>
                  <a:effectLst/>
                  <a:latin typeface="AdvTTd7835f12"/>
                </a:rPr>
                <a:t>hese interactions were disrupted in HD </a:t>
              </a:r>
              <a:endParaRPr lang="en-GB" dirty="0"/>
            </a:p>
            <a:p>
              <a:endParaRPr lang="en-CH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7ABFFED-866F-7315-9AF8-0E9A15C85B49}"/>
                </a:ext>
              </a:extLst>
            </p:cNvPr>
            <p:cNvSpPr txBox="1"/>
            <p:nvPr/>
          </p:nvSpPr>
          <p:spPr>
            <a:xfrm>
              <a:off x="662701" y="4028646"/>
              <a:ext cx="22135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211E1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</a:t>
              </a:r>
              <a:r>
                <a:rPr lang="en-GB" sz="1800" b="1" dirty="0">
                  <a:solidFill>
                    <a:srgbClr val="211E1E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mmunoprecipitation</a:t>
              </a:r>
              <a:endParaRPr lang="en-CH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89F6AC1-2946-D1C9-4EDF-D91D4222FD51}"/>
              </a:ext>
            </a:extLst>
          </p:cNvPr>
          <p:cNvGrpSpPr/>
          <p:nvPr/>
        </p:nvGrpSpPr>
        <p:grpSpPr>
          <a:xfrm>
            <a:off x="179578" y="432680"/>
            <a:ext cx="7031502" cy="2686978"/>
            <a:chOff x="224731" y="1362528"/>
            <a:chExt cx="6756482" cy="237829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735A856-0D6C-626E-2343-298FC9393DB6}"/>
                </a:ext>
              </a:extLst>
            </p:cNvPr>
            <p:cNvGrpSpPr/>
            <p:nvPr/>
          </p:nvGrpSpPr>
          <p:grpSpPr>
            <a:xfrm>
              <a:off x="224731" y="1479998"/>
              <a:ext cx="6756482" cy="2260826"/>
              <a:chOff x="283029" y="1462088"/>
              <a:chExt cx="6241076" cy="2088363"/>
            </a:xfrm>
          </p:grpSpPr>
          <p:pic>
            <p:nvPicPr>
              <p:cNvPr id="8" name="Picture 7" descr="A collage of images of red and green light&#10;&#10;Description automatically generated">
                <a:extLst>
                  <a:ext uri="{FF2B5EF4-FFF2-40B4-BE49-F238E27FC236}">
                    <a16:creationId xmlns:a16="http://schemas.microsoft.com/office/drawing/2014/main" id="{2FE5E086-CBEB-36A1-E396-C50A4EBBD5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82621"/>
              <a:stretch/>
            </p:blipFill>
            <p:spPr>
              <a:xfrm>
                <a:off x="283029" y="1462088"/>
                <a:ext cx="1202871" cy="2088363"/>
              </a:xfrm>
              <a:prstGeom prst="rect">
                <a:avLst/>
              </a:prstGeom>
            </p:spPr>
          </p:pic>
          <p:pic>
            <p:nvPicPr>
              <p:cNvPr id="9" name="Picture 8" descr="A collage of images of red and green light&#10;&#10;Description automatically generated">
                <a:extLst>
                  <a:ext uri="{FF2B5EF4-FFF2-40B4-BE49-F238E27FC236}">
                    <a16:creationId xmlns:a16="http://schemas.microsoft.com/office/drawing/2014/main" id="{91DC0E95-7D9A-F4D1-3244-1B34CED6F9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7208"/>
              <a:stretch/>
            </p:blipFill>
            <p:spPr>
              <a:xfrm>
                <a:off x="1485900" y="1462088"/>
                <a:ext cx="5038205" cy="2088363"/>
              </a:xfrm>
              <a:prstGeom prst="rect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F480C54-3415-B802-82DC-4F81A99ADB47}"/>
                </a:ext>
              </a:extLst>
            </p:cNvPr>
            <p:cNvSpPr txBox="1"/>
            <p:nvPr/>
          </p:nvSpPr>
          <p:spPr>
            <a:xfrm>
              <a:off x="335400" y="1362528"/>
              <a:ext cx="882357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00" dirty="0" err="1">
                  <a:solidFill>
                    <a:srgbClr val="6CBE44"/>
                  </a:solidFill>
                  <a:effectLst/>
                  <a:latin typeface="AdvTTd7835f12"/>
                </a:rPr>
                <a:t>pCAG</a:t>
              </a:r>
              <a:r>
                <a:rPr lang="en-GB" sz="1300" dirty="0">
                  <a:solidFill>
                    <a:srgbClr val="6CBE44"/>
                  </a:solidFill>
                  <a:effectLst/>
                  <a:latin typeface="AdvTTd7835f12"/>
                </a:rPr>
                <a:t>-GFP</a:t>
              </a:r>
              <a:endParaRPr lang="en-CH" sz="1300" dirty="0">
                <a:solidFill>
                  <a:srgbClr val="6CBE44"/>
                </a:solidFill>
                <a:effectLst/>
                <a:latin typeface="AdvTTd7835f12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700A9D4-243F-80D0-D60B-772F64B39983}"/>
              </a:ext>
            </a:extLst>
          </p:cNvPr>
          <p:cNvSpPr txBox="1"/>
          <p:nvPr/>
        </p:nvSpPr>
        <p:spPr>
          <a:xfrm>
            <a:off x="115745" y="26187"/>
            <a:ext cx="11010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200" dirty="0"/>
              <a:t>Figure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00174C-DC36-FED4-EE60-717BD6ACEB57}"/>
              </a:ext>
            </a:extLst>
          </p:cNvPr>
          <p:cNvSpPr txBox="1"/>
          <p:nvPr/>
        </p:nvSpPr>
        <p:spPr>
          <a:xfrm>
            <a:off x="7779117" y="4534520"/>
            <a:ext cx="3954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dirty="0"/>
              <a:t>Junctional protein mislocalize at the apical </a:t>
            </a:r>
            <a:r>
              <a:rPr lang="en-GB" sz="1800" dirty="0">
                <a:solidFill>
                  <a:srgbClr val="211E1E"/>
                </a:solidFill>
                <a:effectLst/>
              </a:rPr>
              <a:t>end-feet</a:t>
            </a:r>
            <a:r>
              <a:rPr lang="en-CH" dirty="0"/>
              <a:t> of radial glia cells</a:t>
            </a:r>
          </a:p>
        </p:txBody>
      </p:sp>
    </p:spTree>
    <p:extLst>
      <p:ext uri="{BB962C8B-B14F-4D97-AF65-F5344CB8AC3E}">
        <p14:creationId xmlns:p14="http://schemas.microsoft.com/office/powerpoint/2010/main" val="190443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883F88-B0F1-7076-98EF-9EABF8D89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F6D3C-97D5-964E-B7C5-90313AC9DE86}" type="slidenum">
              <a:rPr lang="en-CH" smtClean="0"/>
              <a:t>7</a:t>
            </a:fld>
            <a:endParaRPr lang="en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BED1BA-64C5-05E5-0B2D-E0ADABE3FE98}"/>
              </a:ext>
            </a:extLst>
          </p:cNvPr>
          <p:cNvSpPr txBox="1"/>
          <p:nvPr/>
        </p:nvSpPr>
        <p:spPr>
          <a:xfrm>
            <a:off x="831476" y="2921168"/>
            <a:ext cx="105290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3000" dirty="0">
                <a:latin typeface="+mj-lt"/>
              </a:rPr>
              <a:t>How does mutated HTT affect the cell cycle and proliferation of radial glia cells ?</a:t>
            </a:r>
          </a:p>
        </p:txBody>
      </p:sp>
    </p:spTree>
    <p:extLst>
      <p:ext uri="{BB962C8B-B14F-4D97-AF65-F5344CB8AC3E}">
        <p14:creationId xmlns:p14="http://schemas.microsoft.com/office/powerpoint/2010/main" val="244308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8501F-D01F-D907-1675-CA20D82AA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676" y="5588332"/>
            <a:ext cx="10268647" cy="1325563"/>
          </a:xfrm>
        </p:spPr>
        <p:txBody>
          <a:bodyPr>
            <a:normAutofit/>
          </a:bodyPr>
          <a:lstStyle/>
          <a:p>
            <a:pPr algn="ctr"/>
            <a:r>
              <a:rPr lang="en-GB" sz="3000" dirty="0">
                <a:solidFill>
                  <a:srgbClr val="211E1E"/>
                </a:solidFill>
                <a:effectLst/>
              </a:rPr>
              <a:t>Interkinetic nuclear migration and mitosis of cortical apical progenitors are impaired in HD mouse embryos </a:t>
            </a:r>
            <a:endParaRPr lang="en-CH" sz="3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A2D4F-27FA-BC2F-D75F-E6E11C5CA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F6D3C-97D5-964E-B7C5-90313AC9DE86}" type="slidenum">
              <a:rPr lang="en-CH" smtClean="0"/>
              <a:t>8</a:t>
            </a:fld>
            <a:endParaRPr lang="en-CH" dirty="0"/>
          </a:p>
        </p:txBody>
      </p:sp>
      <p:pic>
        <p:nvPicPr>
          <p:cNvPr id="6" name="Picture 5" descr="Diagram of a diagram of a cell culture&#10;&#10;Description automatically generated">
            <a:extLst>
              <a:ext uri="{FF2B5EF4-FFF2-40B4-BE49-F238E27FC236}">
                <a16:creationId xmlns:a16="http://schemas.microsoft.com/office/drawing/2014/main" id="{7471A19A-7812-EE73-8054-4755BF29318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262" y="268942"/>
            <a:ext cx="4418151" cy="310878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11F272F-319C-9AE5-AB9C-CF9E24EBFF7E}"/>
              </a:ext>
            </a:extLst>
          </p:cNvPr>
          <p:cNvGrpSpPr/>
          <p:nvPr/>
        </p:nvGrpSpPr>
        <p:grpSpPr>
          <a:xfrm>
            <a:off x="767162" y="3603820"/>
            <a:ext cx="10586638" cy="1957618"/>
            <a:chOff x="311066" y="4275757"/>
            <a:chExt cx="10447341" cy="1931860"/>
          </a:xfrm>
        </p:grpSpPr>
        <p:pic>
          <p:nvPicPr>
            <p:cNvPr id="23" name="Picture 22" descr="A graph of a number of mitotics&#10;&#10;Description automatically generated">
              <a:extLst>
                <a:ext uri="{FF2B5EF4-FFF2-40B4-BE49-F238E27FC236}">
                  <a16:creationId xmlns:a16="http://schemas.microsoft.com/office/drawing/2014/main" id="{05208794-8AFD-8EDD-8EEF-ED8E058EB4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8673"/>
            <a:stretch/>
          </p:blipFill>
          <p:spPr>
            <a:xfrm>
              <a:off x="8713419" y="4324536"/>
              <a:ext cx="2044988" cy="1735860"/>
            </a:xfrm>
            <a:prstGeom prst="rect">
              <a:avLst/>
            </a:prstGeom>
          </p:spPr>
        </p:pic>
        <p:pic>
          <p:nvPicPr>
            <p:cNvPr id="25" name="Picture 24" descr="A collage of images of a patient's brain&#10;&#10;Description automatically generated">
              <a:extLst>
                <a:ext uri="{FF2B5EF4-FFF2-40B4-BE49-F238E27FC236}">
                  <a16:creationId xmlns:a16="http://schemas.microsoft.com/office/drawing/2014/main" id="{30F1710D-C2C7-01D8-07D6-6893EC320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1066" y="4275757"/>
              <a:ext cx="8402352" cy="193186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E90337C-405F-0C47-2804-BD1D3D84DE54}"/>
              </a:ext>
            </a:extLst>
          </p:cNvPr>
          <p:cNvSpPr txBox="1"/>
          <p:nvPr/>
        </p:nvSpPr>
        <p:spPr>
          <a:xfrm>
            <a:off x="10870379" y="77256"/>
            <a:ext cx="11010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200" dirty="0"/>
              <a:t>Figure 3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622851B-DCB1-D1EC-BE92-0EACB6FA4B62}"/>
              </a:ext>
            </a:extLst>
          </p:cNvPr>
          <p:cNvGrpSpPr/>
          <p:nvPr/>
        </p:nvGrpSpPr>
        <p:grpSpPr>
          <a:xfrm>
            <a:off x="4633388" y="602563"/>
            <a:ext cx="7425257" cy="2716213"/>
            <a:chOff x="4633388" y="602563"/>
            <a:chExt cx="7425257" cy="271621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2DFE016-9EAC-9D5B-E657-083328213699}"/>
                </a:ext>
              </a:extLst>
            </p:cNvPr>
            <p:cNvGrpSpPr/>
            <p:nvPr/>
          </p:nvGrpSpPr>
          <p:grpSpPr>
            <a:xfrm>
              <a:off x="4633388" y="602563"/>
              <a:ext cx="7249516" cy="2716213"/>
              <a:chOff x="4633388" y="737033"/>
              <a:chExt cx="7249516" cy="2716213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093551F-F5D5-528C-0434-43E4CFBEF161}"/>
                  </a:ext>
                </a:extLst>
              </p:cNvPr>
              <p:cNvGrpSpPr/>
              <p:nvPr/>
            </p:nvGrpSpPr>
            <p:grpSpPr>
              <a:xfrm>
                <a:off x="4633388" y="787835"/>
                <a:ext cx="2356045" cy="2665411"/>
                <a:chOff x="5059164" y="1462088"/>
                <a:chExt cx="2356045" cy="2665411"/>
              </a:xfrm>
            </p:grpSpPr>
            <p:pic>
              <p:nvPicPr>
                <p:cNvPr id="8" name="Picture 7" descr="A graph of a number of objects&#10;&#10;Description automatically generated">
                  <a:extLst>
                    <a:ext uri="{FF2B5EF4-FFF2-40B4-BE49-F238E27FC236}">
                      <a16:creationId xmlns:a16="http://schemas.microsoft.com/office/drawing/2014/main" id="{22760F84-1A50-28F0-AF3E-F8BA6E3199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059164" y="1462088"/>
                  <a:ext cx="2073669" cy="2665411"/>
                </a:xfrm>
                <a:prstGeom prst="rect">
                  <a:avLst/>
                </a:prstGeom>
              </p:spPr>
            </p:pic>
            <p:pic>
              <p:nvPicPr>
                <p:cNvPr id="10" name="Picture 9" descr="A close-up of a chart&#10;&#10;Description automatically generated">
                  <a:extLst>
                    <a:ext uri="{FF2B5EF4-FFF2-40B4-BE49-F238E27FC236}">
                      <a16:creationId xmlns:a16="http://schemas.microsoft.com/office/drawing/2014/main" id="{3127C778-7898-CB97-2127-8689734B92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6719667" y="1885950"/>
                  <a:ext cx="695542" cy="1261250"/>
                </a:xfrm>
                <a:prstGeom prst="rect">
                  <a:avLst/>
                </a:prstGeom>
              </p:spPr>
            </p:pic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060F0706-86BD-C64C-129E-7F440A62B30E}"/>
                  </a:ext>
                </a:extLst>
              </p:cNvPr>
              <p:cNvGrpSpPr/>
              <p:nvPr/>
            </p:nvGrpSpPr>
            <p:grpSpPr>
              <a:xfrm>
                <a:off x="6989433" y="859341"/>
                <a:ext cx="2216704" cy="2593905"/>
                <a:chOff x="8419381" y="1562894"/>
                <a:chExt cx="2277812" cy="2665411"/>
              </a:xfrm>
            </p:grpSpPr>
            <p:pic>
              <p:nvPicPr>
                <p:cNvPr id="12" name="Picture 11" descr="A diagram of different types of objects&#10;&#10;Description automatically generated">
                  <a:extLst>
                    <a:ext uri="{FF2B5EF4-FFF2-40B4-BE49-F238E27FC236}">
                      <a16:creationId xmlns:a16="http://schemas.microsoft.com/office/drawing/2014/main" id="{A62F5FAD-39BC-58C2-2089-17489B2079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9899742" y="1876094"/>
                  <a:ext cx="797451" cy="1344888"/>
                </a:xfrm>
                <a:prstGeom prst="rect">
                  <a:avLst/>
                </a:prstGeom>
              </p:spPr>
            </p:pic>
            <p:pic>
              <p:nvPicPr>
                <p:cNvPr id="14" name="Picture 13" descr="A graph of a graph showing a number of objects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8D36E28C-0329-B6B8-75A5-A3FFF63DA5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13961"/>
                <a:stretch/>
              </p:blipFill>
              <p:spPr>
                <a:xfrm>
                  <a:off x="8419381" y="1562894"/>
                  <a:ext cx="1788284" cy="2665411"/>
                </a:xfrm>
                <a:prstGeom prst="rect">
                  <a:avLst/>
                </a:prstGeom>
              </p:spPr>
            </p:pic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9D1B6186-2CC3-CCF0-1B23-A71B848C7D59}"/>
                  </a:ext>
                </a:extLst>
              </p:cNvPr>
              <p:cNvGrpSpPr/>
              <p:nvPr/>
            </p:nvGrpSpPr>
            <p:grpSpPr>
              <a:xfrm>
                <a:off x="9171776" y="737033"/>
                <a:ext cx="2711128" cy="2716213"/>
                <a:chOff x="4929920" y="4141787"/>
                <a:chExt cx="2711128" cy="2716213"/>
              </a:xfrm>
            </p:grpSpPr>
            <p:pic>
              <p:nvPicPr>
                <p:cNvPr id="18" name="Picture 17" descr="A graph of a number of columns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0FF5CCBB-1D55-DE59-6F8A-04AEB03BE2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929920" y="4141787"/>
                  <a:ext cx="2202913" cy="2716213"/>
                </a:xfrm>
                <a:prstGeom prst="rect">
                  <a:avLst/>
                </a:prstGeom>
              </p:spPr>
            </p:pic>
            <p:pic>
              <p:nvPicPr>
                <p:cNvPr id="20" name="Picture 19" descr="A diagram of different colored objects&#10;&#10;Description automatically generated">
                  <a:extLst>
                    <a:ext uri="{FF2B5EF4-FFF2-40B4-BE49-F238E27FC236}">
                      <a16:creationId xmlns:a16="http://schemas.microsoft.com/office/drawing/2014/main" id="{142FB64F-79E5-E747-17FB-AFC9923A69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6864991" y="4551361"/>
                  <a:ext cx="776057" cy="1375119"/>
                </a:xfrm>
                <a:prstGeom prst="rect">
                  <a:avLst/>
                </a:prstGeom>
              </p:spPr>
            </p:pic>
          </p:grpSp>
        </p:grpSp>
        <p:pic>
          <p:nvPicPr>
            <p:cNvPr id="5" name="Picture 4" descr="A graph of a number of mitotics&#10;&#10;Description automatically generated">
              <a:extLst>
                <a:ext uri="{FF2B5EF4-FFF2-40B4-BE49-F238E27FC236}">
                  <a16:creationId xmlns:a16="http://schemas.microsoft.com/office/drawing/2014/main" id="{8FDD867D-EB1C-2CD6-713E-0B3C75FE28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1489" t="11996" b="62346"/>
            <a:stretch/>
          </p:blipFill>
          <p:spPr>
            <a:xfrm>
              <a:off x="11230323" y="2703950"/>
              <a:ext cx="828322" cy="4513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170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A010A4-2C9A-B538-CFA5-5FBAF753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F6D3C-97D5-964E-B7C5-90313AC9DE86}" type="slidenum">
              <a:rPr lang="en-CH" smtClean="0"/>
              <a:t>9</a:t>
            </a:fld>
            <a:endParaRPr lang="en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70E973-E2CC-835F-C577-201B0CD38343}"/>
              </a:ext>
            </a:extLst>
          </p:cNvPr>
          <p:cNvSpPr txBox="1"/>
          <p:nvPr/>
        </p:nvSpPr>
        <p:spPr>
          <a:xfrm>
            <a:off x="824753" y="2921168"/>
            <a:ext cx="105290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3000" dirty="0">
                <a:latin typeface="+mj-lt"/>
              </a:rPr>
              <a:t>Does mutated HTT affects primary cilia in radial glia cells and their early differentiation trajectory?</a:t>
            </a:r>
          </a:p>
        </p:txBody>
      </p:sp>
    </p:spTree>
    <p:extLst>
      <p:ext uri="{BB962C8B-B14F-4D97-AF65-F5344CB8AC3E}">
        <p14:creationId xmlns:p14="http://schemas.microsoft.com/office/powerpoint/2010/main" val="12314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2728</TotalTime>
  <Words>413</Words>
  <Application>Microsoft Macintosh PowerPoint</Application>
  <PresentationFormat>Widescreen</PresentationFormat>
  <Paragraphs>63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AdvTTcd7bcd39</vt:lpstr>
      <vt:lpstr>AdvTTd7835f12</vt:lpstr>
      <vt:lpstr>Arial</vt:lpstr>
      <vt:lpstr>Calibri</vt:lpstr>
      <vt:lpstr>Calibri Light</vt:lpstr>
      <vt:lpstr>DiverdaSansCom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Junctional protein complexes are disrupted in the apical end-feet of HD mouse embryos</vt:lpstr>
      <vt:lpstr>PowerPoint Presentation</vt:lpstr>
      <vt:lpstr>Interkinetic nuclear migration and mitosis of cortical apical progenitors are impaired in HD mouse embryos </vt:lpstr>
      <vt:lpstr>PowerPoint Presentation</vt:lpstr>
      <vt:lpstr>Mutant huntingtin shifts neurogenesis toward neuronal lineage</vt:lpstr>
      <vt:lpstr>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BIOENG-451 Scientific literature analysis in neuroscience Mock JC presentation 27.09.23</dc:title>
  <dc:creator>Alessandro Valente</dc:creator>
  <cp:lastModifiedBy>Alessandro Valente</cp:lastModifiedBy>
  <cp:revision>16</cp:revision>
  <dcterms:created xsi:type="dcterms:W3CDTF">2023-09-20T15:49:02Z</dcterms:created>
  <dcterms:modified xsi:type="dcterms:W3CDTF">2025-09-17T08:41:15Z</dcterms:modified>
</cp:coreProperties>
</file>