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8"/>
  </p:notesMasterIdLst>
  <p:sldIdLst>
    <p:sldId id="296" r:id="rId2"/>
    <p:sldId id="298" r:id="rId3"/>
    <p:sldId id="257" r:id="rId4"/>
    <p:sldId id="300" r:id="rId5"/>
    <p:sldId id="29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754"/>
  </p:normalViewPr>
  <p:slideViewPr>
    <p:cSldViewPr snapToGrid="0">
      <p:cViewPr varScale="1">
        <p:scale>
          <a:sx n="95" d="100"/>
          <a:sy n="9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23BBC-386E-FF45-AA13-6534FE97AEA2}" type="datetimeFigureOut">
              <a:rPr lang="en-CH" smtClean="0"/>
              <a:t>10.09.2025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FC3E2-7C77-0241-AF83-25BD9204560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522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C3E2-7C77-0241-AF83-25BD92045603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913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DD5-D004-714E-83F3-33A5BF3DF3A6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342F7D-3C11-C34A-9C23-88963951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6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F217-2CFC-0C46-883D-A8785AA491F5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389B9-CCDB-9F98-7DCA-DB73D901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9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88C5-32FF-3A4A-8C34-8FCCF4893B53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800F2E-3E48-5209-4BB2-E03670D1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00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9C80-5D73-5A4D-A119-DB0B86A03702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69F67-6FD8-8289-828F-498F4176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40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DE80-DEF6-294B-8B9B-5AED6211F11C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FBBE-60AD-257E-8196-E9B758DA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5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C98E-F8D4-3041-8EED-C29F04C647F4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460161-BB93-618C-C9B5-76051AA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57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1395-8917-B14D-AB3D-6438E90AF2B4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4F2F5-1B7B-284A-A6E9-98C5AE81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4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E5-4F8E-624F-9112-7798B9C27C3F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30856F-A701-BBC9-3843-4DF916C0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6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B7B-8C75-624F-8657-3D0DF1BD3B2D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B12286-C395-7423-11D1-3E8A0973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97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C13-CD97-D84C-BF21-7FCB5A0C8392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2EA64-0272-6048-8FF9-6312CAF6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19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659A-B232-6744-9640-01CF2FCC8904}" type="datetime1">
              <a:rPr lang="de-CH" smtClean="0"/>
              <a:t>10.09.25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CC59E7-D43B-2096-B1E7-4818B639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1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057-0436-874F-BAD2-120BCB88B8DC}" type="datetime1">
              <a:rPr lang="de-CH" smtClean="0"/>
              <a:t>10.09.25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32CD36-3668-90E8-E3BC-3D9BAE5C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94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9ECB-EBF1-714C-9C7D-B92062B64588}" type="datetime1">
              <a:rPr lang="de-CH" smtClean="0"/>
              <a:t>10.09.25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02A9-DC19-A567-6B4B-14861637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2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661-9AEC-E444-9570-28ACAF57B52E}" type="datetime1">
              <a:rPr lang="de-CH" smtClean="0"/>
              <a:t>10.09.25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ED3636-4F77-6DC8-1F37-29FC2508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96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470D-1C1F-8E4A-9245-DF9119E3BB4D}" type="datetime1">
              <a:rPr lang="de-CH" smtClean="0"/>
              <a:t>10.09.25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3816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485A224-C8F8-924C-92B9-D7CED1938AD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650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8F09-E09B-C649-823C-229D225230FC}" type="datetime1">
              <a:rPr lang="de-CH" smtClean="0"/>
              <a:t>10.09.25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8530CC-372B-1A54-69F4-6D4DF077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1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5291" y="-8467"/>
            <a:ext cx="12194116" cy="6866467"/>
            <a:chOff x="-5291" y="-8467"/>
            <a:chExt cx="12194116" cy="6866467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908657" y="0"/>
              <a:ext cx="78868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 flipH="1">
              <a:off x="10908657" y="3681413"/>
              <a:ext cx="128016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11505486" y="-8467"/>
              <a:ext cx="68333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-5291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3579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8C49-5994-F144-ADA5-4F472998EB73}" type="datetime1">
              <a:rPr lang="de-CH" smtClean="0"/>
              <a:t>10.09.25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4AB08E-90C6-8D83-7074-877EDA1EB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816" y="6130814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485A224-C8F8-924C-92B9-D7CED1938AD0}" type="slidenum">
              <a:rPr lang="en-CH" smtClean="0"/>
              <a:pPr/>
              <a:t>‹#›</a:t>
            </a:fld>
            <a:r>
              <a:rPr lang="en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39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864EA107-9505-D1D8-3A9C-7B8C973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6590" y="338369"/>
            <a:ext cx="1759062" cy="50977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2A8B86-00BC-24D4-FDBF-41CAD08A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130814"/>
            <a:ext cx="683339" cy="365125"/>
          </a:xfrm>
        </p:spPr>
        <p:txBody>
          <a:bodyPr/>
          <a:lstStyle/>
          <a:p>
            <a:fld id="{D485A224-C8F8-924C-92B9-D7CED1938AD0}" type="slidenum">
              <a:rPr lang="en-CH" smtClean="0"/>
              <a:t>1</a:t>
            </a:fld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1FCC1-0135-4A7E-0BF2-123FCC1FCC7C}"/>
              </a:ext>
            </a:extLst>
          </p:cNvPr>
          <p:cNvSpPr txBox="1"/>
          <p:nvPr/>
        </p:nvSpPr>
        <p:spPr>
          <a:xfrm>
            <a:off x="1365348" y="362061"/>
            <a:ext cx="8471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Scientific Literature Analysis In Neuroscience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30617-BB9C-E84E-FA49-D24BDA094E30}"/>
              </a:ext>
            </a:extLst>
          </p:cNvPr>
          <p:cNvSpPr txBox="1"/>
          <p:nvPr/>
        </p:nvSpPr>
        <p:spPr>
          <a:xfrm>
            <a:off x="3348651" y="3429000"/>
            <a:ext cx="38758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000" i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2200" b="1" dirty="0"/>
              <a:t>BIOENG-451</a:t>
            </a:r>
          </a:p>
          <a:p>
            <a:pPr algn="ctr"/>
            <a:r>
              <a:rPr lang="en-GB" sz="2200" dirty="0"/>
              <a:t>Academic year: 2025-2026</a:t>
            </a:r>
          </a:p>
          <a:p>
            <a:pPr algn="ctr"/>
            <a:r>
              <a:rPr lang="en-GB" sz="2200" dirty="0"/>
              <a:t>Teacher: Prof. </a:t>
            </a:r>
            <a:r>
              <a:rPr lang="en-GB" sz="2200" dirty="0" err="1"/>
              <a:t>Gioele</a:t>
            </a:r>
            <a:r>
              <a:rPr lang="en-GB" sz="2200" dirty="0"/>
              <a:t> La </a:t>
            </a:r>
            <a:r>
              <a:rPr lang="en-GB" sz="2200" dirty="0" err="1"/>
              <a:t>Manno</a:t>
            </a:r>
            <a:endParaRPr lang="en-GB" sz="2200" dirty="0"/>
          </a:p>
          <a:p>
            <a:pPr algn="ctr"/>
            <a:r>
              <a:rPr lang="en-GB" sz="2200" dirty="0"/>
              <a:t>TA: Alessandro Valente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1D1A5-60CA-9B6A-95A9-1B5D5B0BEF2F}"/>
              </a:ext>
            </a:extLst>
          </p:cNvPr>
          <p:cNvSpPr txBox="1"/>
          <p:nvPr/>
        </p:nvSpPr>
        <p:spPr>
          <a:xfrm>
            <a:off x="1967499" y="2114440"/>
            <a:ext cx="7346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0" dirty="0">
                <a:solidFill>
                  <a:srgbClr val="212121"/>
                </a:solidFill>
                <a:effectLst/>
                <a:latin typeface="Montserrat" pitchFamily="2" charset="77"/>
                <a:cs typeface="Calibri" panose="020F0502020204030204" pitchFamily="34" charset="0"/>
              </a:rPr>
              <a:t>Introduction to the Course</a:t>
            </a:r>
          </a:p>
        </p:txBody>
      </p:sp>
    </p:spTree>
    <p:extLst>
      <p:ext uri="{BB962C8B-B14F-4D97-AF65-F5344CB8AC3E}">
        <p14:creationId xmlns:p14="http://schemas.microsoft.com/office/powerpoint/2010/main" val="419083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188E0-C394-9634-2A46-FF1CAAE5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224-C8F8-924C-92B9-D7CED1938AD0}" type="slidenum">
              <a:rPr lang="en-CH" smtClean="0"/>
              <a:pPr/>
              <a:t>2</a:t>
            </a:fld>
            <a:r>
              <a:rPr lang="en-CH"/>
              <a:t>.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A8A5D-DE66-9D70-63E8-0A4361B87210}"/>
              </a:ext>
            </a:extLst>
          </p:cNvPr>
          <p:cNvSpPr txBox="1"/>
          <p:nvPr/>
        </p:nvSpPr>
        <p:spPr>
          <a:xfrm>
            <a:off x="3624333" y="5482099"/>
            <a:ext cx="547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MOODLE</a:t>
            </a:r>
          </a:p>
          <a:p>
            <a:r>
              <a:rPr lang="en-US" dirty="0"/>
              <a:t>https://</a:t>
            </a:r>
            <a:r>
              <a:rPr lang="en-US" dirty="0" err="1"/>
              <a:t>moodle.epfl.ch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=14338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B08D2-BDAF-C69E-4863-AD6B380A0F94}"/>
              </a:ext>
            </a:extLst>
          </p:cNvPr>
          <p:cNvSpPr txBox="1"/>
          <p:nvPr/>
        </p:nvSpPr>
        <p:spPr>
          <a:xfrm>
            <a:off x="3624333" y="3527567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PROFESSOR CONTACT</a:t>
            </a:r>
          </a:p>
          <a:p>
            <a:r>
              <a:rPr lang="en-US" dirty="0" err="1"/>
              <a:t>gioele.lamanno@epfl.ch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B916B-29DF-32D5-364E-09657BA87117}"/>
              </a:ext>
            </a:extLst>
          </p:cNvPr>
          <p:cNvSpPr txBox="1"/>
          <p:nvPr/>
        </p:nvSpPr>
        <p:spPr>
          <a:xfrm>
            <a:off x="3624334" y="1573036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MAIN CONTACT</a:t>
            </a:r>
          </a:p>
          <a:p>
            <a:r>
              <a:rPr lang="en-US" dirty="0" err="1"/>
              <a:t>alessandro.valente@epfl.ch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813CB-0B84-4686-CF9C-BDF2C35F6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51" y="1116013"/>
            <a:ext cx="1149415" cy="1734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6B2C7-C887-6C5E-9D9D-206C47A7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89" y="2972857"/>
            <a:ext cx="1320940" cy="2024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10B1D-BCF2-FABF-1191-46DE294A2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75" y="5242230"/>
            <a:ext cx="1538354" cy="11792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2453D8-C7C4-A3BD-F8E3-01864FA02D3C}"/>
              </a:ext>
            </a:extLst>
          </p:cNvPr>
          <p:cNvSpPr txBox="1">
            <a:spLocks/>
          </p:cNvSpPr>
          <p:nvPr/>
        </p:nvSpPr>
        <p:spPr>
          <a:xfrm>
            <a:off x="2392150" y="113378"/>
            <a:ext cx="6703168" cy="10026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100" dirty="0">
                <a:solidFill>
                  <a:srgbClr val="1D2125"/>
                </a:solidFill>
                <a:latin typeface="Montserrat" pitchFamily="2" charset="77"/>
                <a:cs typeface="Calibri" panose="020F0502020204030204" pitchFamily="34" charset="0"/>
              </a:rPr>
              <a:t>Contacts</a:t>
            </a:r>
            <a:endParaRPr lang="en-CH" sz="4000" dirty="0">
              <a:solidFill>
                <a:srgbClr val="1D2125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4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70D3-3A23-42A3-C526-5E09AAE9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our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3DDD-2DA3-3A90-25EA-3A0E35F0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0347"/>
            <a:ext cx="8596668" cy="479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Learn to…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analyze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a scientific paper critically,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question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if the data support the conclusions,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produce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constructive referee reports in written or oral form. </a:t>
            </a:r>
          </a:p>
          <a:p>
            <a:pPr marL="0" indent="0">
              <a:buNone/>
            </a:pPr>
            <a:endParaRPr lang="en-US" sz="24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The papers considered will give an overview of the field of </a:t>
            </a:r>
          </a:p>
          <a:p>
            <a:pPr marL="0" indent="0" algn="ctr">
              <a:buNone/>
            </a:pPr>
            <a:r>
              <a:rPr lang="en-US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developmental neurobiology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</a:t>
            </a:r>
            <a:endParaRPr lang="en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B6BC2-3023-E949-AFB1-1C883863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041362"/>
            <a:ext cx="683339" cy="365125"/>
          </a:xfrm>
        </p:spPr>
        <p:txBody>
          <a:bodyPr/>
          <a:lstStyle/>
          <a:p>
            <a:fld id="{D485A224-C8F8-924C-92B9-D7CED1938AD0}" type="slidenum">
              <a:rPr lang="en-CH" smtClean="0"/>
              <a:t>3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F1D12-34EF-C76D-FD09-5EBF74FB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97" y="5242493"/>
            <a:ext cx="2595028" cy="13709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A1C73C-C3E1-4653-23A0-996E2EE4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28" y="1357784"/>
            <a:ext cx="2071216" cy="20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6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70D3-3A23-42A3-C526-5E09AAE9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 want to achieve it?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3DDD-2DA3-3A90-25EA-3A0E35F0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0347"/>
            <a:ext cx="8596668" cy="4586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1" u="sng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Atmosphere conductive to learning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US" sz="2400" i="1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Caring about your own and your collogues</a:t>
            </a:r>
            <a:b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participation and learning.</a:t>
            </a:r>
          </a:p>
          <a:p>
            <a:pPr marL="0" indent="0">
              <a:buNone/>
            </a:pPr>
            <a:endParaRPr lang="en-US" sz="2400" i="1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Honesty and transparency.</a:t>
            </a:r>
          </a:p>
          <a:p>
            <a:pPr marL="0" indent="0">
              <a:buNone/>
            </a:pPr>
            <a:endParaRPr lang="en-US" sz="2400" b="0" i="1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212121"/>
                </a:solidFill>
                <a:latin typeface="Arial" panose="020B0604020202020204" pitchFamily="34" charset="0"/>
              </a:rPr>
              <a:t>Any problems or doubt better if communicated early.</a:t>
            </a:r>
            <a:b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</a:br>
            <a:b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</a:br>
            <a:endParaRPr lang="en-CH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B6BC2-3023-E949-AFB1-1C883863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041362"/>
            <a:ext cx="683339" cy="365125"/>
          </a:xfrm>
        </p:spPr>
        <p:txBody>
          <a:bodyPr/>
          <a:lstStyle/>
          <a:p>
            <a:fld id="{D485A224-C8F8-924C-92B9-D7CED1938AD0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836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70D3-3A23-42A3-C526-5E09AAE9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be able to…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3DDD-2DA3-3A90-25EA-3A0E35F0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0820"/>
            <a:ext cx="10486482" cy="4793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Synthesize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 scientific paper’s narrative.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its results and methodological approach.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solidity of a papers’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claims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with respect to the supporting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Critique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its contributions in the context of neurodevelopment literature.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Express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this analysis in oral and written form.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and elaborate information from a publication, to achieve an objective beyond the original scope of the work. </a:t>
            </a:r>
            <a:endParaRPr lang="en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B6BC2-3023-E949-AFB1-1C883863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041362"/>
            <a:ext cx="683339" cy="365125"/>
          </a:xfrm>
        </p:spPr>
        <p:txBody>
          <a:bodyPr/>
          <a:lstStyle/>
          <a:p>
            <a:fld id="{D485A224-C8F8-924C-92B9-D7CED1938AD0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536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F98A-F53E-7F27-C041-0F2B8C6B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79" y="185920"/>
            <a:ext cx="8596668" cy="1320800"/>
          </a:xfrm>
        </p:spPr>
        <p:txBody>
          <a:bodyPr/>
          <a:lstStyle/>
          <a:p>
            <a:r>
              <a:rPr lang="en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schedule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3D0D-AD42-6F9C-F503-0B032F67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5323"/>
            <a:ext cx="8372073" cy="52311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Week 1 - 10.09 - Intro to the course + [Lecture 1] Critical paper reading  </a:t>
            </a:r>
          </a:p>
          <a:p>
            <a:r>
              <a:rPr lang="en-US" dirty="0"/>
              <a:t>Week 2 - 17.09 -  Examples of JC + Peer Review + Coordination</a:t>
            </a:r>
          </a:p>
          <a:p>
            <a:r>
              <a:rPr lang="en-US" dirty="0"/>
              <a:t>Week 3 - 24.09 - [Lecture 2] Outline about brain development</a:t>
            </a:r>
          </a:p>
          <a:p>
            <a:r>
              <a:rPr lang="en-US" dirty="0"/>
              <a:t>Week 4 - 01.10 - [Lecture 3] About Part 1</a:t>
            </a:r>
          </a:p>
          <a:p>
            <a:r>
              <a:rPr lang="en-US" dirty="0"/>
              <a:t>Week 5 - 08.10 - Papers 1-2 about Patterning and Gene Regulation</a:t>
            </a:r>
          </a:p>
          <a:p>
            <a:r>
              <a:rPr lang="en-US" dirty="0"/>
              <a:t>Week 6 - 15.10 - Papers 3-4 about Patterning and Gene Regulation</a:t>
            </a:r>
          </a:p>
          <a:p>
            <a:r>
              <a:rPr lang="en-US" dirty="0"/>
              <a:t>Week 7 - 29.10 - [Lecture 4] About Part 2</a:t>
            </a:r>
          </a:p>
          <a:p>
            <a:r>
              <a:rPr lang="en-US" dirty="0"/>
              <a:t>Week 8 - 05.11 - Papers 5-6 about Cell type determination</a:t>
            </a:r>
          </a:p>
          <a:p>
            <a:r>
              <a:rPr lang="en-US" dirty="0"/>
              <a:t>Week 9 - 12.11 - Papers 7-8 about Cell type determination</a:t>
            </a:r>
          </a:p>
          <a:p>
            <a:r>
              <a:rPr lang="en-US" dirty="0"/>
              <a:t>Week 10 - 19.11 - [Lecture 5] About Part 3</a:t>
            </a:r>
          </a:p>
          <a:p>
            <a:r>
              <a:rPr lang="en-US" dirty="0"/>
              <a:t>Week 11 - 26.11 - Papers 9-10 of Late development and human models</a:t>
            </a:r>
          </a:p>
          <a:p>
            <a:r>
              <a:rPr lang="en-US" dirty="0"/>
              <a:t>Week 12 - 03.12 - Papers 11-12 of Late development and human models</a:t>
            </a:r>
          </a:p>
          <a:p>
            <a:r>
              <a:rPr lang="en-US" dirty="0"/>
              <a:t>Week 13 - 10.12 - Check on </a:t>
            </a:r>
            <a:r>
              <a:rPr lang="en-US" dirty="0" err="1"/>
              <a:t>Miniproject</a:t>
            </a:r>
            <a:r>
              <a:rPr lang="en-US" dirty="0"/>
              <a:t> prep</a:t>
            </a:r>
          </a:p>
          <a:p>
            <a:r>
              <a:rPr lang="en-US" dirty="0"/>
              <a:t>Week 14 - 17.12 - 3-slide Flash presentations on the peer review</a:t>
            </a:r>
          </a:p>
          <a:p>
            <a:endParaRPr lang="en-C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1740B-7355-7C62-D69C-04DB6D10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816" y="6041362"/>
            <a:ext cx="683339" cy="365125"/>
          </a:xfrm>
        </p:spPr>
        <p:txBody>
          <a:bodyPr/>
          <a:lstStyle/>
          <a:p>
            <a:fld id="{D485A224-C8F8-924C-92B9-D7CED1938AD0}" type="slidenum">
              <a:rPr lang="en-CH" smtClean="0"/>
              <a:t>6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568BD-9CB4-9BA7-2281-B7535B90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1238027" cy="10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81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9411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{3BFBBC51-37D2-1D43-9318-78A5C290B7BB}tf10001060_mac</Template>
  <TotalTime>3499</TotalTime>
  <Words>401</Words>
  <Application>Microsoft Macintosh PowerPoint</Application>
  <PresentationFormat>Widescreen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</vt:lpstr>
      <vt:lpstr>Trebuchet MS</vt:lpstr>
      <vt:lpstr>Wingdings 3</vt:lpstr>
      <vt:lpstr>Facet</vt:lpstr>
      <vt:lpstr>PowerPoint Presentation</vt:lpstr>
      <vt:lpstr>PowerPoint Presentation</vt:lpstr>
      <vt:lpstr>What is our goal?</vt:lpstr>
      <vt:lpstr>How we want to achieve it?</vt:lpstr>
      <vt:lpstr>You will be able to…</vt:lpstr>
      <vt:lpstr>Course schedule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Valente Alessandro</dc:creator>
  <cp:lastModifiedBy>Gioele La Manno</cp:lastModifiedBy>
  <cp:revision>37</cp:revision>
  <dcterms:created xsi:type="dcterms:W3CDTF">2023-09-15T16:11:17Z</dcterms:created>
  <dcterms:modified xsi:type="dcterms:W3CDTF">2025-09-10T07:55:14Z</dcterms:modified>
</cp:coreProperties>
</file>