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219" r:id="rId2"/>
    <p:sldId id="4362" r:id="rId3"/>
    <p:sldId id="4365" r:id="rId4"/>
    <p:sldId id="4372" r:id="rId5"/>
    <p:sldId id="4373" r:id="rId6"/>
    <p:sldId id="4363" r:id="rId7"/>
    <p:sldId id="4374" r:id="rId8"/>
    <p:sldId id="4366" r:id="rId9"/>
    <p:sldId id="4368" r:id="rId10"/>
    <p:sldId id="4375" r:id="rId11"/>
    <p:sldId id="4369" r:id="rId12"/>
    <p:sldId id="4371" r:id="rId13"/>
    <p:sldId id="4370" r:id="rId14"/>
    <p:sldId id="4376" r:id="rId1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41"/>
    <p:restoredTop sz="76397"/>
  </p:normalViewPr>
  <p:slideViewPr>
    <p:cSldViewPr snapToGrid="0">
      <p:cViewPr varScale="1">
        <p:scale>
          <a:sx n="88" d="100"/>
          <a:sy n="88" d="100"/>
        </p:scale>
        <p:origin x="1048" y="1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E4FC-E505-D94D-9E03-F2EE71BA9E4C}" type="datetimeFigureOut">
              <a:rPr lang="en-IT" smtClean="0"/>
              <a:t>11/19/25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9E9D-37EF-834E-8975-C0697783109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0872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scpt.ch/en/pharmacogenetics_spt/pharmacogenetics_list_of_gene_drug_pairs?utm_source=chatgpt.co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27033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BF455-698F-34C9-AC00-23900BAA4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A5198D-F588-99DD-6EA0-93E7EE590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79AE54-14EC-133C-BB5B-6837AC043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https://</a:t>
            </a:r>
            <a:r>
              <a:rPr lang="en-US" b="0" dirty="0" err="1"/>
              <a:t>www.youtube.com</a:t>
            </a:r>
            <a:r>
              <a:rPr lang="en-US" b="0" dirty="0"/>
              <a:t>/</a:t>
            </a:r>
            <a:r>
              <a:rPr lang="en-US" b="0" dirty="0" err="1"/>
              <a:t>watch?v</a:t>
            </a:r>
            <a:r>
              <a:rPr lang="en-US" b="0" dirty="0"/>
              <a:t>=</a:t>
            </a:r>
            <a:r>
              <a:rPr lang="en-US" b="0" dirty="0" err="1"/>
              <a:t>RXmrUhSSSlo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8D184-C658-E806-C242-69DC0E55E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2407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EF84F-231F-1CD1-AE2A-CFF0F3CE8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A1B7FC-57D3-B877-6470-BB9C06522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5DD91-0AE2-5065-0130-C6F9A7F06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antithrombotic drugs:</a:t>
            </a:r>
          </a:p>
          <a:p>
            <a:r>
              <a:rPr lang="en-US" b="1" dirty="0"/>
              <a:t>CYP2C9 and Warfarin Metabolism</a:t>
            </a:r>
          </a:p>
          <a:p>
            <a:r>
              <a:rPr lang="en-US" dirty="0"/>
              <a:t>Warfarin is a </a:t>
            </a:r>
            <a:r>
              <a:rPr lang="en-US" b="1" dirty="0"/>
              <a:t>racemic mixture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S-warfarin</a:t>
            </a:r>
            <a:r>
              <a:rPr lang="en-US" dirty="0"/>
              <a:t> = more potent (3–5 times stronger than R-warfarin)</a:t>
            </a:r>
          </a:p>
          <a:p>
            <a:pPr lvl="1"/>
            <a:r>
              <a:rPr lang="en-US" b="1" dirty="0"/>
              <a:t>R-warfarin</a:t>
            </a:r>
            <a:r>
              <a:rPr lang="en-US" dirty="0"/>
              <a:t> = less potent</a:t>
            </a:r>
          </a:p>
          <a:p>
            <a:r>
              <a:rPr lang="en-US" b="1" dirty="0"/>
              <a:t>CYP2C9</a:t>
            </a:r>
            <a:r>
              <a:rPr lang="en-US" dirty="0"/>
              <a:t> is the main enzyme that metabolizes </a:t>
            </a:r>
            <a:r>
              <a:rPr lang="en-US" b="1" dirty="0"/>
              <a:t>S-warfarin</a:t>
            </a:r>
            <a:r>
              <a:rPr lang="en-US" dirty="0"/>
              <a:t> in the liver.</a:t>
            </a:r>
          </a:p>
          <a:p>
            <a:r>
              <a:rPr lang="en-US" b="1" dirty="0"/>
              <a:t>Clinical Implications</a:t>
            </a:r>
          </a:p>
          <a:p>
            <a:r>
              <a:rPr lang="en-US" b="1" dirty="0"/>
              <a:t>Poor metabolizers of CYP2C9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Warfarin stays in the body longer.</a:t>
            </a:r>
          </a:p>
          <a:p>
            <a:pPr lvl="1"/>
            <a:r>
              <a:rPr lang="en-US" dirty="0"/>
              <a:t>High risk of </a:t>
            </a:r>
            <a:r>
              <a:rPr lang="en-US" b="1" dirty="0"/>
              <a:t>over-anticoagulation and bleeding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Require </a:t>
            </a:r>
            <a:r>
              <a:rPr lang="en-US" b="1" dirty="0"/>
              <a:t>lower starting doses</a:t>
            </a:r>
            <a:r>
              <a:rPr lang="en-US" dirty="0"/>
              <a:t>.</a:t>
            </a:r>
          </a:p>
          <a:p>
            <a:r>
              <a:rPr lang="en-US" b="1" dirty="0"/>
              <a:t>Extensive metabolizers (normal)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Standard dosing works.</a:t>
            </a:r>
          </a:p>
          <a:p>
            <a:r>
              <a:rPr lang="en-US" b="1" dirty="0"/>
              <a:t>Ultrarapid metabolizers (rare for CYP2C9)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Metabolize warfarin faster → may need </a:t>
            </a:r>
            <a:r>
              <a:rPr lang="en-US" b="1" dirty="0"/>
              <a:t>higher doses</a:t>
            </a:r>
            <a:r>
              <a:rPr lang="en-US" dirty="0"/>
              <a:t>.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0B612-86C4-42AC-3DD5-D73D2DB9F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67937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9E51F-85BD-D139-8C11-8D3F6AE3E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881CE-1EE3-6233-FF3A-CB0E441E3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68D29-972B-0829-012B-F78E7AA6F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SSCPT has been assigned by Switzerland’s Federal Office of Public Health (FOPH) to </a:t>
            </a:r>
            <a:r>
              <a:rPr lang="en-US" b="1" dirty="0"/>
              <a:t>elaborate and maintain</a:t>
            </a:r>
            <a:r>
              <a:rPr lang="en-US" dirty="0"/>
              <a:t> a list of </a:t>
            </a:r>
            <a:r>
              <a:rPr lang="en-US" b="1" dirty="0"/>
              <a:t>gene–drug pairs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sscpt.ch+2sscpt.ch+2</a:t>
            </a:r>
            <a:endParaRPr lang="en-US" dirty="0"/>
          </a:p>
          <a:p>
            <a:r>
              <a:rPr lang="en-US" dirty="0"/>
              <a:t>This list identifies specific </a:t>
            </a:r>
            <a:r>
              <a:rPr lang="en-US" b="1" dirty="0"/>
              <a:t>pharmacogenetic tests</a:t>
            </a:r>
            <a:r>
              <a:rPr lang="en-US" dirty="0"/>
              <a:t> (genetic analyses) that are eligible under certain conditions for prescription by any physician, and for reimbursement under the basic health insurance system. </a:t>
            </a:r>
          </a:p>
          <a:p>
            <a:endParaRPr lang="en-US" b="0" dirty="0"/>
          </a:p>
          <a:p>
            <a:r>
              <a:rPr lang="en-US" dirty="0"/>
              <a:t>The SSCPT list names </a:t>
            </a:r>
            <a:r>
              <a:rPr lang="en-US" b="1" dirty="0"/>
              <a:t>specific drugs</a:t>
            </a:r>
            <a:r>
              <a:rPr lang="en-US" dirty="0"/>
              <a:t> together with </a:t>
            </a:r>
            <a:r>
              <a:rPr lang="en-US" b="1" dirty="0"/>
              <a:t>specific genetic markers (genes/alleles)</a:t>
            </a:r>
            <a:r>
              <a:rPr lang="en-US" dirty="0"/>
              <a:t> for which testing is deemed to have actionable clinical relevance.</a:t>
            </a:r>
          </a:p>
          <a:p>
            <a:endParaRPr lang="en-US" b="0" dirty="0"/>
          </a:p>
          <a:p>
            <a:r>
              <a:rPr lang="en-US" dirty="0"/>
              <a:t>If a gene–drug pair is </a:t>
            </a:r>
            <a:r>
              <a:rPr lang="en-US" b="1" dirty="0"/>
              <a:t>not on the list</a:t>
            </a:r>
            <a:r>
              <a:rPr lang="en-US" dirty="0"/>
              <a:t>, then prescribing the test is more restricted: it usually must be requested by a physician with specialization in Clinical Pharmacology &amp; Toxicology.</a:t>
            </a:r>
          </a:p>
          <a:p>
            <a:endParaRPr lang="en-US" b="0" dirty="0"/>
          </a:p>
          <a:p>
            <a:r>
              <a:rPr lang="en-US" b="1" dirty="0"/>
              <a:t>Abacavir</a:t>
            </a:r>
            <a:r>
              <a:rPr lang="en-US" dirty="0"/>
              <a:t> – </a:t>
            </a:r>
            <a:r>
              <a:rPr lang="en-US" b="1" dirty="0"/>
              <a:t>Antiretroviral drug</a:t>
            </a:r>
            <a:r>
              <a:rPr lang="en-US" dirty="0"/>
              <a:t> used to treat </a:t>
            </a:r>
            <a:r>
              <a:rPr lang="en-US" b="1" dirty="0"/>
              <a:t>HIV infection</a:t>
            </a:r>
            <a:r>
              <a:rPr lang="en-US" dirty="0"/>
              <a:t>.</a:t>
            </a:r>
          </a:p>
          <a:p>
            <a:r>
              <a:rPr lang="en-US" b="1" dirty="0"/>
              <a:t>Carbamazepine</a:t>
            </a:r>
            <a:r>
              <a:rPr lang="en-US" dirty="0"/>
              <a:t> – </a:t>
            </a:r>
            <a:r>
              <a:rPr lang="en-US" b="1" dirty="0"/>
              <a:t>Antiepileptic / mood stabilizer</a:t>
            </a:r>
            <a:r>
              <a:rPr lang="en-US" dirty="0"/>
              <a:t> used for </a:t>
            </a:r>
            <a:r>
              <a:rPr lang="en-US" b="1" dirty="0"/>
              <a:t>epilepsy</a:t>
            </a:r>
            <a:r>
              <a:rPr lang="en-US" dirty="0"/>
              <a:t>, </a:t>
            </a:r>
            <a:r>
              <a:rPr lang="en-US" b="1" dirty="0"/>
              <a:t>trigeminal neuralgia</a:t>
            </a:r>
            <a:r>
              <a:rPr lang="en-US" dirty="0"/>
              <a:t>, and </a:t>
            </a:r>
            <a:r>
              <a:rPr lang="en-US" b="1" dirty="0"/>
              <a:t>bipolar disorder</a:t>
            </a:r>
            <a:r>
              <a:rPr lang="en-US" dirty="0"/>
              <a:t>.</a:t>
            </a:r>
          </a:p>
          <a:p>
            <a:r>
              <a:rPr lang="en-US" b="1" dirty="0"/>
              <a:t>Azathioprine / 6‑Mercaptopurine</a:t>
            </a:r>
            <a:r>
              <a:rPr lang="en-US" dirty="0"/>
              <a:t> – </a:t>
            </a:r>
            <a:r>
              <a:rPr lang="en-US" b="1" dirty="0"/>
              <a:t>Immunosuppressants</a:t>
            </a:r>
            <a:r>
              <a:rPr lang="en-US" dirty="0"/>
              <a:t> used for </a:t>
            </a:r>
            <a:r>
              <a:rPr lang="en-US" b="1" dirty="0"/>
              <a:t>autoimmune diseases</a:t>
            </a:r>
            <a:r>
              <a:rPr lang="en-US" dirty="0"/>
              <a:t> (like Crohn’s disease, ulcerative colitis) and </a:t>
            </a:r>
            <a:r>
              <a:rPr lang="en-US" b="1" dirty="0"/>
              <a:t>preventing transplant rejection</a:t>
            </a:r>
            <a:r>
              <a:rPr lang="en-US" dirty="0"/>
              <a:t>.</a:t>
            </a:r>
          </a:p>
          <a:p>
            <a:r>
              <a:rPr lang="en-US" b="1" dirty="0"/>
              <a:t>5‑Fluorouracil / Capecitabine</a:t>
            </a:r>
            <a:r>
              <a:rPr lang="en-US" dirty="0"/>
              <a:t> – </a:t>
            </a:r>
            <a:r>
              <a:rPr lang="en-US" b="1" dirty="0"/>
              <a:t>Chemotherapy drugs</a:t>
            </a:r>
            <a:r>
              <a:rPr lang="en-US" dirty="0"/>
              <a:t> used mainly for </a:t>
            </a:r>
            <a:r>
              <a:rPr lang="en-US" b="1" dirty="0"/>
              <a:t>colorectal, breast, and gastrointestinal cancers</a:t>
            </a:r>
            <a:r>
              <a:rPr lang="en-US" dirty="0"/>
              <a:t>.</a:t>
            </a:r>
          </a:p>
          <a:p>
            <a:r>
              <a:rPr lang="en-US" b="1" dirty="0"/>
              <a:t>Irinotecan</a:t>
            </a:r>
            <a:r>
              <a:rPr lang="en-US" dirty="0"/>
              <a:t> – </a:t>
            </a:r>
            <a:r>
              <a:rPr lang="en-US" b="1" dirty="0"/>
              <a:t>Chemotherapy drug</a:t>
            </a:r>
            <a:r>
              <a:rPr lang="en-US" dirty="0"/>
              <a:t> used primarily for </a:t>
            </a:r>
            <a:r>
              <a:rPr lang="en-US" b="1" dirty="0"/>
              <a:t>colorectal cancer</a:t>
            </a:r>
            <a:r>
              <a:rPr lang="en-US" dirty="0"/>
              <a:t>.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Swissmedic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These drug label annotations were created from a collaboration between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PharmGKB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(now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ClinGPx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Pharmaceutical Care Research Group in University of Basel in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 labels have not been subsequently reviewed or updated.</a:t>
            </a: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7C1A0-2EE5-FD3C-2268-CA7B814F7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12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0354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A4C54-431D-AEC7-D0ED-AE249987F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D25EB-F54C-A4D9-6B98-1CECD411B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6955F-5DC5-2BF1-53F4-2F7D4DC64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37151-5016-A661-920F-93C087A19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13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26972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29D77-10D2-3396-3AFA-80200556F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BB924D-6B52-AE4A-F9CD-0CB1BC992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C89E0-7F73-F97E-1925-AFD228198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FAA2B-A1DA-1F80-4283-A7227DDCF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14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1974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6F3A-8F3D-FDA5-4DC8-739AA4C05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DDC5F-BB87-D748-D59E-0CCDFEBC7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0A2747-BB5F-DE1D-EF29-05BFEBA62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Monogenic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75695-8057-0AEA-AA27-0845FCBEA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5885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47DF-D4CF-0DF7-4754-3E851AB82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7ADBC-6AB3-A47A-F6F1-5216060A9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2A63A-DB7C-83E8-0FDD-C30F11D85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ABA5A-26B0-7F06-6817-5E8187AEB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0767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831EB-C642-FB5C-31D3-40A729B0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FDA76-11DE-9BDD-C675-E9FAFD748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D68B8D-D580-6E96-75A2-872CAF38B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PK: what the body does to the drug</a:t>
            </a:r>
          </a:p>
          <a:p>
            <a:r>
              <a:rPr lang="en-US" b="0" dirty="0"/>
              <a:t>PD: what the drug does to the </a:t>
            </a:r>
            <a:r>
              <a:rPr lang="en-US" b="0" dirty="0" err="1"/>
              <a:t>bnody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ADFEF-EF06-7E77-D8EB-6DEE2E7A9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0357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6B54D-2417-82DE-34AF-7BA8ACA30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A0CE5-ECB8-7346-D219-BA57513B8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25F28-6F93-6173-6122-76F947C2B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52E73-8D80-C536-EA5D-7496F45B9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4699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1EAB3-C220-40DF-A9C9-F57AFF95D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17479-DE5D-51F3-1FE3-F7A94790E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9ECAB-68D9-3718-9BA7-D25E37629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99060-30BD-2BD9-FD1E-C96A241CE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59570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3D224-C35F-B8BD-1F2E-ACAA7E58A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56BF1-985B-34B7-9D05-424F293DC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B37B8-E8E3-BC44-F1F7-4DE2851DE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9C0BC-F506-6DC8-F4C9-AF548643F2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0393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8E9A8-92E9-144D-99A0-0BA50E5C0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93B08A-7D9F-D973-26B1-790372329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950526-5402-A538-62D0-073513434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90015-BECC-7F68-8BE6-D26849F34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2348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BF455-698F-34C9-AC00-23900BAA4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A5198D-F588-99DD-6EA0-93E7EE590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79AE54-14EC-133C-BB5B-6837AC043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https://</a:t>
            </a:r>
            <a:r>
              <a:rPr lang="en-US" b="0" dirty="0" err="1"/>
              <a:t>www.youtube.com</a:t>
            </a:r>
            <a:r>
              <a:rPr lang="en-US" b="0" dirty="0"/>
              <a:t>/</a:t>
            </a:r>
            <a:r>
              <a:rPr lang="en-US" b="0" dirty="0" err="1"/>
              <a:t>watch?v</a:t>
            </a:r>
            <a:r>
              <a:rPr lang="en-US" b="0" dirty="0"/>
              <a:t>=</a:t>
            </a:r>
            <a:r>
              <a:rPr lang="en-US" b="0" dirty="0" err="1"/>
              <a:t>RXmrUhSSSlo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8D184-C658-E806-C242-69DC0E55E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99E9D-37EF-834E-8975-C0697783109B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0178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FBEF-5601-982B-167D-4CB6F6449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7D3B8-D6A6-FAAA-B60E-3C550BF38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DE412-9E27-E135-EAC3-5EFD334F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0F26-8D72-3A48-80CC-DDB64660F533}" type="datetime1">
              <a:rPr lang="it-IT" smtClean="0"/>
              <a:t>19/11/25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52095-F5DB-7AAF-C0EB-5702CB09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13793-540E-C5A7-E63C-F1A60FB2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4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561D-3DDB-A0E9-4417-3838A761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7143A-17BF-AC91-BD62-970451BDA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4C0CB-F866-6A9C-FEF9-F78BECC4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0F73-E020-4E48-864D-7B09EA589E93}" type="datetime1">
              <a:rPr lang="it-IT" smtClean="0"/>
              <a:t>19/11/25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B489A-7301-A1BD-691A-C9077EAD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791DE-5C08-DE2D-915A-20E22C23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454BD-5395-5B18-5342-77C5E751A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F2F6B-E9B2-DD87-EA2B-A86463777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A017C-467A-79A5-35F0-E47187E4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558F-AFF2-6E46-9307-6D48A0098E67}" type="datetime1">
              <a:rPr lang="it-IT" smtClean="0"/>
              <a:t>19/11/25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7B62C-A310-4EEF-79A2-D53C7C2E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E30ED-8016-6DC8-2AFD-76FF97DE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23EB-57D6-E63C-0D78-56008015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722D-70F4-C29D-8655-A6E4C8F0F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B6167-1DC0-E81D-1B73-3D866A67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E083-055B-B240-B360-FED36C63DCEA}" type="datetime1">
              <a:rPr lang="it-IT" smtClean="0"/>
              <a:t>19/11/25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3F87D-EAA7-8392-6478-2F5DE857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CF929-AE16-C969-2499-84BA73DC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6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3585B-D1BD-424E-6000-B8764868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A2222-0C63-E92D-B353-B0BE1527E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E904D-CA02-6614-2140-74F4694B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8A5E4-0C45-CD48-B55F-3660322A2FE3}" type="datetime1">
              <a:rPr lang="it-IT" smtClean="0"/>
              <a:t>19/11/25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ACE81-D8D7-8F4A-B4ED-E7D04E1A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198D0-91C8-088E-6F96-D006B1CC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1B56-58CE-30AA-6258-32758491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B570D-AFBC-26F0-49C3-182F39018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42F80-73B7-3C5F-B131-BFAF5EFB4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E7AC0-B287-4D69-3139-2E468A95F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1C4A-5113-8B4C-A000-22F4E00AAFB0}" type="datetime1">
              <a:rPr lang="it-IT" smtClean="0"/>
              <a:t>19/11/25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7B2EA-2025-06AF-1890-F7F7833D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4F05-2A9B-3C6C-78A6-82167DAC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5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4F16-957A-3036-FF0C-683436D8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0CA64-6604-CF03-F358-A70722410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A1FBA-BCBD-6AFB-AAB9-6449B559D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63971-4F6C-36FB-43F4-1607E9777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ADD17-19BB-6EEE-B23C-077ACB59B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CA80D-3CA3-9907-2516-2DC0D84E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B3A2-20FB-BE4A-A360-937A2718B20D}" type="datetime1">
              <a:rPr lang="it-IT" smtClean="0"/>
              <a:t>19/11/25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42070-0F85-B5AD-EDCB-D465EA12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E8396-6421-D39C-4590-FC2E91C7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0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1239-F162-36C7-C5B8-DBCBBE75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88056-8D2F-CCAA-6082-57ABB0A4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F2A0-55C1-FD4A-9B9E-9E55FD6470EC}" type="datetime1">
              <a:rPr lang="it-IT" smtClean="0"/>
              <a:t>19/11/25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D7AD9-1866-CFD1-014C-32D35378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1D8CA-88DD-6F67-0048-0A81D709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1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2DA46-178A-9640-CBA8-316AD3F4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4153-29F4-E146-8FE4-008BA8E7DD84}" type="datetime1">
              <a:rPr lang="it-IT" smtClean="0"/>
              <a:t>19/11/25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64195-3514-FB83-31FD-4AEAC3C2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A6E16-D878-3F7B-0B06-34EA14A6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6C8D-5178-89E4-C26E-660E748E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B6EC6-CFE0-DD6A-A91A-C12235685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F72C1-7006-6667-B65C-351F8A297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1A7C8-090D-7ABB-8FF6-08626923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814F-C310-2442-B418-36AEF8ECF357}" type="datetime1">
              <a:rPr lang="it-IT" smtClean="0"/>
              <a:t>19/11/25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B1DF2-2482-3AC8-412C-7E6E17D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87B2B-05F9-41F4-1E9E-5BB36BAB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7B14-258C-869C-0494-313D6760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FD272F-C354-AB02-6193-9BCE95EA2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6E401-B01A-76EF-7E46-AD910D0AA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D3F7-7B00-7423-0198-89A2DC7D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67DF-FAC8-F043-8320-1753E93D859B}" type="datetime1">
              <a:rPr lang="it-IT" smtClean="0"/>
              <a:t>19/11/25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1A6AA-8D3A-8F94-4DD0-EE483124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38AE5-E955-8D5C-21CD-E8F5CD17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7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83394-390D-1FCA-55F6-4FDC2CEE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74075-8050-9B40-FF41-63898D0CC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7E46A-3622-68D3-676A-C0AD2F3F6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BF581-FF95-2F4B-B5DE-9170646AC010}" type="datetime1">
              <a:rPr lang="it-IT" smtClean="0"/>
              <a:t>19/11/25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9796C-B364-7BA4-A777-BA6298A1C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D35D8-6033-D4B3-B0F5-3484BB435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708AB-3A5A-EB48-BB34-A7FDB25F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RXmrUhSSSlo?feature=oembed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scpt.ch/en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s://www.clinpgx.org/labelAnnotati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hyperlink" Target="https://www.clinpgx.org/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54863A-DE8E-A524-09CF-91FDDA219DAD}"/>
              </a:ext>
            </a:extLst>
          </p:cNvPr>
          <p:cNvSpPr/>
          <p:nvPr/>
        </p:nvSpPr>
        <p:spPr>
          <a:xfrm>
            <a:off x="1" y="0"/>
            <a:ext cx="5255523" cy="6905739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C1E23A1-DF1C-E57E-C811-5F80C5FED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4343" y="787131"/>
            <a:ext cx="5549867" cy="45142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Pharmacogenetic Polymorphisms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From Genetic Variants to Precision Medicine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BIO698 – 13.11.25</a:t>
            </a:r>
            <a:b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E648E-5ADB-196C-DA82-A38B3114E030}"/>
              </a:ext>
            </a:extLst>
          </p:cNvPr>
          <p:cNvSpPr txBox="1"/>
          <p:nvPr/>
        </p:nvSpPr>
        <p:spPr>
          <a:xfrm>
            <a:off x="0" y="6167075"/>
            <a:ext cx="5255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Greta Bordin</a:t>
            </a:r>
            <a:endParaRPr lang="en-IT" sz="2000" dirty="0"/>
          </a:p>
        </p:txBody>
      </p:sp>
      <p:pic>
        <p:nvPicPr>
          <p:cNvPr id="15" name="Picture 14" descr="A close-up of a bottle of pills&#10;&#10;AI-generated content may be incorrect.">
            <a:extLst>
              <a:ext uri="{FF2B5EF4-FFF2-40B4-BE49-F238E27FC236}">
                <a16:creationId xmlns:a16="http://schemas.microsoft.com/office/drawing/2014/main" id="{EA84C0A5-0935-6355-36B9-C88A602D5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75" y="0"/>
            <a:ext cx="9716617" cy="69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42"/>
    </mc:Choice>
    <mc:Fallback xmlns="">
      <p:transition spd="slow" advTm="323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D8260-4D2F-14F7-B543-56A62A4E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300B07-BA6D-7B48-EE3D-C6677468D7CF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Codeine and CYP2D6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E52D0-7071-652A-7B22-6C51559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10</a:t>
            </a:fld>
            <a:endParaRPr lang="en-US"/>
          </a:p>
        </p:txBody>
      </p:sp>
      <p:pic>
        <p:nvPicPr>
          <p:cNvPr id="6" name="Online Media 5" descr="Pharmacogenomics: Genes and Medicine">
            <a:hlinkClick r:id="" action="ppaction://media"/>
            <a:extLst>
              <a:ext uri="{FF2B5EF4-FFF2-40B4-BE49-F238E27FC236}">
                <a16:creationId xmlns:a16="http://schemas.microsoft.com/office/drawing/2014/main" id="{0E81563A-116F-1615-87FE-8C10AE9D192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554759" y="1230123"/>
            <a:ext cx="9396085" cy="5308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51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81D00-B99B-40AA-4457-AAB89B57D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5D2979-A667-14A4-E0D6-CEC3A03A381F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Pharmacogenetics of key CYP-mediated drugs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6DFED-5D97-50CA-4976-A7C1EA84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6E6D72-E481-9041-3135-E045AD2B4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6048"/>
              </p:ext>
            </p:extLst>
          </p:nvPr>
        </p:nvGraphicFramePr>
        <p:xfrm>
          <a:off x="2573706" y="1375392"/>
          <a:ext cx="7044588" cy="50874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74098">
                  <a:extLst>
                    <a:ext uri="{9D8B030D-6E8A-4147-A177-3AD203B41FA5}">
                      <a16:colId xmlns:a16="http://schemas.microsoft.com/office/drawing/2014/main" val="1582139573"/>
                    </a:ext>
                  </a:extLst>
                </a:gridCol>
                <a:gridCol w="1174098">
                  <a:extLst>
                    <a:ext uri="{9D8B030D-6E8A-4147-A177-3AD203B41FA5}">
                      <a16:colId xmlns:a16="http://schemas.microsoft.com/office/drawing/2014/main" val="3396666142"/>
                    </a:ext>
                  </a:extLst>
                </a:gridCol>
                <a:gridCol w="1174098">
                  <a:extLst>
                    <a:ext uri="{9D8B030D-6E8A-4147-A177-3AD203B41FA5}">
                      <a16:colId xmlns:a16="http://schemas.microsoft.com/office/drawing/2014/main" val="1378405062"/>
                    </a:ext>
                  </a:extLst>
                </a:gridCol>
                <a:gridCol w="1174098">
                  <a:extLst>
                    <a:ext uri="{9D8B030D-6E8A-4147-A177-3AD203B41FA5}">
                      <a16:colId xmlns:a16="http://schemas.microsoft.com/office/drawing/2014/main" val="3521187203"/>
                    </a:ext>
                  </a:extLst>
                </a:gridCol>
                <a:gridCol w="1174098">
                  <a:extLst>
                    <a:ext uri="{9D8B030D-6E8A-4147-A177-3AD203B41FA5}">
                      <a16:colId xmlns:a16="http://schemas.microsoft.com/office/drawing/2014/main" val="3905735034"/>
                    </a:ext>
                  </a:extLst>
                </a:gridCol>
                <a:gridCol w="1174098">
                  <a:extLst>
                    <a:ext uri="{9D8B030D-6E8A-4147-A177-3AD203B41FA5}">
                      <a16:colId xmlns:a16="http://schemas.microsoft.com/office/drawing/2014/main" val="3710330707"/>
                    </a:ext>
                  </a:extLst>
                </a:gridCol>
              </a:tblGrid>
              <a:tr h="5844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/>
                        <a:t>Drug</a:t>
                      </a:r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/>
                        <a:t>Mechanism / Indication</a:t>
                      </a:r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/>
                        <a:t>CYP Enzyme</a:t>
                      </a:r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/>
                        <a:t>Poor Metabolizer (PM)</a:t>
                      </a:r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/>
                        <a:t>Ultra-Rapid Metabolizer (UM)</a:t>
                      </a:r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dirty="0"/>
                        <a:t>Clinical Implication</a:t>
                      </a:r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06303"/>
                  </a:ext>
                </a:extLst>
              </a:tr>
              <a:tr h="9357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/>
                        <a:t>Codeine</a:t>
                      </a:r>
                      <a:endParaRPr lang="en-US" sz="1100" dirty="0"/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Opioid analgesic (pain relief)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CYP2D6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↓ Morphine → ↓ analgesia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↑ Morphine → risk of toxicity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PMs may need alternative analgesic; UMs at risk of overdose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52563155"/>
                  </a:ext>
                </a:extLst>
              </a:tr>
              <a:tr h="9357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/>
                        <a:t>Tramadol</a:t>
                      </a:r>
                      <a:endParaRPr lang="en-US" sz="1100" dirty="0"/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Opioid analgesic (moderate pain)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CYP2D6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↓ active metabolite → ↓ analgesia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↑ active metabolite → ↑ risk of toxicity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Dose adjustment or alternative therapy recommended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567455315"/>
                  </a:ext>
                </a:extLst>
              </a:tr>
              <a:tr h="9357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/>
                        <a:t>Clopidogrel</a:t>
                      </a:r>
                      <a:endParaRPr lang="en-US" sz="1100" dirty="0"/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Antiplatelet</a:t>
                      </a:r>
                    </a:p>
                    <a:p>
                      <a:pPr>
                        <a:buNone/>
                      </a:pPr>
                      <a:r>
                        <a:rPr lang="en-US" sz="1000" dirty="0"/>
                        <a:t>Prodrug </a:t>
                      </a:r>
                    </a:p>
                    <a:p>
                      <a:pPr>
                        <a:buNone/>
                      </a:pPr>
                      <a:r>
                        <a:rPr lang="en-US" sz="1000" dirty="0"/>
                        <a:t> (prevents clotting)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CYP2C19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↓ active metabolite → ↓ platelet inhibition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↑ metabolite → ↑ bleeding risk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PMs may require alternative antiplatelet therapy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904466927"/>
                  </a:ext>
                </a:extLst>
              </a:tr>
              <a:tr h="76009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/>
                        <a:t>Warfarin</a:t>
                      </a:r>
                      <a:endParaRPr lang="en-US" sz="1100" dirty="0"/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Anticoagulant</a:t>
                      </a:r>
                    </a:p>
                    <a:p>
                      <a:pPr>
                        <a:buNone/>
                      </a:pPr>
                      <a:r>
                        <a:rPr lang="en-US" sz="1000" dirty="0"/>
                        <a:t>Active drug</a:t>
                      </a:r>
                    </a:p>
                    <a:p>
                      <a:pPr>
                        <a:buNone/>
                      </a:pPr>
                      <a:r>
                        <a:rPr lang="en-US" sz="1000" dirty="0"/>
                        <a:t> (prevents thromboembolism)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CYP2C9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↓ clearance → ↑ bleeding risk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↑ clearance → ↓ anticoagulation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Genotype-guided dosing recommended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2462036581"/>
                  </a:ext>
                </a:extLst>
              </a:tr>
              <a:tr h="9357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00" b="1" dirty="0"/>
                        <a:t>Tamoxifen</a:t>
                      </a:r>
                      <a:endParaRPr lang="en-US" sz="1100" dirty="0"/>
                    </a:p>
                  </a:txBody>
                  <a:tcPr marL="50015" marR="50015" marT="25008" marB="25008" anchor="ctr">
                    <a:solidFill>
                      <a:srgbClr val="002A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Hormonal therapy for breast cancer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CYP2D6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↓ active metabolite (</a:t>
                      </a:r>
                      <a:r>
                        <a:rPr lang="en-US" sz="1000" dirty="0" err="1"/>
                        <a:t>endoxifen</a:t>
                      </a:r>
                      <a:r>
                        <a:rPr lang="en-US" sz="1000" dirty="0"/>
                        <a:t>) → ↓ efficacy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↑ active metabolite → ↑ efficacy (possible toxicity)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PMs may need alternative therapy or dose adjustment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33082486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173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09052-DDA7-3078-40CF-F40DCFEE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70444-EEF8-965A-195A-C77B4937FB78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Pharmacogenetics testing in Switzerland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70290-2A44-A196-FD82-8E410FC1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close up of a pink fabric&#10;&#10;AI-generated content may be incorrect.">
            <a:extLst>
              <a:ext uri="{FF2B5EF4-FFF2-40B4-BE49-F238E27FC236}">
                <a16:creationId xmlns:a16="http://schemas.microsoft.com/office/drawing/2014/main" id="{88B16BDF-9634-1419-DEDE-ACEDFEA68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9" y="1213082"/>
            <a:ext cx="5765147" cy="885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B7856F-676F-0E33-5466-201EAF6F3F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834"/>
          <a:stretch>
            <a:fillRect/>
          </a:stretch>
        </p:blipFill>
        <p:spPr>
          <a:xfrm>
            <a:off x="1073007" y="2098534"/>
            <a:ext cx="4456873" cy="2531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396BC3-F554-B0C8-5DD2-A9BD16F7C084}"/>
              </a:ext>
            </a:extLst>
          </p:cNvPr>
          <p:cNvSpPr txBox="1"/>
          <p:nvPr/>
        </p:nvSpPr>
        <p:spPr>
          <a:xfrm>
            <a:off x="695730" y="4833432"/>
            <a:ext cx="47409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SSCPT list</a:t>
            </a:r>
          </a:p>
          <a:p>
            <a:pPr algn="ctr"/>
            <a:endParaRPr lang="en-US" sz="16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Drugs requiring mandatory genetic testing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Permitted for prescription by any physician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Covered by basic health insurance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BEDD5-C5AD-60E1-D470-BB597B5FF363}"/>
              </a:ext>
            </a:extLst>
          </p:cNvPr>
          <p:cNvSpPr txBox="1"/>
          <p:nvPr/>
        </p:nvSpPr>
        <p:spPr>
          <a:xfrm>
            <a:off x="6755312" y="4833432"/>
            <a:ext cx="47409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ClinPGx</a:t>
            </a:r>
            <a:r>
              <a:rPr lang="en-US" b="1" dirty="0"/>
              <a:t> Drug Label Annotations</a:t>
            </a:r>
          </a:p>
          <a:p>
            <a:pPr algn="ctr"/>
            <a:endParaRPr lang="en-US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600" dirty="0"/>
              <a:t>Annotates regulatory agency-approved drug labels containing PGx information</a:t>
            </a:r>
            <a:endParaRPr lang="en-US" sz="1600" b="1" dirty="0"/>
          </a:p>
        </p:txBody>
      </p:sp>
      <p:pic>
        <p:nvPicPr>
          <p:cNvPr id="12" name="Picture 11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F2A546F4-AB14-51D6-87D5-E86D3C435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455" y="2376177"/>
            <a:ext cx="4056681" cy="2330434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930243D-C743-FE42-2704-669FB9716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7783" y="1184755"/>
            <a:ext cx="4456017" cy="10662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3F6F38-8FCD-559B-C5E1-C690FD54DC6F}"/>
              </a:ext>
            </a:extLst>
          </p:cNvPr>
          <p:cNvSpPr txBox="1"/>
          <p:nvPr/>
        </p:nvSpPr>
        <p:spPr>
          <a:xfrm>
            <a:off x="224388" y="6341537"/>
            <a:ext cx="11474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8"/>
              </a:rPr>
              <a:t>https://sscpt.ch/en</a:t>
            </a:r>
            <a:endParaRPr lang="en-US" sz="1100" dirty="0"/>
          </a:p>
          <a:p>
            <a:r>
              <a:rPr lang="en-US" sz="1100" dirty="0">
                <a:hlinkClick r:id="rId9"/>
              </a:rPr>
              <a:t>https://www.clinpgx.org/labelAnnotations</a:t>
            </a:r>
            <a:r>
              <a:rPr lang="en-US" sz="11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D5401-8AD1-5811-766B-04D570E98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0F5E96-3971-6365-62D7-6AD2696656FB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ClinPGx</a:t>
            </a:r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C1B1D-03FF-E621-0150-A623840B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ABF54B-193A-D12E-20E5-CAD8D2E63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125" y="1432632"/>
            <a:ext cx="8297748" cy="4740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54CB48-7F06-CD12-7753-7268DCB48C83}"/>
              </a:ext>
            </a:extLst>
          </p:cNvPr>
          <p:cNvSpPr txBox="1"/>
          <p:nvPr/>
        </p:nvSpPr>
        <p:spPr>
          <a:xfrm>
            <a:off x="358589" y="6048573"/>
            <a:ext cx="11474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5"/>
              </a:rPr>
              <a:t>ClinPGx.org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2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384D8-4F9B-682F-3D63-E9FB4D1A3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bottle of pills&#10;&#10;AI-generated content may be incorrect.">
            <a:extLst>
              <a:ext uri="{FF2B5EF4-FFF2-40B4-BE49-F238E27FC236}">
                <a16:creationId xmlns:a16="http://schemas.microsoft.com/office/drawing/2014/main" id="{73F8BFAE-D53A-4636-C340-BAE89FC6D3D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</a:blip>
          <a:srcRect t="18182" b="7589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E02C9-8EC2-644A-A856-7B89F25F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7708AB-3A5A-EB48-BB34-A7FDB25F0FB8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75027410-B729-2057-3254-2E85448E98B5}"/>
              </a:ext>
            </a:extLst>
          </p:cNvPr>
          <p:cNvSpPr txBox="1">
            <a:spLocks/>
          </p:cNvSpPr>
          <p:nvPr/>
        </p:nvSpPr>
        <p:spPr>
          <a:xfrm>
            <a:off x="1485285" y="3179298"/>
            <a:ext cx="9220663" cy="1955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chemeClr val="bg1"/>
                </a:solidFill>
                <a:latin typeface="+mn-lt"/>
              </a:rPr>
              <a:t>Thank you for your attention!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3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21B27-07C0-F51B-40F0-0CC02599E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D88BC9-A609-BEFC-A242-20A376E39B7C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 is pharmacogenetics?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19F9C-DFDA-2241-5B4B-75E84FDB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E2A1F-3A42-39CC-3F84-5EC7F794FC23}"/>
              </a:ext>
            </a:extLst>
          </p:cNvPr>
          <p:cNvSpPr txBox="1"/>
          <p:nvPr/>
        </p:nvSpPr>
        <p:spPr>
          <a:xfrm>
            <a:off x="358588" y="1272971"/>
            <a:ext cx="1147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The study of how genetic differences affect drug response</a:t>
            </a:r>
          </a:p>
          <a:p>
            <a:pPr algn="ctr"/>
            <a:endParaRPr lang="en-IT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B7F58-833E-59F8-4EE9-413D1B735C69}"/>
              </a:ext>
            </a:extLst>
          </p:cNvPr>
          <p:cNvSpPr txBox="1"/>
          <p:nvPr/>
        </p:nvSpPr>
        <p:spPr>
          <a:xfrm>
            <a:off x="1075672" y="4661699"/>
            <a:ext cx="3742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Pharmacogenetics  </a:t>
            </a:r>
          </a:p>
          <a:p>
            <a:pPr algn="ctr"/>
            <a:r>
              <a:rPr lang="en-US" dirty="0"/>
              <a:t>analyzes variations within individual genes</a:t>
            </a:r>
            <a:endParaRPr lang="en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537F9-82F3-26CC-C96A-9409BEBB4481}"/>
              </a:ext>
            </a:extLst>
          </p:cNvPr>
          <p:cNvSpPr txBox="1"/>
          <p:nvPr/>
        </p:nvSpPr>
        <p:spPr>
          <a:xfrm>
            <a:off x="6739329" y="4550730"/>
            <a:ext cx="37425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Pharmacogenomics</a:t>
            </a:r>
          </a:p>
          <a:p>
            <a:pPr algn="ctr"/>
            <a:r>
              <a:rPr lang="en-US" dirty="0"/>
              <a:t>considers broader interactions in the whole genome and variations in gene expression</a:t>
            </a:r>
            <a:endParaRPr lang="en-IT" dirty="0"/>
          </a:p>
        </p:txBody>
      </p:sp>
      <p:pic>
        <p:nvPicPr>
          <p:cNvPr id="9" name="Picture 8" descr="A dna molecule with a plus sign&#10;&#10;AI-generated content may be incorrect.">
            <a:extLst>
              <a:ext uri="{FF2B5EF4-FFF2-40B4-BE49-F238E27FC236}">
                <a16:creationId xmlns:a16="http://schemas.microsoft.com/office/drawing/2014/main" id="{06C59D38-3E82-9F83-F068-4A198E8A6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943" y="2067418"/>
            <a:ext cx="6298113" cy="1878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4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14301-E8F8-E13D-718B-16EC10CE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32D37-868F-8A4E-86D2-82B98124DDC9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Mutations vs SNPs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36FA5-D9A1-597A-D101-422B6EC2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3</a:t>
            </a:fld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54BDE43-5BAF-01BE-52F8-58424DE8C69B}"/>
              </a:ext>
            </a:extLst>
          </p:cNvPr>
          <p:cNvSpPr/>
          <p:nvPr/>
        </p:nvSpPr>
        <p:spPr>
          <a:xfrm>
            <a:off x="7864996" y="1384541"/>
            <a:ext cx="3181699" cy="5298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 descr="A group of people with their arms crossed&#10;&#10;AI-generated content may be incorrect.">
            <a:extLst>
              <a:ext uri="{FF2B5EF4-FFF2-40B4-BE49-F238E27FC236}">
                <a16:creationId xmlns:a16="http://schemas.microsoft.com/office/drawing/2014/main" id="{83DE4D80-F7BE-B2E6-E4B9-E53659D04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43" y="2494154"/>
            <a:ext cx="2106603" cy="2397760"/>
          </a:xfrm>
          <a:prstGeom prst="rect">
            <a:avLst/>
          </a:prstGeom>
        </p:spPr>
      </p:pic>
      <p:pic>
        <p:nvPicPr>
          <p:cNvPr id="8" name="Picture 7" descr="A blue figure with arms extended&#10;&#10;AI-generated content may be incorrect.">
            <a:extLst>
              <a:ext uri="{FF2B5EF4-FFF2-40B4-BE49-F238E27FC236}">
                <a16:creationId xmlns:a16="http://schemas.microsoft.com/office/drawing/2014/main" id="{C0D57E2D-A6D1-8956-8F35-A02508392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401" y="2541722"/>
            <a:ext cx="1779300" cy="2302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D307F9-7337-39D1-B8BB-0ED2C04AFE81}"/>
              </a:ext>
            </a:extLst>
          </p:cNvPr>
          <p:cNvSpPr txBox="1"/>
          <p:nvPr/>
        </p:nvSpPr>
        <p:spPr>
          <a:xfrm>
            <a:off x="358589" y="1346068"/>
            <a:ext cx="1147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Permanent changes to the DNA sequence</a:t>
            </a:r>
          </a:p>
          <a:p>
            <a:pPr algn="ctr"/>
            <a:r>
              <a:rPr lang="en-US" dirty="0"/>
              <a:t>(substitutions, INDELs, duplications, frameshifts, CNVs)</a:t>
            </a:r>
            <a:endParaRPr lang="en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45B0E-00A8-3DC5-4434-967DD76783A3}"/>
              </a:ext>
            </a:extLst>
          </p:cNvPr>
          <p:cNvSpPr txBox="1"/>
          <p:nvPr/>
        </p:nvSpPr>
        <p:spPr>
          <a:xfrm>
            <a:off x="-278417" y="5003059"/>
            <a:ext cx="67769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Mutation</a:t>
            </a:r>
          </a:p>
          <a:p>
            <a:pPr algn="ctr"/>
            <a:r>
              <a:rPr lang="en-US" dirty="0"/>
              <a:t>&lt;1% population</a:t>
            </a:r>
          </a:p>
          <a:p>
            <a:pPr algn="ctr"/>
            <a:r>
              <a:rPr lang="en-US" dirty="0"/>
              <a:t>Often pathogenic</a:t>
            </a:r>
          </a:p>
          <a:p>
            <a:pPr algn="ctr"/>
            <a:r>
              <a:rPr lang="en-US" dirty="0"/>
              <a:t>Arise </a:t>
            </a:r>
            <a:r>
              <a:rPr lang="en-US" i="1" dirty="0"/>
              <a:t>de novo</a:t>
            </a:r>
          </a:p>
          <a:p>
            <a:pPr algn="ctr"/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446D6-1E6C-15E9-F4A2-8CD3C5CB1A7D}"/>
              </a:ext>
            </a:extLst>
          </p:cNvPr>
          <p:cNvSpPr txBox="1"/>
          <p:nvPr/>
        </p:nvSpPr>
        <p:spPr>
          <a:xfrm>
            <a:off x="6067376" y="5003058"/>
            <a:ext cx="677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Single Nucleotide Polymorphism (SNP)</a:t>
            </a:r>
          </a:p>
          <a:p>
            <a:pPr algn="ctr"/>
            <a:r>
              <a:rPr lang="en-US" dirty="0"/>
              <a:t>&gt;1% population</a:t>
            </a:r>
          </a:p>
          <a:p>
            <a:pPr algn="ctr"/>
            <a:r>
              <a:rPr lang="en-US" dirty="0"/>
              <a:t>Usually benign, or minor effect on phenotype</a:t>
            </a:r>
          </a:p>
          <a:p>
            <a:pPr algn="ctr"/>
            <a:r>
              <a:rPr lang="en-US" dirty="0"/>
              <a:t>Inherited, stable in populations</a:t>
            </a:r>
            <a:endParaRPr lang="en-IT" dirty="0"/>
          </a:p>
        </p:txBody>
      </p:sp>
      <p:pic>
        <p:nvPicPr>
          <p:cNvPr id="15" name="Picture 14" descr="A blue dna logo&#10;&#10;AI-generated content may be incorrect.">
            <a:extLst>
              <a:ext uri="{FF2B5EF4-FFF2-40B4-BE49-F238E27FC236}">
                <a16:creationId xmlns:a16="http://schemas.microsoft.com/office/drawing/2014/main" id="{BF16E0D0-F0D7-4A50-12C1-12A7A5F74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242" y="2086972"/>
            <a:ext cx="2737516" cy="1022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1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B57EA-4A89-92C9-CE3E-8A3604439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3432FB-28FD-D66E-C840-85D5792D6A47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 could a single polymorphism possibly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76610-FBA6-377E-C8B5-114DE131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FC7BF-D394-98BF-BCCB-BCF8388275B2}"/>
              </a:ext>
            </a:extLst>
          </p:cNvPr>
          <p:cNvSpPr txBox="1"/>
          <p:nvPr/>
        </p:nvSpPr>
        <p:spPr>
          <a:xfrm>
            <a:off x="358589" y="1272970"/>
            <a:ext cx="1147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Suppose the genetic variation occurs in a drug-metabolizing enzyme…</a:t>
            </a:r>
            <a:endParaRPr lang="en-IT" dirty="0"/>
          </a:p>
        </p:txBody>
      </p:sp>
      <p:pic>
        <p:nvPicPr>
          <p:cNvPr id="1026" name="Picture 2" descr="The relationship between pharmacokinetics and pharmacodynamics with respect to the effects of drug dose on the body. 43 ">
            <a:extLst>
              <a:ext uri="{FF2B5EF4-FFF2-40B4-BE49-F238E27FC236}">
                <a16:creationId xmlns:a16="http://schemas.microsoft.com/office/drawing/2014/main" id="{CEA53493-286A-5C88-80A5-0050B854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84" y="3924614"/>
            <a:ext cx="8034683" cy="269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diagram of different stages of growth&#10;&#10;AI-generated content may be incorrect.">
            <a:extLst>
              <a:ext uri="{FF2B5EF4-FFF2-40B4-BE49-F238E27FC236}">
                <a16:creationId xmlns:a16="http://schemas.microsoft.com/office/drawing/2014/main" id="{4783CFC1-CFB3-213B-4D5C-803074A5FB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942" b="22601"/>
          <a:stretch>
            <a:fillRect/>
          </a:stretch>
        </p:blipFill>
        <p:spPr>
          <a:xfrm>
            <a:off x="3034747" y="1776566"/>
            <a:ext cx="6122505" cy="2222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0204D7-44DC-5D2C-48C6-CD1D39250BF2}"/>
              </a:ext>
            </a:extLst>
          </p:cNvPr>
          <p:cNvSpPr txBox="1"/>
          <p:nvPr/>
        </p:nvSpPr>
        <p:spPr>
          <a:xfrm>
            <a:off x="4426226" y="494042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Altered PK/PD</a:t>
            </a:r>
            <a:endParaRPr lang="en-IT" sz="2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3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E56AC-2D66-D4D5-7144-FBA4891B3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2DCC2-220D-91BC-7BCF-B5465CE16749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Flaws of the “one fits all” dosing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71F33-921F-BD88-FFB2-9459378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A383C-BA18-7155-84F6-306987DFC9E1}"/>
              </a:ext>
            </a:extLst>
          </p:cNvPr>
          <p:cNvSpPr txBox="1"/>
          <p:nvPr/>
        </p:nvSpPr>
        <p:spPr>
          <a:xfrm>
            <a:off x="358589" y="1346068"/>
            <a:ext cx="1147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same dose is administered to all patients </a:t>
            </a:r>
            <a:r>
              <a:rPr lang="en-US" dirty="0">
                <a:sym typeface="Wingdings" pitchFamily="2" charset="2"/>
              </a:rPr>
              <a:t> major drugs are ineffective (or harmful) for some</a:t>
            </a:r>
            <a:endParaRPr lang="en-IT" dirty="0"/>
          </a:p>
        </p:txBody>
      </p:sp>
      <p:pic>
        <p:nvPicPr>
          <p:cNvPr id="12" name="Picture 11" descr="A chart of people with blue and white text&#10;&#10;AI-generated content may be incorrect.">
            <a:extLst>
              <a:ext uri="{FF2B5EF4-FFF2-40B4-BE49-F238E27FC236}">
                <a16:creationId xmlns:a16="http://schemas.microsoft.com/office/drawing/2014/main" id="{AD38F8EC-7D83-1A8C-2829-2E4719811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298" y="1737325"/>
            <a:ext cx="4853403" cy="4801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6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F3FF0-13D9-4E1E-7792-48D7F1BF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DDFC13-808F-8A31-75D0-2B1AB8FCACDD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Adverse drug reactions (ADRs)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58820-5C62-DFFF-86BD-333ECDB6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9358A-DE4E-F7D7-39DE-E069C186C259}"/>
              </a:ext>
            </a:extLst>
          </p:cNvPr>
          <p:cNvSpPr txBox="1"/>
          <p:nvPr/>
        </p:nvSpPr>
        <p:spPr>
          <a:xfrm>
            <a:off x="2129118" y="4666437"/>
            <a:ext cx="7933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4</a:t>
            </a:r>
            <a:r>
              <a:rPr lang="en-US" sz="2200" baseline="30000" dirty="0"/>
              <a:t>th</a:t>
            </a:r>
            <a:r>
              <a:rPr lang="en-US" sz="2200" dirty="0"/>
              <a:t>-6</a:t>
            </a:r>
            <a:r>
              <a:rPr lang="en-US" sz="2200" baseline="30000" dirty="0"/>
              <a:t>th</a:t>
            </a:r>
            <a:r>
              <a:rPr lang="en-US" sz="2200" dirty="0"/>
              <a:t>  leading cause of death for hospitalized patients in the US</a:t>
            </a:r>
          </a:p>
          <a:p>
            <a:pPr algn="ctr"/>
            <a:r>
              <a:rPr lang="en-US" sz="2200" dirty="0"/>
              <a:t>(&gt;100,000 per year)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9D5C7-71E0-2C06-5ECE-2BF7B5C97DD6}"/>
              </a:ext>
            </a:extLst>
          </p:cNvPr>
          <p:cNvSpPr txBox="1"/>
          <p:nvPr/>
        </p:nvSpPr>
        <p:spPr>
          <a:xfrm>
            <a:off x="358590" y="1468420"/>
            <a:ext cx="114748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Definition (FDA):</a:t>
            </a:r>
          </a:p>
          <a:p>
            <a:pPr algn="just"/>
            <a:r>
              <a:rPr lang="en-US" sz="2000" i="1" dirty="0"/>
              <a:t>“Any noxious, unintended and undesired effect of a drug, which occurs at doses used in humans for prophylaxis, diagnosis or therapy. This excludes therapeutic failures, intentional and accidental poisoning and drug abuse” </a:t>
            </a:r>
          </a:p>
          <a:p>
            <a:pPr algn="just"/>
            <a:endParaRPr lang="en-US" sz="20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i="1" dirty="0"/>
              <a:t>Dose-related reactions</a:t>
            </a:r>
            <a:r>
              <a:rPr lang="en-US" dirty="0"/>
              <a:t> (</a:t>
            </a:r>
            <a:r>
              <a:rPr lang="en-US" b="1" i="1" dirty="0"/>
              <a:t>Type A reactions</a:t>
            </a:r>
            <a:r>
              <a:rPr lang="en-US" dirty="0"/>
              <a:t>) caused by an overdosing of the compound relative to individuals and resulting in either toxic effects or side effects.</a:t>
            </a:r>
          </a:p>
          <a:p>
            <a:pPr algn="just"/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i="1" dirty="0"/>
              <a:t>Non-dose related or </a:t>
            </a:r>
            <a:r>
              <a:rPr lang="en-US" b="1" i="1" dirty="0" err="1"/>
              <a:t>idiosynchratic</a:t>
            </a:r>
            <a:r>
              <a:rPr lang="en-US" b="1" i="1" dirty="0"/>
              <a:t> reactions</a:t>
            </a:r>
            <a:r>
              <a:rPr lang="en-US" dirty="0"/>
              <a:t> (</a:t>
            </a:r>
            <a:r>
              <a:rPr lang="en-US" b="1" i="1" dirty="0"/>
              <a:t>Type B reactions</a:t>
            </a:r>
            <a:r>
              <a:rPr lang="en-US" dirty="0"/>
              <a:t>)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46E56-1542-7C42-AFEF-90E649F34A52}"/>
              </a:ext>
            </a:extLst>
          </p:cNvPr>
          <p:cNvSpPr txBox="1"/>
          <p:nvPr/>
        </p:nvSpPr>
        <p:spPr>
          <a:xfrm>
            <a:off x="225237" y="6259810"/>
            <a:ext cx="11474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Micaglio</a:t>
            </a:r>
            <a:r>
              <a:rPr lang="en-US" sz="1200" dirty="0"/>
              <a:t>, Emanuele et al. “Role of Pharmacogenetics in Adverse Drug Reactions: An Update towards Personalized Medicine.”</a:t>
            </a:r>
          </a:p>
          <a:p>
            <a:r>
              <a:rPr lang="en-US" sz="1200" dirty="0"/>
              <a:t> </a:t>
            </a:r>
            <a:r>
              <a:rPr lang="en-US" sz="1200" i="1" dirty="0"/>
              <a:t>Frontiers in pharmacology</a:t>
            </a:r>
            <a:r>
              <a:rPr lang="en-US" sz="1200" dirty="0"/>
              <a:t> (2021)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9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C75FB-A0ED-A977-33B8-A31BB4005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57519F-0BEC-97A0-644E-0C8677CD486F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Cytochrome P450 and drug metabolism in humans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7710A-4D5E-FAAC-2A39-D2E5C12F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Figure 2">
            <a:extLst>
              <a:ext uri="{FF2B5EF4-FFF2-40B4-BE49-F238E27FC236}">
                <a16:creationId xmlns:a16="http://schemas.microsoft.com/office/drawing/2014/main" id="{CF754BBE-F318-BAC8-FF69-EAB08CA1C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67" y="1690536"/>
            <a:ext cx="3339293" cy="34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42F3B-6513-1863-39DB-7E94B88BCD54}"/>
              </a:ext>
            </a:extLst>
          </p:cNvPr>
          <p:cNvSpPr txBox="1"/>
          <p:nvPr/>
        </p:nvSpPr>
        <p:spPr>
          <a:xfrm>
            <a:off x="275188" y="6237494"/>
            <a:ext cx="11474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Zhao, Mingzhe et al. “Cytochrome P450 Enzymes and Drug Metabolism in Humans.”</a:t>
            </a:r>
          </a:p>
          <a:p>
            <a:r>
              <a:rPr lang="en-US" sz="1100" i="1" dirty="0"/>
              <a:t>International journal of molecular sciences</a:t>
            </a:r>
            <a:r>
              <a:rPr lang="en-US" sz="1100" dirty="0"/>
              <a:t> (2021)</a:t>
            </a:r>
          </a:p>
          <a:p>
            <a:r>
              <a:rPr lang="en-US" sz="1100" dirty="0"/>
              <a:t>Brian Gilani; </a:t>
            </a:r>
            <a:r>
              <a:rPr lang="en-US" sz="1100" dirty="0" err="1"/>
              <a:t>Manouchkathe</a:t>
            </a:r>
            <a:r>
              <a:rPr lang="en-US" sz="1100" dirty="0"/>
              <a:t> Cassagnol, “Biochemistry, Cytochrome P450”, (2023)</a:t>
            </a:r>
          </a:p>
          <a:p>
            <a:endParaRPr lang="en-US" sz="1100" dirty="0"/>
          </a:p>
        </p:txBody>
      </p:sp>
      <p:pic>
        <p:nvPicPr>
          <p:cNvPr id="3" name="Picture 2" descr="Structures of cytochrome P450 3A4: Trends in Biochemical Sciences">
            <a:extLst>
              <a:ext uri="{FF2B5EF4-FFF2-40B4-BE49-F238E27FC236}">
                <a16:creationId xmlns:a16="http://schemas.microsoft.com/office/drawing/2014/main" id="{99F19EEF-A1EC-2849-4B56-79D183BC6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4" y="1896771"/>
            <a:ext cx="3105066" cy="31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ECEEDC-8F9F-9C77-42AE-1B88ACC119D9}"/>
              </a:ext>
            </a:extLst>
          </p:cNvPr>
          <p:cNvSpPr txBox="1"/>
          <p:nvPr/>
        </p:nvSpPr>
        <p:spPr>
          <a:xfrm>
            <a:off x="358589" y="5218243"/>
            <a:ext cx="2796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Superfamily of hemoprotein isozymes (57)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82238-B2C1-CA64-5C6E-DB7EC1908E84}"/>
              </a:ext>
            </a:extLst>
          </p:cNvPr>
          <p:cNvSpPr txBox="1"/>
          <p:nvPr/>
        </p:nvSpPr>
        <p:spPr>
          <a:xfrm>
            <a:off x="4043867" y="5370523"/>
            <a:ext cx="279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Metabolize &gt; 75% drugs</a:t>
            </a:r>
          </a:p>
        </p:txBody>
      </p:sp>
      <p:pic>
        <p:nvPicPr>
          <p:cNvPr id="9" name="Picture 8" descr="A close up of pills&#10;&#10;AI-generated content may be incorrect.">
            <a:extLst>
              <a:ext uri="{FF2B5EF4-FFF2-40B4-BE49-F238E27FC236}">
                <a16:creationId xmlns:a16="http://schemas.microsoft.com/office/drawing/2014/main" id="{3E60EE92-2C30-6D87-7446-3E71C4DE2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336" y="4010109"/>
            <a:ext cx="986777" cy="932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C3B6CB-B05A-33ED-A632-1D3E3A881B3B}"/>
              </a:ext>
            </a:extLst>
          </p:cNvPr>
          <p:cNvSpPr txBox="1"/>
          <p:nvPr/>
        </p:nvSpPr>
        <p:spPr>
          <a:xfrm>
            <a:off x="7583544" y="3537755"/>
            <a:ext cx="135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Active drug</a:t>
            </a:r>
          </a:p>
        </p:txBody>
      </p:sp>
      <p:pic>
        <p:nvPicPr>
          <p:cNvPr id="11" name="Picture 10" descr="A blue and white pill inside a kidney&#10;&#10;AI-generated content may be incorrect.">
            <a:extLst>
              <a:ext uri="{FF2B5EF4-FFF2-40B4-BE49-F238E27FC236}">
                <a16:creationId xmlns:a16="http://schemas.microsoft.com/office/drawing/2014/main" id="{37A59D7B-B2D6-351E-385F-A8146FC7C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037" y="2498042"/>
            <a:ext cx="995833" cy="116676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ACED29-5A9D-71A8-6B19-9082FF4953EF}"/>
              </a:ext>
            </a:extLst>
          </p:cNvPr>
          <p:cNvCxnSpPr>
            <a:cxnSpLocks/>
          </p:cNvCxnSpPr>
          <p:nvPr/>
        </p:nvCxnSpPr>
        <p:spPr>
          <a:xfrm>
            <a:off x="8919272" y="3081423"/>
            <a:ext cx="1305765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structure of a chemical formula&#10;&#10;AI-generated content may be incorrect.">
            <a:extLst>
              <a:ext uri="{FF2B5EF4-FFF2-40B4-BE49-F238E27FC236}">
                <a16:creationId xmlns:a16="http://schemas.microsoft.com/office/drawing/2014/main" id="{C1B8EA17-0B1A-D690-5AC9-4851FB9AE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2935" y="1601370"/>
            <a:ext cx="1338438" cy="13644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CB9E38-2EF0-9651-82DF-BF663F61576E}"/>
              </a:ext>
            </a:extLst>
          </p:cNvPr>
          <p:cNvSpPr txBox="1"/>
          <p:nvPr/>
        </p:nvSpPr>
        <p:spPr>
          <a:xfrm>
            <a:off x="8857021" y="1294735"/>
            <a:ext cx="1358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CYP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16FB55-0178-2209-B121-C0EFA855650B}"/>
              </a:ext>
            </a:extLst>
          </p:cNvPr>
          <p:cNvSpPr txBox="1"/>
          <p:nvPr/>
        </p:nvSpPr>
        <p:spPr>
          <a:xfrm>
            <a:off x="10107014" y="3614974"/>
            <a:ext cx="135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Excretion</a:t>
            </a:r>
          </a:p>
        </p:txBody>
      </p:sp>
      <p:pic>
        <p:nvPicPr>
          <p:cNvPr id="19" name="Picture 18" descr="A close-up of several pills&#10;&#10;AI-generated content may be incorrect.">
            <a:extLst>
              <a:ext uri="{FF2B5EF4-FFF2-40B4-BE49-F238E27FC236}">
                <a16:creationId xmlns:a16="http://schemas.microsoft.com/office/drawing/2014/main" id="{E6F47F31-4AC8-54A1-6872-FE6FBA4BAC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9920" y="2439622"/>
            <a:ext cx="1122110" cy="11610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BBCA3A-7280-97BE-121E-B68B68E39CF5}"/>
              </a:ext>
            </a:extLst>
          </p:cNvPr>
          <p:cNvSpPr txBox="1"/>
          <p:nvPr/>
        </p:nvSpPr>
        <p:spPr>
          <a:xfrm>
            <a:off x="7534646" y="4999488"/>
            <a:ext cx="135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Prodrug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288FD6-CD6C-10D8-4C42-3452C17F7C18}"/>
              </a:ext>
            </a:extLst>
          </p:cNvPr>
          <p:cNvCxnSpPr>
            <a:cxnSpLocks/>
          </p:cNvCxnSpPr>
          <p:nvPr/>
        </p:nvCxnSpPr>
        <p:spPr>
          <a:xfrm>
            <a:off x="8883217" y="4571133"/>
            <a:ext cx="1305765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47193FC-134A-D46B-481A-6A107C9EA123}"/>
              </a:ext>
            </a:extLst>
          </p:cNvPr>
          <p:cNvSpPr txBox="1"/>
          <p:nvPr/>
        </p:nvSpPr>
        <p:spPr>
          <a:xfrm>
            <a:off x="10043875" y="5079568"/>
            <a:ext cx="135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Active drug</a:t>
            </a:r>
          </a:p>
        </p:txBody>
      </p:sp>
      <p:pic>
        <p:nvPicPr>
          <p:cNvPr id="23" name="Picture 22" descr="A close-up of several pills&#10;&#10;AI-generated content may be incorrect.">
            <a:extLst>
              <a:ext uri="{FF2B5EF4-FFF2-40B4-BE49-F238E27FC236}">
                <a16:creationId xmlns:a16="http://schemas.microsoft.com/office/drawing/2014/main" id="{4AAA4854-3271-1951-9F98-B049860BBB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5037" y="3984306"/>
            <a:ext cx="1122110" cy="1161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4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7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DA233-09A6-208F-5FCA-5C153EA39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4C2A84-9376-0C23-84CA-198E42D52E7B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Types of metabolizers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7A29C-F2AF-DF8C-78D7-D9E8E502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8CCB-B78F-D3BE-0DE2-273F2D13BD53}"/>
              </a:ext>
            </a:extLst>
          </p:cNvPr>
          <p:cNvSpPr txBox="1"/>
          <p:nvPr/>
        </p:nvSpPr>
        <p:spPr>
          <a:xfrm>
            <a:off x="358588" y="1272971"/>
            <a:ext cx="1160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Individuals are classified according to their ability to metabolize drugs based on their genetic makeup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4468A7C-EAF1-480B-C4E3-AA9B768A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8" y="2478941"/>
            <a:ext cx="8468833" cy="35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6FFBF7-04AB-91C0-EF6F-2E9DA571B0F7}"/>
              </a:ext>
            </a:extLst>
          </p:cNvPr>
          <p:cNvSpPr txBox="1"/>
          <p:nvPr/>
        </p:nvSpPr>
        <p:spPr>
          <a:xfrm>
            <a:off x="9238352" y="1662319"/>
            <a:ext cx="211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Dose adjustment</a:t>
            </a:r>
          </a:p>
        </p:txBody>
      </p:sp>
      <p:pic>
        <p:nvPicPr>
          <p:cNvPr id="17" name="Picture 16" descr="A close-up of several pills&#10;&#10;AI-generated content may be incorrect.">
            <a:extLst>
              <a:ext uri="{FF2B5EF4-FFF2-40B4-BE49-F238E27FC236}">
                <a16:creationId xmlns:a16="http://schemas.microsoft.com/office/drawing/2014/main" id="{B5BEBAB5-CD11-FB22-9BA8-006E961F9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251" y="2069430"/>
            <a:ext cx="791539" cy="819023"/>
          </a:xfrm>
          <a:prstGeom prst="rect">
            <a:avLst/>
          </a:prstGeom>
        </p:spPr>
      </p:pic>
      <p:pic>
        <p:nvPicPr>
          <p:cNvPr id="19" name="Picture 18" descr="A close up of pills&#10;&#10;AI-generated content may be incorrect.">
            <a:extLst>
              <a:ext uri="{FF2B5EF4-FFF2-40B4-BE49-F238E27FC236}">
                <a16:creationId xmlns:a16="http://schemas.microsoft.com/office/drawing/2014/main" id="{F0FD370A-3C08-EE2D-6CB2-0B8B171CF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2361" y="2140713"/>
            <a:ext cx="791540" cy="7477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40D99C-78DA-E863-CE32-85D707C93E28}"/>
              </a:ext>
            </a:extLst>
          </p:cNvPr>
          <p:cNvSpPr txBox="1"/>
          <p:nvPr/>
        </p:nvSpPr>
        <p:spPr>
          <a:xfrm>
            <a:off x="8674943" y="2855838"/>
            <a:ext cx="1358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Active drug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ABD2C9-E3B6-309E-8FA0-BDFD8F77417F}"/>
              </a:ext>
            </a:extLst>
          </p:cNvPr>
          <p:cNvSpPr txBox="1"/>
          <p:nvPr/>
        </p:nvSpPr>
        <p:spPr>
          <a:xfrm>
            <a:off x="10559053" y="2868566"/>
            <a:ext cx="1358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Prodrug</a:t>
            </a:r>
          </a:p>
        </p:txBody>
      </p:sp>
      <p:pic>
        <p:nvPicPr>
          <p:cNvPr id="25" name="Picture 24" descr="A green circle with a white cross in it&#10;&#10;AI-generated content may be incorrect.">
            <a:extLst>
              <a:ext uri="{FF2B5EF4-FFF2-40B4-BE49-F238E27FC236}">
                <a16:creationId xmlns:a16="http://schemas.microsoft.com/office/drawing/2014/main" id="{D75045F4-03AC-35F4-55EA-A2BA426F9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342" y="4413132"/>
            <a:ext cx="842663" cy="818355"/>
          </a:xfrm>
          <a:prstGeom prst="rect">
            <a:avLst/>
          </a:prstGeom>
        </p:spPr>
      </p:pic>
      <p:pic>
        <p:nvPicPr>
          <p:cNvPr id="27" name="Picture 26" descr="A white line in a red circle&#10;&#10;AI-generated content may be incorrect.">
            <a:extLst>
              <a:ext uri="{FF2B5EF4-FFF2-40B4-BE49-F238E27FC236}">
                <a16:creationId xmlns:a16="http://schemas.microsoft.com/office/drawing/2014/main" id="{BE807BDC-ECE5-E450-04BC-9205072DF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9163" y="4499997"/>
            <a:ext cx="629713" cy="670079"/>
          </a:xfrm>
          <a:prstGeom prst="rect">
            <a:avLst/>
          </a:prstGeom>
        </p:spPr>
      </p:pic>
      <p:pic>
        <p:nvPicPr>
          <p:cNvPr id="28" name="Picture 27" descr="A green circle with a white cross in it&#10;&#10;AI-generated content may be incorrect.">
            <a:extLst>
              <a:ext uri="{FF2B5EF4-FFF2-40B4-BE49-F238E27FC236}">
                <a16:creationId xmlns:a16="http://schemas.microsoft.com/office/drawing/2014/main" id="{E134A48C-BCFD-C682-DF64-9A7242FF9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779" y="3073962"/>
            <a:ext cx="842663" cy="818355"/>
          </a:xfrm>
          <a:prstGeom prst="rect">
            <a:avLst/>
          </a:prstGeom>
        </p:spPr>
      </p:pic>
      <p:pic>
        <p:nvPicPr>
          <p:cNvPr id="29" name="Picture 28" descr="A white line in a red circle&#10;&#10;AI-generated content may be incorrect.">
            <a:extLst>
              <a:ext uri="{FF2B5EF4-FFF2-40B4-BE49-F238E27FC236}">
                <a16:creationId xmlns:a16="http://schemas.microsoft.com/office/drawing/2014/main" id="{5CE47C79-157F-603C-90EB-25D1BE3034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8818" y="3217413"/>
            <a:ext cx="629713" cy="670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2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D8260-4D2F-14F7-B543-56A62A4E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300B07-BA6D-7B48-EE3D-C6677468D7CF}"/>
              </a:ext>
            </a:extLst>
          </p:cNvPr>
          <p:cNvSpPr/>
          <p:nvPr/>
        </p:nvSpPr>
        <p:spPr>
          <a:xfrm>
            <a:off x="358589" y="239404"/>
            <a:ext cx="11474822" cy="885451"/>
          </a:xfrm>
          <a:prstGeom prst="rect">
            <a:avLst/>
          </a:prstGeom>
          <a:solidFill>
            <a:srgbClr val="002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Codeine and CYP2D6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E52D0-7071-652A-7B22-6C51559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08AB-3A5A-EB48-BB34-A7FDB25F0FB8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figure 1">
            <a:extLst>
              <a:ext uri="{FF2B5EF4-FFF2-40B4-BE49-F238E27FC236}">
                <a16:creationId xmlns:a16="http://schemas.microsoft.com/office/drawing/2014/main" id="{3D876C7C-4822-6991-EF4E-D86E29D9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94" y="1421787"/>
            <a:ext cx="6883432" cy="500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4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38"/>
    </mc:Choice>
    <mc:Fallback xmlns="">
      <p:transition spd="slow" advTm="13243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|32.7|5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42391</TotalTime>
  <Words>1022</Words>
  <Application>Microsoft Macintosh PowerPoint</Application>
  <PresentationFormat>Widescreen</PresentationFormat>
  <Paragraphs>170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Wingdings</vt:lpstr>
      <vt:lpstr>Office Theme</vt:lpstr>
      <vt:lpstr>  Pharmacogenetic Polymorphisms   From Genetic Variants to Precision Medicine  BIO698 – 13.11.25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 De Jesus Corria Osorio</dc:creator>
  <cp:lastModifiedBy>Greta Bordin</cp:lastModifiedBy>
  <cp:revision>164</cp:revision>
  <dcterms:created xsi:type="dcterms:W3CDTF">2024-12-08T14:13:42Z</dcterms:created>
  <dcterms:modified xsi:type="dcterms:W3CDTF">2025-11-19T07:55:44Z</dcterms:modified>
</cp:coreProperties>
</file>