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1" r:id="rId10"/>
    <p:sldId id="272" r:id="rId11"/>
    <p:sldId id="264" r:id="rId12"/>
    <p:sldId id="263" r:id="rId13"/>
    <p:sldId id="268" r:id="rId14"/>
    <p:sldId id="265" r:id="rId15"/>
    <p:sldId id="270" r:id="rId16"/>
    <p:sldId id="266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74F93-F3D5-5DFD-318C-92825E1AEBF3}" v="4" dt="2025-12-16T12:32:5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C057-9480-426D-ADA0-AB416B1118B0}" type="datetimeFigureOut">
              <a:t>12/16/2025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0903-7A79-4CF5-9F2D-9F4830D205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dirty="0">
              <a:solidFill>
                <a:srgbClr val="0097A7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2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1A1C1E"/>
              </a:solidFill>
              <a:highlight>
                <a:srgbClr val="FFFFFF"/>
              </a:highlight>
              <a:ea typeface="等线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US" altLang="zh-CN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6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8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90E74-F72F-CB19-9730-0C4558D9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013FA-EC3B-709F-F39A-CAC10C1E7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E4DBA-F3DD-B4F3-E5E8-CB19DF808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dirty="0">
              <a:solidFill>
                <a:srgbClr val="0097A7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90FD-FC3C-41CE-F110-69E4E7F0A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9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"Current competitors like 'MyChart' are just file storage folders—they store data but don't explain it. WebMD is generic and scares patients. Our advantage is </a:t>
            </a:r>
            <a:r>
              <a:rPr lang="en-US" altLang="zh-CN" b="1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Interpretation</a:t>
            </a:r>
            <a:r>
              <a:rPr lang="en-US" altLang="zh-CN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. We don't just show the lab result; we explain what it means specifically for </a:t>
            </a:r>
            <a:r>
              <a:rPr lang="en-US" altLang="zh-CN" i="1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that</a:t>
            </a:r>
            <a:r>
              <a:rPr lang="en-US" altLang="zh-CN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 patient, in </a:t>
            </a:r>
            <a:r>
              <a:rPr lang="en-US" altLang="zh-CN" i="1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their</a:t>
            </a:r>
            <a:r>
              <a:rPr lang="en-US" altLang="zh-CN">
                <a:solidFill>
                  <a:srgbClr val="1A1C1E"/>
                </a:solidFill>
                <a:highlight>
                  <a:srgbClr val="FFFFFF"/>
                </a:highlight>
                <a:ea typeface="等线"/>
              </a:rPr>
              <a:t> language."</a:t>
            </a:r>
            <a:endParaRPr lang="zh-CN">
              <a:ea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US" altLang="zh-CN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1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1A1C1E"/>
              </a:solidFill>
              <a:highlight>
                <a:srgbClr val="FFFFFF"/>
              </a:highlight>
              <a:ea typeface="等线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US" altLang="zh-CN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9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GB" altLang="zh-CN" b="1" dirty="0">
              <a:solidFill>
                <a:srgbClr val="1A1C1E"/>
              </a:solidFill>
              <a:highlight>
                <a:srgbClr val="FFFFFF"/>
              </a:highlight>
              <a:ea typeface="等线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US" altLang="zh-CN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Only trained on text</a:t>
            </a:r>
          </a:p>
          <a:p>
            <a:r>
              <a:rPr lang="en-US">
                <a:ea typeface="Calibri"/>
                <a:cs typeface="Calibri"/>
              </a:rPr>
              <a:t>Augmented with </a:t>
            </a:r>
            <a:r>
              <a:rPr lang="en-US" err="1">
                <a:ea typeface="Calibri"/>
                <a:cs typeface="Calibri"/>
              </a:rPr>
              <a:t>specialised</a:t>
            </a:r>
            <a:r>
              <a:rPr lang="en-US">
                <a:ea typeface="Calibri"/>
                <a:cs typeface="Calibri"/>
              </a:rPr>
              <a:t> modules for the input-output: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X--&gt; text, text --&gt;X (audio – transcribed, translated, sent to model) (prompt --&gt; image)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Docs input:</a:t>
            </a:r>
          </a:p>
          <a:p>
            <a:pPr marL="285750" lvl="1">
              <a:buFont typeface="Courier New"/>
              <a:buChar char="o"/>
            </a:pPr>
            <a:r>
              <a:rPr lang="en-US" b="1"/>
              <a:t>Medical Reports (</a:t>
            </a:r>
            <a:r>
              <a:rPr lang="en-US"/>
              <a:t>Lab results, radiology reports, discharge notes)</a:t>
            </a:r>
          </a:p>
          <a:p>
            <a:pPr marL="285750" lvl="1">
              <a:buFont typeface="Courier New"/>
              <a:buChar char="o"/>
            </a:pPr>
            <a:r>
              <a:rPr lang="en-US" b="1"/>
              <a:t>Technical Medical Jargon (</a:t>
            </a:r>
            <a:r>
              <a:rPr lang="en-US"/>
              <a:t>Complex terminology, specialist language)</a:t>
            </a:r>
            <a:endParaRPr lang="en-US">
              <a:ea typeface="Calibri"/>
              <a:cs typeface="Calibri"/>
            </a:endParaRPr>
          </a:p>
          <a:p>
            <a:pPr marL="285750" lvl="1">
              <a:buFont typeface="Courier New"/>
              <a:buChar char="o"/>
            </a:pPr>
            <a:r>
              <a:rPr lang="en-US" b="1"/>
              <a:t>Handwritten Prescriptions (</a:t>
            </a:r>
            <a:r>
              <a:rPr lang="en-US"/>
              <a:t>Scans, photos, handwritten notes)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285750" lvl="1"/>
            <a:r>
              <a:rPr lang="en-US">
                <a:ea typeface="Calibri"/>
                <a:cs typeface="Calibri"/>
              </a:rPr>
              <a:t>Patient input</a:t>
            </a:r>
          </a:p>
          <a:p>
            <a:pPr marL="628650" lvl="1" indent="-171450">
              <a:buFont typeface="Arial"/>
              <a:buChar char="•"/>
            </a:pPr>
            <a:r>
              <a:rPr lang="en-US" b="1"/>
              <a:t>Symptom Tracking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Pain levels, mood, fatigue, etc.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Medication Intake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Doses, adherence, timestamps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Lifestyle Variables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Sleep, steps, meals, stress levels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b="1"/>
              <a:t>Simplified Translations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“What your doctor meant in plain language”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Easy Summaries of Reports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5–7 bullet points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Actionable Instructions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Medication reminders, follow-ups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3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Features: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Written summaries of medical instructions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Automatic recording of doctor-patient </a:t>
            </a:r>
            <a:r>
              <a:rPr lang="en-US" err="1">
                <a:ea typeface="Calibri"/>
                <a:cs typeface="Calibri"/>
              </a:rPr>
              <a:t>conversairtons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Symptoms tracking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Medication reminders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Translation/simplification (medical to common) of medical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Easy sharing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Health snapshot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6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err="1">
                <a:ea typeface="Calibri"/>
                <a:cs typeface="Calibri"/>
              </a:rPr>
              <a:t>Organised</a:t>
            </a:r>
            <a:r>
              <a:rPr lang="en-US">
                <a:ea typeface="Calibri"/>
                <a:cs typeface="Calibri"/>
              </a:rPr>
              <a:t> reports from symptoms and medications to patient status 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Plots: correlation between status and variables (medications, lifestyle)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5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138A8-4256-CFAC-9298-BA5D5C43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2B3C4-0A98-F424-490A-B1F86AD6F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8038D-9720-6CB0-882B-0335625F0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OCR (Optical Character Recognition) </a:t>
            </a:r>
            <a:r>
              <a:rPr lang="en-US" err="1"/>
              <a:t>Modules:Extract</a:t>
            </a:r>
            <a:r>
              <a:rPr lang="en-US"/>
              <a:t> text from printed documents, PDFs, scanned forms.</a:t>
            </a:r>
          </a:p>
          <a:p>
            <a:r>
              <a:rPr lang="en-US"/>
              <a:t>Handwriting Recognition (HTR) </a:t>
            </a:r>
            <a:r>
              <a:rPr lang="en-US" err="1"/>
              <a:t>Modules:Read</a:t>
            </a:r>
            <a:r>
              <a:rPr lang="en-US"/>
              <a:t> handwritten notes, prescriptions, notebook-style entries.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Speech-to-Text (ASR) Modules</a:t>
            </a:r>
            <a:endParaRPr lang="en-US"/>
          </a:p>
          <a:p>
            <a:r>
              <a:rPr lang="en-US" b="1"/>
              <a:t>Goal:</a:t>
            </a:r>
            <a:r>
              <a:rPr lang="en-US"/>
              <a:t> Convert doctor–patient conversations into text.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Google vision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Only trained on text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Augmented with </a:t>
            </a:r>
            <a:r>
              <a:rPr lang="en-US" err="1">
                <a:ea typeface="Calibri"/>
                <a:cs typeface="Calibri"/>
              </a:rPr>
              <a:t>specialised</a:t>
            </a:r>
            <a:r>
              <a:rPr lang="en-US">
                <a:ea typeface="Calibri"/>
                <a:cs typeface="Calibri"/>
              </a:rPr>
              <a:t> modules for the input-output: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X--&gt; text, text --&gt;X (audio – transcribed, translated, sent to model) (prompt --&gt; image)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Docs input:</a:t>
            </a:r>
          </a:p>
          <a:p>
            <a:pPr marL="285750" lvl="1">
              <a:buFont typeface="Courier New"/>
              <a:buChar char="o"/>
            </a:pPr>
            <a:r>
              <a:rPr lang="en-US" b="1"/>
              <a:t>Medical Reports (</a:t>
            </a:r>
            <a:r>
              <a:rPr lang="en-US"/>
              <a:t>Lab results, radiology reports, discharge notes)</a:t>
            </a:r>
            <a:endParaRPr lang="en-US">
              <a:ea typeface="Calibri"/>
              <a:cs typeface="Calibri"/>
            </a:endParaRPr>
          </a:p>
          <a:p>
            <a:pPr marL="285750" lvl="1">
              <a:buFont typeface="Courier New"/>
              <a:buChar char="o"/>
            </a:pPr>
            <a:r>
              <a:rPr lang="en-US" b="1"/>
              <a:t>Technical Medical Jargon (</a:t>
            </a:r>
            <a:r>
              <a:rPr lang="en-US"/>
              <a:t>Complex terminology, specialist language)</a:t>
            </a:r>
            <a:endParaRPr lang="en-US">
              <a:ea typeface="Calibri"/>
              <a:cs typeface="Calibri"/>
            </a:endParaRPr>
          </a:p>
          <a:p>
            <a:pPr marL="285750" lvl="1">
              <a:buFont typeface="Courier New"/>
              <a:buChar char="o"/>
            </a:pPr>
            <a:r>
              <a:rPr lang="en-US" b="1"/>
              <a:t>Handwritten Prescriptions (</a:t>
            </a:r>
            <a:r>
              <a:rPr lang="en-US"/>
              <a:t>Scans, photos, handwritten notes)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285750" lvl="1"/>
            <a:r>
              <a:rPr lang="en-US">
                <a:ea typeface="Calibri"/>
                <a:cs typeface="Calibri"/>
              </a:rPr>
              <a:t>Patient input</a:t>
            </a:r>
          </a:p>
          <a:p>
            <a:pPr marL="628650" lvl="1" indent="-171450">
              <a:buFont typeface="Arial"/>
              <a:buChar char="•"/>
            </a:pPr>
            <a:r>
              <a:rPr lang="en-US" b="1"/>
              <a:t>Symptom Tracking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Pain levels, mood, fatigue, etc.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Medication Intake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Doses, adherence, timestamps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Lifestyle Variables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Sleep, steps, meals, stress levels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b="1"/>
              <a:t>Simplified Translations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“What your doctor meant in plain language”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Easy Summaries of Reports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5–7 bullet points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/>
              <a:t>Actionable Instructions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Medication reminders, follow-ups</a:t>
            </a:r>
            <a:endParaRPr lang="en-US">
              <a:ea typeface="Calibri"/>
              <a:cs typeface="Calibri"/>
            </a:endParaRPr>
          </a:p>
          <a:p>
            <a:pPr marL="285750" lvl="1"/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18AF3-4D6B-A5C5-DC77-0BB9C13AC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A7CAA-E4C5-4887-A07A-1854137B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5A6BF-6BAC-A7BB-FCCB-E716796EB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ECE05-DE13-D28C-D3CD-076FA139D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61DF0-22CD-AD8C-EE93-2D7853076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B0903-7A79-4CF5-9F2D-9F4830D2056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58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mycha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2192666"/>
            <a:ext cx="11036808" cy="8927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000" b="1" err="1">
                <a:latin typeface="Arial"/>
                <a:cs typeface="Arial"/>
              </a:rPr>
              <a:t>HealthBridge</a:t>
            </a:r>
            <a:r>
              <a:rPr lang="en-GB" sz="4000" b="1">
                <a:latin typeface="Arial"/>
                <a:cs typeface="Arial"/>
              </a:rPr>
              <a:t>: medical record summarizer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solidFill>
                  <a:srgbClr val="595959"/>
                </a:solidFill>
                <a:latin typeface="Arial"/>
                <a:cs typeface="Arial"/>
              </a:rPr>
              <a:t>BIO698 Health Hackathon</a:t>
            </a:r>
            <a:endParaRPr lang="en-US"/>
          </a:p>
          <a:p>
            <a:br>
              <a:rPr lang="en-US"/>
            </a:br>
            <a:endParaRPr lang="en-US"/>
          </a:p>
        </p:txBody>
      </p:sp>
      <p:pic>
        <p:nvPicPr>
          <p:cNvPr id="5" name="Picture 4" descr="A logo of a bridge&#10;&#10;AI-generated content may be incorrect.">
            <a:extLst>
              <a:ext uri="{FF2B5EF4-FFF2-40B4-BE49-F238E27FC236}">
                <a16:creationId xmlns:a16="http://schemas.microsoft.com/office/drawing/2014/main" id="{640261F1-7ACF-C849-17D0-DF46602A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11" t="24720" r="25654" b="30994"/>
          <a:stretch>
            <a:fillRect/>
          </a:stretch>
        </p:blipFill>
        <p:spPr>
          <a:xfrm>
            <a:off x="9657227" y="4603700"/>
            <a:ext cx="2090038" cy="1960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E873E-509A-DDC4-32C8-388A20C6BCED}"/>
              </a:ext>
            </a:extLst>
          </p:cNvPr>
          <p:cNvSpPr txBox="1"/>
          <p:nvPr/>
        </p:nvSpPr>
        <p:spPr>
          <a:xfrm>
            <a:off x="577273" y="3180773"/>
            <a:ext cx="12347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i="1">
                <a:latin typeface="Arial"/>
                <a:ea typeface="Segoe UI"/>
                <a:cs typeface="Arial"/>
              </a:rPr>
              <a:t>Clarity for Patients. Insights </a:t>
            </a:r>
            <a:r>
              <a:rPr lang="en-GB" sz="3200" i="1" baseline="0">
                <a:latin typeface="Arial"/>
                <a:ea typeface="Segoe UI"/>
                <a:cs typeface="Arial"/>
              </a:rPr>
              <a:t>for </a:t>
            </a:r>
            <a:r>
              <a:rPr lang="en-GB" sz="3200" i="1">
                <a:latin typeface="Arial"/>
                <a:ea typeface="Segoe UI"/>
                <a:cs typeface="Arial"/>
              </a:rPr>
              <a:t>Doctors</a:t>
            </a:r>
            <a:endParaRPr lang="en-US"/>
          </a:p>
          <a:p>
            <a:pPr algn="ctr"/>
            <a:endParaRPr lang="en-GB" sz="1100" i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63E4-BC40-2242-A751-48219161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23A-0282-6A6C-CED3-0274ACC0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sentiment</a:t>
            </a:r>
          </a:p>
        </p:txBody>
      </p:sp>
      <p:pic>
        <p:nvPicPr>
          <p:cNvPr id="8" name="Picture 7" descr="Grafico delle risposte di Moduli. Titolo della domanda: 9. How helpful would an AI tool be if it automatically recorded, summarized, and organized your health conversations?. Numero di risposte: 20 risposte.">
            <a:extLst>
              <a:ext uri="{FF2B5EF4-FFF2-40B4-BE49-F238E27FC236}">
                <a16:creationId xmlns:a16="http://schemas.microsoft.com/office/drawing/2014/main" id="{4D5A48E4-C041-E642-EF30-F99577A57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" y="2037973"/>
            <a:ext cx="5825750" cy="2666470"/>
          </a:xfrm>
          <a:prstGeom prst="rect">
            <a:avLst/>
          </a:prstGeom>
        </p:spPr>
      </p:pic>
      <p:pic>
        <p:nvPicPr>
          <p:cNvPr id="9" name="Picture 8" descr="Grafico delle risposte di Moduli. Titolo della domanda: 10. Would you trust an AI system to accurately capture doctor–patient communication?. Numero di risposte: 20 risposte.">
            <a:extLst>
              <a:ext uri="{FF2B5EF4-FFF2-40B4-BE49-F238E27FC236}">
                <a16:creationId xmlns:a16="http://schemas.microsoft.com/office/drawing/2014/main" id="{747F6576-A03D-34FC-FC8D-06BE9C8A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00" y="2037607"/>
            <a:ext cx="6248409" cy="2683501"/>
          </a:xfrm>
          <a:prstGeom prst="rect">
            <a:avLst/>
          </a:prstGeom>
        </p:spPr>
      </p:pic>
      <p:pic>
        <p:nvPicPr>
          <p:cNvPr id="10" name="Picture 9" descr="Grafico delle risposte di Moduli. Titolo della domanda: 13. How likely are you to use an AI-powered health summarizer if it were available today?. Numero di risposte: 21 risposte.">
            <a:extLst>
              <a:ext uri="{FF2B5EF4-FFF2-40B4-BE49-F238E27FC236}">
                <a16:creationId xmlns:a16="http://schemas.microsoft.com/office/drawing/2014/main" id="{ADD3B2B3-494C-5377-A27D-A968F5698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680" y="4484905"/>
            <a:ext cx="5706482" cy="24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D514-3EC2-BB6C-65D2-3384932E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4854DB55-95AB-9987-F353-0C70E02932C6}"/>
              </a:ext>
            </a:extLst>
          </p:cNvPr>
          <p:cNvSpPr/>
          <p:nvPr/>
        </p:nvSpPr>
        <p:spPr>
          <a:xfrm>
            <a:off x="-2127663" y="2424546"/>
            <a:ext cx="7590310" cy="5076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F03E5-AE55-188D-BEAC-523FA65D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size</a:t>
            </a: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9DEB1B8-EC73-515D-39B2-944EE9AA98E5}"/>
              </a:ext>
            </a:extLst>
          </p:cNvPr>
          <p:cNvSpPr/>
          <p:nvPr/>
        </p:nvSpPr>
        <p:spPr>
          <a:xfrm>
            <a:off x="-1098467" y="3513116"/>
            <a:ext cx="5076699" cy="3720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80E267F-2719-3267-5D2A-951AB77D918E}"/>
              </a:ext>
            </a:extLst>
          </p:cNvPr>
          <p:cNvSpPr/>
          <p:nvPr/>
        </p:nvSpPr>
        <p:spPr>
          <a:xfrm>
            <a:off x="-1098469" y="4591793"/>
            <a:ext cx="3572492" cy="29094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C9EE72-286C-71F4-C84F-C55EEF9CABF1}"/>
              </a:ext>
            </a:extLst>
          </p:cNvPr>
          <p:cNvSpPr txBox="1"/>
          <p:nvPr/>
        </p:nvSpPr>
        <p:spPr>
          <a:xfrm>
            <a:off x="603662" y="5645727"/>
            <a:ext cx="137555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zh-CN" sz="3200" b="1">
                <a:solidFill>
                  <a:srgbClr val="F5B5A7"/>
                </a:solidFill>
                <a:ea typeface="宋体"/>
              </a:rPr>
              <a:t>SOM</a:t>
            </a:r>
            <a:endParaRPr lang="en-GB" altLang="zh-CN" sz="3200" b="1">
              <a:solidFill>
                <a:srgbClr val="F5B5A7"/>
              </a:solidFill>
            </a:endParaRPr>
          </a:p>
          <a:p>
            <a:pPr algn="ctr"/>
            <a:endParaRPr lang="zh-CN" altLang="en-US">
              <a:solidFill>
                <a:srgbClr val="F5B5A7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07DD5A-3424-49CB-766B-673BF1B7A69E}"/>
              </a:ext>
            </a:extLst>
          </p:cNvPr>
          <p:cNvSpPr txBox="1"/>
          <p:nvPr/>
        </p:nvSpPr>
        <p:spPr>
          <a:xfrm>
            <a:off x="2177142" y="4596740"/>
            <a:ext cx="137555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zh-CN" sz="3200" b="1">
                <a:solidFill>
                  <a:srgbClr val="EF917B"/>
                </a:solidFill>
                <a:ea typeface="宋体"/>
              </a:rPr>
              <a:t>SAM</a:t>
            </a:r>
            <a:endParaRPr lang="en-GB" altLang="zh-CN" sz="3200" b="1">
              <a:solidFill>
                <a:srgbClr val="EF917B"/>
              </a:solidFill>
            </a:endParaRPr>
          </a:p>
          <a:p>
            <a:pPr algn="ctr"/>
            <a:endParaRPr lang="zh-CN" altLang="en-US">
              <a:solidFill>
                <a:srgbClr val="EF917B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89FE0D-2005-3216-8600-2543A0FB4C34}"/>
              </a:ext>
            </a:extLst>
          </p:cNvPr>
          <p:cNvSpPr txBox="1"/>
          <p:nvPr/>
        </p:nvSpPr>
        <p:spPr>
          <a:xfrm>
            <a:off x="3641765" y="3607129"/>
            <a:ext cx="137555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zh-CN" sz="3200" b="1">
                <a:solidFill>
                  <a:srgbClr val="B23214"/>
                </a:solidFill>
                <a:ea typeface="宋体"/>
              </a:rPr>
              <a:t>TAM</a:t>
            </a:r>
            <a:endParaRPr lang="en-GB" altLang="zh-CN" sz="3200" b="1">
              <a:solidFill>
                <a:srgbClr val="B23214"/>
              </a:solidFill>
            </a:endParaRPr>
          </a:p>
          <a:p>
            <a:pPr algn="ctr"/>
            <a:endParaRPr lang="zh-CN" altLang="en-US">
              <a:solidFill>
                <a:srgbClr val="B23214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2422B07-212F-2D62-8529-E8A30E2D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54" y="2166274"/>
            <a:ext cx="829294" cy="8391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9F3C65-279B-F426-28B6-0BEA5C91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64" y="3852024"/>
            <a:ext cx="730333" cy="7006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86077F2-A014-F93D-CED7-C50FDC59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687" y="5455278"/>
            <a:ext cx="700644" cy="65116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1CEF12E-65C9-0C28-51E7-E0D09385626E}"/>
              </a:ext>
            </a:extLst>
          </p:cNvPr>
          <p:cNvSpPr txBox="1"/>
          <p:nvPr/>
        </p:nvSpPr>
        <p:spPr>
          <a:xfrm>
            <a:off x="6883933" y="2167503"/>
            <a:ext cx="50915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CHF 1.1 Billion</a:t>
            </a:r>
            <a:br>
              <a:rPr lang="en-US" b="1">
                <a:highlight>
                  <a:srgbClr val="FFFFFF"/>
                </a:highlight>
                <a:latin typeface="Calibri"/>
                <a:ea typeface="+mn-lt"/>
                <a:cs typeface="+mn-lt"/>
              </a:rPr>
            </a:br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The Entire Digital Health Market in Switzerland</a:t>
            </a:r>
          </a:p>
          <a:p>
            <a:r>
              <a:rPr lang="en-US" sz="14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The total projected revenue of the Swiss Digital Health &amp; eHealth sector by 2028</a:t>
            </a:r>
            <a:endParaRPr lang="en-US" b="1" i="1">
              <a:latin typeface="Calibri"/>
              <a:ea typeface="Calibri"/>
              <a:cs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F98584D-2A82-E9A4-F509-5B0DC237342D}"/>
              </a:ext>
            </a:extLst>
          </p:cNvPr>
          <p:cNvSpPr txBox="1"/>
          <p:nvPr/>
        </p:nvSpPr>
        <p:spPr>
          <a:xfrm>
            <a:off x="6883935" y="3609862"/>
            <a:ext cx="530832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</a:t>
            </a:r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HF 50 Million / Year</a:t>
            </a:r>
            <a:br>
              <a:rPr lang="en-US" b="1">
                <a:highlight>
                  <a:srgbClr val="FFFFFF"/>
                </a:highlight>
                <a:latin typeface="Calibri"/>
                <a:ea typeface="+mn-lt"/>
                <a:cs typeface="+mn-lt"/>
              </a:rPr>
            </a:br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The Software Market for Chronic Care Management</a:t>
            </a:r>
          </a:p>
          <a:p>
            <a:r>
              <a:rPr lang="en-US" altLang="zh-CN" sz="14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350CHF/Month per doctor * 12k doctors</a:t>
            </a:r>
          </a:p>
          <a:p>
            <a:r>
              <a:rPr lang="en-US" altLang="zh-CN" sz="14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+mn-lt"/>
              </a:rPr>
              <a:t>Similar income from Insurance companies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5C12B1-86E0-57B5-CE31-DD83BFEDB19E}"/>
              </a:ext>
            </a:extLst>
          </p:cNvPr>
          <p:cNvSpPr txBox="1"/>
          <p:nvPr/>
        </p:nvSpPr>
        <p:spPr>
          <a:xfrm>
            <a:off x="6883935" y="5446097"/>
            <a:ext cx="51178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CHF 1.5 Million / Year</a:t>
            </a:r>
            <a:b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</a:br>
            <a:r>
              <a:rPr lang="en-US" b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Our Goal for 3% market share</a:t>
            </a:r>
          </a:p>
          <a:p>
            <a:endParaRPr lang="en-US" b="1">
              <a:solidFill>
                <a:srgbClr val="1A1C1E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en-US" b="1">
              <a:solidFill>
                <a:srgbClr val="1A1C1E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05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5D5E-0AE9-0AE2-74DC-FFB4450A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33"/>
            <a:ext cx="10515600" cy="1325563"/>
          </a:xfrm>
        </p:spPr>
        <p:txBody>
          <a:bodyPr/>
          <a:lstStyle/>
          <a:p>
            <a:r>
              <a:rPr lang="en-GB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D50C-102E-A66C-6A83-1638F445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5" y="1513010"/>
            <a:ext cx="4312139" cy="414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Software as a service (SaaS)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510AD-1D2D-812D-1A8D-CDE277A6324F}"/>
              </a:ext>
            </a:extLst>
          </p:cNvPr>
          <p:cNvSpPr txBox="1"/>
          <p:nvPr/>
        </p:nvSpPr>
        <p:spPr>
          <a:xfrm>
            <a:off x="5379909" y="4526327"/>
            <a:ext cx="2509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Health Insurances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C0562-F8CA-4941-529F-D9BCA7E4969B}"/>
              </a:ext>
            </a:extLst>
          </p:cNvPr>
          <p:cNvSpPr txBox="1"/>
          <p:nvPr/>
        </p:nvSpPr>
        <p:spPr>
          <a:xfrm>
            <a:off x="5558689" y="4897556"/>
            <a:ext cx="21484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Hospitals/Clinics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731B8-1C09-A51C-0145-5820DACEA702}"/>
              </a:ext>
            </a:extLst>
          </p:cNvPr>
          <p:cNvSpPr txBox="1"/>
          <p:nvPr/>
        </p:nvSpPr>
        <p:spPr>
          <a:xfrm>
            <a:off x="9013452" y="4157843"/>
            <a:ext cx="18846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Patients</a:t>
            </a:r>
          </a:p>
        </p:txBody>
      </p:sp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1D653B3C-33A9-9B17-B736-4606629B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5387" y="4584838"/>
            <a:ext cx="914400" cy="914400"/>
          </a:xfrm>
          <a:prstGeom prst="rect">
            <a:avLst/>
          </a:prstGeom>
        </p:spPr>
      </p:pic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09C5F09F-E072-ED23-1663-94E67463BD25}"/>
              </a:ext>
            </a:extLst>
          </p:cNvPr>
          <p:cNvSpPr/>
          <p:nvPr/>
        </p:nvSpPr>
        <p:spPr>
          <a:xfrm rot="10800000" flipV="1">
            <a:off x="4044322" y="4228590"/>
            <a:ext cx="1216152" cy="352864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A6220577-293B-7836-C467-93EA04F6F5F0}"/>
              </a:ext>
            </a:extLst>
          </p:cNvPr>
          <p:cNvSpPr/>
          <p:nvPr/>
        </p:nvSpPr>
        <p:spPr>
          <a:xfrm flipV="1">
            <a:off x="4024784" y="2958590"/>
            <a:ext cx="1216152" cy="352864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C5967-6D74-F954-28FA-CCE1B7C172AE}"/>
              </a:ext>
            </a:extLst>
          </p:cNvPr>
          <p:cNvSpPr txBox="1"/>
          <p:nvPr/>
        </p:nvSpPr>
        <p:spPr>
          <a:xfrm>
            <a:off x="3822022" y="2474787"/>
            <a:ext cx="2509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Software/App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B930524-F0AE-A09B-12D2-D7F4F1E627E1}"/>
              </a:ext>
            </a:extLst>
          </p:cNvPr>
          <p:cNvSpPr/>
          <p:nvPr/>
        </p:nvSpPr>
        <p:spPr>
          <a:xfrm rot="10800000">
            <a:off x="7889546" y="3764528"/>
            <a:ext cx="675890" cy="18984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F7280019-EB89-063D-9C41-BF4231445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2848" y="3315250"/>
            <a:ext cx="914400" cy="914400"/>
          </a:xfrm>
          <a:prstGeom prst="rect">
            <a:avLst/>
          </a:prstGeom>
        </p:spPr>
      </p:pic>
      <p:pic>
        <p:nvPicPr>
          <p:cNvPr id="15" name="Graphic 14" descr="Hospital outline">
            <a:extLst>
              <a:ext uri="{FF2B5EF4-FFF2-40B4-BE49-F238E27FC236}">
                <a16:creationId xmlns:a16="http://schemas.microsoft.com/office/drawing/2014/main" id="{DBA6254F-063F-F584-5BB2-B80B5FC53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6482" y="2393376"/>
            <a:ext cx="2322904" cy="2315782"/>
          </a:xfrm>
          <a:prstGeom prst="rect">
            <a:avLst/>
          </a:prstGeom>
        </p:spPr>
      </p:pic>
      <p:pic>
        <p:nvPicPr>
          <p:cNvPr id="16" name="Picture 15" descr="A logo of a bridge&#10;&#10;AI-generated content may be incorrect.">
            <a:extLst>
              <a:ext uri="{FF2B5EF4-FFF2-40B4-BE49-F238E27FC236}">
                <a16:creationId xmlns:a16="http://schemas.microsoft.com/office/drawing/2014/main" id="{B3BDE9CD-18AD-55EF-6D4A-8E0697A802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6511" t="24720" r="25654" b="30994"/>
          <a:stretch>
            <a:fillRect/>
          </a:stretch>
        </p:blipFill>
        <p:spPr>
          <a:xfrm>
            <a:off x="1837569" y="2997299"/>
            <a:ext cx="2069871" cy="19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74A6-38AC-EDCB-D904-33071CFE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7AE4-F526-DB7C-8F4D-A1A0BF1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33"/>
            <a:ext cx="10515600" cy="1325563"/>
          </a:xfrm>
        </p:spPr>
        <p:txBody>
          <a:bodyPr/>
          <a:lstStyle/>
          <a:p>
            <a:r>
              <a:rPr lang="en-GB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72CA-4A39-B2CA-D337-3F3F6980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5" y="1513010"/>
            <a:ext cx="4312139" cy="414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Software as a service (SaaS)</a:t>
            </a:r>
            <a:endParaRPr lang="en-US"/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E514A450-8BE3-0E2A-1088-68FF0B935DC9}"/>
              </a:ext>
            </a:extLst>
          </p:cNvPr>
          <p:cNvSpPr txBox="1"/>
          <p:nvPr/>
        </p:nvSpPr>
        <p:spPr>
          <a:xfrm>
            <a:off x="1136682" y="2318594"/>
            <a:ext cx="9187793" cy="32778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50000"/>
              </a:lnSpc>
            </a:pPr>
            <a:r>
              <a:rPr lang="en-US" b="1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1. For Patients (Free)</a:t>
            </a: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All the features in the app are free to use.</a:t>
            </a:r>
            <a:endParaRPr lang="zh-CN" altLang="en-US">
              <a:latin typeface="Calibri"/>
              <a:cs typeface="Calibri"/>
            </a:endParaRPr>
          </a:p>
          <a:p>
            <a:pPr marL="0" lvl="1">
              <a:lnSpc>
                <a:spcPct val="150000"/>
              </a:lnSpc>
            </a:pPr>
            <a:endParaRPr lang="en-US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0" lvl="1">
              <a:lnSpc>
                <a:spcPct val="150000"/>
              </a:lnSpc>
            </a:pPr>
            <a:r>
              <a:rPr lang="en-US" b="1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2. For Clinics (SaaS Subscription)</a:t>
            </a: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Clinics pay a monthly per-seat fee.</a:t>
            </a:r>
          </a:p>
          <a:p>
            <a:pPr marL="0" lvl="3">
              <a:lnSpc>
                <a:spcPct val="150000"/>
              </a:lnSpc>
            </a:pPr>
            <a:r>
              <a:rPr lang="en-US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 Value: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Reduces documentation time by 2 hours/day.</a:t>
            </a:r>
          </a:p>
          <a:p>
            <a:pPr marL="0" lvl="3">
              <a:lnSpc>
                <a:spcPct val="150000"/>
              </a:lnSpc>
            </a:pPr>
            <a:r>
              <a:rPr lang="en-US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 Value: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Increases billing codes for Remote Patient Monitoring (RPM).</a:t>
            </a:r>
          </a:p>
          <a:p>
            <a:pPr marL="0" lvl="3">
              <a:lnSpc>
                <a:spcPct val="150000"/>
              </a:lnSpc>
            </a:pPr>
            <a:endParaRPr lang="en-US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0" lvl="1">
              <a:lnSpc>
                <a:spcPct val="150000"/>
              </a:lnSpc>
            </a:pPr>
            <a:r>
              <a:rPr lang="en-US" b="1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3. Integration Fees</a:t>
            </a: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Custom API integration for large hospital EHR systems.</a:t>
            </a:r>
          </a:p>
          <a:p>
            <a:pPr algn="ctr"/>
            <a:endParaRPr lang="zh-CN" alt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98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FF3C-90B4-0BF2-4F08-6BC4DF77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166D-4C2C-8E2B-87E8-B7FA5B0B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Roadmap</a:t>
            </a:r>
            <a:endParaRPr lang="en-GB" altLang="zh-CN">
              <a:ea typeface="宋体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B0E5B208-61A6-5774-9F67-0C0E4B6E3DD1}"/>
              </a:ext>
            </a:extLst>
          </p:cNvPr>
          <p:cNvCxnSpPr/>
          <p:nvPr/>
        </p:nvCxnSpPr>
        <p:spPr>
          <a:xfrm flipV="1">
            <a:off x="875863" y="2644705"/>
            <a:ext cx="105453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A092272F-9CF8-16E4-6490-F170B0AA1778}"/>
              </a:ext>
            </a:extLst>
          </p:cNvPr>
          <p:cNvSpPr txBox="1"/>
          <p:nvPr/>
        </p:nvSpPr>
        <p:spPr>
          <a:xfrm>
            <a:off x="674413" y="2865862"/>
            <a:ext cx="229475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/>
            <a:r>
              <a:rPr lang="en-US" sz="1600" b="1" i="1">
                <a:solidFill>
                  <a:srgbClr val="1A1C1E"/>
                </a:solidFill>
                <a:latin typeface="Calibri"/>
                <a:ea typeface="+mn-lt"/>
                <a:cs typeface="+mn-lt"/>
              </a:rPr>
              <a:t>The MVP Launch</a:t>
            </a:r>
            <a:endParaRPr lang="zh-CN" altLang="en-US" sz="16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228600" lvl="1" indent="-228600"/>
            <a:endParaRPr lang="en-US" sz="1600" b="1" i="1">
              <a:solidFill>
                <a:srgbClr val="1A1C1E"/>
              </a:solidFill>
              <a:latin typeface="Calibri"/>
            </a:endParaRPr>
          </a:p>
          <a:p>
            <a:pPr marL="228600" lvl="1" indent="-228600"/>
            <a:r>
              <a:rPr lang="en-US" sz="1600">
                <a:solidFill>
                  <a:srgbClr val="1A1C1E"/>
                </a:solidFill>
                <a:latin typeface="Calibri"/>
              </a:rPr>
              <a:t>Tech: Conversational</a:t>
            </a:r>
          </a:p>
          <a:p>
            <a:pPr marL="228600" lvl="1" indent="-228600"/>
            <a:r>
              <a:rPr lang="en-US" sz="1600">
                <a:solidFill>
                  <a:srgbClr val="1A1C1E"/>
                </a:solidFill>
                <a:latin typeface="Calibri"/>
              </a:rPr>
              <a:t>tracker, Summary</a:t>
            </a:r>
            <a:endParaRPr lang="en-US" sz="1600">
              <a:solidFill>
                <a:srgbClr val="1A1C1E"/>
              </a:solidFill>
              <a:latin typeface="Calibri"/>
              <a:ea typeface="Calibri"/>
              <a:cs typeface="Calibri"/>
            </a:endParaRPr>
          </a:p>
          <a:p>
            <a:pPr marL="228600" lvl="1" indent="-228600"/>
            <a:r>
              <a:rPr lang="en-US" sz="1600">
                <a:solidFill>
                  <a:srgbClr val="1A1C1E"/>
                </a:solidFill>
                <a:latin typeface="Calibri"/>
              </a:rPr>
              <a:t>generator and My Health</a:t>
            </a:r>
          </a:p>
          <a:p>
            <a:pPr marL="228600" lvl="1" indent="-228600"/>
            <a:r>
              <a:rPr lang="en-US" sz="1600">
                <a:solidFill>
                  <a:srgbClr val="1A1C1E"/>
                </a:solidFill>
                <a:latin typeface="Calibri"/>
              </a:rPr>
              <a:t>Snapshot</a:t>
            </a:r>
            <a:endParaRPr lang="en-US" sz="1600">
              <a:solidFill>
                <a:srgbClr val="1A1C1E"/>
              </a:solidFill>
              <a:latin typeface="Calibri"/>
              <a:ea typeface="Calibri"/>
              <a:cs typeface="Calibri"/>
            </a:endParaRPr>
          </a:p>
          <a:p>
            <a:pPr marL="228600" lvl="1" indent="-228600"/>
            <a:endParaRPr lang="en-US" sz="1600">
              <a:solidFill>
                <a:srgbClr val="1A1C1E"/>
              </a:solidFill>
              <a:latin typeface="Calibri"/>
              <a:ea typeface="Calibri"/>
              <a:cs typeface="Calibri"/>
            </a:endParaRPr>
          </a:p>
          <a:p>
            <a:pPr marL="0" lvl="1"/>
            <a:r>
              <a:rPr lang="en-US" sz="1600">
                <a:solidFill>
                  <a:srgbClr val="1A1C1E"/>
                </a:solidFill>
                <a:latin typeface="Calibri"/>
                <a:ea typeface="Inter"/>
                <a:cs typeface="Inter"/>
              </a:rPr>
              <a:t>Goal: Finalize Hackathon </a:t>
            </a:r>
            <a:r>
              <a:rPr lang="en-US" sz="1600">
                <a:solidFill>
                  <a:srgbClr val="1A1C1E"/>
                </a:solidFill>
                <a:latin typeface="Calibri"/>
              </a:rPr>
              <a:t>prototype</a:t>
            </a:r>
            <a:r>
              <a:rPr lang="en-US" sz="1600">
                <a:solidFill>
                  <a:srgbClr val="1A1C1E"/>
                </a:solidFill>
                <a:latin typeface="Calibri"/>
                <a:ea typeface="Inter"/>
                <a:cs typeface="Inter"/>
              </a:rPr>
              <a:t> and launch Alpha testing with 50 users.</a:t>
            </a:r>
          </a:p>
          <a:p>
            <a:pPr algn="ctr"/>
            <a:endParaRPr lang="zh-CN" altLang="en-US" sz="1600">
              <a:latin typeface="Calibri"/>
              <a:cs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41D3E5-724B-7EC2-3773-1521251CCE8A}"/>
              </a:ext>
            </a:extLst>
          </p:cNvPr>
          <p:cNvSpPr txBox="1"/>
          <p:nvPr/>
        </p:nvSpPr>
        <p:spPr>
          <a:xfrm>
            <a:off x="561546" y="2199809"/>
            <a:ext cx="27179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/>
            <a:r>
              <a:rPr lang="en-US" i="1">
                <a:solidFill>
                  <a:srgbClr val="1A1C1E"/>
                </a:solidFill>
                <a:latin typeface="Inter"/>
                <a:ea typeface="+mn-lt"/>
                <a:cs typeface="+mn-lt"/>
              </a:rPr>
              <a:t>2025Q4 – Q2 2026</a:t>
            </a:r>
            <a:endParaRPr lang="zh-CN" altLang="en-US"/>
          </a:p>
          <a:p>
            <a:pPr algn="ctr"/>
            <a:endParaRPr lang="zh-CN" altLang="en-US">
              <a:latin typeface="Avenir Next LT Pro"/>
              <a:cs typeface="Calibri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F8E417E-66D8-BDB0-4E72-BBE8460C3DC7}"/>
              </a:ext>
            </a:extLst>
          </p:cNvPr>
          <p:cNvSpPr/>
          <p:nvPr/>
        </p:nvSpPr>
        <p:spPr>
          <a:xfrm>
            <a:off x="1559033" y="2557118"/>
            <a:ext cx="192689" cy="210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9B2D6F-A787-4256-8514-9412D84389F9}"/>
              </a:ext>
            </a:extLst>
          </p:cNvPr>
          <p:cNvSpPr txBox="1"/>
          <p:nvPr/>
        </p:nvSpPr>
        <p:spPr>
          <a:xfrm>
            <a:off x="4621763" y="2194032"/>
            <a:ext cx="31612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/>
            <a:r>
              <a:rPr lang="en-US" i="1">
                <a:solidFill>
                  <a:srgbClr val="1A1C1E"/>
                </a:solidFill>
                <a:latin typeface="Inter"/>
                <a:ea typeface="+mn-lt"/>
                <a:cs typeface="+mn-lt"/>
              </a:rPr>
              <a:t>Q2 2026 - 2027</a:t>
            </a:r>
            <a:endParaRPr lang="zh-CN" altLang="en-US"/>
          </a:p>
          <a:p>
            <a:pPr algn="ctr"/>
            <a:endParaRPr lang="zh-CN" altLang="en-US">
              <a:latin typeface="Avenir Next LT Pro"/>
              <a:cs typeface="Calibri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8865AF6-13B0-779C-DC1A-FE2654808F68}"/>
              </a:ext>
            </a:extLst>
          </p:cNvPr>
          <p:cNvSpPr/>
          <p:nvPr/>
        </p:nvSpPr>
        <p:spPr>
          <a:xfrm>
            <a:off x="5452637" y="2528253"/>
            <a:ext cx="192689" cy="210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D451CE-B1D2-B44B-D37F-912BFC92CA4A}"/>
              </a:ext>
            </a:extLst>
          </p:cNvPr>
          <p:cNvSpPr txBox="1"/>
          <p:nvPr/>
        </p:nvSpPr>
        <p:spPr>
          <a:xfrm>
            <a:off x="8754835" y="2217123"/>
            <a:ext cx="14101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/>
            <a:r>
              <a:rPr lang="en-US" i="1">
                <a:solidFill>
                  <a:srgbClr val="1A1C1E"/>
                </a:solidFill>
                <a:latin typeface="Inter"/>
                <a:ea typeface="+mn-lt"/>
                <a:cs typeface="+mn-lt"/>
              </a:rPr>
              <a:t>2027-2029</a:t>
            </a:r>
            <a:endParaRPr lang="zh-CN" altLang="en-US"/>
          </a:p>
          <a:p>
            <a:pPr algn="ctr"/>
            <a:endParaRPr lang="zh-CN" altLang="en-US">
              <a:latin typeface="Avenir Next LT Pro"/>
              <a:cs typeface="Calibri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B801A65-3056-F932-168F-5EBD6B9F1DE2}"/>
              </a:ext>
            </a:extLst>
          </p:cNvPr>
          <p:cNvSpPr/>
          <p:nvPr/>
        </p:nvSpPr>
        <p:spPr>
          <a:xfrm>
            <a:off x="9367938" y="2545571"/>
            <a:ext cx="192689" cy="210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E6A774-CC0C-9CF9-B63B-6E53A195EB40}"/>
              </a:ext>
            </a:extLst>
          </p:cNvPr>
          <p:cNvSpPr txBox="1"/>
          <p:nvPr/>
        </p:nvSpPr>
        <p:spPr>
          <a:xfrm>
            <a:off x="4581157" y="2839186"/>
            <a:ext cx="25662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1A1C1E"/>
                </a:solidFill>
                <a:latin typeface="Calibri"/>
                <a:ea typeface="+mn-lt"/>
                <a:cs typeface="+mn-lt"/>
              </a:rPr>
              <a:t>Clinical Pilots &amp; Compliance</a:t>
            </a:r>
            <a:endParaRPr lang="zh-CN" altLang="en-US" sz="1600" b="1" i="1">
              <a:solidFill>
                <a:srgbClr val="1A1C1E"/>
              </a:solidFill>
              <a:latin typeface="Calibri"/>
              <a:ea typeface="+mn-lt"/>
              <a:cs typeface="+mn-lt"/>
            </a:endParaRPr>
          </a:p>
          <a:p>
            <a:pPr marL="0"/>
            <a:endParaRPr lang="en-US" sz="1600" b="1" i="1">
              <a:solidFill>
                <a:srgbClr val="1A1C1E"/>
              </a:solidFill>
              <a:latin typeface="Avenir Next LT Pro"/>
              <a:ea typeface="Calibri"/>
              <a:cs typeface="Calibri"/>
            </a:endParaRPr>
          </a:p>
          <a:p>
            <a:pPr marL="0" lvl="1"/>
            <a:r>
              <a:rPr lang="en-US" sz="1600">
                <a:latin typeface="Calibri"/>
                <a:ea typeface="Calibri"/>
                <a:cs typeface="Calibri"/>
              </a:rPr>
              <a:t>Milestone: GDPR Certification (Crucial for trust - data security).</a:t>
            </a:r>
          </a:p>
          <a:p>
            <a:pPr marL="0" lvl="1"/>
            <a:endParaRPr lang="en-US" sz="1600">
              <a:latin typeface="Calibri"/>
              <a:ea typeface="Calibri"/>
              <a:cs typeface="Calibri"/>
            </a:endParaRPr>
          </a:p>
          <a:p>
            <a:pPr marL="0" lvl="1"/>
            <a:r>
              <a:rPr lang="en-US" sz="1600">
                <a:latin typeface="Calibri"/>
                <a:ea typeface="Calibri"/>
                <a:cs typeface="Calibri"/>
              </a:rPr>
              <a:t>Action: Beta Pilot with 5 private clinics (focus on Chronic disease patients).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220D2A-5412-0BAB-3395-65DD773FF08F}"/>
              </a:ext>
            </a:extLst>
          </p:cNvPr>
          <p:cNvSpPr txBox="1"/>
          <p:nvPr/>
        </p:nvSpPr>
        <p:spPr>
          <a:xfrm>
            <a:off x="8246837" y="2858694"/>
            <a:ext cx="28903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1A1C1E"/>
                </a:solidFill>
                <a:latin typeface="Calibri"/>
                <a:ea typeface="+mn-lt"/>
                <a:cs typeface="+mn-lt"/>
              </a:rPr>
              <a:t>Reimbursement &amp; Revenue</a:t>
            </a:r>
          </a:p>
          <a:p>
            <a:endParaRPr lang="en-US" sz="1600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0"/>
            <a:r>
              <a:rPr lang="en-US" sz="1600">
                <a:solidFill>
                  <a:srgbClr val="1A1C1E"/>
                </a:solidFill>
                <a:latin typeface="Calibri"/>
                <a:ea typeface="Inter"/>
                <a:cs typeface="Inter"/>
              </a:rPr>
              <a:t>Allows clinics to bill insurance for using our tool, </a:t>
            </a:r>
            <a:r>
              <a:rPr lang="en-US" sz="1600">
                <a:solidFill>
                  <a:srgbClr val="1A1C1E"/>
                </a:solidFill>
                <a:latin typeface="Calibri"/>
                <a:ea typeface="+mn-lt"/>
                <a:cs typeface="+mn-lt"/>
              </a:rPr>
              <a:t>driving</a:t>
            </a:r>
            <a:r>
              <a:rPr lang="en-US" sz="1600">
                <a:solidFill>
                  <a:srgbClr val="1A1C1E"/>
                </a:solidFill>
                <a:latin typeface="Calibri"/>
                <a:ea typeface="Inter"/>
                <a:cs typeface="Inter"/>
              </a:rPr>
              <a:t> massive B2B adoption.</a:t>
            </a:r>
            <a:endParaRPr lang="en-US" sz="1600" b="1" i="1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0" lvl="1"/>
            <a:endParaRPr lang="en-US" sz="1600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0" lvl="1"/>
            <a:r>
              <a:rPr lang="en-US" sz="1600" i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Growth:</a:t>
            </a:r>
            <a:r>
              <a:rPr lang="en-US" sz="1600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Expansion into EU and other markets (utilizing our multilingual AI).</a:t>
            </a:r>
          </a:p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1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9F3F-37C7-E6B8-11DB-BE9F7ABD8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ED7F-5E04-615D-72F2-5C2ECDDBC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58" y="2797011"/>
            <a:ext cx="11036808" cy="892741"/>
          </a:xfrm>
        </p:spPr>
        <p:txBody>
          <a:bodyPr/>
          <a:lstStyle/>
          <a:p>
            <a:r>
              <a:rPr lang="en-GB" sz="4000" b="1" err="1">
                <a:latin typeface="Arial"/>
                <a:cs typeface="Arial"/>
              </a:rPr>
              <a:t>HealthBridge</a:t>
            </a:r>
            <a:r>
              <a:rPr lang="en-GB" sz="4000" b="1">
                <a:latin typeface="Arial"/>
                <a:cs typeface="Arial"/>
              </a:rPr>
              <a:t>: medical record summarizer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F7E76-1271-E2A9-8355-E761111DE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348" y="5482880"/>
            <a:ext cx="6169204" cy="7061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>
                <a:solidFill>
                  <a:srgbClr val="595959"/>
                </a:solidFill>
                <a:latin typeface="Arial"/>
                <a:cs typeface="Arial"/>
              </a:rPr>
              <a:t>Thanks for your attention!</a:t>
            </a:r>
            <a:endParaRPr lang="zh-CN" altLang="en-US" sz="3600"/>
          </a:p>
        </p:txBody>
      </p:sp>
      <p:pic>
        <p:nvPicPr>
          <p:cNvPr id="5" name="Picture 4" descr="A logo of a bridge&#10;&#10;AI-generated content may be incorrect.">
            <a:extLst>
              <a:ext uri="{FF2B5EF4-FFF2-40B4-BE49-F238E27FC236}">
                <a16:creationId xmlns:a16="http://schemas.microsoft.com/office/drawing/2014/main" id="{36706965-419F-14F3-7AFF-D0965449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11" t="24720" r="25654" b="30994"/>
          <a:stretch>
            <a:fillRect/>
          </a:stretch>
        </p:blipFill>
        <p:spPr>
          <a:xfrm>
            <a:off x="9634979" y="181875"/>
            <a:ext cx="1895367" cy="1776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48812-C3C5-0708-6E96-5BA4DF1C3CF8}"/>
              </a:ext>
            </a:extLst>
          </p:cNvPr>
          <p:cNvSpPr txBox="1"/>
          <p:nvPr/>
        </p:nvSpPr>
        <p:spPr>
          <a:xfrm>
            <a:off x="537859" y="3693152"/>
            <a:ext cx="12347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i="1">
                <a:latin typeface="Arial"/>
                <a:ea typeface="+mn-lt"/>
                <a:cs typeface="Arial"/>
              </a:rPr>
              <a:t>Clarity for Patients. Insights </a:t>
            </a:r>
            <a:r>
              <a:rPr lang="en-GB" sz="3200" i="1" baseline="0">
                <a:latin typeface="Arial"/>
                <a:ea typeface="+mn-lt"/>
                <a:cs typeface="Arial"/>
              </a:rPr>
              <a:t>for </a:t>
            </a:r>
            <a:r>
              <a:rPr lang="en-GB" sz="3200" i="1">
                <a:latin typeface="Arial"/>
                <a:ea typeface="+mn-lt"/>
                <a:cs typeface="Arial"/>
              </a:rPr>
              <a:t>Doctors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1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9E9F4F-657D-B1C9-749E-F82C8F17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71CE-B9E8-70D4-B927-4BD4871D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Competition matrix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9CD4-3D86-0196-0604-D6E82A92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58" y="2121864"/>
            <a:ext cx="2064328" cy="650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WebMD</a:t>
            </a: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5827E5-E2C2-163A-D9A3-36ECCC7F15BB}"/>
              </a:ext>
            </a:extLst>
          </p:cNvPr>
          <p:cNvSpPr txBox="1"/>
          <p:nvPr/>
        </p:nvSpPr>
        <p:spPr>
          <a:xfrm>
            <a:off x="6791480" y="2122070"/>
            <a:ext cx="3214414" cy="84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https://www.webmd.com/</a:t>
            </a:r>
            <a:endParaRPr lang="en-US" altLang="zh-CN"/>
          </a:p>
          <a:p>
            <a:r>
              <a:rPr lang="en-US" sz="1100">
                <a:solidFill>
                  <a:srgbClr val="1A1C1E"/>
                </a:solidFill>
                <a:highlight>
                  <a:srgbClr val="FFFFFF"/>
                </a:highlight>
                <a:ea typeface="+mn-lt"/>
                <a:cs typeface="+mn-lt"/>
              </a:rPr>
              <a:t>Generic/Static</a:t>
            </a:r>
            <a:endParaRPr lang="en-US"/>
          </a:p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9477BC-4B2E-39FA-293D-D65E89472526}"/>
              </a:ext>
            </a:extLst>
          </p:cNvPr>
          <p:cNvSpPr txBox="1"/>
          <p:nvPr/>
        </p:nvSpPr>
        <p:spPr>
          <a:xfrm>
            <a:off x="6820235" y="2901435"/>
            <a:ext cx="2869871" cy="815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https://www.mychart.org/</a:t>
            </a:r>
            <a:endParaRPr lang="en-US" altLang="zh-CN"/>
          </a:p>
          <a:p>
            <a:r>
              <a:rPr lang="en-US" sz="1100">
                <a:solidFill>
                  <a:srgbClr val="1A1C1E"/>
                </a:solidFill>
                <a:highlight>
                  <a:srgbClr val="FFFFFF"/>
                </a:highlight>
                <a:ea typeface="+mn-lt"/>
                <a:cs typeface="+mn-lt"/>
              </a:rPr>
              <a:t>(Personalized/Static)</a:t>
            </a:r>
            <a:endParaRPr lang="en-US"/>
          </a:p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E0F98C-0294-92CA-5CB3-1B2729F7D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013" y="2902705"/>
            <a:ext cx="809502" cy="799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B9EE46-63F6-ED40-6520-F05EBC8C29D4}"/>
              </a:ext>
            </a:extLst>
          </p:cNvPr>
          <p:cNvSpPr txBox="1">
            <a:spLocks/>
          </p:cNvSpPr>
          <p:nvPr/>
        </p:nvSpPr>
        <p:spPr>
          <a:xfrm>
            <a:off x="4594601" y="2905188"/>
            <a:ext cx="2202873" cy="650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Epic </a:t>
            </a:r>
            <a:r>
              <a:rPr lang="en-GB" err="1"/>
              <a:t>Mychart</a:t>
            </a:r>
            <a:endParaRPr lang="zh-CN" err="1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0D4DE6-ED2A-6E10-0EEB-835E42A68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901" y="2036140"/>
            <a:ext cx="769918" cy="7204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AAF5B0F-3137-3E1D-5C7D-A3502EBC0EB4}"/>
              </a:ext>
            </a:extLst>
          </p:cNvPr>
          <p:cNvSpPr txBox="1"/>
          <p:nvPr/>
        </p:nvSpPr>
        <p:spPr>
          <a:xfrm>
            <a:off x="1559035" y="3972034"/>
            <a:ext cx="847834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buFont typeface=""/>
              <a:buChar char="•"/>
            </a:pP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Vs. WebMD: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We offer personalized interpretation, not generic articles.</a:t>
            </a:r>
          </a:p>
          <a:p>
            <a:pPr marL="228600" lvl="1" indent="-228600">
              <a:buFont typeface=""/>
              <a:buChar char="•"/>
            </a:pPr>
            <a:endParaRPr lang="en-US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228600" lvl="1" indent="-228600">
              <a:buFont typeface=""/>
              <a:buChar char="•"/>
            </a:pP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Vs. Epic MyChart: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We provide actionable summaries, not just a folder of static documents.</a:t>
            </a:r>
          </a:p>
          <a:p>
            <a:pPr marL="228600" lvl="1" indent="-228600">
              <a:buFont typeface=""/>
              <a:buChar char="•"/>
            </a:pPr>
            <a:endParaRPr lang="en-US">
              <a:solidFill>
                <a:srgbClr val="1A1C1E"/>
              </a:solidFill>
              <a:latin typeface="Calibri"/>
              <a:ea typeface="Inter"/>
              <a:cs typeface="Inter"/>
            </a:endParaRPr>
          </a:p>
          <a:p>
            <a:pPr marL="228600" lvl="1" indent="-228600">
              <a:buFont typeface=""/>
              <a:buChar char="•"/>
            </a:pPr>
            <a:r>
              <a:rPr lang="en-US" b="1">
                <a:solidFill>
                  <a:srgbClr val="1A1C1E"/>
                </a:solidFill>
                <a:latin typeface="Calibri"/>
                <a:ea typeface="Inter"/>
                <a:cs typeface="Inter"/>
              </a:rPr>
              <a:t>Our Edge:</a:t>
            </a:r>
            <a:r>
              <a:rPr lang="en-US">
                <a:solidFill>
                  <a:srgbClr val="1A1C1E"/>
                </a:solidFill>
                <a:latin typeface="Calibri"/>
                <a:ea typeface="Inter"/>
                <a:cs typeface="Inter"/>
              </a:rPr>
              <a:t> True Bi-Directional AI. We don't just store data; we synthesize it into plots and narratives.</a:t>
            </a:r>
          </a:p>
          <a:p>
            <a:pPr algn="ctr"/>
            <a:endParaRPr lang="zh-CN" alt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8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6D96-8B50-145D-6001-05CB3AC6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" y="484614"/>
            <a:ext cx="12168388" cy="1325563"/>
          </a:xfrm>
        </p:spPr>
        <p:txBody>
          <a:bodyPr>
            <a:normAutofit/>
          </a:bodyPr>
          <a:lstStyle/>
          <a:p>
            <a:pPr algn="ctr"/>
            <a:r>
              <a:rPr lang="en-GB" sz="3200"/>
              <a:t>The problem: communication gap in healthcare</a:t>
            </a:r>
          </a:p>
        </p:txBody>
      </p:sp>
      <p:pic>
        <p:nvPicPr>
          <p:cNvPr id="7" name="veo-cinematic-scene">
            <a:hlinkClick r:id="" action="ppaction://media"/>
            <a:extLst>
              <a:ext uri="{FF2B5EF4-FFF2-40B4-BE49-F238E27FC236}">
                <a16:creationId xmlns:a16="http://schemas.microsoft.com/office/drawing/2014/main" id="{FA11F7D0-E001-5580-FE04-48B687CE8D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1974" y="2053907"/>
            <a:ext cx="8350334" cy="46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1EF2-FDE3-3099-4B3D-B252154A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Pain for doctors too</a:t>
            </a:r>
          </a:p>
        </p:txBody>
      </p:sp>
      <p:pic>
        <p:nvPicPr>
          <p:cNvPr id="4" name="veo-cinematic-scene-2">
            <a:hlinkClick r:id="" action="ppaction://media"/>
            <a:extLst>
              <a:ext uri="{FF2B5EF4-FFF2-40B4-BE49-F238E27FC236}">
                <a16:creationId xmlns:a16="http://schemas.microsoft.com/office/drawing/2014/main" id="{0D10E9F9-D583-2D84-DB5C-6C2624890E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6356" y="2064957"/>
            <a:ext cx="8519286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7976-2422-7A2C-1A9F-2D934407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 real world issue</a:t>
            </a:r>
          </a:p>
        </p:txBody>
      </p:sp>
      <p:pic>
        <p:nvPicPr>
          <p:cNvPr id="6" name="Content Placeholder 5" descr="Grafico delle risposte di Moduli. Titolo della domanda: 4. How often do you feel that important health information is forgotten or not recorded accurately?. Numero di risposte: 21 risposte.">
            <a:extLst>
              <a:ext uri="{FF2B5EF4-FFF2-40B4-BE49-F238E27FC236}">
                <a16:creationId xmlns:a16="http://schemas.microsoft.com/office/drawing/2014/main" id="{736E1034-42A3-C275-676E-7F5945A7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54" y="2019185"/>
            <a:ext cx="6262691" cy="2605390"/>
          </a:xfrm>
          <a:prstGeom prst="rect">
            <a:avLst/>
          </a:prstGeom>
        </p:spPr>
      </p:pic>
      <p:pic>
        <p:nvPicPr>
          <p:cNvPr id="8" name="Picture 7" descr="Grafico delle risposte di Moduli. Titolo della domanda: 8. Have you ever needed translation or clarification during a medical consultation (spoken or written)?. Numero di risposte: 18 risposte.">
            <a:extLst>
              <a:ext uri="{FF2B5EF4-FFF2-40B4-BE49-F238E27FC236}">
                <a16:creationId xmlns:a16="http://schemas.microsoft.com/office/drawing/2014/main" id="{BD3983DF-E9AA-866C-FE23-39FD84767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77" y="2021646"/>
            <a:ext cx="5898399" cy="2646832"/>
          </a:xfrm>
          <a:prstGeom prst="rect">
            <a:avLst/>
          </a:prstGeom>
        </p:spPr>
      </p:pic>
      <p:pic>
        <p:nvPicPr>
          <p:cNvPr id="7" name="Picture 6" descr="Grafico delle risposte di Moduli. Titolo della domanda: 5. Have you ever had difficulty remembering what your doctor told you during a consultation?. Numero di risposte: 20 risposte.">
            <a:extLst>
              <a:ext uri="{FF2B5EF4-FFF2-40B4-BE49-F238E27FC236}">
                <a16:creationId xmlns:a16="http://schemas.microsoft.com/office/drawing/2014/main" id="{453BBDD8-1037-221A-F048-9A342569E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481" y="4414455"/>
            <a:ext cx="6088524" cy="25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BA98-2682-8460-281B-5C57A66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Our goal</a:t>
            </a:r>
          </a:p>
        </p:txBody>
      </p:sp>
      <p:pic>
        <p:nvPicPr>
          <p:cNvPr id="7" name="Graphic 6" descr="Transfer with solid fill">
            <a:extLst>
              <a:ext uri="{FF2B5EF4-FFF2-40B4-BE49-F238E27FC236}">
                <a16:creationId xmlns:a16="http://schemas.microsoft.com/office/drawing/2014/main" id="{27981BE4-20EF-B7D0-1204-54BE7616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8286" y="4572549"/>
            <a:ext cx="2207554" cy="1552473"/>
          </a:xfrm>
          <a:prstGeom prst="rect">
            <a:avLst/>
          </a:prstGeom>
        </p:spPr>
      </p:pic>
      <p:pic>
        <p:nvPicPr>
          <p:cNvPr id="8" name="Graphic 7" descr="Chat with solid fill">
            <a:extLst>
              <a:ext uri="{FF2B5EF4-FFF2-40B4-BE49-F238E27FC236}">
                <a16:creationId xmlns:a16="http://schemas.microsoft.com/office/drawing/2014/main" id="{B92F35D3-81EC-1481-8EE9-C433F4374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2266" y="2272251"/>
            <a:ext cx="2767406" cy="2766754"/>
          </a:xfrm>
          <a:prstGeom prst="rect">
            <a:avLst/>
          </a:prstGeom>
        </p:spPr>
      </p:pic>
      <p:pic>
        <p:nvPicPr>
          <p:cNvPr id="4" name="Graphic 3" descr="Male profile with solid fill">
            <a:extLst>
              <a:ext uri="{FF2B5EF4-FFF2-40B4-BE49-F238E27FC236}">
                <a16:creationId xmlns:a16="http://schemas.microsoft.com/office/drawing/2014/main" id="{DD2766FC-1675-E30E-15DB-8BC251A2C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2078" y="2743028"/>
            <a:ext cx="3539392" cy="3656271"/>
          </a:xfrm>
          <a:prstGeom prst="rect">
            <a:avLst/>
          </a:prstGeom>
        </p:spPr>
      </p:pic>
      <p:pic>
        <p:nvPicPr>
          <p:cNvPr id="11" name="Graphic 10" descr="Doctor female with solid fill">
            <a:extLst>
              <a:ext uri="{FF2B5EF4-FFF2-40B4-BE49-F238E27FC236}">
                <a16:creationId xmlns:a16="http://schemas.microsoft.com/office/drawing/2014/main" id="{178D4362-4D39-5243-AD82-785173511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0015" y="2765521"/>
            <a:ext cx="3419260" cy="3426188"/>
          </a:xfrm>
          <a:prstGeom prst="rect">
            <a:avLst/>
          </a:prstGeom>
        </p:spPr>
      </p:pic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15A7A04E-E0DB-E89E-E005-0FA076BD5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09855" y="3255818"/>
            <a:ext cx="810491" cy="803564"/>
          </a:xfrm>
          <a:prstGeom prst="rect">
            <a:avLst/>
          </a:prstGeom>
        </p:spPr>
      </p:pic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EA7F047D-5944-156E-BECD-C114DA7125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01490" y="3103418"/>
            <a:ext cx="658092" cy="6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5D14-A3C1-A0CD-71D4-F2BABA72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pc="0">
                <a:latin typeface="Avenir Next LT Pro"/>
              </a:rPr>
              <a:t>What's needed –Patient Feedback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AA26D-E349-9456-94ED-793CAFAC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9882-BD5F-4BDA-BF1B-F66A17B24B9B}" type="datetime1">
              <a:t>12/16/2025</a:t>
            </a:fld>
            <a:endParaRPr lang="en-US"/>
          </a:p>
        </p:txBody>
      </p:sp>
      <p:pic>
        <p:nvPicPr>
          <p:cNvPr id="7" name="Picture 6" descr="390+ Transcription Icon Stock Illustrations, Royalty-Free Vector Graphics &amp;  Clip Art - iStock">
            <a:extLst>
              <a:ext uri="{FF2B5EF4-FFF2-40B4-BE49-F238E27FC236}">
                <a16:creationId xmlns:a16="http://schemas.microsoft.com/office/drawing/2014/main" id="{238903AA-3486-723B-A0C7-B65EC59F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" r="110" b="25824"/>
          <a:stretch>
            <a:fillRect/>
          </a:stretch>
        </p:blipFill>
        <p:spPr>
          <a:xfrm>
            <a:off x="319047" y="2576909"/>
            <a:ext cx="3187255" cy="235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C7E93-F378-9ED6-EAB7-B1497E606E1E}"/>
              </a:ext>
            </a:extLst>
          </p:cNvPr>
          <p:cNvSpPr txBox="1"/>
          <p:nvPr/>
        </p:nvSpPr>
        <p:spPr>
          <a:xfrm>
            <a:off x="-32017" y="4914119"/>
            <a:ext cx="385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Automatic recording of doctor- patient conversations (71.4%). 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D8FEEF-55BD-BF0A-BE2E-59EA51382DF4}"/>
              </a:ext>
            </a:extLst>
          </p:cNvPr>
          <p:cNvGrpSpPr/>
          <p:nvPr/>
        </p:nvGrpSpPr>
        <p:grpSpPr>
          <a:xfrm>
            <a:off x="3784386" y="2756184"/>
            <a:ext cx="3201680" cy="2804265"/>
            <a:chOff x="3784386" y="2756184"/>
            <a:chExt cx="3201680" cy="2804265"/>
          </a:xfrm>
        </p:grpSpPr>
        <p:pic>
          <p:nvPicPr>
            <p:cNvPr id="11" name="Picture 10" descr="Summary - Free files and folders icons">
              <a:extLst>
                <a:ext uri="{FF2B5EF4-FFF2-40B4-BE49-F238E27FC236}">
                  <a16:creationId xmlns:a16="http://schemas.microsoft.com/office/drawing/2014/main" id="{B09EAB44-DD03-EB44-5891-A58022AFF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312" y="2756184"/>
              <a:ext cx="1979977" cy="19995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B1CCA0-4BE2-36CB-5BF8-BD2F6473B2D1}"/>
                </a:ext>
              </a:extLst>
            </p:cNvPr>
            <p:cNvSpPr txBox="1"/>
            <p:nvPr/>
          </p:nvSpPr>
          <p:spPr>
            <a:xfrm>
              <a:off x="3784386" y="4914118"/>
              <a:ext cx="320168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/>
                <a:t>Summaries of written doctor instructions (85.7%). </a:t>
              </a: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E74663-0409-AC14-1047-C518B25CDD29}"/>
              </a:ext>
            </a:extLst>
          </p:cNvPr>
          <p:cNvGrpSpPr/>
          <p:nvPr/>
        </p:nvGrpSpPr>
        <p:grpSpPr>
          <a:xfrm>
            <a:off x="7056504" y="2927156"/>
            <a:ext cx="2458890" cy="2633293"/>
            <a:chOff x="7056504" y="2927156"/>
            <a:chExt cx="2458890" cy="2633293"/>
          </a:xfrm>
        </p:grpSpPr>
        <p:pic>
          <p:nvPicPr>
            <p:cNvPr id="13" name="Picture 12" descr="Symptom Icons - Free SVG &amp; PNG Symptom Images - Noun Project">
              <a:extLst>
                <a:ext uri="{FF2B5EF4-FFF2-40B4-BE49-F238E27FC236}">
                  <a16:creationId xmlns:a16="http://schemas.microsoft.com/office/drawing/2014/main" id="{76BD8760-2C20-5739-57BB-B97F7F334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4356" y="2927156"/>
              <a:ext cx="1824063" cy="18304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7CAAD4-013E-0796-1119-DC74C34BD2DB}"/>
                </a:ext>
              </a:extLst>
            </p:cNvPr>
            <p:cNvSpPr txBox="1"/>
            <p:nvPr/>
          </p:nvSpPr>
          <p:spPr>
            <a:xfrm>
              <a:off x="7056504" y="4914118"/>
              <a:ext cx="245889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>
                  <a:latin typeface="Avenir Next LT Pro"/>
                  <a:ea typeface="Avenir Next LT Pro"/>
                  <a:cs typeface="Avenir Next LT Pro"/>
                </a:rPr>
                <a:t>Symptom tracking (52.4%). </a:t>
              </a:r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1FAD6-481C-8D10-5177-DA212C7812AA}"/>
              </a:ext>
            </a:extLst>
          </p:cNvPr>
          <p:cNvGrpSpPr/>
          <p:nvPr/>
        </p:nvGrpSpPr>
        <p:grpSpPr>
          <a:xfrm>
            <a:off x="9515394" y="2644810"/>
            <a:ext cx="2439680" cy="2917293"/>
            <a:chOff x="9515394" y="2644810"/>
            <a:chExt cx="2439680" cy="29172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F7FBEA-30AF-74ED-8886-F11EF4E55326}"/>
                </a:ext>
              </a:extLst>
            </p:cNvPr>
            <p:cNvSpPr txBox="1"/>
            <p:nvPr/>
          </p:nvSpPr>
          <p:spPr>
            <a:xfrm>
              <a:off x="9515394" y="4638773"/>
              <a:ext cx="243968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  <a:p>
              <a:pPr algn="ctr"/>
              <a:r>
                <a:rPr lang="en-GB">
                  <a:latin typeface="Avenir Next LT Pro"/>
                </a:rPr>
                <a:t>Medication reminders (42.9%). </a:t>
              </a:r>
            </a:p>
          </p:txBody>
        </p:sp>
        <p:pic>
          <p:nvPicPr>
            <p:cNvPr id="15" name="Picture 14" descr="Medicine Time Icon. Vector illustration of Medicine Reminder. 8569620  Vector Art at Vecteezy">
              <a:extLst>
                <a:ext uri="{FF2B5EF4-FFF2-40B4-BE49-F238E27FC236}">
                  <a16:creationId xmlns:a16="http://schemas.microsoft.com/office/drawing/2014/main" id="{8ECE40B2-8204-9C13-7F36-829D321B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743" t="6052" r="4214" b="4694"/>
            <a:stretch>
              <a:fillRect/>
            </a:stretch>
          </p:blipFill>
          <p:spPr>
            <a:xfrm>
              <a:off x="9623234" y="2644810"/>
              <a:ext cx="2226730" cy="213821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899C7-9CE7-33B0-FECF-3B54ADC12530}"/>
              </a:ext>
            </a:extLst>
          </p:cNvPr>
          <p:cNvSpPr/>
          <p:nvPr/>
        </p:nvSpPr>
        <p:spPr>
          <a:xfrm>
            <a:off x="1062958" y="6326521"/>
            <a:ext cx="1357512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5BBE-DFA8-D80A-6C6E-C8E0D683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side 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FDC5D2-9551-7BD4-12BB-54E17FF0C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041" y="2456520"/>
            <a:ext cx="1945660" cy="35472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5932CEB-38FA-9A4E-79EE-57902944D921}"/>
              </a:ext>
            </a:extLst>
          </p:cNvPr>
          <p:cNvSpPr txBox="1"/>
          <p:nvPr/>
        </p:nvSpPr>
        <p:spPr>
          <a:xfrm>
            <a:off x="1114718" y="1486438"/>
            <a:ext cx="6096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+mj-lt"/>
                <a:ea typeface="+mj-ea"/>
                <a:cs typeface="+mj-cs"/>
              </a:rPr>
              <a:t>Empowering Patients with Clarity</a:t>
            </a:r>
            <a:endParaRPr lang="en-US" altLang="zh-CN" sz="2400" i="1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3629B1-E1DA-DC63-BFFB-B4C9A5C84DDA}"/>
              </a:ext>
            </a:extLst>
          </p:cNvPr>
          <p:cNvSpPr txBox="1"/>
          <p:nvPr/>
        </p:nvSpPr>
        <p:spPr>
          <a:xfrm>
            <a:off x="2920294" y="2174549"/>
            <a:ext cx="8371930" cy="4116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1. Conversation Tracking: </a:t>
            </a:r>
            <a:endParaRPr lang="en-US"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  How it works: </a:t>
            </a: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Generates an interpretable summary of a medical consultation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Possibility of translating to another language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Simplifies the medical jargon to everyday language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2.</a:t>
            </a: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 Extracts key insights from handwritten prescriptions and text-based medical reports</a:t>
            </a:r>
            <a:endParaRPr lang="zh-CN" altLang="en-US" sz="1600" b="1" i="1">
              <a:latin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Therapeutic instructions</a:t>
            </a:r>
          </a:p>
          <a:p>
            <a:pPr>
              <a:lnSpc>
                <a:spcPct val="150000"/>
              </a:lnSpc>
            </a:pP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3. </a:t>
            </a:r>
            <a:r>
              <a:rPr lang="en-US" sz="1600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+mn-lt"/>
                <a:cs typeface="Arial"/>
              </a:rPr>
              <a:t>My Health Snapshot ("How am I doing lately?")</a:t>
            </a:r>
            <a:endParaRPr lang="en-US" sz="1600" i="1">
              <a:latin typeface="Calibri"/>
              <a:ea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Symptom tracker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en-US" sz="1600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Medication and measurement reminder</a:t>
            </a:r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App compiles patterns from symptoms, medication adherence (Especially relevant in chronic diseases)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23AD-5C40-726F-39C8-3C27105F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Doctor 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33D3CB-06F3-D38D-F2CD-313766106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721" y="2454791"/>
            <a:ext cx="2149593" cy="3494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6EF10B9-EEEE-403F-26CF-056BCF52C11C}"/>
              </a:ext>
            </a:extLst>
          </p:cNvPr>
          <p:cNvSpPr txBox="1"/>
          <p:nvPr/>
        </p:nvSpPr>
        <p:spPr>
          <a:xfrm>
            <a:off x="3559850" y="2353501"/>
            <a:ext cx="8008448" cy="3331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The</a:t>
            </a:r>
            <a:r>
              <a:rPr lang="en-US" b="1" i="1" baseline="0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 </a:t>
            </a:r>
            <a:r>
              <a:rPr lang="en-US" b="1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Patient Snapshot:</a:t>
            </a:r>
            <a:r>
              <a:rPr lang="en-US" i="1">
                <a:latin typeface="Calibri"/>
                <a:ea typeface="Arial"/>
                <a:cs typeface="Arial"/>
              </a:rPr>
              <a:t>​</a:t>
            </a:r>
            <a:endParaRPr lang="en-US" altLang="zh-CN"/>
          </a:p>
          <a:p>
            <a:pPr lvl="1">
              <a:lnSpc>
                <a:spcPct val="150000"/>
              </a:lnSpc>
            </a:pPr>
            <a:r>
              <a:rPr lang="en-US" b="1" baseline="0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What it is:</a:t>
            </a:r>
            <a:r>
              <a:rPr lang="en-US" baseline="0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 </a:t>
            </a:r>
            <a:r>
              <a:rPr lang="en-US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Summary</a:t>
            </a:r>
            <a:r>
              <a:rPr lang="en-US" baseline="0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 of the patient's status since the last visit</a:t>
            </a:r>
            <a:endParaRPr lang="en-US">
              <a:latin typeface="Calibri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latin typeface="Calibri"/>
                <a:ea typeface="Arial"/>
                <a:cs typeface="Arial"/>
              </a:rPr>
              <a:t>Trends visualizations from longitudinal data provided by the patient (medication intake, symptoms, lifestyle)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Detection and flagging of anomalies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i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Example:</a:t>
            </a:r>
            <a:r>
              <a:rPr lang="en-US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"Patient adherent to </a:t>
            </a:r>
            <a:r>
              <a:rPr lang="en-US" err="1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MedicationX</a:t>
            </a:r>
            <a:r>
              <a:rPr lang="en-US">
                <a:solidFill>
                  <a:srgbClr val="1A1C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. Reports subsiding vertigo, but new onset of mild rash on arms."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sz="1600" b="1">
              <a:solidFill>
                <a:srgbClr val="1A1C1E"/>
              </a:solidFill>
              <a:highlight>
                <a:srgbClr val="FFFFFF"/>
              </a:highlight>
              <a:latin typeface="Calibri"/>
              <a:ea typeface="Calibri"/>
              <a:cs typeface="Arial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31D205-BEA3-178F-9965-56FB2935D558}"/>
              </a:ext>
            </a:extLst>
          </p:cNvPr>
          <p:cNvSpPr txBox="1"/>
          <p:nvPr/>
        </p:nvSpPr>
        <p:spPr>
          <a:xfrm>
            <a:off x="1114615" y="1488744"/>
            <a:ext cx="6096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1" u="none" strike="noStrike" baseline="0">
                <a:solidFill>
                  <a:srgbClr val="000000"/>
                </a:solidFill>
                <a:latin typeface="Avenir Next LT Pro"/>
                <a:ea typeface="Avenir Next LT Pro"/>
                <a:cs typeface="Avenir Next LT Pro"/>
              </a:rPr>
              <a:t>The Clinical Dashboard</a:t>
            </a:r>
            <a:r>
              <a:rPr sz="2400" b="0" i="0">
                <a:solidFill>
                  <a:srgbClr val="000000"/>
                </a:solidFill>
                <a:latin typeface="Avenir Next LT Pro"/>
                <a:ea typeface="Avenir Next LT Pro"/>
                <a:cs typeface="Avenir Next LT Pro"/>
              </a:rPr>
              <a:t>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5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DD04A-782B-8B7A-2D61-9CF13582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FB41-4E24-D4AC-97BD-80A80531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DF84-9F76-77C4-F81B-524D92D2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9882-BD5F-4BDA-BF1B-F66A17B24B9B}" type="datetime1">
              <a:t>12/16/2025</a:t>
            </a:fld>
            <a:endParaRPr lang="en-US"/>
          </a:p>
        </p:txBody>
      </p:sp>
      <p:pic>
        <p:nvPicPr>
          <p:cNvPr id="3" name="Picture 2" descr="A group of rectangular objects&#10;&#10;AI-generated content may be incorrect.">
            <a:extLst>
              <a:ext uri="{FF2B5EF4-FFF2-40B4-BE49-F238E27FC236}">
                <a16:creationId xmlns:a16="http://schemas.microsoft.com/office/drawing/2014/main" id="{85D106CE-A603-CA2A-5109-1610EC2A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88" y="3286598"/>
            <a:ext cx="5286771" cy="201472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47759D-0F2E-8E63-39A6-2867823B9A4E}"/>
              </a:ext>
            </a:extLst>
          </p:cNvPr>
          <p:cNvSpPr/>
          <p:nvPr/>
        </p:nvSpPr>
        <p:spPr>
          <a:xfrm>
            <a:off x="384137" y="2728208"/>
            <a:ext cx="2913725" cy="8792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en-GB"/>
          </a:p>
          <a:p>
            <a:pPr marL="285750" indent="-285750" algn="ctr">
              <a:buFont typeface="Arial"/>
              <a:buChar char="•"/>
            </a:pPr>
            <a:r>
              <a:rPr lang="en-GB"/>
              <a:t>Medical reports</a:t>
            </a:r>
          </a:p>
          <a:p>
            <a:pPr marL="285750" indent="-285750" algn="ctr">
              <a:buFont typeface="Arial"/>
              <a:buChar char="•"/>
            </a:pPr>
            <a:r>
              <a:rPr lang="en-GB"/>
              <a:t>Technical jargon</a:t>
            </a:r>
          </a:p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7B0CDB-6214-5B0E-1E66-2840EFD33AD9}"/>
              </a:ext>
            </a:extLst>
          </p:cNvPr>
          <p:cNvSpPr/>
          <p:nvPr/>
        </p:nvSpPr>
        <p:spPr>
          <a:xfrm>
            <a:off x="8916759" y="4863241"/>
            <a:ext cx="2844000" cy="87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,Sans-Serif"/>
              <a:buChar char="•"/>
            </a:pPr>
            <a:r>
              <a:rPr lang="en-GB" sz="1400"/>
              <a:t>Structured patient's status report</a:t>
            </a:r>
          </a:p>
          <a:p>
            <a:pPr marL="285750" indent="-285750" algn="ctr">
              <a:buFont typeface="Arial,Sans-Serif"/>
              <a:buChar char="•"/>
            </a:pPr>
            <a:r>
              <a:rPr lang="en-GB" sz="1400"/>
              <a:t>Time-series trend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5C64FA-9EC0-A0B0-94CF-261CF6AEB606}"/>
              </a:ext>
            </a:extLst>
          </p:cNvPr>
          <p:cNvSpPr/>
          <p:nvPr/>
        </p:nvSpPr>
        <p:spPr>
          <a:xfrm>
            <a:off x="386757" y="4860689"/>
            <a:ext cx="2940000" cy="88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r>
              <a:rPr lang="en-GB" sz="1600"/>
              <a:t>Symptom tracking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/>
              <a:t>Medication intake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/>
              <a:t>Lifestyle variables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2F2E5A-35DE-E77E-E6D8-954663DBEAFE}"/>
              </a:ext>
            </a:extLst>
          </p:cNvPr>
          <p:cNvSpPr/>
          <p:nvPr/>
        </p:nvSpPr>
        <p:spPr>
          <a:xfrm>
            <a:off x="8868757" y="2719171"/>
            <a:ext cx="2940000" cy="88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,Sans-Serif"/>
              <a:buChar char="•"/>
            </a:pPr>
            <a:r>
              <a:rPr lang="en-GB" sz="1600">
                <a:solidFill>
                  <a:srgbClr val="FFFFFF"/>
                </a:solidFill>
              </a:rPr>
              <a:t>Interpretable summaries of reports (translation)</a:t>
            </a:r>
          </a:p>
          <a:p>
            <a:pPr marL="285750" indent="-285750" algn="ctr">
              <a:buFont typeface="Arial,Sans-Serif"/>
              <a:buChar char="•"/>
            </a:pPr>
            <a:r>
              <a:rPr lang="en-GB" sz="1600"/>
              <a:t>Actionable instructions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5DD53-3BFB-349A-EB02-36D3F4040F2C}"/>
              </a:ext>
            </a:extLst>
          </p:cNvPr>
          <p:cNvSpPr txBox="1"/>
          <p:nvPr/>
        </p:nvSpPr>
        <p:spPr>
          <a:xfrm>
            <a:off x="3555104" y="2988000"/>
            <a:ext cx="5097309" cy="602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Multimodal LLM</a:t>
            </a:r>
          </a:p>
          <a:p>
            <a:pPr algn="ctr"/>
            <a:r>
              <a:rPr lang="en-GB" sz="1400"/>
              <a:t>Medical reasoning engine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E7CAD-8694-1963-EF41-9B14A79FAC53}"/>
              </a:ext>
            </a:extLst>
          </p:cNvPr>
          <p:cNvSpPr txBox="1"/>
          <p:nvPr/>
        </p:nvSpPr>
        <p:spPr>
          <a:xfrm>
            <a:off x="404896" y="2322967"/>
            <a:ext cx="2857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Doctor's inputs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E099D-49AD-8555-77A8-C9FE1225AB25}"/>
              </a:ext>
            </a:extLst>
          </p:cNvPr>
          <p:cNvSpPr txBox="1"/>
          <p:nvPr/>
        </p:nvSpPr>
        <p:spPr>
          <a:xfrm>
            <a:off x="377998" y="4493724"/>
            <a:ext cx="292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Patient's inputs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1FFDE-7CD2-8EAD-1FB9-416B3DEB3C5B}"/>
              </a:ext>
            </a:extLst>
          </p:cNvPr>
          <p:cNvSpPr txBox="1"/>
          <p:nvPr/>
        </p:nvSpPr>
        <p:spPr>
          <a:xfrm>
            <a:off x="8873859" y="2356620"/>
            <a:ext cx="292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Patient's 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520D5-512A-FC1C-8AEE-6D9651A11C51}"/>
              </a:ext>
            </a:extLst>
          </p:cNvPr>
          <p:cNvSpPr txBox="1"/>
          <p:nvPr/>
        </p:nvSpPr>
        <p:spPr>
          <a:xfrm>
            <a:off x="8900757" y="4495104"/>
            <a:ext cx="2857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Doctor's outputs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D8DE9-64E6-1896-E2C8-B6B770A1341E}"/>
              </a:ext>
            </a:extLst>
          </p:cNvPr>
          <p:cNvSpPr/>
          <p:nvPr/>
        </p:nvSpPr>
        <p:spPr>
          <a:xfrm>
            <a:off x="1107721" y="6378222"/>
            <a:ext cx="1121833" cy="310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ogo of a bridge&#10;&#10;AI-generated content may be incorrect.">
            <a:extLst>
              <a:ext uri="{FF2B5EF4-FFF2-40B4-BE49-F238E27FC236}">
                <a16:creationId xmlns:a16="http://schemas.microsoft.com/office/drawing/2014/main" id="{37C960A9-9ACF-3D2D-50A4-4B02B89E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11" t="24720" r="25654" b="30994"/>
          <a:stretch>
            <a:fillRect/>
          </a:stretch>
        </p:blipFill>
        <p:spPr>
          <a:xfrm>
            <a:off x="5177151" y="4936679"/>
            <a:ext cx="1860089" cy="17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13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AccentBoxVTI</vt:lpstr>
      <vt:lpstr>HealthBridge: medical record summarizer </vt:lpstr>
      <vt:lpstr>The problem: communication gap in healthcare</vt:lpstr>
      <vt:lpstr>Pain for doctors too</vt:lpstr>
      <vt:lpstr>A real world issue</vt:lpstr>
      <vt:lpstr>Our goal</vt:lpstr>
      <vt:lpstr>What's needed –Patient Feedback</vt:lpstr>
      <vt:lpstr>Patient side </vt:lpstr>
      <vt:lpstr>Doctor side</vt:lpstr>
      <vt:lpstr>Our solution</vt:lpstr>
      <vt:lpstr>Market sentiment</vt:lpstr>
      <vt:lpstr>Market size</vt:lpstr>
      <vt:lpstr>Business model</vt:lpstr>
      <vt:lpstr>Business model</vt:lpstr>
      <vt:lpstr>Roadmap</vt:lpstr>
      <vt:lpstr>HealthBridge: medical record summarizer </vt:lpstr>
      <vt:lpstr>Competition 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10</cp:revision>
  <dcterms:created xsi:type="dcterms:W3CDTF">2025-12-10T14:13:39Z</dcterms:created>
  <dcterms:modified xsi:type="dcterms:W3CDTF">2025-12-16T12:33:29Z</dcterms:modified>
</cp:coreProperties>
</file>