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4" r:id="rId3"/>
    <p:sldId id="382" r:id="rId4"/>
    <p:sldId id="383" r:id="rId5"/>
    <p:sldId id="379" r:id="rId6"/>
    <p:sldId id="261" r:id="rId7"/>
    <p:sldId id="378" r:id="rId8"/>
    <p:sldId id="380" r:id="rId9"/>
    <p:sldId id="381" r:id="rId10"/>
    <p:sldId id="263" r:id="rId11"/>
    <p:sldId id="262" r:id="rId12"/>
    <p:sldId id="258" r:id="rId13"/>
    <p:sldId id="259" r:id="rId14"/>
    <p:sldId id="384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AADB"/>
    <a:srgbClr val="773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545" autoAdjust="0"/>
  </p:normalViewPr>
  <p:slideViewPr>
    <p:cSldViewPr snapToGrid="0">
      <p:cViewPr varScale="1">
        <p:scale>
          <a:sx n="92" d="100"/>
          <a:sy n="92" d="100"/>
        </p:scale>
        <p:origin x="12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C6D1D3-AB49-4288-9412-4DFBA4FBDAFF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E4F6B-965D-4713-9105-2FAA7DBC267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304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AB4D49-FF6F-4F25-F7AE-142939F37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C85226B-1EE0-0EDE-DE00-ABED840FBD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070806F-38C7-2153-EBE1-B0FCBD952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71538-7585-46AD-B7DD-957699EC9436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38CC6FE-8909-32F0-99BC-45AA4015B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FED34A-25BD-F610-7FB6-C14E8B9D4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5B276-80BC-476D-86AE-A4AF28C8BAD8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47BCBF4-8ACF-A060-A018-BEB342EAD3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-9525" y="-9526"/>
            <a:ext cx="12230983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E9DB9EA7-7B81-8E43-4AAB-137FCD60D0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312826"/>
            <a:ext cx="12192000" cy="91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427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775DDF-83C7-60C9-85D5-1C41E2674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EE646C4-B720-C85B-4D5B-3D9224E987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98B2AF-0B7D-C5C7-E1CB-3AE0B6EED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71538-7585-46AD-B7DD-957699EC9436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CE3A303-B573-7E56-E614-D85E44126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2AC854-DB96-2729-D0D6-F63333D8E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5B276-80BC-476D-86AE-A4AF28C8BA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00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E183C28-6023-8897-4FB6-400551AE5F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425D69E-321E-1248-34E2-EC9FEC1EEA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8CD458C-1620-E8A9-4FD0-5B3B9612F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71538-7585-46AD-B7DD-957699EC9436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E9A3DD-264F-CA98-8C6C-6E424603A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DBA04D-3198-13B4-627F-16A98BA51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5B276-80BC-476D-86AE-A4AF28C8BA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28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777AFF-6529-16E6-9A74-C6EB5C5C7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56B8157-8B75-FA59-95A5-B3A9F80E1A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98FB1E7-32E2-5D3D-B166-2D3F2F606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71538-7585-46AD-B7DD-957699EC9436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90187BD-9AB7-F427-04A8-A3394ECAB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8AB96B-245A-5187-5C14-55F39F854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5B276-80BC-476D-86AE-A4AF28C8BA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501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42CDBE-CB83-7013-D233-AC0BCB744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444EF1A-EEDA-CADD-5E69-4BECC2432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D48A9A-AFD3-E988-2412-32DF292D1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71538-7585-46AD-B7DD-957699EC9436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6D9070D-2367-BEBB-B9D4-80A0CC0AB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CB91CF1-64E9-7E3D-563A-13F9B9DDE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5B276-80BC-476D-86AE-A4AF28C8BA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192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E85CE3-AD58-2D9A-EA20-3F1A90B60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AD2482C-E2D0-96D9-571D-0D0DC8ED33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B46BEB2-DDEF-410D-2288-1D0A3693F1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176D986-B384-9ACA-7FA3-489519B82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71538-7585-46AD-B7DD-957699EC9436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8D392E8-1D37-C7B3-B97A-BF68C7C30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7317C32-9D11-8475-177D-1E28A7930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5B276-80BC-476D-86AE-A4AF28C8BA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694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E7332E-E6E5-51C4-8D6C-DAC4B7A5E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C39BC43-CA85-A306-B526-60506D2E94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A2C7C25-9D9B-5A7D-62B7-0C9C5CC4E5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5F63AF-9DA8-5318-0DB7-2AFA227D99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18E70F5-1A07-2552-2EF0-91C951FB5B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0786D24-8BA7-ECE3-C816-E6E3D9562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71538-7585-46AD-B7DD-957699EC9436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3D5B9C9-5B77-72E5-97EF-6677418C9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6A3E379-718B-CABD-93DB-2F7D75A7A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5B276-80BC-476D-86AE-A4AF28C8BA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03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5AF22E-4FAF-A9BE-2C75-89DC844B1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14995FA-3605-CAE5-12BA-DB60F2BEF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71538-7585-46AD-B7DD-957699EC9436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D0AD807-97FE-737E-D43E-94BAA15D8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54DCF17-E317-F65B-BABF-4DFDF6BC3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5B276-80BC-476D-86AE-A4AF28C8BA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64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D0CB9C4-8A7B-1AEF-60EF-7095C8BE1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71538-7585-46AD-B7DD-957699EC9436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74D1BC2-1EE5-1A19-D4A8-92842CFB7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5892605-18E4-02E7-BB2B-07F0A547D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5B276-80BC-476D-86AE-A4AF28C8BA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944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585E70-7A97-240E-CB25-EEB2A3564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EFD6EC-4809-54B4-C371-2406526BDA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D03D301-06D4-6E73-0974-A80EC5ACA1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4C167FA-58E0-6CCE-4787-5EA1CF355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71538-7585-46AD-B7DD-957699EC9436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4C67558-A5F4-D17C-5450-7C457DD7F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6D6CB05-E288-CBB0-4A80-2C1373753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5B276-80BC-476D-86AE-A4AF28C8BA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159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54ABA1-11CE-4232-AAE3-85AA02BBA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BB2A13E-D14E-B073-4944-B3755DF16F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980C569-5198-14AA-894C-A2332EA784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F6EE250-8C5E-C318-9028-9C677B47D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71538-7585-46AD-B7DD-957699EC9436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5FDF049-80F4-C5A4-3383-03F9CC379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A931916-1D87-E4CF-4DE0-BF62795A5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5B276-80BC-476D-86AE-A4AF28C8BA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434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8357407-012B-DB86-AC3E-6C5CAE31E9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F2E3201-09AD-2648-6F30-985DCBFD4F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29CD243-0E17-76A3-6B75-DFCF6340BA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71538-7585-46AD-B7DD-957699EC9436}" type="datetimeFigureOut">
              <a:rPr lang="en-US" smtClean="0"/>
              <a:t>6/26/2023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B91445C-6685-A18A-86E6-F9335F6A63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8583759-5005-6FC8-2CCC-61BCF023CD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5B276-80BC-476D-86AE-A4AF28C8BA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426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sv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D28074-28A1-0359-9595-C8FBEB719B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875" y="3429000"/>
            <a:ext cx="9144000" cy="1856997"/>
          </a:xfrm>
        </p:spPr>
        <p:txBody>
          <a:bodyPr>
            <a:noAutofit/>
          </a:bodyPr>
          <a:lstStyle/>
          <a:p>
            <a:pPr algn="l"/>
            <a:r>
              <a:rPr lang="en-US" sz="3600" b="1" dirty="0">
                <a:latin typeface="Avenir"/>
              </a:rPr>
              <a:t>Bioinformatic Analysis of RNA-sequencing</a:t>
            </a:r>
            <a:br>
              <a:rPr lang="en-US" sz="3600" dirty="0">
                <a:latin typeface="Avenir"/>
              </a:rPr>
            </a:br>
            <a:br>
              <a:rPr lang="en-US" sz="3600" dirty="0">
                <a:latin typeface="Avenir"/>
              </a:rPr>
            </a:br>
            <a:r>
              <a:rPr lang="en-US" sz="3600" i="1" dirty="0">
                <a:latin typeface="Avenir"/>
              </a:rPr>
              <a:t>R refresh and Reproducible Research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6CB0CD4D-4910-1C7D-8100-5E867F83ED56}"/>
              </a:ext>
            </a:extLst>
          </p:cNvPr>
          <p:cNvSpPr txBox="1"/>
          <p:nvPr/>
        </p:nvSpPr>
        <p:spPr>
          <a:xfrm flipH="1">
            <a:off x="7168902" y="5797760"/>
            <a:ext cx="479711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 pitchFamily="34" charset="0"/>
                <a:ea typeface="ＭＳ Ｐゴシック"/>
              </a:rPr>
              <a:t>Allison Burns, Maxime Jan, Linda Mhalla,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x-none" sz="2000" b="0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 pitchFamily="34" charset="0"/>
                <a:ea typeface="ＭＳ Ｐゴシック"/>
              </a:rPr>
              <a:t>Christian Iseli &amp; Nicolas Guex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 pitchFamily="34" charset="0"/>
                <a:ea typeface="ＭＳ Ｐゴシック"/>
              </a:rPr>
              <a:t> – </a:t>
            </a:r>
            <a:r>
              <a:rPr lang="en-US" sz="2000" dirty="0">
                <a:solidFill>
                  <a:srgbClr val="434343"/>
                </a:solidFill>
                <a:latin typeface="Arial" pitchFamily="34" charset="0"/>
                <a:ea typeface="ＭＳ Ｐゴシック"/>
              </a:rPr>
              <a:t>summer</a:t>
            </a:r>
            <a:r>
              <a: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 pitchFamily="34" charset="0"/>
                <a:ea typeface="ＭＳ Ｐゴシック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 pitchFamily="34" charset="0"/>
                <a:ea typeface="ＭＳ Ｐゴシック"/>
              </a:rPr>
              <a:t>2023 –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106046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B798F0-FF7A-21E4-49CF-A5E5D0610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Reproducible research with 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4E80B58-9387-BBA9-D213-9D0D1529457F}"/>
              </a:ext>
            </a:extLst>
          </p:cNvPr>
          <p:cNvSpPr/>
          <p:nvPr/>
        </p:nvSpPr>
        <p:spPr>
          <a:xfrm>
            <a:off x="8374456" y="3688317"/>
            <a:ext cx="3539905" cy="2855455"/>
          </a:xfrm>
          <a:prstGeom prst="rect">
            <a:avLst/>
          </a:prstGeom>
          <a:solidFill>
            <a:schemeClr val="bg1"/>
          </a:solidFill>
          <a:ln w="38100">
            <a:solidFill>
              <a:srgbClr val="773F9B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183EEFA8-53BE-B733-7DE4-0F4CED6CF2C1}"/>
              </a:ext>
            </a:extLst>
          </p:cNvPr>
          <p:cNvSpPr txBox="1">
            <a:spLocks/>
          </p:cNvSpPr>
          <p:nvPr/>
        </p:nvSpPr>
        <p:spPr>
          <a:xfrm>
            <a:off x="792933" y="140627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        ,                   and </a:t>
            </a:r>
          </a:p>
        </p:txBody>
      </p:sp>
      <p:pic>
        <p:nvPicPr>
          <p:cNvPr id="6" name="Espace réservé du contenu 4">
            <a:extLst>
              <a:ext uri="{FF2B5EF4-FFF2-40B4-BE49-F238E27FC236}">
                <a16:creationId xmlns:a16="http://schemas.microsoft.com/office/drawing/2014/main" id="{48F44265-C97A-3996-AC5D-2E3EA19A6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08076" y="1727185"/>
            <a:ext cx="1948543" cy="683738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FD29402A-8B0E-9287-1952-ED2EE54D4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33" y="1645985"/>
            <a:ext cx="879357" cy="68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043F4C7-BA04-4195-37F0-56E105D615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7962" y="1822594"/>
            <a:ext cx="3437801" cy="492920"/>
          </a:xfrm>
          <a:prstGeom prst="rect">
            <a:avLst/>
          </a:prstGeom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7DBEF1B8-1956-01E0-23D0-6C59F7543A85}"/>
              </a:ext>
            </a:extLst>
          </p:cNvPr>
          <p:cNvCxnSpPr>
            <a:cxnSpLocks/>
          </p:cNvCxnSpPr>
          <p:nvPr/>
        </p:nvCxnSpPr>
        <p:spPr>
          <a:xfrm>
            <a:off x="1348967" y="2438943"/>
            <a:ext cx="323323" cy="109503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>
            <a:extLst>
              <a:ext uri="{FF2B5EF4-FFF2-40B4-BE49-F238E27FC236}">
                <a16:creationId xmlns:a16="http://schemas.microsoft.com/office/drawing/2014/main" id="{BECB6BC6-2CA6-5D4B-07B4-F85B765E44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467" y="3688317"/>
            <a:ext cx="3180216" cy="2855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0D38D141-F201-1FAE-55F8-5695C40AB62E}"/>
              </a:ext>
            </a:extLst>
          </p:cNvPr>
          <p:cNvSpPr/>
          <p:nvPr/>
        </p:nvSpPr>
        <p:spPr>
          <a:xfrm>
            <a:off x="792933" y="3862270"/>
            <a:ext cx="429285" cy="35308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0D60C02-12BB-5BCA-AFFC-9EB6DE05F1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1534" y="3688317"/>
            <a:ext cx="3857041" cy="2855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1D4FCB48-6AF5-EC10-6E32-B8E309B297CE}"/>
              </a:ext>
            </a:extLst>
          </p:cNvPr>
          <p:cNvCxnSpPr>
            <a:cxnSpLocks/>
          </p:cNvCxnSpPr>
          <p:nvPr/>
        </p:nvCxnSpPr>
        <p:spPr>
          <a:xfrm>
            <a:off x="3994957" y="2344776"/>
            <a:ext cx="323323" cy="109503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 13">
            <a:extLst>
              <a:ext uri="{FF2B5EF4-FFF2-40B4-BE49-F238E27FC236}">
                <a16:creationId xmlns:a16="http://schemas.microsoft.com/office/drawing/2014/main" id="{2DD4BDBC-5C27-C10C-4066-808A1D2106C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71999" y="3954030"/>
            <a:ext cx="3376588" cy="77866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BDC9E50-FCE3-4B87-49E1-F34727CBE3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71999" y="5053633"/>
            <a:ext cx="3376588" cy="915820"/>
          </a:xfrm>
          <a:prstGeom prst="rect">
            <a:avLst/>
          </a:prstGeom>
        </p:spPr>
      </p:pic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4A3AE641-8FC4-6256-D5B7-6941EB0FCBCC}"/>
              </a:ext>
            </a:extLst>
          </p:cNvPr>
          <p:cNvCxnSpPr>
            <a:cxnSpLocks/>
          </p:cNvCxnSpPr>
          <p:nvPr/>
        </p:nvCxnSpPr>
        <p:spPr>
          <a:xfrm>
            <a:off x="8310337" y="2432816"/>
            <a:ext cx="323323" cy="109503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9344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67D0A1-DC12-D2E0-94E8-B62BF742C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Reproduce analysis with </a:t>
            </a:r>
            <a:r>
              <a:rPr lang="en-US" dirty="0" err="1"/>
              <a:t>Rmarkdown</a:t>
            </a:r>
            <a:endParaRPr 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D2715A5-CF3D-F196-50CA-9C7FAAD507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Share reports with your PI/</a:t>
            </a:r>
            <a:r>
              <a:rPr lang="en-US" dirty="0" err="1"/>
              <a:t>collegues</a:t>
            </a:r>
            <a:endParaRPr lang="en-US" dirty="0"/>
          </a:p>
          <a:p>
            <a:r>
              <a:rPr lang="en-US" dirty="0"/>
              <a:t>Remember what you have done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View code, figures</a:t>
            </a:r>
          </a:p>
          <a:p>
            <a:endParaRPr lang="en-US" dirty="0"/>
          </a:p>
          <a:p>
            <a:r>
              <a:rPr lang="en-US" dirty="0"/>
              <a:t>Navigate through analyses using tabs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8" name="Espace réservé du contenu 4">
            <a:extLst>
              <a:ext uri="{FF2B5EF4-FFF2-40B4-BE49-F238E27FC236}">
                <a16:creationId xmlns:a16="http://schemas.microsoft.com/office/drawing/2014/main" id="{2B4061D5-6DA5-D71D-44EE-2459BB1949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09501" y="1768047"/>
            <a:ext cx="1064385" cy="37349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D1A7F3F-37AA-247C-AB56-58A345FEE8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9898" y="2199115"/>
            <a:ext cx="2403589" cy="460465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F38479B-CB03-0802-446F-ABD81A1D12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6164" y="2220383"/>
            <a:ext cx="2437482" cy="4093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9C1916D-B419-F96A-D8E1-7C77241C81C5}"/>
              </a:ext>
            </a:extLst>
          </p:cNvPr>
          <p:cNvSpPr txBox="1"/>
          <p:nvPr/>
        </p:nvSpPr>
        <p:spPr>
          <a:xfrm>
            <a:off x="10020615" y="1716114"/>
            <a:ext cx="1366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.html Report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712CE971-7842-DAA2-8F43-790D18F9F4B3}"/>
              </a:ext>
            </a:extLst>
          </p:cNvPr>
          <p:cNvCxnSpPr/>
          <p:nvPr/>
        </p:nvCxnSpPr>
        <p:spPr>
          <a:xfrm>
            <a:off x="9013371" y="1954792"/>
            <a:ext cx="718458" cy="0"/>
          </a:xfrm>
          <a:prstGeom prst="straightConnector1">
            <a:avLst/>
          </a:prstGeom>
          <a:ln w="28575">
            <a:solidFill>
              <a:srgbClr val="75AAD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665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44B887-7178-44AE-2765-0CE3E5824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everyone create an .</a:t>
            </a:r>
            <a:r>
              <a:rPr lang="en-US" dirty="0" err="1"/>
              <a:t>Rmd</a:t>
            </a:r>
            <a:r>
              <a:rPr lang="en-US" dirty="0"/>
              <a:t> file and run the default file ?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4B4D46C-FAD8-6A8A-7E9F-939AE7C82C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522" y="2329544"/>
            <a:ext cx="4412264" cy="3265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60DBC1D-A741-9C3F-6045-5029B89A68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5336" y="2563361"/>
            <a:ext cx="3324353" cy="296907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4065B5F-3928-924C-CDC9-B2DF41ECB9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0964" y="2136813"/>
            <a:ext cx="6618514" cy="34584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id="{E9963724-E799-082B-B983-F88D7E2F1284}"/>
              </a:ext>
            </a:extLst>
          </p:cNvPr>
          <p:cNvCxnSpPr/>
          <p:nvPr/>
        </p:nvCxnSpPr>
        <p:spPr>
          <a:xfrm flipH="1">
            <a:off x="6334125" y="1690688"/>
            <a:ext cx="1009650" cy="173831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F1E32F96-EC76-23BF-942F-7945B42B3592}"/>
              </a:ext>
            </a:extLst>
          </p:cNvPr>
          <p:cNvSpPr txBox="1"/>
          <p:nvPr/>
        </p:nvSpPr>
        <p:spPr>
          <a:xfrm>
            <a:off x="7343775" y="1506022"/>
            <a:ext cx="1425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YAML header</a:t>
            </a:r>
          </a:p>
        </p:txBody>
      </p:sp>
    </p:spTree>
    <p:extLst>
      <p:ext uri="{BB962C8B-B14F-4D97-AF65-F5344CB8AC3E}">
        <p14:creationId xmlns:p14="http://schemas.microsoft.com/office/powerpoint/2010/main" val="1539791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378D27-B5AF-3C21-EE97-E483CF79A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everyone create an .</a:t>
            </a:r>
            <a:r>
              <a:rPr lang="en-US" dirty="0" err="1"/>
              <a:t>Rmd</a:t>
            </a:r>
            <a:r>
              <a:rPr lang="en-US" dirty="0"/>
              <a:t> file, run the default file and create a report ?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C803318-F2B2-4777-6010-7356214365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379" y="2122260"/>
            <a:ext cx="6019037" cy="4201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BF04F54-0C09-F577-2458-9F6AFF9161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4322" y="1953532"/>
            <a:ext cx="4570839" cy="4539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03273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A43BD2-86C9-BDB4-8855-B810E1E51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sz="6000" b="1" dirty="0"/>
              <a:t>Exercice 1</a:t>
            </a:r>
            <a:endParaRPr lang="en-US" sz="6000" b="1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F024CB9-93AB-6B51-316B-094F3FD5E0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38287"/>
            <a:ext cx="10629900" cy="511492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AF18A038-55E3-A165-86C3-F59837160685}"/>
              </a:ext>
            </a:extLst>
          </p:cNvPr>
          <p:cNvSpPr txBox="1"/>
          <p:nvPr/>
        </p:nvSpPr>
        <p:spPr>
          <a:xfrm>
            <a:off x="8362950" y="900390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B050"/>
                </a:solidFill>
              </a:rPr>
              <a:t>Have a look at </a:t>
            </a:r>
            <a:r>
              <a:rPr lang="en-US" sz="2000" b="1" dirty="0" err="1">
                <a:solidFill>
                  <a:srgbClr val="00B050"/>
                </a:solidFill>
              </a:rPr>
              <a:t>CheatSheets</a:t>
            </a:r>
            <a:r>
              <a:rPr lang="en-US" sz="2000" b="1" dirty="0">
                <a:solidFill>
                  <a:srgbClr val="00B050"/>
                </a:solidFill>
              </a:rPr>
              <a:t> pdf</a:t>
            </a:r>
          </a:p>
        </p:txBody>
      </p:sp>
    </p:spTree>
    <p:extLst>
      <p:ext uri="{BB962C8B-B14F-4D97-AF65-F5344CB8AC3E}">
        <p14:creationId xmlns:p14="http://schemas.microsoft.com/office/powerpoint/2010/main" val="1398406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17D549-EA3B-4DEE-9833-D9C3BFB02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174029-E3FB-C407-65E8-2020B9940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Reproducible research</a:t>
            </a:r>
          </a:p>
          <a:p>
            <a:r>
              <a:rPr lang="en-US" dirty="0"/>
              <a:t>Generate reports using R</a:t>
            </a:r>
          </a:p>
          <a:p>
            <a:r>
              <a:rPr lang="en-US" dirty="0"/>
              <a:t>The basics of R</a:t>
            </a:r>
          </a:p>
          <a:p>
            <a:pPr lvl="1"/>
            <a:r>
              <a:rPr lang="en-US" dirty="0"/>
              <a:t>Variables</a:t>
            </a:r>
          </a:p>
          <a:p>
            <a:pPr lvl="1"/>
            <a:r>
              <a:rPr lang="en-US" dirty="0"/>
              <a:t>Manipulate </a:t>
            </a:r>
            <a:r>
              <a:rPr lang="en-US" dirty="0" err="1"/>
              <a:t>data.frames</a:t>
            </a:r>
            <a:r>
              <a:rPr lang="en-US" dirty="0"/>
              <a:t> and matrix</a:t>
            </a:r>
          </a:p>
          <a:p>
            <a:pPr lvl="1"/>
            <a:r>
              <a:rPr lang="en-US" dirty="0"/>
              <a:t>Functions</a:t>
            </a:r>
          </a:p>
          <a:p>
            <a:pPr lvl="1"/>
            <a:r>
              <a:rPr lang="en-US" dirty="0"/>
              <a:t>Read/write text and excel files</a:t>
            </a:r>
          </a:p>
          <a:p>
            <a:pPr lvl="1"/>
            <a:r>
              <a:rPr lang="en-US" dirty="0"/>
              <a:t>Plot data</a:t>
            </a:r>
          </a:p>
        </p:txBody>
      </p:sp>
    </p:spTree>
    <p:extLst>
      <p:ext uri="{BB962C8B-B14F-4D97-AF65-F5344CB8AC3E}">
        <p14:creationId xmlns:p14="http://schemas.microsoft.com/office/powerpoint/2010/main" val="3103605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5122E4-1E26-56F2-9BF0-1057E1169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Reproducible research in data life-cycle</a:t>
            </a:r>
          </a:p>
        </p:txBody>
      </p:sp>
      <p:pic>
        <p:nvPicPr>
          <p:cNvPr id="4" name="pasted-image.png">
            <a:extLst>
              <a:ext uri="{FF2B5EF4-FFF2-40B4-BE49-F238E27FC236}">
                <a16:creationId xmlns:a16="http://schemas.microsoft.com/office/drawing/2014/main" id="{E4D7D0C5-B6CE-BF80-5862-BC460A2DF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7177" y="1222178"/>
            <a:ext cx="4929188" cy="482203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" name="Group 192">
            <a:extLst>
              <a:ext uri="{FF2B5EF4-FFF2-40B4-BE49-F238E27FC236}">
                <a16:creationId xmlns:a16="http://schemas.microsoft.com/office/drawing/2014/main" id="{1D05ACA1-2D7F-ACEA-701B-81141FF054AD}"/>
              </a:ext>
            </a:extLst>
          </p:cNvPr>
          <p:cNvGrpSpPr/>
          <p:nvPr/>
        </p:nvGrpSpPr>
        <p:grpSpPr>
          <a:xfrm>
            <a:off x="7543272" y="1600782"/>
            <a:ext cx="3810528" cy="5126855"/>
            <a:chOff x="0" y="0"/>
            <a:chExt cx="5419416" cy="7291525"/>
          </a:xfrm>
        </p:grpSpPr>
        <p:sp>
          <p:nvSpPr>
            <p:cNvPr id="6" name="Shape 190">
              <a:extLst>
                <a:ext uri="{FF2B5EF4-FFF2-40B4-BE49-F238E27FC236}">
                  <a16:creationId xmlns:a16="http://schemas.microsoft.com/office/drawing/2014/main" id="{08737923-6469-4387-7B2E-36F78787E42D}"/>
                </a:ext>
              </a:extLst>
            </p:cNvPr>
            <p:cNvSpPr/>
            <p:nvPr/>
          </p:nvSpPr>
          <p:spPr>
            <a:xfrm>
              <a:off x="0" y="6883165"/>
              <a:ext cx="5419416" cy="408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r>
                <a:rPr sz="1266"/>
                <a:t>http://www.data-archive.ac.uk/create-manage/life-cycle</a:t>
              </a:r>
            </a:p>
          </p:txBody>
        </p:sp>
        <p:sp>
          <p:nvSpPr>
            <p:cNvPr id="7" name="Shape 191">
              <a:extLst>
                <a:ext uri="{FF2B5EF4-FFF2-40B4-BE49-F238E27FC236}">
                  <a16:creationId xmlns:a16="http://schemas.microsoft.com/office/drawing/2014/main" id="{A436118C-B3B7-799D-3B83-D27CA0396D90}"/>
                </a:ext>
              </a:extLst>
            </p:cNvPr>
            <p:cNvSpPr/>
            <p:nvPr/>
          </p:nvSpPr>
          <p:spPr>
            <a:xfrm>
              <a:off x="3878843" y="0"/>
              <a:ext cx="640359" cy="74424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sz="1266"/>
            </a:p>
          </p:txBody>
        </p:sp>
      </p:grpSp>
    </p:spTree>
    <p:extLst>
      <p:ext uri="{BB962C8B-B14F-4D97-AF65-F5344CB8AC3E}">
        <p14:creationId xmlns:p14="http://schemas.microsoft.com/office/powerpoint/2010/main" val="2775340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858302-0CB5-D6A3-AC5C-E882E30C9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4257602-3F94-6E31-7F25-F6B4AF363A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asted-image.png">
            <a:extLst>
              <a:ext uri="{FF2B5EF4-FFF2-40B4-BE49-F238E27FC236}">
                <a16:creationId xmlns:a16="http://schemas.microsoft.com/office/drawing/2014/main" id="{BED9EDA3-0939-4A10-3B6E-E6E04017B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7177" y="1213248"/>
            <a:ext cx="4893469" cy="483096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" name="Group 199">
            <a:extLst>
              <a:ext uri="{FF2B5EF4-FFF2-40B4-BE49-F238E27FC236}">
                <a16:creationId xmlns:a16="http://schemas.microsoft.com/office/drawing/2014/main" id="{08252CA5-E43B-F4C9-9C2A-55A1154F3654}"/>
              </a:ext>
            </a:extLst>
          </p:cNvPr>
          <p:cNvGrpSpPr/>
          <p:nvPr/>
        </p:nvGrpSpPr>
        <p:grpSpPr>
          <a:xfrm>
            <a:off x="7543270" y="1596317"/>
            <a:ext cx="3810528" cy="5126855"/>
            <a:chOff x="0" y="0"/>
            <a:chExt cx="5419416" cy="7291525"/>
          </a:xfrm>
        </p:grpSpPr>
        <p:sp>
          <p:nvSpPr>
            <p:cNvPr id="6" name="Shape 197">
              <a:extLst>
                <a:ext uri="{FF2B5EF4-FFF2-40B4-BE49-F238E27FC236}">
                  <a16:creationId xmlns:a16="http://schemas.microsoft.com/office/drawing/2014/main" id="{3A2A7F4A-970C-2FB7-FAD3-CDD65C5D5D83}"/>
                </a:ext>
              </a:extLst>
            </p:cNvPr>
            <p:cNvSpPr/>
            <p:nvPr/>
          </p:nvSpPr>
          <p:spPr>
            <a:xfrm>
              <a:off x="0" y="6883165"/>
              <a:ext cx="5419416" cy="408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r>
                <a:rPr sz="1266"/>
                <a:t>http://www.data-archive.ac.uk/create-manage/life-cycle</a:t>
              </a:r>
            </a:p>
          </p:txBody>
        </p:sp>
        <p:sp>
          <p:nvSpPr>
            <p:cNvPr id="7" name="Shape 198">
              <a:extLst>
                <a:ext uri="{FF2B5EF4-FFF2-40B4-BE49-F238E27FC236}">
                  <a16:creationId xmlns:a16="http://schemas.microsoft.com/office/drawing/2014/main" id="{6807040D-8A3E-4A92-AD94-E3CFDCEC69CF}"/>
                </a:ext>
              </a:extLst>
            </p:cNvPr>
            <p:cNvSpPr/>
            <p:nvPr/>
          </p:nvSpPr>
          <p:spPr>
            <a:xfrm>
              <a:off x="3878843" y="0"/>
              <a:ext cx="640359" cy="74424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sz="1266"/>
            </a:p>
          </p:txBody>
        </p:sp>
      </p:grpSp>
    </p:spTree>
    <p:extLst>
      <p:ext uri="{BB962C8B-B14F-4D97-AF65-F5344CB8AC3E}">
        <p14:creationId xmlns:p14="http://schemas.microsoft.com/office/powerpoint/2010/main" val="491644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C1FB3F-AEC5-B2FD-F7DD-AFE114EEB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Reproducible analysis starts with files and directory</a:t>
            </a:r>
            <a:endParaRPr lang="en-US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28387E5-29A7-462D-4430-44D5988723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27" y="2655355"/>
            <a:ext cx="1551929" cy="3872139"/>
          </a:xfrm>
          <a:prstGeom prst="rect">
            <a:avLst/>
          </a:prstGeom>
        </p:spPr>
      </p:pic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50E4FFBA-0B8A-E220-EE42-54FEDECFF117}"/>
              </a:ext>
            </a:extLst>
          </p:cNvPr>
          <p:cNvCxnSpPr/>
          <p:nvPr/>
        </p:nvCxnSpPr>
        <p:spPr>
          <a:xfrm flipH="1" flipV="1">
            <a:off x="1805869" y="4591424"/>
            <a:ext cx="3226438" cy="214550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FE8234E2-3609-6407-563D-34DC03B45A1B}"/>
              </a:ext>
            </a:extLst>
          </p:cNvPr>
          <p:cNvCxnSpPr>
            <a:cxnSpLocks/>
          </p:cNvCxnSpPr>
          <p:nvPr/>
        </p:nvCxnSpPr>
        <p:spPr>
          <a:xfrm flipV="1">
            <a:off x="1543319" y="3103831"/>
            <a:ext cx="1597734" cy="5770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DAF384E7-2925-E37F-9D9C-89F22F83C343}"/>
              </a:ext>
            </a:extLst>
          </p:cNvPr>
          <p:cNvCxnSpPr>
            <a:cxnSpLocks/>
          </p:cNvCxnSpPr>
          <p:nvPr/>
        </p:nvCxnSpPr>
        <p:spPr>
          <a:xfrm>
            <a:off x="3940523" y="3120608"/>
            <a:ext cx="1215128" cy="43169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023A0590-C0B3-69D3-F13B-5E9E2B0C29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2268" y="3646687"/>
            <a:ext cx="3042695" cy="91794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F72551D-9355-5FE8-CC50-FC34634AD0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5463" y="4986377"/>
            <a:ext cx="1621663" cy="154111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D90897E-A2F8-FDFD-1666-2937D8D314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7126" y="4943185"/>
            <a:ext cx="3327661" cy="158430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A3ECD3F6-8982-C3AC-403C-C3BBFEDBDDCE}"/>
              </a:ext>
            </a:extLst>
          </p:cNvPr>
          <p:cNvSpPr txBox="1"/>
          <p:nvPr/>
        </p:nvSpPr>
        <p:spPr>
          <a:xfrm>
            <a:off x="7307890" y="3277355"/>
            <a:ext cx="3359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 data files with identical names…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E0196BA-FCFF-70DE-DE64-8ED73636A2F9}"/>
              </a:ext>
            </a:extLst>
          </p:cNvPr>
          <p:cNvSpPr txBox="1"/>
          <p:nvPr/>
        </p:nvSpPr>
        <p:spPr>
          <a:xfrm>
            <a:off x="501411" y="1975166"/>
            <a:ext cx="24635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Some project </a:t>
            </a:r>
          </a:p>
          <a:p>
            <a:r>
              <a:rPr lang="en-US" dirty="0"/>
              <a:t>directory can be messy !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52DF2145-BCBE-6A12-C5A2-BF9FE42DC5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5081" y="3552307"/>
            <a:ext cx="800065" cy="3305693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993B221-4419-CC92-73DC-24DB574D3F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3617" y="2213157"/>
            <a:ext cx="734342" cy="3052959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AFB68FFA-E270-F170-6A91-2B6C48A2C947}"/>
              </a:ext>
            </a:extLst>
          </p:cNvPr>
          <p:cNvSpPr txBox="1"/>
          <p:nvPr/>
        </p:nvSpPr>
        <p:spPr>
          <a:xfrm>
            <a:off x="7191375" y="1829187"/>
            <a:ext cx="3162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Avoid duplicating files !</a:t>
            </a:r>
          </a:p>
        </p:txBody>
      </p:sp>
    </p:spTree>
    <p:extLst>
      <p:ext uri="{BB962C8B-B14F-4D97-AF65-F5344CB8AC3E}">
        <p14:creationId xmlns:p14="http://schemas.microsoft.com/office/powerpoint/2010/main" val="742498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194C54-DE47-9615-F10F-DA25FAFD2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Before </a:t>
            </a:r>
            <a:r>
              <a:rPr lang="en-US" dirty="0" err="1"/>
              <a:t>analysing</a:t>
            </a:r>
            <a:r>
              <a:rPr lang="en-US" dirty="0"/>
              <a:t>… try to be organized !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4DF259-30A1-043A-2231-B3CBCC3D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388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One directory per project !</a:t>
            </a:r>
          </a:p>
          <a:p>
            <a:r>
              <a:rPr lang="en-US" dirty="0"/>
              <a:t>Avoid duplicating data</a:t>
            </a:r>
          </a:p>
          <a:p>
            <a:r>
              <a:rPr lang="en-US" dirty="0"/>
              <a:t>Avoid manual editing of RAW data</a:t>
            </a:r>
          </a:p>
          <a:p>
            <a:r>
              <a:rPr lang="en-US" dirty="0"/>
              <a:t>Try to have some README files</a:t>
            </a:r>
          </a:p>
          <a:p>
            <a:endParaRPr lang="en-US" dirty="0"/>
          </a:p>
          <a:p>
            <a:r>
              <a:rPr lang="en-US" dirty="0"/>
              <a:t>You can create 3 directories: </a:t>
            </a:r>
          </a:p>
          <a:p>
            <a:pPr lvl="1"/>
            <a:r>
              <a:rPr lang="en-US" dirty="0"/>
              <a:t>“Analysis” containing your code</a:t>
            </a:r>
          </a:p>
          <a:p>
            <a:pPr lvl="1"/>
            <a:r>
              <a:rPr lang="en-US" dirty="0"/>
              <a:t>“Data” containing RAW and/or processed data</a:t>
            </a:r>
          </a:p>
          <a:p>
            <a:pPr lvl="1"/>
            <a:r>
              <a:rPr lang="en-US" dirty="0"/>
              <a:t>“Docs” containing presentations, manuscript </a:t>
            </a:r>
            <a:r>
              <a:rPr lang="en-US" dirty="0" err="1"/>
              <a:t>etc</a:t>
            </a:r>
            <a:r>
              <a:rPr lang="en-US" dirty="0"/>
              <a:t>…</a:t>
            </a:r>
          </a:p>
          <a:p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05DBF73-CF0C-CF51-B1F6-1ED1E45D4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6562" y="2130199"/>
            <a:ext cx="3289281" cy="332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451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D39E2D-A4A7-DDC6-8095-908007D31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Think about files nomenclature</a:t>
            </a:r>
            <a:endParaRPr lang="en-US" dirty="0"/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D0B9268-27D7-3C43-AEFB-0B309459F000}"/>
              </a:ext>
            </a:extLst>
          </p:cNvPr>
          <p:cNvSpPr txBox="1"/>
          <p:nvPr/>
        </p:nvSpPr>
        <p:spPr>
          <a:xfrm>
            <a:off x="2320645" y="1656544"/>
            <a:ext cx="63576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Differential expression of various glucocorticoid receptor mutants</a:t>
            </a:r>
          </a:p>
          <a:p>
            <a:pPr algn="ctr"/>
            <a:r>
              <a:rPr lang="en-US" dirty="0"/>
              <a:t>during a time course experiment (5 conditions, 4 timepoints)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F83A3DC7-C9F0-2C0F-6BD5-9A7764A620B4}"/>
              </a:ext>
            </a:extLst>
          </p:cNvPr>
          <p:cNvSpPr txBox="1"/>
          <p:nvPr/>
        </p:nvSpPr>
        <p:spPr>
          <a:xfrm>
            <a:off x="1578839" y="2672534"/>
            <a:ext cx="4318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1400" dirty="0"/>
              <a:t>WT</a:t>
            </a:r>
            <a:endParaRPr lang="en-US" sz="14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3B344E-23D5-BB07-75A8-AA1A03B2DB75}"/>
              </a:ext>
            </a:extLst>
          </p:cNvPr>
          <p:cNvSpPr/>
          <p:nvPr/>
        </p:nvSpPr>
        <p:spPr>
          <a:xfrm>
            <a:off x="3925574" y="2672532"/>
            <a:ext cx="1159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/>
              <a:t>G56R</a:t>
            </a:r>
          </a:p>
          <a:p>
            <a:pPr algn="ctr"/>
            <a:r>
              <a:rPr lang="en-US" sz="1400" dirty="0"/>
              <a:t>heterozygote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952540-80E5-09C0-C7FE-142024B5ECC2}"/>
              </a:ext>
            </a:extLst>
          </p:cNvPr>
          <p:cNvSpPr/>
          <p:nvPr/>
        </p:nvSpPr>
        <p:spPr>
          <a:xfrm>
            <a:off x="2679443" y="2672534"/>
            <a:ext cx="5774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400" dirty="0"/>
              <a:t>G56R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33B721-C9D6-38AA-B425-23CDD914DE29}"/>
              </a:ext>
            </a:extLst>
          </p:cNvPr>
          <p:cNvSpPr/>
          <p:nvPr/>
        </p:nvSpPr>
        <p:spPr>
          <a:xfrm>
            <a:off x="5753598" y="2672534"/>
            <a:ext cx="6848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/>
              <a:t>R311Q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2C3FA5-B2E1-3510-2251-1CC3F2889C56}"/>
              </a:ext>
            </a:extLst>
          </p:cNvPr>
          <p:cNvSpPr/>
          <p:nvPr/>
        </p:nvSpPr>
        <p:spPr>
          <a:xfrm>
            <a:off x="7107126" y="2672536"/>
            <a:ext cx="2339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/>
              <a:t>DNA binding domain deletion</a:t>
            </a:r>
          </a:p>
        </p:txBody>
      </p:sp>
      <p:pic>
        <p:nvPicPr>
          <p:cNvPr id="12" name="Picture 23" descr="Screen Shot 2022-09-02 at 3.32.46 PM.png">
            <a:extLst>
              <a:ext uri="{FF2B5EF4-FFF2-40B4-BE49-F238E27FC236}">
                <a16:creationId xmlns:a16="http://schemas.microsoft.com/office/drawing/2014/main" id="{39A067D9-D63B-C31B-3C6F-0310807076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884" y="3536879"/>
            <a:ext cx="2416802" cy="2637767"/>
          </a:xfrm>
          <a:prstGeom prst="rect">
            <a:avLst/>
          </a:prstGeom>
        </p:spPr>
      </p:pic>
      <p:grpSp>
        <p:nvGrpSpPr>
          <p:cNvPr id="13" name="Group 29">
            <a:extLst>
              <a:ext uri="{FF2B5EF4-FFF2-40B4-BE49-F238E27FC236}">
                <a16:creationId xmlns:a16="http://schemas.microsoft.com/office/drawing/2014/main" id="{4DAE639D-A574-FC7C-9FD3-673449679F1A}"/>
              </a:ext>
            </a:extLst>
          </p:cNvPr>
          <p:cNvGrpSpPr/>
          <p:nvPr/>
        </p:nvGrpSpPr>
        <p:grpSpPr>
          <a:xfrm>
            <a:off x="1456272" y="3561394"/>
            <a:ext cx="2566722" cy="2613252"/>
            <a:chOff x="160872" y="2461110"/>
            <a:chExt cx="2566722" cy="2613252"/>
          </a:xfrm>
        </p:grpSpPr>
        <p:pic>
          <p:nvPicPr>
            <p:cNvPr id="14" name="Picture 24" descr="Screen Shot 2022-09-02 at 5.03.03 PM.png">
              <a:extLst>
                <a:ext uri="{FF2B5EF4-FFF2-40B4-BE49-F238E27FC236}">
                  <a16:creationId xmlns:a16="http://schemas.microsoft.com/office/drawing/2014/main" id="{306AC619-DFFB-9B98-EC67-5C353EEFDB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1643"/>
            <a:stretch/>
          </p:blipFill>
          <p:spPr>
            <a:xfrm>
              <a:off x="2319615" y="2513287"/>
              <a:ext cx="407979" cy="2561075"/>
            </a:xfrm>
            <a:prstGeom prst="rect">
              <a:avLst/>
            </a:prstGeom>
          </p:spPr>
        </p:pic>
        <p:sp>
          <p:nvSpPr>
            <p:cNvPr id="15" name="TextBox 10">
              <a:extLst>
                <a:ext uri="{FF2B5EF4-FFF2-40B4-BE49-F238E27FC236}">
                  <a16:creationId xmlns:a16="http://schemas.microsoft.com/office/drawing/2014/main" id="{638DA563-5A4F-FD19-BE31-E9514F4E0968}"/>
                </a:ext>
              </a:extLst>
            </p:cNvPr>
            <p:cNvSpPr txBox="1"/>
            <p:nvPr/>
          </p:nvSpPr>
          <p:spPr>
            <a:xfrm>
              <a:off x="321656" y="2461110"/>
              <a:ext cx="211160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100" dirty="0"/>
                <a:t>Filenames we received  --&gt;</a:t>
              </a:r>
              <a:endParaRPr lang="en-CH" sz="1100" dirty="0"/>
            </a:p>
          </p:txBody>
        </p:sp>
        <p:sp>
          <p:nvSpPr>
            <p:cNvPr id="16" name="TextBox 11">
              <a:extLst>
                <a:ext uri="{FF2B5EF4-FFF2-40B4-BE49-F238E27FC236}">
                  <a16:creationId xmlns:a16="http://schemas.microsoft.com/office/drawing/2014/main" id="{9AF806AE-E81E-947F-C854-040A89837E69}"/>
                </a:ext>
              </a:extLst>
            </p:cNvPr>
            <p:cNvSpPr txBox="1"/>
            <p:nvPr/>
          </p:nvSpPr>
          <p:spPr>
            <a:xfrm>
              <a:off x="160872" y="3926873"/>
              <a:ext cx="211160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100" dirty="0"/>
                <a:t>What could be rd710 and rd721 ?</a:t>
              </a:r>
              <a:endParaRPr lang="en-CH" sz="1100" dirty="0"/>
            </a:p>
          </p:txBody>
        </p:sp>
      </p:grpSp>
      <p:grpSp>
        <p:nvGrpSpPr>
          <p:cNvPr id="17" name="Group 30">
            <a:extLst>
              <a:ext uri="{FF2B5EF4-FFF2-40B4-BE49-F238E27FC236}">
                <a16:creationId xmlns:a16="http://schemas.microsoft.com/office/drawing/2014/main" id="{E077569B-3011-5996-75E3-E032127839B7}"/>
              </a:ext>
            </a:extLst>
          </p:cNvPr>
          <p:cNvGrpSpPr/>
          <p:nvPr/>
        </p:nvGrpSpPr>
        <p:grpSpPr>
          <a:xfrm>
            <a:off x="7781242" y="3818724"/>
            <a:ext cx="2619220" cy="1014520"/>
            <a:chOff x="6485842" y="2718440"/>
            <a:chExt cx="2619220" cy="1014520"/>
          </a:xfrm>
        </p:grpSpPr>
        <p:sp>
          <p:nvSpPr>
            <p:cNvPr id="18" name="TextBox 3">
              <a:extLst>
                <a:ext uri="{FF2B5EF4-FFF2-40B4-BE49-F238E27FC236}">
                  <a16:creationId xmlns:a16="http://schemas.microsoft.com/office/drawing/2014/main" id="{8A66E8BE-A720-9EF0-1C1D-C11B89FE6E70}"/>
                </a:ext>
              </a:extLst>
            </p:cNvPr>
            <p:cNvSpPr txBox="1"/>
            <p:nvPr/>
          </p:nvSpPr>
          <p:spPr>
            <a:xfrm>
              <a:off x="6822769" y="2990802"/>
              <a:ext cx="20352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G56R_homo.LE.10d</a:t>
              </a:r>
            </a:p>
          </p:txBody>
        </p:sp>
        <p:sp>
          <p:nvSpPr>
            <p:cNvPr id="19" name="TextBox 20">
              <a:extLst>
                <a:ext uri="{FF2B5EF4-FFF2-40B4-BE49-F238E27FC236}">
                  <a16:creationId xmlns:a16="http://schemas.microsoft.com/office/drawing/2014/main" id="{83D9B7BB-9E59-B263-63CE-68245AB0136F}"/>
                </a:ext>
              </a:extLst>
            </p:cNvPr>
            <p:cNvSpPr txBox="1"/>
            <p:nvPr/>
          </p:nvSpPr>
          <p:spPr>
            <a:xfrm>
              <a:off x="6822769" y="3363628"/>
              <a:ext cx="19030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G56R_homo.LE.1y</a:t>
              </a:r>
            </a:p>
          </p:txBody>
        </p:sp>
        <p:cxnSp>
          <p:nvCxnSpPr>
            <p:cNvPr id="20" name="Straight Arrow Connector 8">
              <a:extLst>
                <a:ext uri="{FF2B5EF4-FFF2-40B4-BE49-F238E27FC236}">
                  <a16:creationId xmlns:a16="http://schemas.microsoft.com/office/drawing/2014/main" id="{D4E9C088-DB5B-B07A-8DBD-E44034A56076}"/>
                </a:ext>
              </a:extLst>
            </p:cNvPr>
            <p:cNvCxnSpPr>
              <a:endCxn id="18" idx="1"/>
            </p:cNvCxnSpPr>
            <p:nvPr/>
          </p:nvCxnSpPr>
          <p:spPr>
            <a:xfrm>
              <a:off x="6485842" y="3175468"/>
              <a:ext cx="33692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5">
              <a:extLst>
                <a:ext uri="{FF2B5EF4-FFF2-40B4-BE49-F238E27FC236}">
                  <a16:creationId xmlns:a16="http://schemas.microsoft.com/office/drawing/2014/main" id="{48AA3FDD-7DEA-BFEC-97B5-5EDC6115B7FC}"/>
                </a:ext>
              </a:extLst>
            </p:cNvPr>
            <p:cNvCxnSpPr/>
            <p:nvPr/>
          </p:nvCxnSpPr>
          <p:spPr>
            <a:xfrm>
              <a:off x="6485842" y="3583708"/>
              <a:ext cx="33692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7">
              <a:extLst>
                <a:ext uri="{FF2B5EF4-FFF2-40B4-BE49-F238E27FC236}">
                  <a16:creationId xmlns:a16="http://schemas.microsoft.com/office/drawing/2014/main" id="{D126EEFB-7BBD-98A3-A9E2-E6A5313B8400}"/>
                </a:ext>
              </a:extLst>
            </p:cNvPr>
            <p:cNvSpPr txBox="1"/>
            <p:nvPr/>
          </p:nvSpPr>
          <p:spPr>
            <a:xfrm>
              <a:off x="6654305" y="2718440"/>
              <a:ext cx="245075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Make names self explanatory</a:t>
              </a:r>
              <a:endParaRPr lang="en-CH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2664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33BBFE-B6DB-2EC5-754C-924A9A698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nomenclature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392B0FA-1F28-9B0C-2373-F6A36B8304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Be consistent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Think about automated parsing with UNIX shell or R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Avoid non alphanumeric characters:    space  “  ‘  [  (  - |  #   etc...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Avoid starting with zeros (R will not like it) 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Use padding if necessary:	ENSG00000135446  </a:t>
            </a:r>
            <a:r>
              <a:rPr lang="en-US" sz="1800" dirty="0"/>
              <a:t>(keeps constant length)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Plan for repeated experiments / sample acquisition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946D67-74B1-78A0-85FA-08D66E91C514}"/>
              </a:ext>
            </a:extLst>
          </p:cNvPr>
          <p:cNvSpPr txBox="1"/>
          <p:nvPr/>
        </p:nvSpPr>
        <p:spPr>
          <a:xfrm>
            <a:off x="1543970" y="5383106"/>
            <a:ext cx="8683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</a:rPr>
              <a:t>For example:      {sample}_{condition}_{time}_{replicate} </a:t>
            </a:r>
          </a:p>
        </p:txBody>
      </p:sp>
    </p:spTree>
    <p:extLst>
      <p:ext uri="{BB962C8B-B14F-4D97-AF65-F5344CB8AC3E}">
        <p14:creationId xmlns:p14="http://schemas.microsoft.com/office/powerpoint/2010/main" val="2765724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B4A66F-6CBC-69BB-F9AB-706D8D022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nomenclature: Order in a shell</a:t>
            </a:r>
          </a:p>
        </p:txBody>
      </p:sp>
      <p:pic>
        <p:nvPicPr>
          <p:cNvPr id="4" name="Picture 3" descr="Screen Shot 2022-09-02 at 5.16.31 PM.png">
            <a:extLst>
              <a:ext uri="{FF2B5EF4-FFF2-40B4-BE49-F238E27FC236}">
                <a16:creationId xmlns:a16="http://schemas.microsoft.com/office/drawing/2014/main" id="{C9848EA7-2DD1-8E01-9CD1-0D21A57A08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21"/>
          <a:stretch/>
        </p:blipFill>
        <p:spPr>
          <a:xfrm>
            <a:off x="838200" y="2725650"/>
            <a:ext cx="5769467" cy="3195146"/>
          </a:xfrm>
          <a:prstGeom prst="rect">
            <a:avLst/>
          </a:prstGeom>
        </p:spPr>
      </p:pic>
      <p:grpSp>
        <p:nvGrpSpPr>
          <p:cNvPr id="5" name="Group 1">
            <a:extLst>
              <a:ext uri="{FF2B5EF4-FFF2-40B4-BE49-F238E27FC236}">
                <a16:creationId xmlns:a16="http://schemas.microsoft.com/office/drawing/2014/main" id="{9135BA98-256E-2773-51B8-0825A52905DD}"/>
              </a:ext>
            </a:extLst>
          </p:cNvPr>
          <p:cNvGrpSpPr/>
          <p:nvPr/>
        </p:nvGrpSpPr>
        <p:grpSpPr>
          <a:xfrm>
            <a:off x="7591024" y="2725650"/>
            <a:ext cx="2900481" cy="3200400"/>
            <a:chOff x="6241019" y="1315949"/>
            <a:chExt cx="2900481" cy="3200400"/>
          </a:xfrm>
        </p:grpSpPr>
        <p:pic>
          <p:nvPicPr>
            <p:cNvPr id="6" name="Picture 8" descr="Screen Shot 2022-09-02 at 5.25.09 PM.png">
              <a:extLst>
                <a:ext uri="{FF2B5EF4-FFF2-40B4-BE49-F238E27FC236}">
                  <a16:creationId xmlns:a16="http://schemas.microsoft.com/office/drawing/2014/main" id="{C44833E6-0368-D3C2-57AE-F2C3DF1F3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1019" y="1315949"/>
              <a:ext cx="1451658" cy="3200400"/>
            </a:xfrm>
            <a:prstGeom prst="rect">
              <a:avLst/>
            </a:prstGeom>
          </p:spPr>
        </p:pic>
        <p:pic>
          <p:nvPicPr>
            <p:cNvPr id="7" name="Picture 9" descr="Screen Shot 2022-09-02 at 5.25.30 PM.png">
              <a:extLst>
                <a:ext uri="{FF2B5EF4-FFF2-40B4-BE49-F238E27FC236}">
                  <a16:creationId xmlns:a16="http://schemas.microsoft.com/office/drawing/2014/main" id="{1A8719C7-84AB-0B04-B40D-859E941BB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3240" y="1315949"/>
              <a:ext cx="1468260" cy="3200400"/>
            </a:xfrm>
            <a:prstGeom prst="rect">
              <a:avLst/>
            </a:prstGeom>
          </p:spPr>
        </p:pic>
      </p:grpSp>
      <p:sp>
        <p:nvSpPr>
          <p:cNvPr id="8" name="ZoneTexte 7">
            <a:extLst>
              <a:ext uri="{FF2B5EF4-FFF2-40B4-BE49-F238E27FC236}">
                <a16:creationId xmlns:a16="http://schemas.microsoft.com/office/drawing/2014/main" id="{BAAC0E3A-1A1F-9A86-FE9B-889104206FE3}"/>
              </a:ext>
            </a:extLst>
          </p:cNvPr>
          <p:cNvSpPr txBox="1"/>
          <p:nvPr/>
        </p:nvSpPr>
        <p:spPr>
          <a:xfrm>
            <a:off x="3168756" y="2184868"/>
            <a:ext cx="911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Avoid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0F8B183-5CCE-025C-57F4-F76596B147A8}"/>
              </a:ext>
            </a:extLst>
          </p:cNvPr>
          <p:cNvSpPr txBox="1"/>
          <p:nvPr/>
        </p:nvSpPr>
        <p:spPr>
          <a:xfrm>
            <a:off x="8434452" y="2184867"/>
            <a:ext cx="9638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Prefer</a:t>
            </a:r>
          </a:p>
        </p:txBody>
      </p:sp>
    </p:spTree>
    <p:extLst>
      <p:ext uri="{BB962C8B-B14F-4D97-AF65-F5344CB8AC3E}">
        <p14:creationId xmlns:p14="http://schemas.microsoft.com/office/powerpoint/2010/main" val="343824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</Words>
  <Application>Microsoft Office PowerPoint</Application>
  <PresentationFormat>Grand écran</PresentationFormat>
  <Paragraphs>73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9" baseType="lpstr">
      <vt:lpstr>Arial</vt:lpstr>
      <vt:lpstr>Avenir</vt:lpstr>
      <vt:lpstr>Calibri</vt:lpstr>
      <vt:lpstr>Calibri Light</vt:lpstr>
      <vt:lpstr>Thème Office</vt:lpstr>
      <vt:lpstr>Bioinformatic Analysis of RNA-sequencing  R refresh and Reproducible Research</vt:lpstr>
      <vt:lpstr>Outlines</vt:lpstr>
      <vt:lpstr>Reproducible research in data life-cycle</vt:lpstr>
      <vt:lpstr>Présentation PowerPoint</vt:lpstr>
      <vt:lpstr>Reproducible analysis starts with files and directory</vt:lpstr>
      <vt:lpstr>Before analysing… try to be organized ! </vt:lpstr>
      <vt:lpstr>Think about files nomenclature</vt:lpstr>
      <vt:lpstr>Sample nomenclature</vt:lpstr>
      <vt:lpstr>Sample nomenclature: Order in a shell</vt:lpstr>
      <vt:lpstr>Reproducible research with R</vt:lpstr>
      <vt:lpstr>Reproduce analysis with Rmarkdown</vt:lpstr>
      <vt:lpstr>Can everyone create an .Rmd file and run the default file ?</vt:lpstr>
      <vt:lpstr>Can everyone create an .Rmd file, run the default file and create a report ?</vt:lpstr>
      <vt:lpstr>Exercice 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Bioinformatic Analysis of RNA-sequencing  R refresh and Reproducible Research</dc:title>
  <dc:creator>Maxime Jan</dc:creator>
  <cp:lastModifiedBy>Maxime Jan</cp:lastModifiedBy>
  <cp:revision>61</cp:revision>
  <dcterms:created xsi:type="dcterms:W3CDTF">2023-05-10T12:33:12Z</dcterms:created>
  <dcterms:modified xsi:type="dcterms:W3CDTF">2023-06-26T07:49:49Z</dcterms:modified>
</cp:coreProperties>
</file>