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3050" r:id="rId2"/>
    <p:sldId id="3051" r:id="rId3"/>
    <p:sldId id="3053" r:id="rId4"/>
    <p:sldId id="3041" r:id="rId5"/>
    <p:sldId id="3054" r:id="rId6"/>
    <p:sldId id="3055" r:id="rId7"/>
    <p:sldId id="3045" r:id="rId8"/>
    <p:sldId id="3046" r:id="rId9"/>
    <p:sldId id="3048" r:id="rId10"/>
    <p:sldId id="3056" r:id="rId11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7" autoAdjust="0"/>
    <p:restoredTop sz="94660"/>
  </p:normalViewPr>
  <p:slideViewPr>
    <p:cSldViewPr snapToGrid="0">
      <p:cViewPr varScale="1">
        <p:scale>
          <a:sx n="85" d="100"/>
          <a:sy n="85" d="100"/>
        </p:scale>
        <p:origin x="34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EFE400-6185-49E2-8C8C-4BF7E3031D6F}" type="datetimeFigureOut">
              <a:rPr lang="en-GB" smtClean="0"/>
              <a:t>02/10/2025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CCB83E-284C-4669-91EF-154FEFA977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76482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F3EDF1-444F-4658-A123-F505EA254E5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A75C62A-02E4-4FAB-9E33-8295C5F8226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B1C48A-B970-408D-AF2E-8B8520EE9F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1DE11-2860-4E20-AC56-E95BFD4C1B76}" type="datetimeFigureOut">
              <a:rPr lang="en-GB" smtClean="0"/>
              <a:t>02/10/2025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9F9156-46AA-436F-90B2-449457F386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D73C84-A187-41D9-83BD-9EC95E77AE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E9792-C8A5-4DAF-848D-86988F14EB9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1911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67E841-28E8-4B53-8438-761C290216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72817A5-341C-47B7-9B56-18A93CACC6F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B72D4D-7A11-47A8-AEAA-8EEFB76229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1DE11-2860-4E20-AC56-E95BFD4C1B76}" type="datetimeFigureOut">
              <a:rPr lang="en-GB" smtClean="0"/>
              <a:t>02/10/2025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01A7A1-3881-4236-93E4-BB805A0463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912B72-E7D9-4F6A-8036-40208F58ED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E9792-C8A5-4DAF-848D-86988F14EB9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89695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BBF7C6D-B924-46D4-A852-3F571B5F518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DDAF152-FF9C-4F13-9095-4118155904B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692CF9-6CF8-4EAD-8644-D32F4BE3AE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1DE11-2860-4E20-AC56-E95BFD4C1B76}" type="datetimeFigureOut">
              <a:rPr lang="en-GB" smtClean="0"/>
              <a:t>02/10/2025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516103-DD83-4E59-9C74-82A72EC282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260952-47D9-473A-8DB7-680A33BDBB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E9792-C8A5-4DAF-848D-86988F14EB9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99081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AACD9B-9C91-41B7-BABF-B82B22E196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5443CF6-B1AE-4D88-A18B-431230481D3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2600A7-5442-493B-9B8F-693B599E9D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CH"/>
              <a:t>NAME EVENT / NAME PRESENTATION</a:t>
            </a:r>
            <a:endParaRPr lang="fr-FR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BB3DBA-C2D1-4962-9AAB-99DDBAF6EC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Speaker </a:t>
            </a:r>
            <a:endParaRPr lang="fr-FR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668FC9-622C-41EF-B2BA-4138341E5B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1CD7C-2161-7D43-862E-CE4C333CD873}" type="slidenum">
              <a:rPr lang="fr-FR" smtClean="0"/>
              <a:pPr/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459481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5D6A9A-4806-41C8-B1F0-E6F7DC855A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48D445-5650-45E2-921E-2FFCEE9B98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000A65-D9F2-437E-A71E-3C905045EA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1DE11-2860-4E20-AC56-E95BFD4C1B76}" type="datetimeFigureOut">
              <a:rPr lang="en-GB" smtClean="0"/>
              <a:t>02/10/2025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8606DC-6E63-4D7B-BDD6-94B392EA25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224225-E25C-4E48-A6FA-AD36A04135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E9792-C8A5-4DAF-848D-86988F14EB9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87201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07511F-BCCE-4354-85B6-BB87FECF31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0273F7-6E6B-4F55-95AE-0F8459654D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DB6263-551A-41DE-815A-05F2B1209C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1DE11-2860-4E20-AC56-E95BFD4C1B76}" type="datetimeFigureOut">
              <a:rPr lang="en-GB" smtClean="0"/>
              <a:t>02/10/2025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407676-2533-4C74-94A3-F164687E5C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187C41-DAC2-464B-837C-7A51417A80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E9792-C8A5-4DAF-848D-86988F14EB9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53760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927AB4-8151-4B8F-A071-94989A8B21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5F4191-B98B-4492-A948-45B790EDEE0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F052BC7-D3A7-4C36-8FC2-7E5B61CCC67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632813-5FB8-4B70-93A3-11299D7F72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1DE11-2860-4E20-AC56-E95BFD4C1B76}" type="datetimeFigureOut">
              <a:rPr lang="en-GB" smtClean="0"/>
              <a:t>02/10/2025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A250870-D8DF-476F-886E-7B635EF7D4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E70EBE5-8C2C-4B1D-A04D-257E4F238D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E9792-C8A5-4DAF-848D-86988F14EB9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36609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571973-DA38-477B-9B3E-0DDD4C2B3C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EF8F16A-0578-4782-BA10-F660F8132B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D2245F3-601F-43BB-A961-E874CA1437C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2811999-6929-44B2-BFE1-00CB044333E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B0DDC64-F4E4-41C1-B3AD-4F22878C9FA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CE78F3D-7B76-4B50-9E24-46785751FB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1DE11-2860-4E20-AC56-E95BFD4C1B76}" type="datetimeFigureOut">
              <a:rPr lang="en-GB" smtClean="0"/>
              <a:t>02/10/2025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7C7D89C-0B53-4139-A965-D2BF970044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A6F3C94-2D70-4C17-88BA-CE2727D8EA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E9792-C8A5-4DAF-848D-86988F14EB9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83371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AB7102-16D2-43BD-80F0-51B93E91A7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317B56D-9DC2-422B-9BEF-6525F4E2F6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1DE11-2860-4E20-AC56-E95BFD4C1B76}" type="datetimeFigureOut">
              <a:rPr lang="en-GB" smtClean="0"/>
              <a:t>02/10/2025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EB0FF74-2086-4184-ADE7-FE17002E43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89D1303-0B5E-4927-A3ED-64AB3C376D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E9792-C8A5-4DAF-848D-86988F14EB9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22389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A2F14C3-5603-4487-A2B5-9B8EA36F6E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1DE11-2860-4E20-AC56-E95BFD4C1B76}" type="datetimeFigureOut">
              <a:rPr lang="en-GB" smtClean="0"/>
              <a:t>02/10/2025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53D0747-0FE8-4322-B39A-1DEB77DCE9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EEB49CF-E76E-4AAC-A2B0-39984C45FF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E9792-C8A5-4DAF-848D-86988F14EB9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66479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5F14CF-3BA5-4FB2-95D4-E8A609321F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EC957E-E850-4283-8774-56B2CD5AB3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1F8FECB-26EE-4B46-B119-D9C0772704C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BCFE081-FEF2-4A3D-846A-8F9E7B9C0A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1DE11-2860-4E20-AC56-E95BFD4C1B76}" type="datetimeFigureOut">
              <a:rPr lang="en-GB" smtClean="0"/>
              <a:t>02/10/2025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ECA46E-F645-4121-AF0E-785200EBAB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CBA03BD-C446-45E8-9B75-AC2A15A572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E9792-C8A5-4DAF-848D-86988F14EB9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79304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7038D9-F96A-47AC-9CCC-3CC1FD1FE0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22BD935-4848-417B-A68F-1D2DFD398CC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EE7F6A0-1E2B-4A10-8FE3-6A8C1151ED4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09912D6-15FB-42CF-A80E-7ECC6B290E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1DE11-2860-4E20-AC56-E95BFD4C1B76}" type="datetimeFigureOut">
              <a:rPr lang="en-GB" smtClean="0"/>
              <a:t>02/10/2025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62ADE7F-0687-4FA9-93AE-8F7556AF76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1802AFA-2236-4597-BAD6-8AE462C364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E9792-C8A5-4DAF-848D-86988F14EB9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43089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1134893-AC3E-4CEA-8511-C6907B9CFD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6F0C3EC-9D3B-4670-9D68-F504160674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8C70B6-D6CF-44E0-B628-AC72A6D2267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91DE11-2860-4E20-AC56-E95BFD4C1B76}" type="datetimeFigureOut">
              <a:rPr lang="en-GB" smtClean="0"/>
              <a:t>02/10/2025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A5118A-A1CB-4C7F-91C6-A4A88986DF4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6A3B28-9457-4FDD-A1CC-96FD29715B7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7E9792-C8A5-4DAF-848D-86988F14EB9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1617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3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5" Type="http://schemas.openxmlformats.org/officeDocument/2006/relationships/slideLayout" Target="../slideLayouts/slideLayout12.xml"/><Relationship Id="rId4" Type="http://schemas.openxmlformats.org/officeDocument/2006/relationships/tags" Target="../tags/tag4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tags" Target="../tags/tag32.xml"/><Relationship Id="rId2" Type="http://schemas.openxmlformats.org/officeDocument/2006/relationships/tags" Target="../tags/tag31.xml"/><Relationship Id="rId1" Type="http://schemas.openxmlformats.org/officeDocument/2006/relationships/tags" Target="../tags/tag30.xml"/><Relationship Id="rId5" Type="http://schemas.openxmlformats.org/officeDocument/2006/relationships/slideLayout" Target="../slideLayouts/slideLayout12.xml"/><Relationship Id="rId4" Type="http://schemas.openxmlformats.org/officeDocument/2006/relationships/tags" Target="../tags/tag3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2" Type="http://schemas.openxmlformats.org/officeDocument/2006/relationships/tags" Target="../tags/tag6.xml"/><Relationship Id="rId1" Type="http://schemas.openxmlformats.org/officeDocument/2006/relationships/tags" Target="../tags/tag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tags" Target="../tags/tag9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5" Type="http://schemas.openxmlformats.org/officeDocument/2006/relationships/slideLayout" Target="../slideLayouts/slideLayout12.xml"/><Relationship Id="rId4" Type="http://schemas.openxmlformats.org/officeDocument/2006/relationships/tags" Target="../tags/tag10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2" Type="http://schemas.openxmlformats.org/officeDocument/2006/relationships/tags" Target="../tags/tag12.xml"/><Relationship Id="rId1" Type="http://schemas.openxmlformats.org/officeDocument/2006/relationships/tags" Target="../tags/tag1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15.xml"/><Relationship Id="rId2" Type="http://schemas.openxmlformats.org/officeDocument/2006/relationships/tags" Target="../tags/tag14.xml"/><Relationship Id="rId1" Type="http://schemas.openxmlformats.org/officeDocument/2006/relationships/tags" Target="../tags/tag13.xml"/><Relationship Id="rId5" Type="http://schemas.openxmlformats.org/officeDocument/2006/relationships/slideLayout" Target="../slideLayouts/slideLayout12.xml"/><Relationship Id="rId4" Type="http://schemas.openxmlformats.org/officeDocument/2006/relationships/tags" Target="../tags/tag1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19.xml"/><Relationship Id="rId2" Type="http://schemas.openxmlformats.org/officeDocument/2006/relationships/tags" Target="../tags/tag18.xml"/><Relationship Id="rId1" Type="http://schemas.openxmlformats.org/officeDocument/2006/relationships/tags" Target="../tags/tag17.xml"/><Relationship Id="rId5" Type="http://schemas.openxmlformats.org/officeDocument/2006/relationships/slideLayout" Target="../slideLayouts/slideLayout12.xml"/><Relationship Id="rId4" Type="http://schemas.openxmlformats.org/officeDocument/2006/relationships/tags" Target="../tags/tag20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tags" Target="../tags/tag21.xml"/><Relationship Id="rId4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tags" Target="../tags/tag26.xml"/><Relationship Id="rId2" Type="http://schemas.openxmlformats.org/officeDocument/2006/relationships/tags" Target="../tags/tag25.xml"/><Relationship Id="rId1" Type="http://schemas.openxmlformats.org/officeDocument/2006/relationships/tags" Target="../tags/tag24.xml"/><Relationship Id="rId5" Type="http://schemas.openxmlformats.org/officeDocument/2006/relationships/slideLayout" Target="../slideLayouts/slideLayout12.xml"/><Relationship Id="rId4" Type="http://schemas.openxmlformats.org/officeDocument/2006/relationships/tags" Target="../tags/tag2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2" Type="http://schemas.openxmlformats.org/officeDocument/2006/relationships/tags" Target="../tags/tag29.xml"/><Relationship Id="rId1" Type="http://schemas.openxmlformats.org/officeDocument/2006/relationships/tags" Target="../tags/tag2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PQuestion">
            <a:extLst>
              <a:ext uri="{FF2B5EF4-FFF2-40B4-BE49-F238E27FC236}">
                <a16:creationId xmlns:a16="http://schemas.microsoft.com/office/drawing/2014/main" id="{6115C1BB-CA3A-4CCF-8747-31E6D77A21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06500" y="174710"/>
            <a:ext cx="9555384" cy="1430337"/>
          </a:xfrm>
        </p:spPr>
        <p:txBody>
          <a:bodyPr>
            <a:normAutofit/>
          </a:bodyPr>
          <a:lstStyle/>
          <a:p>
            <a:r>
              <a:rPr lang="en-US" sz="2667" dirty="0">
                <a:solidFill>
                  <a:srgbClr val="FF0000"/>
                </a:solidFill>
                <a:latin typeface="+mn-lt"/>
              </a:rPr>
              <a:t>Key characteristics of neurodegenerative diseases include:</a:t>
            </a:r>
            <a:endParaRPr lang="en-GB" sz="2667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TPAnswers">
            <a:extLst>
              <a:ext uri="{FF2B5EF4-FFF2-40B4-BE49-F238E27FC236}">
                <a16:creationId xmlns:a16="http://schemas.microsoft.com/office/drawing/2014/main" id="{49BA2078-B140-4882-8E42-02F4318485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06500" y="2084917"/>
            <a:ext cx="9555383" cy="4515696"/>
          </a:xfrm>
        </p:spPr>
        <p:txBody>
          <a:bodyPr/>
          <a:lstStyle/>
          <a:p>
            <a:pPr marL="457189" indent="-457189">
              <a:buFont typeface="Wingdings" pitchFamily="2" charset="2"/>
              <a:buAutoNum type="alphaUcPeriod"/>
            </a:pPr>
            <a:r>
              <a:rPr lang="en-US" dirty="0"/>
              <a:t>Selective vulnerability of specific neuronal populations</a:t>
            </a:r>
          </a:p>
          <a:p>
            <a:pPr marL="457189" indent="-457189">
              <a:buFont typeface="Wingdings" pitchFamily="2" charset="2"/>
              <a:buAutoNum type="alphaUcPeriod"/>
            </a:pPr>
            <a:r>
              <a:rPr lang="fr-FR" dirty="0" err="1"/>
              <a:t>Chronic</a:t>
            </a:r>
            <a:r>
              <a:rPr lang="fr-FR" dirty="0"/>
              <a:t> and slow progression</a:t>
            </a:r>
            <a:endParaRPr lang="en-US" dirty="0"/>
          </a:p>
          <a:p>
            <a:pPr marL="457189" indent="-457189">
              <a:buFont typeface="Wingdings" pitchFamily="2" charset="2"/>
              <a:buAutoNum type="alphaUcPeriod"/>
            </a:pPr>
            <a:r>
              <a:rPr lang="en-US" dirty="0"/>
              <a:t>High potential for natural neuronal regeneration</a:t>
            </a:r>
          </a:p>
          <a:p>
            <a:pPr marL="457189" indent="-457189">
              <a:buFont typeface="Wingdings" pitchFamily="2" charset="2"/>
              <a:buAutoNum type="alphaUcPeriod"/>
            </a:pPr>
            <a:r>
              <a:rPr lang="fr-FR" dirty="0" err="1"/>
              <a:t>Irreversibility</a:t>
            </a:r>
            <a:r>
              <a:rPr lang="fr-FR" dirty="0"/>
              <a:t> of neuronal </a:t>
            </a:r>
            <a:r>
              <a:rPr lang="fr-FR" dirty="0" err="1"/>
              <a:t>loss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53F3D1-CA6E-4337-B141-A1DF1FCD97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CH" dirty="0"/>
              <a:t>Quizz</a:t>
            </a:r>
            <a:endParaRPr lang="fr-FR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FB6033-7D2A-4F69-BEB8-542354DFEB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1CD7C-2161-7D43-862E-CE4C333CD873}" type="slidenum">
              <a:rPr lang="fr-FR" smtClean="0"/>
              <a:pPr/>
              <a:t>1</a:t>
            </a:fld>
            <a:endParaRPr lang="fr-FR" dirty="0"/>
          </a:p>
        </p:txBody>
      </p:sp>
      <p:sp>
        <p:nvSpPr>
          <p:cNvPr id="7" name="TPPolling">
            <a:extLst>
              <a:ext uri="{FF2B5EF4-FFF2-40B4-BE49-F238E27FC236}">
                <a16:creationId xmlns:a16="http://schemas.microsoft.com/office/drawing/2014/main" id="{2B003B53-8584-46C1-AA29-D9193B67BB8E}"/>
              </a:ext>
            </a:extLst>
          </p:cNvPr>
          <p:cNvSpPr/>
          <p:nvPr/>
        </p:nvSpPr>
        <p:spPr>
          <a:xfrm>
            <a:off x="0" y="0"/>
            <a:ext cx="16933" cy="16933"/>
          </a:xfrm>
          <a:prstGeom prst="rect">
            <a:avLst/>
          </a:prstGeom>
          <a:solidFill>
            <a:schemeClr val="accent1">
              <a:alpha val="1000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/>
          </a:p>
        </p:txBody>
      </p:sp>
      <p:sp>
        <p:nvSpPr>
          <p:cNvPr id="9" name="CAI_1">
            <a:extLst>
              <a:ext uri="{FF2B5EF4-FFF2-40B4-BE49-F238E27FC236}">
                <a16:creationId xmlns:a16="http://schemas.microsoft.com/office/drawing/2014/main" id="{BE10B3E6-103D-4457-A4CF-B32F7C596D48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 rot="10800000">
            <a:off x="962660" y="2127250"/>
            <a:ext cx="304800" cy="304800"/>
          </a:xfrm>
          <a:custGeom>
            <a:avLst/>
            <a:gdLst/>
            <a:ahLst/>
            <a:cxnLst/>
            <a:rect l="0" t="0" r="0" b="0"/>
            <a:pathLst>
              <a:path w="1524001" h="1752601">
                <a:moveTo>
                  <a:pt x="1295400" y="1066800"/>
                </a:moveTo>
                <a:lnTo>
                  <a:pt x="1524000" y="533400"/>
                </a:lnTo>
                <a:lnTo>
                  <a:pt x="914400" y="0"/>
                </a:lnTo>
                <a:lnTo>
                  <a:pt x="0" y="1447800"/>
                </a:lnTo>
                <a:lnTo>
                  <a:pt x="0" y="1752600"/>
                </a:lnTo>
                <a:lnTo>
                  <a:pt x="990600" y="533400"/>
                </a:lnTo>
                <a:close/>
              </a:path>
            </a:pathLst>
          </a:custGeom>
          <a:solidFill>
            <a:srgbClr val="00C800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/>
          </a:p>
        </p:txBody>
      </p:sp>
      <p:sp>
        <p:nvSpPr>
          <p:cNvPr id="10" name="CAI_2">
            <a:extLst>
              <a:ext uri="{FF2B5EF4-FFF2-40B4-BE49-F238E27FC236}">
                <a16:creationId xmlns:a16="http://schemas.microsoft.com/office/drawing/2014/main" id="{72415E78-8086-4C7B-A6D5-6443AC590F0D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 rot="10800000">
            <a:off x="959968" y="2671103"/>
            <a:ext cx="304800" cy="304800"/>
          </a:xfrm>
          <a:custGeom>
            <a:avLst/>
            <a:gdLst/>
            <a:ahLst/>
            <a:cxnLst/>
            <a:rect l="0" t="0" r="0" b="0"/>
            <a:pathLst>
              <a:path w="1524001" h="1752601">
                <a:moveTo>
                  <a:pt x="1295400" y="1066800"/>
                </a:moveTo>
                <a:lnTo>
                  <a:pt x="1524000" y="533400"/>
                </a:lnTo>
                <a:lnTo>
                  <a:pt x="914400" y="0"/>
                </a:lnTo>
                <a:lnTo>
                  <a:pt x="0" y="1447800"/>
                </a:lnTo>
                <a:lnTo>
                  <a:pt x="0" y="1752600"/>
                </a:lnTo>
                <a:lnTo>
                  <a:pt x="990600" y="533400"/>
                </a:lnTo>
                <a:close/>
              </a:path>
            </a:pathLst>
          </a:custGeom>
          <a:solidFill>
            <a:srgbClr val="00C800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/>
          </a:p>
        </p:txBody>
      </p:sp>
      <p:sp>
        <p:nvSpPr>
          <p:cNvPr id="11" name="CAI_4">
            <a:extLst>
              <a:ext uri="{FF2B5EF4-FFF2-40B4-BE49-F238E27FC236}">
                <a16:creationId xmlns:a16="http://schemas.microsoft.com/office/drawing/2014/main" id="{34A83C5C-8EB6-4248-B641-48B4DFD2EF16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 rot="10800000">
            <a:off x="958621" y="3656480"/>
            <a:ext cx="304800" cy="304800"/>
          </a:xfrm>
          <a:custGeom>
            <a:avLst/>
            <a:gdLst/>
            <a:ahLst/>
            <a:cxnLst/>
            <a:rect l="0" t="0" r="0" b="0"/>
            <a:pathLst>
              <a:path w="1524001" h="1752601">
                <a:moveTo>
                  <a:pt x="1295400" y="1066800"/>
                </a:moveTo>
                <a:lnTo>
                  <a:pt x="1524000" y="533400"/>
                </a:lnTo>
                <a:lnTo>
                  <a:pt x="914400" y="0"/>
                </a:lnTo>
                <a:lnTo>
                  <a:pt x="0" y="1447800"/>
                </a:lnTo>
                <a:lnTo>
                  <a:pt x="0" y="1752600"/>
                </a:lnTo>
                <a:lnTo>
                  <a:pt x="990600" y="533400"/>
                </a:lnTo>
                <a:close/>
              </a:path>
            </a:pathLst>
          </a:custGeom>
          <a:solidFill>
            <a:srgbClr val="00C800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997245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PQuestion">
            <a:extLst>
              <a:ext uri="{FF2B5EF4-FFF2-40B4-BE49-F238E27FC236}">
                <a16:creationId xmlns:a16="http://schemas.microsoft.com/office/drawing/2014/main" id="{F65F114E-B367-49A7-A8B3-1826E4C713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06501" y="174710"/>
            <a:ext cx="10892903" cy="1430337"/>
          </a:xfrm>
        </p:spPr>
        <p:txBody>
          <a:bodyPr>
            <a:normAutofit/>
          </a:bodyPr>
          <a:lstStyle/>
          <a:p>
            <a:r>
              <a:rPr lang="en-US" sz="2667" dirty="0">
                <a:solidFill>
                  <a:srgbClr val="FF0000"/>
                </a:solidFill>
                <a:latin typeface="+mn-lt"/>
              </a:rPr>
              <a:t>Why are PTMs being explored as </a:t>
            </a:r>
            <a:r>
              <a:rPr lang="en-US" sz="2667" b="1" dirty="0">
                <a:solidFill>
                  <a:srgbClr val="FF0000"/>
                </a:solidFill>
                <a:latin typeface="+mn-lt"/>
              </a:rPr>
              <a:t>early biomarkers</a:t>
            </a:r>
            <a:r>
              <a:rPr lang="en-US" sz="2667" dirty="0">
                <a:solidFill>
                  <a:srgbClr val="FF0000"/>
                </a:solidFill>
                <a:latin typeface="+mn-lt"/>
              </a:rPr>
              <a:t> of neurodegeneration?</a:t>
            </a:r>
            <a:endParaRPr lang="en-GB" sz="2667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TPAnswers">
            <a:extLst>
              <a:ext uri="{FF2B5EF4-FFF2-40B4-BE49-F238E27FC236}">
                <a16:creationId xmlns:a16="http://schemas.microsoft.com/office/drawing/2014/main" id="{15935AEC-1A47-4774-87C6-559EF29A45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06501" y="2084917"/>
            <a:ext cx="10234872" cy="4515696"/>
          </a:xfrm>
        </p:spPr>
        <p:txBody>
          <a:bodyPr/>
          <a:lstStyle/>
          <a:p>
            <a:pPr marL="457189" indent="-457189">
              <a:buFont typeface="Wingdings" pitchFamily="2" charset="2"/>
              <a:buAutoNum type="alphaUcPeriod"/>
            </a:pPr>
            <a:r>
              <a:rPr lang="en-US" dirty="0"/>
              <a:t>They provide disease-specific molecular “fingerprints”</a:t>
            </a:r>
          </a:p>
          <a:p>
            <a:pPr marL="457189" indent="-457189">
              <a:buFont typeface="Wingdings" pitchFamily="2" charset="2"/>
              <a:buAutoNum type="alphaUcPeriod"/>
            </a:pPr>
            <a:r>
              <a:rPr lang="en-US" dirty="0"/>
              <a:t>They can be detected in peripheral fluids for less invasive tests</a:t>
            </a:r>
          </a:p>
          <a:p>
            <a:pPr marL="457189" indent="-457189">
              <a:buFont typeface="Wingdings" pitchFamily="2" charset="2"/>
              <a:buAutoNum type="alphaUcPeriod"/>
            </a:pPr>
            <a:r>
              <a:rPr lang="en-US" dirty="0"/>
              <a:t>They appear only in late-stage disease</a:t>
            </a:r>
          </a:p>
          <a:p>
            <a:pPr marL="457189" indent="-457189">
              <a:buFont typeface="Wingdings" pitchFamily="2" charset="2"/>
              <a:buAutoNum type="alphaUcPeriod"/>
            </a:pPr>
            <a:r>
              <a:rPr lang="en-US" dirty="0"/>
              <a:t>They may predict disease risk before symptoms appear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3C3A08-6D8D-47E3-B3AB-B6EFFBF41E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CH" dirty="0"/>
              <a:t>Quizz</a:t>
            </a:r>
            <a:endParaRPr lang="fr-FR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69D4C6-6ED2-4D98-9A7F-493911E818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1CD7C-2161-7D43-862E-CE4C333CD873}" type="slidenum">
              <a:rPr lang="fr-FR" smtClean="0"/>
              <a:pPr/>
              <a:t>10</a:t>
            </a:fld>
            <a:endParaRPr lang="fr-FR" dirty="0"/>
          </a:p>
        </p:txBody>
      </p:sp>
      <p:sp>
        <p:nvSpPr>
          <p:cNvPr id="7" name="TPPolling">
            <a:extLst>
              <a:ext uri="{FF2B5EF4-FFF2-40B4-BE49-F238E27FC236}">
                <a16:creationId xmlns:a16="http://schemas.microsoft.com/office/drawing/2014/main" id="{AA682C4A-CE9C-4C0B-9777-865AD5E1E442}"/>
              </a:ext>
            </a:extLst>
          </p:cNvPr>
          <p:cNvSpPr/>
          <p:nvPr/>
        </p:nvSpPr>
        <p:spPr>
          <a:xfrm>
            <a:off x="0" y="0"/>
            <a:ext cx="16933" cy="16933"/>
          </a:xfrm>
          <a:prstGeom prst="rect">
            <a:avLst/>
          </a:prstGeom>
          <a:solidFill>
            <a:schemeClr val="accent1">
              <a:alpha val="1000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/>
          </a:p>
        </p:txBody>
      </p:sp>
      <p:sp>
        <p:nvSpPr>
          <p:cNvPr id="9" name="CAI_1">
            <a:extLst>
              <a:ext uri="{FF2B5EF4-FFF2-40B4-BE49-F238E27FC236}">
                <a16:creationId xmlns:a16="http://schemas.microsoft.com/office/drawing/2014/main" id="{0D763349-206C-49D5-A334-DB501CF8D395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 rot="10800000">
            <a:off x="962661" y="2110317"/>
            <a:ext cx="304800" cy="304800"/>
          </a:xfrm>
          <a:custGeom>
            <a:avLst/>
            <a:gdLst/>
            <a:ahLst/>
            <a:cxnLst/>
            <a:rect l="0" t="0" r="0" b="0"/>
            <a:pathLst>
              <a:path w="1524001" h="1752601">
                <a:moveTo>
                  <a:pt x="1295400" y="1066800"/>
                </a:moveTo>
                <a:lnTo>
                  <a:pt x="1524000" y="533400"/>
                </a:lnTo>
                <a:lnTo>
                  <a:pt x="914400" y="0"/>
                </a:lnTo>
                <a:lnTo>
                  <a:pt x="0" y="1447800"/>
                </a:lnTo>
                <a:lnTo>
                  <a:pt x="0" y="1752600"/>
                </a:lnTo>
                <a:lnTo>
                  <a:pt x="990600" y="533400"/>
                </a:lnTo>
                <a:close/>
              </a:path>
            </a:pathLst>
          </a:custGeom>
          <a:solidFill>
            <a:srgbClr val="00C800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/>
          </a:p>
        </p:txBody>
      </p:sp>
      <p:sp>
        <p:nvSpPr>
          <p:cNvPr id="10" name="CAI_2">
            <a:extLst>
              <a:ext uri="{FF2B5EF4-FFF2-40B4-BE49-F238E27FC236}">
                <a16:creationId xmlns:a16="http://schemas.microsoft.com/office/drawing/2014/main" id="{D3A5A67A-6E90-4542-A25E-5CC76FCBDE97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 rot="10800000">
            <a:off x="932181" y="2655358"/>
            <a:ext cx="304800" cy="304800"/>
          </a:xfrm>
          <a:custGeom>
            <a:avLst/>
            <a:gdLst/>
            <a:ahLst/>
            <a:cxnLst/>
            <a:rect l="0" t="0" r="0" b="0"/>
            <a:pathLst>
              <a:path w="1524001" h="1752601">
                <a:moveTo>
                  <a:pt x="1295400" y="1066800"/>
                </a:moveTo>
                <a:lnTo>
                  <a:pt x="1524000" y="533400"/>
                </a:lnTo>
                <a:lnTo>
                  <a:pt x="914400" y="0"/>
                </a:lnTo>
                <a:lnTo>
                  <a:pt x="0" y="1447800"/>
                </a:lnTo>
                <a:lnTo>
                  <a:pt x="0" y="1752600"/>
                </a:lnTo>
                <a:lnTo>
                  <a:pt x="990600" y="533400"/>
                </a:lnTo>
                <a:close/>
              </a:path>
            </a:pathLst>
          </a:custGeom>
          <a:solidFill>
            <a:srgbClr val="00C800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/>
          </a:p>
        </p:txBody>
      </p:sp>
      <p:sp>
        <p:nvSpPr>
          <p:cNvPr id="11" name="CAI_4">
            <a:extLst>
              <a:ext uri="{FF2B5EF4-FFF2-40B4-BE49-F238E27FC236}">
                <a16:creationId xmlns:a16="http://schemas.microsoft.com/office/drawing/2014/main" id="{D4196171-EA33-42B9-9C13-3C82FB08AA0D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 rot="10800000">
            <a:off x="962660" y="3745443"/>
            <a:ext cx="304800" cy="304800"/>
          </a:xfrm>
          <a:custGeom>
            <a:avLst/>
            <a:gdLst/>
            <a:ahLst/>
            <a:cxnLst/>
            <a:rect l="0" t="0" r="0" b="0"/>
            <a:pathLst>
              <a:path w="1524001" h="1752601">
                <a:moveTo>
                  <a:pt x="1295400" y="1066800"/>
                </a:moveTo>
                <a:lnTo>
                  <a:pt x="1524000" y="533400"/>
                </a:lnTo>
                <a:lnTo>
                  <a:pt x="914400" y="0"/>
                </a:lnTo>
                <a:lnTo>
                  <a:pt x="0" y="1447800"/>
                </a:lnTo>
                <a:lnTo>
                  <a:pt x="0" y="1752600"/>
                </a:lnTo>
                <a:lnTo>
                  <a:pt x="990600" y="533400"/>
                </a:lnTo>
                <a:close/>
              </a:path>
            </a:pathLst>
          </a:custGeom>
          <a:solidFill>
            <a:srgbClr val="00C800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957164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PQuestion">
            <a:extLst>
              <a:ext uri="{FF2B5EF4-FFF2-40B4-BE49-F238E27FC236}">
                <a16:creationId xmlns:a16="http://schemas.microsoft.com/office/drawing/2014/main" id="{99C48F17-D73B-4E89-A147-131D4A784D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06501" y="174710"/>
            <a:ext cx="10347607" cy="1430337"/>
          </a:xfrm>
        </p:spPr>
        <p:txBody>
          <a:bodyPr>
            <a:normAutofit/>
          </a:bodyPr>
          <a:lstStyle/>
          <a:p>
            <a:r>
              <a:rPr lang="en-US" sz="2667" dirty="0">
                <a:solidFill>
                  <a:srgbClr val="FF0000"/>
                </a:solidFill>
                <a:latin typeface="+mn-lt"/>
              </a:rPr>
              <a:t>During the </a:t>
            </a:r>
            <a:r>
              <a:rPr lang="en-US" sz="2667" b="1" dirty="0">
                <a:solidFill>
                  <a:srgbClr val="FF0000"/>
                </a:solidFill>
                <a:latin typeface="+mn-lt"/>
              </a:rPr>
              <a:t>pre-symptomatic phase</a:t>
            </a:r>
            <a:r>
              <a:rPr lang="en-US" sz="2667" dirty="0">
                <a:solidFill>
                  <a:srgbClr val="FF0000"/>
                </a:solidFill>
                <a:latin typeface="+mn-lt"/>
              </a:rPr>
              <a:t> of a neurodegenerative disease:</a:t>
            </a:r>
            <a:endParaRPr lang="en-GB" sz="2667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TPAnswers">
            <a:extLst>
              <a:ext uri="{FF2B5EF4-FFF2-40B4-BE49-F238E27FC236}">
                <a16:creationId xmlns:a16="http://schemas.microsoft.com/office/drawing/2014/main" id="{318DB747-8156-46AF-96EA-35655F6CD0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39625" y="1714527"/>
            <a:ext cx="10006047" cy="4515696"/>
          </a:xfrm>
        </p:spPr>
        <p:txBody>
          <a:bodyPr/>
          <a:lstStyle/>
          <a:p>
            <a:pPr marL="457189" indent="-457189">
              <a:buFont typeface="Wingdings" pitchFamily="2" charset="2"/>
              <a:buAutoNum type="alphaUcPeriod"/>
            </a:pPr>
            <a:r>
              <a:rPr lang="en-US" dirty="0"/>
              <a:t>No molecular or cellular abnormalities are present</a:t>
            </a:r>
          </a:p>
          <a:p>
            <a:pPr marL="457189" indent="-457189">
              <a:buFont typeface="Wingdings" pitchFamily="2" charset="2"/>
              <a:buAutoNum type="alphaUcPeriod"/>
            </a:pPr>
            <a:r>
              <a:rPr lang="en-US" dirty="0"/>
              <a:t>Symptoms are evident but mild</a:t>
            </a:r>
          </a:p>
          <a:p>
            <a:pPr marL="457189" indent="-457189">
              <a:buFont typeface="Wingdings" pitchFamily="2" charset="2"/>
              <a:buAutoNum type="alphaUcPeriod"/>
            </a:pPr>
            <a:r>
              <a:rPr lang="en-US" dirty="0"/>
              <a:t>Molecular and cellular changes have started, but clinical signs are absent</a:t>
            </a:r>
          </a:p>
          <a:p>
            <a:pPr marL="457189" indent="-457189">
              <a:buFont typeface="Wingdings" pitchFamily="2" charset="2"/>
              <a:buAutoNum type="alphaUcPeriod"/>
            </a:pPr>
            <a:r>
              <a:rPr lang="fr-FR" dirty="0" err="1"/>
              <a:t>Diagnosis</a:t>
            </a:r>
            <a:r>
              <a:rPr lang="fr-FR" dirty="0"/>
              <a:t> </a:t>
            </a:r>
            <a:r>
              <a:rPr lang="fr-FR" dirty="0" err="1"/>
              <a:t>is</a:t>
            </a:r>
            <a:r>
              <a:rPr lang="fr-FR" dirty="0"/>
              <a:t> </a:t>
            </a:r>
            <a:r>
              <a:rPr lang="fr-FR" dirty="0" err="1"/>
              <a:t>usually</a:t>
            </a:r>
            <a:r>
              <a:rPr lang="fr-FR" dirty="0"/>
              <a:t> </a:t>
            </a:r>
            <a:r>
              <a:rPr lang="fr-FR" dirty="0" err="1"/>
              <a:t>confirmed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0E7F5B-4BCD-40BB-935C-E8E6226595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CH" dirty="0"/>
              <a:t>Quizz</a:t>
            </a:r>
            <a:endParaRPr lang="fr-FR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2DAAAF-B3FE-4B86-ABE6-29FD2A5A4C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1CD7C-2161-7D43-862E-CE4C333CD873}" type="slidenum">
              <a:rPr lang="fr-FR" smtClean="0"/>
              <a:pPr/>
              <a:t>2</a:t>
            </a:fld>
            <a:endParaRPr lang="fr-FR" dirty="0"/>
          </a:p>
        </p:txBody>
      </p:sp>
      <p:sp>
        <p:nvSpPr>
          <p:cNvPr id="7" name="TPPolling">
            <a:extLst>
              <a:ext uri="{FF2B5EF4-FFF2-40B4-BE49-F238E27FC236}">
                <a16:creationId xmlns:a16="http://schemas.microsoft.com/office/drawing/2014/main" id="{0B5F2963-B151-42E9-A044-35E622AF2CD6}"/>
              </a:ext>
            </a:extLst>
          </p:cNvPr>
          <p:cNvSpPr/>
          <p:nvPr/>
        </p:nvSpPr>
        <p:spPr>
          <a:xfrm>
            <a:off x="0" y="0"/>
            <a:ext cx="16933" cy="16933"/>
          </a:xfrm>
          <a:prstGeom prst="rect">
            <a:avLst/>
          </a:prstGeom>
          <a:solidFill>
            <a:schemeClr val="accent1">
              <a:alpha val="1000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/>
          </a:p>
        </p:txBody>
      </p:sp>
      <p:sp>
        <p:nvSpPr>
          <p:cNvPr id="9" name="CAI_3">
            <a:extLst>
              <a:ext uri="{FF2B5EF4-FFF2-40B4-BE49-F238E27FC236}">
                <a16:creationId xmlns:a16="http://schemas.microsoft.com/office/drawing/2014/main" id="{72B56CC3-5441-4A06-A075-5E171991B758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 rot="10800000">
            <a:off x="901701" y="2777572"/>
            <a:ext cx="304800" cy="304800"/>
          </a:xfrm>
          <a:custGeom>
            <a:avLst/>
            <a:gdLst/>
            <a:ahLst/>
            <a:cxnLst/>
            <a:rect l="0" t="0" r="0" b="0"/>
            <a:pathLst>
              <a:path w="1524001" h="1752601">
                <a:moveTo>
                  <a:pt x="1295400" y="1066800"/>
                </a:moveTo>
                <a:lnTo>
                  <a:pt x="1524000" y="533400"/>
                </a:lnTo>
                <a:lnTo>
                  <a:pt x="914400" y="0"/>
                </a:lnTo>
                <a:lnTo>
                  <a:pt x="0" y="1447800"/>
                </a:lnTo>
                <a:lnTo>
                  <a:pt x="0" y="1752600"/>
                </a:lnTo>
                <a:lnTo>
                  <a:pt x="990600" y="533400"/>
                </a:lnTo>
                <a:close/>
              </a:path>
            </a:pathLst>
          </a:custGeom>
          <a:solidFill>
            <a:srgbClr val="00C800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2159447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PQuestion">
            <a:extLst>
              <a:ext uri="{FF2B5EF4-FFF2-40B4-BE49-F238E27FC236}">
                <a16:creationId xmlns:a16="http://schemas.microsoft.com/office/drawing/2014/main" id="{0F24A83E-84A7-483D-8372-753A9E851B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06501" y="174710"/>
            <a:ext cx="10342463" cy="1430337"/>
          </a:xfrm>
        </p:spPr>
        <p:txBody>
          <a:bodyPr>
            <a:noAutofit/>
          </a:bodyPr>
          <a:lstStyle/>
          <a:p>
            <a:r>
              <a:rPr lang="en-US" sz="2667" dirty="0">
                <a:solidFill>
                  <a:srgbClr val="FF0000"/>
                </a:solidFill>
                <a:latin typeface="+mn-lt"/>
              </a:rPr>
              <a:t>What are the </a:t>
            </a:r>
            <a:r>
              <a:rPr lang="en-US" sz="2667" b="1" dirty="0">
                <a:solidFill>
                  <a:srgbClr val="FF0000"/>
                </a:solidFill>
                <a:latin typeface="+mn-lt"/>
              </a:rPr>
              <a:t>major challenges</a:t>
            </a:r>
            <a:r>
              <a:rPr lang="en-US" sz="2667" dirty="0">
                <a:solidFill>
                  <a:srgbClr val="FF0000"/>
                </a:solidFill>
                <a:latin typeface="+mn-lt"/>
              </a:rPr>
              <a:t> in managing neurodegenerative diseases today?</a:t>
            </a:r>
            <a:endParaRPr lang="en-GB" sz="2667" dirty="0">
              <a:solidFill>
                <a:srgbClr val="FF0000"/>
              </a:solidFill>
            </a:endParaRPr>
          </a:p>
        </p:txBody>
      </p:sp>
      <p:sp>
        <p:nvSpPr>
          <p:cNvPr id="3" name="TPAnswers">
            <a:extLst>
              <a:ext uri="{FF2B5EF4-FFF2-40B4-BE49-F238E27FC236}">
                <a16:creationId xmlns:a16="http://schemas.microsoft.com/office/drawing/2014/main" id="{5D247E7F-110F-43F4-A214-AB57AE756E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16789" y="2447501"/>
            <a:ext cx="7705269" cy="4515696"/>
          </a:xfrm>
        </p:spPr>
        <p:txBody>
          <a:bodyPr/>
          <a:lstStyle/>
          <a:p>
            <a:pPr marL="457189" indent="-457189">
              <a:buFont typeface="Wingdings" pitchFamily="2" charset="2"/>
              <a:buAutoNum type="alphaUcPeriod"/>
            </a:pPr>
            <a:r>
              <a:rPr lang="en-US" dirty="0"/>
              <a:t>Lack of reliable biomarkers for early detection</a:t>
            </a:r>
          </a:p>
          <a:p>
            <a:pPr marL="457189" indent="-457189">
              <a:buFont typeface="Wingdings" pitchFamily="2" charset="2"/>
              <a:buAutoNum type="alphaUcPeriod"/>
            </a:pPr>
            <a:r>
              <a:rPr lang="fr-FR" dirty="0"/>
              <a:t>Absence of </a:t>
            </a:r>
            <a:r>
              <a:rPr lang="fr-FR" dirty="0" err="1"/>
              <a:t>disease-modifying</a:t>
            </a:r>
            <a:r>
              <a:rPr lang="fr-FR" dirty="0"/>
              <a:t> </a:t>
            </a:r>
            <a:r>
              <a:rPr lang="fr-FR" dirty="0" err="1"/>
              <a:t>therapies</a:t>
            </a:r>
            <a:endParaRPr lang="en-US" dirty="0"/>
          </a:p>
          <a:p>
            <a:pPr marL="457189" indent="-457189">
              <a:buFont typeface="Wingdings" pitchFamily="2" charset="2"/>
              <a:buAutoNum type="alphaUcPeriod"/>
            </a:pPr>
            <a:r>
              <a:rPr lang="en-US" dirty="0"/>
              <a:t>Inability to slow or reverse neuronal loss</a:t>
            </a:r>
          </a:p>
          <a:p>
            <a:pPr marL="457189" indent="-457189">
              <a:buFont typeface="Wingdings" pitchFamily="2" charset="2"/>
              <a:buAutoNum type="alphaUcPeriod"/>
            </a:pPr>
            <a:r>
              <a:rPr lang="fr-FR" dirty="0"/>
              <a:t>Over-</a:t>
            </a:r>
            <a:r>
              <a:rPr lang="fr-FR" dirty="0" err="1"/>
              <a:t>diagnosis</a:t>
            </a:r>
            <a:r>
              <a:rPr lang="fr-FR" dirty="0"/>
              <a:t> in </a:t>
            </a:r>
            <a:r>
              <a:rPr lang="fr-FR" dirty="0" err="1"/>
              <a:t>developing</a:t>
            </a:r>
            <a:r>
              <a:rPr lang="fr-FR" dirty="0"/>
              <a:t> countries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BC956A-B3E4-47B6-BBED-9D1A0C39F6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CH" dirty="0"/>
              <a:t>Quizz</a:t>
            </a:r>
            <a:endParaRPr lang="fr-FR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68087E-DFF1-4DF0-B57D-B274380857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1CD7C-2161-7D43-862E-CE4C333CD873}" type="slidenum">
              <a:rPr lang="fr-FR" smtClean="0"/>
              <a:pPr/>
              <a:t>3</a:t>
            </a:fld>
            <a:endParaRPr lang="fr-FR" dirty="0"/>
          </a:p>
        </p:txBody>
      </p:sp>
      <p:sp>
        <p:nvSpPr>
          <p:cNvPr id="7" name="TPPolling">
            <a:extLst>
              <a:ext uri="{FF2B5EF4-FFF2-40B4-BE49-F238E27FC236}">
                <a16:creationId xmlns:a16="http://schemas.microsoft.com/office/drawing/2014/main" id="{5A1F8DD9-A8A8-4620-A20D-841CD4E76A2A}"/>
              </a:ext>
            </a:extLst>
          </p:cNvPr>
          <p:cNvSpPr/>
          <p:nvPr/>
        </p:nvSpPr>
        <p:spPr>
          <a:xfrm>
            <a:off x="0" y="0"/>
            <a:ext cx="16933" cy="16933"/>
          </a:xfrm>
          <a:prstGeom prst="rect">
            <a:avLst/>
          </a:prstGeom>
          <a:solidFill>
            <a:schemeClr val="accent1">
              <a:alpha val="1000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/>
          </a:p>
        </p:txBody>
      </p:sp>
      <p:sp>
        <p:nvSpPr>
          <p:cNvPr id="9" name="CAI_1">
            <a:extLst>
              <a:ext uri="{FF2B5EF4-FFF2-40B4-BE49-F238E27FC236}">
                <a16:creationId xmlns:a16="http://schemas.microsoft.com/office/drawing/2014/main" id="{E477065A-61B1-410B-8A34-A5E371A4CCAC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 rot="10800000">
            <a:off x="972949" y="2537859"/>
            <a:ext cx="304800" cy="304800"/>
          </a:xfrm>
          <a:custGeom>
            <a:avLst/>
            <a:gdLst/>
            <a:ahLst/>
            <a:cxnLst/>
            <a:rect l="0" t="0" r="0" b="0"/>
            <a:pathLst>
              <a:path w="1524001" h="1752601">
                <a:moveTo>
                  <a:pt x="1295400" y="1066800"/>
                </a:moveTo>
                <a:lnTo>
                  <a:pt x="1524000" y="533400"/>
                </a:lnTo>
                <a:lnTo>
                  <a:pt x="914400" y="0"/>
                </a:lnTo>
                <a:lnTo>
                  <a:pt x="0" y="1447800"/>
                </a:lnTo>
                <a:lnTo>
                  <a:pt x="0" y="1752600"/>
                </a:lnTo>
                <a:lnTo>
                  <a:pt x="990600" y="533400"/>
                </a:lnTo>
                <a:close/>
              </a:path>
            </a:pathLst>
          </a:custGeom>
          <a:solidFill>
            <a:srgbClr val="00C800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>
              <a:solidFill>
                <a:srgbClr val="FF0000"/>
              </a:solidFill>
            </a:endParaRPr>
          </a:p>
        </p:txBody>
      </p:sp>
      <p:sp>
        <p:nvSpPr>
          <p:cNvPr id="10" name="CAI_2">
            <a:extLst>
              <a:ext uri="{FF2B5EF4-FFF2-40B4-BE49-F238E27FC236}">
                <a16:creationId xmlns:a16="http://schemas.microsoft.com/office/drawing/2014/main" id="{5A2C9D79-6C7F-4130-8A4A-2CB55C3B0064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 rot="10800000">
            <a:off x="972949" y="3057369"/>
            <a:ext cx="304800" cy="304800"/>
          </a:xfrm>
          <a:custGeom>
            <a:avLst/>
            <a:gdLst/>
            <a:ahLst/>
            <a:cxnLst/>
            <a:rect l="0" t="0" r="0" b="0"/>
            <a:pathLst>
              <a:path w="1524001" h="1752601">
                <a:moveTo>
                  <a:pt x="1295400" y="1066800"/>
                </a:moveTo>
                <a:lnTo>
                  <a:pt x="1524000" y="533400"/>
                </a:lnTo>
                <a:lnTo>
                  <a:pt x="914400" y="0"/>
                </a:lnTo>
                <a:lnTo>
                  <a:pt x="0" y="1447800"/>
                </a:lnTo>
                <a:lnTo>
                  <a:pt x="0" y="1752600"/>
                </a:lnTo>
                <a:lnTo>
                  <a:pt x="990600" y="533400"/>
                </a:lnTo>
                <a:close/>
              </a:path>
            </a:pathLst>
          </a:custGeom>
          <a:solidFill>
            <a:srgbClr val="00C800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>
              <a:solidFill>
                <a:srgbClr val="FF0000"/>
              </a:solidFill>
            </a:endParaRPr>
          </a:p>
        </p:txBody>
      </p:sp>
      <p:sp>
        <p:nvSpPr>
          <p:cNvPr id="11" name="CAI_3">
            <a:extLst>
              <a:ext uri="{FF2B5EF4-FFF2-40B4-BE49-F238E27FC236}">
                <a16:creationId xmlns:a16="http://schemas.microsoft.com/office/drawing/2014/main" id="{151AB9EC-1712-4E99-8543-1C99569A9394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 rot="10800000">
            <a:off x="972949" y="3524762"/>
            <a:ext cx="304800" cy="304800"/>
          </a:xfrm>
          <a:custGeom>
            <a:avLst/>
            <a:gdLst/>
            <a:ahLst/>
            <a:cxnLst/>
            <a:rect l="0" t="0" r="0" b="0"/>
            <a:pathLst>
              <a:path w="1524001" h="1752601">
                <a:moveTo>
                  <a:pt x="1295400" y="1066800"/>
                </a:moveTo>
                <a:lnTo>
                  <a:pt x="1524000" y="533400"/>
                </a:lnTo>
                <a:lnTo>
                  <a:pt x="914400" y="0"/>
                </a:lnTo>
                <a:lnTo>
                  <a:pt x="0" y="1447800"/>
                </a:lnTo>
                <a:lnTo>
                  <a:pt x="0" y="1752600"/>
                </a:lnTo>
                <a:lnTo>
                  <a:pt x="990600" y="533400"/>
                </a:lnTo>
                <a:close/>
              </a:path>
            </a:pathLst>
          </a:custGeom>
          <a:solidFill>
            <a:srgbClr val="00C800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>
              <a:solidFill>
                <a:srgbClr val="FF0000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037050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PQuestion">
            <a:extLst>
              <a:ext uri="{FF2B5EF4-FFF2-40B4-BE49-F238E27FC236}">
                <a16:creationId xmlns:a16="http://schemas.microsoft.com/office/drawing/2014/main" id="{FAB23766-6828-4DD1-B1EA-0AFF204AE6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06500" y="174710"/>
            <a:ext cx="10105824" cy="1430337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Aft>
                <a:spcPts val="1067"/>
              </a:spcAft>
            </a:pPr>
            <a:r>
              <a:rPr lang="en-US" sz="2667" dirty="0">
                <a:solidFill>
                  <a:srgbClr val="FF0000"/>
                </a:solidFill>
                <a:latin typeface="+mn-lt"/>
              </a:rPr>
              <a:t>Which of the following is a common hallmark of all major neurodegenerative diseases?</a:t>
            </a:r>
            <a:endParaRPr lang="fr-FR" sz="2667" dirty="0">
              <a:solidFill>
                <a:srgbClr val="FF0000"/>
              </a:solidFill>
              <a:latin typeface="+mn-lt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TPAnswers">
            <a:extLst>
              <a:ext uri="{FF2B5EF4-FFF2-40B4-BE49-F238E27FC236}">
                <a16:creationId xmlns:a16="http://schemas.microsoft.com/office/drawing/2014/main" id="{CFCE87C3-670E-4795-8072-A250F89721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13766" y="2459474"/>
            <a:ext cx="10301817" cy="4515696"/>
          </a:xfrm>
        </p:spPr>
        <p:txBody>
          <a:bodyPr/>
          <a:lstStyle/>
          <a:p>
            <a:pPr marL="457189" indent="-457189">
              <a:buFont typeface="Wingdings" pitchFamily="2" charset="2"/>
              <a:buAutoNum type="alphaUcPeriod"/>
            </a:pPr>
            <a:r>
              <a:rPr lang="fr-FR" dirty="0" err="1"/>
              <a:t>Loss</a:t>
            </a:r>
            <a:r>
              <a:rPr lang="fr-FR" dirty="0"/>
              <a:t> of </a:t>
            </a:r>
            <a:r>
              <a:rPr lang="fr-FR" dirty="0" err="1"/>
              <a:t>dopaminergic</a:t>
            </a:r>
            <a:r>
              <a:rPr lang="fr-FR" dirty="0"/>
              <a:t> </a:t>
            </a:r>
            <a:r>
              <a:rPr lang="fr-FR" dirty="0" err="1"/>
              <a:t>neurons</a:t>
            </a:r>
            <a:endParaRPr lang="fr-FR" dirty="0"/>
          </a:p>
          <a:p>
            <a:pPr marL="457189" indent="-457189">
              <a:buFont typeface="Wingdings" pitchFamily="2" charset="2"/>
              <a:buAutoNum type="alphaUcPeriod"/>
            </a:pPr>
            <a:r>
              <a:rPr lang="fr-FR" dirty="0"/>
              <a:t>Accumulation of </a:t>
            </a:r>
            <a:r>
              <a:rPr lang="fr-FR" dirty="0" err="1"/>
              <a:t>misfolded</a:t>
            </a:r>
            <a:r>
              <a:rPr lang="fr-FR" dirty="0"/>
              <a:t> </a:t>
            </a:r>
            <a:r>
              <a:rPr lang="fr-FR" dirty="0" err="1"/>
              <a:t>proteins</a:t>
            </a:r>
            <a:endParaRPr lang="fr-FR" dirty="0"/>
          </a:p>
          <a:p>
            <a:pPr marL="457189" indent="-457189">
              <a:buFont typeface="Wingdings" pitchFamily="2" charset="2"/>
              <a:buAutoNum type="alphaUcPeriod"/>
            </a:pPr>
            <a:r>
              <a:rPr lang="fr-FR" dirty="0"/>
              <a:t>Expansion of CAG </a:t>
            </a:r>
            <a:r>
              <a:rPr lang="fr-FR" dirty="0" err="1"/>
              <a:t>repeats</a:t>
            </a:r>
            <a:endParaRPr lang="fr-FR" dirty="0"/>
          </a:p>
          <a:p>
            <a:pPr marL="457189" indent="-457189">
              <a:buFont typeface="Wingdings" pitchFamily="2" charset="2"/>
              <a:buAutoNum type="alphaUcPeriod"/>
            </a:pPr>
            <a:r>
              <a:rPr lang="fr-FR" dirty="0" err="1"/>
              <a:t>Synaptic</a:t>
            </a:r>
            <a:r>
              <a:rPr lang="fr-FR" dirty="0"/>
              <a:t> </a:t>
            </a:r>
            <a:r>
              <a:rPr lang="fr-FR" dirty="0" err="1"/>
              <a:t>pruning</a:t>
            </a:r>
            <a:r>
              <a:rPr lang="fr-FR" dirty="0"/>
              <a:t> </a:t>
            </a:r>
            <a:r>
              <a:rPr lang="fr-FR" dirty="0" err="1"/>
              <a:t>during</a:t>
            </a:r>
            <a:r>
              <a:rPr lang="fr-FR" dirty="0"/>
              <a:t> </a:t>
            </a:r>
            <a:r>
              <a:rPr lang="fr-FR" dirty="0" err="1"/>
              <a:t>development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707F33-8E27-459B-AF69-26F0C70927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CH" dirty="0"/>
              <a:t>Quizz</a:t>
            </a:r>
            <a:endParaRPr lang="fr-FR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143564-1F01-453F-963B-40CE05C7BA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1CD7C-2161-7D43-862E-CE4C333CD873}" type="slidenum">
              <a:rPr lang="fr-FR" smtClean="0"/>
              <a:pPr/>
              <a:t>4</a:t>
            </a:fld>
            <a:endParaRPr lang="fr-FR" dirty="0"/>
          </a:p>
        </p:txBody>
      </p:sp>
      <p:sp>
        <p:nvSpPr>
          <p:cNvPr id="7" name="TPPolling">
            <a:extLst>
              <a:ext uri="{FF2B5EF4-FFF2-40B4-BE49-F238E27FC236}">
                <a16:creationId xmlns:a16="http://schemas.microsoft.com/office/drawing/2014/main" id="{E9973CD8-3042-461F-9E1A-F63B4B6783A1}"/>
              </a:ext>
            </a:extLst>
          </p:cNvPr>
          <p:cNvSpPr/>
          <p:nvPr/>
        </p:nvSpPr>
        <p:spPr>
          <a:xfrm>
            <a:off x="0" y="0"/>
            <a:ext cx="16933" cy="16933"/>
          </a:xfrm>
          <a:prstGeom prst="rect">
            <a:avLst/>
          </a:prstGeom>
          <a:solidFill>
            <a:schemeClr val="accent1">
              <a:alpha val="1000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/>
          </a:p>
        </p:txBody>
      </p:sp>
      <p:sp>
        <p:nvSpPr>
          <p:cNvPr id="9" name="CAI_2">
            <a:extLst>
              <a:ext uri="{FF2B5EF4-FFF2-40B4-BE49-F238E27FC236}">
                <a16:creationId xmlns:a16="http://schemas.microsoft.com/office/drawing/2014/main" id="{972DE9C3-BE10-4B7E-A231-DBFC5A8F98F2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 rot="10800000">
            <a:off x="908966" y="3046949"/>
            <a:ext cx="304800" cy="304800"/>
          </a:xfrm>
          <a:custGeom>
            <a:avLst/>
            <a:gdLst/>
            <a:ahLst/>
            <a:cxnLst/>
            <a:rect l="0" t="0" r="0" b="0"/>
            <a:pathLst>
              <a:path w="1524001" h="1752601">
                <a:moveTo>
                  <a:pt x="1295400" y="1066800"/>
                </a:moveTo>
                <a:lnTo>
                  <a:pt x="1524000" y="533400"/>
                </a:lnTo>
                <a:lnTo>
                  <a:pt x="914400" y="0"/>
                </a:lnTo>
                <a:lnTo>
                  <a:pt x="0" y="1447800"/>
                </a:lnTo>
                <a:lnTo>
                  <a:pt x="0" y="1752600"/>
                </a:lnTo>
                <a:lnTo>
                  <a:pt x="990600" y="533400"/>
                </a:lnTo>
                <a:close/>
              </a:path>
            </a:pathLst>
          </a:custGeom>
          <a:solidFill>
            <a:srgbClr val="00C800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130540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PQuestion">
            <a:extLst>
              <a:ext uri="{FF2B5EF4-FFF2-40B4-BE49-F238E27FC236}">
                <a16:creationId xmlns:a16="http://schemas.microsoft.com/office/drawing/2014/main" id="{D7C0C22A-C9FF-4775-92EC-0ADD6BB19E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06501" y="174710"/>
            <a:ext cx="10435060" cy="1430337"/>
          </a:xfrm>
        </p:spPr>
        <p:txBody>
          <a:bodyPr>
            <a:normAutofit/>
          </a:bodyPr>
          <a:lstStyle/>
          <a:p>
            <a:r>
              <a:rPr lang="en-US" sz="2667" dirty="0">
                <a:solidFill>
                  <a:srgbClr val="FF0000"/>
                </a:solidFill>
                <a:latin typeface="+mn-lt"/>
              </a:rPr>
              <a:t>Which clinical features are typical for Alzheimer’s disease?</a:t>
            </a:r>
            <a:endParaRPr lang="en-GB" sz="2667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TPAnswers">
            <a:extLst>
              <a:ext uri="{FF2B5EF4-FFF2-40B4-BE49-F238E27FC236}">
                <a16:creationId xmlns:a16="http://schemas.microsoft.com/office/drawing/2014/main" id="{786993CA-65EE-4274-B0D1-E8D29F5A20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09387" y="1632243"/>
            <a:ext cx="6437992" cy="4515696"/>
          </a:xfrm>
        </p:spPr>
        <p:txBody>
          <a:bodyPr/>
          <a:lstStyle/>
          <a:p>
            <a:pPr marL="457189" indent="-457189">
              <a:buFont typeface="Wingdings" pitchFamily="2" charset="2"/>
              <a:buAutoNum type="alphaUcPeriod"/>
            </a:pPr>
            <a:r>
              <a:rPr lang="fr-FR" dirty="0"/>
              <a:t>Progressive memory </a:t>
            </a:r>
            <a:r>
              <a:rPr lang="fr-FR" dirty="0" err="1"/>
              <a:t>loss</a:t>
            </a:r>
            <a:endParaRPr lang="fr-FR" dirty="0"/>
          </a:p>
          <a:p>
            <a:pPr marL="457189" indent="-457189">
              <a:buFont typeface="Wingdings" pitchFamily="2" charset="2"/>
              <a:buAutoNum type="alphaUcPeriod"/>
            </a:pPr>
            <a:r>
              <a:rPr lang="fr-FR" dirty="0" err="1"/>
              <a:t>Language</a:t>
            </a:r>
            <a:r>
              <a:rPr lang="fr-FR" dirty="0"/>
              <a:t> and </a:t>
            </a:r>
            <a:r>
              <a:rPr lang="fr-FR" dirty="0" err="1"/>
              <a:t>reasoning</a:t>
            </a:r>
            <a:r>
              <a:rPr lang="fr-FR" dirty="0"/>
              <a:t> </a:t>
            </a:r>
            <a:r>
              <a:rPr lang="fr-FR" dirty="0" err="1"/>
              <a:t>impairments</a:t>
            </a:r>
            <a:endParaRPr lang="fr-FR" dirty="0"/>
          </a:p>
          <a:p>
            <a:pPr marL="457189" indent="-457189">
              <a:buFont typeface="Wingdings" pitchFamily="2" charset="2"/>
              <a:buAutoNum type="alphaUcPeriod"/>
            </a:pPr>
            <a:r>
              <a:rPr lang="fr-FR" dirty="0"/>
              <a:t>Chorea and </a:t>
            </a:r>
            <a:r>
              <a:rPr lang="fr-FR" dirty="0" err="1"/>
              <a:t>psychiatric</a:t>
            </a:r>
            <a:r>
              <a:rPr lang="fr-FR" dirty="0"/>
              <a:t> </a:t>
            </a:r>
            <a:r>
              <a:rPr lang="fr-FR" dirty="0" err="1"/>
              <a:t>disturbances</a:t>
            </a:r>
            <a:endParaRPr lang="fr-FR" dirty="0"/>
          </a:p>
          <a:p>
            <a:pPr marL="457189" indent="-457189">
              <a:buFont typeface="Wingdings" pitchFamily="2" charset="2"/>
              <a:buAutoNum type="alphaUcPeriod"/>
            </a:pPr>
            <a:r>
              <a:rPr lang="en-US" dirty="0"/>
              <a:t>Profound cognitive decline in advanced stages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BE6F8B-48B2-4B78-86C0-3B6427BFFD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CH" dirty="0"/>
              <a:t>Quizz</a:t>
            </a:r>
            <a:endParaRPr lang="fr-FR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CBB6E8-C7E3-4E7B-B052-7B48D2AF70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1CD7C-2161-7D43-862E-CE4C333CD873}" type="slidenum">
              <a:rPr lang="fr-FR" smtClean="0"/>
              <a:pPr/>
              <a:t>5</a:t>
            </a:fld>
            <a:endParaRPr lang="fr-FR" dirty="0"/>
          </a:p>
        </p:txBody>
      </p:sp>
      <p:sp>
        <p:nvSpPr>
          <p:cNvPr id="7" name="TPPolling">
            <a:extLst>
              <a:ext uri="{FF2B5EF4-FFF2-40B4-BE49-F238E27FC236}">
                <a16:creationId xmlns:a16="http://schemas.microsoft.com/office/drawing/2014/main" id="{4B876D57-A330-49C6-85E8-68F994398E03}"/>
              </a:ext>
            </a:extLst>
          </p:cNvPr>
          <p:cNvSpPr/>
          <p:nvPr/>
        </p:nvSpPr>
        <p:spPr>
          <a:xfrm>
            <a:off x="0" y="0"/>
            <a:ext cx="16933" cy="16933"/>
          </a:xfrm>
          <a:prstGeom prst="rect">
            <a:avLst/>
          </a:prstGeom>
          <a:solidFill>
            <a:schemeClr val="accent1">
              <a:alpha val="1000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/>
          </a:p>
        </p:txBody>
      </p:sp>
      <p:sp>
        <p:nvSpPr>
          <p:cNvPr id="9" name="CAI_1">
            <a:extLst>
              <a:ext uri="{FF2B5EF4-FFF2-40B4-BE49-F238E27FC236}">
                <a16:creationId xmlns:a16="http://schemas.microsoft.com/office/drawing/2014/main" id="{5A62806C-4044-4733-A1D6-4FDD3F67F3FC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 rot="10800000">
            <a:off x="1065547" y="1721640"/>
            <a:ext cx="304800" cy="304800"/>
          </a:xfrm>
          <a:custGeom>
            <a:avLst/>
            <a:gdLst/>
            <a:ahLst/>
            <a:cxnLst/>
            <a:rect l="0" t="0" r="0" b="0"/>
            <a:pathLst>
              <a:path w="1524001" h="1752601">
                <a:moveTo>
                  <a:pt x="1295400" y="1066800"/>
                </a:moveTo>
                <a:lnTo>
                  <a:pt x="1524000" y="533400"/>
                </a:lnTo>
                <a:lnTo>
                  <a:pt x="914400" y="0"/>
                </a:lnTo>
                <a:lnTo>
                  <a:pt x="0" y="1447800"/>
                </a:lnTo>
                <a:lnTo>
                  <a:pt x="0" y="1752600"/>
                </a:lnTo>
                <a:lnTo>
                  <a:pt x="990600" y="533400"/>
                </a:lnTo>
                <a:close/>
              </a:path>
            </a:pathLst>
          </a:custGeom>
          <a:solidFill>
            <a:srgbClr val="00C800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/>
          </a:p>
        </p:txBody>
      </p:sp>
      <p:sp>
        <p:nvSpPr>
          <p:cNvPr id="10" name="CAI_2">
            <a:extLst>
              <a:ext uri="{FF2B5EF4-FFF2-40B4-BE49-F238E27FC236}">
                <a16:creationId xmlns:a16="http://schemas.microsoft.com/office/drawing/2014/main" id="{FDB8ECA7-757A-4C77-87F0-751FA4B7D6BF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 rot="10800000">
            <a:off x="1065547" y="2218267"/>
            <a:ext cx="304800" cy="304800"/>
          </a:xfrm>
          <a:custGeom>
            <a:avLst/>
            <a:gdLst/>
            <a:ahLst/>
            <a:cxnLst/>
            <a:rect l="0" t="0" r="0" b="0"/>
            <a:pathLst>
              <a:path w="1524001" h="1752601">
                <a:moveTo>
                  <a:pt x="1295400" y="1066800"/>
                </a:moveTo>
                <a:lnTo>
                  <a:pt x="1524000" y="533400"/>
                </a:lnTo>
                <a:lnTo>
                  <a:pt x="914400" y="0"/>
                </a:lnTo>
                <a:lnTo>
                  <a:pt x="0" y="1447800"/>
                </a:lnTo>
                <a:lnTo>
                  <a:pt x="0" y="1752600"/>
                </a:lnTo>
                <a:lnTo>
                  <a:pt x="990600" y="533400"/>
                </a:lnTo>
                <a:close/>
              </a:path>
            </a:pathLst>
          </a:custGeom>
          <a:solidFill>
            <a:srgbClr val="00C800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/>
          </a:p>
        </p:txBody>
      </p:sp>
      <p:sp>
        <p:nvSpPr>
          <p:cNvPr id="11" name="CAI_4">
            <a:extLst>
              <a:ext uri="{FF2B5EF4-FFF2-40B4-BE49-F238E27FC236}">
                <a16:creationId xmlns:a16="http://schemas.microsoft.com/office/drawing/2014/main" id="{E9E28DC8-20C7-48DA-B05A-A92E94080ADC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 rot="10800000">
            <a:off x="1065546" y="3265083"/>
            <a:ext cx="304800" cy="304800"/>
          </a:xfrm>
          <a:custGeom>
            <a:avLst/>
            <a:gdLst/>
            <a:ahLst/>
            <a:cxnLst/>
            <a:rect l="0" t="0" r="0" b="0"/>
            <a:pathLst>
              <a:path w="1524001" h="1752601">
                <a:moveTo>
                  <a:pt x="1295400" y="1066800"/>
                </a:moveTo>
                <a:lnTo>
                  <a:pt x="1524000" y="533400"/>
                </a:lnTo>
                <a:lnTo>
                  <a:pt x="914400" y="0"/>
                </a:lnTo>
                <a:lnTo>
                  <a:pt x="0" y="1447800"/>
                </a:lnTo>
                <a:lnTo>
                  <a:pt x="0" y="1752600"/>
                </a:lnTo>
                <a:lnTo>
                  <a:pt x="990600" y="533400"/>
                </a:lnTo>
                <a:close/>
              </a:path>
            </a:pathLst>
          </a:custGeom>
          <a:solidFill>
            <a:srgbClr val="00C800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089745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PQuestion">
            <a:extLst>
              <a:ext uri="{FF2B5EF4-FFF2-40B4-BE49-F238E27FC236}">
                <a16:creationId xmlns:a16="http://schemas.microsoft.com/office/drawing/2014/main" id="{437912BB-3B44-4BAF-9554-C312FFC548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06500" y="174710"/>
            <a:ext cx="10692275" cy="1430337"/>
          </a:xfrm>
        </p:spPr>
        <p:txBody>
          <a:bodyPr>
            <a:normAutofit/>
          </a:bodyPr>
          <a:lstStyle/>
          <a:p>
            <a:r>
              <a:rPr lang="en-US" sz="2667" dirty="0">
                <a:solidFill>
                  <a:srgbClr val="FF0000"/>
                </a:solidFill>
                <a:latin typeface="+mn-lt"/>
              </a:rPr>
              <a:t>Which statements are true about Parkinson’s disease?</a:t>
            </a:r>
            <a:endParaRPr lang="en-GB" sz="2667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TPAnswers">
            <a:extLst>
              <a:ext uri="{FF2B5EF4-FFF2-40B4-BE49-F238E27FC236}">
                <a16:creationId xmlns:a16="http://schemas.microsoft.com/office/drawing/2014/main" id="{B0C7146B-5355-4272-941C-1F0ECCBB23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06500" y="2084917"/>
            <a:ext cx="10362252" cy="4515696"/>
          </a:xfrm>
        </p:spPr>
        <p:txBody>
          <a:bodyPr/>
          <a:lstStyle/>
          <a:p>
            <a:pPr marL="457189" indent="-457189">
              <a:buFont typeface="Wingdings" pitchFamily="2" charset="2"/>
              <a:buAutoNum type="alphaUcPeriod"/>
            </a:pPr>
            <a:r>
              <a:rPr lang="en-US" dirty="0"/>
              <a:t>Dopaminergic neurons in the substantia nigra are progressively lost</a:t>
            </a:r>
          </a:p>
          <a:p>
            <a:pPr marL="457189" indent="-457189">
              <a:buFont typeface="Wingdings" pitchFamily="2" charset="2"/>
              <a:buAutoNum type="alphaUcPeriod"/>
            </a:pPr>
            <a:r>
              <a:rPr lang="en-US" dirty="0"/>
              <a:t>Early non-motor symptoms may precede motor signs by years</a:t>
            </a:r>
          </a:p>
          <a:p>
            <a:pPr marL="457189" indent="-457189">
              <a:buFont typeface="Wingdings" pitchFamily="2" charset="2"/>
              <a:buAutoNum type="alphaUcPeriod"/>
            </a:pPr>
            <a:r>
              <a:rPr lang="en-US" dirty="0"/>
              <a:t>Genetic mutations explain ~50% of all cases</a:t>
            </a:r>
          </a:p>
          <a:p>
            <a:pPr marL="457189" indent="-457189">
              <a:buFont typeface="Wingdings" pitchFamily="2" charset="2"/>
              <a:buAutoNum type="alphaUcPeriod"/>
            </a:pPr>
            <a:r>
              <a:rPr lang="en-US" dirty="0"/>
              <a:t>Constipation and sleep disorders are common symptoms in PD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2553B5-0EA4-4699-BE10-BADB147D3D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CH" dirty="0"/>
              <a:t>Quizz</a:t>
            </a:r>
            <a:endParaRPr lang="fr-FR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E54C52-0C64-4F89-89D2-7B7623C0C9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1CD7C-2161-7D43-862E-CE4C333CD873}" type="slidenum">
              <a:rPr lang="fr-FR" smtClean="0"/>
              <a:pPr/>
              <a:t>6</a:t>
            </a:fld>
            <a:endParaRPr lang="fr-FR" dirty="0"/>
          </a:p>
        </p:txBody>
      </p:sp>
      <p:sp>
        <p:nvSpPr>
          <p:cNvPr id="7" name="TPPolling">
            <a:extLst>
              <a:ext uri="{FF2B5EF4-FFF2-40B4-BE49-F238E27FC236}">
                <a16:creationId xmlns:a16="http://schemas.microsoft.com/office/drawing/2014/main" id="{05EF8A91-7F27-4D65-81D9-CF51F4997076}"/>
              </a:ext>
            </a:extLst>
          </p:cNvPr>
          <p:cNvSpPr/>
          <p:nvPr/>
        </p:nvSpPr>
        <p:spPr>
          <a:xfrm>
            <a:off x="0" y="0"/>
            <a:ext cx="16933" cy="16933"/>
          </a:xfrm>
          <a:prstGeom prst="rect">
            <a:avLst/>
          </a:prstGeom>
          <a:solidFill>
            <a:schemeClr val="accent1">
              <a:alpha val="1000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/>
          </a:p>
        </p:txBody>
      </p:sp>
      <p:sp>
        <p:nvSpPr>
          <p:cNvPr id="9" name="CAI_1">
            <a:extLst>
              <a:ext uri="{FF2B5EF4-FFF2-40B4-BE49-F238E27FC236}">
                <a16:creationId xmlns:a16="http://schemas.microsoft.com/office/drawing/2014/main" id="{EECEC6D2-D3EC-4EA9-900A-E4C1EEB337D0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 rot="10800000">
            <a:off x="962661" y="2127250"/>
            <a:ext cx="304800" cy="304800"/>
          </a:xfrm>
          <a:custGeom>
            <a:avLst/>
            <a:gdLst/>
            <a:ahLst/>
            <a:cxnLst/>
            <a:rect l="0" t="0" r="0" b="0"/>
            <a:pathLst>
              <a:path w="1524001" h="1752601">
                <a:moveTo>
                  <a:pt x="1295400" y="1066800"/>
                </a:moveTo>
                <a:lnTo>
                  <a:pt x="1524000" y="533400"/>
                </a:lnTo>
                <a:lnTo>
                  <a:pt x="914400" y="0"/>
                </a:lnTo>
                <a:lnTo>
                  <a:pt x="0" y="1447800"/>
                </a:lnTo>
                <a:lnTo>
                  <a:pt x="0" y="1752600"/>
                </a:lnTo>
                <a:lnTo>
                  <a:pt x="990600" y="533400"/>
                </a:lnTo>
                <a:close/>
              </a:path>
            </a:pathLst>
          </a:custGeom>
          <a:solidFill>
            <a:srgbClr val="00C800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/>
          </a:p>
        </p:txBody>
      </p:sp>
      <p:sp>
        <p:nvSpPr>
          <p:cNvPr id="10" name="CAI_2">
            <a:extLst>
              <a:ext uri="{FF2B5EF4-FFF2-40B4-BE49-F238E27FC236}">
                <a16:creationId xmlns:a16="http://schemas.microsoft.com/office/drawing/2014/main" id="{54DD06EF-0C2E-4D5B-B6FD-4BEE64938D2E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 rot="10800000">
            <a:off x="932180" y="2608131"/>
            <a:ext cx="304800" cy="304800"/>
          </a:xfrm>
          <a:custGeom>
            <a:avLst/>
            <a:gdLst/>
            <a:ahLst/>
            <a:cxnLst/>
            <a:rect l="0" t="0" r="0" b="0"/>
            <a:pathLst>
              <a:path w="1524001" h="1752601">
                <a:moveTo>
                  <a:pt x="1295400" y="1066800"/>
                </a:moveTo>
                <a:lnTo>
                  <a:pt x="1524000" y="533400"/>
                </a:lnTo>
                <a:lnTo>
                  <a:pt x="914400" y="0"/>
                </a:lnTo>
                <a:lnTo>
                  <a:pt x="0" y="1447800"/>
                </a:lnTo>
                <a:lnTo>
                  <a:pt x="0" y="1752600"/>
                </a:lnTo>
                <a:lnTo>
                  <a:pt x="990600" y="533400"/>
                </a:lnTo>
                <a:close/>
              </a:path>
            </a:pathLst>
          </a:custGeom>
          <a:solidFill>
            <a:srgbClr val="00C800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/>
          </a:p>
        </p:txBody>
      </p:sp>
      <p:sp>
        <p:nvSpPr>
          <p:cNvPr id="11" name="CAI_4">
            <a:extLst>
              <a:ext uri="{FF2B5EF4-FFF2-40B4-BE49-F238E27FC236}">
                <a16:creationId xmlns:a16="http://schemas.microsoft.com/office/drawing/2014/main" id="{D8B7E6C5-6BBD-43A4-B54F-4FA2549F69FD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 rot="10800000">
            <a:off x="962661" y="3696559"/>
            <a:ext cx="304800" cy="304800"/>
          </a:xfrm>
          <a:custGeom>
            <a:avLst/>
            <a:gdLst/>
            <a:ahLst/>
            <a:cxnLst/>
            <a:rect l="0" t="0" r="0" b="0"/>
            <a:pathLst>
              <a:path w="1524001" h="1752601">
                <a:moveTo>
                  <a:pt x="1295400" y="1066800"/>
                </a:moveTo>
                <a:lnTo>
                  <a:pt x="1524000" y="533400"/>
                </a:lnTo>
                <a:lnTo>
                  <a:pt x="914400" y="0"/>
                </a:lnTo>
                <a:lnTo>
                  <a:pt x="0" y="1447800"/>
                </a:lnTo>
                <a:lnTo>
                  <a:pt x="0" y="1752600"/>
                </a:lnTo>
                <a:lnTo>
                  <a:pt x="990600" y="533400"/>
                </a:lnTo>
                <a:close/>
              </a:path>
            </a:pathLst>
          </a:custGeom>
          <a:solidFill>
            <a:srgbClr val="00C800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2268351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PQuestion">
            <a:extLst>
              <a:ext uri="{FF2B5EF4-FFF2-40B4-BE49-F238E27FC236}">
                <a16:creationId xmlns:a16="http://schemas.microsoft.com/office/drawing/2014/main" id="{78259073-D44E-40B6-BD36-B179638BEF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06501" y="174710"/>
            <a:ext cx="10260153" cy="1430337"/>
          </a:xfrm>
        </p:spPr>
        <p:txBody>
          <a:bodyPr>
            <a:normAutofit/>
          </a:bodyPr>
          <a:lstStyle/>
          <a:p>
            <a:r>
              <a:rPr lang="en-US" sz="2667" dirty="0">
                <a:solidFill>
                  <a:srgbClr val="FF0000"/>
                </a:solidFill>
                <a:latin typeface="+mn-lt"/>
              </a:rPr>
              <a:t>Which protein aggregates are found in </a:t>
            </a:r>
            <a:r>
              <a:rPr lang="en-US" sz="2667" b="1" dirty="0">
                <a:solidFill>
                  <a:srgbClr val="FF0000"/>
                </a:solidFill>
                <a:latin typeface="+mn-lt"/>
              </a:rPr>
              <a:t>Alzheimer’s disease</a:t>
            </a:r>
            <a:r>
              <a:rPr lang="en-US" sz="2667" dirty="0">
                <a:solidFill>
                  <a:srgbClr val="FF0000"/>
                </a:solidFill>
                <a:latin typeface="+mn-lt"/>
              </a:rPr>
              <a:t>?</a:t>
            </a:r>
            <a:endParaRPr lang="en-GB" sz="2667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TPAnswers">
            <a:extLst>
              <a:ext uri="{FF2B5EF4-FFF2-40B4-BE49-F238E27FC236}">
                <a16:creationId xmlns:a16="http://schemas.microsoft.com/office/drawing/2014/main" id="{6E17E0FB-40E5-4DCA-9E08-D6311962F9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38534" y="1805029"/>
            <a:ext cx="10515600" cy="4351338"/>
          </a:xfrm>
        </p:spPr>
        <p:txBody>
          <a:bodyPr/>
          <a:lstStyle/>
          <a:p>
            <a:pPr marL="457189" indent="-457189">
              <a:buFont typeface="Wingdings" pitchFamily="2" charset="2"/>
              <a:buAutoNum type="alphaUcPeriod"/>
            </a:pPr>
            <a:r>
              <a:rPr lang="fr-FR" dirty="0" err="1"/>
              <a:t>Amyloid</a:t>
            </a:r>
            <a:r>
              <a:rPr lang="fr-FR" dirty="0"/>
              <a:t>-beta</a:t>
            </a:r>
          </a:p>
          <a:p>
            <a:pPr marL="457189" indent="-457189">
              <a:buFont typeface="Wingdings" pitchFamily="2" charset="2"/>
              <a:buAutoNum type="alphaUcPeriod"/>
            </a:pPr>
            <a:r>
              <a:rPr lang="fr-FR" dirty="0">
                <a:ea typeface="Times New Roman" panose="02020603050405020304" pitchFamily="18" charset="0"/>
              </a:rPr>
              <a:t>aSyn</a:t>
            </a:r>
          </a:p>
          <a:p>
            <a:pPr marL="457189" indent="-457189">
              <a:buFont typeface="Wingdings" pitchFamily="2" charset="2"/>
              <a:buAutoNum type="alphaUcPeriod"/>
            </a:pPr>
            <a:r>
              <a:rPr lang="fr-FR" dirty="0"/>
              <a:t>TDP43</a:t>
            </a:r>
          </a:p>
          <a:p>
            <a:pPr marL="457189" indent="-457189">
              <a:buFont typeface="Wingdings" pitchFamily="2" charset="2"/>
              <a:buAutoNum type="alphaUcPeriod"/>
            </a:pPr>
            <a:r>
              <a:rPr lang="fr-FR" dirty="0"/>
              <a:t>Tau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B20180-56A6-4D17-9DA7-D86F41857E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CH" dirty="0"/>
              <a:t>Quizz</a:t>
            </a:r>
            <a:endParaRPr lang="fr-FR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70AC99-70FC-43FD-BD4A-58DA5EF418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1CD7C-2161-7D43-862E-CE4C333CD873}" type="slidenum">
              <a:rPr lang="fr-FR" smtClean="0"/>
              <a:pPr/>
              <a:t>7</a:t>
            </a:fld>
            <a:endParaRPr lang="fr-FR" dirty="0"/>
          </a:p>
        </p:txBody>
      </p:sp>
      <p:sp>
        <p:nvSpPr>
          <p:cNvPr id="7" name="TPPolling">
            <a:extLst>
              <a:ext uri="{FF2B5EF4-FFF2-40B4-BE49-F238E27FC236}">
                <a16:creationId xmlns:a16="http://schemas.microsoft.com/office/drawing/2014/main" id="{6350B5F5-BCB9-420B-8F32-62D9ED188A12}"/>
              </a:ext>
            </a:extLst>
          </p:cNvPr>
          <p:cNvSpPr/>
          <p:nvPr/>
        </p:nvSpPr>
        <p:spPr>
          <a:xfrm>
            <a:off x="0" y="0"/>
            <a:ext cx="16933" cy="16933"/>
          </a:xfrm>
          <a:prstGeom prst="rect">
            <a:avLst/>
          </a:prstGeom>
          <a:solidFill>
            <a:schemeClr val="accent1">
              <a:alpha val="1000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/>
          </a:p>
        </p:txBody>
      </p:sp>
      <p:sp>
        <p:nvSpPr>
          <p:cNvPr id="9" name="CAI_1">
            <a:extLst>
              <a:ext uri="{FF2B5EF4-FFF2-40B4-BE49-F238E27FC236}">
                <a16:creationId xmlns:a16="http://schemas.microsoft.com/office/drawing/2014/main" id="{86444EB0-7662-451F-81B5-85FDD75F6A16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 rot="10800000">
            <a:off x="1026349" y="1884277"/>
            <a:ext cx="304800" cy="304800"/>
          </a:xfrm>
          <a:custGeom>
            <a:avLst/>
            <a:gdLst/>
            <a:ahLst/>
            <a:cxnLst/>
            <a:rect l="0" t="0" r="0" b="0"/>
            <a:pathLst>
              <a:path w="1524001" h="1752601">
                <a:moveTo>
                  <a:pt x="1295400" y="1066800"/>
                </a:moveTo>
                <a:lnTo>
                  <a:pt x="1524000" y="533400"/>
                </a:lnTo>
                <a:lnTo>
                  <a:pt x="914400" y="0"/>
                </a:lnTo>
                <a:lnTo>
                  <a:pt x="0" y="1447800"/>
                </a:lnTo>
                <a:lnTo>
                  <a:pt x="0" y="1752600"/>
                </a:lnTo>
                <a:lnTo>
                  <a:pt x="990600" y="533400"/>
                </a:lnTo>
                <a:close/>
              </a:path>
            </a:pathLst>
          </a:custGeom>
          <a:solidFill>
            <a:srgbClr val="00C800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/>
          </a:p>
        </p:txBody>
      </p:sp>
      <p:sp>
        <p:nvSpPr>
          <p:cNvPr id="10" name="CAI_4">
            <a:extLst>
              <a:ext uri="{FF2B5EF4-FFF2-40B4-BE49-F238E27FC236}">
                <a16:creationId xmlns:a16="http://schemas.microsoft.com/office/drawing/2014/main" id="{D12602D2-9550-4004-86D0-1C9720730CD3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 rot="10800000">
            <a:off x="994504" y="3408404"/>
            <a:ext cx="304800" cy="304800"/>
          </a:xfrm>
          <a:custGeom>
            <a:avLst/>
            <a:gdLst/>
            <a:ahLst/>
            <a:cxnLst/>
            <a:rect l="0" t="0" r="0" b="0"/>
            <a:pathLst>
              <a:path w="1524001" h="1752601">
                <a:moveTo>
                  <a:pt x="1295400" y="1066800"/>
                </a:moveTo>
                <a:lnTo>
                  <a:pt x="1524000" y="533400"/>
                </a:lnTo>
                <a:lnTo>
                  <a:pt x="914400" y="0"/>
                </a:lnTo>
                <a:lnTo>
                  <a:pt x="0" y="1447800"/>
                </a:lnTo>
                <a:lnTo>
                  <a:pt x="0" y="1752600"/>
                </a:lnTo>
                <a:lnTo>
                  <a:pt x="990600" y="533400"/>
                </a:lnTo>
                <a:close/>
              </a:path>
            </a:pathLst>
          </a:custGeom>
          <a:solidFill>
            <a:srgbClr val="00C800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445607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PQuestion">
            <a:extLst>
              <a:ext uri="{FF2B5EF4-FFF2-40B4-BE49-F238E27FC236}">
                <a16:creationId xmlns:a16="http://schemas.microsoft.com/office/drawing/2014/main" id="{26FFB35D-FE22-4789-B6B3-4A864AAEA5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06501" y="174710"/>
            <a:ext cx="10352751" cy="1430337"/>
          </a:xfrm>
        </p:spPr>
        <p:txBody>
          <a:bodyPr>
            <a:normAutofit/>
          </a:bodyPr>
          <a:lstStyle/>
          <a:p>
            <a:r>
              <a:rPr lang="en-US" sz="2667" dirty="0">
                <a:solidFill>
                  <a:srgbClr val="FF0000"/>
                </a:solidFill>
                <a:latin typeface="+mn-lt"/>
              </a:rPr>
              <a:t>Which statements are correct about </a:t>
            </a:r>
            <a:r>
              <a:rPr lang="en-US" sz="2667" b="1" dirty="0">
                <a:solidFill>
                  <a:srgbClr val="FF0000"/>
                </a:solidFill>
                <a:latin typeface="+mn-lt"/>
              </a:rPr>
              <a:t>Lewy bodies in Parkinson’s disease</a:t>
            </a:r>
            <a:r>
              <a:rPr lang="en-US" sz="2667" dirty="0">
                <a:solidFill>
                  <a:srgbClr val="FF0000"/>
                </a:solidFill>
                <a:latin typeface="+mn-lt"/>
              </a:rPr>
              <a:t>?</a:t>
            </a:r>
            <a:endParaRPr lang="en-GB" sz="2667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TPAnswers">
            <a:extLst>
              <a:ext uri="{FF2B5EF4-FFF2-40B4-BE49-F238E27FC236}">
                <a16:creationId xmlns:a16="http://schemas.microsoft.com/office/drawing/2014/main" id="{E334CDB3-7052-4667-83EF-BE6D061A21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06501" y="2084917"/>
            <a:ext cx="9989212" cy="4515696"/>
          </a:xfrm>
        </p:spPr>
        <p:txBody>
          <a:bodyPr/>
          <a:lstStyle/>
          <a:p>
            <a:pPr marL="457189" indent="-457189">
              <a:buFont typeface="Wingdings" pitchFamily="2" charset="2"/>
              <a:buAutoNum type="alphaUcPeriod"/>
            </a:pPr>
            <a:r>
              <a:rPr lang="en-US" dirty="0"/>
              <a:t>They are composed primarily of aggregated alpha-synuclein</a:t>
            </a:r>
          </a:p>
          <a:p>
            <a:pPr marL="457189" indent="-457189">
              <a:buFont typeface="Wingdings" pitchFamily="2" charset="2"/>
              <a:buAutoNum type="alphaUcPeriod"/>
            </a:pPr>
            <a:r>
              <a:rPr lang="en-US" dirty="0"/>
              <a:t>They are exclusively found in glial cells</a:t>
            </a:r>
          </a:p>
          <a:p>
            <a:pPr marL="457189" indent="-457189">
              <a:buFont typeface="Wingdings" pitchFamily="2" charset="2"/>
              <a:buAutoNum type="alphaUcPeriod"/>
            </a:pPr>
            <a:r>
              <a:rPr lang="en-US" dirty="0"/>
              <a:t>They can be found in some healthy individuals</a:t>
            </a:r>
          </a:p>
          <a:p>
            <a:pPr marL="457189" indent="-457189">
              <a:buFont typeface="Wingdings" pitchFamily="2" charset="2"/>
              <a:buAutoNum type="alphaUcPeriod"/>
            </a:pPr>
            <a:r>
              <a:rPr lang="en-US" dirty="0"/>
              <a:t>Their exact role, toxic or protective, is still debated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02742C-8FA1-4F41-89BE-48FDF9CFFF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CH" dirty="0"/>
              <a:t>Quizz</a:t>
            </a:r>
            <a:endParaRPr lang="fr-FR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59572E-1333-456D-B0EC-141A026EFC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1CD7C-2161-7D43-862E-CE4C333CD873}" type="slidenum">
              <a:rPr lang="fr-FR" smtClean="0"/>
              <a:pPr/>
              <a:t>8</a:t>
            </a:fld>
            <a:endParaRPr lang="fr-FR" dirty="0"/>
          </a:p>
        </p:txBody>
      </p:sp>
      <p:sp>
        <p:nvSpPr>
          <p:cNvPr id="7" name="TPPolling">
            <a:extLst>
              <a:ext uri="{FF2B5EF4-FFF2-40B4-BE49-F238E27FC236}">
                <a16:creationId xmlns:a16="http://schemas.microsoft.com/office/drawing/2014/main" id="{E1B08FD6-3D78-40C1-8AC1-C3126FC8A439}"/>
              </a:ext>
            </a:extLst>
          </p:cNvPr>
          <p:cNvSpPr/>
          <p:nvPr/>
        </p:nvSpPr>
        <p:spPr>
          <a:xfrm>
            <a:off x="0" y="0"/>
            <a:ext cx="16933" cy="16933"/>
          </a:xfrm>
          <a:prstGeom prst="rect">
            <a:avLst/>
          </a:prstGeom>
          <a:solidFill>
            <a:schemeClr val="accent1">
              <a:alpha val="1000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/>
          </a:p>
        </p:txBody>
      </p:sp>
      <p:sp>
        <p:nvSpPr>
          <p:cNvPr id="9" name="CAI_1">
            <a:extLst>
              <a:ext uri="{FF2B5EF4-FFF2-40B4-BE49-F238E27FC236}">
                <a16:creationId xmlns:a16="http://schemas.microsoft.com/office/drawing/2014/main" id="{EAA3745F-C95E-4B8D-B39E-D333A2CF8A52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 rot="10800000">
            <a:off x="987492" y="2167022"/>
            <a:ext cx="304800" cy="304800"/>
          </a:xfrm>
          <a:custGeom>
            <a:avLst/>
            <a:gdLst/>
            <a:ahLst/>
            <a:cxnLst/>
            <a:rect l="0" t="0" r="0" b="0"/>
            <a:pathLst>
              <a:path w="1524001" h="1752601">
                <a:moveTo>
                  <a:pt x="1295400" y="1066800"/>
                </a:moveTo>
                <a:lnTo>
                  <a:pt x="1524000" y="533400"/>
                </a:lnTo>
                <a:lnTo>
                  <a:pt x="914400" y="0"/>
                </a:lnTo>
                <a:lnTo>
                  <a:pt x="0" y="1447800"/>
                </a:lnTo>
                <a:lnTo>
                  <a:pt x="0" y="1752600"/>
                </a:lnTo>
                <a:lnTo>
                  <a:pt x="990600" y="533400"/>
                </a:lnTo>
                <a:close/>
              </a:path>
            </a:pathLst>
          </a:custGeom>
          <a:solidFill>
            <a:srgbClr val="00C800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/>
          </a:p>
        </p:txBody>
      </p:sp>
      <p:sp>
        <p:nvSpPr>
          <p:cNvPr id="10" name="CAI_3">
            <a:extLst>
              <a:ext uri="{FF2B5EF4-FFF2-40B4-BE49-F238E27FC236}">
                <a16:creationId xmlns:a16="http://schemas.microsoft.com/office/drawing/2014/main" id="{E101E8B0-DF6E-4D39-B516-2A3C342A003B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 rot="10800000">
            <a:off x="976802" y="3124200"/>
            <a:ext cx="304800" cy="304800"/>
          </a:xfrm>
          <a:custGeom>
            <a:avLst/>
            <a:gdLst/>
            <a:ahLst/>
            <a:cxnLst/>
            <a:rect l="0" t="0" r="0" b="0"/>
            <a:pathLst>
              <a:path w="1524001" h="1752601">
                <a:moveTo>
                  <a:pt x="1295400" y="1066800"/>
                </a:moveTo>
                <a:lnTo>
                  <a:pt x="1524000" y="533400"/>
                </a:lnTo>
                <a:lnTo>
                  <a:pt x="914400" y="0"/>
                </a:lnTo>
                <a:lnTo>
                  <a:pt x="0" y="1447800"/>
                </a:lnTo>
                <a:lnTo>
                  <a:pt x="0" y="1752600"/>
                </a:lnTo>
                <a:lnTo>
                  <a:pt x="990600" y="533400"/>
                </a:lnTo>
                <a:close/>
              </a:path>
            </a:pathLst>
          </a:custGeom>
          <a:solidFill>
            <a:srgbClr val="00C800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/>
          </a:p>
        </p:txBody>
      </p:sp>
      <p:sp>
        <p:nvSpPr>
          <p:cNvPr id="11" name="CAI_4">
            <a:extLst>
              <a:ext uri="{FF2B5EF4-FFF2-40B4-BE49-F238E27FC236}">
                <a16:creationId xmlns:a16="http://schemas.microsoft.com/office/drawing/2014/main" id="{E05D0F82-A6EC-430B-9AB5-19B548CC3E2C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 rot="10800000">
            <a:off x="976802" y="3675898"/>
            <a:ext cx="304800" cy="304800"/>
          </a:xfrm>
          <a:custGeom>
            <a:avLst/>
            <a:gdLst/>
            <a:ahLst/>
            <a:cxnLst/>
            <a:rect l="0" t="0" r="0" b="0"/>
            <a:pathLst>
              <a:path w="1524001" h="1752601">
                <a:moveTo>
                  <a:pt x="1295400" y="1066800"/>
                </a:moveTo>
                <a:lnTo>
                  <a:pt x="1524000" y="533400"/>
                </a:lnTo>
                <a:lnTo>
                  <a:pt x="914400" y="0"/>
                </a:lnTo>
                <a:lnTo>
                  <a:pt x="0" y="1447800"/>
                </a:lnTo>
                <a:lnTo>
                  <a:pt x="0" y="1752600"/>
                </a:lnTo>
                <a:lnTo>
                  <a:pt x="990600" y="533400"/>
                </a:lnTo>
                <a:close/>
              </a:path>
            </a:pathLst>
          </a:custGeom>
          <a:solidFill>
            <a:srgbClr val="00C800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8550720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PQuestion">
            <a:extLst>
              <a:ext uri="{FF2B5EF4-FFF2-40B4-BE49-F238E27FC236}">
                <a16:creationId xmlns:a16="http://schemas.microsoft.com/office/drawing/2014/main" id="{D02F3AA7-7A1D-41C3-B92B-E2FE0FBDED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06501" y="174710"/>
            <a:ext cx="10357895" cy="1430337"/>
          </a:xfrm>
        </p:spPr>
        <p:txBody>
          <a:bodyPr>
            <a:normAutofit/>
          </a:bodyPr>
          <a:lstStyle/>
          <a:p>
            <a:r>
              <a:rPr lang="en-US" sz="2667" dirty="0">
                <a:solidFill>
                  <a:srgbClr val="FF0000"/>
                </a:solidFill>
                <a:latin typeface="+mn-lt"/>
              </a:rPr>
              <a:t>Which concept is summarized by the phrase </a:t>
            </a:r>
            <a:br>
              <a:rPr lang="en-US" sz="2667" dirty="0">
                <a:solidFill>
                  <a:srgbClr val="FF0000"/>
                </a:solidFill>
                <a:latin typeface="+mn-lt"/>
              </a:rPr>
            </a:br>
            <a:r>
              <a:rPr lang="en-US" sz="2667" b="1" dirty="0">
                <a:solidFill>
                  <a:srgbClr val="FF0000"/>
                </a:solidFill>
                <a:latin typeface="+mn-lt"/>
              </a:rPr>
              <a:t>“same protein, different diseases”</a:t>
            </a:r>
            <a:endParaRPr lang="en-GB" sz="2667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TPAnswers">
            <a:extLst>
              <a:ext uri="{FF2B5EF4-FFF2-40B4-BE49-F238E27FC236}">
                <a16:creationId xmlns:a16="http://schemas.microsoft.com/office/drawing/2014/main" id="{540D7A18-F2BA-4D3B-B342-DFCFE08C9E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44769" y="1714500"/>
            <a:ext cx="10710585" cy="4515696"/>
          </a:xfrm>
        </p:spPr>
        <p:txBody>
          <a:bodyPr>
            <a:normAutofit/>
          </a:bodyPr>
          <a:lstStyle/>
          <a:p>
            <a:pPr marL="457189" indent="-457189">
              <a:buFont typeface="Wingdings" pitchFamily="2" charset="2"/>
              <a:buAutoNum type="alphaUcPeriod"/>
            </a:pPr>
            <a:r>
              <a:rPr lang="en-US" dirty="0"/>
              <a:t>Misfolded alpha-synuclein affects different regions and cell types, causing distinct clinical syndromes</a:t>
            </a:r>
          </a:p>
          <a:p>
            <a:pPr marL="457189" indent="-457189">
              <a:buFont typeface="Wingdings" pitchFamily="2" charset="2"/>
              <a:buAutoNum type="alphaUcPeriod"/>
            </a:pPr>
            <a:r>
              <a:rPr lang="en-US" dirty="0"/>
              <a:t>The same protein mutates in every NDD disease</a:t>
            </a:r>
          </a:p>
          <a:p>
            <a:pPr marL="457189" indent="-457189">
              <a:buFont typeface="Wingdings" pitchFamily="2" charset="2"/>
              <a:buAutoNum type="alphaUcPeriod"/>
            </a:pPr>
            <a:r>
              <a:rPr lang="en-US" dirty="0"/>
              <a:t>Different proteins aggregate in the same brain region</a:t>
            </a:r>
          </a:p>
          <a:p>
            <a:pPr marL="457189" indent="-457189">
              <a:buFont typeface="Wingdings" pitchFamily="2" charset="2"/>
              <a:buAutoNum type="alphaUcPeriod"/>
            </a:pPr>
            <a:r>
              <a:rPr lang="en-US" dirty="0"/>
              <a:t>Neurodegenerative diseases share identical clinical symptoms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4C8B05-30BA-4C10-8C5E-EE4B4C3F49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CH" dirty="0"/>
              <a:t>Quizz</a:t>
            </a:r>
            <a:endParaRPr lang="fr-FR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3AC69A-D4F1-4A79-A167-9E6F7CBB89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1CD7C-2161-7D43-862E-CE4C333CD873}" type="slidenum">
              <a:rPr lang="fr-FR" smtClean="0"/>
              <a:pPr/>
              <a:t>9</a:t>
            </a:fld>
            <a:endParaRPr lang="fr-FR" dirty="0"/>
          </a:p>
        </p:txBody>
      </p:sp>
      <p:sp>
        <p:nvSpPr>
          <p:cNvPr id="7" name="TPPolling">
            <a:extLst>
              <a:ext uri="{FF2B5EF4-FFF2-40B4-BE49-F238E27FC236}">
                <a16:creationId xmlns:a16="http://schemas.microsoft.com/office/drawing/2014/main" id="{4F9BF1D0-DD85-4228-90CF-4EE9C32D0120}"/>
              </a:ext>
            </a:extLst>
          </p:cNvPr>
          <p:cNvSpPr/>
          <p:nvPr/>
        </p:nvSpPr>
        <p:spPr>
          <a:xfrm>
            <a:off x="0" y="0"/>
            <a:ext cx="16933" cy="16933"/>
          </a:xfrm>
          <a:prstGeom prst="rect">
            <a:avLst/>
          </a:prstGeom>
          <a:solidFill>
            <a:schemeClr val="accent1">
              <a:alpha val="1000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/>
          </a:p>
        </p:txBody>
      </p:sp>
      <p:sp>
        <p:nvSpPr>
          <p:cNvPr id="9" name="CAI_1">
            <a:extLst>
              <a:ext uri="{FF2B5EF4-FFF2-40B4-BE49-F238E27FC236}">
                <a16:creationId xmlns:a16="http://schemas.microsoft.com/office/drawing/2014/main" id="{C95EEEA2-AAE7-4D54-BEBA-792263CE38D8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 rot="10800000">
            <a:off x="901701" y="1795945"/>
            <a:ext cx="304800" cy="304800"/>
          </a:xfrm>
          <a:custGeom>
            <a:avLst/>
            <a:gdLst/>
            <a:ahLst/>
            <a:cxnLst/>
            <a:rect l="0" t="0" r="0" b="0"/>
            <a:pathLst>
              <a:path w="1524001" h="1752601">
                <a:moveTo>
                  <a:pt x="1295400" y="1066800"/>
                </a:moveTo>
                <a:lnTo>
                  <a:pt x="1524000" y="533400"/>
                </a:lnTo>
                <a:lnTo>
                  <a:pt x="914400" y="0"/>
                </a:lnTo>
                <a:lnTo>
                  <a:pt x="0" y="1447800"/>
                </a:lnTo>
                <a:lnTo>
                  <a:pt x="0" y="1752600"/>
                </a:lnTo>
                <a:lnTo>
                  <a:pt x="990600" y="533400"/>
                </a:lnTo>
                <a:close/>
              </a:path>
            </a:pathLst>
          </a:custGeom>
          <a:solidFill>
            <a:srgbClr val="00C800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270851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WGUID" val="977848c0-cb4d-438c-b977-7fc59311bc6e"/>
  <p:tag name="TYPE" val="MultiChoiceSlide"/>
  <p:tag name="TPQUESTIONXML" val="&lt;?xml version=&quot;1.0&quot;?&gt;&#10;&lt;questionlist xmlns:xsi=&quot;http://www.w3.org/2001/XMLSchema-instance&quot; xmlns:xsd=&quot;http://www.w3.org/2001/XMLSchema&quot;&gt;&#10;  &lt;questions&gt;&#10;    &lt;multichoice&gt;&#10;      &lt;readonly&gt;False&lt;/readonly&gt;&#10;      &lt;guid&gt;6FCCE477767C4B92BB6A464D7C3338B3&lt;/guid&gt;&#10;      &lt;questiontext&gt;Key characteristics of neurodegenerative diseases include:&lt;/questiontext&gt;&#10;      &lt;anonymous&gt;False&lt;/anonymous&gt;&#10;      &lt;showresults&gt;True&lt;/showresults&gt;&#10;      &lt;firstresponseonly&gt;False&lt;/firstresponseonly&gt;&#10;      &lt;countdowntime&gt;15&lt;/countdowntime&gt;&#10;      &lt;correctanswerindicator&gt;True&lt;/correctanswerindicator&gt;&#10;      &lt;correctvalue&gt;1&lt;/correctvalue&gt;&#10;      &lt;incorrectvalue&gt;0&lt;/incorrectvalue&gt;&#10;      &lt;speedscoring&gt;False&lt;/speedscoring&gt;&#10;      &lt;answers&gt;&#10;        &lt;answer&gt;&#10;          &lt;guid&gt;619F568225AF4A40861DA5714DCFD1E6&lt;/guid&gt;&#10;          &lt;answertext&gt;Selective vulnerability of specific neuronal populations&lt;/answertext&gt;&#10;          &lt;valuetype&gt;1&lt;/valuetype&gt;&#10;          &lt;points&gt;0&lt;/points&gt;&#10;        &lt;/answer&gt;&#10;        &lt;answer&gt;&#10;          &lt;guid&gt;CE4F6B8A047A4A34838E7C99DA074A3C&lt;/guid&gt;&#10;          &lt;answertext&gt;Chronic and slow progression&lt;/answertext&gt;&#10;          &lt;valuetype&gt;1&lt;/valuetype&gt;&#10;          &lt;points&gt;0&lt;/points&gt;&#10;        &lt;/answer&gt;&#10;        &lt;answer&gt;&#10;          &lt;guid&gt;A324EA3F6EFD4278BA37FE52FB7E3F6F&lt;/guid&gt;&#10;          &lt;answertext&gt;High potential for natural neuronal regeneration&lt;/answertext&gt;&#10;          &lt;valuetype&gt;-1&lt;/valuetype&gt;&#10;          &lt;points&gt;0&lt;/points&gt;&#10;        &lt;/answer&gt;&#10;        &lt;answer&gt;&#10;          &lt;guid&gt;70C1BB9EFCC84D9288023F23D9157502&lt;/guid&gt;&#10;          &lt;answertext&gt;Irreversibility of neuronal loss&lt;/answertext&gt;&#10;          &lt;valuetype&gt;1&lt;/valuetype&gt;&#10;          &lt;points&gt;0&lt;/points&gt;&#10;        &lt;/answer&gt;&#10;      &lt;/answers&gt;&#10;      &lt;responselimit&gt;4&lt;/responselimit&gt;&#10;      &lt;allowduplicates&gt;False&lt;/allowduplicates&gt;&#10;      &lt;bulletstyle&gt;2&lt;/bulletstyle&gt;&#10;      &lt;allornothingscoring&gt;False&lt;/allornothingscoring&gt;&#10;      &lt;truefalse&gt;False&lt;/truefalse&gt;&#10;      &lt;demographic&gt;False&lt;/demographic&gt;&#10;      &lt;requireAllCorrect&gt;False&lt;/requireAllCorrect&gt;&#10;      &lt;showadvancedscoring&gt;False&lt;/showadvancedscoring&gt;&#10;    &lt;/multichoice&gt;&#10;  &lt;/questions&gt;&#10;&lt;/questionlist&gt;"/>
  <p:tag name="LIVECHARTING" val="False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CAI" val="True"/>
  <p:tag name="TYPE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WGUID" val="eb612601-eaa5-4963-b37e-d7905a73fb30"/>
  <p:tag name="TYPE" val="MultiChoiceSlide"/>
  <p:tag name="TPQUESTIONXML" val="&lt;?xml version=&quot;1.0&quot;?&gt;&#10;&lt;questionlist xmlns:xsi=&quot;http://www.w3.org/2001/XMLSchema-instance&quot; xmlns:xsd=&quot;http://www.w3.org/2001/XMLSchema&quot;&gt;&#10;  &lt;questions&gt;&#10;    &lt;multichoice&gt;&#10;      &lt;readonly&gt;False&lt;/readonly&gt;&#10;      &lt;guid&gt;73CF8B72460647F0B7121E2F5A0A8F8B&lt;/guid&gt;&#10;      &lt;questiontext&gt;Which of the following is a common hallmark of all major neurodegenerative diseases?&lt;/questiontext&gt;&#10;      &lt;anonymous&gt;False&lt;/anonymous&gt;&#10;      &lt;showresults&gt;True&lt;/showresults&gt;&#10;      &lt;firstresponseonly&gt;False&lt;/firstresponseonly&gt;&#10;      &lt;countdowntime&gt;15&lt;/countdowntime&gt;&#10;      &lt;correctanswerindicator&gt;True&lt;/correctanswerindicator&gt;&#10;      &lt;correctvalue&gt;1&lt;/correctvalue&gt;&#10;      &lt;incorrectvalue&gt;0&lt;/incorrectvalue&gt;&#10;      &lt;speedscoring&gt;False&lt;/speedscoring&gt;&#10;      &lt;answers&gt;&#10;        &lt;answer&gt;&#10;          &lt;guid&gt;5A70DDCBA6C74BA097D97BA148718257&lt;/guid&gt;&#10;          &lt;answertext&gt;Loss of dopaminergic neurons&lt;/answertext&gt;&#10;          &lt;valuetype&gt;-1&lt;/valuetype&gt;&#10;          &lt;points&gt;0&lt;/points&gt;&#10;        &lt;/answer&gt;&#10;        &lt;answer&gt;&#10;          &lt;guid&gt;61EE0FDF677C444A8F280F7D1F7A5B7B&lt;/guid&gt;&#10;          &lt;answertext&gt;Accumulation of misfolded proteins&lt;/answertext&gt;&#10;          &lt;valuetype&gt;1&lt;/valuetype&gt;&#10;          &lt;points&gt;0&lt;/points&gt;&#10;        &lt;/answer&gt;&#10;        &lt;answer&gt;&#10;          &lt;guid&gt;0A73AB4DEAF14A2DB24C335000324BB8&lt;/guid&gt;&#10;          &lt;answertext&gt;Expansion of CAG repeats&lt;/answertext&gt;&#10;          &lt;valuetype&gt;-1&lt;/valuetype&gt;&#10;          &lt;points&gt;0&lt;/points&gt;&#10;        &lt;/answer&gt;&#10;        &lt;answer&gt;&#10;          &lt;guid&gt;D593E6F8ABB14E848B1674432A0EFAF0&lt;/guid&gt;&#10;          &lt;answertext&gt;Synaptic pruning during development&lt;/answertext&gt;&#10;          &lt;valuetype&gt;-1&lt;/valuetype&gt;&#10;          &lt;points&gt;0&lt;/points&gt;&#10;        &lt;/answer&gt;&#10;      &lt;/answers&gt;&#10;      &lt;responselimit&gt;0&lt;/responselimit&gt;&#10;      &lt;allowduplicates&gt;False&lt;/allowduplicates&gt;&#10;      &lt;bulletstyle&gt;2&lt;/bulletstyle&gt;&#10;      &lt;allornothingscoring&gt;False&lt;/allornothingscoring&gt;&#10;      &lt;truefalse&gt;False&lt;/truefalse&gt;&#10;      &lt;demographic&gt;False&lt;/demographic&gt;&#10;      &lt;requireAllCorrect&gt;False&lt;/requireAllCorrect&gt;&#10;      &lt;showadvancedscoring&gt;False&lt;/showadvancedscoring&gt;&#10;    &lt;/multichoice&gt;&#10;  &lt;/questions&gt;&#10;&lt;/questionlist&gt;"/>
  <p:tag name="LIVECHARTING" val="Fals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CAI" val="True"/>
  <p:tag name="TYPE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WGUID" val="ad77c10b-da11-4fda-aa19-cd323be4442e"/>
  <p:tag name="TYPE" val="MultiChoiceSlide"/>
  <p:tag name="TPQUESTIONXML" val="&lt;?xml version=&quot;1.0&quot;?&gt;&#10;&lt;questionlist xmlns:xsi=&quot;http://www.w3.org/2001/XMLSchema-instance&quot; xmlns:xsd=&quot;http://www.w3.org/2001/XMLSchema&quot;&gt;&#10;  &lt;questions&gt;&#10;    &lt;multichoice&gt;&#10;      &lt;readonly&gt;False&lt;/readonly&gt;&#10;      &lt;guid&gt;C3BA9839B5FE4B86A29CF9D333224635&lt;/guid&gt;&#10;      &lt;questiontext&gt;Which clinical features are typical for Alzheimer’s disease?&lt;/questiontext&gt;&#10;      &lt;anonymous&gt;False&lt;/anonymous&gt;&#10;      &lt;showresults&gt;True&lt;/showresults&gt;&#10;      &lt;firstresponseonly&gt;False&lt;/firstresponseonly&gt;&#10;      &lt;countdowntime&gt;15&lt;/countdowntime&gt;&#10;      &lt;correctanswerindicator&gt;True&lt;/correctanswerindicator&gt;&#10;      &lt;correctvalue&gt;1&lt;/correctvalue&gt;&#10;      &lt;incorrectvalue&gt;0&lt;/incorrectvalue&gt;&#10;      &lt;speedscoring&gt;False&lt;/speedscoring&gt;&#10;      &lt;answers&gt;&#10;        &lt;answer&gt;&#10;          &lt;guid&gt;58A6A98A5D9C4671B02A61F3235ABDC7&lt;/guid&gt;&#10;          &lt;answertext&gt;Progressive memory loss&lt;/answertext&gt;&#10;          &lt;valuetype&gt;1&lt;/valuetype&gt;&#10;          &lt;points&gt;0&lt;/points&gt;&#10;        &lt;/answer&gt;&#10;        &lt;answer&gt;&#10;          &lt;guid&gt;4517EF8409EB476E8660B2BD42BDF597&lt;/guid&gt;&#10;          &lt;answertext&gt;Language and reasoning impairments&lt;/answertext&gt;&#10;          &lt;valuetype&gt;1&lt;/valuetype&gt;&#10;          &lt;points&gt;0&lt;/points&gt;&#10;        &lt;/answer&gt;&#10;        &lt;answer&gt;&#10;          &lt;guid&gt;FCC7C214CBC94BA399EA2A5F0505C2B4&lt;/guid&gt;&#10;          &lt;answertext&gt;Chorea and psychiatric disturbances&lt;/answertext&gt;&#10;          &lt;valuetype&gt;-1&lt;/valuetype&gt;&#10;          &lt;points&gt;0&lt;/points&gt;&#10;        &lt;/answer&gt;&#10;        &lt;answer&gt;&#10;          &lt;guid&gt;1037DF96BE324E688C31BF45DB86C2BF&lt;/guid&gt;&#10;          &lt;answertext&gt;Profound cognitive decline in advanced stages&lt;/answertext&gt;&#10;          &lt;valuetype&gt;1&lt;/valuetype&gt;&#10;          &lt;points&gt;0&lt;/points&gt;&#10;        &lt;/answer&gt;&#10;      &lt;/answers&gt;&#10;      &lt;responselimit&gt;4&lt;/responselimit&gt;&#10;      &lt;allowduplicates&gt;False&lt;/allowduplicates&gt;&#10;      &lt;bulletstyle&gt;2&lt;/bulletstyle&gt;&#10;      &lt;allornothingscoring&gt;False&lt;/allornothingscoring&gt;&#10;      &lt;truefalse&gt;False&lt;/truefalse&gt;&#10;      &lt;demographic&gt;False&lt;/demographic&gt;&#10;      &lt;requireAllCorrect&gt;False&lt;/requireAllCorrect&gt;&#10;      &lt;showadvancedscoring&gt;False&lt;/showadvancedscoring&gt;&#10;    &lt;/multichoice&gt;&#10;  &lt;/questions&gt;&#10;&lt;/questionlist&gt;"/>
  <p:tag name="LIVECHARTING" val="Fals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CAI" val="True"/>
  <p:tag name="TYPE" val="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CAI" val="True"/>
  <p:tag name="TYPE" val="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CAI" val="True"/>
  <p:tag name="TYPE" val="1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WGUID" val="8df062c3-ee0f-47ad-a8b5-59755371ad59"/>
  <p:tag name="TYPE" val="MultiChoiceSlide"/>
  <p:tag name="TPQUESTIONXML" val="&lt;?xml version=&quot;1.0&quot;?&gt;&#10;&lt;questionlist xmlns:xsi=&quot;http://www.w3.org/2001/XMLSchema-instance&quot; xmlns:xsd=&quot;http://www.w3.org/2001/XMLSchema&quot;&gt;&#10;  &lt;questions&gt;&#10;    &lt;multichoice&gt;&#10;      &lt;readonly&gt;False&lt;/readonly&gt;&#10;      &lt;guid&gt;2BE758E5341E48B0BFB03F99E23CDE98&lt;/guid&gt;&#10;      &lt;questiontext&gt;Which statements are true about Parkinson’s disease?&lt;/questiontext&gt;&#10;      &lt;anonymous&gt;False&lt;/anonymous&gt;&#10;      &lt;showresults&gt;True&lt;/showresults&gt;&#10;      &lt;firstresponseonly&gt;False&lt;/firstresponseonly&gt;&#10;      &lt;countdowntime&gt;15&lt;/countdowntime&gt;&#10;      &lt;correctanswerindicator&gt;True&lt;/correctanswerindicator&gt;&#10;      &lt;correctvalue&gt;1&lt;/correctvalue&gt;&#10;      &lt;incorrectvalue&gt;0&lt;/incorrectvalue&gt;&#10;      &lt;speedscoring&gt;False&lt;/speedscoring&gt;&#10;      &lt;answers&gt;&#10;        &lt;answer&gt;&#10;          &lt;guid&gt;327ECA83E59845F0ACFD3F32D6D81CC7&lt;/guid&gt;&#10;          &lt;answertext&gt;Dopaminergic neurons in the substantia nigra are progressively lost&lt;/answertext&gt;&#10;          &lt;valuetype&gt;1&lt;/valuetype&gt;&#10;          &lt;points&gt;0&lt;/points&gt;&#10;        &lt;/answer&gt;&#10;        &lt;answer&gt;&#10;          &lt;guid&gt;87AFF5CE86DC4230A7649746D96BC4CD&lt;/guid&gt;&#10;          &lt;answertext&gt;Early non-motor symptoms may precede motor signs by years&lt;/answertext&gt;&#10;          &lt;valuetype&gt;1&lt;/valuetype&gt;&#10;          &lt;points&gt;0&lt;/points&gt;&#10;        &lt;/answer&gt;&#10;        &lt;answer&gt;&#10;          &lt;guid&gt;47EE4854F3784399845A18E1CC573ADD&lt;/guid&gt;&#10;          &lt;answertext&gt;Genetic mutations explain ~50% of all cases&lt;/answertext&gt;&#10;          &lt;valuetype&gt;-1&lt;/valuetype&gt;&#10;          &lt;points&gt;0&lt;/points&gt;&#10;        &lt;/answer&gt;&#10;        &lt;answer&gt;&#10;          &lt;guid&gt;7A4FD9C0778C40539047540F2AC26784&lt;/guid&gt;&#10;          &lt;answertext&gt;Constipation and sleep disorders are common symptoms in PD&lt;/answertext&gt;&#10;          &lt;valuetype&gt;1&lt;/valuetype&gt;&#10;          &lt;points&gt;0&lt;/points&gt;&#10;        &lt;/answer&gt;&#10;      &lt;/answers&gt;&#10;      &lt;responselimit&gt;4&lt;/responselimit&gt;&#10;      &lt;allowduplicates&gt;False&lt;/allowduplicates&gt;&#10;      &lt;bulletstyle&gt;2&lt;/bulletstyle&gt;&#10;      &lt;allornothingscoring&gt;False&lt;/allornothingscoring&gt;&#10;      &lt;truefalse&gt;False&lt;/truefalse&gt;&#10;      &lt;demographic&gt;False&lt;/demographic&gt;&#10;      &lt;requireAllCorrect&gt;False&lt;/requireAllCorrect&gt;&#10;      &lt;showadvancedscoring&gt;False&lt;/showadvancedscoring&gt;&#10;    &lt;/multichoice&gt;&#10;  &lt;/questions&gt;&#10;&lt;/questionlist&gt;"/>
  <p:tag name="LIVECHARTING" val="False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CAI" val="True"/>
  <p:tag name="TYPE" val="1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CAI" val="True"/>
  <p:tag name="TYPE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CAI" val="True"/>
  <p:tag name="TYPE" val="1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CAI" val="True"/>
  <p:tag name="TYPE" val="1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WGUID" val="d7ec69eb-b980-44dd-9daf-842979a94718"/>
  <p:tag name="TYPE" val="MultiChoiceSlide"/>
  <p:tag name="TPQUESTIONXML" val="&lt;?xml version=&quot;1.0&quot;?&gt;&#10;&lt;questionlist xmlns:xsi=&quot;http://www.w3.org/2001/XMLSchema-instance&quot; xmlns:xsd=&quot;http://www.w3.org/2001/XMLSchema&quot;&gt;&#10;  &lt;questions&gt;&#10;    &lt;multichoice&gt;&#10;      &lt;readonly&gt;False&lt;/readonly&gt;&#10;      &lt;guid&gt;7AC28A5AE89B4EF2A76D7DE719160F4D&lt;/guid&gt;&#10;      &lt;questiontext&gt;Which protein aggregates are found in Alzheimer’s disease?&lt;/questiontext&gt;&#10;      &lt;anonymous&gt;False&lt;/anonymous&gt;&#10;      &lt;showresults&gt;True&lt;/showresults&gt;&#10;      &lt;firstresponseonly&gt;False&lt;/firstresponseonly&gt;&#10;      &lt;countdowntime&gt;15&lt;/countdowntime&gt;&#10;      &lt;correctanswerindicator&gt;True&lt;/correctanswerindicator&gt;&#10;      &lt;correctvalue&gt;1&lt;/correctvalue&gt;&#10;      &lt;incorrectvalue&gt;0&lt;/incorrectvalue&gt;&#10;      &lt;speedscoring&gt;False&lt;/speedscoring&gt;&#10;      &lt;answers&gt;&#10;        &lt;answer&gt;&#10;          &lt;guid&gt;316E044059B8497CA35690C50C6BC932&lt;/guid&gt;&#10;          &lt;answertext&gt;Amyloid-beta&lt;/answertext&gt;&#10;          &lt;valuetype&gt;1&lt;/valuetype&gt;&#10;          &lt;points&gt;0&lt;/points&gt;&#10;        &lt;/answer&gt;&#10;        &lt;answer&gt;&#10;          &lt;guid&gt;A4D350BAFB954BFCAE9F138BA1BECFAC&lt;/guid&gt;&#10;          &lt;answertext&gt;aSyn&lt;/answertext&gt;&#10;          &lt;valuetype&gt;-1&lt;/valuetype&gt;&#10;          &lt;points&gt;0&lt;/points&gt;&#10;        &lt;/answer&gt;&#10;        &lt;answer&gt;&#10;          &lt;guid&gt;09155C69C17544A2A07F6761185EE558&lt;/guid&gt;&#10;          &lt;answertext&gt;TDP43&lt;/answertext&gt;&#10;          &lt;valuetype&gt;-1&lt;/valuetype&gt;&#10;          &lt;points&gt;0&lt;/points&gt;&#10;        &lt;/answer&gt;&#10;        &lt;answer&gt;&#10;          &lt;guid&gt;83E577DFD104428D856ADACF1D32A83B&lt;/guid&gt;&#10;          &lt;answertext&gt;Tau&lt;/answertext&gt;&#10;          &lt;valuetype&gt;1&lt;/valuetype&gt;&#10;          &lt;points&gt;0&lt;/points&gt;&#10;        &lt;/answer&gt;&#10;      &lt;/answers&gt;&#10;      &lt;responselimit&gt;4&lt;/responselimit&gt;&#10;      &lt;allowduplicates&gt;False&lt;/allowduplicates&gt;&#10;      &lt;bulletstyle&gt;2&lt;/bulletstyle&gt;&#10;      &lt;allornothingscoring&gt;False&lt;/allornothingscoring&gt;&#10;      &lt;truefalse&gt;False&lt;/truefalse&gt;&#10;      &lt;demographic&gt;False&lt;/demographic&gt;&#10;      &lt;requireAllCorrect&gt;False&lt;/requireAllCorrect&gt;&#10;      &lt;showadvancedscoring&gt;False&lt;/showadvancedscoring&gt;&#10;    &lt;/multichoice&gt;&#10;  &lt;/questions&gt;&#10;&lt;/questionlist&gt;"/>
  <p:tag name="LIVECHARTING" val="False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CAI" val="True"/>
  <p:tag name="TYPE" val="1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CAI" val="True"/>
  <p:tag name="TYPE" val="1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WGUID" val="fb27c4d2-97a5-4a9a-98a8-ecc23dbd8745"/>
  <p:tag name="TYPE" val="MultiChoiceSlide"/>
  <p:tag name="TPQUESTIONXML" val="&lt;?xml version=&quot;1.0&quot;?&gt;&#10;&lt;questionlist xmlns:xsi=&quot;http://www.w3.org/2001/XMLSchema-instance&quot; xmlns:xsd=&quot;http://www.w3.org/2001/XMLSchema&quot;&gt;&#10;  &lt;questions&gt;&#10;    &lt;multichoice&gt;&#10;      &lt;readonly&gt;False&lt;/readonly&gt;&#10;      &lt;guid&gt;E6C0D42E2B0945078780E99178E21ABD&lt;/guid&gt;&#10;      &lt;questiontext&gt;Which statements are correct about Lewy bodies in Parkinson’s disease?&lt;/questiontext&gt;&#10;      &lt;anonymous&gt;False&lt;/anonymous&gt;&#10;      &lt;showresults&gt;True&lt;/showresults&gt;&#10;      &lt;firstresponseonly&gt;False&lt;/firstresponseonly&gt;&#10;      &lt;countdowntime&gt;15&lt;/countdowntime&gt;&#10;      &lt;correctanswerindicator&gt;True&lt;/correctanswerindicator&gt;&#10;      &lt;correctvalue&gt;1&lt;/correctvalue&gt;&#10;      &lt;incorrectvalue&gt;0&lt;/incorrectvalue&gt;&#10;      &lt;speedscoring&gt;False&lt;/speedscoring&gt;&#10;      &lt;answers&gt;&#10;        &lt;answer&gt;&#10;          &lt;guid&gt;0240E167E3BF4D91A2FB0113FB005CFE&lt;/guid&gt;&#10;          &lt;answertext&gt;They are composed primarily of aggregated alpha-synuclein&lt;/answertext&gt;&#10;          &lt;valuetype&gt;1&lt;/valuetype&gt;&#10;          &lt;points&gt;0&lt;/points&gt;&#10;        &lt;/answer&gt;&#10;        &lt;answer&gt;&#10;          &lt;guid&gt;068E863F4E304DA7BE7062F2711DA7B4&lt;/guid&gt;&#10;          &lt;answertext&gt;They are exclusively found in glial cells&lt;/answertext&gt;&#10;          &lt;valuetype&gt;-1&lt;/valuetype&gt;&#10;          &lt;points&gt;0&lt;/points&gt;&#10;        &lt;/answer&gt;&#10;        &lt;answer&gt;&#10;          &lt;guid&gt;1CB09FC0B91D4AB5B1991CA62A2F5091&lt;/guid&gt;&#10;          &lt;answertext&gt;They can be found in some healthy individuals&lt;/answertext&gt;&#10;          &lt;valuetype&gt;1&lt;/valuetype&gt;&#10;          &lt;points&gt;0&lt;/points&gt;&#10;        &lt;/answer&gt;&#10;        &lt;answer&gt;&#10;          &lt;guid&gt;84A2987394D646D5AD31052BDADB0140&lt;/guid&gt;&#10;          &lt;answertext&gt;Their exact role, toxic or protective, is still debated&lt;/answertext&gt;&#10;          &lt;valuetype&gt;1&lt;/valuetype&gt;&#10;          &lt;points&gt;0&lt;/points&gt;&#10;        &lt;/answer&gt;&#10;      &lt;/answers&gt;&#10;      &lt;responselimit&gt;4&lt;/responselimit&gt;&#10;      &lt;allowduplicates&gt;False&lt;/allowduplicates&gt;&#10;      &lt;bulletstyle&gt;2&lt;/bulletstyle&gt;&#10;      &lt;allornothingscoring&gt;False&lt;/allornothingscoring&gt;&#10;      &lt;truefalse&gt;False&lt;/truefalse&gt;&#10;      &lt;demographic&gt;False&lt;/demographic&gt;&#10;      &lt;requireAllCorrect&gt;False&lt;/requireAllCorrect&gt;&#10;      &lt;showadvancedscoring&gt;False&lt;/showadvancedscoring&gt;&#10;    &lt;/multichoice&gt;&#10;  &lt;/questions&gt;&#10;&lt;/questionlist&gt;"/>
  <p:tag name="LIVECHARTING" val="False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CAI" val="True"/>
  <p:tag name="TYPE" val="1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CAI" val="True"/>
  <p:tag name="TYPE" val="1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CAI" val="True"/>
  <p:tag name="TYPE" val="1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WGUID" val="93edf80b-b1b9-4668-8ad3-e22c4785806c"/>
  <p:tag name="TYPE" val="MultiChoiceSlide"/>
  <p:tag name="TPQUESTIONXML" val="&lt;?xml version=&quot;1.0&quot;?&gt;&#10;&lt;questionlist xmlns:xsi=&quot;http://www.w3.org/2001/XMLSchema-instance&quot; xmlns:xsd=&quot;http://www.w3.org/2001/XMLSchema&quot;&gt;&#10;  &lt;questions&gt;&#10;    &lt;multichoice&gt;&#10;      &lt;readonly&gt;False&lt;/readonly&gt;&#10;      &lt;guid&gt;8534AC64616A42DCAF1B74DAFF9C870C&lt;/guid&gt;&#10;      &lt;questiontext&gt;Which concept is summarized by the phrase “same protein, different diseases”&lt;/questiontext&gt;&#10;      &lt;anonymous&gt;False&lt;/anonymous&gt;&#10;      &lt;showresults&gt;True&lt;/showresults&gt;&#10;      &lt;firstresponseonly&gt;False&lt;/firstresponseonly&gt;&#10;      &lt;countdowntime&gt;15&lt;/countdowntime&gt;&#10;      &lt;correctanswerindicator&gt;True&lt;/correctanswerindicator&gt;&#10;      &lt;correctvalue&gt;1&lt;/correctvalue&gt;&#10;      &lt;incorrectvalue&gt;0&lt;/incorrectvalue&gt;&#10;      &lt;speedscoring&gt;False&lt;/speedscoring&gt;&#10;      &lt;answers&gt;&#10;        &lt;answer&gt;&#10;          &lt;guid&gt;8B88E0D5D0664D71961A3E04BA5C38E9&lt;/guid&gt;&#10;          &lt;answertext&gt;Misfolded alpha-synuclein affects different regions and cell types, causing distinct clinical syndromes&lt;/answertext&gt;&#10;          &lt;valuetype&gt;1&lt;/valuetype&gt;&#10;          &lt;points&gt;0&lt;/points&gt;&#10;        &lt;/answer&gt;&#10;        &lt;answer&gt;&#10;          &lt;guid&gt;330D38F7BC304AE292CFD18EF25E522F&lt;/guid&gt;&#10;          &lt;answertext&gt;The same protein mutates in every NDD disease&lt;/answertext&gt;&#10;          &lt;valuetype&gt;-1&lt;/valuetype&gt;&#10;          &lt;points&gt;0&lt;/points&gt;&#10;        &lt;/answer&gt;&#10;        &lt;answer&gt;&#10;          &lt;guid&gt;354EA0CC506A48529E663BFD14081953&lt;/guid&gt;&#10;          &lt;answertext&gt;Different proteins aggregate in the same brain region&lt;/answertext&gt;&#10;          &lt;valuetype&gt;-1&lt;/valuetype&gt;&#10;          &lt;points&gt;0&lt;/points&gt;&#10;        &lt;/answer&gt;&#10;        &lt;answer&gt;&#10;          &lt;guid&gt;2B63D7AE74F04A09819F9B1E8BF225FE&lt;/guid&gt;&#10;          &lt;answertext&gt;Neurodegenerative diseases share identical clinical symptoms&lt;/answertext&gt;&#10;          &lt;valuetype&gt;-1&lt;/valuetype&gt;&#10;          &lt;points&gt;0&lt;/points&gt;&#10;        &lt;/answer&gt;&#10;      &lt;/answers&gt;&#10;      &lt;responselimit&gt;0&lt;/responselimit&gt;&#10;      &lt;allowduplicates&gt;False&lt;/allowduplicates&gt;&#10;      &lt;bulletstyle&gt;2&lt;/bulletstyle&gt;&#10;      &lt;allornothingscoring&gt;False&lt;/allornothingscoring&gt;&#10;      &lt;truefalse&gt;False&lt;/truefalse&gt;&#10;      &lt;demographic&gt;False&lt;/demographic&gt;&#10;      &lt;requireAllCorrect&gt;False&lt;/requireAllCorrect&gt;&#10;      &lt;showadvancedscoring&gt;False&lt;/showadvancedscoring&gt;&#10;    &lt;/multichoice&gt;&#10;  &lt;/questions&gt;&#10;&lt;/questionlist&gt;"/>
  <p:tag name="LIVECHARTING" val="False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CAI" val="True"/>
  <p:tag name="TYPE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CAI" val="True"/>
  <p:tag name="TYPE" val="1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WGUID" val="f1779603-753b-4dcd-b44e-ce5abef9652d"/>
  <p:tag name="TYPE" val="MultiChoiceSlide"/>
  <p:tag name="TPQUESTIONXML" val="&lt;?xml version=&quot;1.0&quot;?&gt;&#10;&lt;questionlist xmlns:xsi=&quot;http://www.w3.org/2001/XMLSchema-instance&quot; xmlns:xsd=&quot;http://www.w3.org/2001/XMLSchema&quot;&gt;&#10;  &lt;questions&gt;&#10;    &lt;multichoice&gt;&#10;      &lt;readonly&gt;False&lt;/readonly&gt;&#10;      &lt;guid&gt;50899F2AFD914D05B7187BC70849B05A&lt;/guid&gt;&#10;      &lt;questiontext&gt;Why are PTMs being explored as early biomarkers of neurodegeneration?&lt;/questiontext&gt;&#10;      &lt;anonymous&gt;False&lt;/anonymous&gt;&#10;      &lt;showresults&gt;True&lt;/showresults&gt;&#10;      &lt;firstresponseonly&gt;False&lt;/firstresponseonly&gt;&#10;      &lt;countdowntime&gt;15&lt;/countdowntime&gt;&#10;      &lt;correctanswerindicator&gt;True&lt;/correctanswerindicator&gt;&#10;      &lt;correctvalue&gt;1&lt;/correctvalue&gt;&#10;      &lt;incorrectvalue&gt;0&lt;/incorrectvalue&gt;&#10;      &lt;speedscoring&gt;False&lt;/speedscoring&gt;&#10;      &lt;answers&gt;&#10;        &lt;answer&gt;&#10;          &lt;guid&gt;DE9BD650191B44CDBE0A2086AFD4B3C1&lt;/guid&gt;&#10;          &lt;answertext&gt;They provide disease-specific molecular “fingerprints”&lt;/answertext&gt;&#10;          &lt;valuetype&gt;1&lt;/valuetype&gt;&#10;          &lt;points&gt;0&lt;/points&gt;&#10;        &lt;/answer&gt;&#10;        &lt;answer&gt;&#10;          &lt;guid&gt;EB5214089CD74D74A0C4421DB48A4514&lt;/guid&gt;&#10;          &lt;answertext&gt;They can be detected in peripheral fluids for less invasive tests&lt;/answertext&gt;&#10;          &lt;valuetype&gt;1&lt;/valuetype&gt;&#10;          &lt;points&gt;0&lt;/points&gt;&#10;        &lt;/answer&gt;&#10;        &lt;answer&gt;&#10;          &lt;guid&gt;F8EAE09969804622AC7BEF1B6F25A647&lt;/guid&gt;&#10;          &lt;answertext&gt;They appear only in late-stage disease&lt;/answertext&gt;&#10;          &lt;valuetype&gt;-1&lt;/valuetype&gt;&#10;          &lt;points&gt;0&lt;/points&gt;&#10;        &lt;/answer&gt;&#10;        &lt;answer&gt;&#10;          &lt;guid&gt;DAD442F39A144C7483FB122D01A71776&lt;/guid&gt;&#10;          &lt;answertext&gt;They may predict disease risk before symptoms appear&lt;/answertext&gt;&#10;          &lt;valuetype&gt;1&lt;/valuetype&gt;&#10;          &lt;points&gt;0&lt;/points&gt;&#10;        &lt;/answer&gt;&#10;      &lt;/answers&gt;&#10;      &lt;responselimit&gt;4&lt;/responselimit&gt;&#10;      &lt;allowduplicates&gt;False&lt;/allowduplicates&gt;&#10;      &lt;bulletstyle&gt;2&lt;/bulletstyle&gt;&#10;      &lt;allornothingscoring&gt;False&lt;/allornothingscoring&gt;&#10;      &lt;truefalse&gt;False&lt;/truefalse&gt;&#10;      &lt;demographic&gt;False&lt;/demographic&gt;&#10;      &lt;requireAllCorrect&gt;False&lt;/requireAllCorrect&gt;&#10;      &lt;showadvancedscoring&gt;False&lt;/showadvancedscoring&gt;&#10;    &lt;/multichoice&gt;&#10;  &lt;/questions&gt;&#10;&lt;/questionlist&gt;"/>
  <p:tag name="LIVECHARTING" val="False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CAI" val="True"/>
  <p:tag name="TYPE" val="1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CAI" val="True"/>
  <p:tag name="TYPE" val="1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CAI" val="True"/>
  <p:tag name="TYPE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CAI" val="True"/>
  <p:tag name="TYPE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WGUID" val="b1e1acbb-669d-4d48-b034-0aabb8168fbf"/>
  <p:tag name="TYPE" val="MultiChoiceSlide"/>
  <p:tag name="TPQUESTIONXML" val="&lt;?xml version=&quot;1.0&quot;?&gt;&#10;&lt;questionlist xmlns:xsi=&quot;http://www.w3.org/2001/XMLSchema-instance&quot; xmlns:xsd=&quot;http://www.w3.org/2001/XMLSchema&quot;&gt;&#10;  &lt;questions&gt;&#10;    &lt;multichoice&gt;&#10;      &lt;readonly&gt;False&lt;/readonly&gt;&#10;      &lt;guid&gt;B7B8D95A1E6440B785F5C61A86F18DE1&lt;/guid&gt;&#10;      &lt;questiontext&gt;During the pre-symptomatic phase of a neurodegenerative disease:&lt;/questiontext&gt;&#10;      &lt;anonymous&gt;False&lt;/anonymous&gt;&#10;      &lt;showresults&gt;True&lt;/showresults&gt;&#10;      &lt;firstresponseonly&gt;False&lt;/firstresponseonly&gt;&#10;      &lt;countdowntime&gt;15&lt;/countdowntime&gt;&#10;      &lt;correctanswerindicator&gt;True&lt;/correctanswerindicator&gt;&#10;      &lt;correctvalue&gt;1&lt;/correctvalue&gt;&#10;      &lt;incorrectvalue&gt;0&lt;/incorrectvalue&gt;&#10;      &lt;speedscoring&gt;False&lt;/speedscoring&gt;&#10;      &lt;answers&gt;&#10;        &lt;answer&gt;&#10;          &lt;guid&gt;F9C25FE03C754354A1BCF64312984464&lt;/guid&gt;&#10;          &lt;answertext&gt;No molecular or cellular abnormalities are present&lt;/answertext&gt;&#10;          &lt;valuetype&gt;-1&lt;/valuetype&gt;&#10;          &lt;points&gt;0&lt;/points&gt;&#10;        &lt;/answer&gt;&#10;        &lt;answer&gt;&#10;          &lt;guid&gt;83127F7ABAA64A96868C4049CC986228&lt;/guid&gt;&#10;          &lt;answertext&gt;Symptoms are evident but mild&lt;/answertext&gt;&#10;          &lt;valuetype&gt;-1&lt;/valuetype&gt;&#10;          &lt;points&gt;0&lt;/points&gt;&#10;        &lt;/answer&gt;&#10;        &lt;answer&gt;&#10;          &lt;guid&gt;3538C69D9D994564858C1D3F2CBFCB9C&lt;/guid&gt;&#10;          &lt;answertext&gt;Molecular and cellular changes have started, but clinical signs are absent&lt;/answertext&gt;&#10;          &lt;valuetype&gt;1&lt;/valuetype&gt;&#10;          &lt;points&gt;0&lt;/points&gt;&#10;        &lt;/answer&gt;&#10;        &lt;answer&gt;&#10;          &lt;guid&gt;16E6839A12DD49DF847ABFC21A5FADCC&lt;/guid&gt;&#10;          &lt;answertext&gt;Diagnosis is usually confirmed&lt;/answertext&gt;&#10;          &lt;valuetype&gt;-1&lt;/valuetype&gt;&#10;          &lt;points&gt;0&lt;/points&gt;&#10;        &lt;/answer&gt;&#10;      &lt;/answers&gt;&#10;      &lt;responselimit&gt;4&lt;/responselimit&gt;&#10;      &lt;allowduplicates&gt;False&lt;/allowduplicates&gt;&#10;      &lt;bulletstyle&gt;2&lt;/bulletstyle&gt;&#10;      &lt;allornothingscoring&gt;False&lt;/allornothingscoring&gt;&#10;      &lt;truefalse&gt;False&lt;/truefalse&gt;&#10;      &lt;demographic&gt;False&lt;/demographic&gt;&#10;      &lt;requireAllCorrect&gt;False&lt;/requireAllCorrect&gt;&#10;      &lt;showadvancedscoring&gt;False&lt;/showadvancedscoring&gt;&#10;    &lt;/multichoice&gt;&#10;  &lt;/questions&gt;&#10;&lt;/questionlist&gt;"/>
  <p:tag name="LIVECHARTING" val="Fals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CAI" val="True"/>
  <p:tag name="TYPE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WGUID" val="8bb2723d-4a37-496f-80b1-ed333e4b5e80"/>
  <p:tag name="TYPE" val="MultiChoiceSlide"/>
  <p:tag name="TPQUESTIONXML" val="&lt;?xml version=&quot;1.0&quot;?&gt;&#10;&lt;questionlist xmlns:xsi=&quot;http://www.w3.org/2001/XMLSchema-instance&quot; xmlns:xsd=&quot;http://www.w3.org/2001/XMLSchema&quot;&gt;&#10;  &lt;questions&gt;&#10;    &lt;multichoice&gt;&#10;      &lt;readonly&gt;False&lt;/readonly&gt;&#10;      &lt;guid&gt;17201C5488E54C559B7DB69982E9774C&lt;/guid&gt;&#10;      &lt;questiontext&gt;What are the major challenges in managing neurodegenerative diseases today?&lt;/questiontext&gt;&#10;      &lt;anonymous&gt;False&lt;/anonymous&gt;&#10;      &lt;showresults&gt;True&lt;/showresults&gt;&#10;      &lt;firstresponseonly&gt;False&lt;/firstresponseonly&gt;&#10;      &lt;countdowntime&gt;15&lt;/countdowntime&gt;&#10;      &lt;correctanswerindicator&gt;True&lt;/correctanswerindicator&gt;&#10;      &lt;correctvalue&gt;1&lt;/correctvalue&gt;&#10;      &lt;incorrectvalue&gt;0&lt;/incorrectvalue&gt;&#10;      &lt;speedscoring&gt;False&lt;/speedscoring&gt;&#10;      &lt;answers&gt;&#10;        &lt;answer&gt;&#10;          &lt;guid&gt;C8EF9B58C0624DC991A2BCB61CE63D43&lt;/guid&gt;&#10;          &lt;answertext&gt;Lack of reliable biomarkers for early detection&lt;/answertext&gt;&#10;          &lt;valuetype&gt;1&lt;/valuetype&gt;&#10;          &lt;points&gt;0&lt;/points&gt;&#10;        &lt;/answer&gt;&#10;        &lt;answer&gt;&#10;          &lt;guid&gt;83838CE3252B429693B937E02FEE73AF&lt;/guid&gt;&#10;          &lt;answertext&gt;Absence of disease-modifying therapies&lt;/answertext&gt;&#10;          &lt;valuetype&gt;1&lt;/valuetype&gt;&#10;          &lt;points&gt;0&lt;/points&gt;&#10;        &lt;/answer&gt;&#10;        &lt;answer&gt;&#10;          &lt;guid&gt;13A972CD47BC45069DA6B4523CB99D6F&lt;/guid&gt;&#10;          &lt;answertext&gt;Inability to slow or reverse neuronal loss&lt;/answertext&gt;&#10;          &lt;valuetype&gt;1&lt;/valuetype&gt;&#10;          &lt;points&gt;0&lt;/points&gt;&#10;        &lt;/answer&gt;&#10;        &lt;answer&gt;&#10;          &lt;guid&gt;64565F132E314624B984F5E11FD6FF5F&lt;/guid&gt;&#10;          &lt;answertext&gt;Over-diagnosis in developing countries&lt;/answertext&gt;&#10;          &lt;valuetype&gt;-1&lt;/valuetype&gt;&#10;          &lt;points&gt;0&lt;/points&gt;&#10;        &lt;/answer&gt;&#10;      &lt;/answers&gt;&#10;      &lt;responselimit&gt;4&lt;/responselimit&gt;&#10;      &lt;allowduplicates&gt;False&lt;/allowduplicates&gt;&#10;      &lt;bulletstyle&gt;2&lt;/bulletstyle&gt;&#10;      &lt;allornothingscoring&gt;False&lt;/allornothingscoring&gt;&#10;      &lt;truefalse&gt;False&lt;/truefalse&gt;&#10;      &lt;demographic&gt;False&lt;/demographic&gt;&#10;      &lt;requireAllCorrect&gt;False&lt;/requireAllCorrect&gt;&#10;      &lt;showadvancedscoring&gt;False&lt;/showadvancedscoring&gt;&#10;    &lt;/multichoice&gt;&#10;  &lt;/questions&gt;&#10;&lt;/questionlist&gt;"/>
  <p:tag name="LIVECHARTING" val="Fals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CAI" val="True"/>
  <p:tag name="TYPE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CAI" val="True"/>
  <p:tag name="TYPE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93</TotalTime>
  <Words>367</Words>
  <Application>Microsoft Office PowerPoint</Application>
  <PresentationFormat>Widescreen</PresentationFormat>
  <Paragraphs>70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Wingdings</vt:lpstr>
      <vt:lpstr>Office Theme</vt:lpstr>
      <vt:lpstr>Key characteristics of neurodegenerative diseases include:</vt:lpstr>
      <vt:lpstr>During the pre-symptomatic phase of a neurodegenerative disease:</vt:lpstr>
      <vt:lpstr>What are the major challenges in managing neurodegenerative diseases today?</vt:lpstr>
      <vt:lpstr>Which of the following is a common hallmark of all major neurodegenerative diseases?</vt:lpstr>
      <vt:lpstr>Which clinical features are typical for Alzheimer’s disease?</vt:lpstr>
      <vt:lpstr>Which statements are true about Parkinson’s disease?</vt:lpstr>
      <vt:lpstr>Which protein aggregates are found in Alzheimer’s disease?</vt:lpstr>
      <vt:lpstr>Which statements are correct about Lewy bodies in Parkinson’s disease?</vt:lpstr>
      <vt:lpstr>Which concept is summarized by the phrase  “same protein, different diseases”</vt:lpstr>
      <vt:lpstr>Why are PTMs being explored as early biomarkers of neurodegeneration?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Anne-Laure Mahul Mellier</dc:creator>
  <cp:lastModifiedBy>Anne-Laure Mahul Mellier</cp:lastModifiedBy>
  <cp:revision>3</cp:revision>
  <dcterms:created xsi:type="dcterms:W3CDTF">2025-10-02T07:14:54Z</dcterms:created>
  <dcterms:modified xsi:type="dcterms:W3CDTF">2025-10-02T08:48:03Z</dcterms:modified>
</cp:coreProperties>
</file>