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333" r:id="rId3"/>
    <p:sldId id="261" r:id="rId4"/>
    <p:sldId id="262" r:id="rId5"/>
    <p:sldId id="335" r:id="rId6"/>
    <p:sldId id="270" r:id="rId7"/>
    <p:sldId id="266" r:id="rId8"/>
    <p:sldId id="268" r:id="rId9"/>
    <p:sldId id="269" r:id="rId10"/>
    <p:sldId id="267" r:id="rId11"/>
    <p:sldId id="271" r:id="rId12"/>
    <p:sldId id="272" r:id="rId13"/>
    <p:sldId id="273" r:id="rId14"/>
    <p:sldId id="274" r:id="rId15"/>
    <p:sldId id="275" r:id="rId16"/>
    <p:sldId id="277" r:id="rId17"/>
    <p:sldId id="278" r:id="rId18"/>
    <p:sldId id="279" r:id="rId19"/>
    <p:sldId id="276" r:id="rId20"/>
    <p:sldId id="280" r:id="rId21"/>
    <p:sldId id="281" r:id="rId22"/>
    <p:sldId id="283" r:id="rId23"/>
    <p:sldId id="282" r:id="rId24"/>
    <p:sldId id="284" r:id="rId25"/>
    <p:sldId id="285" r:id="rId26"/>
    <p:sldId id="286" r:id="rId27"/>
    <p:sldId id="324" r:id="rId28"/>
    <p:sldId id="328" r:id="rId29"/>
    <p:sldId id="325" r:id="rId30"/>
    <p:sldId id="287" r:id="rId31"/>
    <p:sldId id="326" r:id="rId32"/>
    <p:sldId id="288" r:id="rId33"/>
    <p:sldId id="327" r:id="rId34"/>
    <p:sldId id="329" r:id="rId35"/>
    <p:sldId id="331" r:id="rId36"/>
    <p:sldId id="334" r:id="rId37"/>
    <p:sldId id="265" r:id="rId38"/>
    <p:sldId id="302" r:id="rId39"/>
    <p:sldId id="323" r:id="rId40"/>
    <p:sldId id="259" r:id="rId41"/>
    <p:sldId id="257" r:id="rId42"/>
    <p:sldId id="258" r:id="rId43"/>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6"/>
    <p:restoredTop sz="54948"/>
  </p:normalViewPr>
  <p:slideViewPr>
    <p:cSldViewPr snapToGrid="0">
      <p:cViewPr varScale="1">
        <p:scale>
          <a:sx n="48" d="100"/>
          <a:sy n="48" d="100"/>
        </p:scale>
        <p:origin x="188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lvetica" pitchFamily="2" charset="0"/>
              <a:ea typeface="+mn-ea"/>
              <a:cs typeface="+mn-cs"/>
            </a:defRPr>
          </a:pPr>
          <a:endParaRPr lang="en-CH"/>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FD221-D988-2E4C-906F-FD90269FDCFC}" type="datetimeFigureOut">
              <a:rPr lang="en-CH" smtClean="0"/>
              <a:t>11/28/2025</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1A2B3-FC78-BE4D-A892-3295E13023D7}" type="slidenum">
              <a:rPr lang="en-CH" smtClean="0"/>
              <a:t>‹N›</a:t>
            </a:fld>
            <a:endParaRPr lang="en-CH"/>
          </a:p>
        </p:txBody>
      </p:sp>
    </p:spTree>
    <p:extLst>
      <p:ext uri="{BB962C8B-B14F-4D97-AF65-F5344CB8AC3E}">
        <p14:creationId xmlns:p14="http://schemas.microsoft.com/office/powerpoint/2010/main" val="3083347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nature.com/articles/s41586-019-1593-5#ref-CR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The cancer–immunity cycle has conceptualized the mechanisms that drive the T-cell response against tumours</a:t>
            </a:r>
            <a:r>
              <a:rPr lang="en-GB" sz="1200" b="0" i="0" kern="1200" baseline="30000" dirty="0">
                <a:solidFill>
                  <a:schemeClr val="tx1"/>
                </a:solidFill>
                <a:effectLst/>
                <a:latin typeface="+mn-lt"/>
                <a:ea typeface="+mn-ea"/>
                <a:cs typeface="+mn-cs"/>
                <a:hlinkClick r:id="rId3" tooltip="Chen, D. S. &amp; Mellman, I. Oncology meets immunology: the cancer-immunity cycle. Immunity 39, 1–10 (2013).A definition of the cancer–immunity cycle."/>
              </a:rPr>
              <a:t>4</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Innate immunity is essential to the onset and maintenance of adaptive immunity </a:t>
            </a:r>
            <a:r>
              <a:rPr lang="en-GB" sz="1200" b="0" i="0" kern="1200" dirty="0">
                <a:solidFill>
                  <a:schemeClr val="tx1"/>
                </a:solidFill>
                <a:effectLst/>
                <a:latin typeface="+mn-lt"/>
                <a:ea typeface="+mn-ea"/>
                <a:cs typeface="+mn-cs"/>
              </a:rPr>
              <a:t>and fully integrates the cancer–immunity cycle. Tumour detection induces </a:t>
            </a:r>
            <a:r>
              <a:rPr lang="en-GB" sz="1200" b="1" i="0" kern="1200" dirty="0">
                <a:solidFill>
                  <a:schemeClr val="tx1"/>
                </a:solidFill>
                <a:effectLst/>
                <a:latin typeface="+mn-lt"/>
                <a:ea typeface="+mn-ea"/>
                <a:cs typeface="+mn-cs"/>
              </a:rPr>
              <a:t>activation of innate immune cells</a:t>
            </a:r>
            <a:r>
              <a:rPr lang="en-GB" sz="1200" b="0" i="0" kern="1200" dirty="0">
                <a:solidFill>
                  <a:schemeClr val="tx1"/>
                </a:solidFill>
                <a:effectLst/>
                <a:latin typeface="+mn-lt"/>
                <a:ea typeface="+mn-ea"/>
                <a:cs typeface="+mn-cs"/>
              </a:rPr>
              <a:t>, which </a:t>
            </a:r>
            <a:r>
              <a:rPr lang="en-GB" sz="1200" b="1" i="0" kern="1200" dirty="0">
                <a:solidFill>
                  <a:schemeClr val="tx1"/>
                </a:solidFill>
                <a:effectLst/>
                <a:latin typeface="+mn-lt"/>
                <a:ea typeface="+mn-ea"/>
                <a:cs typeface="+mn-cs"/>
              </a:rPr>
              <a:t>promotes effector functions and tumour cell destruction</a:t>
            </a:r>
            <a:r>
              <a:rPr lang="en-GB" sz="1200" b="0" i="0" kern="1200" dirty="0">
                <a:solidFill>
                  <a:schemeClr val="tx1"/>
                </a:solidFill>
                <a:effectLst/>
                <a:latin typeface="+mn-lt"/>
                <a:ea typeface="+mn-ea"/>
                <a:cs typeface="+mn-cs"/>
              </a:rPr>
              <a:t>. Tumour destruction eventually generates more detection signals, propagating the response. In addition to their direct tumoricidal effect, tumour-activated </a:t>
            </a:r>
            <a:r>
              <a:rPr lang="en-GB" sz="1200" b="1" i="0" kern="1200" dirty="0">
                <a:solidFill>
                  <a:schemeClr val="tx1"/>
                </a:solidFill>
                <a:effectLst/>
                <a:latin typeface="+mn-lt"/>
                <a:ea typeface="+mn-ea"/>
                <a:cs typeface="+mn-cs"/>
              </a:rPr>
              <a:t>innate immune cells participate in all steps of T-cell generation and activity against cancer cells</a:t>
            </a:r>
            <a:r>
              <a:rPr lang="en-GB" sz="1200" b="0" i="0" kern="1200" dirty="0">
                <a:solidFill>
                  <a:schemeClr val="tx1"/>
                </a:solidFill>
                <a:effectLst/>
                <a:latin typeface="+mn-lt"/>
                <a:ea typeface="+mn-ea"/>
                <a:cs typeface="+mn-cs"/>
              </a:rPr>
              <a:t>, by participating in tumour-specific T-cell priming, expansion and infiltration at the tumour site. The cancer–innate immunity cycle is also regulated by inhibitory factors that limit innate immune cell functions, with direct consequences for their tumour-killing capacities and T-cell protective immunity. Steps of the cancer–immunity cycle that require innate immune cells are </a:t>
            </a:r>
            <a:r>
              <a:rPr lang="en-GB" sz="1200" b="0" i="0" kern="1200" dirty="0" err="1">
                <a:solidFill>
                  <a:schemeClr val="tx1"/>
                </a:solidFill>
                <a:effectLst/>
                <a:latin typeface="+mn-lt"/>
                <a:ea typeface="+mn-ea"/>
                <a:cs typeface="+mn-cs"/>
              </a:rPr>
              <a:t>highlighed</a:t>
            </a:r>
            <a:r>
              <a:rPr lang="en-GB" sz="1200" b="0" i="0" kern="1200" dirty="0">
                <a:solidFill>
                  <a:schemeClr val="tx1"/>
                </a:solidFill>
                <a:effectLst/>
                <a:latin typeface="+mn-lt"/>
                <a:ea typeface="+mn-ea"/>
                <a:cs typeface="+mn-cs"/>
              </a:rPr>
              <a:t> in bold.</a:t>
            </a:r>
          </a:p>
          <a:p>
            <a:endParaRPr lang="en-GB" sz="1200" b="0" i="0" kern="1200" dirty="0">
              <a:solidFill>
                <a:schemeClr val="tx1"/>
              </a:solidFill>
              <a:effectLst/>
              <a:latin typeface="+mn-lt"/>
              <a:ea typeface="+mn-ea"/>
              <a:cs typeface="+mn-cs"/>
            </a:endParaRPr>
          </a:p>
          <a:p>
            <a:r>
              <a:rPr lang="en-GB" dirty="0"/>
              <a:t>https://</a:t>
            </a:r>
            <a:r>
              <a:rPr lang="en-GB" dirty="0" err="1"/>
              <a:t>www.nature.com</a:t>
            </a:r>
            <a:r>
              <a:rPr lang="en-GB" dirty="0"/>
              <a:t>/articles/s41586-019-1593-5 </a:t>
            </a:r>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2</a:t>
            </a:fld>
            <a:endParaRPr lang="en-CH"/>
          </a:p>
        </p:txBody>
      </p:sp>
    </p:spTree>
    <p:extLst>
      <p:ext uri="{BB962C8B-B14F-4D97-AF65-F5344CB8AC3E}">
        <p14:creationId xmlns:p14="http://schemas.microsoft.com/office/powerpoint/2010/main" val="105126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27564-DA16-1EF1-F186-BF0111EBB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9F873-9BC7-7901-560A-F4CB0DD22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298201-004B-0B20-4D8C-C8D825FB6501}"/>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1E5ED615-2752-7A19-B1ED-E36D90253973}"/>
              </a:ext>
            </a:extLst>
          </p:cNvPr>
          <p:cNvSpPr>
            <a:spLocks noGrp="1"/>
          </p:cNvSpPr>
          <p:nvPr>
            <p:ph type="sldNum" sz="quarter" idx="5"/>
          </p:nvPr>
        </p:nvSpPr>
        <p:spPr/>
        <p:txBody>
          <a:bodyPr/>
          <a:lstStyle/>
          <a:p>
            <a:fld id="{2B11A2B3-FC78-BE4D-A892-3295E13023D7}" type="slidenum">
              <a:rPr lang="en-CH" smtClean="0"/>
              <a:t>15</a:t>
            </a:fld>
            <a:endParaRPr lang="en-CH"/>
          </a:p>
        </p:txBody>
      </p:sp>
    </p:spTree>
    <p:extLst>
      <p:ext uri="{BB962C8B-B14F-4D97-AF65-F5344CB8AC3E}">
        <p14:creationId xmlns:p14="http://schemas.microsoft.com/office/powerpoint/2010/main" val="366866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0C4CB-4F73-AB3A-0278-8A155C588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BA5FA-7074-656B-D318-5CBC63E294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04491-C86F-80F6-46D6-235F4190FCBF}"/>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5A866C32-22D6-CA08-B129-98C2D83601CA}"/>
              </a:ext>
            </a:extLst>
          </p:cNvPr>
          <p:cNvSpPr>
            <a:spLocks noGrp="1"/>
          </p:cNvSpPr>
          <p:nvPr>
            <p:ph type="sldNum" sz="quarter" idx="5"/>
          </p:nvPr>
        </p:nvSpPr>
        <p:spPr/>
        <p:txBody>
          <a:bodyPr/>
          <a:lstStyle/>
          <a:p>
            <a:fld id="{2B11A2B3-FC78-BE4D-A892-3295E13023D7}" type="slidenum">
              <a:rPr lang="en-CH" smtClean="0"/>
              <a:t>17</a:t>
            </a:fld>
            <a:endParaRPr lang="en-CH"/>
          </a:p>
        </p:txBody>
      </p:sp>
    </p:spTree>
    <p:extLst>
      <p:ext uri="{BB962C8B-B14F-4D97-AF65-F5344CB8AC3E}">
        <p14:creationId xmlns:p14="http://schemas.microsoft.com/office/powerpoint/2010/main" val="3502702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00A4D-B538-43C6-A526-B766903E9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BCBD2-8E99-D2B0-EF75-D7CA38371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CC941-0988-873F-700A-A3D9426D003B}"/>
              </a:ext>
            </a:extLst>
          </p:cNvPr>
          <p:cNvSpPr>
            <a:spLocks noGrp="1"/>
          </p:cNvSpPr>
          <p:nvPr>
            <p:ph type="body" idx="1"/>
          </p:nvPr>
        </p:nvSpPr>
        <p:spPr/>
        <p:txBody>
          <a:bodyPr/>
          <a:lstStyle/>
          <a:p>
            <a:r>
              <a:rPr lang="en-CH" dirty="0"/>
              <a:t>1. No Tx = </a:t>
            </a:r>
            <a:r>
              <a:rPr lang="en-GB" dirty="0"/>
              <a:t>Control with no transfection. </a:t>
            </a:r>
          </a:p>
          <a:p>
            <a:r>
              <a:rPr lang="en-GB" dirty="0"/>
              <a:t>2. Poly(I:C) = positive control for RNA-sensing pathway, confirm that the reporter cells can respond to dsRNA, to make sure that the transfections are working</a:t>
            </a:r>
          </a:p>
          <a:p>
            <a:r>
              <a:rPr lang="en-GB" dirty="0"/>
              <a:t>3. Cytoplasmic DNA extracted from Aza-treated or mock-treated A2780/</a:t>
            </a:r>
            <a:r>
              <a:rPr lang="en-GB" dirty="0" err="1"/>
              <a:t>TykNu</a:t>
            </a:r>
            <a:r>
              <a:rPr lang="en-GB" dirty="0"/>
              <a:t> cells. To test whether Aza induces cytoplasmic DNA accumulation</a:t>
            </a:r>
            <a:br>
              <a:rPr lang="en-GB" dirty="0"/>
            </a:br>
            <a:r>
              <a:rPr lang="en-GB" dirty="0"/>
              <a:t>(e.g., via DNA damage, cGAS pathway). DNA could theoretically activate cGAS </a:t>
            </a:r>
            <a:r>
              <a:rPr lang="en-GB" b="1" dirty="0"/>
              <a:t>→</a:t>
            </a:r>
            <a:r>
              <a:rPr lang="en-GB" dirty="0"/>
              <a:t> </a:t>
            </a:r>
            <a:r>
              <a:rPr lang="en-GB" b="1" dirty="0"/>
              <a:t>STING → IRF3. </a:t>
            </a:r>
            <a:r>
              <a:rPr lang="en-GB" b="0" dirty="0"/>
              <a:t>What it tells us: </a:t>
            </a:r>
            <a:r>
              <a:rPr lang="en-GB" dirty="0" err="1"/>
              <a:t>Cyto</a:t>
            </a:r>
            <a:r>
              <a:rPr lang="en-GB" dirty="0"/>
              <a:t> DNA from both mock and Aza shows </a:t>
            </a:r>
            <a:r>
              <a:rPr lang="en-GB" b="1" dirty="0"/>
              <a:t>almost no IFNB1 induction</a:t>
            </a:r>
            <a:r>
              <a:rPr lang="en-GB" dirty="0"/>
              <a:t>. So DNA is not the trigger</a:t>
            </a:r>
          </a:p>
          <a:p>
            <a:r>
              <a:rPr lang="en-GB" dirty="0"/>
              <a:t>4. </a:t>
            </a:r>
            <a:r>
              <a:rPr lang="en-GB" b="1" dirty="0"/>
              <a:t>Total cytoplasmic RNA</a:t>
            </a:r>
            <a:r>
              <a:rPr lang="en-GB" dirty="0"/>
              <a:t> from mock or Aza donor cells. This RNA mixture contains mRNAs, noncoding RNAs, ERV transcripts, possible dsRNA hybrids… Does RNA from Aza-treated cells contain immunostimulatory material that induces IFN</a:t>
            </a:r>
            <a:r>
              <a:rPr lang="el-GR" dirty="0"/>
              <a:t>β?</a:t>
            </a:r>
            <a:endParaRPr lang="en-CH" dirty="0"/>
          </a:p>
        </p:txBody>
      </p:sp>
      <p:sp>
        <p:nvSpPr>
          <p:cNvPr id="4" name="Slide Number Placeholder 3">
            <a:extLst>
              <a:ext uri="{FF2B5EF4-FFF2-40B4-BE49-F238E27FC236}">
                <a16:creationId xmlns:a16="http://schemas.microsoft.com/office/drawing/2014/main" id="{4371D4D0-CFEF-8629-388F-73512287DC56}"/>
              </a:ext>
            </a:extLst>
          </p:cNvPr>
          <p:cNvSpPr>
            <a:spLocks noGrp="1"/>
          </p:cNvSpPr>
          <p:nvPr>
            <p:ph type="sldNum" sz="quarter" idx="5"/>
          </p:nvPr>
        </p:nvSpPr>
        <p:spPr/>
        <p:txBody>
          <a:bodyPr/>
          <a:lstStyle/>
          <a:p>
            <a:fld id="{2B11A2B3-FC78-BE4D-A892-3295E13023D7}" type="slidenum">
              <a:rPr lang="en-CH" smtClean="0"/>
              <a:t>18</a:t>
            </a:fld>
            <a:endParaRPr lang="en-CH"/>
          </a:p>
        </p:txBody>
      </p:sp>
    </p:spTree>
    <p:extLst>
      <p:ext uri="{BB962C8B-B14F-4D97-AF65-F5344CB8AC3E}">
        <p14:creationId xmlns:p14="http://schemas.microsoft.com/office/powerpoint/2010/main" val="1254999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E77B-31D8-D8EE-3E26-919A6DA2E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E637A-17D9-D3B1-7BB4-D8A28AB494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3C3EA-874A-C0AB-38AE-1BDE64E4403B}"/>
              </a:ext>
            </a:extLst>
          </p:cNvPr>
          <p:cNvSpPr>
            <a:spLocks noGrp="1"/>
          </p:cNvSpPr>
          <p:nvPr>
            <p:ph type="body" idx="1"/>
          </p:nvPr>
        </p:nvSpPr>
        <p:spPr/>
        <p:txBody>
          <a:bodyPr/>
          <a:lstStyle/>
          <a:p>
            <a:r>
              <a:rPr lang="en-CH" dirty="0"/>
              <a:t>1. No Tx = </a:t>
            </a:r>
            <a:r>
              <a:rPr lang="en-GB" dirty="0"/>
              <a:t>Control with no transfection. </a:t>
            </a:r>
          </a:p>
          <a:p>
            <a:r>
              <a:rPr lang="en-GB" dirty="0"/>
              <a:t>2. Poly(I:C) = positive control for RNA-sensing pathway, confirm that the reporter cells can respond to dsRNA, to make sure that the transfections are working</a:t>
            </a:r>
          </a:p>
          <a:p>
            <a:r>
              <a:rPr lang="en-GB" dirty="0"/>
              <a:t>3. Cytoplasmic DNA extracted from Aza-treated or mock-treated A2780/</a:t>
            </a:r>
            <a:r>
              <a:rPr lang="en-GB" dirty="0" err="1"/>
              <a:t>TykNu</a:t>
            </a:r>
            <a:r>
              <a:rPr lang="en-GB" dirty="0"/>
              <a:t> cells. To test whether Aza induces cytoplasmic DNA accumulation</a:t>
            </a:r>
            <a:br>
              <a:rPr lang="en-GB" dirty="0"/>
            </a:br>
            <a:r>
              <a:rPr lang="en-GB" dirty="0"/>
              <a:t>(e.g., via DNA damage, cGAS pathway). DNA could theoretically activate cGAS </a:t>
            </a:r>
            <a:r>
              <a:rPr lang="en-GB" b="1" dirty="0"/>
              <a:t>→</a:t>
            </a:r>
            <a:r>
              <a:rPr lang="en-GB" dirty="0"/>
              <a:t> </a:t>
            </a:r>
            <a:r>
              <a:rPr lang="en-GB" b="1" dirty="0"/>
              <a:t>STING → IRF3. </a:t>
            </a:r>
            <a:r>
              <a:rPr lang="en-GB" b="0" dirty="0"/>
              <a:t>What it tells us: </a:t>
            </a:r>
            <a:r>
              <a:rPr lang="en-GB" dirty="0" err="1"/>
              <a:t>Cyto</a:t>
            </a:r>
            <a:r>
              <a:rPr lang="en-GB" dirty="0"/>
              <a:t> DNA from both mock and Aza shows </a:t>
            </a:r>
            <a:r>
              <a:rPr lang="en-GB" b="1" dirty="0"/>
              <a:t>almost no IFNB1 induction</a:t>
            </a:r>
            <a:r>
              <a:rPr lang="en-GB" dirty="0"/>
              <a:t>. So DNA is not the trigger</a:t>
            </a:r>
          </a:p>
          <a:p>
            <a:r>
              <a:rPr lang="en-GB" dirty="0"/>
              <a:t>4. </a:t>
            </a:r>
            <a:r>
              <a:rPr lang="en-GB" b="1" dirty="0"/>
              <a:t>Total cytoplasmic RNA</a:t>
            </a:r>
            <a:r>
              <a:rPr lang="en-GB" dirty="0"/>
              <a:t> from mock or Aza donor cells. This RNA mixture contains mRNAs, noncoding RNAs, ERV transcripts, possible dsRNA hybrids… Does RNA from Aza-treated cells contain immunostimulatory material that induces IFN</a:t>
            </a:r>
            <a:r>
              <a:rPr lang="el-GR" dirty="0"/>
              <a:t>β?</a:t>
            </a:r>
            <a:r>
              <a:rPr lang="en-US" dirty="0"/>
              <a:t> </a:t>
            </a:r>
            <a:r>
              <a:rPr lang="en-GB" b="1" dirty="0" err="1"/>
              <a:t>Cyto</a:t>
            </a:r>
            <a:r>
              <a:rPr lang="en-GB" b="1" dirty="0"/>
              <a:t> RNA from both mock and Aza donors induces IFNB1.</a:t>
            </a:r>
            <a:br>
              <a:rPr lang="en-GB" dirty="0"/>
            </a:br>
            <a:r>
              <a:rPr lang="en-GB" dirty="0"/>
              <a:t>But </a:t>
            </a:r>
            <a:r>
              <a:rPr lang="en-GB" b="1" dirty="0"/>
              <a:t>Aza-derived RNA induces more</a:t>
            </a:r>
            <a:r>
              <a:rPr lang="en-GB" dirty="0"/>
              <a:t>. Interpretation: </a:t>
            </a:r>
            <a:r>
              <a:rPr lang="en-GB" b="1" dirty="0"/>
              <a:t>RNA is sufficient to trigger IFNB1</a:t>
            </a:r>
            <a:r>
              <a:rPr lang="en-GB" dirty="0"/>
              <a:t>, and Aza increases immunogenic RNA species.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Polyadenylated RNA (mRNAs): ERV RNAs are often </a:t>
            </a:r>
            <a:r>
              <a:rPr lang="en-GB" b="1" dirty="0"/>
              <a:t>not polyadenylated</a:t>
            </a:r>
            <a:r>
              <a:rPr lang="en-GB" dirty="0"/>
              <a:t> or are poorly polyadenylated. … PolyA RNA = RNA molecules with a poly-adenylated tail (A-string) at the 3′ end. / Non-</a:t>
            </a:r>
            <a:r>
              <a:rPr lang="en-GB" dirty="0" err="1"/>
              <a:t>polyA</a:t>
            </a:r>
            <a:r>
              <a:rPr lang="en-GB" dirty="0"/>
              <a:t> RNA = all RNA molecules that </a:t>
            </a:r>
            <a:r>
              <a:rPr lang="en-GB" i="1" dirty="0"/>
              <a:t>lack</a:t>
            </a:r>
            <a:r>
              <a:rPr lang="en-GB" dirty="0"/>
              <a:t> a poly-A tail. PolyA RNA is mainly mature mRNA — the stuff cells want to express. Non-</a:t>
            </a:r>
            <a:r>
              <a:rPr lang="en-GB" dirty="0" err="1"/>
              <a:t>polyA</a:t>
            </a:r>
            <a:r>
              <a:rPr lang="en-GB" dirty="0"/>
              <a:t> RNA is everything else: noncoding RNAs, antisense, repeats, ERVs, and other ‘noisy’ transcripts.</a:t>
            </a:r>
          </a:p>
          <a:p>
            <a:endParaRPr lang="en-CH" dirty="0"/>
          </a:p>
        </p:txBody>
      </p:sp>
      <p:sp>
        <p:nvSpPr>
          <p:cNvPr id="4" name="Slide Number Placeholder 3">
            <a:extLst>
              <a:ext uri="{FF2B5EF4-FFF2-40B4-BE49-F238E27FC236}">
                <a16:creationId xmlns:a16="http://schemas.microsoft.com/office/drawing/2014/main" id="{73B29AF8-F197-1C14-4E9D-91789C298FAF}"/>
              </a:ext>
            </a:extLst>
          </p:cNvPr>
          <p:cNvSpPr>
            <a:spLocks noGrp="1"/>
          </p:cNvSpPr>
          <p:nvPr>
            <p:ph type="sldNum" sz="quarter" idx="5"/>
          </p:nvPr>
        </p:nvSpPr>
        <p:spPr/>
        <p:txBody>
          <a:bodyPr/>
          <a:lstStyle/>
          <a:p>
            <a:fld id="{2B11A2B3-FC78-BE4D-A892-3295E13023D7}" type="slidenum">
              <a:rPr lang="en-CH" smtClean="0"/>
              <a:t>19</a:t>
            </a:fld>
            <a:endParaRPr lang="en-CH"/>
          </a:p>
        </p:txBody>
      </p:sp>
    </p:spTree>
    <p:extLst>
      <p:ext uri="{BB962C8B-B14F-4D97-AF65-F5344CB8AC3E}">
        <p14:creationId xmlns:p14="http://schemas.microsoft.com/office/powerpoint/2010/main" val="2296267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 MDA5 forms an open, C-shaped ring around the viral dsRNA stem ► The CTD of MDA5 has a different orientation and flexibility compared to RIG-I ► MDA5 forms filaments by stacking monomers head-to-tail with a 70° turn per monomer ► The 2CARD domain assembles into oligomers that activate interferon signaling via MAVS</a:t>
            </a:r>
          </a:p>
          <a:p>
            <a:r>
              <a:rPr lang="en-GB" dirty="0"/>
              <a:t>https://</a:t>
            </a:r>
            <a:r>
              <a:rPr lang="en-GB" dirty="0" err="1"/>
              <a:t>www.cell.com</a:t>
            </a:r>
            <a:r>
              <a:rPr lang="en-GB" dirty="0"/>
              <a:t>/action/</a:t>
            </a:r>
            <a:r>
              <a:rPr lang="en-GB" dirty="0" err="1"/>
              <a:t>showPdf?pii</a:t>
            </a:r>
            <a:r>
              <a:rPr lang="en-GB" dirty="0"/>
              <a:t>=S0092-8674%2812%2901436-5</a:t>
            </a:r>
          </a:p>
          <a:p>
            <a:endParaRPr lang="en-GB" dirty="0"/>
          </a:p>
          <a:p>
            <a:r>
              <a:rPr lang="en-GB" dirty="0"/>
              <a:t>Fig 4: The Hel2 Loop Is Inserted into the Major Groove of dsRNA (A) Position of the Hel2 loop (red) relative to dsRNA in MDA5 (left) and RIG-I (right, 3TMI). The Hel2 loop of MDA5 is inserted into the major groove, which is accompanied by widening of the major groove from 12 A˚ to 18 A˚ , whereas the RIG-I loop is near the dsRNA end with little change in the width of the major groove. See also Figure S3B.</a:t>
            </a:r>
          </a:p>
          <a:p>
            <a:endParaRPr lang="en-GB" dirty="0"/>
          </a:p>
          <a:p>
            <a:r>
              <a:rPr lang="en-GB" dirty="0"/>
              <a:t>Fig 5: (I) Representative EM images of WT and I841R/E842R mutant MDA5DN (0.3 mM) bound to 1012 bp dsRNA (2.4 mg/ml). Long stretches of naked dsRNA exposed in the mutant complex are indicated by arrows. See also Figure S4.</a:t>
            </a:r>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21</a:t>
            </a:fld>
            <a:endParaRPr lang="en-CH"/>
          </a:p>
        </p:txBody>
      </p:sp>
    </p:spTree>
    <p:extLst>
      <p:ext uri="{BB962C8B-B14F-4D97-AF65-F5344CB8AC3E}">
        <p14:creationId xmlns:p14="http://schemas.microsoft.com/office/powerpoint/2010/main" val="400745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21D4E-B719-1DD4-A93F-062946F37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6E25C-36CC-D07A-4F6C-1A1E660989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B6868-9085-99F6-3840-9D78441659B2}"/>
              </a:ext>
            </a:extLst>
          </p:cNvPr>
          <p:cNvSpPr>
            <a:spLocks noGrp="1"/>
          </p:cNvSpPr>
          <p:nvPr>
            <p:ph type="body" idx="1"/>
          </p:nvPr>
        </p:nvSpPr>
        <p:spPr/>
        <p:txBody>
          <a:bodyPr/>
          <a:lstStyle/>
          <a:p>
            <a:pPr marL="285750" indent="-285750">
              <a:buFont typeface="Wingdings" pitchFamily="2" charset="2"/>
              <a:buChar char="§"/>
            </a:pPr>
            <a:r>
              <a:rPr lang="en-CH" dirty="0">
                <a:latin typeface="Helvetica" pitchFamily="2" charset="0"/>
              </a:rPr>
              <a:t>HT29 are cGAS-STING deficient, that is why they do not respond to DNA transfection at all</a:t>
            </a:r>
          </a:p>
          <a:p>
            <a:pPr marL="285750" indent="-285750">
              <a:buFont typeface="Wingdings" pitchFamily="2" charset="2"/>
              <a:buChar char="§"/>
            </a:pPr>
            <a:r>
              <a:rPr lang="en-CH" dirty="0">
                <a:latin typeface="Helvetica" pitchFamily="2" charset="0"/>
              </a:rPr>
              <a:t>At the same time, what is the reason for introducing that specific cell line ? Results can not be linked to endogenous signaling in A2780/TykNu … A</a:t>
            </a:r>
            <a:r>
              <a:rPr lang="en-GB" dirty="0" err="1">
                <a:latin typeface="Helvetica" pitchFamily="2" charset="0"/>
              </a:rPr>
              <a:t>bsence</a:t>
            </a:r>
            <a:r>
              <a:rPr lang="en-GB" dirty="0">
                <a:latin typeface="Helvetica" pitchFamily="2" charset="0"/>
              </a:rPr>
              <a:t> of DNA-induced IFNB1 in HT29 CANNOT be used to conclude absence of cGAS-STING signaling in the original Aza-treated cells?</a:t>
            </a:r>
            <a:endParaRPr lang="en-CH" dirty="0">
              <a:latin typeface="Helvetica" pitchFamily="2" charset="0"/>
            </a:endParaRPr>
          </a:p>
          <a:p>
            <a:pPr marL="285750" indent="-285750">
              <a:buFont typeface="Wingdings" pitchFamily="2" charset="2"/>
              <a:buChar char="§"/>
            </a:pPr>
            <a:r>
              <a:rPr lang="en-CH" dirty="0">
                <a:latin typeface="Helvetica" pitchFamily="2" charset="0"/>
              </a:rPr>
              <a:t>Transfection is hyper-artificial, bypasses normal compartmentalization and decay etc. Just look at the response to dsRNA of the mock cells…</a:t>
            </a:r>
          </a:p>
          <a:p>
            <a:pPr marL="285750" indent="-285750">
              <a:buFont typeface="Wingdings" pitchFamily="2" charset="2"/>
              <a:buChar char="§"/>
            </a:pPr>
            <a:r>
              <a:rPr lang="en-CH" dirty="0">
                <a:latin typeface="Helvetica" pitchFamily="2" charset="0"/>
              </a:rPr>
              <a:t>Related to prev, the experiment does not test physiological dsRNA accumulation, it tests what happens when purified RNA is forcibly introduced into an unrelated cell</a:t>
            </a:r>
          </a:p>
          <a:p>
            <a:pPr marL="285750" indent="-285750">
              <a:buFont typeface="Wingdings" pitchFamily="2" charset="2"/>
              <a:buChar char="§"/>
            </a:pPr>
            <a:r>
              <a:rPr lang="en-CH" dirty="0">
                <a:latin typeface="Helvetica" pitchFamily="2" charset="0"/>
              </a:rPr>
              <a:t>Figure 3D simply can not say that the endogenous trigger in Aza-treated cells is RNA</a:t>
            </a:r>
          </a:p>
        </p:txBody>
      </p:sp>
      <p:sp>
        <p:nvSpPr>
          <p:cNvPr id="4" name="Slide Number Placeholder 3">
            <a:extLst>
              <a:ext uri="{FF2B5EF4-FFF2-40B4-BE49-F238E27FC236}">
                <a16:creationId xmlns:a16="http://schemas.microsoft.com/office/drawing/2014/main" id="{8287477C-281D-1C48-6F0C-E18E52C424DA}"/>
              </a:ext>
            </a:extLst>
          </p:cNvPr>
          <p:cNvSpPr>
            <a:spLocks noGrp="1"/>
          </p:cNvSpPr>
          <p:nvPr>
            <p:ph type="sldNum" sz="quarter" idx="5"/>
          </p:nvPr>
        </p:nvSpPr>
        <p:spPr/>
        <p:txBody>
          <a:bodyPr/>
          <a:lstStyle/>
          <a:p>
            <a:fld id="{2B11A2B3-FC78-BE4D-A892-3295E13023D7}" type="slidenum">
              <a:rPr lang="en-CH" smtClean="0"/>
              <a:t>22</a:t>
            </a:fld>
            <a:endParaRPr lang="en-CH"/>
          </a:p>
        </p:txBody>
      </p:sp>
    </p:spTree>
    <p:extLst>
      <p:ext uri="{BB962C8B-B14F-4D97-AF65-F5344CB8AC3E}">
        <p14:creationId xmlns:p14="http://schemas.microsoft.com/office/powerpoint/2010/main" val="2501255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9A8A3-58FC-BD24-749E-009EC466CB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513A6-F896-6FE8-DD04-D061D9850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5DC7E-E88E-A69A-807E-EC2121EC7552}"/>
              </a:ext>
            </a:extLst>
          </p:cNvPr>
          <p:cNvSpPr>
            <a:spLocks noGrp="1"/>
          </p:cNvSpPr>
          <p:nvPr>
            <p:ph type="body" idx="1"/>
          </p:nvPr>
        </p:nvSpPr>
        <p:spPr/>
        <p:txBody>
          <a:bodyPr/>
          <a:lstStyle/>
          <a:p>
            <a:r>
              <a:rPr lang="en-CH" dirty="0"/>
              <a:t>1. No Tx = </a:t>
            </a:r>
            <a:r>
              <a:rPr lang="en-GB" dirty="0"/>
              <a:t>Control with no transfection. </a:t>
            </a:r>
          </a:p>
          <a:p>
            <a:r>
              <a:rPr lang="en-GB" dirty="0"/>
              <a:t>2. Poly(I:C) = positive control for RNA-sensing pathway, confirm that the reporter cells can respond to dsRNA, to make sure that the transfections are working</a:t>
            </a:r>
          </a:p>
          <a:p>
            <a:r>
              <a:rPr lang="en-GB" dirty="0"/>
              <a:t>3. Cytoplasmic DNA extracted from Aza-treated or mock-treated A2780/</a:t>
            </a:r>
            <a:r>
              <a:rPr lang="en-GB" dirty="0" err="1"/>
              <a:t>TykNu</a:t>
            </a:r>
            <a:r>
              <a:rPr lang="en-GB" dirty="0"/>
              <a:t> cells. To test whether Aza induces cytoplasmic DNA accumulation</a:t>
            </a:r>
            <a:br>
              <a:rPr lang="en-GB" dirty="0"/>
            </a:br>
            <a:r>
              <a:rPr lang="en-GB" dirty="0"/>
              <a:t>(e.g., via DNA damage, cGAS pathway). DNA could theoretically activate cGAS </a:t>
            </a:r>
            <a:r>
              <a:rPr lang="en-GB" b="1" dirty="0"/>
              <a:t>→</a:t>
            </a:r>
            <a:r>
              <a:rPr lang="en-GB" dirty="0"/>
              <a:t> </a:t>
            </a:r>
            <a:r>
              <a:rPr lang="en-GB" b="1" dirty="0"/>
              <a:t>STING → IRF3. </a:t>
            </a:r>
            <a:r>
              <a:rPr lang="en-GB" b="0" dirty="0"/>
              <a:t>What it tells us: </a:t>
            </a:r>
            <a:r>
              <a:rPr lang="en-GB" dirty="0" err="1"/>
              <a:t>Cyto</a:t>
            </a:r>
            <a:r>
              <a:rPr lang="en-GB" dirty="0"/>
              <a:t> DNA from both mock and Aza shows </a:t>
            </a:r>
            <a:r>
              <a:rPr lang="en-GB" b="1" dirty="0"/>
              <a:t>almost no IFNB1 induction</a:t>
            </a:r>
            <a:r>
              <a:rPr lang="en-GB" dirty="0"/>
              <a:t>. So DNA is not the trigger</a:t>
            </a:r>
          </a:p>
          <a:p>
            <a:r>
              <a:rPr lang="en-GB" dirty="0"/>
              <a:t>4. </a:t>
            </a:r>
            <a:r>
              <a:rPr lang="en-GB" b="1" dirty="0"/>
              <a:t>Total cytoplasmic RNA</a:t>
            </a:r>
            <a:r>
              <a:rPr lang="en-GB" dirty="0"/>
              <a:t> from mock or Aza donor cells. This RNA mixture contains mRNAs, noncoding RNAs, ERV transcripts, possible dsRNA hybrids… Does RNA from Aza-treated cells contain immunostimulatory material that induces IFN</a:t>
            </a:r>
            <a:r>
              <a:rPr lang="el-GR" dirty="0"/>
              <a:t>β?</a:t>
            </a:r>
            <a:r>
              <a:rPr lang="en-US" dirty="0"/>
              <a:t> </a:t>
            </a:r>
            <a:r>
              <a:rPr lang="en-GB" b="1" dirty="0" err="1"/>
              <a:t>Cyto</a:t>
            </a:r>
            <a:r>
              <a:rPr lang="en-GB" b="1" dirty="0"/>
              <a:t> RNA from both mock and Aza donors induces IFNB1.</a:t>
            </a:r>
            <a:br>
              <a:rPr lang="en-GB" dirty="0"/>
            </a:br>
            <a:r>
              <a:rPr lang="en-GB" dirty="0"/>
              <a:t>But </a:t>
            </a:r>
            <a:r>
              <a:rPr lang="en-GB" b="1" dirty="0"/>
              <a:t>Aza-derived RNA induces more</a:t>
            </a:r>
            <a:r>
              <a:rPr lang="en-GB" dirty="0"/>
              <a:t>. Interpretation: </a:t>
            </a:r>
            <a:r>
              <a:rPr lang="en-GB" b="1" dirty="0"/>
              <a:t>RNA is sufficient to trigger IFNB1</a:t>
            </a:r>
            <a:r>
              <a:rPr lang="en-GB" dirty="0"/>
              <a:t>, and Aza increases immunogenic RNA species.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Polyadenylated RNA (mRNAs): ERV RNAs are often </a:t>
            </a:r>
            <a:r>
              <a:rPr lang="en-GB" b="1" dirty="0"/>
              <a:t>not polyadenylated</a:t>
            </a:r>
            <a:r>
              <a:rPr lang="en-GB" dirty="0"/>
              <a:t> or are poorly polyadenylated. … PolyA RNA = RNA molecules with a poly-adenylated tail (A-string) at the 3′ end. / Non-</a:t>
            </a:r>
            <a:r>
              <a:rPr lang="en-GB" dirty="0" err="1"/>
              <a:t>polyA</a:t>
            </a:r>
            <a:r>
              <a:rPr lang="en-GB" dirty="0"/>
              <a:t> RNA = all RNA molecules that </a:t>
            </a:r>
            <a:r>
              <a:rPr lang="en-GB" i="1" dirty="0"/>
              <a:t>lack</a:t>
            </a:r>
            <a:r>
              <a:rPr lang="en-GB" dirty="0"/>
              <a:t> a poly-A tail. PolyA RNA is mainly mature mRNA — the stuff cells want to express. Non-</a:t>
            </a:r>
            <a:r>
              <a:rPr lang="en-GB" dirty="0" err="1"/>
              <a:t>polyA</a:t>
            </a:r>
            <a:r>
              <a:rPr lang="en-GB" dirty="0"/>
              <a:t> RNA is everything else: noncoding RNAs, antisense, repeats, ERVs, and other ‘noisy’ transcripts.</a:t>
            </a:r>
          </a:p>
          <a:p>
            <a:endParaRPr lang="en-CH" dirty="0"/>
          </a:p>
        </p:txBody>
      </p:sp>
      <p:sp>
        <p:nvSpPr>
          <p:cNvPr id="4" name="Slide Number Placeholder 3">
            <a:extLst>
              <a:ext uri="{FF2B5EF4-FFF2-40B4-BE49-F238E27FC236}">
                <a16:creationId xmlns:a16="http://schemas.microsoft.com/office/drawing/2014/main" id="{1AF793D3-4E2D-698F-03CD-AABB983CE671}"/>
              </a:ext>
            </a:extLst>
          </p:cNvPr>
          <p:cNvSpPr>
            <a:spLocks noGrp="1"/>
          </p:cNvSpPr>
          <p:nvPr>
            <p:ph type="sldNum" sz="quarter" idx="5"/>
          </p:nvPr>
        </p:nvSpPr>
        <p:spPr/>
        <p:txBody>
          <a:bodyPr/>
          <a:lstStyle/>
          <a:p>
            <a:fld id="{2B11A2B3-FC78-BE4D-A892-3295E13023D7}" type="slidenum">
              <a:rPr lang="en-CH" smtClean="0"/>
              <a:t>23</a:t>
            </a:fld>
            <a:endParaRPr lang="en-CH"/>
          </a:p>
        </p:txBody>
      </p:sp>
    </p:spTree>
    <p:extLst>
      <p:ext uri="{BB962C8B-B14F-4D97-AF65-F5344CB8AC3E}">
        <p14:creationId xmlns:p14="http://schemas.microsoft.com/office/powerpoint/2010/main" val="2074331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FFAC6-2A4B-6039-B5A3-63694CBEF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8A7F51-096F-F38A-CB65-C64A08F4C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57812A-E1CA-1A8A-6E3C-5536EB54D859}"/>
              </a:ext>
            </a:extLst>
          </p:cNvPr>
          <p:cNvSpPr>
            <a:spLocks noGrp="1"/>
          </p:cNvSpPr>
          <p:nvPr>
            <p:ph type="body" idx="1"/>
          </p:nvPr>
        </p:nvSpPr>
        <p:spPr/>
        <p:txBody>
          <a:bodyPr/>
          <a:lstStyle/>
          <a:p>
            <a:r>
              <a:rPr lang="en-GB" dirty="0"/>
              <a:t>Note that TLR3 knockdown reduces IFNB1 but not IFI27 … maybe TLR3 is not the sole upstream receptor. Cytosolic dsRNA sensing (MDA5/RIG-I → MAVS) maybe compensates for TLR3 loss ? The authors don’t discuss this nuance, but maybe it aligns with sensor redundancy in antiviral pathways….</a:t>
            </a:r>
            <a:endParaRPr lang="en-CH" dirty="0"/>
          </a:p>
        </p:txBody>
      </p:sp>
      <p:sp>
        <p:nvSpPr>
          <p:cNvPr id="4" name="Slide Number Placeholder 3">
            <a:extLst>
              <a:ext uri="{FF2B5EF4-FFF2-40B4-BE49-F238E27FC236}">
                <a16:creationId xmlns:a16="http://schemas.microsoft.com/office/drawing/2014/main" id="{CFF1DF46-F8AC-B87C-4747-8E7C059B9A9A}"/>
              </a:ext>
            </a:extLst>
          </p:cNvPr>
          <p:cNvSpPr>
            <a:spLocks noGrp="1"/>
          </p:cNvSpPr>
          <p:nvPr>
            <p:ph type="sldNum" sz="quarter" idx="5"/>
          </p:nvPr>
        </p:nvSpPr>
        <p:spPr/>
        <p:txBody>
          <a:bodyPr/>
          <a:lstStyle/>
          <a:p>
            <a:fld id="{2B11A2B3-FC78-BE4D-A892-3295E13023D7}" type="slidenum">
              <a:rPr lang="en-CH" smtClean="0"/>
              <a:t>25</a:t>
            </a:fld>
            <a:endParaRPr lang="en-CH"/>
          </a:p>
        </p:txBody>
      </p:sp>
    </p:spTree>
    <p:extLst>
      <p:ext uri="{BB962C8B-B14F-4D97-AF65-F5344CB8AC3E}">
        <p14:creationId xmlns:p14="http://schemas.microsoft.com/office/powerpoint/2010/main" val="276307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97700-AB3F-E5E8-75DB-CEACCC1C8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B9A2F-63B0-4B89-EB92-CF8790AE9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B927C-91A3-60BB-0AD2-8DE13F055509}"/>
              </a:ext>
            </a:extLst>
          </p:cNvPr>
          <p:cNvSpPr>
            <a:spLocks noGrp="1"/>
          </p:cNvSpPr>
          <p:nvPr>
            <p:ph type="body" idx="1"/>
          </p:nvPr>
        </p:nvSpPr>
        <p:spPr/>
        <p:txBody>
          <a:bodyPr/>
          <a:lstStyle/>
          <a:p>
            <a:r>
              <a:rPr lang="en-GB" dirty="0"/>
              <a:t>They used a qPCR-based quantification of </a:t>
            </a:r>
            <a:r>
              <a:rPr lang="en-GB" i="1" dirty="0"/>
              <a:t>total ERV copy number</a:t>
            </a:r>
            <a:r>
              <a:rPr lang="en-GB" dirty="0"/>
              <a:t> using primers targeting a conserved region shared across many ERV families.</a:t>
            </a:r>
            <a:br>
              <a:rPr lang="en-GB" dirty="0"/>
            </a:br>
            <a:r>
              <a:rPr lang="en-GB" dirty="0"/>
              <a:t>Results were then normalized to total input RNA (ng).</a:t>
            </a:r>
            <a:br>
              <a:rPr lang="en-GB" dirty="0"/>
            </a:br>
            <a:r>
              <a:rPr lang="en-GB" dirty="0"/>
              <a:t>So “ERV molecules/ng RNA” = number of ERV amplicons detected per ng of total RNA extracted from the cells</a:t>
            </a:r>
          </a:p>
          <a:p>
            <a:endParaRPr lang="en-GB" dirty="0"/>
          </a:p>
          <a:p>
            <a:r>
              <a:rPr lang="en-GB" dirty="0"/>
              <a:t>Q: Why does the appearance of both sense and antisense ERV transcripts support the idea that Aza-treated cells produce dsRNA? </a:t>
            </a:r>
            <a:r>
              <a:rPr lang="en-GB" dirty="0">
                <a:sym typeface="Wingdings" pitchFamily="2" charset="2"/>
              </a:rPr>
              <a:t> </a:t>
            </a:r>
            <a:r>
              <a:rPr lang="en-GB" dirty="0"/>
              <a:t>Because complementary RNAs from the same locus can anneal → dsRNA formation</a:t>
            </a:r>
          </a:p>
          <a:p>
            <a:endParaRPr lang="en-GB" dirty="0"/>
          </a:p>
          <a:p>
            <a:r>
              <a:rPr lang="en-GB" dirty="0"/>
              <a:t>Q: Why is there no antisense </a:t>
            </a:r>
            <a:r>
              <a:rPr lang="el-GR" dirty="0"/>
              <a:t>β-</a:t>
            </a:r>
            <a:r>
              <a:rPr lang="en-GB" dirty="0"/>
              <a:t>actin band? </a:t>
            </a:r>
            <a:r>
              <a:rPr lang="en-GB" dirty="0">
                <a:sym typeface="Wingdings" pitchFamily="2" charset="2"/>
              </a:rPr>
              <a:t> </a:t>
            </a:r>
            <a:r>
              <a:rPr lang="el-GR" dirty="0"/>
              <a:t>β-</a:t>
            </a:r>
            <a:r>
              <a:rPr lang="en-GB" dirty="0"/>
              <a:t>actin is </a:t>
            </a:r>
            <a:r>
              <a:rPr lang="en-GB" i="1" dirty="0"/>
              <a:t>not</a:t>
            </a:r>
            <a:r>
              <a:rPr lang="en-GB" dirty="0"/>
              <a:t> bidirectionally transcribed, validating the assay</a:t>
            </a:r>
            <a:endParaRPr lang="en-CH" dirty="0"/>
          </a:p>
        </p:txBody>
      </p:sp>
      <p:sp>
        <p:nvSpPr>
          <p:cNvPr id="4" name="Slide Number Placeholder 3">
            <a:extLst>
              <a:ext uri="{FF2B5EF4-FFF2-40B4-BE49-F238E27FC236}">
                <a16:creationId xmlns:a16="http://schemas.microsoft.com/office/drawing/2014/main" id="{2CBC2B7A-D5DA-46EC-6B3B-D6A89237F365}"/>
              </a:ext>
            </a:extLst>
          </p:cNvPr>
          <p:cNvSpPr>
            <a:spLocks noGrp="1"/>
          </p:cNvSpPr>
          <p:nvPr>
            <p:ph type="sldNum" sz="quarter" idx="5"/>
          </p:nvPr>
        </p:nvSpPr>
        <p:spPr/>
        <p:txBody>
          <a:bodyPr/>
          <a:lstStyle/>
          <a:p>
            <a:fld id="{2B11A2B3-FC78-BE4D-A892-3295E13023D7}" type="slidenum">
              <a:rPr lang="en-CH" smtClean="0"/>
              <a:t>28</a:t>
            </a:fld>
            <a:endParaRPr lang="en-CH"/>
          </a:p>
        </p:txBody>
      </p:sp>
    </p:spTree>
    <p:extLst>
      <p:ext uri="{BB962C8B-B14F-4D97-AF65-F5344CB8AC3E}">
        <p14:creationId xmlns:p14="http://schemas.microsoft.com/office/powerpoint/2010/main" val="4037278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used a qPCR-based quantification of </a:t>
            </a:r>
            <a:r>
              <a:rPr lang="en-GB" i="1" dirty="0"/>
              <a:t>total ERV copy number</a:t>
            </a:r>
            <a:r>
              <a:rPr lang="en-GB" dirty="0"/>
              <a:t> using primers targeting a conserved region shared across many ERV families.</a:t>
            </a:r>
            <a:br>
              <a:rPr lang="en-GB" dirty="0"/>
            </a:br>
            <a:r>
              <a:rPr lang="en-GB" dirty="0"/>
              <a:t>Results were then normalized to total input RNA (ng).</a:t>
            </a:r>
            <a:br>
              <a:rPr lang="en-GB" dirty="0"/>
            </a:br>
            <a:r>
              <a:rPr lang="en-GB" dirty="0"/>
              <a:t>So “ERV molecules/ng RNA” = number of ERV amplicons detected per ng of total RNA extracted from the cells</a:t>
            </a:r>
          </a:p>
          <a:p>
            <a:endParaRPr lang="en-GB" dirty="0"/>
          </a:p>
          <a:p>
            <a:r>
              <a:rPr lang="en-GB" dirty="0"/>
              <a:t>Figure 5C demonstrates that Aza-treated cells express both sense and antisense ERV transcripts, enabling dsRNA formation.</a:t>
            </a:r>
          </a:p>
          <a:p>
            <a:r>
              <a:rPr lang="en-GB" dirty="0"/>
              <a:t>However, the figure does </a:t>
            </a:r>
            <a:r>
              <a:rPr lang="en-GB" i="1" dirty="0"/>
              <a:t>not</a:t>
            </a:r>
            <a:r>
              <a:rPr lang="en-GB" dirty="0"/>
              <a:t> include untreated controls, so we cannot determine from this panel alone whether antisense transcription is specifically induced by Aza or already present at baseline.</a:t>
            </a:r>
          </a:p>
          <a:p>
            <a:r>
              <a:rPr lang="en-GB" dirty="0"/>
              <a:t>Other figures (ERV upregulation + demethylation) make induction plausible, but Figure 5C itself only shows the </a:t>
            </a:r>
            <a:r>
              <a:rPr lang="en-GB" i="1" dirty="0"/>
              <a:t>presence</a:t>
            </a:r>
            <a:r>
              <a:rPr lang="en-GB" dirty="0"/>
              <a:t> of bidirectional transcripts in Aza-treated cells.</a:t>
            </a:r>
          </a:p>
          <a:p>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29</a:t>
            </a:fld>
            <a:endParaRPr lang="en-CH"/>
          </a:p>
        </p:txBody>
      </p:sp>
    </p:spTree>
    <p:extLst>
      <p:ext uri="{BB962C8B-B14F-4D97-AF65-F5344CB8AC3E}">
        <p14:creationId xmlns:p14="http://schemas.microsoft.com/office/powerpoint/2010/main" val="4008645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3</a:t>
            </a:fld>
            <a:endParaRPr lang="en-CH"/>
          </a:p>
        </p:txBody>
      </p:sp>
    </p:spTree>
    <p:extLst>
      <p:ext uri="{BB962C8B-B14F-4D97-AF65-F5344CB8AC3E}">
        <p14:creationId xmlns:p14="http://schemas.microsoft.com/office/powerpoint/2010/main" val="1613703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FC85-E889-7FC9-F402-81B561AF1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55FB4-4F37-D50C-0DD8-4F4110B9CF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1D5DF-9C45-4D26-820D-32D835DFB5E8}"/>
              </a:ext>
            </a:extLst>
          </p:cNvPr>
          <p:cNvSpPr>
            <a:spLocks noGrp="1"/>
          </p:cNvSpPr>
          <p:nvPr>
            <p:ph type="body" idx="1"/>
          </p:nvPr>
        </p:nvSpPr>
        <p:spPr/>
        <p:txBody>
          <a:bodyPr/>
          <a:lstStyle/>
          <a:p>
            <a:r>
              <a:rPr lang="en-GB" dirty="0"/>
              <a:t>They used a qPCR-based quantification of </a:t>
            </a:r>
            <a:r>
              <a:rPr lang="en-GB" i="1" dirty="0"/>
              <a:t>total ERV copy number</a:t>
            </a:r>
            <a:r>
              <a:rPr lang="en-GB" dirty="0"/>
              <a:t> using primers targeting a conserved region shared across many ERV families.</a:t>
            </a:r>
            <a:br>
              <a:rPr lang="en-GB" dirty="0"/>
            </a:br>
            <a:r>
              <a:rPr lang="en-GB" dirty="0"/>
              <a:t>Results were then normalized to total input RNA (ng).</a:t>
            </a:r>
            <a:br>
              <a:rPr lang="en-GB" dirty="0"/>
            </a:br>
            <a:r>
              <a:rPr lang="en-GB" dirty="0"/>
              <a:t>So “ERV molecules/ng RNA” = number of ERV amplicons detected per ng of total RNA extracted from the cells</a:t>
            </a:r>
            <a:endParaRPr lang="en-CH" dirty="0"/>
          </a:p>
        </p:txBody>
      </p:sp>
      <p:sp>
        <p:nvSpPr>
          <p:cNvPr id="4" name="Slide Number Placeholder 3">
            <a:extLst>
              <a:ext uri="{FF2B5EF4-FFF2-40B4-BE49-F238E27FC236}">
                <a16:creationId xmlns:a16="http://schemas.microsoft.com/office/drawing/2014/main" id="{AED6CA7B-51CC-7D8D-89F1-C7D7804DF2D2}"/>
              </a:ext>
            </a:extLst>
          </p:cNvPr>
          <p:cNvSpPr>
            <a:spLocks noGrp="1"/>
          </p:cNvSpPr>
          <p:nvPr>
            <p:ph type="sldNum" sz="quarter" idx="5"/>
          </p:nvPr>
        </p:nvSpPr>
        <p:spPr/>
        <p:txBody>
          <a:bodyPr/>
          <a:lstStyle/>
          <a:p>
            <a:fld id="{2B11A2B3-FC78-BE4D-A892-3295E13023D7}" type="slidenum">
              <a:rPr lang="en-CH" smtClean="0"/>
              <a:t>31</a:t>
            </a:fld>
            <a:endParaRPr lang="en-CH"/>
          </a:p>
        </p:txBody>
      </p:sp>
    </p:spTree>
    <p:extLst>
      <p:ext uri="{BB962C8B-B14F-4D97-AF65-F5344CB8AC3E}">
        <p14:creationId xmlns:p14="http://schemas.microsoft.com/office/powerpoint/2010/main" val="2897050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CTLA-4 blockade: An immunotherapy (a checkpoint inhibitor) that enhances T-cell activation against </a:t>
            </a:r>
            <a:r>
              <a:rPr lang="en-GB" dirty="0" err="1"/>
              <a:t>tumors</a:t>
            </a:r>
            <a:r>
              <a:rPr lang="en-GB" dirty="0"/>
              <a:t>.</a:t>
            </a:r>
          </a:p>
          <a:p>
            <a:r>
              <a:rPr lang="en-GB" dirty="0"/>
              <a:t>Recap of CTLA-4 biology…. CTLA-4 is on activated CD4 and CD8 T cells. Constitutively high on </a:t>
            </a:r>
            <a:r>
              <a:rPr lang="en-GB" b="1" dirty="0"/>
              <a:t>Treg cells</a:t>
            </a:r>
            <a:r>
              <a:rPr lang="en-GB" dirty="0"/>
              <a:t>. Competes with </a:t>
            </a:r>
            <a:r>
              <a:rPr lang="en-GB" b="1" dirty="0"/>
              <a:t>CD28</a:t>
            </a:r>
            <a:r>
              <a:rPr lang="en-GB" dirty="0"/>
              <a:t> for binding </a:t>
            </a:r>
            <a:r>
              <a:rPr lang="en-GB" b="1" dirty="0"/>
              <a:t>CD80/CD86 (B7-1/B7-2)</a:t>
            </a:r>
            <a:r>
              <a:rPr lang="en-GB" dirty="0"/>
              <a:t> on antigen-presenting cells (APCs).</a:t>
            </a:r>
          </a:p>
          <a:p>
            <a:r>
              <a:rPr lang="en-GB" dirty="0"/>
              <a:t>CTLA-4 has higher affinity → “steals” B7 ligands → </a:t>
            </a:r>
            <a:r>
              <a:rPr lang="en-GB" b="1" dirty="0"/>
              <a:t>raises the activation threshold</a:t>
            </a:r>
            <a:r>
              <a:rPr lang="en-GB" dirty="0"/>
              <a:t> for T cells.</a:t>
            </a:r>
          </a:p>
          <a:p>
            <a:endParaRPr lang="en-GB" dirty="0"/>
          </a:p>
          <a:p>
            <a:r>
              <a:rPr lang="en-GB" b="1" dirty="0"/>
              <a:t>Which treatment group shows the strongest </a:t>
            </a:r>
            <a:r>
              <a:rPr lang="en-GB" b="1" dirty="0" err="1"/>
              <a:t>tumor</a:t>
            </a:r>
            <a:r>
              <a:rPr lang="en-GB" b="1" dirty="0"/>
              <a:t> growth inhibition? </a:t>
            </a:r>
            <a:r>
              <a:rPr lang="en-GB" dirty="0"/>
              <a:t>→ Aza + anti–CTLA-4.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might Aza pretreatment sensitize </a:t>
            </a:r>
            <a:r>
              <a:rPr lang="en-GB" dirty="0" err="1"/>
              <a:t>tumors</a:t>
            </a:r>
            <a:r>
              <a:rPr lang="en-GB" dirty="0"/>
              <a:t> to CTLA-4 blockade? → Aza → ERV activation → dsRNA → IFN → T-cell priming → improved immunotherapy. The idea of their interaction… </a:t>
            </a:r>
            <a:r>
              <a:rPr lang="en-GB" dirty="0" err="1"/>
              <a:t>DNMTi</a:t>
            </a:r>
            <a:r>
              <a:rPr lang="en-GB" dirty="0"/>
              <a:t> makes the </a:t>
            </a:r>
            <a:r>
              <a:rPr lang="en-GB" dirty="0" err="1"/>
              <a:t>tumor</a:t>
            </a:r>
            <a:r>
              <a:rPr lang="en-GB" dirty="0"/>
              <a:t> more visible and immunogenic; anti–CTLA-4 amplifies and unleashes the T-cell response against those newly visible antigens.</a:t>
            </a:r>
          </a:p>
          <a:p>
            <a:endParaRPr lang="en-GB" dirty="0"/>
          </a:p>
          <a:p>
            <a:endParaRPr lang="en-GB" dirty="0"/>
          </a:p>
          <a:p>
            <a:r>
              <a:rPr lang="en-GB" dirty="0"/>
              <a:t>What additional experiment would you do to prove that ERV/dsRNA induction is necessary for this synergy? </a:t>
            </a:r>
            <a:r>
              <a:rPr lang="en-GB" dirty="0">
                <a:sym typeface="Wingdings" pitchFamily="2" charset="2"/>
              </a:rPr>
              <a:t> Do the combination in MAVS KO </a:t>
            </a:r>
            <a:r>
              <a:rPr lang="en-GB" dirty="0" err="1">
                <a:sym typeface="Wingdings" pitchFamily="2" charset="2"/>
              </a:rPr>
              <a:t>tumors</a:t>
            </a:r>
            <a:r>
              <a:rPr lang="en-GB" dirty="0">
                <a:sym typeface="Wingdings" pitchFamily="2" charset="2"/>
              </a:rPr>
              <a:t>, use STING KO to test DNA-pathway contributions, use ERV knockdowns…</a:t>
            </a:r>
          </a:p>
          <a:p>
            <a:endParaRPr lang="en-GB" dirty="0">
              <a:sym typeface="Wingdings" pitchFamily="2" charset="2"/>
            </a:endParaRPr>
          </a:p>
          <a:p>
            <a:r>
              <a:rPr lang="en-GB" dirty="0"/>
              <a:t>Aza alone at any dose does not produce strong </a:t>
            </a:r>
            <a:r>
              <a:rPr lang="en-GB" dirty="0" err="1"/>
              <a:t>tumor</a:t>
            </a:r>
            <a:r>
              <a:rPr lang="en-GB" dirty="0"/>
              <a:t> suppression — all Aza-only curves cluster around untreated from day ~11 onward.</a:t>
            </a:r>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33</a:t>
            </a:fld>
            <a:endParaRPr lang="en-CH"/>
          </a:p>
        </p:txBody>
      </p:sp>
    </p:spTree>
    <p:extLst>
      <p:ext uri="{BB962C8B-B14F-4D97-AF65-F5344CB8AC3E}">
        <p14:creationId xmlns:p14="http://schemas.microsoft.com/office/powerpoint/2010/main" val="2679529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34</a:t>
            </a:fld>
            <a:endParaRPr lang="en-CH"/>
          </a:p>
        </p:txBody>
      </p:sp>
    </p:spTree>
    <p:extLst>
      <p:ext uri="{BB962C8B-B14F-4D97-AF65-F5344CB8AC3E}">
        <p14:creationId xmlns:p14="http://schemas.microsoft.com/office/powerpoint/2010/main" val="1339040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F28AA-D4F9-405F-88AC-EA2786706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DB4458-59D4-4406-33FF-50FAB4806A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EE11E5-6508-B14D-1B2F-C3F908205346}"/>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52901F1B-1444-2740-11A7-4AFD756E87CE}"/>
              </a:ext>
            </a:extLst>
          </p:cNvPr>
          <p:cNvSpPr>
            <a:spLocks noGrp="1"/>
          </p:cNvSpPr>
          <p:nvPr>
            <p:ph type="sldNum" sz="quarter" idx="5"/>
          </p:nvPr>
        </p:nvSpPr>
        <p:spPr/>
        <p:txBody>
          <a:bodyPr/>
          <a:lstStyle/>
          <a:p>
            <a:fld id="{2B11A2B3-FC78-BE4D-A892-3295E13023D7}" type="slidenum">
              <a:rPr lang="en-CH" smtClean="0"/>
              <a:t>35</a:t>
            </a:fld>
            <a:endParaRPr lang="en-CH"/>
          </a:p>
        </p:txBody>
      </p:sp>
    </p:spTree>
    <p:extLst>
      <p:ext uri="{BB962C8B-B14F-4D97-AF65-F5344CB8AC3E}">
        <p14:creationId xmlns:p14="http://schemas.microsoft.com/office/powerpoint/2010/main" val="4226002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5F9FB-F9B2-93D6-00FF-EDCED835C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CA01E-A048-FB7B-C670-4A075AAF8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362EE9-6938-1D45-B922-0677226642BE}"/>
              </a:ext>
            </a:extLst>
          </p:cNvPr>
          <p:cNvSpPr>
            <a:spLocks noGrp="1"/>
          </p:cNvSpPr>
          <p:nvPr>
            <p:ph type="body" idx="1"/>
          </p:nvPr>
        </p:nvSpPr>
        <p:spPr/>
        <p:txBody>
          <a:bodyPr/>
          <a:lstStyle/>
          <a:p>
            <a:r>
              <a:rPr lang="en-GB" dirty="0"/>
              <a:t>CTLA-4 blockade: An immunotherapy (a checkpoint inhibitor) that enhances T-cell activation against </a:t>
            </a:r>
            <a:r>
              <a:rPr lang="en-GB" dirty="0" err="1"/>
              <a:t>tumors</a:t>
            </a:r>
            <a:r>
              <a:rPr lang="en-GB" dirty="0"/>
              <a:t>.</a:t>
            </a:r>
          </a:p>
          <a:p>
            <a:r>
              <a:rPr lang="en-GB" dirty="0"/>
              <a:t>Recap of CTLA-4 biology…. CTLA-4 is on activated CD4 and CD8 T cells. Constitutively high on </a:t>
            </a:r>
            <a:r>
              <a:rPr lang="en-GB" b="1" dirty="0"/>
              <a:t>Treg cells</a:t>
            </a:r>
            <a:r>
              <a:rPr lang="en-GB" dirty="0"/>
              <a:t>. Competes with </a:t>
            </a:r>
            <a:r>
              <a:rPr lang="en-GB" b="1" dirty="0"/>
              <a:t>CD28</a:t>
            </a:r>
            <a:r>
              <a:rPr lang="en-GB" dirty="0"/>
              <a:t> for binding </a:t>
            </a:r>
            <a:r>
              <a:rPr lang="en-GB" b="1" dirty="0"/>
              <a:t>CD80/CD86 (B7-1/B7-2)</a:t>
            </a:r>
            <a:r>
              <a:rPr lang="en-GB" dirty="0"/>
              <a:t> on antigen-presenting cells (APCs).</a:t>
            </a:r>
          </a:p>
          <a:p>
            <a:r>
              <a:rPr lang="en-GB" dirty="0"/>
              <a:t>CTLA-4 has higher affinity → “steals” B7 ligands → </a:t>
            </a:r>
            <a:r>
              <a:rPr lang="en-GB" b="1" dirty="0"/>
              <a:t>raises the activation threshold</a:t>
            </a:r>
            <a:r>
              <a:rPr lang="en-GB" dirty="0"/>
              <a:t> for T cells.</a:t>
            </a:r>
          </a:p>
          <a:p>
            <a:endParaRPr lang="en-GB" dirty="0"/>
          </a:p>
          <a:p>
            <a:r>
              <a:rPr lang="en-GB" b="1" dirty="0"/>
              <a:t>Which treatment group shows the strongest </a:t>
            </a:r>
            <a:r>
              <a:rPr lang="en-GB" b="1" dirty="0" err="1"/>
              <a:t>tumor</a:t>
            </a:r>
            <a:r>
              <a:rPr lang="en-GB" b="1" dirty="0"/>
              <a:t> growth inhibition? </a:t>
            </a:r>
            <a:r>
              <a:rPr lang="en-GB" dirty="0"/>
              <a:t>→ Aza + anti–CTLA-4.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Why might Aza pretreatment sensitize </a:t>
            </a:r>
            <a:r>
              <a:rPr lang="en-GB" dirty="0" err="1"/>
              <a:t>tumors</a:t>
            </a:r>
            <a:r>
              <a:rPr lang="en-GB" dirty="0"/>
              <a:t> to CTLA-4 blockade? → Aza → ERV activation → dsRNA → IFN → T-cell priming → improved immunotherapy. The idea of their interaction… </a:t>
            </a:r>
            <a:r>
              <a:rPr lang="en-GB" dirty="0" err="1"/>
              <a:t>DNMTi</a:t>
            </a:r>
            <a:r>
              <a:rPr lang="en-GB" dirty="0"/>
              <a:t> makes the </a:t>
            </a:r>
            <a:r>
              <a:rPr lang="en-GB" dirty="0" err="1"/>
              <a:t>tumor</a:t>
            </a:r>
            <a:r>
              <a:rPr lang="en-GB" dirty="0"/>
              <a:t> more visible and immunogenic; anti–CTLA-4 amplifies and unleashes the T-cell response against those newly visible antigens.</a:t>
            </a:r>
          </a:p>
          <a:p>
            <a:endParaRPr lang="en-GB" dirty="0"/>
          </a:p>
          <a:p>
            <a:endParaRPr lang="en-GB" dirty="0"/>
          </a:p>
          <a:p>
            <a:r>
              <a:rPr lang="en-GB" dirty="0"/>
              <a:t>What additional experiment would you do to prove that ERV/dsRNA induction is necessary for this synergy? </a:t>
            </a:r>
            <a:r>
              <a:rPr lang="en-GB" dirty="0">
                <a:sym typeface="Wingdings" pitchFamily="2" charset="2"/>
              </a:rPr>
              <a:t> Do the combination in MAVS KO </a:t>
            </a:r>
            <a:r>
              <a:rPr lang="en-GB" dirty="0" err="1">
                <a:sym typeface="Wingdings" pitchFamily="2" charset="2"/>
              </a:rPr>
              <a:t>tumors</a:t>
            </a:r>
            <a:r>
              <a:rPr lang="en-GB" dirty="0">
                <a:sym typeface="Wingdings" pitchFamily="2" charset="2"/>
              </a:rPr>
              <a:t>, use STING KO to test DNA-pathway contributions, use ERV knockdowns…</a:t>
            </a:r>
          </a:p>
          <a:p>
            <a:endParaRPr lang="en-GB" dirty="0">
              <a:sym typeface="Wingdings" pitchFamily="2" charset="2"/>
            </a:endParaRPr>
          </a:p>
          <a:p>
            <a:r>
              <a:rPr lang="en-GB" dirty="0"/>
              <a:t>Aza alone at any dose does not produce strong </a:t>
            </a:r>
            <a:r>
              <a:rPr lang="en-GB" dirty="0" err="1"/>
              <a:t>tumor</a:t>
            </a:r>
            <a:r>
              <a:rPr lang="en-GB" dirty="0"/>
              <a:t> suppression — all Aza-only curves cluster around untreated from day ~11 onward.</a:t>
            </a:r>
            <a:endParaRPr lang="en-CH" dirty="0"/>
          </a:p>
        </p:txBody>
      </p:sp>
      <p:sp>
        <p:nvSpPr>
          <p:cNvPr id="4" name="Slide Number Placeholder 3">
            <a:extLst>
              <a:ext uri="{FF2B5EF4-FFF2-40B4-BE49-F238E27FC236}">
                <a16:creationId xmlns:a16="http://schemas.microsoft.com/office/drawing/2014/main" id="{6ACBCFD6-DB86-C60C-ED84-CF41E92F0F5B}"/>
              </a:ext>
            </a:extLst>
          </p:cNvPr>
          <p:cNvSpPr>
            <a:spLocks noGrp="1"/>
          </p:cNvSpPr>
          <p:nvPr>
            <p:ph type="sldNum" sz="quarter" idx="5"/>
          </p:nvPr>
        </p:nvSpPr>
        <p:spPr/>
        <p:txBody>
          <a:bodyPr/>
          <a:lstStyle/>
          <a:p>
            <a:fld id="{2B11A2B3-FC78-BE4D-A892-3295E13023D7}" type="slidenum">
              <a:rPr lang="en-CH" smtClean="0"/>
              <a:t>36</a:t>
            </a:fld>
            <a:endParaRPr lang="en-CH"/>
          </a:p>
        </p:txBody>
      </p:sp>
    </p:spTree>
    <p:extLst>
      <p:ext uri="{BB962C8B-B14F-4D97-AF65-F5344CB8AC3E}">
        <p14:creationId xmlns:p14="http://schemas.microsoft.com/office/powerpoint/2010/main" val="772029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latin typeface="Helvetica" pitchFamily="2" charset="0"/>
              </a:rPr>
              <a:t>DNMTi</a:t>
            </a:r>
            <a:r>
              <a:rPr lang="en-GB" sz="1200" dirty="0">
                <a:latin typeface="Helvetica" pitchFamily="2" charset="0"/>
              </a:rPr>
              <a:t> → ERV demethylation → dsRNA → IFN-I pathway → viral </a:t>
            </a:r>
            <a:r>
              <a:rPr lang="en-GB" sz="1200" dirty="0" err="1">
                <a:latin typeface="Helvetica" pitchFamily="2" charset="0"/>
              </a:rPr>
              <a:t>defense</a:t>
            </a:r>
            <a:r>
              <a:rPr lang="en-GB" sz="1200" dirty="0">
                <a:latin typeface="Helvetica" pitchFamily="2" charset="0"/>
              </a:rPr>
              <a:t> signature → CTLA-4 trial + B16 anti-CTLA-4 sensitization</a:t>
            </a:r>
            <a:endParaRPr lang="en-CH" sz="1200" dirty="0">
              <a:latin typeface="Helvetica" pitchFamily="2" charset="0"/>
            </a:endParaRPr>
          </a:p>
          <a:p>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37</a:t>
            </a:fld>
            <a:endParaRPr lang="en-CH"/>
          </a:p>
        </p:txBody>
      </p:sp>
    </p:spTree>
    <p:extLst>
      <p:ext uri="{BB962C8B-B14F-4D97-AF65-F5344CB8AC3E}">
        <p14:creationId xmlns:p14="http://schemas.microsoft.com/office/powerpoint/2010/main" val="3337851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38</a:t>
            </a:fld>
            <a:endParaRPr lang="en-CH"/>
          </a:p>
        </p:txBody>
      </p:sp>
    </p:spTree>
    <p:extLst>
      <p:ext uri="{BB962C8B-B14F-4D97-AF65-F5344CB8AC3E}">
        <p14:creationId xmlns:p14="http://schemas.microsoft.com/office/powerpoint/2010/main" val="3406943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6E0C2-7D39-82DB-0814-5B5A3E364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2ACE2-FBF3-ECA8-564B-05533E418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CE63C-22E9-EFC0-977C-A4FF1D246FB2}"/>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Low concentrations of nucleic acids arising from the reverse transcription of endogenous retroelements are kept in check by AGS-related enzymes. We predict that the sensitivity of the sensors of DNA (left) must be above that threshold to prevent inappropriate activation of the DNA-sensing pathway and autoimmune disease. That level of detection would help DNA viruses to maintain their genome in the nucleus during latent infection. We predict that during latency, some DNA viruses would act to inhibit the DNA-sensing pathway and thereby raise the threshold needed to initiate an immune response. During AGS, the burden of nucleic acids from endogenous retroelements reaches a concentration now detectable by the sensors of DNA and initiates a chronic immune response that leads to autoimmune disease. The threshold of sensitivity for sensors of RNA (right) can be much lower because of a lack of endogenous RNA ligands. HSV, herpes simplex virus.</a:t>
            </a:r>
            <a:endParaRPr lang="en-CH" dirty="0"/>
          </a:p>
        </p:txBody>
      </p:sp>
      <p:sp>
        <p:nvSpPr>
          <p:cNvPr id="4" name="Slide Number Placeholder 3">
            <a:extLst>
              <a:ext uri="{FF2B5EF4-FFF2-40B4-BE49-F238E27FC236}">
                <a16:creationId xmlns:a16="http://schemas.microsoft.com/office/drawing/2014/main" id="{941392D6-65FC-9460-D133-19CBE53DF636}"/>
              </a:ext>
            </a:extLst>
          </p:cNvPr>
          <p:cNvSpPr>
            <a:spLocks noGrp="1"/>
          </p:cNvSpPr>
          <p:nvPr>
            <p:ph type="sldNum" sz="quarter" idx="5"/>
          </p:nvPr>
        </p:nvSpPr>
        <p:spPr/>
        <p:txBody>
          <a:bodyPr/>
          <a:lstStyle/>
          <a:p>
            <a:fld id="{2B11A2B3-FC78-BE4D-A892-3295E13023D7}" type="slidenum">
              <a:rPr lang="en-CH" smtClean="0"/>
              <a:t>39</a:t>
            </a:fld>
            <a:endParaRPr lang="en-CH"/>
          </a:p>
        </p:txBody>
      </p:sp>
    </p:spTree>
    <p:extLst>
      <p:ext uri="{BB962C8B-B14F-4D97-AF65-F5344CB8AC3E}">
        <p14:creationId xmlns:p14="http://schemas.microsoft.com/office/powerpoint/2010/main" val="740015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www.nature.com</a:t>
            </a:r>
            <a:r>
              <a:rPr lang="en-GB" dirty="0"/>
              <a:t>/articles/s43018-021-00271-z </a:t>
            </a:r>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5</a:t>
            </a:fld>
            <a:endParaRPr lang="en-CH"/>
          </a:p>
        </p:txBody>
      </p:sp>
    </p:spTree>
    <p:extLst>
      <p:ext uri="{BB962C8B-B14F-4D97-AF65-F5344CB8AC3E}">
        <p14:creationId xmlns:p14="http://schemas.microsoft.com/office/powerpoint/2010/main" val="127412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B11A2B3-FC78-BE4D-A892-3295E13023D7}" type="slidenum">
              <a:rPr lang="en-CH" smtClean="0"/>
              <a:t>7</a:t>
            </a:fld>
            <a:endParaRPr lang="en-CH"/>
          </a:p>
        </p:txBody>
      </p:sp>
    </p:spTree>
    <p:extLst>
      <p:ext uri="{BB962C8B-B14F-4D97-AF65-F5344CB8AC3E}">
        <p14:creationId xmlns:p14="http://schemas.microsoft.com/office/powerpoint/2010/main" val="1971907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Helvetica" pitchFamily="2" charset="0"/>
              </a:rPr>
              <a:t>Why multiple cell lines? </a:t>
            </a:r>
            <a:r>
              <a:rPr lang="en-GB" dirty="0">
                <a:latin typeface="Helvetica" pitchFamily="2" charset="0"/>
              </a:rPr>
              <a:t>To show whether the response is </a:t>
            </a:r>
            <a:r>
              <a:rPr lang="en-GB" b="1" dirty="0">
                <a:latin typeface="Helvetica" pitchFamily="2" charset="0"/>
              </a:rPr>
              <a:t>general or cell-line-specific</a:t>
            </a:r>
            <a:r>
              <a:rPr lang="en-GB" dirty="0">
                <a:latin typeface="Helvetica" pitchFamily="2" charset="0"/>
              </a:rPr>
              <a:t>. </a:t>
            </a:r>
            <a:r>
              <a:rPr lang="en-GB" dirty="0"/>
              <a:t>To demonstrate that DNMT inhibitor–induced interferon signaling occurs across diverse ovarian cancer subtypes: </a:t>
            </a:r>
            <a:r>
              <a:rPr lang="en-GB" dirty="0" err="1"/>
              <a:t>chemosensitive</a:t>
            </a:r>
            <a:r>
              <a:rPr lang="en-GB" dirty="0"/>
              <a:t> (A2780), </a:t>
            </a:r>
            <a:r>
              <a:rPr lang="en-GB" dirty="0" err="1"/>
              <a:t>chemoresistant</a:t>
            </a:r>
            <a:r>
              <a:rPr lang="en-GB" dirty="0"/>
              <a:t> serous (Hey), and a genetically distinct clear-cell carcinoma (</a:t>
            </a:r>
            <a:r>
              <a:rPr lang="en-GB" dirty="0" err="1"/>
              <a:t>TykNu</a:t>
            </a:r>
            <a:r>
              <a:rPr lang="en-GB" dirty="0"/>
              <a:t>). This strengthens the claim that the viral-mimicry effect is </a:t>
            </a:r>
            <a:r>
              <a:rPr lang="en-GB" b="1" dirty="0"/>
              <a:t>not lineage-restricted</a:t>
            </a:r>
            <a:r>
              <a:rPr lang="en-GB" dirty="0"/>
              <a:t> and could be relevant across human ovarian </a:t>
            </a:r>
            <a:r>
              <a:rPr lang="en-GB" dirty="0" err="1"/>
              <a:t>tumors</a:t>
            </a:r>
            <a:r>
              <a:rPr lang="en-GB" dirty="0"/>
              <a:t>.</a:t>
            </a:r>
            <a:endParaRPr lang="en-CH" dirty="0">
              <a:latin typeface="Helvetica" pitchFamily="2" charset="0"/>
            </a:endParaRPr>
          </a:p>
        </p:txBody>
      </p:sp>
      <p:sp>
        <p:nvSpPr>
          <p:cNvPr id="4" name="Slide Number Placeholder 3"/>
          <p:cNvSpPr>
            <a:spLocks noGrp="1"/>
          </p:cNvSpPr>
          <p:nvPr>
            <p:ph type="sldNum" sz="quarter" idx="5"/>
          </p:nvPr>
        </p:nvSpPr>
        <p:spPr/>
        <p:txBody>
          <a:bodyPr/>
          <a:lstStyle/>
          <a:p>
            <a:fld id="{2B11A2B3-FC78-BE4D-A892-3295E13023D7}" type="slidenum">
              <a:rPr lang="en-CH" smtClean="0"/>
              <a:t>8</a:t>
            </a:fld>
            <a:endParaRPr lang="en-CH"/>
          </a:p>
        </p:txBody>
      </p:sp>
    </p:spTree>
    <p:extLst>
      <p:ext uri="{BB962C8B-B14F-4D97-AF65-F5344CB8AC3E}">
        <p14:creationId xmlns:p14="http://schemas.microsoft.com/office/powerpoint/2010/main" val="3098760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Helvetica" pitchFamily="2" charset="0"/>
              </a:rPr>
              <a:t>IFI27</a:t>
            </a:r>
            <a:r>
              <a:rPr lang="en-GB" dirty="0">
                <a:latin typeface="Helvetica" pitchFamily="2" charset="0"/>
              </a:rPr>
              <a:t> – interferon-stimulated gene (ISG), marker of Type I IFN response</a:t>
            </a:r>
          </a:p>
          <a:p>
            <a:r>
              <a:rPr lang="en-GB" b="1" dirty="0">
                <a:latin typeface="Helvetica" pitchFamily="2" charset="0"/>
              </a:rPr>
              <a:t>IFI44L</a:t>
            </a:r>
            <a:r>
              <a:rPr lang="en-GB" dirty="0">
                <a:latin typeface="Helvetica" pitchFamily="2" charset="0"/>
              </a:rPr>
              <a:t> – ISG strongly induced downstream of IFN-</a:t>
            </a:r>
            <a:r>
              <a:rPr lang="el-GR" dirty="0">
                <a:latin typeface="Helvetica" pitchFamily="2" charset="0"/>
              </a:rPr>
              <a:t>α/β</a:t>
            </a:r>
          </a:p>
          <a:p>
            <a:r>
              <a:rPr lang="en-GB" b="1" dirty="0">
                <a:latin typeface="Helvetica" pitchFamily="2" charset="0"/>
              </a:rPr>
              <a:t>IFNB1</a:t>
            </a:r>
            <a:r>
              <a:rPr lang="en-GB" dirty="0">
                <a:latin typeface="Helvetica" pitchFamily="2" charset="0"/>
              </a:rPr>
              <a:t> – gene encoding </a:t>
            </a:r>
            <a:r>
              <a:rPr lang="en-GB" b="1" dirty="0">
                <a:latin typeface="Helvetica" pitchFamily="2" charset="0"/>
              </a:rPr>
              <a:t>interferon-</a:t>
            </a:r>
            <a:r>
              <a:rPr lang="el-GR" b="1" dirty="0">
                <a:latin typeface="Helvetica" pitchFamily="2" charset="0"/>
              </a:rPr>
              <a:t>β</a:t>
            </a:r>
            <a:r>
              <a:rPr lang="el-GR" dirty="0">
                <a:latin typeface="Helvetica" pitchFamily="2" charset="0"/>
              </a:rPr>
              <a:t>, </a:t>
            </a:r>
            <a:r>
              <a:rPr lang="en-GB" dirty="0">
                <a:latin typeface="Helvetica" pitchFamily="2" charset="0"/>
              </a:rPr>
              <a:t>the key antiviral cytokine of the “viral mimicry” model</a:t>
            </a:r>
          </a:p>
          <a:p>
            <a:r>
              <a:rPr lang="en-GB" b="1" dirty="0">
                <a:latin typeface="Helvetica" pitchFamily="2" charset="0"/>
              </a:rPr>
              <a:t>IL15</a:t>
            </a:r>
            <a:r>
              <a:rPr lang="en-GB" dirty="0">
                <a:latin typeface="Helvetica" pitchFamily="2" charset="0"/>
              </a:rPr>
              <a:t> – cytokine promoting NK and T-cell activation</a:t>
            </a:r>
          </a:p>
          <a:p>
            <a:r>
              <a:rPr lang="en-GB" b="1" dirty="0">
                <a:latin typeface="Helvetica" pitchFamily="2" charset="0"/>
              </a:rPr>
              <a:t>IRF7</a:t>
            </a:r>
            <a:r>
              <a:rPr lang="en-GB" dirty="0">
                <a:latin typeface="Helvetica" pitchFamily="2" charset="0"/>
              </a:rPr>
              <a:t> – interferon regulatory factor; master TF for Type I IFN amplification loop</a:t>
            </a:r>
          </a:p>
          <a:p>
            <a:r>
              <a:rPr lang="en-GB" b="1" dirty="0">
                <a:latin typeface="Helvetica" pitchFamily="2" charset="0"/>
              </a:rPr>
              <a:t>MAGEB2</a:t>
            </a:r>
            <a:r>
              <a:rPr lang="en-GB" dirty="0">
                <a:latin typeface="Helvetica" pitchFamily="2" charset="0"/>
              </a:rPr>
              <a:t> – cancer-testis antigen (normally silenced by DNA methylation, re-expressed when demethylated)</a:t>
            </a:r>
          </a:p>
          <a:p>
            <a:endParaRPr lang="en-GB" dirty="0">
              <a:latin typeface="Helvetica" pitchFamily="2" charset="0"/>
            </a:endParaRPr>
          </a:p>
          <a:p>
            <a:r>
              <a:rPr lang="en-GB" b="1" dirty="0">
                <a:latin typeface="Helvetica" pitchFamily="2" charset="0"/>
              </a:rPr>
              <a:t>Why these specific genes?</a:t>
            </a:r>
            <a:br>
              <a:rPr lang="en-GB" dirty="0">
                <a:latin typeface="Helvetica" pitchFamily="2" charset="0"/>
              </a:rPr>
            </a:br>
            <a:r>
              <a:rPr lang="en-GB" dirty="0">
                <a:latin typeface="Helvetica" pitchFamily="2" charset="0"/>
              </a:rPr>
              <a:t>Because they represent </a:t>
            </a:r>
            <a:r>
              <a:rPr lang="en-GB" b="1" dirty="0">
                <a:latin typeface="Helvetica" pitchFamily="2" charset="0"/>
              </a:rPr>
              <a:t>both the sensors (IFI27/IFI44L), the cytokine (IFNB1), the transcription factor (IRF7), and immune effector pathways</a:t>
            </a:r>
            <a:r>
              <a:rPr lang="en-GB" dirty="0">
                <a:latin typeface="Helvetica" pitchFamily="2" charset="0"/>
              </a:rPr>
              <a:t> that become activated during a “viral mimicry” interferon response.</a:t>
            </a:r>
          </a:p>
          <a:p>
            <a:endParaRPr lang="en-GB" dirty="0">
              <a:latin typeface="Helvetica" pitchFamily="2" charset="0"/>
            </a:endParaRPr>
          </a:p>
          <a:p>
            <a:r>
              <a:rPr lang="en-GB" dirty="0">
                <a:latin typeface="Helvetica" pitchFamily="2" charset="0"/>
              </a:rPr>
              <a:t>How to read the axes…</a:t>
            </a:r>
          </a:p>
          <a:p>
            <a:r>
              <a:rPr lang="en-GB" dirty="0">
                <a:latin typeface="Helvetica" pitchFamily="2" charset="0"/>
              </a:rPr>
              <a:t>Y-axis = fold change over mock. A value of 1 = no change compared to untreated cells, &gt; 1 = induction of gene expression, &lt;1 = repression.</a:t>
            </a:r>
          </a:p>
          <a:p>
            <a:endParaRPr lang="en-GB" dirty="0">
              <a:latin typeface="Helvetica" pitchFamily="2" charset="0"/>
            </a:endParaRPr>
          </a:p>
          <a:p>
            <a:r>
              <a:rPr lang="en-GB" dirty="0">
                <a:latin typeface="Helvetica" pitchFamily="2" charset="0"/>
              </a:rPr>
              <a:t>For each gene, the filled bar = Aza treatment, open bar = Carboplatin treatment, and the three different cell lines are colour coded.</a:t>
            </a:r>
          </a:p>
          <a:p>
            <a:endParaRPr lang="en-CH" dirty="0">
              <a:latin typeface="Helvetica" pitchFamily="2" charset="0"/>
            </a:endParaRPr>
          </a:p>
        </p:txBody>
      </p:sp>
      <p:sp>
        <p:nvSpPr>
          <p:cNvPr id="4" name="Slide Number Placeholder 3"/>
          <p:cNvSpPr>
            <a:spLocks noGrp="1"/>
          </p:cNvSpPr>
          <p:nvPr>
            <p:ph type="sldNum" sz="quarter" idx="5"/>
          </p:nvPr>
        </p:nvSpPr>
        <p:spPr/>
        <p:txBody>
          <a:bodyPr/>
          <a:lstStyle/>
          <a:p>
            <a:fld id="{2B11A2B3-FC78-BE4D-A892-3295E13023D7}" type="slidenum">
              <a:rPr lang="en-CH" smtClean="0"/>
              <a:t>9</a:t>
            </a:fld>
            <a:endParaRPr lang="en-CH"/>
          </a:p>
        </p:txBody>
      </p:sp>
    </p:spTree>
    <p:extLst>
      <p:ext uri="{BB962C8B-B14F-4D97-AF65-F5344CB8AC3E}">
        <p14:creationId xmlns:p14="http://schemas.microsoft.com/office/powerpoint/2010/main" val="383545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2C1CB-D3F5-47F1-F200-2656F292C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173CF-8A66-AC8F-E73E-E7E2F0F80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DB27CD-3F49-40C4-265E-842F9563736C}"/>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604C32EC-D12D-3CC6-6185-2E6C638F9199}"/>
              </a:ext>
            </a:extLst>
          </p:cNvPr>
          <p:cNvSpPr>
            <a:spLocks noGrp="1"/>
          </p:cNvSpPr>
          <p:nvPr>
            <p:ph type="sldNum" sz="quarter" idx="5"/>
          </p:nvPr>
        </p:nvSpPr>
        <p:spPr/>
        <p:txBody>
          <a:bodyPr/>
          <a:lstStyle/>
          <a:p>
            <a:fld id="{2B11A2B3-FC78-BE4D-A892-3295E13023D7}" type="slidenum">
              <a:rPr lang="en-CH" smtClean="0"/>
              <a:t>12</a:t>
            </a:fld>
            <a:endParaRPr lang="en-CH"/>
          </a:p>
        </p:txBody>
      </p:sp>
    </p:spTree>
    <p:extLst>
      <p:ext uri="{BB962C8B-B14F-4D97-AF65-F5344CB8AC3E}">
        <p14:creationId xmlns:p14="http://schemas.microsoft.com/office/powerpoint/2010/main" val="3426977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E74D-1EC9-A683-56E0-070498235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CB73C-2811-B578-6226-D13F34D78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5C4B3D-4A4D-4D57-75B9-EB98F826D2F1}"/>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F06A8BCF-7419-823F-9BA9-C4413EA14A2F}"/>
              </a:ext>
            </a:extLst>
          </p:cNvPr>
          <p:cNvSpPr>
            <a:spLocks noGrp="1"/>
          </p:cNvSpPr>
          <p:nvPr>
            <p:ph type="sldNum" sz="quarter" idx="5"/>
          </p:nvPr>
        </p:nvSpPr>
        <p:spPr/>
        <p:txBody>
          <a:bodyPr/>
          <a:lstStyle/>
          <a:p>
            <a:fld id="{2B11A2B3-FC78-BE4D-A892-3295E13023D7}" type="slidenum">
              <a:rPr lang="en-CH" smtClean="0"/>
              <a:t>13</a:t>
            </a:fld>
            <a:endParaRPr lang="en-CH"/>
          </a:p>
        </p:txBody>
      </p:sp>
    </p:spTree>
    <p:extLst>
      <p:ext uri="{BB962C8B-B14F-4D97-AF65-F5344CB8AC3E}">
        <p14:creationId xmlns:p14="http://schemas.microsoft.com/office/powerpoint/2010/main" val="446267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3A437-C289-F33E-1356-7A0648549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5AEDF-169C-7AC3-1288-A2785DC0D5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31565E-91EB-1E97-4EBF-4CC4CD47B5A2}"/>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FE2BCE77-C92C-809E-B6FD-83B1A9DEC79C}"/>
              </a:ext>
            </a:extLst>
          </p:cNvPr>
          <p:cNvSpPr>
            <a:spLocks noGrp="1"/>
          </p:cNvSpPr>
          <p:nvPr>
            <p:ph type="sldNum" sz="quarter" idx="5"/>
          </p:nvPr>
        </p:nvSpPr>
        <p:spPr/>
        <p:txBody>
          <a:bodyPr/>
          <a:lstStyle/>
          <a:p>
            <a:fld id="{2B11A2B3-FC78-BE4D-A892-3295E13023D7}" type="slidenum">
              <a:rPr lang="en-CH" smtClean="0"/>
              <a:t>14</a:t>
            </a:fld>
            <a:endParaRPr lang="en-CH"/>
          </a:p>
        </p:txBody>
      </p:sp>
    </p:spTree>
    <p:extLst>
      <p:ext uri="{BB962C8B-B14F-4D97-AF65-F5344CB8AC3E}">
        <p14:creationId xmlns:p14="http://schemas.microsoft.com/office/powerpoint/2010/main" val="2506242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2BD46-22B0-70B1-3063-13E25AA7D2B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H"/>
          </a:p>
        </p:txBody>
      </p:sp>
      <p:sp>
        <p:nvSpPr>
          <p:cNvPr id="3" name="Subtitle 2">
            <a:extLst>
              <a:ext uri="{FF2B5EF4-FFF2-40B4-BE49-F238E27FC236}">
                <a16:creationId xmlns:a16="http://schemas.microsoft.com/office/drawing/2014/main" id="{9EA83D81-51C9-3C9A-2A52-F8B9E2D6CD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7C2C98F-8384-EB2F-22CB-CDC36563B830}"/>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5" name="Footer Placeholder 4">
            <a:extLst>
              <a:ext uri="{FF2B5EF4-FFF2-40B4-BE49-F238E27FC236}">
                <a16:creationId xmlns:a16="http://schemas.microsoft.com/office/drawing/2014/main" id="{2F58CDE1-7BE5-0718-D029-1D6E2CF4B47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C52EC561-B50A-578D-7D09-699C12BC9471}"/>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1926333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95243-3150-7540-0448-E0030A59531C}"/>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22D029C3-F60F-121E-6F9E-DFBC79FC959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BF684A71-FB19-1EFE-D0C6-2DF046ABA55C}"/>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5" name="Footer Placeholder 4">
            <a:extLst>
              <a:ext uri="{FF2B5EF4-FFF2-40B4-BE49-F238E27FC236}">
                <a16:creationId xmlns:a16="http://schemas.microsoft.com/office/drawing/2014/main" id="{7B7F5EDF-3667-9C4F-C9AC-1C6CB7253CB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D8084D0-9452-9686-4B13-543C4EF6A2EB}"/>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130831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86E4F5-7D41-B6D9-3013-6D9FA4809BD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57A74777-17E0-F8C6-2D65-D87CA54217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E8AE172B-78AB-D0D3-E02E-47B403368050}"/>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5" name="Footer Placeholder 4">
            <a:extLst>
              <a:ext uri="{FF2B5EF4-FFF2-40B4-BE49-F238E27FC236}">
                <a16:creationId xmlns:a16="http://schemas.microsoft.com/office/drawing/2014/main" id="{8A30C017-5E57-47EB-8471-9380300E9094}"/>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07D6213-3288-C848-91A2-149B535A90B7}"/>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3620522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97BC9-A2EF-4377-5D5A-E66405B6D6B7}"/>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DED1E70A-B036-22C1-FEE4-5D3D38CC7AB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0A034A36-ED14-042F-0B94-800DA6346247}"/>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5" name="Footer Placeholder 4">
            <a:extLst>
              <a:ext uri="{FF2B5EF4-FFF2-40B4-BE49-F238E27FC236}">
                <a16:creationId xmlns:a16="http://schemas.microsoft.com/office/drawing/2014/main" id="{DC36B6D5-D877-E647-F786-C292C73D7F7B}"/>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E4434C9-E6CB-27C0-000C-BE410481C081}"/>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3061673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1730-D516-B726-66CF-2F62ABD2164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E0070280-6862-A31B-E5E2-038964EA9A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B9CE0D-D743-53BA-48AA-328A854334F5}"/>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5" name="Footer Placeholder 4">
            <a:extLst>
              <a:ext uri="{FF2B5EF4-FFF2-40B4-BE49-F238E27FC236}">
                <a16:creationId xmlns:a16="http://schemas.microsoft.com/office/drawing/2014/main" id="{3DDACF20-3994-8583-B437-B01383DA4B7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57BB49F1-32E1-125A-0CD8-A6E8BEC42EC4}"/>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4031460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8805-1111-0EE5-3B95-3DD5A60DFF1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28ADF7F3-FFA2-94DA-E305-81C1F89DB8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70595573-5331-A061-B16A-3E9F2AD8776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89F6939A-8A00-E0BE-0E24-A0C8CBA7DD1C}"/>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6" name="Footer Placeholder 5">
            <a:extLst>
              <a:ext uri="{FF2B5EF4-FFF2-40B4-BE49-F238E27FC236}">
                <a16:creationId xmlns:a16="http://schemas.microsoft.com/office/drawing/2014/main" id="{B016890E-3145-ACCD-29D7-1EBFF4FB3FC7}"/>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9941D98E-9C60-076E-30CE-28E67C2E9A45}"/>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301461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F605-F360-9EF4-EF21-3A51BDC8B069}"/>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2DE8C55-3A14-2656-B28D-6CB61EDB2C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CC8FE33-A425-A632-34B9-449811F2877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C65C0CFB-664D-E096-B087-8BF9722000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5775275-C189-5D22-695D-B3AB5D4878B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C91E3354-F037-51C6-45B9-B3F1B7C360CC}"/>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8" name="Footer Placeholder 7">
            <a:extLst>
              <a:ext uri="{FF2B5EF4-FFF2-40B4-BE49-F238E27FC236}">
                <a16:creationId xmlns:a16="http://schemas.microsoft.com/office/drawing/2014/main" id="{2699C89D-4DBC-9B1B-107F-74B636557A61}"/>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FC5B2DEB-C851-ECB8-BE8F-C2771FA11394}"/>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966941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4241-3642-6CDA-6FD3-2758C048E8E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B98FFD6F-83D9-CF0A-20DA-FAB008B97D82}"/>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4" name="Footer Placeholder 3">
            <a:extLst>
              <a:ext uri="{FF2B5EF4-FFF2-40B4-BE49-F238E27FC236}">
                <a16:creationId xmlns:a16="http://schemas.microsoft.com/office/drawing/2014/main" id="{228E36E0-A464-B3D8-9283-0AF989A37857}"/>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118B68E4-02CB-1ED8-04C1-294A759D958D}"/>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2620198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ED067-AF57-73FB-6F80-8028440A9E1C}"/>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3" name="Footer Placeholder 2">
            <a:extLst>
              <a:ext uri="{FF2B5EF4-FFF2-40B4-BE49-F238E27FC236}">
                <a16:creationId xmlns:a16="http://schemas.microsoft.com/office/drawing/2014/main" id="{E0A0FE01-AFF3-F4B3-AC78-65003E26BCC8}"/>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A207E032-55B3-B0AE-F5F7-41CF3EF52A4C}"/>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204158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FC338-783D-F1E6-5E37-1BA1E5A769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3C908018-0449-4A76-EEE5-DEBE185B2F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EAD56435-3ED3-4FBF-1F9A-5B069DB42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D74484-56FF-A5CC-5038-17EDE335B4CC}"/>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6" name="Footer Placeholder 5">
            <a:extLst>
              <a:ext uri="{FF2B5EF4-FFF2-40B4-BE49-F238E27FC236}">
                <a16:creationId xmlns:a16="http://schemas.microsoft.com/office/drawing/2014/main" id="{4BC62AA1-9299-E563-352F-650C2E6350BD}"/>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D7C2C989-FEC7-89E9-EF24-432C8DEED65D}"/>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45592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63CC2-6CBB-81ED-FA65-909F639977B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810F98C2-1BC3-707C-7B68-0CA3E13956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7FC85698-1038-BA6C-95C4-BF009394DE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5916350-4EC8-D2BE-48CD-C8F6EC87E80A}"/>
              </a:ext>
            </a:extLst>
          </p:cNvPr>
          <p:cNvSpPr>
            <a:spLocks noGrp="1"/>
          </p:cNvSpPr>
          <p:nvPr>
            <p:ph type="dt" sz="half" idx="10"/>
          </p:nvPr>
        </p:nvSpPr>
        <p:spPr/>
        <p:txBody>
          <a:bodyPr/>
          <a:lstStyle/>
          <a:p>
            <a:fld id="{52BD600B-0B32-974B-9AB6-067E97411EE9}" type="datetimeFigureOut">
              <a:rPr lang="en-CH" smtClean="0"/>
              <a:t>11/28/2025</a:t>
            </a:fld>
            <a:endParaRPr lang="en-CH"/>
          </a:p>
        </p:txBody>
      </p:sp>
      <p:sp>
        <p:nvSpPr>
          <p:cNvPr id="6" name="Footer Placeholder 5">
            <a:extLst>
              <a:ext uri="{FF2B5EF4-FFF2-40B4-BE49-F238E27FC236}">
                <a16:creationId xmlns:a16="http://schemas.microsoft.com/office/drawing/2014/main" id="{9DE1D0C1-60E2-B0A8-6C3A-D2165B32D2CC}"/>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F40D3209-2B08-3152-4929-03E050267C17}"/>
              </a:ext>
            </a:extLst>
          </p:cNvPr>
          <p:cNvSpPr>
            <a:spLocks noGrp="1"/>
          </p:cNvSpPr>
          <p:nvPr>
            <p:ph type="sldNum" sz="quarter" idx="12"/>
          </p:nvPr>
        </p:nvSpPr>
        <p:spPr/>
        <p:txBody>
          <a:bodyPr/>
          <a:lstStyle/>
          <a:p>
            <a:fld id="{640FCE4B-F650-1A4D-901F-BF454E6BFAFE}" type="slidenum">
              <a:rPr lang="en-CH" smtClean="0"/>
              <a:t>‹N›</a:t>
            </a:fld>
            <a:endParaRPr lang="en-CH"/>
          </a:p>
        </p:txBody>
      </p:sp>
    </p:spTree>
    <p:extLst>
      <p:ext uri="{BB962C8B-B14F-4D97-AF65-F5344CB8AC3E}">
        <p14:creationId xmlns:p14="http://schemas.microsoft.com/office/powerpoint/2010/main" val="2281177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0F7B12-2E94-0503-1637-5D80AA57CD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777866E-F5EA-EA71-D26E-09A2BEABD5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B1713F02-5719-8FCC-2E78-1EAC4FBFAB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BD600B-0B32-974B-9AB6-067E97411EE9}" type="datetimeFigureOut">
              <a:rPr lang="en-CH" smtClean="0"/>
              <a:t>11/28/2025</a:t>
            </a:fld>
            <a:endParaRPr lang="en-CH"/>
          </a:p>
        </p:txBody>
      </p:sp>
      <p:sp>
        <p:nvSpPr>
          <p:cNvPr id="5" name="Footer Placeholder 4">
            <a:extLst>
              <a:ext uri="{FF2B5EF4-FFF2-40B4-BE49-F238E27FC236}">
                <a16:creationId xmlns:a16="http://schemas.microsoft.com/office/drawing/2014/main" id="{11BFB7D6-295D-ABA5-521A-FA97851364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H"/>
          </a:p>
        </p:txBody>
      </p:sp>
      <p:sp>
        <p:nvSpPr>
          <p:cNvPr id="6" name="Slide Number Placeholder 5">
            <a:extLst>
              <a:ext uri="{FF2B5EF4-FFF2-40B4-BE49-F238E27FC236}">
                <a16:creationId xmlns:a16="http://schemas.microsoft.com/office/drawing/2014/main" id="{4CDEACFC-665C-AB1F-55C5-3F5C5BF861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0FCE4B-F650-1A4D-901F-BF454E6BFAFE}" type="slidenum">
              <a:rPr lang="en-CH" smtClean="0"/>
              <a:t>‹N›</a:t>
            </a:fld>
            <a:endParaRPr lang="en-CH"/>
          </a:p>
        </p:txBody>
      </p:sp>
    </p:spTree>
    <p:extLst>
      <p:ext uri="{BB962C8B-B14F-4D97-AF65-F5344CB8AC3E}">
        <p14:creationId xmlns:p14="http://schemas.microsoft.com/office/powerpoint/2010/main" val="650804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526E-7136-5128-F76E-FF73558E797C}"/>
              </a:ext>
            </a:extLst>
          </p:cNvPr>
          <p:cNvSpPr>
            <a:spLocks noGrp="1"/>
          </p:cNvSpPr>
          <p:nvPr>
            <p:ph type="ctrTitle"/>
          </p:nvPr>
        </p:nvSpPr>
        <p:spPr/>
        <p:txBody>
          <a:bodyPr/>
          <a:lstStyle/>
          <a:p>
            <a:r>
              <a:rPr lang="en-CH" b="1" dirty="0">
                <a:latin typeface="Helvetica" pitchFamily="2" charset="0"/>
              </a:rPr>
              <a:t>Tumour immunity</a:t>
            </a:r>
          </a:p>
        </p:txBody>
      </p:sp>
    </p:spTree>
    <p:extLst>
      <p:ext uri="{BB962C8B-B14F-4D97-AF65-F5344CB8AC3E}">
        <p14:creationId xmlns:p14="http://schemas.microsoft.com/office/powerpoint/2010/main" val="665230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FB143-672C-94F9-2742-49169A590F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369F34-63BD-3DD4-52C9-435401E6812C}"/>
              </a:ext>
            </a:extLst>
          </p:cNvPr>
          <p:cNvPicPr>
            <a:picLocks noChangeAspect="1"/>
          </p:cNvPicPr>
          <p:nvPr/>
        </p:nvPicPr>
        <p:blipFill>
          <a:blip r:embed="rId2"/>
          <a:srcRect l="50000" t="163" r="-616" b="49894"/>
          <a:stretch>
            <a:fillRect/>
          </a:stretch>
        </p:blipFill>
        <p:spPr>
          <a:xfrm>
            <a:off x="209549" y="1592202"/>
            <a:ext cx="6448425" cy="4719323"/>
          </a:xfrm>
          <a:prstGeom prst="rect">
            <a:avLst/>
          </a:prstGeom>
        </p:spPr>
      </p:pic>
      <p:sp>
        <p:nvSpPr>
          <p:cNvPr id="4" name="TextBox 3">
            <a:extLst>
              <a:ext uri="{FF2B5EF4-FFF2-40B4-BE49-F238E27FC236}">
                <a16:creationId xmlns:a16="http://schemas.microsoft.com/office/drawing/2014/main" id="{093041D6-6CA5-3CD5-C20D-E39AA1398A3C}"/>
              </a:ext>
            </a:extLst>
          </p:cNvPr>
          <p:cNvSpPr txBox="1"/>
          <p:nvPr/>
        </p:nvSpPr>
        <p:spPr>
          <a:xfrm>
            <a:off x="809626" y="-1301266"/>
            <a:ext cx="10018643" cy="646331"/>
          </a:xfrm>
          <a:prstGeom prst="rect">
            <a:avLst/>
          </a:prstGeom>
          <a:noFill/>
        </p:spPr>
        <p:txBody>
          <a:bodyPr wrap="square" rtlCol="0">
            <a:spAutoFit/>
          </a:bodyPr>
          <a:lstStyle/>
          <a:p>
            <a:r>
              <a:rPr lang="en-CH" dirty="0"/>
              <a:t>Observed induction of immune genes by AZA compound was highest in </a:t>
            </a:r>
            <a:r>
              <a:rPr lang="en-GB" dirty="0"/>
              <a:t>epithelial ovarian cancer (EOC) and non-small cell lung cancer (NSCLC)</a:t>
            </a:r>
            <a:endParaRPr lang="en-CH" dirty="0"/>
          </a:p>
        </p:txBody>
      </p:sp>
      <p:sp>
        <p:nvSpPr>
          <p:cNvPr id="5" name="Rectangle 4">
            <a:extLst>
              <a:ext uri="{FF2B5EF4-FFF2-40B4-BE49-F238E27FC236}">
                <a16:creationId xmlns:a16="http://schemas.microsoft.com/office/drawing/2014/main" id="{CEC7115A-A7AF-AE9B-5694-48F205476AD5}"/>
              </a:ext>
            </a:extLst>
          </p:cNvPr>
          <p:cNvSpPr/>
          <p:nvPr/>
        </p:nvSpPr>
        <p:spPr>
          <a:xfrm>
            <a:off x="3171825" y="608647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A010B163-EF4F-DDE1-0369-EFEE7925EBBE}"/>
              </a:ext>
            </a:extLst>
          </p:cNvPr>
          <p:cNvSpPr/>
          <p:nvPr/>
        </p:nvSpPr>
        <p:spPr>
          <a:xfrm>
            <a:off x="209550" y="1455786"/>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5B0F0BCD-8125-D9E9-D804-6F946827B98A}"/>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C64EFBE0-3558-A989-C1E8-2719687C0DD1}"/>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1B.</a:t>
            </a:r>
            <a:endParaRPr lang="en-CH" b="1" dirty="0">
              <a:latin typeface="Helvetica" pitchFamily="2" charset="0"/>
            </a:endParaRPr>
          </a:p>
        </p:txBody>
      </p:sp>
      <p:sp>
        <p:nvSpPr>
          <p:cNvPr id="10" name="TextBox 9">
            <a:extLst>
              <a:ext uri="{FF2B5EF4-FFF2-40B4-BE49-F238E27FC236}">
                <a16:creationId xmlns:a16="http://schemas.microsoft.com/office/drawing/2014/main" id="{86931AA1-B7B4-2B88-60A5-586FA5813677}"/>
              </a:ext>
            </a:extLst>
          </p:cNvPr>
          <p:cNvSpPr txBox="1"/>
          <p:nvPr/>
        </p:nvSpPr>
        <p:spPr>
          <a:xfrm>
            <a:off x="7130058" y="5716047"/>
            <a:ext cx="4852392" cy="923330"/>
          </a:xfrm>
          <a:prstGeom prst="rect">
            <a:avLst/>
          </a:prstGeom>
          <a:noFill/>
        </p:spPr>
        <p:txBody>
          <a:bodyPr wrap="square" rtlCol="0">
            <a:spAutoFit/>
          </a:bodyPr>
          <a:lstStyle/>
          <a:p>
            <a:r>
              <a:rPr lang="en-GB" b="1" dirty="0">
                <a:latin typeface="Helvetica" pitchFamily="2" charset="0"/>
              </a:rPr>
              <a:t>DNMT inhibition uniquely activates an interferon response that regular chemotherapy does not.</a:t>
            </a:r>
            <a:endParaRPr lang="en-CH" b="1" dirty="0">
              <a:latin typeface="Helvetica" pitchFamily="2" charset="0"/>
            </a:endParaRPr>
          </a:p>
        </p:txBody>
      </p:sp>
      <p:sp>
        <p:nvSpPr>
          <p:cNvPr id="11" name="TextBox 10">
            <a:extLst>
              <a:ext uri="{FF2B5EF4-FFF2-40B4-BE49-F238E27FC236}">
                <a16:creationId xmlns:a16="http://schemas.microsoft.com/office/drawing/2014/main" id="{B168A6D6-0121-7ED2-334F-AC1B227E2996}"/>
              </a:ext>
            </a:extLst>
          </p:cNvPr>
          <p:cNvSpPr txBox="1"/>
          <p:nvPr/>
        </p:nvSpPr>
        <p:spPr>
          <a:xfrm>
            <a:off x="7130058" y="688533"/>
            <a:ext cx="4852392" cy="5078313"/>
          </a:xfrm>
          <a:prstGeom prst="rect">
            <a:avLst/>
          </a:prstGeom>
          <a:noFill/>
        </p:spPr>
        <p:txBody>
          <a:bodyPr wrap="square" rtlCol="0">
            <a:spAutoFit/>
          </a:bodyPr>
          <a:lstStyle/>
          <a:p>
            <a:endParaRPr lang="en-CH" dirty="0">
              <a:latin typeface="Helvetica" pitchFamily="2" charset="0"/>
            </a:endParaRPr>
          </a:p>
          <a:p>
            <a:r>
              <a:rPr lang="en-CH" u="sng" dirty="0">
                <a:latin typeface="Helvetica" pitchFamily="2" charset="0"/>
              </a:rPr>
              <a:t>Cell lines used</a:t>
            </a:r>
          </a:p>
          <a:p>
            <a:pPr marL="285750" indent="-285750">
              <a:buFont typeface="Arial" panose="020B0604020202020204" pitchFamily="34" charset="0"/>
              <a:buChar char="•"/>
            </a:pPr>
            <a:r>
              <a:rPr lang="en-CH" dirty="0">
                <a:latin typeface="Helvetica" pitchFamily="2" charset="0"/>
              </a:rPr>
              <a:t>A2780, Hey, TykNu are human ovarian cancer cell lines</a:t>
            </a:r>
          </a:p>
          <a:p>
            <a:pPr marL="285750" indent="-285750">
              <a:buFont typeface="Arial" panose="020B0604020202020204" pitchFamily="34" charset="0"/>
              <a:buChar char="•"/>
            </a:pPr>
            <a:r>
              <a:rPr lang="en-CH" dirty="0">
                <a:latin typeface="Helvetica" pitchFamily="2" charset="0"/>
              </a:rPr>
              <a:t>A2780: </a:t>
            </a:r>
            <a:r>
              <a:rPr lang="en-GB" dirty="0">
                <a:latin typeface="Helvetica" pitchFamily="2" charset="0"/>
              </a:rPr>
              <a:t>moderately </a:t>
            </a:r>
            <a:r>
              <a:rPr lang="en-GB" dirty="0" err="1">
                <a:latin typeface="Helvetica" pitchFamily="2" charset="0"/>
              </a:rPr>
              <a:t>chemosensitive</a:t>
            </a:r>
            <a:r>
              <a:rPr lang="en-GB" dirty="0">
                <a:latin typeface="Helvetica" pitchFamily="2" charset="0"/>
              </a:rPr>
              <a:t> cancer cell line, known to respond to </a:t>
            </a:r>
            <a:r>
              <a:rPr lang="en-GB" dirty="0" err="1">
                <a:latin typeface="Helvetica" pitchFamily="2" charset="0"/>
              </a:rPr>
              <a:t>DNMTis</a:t>
            </a:r>
            <a:endParaRPr lang="en-GB" dirty="0">
              <a:latin typeface="Helvetica" pitchFamily="2" charset="0"/>
            </a:endParaRPr>
          </a:p>
          <a:p>
            <a:pPr marL="285750" indent="-285750">
              <a:buFont typeface="Arial" panose="020B0604020202020204" pitchFamily="34" charset="0"/>
              <a:buChar char="•"/>
            </a:pPr>
            <a:r>
              <a:rPr lang="en-GB" dirty="0">
                <a:latin typeface="Helvetica" pitchFamily="2" charset="0"/>
              </a:rPr>
              <a:t>Hey: more resistant ovarian cancer phenotype</a:t>
            </a:r>
          </a:p>
          <a:p>
            <a:pPr marL="285750" indent="-285750">
              <a:buFont typeface="Arial" panose="020B0604020202020204" pitchFamily="34" charset="0"/>
              <a:buChar char="•"/>
            </a:pPr>
            <a:r>
              <a:rPr lang="en-GB" dirty="0" err="1">
                <a:latin typeface="Helvetica" pitchFamily="2" charset="0"/>
              </a:rPr>
              <a:t>TykNu</a:t>
            </a:r>
            <a:r>
              <a:rPr lang="en-GB" dirty="0">
                <a:latin typeface="Helvetica" pitchFamily="2" charset="0"/>
              </a:rPr>
              <a:t>: highly </a:t>
            </a:r>
            <a:r>
              <a:rPr lang="en-GB" dirty="0" err="1">
                <a:latin typeface="Helvetica" pitchFamily="2" charset="0"/>
              </a:rPr>
              <a:t>chemoresistant</a:t>
            </a:r>
            <a:r>
              <a:rPr lang="en-GB" dirty="0">
                <a:latin typeface="Helvetica" pitchFamily="2" charset="0"/>
              </a:rPr>
              <a:t>, ovarian clear-cell carcinoma cell line</a:t>
            </a:r>
          </a:p>
          <a:p>
            <a:pPr marL="285750" indent="-285750">
              <a:buFont typeface="Arial" panose="020B0604020202020204" pitchFamily="34" charset="0"/>
              <a:buChar char="•"/>
            </a:pPr>
            <a:endParaRPr lang="en-GB" dirty="0">
              <a:latin typeface="Helvetica" pitchFamily="2" charset="0"/>
            </a:endParaRPr>
          </a:p>
          <a:p>
            <a:r>
              <a:rPr lang="en-GB" u="sng" dirty="0" err="1">
                <a:latin typeface="Helvetica" pitchFamily="2" charset="0"/>
              </a:rPr>
              <a:t>Compounts</a:t>
            </a:r>
            <a:r>
              <a:rPr lang="en-GB" u="sng" dirty="0">
                <a:latin typeface="Helvetica" pitchFamily="2" charset="0"/>
              </a:rPr>
              <a:t> used</a:t>
            </a:r>
          </a:p>
          <a:p>
            <a:pPr marL="285750" indent="-285750">
              <a:buFont typeface="Arial" panose="020B0604020202020204" pitchFamily="34" charset="0"/>
              <a:buChar char="•"/>
            </a:pPr>
            <a:r>
              <a:rPr lang="en-GB" dirty="0">
                <a:latin typeface="Helvetica" pitchFamily="2" charset="0"/>
              </a:rPr>
              <a:t>Aza is a type of </a:t>
            </a:r>
            <a:r>
              <a:rPr lang="en-GB" dirty="0" err="1">
                <a:latin typeface="Helvetica" pitchFamily="2" charset="0"/>
              </a:rPr>
              <a:t>DNMTi</a:t>
            </a:r>
            <a:r>
              <a:rPr lang="en-GB" dirty="0">
                <a:latin typeface="Helvetica" pitchFamily="2" charset="0"/>
              </a:rPr>
              <a:t> </a:t>
            </a:r>
          </a:p>
          <a:p>
            <a:pPr marL="285750" indent="-285750">
              <a:buFont typeface="Arial" panose="020B0604020202020204" pitchFamily="34" charset="0"/>
              <a:buChar char="•"/>
            </a:pPr>
            <a:r>
              <a:rPr lang="en-GB" dirty="0">
                <a:latin typeface="Helvetica" pitchFamily="2" charset="0"/>
              </a:rPr>
              <a:t>Carb = Carboplatin – standard chemotherapy, which does not induce interferon</a:t>
            </a:r>
          </a:p>
          <a:p>
            <a:pPr marL="285750" indent="-285750">
              <a:buFont typeface="Arial" panose="020B0604020202020204" pitchFamily="34" charset="0"/>
              <a:buChar char="•"/>
            </a:pPr>
            <a:r>
              <a:rPr lang="en-GB" dirty="0">
                <a:latin typeface="Helvetica" pitchFamily="2" charset="0"/>
              </a:rPr>
              <a:t>Mock is an untreated control condition</a:t>
            </a:r>
          </a:p>
          <a:p>
            <a:pPr marL="285750" indent="-285750">
              <a:buFont typeface="Arial" panose="020B0604020202020204" pitchFamily="34" charset="0"/>
              <a:buChar char="•"/>
            </a:pPr>
            <a:endParaRPr lang="en-GB" dirty="0">
              <a:latin typeface="Helvetica" pitchFamily="2" charset="0"/>
            </a:endParaRPr>
          </a:p>
        </p:txBody>
      </p:sp>
    </p:spTree>
    <p:extLst>
      <p:ext uri="{BB962C8B-B14F-4D97-AF65-F5344CB8AC3E}">
        <p14:creationId xmlns:p14="http://schemas.microsoft.com/office/powerpoint/2010/main" val="3695134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DFABD-DD30-901C-4D28-6DB62BF870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BCB83C-4D7D-19F8-5404-A3B7C9CEA93A}"/>
              </a:ext>
            </a:extLst>
          </p:cNvPr>
          <p:cNvSpPr txBox="1"/>
          <p:nvPr/>
        </p:nvSpPr>
        <p:spPr>
          <a:xfrm rot="16200000">
            <a:off x="649115" y="5230426"/>
            <a:ext cx="2009774" cy="553998"/>
          </a:xfrm>
          <a:prstGeom prst="rect">
            <a:avLst/>
          </a:prstGeom>
          <a:noFill/>
        </p:spPr>
        <p:txBody>
          <a:bodyPr wrap="square" rtlCol="0">
            <a:spAutoFit/>
          </a:bodyPr>
          <a:lstStyle/>
          <a:p>
            <a:r>
              <a:rPr lang="en-US" sz="3000" b="1" dirty="0">
                <a:latin typeface="Helvetica" pitchFamily="2" charset="0"/>
              </a:rPr>
              <a:t>FIGURE 2</a:t>
            </a:r>
            <a:endParaRPr lang="en-CH" sz="3000" b="1" dirty="0">
              <a:latin typeface="Helvetica" pitchFamily="2" charset="0"/>
            </a:endParaRPr>
          </a:p>
        </p:txBody>
      </p:sp>
      <p:pic>
        <p:nvPicPr>
          <p:cNvPr id="2050" name="Picture 2">
            <a:extLst>
              <a:ext uri="{FF2B5EF4-FFF2-40B4-BE49-F238E27FC236}">
                <a16:creationId xmlns:a16="http://schemas.microsoft.com/office/drawing/2014/main" id="{C96DE742-FD07-6792-3C10-316D32184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2322" y="297712"/>
            <a:ext cx="8821950" cy="6392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0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5F441-B3F6-6881-F2AE-3EEAAB554CF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8B04EDB-C46F-FA51-16BE-532F0570DB1D}"/>
              </a:ext>
            </a:extLst>
          </p:cNvPr>
          <p:cNvSpPr/>
          <p:nvPr/>
        </p:nvSpPr>
        <p:spPr>
          <a:xfrm>
            <a:off x="3171825" y="608647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F80FBE51-2A6A-D8BF-CB30-120CC44423D6}"/>
              </a:ext>
            </a:extLst>
          </p:cNvPr>
          <p:cNvSpPr/>
          <p:nvPr/>
        </p:nvSpPr>
        <p:spPr>
          <a:xfrm>
            <a:off x="209550" y="1455786"/>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6B4D5D3F-5141-4B21-91F6-36902E6C1BD3}"/>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0129E894-2B06-52A1-4856-C5A36D5B932E}"/>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2C.</a:t>
            </a:r>
            <a:endParaRPr lang="en-CH" b="1" dirty="0">
              <a:latin typeface="Helvetica" pitchFamily="2" charset="0"/>
            </a:endParaRPr>
          </a:p>
        </p:txBody>
      </p:sp>
      <p:pic>
        <p:nvPicPr>
          <p:cNvPr id="2" name="Picture 2">
            <a:extLst>
              <a:ext uri="{FF2B5EF4-FFF2-40B4-BE49-F238E27FC236}">
                <a16:creationId xmlns:a16="http://schemas.microsoft.com/office/drawing/2014/main" id="{A4617D8E-B07C-912B-4824-3DAFCFA85E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896" r="55864"/>
          <a:stretch>
            <a:fillRect/>
          </a:stretch>
        </p:blipFill>
        <p:spPr bwMode="auto">
          <a:xfrm>
            <a:off x="911567" y="1278931"/>
            <a:ext cx="5749239" cy="45403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CDEE2F-99FE-6BC6-8FFD-B17A3F0224B5}"/>
              </a:ext>
            </a:extLst>
          </p:cNvPr>
          <p:cNvSpPr txBox="1"/>
          <p:nvPr/>
        </p:nvSpPr>
        <p:spPr>
          <a:xfrm>
            <a:off x="1349005" y="6086475"/>
            <a:ext cx="9479263" cy="400110"/>
          </a:xfrm>
          <a:prstGeom prst="rect">
            <a:avLst/>
          </a:prstGeom>
          <a:noFill/>
        </p:spPr>
        <p:txBody>
          <a:bodyPr wrap="square">
            <a:spAutoFit/>
          </a:bodyPr>
          <a:lstStyle/>
          <a:p>
            <a:r>
              <a:rPr lang="en-GB" sz="2000" dirty="0">
                <a:solidFill>
                  <a:srgbClr val="1F1F1F"/>
                </a:solidFill>
                <a:latin typeface="Helvetica" pitchFamily="2" charset="0"/>
              </a:rPr>
              <a:t>(C) </a:t>
            </a:r>
            <a:r>
              <a:rPr lang="en-GB" sz="2000" b="1" i="0" dirty="0">
                <a:solidFill>
                  <a:srgbClr val="1F1F1F"/>
                </a:solidFill>
                <a:effectLst/>
                <a:latin typeface="Helvetica" pitchFamily="2" charset="0"/>
              </a:rPr>
              <a:t>ELISA of IFN</a:t>
            </a:r>
            <a:r>
              <a:rPr lang="el-GR" sz="2000" b="1" i="0" dirty="0">
                <a:solidFill>
                  <a:srgbClr val="1F1F1F"/>
                </a:solidFill>
                <a:effectLst/>
                <a:latin typeface="Helvetica" pitchFamily="2" charset="0"/>
              </a:rPr>
              <a:t>β </a:t>
            </a:r>
            <a:r>
              <a:rPr lang="en-GB" sz="2000" b="1" i="0" dirty="0">
                <a:solidFill>
                  <a:srgbClr val="1F1F1F"/>
                </a:solidFill>
                <a:effectLst/>
                <a:latin typeface="Helvetica" pitchFamily="2" charset="0"/>
              </a:rPr>
              <a:t>in media </a:t>
            </a:r>
            <a:r>
              <a:rPr lang="en-GB" sz="2000" b="0" i="0" dirty="0">
                <a:solidFill>
                  <a:srgbClr val="1F1F1F"/>
                </a:solidFill>
                <a:effectLst/>
                <a:latin typeface="Helvetica" pitchFamily="2" charset="0"/>
              </a:rPr>
              <a:t>from </a:t>
            </a:r>
            <a:r>
              <a:rPr lang="en-GB" sz="2000" b="0" i="0" dirty="0" err="1">
                <a:solidFill>
                  <a:srgbClr val="1F1F1F"/>
                </a:solidFill>
                <a:effectLst/>
                <a:latin typeface="Helvetica" pitchFamily="2" charset="0"/>
              </a:rPr>
              <a:t>TykNu</a:t>
            </a:r>
            <a:r>
              <a:rPr lang="en-GB" sz="2000" b="0" i="0" dirty="0">
                <a:solidFill>
                  <a:srgbClr val="1F1F1F"/>
                </a:solidFill>
                <a:effectLst/>
                <a:latin typeface="Helvetica" pitchFamily="2" charset="0"/>
              </a:rPr>
              <a:t> cells at day 10 </a:t>
            </a:r>
            <a:r>
              <a:rPr lang="en-GB" sz="2000" dirty="0">
                <a:solidFill>
                  <a:srgbClr val="1F1F1F"/>
                </a:solidFill>
                <a:latin typeface="Helvetica" pitchFamily="2" charset="0"/>
              </a:rPr>
              <a:t>[…]</a:t>
            </a:r>
            <a:r>
              <a:rPr lang="en-GB" sz="2000" b="0" i="0" dirty="0">
                <a:solidFill>
                  <a:srgbClr val="1F1F1F"/>
                </a:solidFill>
                <a:effectLst/>
                <a:latin typeface="Helvetica" pitchFamily="2" charset="0"/>
              </a:rPr>
              <a:t>. y axis, </a:t>
            </a:r>
            <a:r>
              <a:rPr lang="en-GB" sz="2000" b="0" i="0" dirty="0" err="1">
                <a:solidFill>
                  <a:srgbClr val="1F1F1F"/>
                </a:solidFill>
                <a:effectLst/>
                <a:latin typeface="Helvetica" pitchFamily="2" charset="0"/>
              </a:rPr>
              <a:t>pg</a:t>
            </a:r>
            <a:r>
              <a:rPr lang="en-GB" sz="2000" b="0" i="0" dirty="0">
                <a:solidFill>
                  <a:srgbClr val="1F1F1F"/>
                </a:solidFill>
                <a:effectLst/>
                <a:latin typeface="Helvetica" pitchFamily="2" charset="0"/>
              </a:rPr>
              <a:t>/mL IFN</a:t>
            </a:r>
            <a:r>
              <a:rPr lang="el-GR" sz="2000" b="0" i="0" dirty="0">
                <a:solidFill>
                  <a:srgbClr val="1F1F1F"/>
                </a:solidFill>
                <a:effectLst/>
                <a:latin typeface="Helvetica" pitchFamily="2" charset="0"/>
              </a:rPr>
              <a:t>β.</a:t>
            </a:r>
            <a:endParaRPr lang="en-CH" sz="2000" dirty="0">
              <a:latin typeface="Helvetica" pitchFamily="2" charset="0"/>
            </a:endParaRPr>
          </a:p>
        </p:txBody>
      </p:sp>
      <p:sp>
        <p:nvSpPr>
          <p:cNvPr id="11" name="Rectangle 10">
            <a:extLst>
              <a:ext uri="{FF2B5EF4-FFF2-40B4-BE49-F238E27FC236}">
                <a16:creationId xmlns:a16="http://schemas.microsoft.com/office/drawing/2014/main" id="{8F206CB3-CBA2-3DB1-44E2-F000AF0D7D36}"/>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2" name="TextBox 11">
            <a:extLst>
              <a:ext uri="{FF2B5EF4-FFF2-40B4-BE49-F238E27FC236}">
                <a16:creationId xmlns:a16="http://schemas.microsoft.com/office/drawing/2014/main" id="{0F7DCB03-80C6-7D1C-3590-6728EF6D4848}"/>
              </a:ext>
            </a:extLst>
          </p:cNvPr>
          <p:cNvSpPr txBox="1"/>
          <p:nvPr/>
        </p:nvSpPr>
        <p:spPr>
          <a:xfrm>
            <a:off x="6485860" y="3640077"/>
            <a:ext cx="4985959" cy="1938992"/>
          </a:xfrm>
          <a:prstGeom prst="rect">
            <a:avLst/>
          </a:prstGeom>
          <a:noFill/>
        </p:spPr>
        <p:txBody>
          <a:bodyPr wrap="square" rtlCol="0">
            <a:spAutoFit/>
          </a:bodyPr>
          <a:lstStyle/>
          <a:p>
            <a:pPr marL="342900" indent="-342900">
              <a:buFont typeface="System Font Regular"/>
              <a:buChar char="?"/>
            </a:pPr>
            <a:r>
              <a:rPr lang="en-CH" sz="2000" b="1" dirty="0">
                <a:solidFill>
                  <a:schemeClr val="bg2">
                    <a:lumMod val="75000"/>
                  </a:schemeClr>
                </a:solidFill>
                <a:latin typeface="Helvetica" pitchFamily="2" charset="0"/>
              </a:rPr>
              <a:t>What does this data show? </a:t>
            </a:r>
          </a:p>
          <a:p>
            <a:pPr marL="342900" indent="-342900">
              <a:buFont typeface="System Font Regular"/>
              <a:buChar char="?"/>
            </a:pPr>
            <a:endParaRPr lang="en-CH" sz="2000" b="1" dirty="0">
              <a:solidFill>
                <a:schemeClr val="bg2">
                  <a:lumMod val="75000"/>
                </a:schemeClr>
              </a:solidFill>
              <a:latin typeface="Helvetica" pitchFamily="2" charset="0"/>
            </a:endParaRPr>
          </a:p>
          <a:p>
            <a:pPr marL="342900" indent="-342900">
              <a:buFont typeface="System Font Regular"/>
              <a:buChar char="?"/>
            </a:pPr>
            <a:r>
              <a:rPr lang="en-CH" sz="2000" b="1" dirty="0">
                <a:solidFill>
                  <a:schemeClr val="bg2">
                    <a:lumMod val="75000"/>
                  </a:schemeClr>
                </a:solidFill>
                <a:latin typeface="Helvetica" pitchFamily="2" charset="0"/>
              </a:rPr>
              <a:t>What are they measuring exactly?</a:t>
            </a:r>
          </a:p>
          <a:p>
            <a:pPr marL="342900" indent="-342900">
              <a:buFont typeface="System Font Regular"/>
              <a:buChar char="?"/>
            </a:pPr>
            <a:endParaRPr lang="en-CH" sz="2000" b="1" dirty="0">
              <a:solidFill>
                <a:schemeClr val="bg2">
                  <a:lumMod val="75000"/>
                </a:schemeClr>
              </a:solidFill>
              <a:latin typeface="Helvetica" pitchFamily="2" charset="0"/>
            </a:endParaRPr>
          </a:p>
          <a:p>
            <a:pPr marL="342900" indent="-342900">
              <a:buFont typeface="System Font Regular"/>
              <a:buChar char="?"/>
            </a:pPr>
            <a:r>
              <a:rPr lang="en-GB" sz="2000" b="1" dirty="0">
                <a:solidFill>
                  <a:schemeClr val="bg2">
                    <a:lumMod val="75000"/>
                  </a:schemeClr>
                </a:solidFill>
                <a:latin typeface="Helvetica" pitchFamily="2" charset="0"/>
              </a:rPr>
              <a:t>W</a:t>
            </a:r>
            <a:r>
              <a:rPr lang="en-CH" sz="2000" b="1" dirty="0">
                <a:solidFill>
                  <a:schemeClr val="bg2">
                    <a:lumMod val="75000"/>
                  </a:schemeClr>
                </a:solidFill>
                <a:latin typeface="Helvetica" pitchFamily="2" charset="0"/>
              </a:rPr>
              <a:t>hy would this measured substrate matter in a cancer context?</a:t>
            </a:r>
          </a:p>
        </p:txBody>
      </p:sp>
    </p:spTree>
    <p:extLst>
      <p:ext uri="{BB962C8B-B14F-4D97-AF65-F5344CB8AC3E}">
        <p14:creationId xmlns:p14="http://schemas.microsoft.com/office/powerpoint/2010/main" val="2178419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68A17-E268-B018-1A32-667FA014D58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BD5B01B-14B8-CF30-7DAD-A57BF831BEBC}"/>
              </a:ext>
            </a:extLst>
          </p:cNvPr>
          <p:cNvSpPr/>
          <p:nvPr/>
        </p:nvSpPr>
        <p:spPr>
          <a:xfrm>
            <a:off x="3171825" y="608647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AB39968B-1E53-D9D4-DF41-25E2A704E424}"/>
              </a:ext>
            </a:extLst>
          </p:cNvPr>
          <p:cNvSpPr/>
          <p:nvPr/>
        </p:nvSpPr>
        <p:spPr>
          <a:xfrm>
            <a:off x="209550" y="1455786"/>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A34BEB62-FC30-2603-68B6-87EE6DC642BB}"/>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A314F22E-D042-5D29-274B-E67BA28882E7}"/>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2C.</a:t>
            </a:r>
            <a:endParaRPr lang="en-CH" b="1" dirty="0">
              <a:latin typeface="Helvetica" pitchFamily="2" charset="0"/>
            </a:endParaRPr>
          </a:p>
        </p:txBody>
      </p:sp>
      <p:pic>
        <p:nvPicPr>
          <p:cNvPr id="2" name="Picture 2">
            <a:extLst>
              <a:ext uri="{FF2B5EF4-FFF2-40B4-BE49-F238E27FC236}">
                <a16:creationId xmlns:a16="http://schemas.microsoft.com/office/drawing/2014/main" id="{8736A24E-19B3-1B6C-A23A-FFC9CC23F3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896" r="55864"/>
          <a:stretch>
            <a:fillRect/>
          </a:stretch>
        </p:blipFill>
        <p:spPr bwMode="auto">
          <a:xfrm>
            <a:off x="911567" y="1278931"/>
            <a:ext cx="5749239" cy="45403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1FEDE35-725E-AF8D-BE58-D8ECA25E0B35}"/>
              </a:ext>
            </a:extLst>
          </p:cNvPr>
          <p:cNvSpPr txBox="1"/>
          <p:nvPr/>
        </p:nvSpPr>
        <p:spPr>
          <a:xfrm>
            <a:off x="1349005" y="6086475"/>
            <a:ext cx="9479263" cy="400110"/>
          </a:xfrm>
          <a:prstGeom prst="rect">
            <a:avLst/>
          </a:prstGeom>
          <a:noFill/>
        </p:spPr>
        <p:txBody>
          <a:bodyPr wrap="square">
            <a:spAutoFit/>
          </a:bodyPr>
          <a:lstStyle/>
          <a:p>
            <a:r>
              <a:rPr lang="en-GB" sz="2000" dirty="0">
                <a:solidFill>
                  <a:srgbClr val="1F1F1F"/>
                </a:solidFill>
                <a:latin typeface="Helvetica" pitchFamily="2" charset="0"/>
              </a:rPr>
              <a:t>(C) </a:t>
            </a:r>
            <a:r>
              <a:rPr lang="en-GB" sz="2000" b="1" i="0" dirty="0">
                <a:solidFill>
                  <a:srgbClr val="1F1F1F"/>
                </a:solidFill>
                <a:effectLst/>
                <a:latin typeface="Helvetica" pitchFamily="2" charset="0"/>
              </a:rPr>
              <a:t>ELISA of IFN</a:t>
            </a:r>
            <a:r>
              <a:rPr lang="el-GR" sz="2000" b="1" i="0" dirty="0">
                <a:solidFill>
                  <a:srgbClr val="1F1F1F"/>
                </a:solidFill>
                <a:effectLst/>
                <a:latin typeface="Helvetica" pitchFamily="2" charset="0"/>
              </a:rPr>
              <a:t>β </a:t>
            </a:r>
            <a:r>
              <a:rPr lang="en-GB" sz="2000" b="1" i="0" dirty="0">
                <a:solidFill>
                  <a:srgbClr val="1F1F1F"/>
                </a:solidFill>
                <a:effectLst/>
                <a:latin typeface="Helvetica" pitchFamily="2" charset="0"/>
              </a:rPr>
              <a:t>in media </a:t>
            </a:r>
            <a:r>
              <a:rPr lang="en-GB" sz="2000" b="0" i="0" dirty="0">
                <a:solidFill>
                  <a:srgbClr val="1F1F1F"/>
                </a:solidFill>
                <a:effectLst/>
                <a:latin typeface="Helvetica" pitchFamily="2" charset="0"/>
              </a:rPr>
              <a:t>from </a:t>
            </a:r>
            <a:r>
              <a:rPr lang="en-GB" sz="2000" b="0" i="0" dirty="0" err="1">
                <a:solidFill>
                  <a:srgbClr val="1F1F1F"/>
                </a:solidFill>
                <a:effectLst/>
                <a:latin typeface="Helvetica" pitchFamily="2" charset="0"/>
              </a:rPr>
              <a:t>TykNu</a:t>
            </a:r>
            <a:r>
              <a:rPr lang="en-GB" sz="2000" b="0" i="0" dirty="0">
                <a:solidFill>
                  <a:srgbClr val="1F1F1F"/>
                </a:solidFill>
                <a:effectLst/>
                <a:latin typeface="Helvetica" pitchFamily="2" charset="0"/>
              </a:rPr>
              <a:t> cells at day 10 </a:t>
            </a:r>
            <a:r>
              <a:rPr lang="en-GB" sz="2000" dirty="0">
                <a:solidFill>
                  <a:srgbClr val="1F1F1F"/>
                </a:solidFill>
                <a:latin typeface="Helvetica" pitchFamily="2" charset="0"/>
              </a:rPr>
              <a:t>[…]</a:t>
            </a:r>
            <a:r>
              <a:rPr lang="en-GB" sz="2000" b="0" i="0" dirty="0">
                <a:solidFill>
                  <a:srgbClr val="1F1F1F"/>
                </a:solidFill>
                <a:effectLst/>
                <a:latin typeface="Helvetica" pitchFamily="2" charset="0"/>
              </a:rPr>
              <a:t>. y axis, </a:t>
            </a:r>
            <a:r>
              <a:rPr lang="en-GB" sz="2000" b="0" i="0" dirty="0" err="1">
                <a:solidFill>
                  <a:srgbClr val="1F1F1F"/>
                </a:solidFill>
                <a:effectLst/>
                <a:latin typeface="Helvetica" pitchFamily="2" charset="0"/>
              </a:rPr>
              <a:t>pg</a:t>
            </a:r>
            <a:r>
              <a:rPr lang="en-GB" sz="2000" b="0" i="0" dirty="0">
                <a:solidFill>
                  <a:srgbClr val="1F1F1F"/>
                </a:solidFill>
                <a:effectLst/>
                <a:latin typeface="Helvetica" pitchFamily="2" charset="0"/>
              </a:rPr>
              <a:t>/mL IFN</a:t>
            </a:r>
            <a:r>
              <a:rPr lang="el-GR" sz="2000" b="0" i="0" dirty="0">
                <a:solidFill>
                  <a:srgbClr val="1F1F1F"/>
                </a:solidFill>
                <a:effectLst/>
                <a:latin typeface="Helvetica" pitchFamily="2" charset="0"/>
              </a:rPr>
              <a:t>β.</a:t>
            </a:r>
            <a:endParaRPr lang="en-CH" sz="2000" dirty="0">
              <a:latin typeface="Helvetica" pitchFamily="2" charset="0"/>
            </a:endParaRPr>
          </a:p>
        </p:txBody>
      </p:sp>
      <p:sp>
        <p:nvSpPr>
          <p:cNvPr id="11" name="Rectangle 10">
            <a:extLst>
              <a:ext uri="{FF2B5EF4-FFF2-40B4-BE49-F238E27FC236}">
                <a16:creationId xmlns:a16="http://schemas.microsoft.com/office/drawing/2014/main" id="{1F5D48F7-F328-14A5-0548-B4768331AD73}"/>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42F0B391-8E2E-7A6B-B7FE-41B6431E6FAC}"/>
              </a:ext>
            </a:extLst>
          </p:cNvPr>
          <p:cNvSpPr txBox="1"/>
          <p:nvPr/>
        </p:nvSpPr>
        <p:spPr>
          <a:xfrm>
            <a:off x="6088636" y="5078227"/>
            <a:ext cx="5191797" cy="400110"/>
          </a:xfrm>
          <a:prstGeom prst="rect">
            <a:avLst/>
          </a:prstGeom>
          <a:noFill/>
        </p:spPr>
        <p:txBody>
          <a:bodyPr wrap="square" rtlCol="0">
            <a:spAutoFit/>
          </a:bodyPr>
          <a:lstStyle/>
          <a:p>
            <a:r>
              <a:rPr lang="en-GB" sz="2000" b="1" dirty="0">
                <a:latin typeface="Helvetica" pitchFamily="2" charset="0"/>
                <a:sym typeface="Wingdings" pitchFamily="2" charset="2"/>
              </a:rPr>
              <a:t> </a:t>
            </a:r>
            <a:r>
              <a:rPr lang="en-GB" sz="2000" b="1" dirty="0">
                <a:latin typeface="Helvetica" pitchFamily="2" charset="0"/>
              </a:rPr>
              <a:t>Aza induces secretion of IFN</a:t>
            </a:r>
            <a:r>
              <a:rPr lang="el-GR" sz="2000" b="1" dirty="0">
                <a:latin typeface="Helvetica" pitchFamily="2" charset="0"/>
              </a:rPr>
              <a:t>β </a:t>
            </a:r>
            <a:r>
              <a:rPr lang="en-GB" sz="2000" b="1" dirty="0">
                <a:latin typeface="Helvetica" pitchFamily="2" charset="0"/>
              </a:rPr>
              <a:t>protein</a:t>
            </a:r>
            <a:endParaRPr lang="en-CH" sz="2000" b="1" dirty="0">
              <a:latin typeface="Helvetica" pitchFamily="2" charset="0"/>
            </a:endParaRPr>
          </a:p>
        </p:txBody>
      </p:sp>
    </p:spTree>
    <p:extLst>
      <p:ext uri="{BB962C8B-B14F-4D97-AF65-F5344CB8AC3E}">
        <p14:creationId xmlns:p14="http://schemas.microsoft.com/office/powerpoint/2010/main" val="2451880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F1028-4F8E-31EB-071F-EC27675D840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0AE23A-8D22-2482-A195-91B15BAE5A6D}"/>
              </a:ext>
            </a:extLst>
          </p:cNvPr>
          <p:cNvSpPr/>
          <p:nvPr/>
        </p:nvSpPr>
        <p:spPr>
          <a:xfrm>
            <a:off x="3171825" y="608647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5F925AD6-EB82-E258-4529-7B7D0D98D7CE}"/>
              </a:ext>
            </a:extLst>
          </p:cNvPr>
          <p:cNvSpPr/>
          <p:nvPr/>
        </p:nvSpPr>
        <p:spPr>
          <a:xfrm>
            <a:off x="209550" y="1455786"/>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A3E96839-54DA-EE30-8883-E83550C92270}"/>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99A5BE66-A5F8-242C-724F-89F0AF648602}"/>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2B.</a:t>
            </a:r>
            <a:endParaRPr lang="en-CH" b="1" dirty="0">
              <a:latin typeface="Helvetica" pitchFamily="2" charset="0"/>
            </a:endParaRPr>
          </a:p>
        </p:txBody>
      </p:sp>
      <p:sp>
        <p:nvSpPr>
          <p:cNvPr id="11" name="Rectangle 10">
            <a:extLst>
              <a:ext uri="{FF2B5EF4-FFF2-40B4-BE49-F238E27FC236}">
                <a16:creationId xmlns:a16="http://schemas.microsoft.com/office/drawing/2014/main" id="{BAB1D8A6-BE58-E0BC-423E-16E99F58C532}"/>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BF0A5A1B-CEB8-0790-869B-BEA2028A57E5}"/>
              </a:ext>
            </a:extLst>
          </p:cNvPr>
          <p:cNvSpPr txBox="1"/>
          <p:nvPr/>
        </p:nvSpPr>
        <p:spPr>
          <a:xfrm>
            <a:off x="733426" y="1187523"/>
            <a:ext cx="8982074" cy="400110"/>
          </a:xfrm>
          <a:prstGeom prst="rect">
            <a:avLst/>
          </a:prstGeom>
          <a:noFill/>
        </p:spPr>
        <p:txBody>
          <a:bodyPr wrap="square" rtlCol="0">
            <a:spAutoFit/>
          </a:bodyPr>
          <a:lstStyle/>
          <a:p>
            <a:r>
              <a:rPr lang="en-US" sz="2000" b="1" dirty="0">
                <a:latin typeface="Helvetica" pitchFamily="2" charset="0"/>
                <a:sym typeface="Wingdings" pitchFamily="2" charset="2"/>
              </a:rPr>
              <a:t>What is the consequence of this Aza-induced IFN</a:t>
            </a:r>
            <a:r>
              <a:rPr lang="el-GR" sz="2000" b="1" dirty="0">
                <a:latin typeface="Helvetica" pitchFamily="2" charset="0"/>
                <a:sym typeface="Wingdings" pitchFamily="2" charset="2"/>
              </a:rPr>
              <a:t>β </a:t>
            </a:r>
            <a:r>
              <a:rPr lang="en-US" sz="2000" b="1" dirty="0">
                <a:latin typeface="Helvetica" pitchFamily="2" charset="0"/>
                <a:sym typeface="Wingdings" pitchFamily="2" charset="2"/>
              </a:rPr>
              <a:t>secretion?</a:t>
            </a:r>
            <a:endParaRPr lang="en-CH" sz="2000" b="1" dirty="0">
              <a:latin typeface="Helvetica" pitchFamily="2" charset="0"/>
            </a:endParaRPr>
          </a:p>
        </p:txBody>
      </p:sp>
      <p:pic>
        <p:nvPicPr>
          <p:cNvPr id="4" name="Picture 2">
            <a:extLst>
              <a:ext uri="{FF2B5EF4-FFF2-40B4-BE49-F238E27FC236}">
                <a16:creationId xmlns:a16="http://schemas.microsoft.com/office/drawing/2014/main" id="{9CD0C535-1E25-916A-2FBD-4F52E1D1A8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50" t="-1" b="49383"/>
          <a:stretch>
            <a:fillRect/>
          </a:stretch>
        </p:blipFill>
        <p:spPr bwMode="auto">
          <a:xfrm>
            <a:off x="809626" y="1837055"/>
            <a:ext cx="6391274" cy="45739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E77C9BF-5372-33B8-0AC7-930221FF7939}"/>
              </a:ext>
            </a:extLst>
          </p:cNvPr>
          <p:cNvSpPr/>
          <p:nvPr/>
        </p:nvSpPr>
        <p:spPr>
          <a:xfrm>
            <a:off x="809626" y="1819175"/>
            <a:ext cx="338137" cy="3410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13" name="TextBox 12">
            <a:extLst>
              <a:ext uri="{FF2B5EF4-FFF2-40B4-BE49-F238E27FC236}">
                <a16:creationId xmlns:a16="http://schemas.microsoft.com/office/drawing/2014/main" id="{93DF8988-20E9-A088-72EF-ECA0C27FD5BF}"/>
              </a:ext>
            </a:extLst>
          </p:cNvPr>
          <p:cNvSpPr txBox="1"/>
          <p:nvPr/>
        </p:nvSpPr>
        <p:spPr>
          <a:xfrm>
            <a:off x="7615238" y="4933632"/>
            <a:ext cx="4200524" cy="1477328"/>
          </a:xfrm>
          <a:prstGeom prst="rect">
            <a:avLst/>
          </a:prstGeom>
          <a:noFill/>
        </p:spPr>
        <p:txBody>
          <a:bodyPr wrap="square">
            <a:spAutoFit/>
          </a:bodyPr>
          <a:lstStyle/>
          <a:p>
            <a:r>
              <a:rPr lang="en-GB" b="0" i="0" dirty="0">
                <a:solidFill>
                  <a:srgbClr val="1F1F1F"/>
                </a:solidFill>
                <a:effectLst/>
                <a:latin typeface="Helvetica" pitchFamily="2" charset="0"/>
              </a:rPr>
              <a:t>(B) Treatment of recipient A2780 or </a:t>
            </a:r>
            <a:r>
              <a:rPr lang="en-GB" b="0" i="0" dirty="0" err="1">
                <a:solidFill>
                  <a:srgbClr val="1F1F1F"/>
                </a:solidFill>
                <a:effectLst/>
                <a:latin typeface="Helvetica" pitchFamily="2" charset="0"/>
              </a:rPr>
              <a:t>TykNu</a:t>
            </a:r>
            <a:r>
              <a:rPr lang="en-GB" b="0" i="0" dirty="0">
                <a:solidFill>
                  <a:srgbClr val="1F1F1F"/>
                </a:solidFill>
                <a:effectLst/>
                <a:latin typeface="Helvetica" pitchFamily="2" charset="0"/>
              </a:rPr>
              <a:t> cells with media from cells treated with Mock or Aza, </a:t>
            </a:r>
            <a:r>
              <a:rPr lang="en-GB" b="1" i="0" dirty="0">
                <a:solidFill>
                  <a:srgbClr val="1F1F1F"/>
                </a:solidFill>
                <a:effectLst/>
                <a:latin typeface="Helvetica" pitchFamily="2" charset="0"/>
              </a:rPr>
              <a:t>+/− addition of anti-IFN</a:t>
            </a:r>
            <a:r>
              <a:rPr lang="el-GR" b="1" i="0" dirty="0">
                <a:solidFill>
                  <a:srgbClr val="1F1F1F"/>
                </a:solidFill>
                <a:effectLst/>
                <a:latin typeface="Helvetica" pitchFamily="2" charset="0"/>
              </a:rPr>
              <a:t>β</a:t>
            </a:r>
            <a:r>
              <a:rPr lang="el-GR" b="0" i="0" dirty="0">
                <a:solidFill>
                  <a:srgbClr val="1F1F1F"/>
                </a:solidFill>
                <a:effectLst/>
                <a:latin typeface="Helvetica" pitchFamily="2" charset="0"/>
              </a:rPr>
              <a:t>. </a:t>
            </a:r>
            <a:r>
              <a:rPr lang="en-GB" b="0" i="0" dirty="0">
                <a:solidFill>
                  <a:srgbClr val="1F1F1F"/>
                </a:solidFill>
                <a:effectLst/>
                <a:latin typeface="Helvetica" pitchFamily="2" charset="0"/>
              </a:rPr>
              <a:t>y axis, </a:t>
            </a:r>
            <a:r>
              <a:rPr lang="en-GB" b="0" i="0" dirty="0" err="1">
                <a:solidFill>
                  <a:srgbClr val="1F1F1F"/>
                </a:solidFill>
                <a:effectLst/>
                <a:latin typeface="Helvetica" pitchFamily="2" charset="0"/>
              </a:rPr>
              <a:t>qRT</a:t>
            </a:r>
            <a:r>
              <a:rPr lang="en-GB" b="0" i="0" dirty="0">
                <a:solidFill>
                  <a:srgbClr val="1F1F1F"/>
                </a:solidFill>
                <a:effectLst/>
                <a:latin typeface="Helvetica" pitchFamily="2" charset="0"/>
              </a:rPr>
              <a:t>-PCR fold Aza/Mock of ISGs. </a:t>
            </a:r>
            <a:endParaRPr lang="en-CH" dirty="0">
              <a:latin typeface="Helvetica" pitchFamily="2" charset="0"/>
            </a:endParaRPr>
          </a:p>
        </p:txBody>
      </p:sp>
    </p:spTree>
    <p:extLst>
      <p:ext uri="{BB962C8B-B14F-4D97-AF65-F5344CB8AC3E}">
        <p14:creationId xmlns:p14="http://schemas.microsoft.com/office/powerpoint/2010/main" val="3725665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3EAB3-8A3F-0C0B-33A3-EC4B49D424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0EBABBA-4D6D-AF9F-B53F-90D847E594EA}"/>
              </a:ext>
            </a:extLst>
          </p:cNvPr>
          <p:cNvSpPr/>
          <p:nvPr/>
        </p:nvSpPr>
        <p:spPr>
          <a:xfrm>
            <a:off x="3171825" y="608647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1DEDAEE0-0733-FE59-2B9B-5F91CBE4F418}"/>
              </a:ext>
            </a:extLst>
          </p:cNvPr>
          <p:cNvSpPr/>
          <p:nvPr/>
        </p:nvSpPr>
        <p:spPr>
          <a:xfrm>
            <a:off x="209550" y="1455786"/>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C5FE3189-1C7E-6F9F-4CA5-7A8E03042FCC}"/>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35300F2B-67BA-E6CD-C866-FEA50FF92DC6}"/>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2B.</a:t>
            </a:r>
            <a:endParaRPr lang="en-CH" b="1" dirty="0">
              <a:latin typeface="Helvetica" pitchFamily="2" charset="0"/>
            </a:endParaRPr>
          </a:p>
        </p:txBody>
      </p:sp>
      <p:sp>
        <p:nvSpPr>
          <p:cNvPr id="11" name="Rectangle 10">
            <a:extLst>
              <a:ext uri="{FF2B5EF4-FFF2-40B4-BE49-F238E27FC236}">
                <a16:creationId xmlns:a16="http://schemas.microsoft.com/office/drawing/2014/main" id="{EABCD848-D057-6283-4901-0C5441C5EF00}"/>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BAFA6DC1-AEB5-F8CE-5523-4FD80AAC1140}"/>
              </a:ext>
            </a:extLst>
          </p:cNvPr>
          <p:cNvSpPr txBox="1"/>
          <p:nvPr/>
        </p:nvSpPr>
        <p:spPr>
          <a:xfrm>
            <a:off x="733426" y="1187523"/>
            <a:ext cx="8982074" cy="400110"/>
          </a:xfrm>
          <a:prstGeom prst="rect">
            <a:avLst/>
          </a:prstGeom>
          <a:noFill/>
        </p:spPr>
        <p:txBody>
          <a:bodyPr wrap="square" rtlCol="0">
            <a:spAutoFit/>
          </a:bodyPr>
          <a:lstStyle/>
          <a:p>
            <a:r>
              <a:rPr lang="en-US" sz="2000" b="1" dirty="0">
                <a:latin typeface="Helvetica" pitchFamily="2" charset="0"/>
                <a:sym typeface="Wingdings" pitchFamily="2" charset="2"/>
              </a:rPr>
              <a:t>What is the consequence of this Aza-induced IFN</a:t>
            </a:r>
            <a:r>
              <a:rPr lang="el-GR" sz="2000" b="1" dirty="0">
                <a:latin typeface="Helvetica" pitchFamily="2" charset="0"/>
                <a:sym typeface="Wingdings" pitchFamily="2" charset="2"/>
              </a:rPr>
              <a:t>β </a:t>
            </a:r>
            <a:r>
              <a:rPr lang="en-US" sz="2000" b="1" dirty="0">
                <a:latin typeface="Helvetica" pitchFamily="2" charset="0"/>
                <a:sym typeface="Wingdings" pitchFamily="2" charset="2"/>
              </a:rPr>
              <a:t>secretion?</a:t>
            </a:r>
            <a:endParaRPr lang="en-CH" sz="2000" b="1" dirty="0">
              <a:latin typeface="Helvetica" pitchFamily="2" charset="0"/>
            </a:endParaRPr>
          </a:p>
        </p:txBody>
      </p:sp>
      <p:pic>
        <p:nvPicPr>
          <p:cNvPr id="4" name="Picture 2">
            <a:extLst>
              <a:ext uri="{FF2B5EF4-FFF2-40B4-BE49-F238E27FC236}">
                <a16:creationId xmlns:a16="http://schemas.microsoft.com/office/drawing/2014/main" id="{6A4ED8F3-AB77-2B59-EBCF-4E547FF790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50" t="-1" b="49383"/>
          <a:stretch>
            <a:fillRect/>
          </a:stretch>
        </p:blipFill>
        <p:spPr bwMode="auto">
          <a:xfrm>
            <a:off x="809626" y="1837055"/>
            <a:ext cx="6391274" cy="45739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6889B94-F190-9F58-7B81-956E1C1C916C}"/>
              </a:ext>
            </a:extLst>
          </p:cNvPr>
          <p:cNvSpPr/>
          <p:nvPr/>
        </p:nvSpPr>
        <p:spPr>
          <a:xfrm>
            <a:off x="809626" y="1819175"/>
            <a:ext cx="338137" cy="3410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13" name="TextBox 12">
            <a:extLst>
              <a:ext uri="{FF2B5EF4-FFF2-40B4-BE49-F238E27FC236}">
                <a16:creationId xmlns:a16="http://schemas.microsoft.com/office/drawing/2014/main" id="{A12A31E5-2002-9234-7D25-F74C26FA660E}"/>
              </a:ext>
            </a:extLst>
          </p:cNvPr>
          <p:cNvSpPr txBox="1"/>
          <p:nvPr/>
        </p:nvSpPr>
        <p:spPr>
          <a:xfrm>
            <a:off x="7435129" y="1951672"/>
            <a:ext cx="4200524" cy="3693319"/>
          </a:xfrm>
          <a:prstGeom prst="rect">
            <a:avLst/>
          </a:prstGeom>
          <a:noFill/>
        </p:spPr>
        <p:txBody>
          <a:bodyPr wrap="square">
            <a:spAutoFit/>
          </a:bodyPr>
          <a:lstStyle/>
          <a:p>
            <a:pPr marL="285750" indent="-285750">
              <a:buFont typeface="System Font Regular"/>
              <a:buChar char="?"/>
            </a:pPr>
            <a:r>
              <a:rPr lang="en-US" b="0" i="0" dirty="0">
                <a:solidFill>
                  <a:schemeClr val="bg2">
                    <a:lumMod val="75000"/>
                  </a:schemeClr>
                </a:solidFill>
                <a:effectLst/>
                <a:latin typeface="Helvetica" pitchFamily="2" charset="0"/>
              </a:rPr>
              <a:t>Look at ”mock media” vs “Aza media”: </a:t>
            </a:r>
            <a:r>
              <a:rPr lang="en-US" b="1" i="0" dirty="0">
                <a:solidFill>
                  <a:schemeClr val="bg2">
                    <a:lumMod val="75000"/>
                  </a:schemeClr>
                </a:solidFill>
                <a:effectLst/>
                <a:latin typeface="Helvetica" pitchFamily="2" charset="0"/>
              </a:rPr>
              <a:t>Does Aza-conditioned media contain something that induces ISGs?</a:t>
            </a:r>
          </a:p>
          <a:p>
            <a:pPr marL="285750" indent="-285750">
              <a:buFont typeface="System Font Regular"/>
              <a:buChar char="?"/>
            </a:pPr>
            <a:endParaRPr lang="en-US" dirty="0">
              <a:solidFill>
                <a:schemeClr val="bg2">
                  <a:lumMod val="75000"/>
                </a:schemeClr>
              </a:solidFill>
              <a:latin typeface="Helvetica" pitchFamily="2" charset="0"/>
            </a:endParaRPr>
          </a:p>
          <a:p>
            <a:pPr marL="285750" indent="-285750">
              <a:buFont typeface="System Font Regular"/>
              <a:buChar char="?"/>
            </a:pPr>
            <a:r>
              <a:rPr lang="en-US" dirty="0">
                <a:solidFill>
                  <a:schemeClr val="bg2">
                    <a:lumMod val="75000"/>
                  </a:schemeClr>
                </a:solidFill>
                <a:latin typeface="Helvetica" pitchFamily="2" charset="0"/>
              </a:rPr>
              <a:t>Look at “Aza media” vs. ”Aza media + anti-IFN</a:t>
            </a:r>
            <a:r>
              <a:rPr lang="el-GR" dirty="0">
                <a:solidFill>
                  <a:schemeClr val="bg2">
                    <a:lumMod val="75000"/>
                  </a:schemeClr>
                </a:solidFill>
                <a:latin typeface="Helvetica" pitchFamily="2" charset="0"/>
              </a:rPr>
              <a:t>β</a:t>
            </a:r>
            <a:r>
              <a:rPr lang="en-US" dirty="0">
                <a:solidFill>
                  <a:schemeClr val="bg2">
                    <a:lumMod val="75000"/>
                  </a:schemeClr>
                </a:solidFill>
                <a:latin typeface="Helvetica" pitchFamily="2" charset="0"/>
              </a:rPr>
              <a:t>”: </a:t>
            </a:r>
            <a:r>
              <a:rPr lang="en-US" b="1" dirty="0">
                <a:solidFill>
                  <a:schemeClr val="bg2">
                    <a:lumMod val="75000"/>
                  </a:schemeClr>
                </a:solidFill>
                <a:latin typeface="Helvetica" pitchFamily="2" charset="0"/>
              </a:rPr>
              <a:t>What is the contribution of IFN</a:t>
            </a:r>
            <a:r>
              <a:rPr lang="el-GR" b="1" dirty="0">
                <a:solidFill>
                  <a:schemeClr val="bg2">
                    <a:lumMod val="75000"/>
                  </a:schemeClr>
                </a:solidFill>
                <a:latin typeface="Helvetica" pitchFamily="2" charset="0"/>
              </a:rPr>
              <a:t>β</a:t>
            </a:r>
            <a:r>
              <a:rPr lang="en-US" b="1" dirty="0">
                <a:solidFill>
                  <a:schemeClr val="bg2">
                    <a:lumMod val="75000"/>
                  </a:schemeClr>
                </a:solidFill>
                <a:latin typeface="Helvetica" pitchFamily="2" charset="0"/>
              </a:rPr>
              <a:t>?</a:t>
            </a:r>
          </a:p>
          <a:p>
            <a:pPr marL="285750" indent="-285750">
              <a:buFont typeface="System Font Regular"/>
              <a:buChar char="?"/>
            </a:pPr>
            <a:endParaRPr lang="en-US" dirty="0">
              <a:solidFill>
                <a:schemeClr val="bg2">
                  <a:lumMod val="75000"/>
                </a:schemeClr>
              </a:solidFill>
              <a:latin typeface="Helvetica" pitchFamily="2" charset="0"/>
            </a:endParaRPr>
          </a:p>
          <a:p>
            <a:pPr marL="285750" indent="-285750">
              <a:buFont typeface="System Font Regular"/>
              <a:buChar char="?"/>
            </a:pPr>
            <a:r>
              <a:rPr lang="en-US" dirty="0">
                <a:solidFill>
                  <a:schemeClr val="bg2">
                    <a:lumMod val="75000"/>
                  </a:schemeClr>
                </a:solidFill>
                <a:latin typeface="Helvetica" pitchFamily="2" charset="0"/>
              </a:rPr>
              <a:t>Look at “mock media” vs. “mock media + anti-IFN</a:t>
            </a:r>
            <a:r>
              <a:rPr lang="el-GR" dirty="0">
                <a:solidFill>
                  <a:schemeClr val="bg2">
                    <a:lumMod val="75000"/>
                  </a:schemeClr>
                </a:solidFill>
                <a:latin typeface="Helvetica" pitchFamily="2" charset="0"/>
              </a:rPr>
              <a:t>β</a:t>
            </a:r>
            <a:r>
              <a:rPr lang="en-US" dirty="0">
                <a:solidFill>
                  <a:schemeClr val="bg2">
                    <a:lumMod val="75000"/>
                  </a:schemeClr>
                </a:solidFill>
                <a:latin typeface="Helvetica" pitchFamily="2" charset="0"/>
              </a:rPr>
              <a:t>”: </a:t>
            </a:r>
            <a:r>
              <a:rPr lang="en-US" b="1" dirty="0">
                <a:solidFill>
                  <a:schemeClr val="bg2">
                    <a:lumMod val="75000"/>
                  </a:schemeClr>
                </a:solidFill>
                <a:latin typeface="Helvetica" pitchFamily="2" charset="0"/>
              </a:rPr>
              <a:t>Is anti-IFN</a:t>
            </a:r>
            <a:r>
              <a:rPr lang="el-GR" b="1" dirty="0">
                <a:solidFill>
                  <a:schemeClr val="bg2">
                    <a:lumMod val="75000"/>
                  </a:schemeClr>
                </a:solidFill>
                <a:latin typeface="Helvetica" pitchFamily="2" charset="0"/>
              </a:rPr>
              <a:t>β </a:t>
            </a:r>
            <a:r>
              <a:rPr lang="en-US" b="1" dirty="0">
                <a:solidFill>
                  <a:schemeClr val="bg2">
                    <a:lumMod val="75000"/>
                  </a:schemeClr>
                </a:solidFill>
                <a:latin typeface="Helvetica" pitchFamily="2" charset="0"/>
              </a:rPr>
              <a:t>doing anything nonspecific?</a:t>
            </a:r>
          </a:p>
          <a:p>
            <a:endParaRPr lang="en-CH" dirty="0">
              <a:solidFill>
                <a:schemeClr val="bg2">
                  <a:lumMod val="75000"/>
                </a:schemeClr>
              </a:solidFill>
              <a:latin typeface="Helvetica" pitchFamily="2" charset="0"/>
            </a:endParaRPr>
          </a:p>
        </p:txBody>
      </p:sp>
    </p:spTree>
    <p:extLst>
      <p:ext uri="{BB962C8B-B14F-4D97-AF65-F5344CB8AC3E}">
        <p14:creationId xmlns:p14="http://schemas.microsoft.com/office/powerpoint/2010/main" val="319516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3B097-7BBB-E829-F064-A584BFACFBF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865860-AC8F-E370-3460-53FF765E6C47}"/>
              </a:ext>
            </a:extLst>
          </p:cNvPr>
          <p:cNvSpPr txBox="1"/>
          <p:nvPr/>
        </p:nvSpPr>
        <p:spPr>
          <a:xfrm rot="16200000">
            <a:off x="649115" y="5230426"/>
            <a:ext cx="2009774" cy="553998"/>
          </a:xfrm>
          <a:prstGeom prst="rect">
            <a:avLst/>
          </a:prstGeom>
          <a:noFill/>
        </p:spPr>
        <p:txBody>
          <a:bodyPr wrap="square" rtlCol="0">
            <a:spAutoFit/>
          </a:bodyPr>
          <a:lstStyle/>
          <a:p>
            <a:r>
              <a:rPr lang="en-US" sz="3000" b="1" dirty="0">
                <a:latin typeface="Helvetica" pitchFamily="2" charset="0"/>
              </a:rPr>
              <a:t>FIGURE 3</a:t>
            </a:r>
            <a:endParaRPr lang="en-CH" sz="3000" b="1" dirty="0">
              <a:latin typeface="Helvetica" pitchFamily="2" charset="0"/>
            </a:endParaRPr>
          </a:p>
        </p:txBody>
      </p:sp>
      <p:pic>
        <p:nvPicPr>
          <p:cNvPr id="8194" name="Picture 2">
            <a:extLst>
              <a:ext uri="{FF2B5EF4-FFF2-40B4-BE49-F238E27FC236}">
                <a16:creationId xmlns:a16="http://schemas.microsoft.com/office/drawing/2014/main" id="{49C5E1FE-BF07-278E-5F19-EA6BC222D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001" y="213548"/>
            <a:ext cx="8883997" cy="660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367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AB074-0114-5530-2928-DDDD2E9A936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C606227-53D7-C584-300B-6D61F3E162B0}"/>
              </a:ext>
            </a:extLst>
          </p:cNvPr>
          <p:cNvSpPr/>
          <p:nvPr/>
        </p:nvSpPr>
        <p:spPr>
          <a:xfrm>
            <a:off x="3095624" y="594575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2299F846-C0DC-64E1-BCE4-26ACE857236D}"/>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8992806D-EDA3-99B6-E963-1A1D02515FCC}"/>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7B3936BD-69F8-A4ED-329B-A2D69D27A46F}"/>
              </a:ext>
            </a:extLst>
          </p:cNvPr>
          <p:cNvSpPr txBox="1"/>
          <p:nvPr/>
        </p:nvSpPr>
        <p:spPr>
          <a:xfrm>
            <a:off x="733426" y="1187523"/>
            <a:ext cx="4872986" cy="369332"/>
          </a:xfrm>
          <a:prstGeom prst="rect">
            <a:avLst/>
          </a:prstGeom>
          <a:noFill/>
        </p:spPr>
        <p:txBody>
          <a:bodyPr wrap="square" rtlCol="0">
            <a:spAutoFit/>
          </a:bodyPr>
          <a:lstStyle/>
          <a:p>
            <a:r>
              <a:rPr lang="en-US" b="1" dirty="0">
                <a:latin typeface="Helvetica" pitchFamily="2" charset="0"/>
                <a:sym typeface="Wingdings" pitchFamily="2" charset="2"/>
              </a:rPr>
              <a:t>How does Aza trigger IFN</a:t>
            </a:r>
            <a:r>
              <a:rPr lang="el-GR" b="1" dirty="0">
                <a:latin typeface="Helvetica" pitchFamily="2" charset="0"/>
                <a:sym typeface="Wingdings" pitchFamily="2" charset="2"/>
              </a:rPr>
              <a:t>β</a:t>
            </a:r>
            <a:r>
              <a:rPr lang="en-US" b="1" dirty="0">
                <a:latin typeface="Helvetica" pitchFamily="2" charset="0"/>
                <a:sym typeface="Wingdings" pitchFamily="2" charset="2"/>
              </a:rPr>
              <a:t> production? </a:t>
            </a:r>
            <a:endParaRPr lang="en-CH" b="1" dirty="0">
              <a:latin typeface="Helvetica" pitchFamily="2" charset="0"/>
            </a:endParaRPr>
          </a:p>
        </p:txBody>
      </p:sp>
      <p:sp>
        <p:nvSpPr>
          <p:cNvPr id="9" name="Rectangle 8">
            <a:extLst>
              <a:ext uri="{FF2B5EF4-FFF2-40B4-BE49-F238E27FC236}">
                <a16:creationId xmlns:a16="http://schemas.microsoft.com/office/drawing/2014/main" id="{8DEF26EB-283B-F47C-F5FE-20E5EAF09F2E}"/>
              </a:ext>
            </a:extLst>
          </p:cNvPr>
          <p:cNvSpPr/>
          <p:nvPr/>
        </p:nvSpPr>
        <p:spPr>
          <a:xfrm>
            <a:off x="809626" y="1819175"/>
            <a:ext cx="338137" cy="3410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pic>
        <p:nvPicPr>
          <p:cNvPr id="2" name="Picture 2">
            <a:extLst>
              <a:ext uri="{FF2B5EF4-FFF2-40B4-BE49-F238E27FC236}">
                <a16:creationId xmlns:a16="http://schemas.microsoft.com/office/drawing/2014/main" id="{22101876-61E0-0970-3492-90DCAD78F3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4" r="51786" b="51014"/>
          <a:stretch>
            <a:fillRect/>
          </a:stretch>
        </p:blipFill>
        <p:spPr bwMode="auto">
          <a:xfrm>
            <a:off x="836047" y="2238533"/>
            <a:ext cx="4150705" cy="31312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897CDDC-1152-A253-FB01-8E015866DDC7}"/>
              </a:ext>
            </a:extLst>
          </p:cNvPr>
          <p:cNvSpPr/>
          <p:nvPr/>
        </p:nvSpPr>
        <p:spPr>
          <a:xfrm>
            <a:off x="733425" y="2238533"/>
            <a:ext cx="219074" cy="2600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87810347-3897-0324-0A55-832D8A2E369A}"/>
              </a:ext>
            </a:extLst>
          </p:cNvPr>
          <p:cNvSpPr txBox="1"/>
          <p:nvPr/>
        </p:nvSpPr>
        <p:spPr>
          <a:xfrm>
            <a:off x="733425" y="1752192"/>
            <a:ext cx="10018643" cy="369332"/>
          </a:xfrm>
          <a:prstGeom prst="rect">
            <a:avLst/>
          </a:prstGeom>
          <a:noFill/>
        </p:spPr>
        <p:txBody>
          <a:bodyPr wrap="square" rtlCol="0">
            <a:spAutoFit/>
          </a:bodyPr>
          <a:lstStyle/>
          <a:p>
            <a:r>
              <a:rPr lang="en-US" dirty="0">
                <a:latin typeface="Helvetica" pitchFamily="2" charset="0"/>
              </a:rPr>
              <a:t>Schematic from Figure 2</a:t>
            </a:r>
            <a:endParaRPr lang="en-CH" dirty="0">
              <a:latin typeface="Helvetica" pitchFamily="2" charset="0"/>
            </a:endParaRPr>
          </a:p>
        </p:txBody>
      </p:sp>
    </p:spTree>
    <p:extLst>
      <p:ext uri="{BB962C8B-B14F-4D97-AF65-F5344CB8AC3E}">
        <p14:creationId xmlns:p14="http://schemas.microsoft.com/office/powerpoint/2010/main" val="1355851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F83E0-FBA3-DFF2-27A6-74AD5DD1BBB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C4C32E2-ED85-C7FB-F1DF-CAD5FACD257E}"/>
              </a:ext>
            </a:extLst>
          </p:cNvPr>
          <p:cNvSpPr/>
          <p:nvPr/>
        </p:nvSpPr>
        <p:spPr>
          <a:xfrm>
            <a:off x="3095624" y="594575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EE96632D-5D05-C8E1-8408-0FC09BAF503A}"/>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ACCE632F-FAD3-46F9-BEFE-1B9AB6C8A9B7}"/>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953612F7-78EE-8BF5-CFC2-230417686907}"/>
              </a:ext>
            </a:extLst>
          </p:cNvPr>
          <p:cNvSpPr txBox="1"/>
          <p:nvPr/>
        </p:nvSpPr>
        <p:spPr>
          <a:xfrm>
            <a:off x="733426" y="1187523"/>
            <a:ext cx="4872986" cy="369332"/>
          </a:xfrm>
          <a:prstGeom prst="rect">
            <a:avLst/>
          </a:prstGeom>
          <a:noFill/>
        </p:spPr>
        <p:txBody>
          <a:bodyPr wrap="square" rtlCol="0">
            <a:spAutoFit/>
          </a:bodyPr>
          <a:lstStyle/>
          <a:p>
            <a:r>
              <a:rPr lang="en-US" b="1" dirty="0">
                <a:latin typeface="Helvetica" pitchFamily="2" charset="0"/>
                <a:sym typeface="Wingdings" pitchFamily="2" charset="2"/>
              </a:rPr>
              <a:t>How does Aza trigger IFN</a:t>
            </a:r>
            <a:r>
              <a:rPr lang="el-GR" b="1" dirty="0">
                <a:latin typeface="Helvetica" pitchFamily="2" charset="0"/>
                <a:sym typeface="Wingdings" pitchFamily="2" charset="2"/>
              </a:rPr>
              <a:t>β</a:t>
            </a:r>
            <a:r>
              <a:rPr lang="en-US" b="1" dirty="0">
                <a:latin typeface="Helvetica" pitchFamily="2" charset="0"/>
                <a:sym typeface="Wingdings" pitchFamily="2" charset="2"/>
              </a:rPr>
              <a:t> production? </a:t>
            </a:r>
            <a:endParaRPr lang="en-CH" b="1" dirty="0">
              <a:latin typeface="Helvetica" pitchFamily="2" charset="0"/>
            </a:endParaRPr>
          </a:p>
        </p:txBody>
      </p:sp>
      <p:sp>
        <p:nvSpPr>
          <p:cNvPr id="9" name="Rectangle 8">
            <a:extLst>
              <a:ext uri="{FF2B5EF4-FFF2-40B4-BE49-F238E27FC236}">
                <a16:creationId xmlns:a16="http://schemas.microsoft.com/office/drawing/2014/main" id="{9C432EDF-2612-C0EB-3203-EF0FC85E535E}"/>
              </a:ext>
            </a:extLst>
          </p:cNvPr>
          <p:cNvSpPr/>
          <p:nvPr/>
        </p:nvSpPr>
        <p:spPr>
          <a:xfrm>
            <a:off x="809626" y="1819175"/>
            <a:ext cx="338137" cy="3410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10" name="Rectangle 9">
            <a:extLst>
              <a:ext uri="{FF2B5EF4-FFF2-40B4-BE49-F238E27FC236}">
                <a16:creationId xmlns:a16="http://schemas.microsoft.com/office/drawing/2014/main" id="{86A6EEB2-11C1-4C50-73A0-2570BE12249F}"/>
              </a:ext>
            </a:extLst>
          </p:cNvPr>
          <p:cNvSpPr/>
          <p:nvPr/>
        </p:nvSpPr>
        <p:spPr>
          <a:xfrm>
            <a:off x="733425" y="2238533"/>
            <a:ext cx="219074" cy="2600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835548C5-2992-2764-2EFB-13AB06892C0E}"/>
              </a:ext>
            </a:extLst>
          </p:cNvPr>
          <p:cNvSpPr txBox="1"/>
          <p:nvPr/>
        </p:nvSpPr>
        <p:spPr>
          <a:xfrm>
            <a:off x="733425" y="1752192"/>
            <a:ext cx="10018643" cy="369332"/>
          </a:xfrm>
          <a:prstGeom prst="rect">
            <a:avLst/>
          </a:prstGeom>
          <a:noFill/>
        </p:spPr>
        <p:txBody>
          <a:bodyPr wrap="square" rtlCol="0">
            <a:spAutoFit/>
          </a:bodyPr>
          <a:lstStyle/>
          <a:p>
            <a:r>
              <a:rPr lang="en-US" dirty="0">
                <a:latin typeface="Helvetica" pitchFamily="2" charset="0"/>
              </a:rPr>
              <a:t>Figure 3D</a:t>
            </a:r>
            <a:endParaRPr lang="en-CH" dirty="0">
              <a:latin typeface="Helvetica" pitchFamily="2" charset="0"/>
            </a:endParaRPr>
          </a:p>
        </p:txBody>
      </p:sp>
      <p:pic>
        <p:nvPicPr>
          <p:cNvPr id="15" name="Picture 2">
            <a:extLst>
              <a:ext uri="{FF2B5EF4-FFF2-40B4-BE49-F238E27FC236}">
                <a16:creationId xmlns:a16="http://schemas.microsoft.com/office/drawing/2014/main" id="{AC14F177-6090-91C4-EDC9-C2FE44305F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3" t="50673" r="53279"/>
          <a:stretch>
            <a:fillRect/>
          </a:stretch>
        </p:blipFill>
        <p:spPr bwMode="auto">
          <a:xfrm>
            <a:off x="433388" y="2200445"/>
            <a:ext cx="4879905" cy="41182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281093D-BB9A-7922-FF00-D57072190E5B}"/>
              </a:ext>
            </a:extLst>
          </p:cNvPr>
          <p:cNvSpPr txBox="1"/>
          <p:nvPr/>
        </p:nvSpPr>
        <p:spPr>
          <a:xfrm>
            <a:off x="842962" y="6280240"/>
            <a:ext cx="10663306" cy="523220"/>
          </a:xfrm>
          <a:prstGeom prst="rect">
            <a:avLst/>
          </a:prstGeom>
          <a:noFill/>
        </p:spPr>
        <p:txBody>
          <a:bodyPr wrap="square">
            <a:spAutoFit/>
          </a:bodyPr>
          <a:lstStyle/>
          <a:p>
            <a:r>
              <a:rPr lang="en-GB" sz="1400" dirty="0">
                <a:solidFill>
                  <a:srgbClr val="1F1F1F"/>
                </a:solidFill>
                <a:latin typeface="Helvetica" pitchFamily="2" charset="0"/>
              </a:rPr>
              <a:t>(D) </a:t>
            </a:r>
            <a:r>
              <a:rPr lang="en-GB" sz="1400" b="0" i="0" dirty="0">
                <a:solidFill>
                  <a:srgbClr val="1F1F1F"/>
                </a:solidFill>
                <a:effectLst/>
                <a:latin typeface="Helvetica" pitchFamily="2" charset="0"/>
              </a:rPr>
              <a:t>Indicated nucleic acids from the cytoplasm of A2780- or </a:t>
            </a:r>
            <a:r>
              <a:rPr lang="en-GB" sz="1400" b="0" i="0" dirty="0" err="1">
                <a:solidFill>
                  <a:srgbClr val="1F1F1F"/>
                </a:solidFill>
                <a:effectLst/>
                <a:latin typeface="Helvetica" pitchFamily="2" charset="0"/>
              </a:rPr>
              <a:t>TykNu</a:t>
            </a:r>
            <a:r>
              <a:rPr lang="en-GB" sz="1400" b="0" i="0" dirty="0">
                <a:solidFill>
                  <a:srgbClr val="1F1F1F"/>
                </a:solidFill>
                <a:effectLst/>
                <a:latin typeface="Helvetica" pitchFamily="2" charset="0"/>
              </a:rPr>
              <a:t>-treated cells with no drug (Mock) or 500 </a:t>
            </a:r>
            <a:r>
              <a:rPr lang="en-GB" sz="1400" b="0" i="0" dirty="0" err="1">
                <a:solidFill>
                  <a:srgbClr val="1F1F1F"/>
                </a:solidFill>
                <a:effectLst/>
                <a:latin typeface="Helvetica" pitchFamily="2" charset="0"/>
              </a:rPr>
              <a:t>nM</a:t>
            </a:r>
            <a:r>
              <a:rPr lang="en-GB" sz="1400" b="0" i="0" dirty="0">
                <a:solidFill>
                  <a:srgbClr val="1F1F1F"/>
                </a:solidFill>
                <a:effectLst/>
                <a:latin typeface="Helvetica" pitchFamily="2" charset="0"/>
              </a:rPr>
              <a:t> Aza (Aza) […] before transfection into recipient HT29 cells. y axis, fold change, Aza/Mock, for </a:t>
            </a:r>
            <a:r>
              <a:rPr lang="en-GB" sz="1400" b="0" i="1" dirty="0">
                <a:solidFill>
                  <a:srgbClr val="1F1F1F"/>
                </a:solidFill>
                <a:effectLst/>
                <a:latin typeface="Helvetica" pitchFamily="2" charset="0"/>
              </a:rPr>
              <a:t>IFN</a:t>
            </a:r>
            <a:r>
              <a:rPr lang="el-GR" sz="1400" b="0" i="0" dirty="0">
                <a:solidFill>
                  <a:srgbClr val="1F1F1F"/>
                </a:solidFill>
                <a:effectLst/>
                <a:latin typeface="Helvetica" pitchFamily="2" charset="0"/>
              </a:rPr>
              <a:t>β</a:t>
            </a:r>
            <a:r>
              <a:rPr lang="el-GR" sz="1400" b="0" i="1" dirty="0">
                <a:solidFill>
                  <a:srgbClr val="1F1F1F"/>
                </a:solidFill>
                <a:effectLst/>
                <a:latin typeface="Helvetica" pitchFamily="2" charset="0"/>
              </a:rPr>
              <a:t>1</a:t>
            </a:r>
            <a:r>
              <a:rPr lang="el-GR" sz="1400" b="0" i="0" dirty="0">
                <a:solidFill>
                  <a:srgbClr val="1F1F1F"/>
                </a:solidFill>
                <a:effectLst/>
                <a:latin typeface="Helvetica" pitchFamily="2" charset="0"/>
              </a:rPr>
              <a:t> </a:t>
            </a:r>
            <a:r>
              <a:rPr lang="en-GB" sz="1400" b="0" i="0" dirty="0">
                <a:solidFill>
                  <a:srgbClr val="1F1F1F"/>
                </a:solidFill>
                <a:effectLst/>
                <a:latin typeface="Helvetica" pitchFamily="2" charset="0"/>
              </a:rPr>
              <a:t>transcript </a:t>
            </a:r>
            <a:r>
              <a:rPr lang="en-GB" sz="1400" dirty="0">
                <a:latin typeface="Helvetica" pitchFamily="2" charset="0"/>
              </a:rPr>
              <a:t>induced in HT29s</a:t>
            </a:r>
            <a:endParaRPr lang="en-CH" sz="1400" dirty="0">
              <a:latin typeface="Helvetica" pitchFamily="2" charset="0"/>
            </a:endParaRPr>
          </a:p>
        </p:txBody>
      </p:sp>
      <p:sp>
        <p:nvSpPr>
          <p:cNvPr id="18" name="TextBox 17">
            <a:extLst>
              <a:ext uri="{FF2B5EF4-FFF2-40B4-BE49-F238E27FC236}">
                <a16:creationId xmlns:a16="http://schemas.microsoft.com/office/drawing/2014/main" id="{EF939BEA-686F-D2BA-547F-FE7A96DC2125}"/>
              </a:ext>
            </a:extLst>
          </p:cNvPr>
          <p:cNvSpPr txBox="1"/>
          <p:nvPr/>
        </p:nvSpPr>
        <p:spPr>
          <a:xfrm>
            <a:off x="5742746" y="2071156"/>
            <a:ext cx="6152200" cy="1200329"/>
          </a:xfrm>
          <a:prstGeom prst="rect">
            <a:avLst/>
          </a:prstGeom>
          <a:noFill/>
        </p:spPr>
        <p:txBody>
          <a:bodyPr wrap="square">
            <a:spAutoFit/>
          </a:bodyPr>
          <a:lstStyle/>
          <a:p>
            <a:pPr marL="285750" indent="-285750">
              <a:buFont typeface="Wingdings" pitchFamily="2" charset="2"/>
              <a:buChar char="§"/>
            </a:pPr>
            <a:r>
              <a:rPr lang="en-US" b="0" i="0" dirty="0">
                <a:solidFill>
                  <a:srgbClr val="1F1F1F"/>
                </a:solidFill>
                <a:effectLst/>
                <a:latin typeface="Helvetica" pitchFamily="2" charset="0"/>
              </a:rPr>
              <a:t>They purified different nucleic acid fractions from treated vs. untreated cells</a:t>
            </a:r>
          </a:p>
          <a:p>
            <a:pPr marL="285750" indent="-285750">
              <a:buFont typeface="Wingdings" pitchFamily="2" charset="2"/>
              <a:buChar char="§"/>
            </a:pPr>
            <a:r>
              <a:rPr lang="en-US" dirty="0">
                <a:solidFill>
                  <a:srgbClr val="1F1F1F"/>
                </a:solidFill>
                <a:latin typeface="Helvetica" pitchFamily="2" charset="0"/>
              </a:rPr>
              <a:t>Transfected those nucleic acids into a recipient cell line</a:t>
            </a:r>
          </a:p>
          <a:p>
            <a:pPr marL="285750" indent="-285750">
              <a:buFont typeface="Wingdings" pitchFamily="2" charset="2"/>
              <a:buChar char="§"/>
            </a:pPr>
            <a:r>
              <a:rPr lang="en-US" dirty="0">
                <a:solidFill>
                  <a:srgbClr val="1F1F1F"/>
                </a:solidFill>
                <a:latin typeface="Helvetica" pitchFamily="2" charset="0"/>
              </a:rPr>
              <a:t>Measured IFNB1 induction in the recipient cells</a:t>
            </a:r>
          </a:p>
        </p:txBody>
      </p:sp>
      <p:sp>
        <p:nvSpPr>
          <p:cNvPr id="19" name="Multiply 18">
            <a:extLst>
              <a:ext uri="{FF2B5EF4-FFF2-40B4-BE49-F238E27FC236}">
                <a16:creationId xmlns:a16="http://schemas.microsoft.com/office/drawing/2014/main" id="{5A52DAC6-E579-82C3-8ED5-753C3BB8D1E3}"/>
              </a:ext>
            </a:extLst>
          </p:cNvPr>
          <p:cNvSpPr/>
          <p:nvPr/>
        </p:nvSpPr>
        <p:spPr>
          <a:xfrm>
            <a:off x="535713" y="6331579"/>
            <a:ext cx="300038" cy="36045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TextBox 19">
            <a:extLst>
              <a:ext uri="{FF2B5EF4-FFF2-40B4-BE49-F238E27FC236}">
                <a16:creationId xmlns:a16="http://schemas.microsoft.com/office/drawing/2014/main" id="{B2B7A43D-E4FE-2561-8FED-98EE59B3B419}"/>
              </a:ext>
            </a:extLst>
          </p:cNvPr>
          <p:cNvSpPr txBox="1"/>
          <p:nvPr/>
        </p:nvSpPr>
        <p:spPr>
          <a:xfrm>
            <a:off x="4111425" y="4646026"/>
            <a:ext cx="1414792" cy="1384995"/>
          </a:xfrm>
          <a:prstGeom prst="rect">
            <a:avLst/>
          </a:prstGeom>
          <a:noFill/>
        </p:spPr>
        <p:txBody>
          <a:bodyPr wrap="square" rtlCol="0">
            <a:spAutoFit/>
          </a:bodyPr>
          <a:lstStyle/>
          <a:p>
            <a:r>
              <a:rPr lang="en-CH" sz="1200" dirty="0">
                <a:solidFill>
                  <a:srgbClr val="C00000"/>
                </a:solidFill>
                <a:latin typeface="Helvetica" pitchFamily="2" charset="0"/>
              </a:rPr>
              <a:t>The fold change must be over untransfected cells, not Aza/Mock (as stated in the legend) …</a:t>
            </a:r>
          </a:p>
        </p:txBody>
      </p:sp>
    </p:spTree>
    <p:extLst>
      <p:ext uri="{BB962C8B-B14F-4D97-AF65-F5344CB8AC3E}">
        <p14:creationId xmlns:p14="http://schemas.microsoft.com/office/powerpoint/2010/main" val="247872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77BB6-A16A-7FB9-3149-BF05C759E0D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5C3738B-2A84-FF0A-96D8-232534CAA5F2}"/>
              </a:ext>
            </a:extLst>
          </p:cNvPr>
          <p:cNvSpPr/>
          <p:nvPr/>
        </p:nvSpPr>
        <p:spPr>
          <a:xfrm>
            <a:off x="3095624" y="594575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1F655A23-FE75-33E4-3905-2FFB717B9EA2}"/>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A7447647-FA06-A091-7B00-EB69F9BA047C}"/>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E38657C9-6D00-3DC2-7C17-30EDE8869E88}"/>
              </a:ext>
            </a:extLst>
          </p:cNvPr>
          <p:cNvSpPr txBox="1"/>
          <p:nvPr/>
        </p:nvSpPr>
        <p:spPr>
          <a:xfrm>
            <a:off x="733426" y="1187523"/>
            <a:ext cx="4872986" cy="369332"/>
          </a:xfrm>
          <a:prstGeom prst="rect">
            <a:avLst/>
          </a:prstGeom>
          <a:noFill/>
        </p:spPr>
        <p:txBody>
          <a:bodyPr wrap="square" rtlCol="0">
            <a:spAutoFit/>
          </a:bodyPr>
          <a:lstStyle/>
          <a:p>
            <a:r>
              <a:rPr lang="en-US" b="1" dirty="0">
                <a:latin typeface="Helvetica" pitchFamily="2" charset="0"/>
                <a:sym typeface="Wingdings" pitchFamily="2" charset="2"/>
              </a:rPr>
              <a:t>How does Aza trigger IFN</a:t>
            </a:r>
            <a:r>
              <a:rPr lang="el-GR" b="1" dirty="0">
                <a:latin typeface="Helvetica" pitchFamily="2" charset="0"/>
                <a:sym typeface="Wingdings" pitchFamily="2" charset="2"/>
              </a:rPr>
              <a:t>β</a:t>
            </a:r>
            <a:r>
              <a:rPr lang="en-US" b="1" dirty="0">
                <a:latin typeface="Helvetica" pitchFamily="2" charset="0"/>
                <a:sym typeface="Wingdings" pitchFamily="2" charset="2"/>
              </a:rPr>
              <a:t> production? </a:t>
            </a:r>
            <a:endParaRPr lang="en-CH" b="1" dirty="0">
              <a:latin typeface="Helvetica" pitchFamily="2" charset="0"/>
            </a:endParaRPr>
          </a:p>
        </p:txBody>
      </p:sp>
      <p:sp>
        <p:nvSpPr>
          <p:cNvPr id="9" name="Rectangle 8">
            <a:extLst>
              <a:ext uri="{FF2B5EF4-FFF2-40B4-BE49-F238E27FC236}">
                <a16:creationId xmlns:a16="http://schemas.microsoft.com/office/drawing/2014/main" id="{F988504B-AE0B-AEC6-46D0-400A392034C8}"/>
              </a:ext>
            </a:extLst>
          </p:cNvPr>
          <p:cNvSpPr/>
          <p:nvPr/>
        </p:nvSpPr>
        <p:spPr>
          <a:xfrm>
            <a:off x="809626" y="1819175"/>
            <a:ext cx="338137" cy="3410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10" name="Rectangle 9">
            <a:extLst>
              <a:ext uri="{FF2B5EF4-FFF2-40B4-BE49-F238E27FC236}">
                <a16:creationId xmlns:a16="http://schemas.microsoft.com/office/drawing/2014/main" id="{2D1DD215-88C0-7010-62DB-E3DA8550101B}"/>
              </a:ext>
            </a:extLst>
          </p:cNvPr>
          <p:cNvSpPr/>
          <p:nvPr/>
        </p:nvSpPr>
        <p:spPr>
          <a:xfrm>
            <a:off x="733425" y="2238533"/>
            <a:ext cx="219074" cy="2600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881F3FDC-3E4A-4550-3A2E-AFD7A525EBC0}"/>
              </a:ext>
            </a:extLst>
          </p:cNvPr>
          <p:cNvSpPr txBox="1"/>
          <p:nvPr/>
        </p:nvSpPr>
        <p:spPr>
          <a:xfrm>
            <a:off x="733425" y="1752192"/>
            <a:ext cx="10018643" cy="369332"/>
          </a:xfrm>
          <a:prstGeom prst="rect">
            <a:avLst/>
          </a:prstGeom>
          <a:noFill/>
        </p:spPr>
        <p:txBody>
          <a:bodyPr wrap="square" rtlCol="0">
            <a:spAutoFit/>
          </a:bodyPr>
          <a:lstStyle/>
          <a:p>
            <a:r>
              <a:rPr lang="en-US" dirty="0">
                <a:latin typeface="Helvetica" pitchFamily="2" charset="0"/>
              </a:rPr>
              <a:t>Figure 3D</a:t>
            </a:r>
            <a:endParaRPr lang="en-CH" dirty="0">
              <a:latin typeface="Helvetica" pitchFamily="2" charset="0"/>
            </a:endParaRPr>
          </a:p>
        </p:txBody>
      </p:sp>
      <p:pic>
        <p:nvPicPr>
          <p:cNvPr id="15" name="Picture 2">
            <a:extLst>
              <a:ext uri="{FF2B5EF4-FFF2-40B4-BE49-F238E27FC236}">
                <a16:creationId xmlns:a16="http://schemas.microsoft.com/office/drawing/2014/main" id="{41A081F6-28A6-6183-599B-3C2665FA3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3" t="50673" r="53279"/>
          <a:stretch>
            <a:fillRect/>
          </a:stretch>
        </p:blipFill>
        <p:spPr bwMode="auto">
          <a:xfrm>
            <a:off x="433388" y="2200445"/>
            <a:ext cx="4879905" cy="41182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6DBFB77-D638-0CD4-F84E-F28245168D59}"/>
              </a:ext>
            </a:extLst>
          </p:cNvPr>
          <p:cNvSpPr txBox="1"/>
          <p:nvPr/>
        </p:nvSpPr>
        <p:spPr>
          <a:xfrm>
            <a:off x="842962" y="6280240"/>
            <a:ext cx="10663306" cy="523220"/>
          </a:xfrm>
          <a:prstGeom prst="rect">
            <a:avLst/>
          </a:prstGeom>
          <a:noFill/>
        </p:spPr>
        <p:txBody>
          <a:bodyPr wrap="square">
            <a:spAutoFit/>
          </a:bodyPr>
          <a:lstStyle/>
          <a:p>
            <a:r>
              <a:rPr lang="en-GB" sz="1400" dirty="0">
                <a:solidFill>
                  <a:srgbClr val="1F1F1F"/>
                </a:solidFill>
                <a:latin typeface="Helvetica" pitchFamily="2" charset="0"/>
              </a:rPr>
              <a:t>(D) </a:t>
            </a:r>
            <a:r>
              <a:rPr lang="en-GB" sz="1400" b="0" i="0" dirty="0">
                <a:solidFill>
                  <a:srgbClr val="1F1F1F"/>
                </a:solidFill>
                <a:effectLst/>
                <a:latin typeface="Helvetica" pitchFamily="2" charset="0"/>
              </a:rPr>
              <a:t>Indicated nucleic acids from the cytoplasm of A2780- or </a:t>
            </a:r>
            <a:r>
              <a:rPr lang="en-GB" sz="1400" b="0" i="0" dirty="0" err="1">
                <a:solidFill>
                  <a:srgbClr val="1F1F1F"/>
                </a:solidFill>
                <a:effectLst/>
                <a:latin typeface="Helvetica" pitchFamily="2" charset="0"/>
              </a:rPr>
              <a:t>TykNu</a:t>
            </a:r>
            <a:r>
              <a:rPr lang="en-GB" sz="1400" b="0" i="0" dirty="0">
                <a:solidFill>
                  <a:srgbClr val="1F1F1F"/>
                </a:solidFill>
                <a:effectLst/>
                <a:latin typeface="Helvetica" pitchFamily="2" charset="0"/>
              </a:rPr>
              <a:t>-treated cells with no drug (Mock) or 500 </a:t>
            </a:r>
            <a:r>
              <a:rPr lang="en-GB" sz="1400" b="0" i="0" dirty="0" err="1">
                <a:solidFill>
                  <a:srgbClr val="1F1F1F"/>
                </a:solidFill>
                <a:effectLst/>
                <a:latin typeface="Helvetica" pitchFamily="2" charset="0"/>
              </a:rPr>
              <a:t>nM</a:t>
            </a:r>
            <a:r>
              <a:rPr lang="en-GB" sz="1400" b="0" i="0" dirty="0">
                <a:solidFill>
                  <a:srgbClr val="1F1F1F"/>
                </a:solidFill>
                <a:effectLst/>
                <a:latin typeface="Helvetica" pitchFamily="2" charset="0"/>
              </a:rPr>
              <a:t> Aza (Aza) […] before transfection into recipient HT29 cells. y axis, fold change, Aza/Mock, for </a:t>
            </a:r>
            <a:r>
              <a:rPr lang="en-GB" sz="1400" b="0" i="1" dirty="0">
                <a:solidFill>
                  <a:srgbClr val="1F1F1F"/>
                </a:solidFill>
                <a:effectLst/>
                <a:latin typeface="Helvetica" pitchFamily="2" charset="0"/>
              </a:rPr>
              <a:t>IFN</a:t>
            </a:r>
            <a:r>
              <a:rPr lang="el-GR" sz="1400" b="0" i="0" dirty="0">
                <a:solidFill>
                  <a:srgbClr val="1F1F1F"/>
                </a:solidFill>
                <a:effectLst/>
                <a:latin typeface="Helvetica" pitchFamily="2" charset="0"/>
              </a:rPr>
              <a:t>β</a:t>
            </a:r>
            <a:r>
              <a:rPr lang="el-GR" sz="1400" b="0" i="1" dirty="0">
                <a:solidFill>
                  <a:srgbClr val="1F1F1F"/>
                </a:solidFill>
                <a:effectLst/>
                <a:latin typeface="Helvetica" pitchFamily="2" charset="0"/>
              </a:rPr>
              <a:t>1</a:t>
            </a:r>
            <a:r>
              <a:rPr lang="el-GR" sz="1400" b="0" i="0" dirty="0">
                <a:solidFill>
                  <a:srgbClr val="1F1F1F"/>
                </a:solidFill>
                <a:effectLst/>
                <a:latin typeface="Helvetica" pitchFamily="2" charset="0"/>
              </a:rPr>
              <a:t> </a:t>
            </a:r>
            <a:r>
              <a:rPr lang="en-GB" sz="1400" b="0" i="0" dirty="0">
                <a:solidFill>
                  <a:srgbClr val="1F1F1F"/>
                </a:solidFill>
                <a:effectLst/>
                <a:latin typeface="Helvetica" pitchFamily="2" charset="0"/>
              </a:rPr>
              <a:t>transcript </a:t>
            </a:r>
            <a:r>
              <a:rPr lang="en-GB" sz="1400" dirty="0">
                <a:latin typeface="Helvetica" pitchFamily="2" charset="0"/>
              </a:rPr>
              <a:t>induced in HT29s</a:t>
            </a:r>
            <a:endParaRPr lang="en-CH" sz="1400" dirty="0">
              <a:latin typeface="Helvetica" pitchFamily="2" charset="0"/>
            </a:endParaRPr>
          </a:p>
        </p:txBody>
      </p:sp>
      <p:sp>
        <p:nvSpPr>
          <p:cNvPr id="18" name="TextBox 17">
            <a:extLst>
              <a:ext uri="{FF2B5EF4-FFF2-40B4-BE49-F238E27FC236}">
                <a16:creationId xmlns:a16="http://schemas.microsoft.com/office/drawing/2014/main" id="{CB9DEDB1-5EE0-3B81-2A23-F69DC99BFE31}"/>
              </a:ext>
            </a:extLst>
          </p:cNvPr>
          <p:cNvSpPr txBox="1"/>
          <p:nvPr/>
        </p:nvSpPr>
        <p:spPr>
          <a:xfrm>
            <a:off x="5742745" y="2071156"/>
            <a:ext cx="5715829" cy="3970318"/>
          </a:xfrm>
          <a:prstGeom prst="rect">
            <a:avLst/>
          </a:prstGeom>
          <a:noFill/>
        </p:spPr>
        <p:txBody>
          <a:bodyPr wrap="square">
            <a:spAutoFit/>
          </a:bodyPr>
          <a:lstStyle/>
          <a:p>
            <a:pPr marL="285750" indent="-285750">
              <a:buFont typeface="System Font Regular"/>
              <a:buChar char="?"/>
            </a:pPr>
            <a:r>
              <a:rPr lang="en-US" dirty="0">
                <a:solidFill>
                  <a:schemeClr val="bg2">
                    <a:lumMod val="75000"/>
                  </a:schemeClr>
                </a:solidFill>
                <a:latin typeface="Helvetica" pitchFamily="2" charset="0"/>
              </a:rPr>
              <a:t>What is the level of IFNB1 in </a:t>
            </a:r>
            <a:r>
              <a:rPr lang="en-US" dirty="0" err="1">
                <a:solidFill>
                  <a:schemeClr val="bg2">
                    <a:lumMod val="75000"/>
                  </a:schemeClr>
                </a:solidFill>
                <a:latin typeface="Helvetica" pitchFamily="2" charset="0"/>
              </a:rPr>
              <a:t>untransfected</a:t>
            </a:r>
            <a:r>
              <a:rPr lang="en-US" dirty="0">
                <a:solidFill>
                  <a:schemeClr val="bg2">
                    <a:lumMod val="75000"/>
                  </a:schemeClr>
                </a:solidFill>
                <a:latin typeface="Helvetica" pitchFamily="2" charset="0"/>
              </a:rPr>
              <a:t> (“Tx”) recipient cells?</a:t>
            </a:r>
          </a:p>
          <a:p>
            <a:pPr marL="285750" indent="-285750">
              <a:buFont typeface="System Font Regular"/>
              <a:buChar char="?"/>
            </a:pPr>
            <a:r>
              <a:rPr lang="en-US" dirty="0">
                <a:solidFill>
                  <a:schemeClr val="bg2">
                    <a:lumMod val="75000"/>
                  </a:schemeClr>
                </a:solidFill>
                <a:latin typeface="Helvetica" pitchFamily="2" charset="0"/>
              </a:rPr>
              <a:t>What happens to IFNB1 when cells receive synthetic dsRNA (</a:t>
            </a:r>
            <a:r>
              <a:rPr lang="en-US" dirty="0" err="1">
                <a:solidFill>
                  <a:schemeClr val="bg2">
                    <a:lumMod val="75000"/>
                  </a:schemeClr>
                </a:solidFill>
                <a:latin typeface="Helvetica" pitchFamily="2" charset="0"/>
              </a:rPr>
              <a:t>poly:IC</a:t>
            </a:r>
            <a:r>
              <a:rPr lang="en-US" dirty="0">
                <a:solidFill>
                  <a:schemeClr val="bg2">
                    <a:lumMod val="75000"/>
                  </a:schemeClr>
                </a:solidFill>
                <a:latin typeface="Helvetica" pitchFamily="2" charset="0"/>
              </a:rPr>
              <a:t>)?</a:t>
            </a:r>
          </a:p>
          <a:p>
            <a:pPr marL="285750" indent="-285750">
              <a:buFont typeface="System Font Regular"/>
              <a:buChar char="?"/>
            </a:pPr>
            <a:r>
              <a:rPr lang="en-US" dirty="0">
                <a:solidFill>
                  <a:schemeClr val="bg2">
                    <a:lumMod val="75000"/>
                  </a:schemeClr>
                </a:solidFill>
                <a:latin typeface="Helvetica" pitchFamily="2" charset="0"/>
              </a:rPr>
              <a:t>What happens to IFNB1 when cells receive cytoplasmic DNA from Aza-treated cells? And from mock-treated cells?</a:t>
            </a:r>
          </a:p>
          <a:p>
            <a:pPr marL="285750" indent="-285750">
              <a:buFont typeface="System Font Regular"/>
              <a:buChar char="?"/>
            </a:pPr>
            <a:r>
              <a:rPr lang="en-US" dirty="0">
                <a:solidFill>
                  <a:schemeClr val="bg2">
                    <a:lumMod val="75000"/>
                  </a:schemeClr>
                </a:solidFill>
                <a:latin typeface="Helvetica" pitchFamily="2" charset="0"/>
              </a:rPr>
              <a:t>What happens to IFNB1 when cells receive cytosolic RNA from Aza-treated cells? And from mock-treated cells?</a:t>
            </a:r>
          </a:p>
          <a:p>
            <a:pPr marL="285750" indent="-285750">
              <a:buFont typeface="System Font Regular"/>
              <a:buChar char="?"/>
            </a:pPr>
            <a:r>
              <a:rPr lang="en-US" dirty="0">
                <a:solidFill>
                  <a:schemeClr val="bg2">
                    <a:lumMod val="75000"/>
                  </a:schemeClr>
                </a:solidFill>
                <a:latin typeface="Helvetica" pitchFamily="2" charset="0"/>
              </a:rPr>
              <a:t>What is the difference between </a:t>
            </a:r>
            <a:r>
              <a:rPr lang="en-US" dirty="0" err="1">
                <a:solidFill>
                  <a:schemeClr val="bg2">
                    <a:lumMod val="75000"/>
                  </a:schemeClr>
                </a:solidFill>
                <a:latin typeface="Helvetica" pitchFamily="2" charset="0"/>
              </a:rPr>
              <a:t>polyA</a:t>
            </a:r>
            <a:r>
              <a:rPr lang="en-US" dirty="0">
                <a:solidFill>
                  <a:schemeClr val="bg2">
                    <a:lumMod val="75000"/>
                  </a:schemeClr>
                </a:solidFill>
                <a:latin typeface="Helvetica" pitchFamily="2" charset="0"/>
              </a:rPr>
              <a:t> RNA and non-</a:t>
            </a:r>
            <a:r>
              <a:rPr lang="en-US" dirty="0" err="1">
                <a:solidFill>
                  <a:schemeClr val="bg2">
                    <a:lumMod val="75000"/>
                  </a:schemeClr>
                </a:solidFill>
                <a:latin typeface="Helvetica" pitchFamily="2" charset="0"/>
              </a:rPr>
              <a:t>polyA</a:t>
            </a:r>
            <a:r>
              <a:rPr lang="en-US" dirty="0">
                <a:solidFill>
                  <a:schemeClr val="bg2">
                    <a:lumMod val="75000"/>
                  </a:schemeClr>
                </a:solidFill>
                <a:latin typeface="Helvetica" pitchFamily="2" charset="0"/>
              </a:rPr>
              <a:t> RNA?</a:t>
            </a:r>
          </a:p>
          <a:p>
            <a:pPr marL="285750" indent="-285750">
              <a:buFont typeface="System Font Regular"/>
              <a:buChar char="?"/>
            </a:pPr>
            <a:r>
              <a:rPr lang="en-US" b="1" dirty="0">
                <a:solidFill>
                  <a:schemeClr val="bg2">
                    <a:lumMod val="75000"/>
                  </a:schemeClr>
                </a:solidFill>
                <a:latin typeface="Helvetica" pitchFamily="2" charset="0"/>
              </a:rPr>
              <a:t>Do you think this experiment answers the above question?</a:t>
            </a:r>
            <a:endParaRPr lang="en-CH" b="1" dirty="0">
              <a:solidFill>
                <a:schemeClr val="bg2">
                  <a:lumMod val="75000"/>
                </a:schemeClr>
              </a:solidFill>
              <a:latin typeface="Helvetica" pitchFamily="2" charset="0"/>
            </a:endParaRPr>
          </a:p>
        </p:txBody>
      </p:sp>
      <p:sp>
        <p:nvSpPr>
          <p:cNvPr id="19" name="Multiply 18">
            <a:extLst>
              <a:ext uri="{FF2B5EF4-FFF2-40B4-BE49-F238E27FC236}">
                <a16:creationId xmlns:a16="http://schemas.microsoft.com/office/drawing/2014/main" id="{1D64C928-4A42-1D87-E18D-CE6D782526C4}"/>
              </a:ext>
            </a:extLst>
          </p:cNvPr>
          <p:cNvSpPr/>
          <p:nvPr/>
        </p:nvSpPr>
        <p:spPr>
          <a:xfrm>
            <a:off x="535713" y="6331579"/>
            <a:ext cx="300038" cy="360457"/>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TextBox 19">
            <a:extLst>
              <a:ext uri="{FF2B5EF4-FFF2-40B4-BE49-F238E27FC236}">
                <a16:creationId xmlns:a16="http://schemas.microsoft.com/office/drawing/2014/main" id="{0C94141E-A042-5CF1-6EB3-D764E03C59BC}"/>
              </a:ext>
            </a:extLst>
          </p:cNvPr>
          <p:cNvSpPr txBox="1"/>
          <p:nvPr/>
        </p:nvSpPr>
        <p:spPr>
          <a:xfrm>
            <a:off x="4111425" y="4646026"/>
            <a:ext cx="1414792" cy="1384995"/>
          </a:xfrm>
          <a:prstGeom prst="rect">
            <a:avLst/>
          </a:prstGeom>
          <a:noFill/>
        </p:spPr>
        <p:txBody>
          <a:bodyPr wrap="square" rtlCol="0">
            <a:spAutoFit/>
          </a:bodyPr>
          <a:lstStyle/>
          <a:p>
            <a:r>
              <a:rPr lang="en-CH" sz="1200" dirty="0">
                <a:solidFill>
                  <a:srgbClr val="C00000"/>
                </a:solidFill>
                <a:latin typeface="Helvetica" pitchFamily="2" charset="0"/>
              </a:rPr>
              <a:t>The fold change must be over untransfected cells, not Aza/Mock (as stated in the legend) …</a:t>
            </a:r>
          </a:p>
        </p:txBody>
      </p:sp>
    </p:spTree>
    <p:extLst>
      <p:ext uri="{BB962C8B-B14F-4D97-AF65-F5344CB8AC3E}">
        <p14:creationId xmlns:p14="http://schemas.microsoft.com/office/powerpoint/2010/main" val="355299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497B2-6EA1-7FBB-9E43-62932124AFF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FC9B49-2B85-DC9C-92FC-2EBB778C8265}"/>
              </a:ext>
            </a:extLst>
          </p:cNvPr>
          <p:cNvSpPr txBox="1"/>
          <p:nvPr/>
        </p:nvSpPr>
        <p:spPr>
          <a:xfrm>
            <a:off x="1935835" y="613619"/>
            <a:ext cx="10143975" cy="707886"/>
          </a:xfrm>
          <a:prstGeom prst="rect">
            <a:avLst/>
          </a:prstGeom>
          <a:noFill/>
        </p:spPr>
        <p:txBody>
          <a:bodyPr wrap="square" rtlCol="0">
            <a:spAutoFit/>
          </a:bodyPr>
          <a:lstStyle/>
          <a:p>
            <a:r>
              <a:rPr lang="en-CH" sz="4000" b="1" dirty="0">
                <a:latin typeface="Helvetica" pitchFamily="2" charset="0"/>
              </a:rPr>
              <a:t>Immune activation during cancer</a:t>
            </a:r>
          </a:p>
        </p:txBody>
      </p:sp>
      <p:pic>
        <p:nvPicPr>
          <p:cNvPr id="5" name="Picture 2" descr="Innate immune cells in tumor microenvironment: A new frontier in cancer  immunotherapy: iScience">
            <a:extLst>
              <a:ext uri="{FF2B5EF4-FFF2-40B4-BE49-F238E27FC236}">
                <a16:creationId xmlns:a16="http://schemas.microsoft.com/office/drawing/2014/main" id="{67F28A2A-9D52-3A94-DB97-75FB718C9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1797" y="3163647"/>
            <a:ext cx="2783734" cy="2783734"/>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Fig. 1">
            <a:extLst>
              <a:ext uri="{FF2B5EF4-FFF2-40B4-BE49-F238E27FC236}">
                <a16:creationId xmlns:a16="http://schemas.microsoft.com/office/drawing/2014/main" id="{6232295E-1150-23FC-3E85-9C466966A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290" y="1568227"/>
            <a:ext cx="4953040" cy="52897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AB6A42E-5636-A9B7-812F-01EEB32E4C22}"/>
              </a:ext>
            </a:extLst>
          </p:cNvPr>
          <p:cNvSpPr txBox="1"/>
          <p:nvPr/>
        </p:nvSpPr>
        <p:spPr>
          <a:xfrm>
            <a:off x="7550498" y="1568227"/>
            <a:ext cx="4074942" cy="307777"/>
          </a:xfrm>
          <a:prstGeom prst="rect">
            <a:avLst/>
          </a:prstGeom>
          <a:noFill/>
        </p:spPr>
        <p:txBody>
          <a:bodyPr wrap="square" rtlCol="0">
            <a:spAutoFit/>
          </a:bodyPr>
          <a:lstStyle/>
          <a:p>
            <a:r>
              <a:rPr lang="en-CH" sz="1400" dirty="0">
                <a:solidFill>
                  <a:schemeClr val="bg2">
                    <a:lumMod val="75000"/>
                  </a:schemeClr>
                </a:solidFill>
                <a:latin typeface="Helvetica" pitchFamily="2" charset="0"/>
                <a:cs typeface="Times New Roman" panose="02020603050405020304" pitchFamily="18" charset="0"/>
              </a:rPr>
              <a:t>Demaria et al. (Nature, 2019)</a:t>
            </a:r>
          </a:p>
        </p:txBody>
      </p:sp>
      <p:sp>
        <p:nvSpPr>
          <p:cNvPr id="8" name="TextBox 7">
            <a:extLst>
              <a:ext uri="{FF2B5EF4-FFF2-40B4-BE49-F238E27FC236}">
                <a16:creationId xmlns:a16="http://schemas.microsoft.com/office/drawing/2014/main" id="{975B5CBF-6B74-1D00-357C-8A0241373D60}"/>
              </a:ext>
            </a:extLst>
          </p:cNvPr>
          <p:cNvSpPr txBox="1"/>
          <p:nvPr/>
        </p:nvSpPr>
        <p:spPr>
          <a:xfrm>
            <a:off x="8259653" y="5781254"/>
            <a:ext cx="3365787" cy="646331"/>
          </a:xfrm>
          <a:prstGeom prst="rect">
            <a:avLst/>
          </a:prstGeom>
          <a:noFill/>
        </p:spPr>
        <p:txBody>
          <a:bodyPr wrap="square" rtlCol="0">
            <a:spAutoFit/>
          </a:bodyPr>
          <a:lstStyle/>
          <a:p>
            <a:pPr marL="285750" indent="-285750">
              <a:buFont typeface="System Font Regular"/>
              <a:buChar char="?"/>
            </a:pPr>
            <a:r>
              <a:rPr lang="en-CH" b="1" dirty="0">
                <a:solidFill>
                  <a:schemeClr val="bg2">
                    <a:lumMod val="75000"/>
                  </a:schemeClr>
                </a:solidFill>
                <a:latin typeface="Helvetica" pitchFamily="2" charset="0"/>
              </a:rPr>
              <a:t>How does a tumour activate innate immunity?</a:t>
            </a:r>
          </a:p>
        </p:txBody>
      </p:sp>
    </p:spTree>
    <p:extLst>
      <p:ext uri="{BB962C8B-B14F-4D97-AF65-F5344CB8AC3E}">
        <p14:creationId xmlns:p14="http://schemas.microsoft.com/office/powerpoint/2010/main" val="2805742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Roles of mRNA poly(A) tails in regulation of eukaryotic gene expression |  Nature Reviews Molecular Cell Biology">
            <a:extLst>
              <a:ext uri="{FF2B5EF4-FFF2-40B4-BE49-F238E27FC236}">
                <a16:creationId xmlns:a16="http://schemas.microsoft.com/office/drawing/2014/main" id="{7D5DC0C9-F84F-27D4-0EEE-68E7ACCDB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34" y="499403"/>
            <a:ext cx="7465047" cy="58591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F0CE74-8CA9-380E-79E4-0B8A0C595190}"/>
              </a:ext>
            </a:extLst>
          </p:cNvPr>
          <p:cNvSpPr txBox="1"/>
          <p:nvPr/>
        </p:nvSpPr>
        <p:spPr>
          <a:xfrm>
            <a:off x="8131126" y="6414868"/>
            <a:ext cx="4074942" cy="307777"/>
          </a:xfrm>
          <a:prstGeom prst="rect">
            <a:avLst/>
          </a:prstGeom>
          <a:noFill/>
        </p:spPr>
        <p:txBody>
          <a:bodyPr wrap="square" rtlCol="0">
            <a:spAutoFit/>
          </a:bodyPr>
          <a:lstStyle/>
          <a:p>
            <a:r>
              <a:rPr lang="en-CH" sz="1400" dirty="0">
                <a:solidFill>
                  <a:schemeClr val="bg2">
                    <a:lumMod val="75000"/>
                  </a:schemeClr>
                </a:solidFill>
                <a:latin typeface="Helvetica" pitchFamily="2" charset="0"/>
                <a:cs typeface="Times New Roman" panose="02020603050405020304" pitchFamily="18" charset="0"/>
              </a:rPr>
              <a:t>Passmore &amp; Coller (2021, Nat Rev Mol Cell Biol)</a:t>
            </a:r>
          </a:p>
        </p:txBody>
      </p:sp>
    </p:spTree>
    <p:extLst>
      <p:ext uri="{BB962C8B-B14F-4D97-AF65-F5344CB8AC3E}">
        <p14:creationId xmlns:p14="http://schemas.microsoft.com/office/powerpoint/2010/main" val="3188180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9BBBBD3-59EC-8D22-A79C-7806BA6DD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806108"/>
            <a:ext cx="5245783" cy="5245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D1B4133-BF52-EEDF-9EDB-3DA17595A5C0}"/>
              </a:ext>
            </a:extLst>
          </p:cNvPr>
          <p:cNvPicPr>
            <a:picLocks noChangeAspect="1"/>
          </p:cNvPicPr>
          <p:nvPr/>
        </p:nvPicPr>
        <p:blipFill>
          <a:blip r:embed="rId4"/>
          <a:stretch>
            <a:fillRect/>
          </a:stretch>
        </p:blipFill>
        <p:spPr>
          <a:xfrm>
            <a:off x="6096000" y="806108"/>
            <a:ext cx="5908019" cy="1098892"/>
          </a:xfrm>
          <a:prstGeom prst="rect">
            <a:avLst/>
          </a:prstGeom>
        </p:spPr>
      </p:pic>
      <p:sp>
        <p:nvSpPr>
          <p:cNvPr id="3" name="TextBox 2">
            <a:extLst>
              <a:ext uri="{FF2B5EF4-FFF2-40B4-BE49-F238E27FC236}">
                <a16:creationId xmlns:a16="http://schemas.microsoft.com/office/drawing/2014/main" id="{6F4A60F4-E0A7-F4DD-0D2A-F1F4F5EE79EC}"/>
              </a:ext>
            </a:extLst>
          </p:cNvPr>
          <p:cNvSpPr txBox="1"/>
          <p:nvPr/>
        </p:nvSpPr>
        <p:spPr>
          <a:xfrm>
            <a:off x="10154529" y="6357718"/>
            <a:ext cx="4074942" cy="307777"/>
          </a:xfrm>
          <a:prstGeom prst="rect">
            <a:avLst/>
          </a:prstGeom>
          <a:noFill/>
        </p:spPr>
        <p:txBody>
          <a:bodyPr wrap="square" rtlCol="0">
            <a:spAutoFit/>
          </a:bodyPr>
          <a:lstStyle/>
          <a:p>
            <a:r>
              <a:rPr lang="en-CH" sz="1400" dirty="0">
                <a:solidFill>
                  <a:schemeClr val="bg2">
                    <a:lumMod val="75000"/>
                  </a:schemeClr>
                </a:solidFill>
                <a:latin typeface="Helvetica" pitchFamily="2" charset="0"/>
                <a:cs typeface="Times New Roman" panose="02020603050405020304" pitchFamily="18" charset="0"/>
              </a:rPr>
              <a:t>Wu et al. (2013, Cell)</a:t>
            </a:r>
          </a:p>
        </p:txBody>
      </p:sp>
      <p:pic>
        <p:nvPicPr>
          <p:cNvPr id="4" name="Picture 3">
            <a:extLst>
              <a:ext uri="{FF2B5EF4-FFF2-40B4-BE49-F238E27FC236}">
                <a16:creationId xmlns:a16="http://schemas.microsoft.com/office/drawing/2014/main" id="{C73207AD-776B-939B-39EC-92B15B703FF5}"/>
              </a:ext>
            </a:extLst>
          </p:cNvPr>
          <p:cNvPicPr>
            <a:picLocks noChangeAspect="1"/>
          </p:cNvPicPr>
          <p:nvPr/>
        </p:nvPicPr>
        <p:blipFill>
          <a:blip r:embed="rId5"/>
          <a:srcRect l="2737"/>
          <a:stretch>
            <a:fillRect/>
          </a:stretch>
        </p:blipFill>
        <p:spPr>
          <a:xfrm>
            <a:off x="6096000" y="2114572"/>
            <a:ext cx="5503486" cy="2317751"/>
          </a:xfrm>
          <a:prstGeom prst="rect">
            <a:avLst/>
          </a:prstGeom>
        </p:spPr>
      </p:pic>
      <p:sp>
        <p:nvSpPr>
          <p:cNvPr id="5" name="Rectangle 4">
            <a:extLst>
              <a:ext uri="{FF2B5EF4-FFF2-40B4-BE49-F238E27FC236}">
                <a16:creationId xmlns:a16="http://schemas.microsoft.com/office/drawing/2014/main" id="{14FD81F1-80AC-F0C9-A98A-22CFFBA600D3}"/>
              </a:ext>
            </a:extLst>
          </p:cNvPr>
          <p:cNvSpPr/>
          <p:nvPr/>
        </p:nvSpPr>
        <p:spPr>
          <a:xfrm>
            <a:off x="6096000" y="2114572"/>
            <a:ext cx="502508" cy="4382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CCF08F20-0EBF-6A22-9DDF-85164B8C4290}"/>
              </a:ext>
            </a:extLst>
          </p:cNvPr>
          <p:cNvSpPr/>
          <p:nvPr/>
        </p:nvSpPr>
        <p:spPr>
          <a:xfrm>
            <a:off x="11423251" y="2114572"/>
            <a:ext cx="502508" cy="4382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7" name="Picture 6">
            <a:extLst>
              <a:ext uri="{FF2B5EF4-FFF2-40B4-BE49-F238E27FC236}">
                <a16:creationId xmlns:a16="http://schemas.microsoft.com/office/drawing/2014/main" id="{CB143FEF-E119-C64A-2B6C-11792D1F0024}"/>
              </a:ext>
            </a:extLst>
          </p:cNvPr>
          <p:cNvPicPr>
            <a:picLocks noChangeAspect="1"/>
          </p:cNvPicPr>
          <p:nvPr/>
        </p:nvPicPr>
        <p:blipFill>
          <a:blip r:embed="rId6"/>
          <a:stretch>
            <a:fillRect/>
          </a:stretch>
        </p:blipFill>
        <p:spPr>
          <a:xfrm>
            <a:off x="6298519" y="4713226"/>
            <a:ext cx="2585989" cy="1363589"/>
          </a:xfrm>
          <a:prstGeom prst="rect">
            <a:avLst/>
          </a:prstGeom>
        </p:spPr>
      </p:pic>
    </p:spTree>
    <p:extLst>
      <p:ext uri="{BB962C8B-B14F-4D97-AF65-F5344CB8AC3E}">
        <p14:creationId xmlns:p14="http://schemas.microsoft.com/office/powerpoint/2010/main" val="2252251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4BDF1-DCDC-433C-B4FA-30DCE7658E2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925D682-8723-03AF-C8E8-D26AB4BC0C90}"/>
              </a:ext>
            </a:extLst>
          </p:cNvPr>
          <p:cNvSpPr/>
          <p:nvPr/>
        </p:nvSpPr>
        <p:spPr>
          <a:xfrm>
            <a:off x="3095624" y="594575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AEA53F26-BE26-01CE-2231-9A8512CED442}"/>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B6E27FCB-5A0C-DF53-FA63-2AC56B8EADBF}"/>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C4CF6ECB-62D4-9520-4B99-2BADEFC77C4C}"/>
              </a:ext>
            </a:extLst>
          </p:cNvPr>
          <p:cNvSpPr txBox="1"/>
          <p:nvPr/>
        </p:nvSpPr>
        <p:spPr>
          <a:xfrm>
            <a:off x="733425" y="1187523"/>
            <a:ext cx="7696200" cy="369332"/>
          </a:xfrm>
          <a:prstGeom prst="rect">
            <a:avLst/>
          </a:prstGeom>
          <a:noFill/>
        </p:spPr>
        <p:txBody>
          <a:bodyPr wrap="square" rtlCol="0">
            <a:spAutoFit/>
          </a:bodyPr>
          <a:lstStyle/>
          <a:p>
            <a:r>
              <a:rPr lang="en-US" b="1" dirty="0">
                <a:latin typeface="Helvetica" pitchFamily="2" charset="0"/>
                <a:sym typeface="Wingdings" pitchFamily="2" charset="2"/>
              </a:rPr>
              <a:t>Things I find strange about this experiment …</a:t>
            </a:r>
            <a:endParaRPr lang="en-CH" b="1" dirty="0">
              <a:latin typeface="Helvetica" pitchFamily="2" charset="0"/>
            </a:endParaRPr>
          </a:p>
        </p:txBody>
      </p:sp>
      <p:sp>
        <p:nvSpPr>
          <p:cNvPr id="9" name="Rectangle 8">
            <a:extLst>
              <a:ext uri="{FF2B5EF4-FFF2-40B4-BE49-F238E27FC236}">
                <a16:creationId xmlns:a16="http://schemas.microsoft.com/office/drawing/2014/main" id="{4529AB1A-FBFE-ECE0-528C-185820A6AF21}"/>
              </a:ext>
            </a:extLst>
          </p:cNvPr>
          <p:cNvSpPr/>
          <p:nvPr/>
        </p:nvSpPr>
        <p:spPr>
          <a:xfrm>
            <a:off x="809626" y="1819175"/>
            <a:ext cx="338137" cy="3410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10" name="Rectangle 9">
            <a:extLst>
              <a:ext uri="{FF2B5EF4-FFF2-40B4-BE49-F238E27FC236}">
                <a16:creationId xmlns:a16="http://schemas.microsoft.com/office/drawing/2014/main" id="{C6927CD7-08A6-F90B-2931-B59ABEAF3FA3}"/>
              </a:ext>
            </a:extLst>
          </p:cNvPr>
          <p:cNvSpPr/>
          <p:nvPr/>
        </p:nvSpPr>
        <p:spPr>
          <a:xfrm>
            <a:off x="733425" y="2238533"/>
            <a:ext cx="219074" cy="2600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0B840633-F866-0953-9A0F-0A84022D38A3}"/>
              </a:ext>
            </a:extLst>
          </p:cNvPr>
          <p:cNvSpPr txBox="1"/>
          <p:nvPr/>
        </p:nvSpPr>
        <p:spPr>
          <a:xfrm>
            <a:off x="733425" y="1752192"/>
            <a:ext cx="10018643" cy="369332"/>
          </a:xfrm>
          <a:prstGeom prst="rect">
            <a:avLst/>
          </a:prstGeom>
          <a:noFill/>
        </p:spPr>
        <p:txBody>
          <a:bodyPr wrap="square" rtlCol="0">
            <a:spAutoFit/>
          </a:bodyPr>
          <a:lstStyle/>
          <a:p>
            <a:r>
              <a:rPr lang="en-US" dirty="0">
                <a:latin typeface="Helvetica" pitchFamily="2" charset="0"/>
              </a:rPr>
              <a:t>Figure 3D</a:t>
            </a:r>
            <a:endParaRPr lang="en-CH" dirty="0">
              <a:latin typeface="Helvetica" pitchFamily="2" charset="0"/>
            </a:endParaRPr>
          </a:p>
        </p:txBody>
      </p:sp>
      <p:pic>
        <p:nvPicPr>
          <p:cNvPr id="15" name="Picture 2">
            <a:extLst>
              <a:ext uri="{FF2B5EF4-FFF2-40B4-BE49-F238E27FC236}">
                <a16:creationId xmlns:a16="http://schemas.microsoft.com/office/drawing/2014/main" id="{749F805E-6E4F-75C4-737E-EC93EBFEE4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3" t="50673" r="53279"/>
          <a:stretch>
            <a:fillRect/>
          </a:stretch>
        </p:blipFill>
        <p:spPr bwMode="auto">
          <a:xfrm>
            <a:off x="433388" y="2200445"/>
            <a:ext cx="4879905" cy="411821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28607F3-6E4F-3EBC-EE3B-A98B50EFBEE6}"/>
              </a:ext>
            </a:extLst>
          </p:cNvPr>
          <p:cNvSpPr txBox="1"/>
          <p:nvPr/>
        </p:nvSpPr>
        <p:spPr>
          <a:xfrm>
            <a:off x="5742745" y="2071156"/>
            <a:ext cx="5715829" cy="4524315"/>
          </a:xfrm>
          <a:prstGeom prst="rect">
            <a:avLst/>
          </a:prstGeom>
          <a:noFill/>
        </p:spPr>
        <p:txBody>
          <a:bodyPr wrap="square">
            <a:spAutoFit/>
          </a:bodyPr>
          <a:lstStyle/>
          <a:p>
            <a:pPr marL="285750" indent="-285750">
              <a:buFont typeface="Wingdings" pitchFamily="2" charset="2"/>
              <a:buChar char="§"/>
            </a:pPr>
            <a:r>
              <a:rPr lang="en-CH" b="1" dirty="0">
                <a:latin typeface="Helvetica" pitchFamily="2" charset="0"/>
              </a:rPr>
              <a:t>HT29 </a:t>
            </a:r>
            <a:r>
              <a:rPr lang="en-GB" b="1" dirty="0">
                <a:latin typeface="Helvetica" pitchFamily="2" charset="0"/>
              </a:rPr>
              <a:t>are cGAS–STING deficient </a:t>
            </a:r>
            <a:r>
              <a:rPr lang="en-GB" dirty="0">
                <a:latin typeface="Helvetica" pitchFamily="2" charset="0"/>
              </a:rPr>
              <a:t>→ they do not respond to DNA transfection.</a:t>
            </a:r>
          </a:p>
          <a:p>
            <a:pPr marL="285750" indent="-285750">
              <a:buFont typeface="Wingdings" pitchFamily="2" charset="2"/>
              <a:buChar char="§"/>
            </a:pPr>
            <a:r>
              <a:rPr lang="en-GB" dirty="0">
                <a:latin typeface="Helvetica" pitchFamily="2" charset="0"/>
              </a:rPr>
              <a:t>Using HT29 – the results </a:t>
            </a:r>
            <a:r>
              <a:rPr lang="en-GB" b="1" dirty="0">
                <a:latin typeface="Helvetica" pitchFamily="2" charset="0"/>
              </a:rPr>
              <a:t>cannot reflect endogenous signaling</a:t>
            </a:r>
            <a:r>
              <a:rPr lang="en-GB" dirty="0">
                <a:latin typeface="Helvetica" pitchFamily="2" charset="0"/>
              </a:rPr>
              <a:t> in A2780/</a:t>
            </a:r>
            <a:r>
              <a:rPr lang="en-GB" dirty="0" err="1">
                <a:latin typeface="Helvetica" pitchFamily="2" charset="0"/>
              </a:rPr>
              <a:t>TykNu</a:t>
            </a:r>
            <a:r>
              <a:rPr lang="en-GB" dirty="0">
                <a:latin typeface="Helvetica" pitchFamily="2" charset="0"/>
              </a:rPr>
              <a:t>.</a:t>
            </a:r>
          </a:p>
          <a:p>
            <a:pPr marL="285750" indent="-285750">
              <a:buFont typeface="Wingdings" pitchFamily="2" charset="2"/>
              <a:buChar char="§"/>
            </a:pPr>
            <a:r>
              <a:rPr lang="en-GB" dirty="0">
                <a:latin typeface="Helvetica" pitchFamily="2" charset="0"/>
              </a:rPr>
              <a:t>No DNA response in HT29 ≠ no DNA response in Aza-treated </a:t>
            </a:r>
            <a:r>
              <a:rPr lang="en-GB" dirty="0" err="1">
                <a:latin typeface="Helvetica" pitchFamily="2" charset="0"/>
              </a:rPr>
              <a:t>tumor</a:t>
            </a:r>
            <a:r>
              <a:rPr lang="en-GB" dirty="0">
                <a:latin typeface="Helvetica" pitchFamily="2" charset="0"/>
              </a:rPr>
              <a:t> cells.</a:t>
            </a:r>
          </a:p>
          <a:p>
            <a:pPr marL="285750" indent="-285750">
              <a:buFont typeface="Wingdings" pitchFamily="2" charset="2"/>
              <a:buChar char="§"/>
            </a:pPr>
            <a:r>
              <a:rPr lang="en-GB" b="1" dirty="0">
                <a:latin typeface="Helvetica" pitchFamily="2" charset="0"/>
              </a:rPr>
              <a:t>Transfection is highly artificial </a:t>
            </a:r>
            <a:r>
              <a:rPr lang="en-GB" dirty="0">
                <a:latin typeface="Helvetica" pitchFamily="2" charset="0"/>
              </a:rPr>
              <a:t>→ bypasses normal RNA localization/decay; even mock RNA becomes strongly immunogenic</a:t>
            </a:r>
          </a:p>
          <a:p>
            <a:pPr marL="285750" indent="-285750">
              <a:buFont typeface="Wingdings" pitchFamily="2" charset="2"/>
              <a:buChar char="§"/>
            </a:pPr>
            <a:r>
              <a:rPr lang="en-GB" dirty="0">
                <a:latin typeface="Helvetica" pitchFamily="2" charset="0"/>
              </a:rPr>
              <a:t>The assay tests </a:t>
            </a:r>
            <a:r>
              <a:rPr lang="en-GB" b="1" dirty="0">
                <a:latin typeface="Helvetica" pitchFamily="2" charset="0"/>
              </a:rPr>
              <a:t>forced RNA delivery into a different cell line</a:t>
            </a:r>
            <a:r>
              <a:rPr lang="en-GB" dirty="0">
                <a:latin typeface="Helvetica" pitchFamily="2" charset="0"/>
              </a:rPr>
              <a:t>, not physiological dsRNA accumulation in Aza-treated cells.</a:t>
            </a:r>
          </a:p>
          <a:p>
            <a:pPr marL="285750" indent="-285750">
              <a:buFont typeface="Wingdings" pitchFamily="2" charset="2"/>
              <a:buChar char="§"/>
            </a:pPr>
            <a:r>
              <a:rPr lang="en-GB" b="1" dirty="0">
                <a:latin typeface="Helvetica" pitchFamily="2" charset="0"/>
              </a:rPr>
              <a:t>Figure 3D cannot identify the endogenous trigger </a:t>
            </a:r>
            <a:r>
              <a:rPr lang="en-GB" dirty="0">
                <a:latin typeface="Helvetica" pitchFamily="2" charset="0"/>
              </a:rPr>
              <a:t>(RNA vs DNA) in the original system — it only shows RNA is sufficient in HT29, not that RNA is the true endogenous ligand.</a:t>
            </a:r>
            <a:endParaRPr lang="en-CH" dirty="0">
              <a:latin typeface="Helvetica" pitchFamily="2" charset="0"/>
            </a:endParaRPr>
          </a:p>
        </p:txBody>
      </p:sp>
      <p:pic>
        <p:nvPicPr>
          <p:cNvPr id="15369" name="Picture 9" descr="Confused Dog GIFs | Tenor">
            <a:extLst>
              <a:ext uri="{FF2B5EF4-FFF2-40B4-BE49-F238E27FC236}">
                <a16:creationId xmlns:a16="http://schemas.microsoft.com/office/drawing/2014/main" id="{ADEDA484-2DC4-EDDD-C515-485353F2A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1942"/>
            <a:ext cx="27940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74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D785F-1688-5D04-D6A2-617DDE8AF82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5B8C8C5-2DC5-BCAA-BED6-ED3EC0F6C467}"/>
              </a:ext>
            </a:extLst>
          </p:cNvPr>
          <p:cNvSpPr/>
          <p:nvPr/>
        </p:nvSpPr>
        <p:spPr>
          <a:xfrm>
            <a:off x="3095624" y="594575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07F3379D-9C72-3EFD-870A-D37ECC382B9C}"/>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BEFDF559-5F00-26D2-88C5-92C735E683C6}"/>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TextBox 2">
            <a:extLst>
              <a:ext uri="{FF2B5EF4-FFF2-40B4-BE49-F238E27FC236}">
                <a16:creationId xmlns:a16="http://schemas.microsoft.com/office/drawing/2014/main" id="{E3581DCE-477A-FD87-840E-C10B3BCE44EB}"/>
              </a:ext>
            </a:extLst>
          </p:cNvPr>
          <p:cNvSpPr txBox="1"/>
          <p:nvPr/>
        </p:nvSpPr>
        <p:spPr>
          <a:xfrm>
            <a:off x="733426" y="1187523"/>
            <a:ext cx="4872986" cy="369332"/>
          </a:xfrm>
          <a:prstGeom prst="rect">
            <a:avLst/>
          </a:prstGeom>
          <a:noFill/>
        </p:spPr>
        <p:txBody>
          <a:bodyPr wrap="square" rtlCol="0">
            <a:spAutoFit/>
          </a:bodyPr>
          <a:lstStyle/>
          <a:p>
            <a:r>
              <a:rPr lang="en-US" b="1" dirty="0">
                <a:latin typeface="Helvetica" pitchFamily="2" charset="0"/>
                <a:sym typeface="Wingdings" pitchFamily="2" charset="2"/>
              </a:rPr>
              <a:t>How does Aza trigger IFN</a:t>
            </a:r>
            <a:r>
              <a:rPr lang="el-GR" b="1" dirty="0">
                <a:latin typeface="Helvetica" pitchFamily="2" charset="0"/>
                <a:sym typeface="Wingdings" pitchFamily="2" charset="2"/>
              </a:rPr>
              <a:t>β</a:t>
            </a:r>
            <a:r>
              <a:rPr lang="en-US" b="1" dirty="0">
                <a:latin typeface="Helvetica" pitchFamily="2" charset="0"/>
                <a:sym typeface="Wingdings" pitchFamily="2" charset="2"/>
              </a:rPr>
              <a:t> production? </a:t>
            </a:r>
            <a:endParaRPr lang="en-CH" b="1" dirty="0">
              <a:latin typeface="Helvetica" pitchFamily="2" charset="0"/>
            </a:endParaRPr>
          </a:p>
        </p:txBody>
      </p:sp>
      <p:sp>
        <p:nvSpPr>
          <p:cNvPr id="9" name="Rectangle 8">
            <a:extLst>
              <a:ext uri="{FF2B5EF4-FFF2-40B4-BE49-F238E27FC236}">
                <a16:creationId xmlns:a16="http://schemas.microsoft.com/office/drawing/2014/main" id="{3FAFAAB7-D7E5-64EF-47BC-ACEA35020D16}"/>
              </a:ext>
            </a:extLst>
          </p:cNvPr>
          <p:cNvSpPr/>
          <p:nvPr/>
        </p:nvSpPr>
        <p:spPr>
          <a:xfrm>
            <a:off x="809626" y="1819175"/>
            <a:ext cx="338137" cy="3410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sp>
        <p:nvSpPr>
          <p:cNvPr id="10" name="Rectangle 9">
            <a:extLst>
              <a:ext uri="{FF2B5EF4-FFF2-40B4-BE49-F238E27FC236}">
                <a16:creationId xmlns:a16="http://schemas.microsoft.com/office/drawing/2014/main" id="{3ED4FC63-89A6-929B-A3CB-8A7986AA89B2}"/>
              </a:ext>
            </a:extLst>
          </p:cNvPr>
          <p:cNvSpPr/>
          <p:nvPr/>
        </p:nvSpPr>
        <p:spPr>
          <a:xfrm>
            <a:off x="733425" y="2238533"/>
            <a:ext cx="219074" cy="2600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E17BD079-3D6F-11A6-D732-8B6B38C3BFC2}"/>
              </a:ext>
            </a:extLst>
          </p:cNvPr>
          <p:cNvSpPr txBox="1"/>
          <p:nvPr/>
        </p:nvSpPr>
        <p:spPr>
          <a:xfrm>
            <a:off x="733425" y="1752192"/>
            <a:ext cx="10018643" cy="369332"/>
          </a:xfrm>
          <a:prstGeom prst="rect">
            <a:avLst/>
          </a:prstGeom>
          <a:noFill/>
        </p:spPr>
        <p:txBody>
          <a:bodyPr wrap="square" rtlCol="0">
            <a:spAutoFit/>
          </a:bodyPr>
          <a:lstStyle/>
          <a:p>
            <a:r>
              <a:rPr lang="en-US" dirty="0">
                <a:latin typeface="Helvetica" pitchFamily="2" charset="0"/>
              </a:rPr>
              <a:t>Figure 3D</a:t>
            </a:r>
            <a:endParaRPr lang="en-CH" dirty="0">
              <a:latin typeface="Helvetica" pitchFamily="2" charset="0"/>
            </a:endParaRPr>
          </a:p>
        </p:txBody>
      </p:sp>
      <p:pic>
        <p:nvPicPr>
          <p:cNvPr id="15" name="Picture 2">
            <a:extLst>
              <a:ext uri="{FF2B5EF4-FFF2-40B4-BE49-F238E27FC236}">
                <a16:creationId xmlns:a16="http://schemas.microsoft.com/office/drawing/2014/main" id="{28D84099-226A-5AE8-B06C-4E63AECDA3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83" t="50673" r="53279"/>
          <a:stretch>
            <a:fillRect/>
          </a:stretch>
        </p:blipFill>
        <p:spPr bwMode="auto">
          <a:xfrm>
            <a:off x="433388" y="2200445"/>
            <a:ext cx="4879905" cy="411821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5BB9634-F5A2-C71D-61A5-26E6981D7914}"/>
              </a:ext>
            </a:extLst>
          </p:cNvPr>
          <p:cNvSpPr txBox="1"/>
          <p:nvPr/>
        </p:nvSpPr>
        <p:spPr>
          <a:xfrm>
            <a:off x="5742745" y="2071156"/>
            <a:ext cx="5715829" cy="2031325"/>
          </a:xfrm>
          <a:prstGeom prst="rect">
            <a:avLst/>
          </a:prstGeom>
          <a:noFill/>
        </p:spPr>
        <p:txBody>
          <a:bodyPr wrap="square">
            <a:spAutoFit/>
          </a:bodyPr>
          <a:lstStyle/>
          <a:p>
            <a:r>
              <a:rPr lang="en-US" dirty="0">
                <a:solidFill>
                  <a:srgbClr val="1F1F1F"/>
                </a:solidFill>
                <a:latin typeface="Helvetica" pitchFamily="2" charset="0"/>
              </a:rPr>
              <a:t>The only information I would take away from this data is that we can </a:t>
            </a:r>
            <a:r>
              <a:rPr lang="en-US" b="1" dirty="0">
                <a:solidFill>
                  <a:srgbClr val="1F1F1F"/>
                </a:solidFill>
                <a:latin typeface="Helvetica" pitchFamily="2" charset="0"/>
              </a:rPr>
              <a:t>rule out cytoplasmic DNA</a:t>
            </a:r>
            <a:r>
              <a:rPr lang="en-US" dirty="0">
                <a:solidFill>
                  <a:srgbClr val="1F1F1F"/>
                </a:solidFill>
                <a:latin typeface="Helvetica" pitchFamily="2" charset="0"/>
              </a:rPr>
              <a:t> as the immune substrate in this specific context.</a:t>
            </a:r>
          </a:p>
          <a:p>
            <a:endParaRPr lang="en-US" dirty="0">
              <a:solidFill>
                <a:srgbClr val="1F1F1F"/>
              </a:solidFill>
              <a:latin typeface="Helvetica" pitchFamily="2" charset="0"/>
            </a:endParaRPr>
          </a:p>
          <a:p>
            <a:r>
              <a:rPr lang="en-US" dirty="0">
                <a:solidFill>
                  <a:srgbClr val="1F1F1F"/>
                </a:solidFill>
                <a:latin typeface="Helvetica" pitchFamily="2" charset="0"/>
              </a:rPr>
              <a:t>So basically, if you purify RNA from Aza-treated cells and force it into the cytosol of a reporter cell, it induces IFNB1. DNA, here, does not.</a:t>
            </a:r>
            <a:endParaRPr lang="en-CH" b="1" dirty="0">
              <a:latin typeface="Helvetica" pitchFamily="2" charset="0"/>
            </a:endParaRPr>
          </a:p>
        </p:txBody>
      </p:sp>
    </p:spTree>
    <p:extLst>
      <p:ext uri="{BB962C8B-B14F-4D97-AF65-F5344CB8AC3E}">
        <p14:creationId xmlns:p14="http://schemas.microsoft.com/office/powerpoint/2010/main" val="4003004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8E0B3-FDB1-6C13-30BB-4117AE707D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B1674F-D46F-A8CC-156B-04CB30461561}"/>
              </a:ext>
            </a:extLst>
          </p:cNvPr>
          <p:cNvSpPr txBox="1"/>
          <p:nvPr/>
        </p:nvSpPr>
        <p:spPr>
          <a:xfrm rot="16200000">
            <a:off x="649115" y="5230426"/>
            <a:ext cx="2009774" cy="553998"/>
          </a:xfrm>
          <a:prstGeom prst="rect">
            <a:avLst/>
          </a:prstGeom>
          <a:noFill/>
        </p:spPr>
        <p:txBody>
          <a:bodyPr wrap="square" rtlCol="0">
            <a:spAutoFit/>
          </a:bodyPr>
          <a:lstStyle/>
          <a:p>
            <a:r>
              <a:rPr lang="en-US" sz="3000" b="1" dirty="0">
                <a:latin typeface="Helvetica" pitchFamily="2" charset="0"/>
              </a:rPr>
              <a:t>FIGURE 4</a:t>
            </a:r>
            <a:endParaRPr lang="en-CH" sz="3000" b="1" dirty="0">
              <a:latin typeface="Helvetica" pitchFamily="2" charset="0"/>
            </a:endParaRPr>
          </a:p>
        </p:txBody>
      </p:sp>
      <p:pic>
        <p:nvPicPr>
          <p:cNvPr id="16386" name="Picture 2">
            <a:extLst>
              <a:ext uri="{FF2B5EF4-FFF2-40B4-BE49-F238E27FC236}">
                <a16:creationId xmlns:a16="http://schemas.microsoft.com/office/drawing/2014/main" id="{A26DC01B-AC80-816F-8931-F3118649C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6470" y="539262"/>
            <a:ext cx="9714871" cy="6142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810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FD65E-03C7-E460-3C6F-E294E2005AE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82C6FD2-672D-D482-7568-5E3689B50557}"/>
              </a:ext>
            </a:extLst>
          </p:cNvPr>
          <p:cNvSpPr/>
          <p:nvPr/>
        </p:nvSpPr>
        <p:spPr>
          <a:xfrm>
            <a:off x="209550" y="1455786"/>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3AF319F8-522F-4BA6-972D-B50B396E1AFB}"/>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16449EF4-4CC3-0889-F085-A187C7016FBA}"/>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4D.</a:t>
            </a:r>
            <a:endParaRPr lang="en-CH" b="1" dirty="0">
              <a:latin typeface="Helvetica" pitchFamily="2" charset="0"/>
            </a:endParaRPr>
          </a:p>
        </p:txBody>
      </p:sp>
      <p:sp>
        <p:nvSpPr>
          <p:cNvPr id="11" name="Rectangle 10">
            <a:extLst>
              <a:ext uri="{FF2B5EF4-FFF2-40B4-BE49-F238E27FC236}">
                <a16:creationId xmlns:a16="http://schemas.microsoft.com/office/drawing/2014/main" id="{4175B313-19F0-65C6-D743-A9D40F7F1B26}"/>
              </a:ext>
            </a:extLst>
          </p:cNvPr>
          <p:cNvSpPr/>
          <p:nvPr/>
        </p:nvSpPr>
        <p:spPr>
          <a:xfrm>
            <a:off x="509588" y="1275907"/>
            <a:ext cx="851379" cy="503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38385130-80FE-5BF2-7D9B-93E2D4AEFDB4}"/>
              </a:ext>
            </a:extLst>
          </p:cNvPr>
          <p:cNvSpPr/>
          <p:nvPr/>
        </p:nvSpPr>
        <p:spPr>
          <a:xfrm>
            <a:off x="809626" y="1819175"/>
            <a:ext cx="338137" cy="34104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H"/>
          </a:p>
        </p:txBody>
      </p:sp>
      <p:pic>
        <p:nvPicPr>
          <p:cNvPr id="2" name="Picture 2">
            <a:extLst>
              <a:ext uri="{FF2B5EF4-FFF2-40B4-BE49-F238E27FC236}">
                <a16:creationId xmlns:a16="http://schemas.microsoft.com/office/drawing/2014/main" id="{E58B5D43-539A-3595-6EEF-E2243BA509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942" t="49109"/>
          <a:stretch>
            <a:fillRect/>
          </a:stretch>
        </p:blipFill>
        <p:spPr bwMode="auto">
          <a:xfrm>
            <a:off x="433387" y="1321786"/>
            <a:ext cx="4734035" cy="35379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255BB77-915F-ACCD-A460-223FF7849C74}"/>
              </a:ext>
            </a:extLst>
          </p:cNvPr>
          <p:cNvSpPr/>
          <p:nvPr/>
        </p:nvSpPr>
        <p:spPr>
          <a:xfrm>
            <a:off x="318655" y="1321786"/>
            <a:ext cx="414771" cy="3546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solidFill>
                <a:schemeClr val="bg1"/>
              </a:solidFill>
            </a:endParaRPr>
          </a:p>
        </p:txBody>
      </p:sp>
      <p:sp>
        <p:nvSpPr>
          <p:cNvPr id="14" name="TextBox 13">
            <a:extLst>
              <a:ext uri="{FF2B5EF4-FFF2-40B4-BE49-F238E27FC236}">
                <a16:creationId xmlns:a16="http://schemas.microsoft.com/office/drawing/2014/main" id="{BB5EC327-9BF1-9AB4-0E2F-1A6A51879E78}"/>
              </a:ext>
            </a:extLst>
          </p:cNvPr>
          <p:cNvSpPr txBox="1"/>
          <p:nvPr/>
        </p:nvSpPr>
        <p:spPr>
          <a:xfrm>
            <a:off x="6096000" y="728613"/>
            <a:ext cx="4852392" cy="3693319"/>
          </a:xfrm>
          <a:prstGeom prst="rect">
            <a:avLst/>
          </a:prstGeom>
          <a:noFill/>
        </p:spPr>
        <p:txBody>
          <a:bodyPr wrap="square" rtlCol="0">
            <a:spAutoFit/>
          </a:bodyPr>
          <a:lstStyle/>
          <a:p>
            <a:r>
              <a:rPr lang="en-US" dirty="0">
                <a:latin typeface="Helvetica" pitchFamily="2" charset="0"/>
              </a:rPr>
              <a:t>“</a:t>
            </a:r>
            <a:r>
              <a:rPr lang="en-US" dirty="0" err="1">
                <a:latin typeface="Helvetica" pitchFamily="2" charset="0"/>
              </a:rPr>
              <a:t>sh</a:t>
            </a:r>
            <a:r>
              <a:rPr lang="en-US" dirty="0">
                <a:latin typeface="Helvetica" pitchFamily="2" charset="0"/>
              </a:rPr>
              <a:t>” = short hairpin RNA, a method to target specific genes and downregulate their expression</a:t>
            </a:r>
          </a:p>
          <a:p>
            <a:endParaRPr lang="en-US" dirty="0">
              <a:latin typeface="Helvetica" pitchFamily="2" charset="0"/>
            </a:endParaRPr>
          </a:p>
          <a:p>
            <a:pPr marL="285750" indent="-285750">
              <a:buFont typeface="System Font Regular"/>
              <a:buChar char="?"/>
            </a:pPr>
            <a:r>
              <a:rPr lang="en-US" dirty="0">
                <a:solidFill>
                  <a:schemeClr val="bg2">
                    <a:lumMod val="75000"/>
                  </a:schemeClr>
                </a:solidFill>
                <a:latin typeface="Helvetica" pitchFamily="2" charset="0"/>
              </a:rPr>
              <a:t>Let’s go through the genes that they knock down – </a:t>
            </a:r>
            <a:r>
              <a:rPr lang="en-US" b="1" dirty="0">
                <a:solidFill>
                  <a:schemeClr val="bg2">
                    <a:lumMod val="75000"/>
                  </a:schemeClr>
                </a:solidFill>
                <a:latin typeface="Helvetica" pitchFamily="2" charset="0"/>
              </a:rPr>
              <a:t>which ones do you recognize?</a:t>
            </a:r>
          </a:p>
          <a:p>
            <a:pPr marL="285750" indent="-285750">
              <a:buFont typeface="System Font Regular"/>
              <a:buChar char="?"/>
            </a:pPr>
            <a:r>
              <a:rPr lang="en-US" dirty="0">
                <a:solidFill>
                  <a:schemeClr val="bg2">
                    <a:lumMod val="75000"/>
                  </a:schemeClr>
                </a:solidFill>
                <a:latin typeface="Helvetica" pitchFamily="2" charset="0"/>
              </a:rPr>
              <a:t>How does the </a:t>
            </a:r>
            <a:r>
              <a:rPr lang="en-US" b="1" dirty="0">
                <a:solidFill>
                  <a:schemeClr val="bg2">
                    <a:lumMod val="75000"/>
                  </a:schemeClr>
                </a:solidFill>
                <a:latin typeface="Helvetica" pitchFamily="2" charset="0"/>
              </a:rPr>
              <a:t>knockdown of TLR3 affect IFNB1 transcription</a:t>
            </a:r>
            <a:r>
              <a:rPr lang="en-US" dirty="0">
                <a:solidFill>
                  <a:schemeClr val="bg2">
                    <a:lumMod val="75000"/>
                  </a:schemeClr>
                </a:solidFill>
                <a:latin typeface="Helvetica" pitchFamily="2" charset="0"/>
              </a:rPr>
              <a:t> in Aza-treated cells?</a:t>
            </a:r>
          </a:p>
          <a:p>
            <a:pPr marL="285750" indent="-285750">
              <a:buFont typeface="System Font Regular"/>
              <a:buChar char="?"/>
            </a:pPr>
            <a:r>
              <a:rPr lang="en-US" dirty="0">
                <a:solidFill>
                  <a:schemeClr val="bg2">
                    <a:lumMod val="75000"/>
                  </a:schemeClr>
                </a:solidFill>
                <a:latin typeface="Helvetica" pitchFamily="2" charset="0"/>
              </a:rPr>
              <a:t>How does the </a:t>
            </a:r>
            <a:r>
              <a:rPr lang="en-US" b="1" dirty="0">
                <a:solidFill>
                  <a:schemeClr val="bg2">
                    <a:lumMod val="75000"/>
                  </a:schemeClr>
                </a:solidFill>
                <a:latin typeface="Helvetica" pitchFamily="2" charset="0"/>
              </a:rPr>
              <a:t>knockdown of STING affect IFNB1 transcription </a:t>
            </a:r>
            <a:r>
              <a:rPr lang="en-US" dirty="0">
                <a:solidFill>
                  <a:schemeClr val="bg2">
                    <a:lumMod val="75000"/>
                  </a:schemeClr>
                </a:solidFill>
                <a:latin typeface="Helvetica" pitchFamily="2" charset="0"/>
              </a:rPr>
              <a:t>in Aza-treated cells?</a:t>
            </a:r>
          </a:p>
          <a:p>
            <a:pPr marL="285750" indent="-285750">
              <a:buFont typeface="System Font Regular"/>
              <a:buChar char="?"/>
            </a:pPr>
            <a:r>
              <a:rPr lang="en-US" dirty="0">
                <a:solidFill>
                  <a:schemeClr val="bg2">
                    <a:lumMod val="75000"/>
                  </a:schemeClr>
                </a:solidFill>
                <a:latin typeface="Helvetica" pitchFamily="2" charset="0"/>
              </a:rPr>
              <a:t>What do you think of the </a:t>
            </a:r>
            <a:r>
              <a:rPr lang="en-US" dirty="0" err="1">
                <a:solidFill>
                  <a:schemeClr val="bg2">
                    <a:lumMod val="75000"/>
                  </a:schemeClr>
                </a:solidFill>
                <a:latin typeface="Helvetica" pitchFamily="2" charset="0"/>
              </a:rPr>
              <a:t>behaviour</a:t>
            </a:r>
            <a:r>
              <a:rPr lang="en-US" dirty="0">
                <a:solidFill>
                  <a:schemeClr val="bg2">
                    <a:lumMod val="75000"/>
                  </a:schemeClr>
                </a:solidFill>
                <a:latin typeface="Helvetica" pitchFamily="2" charset="0"/>
              </a:rPr>
              <a:t> of the other ISGs?</a:t>
            </a:r>
            <a:endParaRPr lang="en-GB" dirty="0">
              <a:solidFill>
                <a:schemeClr val="bg2">
                  <a:lumMod val="75000"/>
                </a:schemeClr>
              </a:solidFill>
              <a:latin typeface="Helvetica" pitchFamily="2" charset="0"/>
            </a:endParaRPr>
          </a:p>
        </p:txBody>
      </p:sp>
      <p:sp>
        <p:nvSpPr>
          <p:cNvPr id="15" name="TextBox 14">
            <a:extLst>
              <a:ext uri="{FF2B5EF4-FFF2-40B4-BE49-F238E27FC236}">
                <a16:creationId xmlns:a16="http://schemas.microsoft.com/office/drawing/2014/main" id="{61C4B53B-1354-063A-58B0-20BFBF41BE3F}"/>
              </a:ext>
            </a:extLst>
          </p:cNvPr>
          <p:cNvSpPr txBox="1"/>
          <p:nvPr/>
        </p:nvSpPr>
        <p:spPr>
          <a:xfrm>
            <a:off x="6096000" y="4508178"/>
            <a:ext cx="4852392" cy="923330"/>
          </a:xfrm>
          <a:prstGeom prst="rect">
            <a:avLst/>
          </a:prstGeom>
          <a:noFill/>
        </p:spPr>
        <p:txBody>
          <a:bodyPr wrap="square" rtlCol="0">
            <a:spAutoFit/>
          </a:bodyPr>
          <a:lstStyle/>
          <a:p>
            <a:r>
              <a:rPr lang="en-GB" dirty="0">
                <a:latin typeface="Helvetica" pitchFamily="2" charset="0"/>
              </a:rPr>
              <a:t>Their interpretation of the data</a:t>
            </a:r>
            <a:r>
              <a:rPr lang="en-GB" b="1" dirty="0">
                <a:latin typeface="Helvetica" pitchFamily="2" charset="0"/>
              </a:rPr>
              <a:t>: </a:t>
            </a:r>
            <a:r>
              <a:rPr lang="en-GB" dirty="0">
                <a:latin typeface="Helvetica" pitchFamily="2" charset="0"/>
              </a:rPr>
              <a:t>In A2780 cells, </a:t>
            </a:r>
            <a:r>
              <a:rPr lang="en-GB" b="1" dirty="0">
                <a:latin typeface="Helvetica" pitchFamily="2" charset="0"/>
              </a:rPr>
              <a:t>TLR3 and MAVS</a:t>
            </a:r>
            <a:r>
              <a:rPr lang="en-GB" dirty="0">
                <a:latin typeface="Helvetica" pitchFamily="2" charset="0"/>
              </a:rPr>
              <a:t>, but not STING, contribute to Aza-induced IFNB1/ISGs.</a:t>
            </a:r>
            <a:endParaRPr lang="en-CH" b="1" dirty="0">
              <a:latin typeface="Helvetica" pitchFamily="2" charset="0"/>
            </a:endParaRPr>
          </a:p>
        </p:txBody>
      </p:sp>
      <p:cxnSp>
        <p:nvCxnSpPr>
          <p:cNvPr id="17" name="Straight Connector 16">
            <a:extLst>
              <a:ext uri="{FF2B5EF4-FFF2-40B4-BE49-F238E27FC236}">
                <a16:creationId xmlns:a16="http://schemas.microsoft.com/office/drawing/2014/main" id="{671E66EF-53F9-0FD9-0179-2100F919B17F}"/>
              </a:ext>
            </a:extLst>
          </p:cNvPr>
          <p:cNvCxnSpPr>
            <a:cxnSpLocks/>
          </p:cNvCxnSpPr>
          <p:nvPr/>
        </p:nvCxnSpPr>
        <p:spPr>
          <a:xfrm>
            <a:off x="4138728" y="2604948"/>
            <a:ext cx="0" cy="449241"/>
          </a:xfrm>
          <a:prstGeom prst="line">
            <a:avLst/>
          </a:prstGeom>
          <a:ln w="38100">
            <a:solidFill>
              <a:schemeClr val="bg2">
                <a:lumMod val="75000"/>
              </a:schemeClr>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BA6B49D4-44C7-20EB-D071-6BE49A156F76}"/>
              </a:ext>
            </a:extLst>
          </p:cNvPr>
          <p:cNvCxnSpPr>
            <a:cxnSpLocks/>
          </p:cNvCxnSpPr>
          <p:nvPr/>
        </p:nvCxnSpPr>
        <p:spPr>
          <a:xfrm>
            <a:off x="4138728" y="3597482"/>
            <a:ext cx="0" cy="449241"/>
          </a:xfrm>
          <a:prstGeom prst="line">
            <a:avLst/>
          </a:prstGeom>
          <a:ln w="38100">
            <a:solidFill>
              <a:schemeClr val="bg2">
                <a:lumMod val="75000"/>
              </a:schemeClr>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2560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F20193F3-1452-987A-8784-7580905EC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647" y="150982"/>
            <a:ext cx="8701351" cy="66190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D9C564-C17B-6B63-880D-007D68D1EBED}"/>
              </a:ext>
            </a:extLst>
          </p:cNvPr>
          <p:cNvSpPr txBox="1"/>
          <p:nvPr/>
        </p:nvSpPr>
        <p:spPr>
          <a:xfrm rot="16200000">
            <a:off x="649115" y="5230426"/>
            <a:ext cx="2009774" cy="553998"/>
          </a:xfrm>
          <a:prstGeom prst="rect">
            <a:avLst/>
          </a:prstGeom>
          <a:noFill/>
        </p:spPr>
        <p:txBody>
          <a:bodyPr wrap="square" rtlCol="0">
            <a:spAutoFit/>
          </a:bodyPr>
          <a:lstStyle/>
          <a:p>
            <a:r>
              <a:rPr lang="en-US" sz="3000" b="1" dirty="0">
                <a:latin typeface="Helvetica" pitchFamily="2" charset="0"/>
              </a:rPr>
              <a:t>FIGURE 5</a:t>
            </a:r>
            <a:endParaRPr lang="en-CH" sz="3000" b="1" dirty="0">
              <a:latin typeface="Helvetica" pitchFamily="2" charset="0"/>
            </a:endParaRPr>
          </a:p>
        </p:txBody>
      </p:sp>
    </p:spTree>
    <p:extLst>
      <p:ext uri="{BB962C8B-B14F-4D97-AF65-F5344CB8AC3E}">
        <p14:creationId xmlns:p14="http://schemas.microsoft.com/office/powerpoint/2010/main" val="559026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C0104F9-9E63-38BA-6EA7-34D9C55A3596}"/>
              </a:ext>
            </a:extLst>
          </p:cNvPr>
          <p:cNvGraphicFramePr>
            <a:graphicFrameLocks/>
          </p:cNvGraphicFramePr>
          <p:nvPr>
            <p:extLst>
              <p:ext uri="{D42A27DB-BD31-4B8C-83A1-F6EECF244321}">
                <p14:modId xmlns:p14="http://schemas.microsoft.com/office/powerpoint/2010/main" val="1549471113"/>
              </p:ext>
            </p:extLst>
          </p:nvPr>
        </p:nvGraphicFramePr>
        <p:xfrm>
          <a:off x="3477986" y="681037"/>
          <a:ext cx="5219362" cy="314735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959DE7A9-ACF3-C96D-36B2-F45656F5BBDC}"/>
              </a:ext>
            </a:extLst>
          </p:cNvPr>
          <p:cNvPicPr>
            <a:picLocks noChangeAspect="1"/>
          </p:cNvPicPr>
          <p:nvPr/>
        </p:nvPicPr>
        <p:blipFill>
          <a:blip r:embed="rId3"/>
          <a:srcRect l="50000" t="16013" r="6793" b="50637"/>
          <a:stretch>
            <a:fillRect/>
          </a:stretch>
        </p:blipFill>
        <p:spPr>
          <a:xfrm>
            <a:off x="560836" y="2401895"/>
            <a:ext cx="5834299" cy="2533003"/>
          </a:xfrm>
          <a:prstGeom prst="rect">
            <a:avLst/>
          </a:prstGeom>
        </p:spPr>
      </p:pic>
      <p:sp>
        <p:nvSpPr>
          <p:cNvPr id="6" name="TextBox 5">
            <a:extLst>
              <a:ext uri="{FF2B5EF4-FFF2-40B4-BE49-F238E27FC236}">
                <a16:creationId xmlns:a16="http://schemas.microsoft.com/office/drawing/2014/main" id="{BB980751-C4B3-2E6A-06D6-49F2D40E94B7}"/>
              </a:ext>
            </a:extLst>
          </p:cNvPr>
          <p:cNvSpPr txBox="1"/>
          <p:nvPr/>
        </p:nvSpPr>
        <p:spPr>
          <a:xfrm>
            <a:off x="733426" y="1187523"/>
            <a:ext cx="8982074" cy="707886"/>
          </a:xfrm>
          <a:prstGeom prst="rect">
            <a:avLst/>
          </a:prstGeom>
          <a:noFill/>
        </p:spPr>
        <p:txBody>
          <a:bodyPr wrap="square" rtlCol="0">
            <a:spAutoFit/>
          </a:bodyPr>
          <a:lstStyle/>
          <a:p>
            <a:r>
              <a:rPr lang="en-US" sz="2000" b="1" dirty="0">
                <a:latin typeface="Helvetica" pitchFamily="2" charset="0"/>
                <a:sym typeface="Wingdings" pitchFamily="2" charset="2"/>
              </a:rPr>
              <a:t>Q: What is the source of the dsRNA ?</a:t>
            </a:r>
          </a:p>
          <a:p>
            <a:endParaRPr lang="en-US" sz="2000" b="1" dirty="0">
              <a:latin typeface="Helvetica" pitchFamily="2" charset="0"/>
              <a:sym typeface="Wingdings" pitchFamily="2" charset="2"/>
            </a:endParaRPr>
          </a:p>
        </p:txBody>
      </p:sp>
      <p:pic>
        <p:nvPicPr>
          <p:cNvPr id="7" name="Picture 6">
            <a:extLst>
              <a:ext uri="{FF2B5EF4-FFF2-40B4-BE49-F238E27FC236}">
                <a16:creationId xmlns:a16="http://schemas.microsoft.com/office/drawing/2014/main" id="{5972253F-74C3-6917-0B18-439D43BFDCC3}"/>
              </a:ext>
            </a:extLst>
          </p:cNvPr>
          <p:cNvPicPr>
            <a:picLocks noChangeAspect="1"/>
          </p:cNvPicPr>
          <p:nvPr/>
        </p:nvPicPr>
        <p:blipFill>
          <a:blip r:embed="rId4"/>
          <a:srcRect l="42997" t="7883" b="29280"/>
          <a:stretch>
            <a:fillRect/>
          </a:stretch>
        </p:blipFill>
        <p:spPr>
          <a:xfrm>
            <a:off x="6692698" y="1211101"/>
            <a:ext cx="5219362" cy="3236407"/>
          </a:xfrm>
          <a:prstGeom prst="rect">
            <a:avLst/>
          </a:prstGeom>
        </p:spPr>
      </p:pic>
      <p:sp>
        <p:nvSpPr>
          <p:cNvPr id="8" name="Rectangle 7">
            <a:extLst>
              <a:ext uri="{FF2B5EF4-FFF2-40B4-BE49-F238E27FC236}">
                <a16:creationId xmlns:a16="http://schemas.microsoft.com/office/drawing/2014/main" id="{A8B13A74-1293-7016-D5A1-C64B835D61CF}"/>
              </a:ext>
            </a:extLst>
          </p:cNvPr>
          <p:cNvSpPr/>
          <p:nvPr/>
        </p:nvSpPr>
        <p:spPr>
          <a:xfrm>
            <a:off x="6547757" y="1914504"/>
            <a:ext cx="391886" cy="10572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52C06CEB-33CF-92B0-1A84-7F4F87900BE6}"/>
              </a:ext>
            </a:extLst>
          </p:cNvPr>
          <p:cNvSpPr txBox="1"/>
          <p:nvPr/>
        </p:nvSpPr>
        <p:spPr>
          <a:xfrm>
            <a:off x="3984172" y="2336986"/>
            <a:ext cx="2759528" cy="369332"/>
          </a:xfrm>
          <a:prstGeom prst="rect">
            <a:avLst/>
          </a:prstGeom>
          <a:noFill/>
        </p:spPr>
        <p:txBody>
          <a:bodyPr wrap="square" rtlCol="0">
            <a:spAutoFit/>
          </a:bodyPr>
          <a:lstStyle/>
          <a:p>
            <a:r>
              <a:rPr lang="en-CH" b="1" dirty="0">
                <a:solidFill>
                  <a:schemeClr val="accent6">
                    <a:lumMod val="75000"/>
                  </a:schemeClr>
                </a:solidFill>
                <a:latin typeface="Helvetica" pitchFamily="2" charset="0"/>
              </a:rPr>
              <a:t>Transposable elements</a:t>
            </a:r>
          </a:p>
        </p:txBody>
      </p:sp>
      <p:pic>
        <p:nvPicPr>
          <p:cNvPr id="24578" name="Picture 2" descr="Double-stranded RNA (dsRNA) formation from sense-antisense transcripts....  | Download Scientific Diagram">
            <a:extLst>
              <a:ext uri="{FF2B5EF4-FFF2-40B4-BE49-F238E27FC236}">
                <a16:creationId xmlns:a16="http://schemas.microsoft.com/office/drawing/2014/main" id="{98E31994-AFD6-036F-80FB-E12C43A660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82" t="17823" r="23443" b="64861"/>
          <a:stretch>
            <a:fillRect/>
          </a:stretch>
        </p:blipFill>
        <p:spPr bwMode="auto">
          <a:xfrm>
            <a:off x="7772624" y="4756077"/>
            <a:ext cx="2166986" cy="6650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6E1D5AF-56AE-9E19-C66A-FD86A4AE69A8}"/>
              </a:ext>
            </a:extLst>
          </p:cNvPr>
          <p:cNvSpPr txBox="1"/>
          <p:nvPr/>
        </p:nvSpPr>
        <p:spPr>
          <a:xfrm>
            <a:off x="6692698" y="5530632"/>
            <a:ext cx="4718958" cy="646331"/>
          </a:xfrm>
          <a:prstGeom prst="rect">
            <a:avLst/>
          </a:prstGeom>
          <a:noFill/>
        </p:spPr>
        <p:txBody>
          <a:bodyPr wrap="square" rtlCol="0">
            <a:spAutoFit/>
          </a:bodyPr>
          <a:lstStyle/>
          <a:p>
            <a:r>
              <a:rPr lang="en-CH" dirty="0">
                <a:latin typeface="Helvetica" pitchFamily="2" charset="0"/>
              </a:rPr>
              <a:t>As their sequences are highly repetitive, it is easy for dsRNA byproducts to form</a:t>
            </a:r>
          </a:p>
        </p:txBody>
      </p:sp>
    </p:spTree>
    <p:extLst>
      <p:ext uri="{BB962C8B-B14F-4D97-AF65-F5344CB8AC3E}">
        <p14:creationId xmlns:p14="http://schemas.microsoft.com/office/powerpoint/2010/main" val="1090618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69005-9E11-0F28-56CC-3C770F26D7C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35B5AAA-AEF2-0A11-EBE8-EAC94EED75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11" b="46283"/>
          <a:stretch>
            <a:fillRect/>
          </a:stretch>
        </p:blipFill>
        <p:spPr bwMode="auto">
          <a:xfrm>
            <a:off x="390526" y="1261324"/>
            <a:ext cx="4923967" cy="35556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B3B5D1-4DE6-190C-EAC7-4B1B9E5CF560}"/>
              </a:ext>
            </a:extLst>
          </p:cNvPr>
          <p:cNvSpPr txBox="1"/>
          <p:nvPr/>
        </p:nvSpPr>
        <p:spPr>
          <a:xfrm>
            <a:off x="733426" y="642367"/>
            <a:ext cx="2941107" cy="369332"/>
          </a:xfrm>
          <a:prstGeom prst="rect">
            <a:avLst/>
          </a:prstGeom>
          <a:noFill/>
        </p:spPr>
        <p:txBody>
          <a:bodyPr wrap="square" rtlCol="0">
            <a:spAutoFit/>
          </a:bodyPr>
          <a:lstStyle/>
          <a:p>
            <a:r>
              <a:rPr lang="en-US" b="1" dirty="0">
                <a:latin typeface="Helvetica" pitchFamily="2" charset="0"/>
              </a:rPr>
              <a:t>Figure 5A.</a:t>
            </a:r>
            <a:endParaRPr lang="en-CH" b="1" dirty="0">
              <a:latin typeface="Helvetica" pitchFamily="2" charset="0"/>
            </a:endParaRPr>
          </a:p>
        </p:txBody>
      </p:sp>
      <p:sp>
        <p:nvSpPr>
          <p:cNvPr id="4" name="Rectangle 3">
            <a:extLst>
              <a:ext uri="{FF2B5EF4-FFF2-40B4-BE49-F238E27FC236}">
                <a16:creationId xmlns:a16="http://schemas.microsoft.com/office/drawing/2014/main" id="{20DE014B-D6A5-AA18-D878-DF4EEA846EF8}"/>
              </a:ext>
            </a:extLst>
          </p:cNvPr>
          <p:cNvSpPr/>
          <p:nvPr/>
        </p:nvSpPr>
        <p:spPr>
          <a:xfrm>
            <a:off x="261257" y="1261324"/>
            <a:ext cx="408214" cy="3715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ECDFAB08-B5AA-25BE-1F9B-3141356E7645}"/>
              </a:ext>
            </a:extLst>
          </p:cNvPr>
          <p:cNvSpPr txBox="1"/>
          <p:nvPr/>
        </p:nvSpPr>
        <p:spPr>
          <a:xfrm>
            <a:off x="390526" y="4996511"/>
            <a:ext cx="5705474" cy="1477328"/>
          </a:xfrm>
          <a:prstGeom prst="rect">
            <a:avLst/>
          </a:prstGeom>
          <a:noFill/>
        </p:spPr>
        <p:txBody>
          <a:bodyPr wrap="square">
            <a:spAutoFit/>
          </a:bodyPr>
          <a:lstStyle/>
          <a:p>
            <a:r>
              <a:rPr lang="en-GB" b="0" i="0" dirty="0">
                <a:solidFill>
                  <a:srgbClr val="1F1F1F"/>
                </a:solidFill>
                <a:effectLst/>
                <a:latin typeface="Helvetica" pitchFamily="2" charset="0"/>
              </a:rPr>
              <a:t>(A) Total number of molecules for all ERV genes (y axis = ERV molecules/ng RNA). Error bars, SEM for four independent experiments; numbers above bars, significant data for indicated days; </a:t>
            </a:r>
            <a:r>
              <a:rPr lang="en-GB" b="0" i="0" dirty="0" err="1">
                <a:solidFill>
                  <a:srgbClr val="1F1F1F"/>
                </a:solidFill>
                <a:effectLst/>
                <a:latin typeface="Helvetica" pitchFamily="2" charset="0"/>
              </a:rPr>
              <a:t>gray</a:t>
            </a:r>
            <a:r>
              <a:rPr lang="en-GB" b="0" i="0" dirty="0">
                <a:solidFill>
                  <a:srgbClr val="1F1F1F"/>
                </a:solidFill>
                <a:effectLst/>
                <a:latin typeface="Helvetica" pitchFamily="2" charset="0"/>
              </a:rPr>
              <a:t>, Mock; black, Aza.</a:t>
            </a:r>
            <a:endParaRPr lang="en-CH" dirty="0">
              <a:latin typeface="Helvetica" pitchFamily="2" charset="0"/>
            </a:endParaRPr>
          </a:p>
        </p:txBody>
      </p:sp>
      <p:sp>
        <p:nvSpPr>
          <p:cNvPr id="8" name="TextBox 7">
            <a:extLst>
              <a:ext uri="{FF2B5EF4-FFF2-40B4-BE49-F238E27FC236}">
                <a16:creationId xmlns:a16="http://schemas.microsoft.com/office/drawing/2014/main" id="{06C57928-9980-CFFD-4526-DFA29F4674CA}"/>
              </a:ext>
            </a:extLst>
          </p:cNvPr>
          <p:cNvSpPr txBox="1"/>
          <p:nvPr/>
        </p:nvSpPr>
        <p:spPr>
          <a:xfrm>
            <a:off x="6594190" y="642367"/>
            <a:ext cx="2941107" cy="369332"/>
          </a:xfrm>
          <a:prstGeom prst="rect">
            <a:avLst/>
          </a:prstGeom>
          <a:noFill/>
        </p:spPr>
        <p:txBody>
          <a:bodyPr wrap="square" rtlCol="0">
            <a:spAutoFit/>
          </a:bodyPr>
          <a:lstStyle/>
          <a:p>
            <a:r>
              <a:rPr lang="en-US" b="1" dirty="0">
                <a:latin typeface="Helvetica" pitchFamily="2" charset="0"/>
              </a:rPr>
              <a:t>Figure 5C.</a:t>
            </a:r>
            <a:endParaRPr lang="en-CH" b="1" dirty="0">
              <a:latin typeface="Helvetica" pitchFamily="2" charset="0"/>
            </a:endParaRPr>
          </a:p>
        </p:txBody>
      </p:sp>
      <p:sp>
        <p:nvSpPr>
          <p:cNvPr id="10" name="TextBox 9">
            <a:extLst>
              <a:ext uri="{FF2B5EF4-FFF2-40B4-BE49-F238E27FC236}">
                <a16:creationId xmlns:a16="http://schemas.microsoft.com/office/drawing/2014/main" id="{92D9F94D-F380-2430-344A-BC6294FDB89F}"/>
              </a:ext>
            </a:extLst>
          </p:cNvPr>
          <p:cNvSpPr txBox="1"/>
          <p:nvPr/>
        </p:nvSpPr>
        <p:spPr>
          <a:xfrm>
            <a:off x="6594190" y="4811845"/>
            <a:ext cx="5207284" cy="923330"/>
          </a:xfrm>
          <a:prstGeom prst="rect">
            <a:avLst/>
          </a:prstGeom>
          <a:noFill/>
        </p:spPr>
        <p:txBody>
          <a:bodyPr wrap="square">
            <a:spAutoFit/>
          </a:bodyPr>
          <a:lstStyle/>
          <a:p>
            <a:pPr marL="285750" indent="-285750">
              <a:buFont typeface="System Font Regular"/>
              <a:buChar char="?"/>
            </a:pPr>
            <a:r>
              <a:rPr lang="en-GB" b="1" dirty="0">
                <a:solidFill>
                  <a:schemeClr val="bg2">
                    <a:lumMod val="75000"/>
                  </a:schemeClr>
                </a:solidFill>
                <a:latin typeface="Helvetica" pitchFamily="2" charset="0"/>
              </a:rPr>
              <a:t>Why does the presence of both sense &amp; antisense ERV transcripts support the idea that Aza-treated cells produce dsRNA?</a:t>
            </a:r>
          </a:p>
        </p:txBody>
      </p:sp>
      <p:pic>
        <p:nvPicPr>
          <p:cNvPr id="5" name="Picture 2">
            <a:extLst>
              <a:ext uri="{FF2B5EF4-FFF2-40B4-BE49-F238E27FC236}">
                <a16:creationId xmlns:a16="http://schemas.microsoft.com/office/drawing/2014/main" id="{F22D7EC9-2844-F8BC-5AA6-E10771FF9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8" t="2581" r="-6866" b="46470"/>
          <a:stretch>
            <a:fillRect/>
          </a:stretch>
        </p:blipFill>
        <p:spPr bwMode="auto">
          <a:xfrm>
            <a:off x="6096000" y="1408991"/>
            <a:ext cx="4227820" cy="3143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1DDBCBCB-5DE9-6352-6CCD-AC090B401F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13" t="53530" r="-6866" b="15341"/>
          <a:stretch>
            <a:fillRect/>
          </a:stretch>
        </p:blipFill>
        <p:spPr bwMode="auto">
          <a:xfrm>
            <a:off x="9834523" y="1402788"/>
            <a:ext cx="2413336" cy="18169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4A265E-4A57-EA94-A306-C7AD0F8C21E1}"/>
              </a:ext>
            </a:extLst>
          </p:cNvPr>
          <p:cNvSpPr txBox="1"/>
          <p:nvPr/>
        </p:nvSpPr>
        <p:spPr>
          <a:xfrm>
            <a:off x="9976757" y="3138617"/>
            <a:ext cx="2096472" cy="923330"/>
          </a:xfrm>
          <a:prstGeom prst="rect">
            <a:avLst/>
          </a:prstGeom>
          <a:noFill/>
        </p:spPr>
        <p:txBody>
          <a:bodyPr wrap="square">
            <a:spAutoFit/>
          </a:bodyPr>
          <a:lstStyle/>
          <a:p>
            <a:pPr marL="285750" indent="-285750">
              <a:buFont typeface="System Font Regular"/>
              <a:buChar char="?"/>
            </a:pPr>
            <a:r>
              <a:rPr lang="en-GB" b="1" dirty="0">
                <a:solidFill>
                  <a:schemeClr val="bg2">
                    <a:lumMod val="75000"/>
                  </a:schemeClr>
                </a:solidFill>
                <a:latin typeface="Helvetica" pitchFamily="2" charset="0"/>
              </a:rPr>
              <a:t>Why is there no antisense </a:t>
            </a:r>
            <a:r>
              <a:rPr lang="el-GR" b="1" dirty="0">
                <a:solidFill>
                  <a:schemeClr val="bg2">
                    <a:lumMod val="75000"/>
                  </a:schemeClr>
                </a:solidFill>
                <a:latin typeface="Helvetica" pitchFamily="2" charset="0"/>
              </a:rPr>
              <a:t>β-</a:t>
            </a:r>
            <a:r>
              <a:rPr lang="en-GB" b="1" dirty="0">
                <a:solidFill>
                  <a:schemeClr val="bg2">
                    <a:lumMod val="75000"/>
                  </a:schemeClr>
                </a:solidFill>
                <a:latin typeface="Helvetica" pitchFamily="2" charset="0"/>
              </a:rPr>
              <a:t>actin band? </a:t>
            </a:r>
            <a:endParaRPr lang="en-CH" b="1" dirty="0">
              <a:solidFill>
                <a:schemeClr val="bg2">
                  <a:lumMod val="75000"/>
                </a:schemeClr>
              </a:solidFill>
              <a:latin typeface="Helvetica" pitchFamily="2" charset="0"/>
            </a:endParaRPr>
          </a:p>
        </p:txBody>
      </p:sp>
      <p:sp>
        <p:nvSpPr>
          <p:cNvPr id="13" name="TextBox 12">
            <a:extLst>
              <a:ext uri="{FF2B5EF4-FFF2-40B4-BE49-F238E27FC236}">
                <a16:creationId xmlns:a16="http://schemas.microsoft.com/office/drawing/2014/main" id="{9404FA69-B936-F295-FFB9-711CE9D504C2}"/>
              </a:ext>
            </a:extLst>
          </p:cNvPr>
          <p:cNvSpPr txBox="1"/>
          <p:nvPr/>
        </p:nvSpPr>
        <p:spPr>
          <a:xfrm>
            <a:off x="6594190" y="5822724"/>
            <a:ext cx="5207284" cy="369332"/>
          </a:xfrm>
          <a:prstGeom prst="rect">
            <a:avLst/>
          </a:prstGeom>
          <a:noFill/>
        </p:spPr>
        <p:txBody>
          <a:bodyPr wrap="square">
            <a:spAutoFit/>
          </a:bodyPr>
          <a:lstStyle/>
          <a:p>
            <a:pPr marL="285750" indent="-285750">
              <a:buFont typeface="System Font Regular"/>
              <a:buChar char="?"/>
            </a:pPr>
            <a:r>
              <a:rPr lang="en-GB" b="1" dirty="0">
                <a:solidFill>
                  <a:schemeClr val="bg2">
                    <a:lumMod val="75000"/>
                  </a:schemeClr>
                </a:solidFill>
                <a:latin typeface="Helvetica" pitchFamily="2" charset="0"/>
              </a:rPr>
              <a:t>Which control is arguably missing?</a:t>
            </a:r>
          </a:p>
        </p:txBody>
      </p:sp>
    </p:spTree>
    <p:extLst>
      <p:ext uri="{BB962C8B-B14F-4D97-AF65-F5344CB8AC3E}">
        <p14:creationId xmlns:p14="http://schemas.microsoft.com/office/powerpoint/2010/main" val="2045273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7744EC3-F12B-FFB1-5077-CCA3283DF9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411" b="46283"/>
          <a:stretch>
            <a:fillRect/>
          </a:stretch>
        </p:blipFill>
        <p:spPr bwMode="auto">
          <a:xfrm>
            <a:off x="390526" y="1261324"/>
            <a:ext cx="4923967" cy="35556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E57314-19E5-ACDF-827D-67F8FB27E1E0}"/>
              </a:ext>
            </a:extLst>
          </p:cNvPr>
          <p:cNvSpPr txBox="1"/>
          <p:nvPr/>
        </p:nvSpPr>
        <p:spPr>
          <a:xfrm>
            <a:off x="733426" y="642367"/>
            <a:ext cx="2941107" cy="369332"/>
          </a:xfrm>
          <a:prstGeom prst="rect">
            <a:avLst/>
          </a:prstGeom>
          <a:noFill/>
        </p:spPr>
        <p:txBody>
          <a:bodyPr wrap="square" rtlCol="0">
            <a:spAutoFit/>
          </a:bodyPr>
          <a:lstStyle/>
          <a:p>
            <a:r>
              <a:rPr lang="en-US" b="1" dirty="0">
                <a:latin typeface="Helvetica" pitchFamily="2" charset="0"/>
              </a:rPr>
              <a:t>Figure 5A.</a:t>
            </a:r>
            <a:endParaRPr lang="en-CH" b="1" dirty="0">
              <a:latin typeface="Helvetica" pitchFamily="2" charset="0"/>
            </a:endParaRPr>
          </a:p>
        </p:txBody>
      </p:sp>
      <p:sp>
        <p:nvSpPr>
          <p:cNvPr id="4" name="Rectangle 3">
            <a:extLst>
              <a:ext uri="{FF2B5EF4-FFF2-40B4-BE49-F238E27FC236}">
                <a16:creationId xmlns:a16="http://schemas.microsoft.com/office/drawing/2014/main" id="{617DB036-491A-0FFE-0821-F7CE78D969B7}"/>
              </a:ext>
            </a:extLst>
          </p:cNvPr>
          <p:cNvSpPr/>
          <p:nvPr/>
        </p:nvSpPr>
        <p:spPr>
          <a:xfrm>
            <a:off x="261257" y="1261324"/>
            <a:ext cx="408214" cy="3715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5CDFC74A-A4C8-48B2-360D-EF87120239E3}"/>
              </a:ext>
            </a:extLst>
          </p:cNvPr>
          <p:cNvSpPr txBox="1"/>
          <p:nvPr/>
        </p:nvSpPr>
        <p:spPr>
          <a:xfrm>
            <a:off x="390526" y="4996511"/>
            <a:ext cx="5705474" cy="1477328"/>
          </a:xfrm>
          <a:prstGeom prst="rect">
            <a:avLst/>
          </a:prstGeom>
          <a:noFill/>
        </p:spPr>
        <p:txBody>
          <a:bodyPr wrap="square">
            <a:spAutoFit/>
          </a:bodyPr>
          <a:lstStyle/>
          <a:p>
            <a:r>
              <a:rPr lang="en-GB" b="0" i="0" dirty="0">
                <a:solidFill>
                  <a:srgbClr val="1F1F1F"/>
                </a:solidFill>
                <a:effectLst/>
                <a:latin typeface="Helvetica" pitchFamily="2" charset="0"/>
              </a:rPr>
              <a:t>(A) Total number of molecules for all ERV genes (y axis = ERV molecules/ng RNA). Error bars, SEM for four independent experiments; numbers above bars, significant data for indicated days; </a:t>
            </a:r>
            <a:r>
              <a:rPr lang="en-GB" b="0" i="0" dirty="0" err="1">
                <a:solidFill>
                  <a:srgbClr val="1F1F1F"/>
                </a:solidFill>
                <a:effectLst/>
                <a:latin typeface="Helvetica" pitchFamily="2" charset="0"/>
              </a:rPr>
              <a:t>gray</a:t>
            </a:r>
            <a:r>
              <a:rPr lang="en-GB" b="0" i="0" dirty="0">
                <a:solidFill>
                  <a:srgbClr val="1F1F1F"/>
                </a:solidFill>
                <a:effectLst/>
                <a:latin typeface="Helvetica" pitchFamily="2" charset="0"/>
              </a:rPr>
              <a:t>, Mock; black, Aza.</a:t>
            </a:r>
            <a:endParaRPr lang="en-CH" dirty="0">
              <a:latin typeface="Helvetica" pitchFamily="2" charset="0"/>
            </a:endParaRPr>
          </a:p>
        </p:txBody>
      </p:sp>
      <p:pic>
        <p:nvPicPr>
          <p:cNvPr id="7" name="Picture 2">
            <a:extLst>
              <a:ext uri="{FF2B5EF4-FFF2-40B4-BE49-F238E27FC236}">
                <a16:creationId xmlns:a16="http://schemas.microsoft.com/office/drawing/2014/main" id="{F52FB28F-53EC-131D-5024-6515B13CFC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8" t="2581" r="-6866" b="46470"/>
          <a:stretch>
            <a:fillRect/>
          </a:stretch>
        </p:blipFill>
        <p:spPr bwMode="auto">
          <a:xfrm>
            <a:off x="6096000" y="1408991"/>
            <a:ext cx="4227820" cy="3143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D22BA43-CEA8-2D7A-BE6D-4729C82712D6}"/>
              </a:ext>
            </a:extLst>
          </p:cNvPr>
          <p:cNvSpPr txBox="1"/>
          <p:nvPr/>
        </p:nvSpPr>
        <p:spPr>
          <a:xfrm>
            <a:off x="6594190" y="642367"/>
            <a:ext cx="2941107" cy="369332"/>
          </a:xfrm>
          <a:prstGeom prst="rect">
            <a:avLst/>
          </a:prstGeom>
          <a:noFill/>
        </p:spPr>
        <p:txBody>
          <a:bodyPr wrap="square" rtlCol="0">
            <a:spAutoFit/>
          </a:bodyPr>
          <a:lstStyle/>
          <a:p>
            <a:r>
              <a:rPr lang="en-US" b="1" dirty="0">
                <a:latin typeface="Helvetica" pitchFamily="2" charset="0"/>
              </a:rPr>
              <a:t>Figure 5C.</a:t>
            </a:r>
            <a:endParaRPr lang="en-CH" b="1" dirty="0">
              <a:latin typeface="Helvetica" pitchFamily="2" charset="0"/>
            </a:endParaRPr>
          </a:p>
        </p:txBody>
      </p:sp>
      <p:sp>
        <p:nvSpPr>
          <p:cNvPr id="10" name="TextBox 9">
            <a:extLst>
              <a:ext uri="{FF2B5EF4-FFF2-40B4-BE49-F238E27FC236}">
                <a16:creationId xmlns:a16="http://schemas.microsoft.com/office/drawing/2014/main" id="{39A3C43B-9E89-FE4D-EF03-2C052D0E9BE4}"/>
              </a:ext>
            </a:extLst>
          </p:cNvPr>
          <p:cNvSpPr txBox="1"/>
          <p:nvPr/>
        </p:nvSpPr>
        <p:spPr>
          <a:xfrm>
            <a:off x="6594190" y="4996511"/>
            <a:ext cx="5207284" cy="1200329"/>
          </a:xfrm>
          <a:prstGeom prst="rect">
            <a:avLst/>
          </a:prstGeom>
          <a:noFill/>
        </p:spPr>
        <p:txBody>
          <a:bodyPr wrap="square">
            <a:spAutoFit/>
          </a:bodyPr>
          <a:lstStyle/>
          <a:p>
            <a:pPr marL="285750" indent="-285750">
              <a:buFont typeface="Wingdings" pitchFamily="2" charset="2"/>
              <a:buChar char="§"/>
            </a:pPr>
            <a:r>
              <a:rPr lang="en-GB" dirty="0">
                <a:latin typeface="Helvetica" pitchFamily="2" charset="0"/>
              </a:rPr>
              <a:t>Aza-treated cells express sense and antisense ERV transcripts </a:t>
            </a:r>
          </a:p>
          <a:p>
            <a:pPr marL="285750" indent="-285750">
              <a:buFont typeface="Wingdings" pitchFamily="2" charset="2"/>
              <a:buChar char="§"/>
            </a:pPr>
            <a:r>
              <a:rPr lang="en-GB" b="1" dirty="0">
                <a:latin typeface="Helvetica" pitchFamily="2" charset="0"/>
              </a:rPr>
              <a:t>Bidirectional transcription </a:t>
            </a:r>
            <a:r>
              <a:rPr lang="en-GB" b="1" dirty="0">
                <a:latin typeface="Helvetica" pitchFamily="2" charset="0"/>
                <a:sym typeface="Wingdings" pitchFamily="2" charset="2"/>
              </a:rPr>
              <a:t> these RNAs </a:t>
            </a:r>
            <a:r>
              <a:rPr lang="en-GB" b="1" i="1" dirty="0">
                <a:latin typeface="Helvetica" pitchFamily="2" charset="0"/>
                <a:sym typeface="Wingdings" pitchFamily="2" charset="2"/>
              </a:rPr>
              <a:t>can</a:t>
            </a:r>
            <a:r>
              <a:rPr lang="en-GB" b="1" dirty="0">
                <a:latin typeface="Helvetica" pitchFamily="2" charset="0"/>
                <a:sym typeface="Wingdings" pitchFamily="2" charset="2"/>
              </a:rPr>
              <a:t> hybridize into dsRNA</a:t>
            </a:r>
            <a:endParaRPr lang="en-CH" b="1" dirty="0">
              <a:latin typeface="Helvetica" pitchFamily="2" charset="0"/>
            </a:endParaRPr>
          </a:p>
        </p:txBody>
      </p:sp>
      <p:pic>
        <p:nvPicPr>
          <p:cNvPr id="11" name="Picture 2">
            <a:extLst>
              <a:ext uri="{FF2B5EF4-FFF2-40B4-BE49-F238E27FC236}">
                <a16:creationId xmlns:a16="http://schemas.microsoft.com/office/drawing/2014/main" id="{009DE8BC-9F18-8FA4-8FF7-146B44BE6D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413" t="53530" r="-6866" b="15341"/>
          <a:stretch>
            <a:fillRect/>
          </a:stretch>
        </p:blipFill>
        <p:spPr bwMode="auto">
          <a:xfrm>
            <a:off x="9834523" y="1402788"/>
            <a:ext cx="2413336" cy="1816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88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FEF13-B991-864D-9752-97CFCA52C8C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2040C84-AD7B-A33A-9008-052E7A0B719A}"/>
              </a:ext>
            </a:extLst>
          </p:cNvPr>
          <p:cNvPicPr>
            <a:picLocks noChangeAspect="1"/>
          </p:cNvPicPr>
          <p:nvPr/>
        </p:nvPicPr>
        <p:blipFill>
          <a:blip r:embed="rId3"/>
          <a:stretch>
            <a:fillRect/>
          </a:stretch>
        </p:blipFill>
        <p:spPr>
          <a:xfrm>
            <a:off x="650695" y="2506518"/>
            <a:ext cx="5231108" cy="3426279"/>
          </a:xfrm>
          <a:prstGeom prst="rect">
            <a:avLst/>
          </a:prstGeom>
        </p:spPr>
      </p:pic>
      <p:pic>
        <p:nvPicPr>
          <p:cNvPr id="3" name="Picture 2">
            <a:extLst>
              <a:ext uri="{FF2B5EF4-FFF2-40B4-BE49-F238E27FC236}">
                <a16:creationId xmlns:a16="http://schemas.microsoft.com/office/drawing/2014/main" id="{E095CC2C-0448-218B-61C0-684F4625DFF3}"/>
              </a:ext>
            </a:extLst>
          </p:cNvPr>
          <p:cNvPicPr>
            <a:picLocks noChangeAspect="1"/>
          </p:cNvPicPr>
          <p:nvPr/>
        </p:nvPicPr>
        <p:blipFill>
          <a:blip r:embed="rId4"/>
          <a:stretch>
            <a:fillRect/>
          </a:stretch>
        </p:blipFill>
        <p:spPr>
          <a:xfrm>
            <a:off x="6449347" y="2506518"/>
            <a:ext cx="4882057" cy="3236821"/>
          </a:xfrm>
          <a:prstGeom prst="rect">
            <a:avLst/>
          </a:prstGeom>
          <a:ln>
            <a:noFill/>
          </a:ln>
        </p:spPr>
      </p:pic>
      <p:sp>
        <p:nvSpPr>
          <p:cNvPr id="4" name="TextBox 3">
            <a:extLst>
              <a:ext uri="{FF2B5EF4-FFF2-40B4-BE49-F238E27FC236}">
                <a16:creationId xmlns:a16="http://schemas.microsoft.com/office/drawing/2014/main" id="{DEEDCD87-A460-8F3E-55EC-A5454CF7B77C}"/>
              </a:ext>
            </a:extLst>
          </p:cNvPr>
          <p:cNvSpPr txBox="1"/>
          <p:nvPr/>
        </p:nvSpPr>
        <p:spPr>
          <a:xfrm>
            <a:off x="567568" y="719945"/>
            <a:ext cx="10143975" cy="1323439"/>
          </a:xfrm>
          <a:prstGeom prst="rect">
            <a:avLst/>
          </a:prstGeom>
          <a:noFill/>
        </p:spPr>
        <p:txBody>
          <a:bodyPr wrap="square" rtlCol="0">
            <a:spAutoFit/>
          </a:bodyPr>
          <a:lstStyle/>
          <a:p>
            <a:r>
              <a:rPr lang="en-CH" sz="4000" b="1" dirty="0">
                <a:latin typeface="Helvetica" pitchFamily="2" charset="0"/>
              </a:rPr>
              <a:t>Immune activation during cancer:</a:t>
            </a:r>
          </a:p>
          <a:p>
            <a:r>
              <a:rPr lang="en-CH" sz="4000" b="1" dirty="0">
                <a:latin typeface="Helvetica" pitchFamily="2" charset="0"/>
              </a:rPr>
              <a:t>A component of self-activation?</a:t>
            </a:r>
          </a:p>
        </p:txBody>
      </p:sp>
      <p:sp>
        <p:nvSpPr>
          <p:cNvPr id="6" name="Rounded Rectangle 5">
            <a:extLst>
              <a:ext uri="{FF2B5EF4-FFF2-40B4-BE49-F238E27FC236}">
                <a16:creationId xmlns:a16="http://schemas.microsoft.com/office/drawing/2014/main" id="{5D229B08-481B-E275-03F3-4B00A768899C}"/>
              </a:ext>
            </a:extLst>
          </p:cNvPr>
          <p:cNvSpPr/>
          <p:nvPr/>
        </p:nvSpPr>
        <p:spPr>
          <a:xfrm>
            <a:off x="6282867" y="2377440"/>
            <a:ext cx="5231109" cy="3555357"/>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94444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5856-B298-D88A-97AC-B2F7AFBA9C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DC34F25-AFB2-0B5B-0D0D-254D8C399E6C}"/>
              </a:ext>
            </a:extLst>
          </p:cNvPr>
          <p:cNvSpPr txBox="1"/>
          <p:nvPr/>
        </p:nvSpPr>
        <p:spPr>
          <a:xfrm rot="16200000">
            <a:off x="649115" y="5230426"/>
            <a:ext cx="2009774" cy="553998"/>
          </a:xfrm>
          <a:prstGeom prst="rect">
            <a:avLst/>
          </a:prstGeom>
          <a:noFill/>
        </p:spPr>
        <p:txBody>
          <a:bodyPr wrap="square" rtlCol="0">
            <a:spAutoFit/>
          </a:bodyPr>
          <a:lstStyle/>
          <a:p>
            <a:r>
              <a:rPr lang="en-US" sz="3000" b="1" dirty="0">
                <a:latin typeface="Helvetica" pitchFamily="2" charset="0"/>
              </a:rPr>
              <a:t>FIGURE 6</a:t>
            </a:r>
            <a:endParaRPr lang="en-CH" sz="3000" b="1" dirty="0">
              <a:latin typeface="Helvetica" pitchFamily="2" charset="0"/>
            </a:endParaRPr>
          </a:p>
        </p:txBody>
      </p:sp>
      <p:pic>
        <p:nvPicPr>
          <p:cNvPr id="19458" name="Picture 2">
            <a:extLst>
              <a:ext uri="{FF2B5EF4-FFF2-40B4-BE49-F238E27FC236}">
                <a16:creationId xmlns:a16="http://schemas.microsoft.com/office/drawing/2014/main" id="{473DCE10-8F40-806A-C120-02E5F48EC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256" y="316523"/>
            <a:ext cx="9012702" cy="654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702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43DC5-CD9E-C1D9-5230-829E4BBC4A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A952FD-E29C-EE42-3E13-30AF4068C6A8}"/>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6E.</a:t>
            </a:r>
            <a:endParaRPr lang="en-CH" b="1" dirty="0">
              <a:latin typeface="Helvetica" pitchFamily="2" charset="0"/>
            </a:endParaRPr>
          </a:p>
        </p:txBody>
      </p:sp>
      <p:sp>
        <p:nvSpPr>
          <p:cNvPr id="4" name="Rectangle 3">
            <a:extLst>
              <a:ext uri="{FF2B5EF4-FFF2-40B4-BE49-F238E27FC236}">
                <a16:creationId xmlns:a16="http://schemas.microsoft.com/office/drawing/2014/main" id="{8FF5670C-3AA6-9CD0-3A6C-C159831EA4CB}"/>
              </a:ext>
            </a:extLst>
          </p:cNvPr>
          <p:cNvSpPr/>
          <p:nvPr/>
        </p:nvSpPr>
        <p:spPr>
          <a:xfrm>
            <a:off x="261257" y="1261324"/>
            <a:ext cx="408214" cy="3715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6807AD94-D809-D7B3-70EF-01B72B109116}"/>
              </a:ext>
            </a:extLst>
          </p:cNvPr>
          <p:cNvSpPr txBox="1"/>
          <p:nvPr/>
        </p:nvSpPr>
        <p:spPr>
          <a:xfrm>
            <a:off x="880382" y="4531735"/>
            <a:ext cx="8865745" cy="923330"/>
          </a:xfrm>
          <a:prstGeom prst="rect">
            <a:avLst/>
          </a:prstGeom>
          <a:noFill/>
        </p:spPr>
        <p:txBody>
          <a:bodyPr wrap="square">
            <a:spAutoFit/>
          </a:bodyPr>
          <a:lstStyle/>
          <a:p>
            <a:r>
              <a:rPr lang="en-GB" dirty="0">
                <a:latin typeface="Helvetica" pitchFamily="2" charset="0"/>
              </a:rPr>
              <a:t>(E) Transfection of full-length </a:t>
            </a:r>
            <a:r>
              <a:rPr lang="en-GB" i="1" dirty="0">
                <a:latin typeface="Helvetica" pitchFamily="2" charset="0"/>
              </a:rPr>
              <a:t>env</a:t>
            </a:r>
            <a:r>
              <a:rPr lang="en-GB" dirty="0">
                <a:latin typeface="Helvetica" pitchFamily="2" charset="0"/>
              </a:rPr>
              <a:t> genes from EnvW2, ERV-3, or Syncytin-1 or EGFP and ER controls in </a:t>
            </a:r>
            <a:r>
              <a:rPr lang="en-GB" dirty="0" err="1">
                <a:latin typeface="Helvetica" pitchFamily="2" charset="0"/>
              </a:rPr>
              <a:t>TykNu</a:t>
            </a:r>
            <a:r>
              <a:rPr lang="en-GB" dirty="0">
                <a:latin typeface="Helvetica" pitchFamily="2" charset="0"/>
              </a:rPr>
              <a:t> cells. </a:t>
            </a:r>
            <a:r>
              <a:rPr lang="en-GB" dirty="0" err="1">
                <a:latin typeface="Helvetica" pitchFamily="2" charset="0"/>
              </a:rPr>
              <a:t>qRT</a:t>
            </a:r>
            <a:r>
              <a:rPr lang="en-GB" dirty="0">
                <a:latin typeface="Helvetica" pitchFamily="2" charset="0"/>
              </a:rPr>
              <a:t>-PCR was performed for ISGs 7 days after transfection.</a:t>
            </a:r>
            <a:endParaRPr lang="en-CH" dirty="0">
              <a:latin typeface="Helvetica" pitchFamily="2" charset="0"/>
            </a:endParaRPr>
          </a:p>
        </p:txBody>
      </p:sp>
      <p:pic>
        <p:nvPicPr>
          <p:cNvPr id="5" name="Picture 2">
            <a:extLst>
              <a:ext uri="{FF2B5EF4-FFF2-40B4-BE49-F238E27FC236}">
                <a16:creationId xmlns:a16="http://schemas.microsoft.com/office/drawing/2014/main" id="{987F25B7-02FC-644C-3B47-5B2242FC41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821"/>
          <a:stretch>
            <a:fillRect/>
          </a:stretch>
        </p:blipFill>
        <p:spPr bwMode="auto">
          <a:xfrm>
            <a:off x="733426" y="1261324"/>
            <a:ext cx="9012702" cy="302078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89B32D3-9862-10FC-B987-E9301609A462}"/>
              </a:ext>
            </a:extLst>
          </p:cNvPr>
          <p:cNvSpPr/>
          <p:nvPr/>
        </p:nvSpPr>
        <p:spPr>
          <a:xfrm>
            <a:off x="733426" y="1261324"/>
            <a:ext cx="262617" cy="2409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FC7BECFB-3671-21F3-B3F0-7873DFDCE947}"/>
              </a:ext>
            </a:extLst>
          </p:cNvPr>
          <p:cNvSpPr txBox="1"/>
          <p:nvPr/>
        </p:nvSpPr>
        <p:spPr>
          <a:xfrm>
            <a:off x="604155" y="5704690"/>
            <a:ext cx="8865745" cy="923330"/>
          </a:xfrm>
          <a:prstGeom prst="rect">
            <a:avLst/>
          </a:prstGeom>
          <a:noFill/>
        </p:spPr>
        <p:txBody>
          <a:bodyPr wrap="square">
            <a:spAutoFit/>
          </a:bodyPr>
          <a:lstStyle/>
          <a:p>
            <a:pPr marL="285750" indent="-285750">
              <a:buFont typeface="Wingdings" pitchFamily="2" charset="2"/>
              <a:buChar char="§"/>
            </a:pPr>
            <a:r>
              <a:rPr lang="en-GB" dirty="0">
                <a:latin typeface="Helvetica" pitchFamily="2" charset="0"/>
              </a:rPr>
              <a:t>They overexpressed different ERVs (Syncytin-1 / ERV-3 / EnvW2) and compared to a regular plasmid transfection (GFP) </a:t>
            </a:r>
            <a:r>
              <a:rPr lang="en-GB" dirty="0">
                <a:latin typeface="Helvetica" pitchFamily="2" charset="0"/>
                <a:sym typeface="Wingdings" pitchFamily="2" charset="2"/>
              </a:rPr>
              <a:t> ERV-specific ISG induction</a:t>
            </a:r>
          </a:p>
          <a:p>
            <a:pPr marL="285750" indent="-285750">
              <a:buFont typeface="Wingdings" pitchFamily="2" charset="2"/>
              <a:buChar char="§"/>
            </a:pPr>
            <a:r>
              <a:rPr lang="en-GB" dirty="0">
                <a:latin typeface="Helvetica" pitchFamily="2" charset="0"/>
                <a:sym typeface="Wingdings" pitchFamily="2" charset="2"/>
              </a:rPr>
              <a:t>ERV transcripts can trigger antiviral responses</a:t>
            </a:r>
            <a:endParaRPr lang="en-CH" dirty="0">
              <a:latin typeface="Helvetica" pitchFamily="2" charset="0"/>
            </a:endParaRPr>
          </a:p>
        </p:txBody>
      </p:sp>
    </p:spTree>
    <p:extLst>
      <p:ext uri="{BB962C8B-B14F-4D97-AF65-F5344CB8AC3E}">
        <p14:creationId xmlns:p14="http://schemas.microsoft.com/office/powerpoint/2010/main" val="157783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601BB-04B4-F93B-9332-D2F408CB28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C101953-B3C2-C478-2177-D8C1A51B192E}"/>
              </a:ext>
            </a:extLst>
          </p:cNvPr>
          <p:cNvSpPr txBox="1"/>
          <p:nvPr/>
        </p:nvSpPr>
        <p:spPr>
          <a:xfrm rot="16200000">
            <a:off x="649115" y="5230426"/>
            <a:ext cx="2009774" cy="553998"/>
          </a:xfrm>
          <a:prstGeom prst="rect">
            <a:avLst/>
          </a:prstGeom>
          <a:noFill/>
        </p:spPr>
        <p:txBody>
          <a:bodyPr wrap="square" rtlCol="0">
            <a:spAutoFit/>
          </a:bodyPr>
          <a:lstStyle/>
          <a:p>
            <a:r>
              <a:rPr lang="en-US" sz="3000" b="1" dirty="0">
                <a:latin typeface="Helvetica" pitchFamily="2" charset="0"/>
              </a:rPr>
              <a:t>FIGURE 7</a:t>
            </a:r>
            <a:endParaRPr lang="en-CH" sz="3000" b="1" dirty="0">
              <a:latin typeface="Helvetica" pitchFamily="2" charset="0"/>
            </a:endParaRPr>
          </a:p>
        </p:txBody>
      </p:sp>
      <p:pic>
        <p:nvPicPr>
          <p:cNvPr id="20482" name="Picture 2">
            <a:extLst>
              <a:ext uri="{FF2B5EF4-FFF2-40B4-BE49-F238E27FC236}">
                <a16:creationId xmlns:a16="http://schemas.microsoft.com/office/drawing/2014/main" id="{BC2048EE-1DE3-D6E8-6019-D1171FB28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297" y="263769"/>
            <a:ext cx="8648701" cy="6330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907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C8E929-750A-0CB1-C39C-6826AB3C7579}"/>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7E.</a:t>
            </a:r>
            <a:endParaRPr lang="en-CH" b="1" dirty="0">
              <a:latin typeface="Helvetica" pitchFamily="2" charset="0"/>
            </a:endParaRPr>
          </a:p>
        </p:txBody>
      </p:sp>
      <p:pic>
        <p:nvPicPr>
          <p:cNvPr id="3" name="Picture 2">
            <a:extLst>
              <a:ext uri="{FF2B5EF4-FFF2-40B4-BE49-F238E27FC236}">
                <a16:creationId xmlns:a16="http://schemas.microsoft.com/office/drawing/2014/main" id="{59FE8F29-BC58-88F3-88EB-448D17CF60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73" t="50895" r="16859" b="16396"/>
          <a:stretch>
            <a:fillRect/>
          </a:stretch>
        </p:blipFill>
        <p:spPr bwMode="auto">
          <a:xfrm>
            <a:off x="598268" y="1282106"/>
            <a:ext cx="6327188" cy="44075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EC7CE4-AFCE-DE04-A401-3B4E1F54356C}"/>
              </a:ext>
            </a:extLst>
          </p:cNvPr>
          <p:cNvSpPr/>
          <p:nvPr/>
        </p:nvSpPr>
        <p:spPr>
          <a:xfrm>
            <a:off x="6428282" y="5074171"/>
            <a:ext cx="632085" cy="3747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Rectangle 4">
            <a:extLst>
              <a:ext uri="{FF2B5EF4-FFF2-40B4-BE49-F238E27FC236}">
                <a16:creationId xmlns:a16="http://schemas.microsoft.com/office/drawing/2014/main" id="{613DB644-57DA-C686-56C7-B45171D4E12E}"/>
              </a:ext>
            </a:extLst>
          </p:cNvPr>
          <p:cNvSpPr/>
          <p:nvPr/>
        </p:nvSpPr>
        <p:spPr>
          <a:xfrm>
            <a:off x="5931107" y="5261548"/>
            <a:ext cx="1244184" cy="5017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A056F101-6328-82CF-DEC6-52BDCE83380A}"/>
              </a:ext>
            </a:extLst>
          </p:cNvPr>
          <p:cNvSpPr txBox="1"/>
          <p:nvPr/>
        </p:nvSpPr>
        <p:spPr>
          <a:xfrm>
            <a:off x="7175291" y="1282106"/>
            <a:ext cx="4659658" cy="2031325"/>
          </a:xfrm>
          <a:prstGeom prst="rect">
            <a:avLst/>
          </a:prstGeom>
          <a:noFill/>
        </p:spPr>
        <p:txBody>
          <a:bodyPr wrap="square" rtlCol="0">
            <a:spAutoFit/>
          </a:bodyPr>
          <a:lstStyle/>
          <a:p>
            <a:pPr marL="285750" indent="-285750">
              <a:buFont typeface="Wingdings" pitchFamily="2" charset="2"/>
              <a:buChar char="§"/>
            </a:pPr>
            <a:r>
              <a:rPr lang="en-CH" dirty="0">
                <a:latin typeface="Helvetica" pitchFamily="2" charset="0"/>
              </a:rPr>
              <a:t>Tumour growth curves in mice (B16-F10 melanoma)</a:t>
            </a:r>
          </a:p>
          <a:p>
            <a:pPr marL="285750" indent="-285750">
              <a:buFont typeface="Wingdings" pitchFamily="2" charset="2"/>
              <a:buChar char="§"/>
            </a:pPr>
            <a:r>
              <a:rPr lang="en-CH" dirty="0">
                <a:latin typeface="Helvetica" pitchFamily="2" charset="0"/>
              </a:rPr>
              <a:t>Four treatment types</a:t>
            </a:r>
            <a:br>
              <a:rPr lang="en-CH" dirty="0">
                <a:latin typeface="Helvetica" pitchFamily="2" charset="0"/>
              </a:rPr>
            </a:br>
            <a:r>
              <a:rPr lang="en-CH" dirty="0">
                <a:latin typeface="Helvetica" pitchFamily="2" charset="0"/>
              </a:rPr>
              <a:t>- Untreated </a:t>
            </a:r>
            <a:br>
              <a:rPr lang="en-CH" dirty="0">
                <a:latin typeface="Helvetica" pitchFamily="2" charset="0"/>
              </a:rPr>
            </a:br>
            <a:r>
              <a:rPr lang="en-CH" dirty="0">
                <a:latin typeface="Helvetica" pitchFamily="2" charset="0"/>
              </a:rPr>
              <a:t>- anti-CTLA-4</a:t>
            </a:r>
            <a:br>
              <a:rPr lang="en-CH" dirty="0">
                <a:latin typeface="Helvetica" pitchFamily="2" charset="0"/>
              </a:rPr>
            </a:br>
            <a:r>
              <a:rPr lang="en-CH" dirty="0">
                <a:latin typeface="Helvetica" pitchFamily="2" charset="0"/>
              </a:rPr>
              <a:t>- Aza</a:t>
            </a:r>
            <a:br>
              <a:rPr lang="en-CH" dirty="0">
                <a:latin typeface="Helvetica" pitchFamily="2" charset="0"/>
              </a:rPr>
            </a:br>
            <a:r>
              <a:rPr lang="en-CH" dirty="0">
                <a:latin typeface="Helvetica" pitchFamily="2" charset="0"/>
              </a:rPr>
              <a:t>- Aza + anti-CTLA-4 combo therapy</a:t>
            </a:r>
          </a:p>
        </p:txBody>
      </p:sp>
      <p:sp>
        <p:nvSpPr>
          <p:cNvPr id="8" name="TextBox 7">
            <a:extLst>
              <a:ext uri="{FF2B5EF4-FFF2-40B4-BE49-F238E27FC236}">
                <a16:creationId xmlns:a16="http://schemas.microsoft.com/office/drawing/2014/main" id="{334C60C0-4163-3A49-478C-55DC9AD9002C}"/>
              </a:ext>
            </a:extLst>
          </p:cNvPr>
          <p:cNvSpPr txBox="1"/>
          <p:nvPr/>
        </p:nvSpPr>
        <p:spPr>
          <a:xfrm>
            <a:off x="7175291" y="3366011"/>
            <a:ext cx="4659658" cy="646331"/>
          </a:xfrm>
          <a:prstGeom prst="rect">
            <a:avLst/>
          </a:prstGeom>
          <a:noFill/>
        </p:spPr>
        <p:txBody>
          <a:bodyPr wrap="square" rtlCol="0">
            <a:spAutoFit/>
          </a:bodyPr>
          <a:lstStyle/>
          <a:p>
            <a:pPr marL="285750" indent="-285750">
              <a:buFont typeface="System Font Regular"/>
              <a:buChar char="?"/>
            </a:pPr>
            <a:r>
              <a:rPr lang="en-CH" b="1" dirty="0">
                <a:solidFill>
                  <a:schemeClr val="bg2">
                    <a:lumMod val="75000"/>
                  </a:schemeClr>
                </a:solidFill>
                <a:latin typeface="Helvetica" pitchFamily="2" charset="0"/>
              </a:rPr>
              <a:t>What is CTLA-4? Is it inflammatory or anti-inflammatory?</a:t>
            </a:r>
          </a:p>
        </p:txBody>
      </p:sp>
    </p:spTree>
    <p:extLst>
      <p:ext uri="{BB962C8B-B14F-4D97-AF65-F5344CB8AC3E}">
        <p14:creationId xmlns:p14="http://schemas.microsoft.com/office/powerpoint/2010/main" val="2359551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37A918-64E8-60C1-A5F4-89FF5AD8FDB8}"/>
              </a:ext>
            </a:extLst>
          </p:cNvPr>
          <p:cNvPicPr>
            <a:picLocks noChangeAspect="1"/>
          </p:cNvPicPr>
          <p:nvPr/>
        </p:nvPicPr>
        <p:blipFill>
          <a:blip r:embed="rId3"/>
          <a:stretch>
            <a:fillRect/>
          </a:stretch>
        </p:blipFill>
        <p:spPr>
          <a:xfrm>
            <a:off x="283779" y="1358611"/>
            <a:ext cx="5521036" cy="4140777"/>
          </a:xfrm>
          <a:prstGeom prst="rect">
            <a:avLst/>
          </a:prstGeom>
        </p:spPr>
      </p:pic>
      <p:pic>
        <p:nvPicPr>
          <p:cNvPr id="5" name="Picture 4">
            <a:extLst>
              <a:ext uri="{FF2B5EF4-FFF2-40B4-BE49-F238E27FC236}">
                <a16:creationId xmlns:a16="http://schemas.microsoft.com/office/drawing/2014/main" id="{BA867D46-11DB-2196-49E9-D6B730C3AEBC}"/>
              </a:ext>
            </a:extLst>
          </p:cNvPr>
          <p:cNvPicPr>
            <a:picLocks noChangeAspect="1"/>
          </p:cNvPicPr>
          <p:nvPr/>
        </p:nvPicPr>
        <p:blipFill>
          <a:blip r:embed="rId4"/>
          <a:stretch>
            <a:fillRect/>
          </a:stretch>
        </p:blipFill>
        <p:spPr>
          <a:xfrm>
            <a:off x="6387185" y="1358611"/>
            <a:ext cx="5521036" cy="4140777"/>
          </a:xfrm>
          <a:prstGeom prst="rect">
            <a:avLst/>
          </a:prstGeom>
        </p:spPr>
      </p:pic>
    </p:spTree>
    <p:extLst>
      <p:ext uri="{BB962C8B-B14F-4D97-AF65-F5344CB8AC3E}">
        <p14:creationId xmlns:p14="http://schemas.microsoft.com/office/powerpoint/2010/main" val="3087835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89416-AA34-9978-C8A6-15B0E5EE41D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06CBBDB-E12E-0BF8-17E7-0BB3068A5756}"/>
              </a:ext>
            </a:extLst>
          </p:cNvPr>
          <p:cNvPicPr>
            <a:picLocks noChangeAspect="1"/>
          </p:cNvPicPr>
          <p:nvPr/>
        </p:nvPicPr>
        <p:blipFill>
          <a:blip r:embed="rId3"/>
          <a:stretch>
            <a:fillRect/>
          </a:stretch>
        </p:blipFill>
        <p:spPr>
          <a:xfrm>
            <a:off x="283779" y="1358611"/>
            <a:ext cx="5521036" cy="4140777"/>
          </a:xfrm>
          <a:prstGeom prst="rect">
            <a:avLst/>
          </a:prstGeom>
        </p:spPr>
      </p:pic>
      <p:pic>
        <p:nvPicPr>
          <p:cNvPr id="5" name="Picture 4">
            <a:extLst>
              <a:ext uri="{FF2B5EF4-FFF2-40B4-BE49-F238E27FC236}">
                <a16:creationId xmlns:a16="http://schemas.microsoft.com/office/drawing/2014/main" id="{17E6B20B-EC14-4E61-2873-46E607EDFBE0}"/>
              </a:ext>
            </a:extLst>
          </p:cNvPr>
          <p:cNvPicPr>
            <a:picLocks noChangeAspect="1"/>
          </p:cNvPicPr>
          <p:nvPr/>
        </p:nvPicPr>
        <p:blipFill>
          <a:blip r:embed="rId4"/>
          <a:stretch>
            <a:fillRect/>
          </a:stretch>
        </p:blipFill>
        <p:spPr>
          <a:xfrm>
            <a:off x="6387185" y="1358611"/>
            <a:ext cx="5521036" cy="4140777"/>
          </a:xfrm>
          <a:prstGeom prst="rect">
            <a:avLst/>
          </a:prstGeom>
        </p:spPr>
      </p:pic>
      <p:pic>
        <p:nvPicPr>
          <p:cNvPr id="2" name="Picture 1">
            <a:extLst>
              <a:ext uri="{FF2B5EF4-FFF2-40B4-BE49-F238E27FC236}">
                <a16:creationId xmlns:a16="http://schemas.microsoft.com/office/drawing/2014/main" id="{09359939-C0C3-0607-4DE3-D150B7038B5F}"/>
              </a:ext>
            </a:extLst>
          </p:cNvPr>
          <p:cNvPicPr>
            <a:picLocks noChangeAspect="1"/>
          </p:cNvPicPr>
          <p:nvPr/>
        </p:nvPicPr>
        <p:blipFill>
          <a:blip r:embed="rId5"/>
          <a:stretch>
            <a:fillRect/>
          </a:stretch>
        </p:blipFill>
        <p:spPr>
          <a:xfrm>
            <a:off x="574964" y="1358611"/>
            <a:ext cx="5521036" cy="4140777"/>
          </a:xfrm>
          <a:prstGeom prst="rect">
            <a:avLst/>
          </a:prstGeom>
        </p:spPr>
      </p:pic>
      <p:pic>
        <p:nvPicPr>
          <p:cNvPr id="3" name="Picture 2">
            <a:extLst>
              <a:ext uri="{FF2B5EF4-FFF2-40B4-BE49-F238E27FC236}">
                <a16:creationId xmlns:a16="http://schemas.microsoft.com/office/drawing/2014/main" id="{B9BB91AE-1EF0-EA47-2FBD-8029F1BD8661}"/>
              </a:ext>
            </a:extLst>
          </p:cNvPr>
          <p:cNvPicPr>
            <a:picLocks noChangeAspect="1"/>
          </p:cNvPicPr>
          <p:nvPr/>
        </p:nvPicPr>
        <p:blipFill>
          <a:blip r:embed="rId6"/>
          <a:stretch>
            <a:fillRect/>
          </a:stretch>
        </p:blipFill>
        <p:spPr>
          <a:xfrm>
            <a:off x="5924730" y="1358611"/>
            <a:ext cx="5692306" cy="4269230"/>
          </a:xfrm>
          <a:prstGeom prst="rect">
            <a:avLst/>
          </a:prstGeom>
        </p:spPr>
      </p:pic>
    </p:spTree>
    <p:extLst>
      <p:ext uri="{BB962C8B-B14F-4D97-AF65-F5344CB8AC3E}">
        <p14:creationId xmlns:p14="http://schemas.microsoft.com/office/powerpoint/2010/main" val="1752295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A2633-F408-A72A-1E83-C25E26C524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8C98B2-C320-AF0F-0563-F63BAE4E4365}"/>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7E.</a:t>
            </a:r>
            <a:endParaRPr lang="en-CH" b="1" dirty="0">
              <a:latin typeface="Helvetica" pitchFamily="2" charset="0"/>
            </a:endParaRPr>
          </a:p>
        </p:txBody>
      </p:sp>
      <p:pic>
        <p:nvPicPr>
          <p:cNvPr id="3" name="Picture 2">
            <a:extLst>
              <a:ext uri="{FF2B5EF4-FFF2-40B4-BE49-F238E27FC236}">
                <a16:creationId xmlns:a16="http://schemas.microsoft.com/office/drawing/2014/main" id="{59BF6132-997C-ECA2-FA08-9B05C9B37B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773" t="50895" r="16859" b="16396"/>
          <a:stretch>
            <a:fillRect/>
          </a:stretch>
        </p:blipFill>
        <p:spPr bwMode="auto">
          <a:xfrm>
            <a:off x="598268" y="1282106"/>
            <a:ext cx="6327188" cy="44075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6ABF6B4-264E-9F5E-DFB8-4AB14F3D1F78}"/>
              </a:ext>
            </a:extLst>
          </p:cNvPr>
          <p:cNvSpPr/>
          <p:nvPr/>
        </p:nvSpPr>
        <p:spPr>
          <a:xfrm>
            <a:off x="6428282" y="5074171"/>
            <a:ext cx="632085" cy="3747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Rectangle 4">
            <a:extLst>
              <a:ext uri="{FF2B5EF4-FFF2-40B4-BE49-F238E27FC236}">
                <a16:creationId xmlns:a16="http://schemas.microsoft.com/office/drawing/2014/main" id="{8C334FD9-7298-A197-8F14-F2BB74D7DF74}"/>
              </a:ext>
            </a:extLst>
          </p:cNvPr>
          <p:cNvSpPr/>
          <p:nvPr/>
        </p:nvSpPr>
        <p:spPr>
          <a:xfrm>
            <a:off x="5931107" y="5261548"/>
            <a:ext cx="1244184" cy="5017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TextBox 5">
            <a:extLst>
              <a:ext uri="{FF2B5EF4-FFF2-40B4-BE49-F238E27FC236}">
                <a16:creationId xmlns:a16="http://schemas.microsoft.com/office/drawing/2014/main" id="{8C978A4C-39E4-C8D8-1EA6-1194DAAD78D5}"/>
              </a:ext>
            </a:extLst>
          </p:cNvPr>
          <p:cNvSpPr txBox="1"/>
          <p:nvPr/>
        </p:nvSpPr>
        <p:spPr>
          <a:xfrm>
            <a:off x="7175291" y="1282106"/>
            <a:ext cx="4659658" cy="2031325"/>
          </a:xfrm>
          <a:prstGeom prst="rect">
            <a:avLst/>
          </a:prstGeom>
          <a:noFill/>
        </p:spPr>
        <p:txBody>
          <a:bodyPr wrap="square" rtlCol="0">
            <a:spAutoFit/>
          </a:bodyPr>
          <a:lstStyle/>
          <a:p>
            <a:pPr marL="285750" indent="-285750">
              <a:buFont typeface="Wingdings" pitchFamily="2" charset="2"/>
              <a:buChar char="§"/>
            </a:pPr>
            <a:r>
              <a:rPr lang="en-CH" dirty="0">
                <a:latin typeface="Helvetica" pitchFamily="2" charset="0"/>
              </a:rPr>
              <a:t>Tumour growth curves in mice (B16-F10 melanoma)</a:t>
            </a:r>
          </a:p>
          <a:p>
            <a:pPr marL="285750" indent="-285750">
              <a:buFont typeface="Wingdings" pitchFamily="2" charset="2"/>
              <a:buChar char="§"/>
            </a:pPr>
            <a:r>
              <a:rPr lang="en-CH" dirty="0">
                <a:latin typeface="Helvetica" pitchFamily="2" charset="0"/>
              </a:rPr>
              <a:t>Four treatment types</a:t>
            </a:r>
            <a:br>
              <a:rPr lang="en-CH" dirty="0">
                <a:latin typeface="Helvetica" pitchFamily="2" charset="0"/>
              </a:rPr>
            </a:br>
            <a:r>
              <a:rPr lang="en-CH" dirty="0">
                <a:latin typeface="Helvetica" pitchFamily="2" charset="0"/>
              </a:rPr>
              <a:t>- Untreated </a:t>
            </a:r>
            <a:br>
              <a:rPr lang="en-CH" dirty="0">
                <a:latin typeface="Helvetica" pitchFamily="2" charset="0"/>
              </a:rPr>
            </a:br>
            <a:r>
              <a:rPr lang="en-CH" dirty="0">
                <a:latin typeface="Helvetica" pitchFamily="2" charset="0"/>
              </a:rPr>
              <a:t>- anti-CTLA-4</a:t>
            </a:r>
            <a:br>
              <a:rPr lang="en-CH" dirty="0">
                <a:latin typeface="Helvetica" pitchFamily="2" charset="0"/>
              </a:rPr>
            </a:br>
            <a:r>
              <a:rPr lang="en-CH" dirty="0">
                <a:latin typeface="Helvetica" pitchFamily="2" charset="0"/>
              </a:rPr>
              <a:t>- Aza</a:t>
            </a:r>
            <a:br>
              <a:rPr lang="en-CH" dirty="0">
                <a:latin typeface="Helvetica" pitchFamily="2" charset="0"/>
              </a:rPr>
            </a:br>
            <a:r>
              <a:rPr lang="en-CH" dirty="0">
                <a:latin typeface="Helvetica" pitchFamily="2" charset="0"/>
              </a:rPr>
              <a:t>- Aza + anti-CTLA-4 combo therapy</a:t>
            </a:r>
          </a:p>
        </p:txBody>
      </p:sp>
      <p:sp>
        <p:nvSpPr>
          <p:cNvPr id="8" name="TextBox 7">
            <a:extLst>
              <a:ext uri="{FF2B5EF4-FFF2-40B4-BE49-F238E27FC236}">
                <a16:creationId xmlns:a16="http://schemas.microsoft.com/office/drawing/2014/main" id="{5F5EE08D-7F57-EBBD-F181-0C1E43557E14}"/>
              </a:ext>
            </a:extLst>
          </p:cNvPr>
          <p:cNvSpPr txBox="1"/>
          <p:nvPr/>
        </p:nvSpPr>
        <p:spPr>
          <a:xfrm>
            <a:off x="7175291" y="3366011"/>
            <a:ext cx="4659658" cy="2585323"/>
          </a:xfrm>
          <a:prstGeom prst="rect">
            <a:avLst/>
          </a:prstGeom>
          <a:noFill/>
        </p:spPr>
        <p:txBody>
          <a:bodyPr wrap="square" rtlCol="0">
            <a:spAutoFit/>
          </a:bodyPr>
          <a:lstStyle/>
          <a:p>
            <a:pPr marL="285750" indent="-285750">
              <a:buFont typeface="System Font Regular"/>
              <a:buChar char="?"/>
            </a:pPr>
            <a:r>
              <a:rPr lang="en-CH" b="1" dirty="0">
                <a:solidFill>
                  <a:schemeClr val="bg2">
                    <a:lumMod val="75000"/>
                  </a:schemeClr>
                </a:solidFill>
                <a:latin typeface="Helvetica" pitchFamily="2" charset="0"/>
              </a:rPr>
              <a:t>What is CTLA-4? Is it inflammatory or anti-inflammatory?</a:t>
            </a:r>
          </a:p>
          <a:p>
            <a:pPr marL="285750" indent="-285750">
              <a:buFont typeface="System Font Regular"/>
              <a:buChar char="?"/>
            </a:pPr>
            <a:r>
              <a:rPr lang="en-CH" b="1" dirty="0">
                <a:solidFill>
                  <a:schemeClr val="bg2">
                    <a:lumMod val="75000"/>
                  </a:schemeClr>
                </a:solidFill>
                <a:latin typeface="Helvetica" pitchFamily="2" charset="0"/>
              </a:rPr>
              <a:t>What outcome would you expect when combining anti-CTLA-4 with Aza?</a:t>
            </a:r>
          </a:p>
          <a:p>
            <a:pPr marL="285750" indent="-285750">
              <a:buFont typeface="System Font Regular"/>
              <a:buChar char="?"/>
            </a:pPr>
            <a:r>
              <a:rPr lang="en-CH" b="1" dirty="0">
                <a:solidFill>
                  <a:schemeClr val="bg2">
                    <a:lumMod val="75000"/>
                  </a:schemeClr>
                </a:solidFill>
                <a:latin typeface="Helvetica" pitchFamily="2" charset="0"/>
              </a:rPr>
              <a:t>Which treatment is working best?</a:t>
            </a:r>
          </a:p>
          <a:p>
            <a:pPr marL="285750" indent="-285750">
              <a:buFont typeface="System Font Regular"/>
              <a:buChar char="?"/>
            </a:pPr>
            <a:r>
              <a:rPr lang="en-CH" b="1" dirty="0">
                <a:solidFill>
                  <a:schemeClr val="bg2">
                    <a:lumMod val="75000"/>
                  </a:schemeClr>
                </a:solidFill>
                <a:latin typeface="Helvetica" pitchFamily="2" charset="0"/>
              </a:rPr>
              <a:t>How well is Aza working by itself?</a:t>
            </a:r>
          </a:p>
          <a:p>
            <a:pPr marL="285750" indent="-285750">
              <a:buFont typeface="System Font Regular"/>
              <a:buChar char="?"/>
            </a:pPr>
            <a:r>
              <a:rPr lang="en-CH" b="1" dirty="0">
                <a:solidFill>
                  <a:schemeClr val="bg2">
                    <a:lumMod val="75000"/>
                  </a:schemeClr>
                </a:solidFill>
                <a:latin typeface="Helvetica" pitchFamily="2" charset="0"/>
              </a:rPr>
              <a:t>Does this seem like the ‘simplest’ solution to you to achieve this effect? </a:t>
            </a:r>
          </a:p>
        </p:txBody>
      </p:sp>
    </p:spTree>
    <p:extLst>
      <p:ext uri="{BB962C8B-B14F-4D97-AF65-F5344CB8AC3E}">
        <p14:creationId xmlns:p14="http://schemas.microsoft.com/office/powerpoint/2010/main" val="58011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B56D5-D2F9-2CB1-62E8-259E81F367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CCF697-C9E1-31AB-0832-5120544C7A11}"/>
              </a:ext>
            </a:extLst>
          </p:cNvPr>
          <p:cNvSpPr>
            <a:spLocks noGrp="1"/>
          </p:cNvSpPr>
          <p:nvPr>
            <p:ph idx="1"/>
          </p:nvPr>
        </p:nvSpPr>
        <p:spPr>
          <a:xfrm>
            <a:off x="735106" y="699247"/>
            <a:ext cx="10618694" cy="5477716"/>
          </a:xfrm>
        </p:spPr>
        <p:txBody>
          <a:bodyPr/>
          <a:lstStyle/>
          <a:p>
            <a:pPr marL="0" indent="0">
              <a:buNone/>
            </a:pPr>
            <a:r>
              <a:rPr lang="en-CH" b="1" dirty="0">
                <a:latin typeface="Helvetica" pitchFamily="2" charset="0"/>
              </a:rPr>
              <a:t>In summary</a:t>
            </a:r>
            <a:r>
              <a:rPr lang="en-CH" dirty="0">
                <a:latin typeface="Helvetica" pitchFamily="2" charset="0"/>
              </a:rPr>
              <a:t>: DNMTi treatment (AZA) </a:t>
            </a:r>
            <a:r>
              <a:rPr lang="en-CH" dirty="0">
                <a:latin typeface="Helvetica" pitchFamily="2" charset="0"/>
                <a:sym typeface="Wingdings" pitchFamily="2" charset="2"/>
              </a:rPr>
              <a:t> </a:t>
            </a:r>
            <a:r>
              <a:rPr lang="en-CH" dirty="0">
                <a:latin typeface="Helvetica" pitchFamily="2" charset="0"/>
              </a:rPr>
              <a:t>endogenous retrovirus re-activation </a:t>
            </a:r>
            <a:r>
              <a:rPr lang="en-CH" dirty="0">
                <a:latin typeface="Helvetica" pitchFamily="2" charset="0"/>
                <a:sym typeface="Wingdings" pitchFamily="2" charset="2"/>
              </a:rPr>
              <a:t> </a:t>
            </a:r>
            <a:r>
              <a:rPr lang="en-CH" dirty="0">
                <a:latin typeface="Helvetica" pitchFamily="2" charset="0"/>
              </a:rPr>
              <a:t>cytosolic dsRNA sensing </a:t>
            </a:r>
            <a:r>
              <a:rPr lang="en-CH" dirty="0">
                <a:latin typeface="Helvetica" pitchFamily="2" charset="0"/>
                <a:sym typeface="Wingdings" pitchFamily="2" charset="2"/>
              </a:rPr>
              <a:t> type I interferon response  sensitization to immune checkpoint blockade</a:t>
            </a:r>
            <a:endParaRPr lang="en-CH" dirty="0">
              <a:latin typeface="Helvetica" pitchFamily="2" charset="0"/>
            </a:endParaRPr>
          </a:p>
        </p:txBody>
      </p:sp>
      <p:pic>
        <p:nvPicPr>
          <p:cNvPr id="2" name="Picture 1">
            <a:extLst>
              <a:ext uri="{FF2B5EF4-FFF2-40B4-BE49-F238E27FC236}">
                <a16:creationId xmlns:a16="http://schemas.microsoft.com/office/drawing/2014/main" id="{68CD0F81-9925-467A-7446-B7AE19E9A375}"/>
              </a:ext>
            </a:extLst>
          </p:cNvPr>
          <p:cNvPicPr>
            <a:picLocks noChangeAspect="1"/>
          </p:cNvPicPr>
          <p:nvPr/>
        </p:nvPicPr>
        <p:blipFill>
          <a:blip r:embed="rId3"/>
          <a:srcRect t="27605" r="41792" b="35310"/>
          <a:stretch>
            <a:fillRect/>
          </a:stretch>
        </p:blipFill>
        <p:spPr>
          <a:xfrm>
            <a:off x="166254" y="2224696"/>
            <a:ext cx="4545024" cy="3952267"/>
          </a:xfrm>
          <a:prstGeom prst="rect">
            <a:avLst/>
          </a:prstGeom>
        </p:spPr>
      </p:pic>
      <p:pic>
        <p:nvPicPr>
          <p:cNvPr id="5" name="Picture 4">
            <a:extLst>
              <a:ext uri="{FF2B5EF4-FFF2-40B4-BE49-F238E27FC236}">
                <a16:creationId xmlns:a16="http://schemas.microsoft.com/office/drawing/2014/main" id="{11960727-DEB2-460F-13C6-2CB4B05686C8}"/>
              </a:ext>
            </a:extLst>
          </p:cNvPr>
          <p:cNvPicPr>
            <a:picLocks noChangeAspect="1"/>
          </p:cNvPicPr>
          <p:nvPr/>
        </p:nvPicPr>
        <p:blipFill>
          <a:blip r:embed="rId4"/>
          <a:stretch>
            <a:fillRect/>
          </a:stretch>
        </p:blipFill>
        <p:spPr>
          <a:xfrm>
            <a:off x="5280130" y="2582418"/>
            <a:ext cx="4882057" cy="3236821"/>
          </a:xfrm>
          <a:prstGeom prst="rect">
            <a:avLst/>
          </a:prstGeom>
          <a:ln>
            <a:noFill/>
          </a:ln>
        </p:spPr>
      </p:pic>
    </p:spTree>
    <p:extLst>
      <p:ext uri="{BB962C8B-B14F-4D97-AF65-F5344CB8AC3E}">
        <p14:creationId xmlns:p14="http://schemas.microsoft.com/office/powerpoint/2010/main" val="929171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F69F-8AB1-446B-0A3D-574961009705}"/>
              </a:ext>
            </a:extLst>
          </p:cNvPr>
          <p:cNvSpPr>
            <a:spLocks noGrp="1"/>
          </p:cNvSpPr>
          <p:nvPr>
            <p:ph type="title"/>
          </p:nvPr>
        </p:nvSpPr>
        <p:spPr/>
        <p:txBody>
          <a:bodyPr/>
          <a:lstStyle/>
          <a:p>
            <a:r>
              <a:rPr lang="en-CH" b="1" dirty="0">
                <a:latin typeface="Helvetica" pitchFamily="2" charset="0"/>
              </a:rPr>
              <a:t>Call-back to our first exercise session</a:t>
            </a:r>
          </a:p>
        </p:txBody>
      </p:sp>
      <p:pic>
        <p:nvPicPr>
          <p:cNvPr id="4" name="Picture 3">
            <a:extLst>
              <a:ext uri="{FF2B5EF4-FFF2-40B4-BE49-F238E27FC236}">
                <a16:creationId xmlns:a16="http://schemas.microsoft.com/office/drawing/2014/main" id="{D9A84F55-AE9F-1134-8B2D-DCE33441E506}"/>
              </a:ext>
            </a:extLst>
          </p:cNvPr>
          <p:cNvPicPr>
            <a:picLocks noChangeAspect="1"/>
          </p:cNvPicPr>
          <p:nvPr/>
        </p:nvPicPr>
        <p:blipFill>
          <a:blip r:embed="rId3"/>
          <a:srcRect t="8266" b="60716"/>
          <a:stretch>
            <a:fillRect/>
          </a:stretch>
        </p:blipFill>
        <p:spPr>
          <a:xfrm>
            <a:off x="924423" y="1837187"/>
            <a:ext cx="5734681" cy="848122"/>
          </a:xfrm>
          <a:prstGeom prst="rect">
            <a:avLst/>
          </a:prstGeom>
        </p:spPr>
      </p:pic>
      <p:pic>
        <p:nvPicPr>
          <p:cNvPr id="3" name="Picture 2">
            <a:extLst>
              <a:ext uri="{FF2B5EF4-FFF2-40B4-BE49-F238E27FC236}">
                <a16:creationId xmlns:a16="http://schemas.microsoft.com/office/drawing/2014/main" id="{85B09D20-9D14-010C-B7FC-4671AF2D0677}"/>
              </a:ext>
            </a:extLst>
          </p:cNvPr>
          <p:cNvPicPr>
            <a:picLocks noChangeAspect="1"/>
          </p:cNvPicPr>
          <p:nvPr/>
        </p:nvPicPr>
        <p:blipFill>
          <a:blip r:embed="rId4"/>
          <a:srcRect t="115" r="29140" b="60725"/>
          <a:stretch>
            <a:fillRect/>
          </a:stretch>
        </p:blipFill>
        <p:spPr>
          <a:xfrm>
            <a:off x="7242119" y="1757693"/>
            <a:ext cx="4074942" cy="726905"/>
          </a:xfrm>
          <a:prstGeom prst="rect">
            <a:avLst/>
          </a:prstGeom>
        </p:spPr>
      </p:pic>
      <p:sp>
        <p:nvSpPr>
          <p:cNvPr id="6" name="TextBox 5">
            <a:extLst>
              <a:ext uri="{FF2B5EF4-FFF2-40B4-BE49-F238E27FC236}">
                <a16:creationId xmlns:a16="http://schemas.microsoft.com/office/drawing/2014/main" id="{10130EF2-0C08-062E-820A-D36E10B440BD}"/>
              </a:ext>
            </a:extLst>
          </p:cNvPr>
          <p:cNvSpPr txBox="1"/>
          <p:nvPr/>
        </p:nvSpPr>
        <p:spPr>
          <a:xfrm>
            <a:off x="838199" y="1463088"/>
            <a:ext cx="4074942" cy="307777"/>
          </a:xfrm>
          <a:prstGeom prst="rect">
            <a:avLst/>
          </a:prstGeom>
          <a:noFill/>
        </p:spPr>
        <p:txBody>
          <a:bodyPr wrap="square" rtlCol="0">
            <a:spAutoFit/>
          </a:bodyPr>
          <a:lstStyle/>
          <a:p>
            <a:r>
              <a:rPr lang="en-CH" sz="1400" dirty="0">
                <a:solidFill>
                  <a:schemeClr val="bg2">
                    <a:lumMod val="75000"/>
                  </a:schemeClr>
                </a:solidFill>
                <a:latin typeface="Helvetica" pitchFamily="2" charset="0"/>
                <a:cs typeface="Times New Roman" panose="02020603050405020304" pitchFamily="18" charset="0"/>
              </a:rPr>
              <a:t>Crow et al. (2006, Nat Genetics)</a:t>
            </a:r>
          </a:p>
        </p:txBody>
      </p:sp>
      <p:sp>
        <p:nvSpPr>
          <p:cNvPr id="7" name="TextBox 6">
            <a:extLst>
              <a:ext uri="{FF2B5EF4-FFF2-40B4-BE49-F238E27FC236}">
                <a16:creationId xmlns:a16="http://schemas.microsoft.com/office/drawing/2014/main" id="{17FAC7E1-692A-6D9E-E468-BF9302FA375E}"/>
              </a:ext>
            </a:extLst>
          </p:cNvPr>
          <p:cNvSpPr txBox="1"/>
          <p:nvPr/>
        </p:nvSpPr>
        <p:spPr>
          <a:xfrm>
            <a:off x="7274777" y="1471976"/>
            <a:ext cx="4074942" cy="307777"/>
          </a:xfrm>
          <a:prstGeom prst="rect">
            <a:avLst/>
          </a:prstGeom>
          <a:noFill/>
        </p:spPr>
        <p:txBody>
          <a:bodyPr wrap="square" rtlCol="0">
            <a:spAutoFit/>
          </a:bodyPr>
          <a:lstStyle/>
          <a:p>
            <a:r>
              <a:rPr lang="en-CH" sz="1400" dirty="0">
                <a:solidFill>
                  <a:schemeClr val="bg2">
                    <a:lumMod val="75000"/>
                  </a:schemeClr>
                </a:solidFill>
                <a:latin typeface="Helvetica" pitchFamily="2" charset="0"/>
                <a:cs typeface="Times New Roman" panose="02020603050405020304" pitchFamily="18" charset="0"/>
              </a:rPr>
              <a:t>Stetson, Ko, Heidmann &amp; Medzhitov (2009, Cell)</a:t>
            </a:r>
          </a:p>
        </p:txBody>
      </p:sp>
      <p:sp>
        <p:nvSpPr>
          <p:cNvPr id="13" name="Rectangle 12">
            <a:extLst>
              <a:ext uri="{FF2B5EF4-FFF2-40B4-BE49-F238E27FC236}">
                <a16:creationId xmlns:a16="http://schemas.microsoft.com/office/drawing/2014/main" id="{BE44C01D-D4CC-49C1-2210-5DF47A87FBE5}"/>
              </a:ext>
            </a:extLst>
          </p:cNvPr>
          <p:cNvSpPr/>
          <p:nvPr/>
        </p:nvSpPr>
        <p:spPr>
          <a:xfrm>
            <a:off x="6096000" y="4017927"/>
            <a:ext cx="921026" cy="4546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Rectangle 14">
            <a:extLst>
              <a:ext uri="{FF2B5EF4-FFF2-40B4-BE49-F238E27FC236}">
                <a16:creationId xmlns:a16="http://schemas.microsoft.com/office/drawing/2014/main" id="{AD8BFC3D-8B93-9523-6D97-14864BE19110}"/>
              </a:ext>
            </a:extLst>
          </p:cNvPr>
          <p:cNvSpPr/>
          <p:nvPr/>
        </p:nvSpPr>
        <p:spPr>
          <a:xfrm>
            <a:off x="7017026" y="5642517"/>
            <a:ext cx="744223" cy="1215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907661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AC44B-68FB-CDB1-FF0B-4B072C40E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3F052A-B3FC-EDA4-F03D-A4EF9497C5E9}"/>
              </a:ext>
            </a:extLst>
          </p:cNvPr>
          <p:cNvSpPr>
            <a:spLocks noGrp="1"/>
          </p:cNvSpPr>
          <p:nvPr>
            <p:ph type="title"/>
          </p:nvPr>
        </p:nvSpPr>
        <p:spPr/>
        <p:txBody>
          <a:bodyPr/>
          <a:lstStyle/>
          <a:p>
            <a:r>
              <a:rPr lang="en-CH" b="1" dirty="0">
                <a:latin typeface="Helvetica" pitchFamily="2" charset="0"/>
              </a:rPr>
              <a:t>Call-back to our first exercise session</a:t>
            </a:r>
          </a:p>
        </p:txBody>
      </p:sp>
      <p:pic>
        <p:nvPicPr>
          <p:cNvPr id="10" name="Picture 9">
            <a:extLst>
              <a:ext uri="{FF2B5EF4-FFF2-40B4-BE49-F238E27FC236}">
                <a16:creationId xmlns:a16="http://schemas.microsoft.com/office/drawing/2014/main" id="{6F1388DA-3629-536F-10B0-DA6857AA84B7}"/>
              </a:ext>
            </a:extLst>
          </p:cNvPr>
          <p:cNvPicPr>
            <a:picLocks noChangeAspect="1"/>
          </p:cNvPicPr>
          <p:nvPr/>
        </p:nvPicPr>
        <p:blipFill>
          <a:blip r:embed="rId3"/>
          <a:srcRect t="30947" r="49650" b="45592"/>
          <a:stretch>
            <a:fillRect/>
          </a:stretch>
        </p:blipFill>
        <p:spPr>
          <a:xfrm>
            <a:off x="139314" y="2587438"/>
            <a:ext cx="5457840" cy="1430489"/>
          </a:xfrm>
          <a:prstGeom prst="rect">
            <a:avLst/>
          </a:prstGeom>
        </p:spPr>
      </p:pic>
      <p:sp>
        <p:nvSpPr>
          <p:cNvPr id="11" name="TextBox 10">
            <a:extLst>
              <a:ext uri="{FF2B5EF4-FFF2-40B4-BE49-F238E27FC236}">
                <a16:creationId xmlns:a16="http://schemas.microsoft.com/office/drawing/2014/main" id="{6762D7E5-69CD-C6B5-AAA0-AD58B85C37A1}"/>
              </a:ext>
            </a:extLst>
          </p:cNvPr>
          <p:cNvSpPr txBox="1"/>
          <p:nvPr/>
        </p:nvSpPr>
        <p:spPr>
          <a:xfrm>
            <a:off x="838200" y="1675477"/>
            <a:ext cx="9873343" cy="861774"/>
          </a:xfrm>
          <a:prstGeom prst="rect">
            <a:avLst/>
          </a:prstGeom>
          <a:noFill/>
        </p:spPr>
        <p:txBody>
          <a:bodyPr wrap="square" rtlCol="0">
            <a:spAutoFit/>
          </a:bodyPr>
          <a:lstStyle/>
          <a:p>
            <a:r>
              <a:rPr lang="en-CH" sz="2500" b="1" dirty="0">
                <a:latin typeface="Helvetica" pitchFamily="2" charset="0"/>
                <a:cs typeface="Times New Roman" panose="02020603050405020304" pitchFamily="18" charset="0"/>
              </a:rPr>
              <a:t>Endogenous immunostimulatory nucleic acids in autoimmune disease</a:t>
            </a:r>
          </a:p>
        </p:txBody>
      </p:sp>
      <p:sp>
        <p:nvSpPr>
          <p:cNvPr id="13" name="Rectangle 12">
            <a:extLst>
              <a:ext uri="{FF2B5EF4-FFF2-40B4-BE49-F238E27FC236}">
                <a16:creationId xmlns:a16="http://schemas.microsoft.com/office/drawing/2014/main" id="{D4B8F95D-9DFF-0DA9-DACD-AAC53E9CFB7C}"/>
              </a:ext>
            </a:extLst>
          </p:cNvPr>
          <p:cNvSpPr/>
          <p:nvPr/>
        </p:nvSpPr>
        <p:spPr>
          <a:xfrm>
            <a:off x="6096000" y="4017927"/>
            <a:ext cx="921026" cy="4546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4" name="Picture 13">
            <a:extLst>
              <a:ext uri="{FF2B5EF4-FFF2-40B4-BE49-F238E27FC236}">
                <a16:creationId xmlns:a16="http://schemas.microsoft.com/office/drawing/2014/main" id="{6598F907-C2C5-5E73-F18E-584E903093ED}"/>
              </a:ext>
            </a:extLst>
          </p:cNvPr>
          <p:cNvPicPr>
            <a:picLocks noChangeAspect="1"/>
          </p:cNvPicPr>
          <p:nvPr/>
        </p:nvPicPr>
        <p:blipFill>
          <a:blip r:embed="rId3"/>
          <a:srcRect l="49650" t="25964" b="9141"/>
          <a:stretch>
            <a:fillRect/>
          </a:stretch>
        </p:blipFill>
        <p:spPr>
          <a:xfrm>
            <a:off x="6594847" y="2176944"/>
            <a:ext cx="5597154" cy="4057874"/>
          </a:xfrm>
          <a:prstGeom prst="rect">
            <a:avLst/>
          </a:prstGeom>
        </p:spPr>
      </p:pic>
      <p:sp>
        <p:nvSpPr>
          <p:cNvPr id="15" name="Rectangle 14">
            <a:extLst>
              <a:ext uri="{FF2B5EF4-FFF2-40B4-BE49-F238E27FC236}">
                <a16:creationId xmlns:a16="http://schemas.microsoft.com/office/drawing/2014/main" id="{EBFBCD47-3C84-3A51-C417-215F0E6B4AEB}"/>
              </a:ext>
            </a:extLst>
          </p:cNvPr>
          <p:cNvSpPr/>
          <p:nvPr/>
        </p:nvSpPr>
        <p:spPr>
          <a:xfrm>
            <a:off x="6572879" y="4745972"/>
            <a:ext cx="744223" cy="1215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12" name="Picture 11">
            <a:extLst>
              <a:ext uri="{FF2B5EF4-FFF2-40B4-BE49-F238E27FC236}">
                <a16:creationId xmlns:a16="http://schemas.microsoft.com/office/drawing/2014/main" id="{79D2C6AB-FA4C-8C48-F547-89AEF941EB93}"/>
              </a:ext>
            </a:extLst>
          </p:cNvPr>
          <p:cNvPicPr>
            <a:picLocks noChangeAspect="1"/>
          </p:cNvPicPr>
          <p:nvPr/>
        </p:nvPicPr>
        <p:blipFill>
          <a:blip r:embed="rId3"/>
          <a:srcRect l="945" t="58394" r="46990" b="13053"/>
          <a:stretch>
            <a:fillRect/>
          </a:stretch>
        </p:blipFill>
        <p:spPr>
          <a:xfrm>
            <a:off x="266506" y="4308528"/>
            <a:ext cx="6750520" cy="2082421"/>
          </a:xfrm>
          <a:prstGeom prst="rect">
            <a:avLst/>
          </a:prstGeom>
        </p:spPr>
      </p:pic>
    </p:spTree>
    <p:extLst>
      <p:ext uri="{BB962C8B-B14F-4D97-AF65-F5344CB8AC3E}">
        <p14:creationId xmlns:p14="http://schemas.microsoft.com/office/powerpoint/2010/main" val="159875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23139B-75A5-E18C-1A76-2C596096B0F2}"/>
              </a:ext>
            </a:extLst>
          </p:cNvPr>
          <p:cNvPicPr>
            <a:picLocks noChangeAspect="1"/>
          </p:cNvPicPr>
          <p:nvPr/>
        </p:nvPicPr>
        <p:blipFill>
          <a:blip r:embed="rId2"/>
          <a:srcRect t="25252" r="41792" b="35310"/>
          <a:stretch>
            <a:fillRect/>
          </a:stretch>
        </p:blipFill>
        <p:spPr>
          <a:xfrm>
            <a:off x="2451365" y="210487"/>
            <a:ext cx="6960701" cy="6437026"/>
          </a:xfrm>
          <a:prstGeom prst="rect">
            <a:avLst/>
          </a:prstGeom>
        </p:spPr>
      </p:pic>
    </p:spTree>
    <p:extLst>
      <p:ext uri="{BB962C8B-B14F-4D97-AF65-F5344CB8AC3E}">
        <p14:creationId xmlns:p14="http://schemas.microsoft.com/office/powerpoint/2010/main" val="3966052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C2B86-4A0B-DC82-26D5-1183777B3889}"/>
              </a:ext>
            </a:extLst>
          </p:cNvPr>
          <p:cNvPicPr>
            <a:picLocks noChangeAspect="1"/>
          </p:cNvPicPr>
          <p:nvPr/>
        </p:nvPicPr>
        <p:blipFill>
          <a:blip r:embed="rId2"/>
          <a:stretch>
            <a:fillRect/>
          </a:stretch>
        </p:blipFill>
        <p:spPr>
          <a:xfrm>
            <a:off x="2209800" y="2200137"/>
            <a:ext cx="7772400" cy="2457725"/>
          </a:xfrm>
          <a:prstGeom prst="rect">
            <a:avLst/>
          </a:prstGeom>
        </p:spPr>
      </p:pic>
    </p:spTree>
    <p:extLst>
      <p:ext uri="{BB962C8B-B14F-4D97-AF65-F5344CB8AC3E}">
        <p14:creationId xmlns:p14="http://schemas.microsoft.com/office/powerpoint/2010/main" val="586295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F4C449-900F-2F25-665E-387B2977D2A2}"/>
              </a:ext>
            </a:extLst>
          </p:cNvPr>
          <p:cNvPicPr>
            <a:picLocks noChangeAspect="1"/>
          </p:cNvPicPr>
          <p:nvPr/>
        </p:nvPicPr>
        <p:blipFill>
          <a:blip r:embed="rId2"/>
          <a:stretch>
            <a:fillRect/>
          </a:stretch>
        </p:blipFill>
        <p:spPr>
          <a:xfrm>
            <a:off x="510512" y="2003546"/>
            <a:ext cx="7772400" cy="880331"/>
          </a:xfrm>
          <a:prstGeom prst="rect">
            <a:avLst/>
          </a:prstGeom>
        </p:spPr>
      </p:pic>
      <p:sp>
        <p:nvSpPr>
          <p:cNvPr id="3" name="TextBox 2">
            <a:extLst>
              <a:ext uri="{FF2B5EF4-FFF2-40B4-BE49-F238E27FC236}">
                <a16:creationId xmlns:a16="http://schemas.microsoft.com/office/drawing/2014/main" id="{2714394E-34F3-79A4-C08C-55443CC56C25}"/>
              </a:ext>
            </a:extLst>
          </p:cNvPr>
          <p:cNvSpPr txBox="1"/>
          <p:nvPr/>
        </p:nvSpPr>
        <p:spPr>
          <a:xfrm>
            <a:off x="510512" y="472831"/>
            <a:ext cx="9604828" cy="1015663"/>
          </a:xfrm>
          <a:prstGeom prst="rect">
            <a:avLst/>
          </a:prstGeom>
          <a:noFill/>
        </p:spPr>
        <p:txBody>
          <a:bodyPr wrap="square" rtlCol="0">
            <a:spAutoFit/>
          </a:bodyPr>
          <a:lstStyle/>
          <a:p>
            <a:r>
              <a:rPr lang="en-CH" sz="3000" b="1" dirty="0">
                <a:latin typeface="Helvetica" pitchFamily="2" charset="0"/>
              </a:rPr>
              <a:t>How does a patient’s genetic background influence treatment efficacy?</a:t>
            </a:r>
          </a:p>
        </p:txBody>
      </p:sp>
      <p:sp>
        <p:nvSpPr>
          <p:cNvPr id="4" name="TextBox 3">
            <a:extLst>
              <a:ext uri="{FF2B5EF4-FFF2-40B4-BE49-F238E27FC236}">
                <a16:creationId xmlns:a16="http://schemas.microsoft.com/office/drawing/2014/main" id="{427C6B99-2252-93EA-E007-542F927F11FE}"/>
              </a:ext>
            </a:extLst>
          </p:cNvPr>
          <p:cNvSpPr txBox="1"/>
          <p:nvPr/>
        </p:nvSpPr>
        <p:spPr>
          <a:xfrm>
            <a:off x="621324" y="2883877"/>
            <a:ext cx="4597818" cy="369332"/>
          </a:xfrm>
          <a:prstGeom prst="rect">
            <a:avLst/>
          </a:prstGeom>
          <a:noFill/>
        </p:spPr>
        <p:txBody>
          <a:bodyPr wrap="square" rtlCol="0">
            <a:spAutoFit/>
          </a:bodyPr>
          <a:lstStyle/>
          <a:p>
            <a:r>
              <a:rPr lang="en-CH" dirty="0">
                <a:latin typeface="Helvetica" pitchFamily="2" charset="0"/>
              </a:rPr>
              <a:t>Rizvi et al. (2015, Science)</a:t>
            </a:r>
          </a:p>
        </p:txBody>
      </p:sp>
    </p:spTree>
    <p:extLst>
      <p:ext uri="{BB962C8B-B14F-4D97-AF65-F5344CB8AC3E}">
        <p14:creationId xmlns:p14="http://schemas.microsoft.com/office/powerpoint/2010/main" val="1199344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CA2528-532A-67D0-D18A-31867A116A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23C35F-3266-F24A-0B1F-E5C6B883F6D1}"/>
              </a:ext>
            </a:extLst>
          </p:cNvPr>
          <p:cNvSpPr txBox="1"/>
          <p:nvPr/>
        </p:nvSpPr>
        <p:spPr>
          <a:xfrm>
            <a:off x="510512" y="472831"/>
            <a:ext cx="9604828" cy="553998"/>
          </a:xfrm>
          <a:prstGeom prst="rect">
            <a:avLst/>
          </a:prstGeom>
          <a:noFill/>
        </p:spPr>
        <p:txBody>
          <a:bodyPr wrap="square" rtlCol="0">
            <a:spAutoFit/>
          </a:bodyPr>
          <a:lstStyle/>
          <a:p>
            <a:r>
              <a:rPr lang="en-CH" sz="3000" b="1" dirty="0">
                <a:latin typeface="Helvetica" pitchFamily="2" charset="0"/>
              </a:rPr>
              <a:t>Rise of personalized cancer treatments ?</a:t>
            </a:r>
          </a:p>
        </p:txBody>
      </p:sp>
      <p:pic>
        <p:nvPicPr>
          <p:cNvPr id="7" name="Picture 6">
            <a:extLst>
              <a:ext uri="{FF2B5EF4-FFF2-40B4-BE49-F238E27FC236}">
                <a16:creationId xmlns:a16="http://schemas.microsoft.com/office/drawing/2014/main" id="{80514D41-F7A2-D469-31CD-90927394AB75}"/>
              </a:ext>
            </a:extLst>
          </p:cNvPr>
          <p:cNvPicPr>
            <a:picLocks noChangeAspect="1"/>
          </p:cNvPicPr>
          <p:nvPr/>
        </p:nvPicPr>
        <p:blipFill>
          <a:blip r:embed="rId2"/>
          <a:stretch>
            <a:fillRect/>
          </a:stretch>
        </p:blipFill>
        <p:spPr>
          <a:xfrm>
            <a:off x="510512" y="1213819"/>
            <a:ext cx="5233796" cy="2237222"/>
          </a:xfrm>
          <a:prstGeom prst="rect">
            <a:avLst/>
          </a:prstGeom>
        </p:spPr>
      </p:pic>
      <p:pic>
        <p:nvPicPr>
          <p:cNvPr id="8" name="Picture 7">
            <a:extLst>
              <a:ext uri="{FF2B5EF4-FFF2-40B4-BE49-F238E27FC236}">
                <a16:creationId xmlns:a16="http://schemas.microsoft.com/office/drawing/2014/main" id="{85AB3388-62FB-3D51-50E4-EBA128C2AC07}"/>
              </a:ext>
            </a:extLst>
          </p:cNvPr>
          <p:cNvPicPr>
            <a:picLocks noChangeAspect="1"/>
          </p:cNvPicPr>
          <p:nvPr/>
        </p:nvPicPr>
        <p:blipFill>
          <a:blip r:embed="rId3"/>
          <a:stretch>
            <a:fillRect/>
          </a:stretch>
        </p:blipFill>
        <p:spPr>
          <a:xfrm>
            <a:off x="427892" y="3451041"/>
            <a:ext cx="5808009" cy="2328436"/>
          </a:xfrm>
          <a:prstGeom prst="rect">
            <a:avLst/>
          </a:prstGeom>
        </p:spPr>
      </p:pic>
    </p:spTree>
    <p:extLst>
      <p:ext uri="{BB962C8B-B14F-4D97-AF65-F5344CB8AC3E}">
        <p14:creationId xmlns:p14="http://schemas.microsoft.com/office/powerpoint/2010/main" val="1332499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The next generation of DNMT inhibitors | Nature Cancer">
            <a:extLst>
              <a:ext uri="{FF2B5EF4-FFF2-40B4-BE49-F238E27FC236}">
                <a16:creationId xmlns:a16="http://schemas.microsoft.com/office/drawing/2014/main" id="{E91164C5-997B-32A3-138B-BE9F7E46B8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363" t="29625"/>
          <a:stretch>
            <a:fillRect/>
          </a:stretch>
        </p:blipFill>
        <p:spPr bwMode="auto">
          <a:xfrm>
            <a:off x="955963" y="3200400"/>
            <a:ext cx="4530438"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3CB7E84E-264D-2BD1-B279-DD700A4DB395}"/>
              </a:ext>
            </a:extLst>
          </p:cNvPr>
          <p:cNvSpPr txBox="1">
            <a:spLocks/>
          </p:cNvSpPr>
          <p:nvPr/>
        </p:nvSpPr>
        <p:spPr>
          <a:xfrm>
            <a:off x="735106" y="699247"/>
            <a:ext cx="5360894" cy="54777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H" b="1" dirty="0">
                <a:latin typeface="Helvetica" pitchFamily="2" charset="0"/>
              </a:rPr>
              <a:t>DNMTs</a:t>
            </a:r>
            <a:r>
              <a:rPr lang="en-CH" dirty="0">
                <a:latin typeface="Helvetica" pitchFamily="2" charset="0"/>
              </a:rPr>
              <a:t> maintain methylation on genomic DNA</a:t>
            </a:r>
          </a:p>
          <a:p>
            <a:r>
              <a:rPr lang="en-CH" dirty="0">
                <a:latin typeface="Helvetica" pitchFamily="2" charset="0"/>
              </a:rPr>
              <a:t>DNMTs can be blocked by </a:t>
            </a:r>
            <a:r>
              <a:rPr lang="en-CH" b="1" dirty="0">
                <a:latin typeface="Helvetica" pitchFamily="2" charset="0"/>
              </a:rPr>
              <a:t>DNMTis</a:t>
            </a:r>
            <a:r>
              <a:rPr lang="en-CH" dirty="0">
                <a:latin typeface="Helvetica" pitchFamily="2" charset="0"/>
              </a:rPr>
              <a:t>: trap DNMTs and prevent them from maintaining methylation. </a:t>
            </a:r>
          </a:p>
        </p:txBody>
      </p:sp>
      <p:sp>
        <p:nvSpPr>
          <p:cNvPr id="3" name="TextBox 2">
            <a:extLst>
              <a:ext uri="{FF2B5EF4-FFF2-40B4-BE49-F238E27FC236}">
                <a16:creationId xmlns:a16="http://schemas.microsoft.com/office/drawing/2014/main" id="{84ECA4D6-021B-8CFE-1EFD-6CE1FD6DCDD3}"/>
              </a:ext>
            </a:extLst>
          </p:cNvPr>
          <p:cNvSpPr txBox="1"/>
          <p:nvPr/>
        </p:nvSpPr>
        <p:spPr>
          <a:xfrm>
            <a:off x="7869381" y="6261068"/>
            <a:ext cx="4530437" cy="523220"/>
          </a:xfrm>
          <a:prstGeom prst="rect">
            <a:avLst/>
          </a:prstGeom>
          <a:noFill/>
        </p:spPr>
        <p:txBody>
          <a:bodyPr wrap="square" rtlCol="0">
            <a:spAutoFit/>
          </a:bodyPr>
          <a:lstStyle/>
          <a:p>
            <a:r>
              <a:rPr lang="en-CH" sz="1400" dirty="0">
                <a:solidFill>
                  <a:schemeClr val="bg2">
                    <a:lumMod val="75000"/>
                  </a:schemeClr>
                </a:solidFill>
                <a:latin typeface="Helvetica" pitchFamily="2" charset="0"/>
                <a:cs typeface="Times New Roman" panose="02020603050405020304" pitchFamily="18" charset="0"/>
              </a:rPr>
              <a:t>Mehdipour, Chen &amp; De Carvalho (2021, Nat Cancer)</a:t>
            </a:r>
          </a:p>
          <a:p>
            <a:r>
              <a:rPr lang="en-CH" sz="1400" dirty="0">
                <a:solidFill>
                  <a:schemeClr val="bg2">
                    <a:lumMod val="75000"/>
                  </a:schemeClr>
                </a:solidFill>
                <a:latin typeface="Helvetica" pitchFamily="2" charset="0"/>
                <a:cs typeface="Times New Roman" panose="02020603050405020304" pitchFamily="18" charset="0"/>
              </a:rPr>
              <a:t>Tsai et al. (2012, Cancer Cell)</a:t>
            </a:r>
          </a:p>
        </p:txBody>
      </p:sp>
      <p:sp>
        <p:nvSpPr>
          <p:cNvPr id="4" name="Content Placeholder 2">
            <a:extLst>
              <a:ext uri="{FF2B5EF4-FFF2-40B4-BE49-F238E27FC236}">
                <a16:creationId xmlns:a16="http://schemas.microsoft.com/office/drawing/2014/main" id="{1C10DE6A-6829-CDE1-64AA-BA9E5C7DB34F}"/>
              </a:ext>
            </a:extLst>
          </p:cNvPr>
          <p:cNvSpPr txBox="1">
            <a:spLocks/>
          </p:cNvSpPr>
          <p:nvPr/>
        </p:nvSpPr>
        <p:spPr>
          <a:xfrm>
            <a:off x="6504708" y="699247"/>
            <a:ext cx="4849091" cy="54777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H" dirty="0">
                <a:latin typeface="Helvetica" pitchFamily="2" charset="0"/>
              </a:rPr>
              <a:t>Observation: DNMTis seem to induce an </a:t>
            </a:r>
            <a:r>
              <a:rPr lang="en-CH" b="1" dirty="0">
                <a:latin typeface="Helvetica" pitchFamily="2" charset="0"/>
              </a:rPr>
              <a:t>immune response</a:t>
            </a:r>
            <a:r>
              <a:rPr lang="en-CH" dirty="0">
                <a:latin typeface="Helvetica" pitchFamily="2" charset="0"/>
              </a:rPr>
              <a:t>, and show benefits in </a:t>
            </a:r>
            <a:r>
              <a:rPr lang="en-CH" b="1" dirty="0">
                <a:latin typeface="Helvetica" pitchFamily="2" charset="0"/>
              </a:rPr>
              <a:t>cancer treatments</a:t>
            </a:r>
            <a:r>
              <a:rPr lang="en-CH" dirty="0">
                <a:latin typeface="Helvetica" pitchFamily="2" charset="0"/>
              </a:rPr>
              <a:t>. </a:t>
            </a:r>
          </a:p>
        </p:txBody>
      </p:sp>
      <p:pic>
        <p:nvPicPr>
          <p:cNvPr id="5" name="Picture 4">
            <a:extLst>
              <a:ext uri="{FF2B5EF4-FFF2-40B4-BE49-F238E27FC236}">
                <a16:creationId xmlns:a16="http://schemas.microsoft.com/office/drawing/2014/main" id="{BDF3F008-C9B5-4178-5348-623BA0A27CAA}"/>
              </a:ext>
            </a:extLst>
          </p:cNvPr>
          <p:cNvPicPr>
            <a:picLocks noChangeAspect="1"/>
          </p:cNvPicPr>
          <p:nvPr/>
        </p:nvPicPr>
        <p:blipFill>
          <a:blip r:embed="rId4"/>
          <a:srcRect l="8048" t="5510" b="52039"/>
          <a:stretch>
            <a:fillRect/>
          </a:stretch>
        </p:blipFill>
        <p:spPr>
          <a:xfrm>
            <a:off x="6606382" y="2647490"/>
            <a:ext cx="5391049" cy="1454223"/>
          </a:xfrm>
          <a:prstGeom prst="rect">
            <a:avLst/>
          </a:prstGeom>
        </p:spPr>
      </p:pic>
      <p:sp>
        <p:nvSpPr>
          <p:cNvPr id="7" name="TextBox 6">
            <a:extLst>
              <a:ext uri="{FF2B5EF4-FFF2-40B4-BE49-F238E27FC236}">
                <a16:creationId xmlns:a16="http://schemas.microsoft.com/office/drawing/2014/main" id="{C3CF3CE6-B7ED-9B7C-7368-E36B77308692}"/>
              </a:ext>
            </a:extLst>
          </p:cNvPr>
          <p:cNvSpPr txBox="1"/>
          <p:nvPr/>
        </p:nvSpPr>
        <p:spPr>
          <a:xfrm>
            <a:off x="6606383" y="4569621"/>
            <a:ext cx="4952186" cy="923330"/>
          </a:xfrm>
          <a:prstGeom prst="rect">
            <a:avLst/>
          </a:prstGeom>
          <a:noFill/>
        </p:spPr>
        <p:txBody>
          <a:bodyPr wrap="square" rtlCol="0">
            <a:spAutoFit/>
          </a:bodyPr>
          <a:lstStyle/>
          <a:p>
            <a:pPr marL="285750" indent="-285750">
              <a:buFont typeface="System Font Regular"/>
              <a:buChar char="?"/>
            </a:pPr>
            <a:r>
              <a:rPr lang="en-CH" b="1" dirty="0">
                <a:solidFill>
                  <a:schemeClr val="bg2">
                    <a:lumMod val="75000"/>
                  </a:schemeClr>
                </a:solidFill>
                <a:latin typeface="Helvetica" pitchFamily="2" charset="0"/>
              </a:rPr>
              <a:t>What could be the link between DNA methylation and immune activation?</a:t>
            </a:r>
          </a:p>
          <a:p>
            <a:pPr marL="285750" indent="-285750">
              <a:buFont typeface="System Font Regular"/>
              <a:buChar char="?"/>
            </a:pPr>
            <a:r>
              <a:rPr lang="en-CH" b="1" dirty="0">
                <a:solidFill>
                  <a:schemeClr val="bg2">
                    <a:lumMod val="75000"/>
                  </a:schemeClr>
                </a:solidFill>
                <a:latin typeface="Helvetica" pitchFamily="2" charset="0"/>
              </a:rPr>
              <a:t>H</a:t>
            </a:r>
            <a:r>
              <a:rPr lang="en-GB" b="1" dirty="0">
                <a:solidFill>
                  <a:schemeClr val="bg2">
                    <a:lumMod val="75000"/>
                  </a:schemeClr>
                </a:solidFill>
                <a:latin typeface="Helvetica" pitchFamily="2" charset="0"/>
              </a:rPr>
              <a:t>o</a:t>
            </a:r>
            <a:r>
              <a:rPr lang="en-CH" b="1" dirty="0">
                <a:solidFill>
                  <a:schemeClr val="bg2">
                    <a:lumMod val="75000"/>
                  </a:schemeClr>
                </a:solidFill>
                <a:latin typeface="Helvetica" pitchFamily="2" charset="0"/>
              </a:rPr>
              <a:t>w would this protect cancer patients?</a:t>
            </a:r>
          </a:p>
        </p:txBody>
      </p:sp>
      <p:sp>
        <p:nvSpPr>
          <p:cNvPr id="8" name="Rectangle 7">
            <a:extLst>
              <a:ext uri="{FF2B5EF4-FFF2-40B4-BE49-F238E27FC236}">
                <a16:creationId xmlns:a16="http://schemas.microsoft.com/office/drawing/2014/main" id="{F48A2093-75DA-9A63-DBF2-4166D4299EA6}"/>
              </a:ext>
            </a:extLst>
          </p:cNvPr>
          <p:cNvSpPr/>
          <p:nvPr/>
        </p:nvSpPr>
        <p:spPr>
          <a:xfrm>
            <a:off x="6197675" y="2606233"/>
            <a:ext cx="1101436" cy="7273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59225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2C16B21-842E-6850-891E-6C730059E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758" y="345688"/>
            <a:ext cx="8309240" cy="6166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D9F573-1052-2F23-19FA-A658FD3D9FF8}"/>
              </a:ext>
            </a:extLst>
          </p:cNvPr>
          <p:cNvSpPr txBox="1"/>
          <p:nvPr/>
        </p:nvSpPr>
        <p:spPr>
          <a:xfrm rot="16200000">
            <a:off x="649115" y="5230426"/>
            <a:ext cx="2009774" cy="553998"/>
          </a:xfrm>
          <a:prstGeom prst="rect">
            <a:avLst/>
          </a:prstGeom>
          <a:noFill/>
        </p:spPr>
        <p:txBody>
          <a:bodyPr wrap="square" rtlCol="0">
            <a:spAutoFit/>
          </a:bodyPr>
          <a:lstStyle/>
          <a:p>
            <a:r>
              <a:rPr lang="en-US" sz="3000" b="1" dirty="0">
                <a:latin typeface="Helvetica" pitchFamily="2" charset="0"/>
              </a:rPr>
              <a:t>FIGURE 1</a:t>
            </a:r>
            <a:endParaRPr lang="en-CH" sz="3000" b="1" dirty="0">
              <a:latin typeface="Helvetica" pitchFamily="2" charset="0"/>
            </a:endParaRPr>
          </a:p>
        </p:txBody>
      </p:sp>
    </p:spTree>
    <p:extLst>
      <p:ext uri="{BB962C8B-B14F-4D97-AF65-F5344CB8AC3E}">
        <p14:creationId xmlns:p14="http://schemas.microsoft.com/office/powerpoint/2010/main" val="2869483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CCC1A1-A23D-F2F4-AE10-DC57000C6583}"/>
              </a:ext>
            </a:extLst>
          </p:cNvPr>
          <p:cNvPicPr>
            <a:picLocks noChangeAspect="1"/>
          </p:cNvPicPr>
          <p:nvPr/>
        </p:nvPicPr>
        <p:blipFill>
          <a:blip r:embed="rId3"/>
          <a:srcRect l="50000" t="163" r="-616" b="49894"/>
          <a:stretch>
            <a:fillRect/>
          </a:stretch>
        </p:blipFill>
        <p:spPr>
          <a:xfrm>
            <a:off x="209549" y="1592202"/>
            <a:ext cx="6448425" cy="4719323"/>
          </a:xfrm>
          <a:prstGeom prst="rect">
            <a:avLst/>
          </a:prstGeom>
        </p:spPr>
      </p:pic>
      <p:sp>
        <p:nvSpPr>
          <p:cNvPr id="4" name="TextBox 3">
            <a:extLst>
              <a:ext uri="{FF2B5EF4-FFF2-40B4-BE49-F238E27FC236}">
                <a16:creationId xmlns:a16="http://schemas.microsoft.com/office/drawing/2014/main" id="{EB6BD058-595F-FE8C-A89D-B33AA0ADB245}"/>
              </a:ext>
            </a:extLst>
          </p:cNvPr>
          <p:cNvSpPr txBox="1"/>
          <p:nvPr/>
        </p:nvSpPr>
        <p:spPr>
          <a:xfrm>
            <a:off x="809626" y="-1301266"/>
            <a:ext cx="10018643" cy="646331"/>
          </a:xfrm>
          <a:prstGeom prst="rect">
            <a:avLst/>
          </a:prstGeom>
          <a:noFill/>
        </p:spPr>
        <p:txBody>
          <a:bodyPr wrap="square" rtlCol="0">
            <a:spAutoFit/>
          </a:bodyPr>
          <a:lstStyle/>
          <a:p>
            <a:r>
              <a:rPr lang="en-CH" dirty="0"/>
              <a:t>Observed induction of immune genes by AZA compound was highest in </a:t>
            </a:r>
            <a:r>
              <a:rPr lang="en-GB" dirty="0"/>
              <a:t>epithelial ovarian cancer (EOC) and non-small cell lung cancer (NSCLC)</a:t>
            </a:r>
            <a:endParaRPr lang="en-CH" dirty="0"/>
          </a:p>
        </p:txBody>
      </p:sp>
      <p:sp>
        <p:nvSpPr>
          <p:cNvPr id="5" name="Rectangle 4">
            <a:extLst>
              <a:ext uri="{FF2B5EF4-FFF2-40B4-BE49-F238E27FC236}">
                <a16:creationId xmlns:a16="http://schemas.microsoft.com/office/drawing/2014/main" id="{3DDDCB8C-9101-3CA4-9C45-22F5EA3F07E2}"/>
              </a:ext>
            </a:extLst>
          </p:cNvPr>
          <p:cNvSpPr/>
          <p:nvPr/>
        </p:nvSpPr>
        <p:spPr>
          <a:xfrm>
            <a:off x="3171825" y="608647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221C139F-27DC-4566-455A-F9A8C9CC5459}"/>
              </a:ext>
            </a:extLst>
          </p:cNvPr>
          <p:cNvSpPr/>
          <p:nvPr/>
        </p:nvSpPr>
        <p:spPr>
          <a:xfrm>
            <a:off x="209550" y="1455786"/>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D89F45D3-FF64-AD7E-CE96-EE96C5DF8639}"/>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6BAD3728-F906-F8CE-7586-21775913E786}"/>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1B.</a:t>
            </a:r>
            <a:endParaRPr lang="en-CH" b="1" dirty="0">
              <a:latin typeface="Helvetica" pitchFamily="2" charset="0"/>
            </a:endParaRPr>
          </a:p>
        </p:txBody>
      </p:sp>
    </p:spTree>
    <p:extLst>
      <p:ext uri="{BB962C8B-B14F-4D97-AF65-F5344CB8AC3E}">
        <p14:creationId xmlns:p14="http://schemas.microsoft.com/office/powerpoint/2010/main" val="3678717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AAEB4-C718-FA40-C522-87E1D8AEB72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5F7E181-ABF7-30B7-047F-4D87FCFF0E72}"/>
              </a:ext>
            </a:extLst>
          </p:cNvPr>
          <p:cNvPicPr>
            <a:picLocks noChangeAspect="1"/>
          </p:cNvPicPr>
          <p:nvPr/>
        </p:nvPicPr>
        <p:blipFill>
          <a:blip r:embed="rId3"/>
          <a:srcRect l="90971" t="5560" r="-616" b="70026"/>
          <a:stretch>
            <a:fillRect/>
          </a:stretch>
        </p:blipFill>
        <p:spPr>
          <a:xfrm>
            <a:off x="5429249" y="2102117"/>
            <a:ext cx="1228725" cy="2307045"/>
          </a:xfrm>
          <a:prstGeom prst="rect">
            <a:avLst/>
          </a:prstGeom>
          <a:ln>
            <a:solidFill>
              <a:schemeClr val="tx1"/>
            </a:solidFill>
          </a:ln>
        </p:spPr>
      </p:pic>
      <p:sp>
        <p:nvSpPr>
          <p:cNvPr id="5" name="Rectangle 4">
            <a:extLst>
              <a:ext uri="{FF2B5EF4-FFF2-40B4-BE49-F238E27FC236}">
                <a16:creationId xmlns:a16="http://schemas.microsoft.com/office/drawing/2014/main" id="{C97602F4-D9A3-13DE-87CD-169A1E9880B9}"/>
              </a:ext>
            </a:extLst>
          </p:cNvPr>
          <p:cNvSpPr/>
          <p:nvPr/>
        </p:nvSpPr>
        <p:spPr>
          <a:xfrm>
            <a:off x="3171825" y="608647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CB4AF224-9E6F-0E90-E2EE-EAB4C758C686}"/>
              </a:ext>
            </a:extLst>
          </p:cNvPr>
          <p:cNvSpPr/>
          <p:nvPr/>
        </p:nvSpPr>
        <p:spPr>
          <a:xfrm>
            <a:off x="209550" y="1455786"/>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2062C705-7330-F964-A77D-8DD4125E920F}"/>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TextBox 8">
            <a:extLst>
              <a:ext uri="{FF2B5EF4-FFF2-40B4-BE49-F238E27FC236}">
                <a16:creationId xmlns:a16="http://schemas.microsoft.com/office/drawing/2014/main" id="{70339CE5-7104-0CA1-3123-22EBC3AC6504}"/>
              </a:ext>
            </a:extLst>
          </p:cNvPr>
          <p:cNvSpPr txBox="1"/>
          <p:nvPr/>
        </p:nvSpPr>
        <p:spPr>
          <a:xfrm>
            <a:off x="7130058" y="688533"/>
            <a:ext cx="4852392" cy="5355312"/>
          </a:xfrm>
          <a:prstGeom prst="rect">
            <a:avLst/>
          </a:prstGeom>
          <a:noFill/>
        </p:spPr>
        <p:txBody>
          <a:bodyPr wrap="square" rtlCol="0">
            <a:spAutoFit/>
          </a:bodyPr>
          <a:lstStyle/>
          <a:p>
            <a:endParaRPr lang="en-CH" dirty="0">
              <a:latin typeface="Helvetica" pitchFamily="2" charset="0"/>
            </a:endParaRPr>
          </a:p>
          <a:p>
            <a:r>
              <a:rPr lang="en-CH" u="sng" dirty="0">
                <a:latin typeface="Helvetica" pitchFamily="2" charset="0"/>
              </a:rPr>
              <a:t>Cell lines used</a:t>
            </a:r>
          </a:p>
          <a:p>
            <a:pPr marL="285750" indent="-285750">
              <a:buFont typeface="Arial" panose="020B0604020202020204" pitchFamily="34" charset="0"/>
              <a:buChar char="•"/>
            </a:pPr>
            <a:r>
              <a:rPr lang="en-CH" dirty="0">
                <a:latin typeface="Helvetica" pitchFamily="2" charset="0"/>
              </a:rPr>
              <a:t>A2780, Hey, TykNu are human ovarian cancer cell lines</a:t>
            </a:r>
          </a:p>
          <a:p>
            <a:pPr marL="285750" indent="-285750">
              <a:buFont typeface="Arial" panose="020B0604020202020204" pitchFamily="34" charset="0"/>
              <a:buChar char="•"/>
            </a:pPr>
            <a:r>
              <a:rPr lang="en-CH" dirty="0">
                <a:latin typeface="Helvetica" pitchFamily="2" charset="0"/>
              </a:rPr>
              <a:t>A2780: </a:t>
            </a:r>
            <a:r>
              <a:rPr lang="en-GB" dirty="0">
                <a:latin typeface="Helvetica" pitchFamily="2" charset="0"/>
              </a:rPr>
              <a:t>moderately </a:t>
            </a:r>
            <a:r>
              <a:rPr lang="en-GB" dirty="0" err="1">
                <a:latin typeface="Helvetica" pitchFamily="2" charset="0"/>
              </a:rPr>
              <a:t>chemosensitive</a:t>
            </a:r>
            <a:r>
              <a:rPr lang="en-GB" dirty="0">
                <a:latin typeface="Helvetica" pitchFamily="2" charset="0"/>
              </a:rPr>
              <a:t> cancer cell line, known to respond to </a:t>
            </a:r>
            <a:r>
              <a:rPr lang="en-GB" dirty="0" err="1">
                <a:latin typeface="Helvetica" pitchFamily="2" charset="0"/>
              </a:rPr>
              <a:t>DNMTis</a:t>
            </a:r>
            <a:endParaRPr lang="en-GB" dirty="0">
              <a:latin typeface="Helvetica" pitchFamily="2" charset="0"/>
            </a:endParaRPr>
          </a:p>
          <a:p>
            <a:pPr marL="285750" indent="-285750">
              <a:buFont typeface="Arial" panose="020B0604020202020204" pitchFamily="34" charset="0"/>
              <a:buChar char="•"/>
            </a:pPr>
            <a:r>
              <a:rPr lang="en-GB" dirty="0">
                <a:latin typeface="Helvetica" pitchFamily="2" charset="0"/>
              </a:rPr>
              <a:t>Hey: more resistant ovarian cancer phenotype</a:t>
            </a:r>
          </a:p>
          <a:p>
            <a:pPr marL="285750" indent="-285750">
              <a:buFont typeface="Arial" panose="020B0604020202020204" pitchFamily="34" charset="0"/>
              <a:buChar char="•"/>
            </a:pPr>
            <a:r>
              <a:rPr lang="en-GB" dirty="0" err="1">
                <a:latin typeface="Helvetica" pitchFamily="2" charset="0"/>
              </a:rPr>
              <a:t>TykNu</a:t>
            </a:r>
            <a:r>
              <a:rPr lang="en-GB" dirty="0">
                <a:latin typeface="Helvetica" pitchFamily="2" charset="0"/>
              </a:rPr>
              <a:t>: highly </a:t>
            </a:r>
            <a:r>
              <a:rPr lang="en-GB" dirty="0" err="1">
                <a:latin typeface="Helvetica" pitchFamily="2" charset="0"/>
              </a:rPr>
              <a:t>chemoresistant</a:t>
            </a:r>
            <a:r>
              <a:rPr lang="en-GB" dirty="0">
                <a:latin typeface="Helvetica" pitchFamily="2" charset="0"/>
              </a:rPr>
              <a:t>, ovarian clear-cell carcinoma cell line</a:t>
            </a:r>
          </a:p>
          <a:p>
            <a:pPr marL="285750" indent="-285750">
              <a:buFont typeface="Arial" panose="020B0604020202020204" pitchFamily="34" charset="0"/>
              <a:buChar char="•"/>
            </a:pPr>
            <a:endParaRPr lang="en-GB" dirty="0">
              <a:latin typeface="Helvetica" pitchFamily="2" charset="0"/>
            </a:endParaRPr>
          </a:p>
          <a:p>
            <a:r>
              <a:rPr lang="en-GB" u="sng" dirty="0" err="1">
                <a:latin typeface="Helvetica" pitchFamily="2" charset="0"/>
              </a:rPr>
              <a:t>Compounts</a:t>
            </a:r>
            <a:r>
              <a:rPr lang="en-GB" u="sng" dirty="0">
                <a:latin typeface="Helvetica" pitchFamily="2" charset="0"/>
              </a:rPr>
              <a:t> used</a:t>
            </a:r>
          </a:p>
          <a:p>
            <a:pPr marL="285750" indent="-285750">
              <a:buFont typeface="Arial" panose="020B0604020202020204" pitchFamily="34" charset="0"/>
              <a:buChar char="•"/>
            </a:pPr>
            <a:r>
              <a:rPr lang="en-GB" dirty="0">
                <a:latin typeface="Helvetica" pitchFamily="2" charset="0"/>
              </a:rPr>
              <a:t>Aza = 5-aza-2’-deoxycytidine – a type of </a:t>
            </a:r>
            <a:r>
              <a:rPr lang="en-GB" dirty="0" err="1">
                <a:latin typeface="Helvetica" pitchFamily="2" charset="0"/>
              </a:rPr>
              <a:t>DNMTi</a:t>
            </a:r>
            <a:r>
              <a:rPr lang="en-GB" dirty="0">
                <a:latin typeface="Helvetica" pitchFamily="2" charset="0"/>
              </a:rPr>
              <a:t> </a:t>
            </a:r>
          </a:p>
          <a:p>
            <a:pPr marL="285750" indent="-285750">
              <a:buFont typeface="Arial" panose="020B0604020202020204" pitchFamily="34" charset="0"/>
              <a:buChar char="•"/>
            </a:pPr>
            <a:r>
              <a:rPr lang="en-GB" dirty="0">
                <a:latin typeface="Helvetica" pitchFamily="2" charset="0"/>
              </a:rPr>
              <a:t>Carb = Carboplatin – standard chemotherapy, which does not induce interferon</a:t>
            </a:r>
          </a:p>
          <a:p>
            <a:pPr marL="285750" indent="-285750">
              <a:buFont typeface="Arial" panose="020B0604020202020204" pitchFamily="34" charset="0"/>
              <a:buChar char="•"/>
            </a:pPr>
            <a:r>
              <a:rPr lang="en-GB" dirty="0">
                <a:latin typeface="Helvetica" pitchFamily="2" charset="0"/>
              </a:rPr>
              <a:t>Mock is an untreated control condition</a:t>
            </a:r>
          </a:p>
          <a:p>
            <a:pPr marL="285750" indent="-285750">
              <a:buFont typeface="Arial" panose="020B0604020202020204" pitchFamily="34" charset="0"/>
              <a:buChar char="•"/>
            </a:pPr>
            <a:endParaRPr lang="en-GB" dirty="0">
              <a:latin typeface="Helvetica" pitchFamily="2" charset="0"/>
            </a:endParaRPr>
          </a:p>
        </p:txBody>
      </p:sp>
    </p:spTree>
    <p:extLst>
      <p:ext uri="{BB962C8B-B14F-4D97-AF65-F5344CB8AC3E}">
        <p14:creationId xmlns:p14="http://schemas.microsoft.com/office/powerpoint/2010/main" val="938703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CBD1D-CD77-05AB-2D7A-4773DBA95B5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1B2E77-3328-EF3D-A1F6-5AF530F4A8A1}"/>
              </a:ext>
            </a:extLst>
          </p:cNvPr>
          <p:cNvPicPr>
            <a:picLocks noChangeAspect="1"/>
          </p:cNvPicPr>
          <p:nvPr/>
        </p:nvPicPr>
        <p:blipFill>
          <a:blip r:embed="rId3"/>
          <a:srcRect l="50000" t="163" r="-616" b="49894"/>
          <a:stretch>
            <a:fillRect/>
          </a:stretch>
        </p:blipFill>
        <p:spPr>
          <a:xfrm>
            <a:off x="209549" y="1592202"/>
            <a:ext cx="6448425" cy="4719323"/>
          </a:xfrm>
          <a:prstGeom prst="rect">
            <a:avLst/>
          </a:prstGeom>
        </p:spPr>
      </p:pic>
      <p:sp>
        <p:nvSpPr>
          <p:cNvPr id="4" name="TextBox 3">
            <a:extLst>
              <a:ext uri="{FF2B5EF4-FFF2-40B4-BE49-F238E27FC236}">
                <a16:creationId xmlns:a16="http://schemas.microsoft.com/office/drawing/2014/main" id="{FB96D6A5-EF62-9E13-4AC1-C36AE1ED20EA}"/>
              </a:ext>
            </a:extLst>
          </p:cNvPr>
          <p:cNvSpPr txBox="1"/>
          <p:nvPr/>
        </p:nvSpPr>
        <p:spPr>
          <a:xfrm>
            <a:off x="809626" y="-1301266"/>
            <a:ext cx="10018643" cy="646331"/>
          </a:xfrm>
          <a:prstGeom prst="rect">
            <a:avLst/>
          </a:prstGeom>
          <a:noFill/>
        </p:spPr>
        <p:txBody>
          <a:bodyPr wrap="square" rtlCol="0">
            <a:spAutoFit/>
          </a:bodyPr>
          <a:lstStyle/>
          <a:p>
            <a:r>
              <a:rPr lang="en-CH" dirty="0"/>
              <a:t>Observed induction of immune genes by AZA compound was highest in </a:t>
            </a:r>
            <a:r>
              <a:rPr lang="en-GB" dirty="0"/>
              <a:t>epithelial ovarian cancer (EOC) and non-small cell lung cancer (NSCLC)</a:t>
            </a:r>
            <a:endParaRPr lang="en-CH" dirty="0"/>
          </a:p>
        </p:txBody>
      </p:sp>
      <p:sp>
        <p:nvSpPr>
          <p:cNvPr id="5" name="Rectangle 4">
            <a:extLst>
              <a:ext uri="{FF2B5EF4-FFF2-40B4-BE49-F238E27FC236}">
                <a16:creationId xmlns:a16="http://schemas.microsoft.com/office/drawing/2014/main" id="{6B0DF0F5-3657-1768-B575-C4B622232948}"/>
              </a:ext>
            </a:extLst>
          </p:cNvPr>
          <p:cNvSpPr/>
          <p:nvPr/>
        </p:nvSpPr>
        <p:spPr>
          <a:xfrm>
            <a:off x="3171825" y="6086475"/>
            <a:ext cx="1228725" cy="2250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3105B8DA-BDDE-E907-8F45-E66CCF37901C}"/>
              </a:ext>
            </a:extLst>
          </p:cNvPr>
          <p:cNvSpPr/>
          <p:nvPr/>
        </p:nvSpPr>
        <p:spPr>
          <a:xfrm>
            <a:off x="209550" y="1455786"/>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3BA7B4CE-F888-7006-D2FA-9A2653E48103}"/>
              </a:ext>
            </a:extLst>
          </p:cNvPr>
          <p:cNvSpPr/>
          <p:nvPr/>
        </p:nvSpPr>
        <p:spPr>
          <a:xfrm>
            <a:off x="133350" y="2238533"/>
            <a:ext cx="600076"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extBox 7">
            <a:extLst>
              <a:ext uri="{FF2B5EF4-FFF2-40B4-BE49-F238E27FC236}">
                <a16:creationId xmlns:a16="http://schemas.microsoft.com/office/drawing/2014/main" id="{710B8490-63FE-F8F8-24BA-7D022995BA0B}"/>
              </a:ext>
            </a:extLst>
          </p:cNvPr>
          <p:cNvSpPr txBox="1"/>
          <p:nvPr/>
        </p:nvSpPr>
        <p:spPr>
          <a:xfrm>
            <a:off x="733426" y="642367"/>
            <a:ext cx="10018643" cy="369332"/>
          </a:xfrm>
          <a:prstGeom prst="rect">
            <a:avLst/>
          </a:prstGeom>
          <a:noFill/>
        </p:spPr>
        <p:txBody>
          <a:bodyPr wrap="square" rtlCol="0">
            <a:spAutoFit/>
          </a:bodyPr>
          <a:lstStyle/>
          <a:p>
            <a:r>
              <a:rPr lang="en-US" b="1" dirty="0">
                <a:latin typeface="Helvetica" pitchFamily="2" charset="0"/>
              </a:rPr>
              <a:t>Figure 1B.</a:t>
            </a:r>
            <a:endParaRPr lang="en-CH" b="1" dirty="0">
              <a:latin typeface="Helvetica" pitchFamily="2" charset="0"/>
            </a:endParaRPr>
          </a:p>
        </p:txBody>
      </p:sp>
      <p:sp>
        <p:nvSpPr>
          <p:cNvPr id="9" name="TextBox 8">
            <a:extLst>
              <a:ext uri="{FF2B5EF4-FFF2-40B4-BE49-F238E27FC236}">
                <a16:creationId xmlns:a16="http://schemas.microsoft.com/office/drawing/2014/main" id="{3C326A81-3B32-BE39-45D7-A8C8CEDBAAC4}"/>
              </a:ext>
            </a:extLst>
          </p:cNvPr>
          <p:cNvSpPr txBox="1"/>
          <p:nvPr/>
        </p:nvSpPr>
        <p:spPr>
          <a:xfrm>
            <a:off x="6879843" y="5737335"/>
            <a:ext cx="4852392" cy="923330"/>
          </a:xfrm>
          <a:prstGeom prst="rect">
            <a:avLst/>
          </a:prstGeom>
          <a:noFill/>
        </p:spPr>
        <p:txBody>
          <a:bodyPr wrap="square" rtlCol="0">
            <a:spAutoFit/>
          </a:bodyPr>
          <a:lstStyle/>
          <a:p>
            <a:pPr marL="285750" indent="-285750">
              <a:buFont typeface="System Font Regular"/>
              <a:buChar char="?"/>
            </a:pPr>
            <a:r>
              <a:rPr lang="en-GB" dirty="0">
                <a:solidFill>
                  <a:schemeClr val="bg2">
                    <a:lumMod val="75000"/>
                  </a:schemeClr>
                </a:solidFill>
                <a:latin typeface="Helvetica" pitchFamily="2" charset="0"/>
              </a:rPr>
              <a:t>Based on this data, </a:t>
            </a:r>
            <a:r>
              <a:rPr lang="en-GB" b="1" dirty="0">
                <a:solidFill>
                  <a:schemeClr val="bg2">
                    <a:lumMod val="75000"/>
                  </a:schemeClr>
                </a:solidFill>
                <a:latin typeface="Helvetica" pitchFamily="2" charset="0"/>
              </a:rPr>
              <a:t>what can we say about </a:t>
            </a:r>
            <a:r>
              <a:rPr lang="en-GB" b="1" dirty="0" err="1">
                <a:solidFill>
                  <a:schemeClr val="bg2">
                    <a:lumMod val="75000"/>
                  </a:schemeClr>
                </a:solidFill>
                <a:latin typeface="Helvetica" pitchFamily="2" charset="0"/>
              </a:rPr>
              <a:t>DNMTi</a:t>
            </a:r>
            <a:r>
              <a:rPr lang="en-GB" b="1" dirty="0">
                <a:solidFill>
                  <a:schemeClr val="bg2">
                    <a:lumMod val="75000"/>
                  </a:schemeClr>
                </a:solidFill>
                <a:latin typeface="Helvetica" pitchFamily="2" charset="0"/>
              </a:rPr>
              <a:t> treatment vs. regular chemotherapy?</a:t>
            </a:r>
            <a:endParaRPr lang="en-CH" b="1" dirty="0">
              <a:solidFill>
                <a:schemeClr val="bg2">
                  <a:lumMod val="75000"/>
                </a:schemeClr>
              </a:solidFill>
              <a:latin typeface="Helvetica" pitchFamily="2" charset="0"/>
            </a:endParaRPr>
          </a:p>
        </p:txBody>
      </p:sp>
      <p:sp>
        <p:nvSpPr>
          <p:cNvPr id="2" name="TextBox 1">
            <a:extLst>
              <a:ext uri="{FF2B5EF4-FFF2-40B4-BE49-F238E27FC236}">
                <a16:creationId xmlns:a16="http://schemas.microsoft.com/office/drawing/2014/main" id="{F47CC65B-FA37-FDAF-A49C-B467AD0B1FDA}"/>
              </a:ext>
            </a:extLst>
          </p:cNvPr>
          <p:cNvSpPr txBox="1"/>
          <p:nvPr/>
        </p:nvSpPr>
        <p:spPr>
          <a:xfrm>
            <a:off x="7130058" y="688533"/>
            <a:ext cx="4852392" cy="5078313"/>
          </a:xfrm>
          <a:prstGeom prst="rect">
            <a:avLst/>
          </a:prstGeom>
          <a:noFill/>
        </p:spPr>
        <p:txBody>
          <a:bodyPr wrap="square" rtlCol="0">
            <a:spAutoFit/>
          </a:bodyPr>
          <a:lstStyle/>
          <a:p>
            <a:endParaRPr lang="en-CH" dirty="0">
              <a:latin typeface="Helvetica" pitchFamily="2" charset="0"/>
            </a:endParaRPr>
          </a:p>
          <a:p>
            <a:r>
              <a:rPr lang="en-CH" u="sng" dirty="0">
                <a:latin typeface="Helvetica" pitchFamily="2" charset="0"/>
              </a:rPr>
              <a:t>Cell lines used</a:t>
            </a:r>
          </a:p>
          <a:p>
            <a:pPr marL="285750" indent="-285750">
              <a:buFont typeface="Arial" panose="020B0604020202020204" pitchFamily="34" charset="0"/>
              <a:buChar char="•"/>
            </a:pPr>
            <a:r>
              <a:rPr lang="en-CH" dirty="0">
                <a:latin typeface="Helvetica" pitchFamily="2" charset="0"/>
              </a:rPr>
              <a:t>A2780, Hey, TykNu are human ovarian cancer cell lines</a:t>
            </a:r>
          </a:p>
          <a:p>
            <a:pPr marL="285750" indent="-285750">
              <a:buFont typeface="Arial" panose="020B0604020202020204" pitchFamily="34" charset="0"/>
              <a:buChar char="•"/>
            </a:pPr>
            <a:r>
              <a:rPr lang="en-CH" dirty="0">
                <a:latin typeface="Helvetica" pitchFamily="2" charset="0"/>
              </a:rPr>
              <a:t>A2780: </a:t>
            </a:r>
            <a:r>
              <a:rPr lang="en-GB" dirty="0">
                <a:latin typeface="Helvetica" pitchFamily="2" charset="0"/>
              </a:rPr>
              <a:t>moderately </a:t>
            </a:r>
            <a:r>
              <a:rPr lang="en-GB" dirty="0" err="1">
                <a:latin typeface="Helvetica" pitchFamily="2" charset="0"/>
              </a:rPr>
              <a:t>chemosensitive</a:t>
            </a:r>
            <a:r>
              <a:rPr lang="en-GB" dirty="0">
                <a:latin typeface="Helvetica" pitchFamily="2" charset="0"/>
              </a:rPr>
              <a:t> cancer cell line, known to respond to </a:t>
            </a:r>
            <a:r>
              <a:rPr lang="en-GB" dirty="0" err="1">
                <a:latin typeface="Helvetica" pitchFamily="2" charset="0"/>
              </a:rPr>
              <a:t>DNMTis</a:t>
            </a:r>
            <a:endParaRPr lang="en-GB" dirty="0">
              <a:latin typeface="Helvetica" pitchFamily="2" charset="0"/>
            </a:endParaRPr>
          </a:p>
          <a:p>
            <a:pPr marL="285750" indent="-285750">
              <a:buFont typeface="Arial" panose="020B0604020202020204" pitchFamily="34" charset="0"/>
              <a:buChar char="•"/>
            </a:pPr>
            <a:r>
              <a:rPr lang="en-GB" dirty="0">
                <a:latin typeface="Helvetica" pitchFamily="2" charset="0"/>
              </a:rPr>
              <a:t>Hey: more resistant ovarian cancer phenotype</a:t>
            </a:r>
          </a:p>
          <a:p>
            <a:pPr marL="285750" indent="-285750">
              <a:buFont typeface="Arial" panose="020B0604020202020204" pitchFamily="34" charset="0"/>
              <a:buChar char="•"/>
            </a:pPr>
            <a:r>
              <a:rPr lang="en-GB" dirty="0" err="1">
                <a:latin typeface="Helvetica" pitchFamily="2" charset="0"/>
              </a:rPr>
              <a:t>TykNu</a:t>
            </a:r>
            <a:r>
              <a:rPr lang="en-GB" dirty="0">
                <a:latin typeface="Helvetica" pitchFamily="2" charset="0"/>
              </a:rPr>
              <a:t>: highly </a:t>
            </a:r>
            <a:r>
              <a:rPr lang="en-GB" dirty="0" err="1">
                <a:latin typeface="Helvetica" pitchFamily="2" charset="0"/>
              </a:rPr>
              <a:t>chemoresistant</a:t>
            </a:r>
            <a:r>
              <a:rPr lang="en-GB" dirty="0">
                <a:latin typeface="Helvetica" pitchFamily="2" charset="0"/>
              </a:rPr>
              <a:t>, ovarian clear-cell carcinoma cell line</a:t>
            </a:r>
          </a:p>
          <a:p>
            <a:pPr marL="285750" indent="-285750">
              <a:buFont typeface="Arial" panose="020B0604020202020204" pitchFamily="34" charset="0"/>
              <a:buChar char="•"/>
            </a:pPr>
            <a:endParaRPr lang="en-GB" dirty="0">
              <a:latin typeface="Helvetica" pitchFamily="2" charset="0"/>
            </a:endParaRPr>
          </a:p>
          <a:p>
            <a:r>
              <a:rPr lang="en-GB" u="sng" dirty="0" err="1">
                <a:latin typeface="Helvetica" pitchFamily="2" charset="0"/>
              </a:rPr>
              <a:t>Compounts</a:t>
            </a:r>
            <a:r>
              <a:rPr lang="en-GB" u="sng" dirty="0">
                <a:latin typeface="Helvetica" pitchFamily="2" charset="0"/>
              </a:rPr>
              <a:t> used</a:t>
            </a:r>
          </a:p>
          <a:p>
            <a:pPr marL="285750" indent="-285750">
              <a:buFont typeface="Arial" panose="020B0604020202020204" pitchFamily="34" charset="0"/>
              <a:buChar char="•"/>
            </a:pPr>
            <a:r>
              <a:rPr lang="en-GB" dirty="0">
                <a:latin typeface="Helvetica" pitchFamily="2" charset="0"/>
              </a:rPr>
              <a:t>Aza is a type of </a:t>
            </a:r>
            <a:r>
              <a:rPr lang="en-GB" dirty="0" err="1">
                <a:latin typeface="Helvetica" pitchFamily="2" charset="0"/>
              </a:rPr>
              <a:t>DNMTi</a:t>
            </a:r>
            <a:r>
              <a:rPr lang="en-GB" dirty="0">
                <a:latin typeface="Helvetica" pitchFamily="2" charset="0"/>
              </a:rPr>
              <a:t> </a:t>
            </a:r>
          </a:p>
          <a:p>
            <a:pPr marL="285750" indent="-285750">
              <a:buFont typeface="Arial" panose="020B0604020202020204" pitchFamily="34" charset="0"/>
              <a:buChar char="•"/>
            </a:pPr>
            <a:r>
              <a:rPr lang="en-GB" dirty="0">
                <a:latin typeface="Helvetica" pitchFamily="2" charset="0"/>
              </a:rPr>
              <a:t>Carb = Carboplatin – standard chemotherapy, which does not induce interferon</a:t>
            </a:r>
          </a:p>
          <a:p>
            <a:pPr marL="285750" indent="-285750">
              <a:buFont typeface="Arial" panose="020B0604020202020204" pitchFamily="34" charset="0"/>
              <a:buChar char="•"/>
            </a:pPr>
            <a:r>
              <a:rPr lang="en-GB" dirty="0">
                <a:latin typeface="Helvetica" pitchFamily="2" charset="0"/>
              </a:rPr>
              <a:t>Mock is an untreated control condition</a:t>
            </a:r>
          </a:p>
          <a:p>
            <a:pPr marL="285750" indent="-285750">
              <a:buFont typeface="Arial" panose="020B0604020202020204" pitchFamily="34" charset="0"/>
              <a:buChar char="•"/>
            </a:pPr>
            <a:endParaRPr lang="en-GB" dirty="0">
              <a:latin typeface="Helvetica" pitchFamily="2" charset="0"/>
            </a:endParaRPr>
          </a:p>
        </p:txBody>
      </p:sp>
      <p:sp>
        <p:nvSpPr>
          <p:cNvPr id="10" name="TextBox 9">
            <a:extLst>
              <a:ext uri="{FF2B5EF4-FFF2-40B4-BE49-F238E27FC236}">
                <a16:creationId xmlns:a16="http://schemas.microsoft.com/office/drawing/2014/main" id="{64F23250-CA1F-88FC-0235-9F4A6608DCEF}"/>
              </a:ext>
            </a:extLst>
          </p:cNvPr>
          <p:cNvSpPr txBox="1"/>
          <p:nvPr/>
        </p:nvSpPr>
        <p:spPr>
          <a:xfrm>
            <a:off x="942192" y="6311525"/>
            <a:ext cx="4208745" cy="369332"/>
          </a:xfrm>
          <a:prstGeom prst="rect">
            <a:avLst/>
          </a:prstGeom>
          <a:noFill/>
        </p:spPr>
        <p:txBody>
          <a:bodyPr wrap="square" rtlCol="0">
            <a:spAutoFit/>
          </a:bodyPr>
          <a:lstStyle/>
          <a:p>
            <a:pPr marL="285750" indent="-285750">
              <a:buFont typeface="System Font Regular"/>
              <a:buChar char="?"/>
            </a:pPr>
            <a:r>
              <a:rPr lang="en-CH" b="1" dirty="0">
                <a:solidFill>
                  <a:schemeClr val="bg2">
                    <a:lumMod val="75000"/>
                  </a:schemeClr>
                </a:solidFill>
                <a:latin typeface="Helvetica" pitchFamily="2" charset="0"/>
              </a:rPr>
              <a:t>Explain the x-axis </a:t>
            </a:r>
          </a:p>
        </p:txBody>
      </p:sp>
      <p:sp>
        <p:nvSpPr>
          <p:cNvPr id="11" name="TextBox 10">
            <a:extLst>
              <a:ext uri="{FF2B5EF4-FFF2-40B4-BE49-F238E27FC236}">
                <a16:creationId xmlns:a16="http://schemas.microsoft.com/office/drawing/2014/main" id="{55636791-0A98-4C62-A3CA-FC136AAE84F9}"/>
              </a:ext>
            </a:extLst>
          </p:cNvPr>
          <p:cNvSpPr txBox="1"/>
          <p:nvPr/>
        </p:nvSpPr>
        <p:spPr>
          <a:xfrm rot="16200000">
            <a:off x="-1740279" y="1594284"/>
            <a:ext cx="4208745" cy="369332"/>
          </a:xfrm>
          <a:prstGeom prst="rect">
            <a:avLst/>
          </a:prstGeom>
          <a:noFill/>
        </p:spPr>
        <p:txBody>
          <a:bodyPr wrap="square" rtlCol="0">
            <a:spAutoFit/>
          </a:bodyPr>
          <a:lstStyle/>
          <a:p>
            <a:pPr marL="285750" indent="-285750">
              <a:buFont typeface="System Font Regular"/>
              <a:buChar char="?"/>
            </a:pPr>
            <a:r>
              <a:rPr lang="en-CH" b="1" dirty="0">
                <a:solidFill>
                  <a:schemeClr val="bg2">
                    <a:lumMod val="75000"/>
                  </a:schemeClr>
                </a:solidFill>
                <a:latin typeface="Helvetica" pitchFamily="2" charset="0"/>
              </a:rPr>
              <a:t>Explain the y-axis</a:t>
            </a:r>
          </a:p>
        </p:txBody>
      </p:sp>
      <p:sp>
        <p:nvSpPr>
          <p:cNvPr id="12" name="TextBox 11">
            <a:extLst>
              <a:ext uri="{FF2B5EF4-FFF2-40B4-BE49-F238E27FC236}">
                <a16:creationId xmlns:a16="http://schemas.microsoft.com/office/drawing/2014/main" id="{CB58FC12-5535-C164-D997-29C0959F0985}"/>
              </a:ext>
            </a:extLst>
          </p:cNvPr>
          <p:cNvSpPr txBox="1"/>
          <p:nvPr/>
        </p:nvSpPr>
        <p:spPr>
          <a:xfrm>
            <a:off x="1368561" y="1455786"/>
            <a:ext cx="4208745" cy="646331"/>
          </a:xfrm>
          <a:prstGeom prst="rect">
            <a:avLst/>
          </a:prstGeom>
          <a:noFill/>
        </p:spPr>
        <p:txBody>
          <a:bodyPr wrap="square" rtlCol="0">
            <a:spAutoFit/>
          </a:bodyPr>
          <a:lstStyle/>
          <a:p>
            <a:r>
              <a:rPr lang="en-CH" b="1" dirty="0">
                <a:solidFill>
                  <a:schemeClr val="bg2">
                    <a:lumMod val="75000"/>
                  </a:schemeClr>
                </a:solidFill>
                <a:latin typeface="Helvetica" pitchFamily="2" charset="0"/>
              </a:rPr>
              <a:t>Which “data pairs” should you compare?</a:t>
            </a:r>
          </a:p>
        </p:txBody>
      </p:sp>
    </p:spTree>
    <p:extLst>
      <p:ext uri="{BB962C8B-B14F-4D97-AF65-F5344CB8AC3E}">
        <p14:creationId xmlns:p14="http://schemas.microsoft.com/office/powerpoint/2010/main" val="31345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1648</TotalTime>
  <Words>4248</Words>
  <Application>Microsoft Office PowerPoint</Application>
  <PresentationFormat>Widescreen</PresentationFormat>
  <Paragraphs>273</Paragraphs>
  <Slides>42</Slides>
  <Notes>27</Notes>
  <HiddenSlides>5</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42</vt:i4>
      </vt:variant>
    </vt:vector>
  </HeadingPairs>
  <TitlesOfParts>
    <vt:vector size="49" baseType="lpstr">
      <vt:lpstr>Aptos</vt:lpstr>
      <vt:lpstr>Aptos Display</vt:lpstr>
      <vt:lpstr>Arial</vt:lpstr>
      <vt:lpstr>Helvetica</vt:lpstr>
      <vt:lpstr>System Font Regular</vt:lpstr>
      <vt:lpstr>Wingdings</vt:lpstr>
      <vt:lpstr>Office Theme</vt:lpstr>
      <vt:lpstr>Tumour immunity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Call-back to our first exercise session</vt:lpstr>
      <vt:lpstr>Call-back to our first exercise session</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Iris Arianna Dorschel</dc:creator>
  <cp:lastModifiedBy>Federico Rossi</cp:lastModifiedBy>
  <cp:revision>18</cp:revision>
  <dcterms:created xsi:type="dcterms:W3CDTF">2025-11-25T10:02:53Z</dcterms:created>
  <dcterms:modified xsi:type="dcterms:W3CDTF">2025-11-28T11:02:44Z</dcterms:modified>
</cp:coreProperties>
</file>