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67" r:id="rId4"/>
    <p:sldId id="259" r:id="rId5"/>
    <p:sldId id="268" r:id="rId6"/>
    <p:sldId id="261" r:id="rId7"/>
    <p:sldId id="266" r:id="rId8"/>
    <p:sldId id="264" r:id="rId9"/>
    <p:sldId id="262" r:id="rId10"/>
    <p:sldId id="269" r:id="rId11"/>
    <p:sldId id="270" r:id="rId12"/>
    <p:sldId id="271" r:id="rId13"/>
    <p:sldId id="265" r:id="rId14"/>
    <p:sldId id="272" r:id="rId15"/>
    <p:sldId id="273" r:id="rId16"/>
    <p:sldId id="274" r:id="rId17"/>
    <p:sldId id="276" r:id="rId18"/>
    <p:sldId id="275" r:id="rId19"/>
    <p:sldId id="277" r:id="rId20"/>
    <p:sldId id="279" r:id="rId21"/>
    <p:sldId id="278" r:id="rId22"/>
    <p:sldId id="280" r:id="rId23"/>
    <p:sldId id="281" r:id="rId24"/>
    <p:sldId id="285" r:id="rId25"/>
    <p:sldId id="284" r:id="rId26"/>
    <p:sldId id="282" r:id="rId27"/>
    <p:sldId id="286" r:id="rId28"/>
    <p:sldId id="288" r:id="rId29"/>
    <p:sldId id="287" r:id="rId3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57"/>
    <p:restoredTop sz="66867"/>
  </p:normalViewPr>
  <p:slideViewPr>
    <p:cSldViewPr snapToGrid="0">
      <p:cViewPr>
        <p:scale>
          <a:sx n="80" d="100"/>
          <a:sy n="80" d="100"/>
        </p:scale>
        <p:origin x="3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C221-1461-2148-B65C-A4C0E842E6FD}" type="datetimeFigureOut">
              <a:rPr lang="en-CH" smtClean="0"/>
              <a:t>04.12.25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9C75C-270C-484B-ABDE-42099F7B35C0}" type="slidenum">
              <a:rPr lang="en-CH" smtClean="0"/>
              <a:t>‹#›</a:t>
            </a:fld>
            <a:endParaRPr lang="en-CH"/>
          </a:p>
        </p:txBody>
      </p:sp>
    </p:spTree>
    <p:extLst>
      <p:ext uri="{BB962C8B-B14F-4D97-AF65-F5344CB8AC3E}">
        <p14:creationId xmlns:p14="http://schemas.microsoft.com/office/powerpoint/2010/main" val="99646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latin typeface="Helvetica" pitchFamily="2" charset="0"/>
              </a:rPr>
              <a:t>Answer 1: a transplant betweeen </a:t>
            </a:r>
            <a:r>
              <a:rPr lang="en-GB" dirty="0">
                <a:latin typeface="Helvetica" pitchFamily="2" charset="0"/>
              </a:rPr>
              <a:t>genetically different individuals of the same species</a:t>
            </a:r>
            <a:r>
              <a:rPr lang="en-CH" dirty="0">
                <a:latin typeface="Helvetica" pitchFamily="2" charset="0"/>
              </a:rPr>
              <a:t>. Allograft = </a:t>
            </a:r>
            <a:r>
              <a:rPr lang="en-GB" dirty="0">
                <a:latin typeface="Helvetica" pitchFamily="2" charset="0"/>
              </a:rPr>
              <a:t>Tissue transferred between genetically different individuals of the same species (most common type of human transplant).</a:t>
            </a:r>
          </a:p>
          <a:p>
            <a:endParaRPr lang="en-CH" dirty="0">
              <a:latin typeface="Helvetica" pitchFamily="2" charset="0"/>
            </a:endParaRPr>
          </a:p>
          <a:p>
            <a:r>
              <a:rPr lang="en-CH" dirty="0">
                <a:latin typeface="Helvetica" pitchFamily="2" charset="0"/>
              </a:rPr>
              <a:t>Answer 2: Immunosupression. </a:t>
            </a:r>
            <a:r>
              <a:rPr lang="en-GB" dirty="0">
                <a:latin typeface="Helvetica" pitchFamily="2" charset="0"/>
              </a:rPr>
              <a:t>Immunosuppression prevents acute rejection but causes infections, malignancies, nephrotoxicity, and does not induce true tolerance.</a:t>
            </a:r>
          </a:p>
          <a:p>
            <a:endParaRPr lang="en-GB" dirty="0">
              <a:latin typeface="Helvetica" pitchFamily="2" charset="0"/>
            </a:endParaRPr>
          </a:p>
          <a:p>
            <a:r>
              <a:rPr lang="en-GB" dirty="0">
                <a:latin typeface="Helvetica" pitchFamily="2" charset="0"/>
              </a:rPr>
              <a:t>Answer 3:  </a:t>
            </a:r>
            <a:r>
              <a:rPr lang="en-GB" dirty="0"/>
              <a:t>Calcineurin inhibitors (e.g., cyclosporine, tacrolimus) → </a:t>
            </a:r>
            <a:r>
              <a:rPr lang="en-GB" i="1" dirty="0"/>
              <a:t>Nephrotoxicity</a:t>
            </a:r>
            <a:r>
              <a:rPr lang="en-GB" dirty="0"/>
              <a:t>, hypertension, neurotoxicity, metabolic side effects. // Antimetabolites (e.g., azathioprine, mycophenolate mofetil): → Bone-marrow suppression, GI toxicity, infection risk. // Corticosteroids → Broad immunosuppression, metabolic syndrome, osteoporosis, increased infection risk. // mTOR inhibitors (e.g., sirolimus/rapamycin) → Delayed wound healing, </a:t>
            </a:r>
            <a:r>
              <a:rPr lang="en-GB" dirty="0" err="1"/>
              <a:t>dyslipidemia</a:t>
            </a:r>
            <a:r>
              <a:rPr lang="en-GB" dirty="0"/>
              <a:t>, </a:t>
            </a:r>
            <a:r>
              <a:rPr lang="en-GB" dirty="0" err="1"/>
              <a:t>cytopenias</a:t>
            </a:r>
            <a:r>
              <a:rPr lang="en-GB" dirty="0"/>
              <a:t>. // Depleting antibodies (e.g., ATG, alemtuzumab) → Profound lymphopenia, cytokine-release reactions, infection/malignancy risk. // Anti–IL-2R antibodies (e.g., </a:t>
            </a:r>
            <a:r>
              <a:rPr lang="en-GB" dirty="0" err="1"/>
              <a:t>basiliximab</a:t>
            </a:r>
            <a:r>
              <a:rPr lang="en-GB" dirty="0"/>
              <a:t>) → Fewer acute side effects; risk mainly tied to over-immunosuppression (infections).</a:t>
            </a:r>
            <a:endParaRPr lang="en-GB" dirty="0">
              <a:latin typeface="Helvetica" pitchFamily="2" charset="0"/>
            </a:endParaRPr>
          </a:p>
          <a:p>
            <a:endParaRPr lang="en-GB" dirty="0">
              <a:latin typeface="Helvetica" pitchFamily="2" charset="0"/>
            </a:endParaRPr>
          </a:p>
          <a:p>
            <a:r>
              <a:rPr lang="en-GB" dirty="0">
                <a:latin typeface="Helvetica" pitchFamily="2" charset="0"/>
              </a:rPr>
              <a:t>Answer 4:  </a:t>
            </a:r>
            <a:r>
              <a:rPr lang="en-GB" b="1" dirty="0">
                <a:latin typeface="Helvetica" pitchFamily="2" charset="0"/>
              </a:rPr>
              <a:t>CD8 T cells</a:t>
            </a:r>
            <a:r>
              <a:rPr lang="en-GB" dirty="0">
                <a:latin typeface="Helvetica" pitchFamily="2" charset="0"/>
              </a:rPr>
              <a:t> – they recognize foreign </a:t>
            </a:r>
            <a:r>
              <a:rPr lang="en-GB" b="1" dirty="0">
                <a:latin typeface="Helvetica" pitchFamily="2" charset="0"/>
              </a:rPr>
              <a:t>MHC class I</a:t>
            </a:r>
            <a:r>
              <a:rPr lang="en-GB" dirty="0">
                <a:latin typeface="Helvetica" pitchFamily="2" charset="0"/>
              </a:rPr>
              <a:t> and kill mismatched donor cells; </a:t>
            </a:r>
            <a:r>
              <a:rPr lang="en-GB" b="1" dirty="0">
                <a:latin typeface="Helvetica" pitchFamily="2" charset="0"/>
              </a:rPr>
              <a:t>NK cells</a:t>
            </a:r>
            <a:r>
              <a:rPr lang="en-GB" dirty="0">
                <a:latin typeface="Helvetica" pitchFamily="2" charset="0"/>
              </a:rPr>
              <a:t> – they kill cells that </a:t>
            </a:r>
            <a:r>
              <a:rPr lang="en-GB" b="1" dirty="0">
                <a:latin typeface="Helvetica" pitchFamily="2" charset="0"/>
              </a:rPr>
              <a:t>lack MHC class I</a:t>
            </a:r>
            <a:r>
              <a:rPr lang="en-GB" dirty="0">
                <a:latin typeface="Helvetica" pitchFamily="2" charset="0"/>
              </a:rPr>
              <a:t>, interpreting this as “abnormal” or “danger.; </a:t>
            </a:r>
            <a:r>
              <a:rPr lang="en-GB" b="1" dirty="0">
                <a:latin typeface="Helvetica" pitchFamily="2" charset="0"/>
              </a:rPr>
              <a:t>Anti-HLA antibodies</a:t>
            </a:r>
            <a:r>
              <a:rPr lang="en-GB" dirty="0">
                <a:latin typeface="Helvetica" pitchFamily="2" charset="0"/>
              </a:rPr>
              <a:t> – antibodies already present in many patients can bind donor MHC molecules and destroy the cells through complement.</a:t>
            </a:r>
          </a:p>
          <a:p>
            <a:endParaRPr lang="en-GB" dirty="0">
              <a:latin typeface="Helvetica" pitchFamily="2" charset="0"/>
            </a:endParaRPr>
          </a:p>
          <a:p>
            <a:endParaRPr lang="en-GB" dirty="0">
              <a:latin typeface="Helvetica" pitchFamily="2" charset="0"/>
            </a:endParaRPr>
          </a:p>
          <a:p>
            <a:endParaRPr lang="en-CH" dirty="0">
              <a:latin typeface="Helvetica" pitchFamily="2" charset="0"/>
            </a:endParaRPr>
          </a:p>
        </p:txBody>
      </p:sp>
      <p:sp>
        <p:nvSpPr>
          <p:cNvPr id="4" name="Slide Number Placeholder 3"/>
          <p:cNvSpPr>
            <a:spLocks noGrp="1"/>
          </p:cNvSpPr>
          <p:nvPr>
            <p:ph type="sldNum" sz="quarter" idx="5"/>
          </p:nvPr>
        </p:nvSpPr>
        <p:spPr/>
        <p:txBody>
          <a:bodyPr/>
          <a:lstStyle/>
          <a:p>
            <a:fld id="{E2C9C75C-270C-484B-ABDE-42099F7B35C0}" type="slidenum">
              <a:rPr lang="en-CH" smtClean="0"/>
              <a:t>2</a:t>
            </a:fld>
            <a:endParaRPr lang="en-CH"/>
          </a:p>
        </p:txBody>
      </p:sp>
    </p:spTree>
    <p:extLst>
      <p:ext uri="{BB962C8B-B14F-4D97-AF65-F5344CB8AC3E}">
        <p14:creationId xmlns:p14="http://schemas.microsoft.com/office/powerpoint/2010/main" val="362083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12</a:t>
            </a:fld>
            <a:endParaRPr lang="en-CH"/>
          </a:p>
        </p:txBody>
      </p:sp>
    </p:spTree>
    <p:extLst>
      <p:ext uri="{BB962C8B-B14F-4D97-AF65-F5344CB8AC3E}">
        <p14:creationId xmlns:p14="http://schemas.microsoft.com/office/powerpoint/2010/main" val="135044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Adding back a </a:t>
            </a:r>
            <a:r>
              <a:rPr lang="en-GB" b="0" i="1" dirty="0"/>
              <a:t>non-polymorphic</a:t>
            </a:r>
            <a:r>
              <a:rPr lang="en-GB" b="0" dirty="0"/>
              <a:t> HLA molecule (HLA-E, HLA-F, or HLA-G):</a:t>
            </a:r>
          </a:p>
          <a:p>
            <a:r>
              <a:rPr lang="en-GB" b="0" dirty="0"/>
              <a:t>A smarter solution is to add back a single, </a:t>
            </a:r>
            <a:r>
              <a:rPr lang="en-GB" b="0" i="1" dirty="0"/>
              <a:t>non-polymorphic</a:t>
            </a:r>
            <a:r>
              <a:rPr lang="en-GB" b="0" dirty="0"/>
              <a:t> HLA molecule — for example HLA-E.</a:t>
            </a:r>
            <a:br>
              <a:rPr lang="en-GB" b="0" dirty="0"/>
            </a:br>
            <a:r>
              <a:rPr lang="en-GB" b="0" dirty="0"/>
              <a:t>This molecule doesn’t activate CD8 T cells, but it sends an inhibitory signal to NK cells, telling them ‘don’t kill this cell.’</a:t>
            </a:r>
            <a:br>
              <a:rPr lang="en-GB" b="0" dirty="0"/>
            </a:br>
            <a:r>
              <a:rPr lang="en-GB" b="0" dirty="0"/>
              <a:t>So this approach avoids both CD8 T-cell rejection </a:t>
            </a:r>
            <a:r>
              <a:rPr lang="en-GB" b="0" i="1" dirty="0"/>
              <a:t>and</a:t>
            </a:r>
            <a:r>
              <a:rPr lang="en-GB" b="0" dirty="0"/>
              <a:t> NK-cell killing.</a:t>
            </a:r>
          </a:p>
          <a:p>
            <a:endParaRPr lang="en-CH" dirty="0"/>
          </a:p>
          <a:p>
            <a:r>
              <a:rPr lang="en-GB" dirty="0"/>
              <a:t>So the key idea is: remove the polymorphic HLAs that trigger rejection, but add back a non-polymorphic HLA that keeps NK cells calm.</a:t>
            </a:r>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13</a:t>
            </a:fld>
            <a:endParaRPr lang="en-CH"/>
          </a:p>
        </p:txBody>
      </p:sp>
    </p:spTree>
    <p:extLst>
      <p:ext uri="{BB962C8B-B14F-4D97-AF65-F5344CB8AC3E}">
        <p14:creationId xmlns:p14="http://schemas.microsoft.com/office/powerpoint/2010/main" val="398879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F0C8-D4CF-BB9C-CF06-F1041C589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40C4A-2D78-BA16-FDDC-53B2B79A4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7DAF2-D139-9896-EE8E-A04BE9CC1943}"/>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71B1F538-BDBA-7428-1F4B-B6E365478DC4}"/>
              </a:ext>
            </a:extLst>
          </p:cNvPr>
          <p:cNvSpPr>
            <a:spLocks noGrp="1"/>
          </p:cNvSpPr>
          <p:nvPr>
            <p:ph type="sldNum" sz="quarter" idx="5"/>
          </p:nvPr>
        </p:nvSpPr>
        <p:spPr/>
        <p:txBody>
          <a:bodyPr/>
          <a:lstStyle/>
          <a:p>
            <a:fld id="{E2C9C75C-270C-484B-ABDE-42099F7B35C0}" type="slidenum">
              <a:rPr lang="en-CH" smtClean="0"/>
              <a:t>14</a:t>
            </a:fld>
            <a:endParaRPr lang="en-CH"/>
          </a:p>
        </p:txBody>
      </p:sp>
    </p:spTree>
    <p:extLst>
      <p:ext uri="{BB962C8B-B14F-4D97-AF65-F5344CB8AC3E}">
        <p14:creationId xmlns:p14="http://schemas.microsoft.com/office/powerpoint/2010/main" val="393453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32BD-9D52-2E43-B559-EA5499031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05B45-4D4C-791B-9AA9-571489091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20AA1-639C-62B6-B34C-C80F893B1C6F}"/>
              </a:ext>
            </a:extLst>
          </p:cNvPr>
          <p:cNvSpPr>
            <a:spLocks noGrp="1"/>
          </p:cNvSpPr>
          <p:nvPr>
            <p:ph type="body" idx="1"/>
          </p:nvPr>
        </p:nvSpPr>
        <p:spPr/>
        <p:txBody>
          <a:bodyPr/>
          <a:lstStyle/>
          <a:p>
            <a:r>
              <a:rPr lang="en-GB" b="0" dirty="0"/>
              <a:t>Adding back a </a:t>
            </a:r>
            <a:r>
              <a:rPr lang="en-GB" b="0" i="1" dirty="0"/>
              <a:t>non-polymorphic</a:t>
            </a:r>
            <a:r>
              <a:rPr lang="en-GB" b="0" dirty="0"/>
              <a:t> HLA molecule (HLA-E, HLA-F, or HLA-G):</a:t>
            </a:r>
          </a:p>
          <a:p>
            <a:r>
              <a:rPr lang="en-GB" b="0" dirty="0"/>
              <a:t>A smarter solution is to add back a single, </a:t>
            </a:r>
            <a:r>
              <a:rPr lang="en-GB" b="0" i="1" dirty="0"/>
              <a:t>non-polymorphic</a:t>
            </a:r>
            <a:r>
              <a:rPr lang="en-GB" b="0" dirty="0"/>
              <a:t> HLA molecule — for example HLA-E.</a:t>
            </a:r>
            <a:br>
              <a:rPr lang="en-GB" b="0" dirty="0"/>
            </a:br>
            <a:r>
              <a:rPr lang="en-GB" b="0" dirty="0"/>
              <a:t>This molecule doesn’t activate CD8 T cells, but it sends an inhibitory signal to NK cells, telling them ‘don’t kill this cell.’</a:t>
            </a:r>
            <a:br>
              <a:rPr lang="en-GB" b="0" dirty="0"/>
            </a:br>
            <a:r>
              <a:rPr lang="en-GB" b="0" dirty="0"/>
              <a:t>So this approach avoids both CD8 T-cell rejection </a:t>
            </a:r>
            <a:r>
              <a:rPr lang="en-GB" b="0" i="1" dirty="0"/>
              <a:t>and</a:t>
            </a:r>
            <a:r>
              <a:rPr lang="en-GB" b="0" dirty="0"/>
              <a:t> NK-cell killing.</a:t>
            </a:r>
          </a:p>
          <a:p>
            <a:endParaRPr lang="en-CH" dirty="0"/>
          </a:p>
          <a:p>
            <a:r>
              <a:rPr lang="en-GB" dirty="0"/>
              <a:t>So the key idea is: remove the polymorphic HLAs that trigger rejection, but add back a non-polymorphic HLA that keeps NK cells calm.</a:t>
            </a:r>
            <a:endParaRPr lang="en-CH" dirty="0"/>
          </a:p>
        </p:txBody>
      </p:sp>
      <p:sp>
        <p:nvSpPr>
          <p:cNvPr id="4" name="Slide Number Placeholder 3">
            <a:extLst>
              <a:ext uri="{FF2B5EF4-FFF2-40B4-BE49-F238E27FC236}">
                <a16:creationId xmlns:a16="http://schemas.microsoft.com/office/drawing/2014/main" id="{6352674F-A96A-AFD5-A8BB-12EFF1CC1C0E}"/>
              </a:ext>
            </a:extLst>
          </p:cNvPr>
          <p:cNvSpPr>
            <a:spLocks noGrp="1"/>
          </p:cNvSpPr>
          <p:nvPr>
            <p:ph type="sldNum" sz="quarter" idx="5"/>
          </p:nvPr>
        </p:nvSpPr>
        <p:spPr/>
        <p:txBody>
          <a:bodyPr/>
          <a:lstStyle/>
          <a:p>
            <a:fld id="{E2C9C75C-270C-484B-ABDE-42099F7B35C0}" type="slidenum">
              <a:rPr lang="en-CH" smtClean="0"/>
              <a:t>15</a:t>
            </a:fld>
            <a:endParaRPr lang="en-CH"/>
          </a:p>
        </p:txBody>
      </p:sp>
    </p:spTree>
    <p:extLst>
      <p:ext uri="{BB962C8B-B14F-4D97-AF65-F5344CB8AC3E}">
        <p14:creationId xmlns:p14="http://schemas.microsoft.com/office/powerpoint/2010/main" val="261374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engineer universal donor PSCs, the authors modify the B2M gene, which normally allows all classical MHC-I molecules to be displayed. They create three types of edited cells.</a:t>
            </a:r>
          </a:p>
          <a:p>
            <a:endParaRPr lang="en-GB" dirty="0"/>
          </a:p>
          <a:p>
            <a:r>
              <a:rPr lang="en-GB" dirty="0"/>
              <a:t>On the left is the </a:t>
            </a:r>
            <a:r>
              <a:rPr lang="en-GB" i="1" dirty="0"/>
              <a:t>HLA-E dimer</a:t>
            </a:r>
            <a:r>
              <a:rPr lang="en-GB" dirty="0"/>
              <a:t> construct. This is HLA-E linked to </a:t>
            </a:r>
            <a:r>
              <a:rPr lang="el-GR" dirty="0"/>
              <a:t>β2-</a:t>
            </a:r>
            <a:r>
              <a:rPr lang="en-GB" dirty="0" err="1"/>
              <a:t>microglobulin</a:t>
            </a:r>
            <a:r>
              <a:rPr lang="en-GB" dirty="0"/>
              <a:t>, just like a natural MHC-I molecule. It can load whatever peptides the cell provides, but because peptide loading may be inefficient, its surface expression can be low</a:t>
            </a:r>
          </a:p>
          <a:p>
            <a:endParaRPr lang="en-GB" dirty="0"/>
          </a:p>
          <a:p>
            <a:r>
              <a:rPr lang="en-GB" dirty="0"/>
              <a:t>In the middle is the </a:t>
            </a:r>
            <a:r>
              <a:rPr lang="en-GB" i="1" dirty="0"/>
              <a:t>HLA-E trimer</a:t>
            </a:r>
            <a:r>
              <a:rPr lang="en-GB" dirty="0"/>
              <a:t>. Here, the peptide is already attached to the molecule. Because the complex is pre-assembled, it folds well and reaches the cell surface much more efficiently. This usually gives stronger and more reliable HLA-E expression.</a:t>
            </a:r>
          </a:p>
          <a:p>
            <a:endParaRPr lang="en-GB" dirty="0"/>
          </a:p>
          <a:p>
            <a:r>
              <a:rPr lang="en-GB" dirty="0"/>
              <a:t>On the right is the complete </a:t>
            </a:r>
            <a:r>
              <a:rPr lang="en-GB" i="1" dirty="0"/>
              <a:t>B2M knockout</a:t>
            </a:r>
            <a:r>
              <a:rPr lang="en-GB" dirty="0"/>
              <a:t>. These cells cannot display any form of MHC-I at all. That makes them invisible to CD8 T cells — but extremely sensitive to NK-cell ‘missing-self’ killing. So this serves as a key control condition.</a:t>
            </a:r>
          </a:p>
          <a:p>
            <a:endParaRPr lang="en-GB" dirty="0"/>
          </a:p>
          <a:p>
            <a:r>
              <a:rPr lang="en-GB" dirty="0"/>
              <a:t>To generate each of these lines, the authors use adeno-associated virus to insert the constructs at the B2M locus, first targeting one allele and then modifying the second allele to produce either the dimer, the trimer, or the full knockout.</a:t>
            </a:r>
          </a:p>
          <a:p>
            <a:endParaRPr lang="en-GB" dirty="0"/>
          </a:p>
          <a:p>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16</a:t>
            </a:fld>
            <a:endParaRPr lang="en-CH"/>
          </a:p>
        </p:txBody>
      </p:sp>
    </p:spTree>
    <p:extLst>
      <p:ext uri="{BB962C8B-B14F-4D97-AF65-F5344CB8AC3E}">
        <p14:creationId xmlns:p14="http://schemas.microsoft.com/office/powerpoint/2010/main" val="418672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17</a:t>
            </a:fld>
            <a:endParaRPr lang="en-CH"/>
          </a:p>
        </p:txBody>
      </p:sp>
    </p:spTree>
    <p:extLst>
      <p:ext uri="{BB962C8B-B14F-4D97-AF65-F5344CB8AC3E}">
        <p14:creationId xmlns:p14="http://schemas.microsoft.com/office/powerpoint/2010/main" val="207924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IFN-</a:t>
            </a:r>
            <a:r>
              <a:rPr lang="el-GR" dirty="0"/>
              <a:t>γ </a:t>
            </a:r>
            <a:r>
              <a:rPr lang="en-GB" dirty="0"/>
              <a:t>strongly increases MHC-I expression by upregulating </a:t>
            </a:r>
            <a:r>
              <a:rPr lang="el-GR" dirty="0"/>
              <a:t>β2-</a:t>
            </a:r>
            <a:r>
              <a:rPr lang="en-GB" dirty="0" err="1"/>
              <a:t>microglobulin</a:t>
            </a:r>
            <a:r>
              <a:rPr lang="en-GB" dirty="0"/>
              <a:t> and antigen-processing machinery. This improves folding and surface expression of the HLA-E dimer!!</a:t>
            </a:r>
            <a:endParaRPr lang="en-CH" dirty="0"/>
          </a:p>
          <a:p>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18</a:t>
            </a:fld>
            <a:endParaRPr lang="en-CH"/>
          </a:p>
        </p:txBody>
      </p:sp>
    </p:spTree>
    <p:extLst>
      <p:ext uri="{BB962C8B-B14F-4D97-AF65-F5344CB8AC3E}">
        <p14:creationId xmlns:p14="http://schemas.microsoft.com/office/powerpoint/2010/main" val="411004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6022-761E-AB4E-9D47-81D086F4A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A1F9D-D7AC-0777-4995-9E14E417F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36940-2065-1BAD-784A-51708992C78F}"/>
              </a:ext>
            </a:extLst>
          </p:cNvPr>
          <p:cNvSpPr>
            <a:spLocks noGrp="1"/>
          </p:cNvSpPr>
          <p:nvPr>
            <p:ph type="body" idx="1"/>
          </p:nvPr>
        </p:nvSpPr>
        <p:spPr/>
        <p:txBody>
          <a:bodyPr/>
          <a:lstStyle/>
          <a:p>
            <a:r>
              <a:rPr lang="en-GB" dirty="0"/>
              <a:t>Isotype is just the background antibody control; ‘No IFN-</a:t>
            </a:r>
            <a:r>
              <a:rPr lang="el-GR" dirty="0"/>
              <a:t>γ’ </a:t>
            </a:r>
            <a:r>
              <a:rPr lang="en-GB" dirty="0"/>
              <a:t>shows baseline MHC levels, and ‘+IFN-</a:t>
            </a:r>
            <a:r>
              <a:rPr lang="el-GR" dirty="0"/>
              <a:t>γ’ </a:t>
            </a:r>
            <a:r>
              <a:rPr lang="en-GB" dirty="0"/>
              <a:t>shows how the cells respond when we add a cytokine that increases MHC-I expression.</a:t>
            </a:r>
          </a:p>
          <a:p>
            <a:endParaRPr lang="en-GB" dirty="0"/>
          </a:p>
          <a:p>
            <a:r>
              <a:rPr lang="en-GB" b="1" dirty="0"/>
              <a:t>HLA-E</a:t>
            </a:r>
            <a:endParaRPr lang="en-GB" dirty="0"/>
          </a:p>
          <a:p>
            <a:r>
              <a:rPr lang="en-GB" dirty="0"/>
              <a:t>Specific antibody for HLA-E.</a:t>
            </a:r>
          </a:p>
          <a:p>
            <a:r>
              <a:rPr lang="en-GB" dirty="0"/>
              <a:t>This is the column that matters most for us: it tells us how well the engineered E-dimer and E-trimer are expressed.</a:t>
            </a:r>
          </a:p>
          <a:p>
            <a:r>
              <a:rPr lang="en-GB" b="1" dirty="0"/>
              <a:t>HLA-A*11</a:t>
            </a:r>
            <a:endParaRPr lang="en-GB" dirty="0"/>
          </a:p>
          <a:p>
            <a:r>
              <a:rPr lang="en-GB" dirty="0"/>
              <a:t>Recognizes one classical HLA-A allele that WT Elf-1 PSCs express.</a:t>
            </a:r>
          </a:p>
          <a:p>
            <a:r>
              <a:rPr lang="en-GB" dirty="0"/>
              <a:t>Only the +/+ row should show a shift; all B2M-edited rows should sit on the isotype.</a:t>
            </a:r>
          </a:p>
          <a:p>
            <a:r>
              <a:rPr lang="en-GB" b="1" dirty="0"/>
              <a:t>HLA-BC</a:t>
            </a:r>
            <a:endParaRPr lang="en-GB" dirty="0"/>
          </a:p>
          <a:p>
            <a:r>
              <a:rPr lang="en-GB" dirty="0"/>
              <a:t>Recognizes HLA-B and HLA-C.</a:t>
            </a:r>
          </a:p>
          <a:p>
            <a:r>
              <a:rPr lang="en-GB" dirty="0"/>
              <a:t>Again, only +/+ should be positive; all B2M-edited lines negative.</a:t>
            </a:r>
          </a:p>
          <a:p>
            <a:endParaRPr lang="en-CH" dirty="0"/>
          </a:p>
        </p:txBody>
      </p:sp>
      <p:sp>
        <p:nvSpPr>
          <p:cNvPr id="4" name="Slide Number Placeholder 3">
            <a:extLst>
              <a:ext uri="{FF2B5EF4-FFF2-40B4-BE49-F238E27FC236}">
                <a16:creationId xmlns:a16="http://schemas.microsoft.com/office/drawing/2014/main" id="{2797831B-00D8-3863-473E-3AEBC903A7A2}"/>
              </a:ext>
            </a:extLst>
          </p:cNvPr>
          <p:cNvSpPr>
            <a:spLocks noGrp="1"/>
          </p:cNvSpPr>
          <p:nvPr>
            <p:ph type="sldNum" sz="quarter" idx="5"/>
          </p:nvPr>
        </p:nvSpPr>
        <p:spPr/>
        <p:txBody>
          <a:bodyPr/>
          <a:lstStyle/>
          <a:p>
            <a:fld id="{E2C9C75C-270C-484B-ABDE-42099F7B35C0}" type="slidenum">
              <a:rPr lang="en-CH" smtClean="0"/>
              <a:t>19</a:t>
            </a:fld>
            <a:endParaRPr lang="en-CH"/>
          </a:p>
        </p:txBody>
      </p:sp>
    </p:spTree>
    <p:extLst>
      <p:ext uri="{BB962C8B-B14F-4D97-AF65-F5344CB8AC3E}">
        <p14:creationId xmlns:p14="http://schemas.microsoft.com/office/powerpoint/2010/main" val="87802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D4C36-9464-36D7-B206-DFC3478FF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755E0-82BF-63C3-459B-C8599557F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C4F38-47FE-EB25-D944-8E45DB4FB9F7}"/>
              </a:ext>
            </a:extLst>
          </p:cNvPr>
          <p:cNvSpPr>
            <a:spLocks noGrp="1"/>
          </p:cNvSpPr>
          <p:nvPr>
            <p:ph type="body" idx="1"/>
          </p:nvPr>
        </p:nvSpPr>
        <p:spPr/>
        <p:txBody>
          <a:bodyPr/>
          <a:lstStyle/>
          <a:p>
            <a:r>
              <a:rPr lang="en-GB" b="0" i="1" dirty="0"/>
              <a:t>1. What kind of data is this? Do you know the method by which this was acquired?</a:t>
            </a:r>
          </a:p>
          <a:p>
            <a:r>
              <a:rPr lang="en-GB" dirty="0"/>
              <a:t>These are </a:t>
            </a:r>
            <a:r>
              <a:rPr lang="en-GB" b="1" dirty="0"/>
              <a:t>flow cytometry histograms</a:t>
            </a:r>
            <a:r>
              <a:rPr lang="en-GB" dirty="0"/>
              <a:t> measuring </a:t>
            </a:r>
            <a:r>
              <a:rPr lang="en-GB" b="1" dirty="0"/>
              <a:t>surface expression of MHC class I molecules</a:t>
            </a:r>
            <a:r>
              <a:rPr lang="en-GB" dirty="0"/>
              <a:t>.</a:t>
            </a:r>
            <a:br>
              <a:rPr lang="en-GB" dirty="0"/>
            </a:br>
            <a:r>
              <a:rPr lang="en-GB" dirty="0"/>
              <a:t>Cells were stained with fluorescent antibodies against </a:t>
            </a:r>
            <a:r>
              <a:rPr lang="en-GB" b="1" dirty="0"/>
              <a:t>HLA-E</a:t>
            </a:r>
            <a:r>
              <a:rPr lang="en-GB" dirty="0"/>
              <a:t>, </a:t>
            </a:r>
            <a:r>
              <a:rPr lang="en-GB" b="1" dirty="0"/>
              <a:t>HLA-A*11</a:t>
            </a:r>
            <a:r>
              <a:rPr lang="en-GB" dirty="0"/>
              <a:t>, or </a:t>
            </a:r>
            <a:r>
              <a:rPr lang="en-GB" b="1" dirty="0"/>
              <a:t>HLA-BC</a:t>
            </a:r>
            <a:r>
              <a:rPr lang="en-GB" dirty="0"/>
              <a:t>, plus an </a:t>
            </a:r>
            <a:r>
              <a:rPr lang="en-GB" b="1" dirty="0"/>
              <a:t>isotype control</a:t>
            </a:r>
            <a:r>
              <a:rPr lang="en-GB" dirty="0"/>
              <a:t>.</a:t>
            </a:r>
            <a:br>
              <a:rPr lang="en-GB" dirty="0"/>
            </a:br>
            <a:endParaRPr lang="en-GB" dirty="0"/>
          </a:p>
          <a:p>
            <a:r>
              <a:rPr lang="en-GB" b="0" i="1" dirty="0"/>
              <a:t>2. What happens in unedited cells following IFN-</a:t>
            </a:r>
            <a:r>
              <a:rPr lang="el-GR" b="0" i="1" dirty="0"/>
              <a:t>γ </a:t>
            </a:r>
            <a:r>
              <a:rPr lang="en-GB" b="0" i="1" dirty="0"/>
              <a:t>stimulation?</a:t>
            </a:r>
          </a:p>
          <a:p>
            <a:r>
              <a:rPr lang="en-GB" dirty="0"/>
              <a:t>In unedited (wild-type) cells, </a:t>
            </a:r>
            <a:r>
              <a:rPr lang="en-GB" b="1" dirty="0"/>
              <a:t>all MHC-I signals shift strongly to the right</a:t>
            </a:r>
            <a:r>
              <a:rPr lang="en-GB" dirty="0"/>
              <a:t> after IFN-</a:t>
            </a:r>
            <a:r>
              <a:rPr lang="el-GR" dirty="0"/>
              <a:t>γ.</a:t>
            </a:r>
            <a:br>
              <a:rPr lang="el-GR" dirty="0"/>
            </a:br>
            <a:r>
              <a:rPr lang="el-GR" dirty="0"/>
              <a:t>→ </a:t>
            </a:r>
            <a:r>
              <a:rPr lang="en-GB" dirty="0"/>
              <a:t>IFN-</a:t>
            </a:r>
            <a:r>
              <a:rPr lang="el-GR" dirty="0"/>
              <a:t>γ </a:t>
            </a:r>
            <a:r>
              <a:rPr lang="en-GB" b="1" dirty="0"/>
              <a:t>upregulates classical HLA-A/B/C and endogenous HLA-E</a:t>
            </a:r>
            <a:r>
              <a:rPr lang="en-GB" dirty="0"/>
              <a:t>, increasing their surface expression.</a:t>
            </a:r>
            <a:br>
              <a:rPr lang="en-GB" dirty="0"/>
            </a:br>
            <a:endParaRPr lang="en-GB" dirty="0"/>
          </a:p>
          <a:p>
            <a:r>
              <a:rPr lang="en-GB" b="0" i="1" dirty="0"/>
              <a:t>3. What happens in the </a:t>
            </a:r>
            <a:r>
              <a:rPr lang="el-GR" b="0" i="1" dirty="0"/>
              <a:t>β2</a:t>
            </a:r>
            <a:r>
              <a:rPr lang="en-GB" b="0" i="1" dirty="0"/>
              <a:t>M knockout cells?</a:t>
            </a:r>
          </a:p>
          <a:p>
            <a:r>
              <a:rPr lang="el-GR" dirty="0"/>
              <a:t>β2</a:t>
            </a:r>
            <a:r>
              <a:rPr lang="en-GB" dirty="0"/>
              <a:t>M-/- cells show </a:t>
            </a:r>
            <a:r>
              <a:rPr lang="en-GB" b="1" dirty="0"/>
              <a:t>no detectable MHC-I expression at all</a:t>
            </a:r>
            <a:r>
              <a:rPr lang="en-GB" dirty="0"/>
              <a:t> — all histograms sit on the isotype control.</a:t>
            </a:r>
            <a:br>
              <a:rPr lang="en-GB" dirty="0"/>
            </a:br>
            <a:r>
              <a:rPr lang="en-GB" dirty="0"/>
              <a:t>Even with IFN-</a:t>
            </a:r>
            <a:r>
              <a:rPr lang="el-GR" dirty="0"/>
              <a:t>γ, </a:t>
            </a:r>
            <a:r>
              <a:rPr lang="en-GB" b="1" dirty="0"/>
              <a:t>no HLA-A/B/C or HLA-E appears</a:t>
            </a:r>
            <a:r>
              <a:rPr lang="en-GB" dirty="0"/>
              <a:t> because </a:t>
            </a:r>
            <a:r>
              <a:rPr lang="el-GR" dirty="0"/>
              <a:t>β2</a:t>
            </a:r>
            <a:r>
              <a:rPr lang="en-GB" dirty="0"/>
              <a:t>M is essential for any MHC-I molecule to reach the surface.</a:t>
            </a:r>
          </a:p>
          <a:p>
            <a:endParaRPr lang="en-GB" dirty="0"/>
          </a:p>
          <a:p>
            <a:r>
              <a:rPr lang="en-GB" b="0" i="1" dirty="0"/>
              <a:t>4. What happens in the cells that have the </a:t>
            </a:r>
            <a:r>
              <a:rPr lang="el-GR" b="0" i="1" dirty="0"/>
              <a:t>β2</a:t>
            </a:r>
            <a:r>
              <a:rPr lang="en-GB" b="0" i="1" dirty="0"/>
              <a:t>M–HLA-E fusion construct? Which MHC components get expressed?</a:t>
            </a:r>
          </a:p>
          <a:p>
            <a:r>
              <a:rPr lang="en-GB" dirty="0"/>
              <a:t>These engineered cells express </a:t>
            </a:r>
            <a:r>
              <a:rPr lang="en-GB" b="1" dirty="0"/>
              <a:t>HLA-E only</a:t>
            </a:r>
            <a:r>
              <a:rPr lang="en-GB" dirty="0"/>
              <a:t>, not HLA-A/B/C.</a:t>
            </a:r>
            <a:br>
              <a:rPr lang="en-GB" dirty="0"/>
            </a:br>
            <a:r>
              <a:rPr lang="en-GB" dirty="0"/>
              <a:t>HLA-E surface expression is </a:t>
            </a:r>
            <a:r>
              <a:rPr lang="en-GB" b="1" dirty="0"/>
              <a:t>weak at baseline</a:t>
            </a:r>
            <a:r>
              <a:rPr lang="en-GB" dirty="0"/>
              <a:t> but </a:t>
            </a:r>
            <a:r>
              <a:rPr lang="en-GB" b="1" dirty="0"/>
              <a:t>increases clearly with IFN-</a:t>
            </a:r>
            <a:r>
              <a:rPr lang="el-GR" b="1" dirty="0"/>
              <a:t>γ</a:t>
            </a:r>
            <a:r>
              <a:rPr lang="el-GR" dirty="0"/>
              <a:t>.</a:t>
            </a:r>
            <a:br>
              <a:rPr lang="el-GR" dirty="0"/>
            </a:br>
            <a:r>
              <a:rPr lang="en-GB" dirty="0"/>
              <a:t>Classical MHC-I remains absent because endogenous </a:t>
            </a:r>
            <a:r>
              <a:rPr lang="el-GR" dirty="0"/>
              <a:t>β2</a:t>
            </a:r>
            <a:r>
              <a:rPr lang="en-GB" dirty="0"/>
              <a:t>M is knocked out.</a:t>
            </a:r>
          </a:p>
          <a:p>
            <a:endParaRPr lang="en-GB" dirty="0"/>
          </a:p>
          <a:p>
            <a:r>
              <a:rPr lang="en-GB" b="0" i="1" dirty="0"/>
              <a:t>5. Compare expression of HLA-E without IFN-</a:t>
            </a:r>
            <a:r>
              <a:rPr lang="el-GR" b="0" i="1" dirty="0"/>
              <a:t>γ </a:t>
            </a:r>
            <a:r>
              <a:rPr lang="en-GB" b="0" i="1" dirty="0"/>
              <a:t>stimulation in the version with vs. without peptide. What do you see?</a:t>
            </a:r>
          </a:p>
          <a:p>
            <a:r>
              <a:rPr lang="en-GB" b="1" dirty="0"/>
              <a:t>Without peptide (E-dimer):</a:t>
            </a:r>
            <a:r>
              <a:rPr lang="en-GB" dirty="0"/>
              <a:t> HLA-E expression is </a:t>
            </a:r>
            <a:r>
              <a:rPr lang="en-GB" b="1" dirty="0"/>
              <a:t>low</a:t>
            </a:r>
            <a:r>
              <a:rPr lang="en-GB" dirty="0"/>
              <a:t> at baseline.</a:t>
            </a:r>
          </a:p>
          <a:p>
            <a:r>
              <a:rPr lang="en-GB" b="1" dirty="0"/>
              <a:t>With peptide (E-trimer):</a:t>
            </a:r>
            <a:r>
              <a:rPr lang="en-GB" dirty="0"/>
              <a:t> HLA-E expression is </a:t>
            </a:r>
            <a:r>
              <a:rPr lang="en-GB" b="1" dirty="0"/>
              <a:t>much higher and more stable</a:t>
            </a:r>
            <a:r>
              <a:rPr lang="en-GB" dirty="0"/>
              <a:t> even without IFN-</a:t>
            </a:r>
            <a:r>
              <a:rPr lang="el-GR" dirty="0"/>
              <a:t>γ.</a:t>
            </a:r>
          </a:p>
          <a:p>
            <a:r>
              <a:rPr lang="en-GB" b="1" dirty="0"/>
              <a:t>Conclusion:</a:t>
            </a:r>
            <a:br>
              <a:rPr lang="en-GB" dirty="0"/>
            </a:br>
            <a:r>
              <a:rPr lang="en-GB" dirty="0"/>
              <a:t>The pre-loaded peptide in the trimer construct greatly improves HLA-E folding and surface expression compared to the dimer.</a:t>
            </a:r>
          </a:p>
          <a:p>
            <a:endParaRPr lang="en-GB" dirty="0"/>
          </a:p>
          <a:p>
            <a:r>
              <a:rPr lang="en-GB" b="0" i="1" dirty="0"/>
              <a:t>6. Keep in mind: the goal is to make these cells maximally resistant to NK killing. Which genotype is best for this?</a:t>
            </a:r>
          </a:p>
          <a:p>
            <a:r>
              <a:rPr lang="en-GB" b="1" dirty="0"/>
              <a:t>The </a:t>
            </a:r>
            <a:r>
              <a:rPr lang="el-GR" b="1" dirty="0"/>
              <a:t>β2</a:t>
            </a:r>
            <a:r>
              <a:rPr lang="en-GB" b="1" dirty="0"/>
              <a:t>M–HLA-E + peptide (E-trimer) genotype is best.</a:t>
            </a:r>
            <a:br>
              <a:rPr lang="en-GB" dirty="0"/>
            </a:br>
            <a:r>
              <a:rPr lang="en-GB" dirty="0"/>
              <a:t>It provides </a:t>
            </a:r>
            <a:r>
              <a:rPr lang="en-GB" b="1" dirty="0"/>
              <a:t>strong, stable HLA-E surface expression even without IFN-</a:t>
            </a:r>
            <a:r>
              <a:rPr lang="el-GR" b="1" dirty="0"/>
              <a:t>γ</a:t>
            </a:r>
            <a:r>
              <a:rPr lang="el-GR" dirty="0"/>
              <a:t>, </a:t>
            </a:r>
            <a:r>
              <a:rPr lang="en-GB" dirty="0"/>
              <a:t>giving a reliable inhibitory signal to NK cells and preventing “missing-self”–mediated killing.</a:t>
            </a:r>
          </a:p>
          <a:p>
            <a:r>
              <a:rPr lang="en-GB" dirty="0"/>
              <a:t>The E-dimer expresses too weakly, and the </a:t>
            </a:r>
            <a:r>
              <a:rPr lang="el-GR" dirty="0"/>
              <a:t>β2</a:t>
            </a:r>
            <a:r>
              <a:rPr lang="en-GB" dirty="0"/>
              <a:t>M knockout lacks MHC-I entirely, making it highly NK-sensitive.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01D5B88-682B-589F-DF47-907C4A5DF888}"/>
              </a:ext>
            </a:extLst>
          </p:cNvPr>
          <p:cNvSpPr>
            <a:spLocks noGrp="1"/>
          </p:cNvSpPr>
          <p:nvPr>
            <p:ph type="sldNum" sz="quarter" idx="5"/>
          </p:nvPr>
        </p:nvSpPr>
        <p:spPr/>
        <p:txBody>
          <a:bodyPr/>
          <a:lstStyle/>
          <a:p>
            <a:fld id="{E2C9C75C-270C-484B-ABDE-42099F7B35C0}" type="slidenum">
              <a:rPr lang="en-CH" smtClean="0"/>
              <a:t>20</a:t>
            </a:fld>
            <a:endParaRPr lang="en-CH"/>
          </a:p>
        </p:txBody>
      </p:sp>
    </p:spTree>
    <p:extLst>
      <p:ext uri="{BB962C8B-B14F-4D97-AF65-F5344CB8AC3E}">
        <p14:creationId xmlns:p14="http://schemas.microsoft.com/office/powerpoint/2010/main" val="2406519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NK:CD45 T cell ratios that are often used (serial dilution setup) </a:t>
            </a:r>
            <a:r>
              <a:rPr lang="en-CH" dirty="0">
                <a:sym typeface="Wingdings" pitchFamily="2" charset="2"/>
              </a:rPr>
              <a:t> 10:1, 3.2:1, 1:2, 0.32:1. Correspond to </a:t>
            </a:r>
            <a:r>
              <a:rPr lang="en-GB" dirty="0"/>
              <a:t>high-pressure killing” → “moderate” → “balanced competition” → “low-effector environment. </a:t>
            </a:r>
          </a:p>
          <a:p>
            <a:endParaRPr lang="en-GB" dirty="0"/>
          </a:p>
          <a:p>
            <a:r>
              <a:rPr lang="en-GB" dirty="0"/>
              <a:t>The E-trimer brings NK killing of MHC-I–null cells back down to WT levels — giving NK protection </a:t>
            </a:r>
            <a:r>
              <a:rPr lang="en-GB" i="1" dirty="0"/>
              <a:t>without reintroducing polymorphic HLA-A/B/C</a:t>
            </a:r>
            <a:r>
              <a:rPr lang="en-GB" dirty="0"/>
              <a:t>, which is essential for creating an allogeneic universal donor cell.</a:t>
            </a:r>
          </a:p>
          <a:p>
            <a:endParaRPr lang="en-GB" dirty="0"/>
          </a:p>
          <a:p>
            <a:r>
              <a:rPr lang="en-GB" dirty="0"/>
              <a:t>What happens to NK-mediated killing when we block HLA-E or its inhibitory receptor NKG2A? What does that tell us? </a:t>
            </a:r>
            <a:r>
              <a:rPr lang="en-GB" dirty="0">
                <a:sym typeface="Wingdings" pitchFamily="2" charset="2"/>
              </a:rPr>
              <a:t> </a:t>
            </a:r>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21</a:t>
            </a:fld>
            <a:endParaRPr lang="en-CH"/>
          </a:p>
        </p:txBody>
      </p:sp>
    </p:spTree>
    <p:extLst>
      <p:ext uri="{BB962C8B-B14F-4D97-AF65-F5344CB8AC3E}">
        <p14:creationId xmlns:p14="http://schemas.microsoft.com/office/powerpoint/2010/main" val="55400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6AE42-19E0-1874-2798-9428EECE2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D7770-E1C8-E93F-FE9D-025E42DCD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92C1B-1317-9C43-729C-68101C3F4A64}"/>
              </a:ext>
            </a:extLst>
          </p:cNvPr>
          <p:cNvSpPr>
            <a:spLocks noGrp="1"/>
          </p:cNvSpPr>
          <p:nvPr>
            <p:ph type="body" idx="1"/>
          </p:nvPr>
        </p:nvSpPr>
        <p:spPr/>
        <p:txBody>
          <a:bodyPr/>
          <a:lstStyle/>
          <a:p>
            <a:pPr marL="171450" indent="-171450">
              <a:buFont typeface="Arial" panose="020B0604020202020204" pitchFamily="34" charset="0"/>
              <a:buChar char="•"/>
            </a:pPr>
            <a:r>
              <a:rPr lang="en-GB" dirty="0"/>
              <a:t>Before we dive into the HLA-E paper, let’s remind ourselves why universal donor stem cells would actually matter clinically.</a:t>
            </a:r>
          </a:p>
          <a:p>
            <a:pPr marL="171450" indent="-171450">
              <a:buFont typeface="Arial" panose="020B0604020202020204" pitchFamily="34" charset="0"/>
              <a:buChar char="•"/>
            </a:pPr>
            <a:r>
              <a:rPr lang="en-GB" dirty="0"/>
              <a:t>Pluripotent stem cells can differentiate into almost any cell type in the body, and many of these tissues are already being tested or envisioned as therapies</a:t>
            </a:r>
          </a:p>
          <a:p>
            <a:endParaRPr lang="en-CH" dirty="0">
              <a:latin typeface="Helvetica" pitchFamily="2" charset="0"/>
            </a:endParaRPr>
          </a:p>
        </p:txBody>
      </p:sp>
      <p:sp>
        <p:nvSpPr>
          <p:cNvPr id="4" name="Slide Number Placeholder 3">
            <a:extLst>
              <a:ext uri="{FF2B5EF4-FFF2-40B4-BE49-F238E27FC236}">
                <a16:creationId xmlns:a16="http://schemas.microsoft.com/office/drawing/2014/main" id="{5804468E-2BE6-1F70-E0AD-A8D575BC5A54}"/>
              </a:ext>
            </a:extLst>
          </p:cNvPr>
          <p:cNvSpPr>
            <a:spLocks noGrp="1"/>
          </p:cNvSpPr>
          <p:nvPr>
            <p:ph type="sldNum" sz="quarter" idx="5"/>
          </p:nvPr>
        </p:nvSpPr>
        <p:spPr/>
        <p:txBody>
          <a:bodyPr/>
          <a:lstStyle/>
          <a:p>
            <a:fld id="{E2C9C75C-270C-484B-ABDE-42099F7B35C0}" type="slidenum">
              <a:rPr lang="en-CH" smtClean="0"/>
              <a:t>3</a:t>
            </a:fld>
            <a:endParaRPr lang="en-CH"/>
          </a:p>
        </p:txBody>
      </p:sp>
    </p:spTree>
    <p:extLst>
      <p:ext uri="{BB962C8B-B14F-4D97-AF65-F5344CB8AC3E}">
        <p14:creationId xmlns:p14="http://schemas.microsoft.com/office/powerpoint/2010/main" val="16758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1F66-AA67-F22C-379F-54E982A01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4F5C2-45BC-7A4D-CE2C-838DF85B2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1079D-AEF1-792D-DB4A-E17458FC47BA}"/>
              </a:ext>
            </a:extLst>
          </p:cNvPr>
          <p:cNvSpPr>
            <a:spLocks noGrp="1"/>
          </p:cNvSpPr>
          <p:nvPr>
            <p:ph type="body" idx="1"/>
          </p:nvPr>
        </p:nvSpPr>
        <p:spPr/>
        <p:txBody>
          <a:bodyPr/>
          <a:lstStyle/>
          <a:p>
            <a:r>
              <a:rPr lang="en-CH" dirty="0"/>
              <a:t>NK:CD45 T cell ratios that are often used (serial dilution setup) </a:t>
            </a:r>
            <a:r>
              <a:rPr lang="en-CH" dirty="0">
                <a:sym typeface="Wingdings" pitchFamily="2" charset="2"/>
              </a:rPr>
              <a:t> 10:1, 3.2:1, 1:2, 0.32:1. Correspond to </a:t>
            </a:r>
            <a:r>
              <a:rPr lang="en-GB" dirty="0"/>
              <a:t>high-pressure killing” → “moderate” → “balanced competition” → “low-effector environment. </a:t>
            </a:r>
          </a:p>
          <a:p>
            <a:endParaRPr lang="en-GB" dirty="0"/>
          </a:p>
          <a:p>
            <a:r>
              <a:rPr lang="en-GB" dirty="0"/>
              <a:t>The E-trimer brings NK killing of MHC-I–null cells back down to WT levels — giving NK protection </a:t>
            </a:r>
            <a:r>
              <a:rPr lang="en-GB" i="1" dirty="0"/>
              <a:t>without reintroducing polymorphic HLA-A/B/C</a:t>
            </a:r>
            <a:r>
              <a:rPr lang="en-GB" dirty="0"/>
              <a:t>, which is essential for creating an allogeneic universal donor cell.</a:t>
            </a:r>
          </a:p>
          <a:p>
            <a:endParaRPr lang="en-GB" dirty="0"/>
          </a:p>
          <a:p>
            <a:r>
              <a:rPr lang="en-GB" dirty="0"/>
              <a:t>What happens to NK-mediated killing when we block HLA-E or its inhibitory receptor NKG2A? What does that tell us? </a:t>
            </a:r>
            <a:r>
              <a:rPr lang="en-GB" dirty="0">
                <a:sym typeface="Wingdings" pitchFamily="2" charset="2"/>
              </a:rPr>
              <a:t> </a:t>
            </a:r>
            <a:endParaRPr lang="en-CH" dirty="0"/>
          </a:p>
        </p:txBody>
      </p:sp>
      <p:sp>
        <p:nvSpPr>
          <p:cNvPr id="4" name="Slide Number Placeholder 3">
            <a:extLst>
              <a:ext uri="{FF2B5EF4-FFF2-40B4-BE49-F238E27FC236}">
                <a16:creationId xmlns:a16="http://schemas.microsoft.com/office/drawing/2014/main" id="{66ACEEEB-B90B-89EC-1EAF-5EE82DB0DB10}"/>
              </a:ext>
            </a:extLst>
          </p:cNvPr>
          <p:cNvSpPr>
            <a:spLocks noGrp="1"/>
          </p:cNvSpPr>
          <p:nvPr>
            <p:ph type="sldNum" sz="quarter" idx="5"/>
          </p:nvPr>
        </p:nvSpPr>
        <p:spPr/>
        <p:txBody>
          <a:bodyPr/>
          <a:lstStyle/>
          <a:p>
            <a:fld id="{E2C9C75C-270C-484B-ABDE-42099F7B35C0}" type="slidenum">
              <a:rPr lang="en-CH" smtClean="0"/>
              <a:t>22</a:t>
            </a:fld>
            <a:endParaRPr lang="en-CH"/>
          </a:p>
        </p:txBody>
      </p:sp>
    </p:spTree>
    <p:extLst>
      <p:ext uri="{BB962C8B-B14F-4D97-AF65-F5344CB8AC3E}">
        <p14:creationId xmlns:p14="http://schemas.microsoft.com/office/powerpoint/2010/main" val="32479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Here the authors test whether the engineered cells survive NK attack </a:t>
            </a:r>
            <a:r>
              <a:rPr lang="en-GB" b="0" i="1" dirty="0"/>
              <a:t>in vivo</a:t>
            </a:r>
            <a:r>
              <a:rPr lang="en-GB" b="0" dirty="0"/>
              <a:t>.</a:t>
            </a:r>
            <a:br>
              <a:rPr lang="en-GB" b="0" dirty="0"/>
            </a:br>
            <a:r>
              <a:rPr lang="en-GB" b="0" dirty="0"/>
              <a:t>They use immunodeficient NSG mice, which have no endogenous NK cells, so they can add human NK-92 cells in a controlled way.”</a:t>
            </a:r>
          </a:p>
          <a:p>
            <a:r>
              <a:rPr lang="en-GB" b="0" dirty="0"/>
              <a:t>“When they inject the </a:t>
            </a:r>
            <a:r>
              <a:rPr lang="el-GR" b="0" dirty="0"/>
              <a:t>β2</a:t>
            </a:r>
            <a:r>
              <a:rPr lang="en-GB" b="0" dirty="0"/>
              <a:t>M-knockout cells — the ones with no MHC-I at all — the graft signal disappears almost immediately. These cells are perfect ‘missing-self’ targets, so NK-92 cells wipe them out.”</a:t>
            </a:r>
          </a:p>
          <a:p>
            <a:r>
              <a:rPr lang="en-GB" b="0" dirty="0"/>
              <a:t>“In contrast, the cells expressing the HLA-E trimer survive very well. The strong, stable HLA-E signal is enough to inhibit NK cells in vivo, so these engineered grafts remain intact over time.”</a:t>
            </a:r>
          </a:p>
          <a:p>
            <a:r>
              <a:rPr lang="en-GB" b="0" dirty="0"/>
              <a:t>“This in vivo experiment makes the difference much clearer than in vitro:</a:t>
            </a:r>
            <a:br>
              <a:rPr lang="en-GB" b="0" dirty="0"/>
            </a:br>
            <a:r>
              <a:rPr lang="en-GB" b="0" dirty="0"/>
              <a:t>without HLA-E, the graft is eliminated;</a:t>
            </a:r>
            <a:br>
              <a:rPr lang="en-GB" b="0" dirty="0"/>
            </a:br>
            <a:r>
              <a:rPr lang="en-GB" b="0" dirty="0"/>
              <a:t>with high-level HLA-E, the graft persists.”</a:t>
            </a:r>
          </a:p>
          <a:p>
            <a:endParaRPr lang="en-CH" b="0" dirty="0"/>
          </a:p>
        </p:txBody>
      </p:sp>
      <p:sp>
        <p:nvSpPr>
          <p:cNvPr id="4" name="Slide Number Placeholder 3"/>
          <p:cNvSpPr>
            <a:spLocks noGrp="1"/>
          </p:cNvSpPr>
          <p:nvPr>
            <p:ph type="sldNum" sz="quarter" idx="5"/>
          </p:nvPr>
        </p:nvSpPr>
        <p:spPr/>
        <p:txBody>
          <a:bodyPr/>
          <a:lstStyle/>
          <a:p>
            <a:fld id="{E2C9C75C-270C-484B-ABDE-42099F7B35C0}" type="slidenum">
              <a:rPr lang="en-CH" smtClean="0"/>
              <a:t>23</a:t>
            </a:fld>
            <a:endParaRPr lang="en-CH"/>
          </a:p>
        </p:txBody>
      </p:sp>
    </p:spTree>
    <p:extLst>
      <p:ext uri="{BB962C8B-B14F-4D97-AF65-F5344CB8AC3E}">
        <p14:creationId xmlns:p14="http://schemas.microsoft.com/office/powerpoint/2010/main" val="70166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CEAB2-755B-D021-74EB-AD079C22E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87ABF-093D-A568-A783-F93D0710D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845D0-B25D-EBA4-968A-EC347AAB1586}"/>
              </a:ext>
            </a:extLst>
          </p:cNvPr>
          <p:cNvSpPr>
            <a:spLocks noGrp="1"/>
          </p:cNvSpPr>
          <p:nvPr>
            <p:ph type="body" idx="1"/>
          </p:nvPr>
        </p:nvSpPr>
        <p:spPr/>
        <p:txBody>
          <a:bodyPr/>
          <a:lstStyle/>
          <a:p>
            <a:r>
              <a:rPr lang="en-GB" dirty="0"/>
              <a:t>Q: How do you synthesize this CD8⁺ data with the NK data? What general conclusion can we make about these </a:t>
            </a:r>
            <a:r>
              <a:rPr lang="el-GR" dirty="0"/>
              <a:t>β2</a:t>
            </a:r>
            <a:r>
              <a:rPr lang="en-GB" dirty="0"/>
              <a:t>M–HLA-E engineered cells?</a:t>
            </a:r>
          </a:p>
          <a:p>
            <a:r>
              <a:rPr lang="en-GB" dirty="0"/>
              <a:t>A: Deleting </a:t>
            </a:r>
            <a:r>
              <a:rPr lang="el-GR" dirty="0"/>
              <a:t>β2</a:t>
            </a:r>
            <a:r>
              <a:rPr lang="en-GB" dirty="0"/>
              <a:t>M removes classical HLA-I, so CD8⁺ T cells can no longer kill these cells. But this creates missing-self and makes them vulnerable to NK killing — unless we add back HLA-E. The </a:t>
            </a:r>
            <a:r>
              <a:rPr lang="el-GR" dirty="0"/>
              <a:t>β2</a:t>
            </a:r>
            <a:r>
              <a:rPr lang="en-GB" dirty="0"/>
              <a:t>M–HLA-E engineered cells therefore escape </a:t>
            </a:r>
            <a:r>
              <a:rPr lang="en-GB" i="1" dirty="0"/>
              <a:t>both</a:t>
            </a:r>
            <a:r>
              <a:rPr lang="en-GB" dirty="0"/>
              <a:t> CD8⁺ T-cell attack and NK-cell attack.</a:t>
            </a:r>
            <a:br>
              <a:rPr lang="en-GB" dirty="0"/>
            </a:br>
            <a:r>
              <a:rPr lang="en-GB" dirty="0"/>
              <a:t>In other words, they meet two major requirements for universal donor cells. </a:t>
            </a:r>
            <a:r>
              <a:rPr lang="el-GR" dirty="0"/>
              <a:t>β2</a:t>
            </a:r>
            <a:r>
              <a:rPr lang="en-GB" dirty="0"/>
              <a:t>M knockout protects from CD8⁺ T cells; HLA-E protects from NK cells. Together, the engineered cells evade both arms of cytotoxic immunity.</a:t>
            </a:r>
            <a:endParaRPr lang="en-CH" dirty="0"/>
          </a:p>
        </p:txBody>
      </p:sp>
      <p:sp>
        <p:nvSpPr>
          <p:cNvPr id="4" name="Slide Number Placeholder 3">
            <a:extLst>
              <a:ext uri="{FF2B5EF4-FFF2-40B4-BE49-F238E27FC236}">
                <a16:creationId xmlns:a16="http://schemas.microsoft.com/office/drawing/2014/main" id="{885E4C96-D2EB-6621-2BC3-9097FFFCA6B7}"/>
              </a:ext>
            </a:extLst>
          </p:cNvPr>
          <p:cNvSpPr>
            <a:spLocks noGrp="1"/>
          </p:cNvSpPr>
          <p:nvPr>
            <p:ph type="sldNum" sz="quarter" idx="5"/>
          </p:nvPr>
        </p:nvSpPr>
        <p:spPr/>
        <p:txBody>
          <a:bodyPr/>
          <a:lstStyle/>
          <a:p>
            <a:fld id="{E2C9C75C-270C-484B-ABDE-42099F7B35C0}" type="slidenum">
              <a:rPr lang="en-CH" smtClean="0"/>
              <a:t>26</a:t>
            </a:fld>
            <a:endParaRPr lang="en-CH"/>
          </a:p>
        </p:txBody>
      </p:sp>
    </p:spTree>
    <p:extLst>
      <p:ext uri="{BB962C8B-B14F-4D97-AF65-F5344CB8AC3E}">
        <p14:creationId xmlns:p14="http://schemas.microsoft.com/office/powerpoint/2010/main" val="382387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Before we dive into the HLA-E paper, let’s remind ourselves why universal donor stem cells would actually matter clinically.</a:t>
            </a:r>
          </a:p>
          <a:p>
            <a:pPr marL="171450" indent="-171450">
              <a:buFont typeface="Arial" panose="020B0604020202020204" pitchFamily="34" charset="0"/>
              <a:buChar char="•"/>
            </a:pPr>
            <a:r>
              <a:rPr lang="en-GB" dirty="0"/>
              <a:t>Pluripotent stem cells can differentiate into almost any cell type in the body, and many of these tissues are already being tested or envisioned as therapies</a:t>
            </a:r>
          </a:p>
          <a:p>
            <a:pPr marL="171450" indent="-171450">
              <a:buFont typeface="Arial" panose="020B0604020202020204" pitchFamily="34" charset="0"/>
              <a:buChar char="•"/>
            </a:pPr>
            <a:r>
              <a:rPr lang="en-GB" dirty="0"/>
              <a:t>For example, on the left, we see retinal pigment cells for treating ocular diseases like macular degeneration; cardiac progenitors for repairing damaged myocardium after a heart attack; and insulin-producing beta cells that could one day replace insulin injections in diabetes.</a:t>
            </a:r>
          </a:p>
          <a:p>
            <a:pPr marL="171450" indent="-171450">
              <a:buFont typeface="Arial" panose="020B0604020202020204" pitchFamily="34" charset="0"/>
              <a:buChar char="•"/>
            </a:pPr>
            <a:r>
              <a:rPr lang="en-GB" dirty="0"/>
              <a:t>On the right, we have vascular progenitors that might help with limb ischemia, organ failure, or diabetic microvascular complications. And at the bottom, blood and immune-cell products — platelets, red blood cells, and even CAR-T or CAR-NK cells — could be generated from universal PSCs for transfusion or cancer therapy.</a:t>
            </a:r>
          </a:p>
          <a:p>
            <a:pPr marL="171450" indent="-171450">
              <a:buFont typeface="Arial" panose="020B0604020202020204" pitchFamily="34" charset="0"/>
              <a:buChar char="•"/>
            </a:pPr>
            <a:r>
              <a:rPr lang="en-GB" dirty="0"/>
              <a:t>So the big idea is this: across multiple organs and diseases, stem-cell–derived products could treat millions of patients — </a:t>
            </a:r>
            <a:r>
              <a:rPr lang="en-GB" i="1" dirty="0"/>
              <a:t>if</a:t>
            </a:r>
            <a:r>
              <a:rPr lang="en-GB" dirty="0"/>
              <a:t> we can overcome immune rejection. That’s exactly the challenge the HLA-E engineering paper tries to solve.</a:t>
            </a:r>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4</a:t>
            </a:fld>
            <a:endParaRPr lang="en-CH"/>
          </a:p>
        </p:txBody>
      </p:sp>
    </p:spTree>
    <p:extLst>
      <p:ext uri="{BB962C8B-B14F-4D97-AF65-F5344CB8AC3E}">
        <p14:creationId xmlns:p14="http://schemas.microsoft.com/office/powerpoint/2010/main" val="13985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9A776-FFEB-25BD-D6C3-C25D21617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53DC7-ED8B-7049-FB14-7ABC1F585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CF11B-160C-3E2E-1F6F-96763967FB1E}"/>
              </a:ext>
            </a:extLst>
          </p:cNvPr>
          <p:cNvSpPr>
            <a:spLocks noGrp="1"/>
          </p:cNvSpPr>
          <p:nvPr>
            <p:ph type="body" idx="1"/>
          </p:nvPr>
        </p:nvSpPr>
        <p:spPr/>
        <p:txBody>
          <a:bodyPr/>
          <a:lstStyle/>
          <a:p>
            <a:endParaRPr lang="en-CH" dirty="0">
              <a:latin typeface="Helvetica" pitchFamily="2" charset="0"/>
            </a:endParaRPr>
          </a:p>
        </p:txBody>
      </p:sp>
      <p:sp>
        <p:nvSpPr>
          <p:cNvPr id="4" name="Slide Number Placeholder 3">
            <a:extLst>
              <a:ext uri="{FF2B5EF4-FFF2-40B4-BE49-F238E27FC236}">
                <a16:creationId xmlns:a16="http://schemas.microsoft.com/office/drawing/2014/main" id="{9404E81D-D29C-4A96-0141-8E640234996F}"/>
              </a:ext>
            </a:extLst>
          </p:cNvPr>
          <p:cNvSpPr>
            <a:spLocks noGrp="1"/>
          </p:cNvSpPr>
          <p:nvPr>
            <p:ph type="sldNum" sz="quarter" idx="5"/>
          </p:nvPr>
        </p:nvSpPr>
        <p:spPr/>
        <p:txBody>
          <a:bodyPr/>
          <a:lstStyle/>
          <a:p>
            <a:fld id="{E2C9C75C-270C-484B-ABDE-42099F7B35C0}" type="slidenum">
              <a:rPr lang="en-CH" smtClean="0"/>
              <a:t>5</a:t>
            </a:fld>
            <a:endParaRPr lang="en-CH"/>
          </a:p>
        </p:txBody>
      </p:sp>
    </p:spTree>
    <p:extLst>
      <p:ext uri="{BB962C8B-B14F-4D97-AF65-F5344CB8AC3E}">
        <p14:creationId xmlns:p14="http://schemas.microsoft.com/office/powerpoint/2010/main" val="96770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B7015-0FDC-BB7E-2AF0-3916C690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0253A-83DB-7BD4-AF8A-AE911883E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E392B-367C-E0F5-4602-7993A466F23D}"/>
              </a:ext>
            </a:extLst>
          </p:cNvPr>
          <p:cNvSpPr>
            <a:spLocks noGrp="1"/>
          </p:cNvSpPr>
          <p:nvPr>
            <p:ph type="body" idx="1"/>
          </p:nvPr>
        </p:nvSpPr>
        <p:spPr/>
        <p:txBody>
          <a:bodyPr/>
          <a:lstStyle/>
          <a:p>
            <a:pPr marL="171450" indent="-171450">
              <a:buFont typeface="Arial" panose="020B0604020202020204" pitchFamily="34" charset="0"/>
              <a:buChar char="•"/>
            </a:pPr>
            <a:r>
              <a:rPr lang="en-GB" dirty="0"/>
              <a:t>Before we look at the engineered HLA-E PSCs, let’s briefly remind ourselves what MHC molecules actually do in transplantation.</a:t>
            </a:r>
          </a:p>
          <a:p>
            <a:pPr marL="171450" indent="-171450">
              <a:buFont typeface="Arial" panose="020B0604020202020204" pitchFamily="34" charset="0"/>
              <a:buChar char="•"/>
            </a:pPr>
            <a:r>
              <a:rPr lang="en-GB" dirty="0"/>
              <a:t>MHCs - or HLAs - are the main reason why allogeneic transplants get rejected. They’re extremely polymorphic, meaning every person has their own unique set. So when donor cells express a different HLA than the recipient, the recipient’s immune system sees those HLAs as foreign.</a:t>
            </a:r>
          </a:p>
          <a:p>
            <a:pPr marL="171450" indent="-171450">
              <a:buFont typeface="Arial" panose="020B0604020202020204" pitchFamily="34" charset="0"/>
              <a:buChar char="•"/>
            </a:pPr>
            <a:r>
              <a:rPr lang="en-GB" dirty="0"/>
              <a:t>Class I molecules — HLA-A, -B, and -C — are on virtually all nucleated cells and present peptides to CD8 T cells. If the CD8 T cell recognizes this HLA as foreign, you get killing of the donor cell, as shown in the cartoon on the right.</a:t>
            </a:r>
          </a:p>
          <a:p>
            <a:pPr marL="171450" indent="-171450">
              <a:buFont typeface="Arial" panose="020B0604020202020204" pitchFamily="34" charset="0"/>
              <a:buChar char="•"/>
            </a:pPr>
            <a:r>
              <a:rPr lang="en-GB" dirty="0"/>
              <a:t>Class II molecules are mostly on antigen-presenting cells and interact with CD4 T cells, but for most cell therapies, it’s mismatched class I that triggers the strongest and fastest rejection.</a:t>
            </a:r>
          </a:p>
          <a:p>
            <a:pPr marL="171450" indent="-171450">
              <a:buFont typeface="Arial" panose="020B0604020202020204" pitchFamily="34" charset="0"/>
              <a:buChar char="•"/>
            </a:pPr>
            <a:r>
              <a:rPr lang="en-GB" dirty="0"/>
              <a:t>So the challenge for creating universal donor PSCs is: </a:t>
            </a:r>
            <a:r>
              <a:rPr lang="en-GB" b="1" dirty="0"/>
              <a:t>how do we prevent donor cells from being attacked by CD8 T cells due to mismatched HLA class I</a:t>
            </a:r>
            <a:r>
              <a:rPr lang="en-GB" dirty="0"/>
              <a:t>?</a:t>
            </a:r>
          </a:p>
          <a:p>
            <a:pPr marL="171450" indent="-171450">
              <a:buFont typeface="Arial" panose="020B0604020202020204" pitchFamily="34" charset="0"/>
              <a:buChar char="•"/>
            </a:pPr>
            <a:endParaRPr lang="en-GB" dirty="0">
              <a:latin typeface="Helvetica" pitchFamily="2" charset="0"/>
            </a:endParaRPr>
          </a:p>
          <a:p>
            <a:pPr marL="171450" indent="-171450">
              <a:buFont typeface="Arial" panose="020B0604020202020204" pitchFamily="34" charset="0"/>
              <a:buChar char="•"/>
            </a:pPr>
            <a:r>
              <a:rPr lang="en-GB" dirty="0">
                <a:latin typeface="Helvetica" pitchFamily="2" charset="0"/>
              </a:rPr>
              <a:t>Why focus on HLA-I vs HLA-II?</a:t>
            </a:r>
            <a:br>
              <a:rPr lang="en-GB" dirty="0">
                <a:latin typeface="Helvetica" pitchFamily="2" charset="0"/>
              </a:rPr>
            </a:br>
            <a:r>
              <a:rPr lang="en-GB" dirty="0"/>
              <a:t>For the purpose of generating universal donor stem cells, the biggest challenge we need to solve is class I HLA, not class II.</a:t>
            </a:r>
            <a:br>
              <a:rPr lang="en-GB" dirty="0"/>
            </a:br>
            <a:r>
              <a:rPr lang="en-GB" dirty="0"/>
              <a:t>Why? Because class I is present on </a:t>
            </a:r>
            <a:r>
              <a:rPr lang="en-GB" i="1" dirty="0"/>
              <a:t>every single nucleated cell in the body</a:t>
            </a:r>
            <a:r>
              <a:rPr lang="en-GB" dirty="0"/>
              <a:t>, including pluripotent stem cells and all of their derivatives.</a:t>
            </a:r>
            <a:br>
              <a:rPr lang="en-GB" dirty="0"/>
            </a:br>
            <a:r>
              <a:rPr lang="en-GB" dirty="0"/>
              <a:t>This means any PSC-derived tissue will automatically display HLA-A, -B, and -C to the recipient’s CD8 T cells — and mismatched class I triggers very rapid killing.</a:t>
            </a:r>
          </a:p>
          <a:p>
            <a:pPr marL="171450" indent="-171450">
              <a:buFont typeface="Arial" panose="020B0604020202020204" pitchFamily="34" charset="0"/>
              <a:buChar char="•"/>
            </a:pPr>
            <a:endParaRPr lang="en-GB" dirty="0">
              <a:latin typeface="Helvetica" pitchFamily="2" charset="0"/>
            </a:endParaRPr>
          </a:p>
          <a:p>
            <a:pPr marL="171450" indent="-171450">
              <a:buFont typeface="Arial" panose="020B0604020202020204" pitchFamily="34" charset="0"/>
              <a:buChar char="•"/>
            </a:pPr>
            <a:r>
              <a:rPr lang="en-GB" dirty="0"/>
              <a:t>In contrast, class II is mainly expressed by professional antigen-presenting cells — dendritic cells, macrophages, B cells — and PSC-derived grafts don’t typically express class II unless they become inflamed.</a:t>
            </a:r>
            <a:br>
              <a:rPr lang="en-GB" dirty="0"/>
            </a:br>
            <a:r>
              <a:rPr lang="en-GB" dirty="0"/>
              <a:t>So the most immediate barrier for universal donor PSCs is really </a:t>
            </a:r>
            <a:r>
              <a:rPr lang="en-GB" b="1" dirty="0"/>
              <a:t>CD8 T-cell recognition through HLA class I</a:t>
            </a:r>
            <a:r>
              <a:rPr lang="en-GB" dirty="0"/>
              <a:t>.</a:t>
            </a:r>
            <a:endParaRPr lang="en-CH" dirty="0">
              <a:latin typeface="Helvetica" pitchFamily="2" charset="0"/>
            </a:endParaRPr>
          </a:p>
        </p:txBody>
      </p:sp>
      <p:sp>
        <p:nvSpPr>
          <p:cNvPr id="4" name="Slide Number Placeholder 3">
            <a:extLst>
              <a:ext uri="{FF2B5EF4-FFF2-40B4-BE49-F238E27FC236}">
                <a16:creationId xmlns:a16="http://schemas.microsoft.com/office/drawing/2014/main" id="{1D5E5C2D-D065-46B5-42F5-D9740638F471}"/>
              </a:ext>
            </a:extLst>
          </p:cNvPr>
          <p:cNvSpPr>
            <a:spLocks noGrp="1"/>
          </p:cNvSpPr>
          <p:nvPr>
            <p:ph type="sldNum" sz="quarter" idx="5"/>
          </p:nvPr>
        </p:nvSpPr>
        <p:spPr/>
        <p:txBody>
          <a:bodyPr/>
          <a:lstStyle/>
          <a:p>
            <a:fld id="{E2C9C75C-270C-484B-ABDE-42099F7B35C0}" type="slidenum">
              <a:rPr lang="en-CH" smtClean="0"/>
              <a:t>6</a:t>
            </a:fld>
            <a:endParaRPr lang="en-CH"/>
          </a:p>
        </p:txBody>
      </p:sp>
    </p:spTree>
    <p:extLst>
      <p:ext uri="{BB962C8B-B14F-4D97-AF65-F5344CB8AC3E}">
        <p14:creationId xmlns:p14="http://schemas.microsoft.com/office/powerpoint/2010/main" val="64931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www.researchgate.net</a:t>
            </a:r>
            <a:r>
              <a:rPr lang="en-GB" dirty="0"/>
              <a:t>/publication/384599765_The_Immune_Modulation_HLA-G010101_Full_Allele_Is_Associated_with_Gastric_Adenocarcinoma_Development</a:t>
            </a:r>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7</a:t>
            </a:fld>
            <a:endParaRPr lang="en-CH"/>
          </a:p>
        </p:txBody>
      </p:sp>
    </p:spTree>
    <p:extLst>
      <p:ext uri="{BB962C8B-B14F-4D97-AF65-F5344CB8AC3E}">
        <p14:creationId xmlns:p14="http://schemas.microsoft.com/office/powerpoint/2010/main" val="404322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What happens in the regular scenario?</a:t>
            </a:r>
            <a:br>
              <a:rPr lang="en-CH" dirty="0"/>
            </a:br>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Polymorphic HLA class I (normal situation): </a:t>
            </a:r>
            <a:br>
              <a:rPr lang="en-GB" dirty="0"/>
            </a:br>
            <a:r>
              <a:rPr lang="en-GB" dirty="0"/>
              <a:t>- All of our cells normally show classical HLA class I molecules — HLA-A, HLA-B, HLA-C.</a:t>
            </a:r>
            <a:br>
              <a:rPr lang="en-GB" dirty="0"/>
            </a:br>
            <a:r>
              <a:rPr lang="en-GB" dirty="0"/>
              <a:t>- Because these molecules vary so much from person to person, they are the main reason the immune system recognizes donor cells as ‘foreign’</a:t>
            </a:r>
            <a:br>
              <a:rPr lang="en-CH" dirty="0"/>
            </a:br>
            <a:r>
              <a:rPr lang="en-CH" dirty="0"/>
              <a:t>- </a:t>
            </a:r>
            <a:r>
              <a:rPr lang="en-GB" dirty="0"/>
              <a:t>They activate CD8 T cells, and they are also the targets of anti-HLA antibodies.</a:t>
            </a:r>
          </a:p>
          <a:p>
            <a:endParaRPr lang="en-CH" dirty="0"/>
          </a:p>
        </p:txBody>
      </p:sp>
      <p:sp>
        <p:nvSpPr>
          <p:cNvPr id="4" name="Slide Number Placeholder 3"/>
          <p:cNvSpPr>
            <a:spLocks noGrp="1"/>
          </p:cNvSpPr>
          <p:nvPr>
            <p:ph type="sldNum" sz="quarter" idx="5"/>
          </p:nvPr>
        </p:nvSpPr>
        <p:spPr/>
        <p:txBody>
          <a:bodyPr/>
          <a:lstStyle/>
          <a:p>
            <a:fld id="{E2C9C75C-270C-484B-ABDE-42099F7B35C0}" type="slidenum">
              <a:rPr lang="en-CH" smtClean="0"/>
              <a:t>8</a:t>
            </a:fld>
            <a:endParaRPr lang="en-CH"/>
          </a:p>
        </p:txBody>
      </p:sp>
    </p:spTree>
    <p:extLst>
      <p:ext uri="{BB962C8B-B14F-4D97-AF65-F5344CB8AC3E}">
        <p14:creationId xmlns:p14="http://schemas.microsoft.com/office/powerpoint/2010/main" val="371641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Deleting all HLA class I by knocking out </a:t>
            </a:r>
            <a:r>
              <a:rPr lang="el-GR" dirty="0"/>
              <a:t>β2-</a:t>
            </a:r>
            <a:r>
              <a:rPr lang="en-GB" dirty="0"/>
              <a:t>macroglobulin</a:t>
            </a:r>
            <a:br>
              <a:rPr lang="en-GB" dirty="0"/>
            </a:br>
            <a:r>
              <a:rPr lang="en-GB" dirty="0"/>
              <a:t>- One idea is to get rid of all classical HLA molecules by deleting </a:t>
            </a:r>
            <a:r>
              <a:rPr lang="el-GR" dirty="0"/>
              <a:t>β2-</a:t>
            </a:r>
            <a:r>
              <a:rPr lang="en-GB" dirty="0" err="1"/>
              <a:t>microglobulin</a:t>
            </a:r>
            <a:r>
              <a:rPr lang="en-GB" dirty="0"/>
              <a:t> — the piece needed for HLA class I to reach the cell surface.</a:t>
            </a:r>
            <a:br>
              <a:rPr lang="en-GB" dirty="0"/>
            </a:br>
            <a:r>
              <a:rPr lang="en-GB" dirty="0"/>
              <a:t>- This prevents recognition by CD8 T cells, which is good.</a:t>
            </a:r>
            <a:br>
              <a:rPr lang="en-GB" dirty="0"/>
            </a:br>
            <a:r>
              <a:rPr lang="en-GB" dirty="0"/>
              <a:t>- But the problem is: cells with </a:t>
            </a:r>
            <a:r>
              <a:rPr lang="en-GB" i="1" dirty="0"/>
              <a:t>no</a:t>
            </a:r>
            <a:r>
              <a:rPr lang="en-GB" dirty="0"/>
              <a:t> HLA look dangerous to natural killer cells.</a:t>
            </a:r>
            <a:br>
              <a:rPr lang="en-GB" dirty="0"/>
            </a:br>
            <a:r>
              <a:rPr lang="en-GB" dirty="0"/>
              <a:t>- NK cells interpret the absence of HLA as a ‘missing-self’ signal and will kill these cells.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a:t>
            </a:r>
            <a:r>
              <a:rPr lang="en-GB" sz="1200" b="0" i="0" kern="1200" dirty="0">
                <a:solidFill>
                  <a:schemeClr val="tx1"/>
                </a:solidFill>
                <a:effectLst/>
                <a:latin typeface="+mn-lt"/>
                <a:ea typeface="+mn-ea"/>
                <a:cs typeface="+mn-cs"/>
              </a:rPr>
              <a:t> | On interacting with a normal, autologous target cell, a natural killer (NK) cell might receive activating signals; however, because the target cell expresses the appropriate self-MHC class I alleles, the NK cell does not lyse the target cell. This is a consequence of inhibitory signals from the ligated MHC-binding receptor at the surface of the NK cell. </a:t>
            </a:r>
            <a:r>
              <a:rPr lang="en-GB" sz="1200" b="1" i="0" kern="1200" dirty="0">
                <a:solidFill>
                  <a:schemeClr val="tx1"/>
                </a:solidFill>
                <a:effectLst/>
                <a:latin typeface="+mn-lt"/>
                <a:ea typeface="+mn-ea"/>
                <a:cs typeface="+mn-cs"/>
              </a:rPr>
              <a:t>b</a:t>
            </a:r>
            <a:r>
              <a:rPr lang="en-GB" sz="1200" b="0" i="0" kern="1200" dirty="0">
                <a:solidFill>
                  <a:schemeClr val="tx1"/>
                </a:solidFill>
                <a:effectLst/>
                <a:latin typeface="+mn-lt"/>
                <a:ea typeface="+mn-ea"/>
                <a:cs typeface="+mn-cs"/>
              </a:rPr>
              <a:t> | If the target cell loses expression of MHC class I molecules, owing to viral infection or transformation, then the MHC-binding inhibitory receptor at the surface of the NK cell is not engaged. In this way, the NK cell does not receive inhibitory signals and therefore lyses the target cell. In this case, the target cell is perceived by the NK cell to be missing self. </a:t>
            </a:r>
            <a:r>
              <a:rPr lang="en-GB" sz="1200" b="1" i="0" kern="1200" dirty="0">
                <a:solidFill>
                  <a:schemeClr val="tx1"/>
                </a:solidFill>
                <a:effectLst/>
                <a:latin typeface="+mn-lt"/>
                <a:ea typeface="+mn-ea"/>
                <a:cs typeface="+mn-cs"/>
              </a:rPr>
              <a:t>c</a:t>
            </a:r>
            <a:r>
              <a:rPr lang="en-GB" sz="1200" b="0" i="0" kern="1200" dirty="0">
                <a:solidFill>
                  <a:schemeClr val="tx1"/>
                </a:solidFill>
                <a:effectLst/>
                <a:latin typeface="+mn-lt"/>
                <a:ea typeface="+mn-ea"/>
                <a:cs typeface="+mn-cs"/>
              </a:rPr>
              <a:t> | In the setting of an allogeneic transplant, host NK cells interact with donor target cells that express foreign MHC class I alleles. In most cases, the foreign, non-self-MHC class I molecules do not engage all of the inhibitory receptors at the surface of a host NK cell. This leads to lysis of the allogeneic cells by host NK cells. https://</a:t>
            </a:r>
            <a:r>
              <a:rPr lang="en-GB" sz="1200" b="0" i="0" kern="1200" dirty="0" err="1">
                <a:solidFill>
                  <a:schemeClr val="tx1"/>
                </a:solidFill>
                <a:effectLst/>
                <a:latin typeface="+mn-lt"/>
                <a:ea typeface="+mn-ea"/>
                <a:cs typeface="+mn-cs"/>
              </a:rPr>
              <a:t>www.nature.com</a:t>
            </a:r>
            <a:r>
              <a:rPr lang="en-GB" sz="1200" b="0" i="0" kern="1200" dirty="0">
                <a:solidFill>
                  <a:schemeClr val="tx1"/>
                </a:solidFill>
                <a:effectLst/>
                <a:latin typeface="+mn-lt"/>
                <a:ea typeface="+mn-ea"/>
                <a:cs typeface="+mn-cs"/>
              </a:rPr>
              <a:t>/articles/nri1603 </a:t>
            </a:r>
            <a:r>
              <a:rPr lang="en-GB" sz="1200" b="1" i="0" kern="1200" dirty="0">
                <a:solidFill>
                  <a:schemeClr val="tx1"/>
                </a:solidFill>
                <a:effectLst/>
                <a:latin typeface="+mn-lt"/>
                <a:ea typeface="+mn-ea"/>
                <a:cs typeface="+mn-cs"/>
              </a:rPr>
              <a:t>Figure 1: NK-cell self-tolerance and the 'missing-self' hypothesis.</a:t>
            </a:r>
            <a:endParaRPr lang="en-CH" dirty="0"/>
          </a:p>
          <a:p>
            <a:endParaRPr lang="en-GB" dirty="0"/>
          </a:p>
        </p:txBody>
      </p:sp>
      <p:sp>
        <p:nvSpPr>
          <p:cNvPr id="4" name="Slide Number Placeholder 3"/>
          <p:cNvSpPr>
            <a:spLocks noGrp="1"/>
          </p:cNvSpPr>
          <p:nvPr>
            <p:ph type="sldNum" sz="quarter" idx="5"/>
          </p:nvPr>
        </p:nvSpPr>
        <p:spPr/>
        <p:txBody>
          <a:bodyPr/>
          <a:lstStyle/>
          <a:p>
            <a:fld id="{E2C9C75C-270C-484B-ABDE-42099F7B35C0}" type="slidenum">
              <a:rPr lang="en-CH" smtClean="0"/>
              <a:t>9</a:t>
            </a:fld>
            <a:endParaRPr lang="en-CH"/>
          </a:p>
        </p:txBody>
      </p:sp>
    </p:spTree>
    <p:extLst>
      <p:ext uri="{BB962C8B-B14F-4D97-AF65-F5344CB8AC3E}">
        <p14:creationId xmlns:p14="http://schemas.microsoft.com/office/powerpoint/2010/main" val="65526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AC94-80FC-1FC5-5C36-3DB4E0CE1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0E95B-AB7A-9699-B279-71C98FD36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3DC12-FCD8-DD2D-D9BC-057403F51398}"/>
              </a:ext>
            </a:extLst>
          </p:cNvPr>
          <p:cNvSpPr>
            <a:spLocks noGrp="1"/>
          </p:cNvSpPr>
          <p:nvPr>
            <p:ph type="body" idx="1"/>
          </p:nvPr>
        </p:nvSpPr>
        <p:spPr/>
        <p:txBody>
          <a:bodyPr/>
          <a:lstStyle/>
          <a:p>
            <a:r>
              <a:rPr lang="en-GB" dirty="0"/>
              <a:t>Deleting all HLA class I by knocking out </a:t>
            </a:r>
            <a:r>
              <a:rPr lang="el-GR" dirty="0"/>
              <a:t>β2-</a:t>
            </a:r>
            <a:r>
              <a:rPr lang="en-GB" dirty="0"/>
              <a:t>macroglobulin</a:t>
            </a:r>
            <a:br>
              <a:rPr lang="en-GB" dirty="0"/>
            </a:br>
            <a:r>
              <a:rPr lang="en-GB" dirty="0"/>
              <a:t>- One idea is to get rid of all classical HLA molecules by deleting </a:t>
            </a:r>
            <a:r>
              <a:rPr lang="el-GR" dirty="0"/>
              <a:t>β2-</a:t>
            </a:r>
            <a:r>
              <a:rPr lang="en-GB" dirty="0" err="1"/>
              <a:t>microglobulin</a:t>
            </a:r>
            <a:r>
              <a:rPr lang="en-GB" dirty="0"/>
              <a:t> — the piece needed for HLA class I to reach the cell surface.</a:t>
            </a:r>
            <a:br>
              <a:rPr lang="en-GB" dirty="0"/>
            </a:br>
            <a:r>
              <a:rPr lang="en-GB" dirty="0"/>
              <a:t>- This prevents recognition by CD8 T cells, which is good.</a:t>
            </a:r>
            <a:br>
              <a:rPr lang="en-GB" dirty="0"/>
            </a:br>
            <a:r>
              <a:rPr lang="en-GB" dirty="0"/>
              <a:t>- But the problem is: cells with </a:t>
            </a:r>
            <a:r>
              <a:rPr lang="en-GB" i="1" dirty="0"/>
              <a:t>no</a:t>
            </a:r>
            <a:r>
              <a:rPr lang="en-GB" dirty="0"/>
              <a:t> HLA look dangerous to natural killer cells.</a:t>
            </a:r>
            <a:br>
              <a:rPr lang="en-GB" dirty="0"/>
            </a:br>
            <a:r>
              <a:rPr lang="en-GB" dirty="0"/>
              <a:t>- NK cells interpret the absence of HLA as a ‘missing-self’ signal and will kill these cells.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a:t>
            </a:r>
            <a:r>
              <a:rPr lang="en-GB" sz="1200" b="0" i="0" kern="1200" dirty="0">
                <a:solidFill>
                  <a:schemeClr val="tx1"/>
                </a:solidFill>
                <a:effectLst/>
                <a:latin typeface="+mn-lt"/>
                <a:ea typeface="+mn-ea"/>
                <a:cs typeface="+mn-cs"/>
              </a:rPr>
              <a:t> | On interacting with a normal, autologous target cell, a natural killer (NK) cell might receive activating signals; however, because the target cell expresses the appropriate self-MHC class I alleles, the NK cell does not lyse the target cell. This is a consequence of inhibitory signals from the ligated MHC-binding receptor at the surface of the NK cell. </a:t>
            </a:r>
            <a:r>
              <a:rPr lang="en-GB" sz="1200" b="1" i="0" kern="1200" dirty="0">
                <a:solidFill>
                  <a:schemeClr val="tx1"/>
                </a:solidFill>
                <a:effectLst/>
                <a:latin typeface="+mn-lt"/>
                <a:ea typeface="+mn-ea"/>
                <a:cs typeface="+mn-cs"/>
              </a:rPr>
              <a:t>b</a:t>
            </a:r>
            <a:r>
              <a:rPr lang="en-GB" sz="1200" b="0" i="0" kern="1200" dirty="0">
                <a:solidFill>
                  <a:schemeClr val="tx1"/>
                </a:solidFill>
                <a:effectLst/>
                <a:latin typeface="+mn-lt"/>
                <a:ea typeface="+mn-ea"/>
                <a:cs typeface="+mn-cs"/>
              </a:rPr>
              <a:t> | If the target cell loses expression of MHC class I molecules, owing to viral infection or transformation, then the MHC-binding inhibitory receptor at the surface of the NK cell is not engaged. In this way, the NK cell does not receive inhibitory signals and therefore lyses the target cell. In this case, the target cell is perceived by the NK cell to be missing self. </a:t>
            </a:r>
            <a:r>
              <a:rPr lang="en-GB" sz="1200" b="1" i="0" kern="1200" dirty="0">
                <a:solidFill>
                  <a:schemeClr val="tx1"/>
                </a:solidFill>
                <a:effectLst/>
                <a:latin typeface="+mn-lt"/>
                <a:ea typeface="+mn-ea"/>
                <a:cs typeface="+mn-cs"/>
              </a:rPr>
              <a:t>c</a:t>
            </a:r>
            <a:r>
              <a:rPr lang="en-GB" sz="1200" b="0" i="0" kern="1200" dirty="0">
                <a:solidFill>
                  <a:schemeClr val="tx1"/>
                </a:solidFill>
                <a:effectLst/>
                <a:latin typeface="+mn-lt"/>
                <a:ea typeface="+mn-ea"/>
                <a:cs typeface="+mn-cs"/>
              </a:rPr>
              <a:t> | In the setting of an allogeneic transplant, host NK cells interact with donor target cells that express foreign MHC class I alleles. In most cases, the foreign, non-self-MHC class I molecules do not engage all of the inhibitory receptors at the surface of a host NK cell. This leads to lysis of the allogeneic cells by host NK cells. https://</a:t>
            </a:r>
            <a:r>
              <a:rPr lang="en-GB" sz="1200" b="0" i="0" kern="1200" dirty="0" err="1">
                <a:solidFill>
                  <a:schemeClr val="tx1"/>
                </a:solidFill>
                <a:effectLst/>
                <a:latin typeface="+mn-lt"/>
                <a:ea typeface="+mn-ea"/>
                <a:cs typeface="+mn-cs"/>
              </a:rPr>
              <a:t>www.nature.com</a:t>
            </a:r>
            <a:r>
              <a:rPr lang="en-GB" sz="1200" b="0" i="0" kern="1200" dirty="0">
                <a:solidFill>
                  <a:schemeClr val="tx1"/>
                </a:solidFill>
                <a:effectLst/>
                <a:latin typeface="+mn-lt"/>
                <a:ea typeface="+mn-ea"/>
                <a:cs typeface="+mn-cs"/>
              </a:rPr>
              <a:t>/articles/nri1603 </a:t>
            </a:r>
            <a:r>
              <a:rPr lang="en-GB" sz="1200" b="1" i="0" kern="1200" dirty="0">
                <a:solidFill>
                  <a:schemeClr val="tx1"/>
                </a:solidFill>
                <a:effectLst/>
                <a:latin typeface="+mn-lt"/>
                <a:ea typeface="+mn-ea"/>
                <a:cs typeface="+mn-cs"/>
              </a:rPr>
              <a:t>Figure 1: NK-cell self-tolerance and the 'missing-self' hypothesis.</a:t>
            </a:r>
            <a:endParaRPr lang="en-CH" dirty="0"/>
          </a:p>
          <a:p>
            <a:endParaRPr lang="en-GB" dirty="0"/>
          </a:p>
        </p:txBody>
      </p:sp>
      <p:sp>
        <p:nvSpPr>
          <p:cNvPr id="4" name="Slide Number Placeholder 3">
            <a:extLst>
              <a:ext uri="{FF2B5EF4-FFF2-40B4-BE49-F238E27FC236}">
                <a16:creationId xmlns:a16="http://schemas.microsoft.com/office/drawing/2014/main" id="{11D182D1-F86C-383D-A08D-89947F5A8062}"/>
              </a:ext>
            </a:extLst>
          </p:cNvPr>
          <p:cNvSpPr>
            <a:spLocks noGrp="1"/>
          </p:cNvSpPr>
          <p:nvPr>
            <p:ph type="sldNum" sz="quarter" idx="5"/>
          </p:nvPr>
        </p:nvSpPr>
        <p:spPr/>
        <p:txBody>
          <a:bodyPr/>
          <a:lstStyle/>
          <a:p>
            <a:fld id="{E2C9C75C-270C-484B-ABDE-42099F7B35C0}" type="slidenum">
              <a:rPr lang="en-CH" smtClean="0"/>
              <a:t>11</a:t>
            </a:fld>
            <a:endParaRPr lang="en-CH"/>
          </a:p>
        </p:txBody>
      </p:sp>
    </p:spTree>
    <p:extLst>
      <p:ext uri="{BB962C8B-B14F-4D97-AF65-F5344CB8AC3E}">
        <p14:creationId xmlns:p14="http://schemas.microsoft.com/office/powerpoint/2010/main" val="372266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5679-0001-D987-8F68-D4C9019D51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F277D3D4-937B-2D5D-D5BF-5CEF19DE3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C4476B26-6A56-49E7-0861-6AEBA38739F9}"/>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5" name="Footer Placeholder 4">
            <a:extLst>
              <a:ext uri="{FF2B5EF4-FFF2-40B4-BE49-F238E27FC236}">
                <a16:creationId xmlns:a16="http://schemas.microsoft.com/office/drawing/2014/main" id="{AD635B01-2212-9172-44C0-342D0A69532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317B217-474E-3492-6BBE-21072F6C21E1}"/>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353996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AFF2-99F4-754B-E4DE-CF21324CEE36}"/>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BD8D2872-88E9-52E0-FCE8-6669A042BC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066C0D2E-5401-12BB-E582-CAF15D062503}"/>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5" name="Footer Placeholder 4">
            <a:extLst>
              <a:ext uri="{FF2B5EF4-FFF2-40B4-BE49-F238E27FC236}">
                <a16:creationId xmlns:a16="http://schemas.microsoft.com/office/drawing/2014/main" id="{AB442794-0835-14B3-F74C-2CEAD8B1BE3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DB5ED16-E39F-5234-B22D-BC5915A4E16A}"/>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255120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83AD1-6469-1BF3-73A6-A0C32BFB0A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1B9F5610-C852-F30E-F018-B96B088733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25EF1AB-6AD6-63ED-534F-0AC255AD8B6B}"/>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5" name="Footer Placeholder 4">
            <a:extLst>
              <a:ext uri="{FF2B5EF4-FFF2-40B4-BE49-F238E27FC236}">
                <a16:creationId xmlns:a16="http://schemas.microsoft.com/office/drawing/2014/main" id="{4664F18E-16CA-903C-7E75-460898ADB7F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8F7F49A-DBF2-0D5E-0B55-70D368CABC74}"/>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19172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1E7C-8973-DB5E-1DCE-D55A567A70FE}"/>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FAE2674B-AC09-B0C4-BBF0-4B23CC860BF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35E8150-7D5D-8CC8-2071-35C5811C1E16}"/>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5" name="Footer Placeholder 4">
            <a:extLst>
              <a:ext uri="{FF2B5EF4-FFF2-40B4-BE49-F238E27FC236}">
                <a16:creationId xmlns:a16="http://schemas.microsoft.com/office/drawing/2014/main" id="{9466ED6D-31A2-CB75-8073-46BAEB46BE2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17F3120-B370-73CE-CA96-81C061EB55BD}"/>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321288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3FA5-A5B2-78D2-27FC-E4556E7BD0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1C6DB2EB-91C0-FADC-8B18-572B40DFD3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357AE0-4132-81FE-AA83-DCBA8244705E}"/>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5" name="Footer Placeholder 4">
            <a:extLst>
              <a:ext uri="{FF2B5EF4-FFF2-40B4-BE49-F238E27FC236}">
                <a16:creationId xmlns:a16="http://schemas.microsoft.com/office/drawing/2014/main" id="{AC2CFD50-38D1-5E4A-4DAC-013DFE664F1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2336C70-079D-671D-B43E-269D50BC79C4}"/>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1029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C7B2-6237-6D04-3EEC-80FA2B495D46}"/>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8C30B3EA-2597-CBA3-4A5D-C67AFC7739A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0FD7487D-549A-D439-0272-CB7B7F3F00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E2281554-7D1F-1F0C-E4AD-D282EFFBC0DB}"/>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6" name="Footer Placeholder 5">
            <a:extLst>
              <a:ext uri="{FF2B5EF4-FFF2-40B4-BE49-F238E27FC236}">
                <a16:creationId xmlns:a16="http://schemas.microsoft.com/office/drawing/2014/main" id="{BB055646-241D-0B68-FE5D-B639D14C5C0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8DAD748-A959-F0BD-CA7D-81EFD0C506A1}"/>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179582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7567-92C5-0A81-1DEE-81D9087C0941}"/>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3941AAF-5264-B0CD-0C37-A34597EF4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F6AF84-CCBA-AE46-F2D0-AE1254A075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C6A80252-52CF-7D38-7F1A-117C10FA4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0097770-98CE-FB14-B37F-4D0D50AEAB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836A9A80-E1BD-DDDE-18B3-E3E14621D9B9}"/>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8" name="Footer Placeholder 7">
            <a:extLst>
              <a:ext uri="{FF2B5EF4-FFF2-40B4-BE49-F238E27FC236}">
                <a16:creationId xmlns:a16="http://schemas.microsoft.com/office/drawing/2014/main" id="{5C4689F4-F651-2248-28D6-D6471B964ECB}"/>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2E774184-2D1A-9037-06F0-CD9AC8F07F82}"/>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373864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543E-35DE-CF3C-B116-FE166C2C959A}"/>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09205B20-A10C-C92E-CA26-D1EB42B00C4F}"/>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4" name="Footer Placeholder 3">
            <a:extLst>
              <a:ext uri="{FF2B5EF4-FFF2-40B4-BE49-F238E27FC236}">
                <a16:creationId xmlns:a16="http://schemas.microsoft.com/office/drawing/2014/main" id="{E47C5BB1-C9A4-0DA0-2A37-45C3050E8DD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8B1F99FB-A261-3FAA-EEAC-273F99E31724}"/>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425956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A22F2-A6AC-6B8D-ACB0-D39FA128C7A8}"/>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3" name="Footer Placeholder 2">
            <a:extLst>
              <a:ext uri="{FF2B5EF4-FFF2-40B4-BE49-F238E27FC236}">
                <a16:creationId xmlns:a16="http://schemas.microsoft.com/office/drawing/2014/main" id="{98ED0916-C7ED-1FAA-5124-8471DCD9D10A}"/>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FF12E03D-6D10-DBEB-70B3-78742A3613DD}"/>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252928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97BDA-645A-853A-6EB7-3490039208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09A69F4F-4878-DEDC-C9BE-2981BC476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45FF7AE8-6BDF-F29B-F4DF-76ABFC4E1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392386-5678-37F0-55D6-00CC2BDE784B}"/>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6" name="Footer Placeholder 5">
            <a:extLst>
              <a:ext uri="{FF2B5EF4-FFF2-40B4-BE49-F238E27FC236}">
                <a16:creationId xmlns:a16="http://schemas.microsoft.com/office/drawing/2014/main" id="{A5BCCDF4-A309-B9D8-13AE-3C57542DE68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C387FEE-63C4-79A7-0162-CA53B0D028A6}"/>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379629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29E1-4150-1F9A-0DF9-C90990ED43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343607E2-907E-9A1E-84FA-41822FED7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6B1A5FD-9DB5-33CE-290E-98C48DA0D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40800C-0B05-0C01-43E0-B5AF5D61DB30}"/>
              </a:ext>
            </a:extLst>
          </p:cNvPr>
          <p:cNvSpPr>
            <a:spLocks noGrp="1"/>
          </p:cNvSpPr>
          <p:nvPr>
            <p:ph type="dt" sz="half" idx="10"/>
          </p:nvPr>
        </p:nvSpPr>
        <p:spPr/>
        <p:txBody>
          <a:bodyPr/>
          <a:lstStyle/>
          <a:p>
            <a:fld id="{E67E752F-B5CE-2947-8F6E-6EA3401801E2}" type="datetimeFigureOut">
              <a:rPr lang="en-CH" smtClean="0"/>
              <a:t>04.12.25</a:t>
            </a:fld>
            <a:endParaRPr lang="en-CH"/>
          </a:p>
        </p:txBody>
      </p:sp>
      <p:sp>
        <p:nvSpPr>
          <p:cNvPr id="6" name="Footer Placeholder 5">
            <a:extLst>
              <a:ext uri="{FF2B5EF4-FFF2-40B4-BE49-F238E27FC236}">
                <a16:creationId xmlns:a16="http://schemas.microsoft.com/office/drawing/2014/main" id="{B4912B91-5960-D897-53FF-69B2D2869E22}"/>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13DB0130-89F5-40FB-FC33-A83680B246A6}"/>
              </a:ext>
            </a:extLst>
          </p:cNvPr>
          <p:cNvSpPr>
            <a:spLocks noGrp="1"/>
          </p:cNvSpPr>
          <p:nvPr>
            <p:ph type="sldNum" sz="quarter" idx="12"/>
          </p:nvPr>
        </p:nvSpPr>
        <p:spPr/>
        <p:txBody>
          <a:bodyPr/>
          <a:lstStyle/>
          <a:p>
            <a:fld id="{B6AE87CE-09DF-834A-AD85-74624983F139}" type="slidenum">
              <a:rPr lang="en-CH" smtClean="0"/>
              <a:t>‹#›</a:t>
            </a:fld>
            <a:endParaRPr lang="en-CH"/>
          </a:p>
        </p:txBody>
      </p:sp>
    </p:spTree>
    <p:extLst>
      <p:ext uri="{BB962C8B-B14F-4D97-AF65-F5344CB8AC3E}">
        <p14:creationId xmlns:p14="http://schemas.microsoft.com/office/powerpoint/2010/main" val="133000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A5694F-84AF-EA56-2A49-AE4A745ED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8A46734D-08C6-C02C-308B-D3C1EA505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1567A03-2143-78C9-F4EF-63679491C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7E752F-B5CE-2947-8F6E-6EA3401801E2}" type="datetimeFigureOut">
              <a:rPr lang="en-CH" smtClean="0"/>
              <a:t>04.12.25</a:t>
            </a:fld>
            <a:endParaRPr lang="en-CH"/>
          </a:p>
        </p:txBody>
      </p:sp>
      <p:sp>
        <p:nvSpPr>
          <p:cNvPr id="5" name="Footer Placeholder 4">
            <a:extLst>
              <a:ext uri="{FF2B5EF4-FFF2-40B4-BE49-F238E27FC236}">
                <a16:creationId xmlns:a16="http://schemas.microsoft.com/office/drawing/2014/main" id="{AA2B4591-D732-CFC7-B68A-FB80FDC9A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BB4311CC-5E76-0A8D-D034-DA4E0D96E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E87CE-09DF-834A-AD85-74624983F139}" type="slidenum">
              <a:rPr lang="en-CH" smtClean="0"/>
              <a:t>‹#›</a:t>
            </a:fld>
            <a:endParaRPr lang="en-CH"/>
          </a:p>
        </p:txBody>
      </p:sp>
    </p:spTree>
    <p:extLst>
      <p:ext uri="{BB962C8B-B14F-4D97-AF65-F5344CB8AC3E}">
        <p14:creationId xmlns:p14="http://schemas.microsoft.com/office/powerpoint/2010/main" val="417012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7BC3B-91D6-B576-9259-54DC2C40568D}"/>
              </a:ext>
            </a:extLst>
          </p:cNvPr>
          <p:cNvPicPr>
            <a:picLocks noChangeAspect="1"/>
          </p:cNvPicPr>
          <p:nvPr/>
        </p:nvPicPr>
        <p:blipFill>
          <a:blip r:embed="rId2"/>
          <a:srcRect l="7841" t="21366" r="10292" b="19549"/>
          <a:stretch>
            <a:fillRect/>
          </a:stretch>
        </p:blipFill>
        <p:spPr>
          <a:xfrm>
            <a:off x="304800" y="978568"/>
            <a:ext cx="11403527" cy="4629389"/>
          </a:xfrm>
          <a:prstGeom prst="rect">
            <a:avLst/>
          </a:prstGeom>
        </p:spPr>
      </p:pic>
    </p:spTree>
    <p:extLst>
      <p:ext uri="{BB962C8B-B14F-4D97-AF65-F5344CB8AC3E}">
        <p14:creationId xmlns:p14="http://schemas.microsoft.com/office/powerpoint/2010/main" val="285620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A34A05-95CB-B2EE-570D-7505F326CA17}"/>
              </a:ext>
            </a:extLst>
          </p:cNvPr>
          <p:cNvPicPr>
            <a:picLocks noChangeAspect="1"/>
          </p:cNvPicPr>
          <p:nvPr/>
        </p:nvPicPr>
        <p:blipFill>
          <a:blip r:embed="rId2"/>
          <a:stretch>
            <a:fillRect/>
          </a:stretch>
        </p:blipFill>
        <p:spPr>
          <a:xfrm>
            <a:off x="609601" y="237041"/>
            <a:ext cx="7211785" cy="2984186"/>
          </a:xfrm>
          <a:prstGeom prst="rect">
            <a:avLst/>
          </a:prstGeom>
          <a:ln>
            <a:solidFill>
              <a:schemeClr val="bg2">
                <a:lumMod val="90000"/>
              </a:schemeClr>
            </a:solidFill>
          </a:ln>
        </p:spPr>
      </p:pic>
      <p:pic>
        <p:nvPicPr>
          <p:cNvPr id="3" name="Picture 2">
            <a:extLst>
              <a:ext uri="{FF2B5EF4-FFF2-40B4-BE49-F238E27FC236}">
                <a16:creationId xmlns:a16="http://schemas.microsoft.com/office/drawing/2014/main" id="{1B8B9A4B-A6BE-31A8-D109-301E09DE0F44}"/>
              </a:ext>
            </a:extLst>
          </p:cNvPr>
          <p:cNvPicPr>
            <a:picLocks noChangeAspect="1"/>
          </p:cNvPicPr>
          <p:nvPr/>
        </p:nvPicPr>
        <p:blipFill>
          <a:blip r:embed="rId3"/>
          <a:stretch>
            <a:fillRect/>
          </a:stretch>
        </p:blipFill>
        <p:spPr>
          <a:xfrm>
            <a:off x="752086" y="3526080"/>
            <a:ext cx="7069300" cy="2248864"/>
          </a:xfrm>
          <a:prstGeom prst="rect">
            <a:avLst/>
          </a:prstGeom>
        </p:spPr>
      </p:pic>
      <p:pic>
        <p:nvPicPr>
          <p:cNvPr id="4" name="Picture 3">
            <a:extLst>
              <a:ext uri="{FF2B5EF4-FFF2-40B4-BE49-F238E27FC236}">
                <a16:creationId xmlns:a16="http://schemas.microsoft.com/office/drawing/2014/main" id="{03E00DC3-83D4-37AF-E48E-4B5CAEBD3541}"/>
              </a:ext>
            </a:extLst>
          </p:cNvPr>
          <p:cNvPicPr>
            <a:picLocks noChangeAspect="1"/>
          </p:cNvPicPr>
          <p:nvPr/>
        </p:nvPicPr>
        <p:blipFill>
          <a:blip r:embed="rId4"/>
          <a:stretch>
            <a:fillRect/>
          </a:stretch>
        </p:blipFill>
        <p:spPr>
          <a:xfrm>
            <a:off x="609601" y="5954561"/>
            <a:ext cx="7368587" cy="411956"/>
          </a:xfrm>
          <a:prstGeom prst="rect">
            <a:avLst/>
          </a:prstGeom>
        </p:spPr>
      </p:pic>
      <p:sp>
        <p:nvSpPr>
          <p:cNvPr id="7" name="Rectangle 6">
            <a:extLst>
              <a:ext uri="{FF2B5EF4-FFF2-40B4-BE49-F238E27FC236}">
                <a16:creationId xmlns:a16="http://schemas.microsoft.com/office/drawing/2014/main" id="{A9E949D3-471A-F4F6-1BD0-537E4F3BA5A7}"/>
              </a:ext>
            </a:extLst>
          </p:cNvPr>
          <p:cNvSpPr/>
          <p:nvPr/>
        </p:nvSpPr>
        <p:spPr>
          <a:xfrm>
            <a:off x="609601" y="212272"/>
            <a:ext cx="7211785" cy="294308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DCE3FA7-BF5F-92B4-EA8D-72B7027466D1}"/>
              </a:ext>
            </a:extLst>
          </p:cNvPr>
          <p:cNvSpPr/>
          <p:nvPr/>
        </p:nvSpPr>
        <p:spPr>
          <a:xfrm>
            <a:off x="609601" y="3449275"/>
            <a:ext cx="7211785" cy="2943080"/>
          </a:xfrm>
          <a:prstGeom prst="rect">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325EABD6-B9A8-2185-7D85-C6918745D142}"/>
              </a:ext>
            </a:extLst>
          </p:cNvPr>
          <p:cNvSpPr txBox="1"/>
          <p:nvPr/>
        </p:nvSpPr>
        <p:spPr>
          <a:xfrm>
            <a:off x="8360228" y="2459504"/>
            <a:ext cx="2792186" cy="1938992"/>
          </a:xfrm>
          <a:prstGeom prst="rect">
            <a:avLst/>
          </a:prstGeom>
          <a:noFill/>
        </p:spPr>
        <p:txBody>
          <a:bodyPr wrap="square" rtlCol="0">
            <a:spAutoFit/>
          </a:bodyPr>
          <a:lstStyle/>
          <a:p>
            <a:r>
              <a:rPr lang="en-CH" sz="3000" b="1" dirty="0">
                <a:solidFill>
                  <a:schemeClr val="bg2">
                    <a:lumMod val="90000"/>
                  </a:schemeClr>
                </a:solidFill>
                <a:latin typeface="Helvetica" pitchFamily="2" charset="0"/>
              </a:rPr>
              <a:t>It’s been done, but what could the issue be?</a:t>
            </a:r>
          </a:p>
        </p:txBody>
      </p:sp>
    </p:spTree>
    <p:extLst>
      <p:ext uri="{BB962C8B-B14F-4D97-AF65-F5344CB8AC3E}">
        <p14:creationId xmlns:p14="http://schemas.microsoft.com/office/powerpoint/2010/main" val="428835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28B4-C085-96BF-0C3C-0638391AEF3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1CCE94F-F8BC-2F76-6676-D0572D0BA3DA}"/>
              </a:ext>
            </a:extLst>
          </p:cNvPr>
          <p:cNvPicPr>
            <a:picLocks noChangeAspect="1"/>
          </p:cNvPicPr>
          <p:nvPr/>
        </p:nvPicPr>
        <p:blipFill>
          <a:blip r:embed="rId3"/>
          <a:srcRect l="36902" t="23672" r="33780" b="6697"/>
          <a:stretch>
            <a:fillRect/>
          </a:stretch>
        </p:blipFill>
        <p:spPr>
          <a:xfrm>
            <a:off x="599287" y="1690688"/>
            <a:ext cx="3717758" cy="4966786"/>
          </a:xfrm>
          <a:prstGeom prst="rect">
            <a:avLst/>
          </a:prstGeom>
        </p:spPr>
      </p:pic>
      <p:sp>
        <p:nvSpPr>
          <p:cNvPr id="3" name="Title 1">
            <a:extLst>
              <a:ext uri="{FF2B5EF4-FFF2-40B4-BE49-F238E27FC236}">
                <a16:creationId xmlns:a16="http://schemas.microsoft.com/office/drawing/2014/main" id="{F4D2CD4F-5FDF-34E6-6BDD-6E7084D6CB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500" b="1" dirty="0">
                <a:latin typeface="Helvetica" pitchFamily="2" charset="0"/>
              </a:rPr>
              <a:t>Can’t we just knock out </a:t>
            </a:r>
            <a:r>
              <a:rPr lang="el-GR" sz="3600" b="1" dirty="0">
                <a:latin typeface="Helvetica" pitchFamily="2" charset="0"/>
              </a:rPr>
              <a:t>β2</a:t>
            </a:r>
            <a:r>
              <a:rPr lang="en-GB" sz="3600" b="1" dirty="0">
                <a:latin typeface="Helvetica" pitchFamily="2" charset="0"/>
              </a:rPr>
              <a:t>M?</a:t>
            </a:r>
            <a:br>
              <a:rPr lang="en-GB" sz="3600" b="1" dirty="0">
                <a:latin typeface="Helvetica" pitchFamily="2" charset="0"/>
              </a:rPr>
            </a:br>
            <a:r>
              <a:rPr lang="en-GB" sz="3600" b="1" dirty="0">
                <a:latin typeface="Helvetica" pitchFamily="2" charset="0"/>
              </a:rPr>
              <a:t>No HLA, no problem?</a:t>
            </a:r>
            <a:r>
              <a:rPr lang="en-CH" sz="3500" b="1" dirty="0">
                <a:latin typeface="Helvetica" pitchFamily="2" charset="0"/>
              </a:rPr>
              <a:t> </a:t>
            </a:r>
          </a:p>
        </p:txBody>
      </p:sp>
      <p:pic>
        <p:nvPicPr>
          <p:cNvPr id="5" name="Picture 2" descr="A new self: MHC-class-I-independent Natural-killer-cell self-tolerance |  Nature Reviews Immunology">
            <a:extLst>
              <a:ext uri="{FF2B5EF4-FFF2-40B4-BE49-F238E27FC236}">
                <a16:creationId xmlns:a16="http://schemas.microsoft.com/office/drawing/2014/main" id="{2541F52D-9EA8-8A90-D018-EACFEDDE39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6413"/>
          <a:stretch>
            <a:fillRect/>
          </a:stretch>
        </p:blipFill>
        <p:spPr bwMode="auto">
          <a:xfrm>
            <a:off x="4552527" y="2583797"/>
            <a:ext cx="3821453" cy="2626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new self: MHC-class-I-independent Natural-killer-cell self-tolerance |  Nature Reviews Immunology">
            <a:extLst>
              <a:ext uri="{FF2B5EF4-FFF2-40B4-BE49-F238E27FC236}">
                <a16:creationId xmlns:a16="http://schemas.microsoft.com/office/drawing/2014/main" id="{883E0737-A648-D2F3-B1AD-CE4DEF17CF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924" b="4669"/>
          <a:stretch>
            <a:fillRect/>
          </a:stretch>
        </p:blipFill>
        <p:spPr bwMode="auto">
          <a:xfrm>
            <a:off x="8370548" y="1855287"/>
            <a:ext cx="3821452" cy="48021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08FC16-9FEE-4F6D-07E8-68E60D459A20}"/>
              </a:ext>
            </a:extLst>
          </p:cNvPr>
          <p:cNvSpPr txBox="1"/>
          <p:nvPr/>
        </p:nvSpPr>
        <p:spPr>
          <a:xfrm>
            <a:off x="4620126" y="6103476"/>
            <a:ext cx="2951747" cy="553998"/>
          </a:xfrm>
          <a:prstGeom prst="rect">
            <a:avLst/>
          </a:prstGeom>
          <a:noFill/>
        </p:spPr>
        <p:txBody>
          <a:bodyPr wrap="square" rtlCol="0">
            <a:spAutoFit/>
          </a:bodyPr>
          <a:lstStyle/>
          <a:p>
            <a:r>
              <a:rPr lang="en-CH" sz="1500" dirty="0">
                <a:solidFill>
                  <a:schemeClr val="bg2">
                    <a:lumMod val="75000"/>
                  </a:schemeClr>
                </a:solidFill>
                <a:latin typeface="Helvetica" pitchFamily="2" charset="0"/>
              </a:rPr>
              <a:t>Kumar &amp; McNerney, 2005 Nature Reviews Immunology</a:t>
            </a:r>
          </a:p>
        </p:txBody>
      </p:sp>
    </p:spTree>
    <p:extLst>
      <p:ext uri="{BB962C8B-B14F-4D97-AF65-F5344CB8AC3E}">
        <p14:creationId xmlns:p14="http://schemas.microsoft.com/office/powerpoint/2010/main" val="157102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18AEBF-1664-CFCF-7D8A-73102FB287CA}"/>
              </a:ext>
            </a:extLst>
          </p:cNvPr>
          <p:cNvPicPr>
            <a:picLocks noChangeAspect="1"/>
          </p:cNvPicPr>
          <p:nvPr/>
        </p:nvPicPr>
        <p:blipFill>
          <a:blip r:embed="rId3"/>
          <a:srcRect l="65273" t="35917" r="2928" b="33763"/>
          <a:stretch>
            <a:fillRect/>
          </a:stretch>
        </p:blipFill>
        <p:spPr>
          <a:xfrm>
            <a:off x="6313715" y="4632216"/>
            <a:ext cx="3829835" cy="2054135"/>
          </a:xfrm>
          <a:prstGeom prst="rect">
            <a:avLst/>
          </a:prstGeom>
        </p:spPr>
      </p:pic>
      <p:sp>
        <p:nvSpPr>
          <p:cNvPr id="3" name="Title 1">
            <a:extLst>
              <a:ext uri="{FF2B5EF4-FFF2-40B4-BE49-F238E27FC236}">
                <a16:creationId xmlns:a16="http://schemas.microsoft.com/office/drawing/2014/main" id="{772F9F69-1FE3-4144-3737-4529B123667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So, to recap: MHC-I interactions</a:t>
            </a:r>
            <a:endParaRPr lang="en-CH" sz="3500" b="1" dirty="0">
              <a:latin typeface="Helvetica" pitchFamily="2" charset="0"/>
            </a:endParaRPr>
          </a:p>
        </p:txBody>
      </p:sp>
      <p:sp>
        <p:nvSpPr>
          <p:cNvPr id="4" name="TextBox 3">
            <a:extLst>
              <a:ext uri="{FF2B5EF4-FFF2-40B4-BE49-F238E27FC236}">
                <a16:creationId xmlns:a16="http://schemas.microsoft.com/office/drawing/2014/main" id="{B975BE8D-2A41-CA40-A2DD-E6C056B538E0}"/>
              </a:ext>
            </a:extLst>
          </p:cNvPr>
          <p:cNvSpPr txBox="1"/>
          <p:nvPr/>
        </p:nvSpPr>
        <p:spPr>
          <a:xfrm>
            <a:off x="838200" y="1462117"/>
            <a:ext cx="4082143" cy="2400657"/>
          </a:xfrm>
          <a:prstGeom prst="rect">
            <a:avLst/>
          </a:prstGeom>
          <a:noFill/>
        </p:spPr>
        <p:txBody>
          <a:bodyPr wrap="square" rtlCol="0">
            <a:spAutoFit/>
          </a:bodyPr>
          <a:lstStyle/>
          <a:p>
            <a:r>
              <a:rPr lang="en-CH" sz="2500" b="1" dirty="0">
                <a:latin typeface="Helvetica" pitchFamily="2" charset="0"/>
              </a:rPr>
              <a:t>With NK cells:</a:t>
            </a:r>
          </a:p>
          <a:p>
            <a:endParaRPr lang="en-CH" sz="2500" dirty="0">
              <a:latin typeface="Helvetica" pitchFamily="2" charset="0"/>
            </a:endParaRPr>
          </a:p>
          <a:p>
            <a:r>
              <a:rPr lang="en-CH" sz="2500" dirty="0">
                <a:latin typeface="Helvetica" pitchFamily="2" charset="0"/>
              </a:rPr>
              <a:t>“Is MHC-I present?”</a:t>
            </a:r>
          </a:p>
          <a:p>
            <a:endParaRPr lang="en-CH" sz="2500" dirty="0">
              <a:latin typeface="Helvetica" pitchFamily="2" charset="0"/>
            </a:endParaRPr>
          </a:p>
          <a:p>
            <a:r>
              <a:rPr lang="en-CH" sz="2500" dirty="0">
                <a:latin typeface="Helvetica" pitchFamily="2" charset="0"/>
              </a:rPr>
              <a:t>If no </a:t>
            </a:r>
            <a:r>
              <a:rPr lang="en-CH" sz="2500" dirty="0">
                <a:latin typeface="Helvetica" pitchFamily="2" charset="0"/>
                <a:sym typeface="Wingdings" pitchFamily="2" charset="2"/>
              </a:rPr>
              <a:t> “missing self”  NK-mediated killing</a:t>
            </a:r>
            <a:endParaRPr lang="en-CH" sz="2500" dirty="0">
              <a:latin typeface="Helvetica" pitchFamily="2" charset="0"/>
            </a:endParaRPr>
          </a:p>
        </p:txBody>
      </p:sp>
      <p:pic>
        <p:nvPicPr>
          <p:cNvPr id="5" name="Picture 2" descr="A new self: MHC-class-I-independent Natural-killer-cell self-tolerance |  Nature Reviews Immunology">
            <a:extLst>
              <a:ext uri="{FF2B5EF4-FFF2-40B4-BE49-F238E27FC236}">
                <a16:creationId xmlns:a16="http://schemas.microsoft.com/office/drawing/2014/main" id="{E17F15DD-3726-CD26-4E1D-15133878C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924" b="34886"/>
          <a:stretch>
            <a:fillRect/>
          </a:stretch>
        </p:blipFill>
        <p:spPr bwMode="auto">
          <a:xfrm>
            <a:off x="838200" y="4195554"/>
            <a:ext cx="3821452" cy="24391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673E02-DE89-1CDD-7953-B8F75DAC3081}"/>
              </a:ext>
            </a:extLst>
          </p:cNvPr>
          <p:cNvSpPr txBox="1"/>
          <p:nvPr/>
        </p:nvSpPr>
        <p:spPr>
          <a:xfrm>
            <a:off x="6313715" y="1462117"/>
            <a:ext cx="4082143" cy="3170099"/>
          </a:xfrm>
          <a:prstGeom prst="rect">
            <a:avLst/>
          </a:prstGeom>
          <a:noFill/>
        </p:spPr>
        <p:txBody>
          <a:bodyPr wrap="square" rtlCol="0">
            <a:spAutoFit/>
          </a:bodyPr>
          <a:lstStyle/>
          <a:p>
            <a:r>
              <a:rPr lang="en-CH" sz="2500" b="1" dirty="0">
                <a:latin typeface="Helvetica" pitchFamily="2" charset="0"/>
              </a:rPr>
              <a:t>With CD8 T cells:</a:t>
            </a:r>
          </a:p>
          <a:p>
            <a:endParaRPr lang="en-CH" sz="2500" dirty="0">
              <a:latin typeface="Helvetica" pitchFamily="2" charset="0"/>
            </a:endParaRPr>
          </a:p>
          <a:p>
            <a:r>
              <a:rPr lang="en-CH" sz="2500" dirty="0">
                <a:latin typeface="Helvetica" pitchFamily="2" charset="0"/>
              </a:rPr>
              <a:t>”Which peptide is present on MHC-I?”</a:t>
            </a:r>
          </a:p>
          <a:p>
            <a:endParaRPr lang="en-CH" sz="2500" dirty="0">
              <a:latin typeface="Helvetica" pitchFamily="2" charset="0"/>
            </a:endParaRPr>
          </a:p>
          <a:p>
            <a:r>
              <a:rPr lang="en-CH" sz="2500" dirty="0">
                <a:latin typeface="Helvetica" pitchFamily="2" charset="0"/>
              </a:rPr>
              <a:t>Peptides are scanned by TCR – if foreign </a:t>
            </a:r>
            <a:r>
              <a:rPr lang="en-CH" sz="2500" dirty="0">
                <a:latin typeface="Helvetica" pitchFamily="2" charset="0"/>
                <a:sym typeface="Wingdings" pitchFamily="2" charset="2"/>
              </a:rPr>
              <a:t> CD8 T-cell mediated killing</a:t>
            </a:r>
            <a:endParaRPr lang="en-CH" sz="2500" dirty="0">
              <a:latin typeface="Helvetica" pitchFamily="2" charset="0"/>
            </a:endParaRPr>
          </a:p>
        </p:txBody>
      </p:sp>
      <p:sp>
        <p:nvSpPr>
          <p:cNvPr id="7" name="Rectangle 6">
            <a:extLst>
              <a:ext uri="{FF2B5EF4-FFF2-40B4-BE49-F238E27FC236}">
                <a16:creationId xmlns:a16="http://schemas.microsoft.com/office/drawing/2014/main" id="{15A6008F-0279-36C3-E7E7-DB9C3303E5B3}"/>
              </a:ext>
            </a:extLst>
          </p:cNvPr>
          <p:cNvSpPr/>
          <p:nvPr/>
        </p:nvSpPr>
        <p:spPr>
          <a:xfrm>
            <a:off x="6482443" y="4632216"/>
            <a:ext cx="310243" cy="299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C8AD49F0-9FDE-520F-B17A-DCB2CD59361B}"/>
              </a:ext>
            </a:extLst>
          </p:cNvPr>
          <p:cNvSpPr/>
          <p:nvPr/>
        </p:nvSpPr>
        <p:spPr>
          <a:xfrm>
            <a:off x="870857" y="4195554"/>
            <a:ext cx="310243" cy="299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1DC9345F-5090-8C3D-286E-1DA20C0CF144}"/>
              </a:ext>
            </a:extLst>
          </p:cNvPr>
          <p:cNvSpPr txBox="1"/>
          <p:nvPr/>
        </p:nvSpPr>
        <p:spPr>
          <a:xfrm>
            <a:off x="2287199" y="4682767"/>
            <a:ext cx="923454" cy="553998"/>
          </a:xfrm>
          <a:prstGeom prst="rect">
            <a:avLst/>
          </a:prstGeom>
          <a:noFill/>
        </p:spPr>
        <p:txBody>
          <a:bodyPr wrap="square" rtlCol="0">
            <a:spAutoFit/>
          </a:bodyPr>
          <a:lstStyle/>
          <a:p>
            <a:r>
              <a:rPr lang="en-GB" sz="1000" b="1" dirty="0">
                <a:latin typeface="Helvetica" pitchFamily="2" charset="0"/>
              </a:rPr>
              <a:t>I</a:t>
            </a:r>
            <a:r>
              <a:rPr lang="en-CH" sz="1000" b="1" dirty="0">
                <a:latin typeface="Helvetica" pitchFamily="2" charset="0"/>
              </a:rPr>
              <a:t>nhibitory receptor unbound</a:t>
            </a:r>
          </a:p>
        </p:txBody>
      </p:sp>
    </p:spTree>
    <p:extLst>
      <p:ext uri="{BB962C8B-B14F-4D97-AF65-F5344CB8AC3E}">
        <p14:creationId xmlns:p14="http://schemas.microsoft.com/office/powerpoint/2010/main" val="161668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9201C8-BF96-ABED-05FF-2200B5D83FDB}"/>
              </a:ext>
            </a:extLst>
          </p:cNvPr>
          <p:cNvPicPr>
            <a:picLocks noChangeAspect="1"/>
          </p:cNvPicPr>
          <p:nvPr/>
        </p:nvPicPr>
        <p:blipFill>
          <a:blip r:embed="rId3"/>
          <a:srcRect l="64932" t="23673" b="5070"/>
          <a:stretch>
            <a:fillRect/>
          </a:stretch>
        </p:blipFill>
        <p:spPr>
          <a:xfrm>
            <a:off x="472440" y="1233103"/>
            <a:ext cx="4770120" cy="5452177"/>
          </a:xfrm>
          <a:prstGeom prst="rect">
            <a:avLst/>
          </a:prstGeom>
        </p:spPr>
      </p:pic>
      <p:sp>
        <p:nvSpPr>
          <p:cNvPr id="3" name="Title 1">
            <a:extLst>
              <a:ext uri="{FF2B5EF4-FFF2-40B4-BE49-F238E27FC236}">
                <a16:creationId xmlns:a16="http://schemas.microsoft.com/office/drawing/2014/main" id="{130C4691-A9FF-2323-634D-8005DE0441A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Adding a non-polymorphic HLA molecule</a:t>
            </a:r>
            <a:endParaRPr lang="en-CH" sz="3500" b="1" dirty="0">
              <a:latin typeface="Helvetica" pitchFamily="2" charset="0"/>
            </a:endParaRPr>
          </a:p>
        </p:txBody>
      </p:sp>
      <p:sp>
        <p:nvSpPr>
          <p:cNvPr id="5" name="TextBox 4">
            <a:extLst>
              <a:ext uri="{FF2B5EF4-FFF2-40B4-BE49-F238E27FC236}">
                <a16:creationId xmlns:a16="http://schemas.microsoft.com/office/drawing/2014/main" id="{C698F7EF-0FD3-213F-6AA7-62346BA153D0}"/>
              </a:ext>
            </a:extLst>
          </p:cNvPr>
          <p:cNvSpPr txBox="1"/>
          <p:nvPr/>
        </p:nvSpPr>
        <p:spPr>
          <a:xfrm>
            <a:off x="5250712" y="1965333"/>
            <a:ext cx="6103088" cy="3554819"/>
          </a:xfrm>
          <a:prstGeom prst="rect">
            <a:avLst/>
          </a:prstGeom>
          <a:noFill/>
        </p:spPr>
        <p:txBody>
          <a:bodyPr wrap="square">
            <a:spAutoFit/>
          </a:bodyPr>
          <a:lstStyle/>
          <a:p>
            <a:r>
              <a:rPr lang="en-CH" sz="2500" dirty="0">
                <a:latin typeface="Helvetica" pitchFamily="2" charset="0"/>
              </a:rPr>
              <a:t>While different HLA-A complexes will bind different peptides across individuals, HLA-E complex will bind the same peptides in almost everyone</a:t>
            </a:r>
          </a:p>
          <a:p>
            <a:endParaRPr lang="en-CH" sz="2500" dirty="0">
              <a:latin typeface="Helvetica" pitchFamily="2" charset="0"/>
            </a:endParaRPr>
          </a:p>
          <a:p>
            <a:r>
              <a:rPr lang="en-CH" sz="2500" dirty="0">
                <a:latin typeface="Helvetica" pitchFamily="2" charset="0"/>
              </a:rPr>
              <a:t>HLA-E l</a:t>
            </a:r>
            <a:r>
              <a:rPr lang="en-GB" sz="2500" dirty="0" err="1">
                <a:latin typeface="Helvetica" pitchFamily="2" charset="0"/>
              </a:rPr>
              <a:t>ooks</a:t>
            </a:r>
            <a:r>
              <a:rPr lang="en-GB" sz="2500" dirty="0">
                <a:latin typeface="Helvetica" pitchFamily="2" charset="0"/>
              </a:rPr>
              <a:t> identical across individuals AND presents identical peptides across individuals → CD8 T cells ignore it, NK inhibitory receptors recognize it</a:t>
            </a:r>
            <a:endParaRPr lang="en-CH" sz="2500" dirty="0">
              <a:latin typeface="Helvetica" pitchFamily="2" charset="0"/>
            </a:endParaRPr>
          </a:p>
        </p:txBody>
      </p:sp>
    </p:spTree>
    <p:extLst>
      <p:ext uri="{BB962C8B-B14F-4D97-AF65-F5344CB8AC3E}">
        <p14:creationId xmlns:p14="http://schemas.microsoft.com/office/powerpoint/2010/main" val="238770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9B3EA-19C6-7313-67E3-5B96366927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66DEED5-CAFB-EB9F-A3A3-1BBF3C20FA05}"/>
              </a:ext>
            </a:extLst>
          </p:cNvPr>
          <p:cNvPicPr>
            <a:picLocks noChangeAspect="1"/>
          </p:cNvPicPr>
          <p:nvPr/>
        </p:nvPicPr>
        <p:blipFill>
          <a:blip r:embed="rId3"/>
          <a:srcRect l="65273" t="35917" r="2928" b="33763"/>
          <a:stretch>
            <a:fillRect/>
          </a:stretch>
        </p:blipFill>
        <p:spPr>
          <a:xfrm>
            <a:off x="6313715" y="4632216"/>
            <a:ext cx="3829835" cy="2054135"/>
          </a:xfrm>
          <a:prstGeom prst="rect">
            <a:avLst/>
          </a:prstGeom>
        </p:spPr>
      </p:pic>
      <p:sp>
        <p:nvSpPr>
          <p:cNvPr id="3" name="Title 1">
            <a:extLst>
              <a:ext uri="{FF2B5EF4-FFF2-40B4-BE49-F238E27FC236}">
                <a16:creationId xmlns:a16="http://schemas.microsoft.com/office/drawing/2014/main" id="{F56B016C-1ADF-BC96-6253-2471E3B804B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So, to recap: MHC-I interactions</a:t>
            </a:r>
            <a:endParaRPr lang="en-CH" sz="3500" b="1" dirty="0">
              <a:latin typeface="Helvetica" pitchFamily="2" charset="0"/>
            </a:endParaRPr>
          </a:p>
        </p:txBody>
      </p:sp>
      <p:sp>
        <p:nvSpPr>
          <p:cNvPr id="4" name="TextBox 3">
            <a:extLst>
              <a:ext uri="{FF2B5EF4-FFF2-40B4-BE49-F238E27FC236}">
                <a16:creationId xmlns:a16="http://schemas.microsoft.com/office/drawing/2014/main" id="{08EFD22E-BD32-7C04-69AB-8A73BA9754D2}"/>
              </a:ext>
            </a:extLst>
          </p:cNvPr>
          <p:cNvSpPr txBox="1"/>
          <p:nvPr/>
        </p:nvSpPr>
        <p:spPr>
          <a:xfrm>
            <a:off x="838200" y="1462117"/>
            <a:ext cx="4082143" cy="2400657"/>
          </a:xfrm>
          <a:prstGeom prst="rect">
            <a:avLst/>
          </a:prstGeom>
          <a:noFill/>
        </p:spPr>
        <p:txBody>
          <a:bodyPr wrap="square" rtlCol="0">
            <a:spAutoFit/>
          </a:bodyPr>
          <a:lstStyle/>
          <a:p>
            <a:r>
              <a:rPr lang="en-CH" sz="2500" b="1" dirty="0">
                <a:latin typeface="Helvetica" pitchFamily="2" charset="0"/>
              </a:rPr>
              <a:t>With NK cells:</a:t>
            </a:r>
          </a:p>
          <a:p>
            <a:endParaRPr lang="en-CH" sz="2500" dirty="0">
              <a:latin typeface="Helvetica" pitchFamily="2" charset="0"/>
            </a:endParaRPr>
          </a:p>
          <a:p>
            <a:r>
              <a:rPr lang="en-CH" sz="2500" dirty="0">
                <a:latin typeface="Helvetica" pitchFamily="2" charset="0"/>
              </a:rPr>
              <a:t>“Is MHC-I present?”</a:t>
            </a:r>
          </a:p>
          <a:p>
            <a:endParaRPr lang="en-CH" sz="2500" dirty="0">
              <a:latin typeface="Helvetica" pitchFamily="2" charset="0"/>
            </a:endParaRPr>
          </a:p>
          <a:p>
            <a:r>
              <a:rPr lang="en-CH" sz="2500" dirty="0">
                <a:latin typeface="Helvetica" pitchFamily="2" charset="0"/>
              </a:rPr>
              <a:t>If no </a:t>
            </a:r>
            <a:r>
              <a:rPr lang="en-CH" sz="2500" dirty="0">
                <a:latin typeface="Helvetica" pitchFamily="2" charset="0"/>
                <a:sym typeface="Wingdings" pitchFamily="2" charset="2"/>
              </a:rPr>
              <a:t> “missing self”  NK-mediated killing</a:t>
            </a:r>
            <a:endParaRPr lang="en-CH" sz="2500" dirty="0">
              <a:latin typeface="Helvetica" pitchFamily="2" charset="0"/>
            </a:endParaRPr>
          </a:p>
        </p:txBody>
      </p:sp>
      <p:pic>
        <p:nvPicPr>
          <p:cNvPr id="5" name="Picture 2" descr="A new self: MHC-class-I-independent Natural-killer-cell self-tolerance |  Nature Reviews Immunology">
            <a:extLst>
              <a:ext uri="{FF2B5EF4-FFF2-40B4-BE49-F238E27FC236}">
                <a16:creationId xmlns:a16="http://schemas.microsoft.com/office/drawing/2014/main" id="{D361913D-CEEB-54EC-1D1B-F6A63C56B6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924" b="34886"/>
          <a:stretch>
            <a:fillRect/>
          </a:stretch>
        </p:blipFill>
        <p:spPr bwMode="auto">
          <a:xfrm>
            <a:off x="838200" y="4195554"/>
            <a:ext cx="3821452" cy="24391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56EA53-91D3-93DD-057D-2A6ECAF28DF1}"/>
              </a:ext>
            </a:extLst>
          </p:cNvPr>
          <p:cNvSpPr txBox="1"/>
          <p:nvPr/>
        </p:nvSpPr>
        <p:spPr>
          <a:xfrm>
            <a:off x="6313715" y="1462117"/>
            <a:ext cx="4082143" cy="3170099"/>
          </a:xfrm>
          <a:prstGeom prst="rect">
            <a:avLst/>
          </a:prstGeom>
          <a:noFill/>
        </p:spPr>
        <p:txBody>
          <a:bodyPr wrap="square" rtlCol="0">
            <a:spAutoFit/>
          </a:bodyPr>
          <a:lstStyle/>
          <a:p>
            <a:r>
              <a:rPr lang="en-CH" sz="2500" b="1" dirty="0">
                <a:latin typeface="Helvetica" pitchFamily="2" charset="0"/>
              </a:rPr>
              <a:t>With CD8 T cells:</a:t>
            </a:r>
          </a:p>
          <a:p>
            <a:endParaRPr lang="en-CH" sz="2500" dirty="0">
              <a:latin typeface="Helvetica" pitchFamily="2" charset="0"/>
            </a:endParaRPr>
          </a:p>
          <a:p>
            <a:r>
              <a:rPr lang="en-CH" sz="2500" dirty="0">
                <a:latin typeface="Helvetica" pitchFamily="2" charset="0"/>
              </a:rPr>
              <a:t>”Which peptide is present on MHC-I?”</a:t>
            </a:r>
          </a:p>
          <a:p>
            <a:endParaRPr lang="en-CH" sz="2500" dirty="0">
              <a:latin typeface="Helvetica" pitchFamily="2" charset="0"/>
            </a:endParaRPr>
          </a:p>
          <a:p>
            <a:r>
              <a:rPr lang="en-CH" sz="2500" dirty="0">
                <a:latin typeface="Helvetica" pitchFamily="2" charset="0"/>
              </a:rPr>
              <a:t>Peptides are scanned by TCR – if foreign </a:t>
            </a:r>
            <a:r>
              <a:rPr lang="en-CH" sz="2500" dirty="0">
                <a:latin typeface="Helvetica" pitchFamily="2" charset="0"/>
                <a:sym typeface="Wingdings" pitchFamily="2" charset="2"/>
              </a:rPr>
              <a:t> CD8 T-cell mediated killing</a:t>
            </a:r>
            <a:endParaRPr lang="en-CH" sz="2500" dirty="0">
              <a:latin typeface="Helvetica" pitchFamily="2" charset="0"/>
            </a:endParaRPr>
          </a:p>
        </p:txBody>
      </p:sp>
      <p:sp>
        <p:nvSpPr>
          <p:cNvPr id="7" name="Rectangle 6">
            <a:extLst>
              <a:ext uri="{FF2B5EF4-FFF2-40B4-BE49-F238E27FC236}">
                <a16:creationId xmlns:a16="http://schemas.microsoft.com/office/drawing/2014/main" id="{A32BF2F8-A7A1-A64F-51C9-7D322EBE56CC}"/>
              </a:ext>
            </a:extLst>
          </p:cNvPr>
          <p:cNvSpPr/>
          <p:nvPr/>
        </p:nvSpPr>
        <p:spPr>
          <a:xfrm>
            <a:off x="6482443" y="4632216"/>
            <a:ext cx="310243" cy="299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4B2865C5-FB82-3D6F-AD4D-1CBB21F805F7}"/>
              </a:ext>
            </a:extLst>
          </p:cNvPr>
          <p:cNvSpPr/>
          <p:nvPr/>
        </p:nvSpPr>
        <p:spPr>
          <a:xfrm>
            <a:off x="870857" y="4195554"/>
            <a:ext cx="310243" cy="299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789B3F67-1DBE-C85E-DB00-75B4B5612500}"/>
              </a:ext>
            </a:extLst>
          </p:cNvPr>
          <p:cNvSpPr txBox="1"/>
          <p:nvPr/>
        </p:nvSpPr>
        <p:spPr>
          <a:xfrm>
            <a:off x="2287199" y="4682767"/>
            <a:ext cx="923454" cy="553998"/>
          </a:xfrm>
          <a:prstGeom prst="rect">
            <a:avLst/>
          </a:prstGeom>
          <a:noFill/>
        </p:spPr>
        <p:txBody>
          <a:bodyPr wrap="square" rtlCol="0">
            <a:spAutoFit/>
          </a:bodyPr>
          <a:lstStyle/>
          <a:p>
            <a:r>
              <a:rPr lang="en-GB" sz="1000" b="1" dirty="0">
                <a:latin typeface="Helvetica" pitchFamily="2" charset="0"/>
              </a:rPr>
              <a:t>I</a:t>
            </a:r>
            <a:r>
              <a:rPr lang="en-CH" sz="1000" b="1" dirty="0">
                <a:latin typeface="Helvetica" pitchFamily="2" charset="0"/>
              </a:rPr>
              <a:t>nhibitory receptor unbound</a:t>
            </a:r>
          </a:p>
        </p:txBody>
      </p:sp>
      <p:sp>
        <p:nvSpPr>
          <p:cNvPr id="10" name="TextBox 9">
            <a:extLst>
              <a:ext uri="{FF2B5EF4-FFF2-40B4-BE49-F238E27FC236}">
                <a16:creationId xmlns:a16="http://schemas.microsoft.com/office/drawing/2014/main" id="{C8D35671-65E0-D804-CE1B-31DEECE8BA4E}"/>
              </a:ext>
            </a:extLst>
          </p:cNvPr>
          <p:cNvSpPr txBox="1"/>
          <p:nvPr/>
        </p:nvSpPr>
        <p:spPr>
          <a:xfrm>
            <a:off x="3712029" y="3750580"/>
            <a:ext cx="2340996" cy="861774"/>
          </a:xfrm>
          <a:prstGeom prst="rect">
            <a:avLst/>
          </a:prstGeom>
          <a:solidFill>
            <a:schemeClr val="accent5">
              <a:lumMod val="20000"/>
              <a:lumOff val="80000"/>
            </a:schemeClr>
          </a:solidFill>
        </p:spPr>
        <p:txBody>
          <a:bodyPr wrap="square" rtlCol="0">
            <a:spAutoFit/>
          </a:bodyPr>
          <a:lstStyle/>
          <a:p>
            <a:r>
              <a:rPr lang="en-CH" sz="2500" b="1" dirty="0">
                <a:solidFill>
                  <a:srgbClr val="C00000"/>
                </a:solidFill>
                <a:latin typeface="Helvetica" pitchFamily="2" charset="0"/>
              </a:rPr>
              <a:t>AVOID THIS: DISPLAY MHC</a:t>
            </a:r>
          </a:p>
        </p:txBody>
      </p:sp>
      <p:sp>
        <p:nvSpPr>
          <p:cNvPr id="11" name="TextBox 10">
            <a:extLst>
              <a:ext uri="{FF2B5EF4-FFF2-40B4-BE49-F238E27FC236}">
                <a16:creationId xmlns:a16="http://schemas.microsoft.com/office/drawing/2014/main" id="{A53E5989-3E27-A94E-183B-772FE030F22E}"/>
              </a:ext>
            </a:extLst>
          </p:cNvPr>
          <p:cNvSpPr txBox="1"/>
          <p:nvPr/>
        </p:nvSpPr>
        <p:spPr>
          <a:xfrm>
            <a:off x="9628130" y="4307981"/>
            <a:ext cx="2421792" cy="1246495"/>
          </a:xfrm>
          <a:prstGeom prst="rect">
            <a:avLst/>
          </a:prstGeom>
          <a:solidFill>
            <a:schemeClr val="accent6">
              <a:lumMod val="20000"/>
              <a:lumOff val="80000"/>
            </a:schemeClr>
          </a:solidFill>
        </p:spPr>
        <p:txBody>
          <a:bodyPr wrap="square" rtlCol="0">
            <a:spAutoFit/>
          </a:bodyPr>
          <a:lstStyle/>
          <a:p>
            <a:r>
              <a:rPr lang="en-CH" sz="2500" b="1" dirty="0">
                <a:solidFill>
                  <a:schemeClr val="accent4">
                    <a:lumMod val="75000"/>
                  </a:schemeClr>
                </a:solidFill>
                <a:latin typeface="Helvetica" pitchFamily="2" charset="0"/>
              </a:rPr>
              <a:t>AVOID THIS: Display non-canonical HLA</a:t>
            </a:r>
          </a:p>
        </p:txBody>
      </p:sp>
    </p:spTree>
    <p:extLst>
      <p:ext uri="{BB962C8B-B14F-4D97-AF65-F5344CB8AC3E}">
        <p14:creationId xmlns:p14="http://schemas.microsoft.com/office/powerpoint/2010/main" val="147474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2A118-026F-2DAC-4DB3-F356ED4DA70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AEF174C-0D82-4245-7CD1-FE76072F230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The idea:</a:t>
            </a:r>
            <a:endParaRPr lang="en-CH" sz="3500" b="1" dirty="0">
              <a:latin typeface="Helvetica" pitchFamily="2" charset="0"/>
            </a:endParaRPr>
          </a:p>
        </p:txBody>
      </p:sp>
      <p:pic>
        <p:nvPicPr>
          <p:cNvPr id="4" name="Picture 3">
            <a:extLst>
              <a:ext uri="{FF2B5EF4-FFF2-40B4-BE49-F238E27FC236}">
                <a16:creationId xmlns:a16="http://schemas.microsoft.com/office/drawing/2014/main" id="{4DC381B6-3E7D-7541-820A-1F82676BF2E3}"/>
              </a:ext>
            </a:extLst>
          </p:cNvPr>
          <p:cNvPicPr>
            <a:picLocks noChangeAspect="1"/>
          </p:cNvPicPr>
          <p:nvPr/>
        </p:nvPicPr>
        <p:blipFill>
          <a:blip r:embed="rId3"/>
          <a:srcRect l="36900" t="23672" r="2532" b="6697"/>
          <a:stretch>
            <a:fillRect/>
          </a:stretch>
        </p:blipFill>
        <p:spPr>
          <a:xfrm>
            <a:off x="599286" y="1946297"/>
            <a:ext cx="7322730" cy="4735410"/>
          </a:xfrm>
          <a:prstGeom prst="rect">
            <a:avLst/>
          </a:prstGeom>
        </p:spPr>
      </p:pic>
      <p:sp>
        <p:nvSpPr>
          <p:cNvPr id="6" name="TextBox 5">
            <a:extLst>
              <a:ext uri="{FF2B5EF4-FFF2-40B4-BE49-F238E27FC236}">
                <a16:creationId xmlns:a16="http://schemas.microsoft.com/office/drawing/2014/main" id="{D2A160F1-AB08-9732-F6D9-2DC1626710D0}"/>
              </a:ext>
            </a:extLst>
          </p:cNvPr>
          <p:cNvSpPr txBox="1"/>
          <p:nvPr/>
        </p:nvSpPr>
        <p:spPr>
          <a:xfrm>
            <a:off x="772476" y="1321356"/>
            <a:ext cx="3371379" cy="477054"/>
          </a:xfrm>
          <a:prstGeom prst="rect">
            <a:avLst/>
          </a:prstGeom>
          <a:noFill/>
        </p:spPr>
        <p:txBody>
          <a:bodyPr wrap="square" rtlCol="0">
            <a:spAutoFit/>
          </a:bodyPr>
          <a:lstStyle/>
          <a:p>
            <a:r>
              <a:rPr lang="en-US" sz="2500" b="1" dirty="0">
                <a:latin typeface="Helvetica" pitchFamily="2" charset="0"/>
              </a:rPr>
              <a:t>1. Knock out </a:t>
            </a:r>
            <a:r>
              <a:rPr lang="el-GR" sz="2500" b="1" dirty="0">
                <a:latin typeface="Helvetica" pitchFamily="2" charset="0"/>
              </a:rPr>
              <a:t>β2</a:t>
            </a:r>
            <a:r>
              <a:rPr lang="en-GB" sz="2500" b="1" dirty="0">
                <a:latin typeface="Helvetica" pitchFamily="2" charset="0"/>
              </a:rPr>
              <a:t>M</a:t>
            </a:r>
            <a:endParaRPr lang="en-CH" sz="2500" dirty="0"/>
          </a:p>
        </p:txBody>
      </p:sp>
      <p:sp>
        <p:nvSpPr>
          <p:cNvPr id="7" name="TextBox 6">
            <a:extLst>
              <a:ext uri="{FF2B5EF4-FFF2-40B4-BE49-F238E27FC236}">
                <a16:creationId xmlns:a16="http://schemas.microsoft.com/office/drawing/2014/main" id="{630C6BF4-E9A6-93C6-78B4-22CD23B2B00E}"/>
              </a:ext>
            </a:extLst>
          </p:cNvPr>
          <p:cNvSpPr txBox="1"/>
          <p:nvPr/>
        </p:nvSpPr>
        <p:spPr>
          <a:xfrm>
            <a:off x="4410311" y="976801"/>
            <a:ext cx="3371378" cy="861774"/>
          </a:xfrm>
          <a:prstGeom prst="rect">
            <a:avLst/>
          </a:prstGeom>
          <a:noFill/>
        </p:spPr>
        <p:txBody>
          <a:bodyPr wrap="square" rtlCol="0">
            <a:spAutoFit/>
          </a:bodyPr>
          <a:lstStyle/>
          <a:p>
            <a:r>
              <a:rPr lang="en-US" sz="2500" b="1" dirty="0">
                <a:latin typeface="Helvetica" pitchFamily="2" charset="0"/>
              </a:rPr>
              <a:t>2. Re-introduce </a:t>
            </a:r>
            <a:r>
              <a:rPr lang="el-GR" sz="2500" b="1" dirty="0">
                <a:latin typeface="Helvetica" pitchFamily="2" charset="0"/>
              </a:rPr>
              <a:t>β2</a:t>
            </a:r>
            <a:r>
              <a:rPr lang="en-GB" sz="2500" b="1" dirty="0">
                <a:latin typeface="Helvetica" pitchFamily="2" charset="0"/>
              </a:rPr>
              <a:t>M fused to HLA-E</a:t>
            </a:r>
            <a:endParaRPr lang="en-CH" sz="2500" dirty="0"/>
          </a:p>
        </p:txBody>
      </p:sp>
      <p:cxnSp>
        <p:nvCxnSpPr>
          <p:cNvPr id="12" name="Straight Connector 11">
            <a:extLst>
              <a:ext uri="{FF2B5EF4-FFF2-40B4-BE49-F238E27FC236}">
                <a16:creationId xmlns:a16="http://schemas.microsoft.com/office/drawing/2014/main" id="{2D225707-7CA5-7342-02D0-62678DE38E03}"/>
              </a:ext>
            </a:extLst>
          </p:cNvPr>
          <p:cNvCxnSpPr>
            <a:cxnSpLocks/>
          </p:cNvCxnSpPr>
          <p:nvPr/>
        </p:nvCxnSpPr>
        <p:spPr>
          <a:xfrm>
            <a:off x="8378889" y="996452"/>
            <a:ext cx="0" cy="5534977"/>
          </a:xfrm>
          <a:prstGeom prst="line">
            <a:avLst/>
          </a:prstGeom>
          <a:ln w="38100">
            <a:solidFill>
              <a:schemeClr val="bg2">
                <a:lumMod val="90000"/>
              </a:schemeClr>
            </a:solidFill>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5593F05B-58F7-789F-F374-0224C2F5C7AD}"/>
              </a:ext>
            </a:extLst>
          </p:cNvPr>
          <p:cNvSpPr txBox="1"/>
          <p:nvPr/>
        </p:nvSpPr>
        <p:spPr>
          <a:xfrm>
            <a:off x="8575199" y="5013169"/>
            <a:ext cx="3371378" cy="1631216"/>
          </a:xfrm>
          <a:prstGeom prst="rect">
            <a:avLst/>
          </a:prstGeom>
          <a:noFill/>
        </p:spPr>
        <p:txBody>
          <a:bodyPr wrap="square" rtlCol="0">
            <a:spAutoFit/>
          </a:bodyPr>
          <a:lstStyle/>
          <a:p>
            <a:r>
              <a:rPr lang="en-US" sz="2500" b="1" dirty="0">
                <a:latin typeface="Helvetica" pitchFamily="2" charset="0"/>
              </a:rPr>
              <a:t>Engineered cells that express HLA-E as their only surface HLA class I molecule</a:t>
            </a:r>
            <a:endParaRPr lang="en-CH" sz="2500" dirty="0"/>
          </a:p>
        </p:txBody>
      </p:sp>
    </p:spTree>
    <p:extLst>
      <p:ext uri="{BB962C8B-B14F-4D97-AF65-F5344CB8AC3E}">
        <p14:creationId xmlns:p14="http://schemas.microsoft.com/office/powerpoint/2010/main" val="20142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igure 1">
            <a:extLst>
              <a:ext uri="{FF2B5EF4-FFF2-40B4-BE49-F238E27FC236}">
                <a16:creationId xmlns:a16="http://schemas.microsoft.com/office/drawing/2014/main" id="{02A6773F-E45B-0336-D175-76C86A41A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07" r="61311" b="63810"/>
          <a:stretch>
            <a:fillRect/>
          </a:stretch>
        </p:blipFill>
        <p:spPr bwMode="auto">
          <a:xfrm>
            <a:off x="2997386" y="2560516"/>
            <a:ext cx="2458759" cy="34756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BA6AD68-69E8-D956-63D9-D75898B532A4}"/>
              </a:ext>
            </a:extLst>
          </p:cNvPr>
          <p:cNvPicPr>
            <a:picLocks noChangeAspect="1"/>
          </p:cNvPicPr>
          <p:nvPr/>
        </p:nvPicPr>
        <p:blipFill>
          <a:blip r:embed="rId4"/>
          <a:srcRect l="30500" t="21936"/>
          <a:stretch>
            <a:fillRect/>
          </a:stretch>
        </p:blipFill>
        <p:spPr>
          <a:xfrm>
            <a:off x="5753876" y="2102494"/>
            <a:ext cx="6421161" cy="4056969"/>
          </a:xfrm>
          <a:prstGeom prst="rect">
            <a:avLst/>
          </a:prstGeom>
        </p:spPr>
      </p:pic>
      <p:sp>
        <p:nvSpPr>
          <p:cNvPr id="3" name="Title 1">
            <a:extLst>
              <a:ext uri="{FF2B5EF4-FFF2-40B4-BE49-F238E27FC236}">
                <a16:creationId xmlns:a16="http://schemas.microsoft.com/office/drawing/2014/main" id="{52B8D8CC-8DE7-80B0-6C13-9F083AC970E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Cell engineering strategy</a:t>
            </a:r>
            <a:endParaRPr lang="en-CH" sz="3500" b="1" dirty="0">
              <a:latin typeface="Helvetica" pitchFamily="2" charset="0"/>
            </a:endParaRPr>
          </a:p>
        </p:txBody>
      </p:sp>
      <p:pic>
        <p:nvPicPr>
          <p:cNvPr id="12290" name="Picture 2" descr="Figure 1">
            <a:extLst>
              <a:ext uri="{FF2B5EF4-FFF2-40B4-BE49-F238E27FC236}">
                <a16:creationId xmlns:a16="http://schemas.microsoft.com/office/drawing/2014/main" id="{63377168-8D70-BD83-63EE-4882E6D867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1" r="82278" b="63810"/>
          <a:stretch>
            <a:fillRect/>
          </a:stretch>
        </p:blipFill>
        <p:spPr bwMode="auto">
          <a:xfrm>
            <a:off x="726120" y="2560516"/>
            <a:ext cx="2083837" cy="3475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644A16-A980-32D1-52DA-24E5CA62D999}"/>
              </a:ext>
            </a:extLst>
          </p:cNvPr>
          <p:cNvSpPr txBox="1"/>
          <p:nvPr/>
        </p:nvSpPr>
        <p:spPr>
          <a:xfrm>
            <a:off x="5598367" y="1367522"/>
            <a:ext cx="6197225" cy="646331"/>
          </a:xfrm>
          <a:prstGeom prst="rect">
            <a:avLst/>
          </a:prstGeom>
          <a:noFill/>
        </p:spPr>
        <p:txBody>
          <a:bodyPr wrap="square" rtlCol="0">
            <a:spAutoFit/>
          </a:bodyPr>
          <a:lstStyle/>
          <a:p>
            <a:r>
              <a:rPr lang="en-CH" dirty="0">
                <a:latin typeface="Helvetica" pitchFamily="2" charset="0"/>
              </a:rPr>
              <a:t>Adeno-associated viral vector (AAV) delivery strategy delivers single-stranded DNA with the indicated constructs</a:t>
            </a:r>
          </a:p>
        </p:txBody>
      </p:sp>
      <p:sp>
        <p:nvSpPr>
          <p:cNvPr id="5" name="Rectangle 4">
            <a:extLst>
              <a:ext uri="{FF2B5EF4-FFF2-40B4-BE49-F238E27FC236}">
                <a16:creationId xmlns:a16="http://schemas.microsoft.com/office/drawing/2014/main" id="{7A676C6B-30A2-136E-0026-EE1A5FE8C590}"/>
              </a:ext>
            </a:extLst>
          </p:cNvPr>
          <p:cNvSpPr/>
          <p:nvPr/>
        </p:nvSpPr>
        <p:spPr>
          <a:xfrm>
            <a:off x="5374431" y="2313992"/>
            <a:ext cx="721569" cy="709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54EEB731-2717-F513-3E70-94853CA1F72D}"/>
              </a:ext>
            </a:extLst>
          </p:cNvPr>
          <p:cNvSpPr txBox="1"/>
          <p:nvPr/>
        </p:nvSpPr>
        <p:spPr>
          <a:xfrm>
            <a:off x="396408" y="1367522"/>
            <a:ext cx="2458759" cy="923330"/>
          </a:xfrm>
          <a:prstGeom prst="rect">
            <a:avLst/>
          </a:prstGeom>
          <a:noFill/>
        </p:spPr>
        <p:txBody>
          <a:bodyPr wrap="square" rtlCol="0">
            <a:spAutoFit/>
          </a:bodyPr>
          <a:lstStyle/>
          <a:p>
            <a:r>
              <a:rPr lang="el-GR" dirty="0">
                <a:latin typeface="Helvetica" pitchFamily="2" charset="0"/>
              </a:rPr>
              <a:t>β2</a:t>
            </a:r>
            <a:r>
              <a:rPr lang="en-GB" dirty="0">
                <a:latin typeface="Helvetica" pitchFamily="2" charset="0"/>
              </a:rPr>
              <a:t>M – HLA-E fusion (“dimer”) that can bind available peptides</a:t>
            </a:r>
            <a:endParaRPr lang="en-CH" dirty="0">
              <a:latin typeface="Helvetica" pitchFamily="2" charset="0"/>
            </a:endParaRPr>
          </a:p>
        </p:txBody>
      </p:sp>
      <p:sp>
        <p:nvSpPr>
          <p:cNvPr id="7" name="TextBox 6">
            <a:extLst>
              <a:ext uri="{FF2B5EF4-FFF2-40B4-BE49-F238E27FC236}">
                <a16:creationId xmlns:a16="http://schemas.microsoft.com/office/drawing/2014/main" id="{49C0ACF5-DEF6-0AD4-D30F-9E15FA663826}"/>
              </a:ext>
            </a:extLst>
          </p:cNvPr>
          <p:cNvSpPr txBox="1"/>
          <p:nvPr/>
        </p:nvSpPr>
        <p:spPr>
          <a:xfrm>
            <a:off x="2997387" y="1367522"/>
            <a:ext cx="2458759" cy="646331"/>
          </a:xfrm>
          <a:prstGeom prst="rect">
            <a:avLst/>
          </a:prstGeom>
          <a:noFill/>
        </p:spPr>
        <p:txBody>
          <a:bodyPr wrap="square" rtlCol="0">
            <a:spAutoFit/>
          </a:bodyPr>
          <a:lstStyle/>
          <a:p>
            <a:r>
              <a:rPr lang="el-GR" dirty="0">
                <a:latin typeface="Helvetica" pitchFamily="2" charset="0"/>
              </a:rPr>
              <a:t>β2</a:t>
            </a:r>
            <a:r>
              <a:rPr lang="en-GB" dirty="0">
                <a:latin typeface="Helvetica" pitchFamily="2" charset="0"/>
              </a:rPr>
              <a:t>M – HLA-E – pre-bound peptide “trimer”</a:t>
            </a:r>
            <a:endParaRPr lang="en-CH" dirty="0">
              <a:latin typeface="Helvetica" pitchFamily="2" charset="0"/>
            </a:endParaRPr>
          </a:p>
        </p:txBody>
      </p:sp>
      <p:sp>
        <p:nvSpPr>
          <p:cNvPr id="8" name="TextBox 7">
            <a:extLst>
              <a:ext uri="{FF2B5EF4-FFF2-40B4-BE49-F238E27FC236}">
                <a16:creationId xmlns:a16="http://schemas.microsoft.com/office/drawing/2014/main" id="{D2F3A4C6-B3E2-97F3-C194-649EA56B04F3}"/>
              </a:ext>
            </a:extLst>
          </p:cNvPr>
          <p:cNvSpPr txBox="1"/>
          <p:nvPr/>
        </p:nvSpPr>
        <p:spPr>
          <a:xfrm>
            <a:off x="726120" y="6083035"/>
            <a:ext cx="11069472" cy="646331"/>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CH" dirty="0">
                <a:solidFill>
                  <a:schemeClr val="bg2">
                    <a:lumMod val="75000"/>
                  </a:schemeClr>
                </a:solidFill>
                <a:latin typeface="Helvetica" pitchFamily="2" charset="0"/>
              </a:rPr>
              <a:t>Is there a reason to insert the </a:t>
            </a:r>
            <a:r>
              <a:rPr lang="el-GR" dirty="0">
                <a:solidFill>
                  <a:schemeClr val="bg2">
                    <a:lumMod val="75000"/>
                  </a:schemeClr>
                </a:solidFill>
                <a:latin typeface="Helvetica" pitchFamily="2" charset="0"/>
              </a:rPr>
              <a:t>β2</a:t>
            </a:r>
            <a:r>
              <a:rPr lang="en-GB" dirty="0">
                <a:solidFill>
                  <a:schemeClr val="bg2">
                    <a:lumMod val="75000"/>
                  </a:schemeClr>
                </a:solidFill>
                <a:latin typeface="Helvetica" pitchFamily="2" charset="0"/>
              </a:rPr>
              <a:t>M – HLA-E </a:t>
            </a:r>
            <a:r>
              <a:rPr lang="en-CH" dirty="0">
                <a:solidFill>
                  <a:schemeClr val="bg2">
                    <a:lumMod val="75000"/>
                  </a:schemeClr>
                </a:solidFill>
                <a:latin typeface="Helvetica" pitchFamily="2" charset="0"/>
              </a:rPr>
              <a:t>fusion product at the original </a:t>
            </a:r>
            <a:r>
              <a:rPr lang="el-GR" dirty="0">
                <a:solidFill>
                  <a:schemeClr val="bg2">
                    <a:lumMod val="75000"/>
                  </a:schemeClr>
                </a:solidFill>
                <a:latin typeface="Helvetica" pitchFamily="2" charset="0"/>
              </a:rPr>
              <a:t>β2</a:t>
            </a:r>
            <a:r>
              <a:rPr lang="en-GB" dirty="0">
                <a:solidFill>
                  <a:schemeClr val="bg2">
                    <a:lumMod val="75000"/>
                  </a:schemeClr>
                </a:solidFill>
                <a:latin typeface="Helvetica" pitchFamily="2" charset="0"/>
              </a:rPr>
              <a:t>M genomic locus? Could they have just inserted it anywhere else in the genome?</a:t>
            </a:r>
            <a:endParaRPr lang="en-CH" dirty="0">
              <a:solidFill>
                <a:schemeClr val="bg2">
                  <a:lumMod val="75000"/>
                </a:schemeClr>
              </a:solidFill>
              <a:latin typeface="Helvetica" pitchFamily="2" charset="0"/>
            </a:endParaRPr>
          </a:p>
        </p:txBody>
      </p:sp>
      <p:sp>
        <p:nvSpPr>
          <p:cNvPr id="10" name="TextBox 9">
            <a:extLst>
              <a:ext uri="{FF2B5EF4-FFF2-40B4-BE49-F238E27FC236}">
                <a16:creationId xmlns:a16="http://schemas.microsoft.com/office/drawing/2014/main" id="{F0D11FDF-40B5-0BB8-F157-C89AFE0261D3}"/>
              </a:ext>
            </a:extLst>
          </p:cNvPr>
          <p:cNvSpPr txBox="1"/>
          <p:nvPr/>
        </p:nvSpPr>
        <p:spPr>
          <a:xfrm>
            <a:off x="2809957" y="2102494"/>
            <a:ext cx="3084728" cy="646331"/>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dirty="0">
                <a:solidFill>
                  <a:schemeClr val="bg2">
                    <a:lumMod val="75000"/>
                  </a:schemeClr>
                </a:solidFill>
                <a:latin typeface="Helvetica" pitchFamily="2" charset="0"/>
              </a:rPr>
              <a:t>What could be the reason for this construct?</a:t>
            </a:r>
            <a:endParaRPr lang="en-CH" dirty="0">
              <a:solidFill>
                <a:schemeClr val="bg2">
                  <a:lumMod val="75000"/>
                </a:schemeClr>
              </a:solidFill>
              <a:latin typeface="Helvetica" pitchFamily="2" charset="0"/>
            </a:endParaRPr>
          </a:p>
        </p:txBody>
      </p:sp>
    </p:spTree>
    <p:extLst>
      <p:ext uri="{BB962C8B-B14F-4D97-AF65-F5344CB8AC3E}">
        <p14:creationId xmlns:p14="http://schemas.microsoft.com/office/powerpoint/2010/main" val="374646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2">
            <a:extLst>
              <a:ext uri="{FF2B5EF4-FFF2-40B4-BE49-F238E27FC236}">
                <a16:creationId xmlns:a16="http://schemas.microsoft.com/office/drawing/2014/main" id="{E48C9B77-C1D9-3295-1477-8F3310A6D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692" y="143877"/>
            <a:ext cx="3428087" cy="65702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BE7922-A280-AA79-6882-3C393B044656}"/>
              </a:ext>
            </a:extLst>
          </p:cNvPr>
          <p:cNvSpPr txBox="1"/>
          <p:nvPr/>
        </p:nvSpPr>
        <p:spPr>
          <a:xfrm>
            <a:off x="222540" y="143877"/>
            <a:ext cx="3741575" cy="3693319"/>
          </a:xfrm>
          <a:prstGeom prst="rect">
            <a:avLst/>
          </a:prstGeom>
          <a:noFill/>
        </p:spPr>
        <p:txBody>
          <a:bodyPr wrap="square">
            <a:spAutoFit/>
          </a:bodyPr>
          <a:lstStyle/>
          <a:p>
            <a:r>
              <a:rPr lang="en-GB" b="1" dirty="0">
                <a:latin typeface="Helvetica" pitchFamily="2" charset="0"/>
              </a:rPr>
              <a:t>Figure 2: Inducible HLA-E expression without other class I molecules. </a:t>
            </a:r>
            <a:r>
              <a:rPr lang="en-GB" b="0" i="0" dirty="0">
                <a:solidFill>
                  <a:srgbClr val="222222"/>
                </a:solidFill>
                <a:effectLst/>
                <a:latin typeface="Helvetica" pitchFamily="2" charset="0"/>
              </a:rPr>
              <a:t>Flow cytometry of HLA-E, HLA-A*11 (present in WT Elf-1 cells) and HLA-BC expression in the presence (orange) or absence (light blue) of IFN</a:t>
            </a:r>
            <a:r>
              <a:rPr lang="el-GR" b="0" i="0" dirty="0">
                <a:solidFill>
                  <a:srgbClr val="222222"/>
                </a:solidFill>
                <a:effectLst/>
                <a:latin typeface="Helvetica" pitchFamily="2" charset="0"/>
              </a:rPr>
              <a:t>γ </a:t>
            </a:r>
            <a:r>
              <a:rPr lang="en-GB" b="0" i="0" dirty="0">
                <a:solidFill>
                  <a:srgbClr val="222222"/>
                </a:solidFill>
                <a:effectLst/>
                <a:latin typeface="Helvetica" pitchFamily="2" charset="0"/>
              </a:rPr>
              <a:t>treatment. Isotype control tracings are shown in red. Single-cell suspensions of Elf-1 ESCs with each indicated B2M genotype were derived by trypsin digestion of IFN-</a:t>
            </a:r>
            <a:r>
              <a:rPr lang="el-GR" b="0" i="0" dirty="0">
                <a:solidFill>
                  <a:srgbClr val="222222"/>
                </a:solidFill>
                <a:effectLst/>
                <a:latin typeface="Helvetica" pitchFamily="2" charset="0"/>
              </a:rPr>
              <a:t>γ-</a:t>
            </a:r>
            <a:r>
              <a:rPr lang="en-GB" b="0" i="0" dirty="0">
                <a:solidFill>
                  <a:srgbClr val="222222"/>
                </a:solidFill>
                <a:effectLst/>
                <a:latin typeface="Helvetica" pitchFamily="2" charset="0"/>
              </a:rPr>
              <a:t>treated ESCs. </a:t>
            </a:r>
            <a:endParaRPr lang="en-CH" dirty="0">
              <a:latin typeface="Helvetica" pitchFamily="2" charset="0"/>
            </a:endParaRPr>
          </a:p>
        </p:txBody>
      </p:sp>
      <p:sp>
        <p:nvSpPr>
          <p:cNvPr id="4" name="TextBox 3">
            <a:extLst>
              <a:ext uri="{FF2B5EF4-FFF2-40B4-BE49-F238E27FC236}">
                <a16:creationId xmlns:a16="http://schemas.microsoft.com/office/drawing/2014/main" id="{3B79284D-F5E7-BDB2-6D3C-5449CDF96B5A}"/>
              </a:ext>
            </a:extLst>
          </p:cNvPr>
          <p:cNvSpPr txBox="1"/>
          <p:nvPr/>
        </p:nvSpPr>
        <p:spPr>
          <a:xfrm>
            <a:off x="222540" y="6004728"/>
            <a:ext cx="7765322" cy="646331"/>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Let’s first look at the legend. Do you remember any link between IFN-y and HLA biology ?</a:t>
            </a:r>
            <a:endParaRPr lang="en-CH" b="1" dirty="0">
              <a:solidFill>
                <a:schemeClr val="bg2">
                  <a:lumMod val="75000"/>
                </a:schemeClr>
              </a:solidFill>
              <a:latin typeface="Helvetica" pitchFamily="2" charset="0"/>
            </a:endParaRPr>
          </a:p>
        </p:txBody>
      </p:sp>
    </p:spTree>
    <p:extLst>
      <p:ext uri="{BB962C8B-B14F-4D97-AF65-F5344CB8AC3E}">
        <p14:creationId xmlns:p14="http://schemas.microsoft.com/office/powerpoint/2010/main" val="380761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FCDE39-E821-5CE3-06EE-28075BD3469D}"/>
              </a:ext>
            </a:extLst>
          </p:cNvPr>
          <p:cNvPicPr>
            <a:picLocks noChangeAspect="1"/>
          </p:cNvPicPr>
          <p:nvPr/>
        </p:nvPicPr>
        <p:blipFill>
          <a:blip r:embed="rId3"/>
          <a:srcRect l="13866" t="6435" b="10155"/>
          <a:stretch>
            <a:fillRect/>
          </a:stretch>
        </p:blipFill>
        <p:spPr>
          <a:xfrm>
            <a:off x="444085" y="920958"/>
            <a:ext cx="10229170" cy="5571917"/>
          </a:xfrm>
          <a:prstGeom prst="rect">
            <a:avLst/>
          </a:prstGeom>
        </p:spPr>
      </p:pic>
      <p:sp>
        <p:nvSpPr>
          <p:cNvPr id="5" name="Title 1">
            <a:extLst>
              <a:ext uri="{FF2B5EF4-FFF2-40B4-BE49-F238E27FC236}">
                <a16:creationId xmlns:a16="http://schemas.microsoft.com/office/drawing/2014/main" id="{1E5B77A6-9899-BD80-8E71-3ABBEF9354D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From Lecture 2:</a:t>
            </a:r>
            <a:endParaRPr lang="en-CH" sz="3500" b="1" dirty="0">
              <a:latin typeface="Helvetica" pitchFamily="2" charset="0"/>
            </a:endParaRPr>
          </a:p>
        </p:txBody>
      </p:sp>
      <p:sp>
        <p:nvSpPr>
          <p:cNvPr id="6" name="Rounded Rectangle 5">
            <a:extLst>
              <a:ext uri="{FF2B5EF4-FFF2-40B4-BE49-F238E27FC236}">
                <a16:creationId xmlns:a16="http://schemas.microsoft.com/office/drawing/2014/main" id="{461BDBAF-48F2-B425-AFD1-D37D626BE76A}"/>
              </a:ext>
            </a:extLst>
          </p:cNvPr>
          <p:cNvSpPr/>
          <p:nvPr/>
        </p:nvSpPr>
        <p:spPr>
          <a:xfrm>
            <a:off x="854978" y="4934607"/>
            <a:ext cx="3566020" cy="740979"/>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25477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16DF6-F2D7-AECA-A607-0BD4451ABBBD}"/>
            </a:ext>
          </a:extLst>
        </p:cNvPr>
        <p:cNvGrpSpPr/>
        <p:nvPr/>
      </p:nvGrpSpPr>
      <p:grpSpPr>
        <a:xfrm>
          <a:off x="0" y="0"/>
          <a:ext cx="0" cy="0"/>
          <a:chOff x="0" y="0"/>
          <a:chExt cx="0" cy="0"/>
        </a:xfrm>
      </p:grpSpPr>
      <p:pic>
        <p:nvPicPr>
          <p:cNvPr id="14338" name="Picture 2" descr="Figure 2">
            <a:extLst>
              <a:ext uri="{FF2B5EF4-FFF2-40B4-BE49-F238E27FC236}">
                <a16:creationId xmlns:a16="http://schemas.microsoft.com/office/drawing/2014/main" id="{7088901C-94C3-D47E-118B-6FFDD67B6D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456"/>
          <a:stretch>
            <a:fillRect/>
          </a:stretch>
        </p:blipFill>
        <p:spPr bwMode="auto">
          <a:xfrm>
            <a:off x="8237566" y="801603"/>
            <a:ext cx="3428087" cy="2203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AFA042-0C0C-EC16-6AC9-C43DD8A9551B}"/>
              </a:ext>
            </a:extLst>
          </p:cNvPr>
          <p:cNvSpPr txBox="1"/>
          <p:nvPr/>
        </p:nvSpPr>
        <p:spPr>
          <a:xfrm>
            <a:off x="5762413" y="1168070"/>
            <a:ext cx="2475152" cy="369332"/>
          </a:xfrm>
          <a:prstGeom prst="rect">
            <a:avLst/>
          </a:prstGeom>
          <a:noFill/>
        </p:spPr>
        <p:txBody>
          <a:bodyPr wrap="square">
            <a:spAutoFit/>
          </a:bodyPr>
          <a:lstStyle/>
          <a:p>
            <a:pPr algn="r"/>
            <a:r>
              <a:rPr lang="en-US" b="1" dirty="0">
                <a:latin typeface="Helvetica" pitchFamily="2" charset="0"/>
              </a:rPr>
              <a:t>Unedited cells</a:t>
            </a:r>
            <a:endParaRPr lang="en-CH" dirty="0">
              <a:latin typeface="Helvetica" pitchFamily="2" charset="0"/>
            </a:endParaRPr>
          </a:p>
        </p:txBody>
      </p:sp>
      <p:sp>
        <p:nvSpPr>
          <p:cNvPr id="2" name="TextBox 1">
            <a:extLst>
              <a:ext uri="{FF2B5EF4-FFF2-40B4-BE49-F238E27FC236}">
                <a16:creationId xmlns:a16="http://schemas.microsoft.com/office/drawing/2014/main" id="{16D41185-FBA7-C8EB-02FF-E29D25F7A069}"/>
              </a:ext>
            </a:extLst>
          </p:cNvPr>
          <p:cNvSpPr txBox="1"/>
          <p:nvPr/>
        </p:nvSpPr>
        <p:spPr>
          <a:xfrm>
            <a:off x="5762413" y="2225075"/>
            <a:ext cx="2475152" cy="369332"/>
          </a:xfrm>
          <a:prstGeom prst="rect">
            <a:avLst/>
          </a:prstGeom>
          <a:noFill/>
        </p:spPr>
        <p:txBody>
          <a:bodyPr wrap="square">
            <a:spAutoFit/>
          </a:bodyPr>
          <a:lstStyle/>
          <a:p>
            <a:pPr algn="r"/>
            <a:r>
              <a:rPr lang="en-US" b="1" dirty="0">
                <a:latin typeface="Helvetica" pitchFamily="2" charset="0"/>
              </a:rPr>
              <a:t>Full </a:t>
            </a:r>
            <a:r>
              <a:rPr lang="el-GR" b="1" dirty="0">
                <a:latin typeface="Helvetica" pitchFamily="2" charset="0"/>
              </a:rPr>
              <a:t>β2</a:t>
            </a:r>
            <a:r>
              <a:rPr lang="en-GB" b="1" dirty="0">
                <a:latin typeface="Helvetica" pitchFamily="2" charset="0"/>
              </a:rPr>
              <a:t>M knockout </a:t>
            </a:r>
            <a:endParaRPr lang="en-CH" dirty="0">
              <a:latin typeface="Helvetica" pitchFamily="2" charset="0"/>
            </a:endParaRPr>
          </a:p>
        </p:txBody>
      </p:sp>
      <p:sp>
        <p:nvSpPr>
          <p:cNvPr id="5" name="TextBox 4">
            <a:extLst>
              <a:ext uri="{FF2B5EF4-FFF2-40B4-BE49-F238E27FC236}">
                <a16:creationId xmlns:a16="http://schemas.microsoft.com/office/drawing/2014/main" id="{2922C1D8-2DC6-28F2-A3EA-CE48667C7D9F}"/>
              </a:ext>
            </a:extLst>
          </p:cNvPr>
          <p:cNvSpPr txBox="1"/>
          <p:nvPr/>
        </p:nvSpPr>
        <p:spPr>
          <a:xfrm>
            <a:off x="5762413" y="3291220"/>
            <a:ext cx="2475152" cy="369332"/>
          </a:xfrm>
          <a:prstGeom prst="rect">
            <a:avLst/>
          </a:prstGeom>
          <a:noFill/>
        </p:spPr>
        <p:txBody>
          <a:bodyPr wrap="square">
            <a:spAutoFit/>
          </a:bodyPr>
          <a:lstStyle/>
          <a:p>
            <a:pPr algn="r"/>
            <a:r>
              <a:rPr lang="el-GR" b="1" dirty="0">
                <a:latin typeface="Helvetica" pitchFamily="2" charset="0"/>
              </a:rPr>
              <a:t>β2</a:t>
            </a:r>
            <a:r>
              <a:rPr lang="en-GB" b="1" dirty="0">
                <a:latin typeface="Helvetica" pitchFamily="2" charset="0"/>
              </a:rPr>
              <a:t>M – HLA-E </a:t>
            </a:r>
            <a:endParaRPr lang="en-CH" dirty="0">
              <a:latin typeface="Helvetica" pitchFamily="2" charset="0"/>
            </a:endParaRPr>
          </a:p>
        </p:txBody>
      </p:sp>
      <p:sp>
        <p:nvSpPr>
          <p:cNvPr id="6" name="TextBox 5">
            <a:extLst>
              <a:ext uri="{FF2B5EF4-FFF2-40B4-BE49-F238E27FC236}">
                <a16:creationId xmlns:a16="http://schemas.microsoft.com/office/drawing/2014/main" id="{9946AB1E-2E7C-FC11-AB98-72C5682AF530}"/>
              </a:ext>
            </a:extLst>
          </p:cNvPr>
          <p:cNvSpPr txBox="1"/>
          <p:nvPr/>
        </p:nvSpPr>
        <p:spPr>
          <a:xfrm>
            <a:off x="5388847" y="4337578"/>
            <a:ext cx="2848718" cy="369332"/>
          </a:xfrm>
          <a:prstGeom prst="rect">
            <a:avLst/>
          </a:prstGeom>
          <a:noFill/>
        </p:spPr>
        <p:txBody>
          <a:bodyPr wrap="square">
            <a:spAutoFit/>
          </a:bodyPr>
          <a:lstStyle/>
          <a:p>
            <a:pPr algn="r"/>
            <a:r>
              <a:rPr lang="el-GR" b="1" dirty="0">
                <a:latin typeface="Helvetica" pitchFamily="2" charset="0"/>
              </a:rPr>
              <a:t>β2</a:t>
            </a:r>
            <a:r>
              <a:rPr lang="en-GB" b="1" dirty="0">
                <a:latin typeface="Helvetica" pitchFamily="2" charset="0"/>
              </a:rPr>
              <a:t>M – HLA-E + peptide</a:t>
            </a:r>
            <a:endParaRPr lang="en-CH" dirty="0">
              <a:latin typeface="Helvetica" pitchFamily="2" charset="0"/>
            </a:endParaRPr>
          </a:p>
        </p:txBody>
      </p:sp>
      <p:pic>
        <p:nvPicPr>
          <p:cNvPr id="7" name="Picture 2" descr="Figure 2">
            <a:extLst>
              <a:ext uri="{FF2B5EF4-FFF2-40B4-BE49-F238E27FC236}">
                <a16:creationId xmlns:a16="http://schemas.microsoft.com/office/drawing/2014/main" id="{0277E05F-21A2-862E-96E5-4D4EDB941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061" b="34281"/>
          <a:stretch>
            <a:fillRect/>
          </a:stretch>
        </p:blipFill>
        <p:spPr bwMode="auto">
          <a:xfrm>
            <a:off x="8237566" y="3065184"/>
            <a:ext cx="3428087" cy="1094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gure 2">
            <a:extLst>
              <a:ext uri="{FF2B5EF4-FFF2-40B4-BE49-F238E27FC236}">
                <a16:creationId xmlns:a16="http://schemas.microsoft.com/office/drawing/2014/main" id="{BBA9B401-0DCC-90C6-4151-ED73489D66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301" b="2041"/>
          <a:stretch>
            <a:fillRect/>
          </a:stretch>
        </p:blipFill>
        <p:spPr bwMode="auto">
          <a:xfrm>
            <a:off x="8237566" y="4223634"/>
            <a:ext cx="3428087" cy="1094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2">
            <a:extLst>
              <a:ext uri="{FF2B5EF4-FFF2-40B4-BE49-F238E27FC236}">
                <a16:creationId xmlns:a16="http://schemas.microsoft.com/office/drawing/2014/main" id="{CEABBF6C-9351-C174-5F8B-B363BEC83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89" t="98133" r="53034" b="-905"/>
          <a:stretch>
            <a:fillRect/>
          </a:stretch>
        </p:blipFill>
        <p:spPr bwMode="auto">
          <a:xfrm>
            <a:off x="8307190" y="5679841"/>
            <a:ext cx="986241" cy="3521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B0EDCBD-83C1-68B3-FC9C-15B56D8D2092}"/>
              </a:ext>
            </a:extLst>
          </p:cNvPr>
          <p:cNvSpPr txBox="1"/>
          <p:nvPr/>
        </p:nvSpPr>
        <p:spPr>
          <a:xfrm>
            <a:off x="9535559" y="5702026"/>
            <a:ext cx="2904110" cy="307777"/>
          </a:xfrm>
          <a:prstGeom prst="rect">
            <a:avLst/>
          </a:prstGeom>
          <a:noFill/>
        </p:spPr>
        <p:txBody>
          <a:bodyPr wrap="square" rtlCol="0">
            <a:spAutoFit/>
          </a:bodyPr>
          <a:lstStyle/>
          <a:p>
            <a:r>
              <a:rPr lang="en-GB" sz="1400" dirty="0">
                <a:latin typeface="Helvetica" pitchFamily="2" charset="0"/>
              </a:rPr>
              <a:t>N</a:t>
            </a:r>
            <a:r>
              <a:rPr lang="en-CH" sz="1400" dirty="0">
                <a:latin typeface="Helvetica" pitchFamily="2" charset="0"/>
              </a:rPr>
              <a:t>on-specific antibody control</a:t>
            </a:r>
          </a:p>
        </p:txBody>
      </p:sp>
      <p:pic>
        <p:nvPicPr>
          <p:cNvPr id="19" name="Picture 2" descr="Figure 2">
            <a:extLst>
              <a:ext uri="{FF2B5EF4-FFF2-40B4-BE49-F238E27FC236}">
                <a16:creationId xmlns:a16="http://schemas.microsoft.com/office/drawing/2014/main" id="{355A78BE-5982-82E7-1951-FF29C7B834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84" t="98483" r="35658" b="-252"/>
          <a:stretch>
            <a:fillRect/>
          </a:stretch>
        </p:blipFill>
        <p:spPr bwMode="auto">
          <a:xfrm>
            <a:off x="8485914" y="6031988"/>
            <a:ext cx="991589" cy="2248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igure 2">
            <a:extLst>
              <a:ext uri="{FF2B5EF4-FFF2-40B4-BE49-F238E27FC236}">
                <a16:creationId xmlns:a16="http://schemas.microsoft.com/office/drawing/2014/main" id="{14275EA6-559C-08B2-FC2D-17E737DFE3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790" t="98133" r="18300" b="-905"/>
          <a:stretch>
            <a:fillRect/>
          </a:stretch>
        </p:blipFill>
        <p:spPr bwMode="auto">
          <a:xfrm>
            <a:off x="8421213" y="6339765"/>
            <a:ext cx="1120989" cy="3521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2E27022-4A59-77BF-B209-1AC68DF78AD3}"/>
              </a:ext>
            </a:extLst>
          </p:cNvPr>
          <p:cNvSpPr txBox="1"/>
          <p:nvPr/>
        </p:nvSpPr>
        <p:spPr>
          <a:xfrm>
            <a:off x="9535559" y="6020895"/>
            <a:ext cx="2904110" cy="307777"/>
          </a:xfrm>
          <a:prstGeom prst="rect">
            <a:avLst/>
          </a:prstGeom>
          <a:noFill/>
        </p:spPr>
        <p:txBody>
          <a:bodyPr wrap="square" rtlCol="0">
            <a:spAutoFit/>
          </a:bodyPr>
          <a:lstStyle/>
          <a:p>
            <a:r>
              <a:rPr lang="en-US" sz="1400" dirty="0">
                <a:latin typeface="Helvetica" pitchFamily="2" charset="0"/>
              </a:rPr>
              <a:t>Baseline MHC expression</a:t>
            </a:r>
            <a:endParaRPr lang="en-CH" sz="1400" dirty="0">
              <a:latin typeface="Helvetica" pitchFamily="2" charset="0"/>
            </a:endParaRPr>
          </a:p>
        </p:txBody>
      </p:sp>
      <p:sp>
        <p:nvSpPr>
          <p:cNvPr id="22" name="TextBox 21">
            <a:extLst>
              <a:ext uri="{FF2B5EF4-FFF2-40B4-BE49-F238E27FC236}">
                <a16:creationId xmlns:a16="http://schemas.microsoft.com/office/drawing/2014/main" id="{52DD306A-A0B5-B2AB-33D5-715C651A339D}"/>
              </a:ext>
            </a:extLst>
          </p:cNvPr>
          <p:cNvSpPr txBox="1"/>
          <p:nvPr/>
        </p:nvSpPr>
        <p:spPr>
          <a:xfrm>
            <a:off x="9477503" y="6339764"/>
            <a:ext cx="2904110" cy="307777"/>
          </a:xfrm>
          <a:prstGeom prst="rect">
            <a:avLst/>
          </a:prstGeom>
          <a:noFill/>
        </p:spPr>
        <p:txBody>
          <a:bodyPr wrap="square" rtlCol="0">
            <a:spAutoFit/>
          </a:bodyPr>
          <a:lstStyle/>
          <a:p>
            <a:r>
              <a:rPr lang="en-US" sz="1400" dirty="0">
                <a:latin typeface="Helvetica" pitchFamily="2" charset="0"/>
              </a:rPr>
              <a:t>Induced MHC expression</a:t>
            </a:r>
            <a:endParaRPr lang="en-CH" sz="1400" dirty="0">
              <a:latin typeface="Helvetica" pitchFamily="2" charset="0"/>
            </a:endParaRPr>
          </a:p>
        </p:txBody>
      </p:sp>
      <p:sp>
        <p:nvSpPr>
          <p:cNvPr id="24" name="TextBox 23">
            <a:extLst>
              <a:ext uri="{FF2B5EF4-FFF2-40B4-BE49-F238E27FC236}">
                <a16:creationId xmlns:a16="http://schemas.microsoft.com/office/drawing/2014/main" id="{29638C75-84DF-D8AB-ED1A-BE751652B477}"/>
              </a:ext>
            </a:extLst>
          </p:cNvPr>
          <p:cNvSpPr txBox="1"/>
          <p:nvPr/>
        </p:nvSpPr>
        <p:spPr>
          <a:xfrm>
            <a:off x="8421213" y="124495"/>
            <a:ext cx="1146836" cy="523220"/>
          </a:xfrm>
          <a:prstGeom prst="rect">
            <a:avLst/>
          </a:prstGeom>
          <a:noFill/>
        </p:spPr>
        <p:txBody>
          <a:bodyPr wrap="square">
            <a:spAutoFit/>
          </a:bodyPr>
          <a:lstStyle/>
          <a:p>
            <a:r>
              <a:rPr lang="en-GB" sz="1400" b="1" dirty="0">
                <a:latin typeface="Helvetica" pitchFamily="2" charset="0"/>
              </a:rPr>
              <a:t>Antibody for HLA-E</a:t>
            </a:r>
            <a:endParaRPr lang="en-CH" sz="1400" b="1" dirty="0">
              <a:latin typeface="Helvetica" pitchFamily="2" charset="0"/>
            </a:endParaRPr>
          </a:p>
        </p:txBody>
      </p:sp>
      <p:sp>
        <p:nvSpPr>
          <p:cNvPr id="25" name="TextBox 24">
            <a:extLst>
              <a:ext uri="{FF2B5EF4-FFF2-40B4-BE49-F238E27FC236}">
                <a16:creationId xmlns:a16="http://schemas.microsoft.com/office/drawing/2014/main" id="{F6700CB5-F0B6-AEEE-AD9D-4E453D1273E6}"/>
              </a:ext>
            </a:extLst>
          </p:cNvPr>
          <p:cNvSpPr txBox="1"/>
          <p:nvPr/>
        </p:nvSpPr>
        <p:spPr>
          <a:xfrm>
            <a:off x="9535559" y="119315"/>
            <a:ext cx="1146836" cy="523220"/>
          </a:xfrm>
          <a:prstGeom prst="rect">
            <a:avLst/>
          </a:prstGeom>
          <a:noFill/>
        </p:spPr>
        <p:txBody>
          <a:bodyPr wrap="square">
            <a:spAutoFit/>
          </a:bodyPr>
          <a:lstStyle/>
          <a:p>
            <a:r>
              <a:rPr lang="en-GB" sz="1400" b="1" dirty="0">
                <a:latin typeface="Helvetica" pitchFamily="2" charset="0"/>
              </a:rPr>
              <a:t>Antibody for HLA-A</a:t>
            </a:r>
            <a:endParaRPr lang="en-CH" sz="1400" b="1" dirty="0">
              <a:latin typeface="Helvetica" pitchFamily="2" charset="0"/>
            </a:endParaRPr>
          </a:p>
        </p:txBody>
      </p:sp>
      <p:sp>
        <p:nvSpPr>
          <p:cNvPr id="26" name="TextBox 25">
            <a:extLst>
              <a:ext uri="{FF2B5EF4-FFF2-40B4-BE49-F238E27FC236}">
                <a16:creationId xmlns:a16="http://schemas.microsoft.com/office/drawing/2014/main" id="{9BB13704-20E8-2DD4-B6C2-4A3C715692C5}"/>
              </a:ext>
            </a:extLst>
          </p:cNvPr>
          <p:cNvSpPr txBox="1"/>
          <p:nvPr/>
        </p:nvSpPr>
        <p:spPr>
          <a:xfrm>
            <a:off x="10682395" y="119315"/>
            <a:ext cx="1349184" cy="523220"/>
          </a:xfrm>
          <a:prstGeom prst="rect">
            <a:avLst/>
          </a:prstGeom>
          <a:noFill/>
        </p:spPr>
        <p:txBody>
          <a:bodyPr wrap="square">
            <a:spAutoFit/>
          </a:bodyPr>
          <a:lstStyle/>
          <a:p>
            <a:r>
              <a:rPr lang="en-GB" sz="1400" b="1" dirty="0">
                <a:latin typeface="Helvetica" pitchFamily="2" charset="0"/>
              </a:rPr>
              <a:t>Antibody for HLA-B&amp;C</a:t>
            </a:r>
            <a:endParaRPr lang="en-CH" sz="1400" b="1" dirty="0">
              <a:latin typeface="Helvetica" pitchFamily="2" charset="0"/>
            </a:endParaRPr>
          </a:p>
        </p:txBody>
      </p:sp>
    </p:spTree>
    <p:extLst>
      <p:ext uri="{BB962C8B-B14F-4D97-AF65-F5344CB8AC3E}">
        <p14:creationId xmlns:p14="http://schemas.microsoft.com/office/powerpoint/2010/main" val="396642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66CE-403D-BA06-AF44-EAEDBC3980F6}"/>
              </a:ext>
            </a:extLst>
          </p:cNvPr>
          <p:cNvSpPr>
            <a:spLocks noGrp="1"/>
          </p:cNvSpPr>
          <p:nvPr>
            <p:ph type="title"/>
          </p:nvPr>
        </p:nvSpPr>
        <p:spPr/>
        <p:txBody>
          <a:bodyPr/>
          <a:lstStyle/>
          <a:p>
            <a:r>
              <a:rPr lang="en-CH" b="1" dirty="0">
                <a:latin typeface="Helvetica" pitchFamily="2" charset="0"/>
              </a:rPr>
              <a:t>Introduction</a:t>
            </a:r>
          </a:p>
        </p:txBody>
      </p:sp>
      <p:sp>
        <p:nvSpPr>
          <p:cNvPr id="3" name="Content Placeholder 2">
            <a:extLst>
              <a:ext uri="{FF2B5EF4-FFF2-40B4-BE49-F238E27FC236}">
                <a16:creationId xmlns:a16="http://schemas.microsoft.com/office/drawing/2014/main" id="{B7F72025-86A6-B375-B370-58E6CECDC646}"/>
              </a:ext>
            </a:extLst>
          </p:cNvPr>
          <p:cNvSpPr>
            <a:spLocks noGrp="1"/>
          </p:cNvSpPr>
          <p:nvPr>
            <p:ph idx="1"/>
          </p:nvPr>
        </p:nvSpPr>
        <p:spPr>
          <a:xfrm>
            <a:off x="838200" y="1825625"/>
            <a:ext cx="6637422" cy="4351338"/>
          </a:xfrm>
        </p:spPr>
        <p:txBody>
          <a:bodyPr>
            <a:normAutofit fontScale="92500" lnSpcReduction="10000"/>
          </a:bodyPr>
          <a:lstStyle/>
          <a:p>
            <a:r>
              <a:rPr lang="en-GB" sz="2500" dirty="0">
                <a:latin typeface="Helvetica" pitchFamily="2" charset="0"/>
              </a:rPr>
              <a:t>Transplantation of cells and organs offers huge potential for many diseases that currently lack efficient therapies </a:t>
            </a:r>
          </a:p>
          <a:p>
            <a:r>
              <a:rPr lang="en-GB" sz="2500" dirty="0">
                <a:effectLst/>
                <a:latin typeface="Helvetica" pitchFamily="2" charset="0"/>
              </a:rPr>
              <a:t>An inherent problem of transplanting allogeneic cells or tissues is their recognition by the immune system</a:t>
            </a:r>
          </a:p>
          <a:p>
            <a:r>
              <a:rPr lang="en-GB" sz="2500" dirty="0">
                <a:latin typeface="Helvetica" pitchFamily="2" charset="0"/>
              </a:rPr>
              <a:t>Immunosuppression is common, but has substantial shortcomings, and is insufficient for long-term tolerance</a:t>
            </a:r>
          </a:p>
          <a:p>
            <a:r>
              <a:rPr lang="en-GB" sz="2500" dirty="0">
                <a:effectLst/>
                <a:latin typeface="Helvetica" pitchFamily="2" charset="0"/>
              </a:rPr>
              <a:t>The generation of “universal cells”, which are invisible to the recipient immune system, offers an alternative to overcome the immune destruction of transplants </a:t>
            </a:r>
          </a:p>
          <a:p>
            <a:endParaRPr lang="en-CH" sz="2500" dirty="0">
              <a:latin typeface="Helvetica" pitchFamily="2" charset="0"/>
            </a:endParaRPr>
          </a:p>
        </p:txBody>
      </p:sp>
      <p:sp>
        <p:nvSpPr>
          <p:cNvPr id="4" name="TextBox 3">
            <a:extLst>
              <a:ext uri="{FF2B5EF4-FFF2-40B4-BE49-F238E27FC236}">
                <a16:creationId xmlns:a16="http://schemas.microsoft.com/office/drawing/2014/main" id="{5DC7F2AB-2CDE-EE0E-F8DC-5A4F9FAB3FDA}"/>
              </a:ext>
            </a:extLst>
          </p:cNvPr>
          <p:cNvSpPr txBox="1"/>
          <p:nvPr/>
        </p:nvSpPr>
        <p:spPr>
          <a:xfrm>
            <a:off x="7668127" y="2803358"/>
            <a:ext cx="4010527"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CH" dirty="0">
                <a:solidFill>
                  <a:schemeClr val="bg2">
                    <a:lumMod val="75000"/>
                  </a:schemeClr>
                </a:solidFill>
                <a:latin typeface="Helvetica" pitchFamily="2" charset="0"/>
              </a:rPr>
              <a:t>What is an allogeneic transplant?</a:t>
            </a:r>
          </a:p>
          <a:p>
            <a:pPr marL="285750" indent="-285750">
              <a:buFont typeface="System Font Regular"/>
              <a:buChar char="?"/>
            </a:pPr>
            <a:r>
              <a:rPr lang="en-CH" dirty="0">
                <a:solidFill>
                  <a:schemeClr val="bg2">
                    <a:lumMod val="75000"/>
                  </a:schemeClr>
                </a:solidFill>
                <a:latin typeface="Helvetica" pitchFamily="2" charset="0"/>
              </a:rPr>
              <a:t>What is the usual approach to avoid this immune recognition?</a:t>
            </a:r>
          </a:p>
        </p:txBody>
      </p:sp>
      <p:sp>
        <p:nvSpPr>
          <p:cNvPr id="5" name="TextBox 4">
            <a:extLst>
              <a:ext uri="{FF2B5EF4-FFF2-40B4-BE49-F238E27FC236}">
                <a16:creationId xmlns:a16="http://schemas.microsoft.com/office/drawing/2014/main" id="{BDD5F245-5E7B-5213-F725-E000539988EE}"/>
              </a:ext>
            </a:extLst>
          </p:cNvPr>
          <p:cNvSpPr txBox="1"/>
          <p:nvPr/>
        </p:nvSpPr>
        <p:spPr>
          <a:xfrm>
            <a:off x="7668126" y="4088314"/>
            <a:ext cx="4010527"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CH" dirty="0">
                <a:solidFill>
                  <a:schemeClr val="bg2">
                    <a:lumMod val="75000"/>
                  </a:schemeClr>
                </a:solidFill>
                <a:latin typeface="Helvetica" pitchFamily="2" charset="0"/>
              </a:rPr>
              <a:t>Do you remember any of the mentioned immunosuppressants, and their associated side effects?</a:t>
            </a:r>
          </a:p>
        </p:txBody>
      </p:sp>
      <p:sp>
        <p:nvSpPr>
          <p:cNvPr id="6" name="TextBox 5">
            <a:extLst>
              <a:ext uri="{FF2B5EF4-FFF2-40B4-BE49-F238E27FC236}">
                <a16:creationId xmlns:a16="http://schemas.microsoft.com/office/drawing/2014/main" id="{134EFE80-3C27-D679-299D-37D37B4A1889}"/>
              </a:ext>
            </a:extLst>
          </p:cNvPr>
          <p:cNvSpPr txBox="1"/>
          <p:nvPr/>
        </p:nvSpPr>
        <p:spPr>
          <a:xfrm>
            <a:off x="7668125" y="5253633"/>
            <a:ext cx="4010527"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GB" dirty="0">
                <a:solidFill>
                  <a:schemeClr val="bg2">
                    <a:lumMod val="75000"/>
                  </a:schemeClr>
                </a:solidFill>
                <a:latin typeface="Helvetica" pitchFamily="2" charset="0"/>
              </a:rPr>
              <a:t>Can you think of any immune hurdles that a “universal donor cell” must overcome?</a:t>
            </a:r>
            <a:endParaRPr lang="en-CH" dirty="0">
              <a:solidFill>
                <a:schemeClr val="bg2">
                  <a:lumMod val="75000"/>
                </a:schemeClr>
              </a:solidFill>
              <a:latin typeface="Helvetica" pitchFamily="2" charset="0"/>
            </a:endParaRPr>
          </a:p>
        </p:txBody>
      </p:sp>
    </p:spTree>
    <p:extLst>
      <p:ext uri="{BB962C8B-B14F-4D97-AF65-F5344CB8AC3E}">
        <p14:creationId xmlns:p14="http://schemas.microsoft.com/office/powerpoint/2010/main" val="29295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291B-4794-1D0D-9E8B-FF1C46D4787D}"/>
            </a:ext>
          </a:extLst>
        </p:cNvPr>
        <p:cNvGrpSpPr/>
        <p:nvPr/>
      </p:nvGrpSpPr>
      <p:grpSpPr>
        <a:xfrm>
          <a:off x="0" y="0"/>
          <a:ext cx="0" cy="0"/>
          <a:chOff x="0" y="0"/>
          <a:chExt cx="0" cy="0"/>
        </a:xfrm>
      </p:grpSpPr>
      <p:pic>
        <p:nvPicPr>
          <p:cNvPr id="14338" name="Picture 2" descr="Figure 2">
            <a:extLst>
              <a:ext uri="{FF2B5EF4-FFF2-40B4-BE49-F238E27FC236}">
                <a16:creationId xmlns:a16="http://schemas.microsoft.com/office/drawing/2014/main" id="{88D942B8-8324-7227-D226-B7D7EC639F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456"/>
          <a:stretch>
            <a:fillRect/>
          </a:stretch>
        </p:blipFill>
        <p:spPr bwMode="auto">
          <a:xfrm>
            <a:off x="8237566" y="801603"/>
            <a:ext cx="3428087" cy="2203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2EC94C-8613-4F08-6EC5-DD63781C8121}"/>
              </a:ext>
            </a:extLst>
          </p:cNvPr>
          <p:cNvSpPr txBox="1"/>
          <p:nvPr/>
        </p:nvSpPr>
        <p:spPr>
          <a:xfrm>
            <a:off x="5762413" y="1168070"/>
            <a:ext cx="2475152" cy="369332"/>
          </a:xfrm>
          <a:prstGeom prst="rect">
            <a:avLst/>
          </a:prstGeom>
          <a:noFill/>
        </p:spPr>
        <p:txBody>
          <a:bodyPr wrap="square">
            <a:spAutoFit/>
          </a:bodyPr>
          <a:lstStyle/>
          <a:p>
            <a:pPr algn="r"/>
            <a:r>
              <a:rPr lang="en-US" b="1" dirty="0">
                <a:latin typeface="Helvetica" pitchFamily="2" charset="0"/>
              </a:rPr>
              <a:t>Unedited cells</a:t>
            </a:r>
            <a:endParaRPr lang="en-CH" dirty="0">
              <a:latin typeface="Helvetica" pitchFamily="2" charset="0"/>
            </a:endParaRPr>
          </a:p>
        </p:txBody>
      </p:sp>
      <p:sp>
        <p:nvSpPr>
          <p:cNvPr id="2" name="TextBox 1">
            <a:extLst>
              <a:ext uri="{FF2B5EF4-FFF2-40B4-BE49-F238E27FC236}">
                <a16:creationId xmlns:a16="http://schemas.microsoft.com/office/drawing/2014/main" id="{28F1884D-DB62-3C68-0382-929FDE6B0644}"/>
              </a:ext>
            </a:extLst>
          </p:cNvPr>
          <p:cNvSpPr txBox="1"/>
          <p:nvPr/>
        </p:nvSpPr>
        <p:spPr>
          <a:xfrm>
            <a:off x="5762413" y="2273201"/>
            <a:ext cx="2475152" cy="369332"/>
          </a:xfrm>
          <a:prstGeom prst="rect">
            <a:avLst/>
          </a:prstGeom>
          <a:noFill/>
        </p:spPr>
        <p:txBody>
          <a:bodyPr wrap="square">
            <a:spAutoFit/>
          </a:bodyPr>
          <a:lstStyle/>
          <a:p>
            <a:pPr algn="r"/>
            <a:r>
              <a:rPr lang="en-US" b="1" dirty="0">
                <a:latin typeface="Helvetica" pitchFamily="2" charset="0"/>
              </a:rPr>
              <a:t>Full </a:t>
            </a:r>
            <a:r>
              <a:rPr lang="el-GR" b="1" dirty="0">
                <a:latin typeface="Helvetica" pitchFamily="2" charset="0"/>
              </a:rPr>
              <a:t>β2</a:t>
            </a:r>
            <a:r>
              <a:rPr lang="en-GB" b="1" dirty="0">
                <a:latin typeface="Helvetica" pitchFamily="2" charset="0"/>
              </a:rPr>
              <a:t>M knockout </a:t>
            </a:r>
            <a:endParaRPr lang="en-CH" dirty="0">
              <a:latin typeface="Helvetica" pitchFamily="2" charset="0"/>
            </a:endParaRPr>
          </a:p>
        </p:txBody>
      </p:sp>
      <p:sp>
        <p:nvSpPr>
          <p:cNvPr id="5" name="TextBox 4">
            <a:extLst>
              <a:ext uri="{FF2B5EF4-FFF2-40B4-BE49-F238E27FC236}">
                <a16:creationId xmlns:a16="http://schemas.microsoft.com/office/drawing/2014/main" id="{BC5D6265-AD94-7699-4498-06F27113ABAB}"/>
              </a:ext>
            </a:extLst>
          </p:cNvPr>
          <p:cNvSpPr txBox="1"/>
          <p:nvPr/>
        </p:nvSpPr>
        <p:spPr>
          <a:xfrm>
            <a:off x="5762413" y="3243094"/>
            <a:ext cx="2475152" cy="369332"/>
          </a:xfrm>
          <a:prstGeom prst="rect">
            <a:avLst/>
          </a:prstGeom>
          <a:noFill/>
        </p:spPr>
        <p:txBody>
          <a:bodyPr wrap="square">
            <a:spAutoFit/>
          </a:bodyPr>
          <a:lstStyle/>
          <a:p>
            <a:pPr algn="r"/>
            <a:r>
              <a:rPr lang="el-GR" b="1" dirty="0">
                <a:latin typeface="Helvetica" pitchFamily="2" charset="0"/>
              </a:rPr>
              <a:t>β2</a:t>
            </a:r>
            <a:r>
              <a:rPr lang="en-GB" b="1" dirty="0">
                <a:latin typeface="Helvetica" pitchFamily="2" charset="0"/>
              </a:rPr>
              <a:t>M – HLA-E </a:t>
            </a:r>
            <a:endParaRPr lang="en-CH" dirty="0">
              <a:latin typeface="Helvetica" pitchFamily="2" charset="0"/>
            </a:endParaRPr>
          </a:p>
        </p:txBody>
      </p:sp>
      <p:sp>
        <p:nvSpPr>
          <p:cNvPr id="6" name="TextBox 5">
            <a:extLst>
              <a:ext uri="{FF2B5EF4-FFF2-40B4-BE49-F238E27FC236}">
                <a16:creationId xmlns:a16="http://schemas.microsoft.com/office/drawing/2014/main" id="{47BF0B4C-5AE9-E7DD-95AF-4831CBA4FA03}"/>
              </a:ext>
            </a:extLst>
          </p:cNvPr>
          <p:cNvSpPr txBox="1"/>
          <p:nvPr/>
        </p:nvSpPr>
        <p:spPr>
          <a:xfrm>
            <a:off x="5388847" y="4337578"/>
            <a:ext cx="2848718" cy="369332"/>
          </a:xfrm>
          <a:prstGeom prst="rect">
            <a:avLst/>
          </a:prstGeom>
          <a:noFill/>
        </p:spPr>
        <p:txBody>
          <a:bodyPr wrap="square">
            <a:spAutoFit/>
          </a:bodyPr>
          <a:lstStyle/>
          <a:p>
            <a:pPr algn="r"/>
            <a:r>
              <a:rPr lang="el-GR" b="1" dirty="0">
                <a:latin typeface="Helvetica" pitchFamily="2" charset="0"/>
              </a:rPr>
              <a:t>β2</a:t>
            </a:r>
            <a:r>
              <a:rPr lang="en-GB" b="1" dirty="0">
                <a:latin typeface="Helvetica" pitchFamily="2" charset="0"/>
              </a:rPr>
              <a:t>M – HLA-E + peptide</a:t>
            </a:r>
            <a:endParaRPr lang="en-CH" dirty="0">
              <a:latin typeface="Helvetica" pitchFamily="2" charset="0"/>
            </a:endParaRPr>
          </a:p>
        </p:txBody>
      </p:sp>
      <p:pic>
        <p:nvPicPr>
          <p:cNvPr id="7" name="Picture 2" descr="Figure 2">
            <a:extLst>
              <a:ext uri="{FF2B5EF4-FFF2-40B4-BE49-F238E27FC236}">
                <a16:creationId xmlns:a16="http://schemas.microsoft.com/office/drawing/2014/main" id="{9FF07F68-3E51-14C8-C8A5-A928A181BE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061" b="34281"/>
          <a:stretch>
            <a:fillRect/>
          </a:stretch>
        </p:blipFill>
        <p:spPr bwMode="auto">
          <a:xfrm>
            <a:off x="8237566" y="3065184"/>
            <a:ext cx="3428087" cy="1094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gure 2">
            <a:extLst>
              <a:ext uri="{FF2B5EF4-FFF2-40B4-BE49-F238E27FC236}">
                <a16:creationId xmlns:a16="http://schemas.microsoft.com/office/drawing/2014/main" id="{BF44C3AF-3DF2-657A-EE58-1D9AA7EAA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301" b="2041"/>
          <a:stretch>
            <a:fillRect/>
          </a:stretch>
        </p:blipFill>
        <p:spPr bwMode="auto">
          <a:xfrm>
            <a:off x="8237566" y="4223634"/>
            <a:ext cx="3428087" cy="1094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2">
            <a:extLst>
              <a:ext uri="{FF2B5EF4-FFF2-40B4-BE49-F238E27FC236}">
                <a16:creationId xmlns:a16="http://schemas.microsoft.com/office/drawing/2014/main" id="{D57113AC-1E63-52BB-2797-9FD7A8F52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89" t="98133" r="53034" b="-905"/>
          <a:stretch>
            <a:fillRect/>
          </a:stretch>
        </p:blipFill>
        <p:spPr bwMode="auto">
          <a:xfrm>
            <a:off x="8307190" y="5679841"/>
            <a:ext cx="986241" cy="3521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3484EA-578B-1C6F-A345-569E1EE415EC}"/>
              </a:ext>
            </a:extLst>
          </p:cNvPr>
          <p:cNvSpPr txBox="1"/>
          <p:nvPr/>
        </p:nvSpPr>
        <p:spPr>
          <a:xfrm>
            <a:off x="9535559" y="5702026"/>
            <a:ext cx="2904110" cy="307777"/>
          </a:xfrm>
          <a:prstGeom prst="rect">
            <a:avLst/>
          </a:prstGeom>
          <a:noFill/>
        </p:spPr>
        <p:txBody>
          <a:bodyPr wrap="square" rtlCol="0">
            <a:spAutoFit/>
          </a:bodyPr>
          <a:lstStyle/>
          <a:p>
            <a:r>
              <a:rPr lang="en-GB" sz="1400" dirty="0">
                <a:latin typeface="Helvetica" pitchFamily="2" charset="0"/>
              </a:rPr>
              <a:t>N</a:t>
            </a:r>
            <a:r>
              <a:rPr lang="en-CH" sz="1400" dirty="0">
                <a:latin typeface="Helvetica" pitchFamily="2" charset="0"/>
              </a:rPr>
              <a:t>on-specific antibody control</a:t>
            </a:r>
          </a:p>
        </p:txBody>
      </p:sp>
      <p:pic>
        <p:nvPicPr>
          <p:cNvPr id="19" name="Picture 2" descr="Figure 2">
            <a:extLst>
              <a:ext uri="{FF2B5EF4-FFF2-40B4-BE49-F238E27FC236}">
                <a16:creationId xmlns:a16="http://schemas.microsoft.com/office/drawing/2014/main" id="{9EE264B1-7CFB-6FF4-84DA-8063EED7D6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84" t="98483" r="35658" b="-252"/>
          <a:stretch>
            <a:fillRect/>
          </a:stretch>
        </p:blipFill>
        <p:spPr bwMode="auto">
          <a:xfrm>
            <a:off x="8485914" y="6031988"/>
            <a:ext cx="991589" cy="2248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igure 2">
            <a:extLst>
              <a:ext uri="{FF2B5EF4-FFF2-40B4-BE49-F238E27FC236}">
                <a16:creationId xmlns:a16="http://schemas.microsoft.com/office/drawing/2014/main" id="{B002A2C6-A3B7-C0EC-13EC-F97543E3F1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790" t="98133" r="18300" b="-905"/>
          <a:stretch>
            <a:fillRect/>
          </a:stretch>
        </p:blipFill>
        <p:spPr bwMode="auto">
          <a:xfrm>
            <a:off x="8421213" y="6339765"/>
            <a:ext cx="1120989" cy="3521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A9161B9-1FD2-959A-E1C5-C7F1EE5D970E}"/>
              </a:ext>
            </a:extLst>
          </p:cNvPr>
          <p:cNvSpPr txBox="1"/>
          <p:nvPr/>
        </p:nvSpPr>
        <p:spPr>
          <a:xfrm>
            <a:off x="9535559" y="6020895"/>
            <a:ext cx="2904110" cy="307777"/>
          </a:xfrm>
          <a:prstGeom prst="rect">
            <a:avLst/>
          </a:prstGeom>
          <a:noFill/>
        </p:spPr>
        <p:txBody>
          <a:bodyPr wrap="square" rtlCol="0">
            <a:spAutoFit/>
          </a:bodyPr>
          <a:lstStyle/>
          <a:p>
            <a:r>
              <a:rPr lang="en-US" sz="1400" dirty="0">
                <a:latin typeface="Helvetica" pitchFamily="2" charset="0"/>
              </a:rPr>
              <a:t>Baseline MHC expression</a:t>
            </a:r>
            <a:endParaRPr lang="en-CH" sz="1400" dirty="0">
              <a:latin typeface="Helvetica" pitchFamily="2" charset="0"/>
            </a:endParaRPr>
          </a:p>
        </p:txBody>
      </p:sp>
      <p:sp>
        <p:nvSpPr>
          <p:cNvPr id="22" name="TextBox 21">
            <a:extLst>
              <a:ext uri="{FF2B5EF4-FFF2-40B4-BE49-F238E27FC236}">
                <a16:creationId xmlns:a16="http://schemas.microsoft.com/office/drawing/2014/main" id="{73CE4FA6-9EB0-E449-FB7D-026F8C8AC09D}"/>
              </a:ext>
            </a:extLst>
          </p:cNvPr>
          <p:cNvSpPr txBox="1"/>
          <p:nvPr/>
        </p:nvSpPr>
        <p:spPr>
          <a:xfrm>
            <a:off x="9477503" y="6339764"/>
            <a:ext cx="2904110" cy="307777"/>
          </a:xfrm>
          <a:prstGeom prst="rect">
            <a:avLst/>
          </a:prstGeom>
          <a:noFill/>
        </p:spPr>
        <p:txBody>
          <a:bodyPr wrap="square" rtlCol="0">
            <a:spAutoFit/>
          </a:bodyPr>
          <a:lstStyle/>
          <a:p>
            <a:r>
              <a:rPr lang="en-US" sz="1400" dirty="0">
                <a:latin typeface="Helvetica" pitchFamily="2" charset="0"/>
              </a:rPr>
              <a:t>Induced MHC expression</a:t>
            </a:r>
            <a:endParaRPr lang="en-CH" sz="1400" dirty="0">
              <a:latin typeface="Helvetica" pitchFamily="2" charset="0"/>
            </a:endParaRPr>
          </a:p>
        </p:txBody>
      </p:sp>
      <p:sp>
        <p:nvSpPr>
          <p:cNvPr id="24" name="TextBox 23">
            <a:extLst>
              <a:ext uri="{FF2B5EF4-FFF2-40B4-BE49-F238E27FC236}">
                <a16:creationId xmlns:a16="http://schemas.microsoft.com/office/drawing/2014/main" id="{AA884751-780D-7D7A-867D-A58F93E397DA}"/>
              </a:ext>
            </a:extLst>
          </p:cNvPr>
          <p:cNvSpPr txBox="1"/>
          <p:nvPr/>
        </p:nvSpPr>
        <p:spPr>
          <a:xfrm>
            <a:off x="8421213" y="124495"/>
            <a:ext cx="1146836" cy="523220"/>
          </a:xfrm>
          <a:prstGeom prst="rect">
            <a:avLst/>
          </a:prstGeom>
          <a:noFill/>
        </p:spPr>
        <p:txBody>
          <a:bodyPr wrap="square">
            <a:spAutoFit/>
          </a:bodyPr>
          <a:lstStyle/>
          <a:p>
            <a:r>
              <a:rPr lang="en-GB" sz="1400" b="1" dirty="0">
                <a:latin typeface="Helvetica" pitchFamily="2" charset="0"/>
              </a:rPr>
              <a:t>Antibody for HLA-E</a:t>
            </a:r>
            <a:endParaRPr lang="en-CH" sz="1400" b="1" dirty="0">
              <a:latin typeface="Helvetica" pitchFamily="2" charset="0"/>
            </a:endParaRPr>
          </a:p>
        </p:txBody>
      </p:sp>
      <p:sp>
        <p:nvSpPr>
          <p:cNvPr id="25" name="TextBox 24">
            <a:extLst>
              <a:ext uri="{FF2B5EF4-FFF2-40B4-BE49-F238E27FC236}">
                <a16:creationId xmlns:a16="http://schemas.microsoft.com/office/drawing/2014/main" id="{DA1A7DA5-9DC5-74F8-DB20-66E586BE9A79}"/>
              </a:ext>
            </a:extLst>
          </p:cNvPr>
          <p:cNvSpPr txBox="1"/>
          <p:nvPr/>
        </p:nvSpPr>
        <p:spPr>
          <a:xfrm>
            <a:off x="9535559" y="119315"/>
            <a:ext cx="1146836" cy="523220"/>
          </a:xfrm>
          <a:prstGeom prst="rect">
            <a:avLst/>
          </a:prstGeom>
          <a:noFill/>
        </p:spPr>
        <p:txBody>
          <a:bodyPr wrap="square">
            <a:spAutoFit/>
          </a:bodyPr>
          <a:lstStyle/>
          <a:p>
            <a:r>
              <a:rPr lang="en-GB" sz="1400" b="1" dirty="0">
                <a:latin typeface="Helvetica" pitchFamily="2" charset="0"/>
              </a:rPr>
              <a:t>Antibody for HLA-A</a:t>
            </a:r>
            <a:endParaRPr lang="en-CH" sz="1400" b="1" dirty="0">
              <a:latin typeface="Helvetica" pitchFamily="2" charset="0"/>
            </a:endParaRPr>
          </a:p>
        </p:txBody>
      </p:sp>
      <p:sp>
        <p:nvSpPr>
          <p:cNvPr id="26" name="TextBox 25">
            <a:extLst>
              <a:ext uri="{FF2B5EF4-FFF2-40B4-BE49-F238E27FC236}">
                <a16:creationId xmlns:a16="http://schemas.microsoft.com/office/drawing/2014/main" id="{F4DE446F-990A-0460-BC5D-39F2D8E568BF}"/>
              </a:ext>
            </a:extLst>
          </p:cNvPr>
          <p:cNvSpPr txBox="1"/>
          <p:nvPr/>
        </p:nvSpPr>
        <p:spPr>
          <a:xfrm>
            <a:off x="10682395" y="119315"/>
            <a:ext cx="1349184" cy="523220"/>
          </a:xfrm>
          <a:prstGeom prst="rect">
            <a:avLst/>
          </a:prstGeom>
          <a:noFill/>
        </p:spPr>
        <p:txBody>
          <a:bodyPr wrap="square">
            <a:spAutoFit/>
          </a:bodyPr>
          <a:lstStyle/>
          <a:p>
            <a:r>
              <a:rPr lang="en-GB" sz="1400" b="1" dirty="0">
                <a:latin typeface="Helvetica" pitchFamily="2" charset="0"/>
              </a:rPr>
              <a:t>Antibody for HLA-B&amp;C</a:t>
            </a:r>
            <a:endParaRPr lang="en-CH" sz="1400" b="1" dirty="0">
              <a:latin typeface="Helvetica" pitchFamily="2" charset="0"/>
            </a:endParaRPr>
          </a:p>
        </p:txBody>
      </p:sp>
      <p:sp>
        <p:nvSpPr>
          <p:cNvPr id="27" name="TextBox 26">
            <a:extLst>
              <a:ext uri="{FF2B5EF4-FFF2-40B4-BE49-F238E27FC236}">
                <a16:creationId xmlns:a16="http://schemas.microsoft.com/office/drawing/2014/main" id="{AD5B2629-376E-BDDE-25CB-5ED2B7473F33}"/>
              </a:ext>
            </a:extLst>
          </p:cNvPr>
          <p:cNvSpPr txBox="1"/>
          <p:nvPr/>
        </p:nvSpPr>
        <p:spPr>
          <a:xfrm>
            <a:off x="334836" y="291391"/>
            <a:ext cx="4365942" cy="5355312"/>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What kind of data is this? Do you know the method by which this was acquired?</a:t>
            </a:r>
          </a:p>
          <a:p>
            <a:pPr marL="285750" indent="-285750">
              <a:buFont typeface="System Font Regular"/>
              <a:buChar char="?"/>
            </a:pPr>
            <a:endParaRPr lang="en-US" b="1" dirty="0">
              <a:solidFill>
                <a:schemeClr val="bg2">
                  <a:lumMod val="75000"/>
                </a:schemeClr>
              </a:solidFill>
              <a:latin typeface="Helvetica" pitchFamily="2" charset="0"/>
            </a:endParaRPr>
          </a:p>
          <a:p>
            <a:pPr marL="285750" indent="-285750">
              <a:buFont typeface="System Font Regular"/>
              <a:buChar char="?"/>
            </a:pPr>
            <a:r>
              <a:rPr lang="en-US" b="1" dirty="0">
                <a:solidFill>
                  <a:schemeClr val="bg2">
                    <a:lumMod val="75000"/>
                  </a:schemeClr>
                </a:solidFill>
                <a:latin typeface="Helvetica" pitchFamily="2" charset="0"/>
              </a:rPr>
              <a:t>What happens in unedited cells following IFN-y stimulation?</a:t>
            </a:r>
          </a:p>
          <a:p>
            <a:pPr marL="285750" indent="-285750">
              <a:buFont typeface="System Font Regular"/>
              <a:buChar char="?"/>
            </a:pPr>
            <a:endParaRPr lang="en-US" b="1" dirty="0">
              <a:solidFill>
                <a:schemeClr val="bg2">
                  <a:lumMod val="75000"/>
                </a:schemeClr>
              </a:solidFill>
              <a:latin typeface="Helvetica" pitchFamily="2" charset="0"/>
            </a:endParaRPr>
          </a:p>
          <a:p>
            <a:pPr marL="285750" indent="-285750">
              <a:buFont typeface="System Font Regular"/>
              <a:buChar char="?"/>
            </a:pPr>
            <a:r>
              <a:rPr lang="en-US" b="1" dirty="0">
                <a:solidFill>
                  <a:schemeClr val="bg2">
                    <a:lumMod val="75000"/>
                  </a:schemeClr>
                </a:solidFill>
                <a:latin typeface="Helvetica" pitchFamily="2" charset="0"/>
              </a:rPr>
              <a:t>What happens in the </a:t>
            </a:r>
            <a:r>
              <a:rPr lang="el-GR" b="1" dirty="0">
                <a:solidFill>
                  <a:schemeClr val="bg2">
                    <a:lumMod val="75000"/>
                  </a:schemeClr>
                </a:solidFill>
                <a:latin typeface="Helvetica" pitchFamily="2" charset="0"/>
              </a:rPr>
              <a:t>β2</a:t>
            </a:r>
            <a:r>
              <a:rPr lang="en-US" b="1" dirty="0">
                <a:solidFill>
                  <a:schemeClr val="bg2">
                    <a:lumMod val="75000"/>
                  </a:schemeClr>
                </a:solidFill>
                <a:latin typeface="Helvetica" pitchFamily="2" charset="0"/>
              </a:rPr>
              <a:t>M knockout cells?</a:t>
            </a:r>
          </a:p>
          <a:p>
            <a:pPr marL="285750" indent="-285750">
              <a:buFont typeface="System Font Regular"/>
              <a:buChar char="?"/>
            </a:pPr>
            <a:endParaRPr lang="en-US" b="1" dirty="0">
              <a:solidFill>
                <a:schemeClr val="bg2">
                  <a:lumMod val="75000"/>
                </a:schemeClr>
              </a:solidFill>
              <a:latin typeface="Helvetica" pitchFamily="2" charset="0"/>
            </a:endParaRPr>
          </a:p>
          <a:p>
            <a:pPr marL="285750" indent="-285750">
              <a:buFont typeface="System Font Regular"/>
              <a:buChar char="?"/>
            </a:pPr>
            <a:r>
              <a:rPr lang="en-US" b="1" dirty="0">
                <a:solidFill>
                  <a:schemeClr val="bg2">
                    <a:lumMod val="75000"/>
                  </a:schemeClr>
                </a:solidFill>
                <a:latin typeface="Helvetica" pitchFamily="2" charset="0"/>
              </a:rPr>
              <a:t>What happens in the cells that have the </a:t>
            </a:r>
            <a:r>
              <a:rPr lang="el-GR" b="1" dirty="0">
                <a:solidFill>
                  <a:schemeClr val="bg2">
                    <a:lumMod val="75000"/>
                  </a:schemeClr>
                </a:solidFill>
                <a:latin typeface="Helvetica" pitchFamily="2" charset="0"/>
              </a:rPr>
              <a:t>β2</a:t>
            </a:r>
            <a:r>
              <a:rPr lang="en-US" b="1" dirty="0">
                <a:solidFill>
                  <a:schemeClr val="bg2">
                    <a:lumMod val="75000"/>
                  </a:schemeClr>
                </a:solidFill>
                <a:latin typeface="Helvetica" pitchFamily="2" charset="0"/>
              </a:rPr>
              <a:t>M – HLA-E fusion construct? Which MHC components get expressed?</a:t>
            </a:r>
          </a:p>
          <a:p>
            <a:pPr marL="285750" indent="-285750">
              <a:buFont typeface="System Font Regular"/>
              <a:buChar char="?"/>
            </a:pPr>
            <a:endParaRPr lang="en-US" b="1" dirty="0">
              <a:solidFill>
                <a:schemeClr val="bg2">
                  <a:lumMod val="75000"/>
                </a:schemeClr>
              </a:solidFill>
              <a:latin typeface="Helvetica" pitchFamily="2" charset="0"/>
            </a:endParaRPr>
          </a:p>
          <a:p>
            <a:pPr marL="285750" indent="-285750">
              <a:buFont typeface="System Font Regular"/>
              <a:buChar char="?"/>
            </a:pPr>
            <a:r>
              <a:rPr lang="en-US" b="1" dirty="0">
                <a:solidFill>
                  <a:schemeClr val="bg2">
                    <a:lumMod val="75000"/>
                  </a:schemeClr>
                </a:solidFill>
                <a:latin typeface="Helvetica" pitchFamily="2" charset="0"/>
              </a:rPr>
              <a:t>Compare expression of HLA-E *without IFN-y stimulation* in the version with vs. without peptide. What do you see?</a:t>
            </a:r>
            <a:endParaRPr lang="en-CH" b="1" dirty="0">
              <a:solidFill>
                <a:schemeClr val="bg2">
                  <a:lumMod val="75000"/>
                </a:schemeClr>
              </a:solidFill>
              <a:latin typeface="Helvetica" pitchFamily="2" charset="0"/>
            </a:endParaRPr>
          </a:p>
        </p:txBody>
      </p:sp>
      <p:sp>
        <p:nvSpPr>
          <p:cNvPr id="29" name="TextBox 28">
            <a:extLst>
              <a:ext uri="{FF2B5EF4-FFF2-40B4-BE49-F238E27FC236}">
                <a16:creationId xmlns:a16="http://schemas.microsoft.com/office/drawing/2014/main" id="{4BC37756-63C6-FC6F-7955-4D51532F04BC}"/>
              </a:ext>
            </a:extLst>
          </p:cNvPr>
          <p:cNvSpPr txBox="1"/>
          <p:nvPr/>
        </p:nvSpPr>
        <p:spPr>
          <a:xfrm>
            <a:off x="334836" y="6009803"/>
            <a:ext cx="6510101" cy="646331"/>
          </a:xfrm>
          <a:prstGeom prst="rect">
            <a:avLst/>
          </a:prstGeom>
          <a:noFill/>
        </p:spPr>
        <p:txBody>
          <a:bodyPr wrap="square" rtlCol="0">
            <a:spAutoFit/>
          </a:bodyPr>
          <a:lstStyle/>
          <a:p>
            <a:r>
              <a:rPr lang="en-CH" b="1" dirty="0">
                <a:latin typeface="Helvetica" pitchFamily="2" charset="0"/>
              </a:rPr>
              <a:t>Keep in mind: the goal is to make these cells maximally resistant to NK killing. Which genotype is best for this?</a:t>
            </a:r>
          </a:p>
        </p:txBody>
      </p:sp>
    </p:spTree>
    <p:extLst>
      <p:ext uri="{BB962C8B-B14F-4D97-AF65-F5344CB8AC3E}">
        <p14:creationId xmlns:p14="http://schemas.microsoft.com/office/powerpoint/2010/main" val="258533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3">
            <a:extLst>
              <a:ext uri="{FF2B5EF4-FFF2-40B4-BE49-F238E27FC236}">
                <a16:creationId xmlns:a16="http://schemas.microsoft.com/office/drawing/2014/main" id="{55C954D0-FD7C-5C56-4A79-365E9F638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46" t="16455" r="22043" b="60840"/>
          <a:stretch>
            <a:fillRect/>
          </a:stretch>
        </p:blipFill>
        <p:spPr bwMode="auto">
          <a:xfrm>
            <a:off x="838200" y="2179578"/>
            <a:ext cx="5823857" cy="408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F94493-8DD2-C49E-968A-906986C2538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Does HLA-E protect cells from NK cell killing ?</a:t>
            </a:r>
            <a:endParaRPr lang="en-CH" sz="3500" b="1" dirty="0">
              <a:latin typeface="Helvetica" pitchFamily="2" charset="0"/>
            </a:endParaRPr>
          </a:p>
        </p:txBody>
      </p:sp>
      <p:pic>
        <p:nvPicPr>
          <p:cNvPr id="3" name="Picture 2" descr="Figure 3">
            <a:extLst>
              <a:ext uri="{FF2B5EF4-FFF2-40B4-BE49-F238E27FC236}">
                <a16:creationId xmlns:a16="http://schemas.microsoft.com/office/drawing/2014/main" id="{92061D6F-CA5B-7570-4BEF-34E0091136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46" t="39192" r="20377" b="58408"/>
          <a:stretch>
            <a:fillRect/>
          </a:stretch>
        </p:blipFill>
        <p:spPr bwMode="auto">
          <a:xfrm>
            <a:off x="838201" y="1748119"/>
            <a:ext cx="6068786" cy="431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AD0415-87A0-9758-73E3-49B9634995D4}"/>
              </a:ext>
            </a:extLst>
          </p:cNvPr>
          <p:cNvSpPr txBox="1"/>
          <p:nvPr/>
        </p:nvSpPr>
        <p:spPr>
          <a:xfrm>
            <a:off x="2450240" y="6343457"/>
            <a:ext cx="1261149" cy="461665"/>
          </a:xfrm>
          <a:prstGeom prst="rect">
            <a:avLst/>
          </a:prstGeom>
          <a:solidFill>
            <a:schemeClr val="bg1">
              <a:lumMod val="85000"/>
            </a:schemeClr>
          </a:solidFill>
        </p:spPr>
        <p:txBody>
          <a:bodyPr wrap="square" rtlCol="0">
            <a:spAutoFit/>
          </a:bodyPr>
          <a:lstStyle/>
          <a:p>
            <a:r>
              <a:rPr lang="en-CH" sz="1200" b="1" dirty="0">
                <a:latin typeface="Helvetica" pitchFamily="2" charset="0"/>
              </a:rPr>
              <a:t>Equivalent to </a:t>
            </a:r>
            <a:r>
              <a:rPr lang="el-GR" sz="1200" b="1" dirty="0">
                <a:latin typeface="Helvetica" pitchFamily="2" charset="0"/>
              </a:rPr>
              <a:t>β2</a:t>
            </a:r>
            <a:r>
              <a:rPr lang="en-GB" sz="1200" b="1" dirty="0">
                <a:latin typeface="Helvetica" pitchFamily="2" charset="0"/>
              </a:rPr>
              <a:t>M knockout</a:t>
            </a:r>
            <a:r>
              <a:rPr lang="en-CH" sz="1200" b="1" dirty="0">
                <a:latin typeface="Helvetica" pitchFamily="2" charset="0"/>
              </a:rPr>
              <a:t> </a:t>
            </a:r>
          </a:p>
        </p:txBody>
      </p:sp>
      <p:sp>
        <p:nvSpPr>
          <p:cNvPr id="5" name="TextBox 4">
            <a:extLst>
              <a:ext uri="{FF2B5EF4-FFF2-40B4-BE49-F238E27FC236}">
                <a16:creationId xmlns:a16="http://schemas.microsoft.com/office/drawing/2014/main" id="{52B0A99B-E838-FBEC-85C8-DA9BE90D6E65}"/>
              </a:ext>
            </a:extLst>
          </p:cNvPr>
          <p:cNvSpPr txBox="1"/>
          <p:nvPr/>
        </p:nvSpPr>
        <p:spPr>
          <a:xfrm>
            <a:off x="4740087" y="6343458"/>
            <a:ext cx="1261149" cy="461665"/>
          </a:xfrm>
          <a:prstGeom prst="rect">
            <a:avLst/>
          </a:prstGeom>
          <a:solidFill>
            <a:schemeClr val="bg1">
              <a:lumMod val="85000"/>
            </a:schemeClr>
          </a:solidFill>
        </p:spPr>
        <p:txBody>
          <a:bodyPr wrap="square" rtlCol="0">
            <a:spAutoFit/>
          </a:bodyPr>
          <a:lstStyle/>
          <a:p>
            <a:r>
              <a:rPr lang="en-US" sz="1200" b="1" dirty="0">
                <a:latin typeface="Helvetica" pitchFamily="2" charset="0"/>
              </a:rPr>
              <a:t>2 versions of the same thing</a:t>
            </a:r>
            <a:endParaRPr lang="en-CH" sz="1200" b="1" dirty="0">
              <a:latin typeface="Helvetica" pitchFamily="2" charset="0"/>
            </a:endParaRPr>
          </a:p>
        </p:txBody>
      </p:sp>
      <p:cxnSp>
        <p:nvCxnSpPr>
          <p:cNvPr id="7" name="Straight Connector 6">
            <a:extLst>
              <a:ext uri="{FF2B5EF4-FFF2-40B4-BE49-F238E27FC236}">
                <a16:creationId xmlns:a16="http://schemas.microsoft.com/office/drawing/2014/main" id="{B0C35E2D-8BEB-D6ED-84F1-0E4BD4FB39DF}"/>
              </a:ext>
            </a:extLst>
          </p:cNvPr>
          <p:cNvCxnSpPr/>
          <p:nvPr/>
        </p:nvCxnSpPr>
        <p:spPr>
          <a:xfrm flipV="1">
            <a:off x="5632704" y="1463040"/>
            <a:ext cx="463296" cy="98755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E9A5005-FD2C-79E2-720A-566F57F808F8}"/>
              </a:ext>
            </a:extLst>
          </p:cNvPr>
          <p:cNvSpPr txBox="1"/>
          <p:nvPr/>
        </p:nvSpPr>
        <p:spPr>
          <a:xfrm>
            <a:off x="6107839" y="1027906"/>
            <a:ext cx="4782665" cy="553998"/>
          </a:xfrm>
          <a:prstGeom prst="rect">
            <a:avLst/>
          </a:prstGeom>
          <a:noFill/>
        </p:spPr>
        <p:txBody>
          <a:bodyPr wrap="square" rtlCol="0">
            <a:spAutoFit/>
          </a:bodyPr>
          <a:lstStyle/>
          <a:p>
            <a:r>
              <a:rPr lang="en-US" sz="1500" b="1" dirty="0">
                <a:latin typeface="Helvetica" pitchFamily="2" charset="0"/>
              </a:rPr>
              <a:t>Artificial co-culture assay to assess how efficiently the NK cells are killing</a:t>
            </a:r>
            <a:endParaRPr lang="en-CH" sz="1500" b="1" dirty="0">
              <a:latin typeface="Helvetica" pitchFamily="2" charset="0"/>
            </a:endParaRPr>
          </a:p>
        </p:txBody>
      </p:sp>
      <p:sp>
        <p:nvSpPr>
          <p:cNvPr id="9" name="TextBox 8">
            <a:extLst>
              <a:ext uri="{FF2B5EF4-FFF2-40B4-BE49-F238E27FC236}">
                <a16:creationId xmlns:a16="http://schemas.microsoft.com/office/drawing/2014/main" id="{3A4ABED2-1995-63F7-CE10-49F51F0251CB}"/>
              </a:ext>
            </a:extLst>
          </p:cNvPr>
          <p:cNvSpPr txBox="1"/>
          <p:nvPr/>
        </p:nvSpPr>
        <p:spPr>
          <a:xfrm>
            <a:off x="493603" y="2866304"/>
            <a:ext cx="1865376" cy="1015663"/>
          </a:xfrm>
          <a:prstGeom prst="rect">
            <a:avLst/>
          </a:prstGeom>
          <a:solidFill>
            <a:schemeClr val="bg1">
              <a:lumMod val="85000"/>
            </a:schemeClr>
          </a:solidFill>
        </p:spPr>
        <p:txBody>
          <a:bodyPr wrap="square" rtlCol="0">
            <a:spAutoFit/>
          </a:bodyPr>
          <a:lstStyle/>
          <a:p>
            <a:r>
              <a:rPr lang="en-US" sz="1200" b="1" dirty="0">
                <a:latin typeface="Helvetica" pitchFamily="2" charset="0"/>
              </a:rPr>
              <a:t>WT: only killed ~ 30%, but they *would* then get killed by CD8 T cells, so clinically useless</a:t>
            </a:r>
            <a:endParaRPr lang="en-CH" sz="1200" b="1" dirty="0">
              <a:latin typeface="Helvetica" pitchFamily="2" charset="0"/>
            </a:endParaRPr>
          </a:p>
        </p:txBody>
      </p:sp>
      <p:sp>
        <p:nvSpPr>
          <p:cNvPr id="10" name="TextBox 9">
            <a:extLst>
              <a:ext uri="{FF2B5EF4-FFF2-40B4-BE49-F238E27FC236}">
                <a16:creationId xmlns:a16="http://schemas.microsoft.com/office/drawing/2014/main" id="{3B697B4F-3C94-396A-71B7-9C9FF9C22BD8}"/>
              </a:ext>
            </a:extLst>
          </p:cNvPr>
          <p:cNvSpPr txBox="1"/>
          <p:nvPr/>
        </p:nvSpPr>
        <p:spPr>
          <a:xfrm>
            <a:off x="2901696" y="2219973"/>
            <a:ext cx="1103376" cy="646331"/>
          </a:xfrm>
          <a:prstGeom prst="rect">
            <a:avLst/>
          </a:prstGeom>
          <a:solidFill>
            <a:schemeClr val="bg1">
              <a:lumMod val="85000"/>
            </a:schemeClr>
          </a:solidFill>
        </p:spPr>
        <p:txBody>
          <a:bodyPr wrap="square" rtlCol="0">
            <a:spAutoFit/>
          </a:bodyPr>
          <a:lstStyle/>
          <a:p>
            <a:r>
              <a:rPr lang="en-US" sz="1200" b="1" dirty="0">
                <a:latin typeface="Helvetica" pitchFamily="2" charset="0"/>
              </a:rPr>
              <a:t>Full </a:t>
            </a:r>
            <a:r>
              <a:rPr lang="el-GR" sz="1200" b="1" dirty="0">
                <a:latin typeface="Helvetica" pitchFamily="2" charset="0"/>
              </a:rPr>
              <a:t>β2</a:t>
            </a:r>
            <a:r>
              <a:rPr lang="en-GB" sz="1200" b="1" dirty="0">
                <a:latin typeface="Helvetica" pitchFamily="2" charset="0"/>
              </a:rPr>
              <a:t>M KO increases NK killing</a:t>
            </a:r>
            <a:endParaRPr lang="en-CH" sz="1200" b="1" dirty="0">
              <a:latin typeface="Helvetica" pitchFamily="2" charset="0"/>
            </a:endParaRPr>
          </a:p>
        </p:txBody>
      </p:sp>
      <p:sp>
        <p:nvSpPr>
          <p:cNvPr id="11" name="TextBox 10">
            <a:extLst>
              <a:ext uri="{FF2B5EF4-FFF2-40B4-BE49-F238E27FC236}">
                <a16:creationId xmlns:a16="http://schemas.microsoft.com/office/drawing/2014/main" id="{E145F2E5-3D8F-8025-C007-137886FE2300}"/>
              </a:ext>
            </a:extLst>
          </p:cNvPr>
          <p:cNvSpPr txBox="1"/>
          <p:nvPr/>
        </p:nvSpPr>
        <p:spPr>
          <a:xfrm>
            <a:off x="3508248" y="3071399"/>
            <a:ext cx="1103376" cy="830997"/>
          </a:xfrm>
          <a:prstGeom prst="rect">
            <a:avLst/>
          </a:prstGeom>
          <a:solidFill>
            <a:schemeClr val="bg1">
              <a:lumMod val="85000"/>
            </a:schemeClr>
          </a:solidFill>
        </p:spPr>
        <p:txBody>
          <a:bodyPr wrap="square" rtlCol="0">
            <a:spAutoFit/>
          </a:bodyPr>
          <a:lstStyle/>
          <a:p>
            <a:r>
              <a:rPr lang="el-GR" sz="1200" b="1" dirty="0">
                <a:latin typeface="Helvetica" pitchFamily="2" charset="0"/>
              </a:rPr>
              <a:t>β2</a:t>
            </a:r>
            <a:r>
              <a:rPr lang="en-GB" sz="1200" b="1" dirty="0">
                <a:latin typeface="Helvetica" pitchFamily="2" charset="0"/>
              </a:rPr>
              <a:t>M – HLA-E brings that back in check</a:t>
            </a:r>
            <a:endParaRPr lang="en-CH" sz="1200" b="1" dirty="0">
              <a:latin typeface="Helvetica" pitchFamily="2" charset="0"/>
            </a:endParaRPr>
          </a:p>
        </p:txBody>
      </p:sp>
      <p:sp>
        <p:nvSpPr>
          <p:cNvPr id="18" name="TextBox 17">
            <a:extLst>
              <a:ext uri="{FF2B5EF4-FFF2-40B4-BE49-F238E27FC236}">
                <a16:creationId xmlns:a16="http://schemas.microsoft.com/office/drawing/2014/main" id="{EE29151F-87DB-7034-1A15-BA10E209EC6D}"/>
              </a:ext>
            </a:extLst>
          </p:cNvPr>
          <p:cNvSpPr txBox="1"/>
          <p:nvPr/>
        </p:nvSpPr>
        <p:spPr>
          <a:xfrm>
            <a:off x="7080968" y="1783020"/>
            <a:ext cx="3437213"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Let’s try to interpret the wild-type (+/+) data. What’s going on here?</a:t>
            </a:r>
            <a:endParaRPr lang="en-CH" b="1" dirty="0">
              <a:solidFill>
                <a:schemeClr val="bg2">
                  <a:lumMod val="75000"/>
                </a:schemeClr>
              </a:solidFill>
              <a:latin typeface="Helvetica" pitchFamily="2" charset="0"/>
            </a:endParaRPr>
          </a:p>
        </p:txBody>
      </p:sp>
      <p:sp>
        <p:nvSpPr>
          <p:cNvPr id="19" name="TextBox 18">
            <a:extLst>
              <a:ext uri="{FF2B5EF4-FFF2-40B4-BE49-F238E27FC236}">
                <a16:creationId xmlns:a16="http://schemas.microsoft.com/office/drawing/2014/main" id="{481FC72B-ED4E-DDB8-5623-834379B37D9D}"/>
              </a:ext>
            </a:extLst>
          </p:cNvPr>
          <p:cNvSpPr txBox="1"/>
          <p:nvPr/>
        </p:nvSpPr>
        <p:spPr>
          <a:xfrm>
            <a:off x="7080967" y="2866304"/>
            <a:ext cx="3437213"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What happens in the full </a:t>
            </a:r>
            <a:r>
              <a:rPr lang="el-GR" b="1" dirty="0">
                <a:solidFill>
                  <a:schemeClr val="bg2">
                    <a:lumMod val="75000"/>
                  </a:schemeClr>
                </a:solidFill>
                <a:latin typeface="Helvetica" pitchFamily="2" charset="0"/>
              </a:rPr>
              <a:t>β2</a:t>
            </a:r>
            <a:r>
              <a:rPr lang="en-US" b="1" dirty="0">
                <a:solidFill>
                  <a:schemeClr val="bg2">
                    <a:lumMod val="75000"/>
                  </a:schemeClr>
                </a:solidFill>
                <a:latin typeface="Helvetica" pitchFamily="2" charset="0"/>
              </a:rPr>
              <a:t>M KO (-/</a:t>
            </a:r>
            <a:r>
              <a:rPr lang="en-US" b="1" dirty="0" err="1">
                <a:solidFill>
                  <a:schemeClr val="bg2">
                    <a:lumMod val="75000"/>
                  </a:schemeClr>
                </a:solidFill>
                <a:latin typeface="Helvetica" pitchFamily="2" charset="0"/>
              </a:rPr>
              <a:t>Edimer</a:t>
            </a:r>
            <a:r>
              <a:rPr lang="en-US" b="1" dirty="0">
                <a:solidFill>
                  <a:schemeClr val="bg2">
                    <a:lumMod val="75000"/>
                  </a:schemeClr>
                </a:solidFill>
                <a:latin typeface="Helvetica" pitchFamily="2" charset="0"/>
              </a:rPr>
              <a:t> pre-Cre)?</a:t>
            </a:r>
            <a:endParaRPr lang="en-CH" b="1" dirty="0">
              <a:solidFill>
                <a:schemeClr val="bg2">
                  <a:lumMod val="75000"/>
                </a:schemeClr>
              </a:solidFill>
              <a:latin typeface="Helvetica" pitchFamily="2" charset="0"/>
            </a:endParaRPr>
          </a:p>
        </p:txBody>
      </p:sp>
      <p:sp>
        <p:nvSpPr>
          <p:cNvPr id="20" name="TextBox 19">
            <a:extLst>
              <a:ext uri="{FF2B5EF4-FFF2-40B4-BE49-F238E27FC236}">
                <a16:creationId xmlns:a16="http://schemas.microsoft.com/office/drawing/2014/main" id="{F009A304-9C6B-1BF8-8E32-C1645B6ACA34}"/>
              </a:ext>
            </a:extLst>
          </p:cNvPr>
          <p:cNvSpPr txBox="1"/>
          <p:nvPr/>
        </p:nvSpPr>
        <p:spPr>
          <a:xfrm>
            <a:off x="7080967" y="3949588"/>
            <a:ext cx="3437213" cy="646331"/>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What does addition of HLA-E achieve?</a:t>
            </a:r>
            <a:endParaRPr lang="en-CH" b="1" dirty="0">
              <a:solidFill>
                <a:schemeClr val="bg2">
                  <a:lumMod val="75000"/>
                </a:schemeClr>
              </a:solidFill>
              <a:latin typeface="Helvetica" pitchFamily="2" charset="0"/>
            </a:endParaRPr>
          </a:p>
        </p:txBody>
      </p:sp>
    </p:spTree>
    <p:extLst>
      <p:ext uri="{BB962C8B-B14F-4D97-AF65-F5344CB8AC3E}">
        <p14:creationId xmlns:p14="http://schemas.microsoft.com/office/powerpoint/2010/main" val="14921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P spid="11"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9D0EAB-38EB-9878-3BA0-DF13F92E78B2}"/>
            </a:ext>
          </a:extLst>
        </p:cNvPr>
        <p:cNvGrpSpPr/>
        <p:nvPr/>
      </p:nvGrpSpPr>
      <p:grpSpPr>
        <a:xfrm>
          <a:off x="0" y="0"/>
          <a:ext cx="0" cy="0"/>
          <a:chOff x="0" y="0"/>
          <a:chExt cx="0" cy="0"/>
        </a:xfrm>
      </p:grpSpPr>
      <p:pic>
        <p:nvPicPr>
          <p:cNvPr id="17410" name="Picture 2" descr="Figure 3">
            <a:extLst>
              <a:ext uri="{FF2B5EF4-FFF2-40B4-BE49-F238E27FC236}">
                <a16:creationId xmlns:a16="http://schemas.microsoft.com/office/drawing/2014/main" id="{C91CBB81-0F64-9F99-76DE-E5DB2AC97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46" t="16455" b="60840"/>
          <a:stretch>
            <a:fillRect/>
          </a:stretch>
        </p:blipFill>
        <p:spPr bwMode="auto">
          <a:xfrm>
            <a:off x="838200" y="2179578"/>
            <a:ext cx="9064925" cy="408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3029BA-0ECA-DFA0-926D-60F7F5A06C2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Does HLA-E protect cells from NK cell killing ?</a:t>
            </a:r>
            <a:endParaRPr lang="en-CH" sz="3500" b="1" dirty="0">
              <a:latin typeface="Helvetica" pitchFamily="2" charset="0"/>
            </a:endParaRPr>
          </a:p>
        </p:txBody>
      </p:sp>
      <p:pic>
        <p:nvPicPr>
          <p:cNvPr id="3" name="Picture 2" descr="Figure 3">
            <a:extLst>
              <a:ext uri="{FF2B5EF4-FFF2-40B4-BE49-F238E27FC236}">
                <a16:creationId xmlns:a16="http://schemas.microsoft.com/office/drawing/2014/main" id="{88694AEA-519A-7746-EDDD-AB582CA81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46" t="39192" b="58312"/>
          <a:stretch>
            <a:fillRect/>
          </a:stretch>
        </p:blipFill>
        <p:spPr bwMode="auto">
          <a:xfrm>
            <a:off x="838200" y="1748118"/>
            <a:ext cx="9064925" cy="448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8CF349-9327-01E0-6E56-5004D0202BDF}"/>
              </a:ext>
            </a:extLst>
          </p:cNvPr>
          <p:cNvSpPr txBox="1"/>
          <p:nvPr/>
        </p:nvSpPr>
        <p:spPr>
          <a:xfrm>
            <a:off x="2450240" y="6343457"/>
            <a:ext cx="1261149" cy="461665"/>
          </a:xfrm>
          <a:prstGeom prst="rect">
            <a:avLst/>
          </a:prstGeom>
          <a:solidFill>
            <a:schemeClr val="bg1">
              <a:lumMod val="85000"/>
            </a:schemeClr>
          </a:solidFill>
        </p:spPr>
        <p:txBody>
          <a:bodyPr wrap="square" rtlCol="0">
            <a:spAutoFit/>
          </a:bodyPr>
          <a:lstStyle/>
          <a:p>
            <a:r>
              <a:rPr lang="en-CH" sz="1200" b="1" dirty="0">
                <a:latin typeface="Helvetica" pitchFamily="2" charset="0"/>
              </a:rPr>
              <a:t>Equivalent to </a:t>
            </a:r>
            <a:r>
              <a:rPr lang="el-GR" sz="1200" b="1" dirty="0">
                <a:latin typeface="Helvetica" pitchFamily="2" charset="0"/>
              </a:rPr>
              <a:t>β2</a:t>
            </a:r>
            <a:r>
              <a:rPr lang="en-GB" sz="1200" b="1" dirty="0">
                <a:latin typeface="Helvetica" pitchFamily="2" charset="0"/>
              </a:rPr>
              <a:t>M knockout</a:t>
            </a:r>
            <a:r>
              <a:rPr lang="en-CH" sz="1200" b="1" dirty="0">
                <a:latin typeface="Helvetica" pitchFamily="2" charset="0"/>
              </a:rPr>
              <a:t> </a:t>
            </a:r>
          </a:p>
        </p:txBody>
      </p:sp>
      <p:sp>
        <p:nvSpPr>
          <p:cNvPr id="5" name="TextBox 4">
            <a:extLst>
              <a:ext uri="{FF2B5EF4-FFF2-40B4-BE49-F238E27FC236}">
                <a16:creationId xmlns:a16="http://schemas.microsoft.com/office/drawing/2014/main" id="{90680F40-8D9C-44C0-FE50-3D1A3B976215}"/>
              </a:ext>
            </a:extLst>
          </p:cNvPr>
          <p:cNvSpPr txBox="1"/>
          <p:nvPr/>
        </p:nvSpPr>
        <p:spPr>
          <a:xfrm>
            <a:off x="4740087" y="6343458"/>
            <a:ext cx="1261149" cy="461665"/>
          </a:xfrm>
          <a:prstGeom prst="rect">
            <a:avLst/>
          </a:prstGeom>
          <a:solidFill>
            <a:schemeClr val="bg1">
              <a:lumMod val="85000"/>
            </a:schemeClr>
          </a:solidFill>
        </p:spPr>
        <p:txBody>
          <a:bodyPr wrap="square" rtlCol="0">
            <a:spAutoFit/>
          </a:bodyPr>
          <a:lstStyle/>
          <a:p>
            <a:r>
              <a:rPr lang="en-US" sz="1200" b="1" dirty="0">
                <a:latin typeface="Helvetica" pitchFamily="2" charset="0"/>
              </a:rPr>
              <a:t>2 versions of the same thing</a:t>
            </a:r>
            <a:endParaRPr lang="en-CH" sz="1200" b="1" dirty="0">
              <a:latin typeface="Helvetica" pitchFamily="2" charset="0"/>
            </a:endParaRPr>
          </a:p>
        </p:txBody>
      </p:sp>
      <p:cxnSp>
        <p:nvCxnSpPr>
          <p:cNvPr id="7" name="Straight Connector 6">
            <a:extLst>
              <a:ext uri="{FF2B5EF4-FFF2-40B4-BE49-F238E27FC236}">
                <a16:creationId xmlns:a16="http://schemas.microsoft.com/office/drawing/2014/main" id="{1505A447-518F-8551-DA9D-F8430177795E}"/>
              </a:ext>
            </a:extLst>
          </p:cNvPr>
          <p:cNvCxnSpPr/>
          <p:nvPr/>
        </p:nvCxnSpPr>
        <p:spPr>
          <a:xfrm flipV="1">
            <a:off x="5632704" y="1463040"/>
            <a:ext cx="463296" cy="98755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6CBC8EE0-2FF0-A68E-AC77-4316BEC364A1}"/>
              </a:ext>
            </a:extLst>
          </p:cNvPr>
          <p:cNvSpPr txBox="1"/>
          <p:nvPr/>
        </p:nvSpPr>
        <p:spPr>
          <a:xfrm>
            <a:off x="6107839" y="1027906"/>
            <a:ext cx="4782665" cy="553998"/>
          </a:xfrm>
          <a:prstGeom prst="rect">
            <a:avLst/>
          </a:prstGeom>
          <a:noFill/>
        </p:spPr>
        <p:txBody>
          <a:bodyPr wrap="square" rtlCol="0">
            <a:spAutoFit/>
          </a:bodyPr>
          <a:lstStyle/>
          <a:p>
            <a:r>
              <a:rPr lang="en-US" sz="1500" b="1" dirty="0">
                <a:latin typeface="Helvetica" pitchFamily="2" charset="0"/>
              </a:rPr>
              <a:t>Artificial co-culture assay to assess how efficiently the NK cells are killing</a:t>
            </a:r>
            <a:endParaRPr lang="en-CH" sz="1500" b="1" dirty="0">
              <a:latin typeface="Helvetica" pitchFamily="2" charset="0"/>
            </a:endParaRPr>
          </a:p>
        </p:txBody>
      </p:sp>
      <p:sp>
        <p:nvSpPr>
          <p:cNvPr id="9" name="TextBox 8">
            <a:extLst>
              <a:ext uri="{FF2B5EF4-FFF2-40B4-BE49-F238E27FC236}">
                <a16:creationId xmlns:a16="http://schemas.microsoft.com/office/drawing/2014/main" id="{BF578B3F-FB2B-12A9-121C-32BE8D688245}"/>
              </a:ext>
            </a:extLst>
          </p:cNvPr>
          <p:cNvSpPr txBox="1"/>
          <p:nvPr/>
        </p:nvSpPr>
        <p:spPr>
          <a:xfrm>
            <a:off x="493603" y="2866304"/>
            <a:ext cx="1865376" cy="1015663"/>
          </a:xfrm>
          <a:prstGeom prst="rect">
            <a:avLst/>
          </a:prstGeom>
          <a:solidFill>
            <a:schemeClr val="bg1">
              <a:lumMod val="85000"/>
            </a:schemeClr>
          </a:solidFill>
        </p:spPr>
        <p:txBody>
          <a:bodyPr wrap="square" rtlCol="0">
            <a:spAutoFit/>
          </a:bodyPr>
          <a:lstStyle/>
          <a:p>
            <a:r>
              <a:rPr lang="en-US" sz="1200" b="1" dirty="0">
                <a:latin typeface="Helvetica" pitchFamily="2" charset="0"/>
              </a:rPr>
              <a:t>WT: only killed ~ 30%, but they *would* then get killed by CD* T cells, so clinically useless</a:t>
            </a:r>
            <a:endParaRPr lang="en-CH" sz="1200" b="1" dirty="0">
              <a:latin typeface="Helvetica" pitchFamily="2" charset="0"/>
            </a:endParaRPr>
          </a:p>
        </p:txBody>
      </p:sp>
      <p:sp>
        <p:nvSpPr>
          <p:cNvPr id="10" name="TextBox 9">
            <a:extLst>
              <a:ext uri="{FF2B5EF4-FFF2-40B4-BE49-F238E27FC236}">
                <a16:creationId xmlns:a16="http://schemas.microsoft.com/office/drawing/2014/main" id="{A133B10B-3FAD-E3AF-CBE1-5FE34C215753}"/>
              </a:ext>
            </a:extLst>
          </p:cNvPr>
          <p:cNvSpPr txBox="1"/>
          <p:nvPr/>
        </p:nvSpPr>
        <p:spPr>
          <a:xfrm>
            <a:off x="2901696" y="2219973"/>
            <a:ext cx="1103376" cy="646331"/>
          </a:xfrm>
          <a:prstGeom prst="rect">
            <a:avLst/>
          </a:prstGeom>
          <a:solidFill>
            <a:schemeClr val="bg1">
              <a:lumMod val="85000"/>
            </a:schemeClr>
          </a:solidFill>
        </p:spPr>
        <p:txBody>
          <a:bodyPr wrap="square" rtlCol="0">
            <a:spAutoFit/>
          </a:bodyPr>
          <a:lstStyle/>
          <a:p>
            <a:r>
              <a:rPr lang="en-US" sz="1200" b="1" dirty="0">
                <a:latin typeface="Helvetica" pitchFamily="2" charset="0"/>
              </a:rPr>
              <a:t>Full </a:t>
            </a:r>
            <a:r>
              <a:rPr lang="el-GR" sz="1200" b="1" dirty="0">
                <a:latin typeface="Helvetica" pitchFamily="2" charset="0"/>
              </a:rPr>
              <a:t>β2</a:t>
            </a:r>
            <a:r>
              <a:rPr lang="en-GB" sz="1200" b="1" dirty="0">
                <a:latin typeface="Helvetica" pitchFamily="2" charset="0"/>
              </a:rPr>
              <a:t>M KO increases NK killing</a:t>
            </a:r>
            <a:endParaRPr lang="en-CH" sz="1200" b="1" dirty="0">
              <a:latin typeface="Helvetica" pitchFamily="2" charset="0"/>
            </a:endParaRPr>
          </a:p>
        </p:txBody>
      </p:sp>
      <p:sp>
        <p:nvSpPr>
          <p:cNvPr id="11" name="TextBox 10">
            <a:extLst>
              <a:ext uri="{FF2B5EF4-FFF2-40B4-BE49-F238E27FC236}">
                <a16:creationId xmlns:a16="http://schemas.microsoft.com/office/drawing/2014/main" id="{9BFEC9FC-B335-2892-323E-2D94D17074F8}"/>
              </a:ext>
            </a:extLst>
          </p:cNvPr>
          <p:cNvSpPr txBox="1"/>
          <p:nvPr/>
        </p:nvSpPr>
        <p:spPr>
          <a:xfrm>
            <a:off x="3508248" y="3071399"/>
            <a:ext cx="1103376" cy="830997"/>
          </a:xfrm>
          <a:prstGeom prst="rect">
            <a:avLst/>
          </a:prstGeom>
          <a:solidFill>
            <a:schemeClr val="bg1">
              <a:lumMod val="85000"/>
            </a:schemeClr>
          </a:solidFill>
        </p:spPr>
        <p:txBody>
          <a:bodyPr wrap="square" rtlCol="0">
            <a:spAutoFit/>
          </a:bodyPr>
          <a:lstStyle/>
          <a:p>
            <a:r>
              <a:rPr lang="el-GR" sz="1200" b="1" dirty="0">
                <a:latin typeface="Helvetica" pitchFamily="2" charset="0"/>
              </a:rPr>
              <a:t>β2</a:t>
            </a:r>
            <a:r>
              <a:rPr lang="en-GB" sz="1200" b="1" dirty="0">
                <a:latin typeface="Helvetica" pitchFamily="2" charset="0"/>
              </a:rPr>
              <a:t>M – HLA-E brings that back in check</a:t>
            </a:r>
            <a:endParaRPr lang="en-CH" sz="1200" b="1" dirty="0">
              <a:latin typeface="Helvetica" pitchFamily="2" charset="0"/>
            </a:endParaRPr>
          </a:p>
        </p:txBody>
      </p:sp>
      <p:sp>
        <p:nvSpPr>
          <p:cNvPr id="13" name="TextBox 12">
            <a:extLst>
              <a:ext uri="{FF2B5EF4-FFF2-40B4-BE49-F238E27FC236}">
                <a16:creationId xmlns:a16="http://schemas.microsoft.com/office/drawing/2014/main" id="{540BD5AA-836B-98AB-E57D-DD7068647D41}"/>
              </a:ext>
            </a:extLst>
          </p:cNvPr>
          <p:cNvSpPr txBox="1"/>
          <p:nvPr/>
        </p:nvSpPr>
        <p:spPr>
          <a:xfrm>
            <a:off x="10079456" y="4234256"/>
            <a:ext cx="1717638" cy="1384995"/>
          </a:xfrm>
          <a:prstGeom prst="rect">
            <a:avLst/>
          </a:prstGeom>
          <a:solidFill>
            <a:schemeClr val="bg1">
              <a:lumMod val="85000"/>
            </a:schemeClr>
          </a:solidFill>
        </p:spPr>
        <p:txBody>
          <a:bodyPr wrap="square" rtlCol="0">
            <a:spAutoFit/>
          </a:bodyPr>
          <a:lstStyle/>
          <a:p>
            <a:r>
              <a:rPr lang="en-US" sz="1200" b="1" dirty="0">
                <a:latin typeface="Helvetica" pitchFamily="2" charset="0"/>
                <a:sym typeface="Wingdings" pitchFamily="2" charset="2"/>
              </a:rPr>
              <a:t> </a:t>
            </a:r>
            <a:r>
              <a:rPr lang="en-US" sz="1200" b="1" dirty="0">
                <a:latin typeface="Helvetica" pitchFamily="2" charset="0"/>
              </a:rPr>
              <a:t>Blocking HLA-E, OR the receptor on NK cells that can receive the inhibitory signal, makes the cell killing increase again</a:t>
            </a:r>
            <a:endParaRPr lang="en-CH" sz="1200" b="1" dirty="0">
              <a:latin typeface="Helvetica" pitchFamily="2" charset="0"/>
            </a:endParaRPr>
          </a:p>
        </p:txBody>
      </p:sp>
      <p:sp>
        <p:nvSpPr>
          <p:cNvPr id="16" name="TextBox 15">
            <a:extLst>
              <a:ext uri="{FF2B5EF4-FFF2-40B4-BE49-F238E27FC236}">
                <a16:creationId xmlns:a16="http://schemas.microsoft.com/office/drawing/2014/main" id="{C17658F2-50B6-105D-DCEA-B828184AF02C}"/>
              </a:ext>
            </a:extLst>
          </p:cNvPr>
          <p:cNvSpPr txBox="1"/>
          <p:nvPr/>
        </p:nvSpPr>
        <p:spPr>
          <a:xfrm>
            <a:off x="10079457" y="2609734"/>
            <a:ext cx="1717637" cy="461665"/>
          </a:xfrm>
          <a:prstGeom prst="rect">
            <a:avLst/>
          </a:prstGeom>
          <a:solidFill>
            <a:schemeClr val="bg1">
              <a:lumMod val="85000"/>
            </a:schemeClr>
          </a:solidFill>
        </p:spPr>
        <p:txBody>
          <a:bodyPr wrap="square" rtlCol="0">
            <a:spAutoFit/>
          </a:bodyPr>
          <a:lstStyle/>
          <a:p>
            <a:r>
              <a:rPr lang="en-US" sz="1200" b="1" dirty="0">
                <a:latin typeface="Helvetica" pitchFamily="2" charset="0"/>
              </a:rPr>
              <a:t>Ratio NK : derived cells here 1:1</a:t>
            </a:r>
            <a:endParaRPr lang="en-CH" sz="1200" b="1" dirty="0">
              <a:latin typeface="Helvetica" pitchFamily="2" charset="0"/>
            </a:endParaRPr>
          </a:p>
        </p:txBody>
      </p:sp>
      <p:sp>
        <p:nvSpPr>
          <p:cNvPr id="17" name="TextBox 16">
            <a:extLst>
              <a:ext uri="{FF2B5EF4-FFF2-40B4-BE49-F238E27FC236}">
                <a16:creationId xmlns:a16="http://schemas.microsoft.com/office/drawing/2014/main" id="{86409B35-307D-9845-527B-BC19146652DF}"/>
              </a:ext>
            </a:extLst>
          </p:cNvPr>
          <p:cNvSpPr txBox="1"/>
          <p:nvPr/>
        </p:nvSpPr>
        <p:spPr>
          <a:xfrm>
            <a:off x="10079456" y="3237329"/>
            <a:ext cx="1717637" cy="830997"/>
          </a:xfrm>
          <a:prstGeom prst="rect">
            <a:avLst/>
          </a:prstGeom>
          <a:solidFill>
            <a:schemeClr val="bg1">
              <a:lumMod val="85000"/>
            </a:schemeClr>
          </a:solidFill>
        </p:spPr>
        <p:txBody>
          <a:bodyPr wrap="square" rtlCol="0">
            <a:spAutoFit/>
          </a:bodyPr>
          <a:lstStyle/>
          <a:p>
            <a:r>
              <a:rPr lang="en-US" sz="1200" b="1" dirty="0">
                <a:latin typeface="Helvetica" pitchFamily="2" charset="0"/>
              </a:rPr>
              <a:t>NKG2A is the inhibitory receptor on NK cells that recognizes HLA-E</a:t>
            </a:r>
            <a:endParaRPr lang="en-CH" sz="1200" b="1" dirty="0">
              <a:latin typeface="Helvetica" pitchFamily="2" charset="0"/>
            </a:endParaRPr>
          </a:p>
        </p:txBody>
      </p:sp>
    </p:spTree>
    <p:extLst>
      <p:ext uri="{BB962C8B-B14F-4D97-AF65-F5344CB8AC3E}">
        <p14:creationId xmlns:p14="http://schemas.microsoft.com/office/powerpoint/2010/main" val="305873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3">
            <a:extLst>
              <a:ext uri="{FF2B5EF4-FFF2-40B4-BE49-F238E27FC236}">
                <a16:creationId xmlns:a16="http://schemas.microsoft.com/office/drawing/2014/main" id="{949B5DAE-35D4-B227-7F0B-554B9DD48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81" t="41905" b="12900"/>
          <a:stretch>
            <a:fillRect/>
          </a:stretch>
        </p:blipFill>
        <p:spPr bwMode="auto">
          <a:xfrm>
            <a:off x="3363685" y="54505"/>
            <a:ext cx="7707085" cy="6803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99FFF6-A7D5-4BD8-1AC2-5982ECEFA395}"/>
              </a:ext>
            </a:extLst>
          </p:cNvPr>
          <p:cNvSpPr txBox="1"/>
          <p:nvPr/>
        </p:nvSpPr>
        <p:spPr>
          <a:xfrm>
            <a:off x="222540" y="143878"/>
            <a:ext cx="3141145" cy="923330"/>
          </a:xfrm>
          <a:prstGeom prst="rect">
            <a:avLst/>
          </a:prstGeom>
          <a:noFill/>
        </p:spPr>
        <p:txBody>
          <a:bodyPr wrap="square">
            <a:spAutoFit/>
          </a:bodyPr>
          <a:lstStyle/>
          <a:p>
            <a:r>
              <a:rPr lang="en-US" dirty="0">
                <a:latin typeface="Helvetica" pitchFamily="2" charset="0"/>
              </a:rPr>
              <a:t>Injected cells express luminescence, their survival can be measured by glowing</a:t>
            </a:r>
          </a:p>
        </p:txBody>
      </p:sp>
      <p:sp>
        <p:nvSpPr>
          <p:cNvPr id="3" name="TextBox 2">
            <a:extLst>
              <a:ext uri="{FF2B5EF4-FFF2-40B4-BE49-F238E27FC236}">
                <a16:creationId xmlns:a16="http://schemas.microsoft.com/office/drawing/2014/main" id="{64584776-1549-75C9-87E0-DD9BA778DB39}"/>
              </a:ext>
            </a:extLst>
          </p:cNvPr>
          <p:cNvSpPr txBox="1"/>
          <p:nvPr/>
        </p:nvSpPr>
        <p:spPr>
          <a:xfrm>
            <a:off x="7550441" y="143878"/>
            <a:ext cx="844259" cy="646331"/>
          </a:xfrm>
          <a:prstGeom prst="rect">
            <a:avLst/>
          </a:prstGeom>
          <a:solidFill>
            <a:schemeClr val="accent6">
              <a:lumMod val="20000"/>
              <a:lumOff val="80000"/>
            </a:schemeClr>
          </a:solidFill>
        </p:spPr>
        <p:txBody>
          <a:bodyPr wrap="square">
            <a:spAutoFit/>
          </a:bodyPr>
          <a:lstStyle/>
          <a:p>
            <a:r>
              <a:rPr lang="en-US" sz="1200" b="1" dirty="0">
                <a:latin typeface="Helvetica" pitchFamily="2" charset="0"/>
              </a:rPr>
              <a:t>Mouse without NK cells </a:t>
            </a:r>
            <a:endParaRPr lang="en-CH" sz="1200" b="1" dirty="0">
              <a:latin typeface="Helvetica" pitchFamily="2" charset="0"/>
            </a:endParaRPr>
          </a:p>
        </p:txBody>
      </p:sp>
      <p:sp>
        <p:nvSpPr>
          <p:cNvPr id="6" name="TextBox 5">
            <a:extLst>
              <a:ext uri="{FF2B5EF4-FFF2-40B4-BE49-F238E27FC236}">
                <a16:creationId xmlns:a16="http://schemas.microsoft.com/office/drawing/2014/main" id="{1024B58E-CC0B-899E-063D-BF21443DF095}"/>
              </a:ext>
            </a:extLst>
          </p:cNvPr>
          <p:cNvSpPr txBox="1"/>
          <p:nvPr/>
        </p:nvSpPr>
        <p:spPr>
          <a:xfrm>
            <a:off x="9293834" y="3046346"/>
            <a:ext cx="2898166" cy="923330"/>
          </a:xfrm>
          <a:prstGeom prst="rect">
            <a:avLst/>
          </a:prstGeom>
          <a:solidFill>
            <a:schemeClr val="accent6">
              <a:lumMod val="20000"/>
              <a:lumOff val="80000"/>
            </a:schemeClr>
          </a:solidFill>
        </p:spPr>
        <p:txBody>
          <a:bodyPr wrap="square">
            <a:spAutoFit/>
          </a:bodyPr>
          <a:lstStyle/>
          <a:p>
            <a:r>
              <a:rPr lang="en-GB" b="1" dirty="0">
                <a:latin typeface="Helvetica" pitchFamily="2" charset="0"/>
              </a:rPr>
              <a:t>HLA-E trimer–engineered cells survive NK attack</a:t>
            </a:r>
            <a:endParaRPr lang="en-CH" b="1" dirty="0">
              <a:latin typeface="Helvetica" pitchFamily="2" charset="0"/>
            </a:endParaRPr>
          </a:p>
        </p:txBody>
      </p:sp>
      <p:sp>
        <p:nvSpPr>
          <p:cNvPr id="7" name="TextBox 6">
            <a:extLst>
              <a:ext uri="{FF2B5EF4-FFF2-40B4-BE49-F238E27FC236}">
                <a16:creationId xmlns:a16="http://schemas.microsoft.com/office/drawing/2014/main" id="{BFDC10AA-40DC-9D7F-F9DD-03BF942B26BE}"/>
              </a:ext>
            </a:extLst>
          </p:cNvPr>
          <p:cNvSpPr txBox="1"/>
          <p:nvPr/>
        </p:nvSpPr>
        <p:spPr>
          <a:xfrm>
            <a:off x="201341" y="1067208"/>
            <a:ext cx="3141145" cy="3139321"/>
          </a:xfrm>
          <a:prstGeom prst="rect">
            <a:avLst/>
          </a:prstGeom>
          <a:noFill/>
        </p:spPr>
        <p:txBody>
          <a:bodyPr wrap="square">
            <a:spAutoFit/>
          </a:bodyPr>
          <a:lstStyle/>
          <a:p>
            <a:endParaRPr lang="en-US" dirty="0">
              <a:latin typeface="Helvetica" pitchFamily="2" charset="0"/>
            </a:endParaRPr>
          </a:p>
          <a:p>
            <a:r>
              <a:rPr lang="en-US" dirty="0">
                <a:latin typeface="Helvetica" pitchFamily="2" charset="0"/>
              </a:rPr>
              <a:t>These mice are </a:t>
            </a:r>
            <a:r>
              <a:rPr lang="en-US" b="1" dirty="0">
                <a:latin typeface="Helvetica" pitchFamily="2" charset="0"/>
              </a:rPr>
              <a:t>NSG </a:t>
            </a:r>
            <a:r>
              <a:rPr lang="en-US" dirty="0">
                <a:latin typeface="Helvetica" pitchFamily="2" charset="0"/>
              </a:rPr>
              <a:t>mice:</a:t>
            </a:r>
          </a:p>
          <a:p>
            <a:pPr marL="285750" indent="-285750">
              <a:buFont typeface="Arial" panose="020B0604020202020204" pitchFamily="34" charset="0"/>
              <a:buChar char="•"/>
            </a:pPr>
            <a:r>
              <a:rPr lang="en-CH" dirty="0">
                <a:latin typeface="Helvetica" pitchFamily="2" charset="0"/>
              </a:rPr>
              <a:t>T cell deficient</a:t>
            </a:r>
          </a:p>
          <a:p>
            <a:pPr marL="285750" indent="-285750">
              <a:buFont typeface="Arial" panose="020B0604020202020204" pitchFamily="34" charset="0"/>
              <a:buChar char="•"/>
            </a:pPr>
            <a:r>
              <a:rPr lang="en-CH" dirty="0">
                <a:latin typeface="Helvetica" pitchFamily="2" charset="0"/>
              </a:rPr>
              <a:t>B cell deficient</a:t>
            </a:r>
          </a:p>
          <a:p>
            <a:pPr marL="285750" indent="-285750">
              <a:buFont typeface="Arial" panose="020B0604020202020204" pitchFamily="34" charset="0"/>
              <a:buChar char="•"/>
            </a:pPr>
            <a:r>
              <a:rPr lang="en-CH" dirty="0">
                <a:latin typeface="Helvetica" pitchFamily="2" charset="0"/>
              </a:rPr>
              <a:t>NK cell deficient</a:t>
            </a:r>
          </a:p>
          <a:p>
            <a:pPr marL="285750" indent="-285750">
              <a:buFont typeface="Arial" panose="020B0604020202020204" pitchFamily="34" charset="0"/>
              <a:buChar char="•"/>
            </a:pPr>
            <a:r>
              <a:rPr lang="en-CH" dirty="0">
                <a:latin typeface="Helvetica" pitchFamily="2" charset="0"/>
              </a:rPr>
              <a:t>Lack complement activity</a:t>
            </a:r>
          </a:p>
          <a:p>
            <a:pPr marL="285750" indent="-285750">
              <a:buFont typeface="Arial" panose="020B0604020202020204" pitchFamily="34" charset="0"/>
              <a:buChar char="•"/>
            </a:pPr>
            <a:r>
              <a:rPr lang="en-CH" dirty="0">
                <a:latin typeface="Helvetica" pitchFamily="2" charset="0"/>
              </a:rPr>
              <a:t>Lack multiple innate immune components</a:t>
            </a:r>
          </a:p>
          <a:p>
            <a:pPr marL="285750" indent="-285750">
              <a:buFont typeface="Arial" panose="020B0604020202020204" pitchFamily="34" charset="0"/>
              <a:buChar char="•"/>
            </a:pPr>
            <a:endParaRPr lang="en-CH" dirty="0">
              <a:latin typeface="Helvetica" pitchFamily="2" charset="0"/>
            </a:endParaRPr>
          </a:p>
          <a:p>
            <a:r>
              <a:rPr lang="en-CH" dirty="0">
                <a:latin typeface="Helvetica" pitchFamily="2" charset="0"/>
              </a:rPr>
              <a:t>That’s why they introduce NK cells via injection</a:t>
            </a:r>
          </a:p>
        </p:txBody>
      </p:sp>
      <p:sp>
        <p:nvSpPr>
          <p:cNvPr id="8" name="TextBox 7">
            <a:extLst>
              <a:ext uri="{FF2B5EF4-FFF2-40B4-BE49-F238E27FC236}">
                <a16:creationId xmlns:a16="http://schemas.microsoft.com/office/drawing/2014/main" id="{E908638F-3226-25EC-99B4-132330503CB8}"/>
              </a:ext>
            </a:extLst>
          </p:cNvPr>
          <p:cNvSpPr txBox="1"/>
          <p:nvPr/>
        </p:nvSpPr>
        <p:spPr>
          <a:xfrm>
            <a:off x="222540" y="4668194"/>
            <a:ext cx="3910828"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What happens to the mice that receive NK cells, and have a full </a:t>
            </a:r>
            <a:r>
              <a:rPr lang="el-GR" b="1" dirty="0">
                <a:solidFill>
                  <a:schemeClr val="bg2">
                    <a:lumMod val="75000"/>
                  </a:schemeClr>
                </a:solidFill>
                <a:latin typeface="Helvetica" pitchFamily="2" charset="0"/>
              </a:rPr>
              <a:t>β2</a:t>
            </a:r>
            <a:r>
              <a:rPr lang="en-US" b="1" dirty="0">
                <a:solidFill>
                  <a:schemeClr val="bg2">
                    <a:lumMod val="75000"/>
                  </a:schemeClr>
                </a:solidFill>
                <a:latin typeface="Helvetica" pitchFamily="2" charset="0"/>
              </a:rPr>
              <a:t>M KO (-/</a:t>
            </a:r>
            <a:r>
              <a:rPr lang="en-US" b="1" dirty="0" err="1">
                <a:solidFill>
                  <a:schemeClr val="bg2">
                    <a:lumMod val="75000"/>
                  </a:schemeClr>
                </a:solidFill>
                <a:latin typeface="Helvetica" pitchFamily="2" charset="0"/>
              </a:rPr>
              <a:t>Edimer</a:t>
            </a:r>
            <a:r>
              <a:rPr lang="en-US" b="1" dirty="0">
                <a:solidFill>
                  <a:schemeClr val="bg2">
                    <a:lumMod val="75000"/>
                  </a:schemeClr>
                </a:solidFill>
                <a:latin typeface="Helvetica" pitchFamily="2" charset="0"/>
              </a:rPr>
              <a:t> pre-Cre)?</a:t>
            </a:r>
          </a:p>
        </p:txBody>
      </p:sp>
      <p:sp>
        <p:nvSpPr>
          <p:cNvPr id="9" name="TextBox 8">
            <a:extLst>
              <a:ext uri="{FF2B5EF4-FFF2-40B4-BE49-F238E27FC236}">
                <a16:creationId xmlns:a16="http://schemas.microsoft.com/office/drawing/2014/main" id="{FAF6C027-58EB-4069-8302-B49B0AF18F78}"/>
              </a:ext>
            </a:extLst>
          </p:cNvPr>
          <p:cNvSpPr txBox="1"/>
          <p:nvPr/>
        </p:nvSpPr>
        <p:spPr>
          <a:xfrm>
            <a:off x="222540" y="5763097"/>
            <a:ext cx="3910828" cy="923330"/>
          </a:xfrm>
          <a:prstGeom prst="rect">
            <a:avLst/>
          </a:prstGeom>
          <a:noFill/>
          <a:ln>
            <a:solidFill>
              <a:schemeClr val="bg2">
                <a:lumMod val="90000"/>
              </a:schemeClr>
            </a:solidFill>
          </a:ln>
        </p:spPr>
        <p:txBody>
          <a:bodyPr wrap="square" rtlCol="0">
            <a:spAutoFit/>
          </a:bodyPr>
          <a:lstStyle/>
          <a:p>
            <a:pPr marL="285750" indent="-285750">
              <a:buFont typeface="System Font Regular"/>
              <a:buChar char="?"/>
            </a:pPr>
            <a:r>
              <a:rPr lang="en-US" b="1" dirty="0">
                <a:solidFill>
                  <a:schemeClr val="bg2">
                    <a:lumMod val="75000"/>
                  </a:schemeClr>
                </a:solidFill>
                <a:latin typeface="Helvetica" pitchFamily="2" charset="0"/>
              </a:rPr>
              <a:t>What happens to the mice that receive NK cells, and express the </a:t>
            </a:r>
            <a:r>
              <a:rPr lang="el-GR" b="1" dirty="0">
                <a:solidFill>
                  <a:schemeClr val="bg2">
                    <a:lumMod val="75000"/>
                  </a:schemeClr>
                </a:solidFill>
                <a:latin typeface="Helvetica" pitchFamily="2" charset="0"/>
              </a:rPr>
              <a:t>β2</a:t>
            </a:r>
            <a:r>
              <a:rPr lang="en-US" b="1" dirty="0">
                <a:solidFill>
                  <a:schemeClr val="bg2">
                    <a:lumMod val="75000"/>
                  </a:schemeClr>
                </a:solidFill>
                <a:latin typeface="Helvetica" pitchFamily="2" charset="0"/>
              </a:rPr>
              <a:t>M - HLA-E fusion?</a:t>
            </a:r>
          </a:p>
        </p:txBody>
      </p:sp>
    </p:spTree>
    <p:extLst>
      <p:ext uri="{BB962C8B-B14F-4D97-AF65-F5344CB8AC3E}">
        <p14:creationId xmlns:p14="http://schemas.microsoft.com/office/powerpoint/2010/main" val="32451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F9D1-1AF8-1D73-AE6C-929C30F5100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2FF6FC1-A39A-B9E4-1B88-FDC93F3474A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So now, what about the CD8+ T cells?</a:t>
            </a:r>
            <a:endParaRPr lang="en-CH" sz="3500" b="1" dirty="0">
              <a:latin typeface="Helvetica" pitchFamily="2" charset="0"/>
            </a:endParaRPr>
          </a:p>
        </p:txBody>
      </p:sp>
    </p:spTree>
    <p:extLst>
      <p:ext uri="{BB962C8B-B14F-4D97-AF65-F5344CB8AC3E}">
        <p14:creationId xmlns:p14="http://schemas.microsoft.com/office/powerpoint/2010/main" val="3825456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 3">
            <a:extLst>
              <a:ext uri="{FF2B5EF4-FFF2-40B4-BE49-F238E27FC236}">
                <a16:creationId xmlns:a16="http://schemas.microsoft.com/office/drawing/2014/main" id="{FF5414C4-C083-525C-3959-3D8A2BD064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46" t="16455" r="22043" b="60840"/>
          <a:stretch>
            <a:fillRect/>
          </a:stretch>
        </p:blipFill>
        <p:spPr bwMode="auto">
          <a:xfrm>
            <a:off x="838200" y="2179578"/>
            <a:ext cx="5823857" cy="4083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gure 3">
            <a:extLst>
              <a:ext uri="{FF2B5EF4-FFF2-40B4-BE49-F238E27FC236}">
                <a16:creationId xmlns:a16="http://schemas.microsoft.com/office/drawing/2014/main" id="{DE3031A9-E516-AF85-66EA-BF5B56111D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46" t="39192" r="20377" b="58408"/>
          <a:stretch>
            <a:fillRect/>
          </a:stretch>
        </p:blipFill>
        <p:spPr bwMode="auto">
          <a:xfrm>
            <a:off x="838201" y="1748119"/>
            <a:ext cx="6068786" cy="431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420F08-5B66-074E-F61E-F1FDB976D569}"/>
              </a:ext>
            </a:extLst>
          </p:cNvPr>
          <p:cNvSpPr txBox="1"/>
          <p:nvPr/>
        </p:nvSpPr>
        <p:spPr>
          <a:xfrm>
            <a:off x="2450240" y="6343457"/>
            <a:ext cx="1261149" cy="461665"/>
          </a:xfrm>
          <a:prstGeom prst="rect">
            <a:avLst/>
          </a:prstGeom>
          <a:solidFill>
            <a:schemeClr val="bg1">
              <a:lumMod val="85000"/>
            </a:schemeClr>
          </a:solidFill>
        </p:spPr>
        <p:txBody>
          <a:bodyPr wrap="square" rtlCol="0">
            <a:spAutoFit/>
          </a:bodyPr>
          <a:lstStyle/>
          <a:p>
            <a:r>
              <a:rPr lang="en-CH" sz="1200" b="1" dirty="0">
                <a:latin typeface="Helvetica" pitchFamily="2" charset="0"/>
              </a:rPr>
              <a:t>Equivalent to </a:t>
            </a:r>
            <a:r>
              <a:rPr lang="el-GR" sz="1200" b="1" dirty="0">
                <a:latin typeface="Helvetica" pitchFamily="2" charset="0"/>
              </a:rPr>
              <a:t>β2</a:t>
            </a:r>
            <a:r>
              <a:rPr lang="en-GB" sz="1200" b="1" dirty="0">
                <a:latin typeface="Helvetica" pitchFamily="2" charset="0"/>
              </a:rPr>
              <a:t>M knockout</a:t>
            </a:r>
            <a:r>
              <a:rPr lang="en-CH" sz="1200" b="1" dirty="0">
                <a:latin typeface="Helvetica" pitchFamily="2" charset="0"/>
              </a:rPr>
              <a:t> </a:t>
            </a:r>
          </a:p>
        </p:txBody>
      </p:sp>
      <p:sp>
        <p:nvSpPr>
          <p:cNvPr id="5" name="TextBox 4">
            <a:extLst>
              <a:ext uri="{FF2B5EF4-FFF2-40B4-BE49-F238E27FC236}">
                <a16:creationId xmlns:a16="http://schemas.microsoft.com/office/drawing/2014/main" id="{31510CAF-4AB5-144B-E8E7-D13AA4EDC17F}"/>
              </a:ext>
            </a:extLst>
          </p:cNvPr>
          <p:cNvSpPr txBox="1"/>
          <p:nvPr/>
        </p:nvSpPr>
        <p:spPr>
          <a:xfrm>
            <a:off x="4740087" y="6343458"/>
            <a:ext cx="1261149" cy="461665"/>
          </a:xfrm>
          <a:prstGeom prst="rect">
            <a:avLst/>
          </a:prstGeom>
          <a:solidFill>
            <a:schemeClr val="bg1">
              <a:lumMod val="85000"/>
            </a:schemeClr>
          </a:solidFill>
        </p:spPr>
        <p:txBody>
          <a:bodyPr wrap="square" rtlCol="0">
            <a:spAutoFit/>
          </a:bodyPr>
          <a:lstStyle/>
          <a:p>
            <a:r>
              <a:rPr lang="en-US" sz="1200" b="1" dirty="0">
                <a:latin typeface="Helvetica" pitchFamily="2" charset="0"/>
              </a:rPr>
              <a:t>2 versions of the same thing</a:t>
            </a:r>
            <a:endParaRPr lang="en-CH" sz="1200" b="1" dirty="0">
              <a:latin typeface="Helvetica" pitchFamily="2" charset="0"/>
            </a:endParaRPr>
          </a:p>
        </p:txBody>
      </p:sp>
      <p:cxnSp>
        <p:nvCxnSpPr>
          <p:cNvPr id="6" name="Straight Connector 5">
            <a:extLst>
              <a:ext uri="{FF2B5EF4-FFF2-40B4-BE49-F238E27FC236}">
                <a16:creationId xmlns:a16="http://schemas.microsoft.com/office/drawing/2014/main" id="{705FBCA9-CF80-99E8-D7BA-0558CD2F2175}"/>
              </a:ext>
            </a:extLst>
          </p:cNvPr>
          <p:cNvCxnSpPr/>
          <p:nvPr/>
        </p:nvCxnSpPr>
        <p:spPr>
          <a:xfrm flipV="1">
            <a:off x="5632704" y="1463040"/>
            <a:ext cx="463296" cy="987552"/>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72AB8C80-1041-590E-F150-7106017B6C1E}"/>
              </a:ext>
            </a:extLst>
          </p:cNvPr>
          <p:cNvSpPr txBox="1"/>
          <p:nvPr/>
        </p:nvSpPr>
        <p:spPr>
          <a:xfrm>
            <a:off x="6107839" y="1027906"/>
            <a:ext cx="4782665" cy="553998"/>
          </a:xfrm>
          <a:prstGeom prst="rect">
            <a:avLst/>
          </a:prstGeom>
          <a:noFill/>
        </p:spPr>
        <p:txBody>
          <a:bodyPr wrap="square" rtlCol="0">
            <a:spAutoFit/>
          </a:bodyPr>
          <a:lstStyle/>
          <a:p>
            <a:r>
              <a:rPr lang="en-US" sz="1500" b="1" dirty="0">
                <a:latin typeface="Helvetica" pitchFamily="2" charset="0"/>
              </a:rPr>
              <a:t>Artificial co-culture assay to assess how efficiently the NK cells are killing</a:t>
            </a:r>
            <a:endParaRPr lang="en-CH" sz="1500" b="1" dirty="0">
              <a:latin typeface="Helvetica" pitchFamily="2" charset="0"/>
            </a:endParaRPr>
          </a:p>
        </p:txBody>
      </p:sp>
      <p:sp>
        <p:nvSpPr>
          <p:cNvPr id="8" name="TextBox 7">
            <a:extLst>
              <a:ext uri="{FF2B5EF4-FFF2-40B4-BE49-F238E27FC236}">
                <a16:creationId xmlns:a16="http://schemas.microsoft.com/office/drawing/2014/main" id="{C95B41C4-23D6-28BD-6142-4688E121FD94}"/>
              </a:ext>
            </a:extLst>
          </p:cNvPr>
          <p:cNvSpPr txBox="1"/>
          <p:nvPr/>
        </p:nvSpPr>
        <p:spPr>
          <a:xfrm>
            <a:off x="493603" y="2866304"/>
            <a:ext cx="1865376" cy="1015663"/>
          </a:xfrm>
          <a:prstGeom prst="rect">
            <a:avLst/>
          </a:prstGeom>
          <a:solidFill>
            <a:schemeClr val="accent6">
              <a:lumMod val="20000"/>
              <a:lumOff val="80000"/>
            </a:schemeClr>
          </a:solidFill>
        </p:spPr>
        <p:txBody>
          <a:bodyPr wrap="square" rtlCol="0">
            <a:spAutoFit/>
          </a:bodyPr>
          <a:lstStyle/>
          <a:p>
            <a:r>
              <a:rPr lang="en-US" sz="1200" b="1" dirty="0">
                <a:latin typeface="Helvetica" pitchFamily="2" charset="0"/>
              </a:rPr>
              <a:t>WT: only killed ~ 30%, but they *would* then get killed by CD8 T cells, so clinically useless</a:t>
            </a:r>
            <a:endParaRPr lang="en-CH" sz="1200" b="1" dirty="0">
              <a:latin typeface="Helvetica" pitchFamily="2" charset="0"/>
            </a:endParaRPr>
          </a:p>
        </p:txBody>
      </p:sp>
      <p:sp>
        <p:nvSpPr>
          <p:cNvPr id="9" name="TextBox 8">
            <a:extLst>
              <a:ext uri="{FF2B5EF4-FFF2-40B4-BE49-F238E27FC236}">
                <a16:creationId xmlns:a16="http://schemas.microsoft.com/office/drawing/2014/main" id="{8666153F-C867-8DFE-E6A7-C1FD63AF9098}"/>
              </a:ext>
            </a:extLst>
          </p:cNvPr>
          <p:cNvSpPr txBox="1"/>
          <p:nvPr/>
        </p:nvSpPr>
        <p:spPr>
          <a:xfrm>
            <a:off x="2901696" y="2219973"/>
            <a:ext cx="1103376" cy="646331"/>
          </a:xfrm>
          <a:prstGeom prst="rect">
            <a:avLst/>
          </a:prstGeom>
          <a:solidFill>
            <a:schemeClr val="bg1">
              <a:lumMod val="85000"/>
            </a:schemeClr>
          </a:solidFill>
        </p:spPr>
        <p:txBody>
          <a:bodyPr wrap="square" rtlCol="0">
            <a:spAutoFit/>
          </a:bodyPr>
          <a:lstStyle/>
          <a:p>
            <a:r>
              <a:rPr lang="en-US" sz="1200" b="1" dirty="0">
                <a:latin typeface="Helvetica" pitchFamily="2" charset="0"/>
              </a:rPr>
              <a:t>Full </a:t>
            </a:r>
            <a:r>
              <a:rPr lang="el-GR" sz="1200" b="1" dirty="0">
                <a:latin typeface="Helvetica" pitchFamily="2" charset="0"/>
              </a:rPr>
              <a:t>β2</a:t>
            </a:r>
            <a:r>
              <a:rPr lang="en-GB" sz="1200" b="1" dirty="0">
                <a:latin typeface="Helvetica" pitchFamily="2" charset="0"/>
              </a:rPr>
              <a:t>M KO increases NK killing</a:t>
            </a:r>
            <a:endParaRPr lang="en-CH" sz="1200" b="1" dirty="0">
              <a:latin typeface="Helvetica" pitchFamily="2" charset="0"/>
            </a:endParaRPr>
          </a:p>
        </p:txBody>
      </p:sp>
      <p:sp>
        <p:nvSpPr>
          <p:cNvPr id="10" name="TextBox 9">
            <a:extLst>
              <a:ext uri="{FF2B5EF4-FFF2-40B4-BE49-F238E27FC236}">
                <a16:creationId xmlns:a16="http://schemas.microsoft.com/office/drawing/2014/main" id="{C5EAD39C-06D4-E18D-6503-80A6036014E5}"/>
              </a:ext>
            </a:extLst>
          </p:cNvPr>
          <p:cNvSpPr txBox="1"/>
          <p:nvPr/>
        </p:nvSpPr>
        <p:spPr>
          <a:xfrm>
            <a:off x="3508248" y="3071399"/>
            <a:ext cx="1103376" cy="830997"/>
          </a:xfrm>
          <a:prstGeom prst="rect">
            <a:avLst/>
          </a:prstGeom>
          <a:solidFill>
            <a:schemeClr val="bg1">
              <a:lumMod val="85000"/>
            </a:schemeClr>
          </a:solidFill>
        </p:spPr>
        <p:txBody>
          <a:bodyPr wrap="square" rtlCol="0">
            <a:spAutoFit/>
          </a:bodyPr>
          <a:lstStyle/>
          <a:p>
            <a:r>
              <a:rPr lang="el-GR" sz="1200" b="1" dirty="0">
                <a:latin typeface="Helvetica" pitchFamily="2" charset="0"/>
              </a:rPr>
              <a:t>β2</a:t>
            </a:r>
            <a:r>
              <a:rPr lang="en-GB" sz="1200" b="1" dirty="0">
                <a:latin typeface="Helvetica" pitchFamily="2" charset="0"/>
              </a:rPr>
              <a:t>M – HLA-E brings that back in check</a:t>
            </a:r>
            <a:endParaRPr lang="en-CH" sz="1200" b="1" dirty="0">
              <a:latin typeface="Helvetica" pitchFamily="2" charset="0"/>
            </a:endParaRPr>
          </a:p>
        </p:txBody>
      </p:sp>
      <p:sp>
        <p:nvSpPr>
          <p:cNvPr id="11" name="Title 1">
            <a:extLst>
              <a:ext uri="{FF2B5EF4-FFF2-40B4-BE49-F238E27FC236}">
                <a16:creationId xmlns:a16="http://schemas.microsoft.com/office/drawing/2014/main" id="{28572A6E-E296-D3EE-0B26-69AD93A796A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Remember this plot?</a:t>
            </a:r>
            <a:endParaRPr lang="en-CH" sz="3500" b="1" dirty="0">
              <a:latin typeface="Helvetica" pitchFamily="2" charset="0"/>
            </a:endParaRPr>
          </a:p>
        </p:txBody>
      </p:sp>
    </p:spTree>
    <p:extLst>
      <p:ext uri="{BB962C8B-B14F-4D97-AF65-F5344CB8AC3E}">
        <p14:creationId xmlns:p14="http://schemas.microsoft.com/office/powerpoint/2010/main" val="2866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7F9CE-C806-2D6B-2C0B-64090300F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0B44C-D15B-85D4-897C-0284A73442F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So now, what about the CD8+ T cells?</a:t>
            </a:r>
            <a:endParaRPr lang="en-CH" sz="3500" b="1" dirty="0">
              <a:latin typeface="Helvetica" pitchFamily="2" charset="0"/>
            </a:endParaRPr>
          </a:p>
        </p:txBody>
      </p:sp>
      <p:pic>
        <p:nvPicPr>
          <p:cNvPr id="21506" name="Picture 2" descr="Figure 4">
            <a:extLst>
              <a:ext uri="{FF2B5EF4-FFF2-40B4-BE49-F238E27FC236}">
                <a16:creationId xmlns:a16="http://schemas.microsoft.com/office/drawing/2014/main" id="{92DCC591-1D20-84D1-DE7D-57F6D74E4C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20744" b="43230"/>
          <a:stretch>
            <a:fillRect/>
          </a:stretch>
        </p:blipFill>
        <p:spPr bwMode="auto">
          <a:xfrm>
            <a:off x="2510883" y="2587176"/>
            <a:ext cx="4872487" cy="3615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E06801-B98F-9ED3-2EE5-AF85DB6F1FDD}"/>
              </a:ext>
            </a:extLst>
          </p:cNvPr>
          <p:cNvSpPr txBox="1"/>
          <p:nvPr/>
        </p:nvSpPr>
        <p:spPr>
          <a:xfrm>
            <a:off x="2062766" y="1327783"/>
            <a:ext cx="5618194" cy="1200329"/>
          </a:xfrm>
          <a:prstGeom prst="rect">
            <a:avLst/>
          </a:prstGeom>
          <a:solidFill>
            <a:schemeClr val="accent6">
              <a:lumMod val="20000"/>
              <a:lumOff val="80000"/>
            </a:schemeClr>
          </a:solidFill>
        </p:spPr>
        <p:txBody>
          <a:bodyPr wrap="square" rtlCol="0">
            <a:spAutoFit/>
          </a:bodyPr>
          <a:lstStyle/>
          <a:p>
            <a:r>
              <a:rPr lang="en-US" dirty="0">
                <a:latin typeface="Helvetica" pitchFamily="2" charset="0"/>
              </a:rPr>
              <a:t>See here: the wild-type cells get obliterated by allogeneic CD8⁺ T cells, while the cells lacking </a:t>
            </a:r>
            <a:r>
              <a:rPr lang="el-GR" dirty="0">
                <a:latin typeface="Helvetica" pitchFamily="2" charset="0"/>
              </a:rPr>
              <a:t>β2</a:t>
            </a:r>
            <a:r>
              <a:rPr lang="en-US" dirty="0">
                <a:latin typeface="Helvetica" pitchFamily="2" charset="0"/>
              </a:rPr>
              <a:t>M or expressing only the </a:t>
            </a:r>
            <a:r>
              <a:rPr lang="el-GR" dirty="0">
                <a:latin typeface="Helvetica" pitchFamily="2" charset="0"/>
              </a:rPr>
              <a:t>β2</a:t>
            </a:r>
            <a:r>
              <a:rPr lang="en-US" dirty="0">
                <a:latin typeface="Helvetica" pitchFamily="2" charset="0"/>
              </a:rPr>
              <a:t>M–HLA-E constructs escape death completely</a:t>
            </a:r>
            <a:endParaRPr lang="en-CH" dirty="0">
              <a:latin typeface="Helvetica" pitchFamily="2" charset="0"/>
            </a:endParaRPr>
          </a:p>
        </p:txBody>
      </p:sp>
      <p:sp>
        <p:nvSpPr>
          <p:cNvPr id="12" name="TextBox 11">
            <a:extLst>
              <a:ext uri="{FF2B5EF4-FFF2-40B4-BE49-F238E27FC236}">
                <a16:creationId xmlns:a16="http://schemas.microsoft.com/office/drawing/2014/main" id="{5ACE43EE-69DC-9D62-8B46-5676B031B57A}"/>
              </a:ext>
            </a:extLst>
          </p:cNvPr>
          <p:cNvSpPr txBox="1"/>
          <p:nvPr/>
        </p:nvSpPr>
        <p:spPr>
          <a:xfrm>
            <a:off x="1144859" y="6169709"/>
            <a:ext cx="3117011" cy="646331"/>
          </a:xfrm>
          <a:prstGeom prst="rect">
            <a:avLst/>
          </a:prstGeom>
          <a:solidFill>
            <a:schemeClr val="bg2"/>
          </a:solidFill>
        </p:spPr>
        <p:txBody>
          <a:bodyPr wrap="square" rtlCol="0">
            <a:spAutoFit/>
          </a:bodyPr>
          <a:lstStyle/>
          <a:p>
            <a:r>
              <a:rPr lang="en-CH" dirty="0">
                <a:latin typeface="Helvetica" pitchFamily="2" charset="0"/>
              </a:rPr>
              <a:t>Remember, this is basically a </a:t>
            </a:r>
            <a:r>
              <a:rPr lang="el-GR" b="1" dirty="0">
                <a:latin typeface="Helvetica" pitchFamily="2" charset="0"/>
              </a:rPr>
              <a:t>β2</a:t>
            </a:r>
            <a:r>
              <a:rPr lang="en-GB" b="1" dirty="0">
                <a:latin typeface="Helvetica" pitchFamily="2" charset="0"/>
              </a:rPr>
              <a:t>M knockout</a:t>
            </a:r>
            <a:endParaRPr lang="en-CH" dirty="0">
              <a:latin typeface="Helvetica" pitchFamily="2" charset="0"/>
            </a:endParaRPr>
          </a:p>
        </p:txBody>
      </p:sp>
      <p:cxnSp>
        <p:nvCxnSpPr>
          <p:cNvPr id="14" name="Straight Connector 13">
            <a:extLst>
              <a:ext uri="{FF2B5EF4-FFF2-40B4-BE49-F238E27FC236}">
                <a16:creationId xmlns:a16="http://schemas.microsoft.com/office/drawing/2014/main" id="{24564503-B41F-72EF-1B79-363466876F3C}"/>
              </a:ext>
            </a:extLst>
          </p:cNvPr>
          <p:cNvCxnSpPr>
            <a:cxnSpLocks/>
          </p:cNvCxnSpPr>
          <p:nvPr/>
        </p:nvCxnSpPr>
        <p:spPr>
          <a:xfrm flipV="1">
            <a:off x="2871537" y="5894173"/>
            <a:ext cx="1082625" cy="30877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8E92850-F1AC-0DB1-D767-99C9EA2BC568}"/>
              </a:ext>
            </a:extLst>
          </p:cNvPr>
          <p:cNvSpPr txBox="1"/>
          <p:nvPr/>
        </p:nvSpPr>
        <p:spPr>
          <a:xfrm>
            <a:off x="4391768" y="3581446"/>
            <a:ext cx="5983204" cy="923330"/>
          </a:xfrm>
          <a:prstGeom prst="rect">
            <a:avLst/>
          </a:prstGeom>
          <a:noFill/>
          <a:ln>
            <a:solidFill>
              <a:schemeClr val="bg2">
                <a:lumMod val="90000"/>
              </a:schemeClr>
            </a:solidFill>
          </a:ln>
        </p:spPr>
        <p:txBody>
          <a:bodyPr wrap="square" rtlCol="0">
            <a:spAutoFit/>
          </a:bodyPr>
          <a:lstStyle/>
          <a:p>
            <a:r>
              <a:rPr lang="en-US" b="1" dirty="0">
                <a:latin typeface="Helvetica" pitchFamily="2" charset="0"/>
              </a:rPr>
              <a:t>How do you synthesize this CD8+ data with the NK data? What is the general conclusion that can be made about these </a:t>
            </a:r>
            <a:r>
              <a:rPr lang="el-GR" b="1" dirty="0">
                <a:latin typeface="Helvetica" pitchFamily="2" charset="0"/>
              </a:rPr>
              <a:t>β2</a:t>
            </a:r>
            <a:r>
              <a:rPr lang="en-GB" b="1" dirty="0">
                <a:latin typeface="Helvetica" pitchFamily="2" charset="0"/>
              </a:rPr>
              <a:t>M – HLA E engineered cells?</a:t>
            </a:r>
            <a:r>
              <a:rPr lang="en-US" b="1" dirty="0">
                <a:latin typeface="Helvetica" pitchFamily="2" charset="0"/>
              </a:rPr>
              <a:t> </a:t>
            </a:r>
            <a:endParaRPr lang="en-CH" b="1" dirty="0">
              <a:latin typeface="Helvetica" pitchFamily="2" charset="0"/>
            </a:endParaRPr>
          </a:p>
        </p:txBody>
      </p:sp>
    </p:spTree>
    <p:extLst>
      <p:ext uri="{BB962C8B-B14F-4D97-AF65-F5344CB8AC3E}">
        <p14:creationId xmlns:p14="http://schemas.microsoft.com/office/powerpoint/2010/main" val="20528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17407-2856-A542-2C67-8DCDE2870BEE}"/>
              </a:ext>
            </a:extLst>
          </p:cNvPr>
          <p:cNvPicPr>
            <a:picLocks noChangeAspect="1"/>
          </p:cNvPicPr>
          <p:nvPr/>
        </p:nvPicPr>
        <p:blipFill>
          <a:blip r:embed="rId2"/>
          <a:srcRect l="16018" t="19913" r="6791" b="10923"/>
          <a:stretch>
            <a:fillRect/>
          </a:stretch>
        </p:blipFill>
        <p:spPr>
          <a:xfrm>
            <a:off x="1825776" y="1690688"/>
            <a:ext cx="9528024" cy="4802187"/>
          </a:xfrm>
          <a:prstGeom prst="rect">
            <a:avLst/>
          </a:prstGeom>
        </p:spPr>
      </p:pic>
      <p:sp>
        <p:nvSpPr>
          <p:cNvPr id="3" name="Rectangle 2">
            <a:extLst>
              <a:ext uri="{FF2B5EF4-FFF2-40B4-BE49-F238E27FC236}">
                <a16:creationId xmlns:a16="http://schemas.microsoft.com/office/drawing/2014/main" id="{9DAC3039-E573-5F38-DE8D-887BD501CD8C}"/>
              </a:ext>
            </a:extLst>
          </p:cNvPr>
          <p:cNvSpPr/>
          <p:nvPr/>
        </p:nvSpPr>
        <p:spPr>
          <a:xfrm>
            <a:off x="3062177" y="1911310"/>
            <a:ext cx="723014" cy="5741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itle 1">
            <a:extLst>
              <a:ext uri="{FF2B5EF4-FFF2-40B4-BE49-F238E27FC236}">
                <a16:creationId xmlns:a16="http://schemas.microsoft.com/office/drawing/2014/main" id="{91B86EE2-9233-8077-1D1B-D0906115502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Helvetica" pitchFamily="2" charset="0"/>
              </a:rPr>
              <a:t>The </a:t>
            </a:r>
            <a:r>
              <a:rPr lang="el-GR" sz="3600" b="1" dirty="0">
                <a:latin typeface="Helvetica" pitchFamily="2" charset="0"/>
              </a:rPr>
              <a:t>β2</a:t>
            </a:r>
            <a:r>
              <a:rPr lang="en-GB" sz="3600" b="1" dirty="0">
                <a:latin typeface="Helvetica" pitchFamily="2" charset="0"/>
              </a:rPr>
              <a:t>M – HLA-E engineered cells escape both CD8⁺ T-cell attack and NK-cell attack </a:t>
            </a:r>
            <a:r>
              <a:rPr lang="en-US" sz="3500" b="1" dirty="0">
                <a:latin typeface="Helvetica" pitchFamily="2" charset="0"/>
              </a:rPr>
              <a:t> </a:t>
            </a:r>
            <a:endParaRPr lang="en-CH" sz="3500" b="1" dirty="0">
              <a:latin typeface="Helvetica" pitchFamily="2" charset="0"/>
            </a:endParaRPr>
          </a:p>
        </p:txBody>
      </p:sp>
      <p:sp>
        <p:nvSpPr>
          <p:cNvPr id="7" name="TextBox 6">
            <a:extLst>
              <a:ext uri="{FF2B5EF4-FFF2-40B4-BE49-F238E27FC236}">
                <a16:creationId xmlns:a16="http://schemas.microsoft.com/office/drawing/2014/main" id="{60D0FA34-2D44-B339-C22D-47FB006E862E}"/>
              </a:ext>
            </a:extLst>
          </p:cNvPr>
          <p:cNvSpPr txBox="1"/>
          <p:nvPr/>
        </p:nvSpPr>
        <p:spPr>
          <a:xfrm>
            <a:off x="8249478" y="2198389"/>
            <a:ext cx="3456969" cy="861774"/>
          </a:xfrm>
          <a:prstGeom prst="rect">
            <a:avLst/>
          </a:prstGeom>
          <a:solidFill>
            <a:schemeClr val="accent6">
              <a:lumMod val="20000"/>
              <a:lumOff val="80000"/>
            </a:schemeClr>
          </a:solidFill>
        </p:spPr>
        <p:txBody>
          <a:bodyPr wrap="square" rtlCol="0">
            <a:spAutoFit/>
          </a:bodyPr>
          <a:lstStyle/>
          <a:p>
            <a:r>
              <a:rPr lang="en-CH" sz="2500" b="1" dirty="0">
                <a:latin typeface="Helvetica" pitchFamily="2" charset="0"/>
              </a:rPr>
              <a:t>A step towards universal donor cells</a:t>
            </a:r>
          </a:p>
        </p:txBody>
      </p:sp>
    </p:spTree>
    <p:extLst>
      <p:ext uri="{BB962C8B-B14F-4D97-AF65-F5344CB8AC3E}">
        <p14:creationId xmlns:p14="http://schemas.microsoft.com/office/powerpoint/2010/main" val="264655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5779D-F038-258B-3228-C86C26C2AB27}"/>
              </a:ext>
            </a:extLst>
          </p:cNvPr>
          <p:cNvPicPr>
            <a:picLocks noChangeAspect="1"/>
          </p:cNvPicPr>
          <p:nvPr/>
        </p:nvPicPr>
        <p:blipFill>
          <a:blip r:embed="rId2"/>
          <a:stretch>
            <a:fillRect/>
          </a:stretch>
        </p:blipFill>
        <p:spPr>
          <a:xfrm>
            <a:off x="2899610" y="962851"/>
            <a:ext cx="7772400" cy="5525560"/>
          </a:xfrm>
          <a:prstGeom prst="rect">
            <a:avLst/>
          </a:prstGeom>
        </p:spPr>
      </p:pic>
      <p:sp>
        <p:nvSpPr>
          <p:cNvPr id="3" name="TextBox 2">
            <a:extLst>
              <a:ext uri="{FF2B5EF4-FFF2-40B4-BE49-F238E27FC236}">
                <a16:creationId xmlns:a16="http://schemas.microsoft.com/office/drawing/2014/main" id="{3D686D47-0923-4CF9-1DC1-DE8300E7042B}"/>
              </a:ext>
            </a:extLst>
          </p:cNvPr>
          <p:cNvSpPr txBox="1"/>
          <p:nvPr/>
        </p:nvSpPr>
        <p:spPr>
          <a:xfrm>
            <a:off x="433189" y="229413"/>
            <a:ext cx="2466422" cy="861774"/>
          </a:xfrm>
          <a:prstGeom prst="rect">
            <a:avLst/>
          </a:prstGeom>
          <a:solidFill>
            <a:schemeClr val="accent6">
              <a:lumMod val="20000"/>
              <a:lumOff val="80000"/>
            </a:schemeClr>
          </a:solidFill>
        </p:spPr>
        <p:txBody>
          <a:bodyPr wrap="square" rtlCol="0">
            <a:spAutoFit/>
          </a:bodyPr>
          <a:lstStyle/>
          <a:p>
            <a:r>
              <a:rPr lang="en-CH" sz="2500" b="1" dirty="0">
                <a:latin typeface="Helvetica" pitchFamily="2" charset="0"/>
              </a:rPr>
              <a:t>Alternative approaches…</a:t>
            </a:r>
          </a:p>
        </p:txBody>
      </p:sp>
    </p:spTree>
    <p:extLst>
      <p:ext uri="{BB962C8B-B14F-4D97-AF65-F5344CB8AC3E}">
        <p14:creationId xmlns:p14="http://schemas.microsoft.com/office/powerpoint/2010/main" val="291283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80B38-3FF5-F3C8-DEA8-263EAE297157}"/>
              </a:ext>
            </a:extLst>
          </p:cNvPr>
          <p:cNvPicPr>
            <a:picLocks noChangeAspect="1"/>
          </p:cNvPicPr>
          <p:nvPr/>
        </p:nvPicPr>
        <p:blipFill>
          <a:blip r:embed="rId2"/>
          <a:stretch>
            <a:fillRect/>
          </a:stretch>
        </p:blipFill>
        <p:spPr>
          <a:xfrm>
            <a:off x="0" y="0"/>
            <a:ext cx="7491933" cy="6858000"/>
          </a:xfrm>
          <a:prstGeom prst="rect">
            <a:avLst/>
          </a:prstGeom>
        </p:spPr>
      </p:pic>
      <p:pic>
        <p:nvPicPr>
          <p:cNvPr id="3" name="Picture 2">
            <a:extLst>
              <a:ext uri="{FF2B5EF4-FFF2-40B4-BE49-F238E27FC236}">
                <a16:creationId xmlns:a16="http://schemas.microsoft.com/office/drawing/2014/main" id="{0FE01AE8-8F5B-4B8F-FB6E-1755364AFB2B}"/>
              </a:ext>
            </a:extLst>
          </p:cNvPr>
          <p:cNvPicPr>
            <a:picLocks noChangeAspect="1"/>
          </p:cNvPicPr>
          <p:nvPr/>
        </p:nvPicPr>
        <p:blipFill>
          <a:blip r:embed="rId3"/>
          <a:stretch>
            <a:fillRect/>
          </a:stretch>
        </p:blipFill>
        <p:spPr>
          <a:xfrm>
            <a:off x="7568354" y="287362"/>
            <a:ext cx="4538586" cy="680201"/>
          </a:xfrm>
          <a:prstGeom prst="rect">
            <a:avLst/>
          </a:prstGeom>
        </p:spPr>
      </p:pic>
      <p:sp>
        <p:nvSpPr>
          <p:cNvPr id="4" name="TextBox 3">
            <a:extLst>
              <a:ext uri="{FF2B5EF4-FFF2-40B4-BE49-F238E27FC236}">
                <a16:creationId xmlns:a16="http://schemas.microsoft.com/office/drawing/2014/main" id="{6A8350BB-0B3B-C4F6-16E8-3A8DB58F35BC}"/>
              </a:ext>
            </a:extLst>
          </p:cNvPr>
          <p:cNvSpPr txBox="1"/>
          <p:nvPr/>
        </p:nvSpPr>
        <p:spPr>
          <a:xfrm>
            <a:off x="7568355" y="1145765"/>
            <a:ext cx="3170530" cy="477054"/>
          </a:xfrm>
          <a:prstGeom prst="rect">
            <a:avLst/>
          </a:prstGeom>
          <a:solidFill>
            <a:schemeClr val="accent6">
              <a:lumMod val="20000"/>
              <a:lumOff val="80000"/>
            </a:schemeClr>
          </a:solidFill>
        </p:spPr>
        <p:txBody>
          <a:bodyPr wrap="square" rtlCol="0">
            <a:spAutoFit/>
          </a:bodyPr>
          <a:lstStyle/>
          <a:p>
            <a:r>
              <a:rPr lang="en-CH" sz="2500" b="1" dirty="0">
                <a:latin typeface="Helvetica" pitchFamily="2" charset="0"/>
              </a:rPr>
              <a:t>Work in progress…</a:t>
            </a:r>
          </a:p>
        </p:txBody>
      </p:sp>
    </p:spTree>
    <p:extLst>
      <p:ext uri="{BB962C8B-B14F-4D97-AF65-F5344CB8AC3E}">
        <p14:creationId xmlns:p14="http://schemas.microsoft.com/office/powerpoint/2010/main" val="169073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41E9-5E8F-EDF7-606A-C5A3FED4FD6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158576B-E4A3-34BE-CEB8-4C14DDE71023}"/>
              </a:ext>
            </a:extLst>
          </p:cNvPr>
          <p:cNvSpPr/>
          <p:nvPr/>
        </p:nvSpPr>
        <p:spPr>
          <a:xfrm>
            <a:off x="5517524" y="2011878"/>
            <a:ext cx="627737" cy="1721477"/>
          </a:xfrm>
          <a:prstGeom prst="rect">
            <a:avLst/>
          </a:prstGeom>
          <a:solidFill>
            <a:srgbClr val="FFF3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D0DADFF5-E4DC-6F61-C1AD-FBEB4E0F08ED}"/>
              </a:ext>
            </a:extLst>
          </p:cNvPr>
          <p:cNvSpPr>
            <a:spLocks noGrp="1"/>
          </p:cNvSpPr>
          <p:nvPr>
            <p:ph type="title"/>
          </p:nvPr>
        </p:nvSpPr>
        <p:spPr/>
        <p:txBody>
          <a:bodyPr/>
          <a:lstStyle/>
          <a:p>
            <a:r>
              <a:rPr lang="en-CH" b="1" dirty="0">
                <a:latin typeface="Helvetica" pitchFamily="2" charset="0"/>
              </a:rPr>
              <a:t>Pluripotent stem cells</a:t>
            </a:r>
          </a:p>
        </p:txBody>
      </p:sp>
      <p:pic>
        <p:nvPicPr>
          <p:cNvPr id="6146" name="Picture 2" descr="undefined">
            <a:extLst>
              <a:ext uri="{FF2B5EF4-FFF2-40B4-BE49-F238E27FC236}">
                <a16:creationId xmlns:a16="http://schemas.microsoft.com/office/drawing/2014/main" id="{4A70FE6E-633B-9272-2EB0-E0EFAFBAF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03449"/>
            <a:ext cx="8921041" cy="22662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ontiers | Induced pluripotent stem cells: Generation methods and a new  perspective in COVID-19 research">
            <a:extLst>
              <a:ext uri="{FF2B5EF4-FFF2-40B4-BE49-F238E27FC236}">
                <a16:creationId xmlns:a16="http://schemas.microsoft.com/office/drawing/2014/main" id="{39941B73-5A0D-44DC-331D-CB1310B54D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93" t="3316" r="31163" b="45946"/>
          <a:stretch>
            <a:fillRect/>
          </a:stretch>
        </p:blipFill>
        <p:spPr bwMode="auto">
          <a:xfrm>
            <a:off x="6145261" y="2012816"/>
            <a:ext cx="3613980" cy="17205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obel Prize 2012 in Physiology or Medicine for Stem Cell Research | Learn &amp;  Share | Leica Microsystems">
            <a:extLst>
              <a:ext uri="{FF2B5EF4-FFF2-40B4-BE49-F238E27FC236}">
                <a16:creationId xmlns:a16="http://schemas.microsoft.com/office/drawing/2014/main" id="{9C7E541E-277D-FFCD-F6B0-A69850DE19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000" b="31594"/>
          <a:stretch>
            <a:fillRect/>
          </a:stretch>
        </p:blipFill>
        <p:spPr bwMode="auto">
          <a:xfrm>
            <a:off x="669299" y="1690688"/>
            <a:ext cx="4848225" cy="201665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Man outline">
            <a:extLst>
              <a:ext uri="{FF2B5EF4-FFF2-40B4-BE49-F238E27FC236}">
                <a16:creationId xmlns:a16="http://schemas.microsoft.com/office/drawing/2014/main" id="{56E6F0CE-6E70-2F1D-97B2-04FD15D8D6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4193" y="2705446"/>
            <a:ext cx="914400" cy="914400"/>
          </a:xfrm>
          <a:prstGeom prst="rect">
            <a:avLst/>
          </a:prstGeom>
        </p:spPr>
      </p:pic>
      <p:sp>
        <p:nvSpPr>
          <p:cNvPr id="14" name="Rectangle 13">
            <a:extLst>
              <a:ext uri="{FF2B5EF4-FFF2-40B4-BE49-F238E27FC236}">
                <a16:creationId xmlns:a16="http://schemas.microsoft.com/office/drawing/2014/main" id="{BE373EA6-CFB8-6C34-58FF-01A1C2B7A6F8}"/>
              </a:ext>
            </a:extLst>
          </p:cNvPr>
          <p:cNvSpPr/>
          <p:nvPr/>
        </p:nvSpPr>
        <p:spPr>
          <a:xfrm>
            <a:off x="5517523" y="1900600"/>
            <a:ext cx="4241718" cy="160265"/>
          </a:xfrm>
          <a:prstGeom prst="rect">
            <a:avLst/>
          </a:prstGeom>
          <a:solidFill>
            <a:srgbClr val="FFF3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6570A340-57CB-D291-6484-331296D3C96D}"/>
              </a:ext>
            </a:extLst>
          </p:cNvPr>
          <p:cNvSpPr txBox="1"/>
          <p:nvPr/>
        </p:nvSpPr>
        <p:spPr>
          <a:xfrm>
            <a:off x="5517523" y="2147725"/>
            <a:ext cx="914400" cy="523220"/>
          </a:xfrm>
          <a:prstGeom prst="rect">
            <a:avLst/>
          </a:prstGeom>
          <a:noFill/>
        </p:spPr>
        <p:txBody>
          <a:bodyPr wrap="square" rtlCol="0">
            <a:spAutoFit/>
          </a:bodyPr>
          <a:lstStyle/>
          <a:p>
            <a:r>
              <a:rPr lang="en-CH" sz="1400" dirty="0">
                <a:latin typeface="Helvetica" pitchFamily="2" charset="0"/>
              </a:rPr>
              <a:t>Healthy donor</a:t>
            </a:r>
          </a:p>
        </p:txBody>
      </p:sp>
      <p:sp>
        <p:nvSpPr>
          <p:cNvPr id="16" name="TextBox 15">
            <a:extLst>
              <a:ext uri="{FF2B5EF4-FFF2-40B4-BE49-F238E27FC236}">
                <a16:creationId xmlns:a16="http://schemas.microsoft.com/office/drawing/2014/main" id="{7B070266-58A4-858C-710F-92F9B59FE448}"/>
              </a:ext>
            </a:extLst>
          </p:cNvPr>
          <p:cNvSpPr txBox="1"/>
          <p:nvPr/>
        </p:nvSpPr>
        <p:spPr>
          <a:xfrm>
            <a:off x="9902572" y="1846218"/>
            <a:ext cx="2033614" cy="923330"/>
          </a:xfrm>
          <a:prstGeom prst="rect">
            <a:avLst/>
          </a:prstGeom>
          <a:noFill/>
        </p:spPr>
        <p:txBody>
          <a:bodyPr wrap="square" rtlCol="0">
            <a:spAutoFit/>
          </a:bodyPr>
          <a:lstStyle/>
          <a:p>
            <a:r>
              <a:rPr lang="en-CH" b="1" dirty="0">
                <a:latin typeface="Helvetica" pitchFamily="2" charset="0"/>
              </a:rPr>
              <a:t>2012 Nobel prize in Physiology or Medicine</a:t>
            </a:r>
          </a:p>
        </p:txBody>
      </p:sp>
    </p:spTree>
    <p:extLst>
      <p:ext uri="{BB962C8B-B14F-4D97-AF65-F5344CB8AC3E}">
        <p14:creationId xmlns:p14="http://schemas.microsoft.com/office/powerpoint/2010/main" val="226494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B79438-2496-9AB3-E89E-04FB7143B1E3}"/>
              </a:ext>
            </a:extLst>
          </p:cNvPr>
          <p:cNvPicPr>
            <a:picLocks noChangeAspect="1"/>
          </p:cNvPicPr>
          <p:nvPr/>
        </p:nvPicPr>
        <p:blipFill>
          <a:blip r:embed="rId3"/>
          <a:stretch>
            <a:fillRect/>
          </a:stretch>
        </p:blipFill>
        <p:spPr>
          <a:xfrm>
            <a:off x="121207" y="0"/>
            <a:ext cx="11949585" cy="6721642"/>
          </a:xfrm>
          <a:prstGeom prst="rect">
            <a:avLst/>
          </a:prstGeom>
        </p:spPr>
      </p:pic>
    </p:spTree>
    <p:extLst>
      <p:ext uri="{BB962C8B-B14F-4D97-AF65-F5344CB8AC3E}">
        <p14:creationId xmlns:p14="http://schemas.microsoft.com/office/powerpoint/2010/main" val="63198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91FB-D3E2-5FD3-75FC-A1F19C1E8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9EB29-542A-142C-7614-597B17816AB7}"/>
              </a:ext>
            </a:extLst>
          </p:cNvPr>
          <p:cNvSpPr>
            <a:spLocks noGrp="1"/>
          </p:cNvSpPr>
          <p:nvPr>
            <p:ph type="title"/>
          </p:nvPr>
        </p:nvSpPr>
        <p:spPr/>
        <p:txBody>
          <a:bodyPr/>
          <a:lstStyle/>
          <a:p>
            <a:r>
              <a:rPr lang="en-CH" b="1" dirty="0">
                <a:latin typeface="Helvetica" pitchFamily="2" charset="0"/>
              </a:rPr>
              <a:t>Why would PSCs be an allograft?</a:t>
            </a:r>
          </a:p>
        </p:txBody>
      </p:sp>
      <p:sp>
        <p:nvSpPr>
          <p:cNvPr id="3" name="Content Placeholder 2">
            <a:extLst>
              <a:ext uri="{FF2B5EF4-FFF2-40B4-BE49-F238E27FC236}">
                <a16:creationId xmlns:a16="http://schemas.microsoft.com/office/drawing/2014/main" id="{380C27AF-EB90-F46E-6D0D-CF6F01ED7CEC}"/>
              </a:ext>
            </a:extLst>
          </p:cNvPr>
          <p:cNvSpPr>
            <a:spLocks noGrp="1"/>
          </p:cNvSpPr>
          <p:nvPr>
            <p:ph idx="1"/>
          </p:nvPr>
        </p:nvSpPr>
        <p:spPr>
          <a:xfrm>
            <a:off x="838199" y="1825625"/>
            <a:ext cx="9938657" cy="4351338"/>
          </a:xfrm>
        </p:spPr>
        <p:txBody>
          <a:bodyPr>
            <a:normAutofit/>
          </a:bodyPr>
          <a:lstStyle/>
          <a:p>
            <a:r>
              <a:rPr lang="en-GB" sz="2500" dirty="0">
                <a:latin typeface="Helvetica" pitchFamily="2" charset="0"/>
              </a:rPr>
              <a:t>Why not just use patient-derived (autologous) PSCs?</a:t>
            </a:r>
          </a:p>
          <a:p>
            <a:r>
              <a:rPr lang="en-GB" sz="2500" dirty="0">
                <a:latin typeface="Helvetica" pitchFamily="2" charset="0"/>
              </a:rPr>
              <a:t>Generating autologous PSCs takes months and is extremely costly</a:t>
            </a:r>
          </a:p>
          <a:p>
            <a:r>
              <a:rPr lang="en-GB" sz="2500" dirty="0">
                <a:latin typeface="Helvetica" pitchFamily="2" charset="0"/>
              </a:rPr>
              <a:t>Hard to scale → each patient needs a custom manufacturing pipeline</a:t>
            </a:r>
          </a:p>
          <a:p>
            <a:r>
              <a:rPr lang="en-GB" sz="2500" dirty="0">
                <a:latin typeface="Helvetica" pitchFamily="2" charset="0"/>
              </a:rPr>
              <a:t>PSCs would carry the patient’s genetic disease mutations</a:t>
            </a:r>
          </a:p>
          <a:p>
            <a:r>
              <a:rPr lang="en-GB" sz="2500" dirty="0">
                <a:latin typeface="Helvetica" pitchFamily="2" charset="0"/>
              </a:rPr>
              <a:t>Not all patients can donate suitable starting cells</a:t>
            </a:r>
          </a:p>
          <a:p>
            <a:r>
              <a:rPr lang="en-GB" sz="2500" dirty="0">
                <a:latin typeface="Helvetica" pitchFamily="2" charset="0"/>
              </a:rPr>
              <a:t>Therefore: universal donor PSCs would be far more practical</a:t>
            </a:r>
            <a:endParaRPr lang="en-CH" sz="2500" dirty="0">
              <a:latin typeface="Helvetica" pitchFamily="2" charset="0"/>
            </a:endParaRPr>
          </a:p>
        </p:txBody>
      </p:sp>
    </p:spTree>
    <p:extLst>
      <p:ext uri="{BB962C8B-B14F-4D97-AF65-F5344CB8AC3E}">
        <p14:creationId xmlns:p14="http://schemas.microsoft.com/office/powerpoint/2010/main" val="349711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DC8C-1986-D9C5-D00F-E3CCD0A31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4F6F8-371A-2898-41AC-27A47AFED35E}"/>
              </a:ext>
            </a:extLst>
          </p:cNvPr>
          <p:cNvSpPr>
            <a:spLocks noGrp="1"/>
          </p:cNvSpPr>
          <p:nvPr>
            <p:ph type="title"/>
          </p:nvPr>
        </p:nvSpPr>
        <p:spPr/>
        <p:txBody>
          <a:bodyPr/>
          <a:lstStyle/>
          <a:p>
            <a:r>
              <a:rPr lang="en-CH" b="1" dirty="0">
                <a:latin typeface="Helvetica" pitchFamily="2" charset="0"/>
              </a:rPr>
              <a:t>MHC molecules / HLA</a:t>
            </a:r>
          </a:p>
        </p:txBody>
      </p:sp>
      <p:sp>
        <p:nvSpPr>
          <p:cNvPr id="3" name="Content Placeholder 2">
            <a:extLst>
              <a:ext uri="{FF2B5EF4-FFF2-40B4-BE49-F238E27FC236}">
                <a16:creationId xmlns:a16="http://schemas.microsoft.com/office/drawing/2014/main" id="{D3FA4E41-FD02-0A7A-FFC0-74A27A5CDB77}"/>
              </a:ext>
            </a:extLst>
          </p:cNvPr>
          <p:cNvSpPr>
            <a:spLocks noGrp="1"/>
          </p:cNvSpPr>
          <p:nvPr>
            <p:ph idx="1"/>
          </p:nvPr>
        </p:nvSpPr>
        <p:spPr>
          <a:xfrm>
            <a:off x="838200" y="1825625"/>
            <a:ext cx="6637422" cy="4351338"/>
          </a:xfrm>
        </p:spPr>
        <p:txBody>
          <a:bodyPr>
            <a:normAutofit fontScale="85000" lnSpcReduction="20000"/>
          </a:bodyPr>
          <a:lstStyle/>
          <a:p>
            <a:r>
              <a:rPr lang="en-GB" dirty="0">
                <a:latin typeface="Helvetica" pitchFamily="2" charset="0"/>
              </a:rPr>
              <a:t>Major mediator of immune rejection of transplants </a:t>
            </a:r>
          </a:p>
          <a:p>
            <a:r>
              <a:rPr lang="en-GB" dirty="0">
                <a:latin typeface="Helvetica" pitchFamily="2" charset="0"/>
              </a:rPr>
              <a:t>HLA-I: expressed on the surface of all nucleated cells and present antigens to CD8 T cells </a:t>
            </a:r>
          </a:p>
          <a:p>
            <a:r>
              <a:rPr lang="en-GB" dirty="0">
                <a:latin typeface="Helvetica" pitchFamily="2" charset="0"/>
              </a:rPr>
              <a:t>HLA-II: majorly expressed on antigen- presenting cells and engages CD4 T cells </a:t>
            </a:r>
          </a:p>
          <a:p>
            <a:r>
              <a:rPr lang="en-GB" b="1" dirty="0">
                <a:latin typeface="Helvetica" pitchFamily="2" charset="0"/>
              </a:rPr>
              <a:t>Classical HLA-I </a:t>
            </a:r>
            <a:r>
              <a:rPr lang="en-GB" dirty="0">
                <a:latin typeface="Helvetica" pitchFamily="2" charset="0"/>
              </a:rPr>
              <a:t>(HLA-A, -B, -C): </a:t>
            </a:r>
            <a:r>
              <a:rPr lang="en-GB" b="1" dirty="0">
                <a:latin typeface="Helvetica" pitchFamily="2" charset="0"/>
              </a:rPr>
              <a:t>highly polymorphic</a:t>
            </a:r>
            <a:r>
              <a:rPr lang="en-GB" dirty="0">
                <a:latin typeface="Helvetica" pitchFamily="2" charset="0"/>
              </a:rPr>
              <a:t> </a:t>
            </a:r>
          </a:p>
          <a:p>
            <a:r>
              <a:rPr lang="en-GB" dirty="0">
                <a:latin typeface="Helvetica" pitchFamily="2" charset="0"/>
              </a:rPr>
              <a:t>They can present diverse peptides to CD8 T cells, variation helps population survive pathogens</a:t>
            </a:r>
          </a:p>
          <a:p>
            <a:r>
              <a:rPr lang="en-GB" b="1" dirty="0">
                <a:latin typeface="Helvetica" pitchFamily="2" charset="0"/>
              </a:rPr>
              <a:t>Non-classical HLA-I </a:t>
            </a:r>
            <a:r>
              <a:rPr lang="en-GB" dirty="0">
                <a:latin typeface="Helvetica" pitchFamily="2" charset="0"/>
              </a:rPr>
              <a:t>(HLA-E, -F, -G): </a:t>
            </a:r>
            <a:r>
              <a:rPr lang="en-GB" b="1" dirty="0">
                <a:latin typeface="Helvetica" pitchFamily="2" charset="0"/>
              </a:rPr>
              <a:t>limited polymorphism</a:t>
            </a:r>
          </a:p>
        </p:txBody>
      </p:sp>
      <p:pic>
        <p:nvPicPr>
          <p:cNvPr id="7" name="Picture 6">
            <a:extLst>
              <a:ext uri="{FF2B5EF4-FFF2-40B4-BE49-F238E27FC236}">
                <a16:creationId xmlns:a16="http://schemas.microsoft.com/office/drawing/2014/main" id="{4CC82D2A-B6C6-4A94-4D39-4CFD423CB9F4}"/>
              </a:ext>
            </a:extLst>
          </p:cNvPr>
          <p:cNvPicPr>
            <a:picLocks noChangeAspect="1"/>
          </p:cNvPicPr>
          <p:nvPr/>
        </p:nvPicPr>
        <p:blipFill>
          <a:blip r:embed="rId3"/>
          <a:srcRect l="65273" t="35917" r="2928" b="33763"/>
          <a:stretch>
            <a:fillRect/>
          </a:stretch>
        </p:blipFill>
        <p:spPr>
          <a:xfrm>
            <a:off x="7748336" y="2755941"/>
            <a:ext cx="4283243" cy="2297321"/>
          </a:xfrm>
          <a:prstGeom prst="rect">
            <a:avLst/>
          </a:prstGeom>
        </p:spPr>
      </p:pic>
      <p:sp>
        <p:nvSpPr>
          <p:cNvPr id="8" name="Rectangle 7">
            <a:extLst>
              <a:ext uri="{FF2B5EF4-FFF2-40B4-BE49-F238E27FC236}">
                <a16:creationId xmlns:a16="http://schemas.microsoft.com/office/drawing/2014/main" id="{92AF24D7-1B11-BC00-DE6B-9F58AB7CC359}"/>
              </a:ext>
            </a:extLst>
          </p:cNvPr>
          <p:cNvSpPr/>
          <p:nvPr/>
        </p:nvSpPr>
        <p:spPr>
          <a:xfrm>
            <a:off x="7748336" y="2550695"/>
            <a:ext cx="641685"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A7F183E0-150A-902A-F3A4-84F7EF69AF08}"/>
              </a:ext>
            </a:extLst>
          </p:cNvPr>
          <p:cNvSpPr txBox="1"/>
          <p:nvPr/>
        </p:nvSpPr>
        <p:spPr>
          <a:xfrm>
            <a:off x="8069178" y="2181363"/>
            <a:ext cx="3641558" cy="369332"/>
          </a:xfrm>
          <a:prstGeom prst="rect">
            <a:avLst/>
          </a:prstGeom>
          <a:noFill/>
          <a:ln>
            <a:solidFill>
              <a:schemeClr val="bg2">
                <a:lumMod val="75000"/>
              </a:schemeClr>
            </a:solidFill>
          </a:ln>
        </p:spPr>
        <p:txBody>
          <a:bodyPr wrap="square" rtlCol="0">
            <a:spAutoFit/>
          </a:bodyPr>
          <a:lstStyle/>
          <a:p>
            <a:r>
              <a:rPr lang="en-CH" b="1" dirty="0">
                <a:solidFill>
                  <a:schemeClr val="bg2">
                    <a:lumMod val="75000"/>
                  </a:schemeClr>
                </a:solidFill>
                <a:latin typeface="Helvetica" pitchFamily="2" charset="0"/>
              </a:rPr>
              <a:t>Challenge #1: how to avoid this</a:t>
            </a:r>
          </a:p>
        </p:txBody>
      </p:sp>
    </p:spTree>
    <p:extLst>
      <p:ext uri="{BB962C8B-B14F-4D97-AF65-F5344CB8AC3E}">
        <p14:creationId xmlns:p14="http://schemas.microsoft.com/office/powerpoint/2010/main" val="119218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presentation of the HLA genomic region situated on the human... |  Download Scientific Diagram">
            <a:extLst>
              <a:ext uri="{FF2B5EF4-FFF2-40B4-BE49-F238E27FC236}">
                <a16:creationId xmlns:a16="http://schemas.microsoft.com/office/drawing/2014/main" id="{F53F6933-BA61-2566-DDB7-7901D7DD2D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287"/>
          <a:stretch>
            <a:fillRect/>
          </a:stretch>
        </p:blipFill>
        <p:spPr bwMode="auto">
          <a:xfrm>
            <a:off x="535037" y="478480"/>
            <a:ext cx="11121925" cy="457929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Direction with solid fill">
            <a:extLst>
              <a:ext uri="{FF2B5EF4-FFF2-40B4-BE49-F238E27FC236}">
                <a16:creationId xmlns:a16="http://schemas.microsoft.com/office/drawing/2014/main" id="{B5496875-BDFE-EDCC-7CD5-B814DF01C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59910">
            <a:off x="8257273" y="3133029"/>
            <a:ext cx="517762" cy="517762"/>
          </a:xfrm>
          <a:prstGeom prst="rect">
            <a:avLst/>
          </a:prstGeom>
        </p:spPr>
      </p:pic>
      <p:pic>
        <p:nvPicPr>
          <p:cNvPr id="14" name="Graphic 13" descr="Direction with solid fill">
            <a:extLst>
              <a:ext uri="{FF2B5EF4-FFF2-40B4-BE49-F238E27FC236}">
                <a16:creationId xmlns:a16="http://schemas.microsoft.com/office/drawing/2014/main" id="{F54B251C-D848-3CD5-E5BB-1A8C450EAF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59910">
            <a:off x="8649630" y="3133027"/>
            <a:ext cx="517762" cy="517762"/>
          </a:xfrm>
          <a:prstGeom prst="rect">
            <a:avLst/>
          </a:prstGeom>
        </p:spPr>
      </p:pic>
      <p:pic>
        <p:nvPicPr>
          <p:cNvPr id="15" name="Graphic 14" descr="Direction with solid fill">
            <a:extLst>
              <a:ext uri="{FF2B5EF4-FFF2-40B4-BE49-F238E27FC236}">
                <a16:creationId xmlns:a16="http://schemas.microsoft.com/office/drawing/2014/main" id="{4931C594-3BF3-4416-F56F-F3807B9720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59910">
            <a:off x="10367593" y="3146880"/>
            <a:ext cx="517762" cy="517762"/>
          </a:xfrm>
          <a:prstGeom prst="rect">
            <a:avLst/>
          </a:prstGeom>
        </p:spPr>
      </p:pic>
      <p:sp>
        <p:nvSpPr>
          <p:cNvPr id="16" name="TextBox 15">
            <a:extLst>
              <a:ext uri="{FF2B5EF4-FFF2-40B4-BE49-F238E27FC236}">
                <a16:creationId xmlns:a16="http://schemas.microsoft.com/office/drawing/2014/main" id="{DFA47A59-7D2C-7D47-3E67-DB873643BDB6}"/>
              </a:ext>
            </a:extLst>
          </p:cNvPr>
          <p:cNvSpPr txBox="1"/>
          <p:nvPr/>
        </p:nvSpPr>
        <p:spPr>
          <a:xfrm>
            <a:off x="9770821" y="4790119"/>
            <a:ext cx="438912" cy="861774"/>
          </a:xfrm>
          <a:prstGeom prst="rect">
            <a:avLst/>
          </a:prstGeom>
          <a:noFill/>
        </p:spPr>
        <p:txBody>
          <a:bodyPr wrap="square" rtlCol="0">
            <a:spAutoFit/>
          </a:bodyPr>
          <a:lstStyle/>
          <a:p>
            <a:r>
              <a:rPr lang="en-CH" sz="5000" b="1" dirty="0">
                <a:latin typeface="Helvetica" pitchFamily="2" charset="0"/>
              </a:rPr>
              <a:t>*</a:t>
            </a:r>
          </a:p>
        </p:txBody>
      </p:sp>
      <p:sp>
        <p:nvSpPr>
          <p:cNvPr id="17" name="TextBox 16">
            <a:extLst>
              <a:ext uri="{FF2B5EF4-FFF2-40B4-BE49-F238E27FC236}">
                <a16:creationId xmlns:a16="http://schemas.microsoft.com/office/drawing/2014/main" id="{78DE421B-FC9B-BAD6-14CE-E4B7956460AE}"/>
              </a:ext>
            </a:extLst>
          </p:cNvPr>
          <p:cNvSpPr txBox="1"/>
          <p:nvPr/>
        </p:nvSpPr>
        <p:spPr>
          <a:xfrm>
            <a:off x="10581110" y="4796607"/>
            <a:ext cx="438912" cy="861774"/>
          </a:xfrm>
          <a:prstGeom prst="rect">
            <a:avLst/>
          </a:prstGeom>
          <a:noFill/>
        </p:spPr>
        <p:txBody>
          <a:bodyPr wrap="square" rtlCol="0">
            <a:spAutoFit/>
          </a:bodyPr>
          <a:lstStyle/>
          <a:p>
            <a:r>
              <a:rPr lang="en-CH" sz="5000" b="1" dirty="0">
                <a:latin typeface="Helvetica" pitchFamily="2" charset="0"/>
              </a:rPr>
              <a:t>*</a:t>
            </a:r>
          </a:p>
        </p:txBody>
      </p:sp>
      <p:sp>
        <p:nvSpPr>
          <p:cNvPr id="18" name="TextBox 17">
            <a:extLst>
              <a:ext uri="{FF2B5EF4-FFF2-40B4-BE49-F238E27FC236}">
                <a16:creationId xmlns:a16="http://schemas.microsoft.com/office/drawing/2014/main" id="{106A0FBF-D3D2-770F-3CB0-853358E79B24}"/>
              </a:ext>
            </a:extLst>
          </p:cNvPr>
          <p:cNvSpPr txBox="1"/>
          <p:nvPr/>
        </p:nvSpPr>
        <p:spPr>
          <a:xfrm>
            <a:off x="10831819" y="4789606"/>
            <a:ext cx="438912" cy="861774"/>
          </a:xfrm>
          <a:prstGeom prst="rect">
            <a:avLst/>
          </a:prstGeom>
          <a:noFill/>
        </p:spPr>
        <p:txBody>
          <a:bodyPr wrap="square" rtlCol="0">
            <a:spAutoFit/>
          </a:bodyPr>
          <a:lstStyle/>
          <a:p>
            <a:r>
              <a:rPr lang="en-CH" sz="5000" b="1" dirty="0">
                <a:latin typeface="Helvetica" pitchFamily="2" charset="0"/>
              </a:rPr>
              <a:t>*</a:t>
            </a:r>
          </a:p>
        </p:txBody>
      </p:sp>
      <p:pic>
        <p:nvPicPr>
          <p:cNvPr id="19" name="Picture 4" descr="Representation of the HLA genomic region situated on the human... |  Download Scientific Diagram">
            <a:extLst>
              <a:ext uri="{FF2B5EF4-FFF2-40B4-BE49-F238E27FC236}">
                <a16:creationId xmlns:a16="http://schemas.microsoft.com/office/drawing/2014/main" id="{3EE1FF36-C7FC-99CA-BC8B-57ED37CBF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713"/>
          <a:stretch>
            <a:fillRect/>
          </a:stretch>
        </p:blipFill>
        <p:spPr bwMode="auto">
          <a:xfrm>
            <a:off x="535037" y="5343525"/>
            <a:ext cx="11121925" cy="6414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8E682C8-0C17-816F-A3C8-BB0E71AEAB11}"/>
              </a:ext>
            </a:extLst>
          </p:cNvPr>
          <p:cNvSpPr txBox="1"/>
          <p:nvPr/>
        </p:nvSpPr>
        <p:spPr>
          <a:xfrm>
            <a:off x="713964" y="6443018"/>
            <a:ext cx="2951747" cy="323165"/>
          </a:xfrm>
          <a:prstGeom prst="rect">
            <a:avLst/>
          </a:prstGeom>
          <a:noFill/>
        </p:spPr>
        <p:txBody>
          <a:bodyPr wrap="square" rtlCol="0">
            <a:spAutoFit/>
          </a:bodyPr>
          <a:lstStyle/>
          <a:p>
            <a:r>
              <a:rPr lang="en-CH" sz="1500" dirty="0">
                <a:solidFill>
                  <a:schemeClr val="bg2">
                    <a:lumMod val="75000"/>
                  </a:schemeClr>
                </a:solidFill>
                <a:latin typeface="Helvetica" pitchFamily="2" charset="0"/>
              </a:rPr>
              <a:t>Suarez-Trujillo et al.  2024 IJMS</a:t>
            </a:r>
          </a:p>
        </p:txBody>
      </p:sp>
      <p:sp>
        <p:nvSpPr>
          <p:cNvPr id="21" name="Title 1">
            <a:extLst>
              <a:ext uri="{FF2B5EF4-FFF2-40B4-BE49-F238E27FC236}">
                <a16:creationId xmlns:a16="http://schemas.microsoft.com/office/drawing/2014/main" id="{42AE70C4-D468-2576-D577-E6053949030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b="1" dirty="0">
                <a:latin typeface="Helvetica" pitchFamily="2" charset="0"/>
              </a:rPr>
              <a:t>(Non)-classical HLA</a:t>
            </a:r>
          </a:p>
        </p:txBody>
      </p:sp>
    </p:spTree>
    <p:extLst>
      <p:ext uri="{BB962C8B-B14F-4D97-AF65-F5344CB8AC3E}">
        <p14:creationId xmlns:p14="http://schemas.microsoft.com/office/powerpoint/2010/main" val="84359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Implication and Significance of Beta 2 Microglobulin: A Conservative  Multifunctional Regulator | Chinese Medical Journal">
            <a:extLst>
              <a:ext uri="{FF2B5EF4-FFF2-40B4-BE49-F238E27FC236}">
                <a16:creationId xmlns:a16="http://schemas.microsoft.com/office/drawing/2014/main" id="{415D2C8E-8D1E-D45D-2588-9B147BF49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64" y="1519154"/>
            <a:ext cx="4938621" cy="47484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A0CA4E-9E2D-1B8A-A3E4-1B589BF72C9B}"/>
              </a:ext>
            </a:extLst>
          </p:cNvPr>
          <p:cNvSpPr txBox="1">
            <a:spLocks/>
          </p:cNvSpPr>
          <p:nvPr/>
        </p:nvSpPr>
        <p:spPr>
          <a:xfrm>
            <a:off x="713964" y="590383"/>
            <a:ext cx="910380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Helvetica" pitchFamily="2" charset="0"/>
              </a:rPr>
              <a:t>The MHC I complex is anchored via </a:t>
            </a:r>
            <a:r>
              <a:rPr lang="el-GR" b="1" dirty="0">
                <a:latin typeface="Helvetica" pitchFamily="2" charset="0"/>
              </a:rPr>
              <a:t>β2</a:t>
            </a:r>
            <a:r>
              <a:rPr lang="en-GB" b="1" dirty="0">
                <a:latin typeface="Helvetica" pitchFamily="2" charset="0"/>
              </a:rPr>
              <a:t>M</a:t>
            </a:r>
            <a:endParaRPr lang="en-GB" sz="2400" b="1" dirty="0">
              <a:latin typeface="Helvetica" pitchFamily="2" charset="0"/>
            </a:endParaRPr>
          </a:p>
        </p:txBody>
      </p:sp>
      <p:pic>
        <p:nvPicPr>
          <p:cNvPr id="4" name="Picture 3">
            <a:extLst>
              <a:ext uri="{FF2B5EF4-FFF2-40B4-BE49-F238E27FC236}">
                <a16:creationId xmlns:a16="http://schemas.microsoft.com/office/drawing/2014/main" id="{008E7CA8-9AAB-CF0E-FEC7-DD0342860E2D}"/>
              </a:ext>
            </a:extLst>
          </p:cNvPr>
          <p:cNvPicPr>
            <a:picLocks noChangeAspect="1"/>
          </p:cNvPicPr>
          <p:nvPr/>
        </p:nvPicPr>
        <p:blipFill>
          <a:blip r:embed="rId4"/>
          <a:srcRect t="23672" r="63244"/>
          <a:stretch>
            <a:fillRect/>
          </a:stretch>
        </p:blipFill>
        <p:spPr>
          <a:xfrm>
            <a:off x="5787189" y="1362952"/>
            <a:ext cx="4704348" cy="5495048"/>
          </a:xfrm>
          <a:prstGeom prst="rect">
            <a:avLst/>
          </a:prstGeom>
        </p:spPr>
      </p:pic>
      <p:sp>
        <p:nvSpPr>
          <p:cNvPr id="5" name="TextBox 4">
            <a:extLst>
              <a:ext uri="{FF2B5EF4-FFF2-40B4-BE49-F238E27FC236}">
                <a16:creationId xmlns:a16="http://schemas.microsoft.com/office/drawing/2014/main" id="{6E9D613D-97EF-57CF-7AD4-C40A74D718FC}"/>
              </a:ext>
            </a:extLst>
          </p:cNvPr>
          <p:cNvSpPr txBox="1"/>
          <p:nvPr/>
        </p:nvSpPr>
        <p:spPr>
          <a:xfrm>
            <a:off x="713964" y="6443018"/>
            <a:ext cx="2951747" cy="323165"/>
          </a:xfrm>
          <a:prstGeom prst="rect">
            <a:avLst/>
          </a:prstGeom>
          <a:noFill/>
        </p:spPr>
        <p:txBody>
          <a:bodyPr wrap="square" rtlCol="0">
            <a:spAutoFit/>
          </a:bodyPr>
          <a:lstStyle/>
          <a:p>
            <a:r>
              <a:rPr lang="en-CH" sz="1500" dirty="0">
                <a:solidFill>
                  <a:schemeClr val="bg2">
                    <a:lumMod val="75000"/>
                  </a:schemeClr>
                </a:solidFill>
                <a:latin typeface="Helvetica" pitchFamily="2" charset="0"/>
              </a:rPr>
              <a:t>Li et al. 2016 MedNexus</a:t>
            </a:r>
          </a:p>
        </p:txBody>
      </p:sp>
    </p:spTree>
    <p:extLst>
      <p:ext uri="{BB962C8B-B14F-4D97-AF65-F5344CB8AC3E}">
        <p14:creationId xmlns:p14="http://schemas.microsoft.com/office/powerpoint/2010/main" val="27397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6A4F15-68D8-6F31-7174-6838BCF34331}"/>
              </a:ext>
            </a:extLst>
          </p:cNvPr>
          <p:cNvPicPr>
            <a:picLocks noChangeAspect="1"/>
          </p:cNvPicPr>
          <p:nvPr/>
        </p:nvPicPr>
        <p:blipFill>
          <a:blip r:embed="rId3"/>
          <a:srcRect l="36902" t="23672" r="33780" b="20596"/>
          <a:stretch>
            <a:fillRect/>
          </a:stretch>
        </p:blipFill>
        <p:spPr>
          <a:xfrm>
            <a:off x="599287" y="1690688"/>
            <a:ext cx="3717758" cy="3975326"/>
          </a:xfrm>
          <a:prstGeom prst="rect">
            <a:avLst/>
          </a:prstGeom>
        </p:spPr>
      </p:pic>
      <p:sp>
        <p:nvSpPr>
          <p:cNvPr id="3" name="Title 1">
            <a:extLst>
              <a:ext uri="{FF2B5EF4-FFF2-40B4-BE49-F238E27FC236}">
                <a16:creationId xmlns:a16="http://schemas.microsoft.com/office/drawing/2014/main" id="{A734C509-57C1-1042-13F3-A8F2B2C4785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500" b="1" dirty="0">
                <a:latin typeface="Helvetica" pitchFamily="2" charset="0"/>
              </a:rPr>
              <a:t>Can’t we just knock out </a:t>
            </a:r>
            <a:r>
              <a:rPr lang="el-GR" sz="3600" b="1" dirty="0">
                <a:latin typeface="Helvetica" pitchFamily="2" charset="0"/>
              </a:rPr>
              <a:t>β2</a:t>
            </a:r>
            <a:r>
              <a:rPr lang="en-GB" sz="3600" b="1" dirty="0">
                <a:latin typeface="Helvetica" pitchFamily="2" charset="0"/>
              </a:rPr>
              <a:t>M?</a:t>
            </a:r>
            <a:br>
              <a:rPr lang="en-GB" sz="3600" b="1" dirty="0">
                <a:latin typeface="Helvetica" pitchFamily="2" charset="0"/>
              </a:rPr>
            </a:br>
            <a:r>
              <a:rPr lang="en-GB" sz="3600" b="1" dirty="0">
                <a:latin typeface="Helvetica" pitchFamily="2" charset="0"/>
              </a:rPr>
              <a:t>No HLA, no problem?</a:t>
            </a:r>
            <a:r>
              <a:rPr lang="en-CH" sz="3500" b="1" dirty="0">
                <a:latin typeface="Helvetica" pitchFamily="2" charset="0"/>
              </a:rPr>
              <a:t> </a:t>
            </a:r>
          </a:p>
        </p:txBody>
      </p:sp>
    </p:spTree>
    <p:extLst>
      <p:ext uri="{BB962C8B-B14F-4D97-AF65-F5344CB8AC3E}">
        <p14:creationId xmlns:p14="http://schemas.microsoft.com/office/powerpoint/2010/main" val="2575345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1231</TotalTime>
  <Words>4497</Words>
  <Application>Microsoft Macintosh PowerPoint</Application>
  <PresentationFormat>Widescreen</PresentationFormat>
  <Paragraphs>280</Paragraphs>
  <Slides>29</Slides>
  <Notes>22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Helvetica</vt:lpstr>
      <vt:lpstr>System Font Regular</vt:lpstr>
      <vt:lpstr>Wingdings</vt:lpstr>
      <vt:lpstr>Office Theme</vt:lpstr>
      <vt:lpstr>PowerPoint Presentation</vt:lpstr>
      <vt:lpstr>Introduction</vt:lpstr>
      <vt:lpstr>Pluripotent stem cells</vt:lpstr>
      <vt:lpstr>PowerPoint Presentation</vt:lpstr>
      <vt:lpstr>Why would PSCs be an allograft?</vt:lpstr>
      <vt:lpstr>MHC molecules / HLA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Iris Arianna Dorschel</dc:creator>
  <cp:lastModifiedBy>Iris Arianna Dorschel</cp:lastModifiedBy>
  <cp:revision>13</cp:revision>
  <dcterms:created xsi:type="dcterms:W3CDTF">2025-12-04T12:57:18Z</dcterms:created>
  <dcterms:modified xsi:type="dcterms:W3CDTF">2025-12-05T09:29:11Z</dcterms:modified>
</cp:coreProperties>
</file>