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9" r:id="rId1"/>
  </p:sldMasterIdLst>
  <p:notesMasterIdLst>
    <p:notesMasterId r:id="rId46"/>
  </p:notesMasterIdLst>
  <p:handoutMasterIdLst>
    <p:handoutMasterId r:id="rId47"/>
  </p:handoutMasterIdLst>
  <p:sldIdLst>
    <p:sldId id="735" r:id="rId2"/>
    <p:sldId id="749" r:id="rId3"/>
    <p:sldId id="737" r:id="rId4"/>
    <p:sldId id="726" r:id="rId5"/>
    <p:sldId id="655" r:id="rId6"/>
    <p:sldId id="710" r:id="rId7"/>
    <p:sldId id="656" r:id="rId8"/>
    <p:sldId id="711" r:id="rId9"/>
    <p:sldId id="712" r:id="rId10"/>
    <p:sldId id="713" r:id="rId11"/>
    <p:sldId id="657" r:id="rId12"/>
    <p:sldId id="714" r:id="rId13"/>
    <p:sldId id="715" r:id="rId14"/>
    <p:sldId id="716" r:id="rId15"/>
    <p:sldId id="658" r:id="rId16"/>
    <p:sldId id="660" r:id="rId17"/>
    <p:sldId id="659" r:id="rId18"/>
    <p:sldId id="738" r:id="rId19"/>
    <p:sldId id="739" r:id="rId20"/>
    <p:sldId id="740" r:id="rId21"/>
    <p:sldId id="717" r:id="rId22"/>
    <p:sldId id="741" r:id="rId23"/>
    <p:sldId id="742" r:id="rId24"/>
    <p:sldId id="743" r:id="rId25"/>
    <p:sldId id="744" r:id="rId26"/>
    <p:sldId id="745" r:id="rId27"/>
    <p:sldId id="718" r:id="rId28"/>
    <p:sldId id="719" r:id="rId29"/>
    <p:sldId id="720" r:id="rId30"/>
    <p:sldId id="721" r:id="rId31"/>
    <p:sldId id="722" r:id="rId32"/>
    <p:sldId id="724" r:id="rId33"/>
    <p:sldId id="725" r:id="rId34"/>
    <p:sldId id="709" r:id="rId35"/>
    <p:sldId id="727" r:id="rId36"/>
    <p:sldId id="728" r:id="rId37"/>
    <p:sldId id="729" r:id="rId38"/>
    <p:sldId id="730" r:id="rId39"/>
    <p:sldId id="732" r:id="rId40"/>
    <p:sldId id="731" r:id="rId41"/>
    <p:sldId id="733" r:id="rId42"/>
    <p:sldId id="708" r:id="rId43"/>
    <p:sldId id="748" r:id="rId44"/>
    <p:sldId id="746" r:id="rId45"/>
  </p:sldIdLst>
  <p:sldSz cx="9144000" cy="5143500" type="screen16x9"/>
  <p:notesSz cx="6831013" cy="91170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657D"/>
    <a:srgbClr val="FFA446"/>
    <a:srgbClr val="E7EBFF"/>
    <a:srgbClr val="49F730"/>
    <a:srgbClr val="7D7D7D"/>
    <a:srgbClr val="ACACAC"/>
    <a:srgbClr val="585858"/>
    <a:srgbClr val="E7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1"/>
    <p:restoredTop sz="91268" autoAdjust="0"/>
  </p:normalViewPr>
  <p:slideViewPr>
    <p:cSldViewPr snapToGrid="0">
      <p:cViewPr varScale="1">
        <p:scale>
          <a:sx n="142" d="100"/>
          <a:sy n="142" d="100"/>
        </p:scale>
        <p:origin x="192" y="2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6783D99-4DFB-41F1-A9CA-0E7A940400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defTabSz="90963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5B4B487-482D-4676-8755-1DBAB3FB2D2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69AC65-34E0-4863-A2B6-75C037B4CA68}" type="datetime1">
              <a:rPr lang="en-US" altLang="fr-FR"/>
              <a:pPr>
                <a:defRPr/>
              </a:pPr>
              <a:t>12/7/25</a:t>
            </a:fld>
            <a:endParaRPr lang="en-US" altLang="fr-FR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238235E8-4C9A-4EF7-89C6-C4CBE357536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defTabSz="90963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fr-FR"/>
              <a:t>Understanding statistics and experimental design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0E8399B-E371-4290-892F-A3123226ADB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A525537-8AF0-479D-A2C6-9941E0357B71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1832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56A073C3-9EFF-4779-BEA3-F2D129F73F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defTabSz="90963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14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2588" y="684213"/>
            <a:ext cx="607536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C8EF03B6-6DE1-425D-A652-122E5000D99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30700"/>
            <a:ext cx="5008563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7173" name="Rectangle 11">
            <a:extLst>
              <a:ext uri="{FF2B5EF4-FFF2-40B4-BE49-F238E27FC236}">
                <a16:creationId xmlns:a16="http://schemas.microsoft.com/office/drawing/2014/main" id="{3B1870F8-2788-4113-8F06-96FB615E275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630FCD-D60F-4175-BB58-701B9C5DFE81}" type="datetime1">
              <a:rPr lang="en-US" altLang="fr-FR"/>
              <a:pPr>
                <a:defRPr/>
              </a:pPr>
              <a:t>12/7/25</a:t>
            </a:fld>
            <a:endParaRPr lang="en-US" altLang="fr-FR"/>
          </a:p>
        </p:txBody>
      </p:sp>
      <p:sp>
        <p:nvSpPr>
          <p:cNvPr id="7174" name="Rectangle 12">
            <a:extLst>
              <a:ext uri="{FF2B5EF4-FFF2-40B4-BE49-F238E27FC236}">
                <a16:creationId xmlns:a16="http://schemas.microsoft.com/office/drawing/2014/main" id="{3D9A313A-7FA3-4204-AB68-A2AB47B8CF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defTabSz="90963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fr-FR"/>
              <a:t>Understanding statistics and experimental design</a:t>
            </a:r>
          </a:p>
        </p:txBody>
      </p:sp>
      <p:sp>
        <p:nvSpPr>
          <p:cNvPr id="7175" name="Rectangle 13">
            <a:extLst>
              <a:ext uri="{FF2B5EF4-FFF2-40B4-BE49-F238E27FC236}">
                <a16:creationId xmlns:a16="http://schemas.microsoft.com/office/drawing/2014/main" id="{93CB8160-DDF4-4C57-AEA9-22B57FA02A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88C0465-28C7-4305-970A-36A3862D3544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5871449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ＭＳ Ｐゴシック" pitchFamily="-111" charset="-128"/>
      </a:defRPr>
    </a:lvl1pPr>
    <a:lvl2pPr marL="742950" indent="-28575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+mn-cs"/>
      </a:defRPr>
    </a:lvl2pPr>
    <a:lvl3pPr marL="11430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+mn-cs"/>
      </a:defRPr>
    </a:lvl3pPr>
    <a:lvl4pPr marL="16002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+mn-cs"/>
      </a:defRPr>
    </a:lvl4pPr>
    <a:lvl5pPr marL="20574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3112FF23-F173-4925-BA90-0F6ABABBFD19}" type="slidenum">
              <a:rPr lang="en-US" altLang="fr-FR" smtClean="0">
                <a:ea typeface="Osaka" pitchFamily="1" charset="-128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fr-FR"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8913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70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73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07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02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23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42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60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06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61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03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</a:t>
            </a:r>
            <a:r>
              <a:rPr lang="en-US" baseline="0" dirty="0"/>
              <a:t> for book </a:t>
            </a:r>
            <a:r>
              <a:rPr lang="en-US" baseline="0" dirty="0" err="1"/>
              <a:t>ppt</a:t>
            </a:r>
            <a:endParaRPr lang="en-US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6829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5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>
                <a:latin typeface="Arial" panose="020B0604020202020204" pitchFamily="34" charset="0"/>
              </a:rPr>
              <a:t>Jeanette: How much should I cut the picture? Is it Okay if I cut the</a:t>
            </a:r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84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95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49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278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22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810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44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644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7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519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31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2689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685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08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895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534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673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195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5E59ACB3-8BA9-44F1-BB11-566BE35468F1}" type="datetime1">
              <a:rPr lang="en-US" altLang="fr-FR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12/7/25</a:t>
            </a:fld>
            <a:endParaRPr lang="en-US" altLang="fr-FR">
              <a:latin typeface="Times New Roman" panose="02020603050405020304" pitchFamily="18" charset="0"/>
            </a:endParaRPr>
          </a:p>
        </p:txBody>
      </p:sp>
      <p:sp>
        <p:nvSpPr>
          <p:cNvPr id="82946" name="Rectangle 12">
            <a:extLst>
              <a:ext uri="{FF2B5EF4-FFF2-40B4-BE49-F238E27FC236}">
                <a16:creationId xmlns:a16="http://schemas.microsoft.com/office/drawing/2014/main" id="{C7CC074D-8E8C-4DA6-A5C8-B28C7A247B7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200" kern="0">
                <a:latin typeface="Times New Roman" panose="02020603050405020304" pitchFamily="18" charset="0"/>
                <a:cs typeface="+mn-cs"/>
                <a:sym typeface="Arial"/>
              </a:rPr>
              <a:t>Understanding statistics and experimental design</a:t>
            </a:r>
          </a:p>
        </p:txBody>
      </p:sp>
      <p:sp>
        <p:nvSpPr>
          <p:cNvPr id="8397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575393AA-E2A7-448B-BA2A-D6EB7E617C3B}" type="slidenum">
              <a:rPr lang="en-US" altLang="fr-FR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39</a:t>
            </a:fld>
            <a:endParaRPr lang="en-US" altLang="fr-FR">
              <a:latin typeface="Times New Roman" panose="02020603050405020304" pitchFamily="18" charset="0"/>
            </a:endParaRPr>
          </a:p>
        </p:txBody>
      </p:sp>
      <p:sp>
        <p:nvSpPr>
          <p:cNvPr id="839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7304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86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172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94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058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8" name="Shape 1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46814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97" name="Shape 9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2523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02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54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58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07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0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D65D5D-D0CC-470D-BCD6-4F7D2EA9DA6E}"/>
              </a:ext>
            </a:extLst>
          </p:cNvPr>
          <p:cNvSpPr/>
          <p:nvPr/>
        </p:nvSpPr>
        <p:spPr>
          <a:xfrm>
            <a:off x="382588" y="1401763"/>
            <a:ext cx="8351837" cy="15573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050" kern="0" dirty="0"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045" y="1465490"/>
            <a:ext cx="8245162" cy="1493019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584978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1623CFF-2D6E-4291-AA58-B2D5A65183CB}"/>
              </a:ext>
            </a:extLst>
          </p:cNvPr>
          <p:cNvCxnSpPr/>
          <p:nvPr/>
        </p:nvCxnSpPr>
        <p:spPr>
          <a:xfrm>
            <a:off x="8785225" y="39925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19E328F-3487-462A-8B69-F9461A2DA668}"/>
              </a:ext>
            </a:extLst>
          </p:cNvPr>
          <p:cNvSpPr/>
          <p:nvPr/>
        </p:nvSpPr>
        <p:spPr>
          <a:xfrm>
            <a:off x="436563" y="3432175"/>
            <a:ext cx="8270875" cy="349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050" kern="0"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</p:spPr>
        <p:txBody>
          <a:bodyPr/>
          <a:lstStyle>
            <a:lvl1pPr algn="l">
              <a:defRPr sz="3600" b="0" cap="none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45909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D84AB3-DDCC-42AE-BD0A-199DCAC1CD73}"/>
              </a:ext>
            </a:extLst>
          </p:cNvPr>
          <p:cNvCxnSpPr>
            <a:cxnSpLocks/>
          </p:cNvCxnSpPr>
          <p:nvPr userDrawn="1"/>
        </p:nvCxnSpPr>
        <p:spPr>
          <a:xfrm>
            <a:off x="152400" y="527050"/>
            <a:ext cx="8839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E127B78-BAB6-45F9-9B7C-0DAD739D34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01000" y="4784725"/>
            <a:ext cx="94615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C2A2DE1B-9984-4DAC-B886-554959762BA2}" type="slidenum">
              <a:rPr lang="fr-FR" altLang="fr-FR" sz="1200" b="1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 eaLnBrk="1" hangingPunct="1">
                <a:defRPr/>
              </a:pPr>
              <a:t>‹#›</a:t>
            </a:fld>
            <a:endParaRPr lang="fr-FR" altLang="fr-FR" sz="1200" b="1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7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D795A66-540A-4AC7-8B06-32F7E9816A1B}"/>
              </a:ext>
            </a:extLst>
          </p:cNvPr>
          <p:cNvCxnSpPr>
            <a:cxnSpLocks/>
          </p:cNvCxnSpPr>
          <p:nvPr userDrawn="1"/>
        </p:nvCxnSpPr>
        <p:spPr>
          <a:xfrm>
            <a:off x="152400" y="527050"/>
            <a:ext cx="8839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9B3E99-DE7A-4863-9D2F-F33757A32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3267"/>
            <a:ext cx="8270875" cy="491539"/>
          </a:xfrm>
        </p:spPr>
        <p:txBody>
          <a:bodyPr/>
          <a:lstStyle>
            <a:lvl1pPr>
              <a:defRPr sz="2800" cap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466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 dirty="0"/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2A5317-A07C-4A51-94FE-AB732B2C23F1}"/>
              </a:ext>
            </a:extLst>
          </p:cNvPr>
          <p:cNvSpPr txBox="1">
            <a:spLocks/>
          </p:cNvSpPr>
          <p:nvPr userDrawn="1"/>
        </p:nvSpPr>
        <p:spPr>
          <a:xfrm>
            <a:off x="17813" y="101802"/>
            <a:ext cx="8424102" cy="425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0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CEFBCA0-F7B7-409E-A2C4-66CCC26770C2}"/>
              </a:ext>
            </a:extLst>
          </p:cNvPr>
          <p:cNvCxnSpPr>
            <a:cxnSpLocks/>
          </p:cNvCxnSpPr>
          <p:nvPr userDrawn="1"/>
        </p:nvCxnSpPr>
        <p:spPr>
          <a:xfrm>
            <a:off x="152400" y="526856"/>
            <a:ext cx="8839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69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5E92BC-D92A-4BC2-8196-651B66FD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528638"/>
            <a:ext cx="8270875" cy="8921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63" y="1752600"/>
            <a:ext cx="827087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pic>
        <p:nvPicPr>
          <p:cNvPr id="102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3" y="155575"/>
            <a:ext cx="603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4">
            <a:extLst>
              <a:ext uri="{FF2B5EF4-FFF2-40B4-BE49-F238E27FC236}">
                <a16:creationId xmlns:a16="http://schemas.microsoft.com/office/drawing/2014/main" id="{7D310549-C0E9-474D-A364-60B2FDFEBE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2938" y="4749800"/>
            <a:ext cx="30781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fr-FR" sz="1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Statistics &amp; Experimental Design</a:t>
            </a:r>
            <a:endParaRPr lang="fr-FR" altLang="fr-FR" sz="1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06E649-4977-43E1-9CD9-6376691CECAC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23225" y="4714875"/>
            <a:ext cx="946150" cy="27463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fld id="{9EAD3BEC-550B-4958-8476-7907E1188466}" type="slidenum">
              <a:rPr lang="en-US" altLang="fr-FR" sz="1100" b="0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fr-FR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</p:sldLayoutIdLst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1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Gill Sans MT" panose="020B0502020104020203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Gill Sans MT" panose="020B0502020104020203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Gill Sans MT" panose="020B0502020104020203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Gill Sans MT" panose="020B0502020104020203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342900" rtl="0" eaLnBrk="0" fontAlgn="base" hangingPunct="0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2"/>
          </a:solidFill>
          <a:latin typeface="+mn-lt"/>
          <a:ea typeface="+mn-ea"/>
          <a:cs typeface="+mn-cs"/>
        </a:defRPr>
      </a:lvl1pPr>
      <a:lvl2pPr marL="471488" indent="-228600" algn="l" defTabSz="342900" rtl="0" eaLnBrk="0" fontAlgn="base" hangingPunct="0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4688" indent="-2016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00" kern="1200">
          <a:solidFill>
            <a:schemeClr val="tx2"/>
          </a:solidFill>
          <a:latin typeface="+mn-lt"/>
          <a:ea typeface="+mn-ea"/>
          <a:cs typeface="+mn-cs"/>
        </a:defRPr>
      </a:lvl3pPr>
      <a:lvl4pPr marL="930275" indent="-174625" algn="l" defTabSz="342900" rtl="0" eaLnBrk="0" fontAlgn="base" hangingPunct="0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0150" indent="-174625" algn="l" defTabSz="342900" rtl="0" eaLnBrk="0" fontAlgn="base" hangingPunct="0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ipstats.com/OnlineStatistics/chapters/calculators/calculators.s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40.emf"/><Relationship Id="rId18" Type="http://schemas.openxmlformats.org/officeDocument/2006/relationships/oleObject" Target="../embeddings/oleObject23.bin"/><Relationship Id="rId3" Type="http://schemas.openxmlformats.org/officeDocument/2006/relationships/image" Target="../media/image34.emf"/><Relationship Id="rId21" Type="http://schemas.openxmlformats.org/officeDocument/2006/relationships/image" Target="../media/image44.emf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42.emf"/><Relationship Id="rId2" Type="http://schemas.openxmlformats.org/officeDocument/2006/relationships/notesSlide" Target="../notesSlides/notesSlide28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43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8.emf"/><Relationship Id="rId1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ipstats.com/OnlineStatistics/index.s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ipstats.com/OnlineStatistics/chapters/chapter12/homogeneity_variance_sim.s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5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8BECF-F75B-4983-9B75-C34FD97F5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25" y="1465263"/>
            <a:ext cx="8245475" cy="14938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Understanding statistics &amp; experimental design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Computing (Hedge</a:t>
            </a:r>
            <a:r>
              <a:rPr lang="en-US" altLang="en-US">
                <a:ea typeface="Calibri" panose="020F0502020204030204" pitchFamily="34" charset="0"/>
              </a:rPr>
              <a:t>’</a:t>
            </a:r>
            <a:r>
              <a:rPr lang="en-US" altLang="fr-FR">
                <a:ea typeface="Calibri" panose="020F0502020204030204" pitchFamily="34" charset="0"/>
              </a:rPr>
              <a:t>s </a:t>
            </a:r>
            <a:r>
              <a:rPr lang="en-US" altLang="fr-FR" i="1">
                <a:ea typeface="Calibri" panose="020F0502020204030204" pitchFamily="34" charset="0"/>
              </a:rPr>
              <a:t>g</a:t>
            </a:r>
            <a:r>
              <a:rPr lang="en-US" altLang="fr-FR">
                <a:ea typeface="Calibri" panose="020F0502020204030204" pitchFamily="34" charset="0"/>
              </a:rPr>
              <a:t>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242C2ED-C76A-4AF4-AD19-A2449A0CD49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644525"/>
            <a:ext cx="9144000" cy="2327275"/>
          </a:xfrm>
        </p:spPr>
        <p:txBody>
          <a:bodyPr rtlCol="0" anchor="t">
            <a:normAutofit lnSpcReduction="10000"/>
          </a:bodyPr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first approximation to a 95% confidence interval is to suppose </a:t>
            </a:r>
            <a:r>
              <a:rPr lang="en-US" altLang="fr-FR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normally distributed</a:t>
            </a:r>
          </a:p>
          <a:p>
            <a:pPr eaLnBrk="1" hangingPunct="1">
              <a:lnSpc>
                <a:spcPct val="115000"/>
              </a:lnSpc>
              <a:defRPr/>
            </a:pPr>
            <a:endParaRPr lang="en-US" altLang="fr-F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precise 95% confidence interval for </a:t>
            </a:r>
            <a:r>
              <a:rPr lang="en-US" altLang="fr-FR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rather tricky because </a:t>
            </a:r>
            <a:r>
              <a:rPr lang="en-US" altLang="fr-FR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actually distributed as a 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non-central </a:t>
            </a:r>
            <a:r>
              <a:rPr lang="en-US" altLang="fr-FR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distribution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Computing the confidence interval requires rather complicated details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en-US" alt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good approach is to use the MBESS library in </a:t>
            </a:r>
            <a:r>
              <a:rPr lang="en-US" altLang="fr-FR" sz="1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en-US" altLang="fr-FR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5000"/>
              </a:lnSpc>
              <a:buFont typeface="Monotype Sorts" pitchFamily="1" charset="2"/>
              <a:buNone/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C8AAE-B09B-47C3-83DD-66915A845218}"/>
              </a:ext>
            </a:extLst>
          </p:cNvPr>
          <p:cNvSpPr txBox="1"/>
          <p:nvPr/>
        </p:nvSpPr>
        <p:spPr>
          <a:xfrm>
            <a:off x="488950" y="2971800"/>
            <a:ext cx="3629025" cy="18161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&gt; </a:t>
            </a:r>
            <a:r>
              <a:rPr lang="nl-NL" kern="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library</a:t>
            </a: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(MBESS)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&gt; </a:t>
            </a:r>
            <a:r>
              <a:rPr lang="nl-NL" kern="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ci.smd</a:t>
            </a: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(</a:t>
            </a:r>
            <a:r>
              <a:rPr lang="nl-NL" kern="0" dirty="0" err="1">
                <a:solidFill>
                  <a:srgbClr val="008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smd</a:t>
            </a:r>
            <a:r>
              <a:rPr lang="nl-NL" kern="0" dirty="0">
                <a:solidFill>
                  <a:srgbClr val="008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=0.7094638</a:t>
            </a: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, n.1=36, n.2=36)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$</a:t>
            </a:r>
            <a:r>
              <a:rPr lang="nl-NL" kern="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Lower.Conf.Limit.smd</a:t>
            </a:r>
            <a:endParaRPr lang="nl-NL" kern="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[1] 0.2304514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$smd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[1] 0.7094638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$</a:t>
            </a:r>
            <a:r>
              <a:rPr lang="nl-NL" kern="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Upper.Conf.Limit.smd</a:t>
            </a:r>
            <a:endParaRPr lang="nl-NL" kern="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[1] 1.183711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3C4A88-D6FA-462A-8B9A-6D37EE9CE9F6}"/>
              </a:ext>
            </a:extLst>
          </p:cNvPr>
          <p:cNvSpPr txBox="1"/>
          <p:nvPr/>
        </p:nvSpPr>
        <p:spPr>
          <a:xfrm>
            <a:off x="4873625" y="2971800"/>
            <a:ext cx="3630613" cy="18161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&gt; </a:t>
            </a:r>
            <a:r>
              <a:rPr lang="nl-NL" kern="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library</a:t>
            </a: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(MBESS)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&gt; </a:t>
            </a:r>
            <a:r>
              <a:rPr lang="nl-NL" kern="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ci.smd</a:t>
            </a: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(</a:t>
            </a:r>
            <a:r>
              <a:rPr lang="nl-NL" kern="0" dirty="0" err="1">
                <a:solidFill>
                  <a:srgbClr val="0000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ncp</a:t>
            </a:r>
            <a:r>
              <a:rPr lang="nl-NL" kern="0" dirty="0">
                <a:solidFill>
                  <a:srgbClr val="0000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=3.01</a:t>
            </a: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, n.1=36, n.2=36)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$</a:t>
            </a:r>
            <a:r>
              <a:rPr lang="nl-NL" kern="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Lower.Conf.Limit.smd</a:t>
            </a:r>
            <a:endParaRPr lang="nl-NL" kern="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[1] 0.2304514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$smd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[1] 0.7094638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$Upper.Conf.Limit.smd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[1] 1.183711</a:t>
            </a:r>
          </a:p>
        </p:txBody>
      </p:sp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865188" y="2747963"/>
            <a:ext cx="2649537" cy="3079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Using Cohen</a:t>
            </a: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’</a:t>
            </a:r>
            <a:r>
              <a:rPr lang="en-US" altLang="fr-FR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 </a:t>
            </a:r>
            <a:r>
              <a:rPr lang="en-US" altLang="fr-FR" 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</a:t>
            </a:r>
            <a:r>
              <a:rPr lang="en-US" altLang="fr-FR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(could also use </a:t>
            </a:r>
            <a:r>
              <a:rPr lang="en-US" altLang="fr-FR" 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g</a:t>
            </a:r>
            <a:r>
              <a:rPr lang="en-US" altLang="fr-FR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)</a:t>
            </a:r>
            <a:endParaRPr lang="en-US" altLang="fr-FR" i="1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2534" name="TextBox 11">
            <a:extLst>
              <a:ext uri="{FF2B5EF4-FFF2-40B4-BE49-F238E27FC236}">
                <a16:creationId xmlns:a16="http://schemas.microsoft.com/office/drawing/2014/main" id="{3EF3E72B-474F-4E26-BB29-77031B810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2747963"/>
            <a:ext cx="1141413" cy="3079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Using </a:t>
            </a:r>
            <a:r>
              <a:rPr lang="en-US" altLang="fr-FR" sz="1400" i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lang="en-US" altLang="fr-FR" sz="14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-value</a:t>
            </a:r>
          </a:p>
        </p:txBody>
      </p:sp>
      <p:graphicFrame>
        <p:nvGraphicFramePr>
          <p:cNvPr id="23560" name="Object 2"/>
          <p:cNvGraphicFramePr>
            <a:graphicFrameLocks noChangeAspect="1"/>
          </p:cNvGraphicFramePr>
          <p:nvPr/>
        </p:nvGraphicFramePr>
        <p:xfrm>
          <a:off x="2157413" y="982663"/>
          <a:ext cx="27146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12900" imgH="317500" progId="Equation.3">
                  <p:embed/>
                </p:oleObj>
              </mc:Choice>
              <mc:Fallback>
                <p:oleObj name="Equation" r:id="rId3" imgW="1612900" imgH="317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982663"/>
                        <a:ext cx="271462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TextBox 3"/>
          <p:cNvSpPr txBox="1">
            <a:spLocks noChangeArrowheads="1"/>
          </p:cNvSpPr>
          <p:nvPr/>
        </p:nvSpPr>
        <p:spPr bwMode="auto">
          <a:xfrm>
            <a:off x="4995863" y="981075"/>
            <a:ext cx="1681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=(0.220, 1.18)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71438"/>
            <a:ext cx="8270875" cy="615951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Why bother?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627063"/>
            <a:ext cx="9144000" cy="4872037"/>
          </a:xfrm>
        </p:spPr>
        <p:txBody>
          <a:bodyPr anchor="t"/>
          <a:lstStyle/>
          <a:p>
            <a:pPr eaLnBrk="1" hangingPunct="1">
              <a:lnSpc>
                <a:spcPct val="110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get too caught up in standardized effect sizes. Often the best measure to report is the effect in meaningful units</a:t>
            </a:r>
          </a:p>
          <a:p>
            <a:pPr lvl="2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Meters</a:t>
            </a:r>
          </a:p>
          <a:p>
            <a:pPr lvl="2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scores</a:t>
            </a:r>
          </a:p>
          <a:p>
            <a:pPr lvl="2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Candelas/meter</a:t>
            </a:r>
            <a:r>
              <a:rPr lang="en-US" altLang="fr-FR" sz="16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fr-FR" sz="16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fr-FR" sz="2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altLang="fr-F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Meta-analysis </a:t>
            </a: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allows for pooling of standardized effect sizes to improve the estimated size of an effect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fr-FR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can happen even for different measures of an effect (if standardization is appropriate, which depends on theory)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fr-FR" sz="2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fr-F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Experimental power </a:t>
            </a: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(probability of rejecting the null when there is an effect) is largely determined by the magnitude of the standardized effect size</a:t>
            </a:r>
            <a:endParaRPr lang="en-US" altLang="fr-FR" sz="22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fr-FR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Helps you design better experiments that are more likely to work or to meaningfully fail</a:t>
            </a:r>
          </a:p>
          <a:p>
            <a:pPr lvl="1" eaLnBrk="1" hangingPunct="1">
              <a:lnSpc>
                <a:spcPct val="115000"/>
              </a:lnSpc>
            </a:pPr>
            <a:endParaRPr lang="en-US" altLang="fr-FR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88900"/>
            <a:ext cx="8270875" cy="6334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Meta-analysis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A61D8B24-7581-418A-9627-36B21BA18E7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836613"/>
            <a:ext cx="8921750" cy="919162"/>
          </a:xfrm>
        </p:spPr>
        <p:txBody>
          <a:bodyPr rtlCol="0" anchor="t">
            <a:normAutofit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you have 5 experiments that investigate the same topic (e.g., handling money reduces distress over social exclusion)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A8F84F-440A-4974-B6CB-1FB80C64F532}"/>
              </a:ext>
            </a:extLst>
          </p:cNvPr>
          <p:cNvGraphicFramePr>
            <a:graphicFrameLocks noGrp="1"/>
          </p:cNvGraphicFramePr>
          <p:nvPr/>
        </p:nvGraphicFramePr>
        <p:xfrm>
          <a:off x="1601788" y="2057400"/>
          <a:ext cx="4403725" cy="18065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0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7197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4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4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4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US" sz="1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endParaRPr lang="en-US" sz="1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endParaRPr lang="en-US" sz="14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34258" marB="342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3.01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0.702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0.058</a:t>
                      </a:r>
                    </a:p>
                  </a:txBody>
                  <a:tcPr marL="91446" marR="91446" marT="34258" marB="342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2.08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0.485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0.056</a:t>
                      </a:r>
                    </a:p>
                  </a:txBody>
                  <a:tcPr marL="91446" marR="91446" marT="34258" marB="3425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2.54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0.592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0.057</a:t>
                      </a:r>
                    </a:p>
                  </a:txBody>
                  <a:tcPr marL="91446" marR="91446" marT="34258" marB="3425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3.08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0.637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0.045</a:t>
                      </a:r>
                    </a:p>
                  </a:txBody>
                  <a:tcPr marL="91446" marR="91446" marT="34258" marB="3425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3.49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0.722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0.046</a:t>
                      </a:r>
                    </a:p>
                  </a:txBody>
                  <a:tcPr marL="91446" marR="91446" marT="34258" marB="3425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Meta-analysis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41850C08-F410-4229-A7A5-FA30D8B6287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750888"/>
            <a:ext cx="7751763" cy="876300"/>
          </a:xfrm>
        </p:spPr>
        <p:txBody>
          <a:bodyPr rtlCol="0" anchor="t">
            <a:normAutofit fontScale="62500" lnSpcReduction="2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 each effect size by its inverse variance</a:t>
            </a:r>
          </a:p>
          <a:p>
            <a:pPr marL="243000" lvl="1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fr-F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to weighting by sample size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F4942E-0EDF-4005-B40C-B73055A12C66}"/>
              </a:ext>
            </a:extLst>
          </p:cNvPr>
          <p:cNvGraphicFramePr>
            <a:graphicFrameLocks noGrp="1"/>
          </p:cNvGraphicFramePr>
          <p:nvPr/>
        </p:nvGraphicFramePr>
        <p:xfrm>
          <a:off x="1563688" y="1714500"/>
          <a:ext cx="6132511" cy="18065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76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60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60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7197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4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4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4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US" sz="1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endParaRPr lang="en-US" sz="1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endParaRPr lang="en-US" sz="14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endParaRPr lang="en-US" sz="1400" i="1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wg</a:t>
                      </a:r>
                      <a:endParaRPr lang="en-US" sz="1400" i="1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34258" marB="342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3.01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0.702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0.058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17.3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12.15</a:t>
                      </a:r>
                    </a:p>
                  </a:txBody>
                  <a:tcPr marL="91449" marR="91449" marT="34258" marB="342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2.08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0.485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0.056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17.9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8.66</a:t>
                      </a:r>
                    </a:p>
                  </a:txBody>
                  <a:tcPr marL="91449" marR="91449" marT="34258" marB="3425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2.54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0.592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0.057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10.43</a:t>
                      </a:r>
                    </a:p>
                  </a:txBody>
                  <a:tcPr marL="91449" marR="91449" marT="34258" marB="3425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3.08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0.637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0.045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22.2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14.17</a:t>
                      </a:r>
                    </a:p>
                  </a:txBody>
                  <a:tcPr marL="91449" marR="91449" marT="34258" marB="3425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3.49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0.722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0.046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21.9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15.83</a:t>
                      </a:r>
                    </a:p>
                  </a:txBody>
                  <a:tcPr marL="91449" marR="91449" marT="34258" marB="3425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9758" name="Object 2"/>
          <p:cNvGraphicFramePr>
            <a:graphicFrameLocks noChangeAspect="1"/>
          </p:cNvGraphicFramePr>
          <p:nvPr/>
        </p:nvGraphicFramePr>
        <p:xfrm>
          <a:off x="1120775" y="3783013"/>
          <a:ext cx="8858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600" imgH="444500" progId="Equation.3">
                  <p:embed/>
                </p:oleObj>
              </mc:Choice>
              <mc:Fallback>
                <p:oleObj name="Equation" r:id="rId3" imgW="482600" imgH="444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3783013"/>
                        <a:ext cx="8858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59" name="Object 2"/>
          <p:cNvGraphicFramePr>
            <a:graphicFrameLocks noChangeAspect="1"/>
          </p:cNvGraphicFramePr>
          <p:nvPr/>
        </p:nvGraphicFramePr>
        <p:xfrm>
          <a:off x="2471738" y="3752850"/>
          <a:ext cx="16065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76300" imgH="609600" progId="Equation.3">
                  <p:embed/>
                </p:oleObj>
              </mc:Choice>
              <mc:Fallback>
                <p:oleObj name="Equation" r:id="rId5" imgW="876300" imgH="609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3752850"/>
                        <a:ext cx="16065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60" name="TextBox 2"/>
          <p:cNvSpPr txBox="1">
            <a:spLocks noChangeArrowheads="1"/>
          </p:cNvSpPr>
          <p:nvPr/>
        </p:nvSpPr>
        <p:spPr bwMode="auto">
          <a:xfrm>
            <a:off x="4160838" y="4022725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=0.632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Meta-analysis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0267721C-DEEC-4AAD-BB84-86C5201D650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" y="693738"/>
            <a:ext cx="8816975" cy="2711450"/>
          </a:xfrm>
        </p:spPr>
        <p:txBody>
          <a:bodyPr rtlCol="0" anchor="t">
            <a:normAutofit fontScale="92500" lnSpcReduction="2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 can get complicated quite quickly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have some between-subject designs and some within-subject designs, you need to be sure you use equivalent effect size measures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within-subject effect size, compensate for the correlation that is used to produce the </a:t>
            </a:r>
            <a:r>
              <a:rPr lang="en-US" altLang="fr-FR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gives a </a:t>
            </a:r>
            <a:r>
              <a:rPr lang="en-US" altLang="fr-FR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is 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a between-subject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design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issues for ANCOVA 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TextBox 10">
            <a:extLst>
              <a:ext uri="{FF2B5EF4-FFF2-40B4-BE49-F238E27FC236}">
                <a16:creationId xmlns:a16="http://schemas.microsoft.com/office/drawing/2014/main" id="{F5DDFE46-3598-45B9-A3B4-072BDCC0F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3325813"/>
            <a:ext cx="1108075" cy="369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Cohen</a:t>
            </a:r>
            <a:r>
              <a:rPr lang="en-US" altLang="en-US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’</a:t>
            </a:r>
            <a:r>
              <a:rPr lang="en-US" altLang="fr-FR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 </a:t>
            </a:r>
            <a:r>
              <a:rPr lang="en-US" altLang="fr-FR" sz="1800" i="1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</a:t>
            </a:r>
          </a:p>
        </p:txBody>
      </p:sp>
      <p:graphicFrame>
        <p:nvGraphicFramePr>
          <p:cNvPr id="31749" name="Object 2"/>
          <p:cNvGraphicFramePr>
            <a:graphicFrameLocks noChangeAspect="1"/>
          </p:cNvGraphicFramePr>
          <p:nvPr/>
        </p:nvGraphicFramePr>
        <p:xfrm>
          <a:off x="1195388" y="3830638"/>
          <a:ext cx="1955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66800" imgH="419100" progId="Equation.3">
                  <p:embed/>
                </p:oleObj>
              </mc:Choice>
              <mc:Fallback>
                <p:oleObj name="Equation" r:id="rId3" imgW="10668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3830638"/>
                        <a:ext cx="19558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91BE351-33EA-4045-AEA2-8D4890B013FD}"/>
              </a:ext>
            </a:extLst>
          </p:cNvPr>
          <p:cNvSpPr txBox="1"/>
          <p:nvPr/>
        </p:nvSpPr>
        <p:spPr>
          <a:xfrm>
            <a:off x="5827713" y="3297238"/>
            <a:ext cx="1109662" cy="369887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Hedge</a:t>
            </a:r>
            <a:r>
              <a:rPr lang="en-US" altLang="en-US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’</a:t>
            </a:r>
            <a:r>
              <a:rPr lang="en-US" altLang="fr-FR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 </a:t>
            </a:r>
            <a:r>
              <a:rPr lang="en-US" altLang="fr-FR" sz="1800" i="1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</a:t>
            </a:r>
          </a:p>
        </p:txBody>
      </p:sp>
      <p:graphicFrame>
        <p:nvGraphicFramePr>
          <p:cNvPr id="31751" name="Object 2"/>
          <p:cNvGraphicFramePr>
            <a:graphicFrameLocks noChangeAspect="1"/>
          </p:cNvGraphicFramePr>
          <p:nvPr/>
        </p:nvGraphicFramePr>
        <p:xfrm>
          <a:off x="5165725" y="3762375"/>
          <a:ext cx="240188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33500" imgH="508000" progId="Equation.3">
                  <p:embed/>
                </p:oleObj>
              </mc:Choice>
              <mc:Fallback>
                <p:oleObj name="Equation" r:id="rId5" imgW="13335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725" y="3762375"/>
                        <a:ext cx="2401888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12700"/>
            <a:ext cx="8270875" cy="5572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Power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B217576B-3812-4009-B54C-6F9BFF3F4B7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" y="646113"/>
            <a:ext cx="8991600" cy="919162"/>
          </a:xfrm>
        </p:spPr>
        <p:txBody>
          <a:bodyPr rtlCol="0" anchor="t">
            <a:normAutofit fontScale="25000" lnSpcReduction="2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8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alternative hypothesis is true, power is the probability you will reject H</a:t>
            </a:r>
            <a:r>
              <a:rPr lang="en-US" altLang="fr-FR" sz="80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8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calculation of power requires knowledge of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8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size(s)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8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Standardized effect size (or equivalent information)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8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use the </a:t>
            </a:r>
            <a:r>
              <a:rPr lang="en-US" altLang="fr-FR" sz="80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pwr</a:t>
            </a:r>
            <a:r>
              <a:rPr lang="en-US" altLang="fr-FR" sz="8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library in </a:t>
            </a:r>
            <a:r>
              <a:rPr lang="en-US" altLang="fr-FR" sz="8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en-US" altLang="fr-FR" sz="8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796" name="Group 2"/>
          <p:cNvGrpSpPr>
            <a:grpSpLocks/>
          </p:cNvGrpSpPr>
          <p:nvPr/>
        </p:nvGrpSpPr>
        <p:grpSpPr bwMode="auto">
          <a:xfrm>
            <a:off x="3771900" y="2224088"/>
            <a:ext cx="5095875" cy="2606675"/>
            <a:chOff x="3772029" y="2965450"/>
            <a:chExt cx="5095877" cy="3475038"/>
          </a:xfrm>
        </p:grpSpPr>
        <p:pic>
          <p:nvPicPr>
            <p:cNvPr id="33798" name="Picture 9" descr="HypothesisTesting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6" b="7089"/>
            <a:stretch>
              <a:fillRect/>
            </a:stretch>
          </p:blipFill>
          <p:spPr bwMode="auto">
            <a:xfrm>
              <a:off x="3772029" y="2965450"/>
              <a:ext cx="5095877" cy="347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3799" name="Straight Connector 6"/>
            <p:cNvCxnSpPr>
              <a:cxnSpLocks noChangeShapeType="1"/>
            </p:cNvCxnSpPr>
            <p:nvPr/>
          </p:nvCxnSpPr>
          <p:spPr bwMode="auto">
            <a:xfrm rot="5400000">
              <a:off x="5308825" y="5003800"/>
              <a:ext cx="2859089" cy="14287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0" name="Straight Connector 7"/>
            <p:cNvCxnSpPr>
              <a:cxnSpLocks noChangeShapeType="1"/>
            </p:cNvCxnSpPr>
            <p:nvPr/>
          </p:nvCxnSpPr>
          <p:spPr bwMode="auto">
            <a:xfrm rot="5400000">
              <a:off x="4415063" y="5918200"/>
              <a:ext cx="1041400" cy="3175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1" name="Freeform 11"/>
            <p:cNvSpPr>
              <a:spLocks noChangeArrowheads="1"/>
            </p:cNvSpPr>
            <p:nvPr/>
          </p:nvSpPr>
          <p:spPr bwMode="auto">
            <a:xfrm>
              <a:off x="6767737" y="3305175"/>
              <a:ext cx="1093788" cy="2695575"/>
            </a:xfrm>
            <a:custGeom>
              <a:avLst/>
              <a:gdLst>
                <a:gd name="T0" fmla="*/ 225432 w 1093786"/>
                <a:gd name="T1" fmla="*/ 439966 h 2695802"/>
                <a:gd name="T2" fmla="*/ 288962 w 1093786"/>
                <a:gd name="T3" fmla="*/ 705986 h 2695802"/>
                <a:gd name="T4" fmla="*/ 415962 w 1093786"/>
                <a:gd name="T5" fmla="*/ 934006 h 2695802"/>
                <a:gd name="T6" fmla="*/ 263532 w 1093786"/>
                <a:gd name="T7" fmla="*/ 1124026 h 2695802"/>
                <a:gd name="T8" fmla="*/ 161932 w 1093786"/>
                <a:gd name="T9" fmla="*/ 896004 h 2695802"/>
                <a:gd name="T10" fmla="*/ 288962 w 1093786"/>
                <a:gd name="T11" fmla="*/ 1377396 h 2695802"/>
                <a:gd name="T12" fmla="*/ 225432 w 1093786"/>
                <a:gd name="T13" fmla="*/ 1124026 h 2695802"/>
                <a:gd name="T14" fmla="*/ 288962 w 1093786"/>
                <a:gd name="T15" fmla="*/ 1504066 h 2695802"/>
                <a:gd name="T16" fmla="*/ 276262 w 1093786"/>
                <a:gd name="T17" fmla="*/ 1580086 h 2695802"/>
                <a:gd name="T18" fmla="*/ 314362 w 1093786"/>
                <a:gd name="T19" fmla="*/ 1681416 h 2695802"/>
                <a:gd name="T20" fmla="*/ 238132 w 1093786"/>
                <a:gd name="T21" fmla="*/ 1884106 h 2695802"/>
                <a:gd name="T22" fmla="*/ 200032 w 1093786"/>
                <a:gd name="T23" fmla="*/ 2200807 h 2695802"/>
                <a:gd name="T24" fmla="*/ 212732 w 1093786"/>
                <a:gd name="T25" fmla="*/ 2580845 h 2695802"/>
                <a:gd name="T26" fmla="*/ 85732 w 1093786"/>
                <a:gd name="T27" fmla="*/ 2682196 h 2695802"/>
                <a:gd name="T28" fmla="*/ 60332 w 1093786"/>
                <a:gd name="T29" fmla="*/ 2479506 h 2695802"/>
                <a:gd name="T30" fmla="*/ 123832 w 1093786"/>
                <a:gd name="T31" fmla="*/ 2188141 h 2695802"/>
                <a:gd name="T32" fmla="*/ 187332 w 1093786"/>
                <a:gd name="T33" fmla="*/ 1516736 h 2695802"/>
                <a:gd name="T34" fmla="*/ 238132 w 1093786"/>
                <a:gd name="T35" fmla="*/ 1200046 h 2695802"/>
                <a:gd name="T36" fmla="*/ 466762 w 1093786"/>
                <a:gd name="T37" fmla="*/ 1466060 h 2695802"/>
                <a:gd name="T38" fmla="*/ 441362 w 1093786"/>
                <a:gd name="T39" fmla="*/ 1453397 h 2695802"/>
                <a:gd name="T40" fmla="*/ 504862 w 1093786"/>
                <a:gd name="T41" fmla="*/ 1630751 h 2695802"/>
                <a:gd name="T42" fmla="*/ 568362 w 1093786"/>
                <a:gd name="T43" fmla="*/ 2124806 h 2695802"/>
                <a:gd name="T44" fmla="*/ 593762 w 1093786"/>
                <a:gd name="T45" fmla="*/ 2188141 h 2695802"/>
                <a:gd name="T46" fmla="*/ 301662 w 1093786"/>
                <a:gd name="T47" fmla="*/ 2251476 h 2695802"/>
                <a:gd name="T48" fmla="*/ 669962 w 1093786"/>
                <a:gd name="T49" fmla="*/ 2492176 h 2695802"/>
                <a:gd name="T50" fmla="*/ 873192 w 1093786"/>
                <a:gd name="T51" fmla="*/ 2517514 h 2695802"/>
                <a:gd name="T52" fmla="*/ 949392 w 1093786"/>
                <a:gd name="T53" fmla="*/ 2631516 h 2695802"/>
                <a:gd name="T54" fmla="*/ 1025592 w 1093786"/>
                <a:gd name="T55" fmla="*/ 2669526 h 2695802"/>
                <a:gd name="T56" fmla="*/ 885892 w 1093786"/>
                <a:gd name="T57" fmla="*/ 2568179 h 2695802"/>
                <a:gd name="T58" fmla="*/ 809662 w 1093786"/>
                <a:gd name="T59" fmla="*/ 2302156 h 2695802"/>
                <a:gd name="T60" fmla="*/ 733462 w 1093786"/>
                <a:gd name="T61" fmla="*/ 1922116 h 2695802"/>
                <a:gd name="T62" fmla="*/ 606462 w 1093786"/>
                <a:gd name="T63" fmla="*/ 1605423 h 2695802"/>
                <a:gd name="T64" fmla="*/ 479462 w 1093786"/>
                <a:gd name="T65" fmla="*/ 1212716 h 2695802"/>
                <a:gd name="T66" fmla="*/ 352462 w 1093786"/>
                <a:gd name="T67" fmla="*/ 807336 h 2695802"/>
                <a:gd name="T68" fmla="*/ 174632 w 1093786"/>
                <a:gd name="T69" fmla="*/ 389286 h 2695802"/>
                <a:gd name="T70" fmla="*/ 263532 w 1093786"/>
                <a:gd name="T71" fmla="*/ 1288706 h 2695802"/>
                <a:gd name="T72" fmla="*/ 390562 w 1093786"/>
                <a:gd name="T73" fmla="*/ 1529406 h 2695802"/>
                <a:gd name="T74" fmla="*/ 581062 w 1093786"/>
                <a:gd name="T75" fmla="*/ 1909446 h 2695802"/>
                <a:gd name="T76" fmla="*/ 657262 w 1093786"/>
                <a:gd name="T77" fmla="*/ 2112136 h 2695802"/>
                <a:gd name="T78" fmla="*/ 657262 w 1093786"/>
                <a:gd name="T79" fmla="*/ 2492176 h 2695802"/>
                <a:gd name="T80" fmla="*/ 225432 w 1093786"/>
                <a:gd name="T81" fmla="*/ 2416158 h 2695802"/>
                <a:gd name="T82" fmla="*/ 619162 w 1093786"/>
                <a:gd name="T83" fmla="*/ 2327496 h 2695802"/>
                <a:gd name="T84" fmla="*/ 492162 w 1093786"/>
                <a:gd name="T85" fmla="*/ 2580845 h 2695802"/>
                <a:gd name="T86" fmla="*/ 606462 w 1093786"/>
                <a:gd name="T87" fmla="*/ 2606178 h 2695802"/>
                <a:gd name="T88" fmla="*/ 314362 w 1093786"/>
                <a:gd name="T89" fmla="*/ 2441496 h 2695802"/>
                <a:gd name="T90" fmla="*/ 225432 w 1093786"/>
                <a:gd name="T91" fmla="*/ 2327496 h 2695802"/>
                <a:gd name="T92" fmla="*/ 327062 w 1093786"/>
                <a:gd name="T93" fmla="*/ 2238806 h 2695802"/>
                <a:gd name="T94" fmla="*/ 174632 w 1093786"/>
                <a:gd name="T95" fmla="*/ 1808105 h 2695802"/>
                <a:gd name="T96" fmla="*/ 136532 w 1093786"/>
                <a:gd name="T97" fmla="*/ 1732096 h 2695802"/>
                <a:gd name="T98" fmla="*/ 47632 w 1093786"/>
                <a:gd name="T99" fmla="*/ 1364726 h 2695802"/>
                <a:gd name="T100" fmla="*/ 149232 w 1093786"/>
                <a:gd name="T101" fmla="*/ 1010026 h 2695802"/>
                <a:gd name="T102" fmla="*/ 98432 w 1093786"/>
                <a:gd name="T103" fmla="*/ 579306 h 2695802"/>
                <a:gd name="T104" fmla="*/ 149232 w 1093786"/>
                <a:gd name="T105" fmla="*/ 249946 h 2695802"/>
                <a:gd name="T106" fmla="*/ 98432 w 1093786"/>
                <a:gd name="T107" fmla="*/ 110606 h 2695802"/>
                <a:gd name="T108" fmla="*/ 85732 w 1093786"/>
                <a:gd name="T109" fmla="*/ 21916 h 2695802"/>
                <a:gd name="T110" fmla="*/ 174632 w 1093786"/>
                <a:gd name="T111" fmla="*/ 72596 h 2695802"/>
                <a:gd name="T112" fmla="*/ 276262 w 1093786"/>
                <a:gd name="T113" fmla="*/ 161256 h 269580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3786"/>
                <a:gd name="T172" fmla="*/ 0 h 2695802"/>
                <a:gd name="T173" fmla="*/ 1093786 w 1093786"/>
                <a:gd name="T174" fmla="*/ 2695802 h 269580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3786" h="2695802">
                  <a:moveTo>
                    <a:pt x="111132" y="250576"/>
                  </a:moveTo>
                  <a:cubicBezTo>
                    <a:pt x="191239" y="258587"/>
                    <a:pt x="236805" y="230104"/>
                    <a:pt x="263532" y="301376"/>
                  </a:cubicBezTo>
                  <a:cubicBezTo>
                    <a:pt x="271111" y="321587"/>
                    <a:pt x="271999" y="343709"/>
                    <a:pt x="276232" y="364876"/>
                  </a:cubicBezTo>
                  <a:cubicBezTo>
                    <a:pt x="250412" y="493978"/>
                    <a:pt x="290519" y="389007"/>
                    <a:pt x="225432" y="441076"/>
                  </a:cubicBezTo>
                  <a:cubicBezTo>
                    <a:pt x="143368" y="506728"/>
                    <a:pt x="257697" y="459954"/>
                    <a:pt x="161932" y="491876"/>
                  </a:cubicBezTo>
                  <a:cubicBezTo>
                    <a:pt x="97235" y="470310"/>
                    <a:pt x="39850" y="438212"/>
                    <a:pt x="136532" y="631576"/>
                  </a:cubicBezTo>
                  <a:cubicBezTo>
                    <a:pt x="148506" y="655523"/>
                    <a:pt x="190455" y="642124"/>
                    <a:pt x="212732" y="656976"/>
                  </a:cubicBezTo>
                  <a:lnTo>
                    <a:pt x="288932" y="707776"/>
                  </a:lnTo>
                  <a:cubicBezTo>
                    <a:pt x="297434" y="733282"/>
                    <a:pt x="311866" y="798854"/>
                    <a:pt x="339732" y="822076"/>
                  </a:cubicBezTo>
                  <a:cubicBezTo>
                    <a:pt x="354276" y="834196"/>
                    <a:pt x="373599" y="839009"/>
                    <a:pt x="390532" y="847476"/>
                  </a:cubicBezTo>
                  <a:cubicBezTo>
                    <a:pt x="394765" y="864409"/>
                    <a:pt x="398437" y="881493"/>
                    <a:pt x="403232" y="898276"/>
                  </a:cubicBezTo>
                  <a:cubicBezTo>
                    <a:pt x="406910" y="911148"/>
                    <a:pt x="415932" y="922989"/>
                    <a:pt x="415932" y="936376"/>
                  </a:cubicBezTo>
                  <a:cubicBezTo>
                    <a:pt x="415932" y="980155"/>
                    <a:pt x="404109" y="1006444"/>
                    <a:pt x="377832" y="1037976"/>
                  </a:cubicBezTo>
                  <a:cubicBezTo>
                    <a:pt x="366334" y="1051774"/>
                    <a:pt x="354676" y="1066113"/>
                    <a:pt x="339732" y="1076076"/>
                  </a:cubicBezTo>
                  <a:cubicBezTo>
                    <a:pt x="328593" y="1083502"/>
                    <a:pt x="314332" y="1084543"/>
                    <a:pt x="301632" y="1088776"/>
                  </a:cubicBezTo>
                  <a:cubicBezTo>
                    <a:pt x="288932" y="1101476"/>
                    <a:pt x="278476" y="1116913"/>
                    <a:pt x="263532" y="1126876"/>
                  </a:cubicBezTo>
                  <a:cubicBezTo>
                    <a:pt x="252600" y="1134164"/>
                    <a:pt x="181406" y="1150582"/>
                    <a:pt x="174632" y="1152276"/>
                  </a:cubicBezTo>
                  <a:cubicBezTo>
                    <a:pt x="161932" y="1148043"/>
                    <a:pt x="146985" y="1147939"/>
                    <a:pt x="136532" y="1139576"/>
                  </a:cubicBezTo>
                  <a:cubicBezTo>
                    <a:pt x="77041" y="1091983"/>
                    <a:pt x="114451" y="961200"/>
                    <a:pt x="123832" y="923676"/>
                  </a:cubicBezTo>
                  <a:cubicBezTo>
                    <a:pt x="127534" y="908868"/>
                    <a:pt x="149232" y="906743"/>
                    <a:pt x="161932" y="898276"/>
                  </a:cubicBezTo>
                  <a:cubicBezTo>
                    <a:pt x="198652" y="934996"/>
                    <a:pt x="219822" y="953361"/>
                    <a:pt x="250832" y="999876"/>
                  </a:cubicBezTo>
                  <a:cubicBezTo>
                    <a:pt x="261334" y="1015628"/>
                    <a:pt x="266839" y="1034238"/>
                    <a:pt x="276232" y="1050676"/>
                  </a:cubicBezTo>
                  <a:cubicBezTo>
                    <a:pt x="283805" y="1063928"/>
                    <a:pt x="293165" y="1076076"/>
                    <a:pt x="301632" y="1088776"/>
                  </a:cubicBezTo>
                  <a:cubicBezTo>
                    <a:pt x="330600" y="1204647"/>
                    <a:pt x="331672" y="1184270"/>
                    <a:pt x="288932" y="1380876"/>
                  </a:cubicBezTo>
                  <a:cubicBezTo>
                    <a:pt x="284436" y="1401560"/>
                    <a:pt x="263532" y="1414743"/>
                    <a:pt x="250832" y="1431676"/>
                  </a:cubicBezTo>
                  <a:cubicBezTo>
                    <a:pt x="238132" y="1427443"/>
                    <a:pt x="222198" y="1428442"/>
                    <a:pt x="212732" y="1418976"/>
                  </a:cubicBezTo>
                  <a:cubicBezTo>
                    <a:pt x="199345" y="1405589"/>
                    <a:pt x="188327" y="1387082"/>
                    <a:pt x="187332" y="1368176"/>
                  </a:cubicBezTo>
                  <a:cubicBezTo>
                    <a:pt x="178691" y="1203988"/>
                    <a:pt x="178294" y="1221152"/>
                    <a:pt x="225432" y="1126876"/>
                  </a:cubicBezTo>
                  <a:cubicBezTo>
                    <a:pt x="246599" y="1135343"/>
                    <a:pt x="271623" y="1137440"/>
                    <a:pt x="288932" y="1152276"/>
                  </a:cubicBezTo>
                  <a:cubicBezTo>
                    <a:pt x="299765" y="1161562"/>
                    <a:pt x="337118" y="1260041"/>
                    <a:pt x="339732" y="1266576"/>
                  </a:cubicBezTo>
                  <a:cubicBezTo>
                    <a:pt x="335499" y="1338543"/>
                    <a:pt x="341884" y="1411931"/>
                    <a:pt x="327032" y="1482476"/>
                  </a:cubicBezTo>
                  <a:cubicBezTo>
                    <a:pt x="323888" y="1497412"/>
                    <a:pt x="295131" y="1493928"/>
                    <a:pt x="288932" y="1507876"/>
                  </a:cubicBezTo>
                  <a:cubicBezTo>
                    <a:pt x="276775" y="1535230"/>
                    <a:pt x="280465" y="1567143"/>
                    <a:pt x="276232" y="1596776"/>
                  </a:cubicBezTo>
                  <a:cubicBezTo>
                    <a:pt x="250367" y="1581257"/>
                    <a:pt x="169088" y="1549908"/>
                    <a:pt x="187332" y="1495176"/>
                  </a:cubicBezTo>
                  <a:cubicBezTo>
                    <a:pt x="192159" y="1480696"/>
                    <a:pt x="214639" y="1509783"/>
                    <a:pt x="225432" y="1520576"/>
                  </a:cubicBezTo>
                  <a:cubicBezTo>
                    <a:pt x="244599" y="1539743"/>
                    <a:pt x="259299" y="1562909"/>
                    <a:pt x="276232" y="1584076"/>
                  </a:cubicBezTo>
                  <a:cubicBezTo>
                    <a:pt x="277710" y="1588510"/>
                    <a:pt x="314332" y="1691882"/>
                    <a:pt x="314332" y="1711076"/>
                  </a:cubicBezTo>
                  <a:cubicBezTo>
                    <a:pt x="314332" y="1732662"/>
                    <a:pt x="305865" y="1753409"/>
                    <a:pt x="301632" y="1774576"/>
                  </a:cubicBezTo>
                  <a:cubicBezTo>
                    <a:pt x="257983" y="1730927"/>
                    <a:pt x="190276" y="1682732"/>
                    <a:pt x="276232" y="1596776"/>
                  </a:cubicBezTo>
                  <a:cubicBezTo>
                    <a:pt x="299029" y="1573979"/>
                    <a:pt x="301632" y="1656043"/>
                    <a:pt x="314332" y="1685676"/>
                  </a:cubicBezTo>
                  <a:cubicBezTo>
                    <a:pt x="334214" y="1785084"/>
                    <a:pt x="344092" y="1805757"/>
                    <a:pt x="314332" y="1939676"/>
                  </a:cubicBezTo>
                  <a:cubicBezTo>
                    <a:pt x="310436" y="1957209"/>
                    <a:pt x="288932" y="1965076"/>
                    <a:pt x="276232" y="1977776"/>
                  </a:cubicBezTo>
                  <a:cubicBezTo>
                    <a:pt x="255065" y="1969309"/>
                    <a:pt x="221712" y="1973330"/>
                    <a:pt x="212732" y="1952376"/>
                  </a:cubicBezTo>
                  <a:cubicBezTo>
                    <a:pt x="203752" y="1931422"/>
                    <a:pt x="219164" y="1876230"/>
                    <a:pt x="238132" y="1888876"/>
                  </a:cubicBezTo>
                  <a:cubicBezTo>
                    <a:pt x="263039" y="1905480"/>
                    <a:pt x="246280" y="1948190"/>
                    <a:pt x="250832" y="1977776"/>
                  </a:cubicBezTo>
                  <a:cubicBezTo>
                    <a:pt x="254748" y="2003227"/>
                    <a:pt x="259299" y="2028576"/>
                    <a:pt x="263532" y="2053976"/>
                  </a:cubicBezTo>
                  <a:cubicBezTo>
                    <a:pt x="259299" y="2087843"/>
                    <a:pt x="263959" y="2124071"/>
                    <a:pt x="250832" y="2155576"/>
                  </a:cubicBezTo>
                  <a:cubicBezTo>
                    <a:pt x="241621" y="2177681"/>
                    <a:pt x="214400" y="2225534"/>
                    <a:pt x="200032" y="2206376"/>
                  </a:cubicBezTo>
                  <a:cubicBezTo>
                    <a:pt x="179554" y="2179072"/>
                    <a:pt x="208499" y="2138643"/>
                    <a:pt x="212732" y="2104776"/>
                  </a:cubicBezTo>
                  <a:cubicBezTo>
                    <a:pt x="208499" y="2180976"/>
                    <a:pt x="215754" y="2258696"/>
                    <a:pt x="200032" y="2333376"/>
                  </a:cubicBezTo>
                  <a:cubicBezTo>
                    <a:pt x="184612" y="2406620"/>
                    <a:pt x="38252" y="2222396"/>
                    <a:pt x="225432" y="2409576"/>
                  </a:cubicBezTo>
                  <a:cubicBezTo>
                    <a:pt x="238715" y="2475992"/>
                    <a:pt x="255600" y="2515930"/>
                    <a:pt x="212732" y="2587376"/>
                  </a:cubicBezTo>
                  <a:cubicBezTo>
                    <a:pt x="203752" y="2602343"/>
                    <a:pt x="178865" y="2595843"/>
                    <a:pt x="161932" y="2600076"/>
                  </a:cubicBezTo>
                  <a:cubicBezTo>
                    <a:pt x="101629" y="2509621"/>
                    <a:pt x="155805" y="2583645"/>
                    <a:pt x="149232" y="2600076"/>
                  </a:cubicBezTo>
                  <a:cubicBezTo>
                    <a:pt x="143563" y="2614248"/>
                    <a:pt x="123832" y="2617009"/>
                    <a:pt x="111132" y="2625476"/>
                  </a:cubicBezTo>
                  <a:cubicBezTo>
                    <a:pt x="102665" y="2646643"/>
                    <a:pt x="106122" y="2678781"/>
                    <a:pt x="85732" y="2688976"/>
                  </a:cubicBezTo>
                  <a:cubicBezTo>
                    <a:pt x="72080" y="2695802"/>
                    <a:pt x="57339" y="2665843"/>
                    <a:pt x="60332" y="2650876"/>
                  </a:cubicBezTo>
                  <a:cubicBezTo>
                    <a:pt x="63325" y="2635909"/>
                    <a:pt x="85732" y="2633943"/>
                    <a:pt x="98432" y="2625476"/>
                  </a:cubicBezTo>
                  <a:cubicBezTo>
                    <a:pt x="94199" y="2604309"/>
                    <a:pt x="91412" y="2582801"/>
                    <a:pt x="85732" y="2561976"/>
                  </a:cubicBezTo>
                  <a:cubicBezTo>
                    <a:pt x="78687" y="2536145"/>
                    <a:pt x="61447" y="2512527"/>
                    <a:pt x="60332" y="2485776"/>
                  </a:cubicBezTo>
                  <a:cubicBezTo>
                    <a:pt x="57155" y="2409525"/>
                    <a:pt x="63161" y="2332852"/>
                    <a:pt x="73032" y="2257176"/>
                  </a:cubicBezTo>
                  <a:cubicBezTo>
                    <a:pt x="75981" y="2234570"/>
                    <a:pt x="90427" y="2215022"/>
                    <a:pt x="98432" y="2193676"/>
                  </a:cubicBezTo>
                  <a:cubicBezTo>
                    <a:pt x="103132" y="2181141"/>
                    <a:pt x="106899" y="2168276"/>
                    <a:pt x="111132" y="2155576"/>
                  </a:cubicBezTo>
                  <a:cubicBezTo>
                    <a:pt x="115365" y="2168276"/>
                    <a:pt x="123832" y="2207063"/>
                    <a:pt x="123832" y="2193676"/>
                  </a:cubicBezTo>
                  <a:cubicBezTo>
                    <a:pt x="123832" y="2089886"/>
                    <a:pt x="72884" y="2123151"/>
                    <a:pt x="149232" y="2003176"/>
                  </a:cubicBezTo>
                  <a:cubicBezTo>
                    <a:pt x="159396" y="1987204"/>
                    <a:pt x="183099" y="1986243"/>
                    <a:pt x="200032" y="1977776"/>
                  </a:cubicBezTo>
                  <a:cubicBezTo>
                    <a:pt x="146166" y="1941866"/>
                    <a:pt x="146163" y="1955535"/>
                    <a:pt x="149232" y="1863476"/>
                  </a:cubicBezTo>
                  <a:cubicBezTo>
                    <a:pt x="156995" y="1630583"/>
                    <a:pt x="154348" y="1652513"/>
                    <a:pt x="187332" y="1520576"/>
                  </a:cubicBezTo>
                  <a:cubicBezTo>
                    <a:pt x="191565" y="1533276"/>
                    <a:pt x="213419" y="1558676"/>
                    <a:pt x="200032" y="1558676"/>
                  </a:cubicBezTo>
                  <a:cubicBezTo>
                    <a:pt x="184768" y="1558676"/>
                    <a:pt x="179991" y="1534868"/>
                    <a:pt x="174632" y="1520576"/>
                  </a:cubicBezTo>
                  <a:cubicBezTo>
                    <a:pt x="169307" y="1506376"/>
                    <a:pt x="150659" y="1389435"/>
                    <a:pt x="149232" y="1380876"/>
                  </a:cubicBezTo>
                  <a:cubicBezTo>
                    <a:pt x="157276" y="1336634"/>
                    <a:pt x="145402" y="1203076"/>
                    <a:pt x="238132" y="1203076"/>
                  </a:cubicBezTo>
                  <a:cubicBezTo>
                    <a:pt x="266530" y="1203076"/>
                    <a:pt x="288932" y="1228476"/>
                    <a:pt x="314332" y="1241176"/>
                  </a:cubicBezTo>
                  <a:cubicBezTo>
                    <a:pt x="322799" y="1262343"/>
                    <a:pt x="339732" y="1281879"/>
                    <a:pt x="339732" y="1304676"/>
                  </a:cubicBezTo>
                  <a:cubicBezTo>
                    <a:pt x="339732" y="1343705"/>
                    <a:pt x="290535" y="1388040"/>
                    <a:pt x="314332" y="1418976"/>
                  </a:cubicBezTo>
                  <a:cubicBezTo>
                    <a:pt x="346981" y="1461419"/>
                    <a:pt x="415932" y="1452843"/>
                    <a:pt x="466732" y="1469776"/>
                  </a:cubicBezTo>
                  <a:cubicBezTo>
                    <a:pt x="475199" y="1482476"/>
                    <a:pt x="493818" y="1492706"/>
                    <a:pt x="492132" y="1507876"/>
                  </a:cubicBezTo>
                  <a:cubicBezTo>
                    <a:pt x="483654" y="1584180"/>
                    <a:pt x="464187" y="1580691"/>
                    <a:pt x="415932" y="1596776"/>
                  </a:cubicBezTo>
                  <a:cubicBezTo>
                    <a:pt x="407465" y="1579843"/>
                    <a:pt x="392880" y="1564762"/>
                    <a:pt x="390532" y="1545976"/>
                  </a:cubicBezTo>
                  <a:cubicBezTo>
                    <a:pt x="384847" y="1500493"/>
                    <a:pt x="414291" y="1484117"/>
                    <a:pt x="441332" y="1457076"/>
                  </a:cubicBezTo>
                  <a:cubicBezTo>
                    <a:pt x="445565" y="1469776"/>
                    <a:pt x="455925" y="1481924"/>
                    <a:pt x="454032" y="1495176"/>
                  </a:cubicBezTo>
                  <a:cubicBezTo>
                    <a:pt x="451355" y="1513918"/>
                    <a:pt x="423431" y="1527772"/>
                    <a:pt x="428632" y="1545976"/>
                  </a:cubicBezTo>
                  <a:cubicBezTo>
                    <a:pt x="434447" y="1566328"/>
                    <a:pt x="462499" y="1571376"/>
                    <a:pt x="479432" y="1584076"/>
                  </a:cubicBezTo>
                  <a:cubicBezTo>
                    <a:pt x="487899" y="1601009"/>
                    <a:pt x="504832" y="1615944"/>
                    <a:pt x="504832" y="1634876"/>
                  </a:cubicBezTo>
                  <a:cubicBezTo>
                    <a:pt x="504832" y="1771380"/>
                    <a:pt x="439962" y="1684306"/>
                    <a:pt x="517532" y="1761876"/>
                  </a:cubicBezTo>
                  <a:cubicBezTo>
                    <a:pt x="504832" y="1808443"/>
                    <a:pt x="500095" y="1857955"/>
                    <a:pt x="479432" y="1901576"/>
                  </a:cubicBezTo>
                  <a:cubicBezTo>
                    <a:pt x="461310" y="1939834"/>
                    <a:pt x="403232" y="2003176"/>
                    <a:pt x="403232" y="2003176"/>
                  </a:cubicBezTo>
                  <a:cubicBezTo>
                    <a:pt x="548382" y="2090266"/>
                    <a:pt x="500611" y="2039881"/>
                    <a:pt x="568332" y="2130176"/>
                  </a:cubicBezTo>
                  <a:cubicBezTo>
                    <a:pt x="559865" y="2168276"/>
                    <a:pt x="579476" y="2230772"/>
                    <a:pt x="542932" y="2244476"/>
                  </a:cubicBezTo>
                  <a:cubicBezTo>
                    <a:pt x="420805" y="2290274"/>
                    <a:pt x="474339" y="2137847"/>
                    <a:pt x="479432" y="2117476"/>
                  </a:cubicBezTo>
                  <a:cubicBezTo>
                    <a:pt x="513299" y="2125943"/>
                    <a:pt x="551986" y="2123512"/>
                    <a:pt x="581032" y="2142876"/>
                  </a:cubicBezTo>
                  <a:cubicBezTo>
                    <a:pt x="595555" y="2152558"/>
                    <a:pt x="595182" y="2176282"/>
                    <a:pt x="593732" y="2193676"/>
                  </a:cubicBezTo>
                  <a:cubicBezTo>
                    <a:pt x="586601" y="2279252"/>
                    <a:pt x="582069" y="2296497"/>
                    <a:pt x="517532" y="2333376"/>
                  </a:cubicBezTo>
                  <a:cubicBezTo>
                    <a:pt x="505909" y="2340018"/>
                    <a:pt x="492132" y="2341843"/>
                    <a:pt x="479432" y="2346076"/>
                  </a:cubicBezTo>
                  <a:cubicBezTo>
                    <a:pt x="441332" y="2337609"/>
                    <a:pt x="400041" y="2338130"/>
                    <a:pt x="365132" y="2320676"/>
                  </a:cubicBezTo>
                  <a:cubicBezTo>
                    <a:pt x="338358" y="2307289"/>
                    <a:pt x="291121" y="2285204"/>
                    <a:pt x="301632" y="2257176"/>
                  </a:cubicBezTo>
                  <a:cubicBezTo>
                    <a:pt x="314332" y="2223309"/>
                    <a:pt x="369365" y="2231776"/>
                    <a:pt x="403232" y="2219076"/>
                  </a:cubicBezTo>
                  <a:cubicBezTo>
                    <a:pt x="451630" y="2241075"/>
                    <a:pt x="599227" y="2300771"/>
                    <a:pt x="644532" y="2346076"/>
                  </a:cubicBezTo>
                  <a:cubicBezTo>
                    <a:pt x="664612" y="2366156"/>
                    <a:pt x="669932" y="2396876"/>
                    <a:pt x="682632" y="2422276"/>
                  </a:cubicBezTo>
                  <a:cubicBezTo>
                    <a:pt x="678399" y="2447676"/>
                    <a:pt x="693600" y="2488332"/>
                    <a:pt x="669932" y="2498476"/>
                  </a:cubicBezTo>
                  <a:cubicBezTo>
                    <a:pt x="643830" y="2509663"/>
                    <a:pt x="593732" y="2488774"/>
                    <a:pt x="593732" y="2460376"/>
                  </a:cubicBezTo>
                  <a:cubicBezTo>
                    <a:pt x="593732" y="2429849"/>
                    <a:pt x="644532" y="2426509"/>
                    <a:pt x="669932" y="2409576"/>
                  </a:cubicBezTo>
                  <a:cubicBezTo>
                    <a:pt x="747342" y="2419252"/>
                    <a:pt x="799956" y="2412600"/>
                    <a:pt x="860432" y="2473076"/>
                  </a:cubicBezTo>
                  <a:cubicBezTo>
                    <a:pt x="872774" y="2485418"/>
                    <a:pt x="868899" y="2506943"/>
                    <a:pt x="873132" y="2523876"/>
                  </a:cubicBezTo>
                  <a:cubicBezTo>
                    <a:pt x="864665" y="2545043"/>
                    <a:pt x="862326" y="2569863"/>
                    <a:pt x="847732" y="2587376"/>
                  </a:cubicBezTo>
                  <a:cubicBezTo>
                    <a:pt x="825743" y="2613763"/>
                    <a:pt x="780023" y="2592674"/>
                    <a:pt x="758832" y="2587376"/>
                  </a:cubicBezTo>
                  <a:cubicBezTo>
                    <a:pt x="779999" y="2583143"/>
                    <a:pt x="801040" y="2571127"/>
                    <a:pt x="822332" y="2574676"/>
                  </a:cubicBezTo>
                  <a:cubicBezTo>
                    <a:pt x="871346" y="2582845"/>
                    <a:pt x="909932" y="2611909"/>
                    <a:pt x="949332" y="2638176"/>
                  </a:cubicBezTo>
                  <a:cubicBezTo>
                    <a:pt x="928165" y="2646643"/>
                    <a:pt x="898478" y="2644608"/>
                    <a:pt x="885832" y="2663576"/>
                  </a:cubicBezTo>
                  <a:cubicBezTo>
                    <a:pt x="878406" y="2674715"/>
                    <a:pt x="910945" y="2673029"/>
                    <a:pt x="923932" y="2676276"/>
                  </a:cubicBezTo>
                  <a:cubicBezTo>
                    <a:pt x="944873" y="2681511"/>
                    <a:pt x="966265" y="2684743"/>
                    <a:pt x="987432" y="2688976"/>
                  </a:cubicBezTo>
                  <a:cubicBezTo>
                    <a:pt x="1000132" y="2684743"/>
                    <a:pt x="1012145" y="2676276"/>
                    <a:pt x="1025532" y="2676276"/>
                  </a:cubicBezTo>
                  <a:cubicBezTo>
                    <a:pt x="1042986" y="2676276"/>
                    <a:pt x="1093786" y="2688976"/>
                    <a:pt x="1076332" y="2688976"/>
                  </a:cubicBezTo>
                  <a:cubicBezTo>
                    <a:pt x="1046398" y="2688976"/>
                    <a:pt x="1017065" y="2680509"/>
                    <a:pt x="987432" y="2676276"/>
                  </a:cubicBezTo>
                  <a:cubicBezTo>
                    <a:pt x="970499" y="2663576"/>
                    <a:pt x="950183" y="2654437"/>
                    <a:pt x="936632" y="2638176"/>
                  </a:cubicBezTo>
                  <a:cubicBezTo>
                    <a:pt x="859953" y="2546161"/>
                    <a:pt x="1002515" y="2652465"/>
                    <a:pt x="885832" y="2574676"/>
                  </a:cubicBezTo>
                  <a:lnTo>
                    <a:pt x="860432" y="2498476"/>
                  </a:lnTo>
                  <a:cubicBezTo>
                    <a:pt x="856199" y="2485776"/>
                    <a:pt x="855158" y="2471515"/>
                    <a:pt x="847732" y="2460376"/>
                  </a:cubicBezTo>
                  <a:lnTo>
                    <a:pt x="822332" y="2422276"/>
                  </a:lnTo>
                  <a:cubicBezTo>
                    <a:pt x="818099" y="2384176"/>
                    <a:pt x="815934" y="2345789"/>
                    <a:pt x="809632" y="2307976"/>
                  </a:cubicBezTo>
                  <a:cubicBezTo>
                    <a:pt x="803216" y="2269478"/>
                    <a:pt x="792410" y="2231839"/>
                    <a:pt x="784232" y="2193676"/>
                  </a:cubicBezTo>
                  <a:cubicBezTo>
                    <a:pt x="779709" y="2172569"/>
                    <a:pt x="776215" y="2151248"/>
                    <a:pt x="771532" y="2130176"/>
                  </a:cubicBezTo>
                  <a:cubicBezTo>
                    <a:pt x="767746" y="2113137"/>
                    <a:pt x="762049" y="2096532"/>
                    <a:pt x="758832" y="2079376"/>
                  </a:cubicBezTo>
                  <a:cubicBezTo>
                    <a:pt x="749341" y="2028757"/>
                    <a:pt x="745923" y="1976939"/>
                    <a:pt x="733432" y="1926976"/>
                  </a:cubicBezTo>
                  <a:cubicBezTo>
                    <a:pt x="694081" y="1769573"/>
                    <a:pt x="757171" y="2016413"/>
                    <a:pt x="695332" y="1799976"/>
                  </a:cubicBezTo>
                  <a:cubicBezTo>
                    <a:pt x="686865" y="1770343"/>
                    <a:pt x="678995" y="1740532"/>
                    <a:pt x="669932" y="1711076"/>
                  </a:cubicBezTo>
                  <a:cubicBezTo>
                    <a:pt x="662058" y="1685486"/>
                    <a:pt x="666809" y="1649728"/>
                    <a:pt x="644532" y="1634876"/>
                  </a:cubicBezTo>
                  <a:lnTo>
                    <a:pt x="606432" y="1609476"/>
                  </a:lnTo>
                  <a:cubicBezTo>
                    <a:pt x="605786" y="1605598"/>
                    <a:pt x="585703" y="1480052"/>
                    <a:pt x="581032" y="1469776"/>
                  </a:cubicBezTo>
                  <a:cubicBezTo>
                    <a:pt x="568400" y="1441985"/>
                    <a:pt x="530232" y="1393576"/>
                    <a:pt x="530232" y="1393576"/>
                  </a:cubicBezTo>
                  <a:cubicBezTo>
                    <a:pt x="521765" y="1359709"/>
                    <a:pt x="515871" y="1325094"/>
                    <a:pt x="504832" y="1291976"/>
                  </a:cubicBezTo>
                  <a:cubicBezTo>
                    <a:pt x="496365" y="1266576"/>
                    <a:pt x="485926" y="1241751"/>
                    <a:pt x="479432" y="1215776"/>
                  </a:cubicBezTo>
                  <a:cubicBezTo>
                    <a:pt x="462140" y="1146609"/>
                    <a:pt x="474538" y="1180588"/>
                    <a:pt x="441332" y="1114176"/>
                  </a:cubicBezTo>
                  <a:cubicBezTo>
                    <a:pt x="415477" y="959048"/>
                    <a:pt x="447531" y="1105307"/>
                    <a:pt x="403232" y="987176"/>
                  </a:cubicBezTo>
                  <a:cubicBezTo>
                    <a:pt x="379963" y="925126"/>
                    <a:pt x="399780" y="933335"/>
                    <a:pt x="377832" y="860176"/>
                  </a:cubicBezTo>
                  <a:cubicBezTo>
                    <a:pt x="372392" y="842042"/>
                    <a:pt x="360899" y="826309"/>
                    <a:pt x="352432" y="809376"/>
                  </a:cubicBezTo>
                  <a:cubicBezTo>
                    <a:pt x="332745" y="258131"/>
                    <a:pt x="402027" y="591065"/>
                    <a:pt x="301632" y="390276"/>
                  </a:cubicBezTo>
                  <a:cubicBezTo>
                    <a:pt x="286294" y="359600"/>
                    <a:pt x="293862" y="338340"/>
                    <a:pt x="263532" y="314076"/>
                  </a:cubicBezTo>
                  <a:cubicBezTo>
                    <a:pt x="253079" y="305713"/>
                    <a:pt x="238132" y="305609"/>
                    <a:pt x="225432" y="301376"/>
                  </a:cubicBezTo>
                  <a:cubicBezTo>
                    <a:pt x="192928" y="344714"/>
                    <a:pt x="185406" y="343588"/>
                    <a:pt x="174632" y="390276"/>
                  </a:cubicBezTo>
                  <a:cubicBezTo>
                    <a:pt x="164924" y="432342"/>
                    <a:pt x="149232" y="517276"/>
                    <a:pt x="149232" y="517276"/>
                  </a:cubicBezTo>
                  <a:cubicBezTo>
                    <a:pt x="153465" y="652743"/>
                    <a:pt x="155328" y="788304"/>
                    <a:pt x="161932" y="923676"/>
                  </a:cubicBezTo>
                  <a:cubicBezTo>
                    <a:pt x="164327" y="972769"/>
                    <a:pt x="174259" y="1049184"/>
                    <a:pt x="187332" y="1101476"/>
                  </a:cubicBezTo>
                  <a:cubicBezTo>
                    <a:pt x="225543" y="1254319"/>
                    <a:pt x="198865" y="1205754"/>
                    <a:pt x="263532" y="1291976"/>
                  </a:cubicBezTo>
                  <a:cubicBezTo>
                    <a:pt x="289617" y="1370230"/>
                    <a:pt x="259783" y="1286715"/>
                    <a:pt x="301632" y="1380876"/>
                  </a:cubicBezTo>
                  <a:cubicBezTo>
                    <a:pt x="310891" y="1401708"/>
                    <a:pt x="315961" y="1424448"/>
                    <a:pt x="327032" y="1444376"/>
                  </a:cubicBezTo>
                  <a:cubicBezTo>
                    <a:pt x="337311" y="1462879"/>
                    <a:pt x="352829" y="1477952"/>
                    <a:pt x="365132" y="1495176"/>
                  </a:cubicBezTo>
                  <a:cubicBezTo>
                    <a:pt x="374004" y="1507596"/>
                    <a:pt x="382065" y="1520576"/>
                    <a:pt x="390532" y="1533276"/>
                  </a:cubicBezTo>
                  <a:cubicBezTo>
                    <a:pt x="414755" y="1630169"/>
                    <a:pt x="385420" y="1544116"/>
                    <a:pt x="466732" y="1660276"/>
                  </a:cubicBezTo>
                  <a:cubicBezTo>
                    <a:pt x="477589" y="1675786"/>
                    <a:pt x="482098" y="1695022"/>
                    <a:pt x="492132" y="1711076"/>
                  </a:cubicBezTo>
                  <a:cubicBezTo>
                    <a:pt x="503350" y="1729025"/>
                    <a:pt x="519014" y="1743927"/>
                    <a:pt x="530232" y="1761876"/>
                  </a:cubicBezTo>
                  <a:cubicBezTo>
                    <a:pt x="580125" y="1841705"/>
                    <a:pt x="534664" y="1798356"/>
                    <a:pt x="581032" y="1914276"/>
                  </a:cubicBezTo>
                  <a:cubicBezTo>
                    <a:pt x="589499" y="1935443"/>
                    <a:pt x="599223" y="1956149"/>
                    <a:pt x="606432" y="1977776"/>
                  </a:cubicBezTo>
                  <a:cubicBezTo>
                    <a:pt x="611952" y="1994335"/>
                    <a:pt x="613003" y="2012233"/>
                    <a:pt x="619132" y="2028576"/>
                  </a:cubicBezTo>
                  <a:cubicBezTo>
                    <a:pt x="625779" y="2046303"/>
                    <a:pt x="637074" y="2061975"/>
                    <a:pt x="644532" y="2079376"/>
                  </a:cubicBezTo>
                  <a:cubicBezTo>
                    <a:pt x="649805" y="2091681"/>
                    <a:pt x="651245" y="2105502"/>
                    <a:pt x="657232" y="2117476"/>
                  </a:cubicBezTo>
                  <a:cubicBezTo>
                    <a:pt x="664058" y="2131128"/>
                    <a:pt x="675806" y="2141924"/>
                    <a:pt x="682632" y="2155576"/>
                  </a:cubicBezTo>
                  <a:cubicBezTo>
                    <a:pt x="692827" y="2175966"/>
                    <a:pt x="699565" y="2197909"/>
                    <a:pt x="708032" y="2219076"/>
                  </a:cubicBezTo>
                  <a:cubicBezTo>
                    <a:pt x="706867" y="2237717"/>
                    <a:pt x="714353" y="2396934"/>
                    <a:pt x="682632" y="2460376"/>
                  </a:cubicBezTo>
                  <a:cubicBezTo>
                    <a:pt x="675806" y="2474028"/>
                    <a:pt x="668719" y="2488425"/>
                    <a:pt x="657232" y="2498476"/>
                  </a:cubicBezTo>
                  <a:cubicBezTo>
                    <a:pt x="634258" y="2518578"/>
                    <a:pt x="581032" y="2549276"/>
                    <a:pt x="581032" y="2549276"/>
                  </a:cubicBezTo>
                  <a:cubicBezTo>
                    <a:pt x="508180" y="2545442"/>
                    <a:pt x="367736" y="2570279"/>
                    <a:pt x="288932" y="2511176"/>
                  </a:cubicBezTo>
                  <a:cubicBezTo>
                    <a:pt x="269774" y="2496808"/>
                    <a:pt x="255065" y="2477309"/>
                    <a:pt x="238132" y="2460376"/>
                  </a:cubicBezTo>
                  <a:cubicBezTo>
                    <a:pt x="233899" y="2447676"/>
                    <a:pt x="223772" y="2435560"/>
                    <a:pt x="225432" y="2422276"/>
                  </a:cubicBezTo>
                  <a:cubicBezTo>
                    <a:pt x="228260" y="2399655"/>
                    <a:pt x="237581" y="2377327"/>
                    <a:pt x="250832" y="2358776"/>
                  </a:cubicBezTo>
                  <a:cubicBezTo>
                    <a:pt x="259704" y="2346356"/>
                    <a:pt x="275680" y="2340949"/>
                    <a:pt x="288932" y="2333376"/>
                  </a:cubicBezTo>
                  <a:cubicBezTo>
                    <a:pt x="345557" y="2301019"/>
                    <a:pt x="336540" y="2308614"/>
                    <a:pt x="403232" y="2295276"/>
                  </a:cubicBezTo>
                  <a:cubicBezTo>
                    <a:pt x="458513" y="2299528"/>
                    <a:pt x="563105" y="2286687"/>
                    <a:pt x="619132" y="2333376"/>
                  </a:cubicBezTo>
                  <a:cubicBezTo>
                    <a:pt x="630858" y="2343147"/>
                    <a:pt x="636065" y="2358776"/>
                    <a:pt x="644532" y="2371476"/>
                  </a:cubicBezTo>
                  <a:cubicBezTo>
                    <a:pt x="665757" y="2477600"/>
                    <a:pt x="675285" y="2490435"/>
                    <a:pt x="631832" y="2638176"/>
                  </a:cubicBezTo>
                  <a:cubicBezTo>
                    <a:pt x="628055" y="2651019"/>
                    <a:pt x="606432" y="2646643"/>
                    <a:pt x="593732" y="2650876"/>
                  </a:cubicBezTo>
                  <a:cubicBezTo>
                    <a:pt x="524234" y="2627710"/>
                    <a:pt x="520308" y="2643728"/>
                    <a:pt x="492132" y="2587376"/>
                  </a:cubicBezTo>
                  <a:cubicBezTo>
                    <a:pt x="486145" y="2575402"/>
                    <a:pt x="466261" y="2551671"/>
                    <a:pt x="479432" y="2549276"/>
                  </a:cubicBezTo>
                  <a:cubicBezTo>
                    <a:pt x="529586" y="2540157"/>
                    <a:pt x="581032" y="2557743"/>
                    <a:pt x="631832" y="2561976"/>
                  </a:cubicBezTo>
                  <a:cubicBezTo>
                    <a:pt x="636065" y="2574676"/>
                    <a:pt x="650519" y="2588102"/>
                    <a:pt x="644532" y="2600076"/>
                  </a:cubicBezTo>
                  <a:cubicBezTo>
                    <a:pt x="638545" y="2612050"/>
                    <a:pt x="619798" y="2613519"/>
                    <a:pt x="606432" y="2612776"/>
                  </a:cubicBezTo>
                  <a:cubicBezTo>
                    <a:pt x="542469" y="2609222"/>
                    <a:pt x="479432" y="2595843"/>
                    <a:pt x="415932" y="2587376"/>
                  </a:cubicBezTo>
                  <a:cubicBezTo>
                    <a:pt x="390532" y="2574676"/>
                    <a:pt x="364083" y="2563887"/>
                    <a:pt x="339732" y="2549276"/>
                  </a:cubicBezTo>
                  <a:cubicBezTo>
                    <a:pt x="299002" y="2524838"/>
                    <a:pt x="283163" y="2505407"/>
                    <a:pt x="250832" y="2473076"/>
                  </a:cubicBezTo>
                  <a:cubicBezTo>
                    <a:pt x="271999" y="2464609"/>
                    <a:pt x="291674" y="2445158"/>
                    <a:pt x="314332" y="2447676"/>
                  </a:cubicBezTo>
                  <a:cubicBezTo>
                    <a:pt x="371559" y="2454035"/>
                    <a:pt x="427931" y="2472726"/>
                    <a:pt x="479432" y="2498476"/>
                  </a:cubicBezTo>
                  <a:cubicBezTo>
                    <a:pt x="491406" y="2504463"/>
                    <a:pt x="505519" y="2536576"/>
                    <a:pt x="492132" y="2536576"/>
                  </a:cubicBezTo>
                  <a:cubicBezTo>
                    <a:pt x="447935" y="2536576"/>
                    <a:pt x="407465" y="2511176"/>
                    <a:pt x="365132" y="2498476"/>
                  </a:cubicBezTo>
                  <a:cubicBezTo>
                    <a:pt x="313120" y="2446464"/>
                    <a:pt x="259183" y="2400879"/>
                    <a:pt x="225432" y="2333376"/>
                  </a:cubicBezTo>
                  <a:cubicBezTo>
                    <a:pt x="215779" y="2314069"/>
                    <a:pt x="216965" y="2291043"/>
                    <a:pt x="212732" y="2269876"/>
                  </a:cubicBezTo>
                  <a:cubicBezTo>
                    <a:pt x="221199" y="2248709"/>
                    <a:pt x="223538" y="2223889"/>
                    <a:pt x="238132" y="2206376"/>
                  </a:cubicBezTo>
                  <a:cubicBezTo>
                    <a:pt x="266189" y="2172707"/>
                    <a:pt x="353790" y="2215835"/>
                    <a:pt x="365132" y="2219076"/>
                  </a:cubicBezTo>
                  <a:cubicBezTo>
                    <a:pt x="352432" y="2227543"/>
                    <a:pt x="342142" y="2246635"/>
                    <a:pt x="327032" y="2244476"/>
                  </a:cubicBezTo>
                  <a:cubicBezTo>
                    <a:pt x="222854" y="2229593"/>
                    <a:pt x="168081" y="2187125"/>
                    <a:pt x="98432" y="2117476"/>
                  </a:cubicBezTo>
                  <a:cubicBezTo>
                    <a:pt x="75053" y="2094097"/>
                    <a:pt x="56099" y="2066676"/>
                    <a:pt x="34932" y="2041276"/>
                  </a:cubicBezTo>
                  <a:cubicBezTo>
                    <a:pt x="20281" y="1953373"/>
                    <a:pt x="0" y="1923808"/>
                    <a:pt x="85732" y="1838076"/>
                  </a:cubicBezTo>
                  <a:cubicBezTo>
                    <a:pt x="107524" y="1816284"/>
                    <a:pt x="144999" y="1821143"/>
                    <a:pt x="174632" y="1812676"/>
                  </a:cubicBezTo>
                  <a:cubicBezTo>
                    <a:pt x="212732" y="1816909"/>
                    <a:pt x="254645" y="1808232"/>
                    <a:pt x="288932" y="1825376"/>
                  </a:cubicBezTo>
                  <a:cubicBezTo>
                    <a:pt x="308239" y="1835029"/>
                    <a:pt x="247018" y="1838076"/>
                    <a:pt x="225432" y="1838076"/>
                  </a:cubicBezTo>
                  <a:cubicBezTo>
                    <a:pt x="191302" y="1838076"/>
                    <a:pt x="157699" y="1829609"/>
                    <a:pt x="123832" y="1825376"/>
                  </a:cubicBezTo>
                  <a:cubicBezTo>
                    <a:pt x="91487" y="1728342"/>
                    <a:pt x="124460" y="1857195"/>
                    <a:pt x="136532" y="1736476"/>
                  </a:cubicBezTo>
                  <a:cubicBezTo>
                    <a:pt x="139094" y="1710853"/>
                    <a:pt x="128065" y="1685676"/>
                    <a:pt x="123832" y="1660276"/>
                  </a:cubicBezTo>
                  <a:cubicBezTo>
                    <a:pt x="128065" y="1609476"/>
                    <a:pt x="151523" y="1556598"/>
                    <a:pt x="136532" y="1507876"/>
                  </a:cubicBezTo>
                  <a:cubicBezTo>
                    <a:pt x="89831" y="1356096"/>
                    <a:pt x="40373" y="1625810"/>
                    <a:pt x="85732" y="1444376"/>
                  </a:cubicBezTo>
                  <a:cubicBezTo>
                    <a:pt x="73032" y="1418976"/>
                    <a:pt x="57337" y="1394864"/>
                    <a:pt x="47632" y="1368176"/>
                  </a:cubicBezTo>
                  <a:cubicBezTo>
                    <a:pt x="28665" y="1316018"/>
                    <a:pt x="31580" y="1255246"/>
                    <a:pt x="47632" y="1203076"/>
                  </a:cubicBezTo>
                  <a:cubicBezTo>
                    <a:pt x="54891" y="1179483"/>
                    <a:pt x="68278" y="1157030"/>
                    <a:pt x="85732" y="1139576"/>
                  </a:cubicBezTo>
                  <a:cubicBezTo>
                    <a:pt x="95198" y="1130110"/>
                    <a:pt x="111132" y="1131109"/>
                    <a:pt x="123832" y="1126876"/>
                  </a:cubicBezTo>
                  <a:cubicBezTo>
                    <a:pt x="132299" y="1088776"/>
                    <a:pt x="146636" y="1051519"/>
                    <a:pt x="149232" y="1012576"/>
                  </a:cubicBezTo>
                  <a:cubicBezTo>
                    <a:pt x="150945" y="986883"/>
                    <a:pt x="136532" y="962126"/>
                    <a:pt x="136532" y="936376"/>
                  </a:cubicBezTo>
                  <a:cubicBezTo>
                    <a:pt x="136532" y="868511"/>
                    <a:pt x="144999" y="800909"/>
                    <a:pt x="149232" y="733176"/>
                  </a:cubicBezTo>
                  <a:lnTo>
                    <a:pt x="111132" y="618876"/>
                  </a:lnTo>
                  <a:cubicBezTo>
                    <a:pt x="106899" y="606176"/>
                    <a:pt x="101679" y="593763"/>
                    <a:pt x="98432" y="580776"/>
                  </a:cubicBezTo>
                  <a:lnTo>
                    <a:pt x="85732" y="529976"/>
                  </a:lnTo>
                  <a:cubicBezTo>
                    <a:pt x="88289" y="512078"/>
                    <a:pt x="98526" y="418640"/>
                    <a:pt x="111132" y="390276"/>
                  </a:cubicBezTo>
                  <a:cubicBezTo>
                    <a:pt x="191110" y="210326"/>
                    <a:pt x="122450" y="407122"/>
                    <a:pt x="161932" y="288676"/>
                  </a:cubicBezTo>
                  <a:cubicBezTo>
                    <a:pt x="157699" y="275976"/>
                    <a:pt x="147339" y="263828"/>
                    <a:pt x="149232" y="250576"/>
                  </a:cubicBezTo>
                  <a:cubicBezTo>
                    <a:pt x="151909" y="231834"/>
                    <a:pt x="167174" y="217177"/>
                    <a:pt x="174632" y="199776"/>
                  </a:cubicBezTo>
                  <a:cubicBezTo>
                    <a:pt x="179905" y="187471"/>
                    <a:pt x="183099" y="174376"/>
                    <a:pt x="187332" y="161676"/>
                  </a:cubicBezTo>
                  <a:cubicBezTo>
                    <a:pt x="183099" y="127809"/>
                    <a:pt x="196844" y="85990"/>
                    <a:pt x="174632" y="60076"/>
                  </a:cubicBezTo>
                  <a:cubicBezTo>
                    <a:pt x="123139" y="0"/>
                    <a:pt x="102371" y="99060"/>
                    <a:pt x="98432" y="110876"/>
                  </a:cubicBezTo>
                  <a:cubicBezTo>
                    <a:pt x="106899" y="123576"/>
                    <a:pt x="109660" y="143307"/>
                    <a:pt x="123832" y="148976"/>
                  </a:cubicBezTo>
                  <a:cubicBezTo>
                    <a:pt x="162763" y="164548"/>
                    <a:pt x="180170" y="99800"/>
                    <a:pt x="187332" y="85476"/>
                  </a:cubicBezTo>
                  <a:cubicBezTo>
                    <a:pt x="179102" y="52557"/>
                    <a:pt x="182009" y="15773"/>
                    <a:pt x="136532" y="9276"/>
                  </a:cubicBezTo>
                  <a:cubicBezTo>
                    <a:pt x="119253" y="6808"/>
                    <a:pt x="102665" y="17743"/>
                    <a:pt x="85732" y="21976"/>
                  </a:cubicBezTo>
                  <a:cubicBezTo>
                    <a:pt x="89965" y="43143"/>
                    <a:pt x="86458" y="67515"/>
                    <a:pt x="98432" y="85476"/>
                  </a:cubicBezTo>
                  <a:cubicBezTo>
                    <a:pt x="117191" y="113614"/>
                    <a:pt x="207521" y="86345"/>
                    <a:pt x="212732" y="85476"/>
                  </a:cubicBezTo>
                  <a:cubicBezTo>
                    <a:pt x="204265" y="68543"/>
                    <a:pt x="205293" y="40663"/>
                    <a:pt x="187332" y="34676"/>
                  </a:cubicBezTo>
                  <a:cubicBezTo>
                    <a:pt x="174632" y="30443"/>
                    <a:pt x="174632" y="59389"/>
                    <a:pt x="174632" y="72776"/>
                  </a:cubicBezTo>
                  <a:cubicBezTo>
                    <a:pt x="174632" y="94362"/>
                    <a:pt x="179753" y="116065"/>
                    <a:pt x="187332" y="136276"/>
                  </a:cubicBezTo>
                  <a:cubicBezTo>
                    <a:pt x="199055" y="167538"/>
                    <a:pt x="222176" y="185448"/>
                    <a:pt x="250832" y="199776"/>
                  </a:cubicBezTo>
                  <a:cubicBezTo>
                    <a:pt x="262806" y="205763"/>
                    <a:pt x="276232" y="208243"/>
                    <a:pt x="288932" y="212476"/>
                  </a:cubicBezTo>
                  <a:cubicBezTo>
                    <a:pt x="284699" y="195543"/>
                    <a:pt x="287136" y="175306"/>
                    <a:pt x="276232" y="161676"/>
                  </a:cubicBezTo>
                  <a:cubicBezTo>
                    <a:pt x="258702" y="139764"/>
                    <a:pt x="209307" y="146551"/>
                    <a:pt x="200032" y="174376"/>
                  </a:cubicBezTo>
                  <a:cubicBezTo>
                    <a:pt x="190661" y="202489"/>
                    <a:pt x="200032" y="233643"/>
                    <a:pt x="200032" y="263276"/>
                  </a:cubicBezTo>
                </a:path>
              </a:pathLst>
            </a:custGeom>
            <a:noFill/>
            <a:ln w="57150">
              <a:solidFill>
                <a:srgbClr val="49F7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2" name="TextBox 1">
            <a:extLst>
              <a:ext uri="{FF2B5EF4-FFF2-40B4-BE49-F238E27FC236}">
                <a16:creationId xmlns:a16="http://schemas.microsoft.com/office/drawing/2014/main" id="{AC678E0A-935C-4D4C-B535-DFD0D9489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2624138"/>
            <a:ext cx="3525837" cy="224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&gt; pwr.t2n.test(n1=35, n2=35, d=0.5)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fr-FR" sz="1400" kern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t test power calculation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fr-FR" sz="1400" kern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n1 = 35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n2 = 35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 d = 0.5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</a:t>
            </a:r>
            <a:r>
              <a:rPr lang="en-US" altLang="fr-FR" sz="1400" kern="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sig.level</a:t>
            </a:r>
            <a:r>
              <a:rPr lang="en-US" altLang="fr-FR" sz="14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= 0.05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power = 0.5406879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alternative = </a:t>
            </a:r>
            <a:r>
              <a:rPr lang="en-US" altLang="fr-FR" sz="1400" kern="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two.sided</a:t>
            </a:r>
            <a:endParaRPr lang="en-US" altLang="fr-FR" sz="1400" kern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2" descr="HypothesisTesting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2"/>
          <a:stretch>
            <a:fillRect/>
          </a:stretch>
        </p:blipFill>
        <p:spPr bwMode="auto">
          <a:xfrm>
            <a:off x="3646488" y="2219325"/>
            <a:ext cx="52720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Power and sample size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C879540-5439-412A-9C82-963BCECCCAC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722313"/>
            <a:ext cx="9144000" cy="1182687"/>
          </a:xfrm>
        </p:spPr>
        <p:txBody>
          <a:bodyPr rtlCol="0" anchor="t">
            <a:normAutofit fontScale="92500" lnSpcReduction="2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standard deviation of the sampling distribution is inversely related to the (square root of the) sample size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increases with larger sample sizes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845" name="Group 18"/>
          <p:cNvGrpSpPr>
            <a:grpSpLocks/>
          </p:cNvGrpSpPr>
          <p:nvPr/>
        </p:nvGrpSpPr>
        <p:grpSpPr bwMode="auto">
          <a:xfrm>
            <a:off x="4991100" y="2686050"/>
            <a:ext cx="1792288" cy="2144713"/>
            <a:chOff x="4660106" y="3581400"/>
            <a:chExt cx="1791494" cy="2858294"/>
          </a:xfrm>
        </p:grpSpPr>
        <p:cxnSp>
          <p:nvCxnSpPr>
            <p:cNvPr id="35851" name="Straight Connector 6"/>
            <p:cNvCxnSpPr>
              <a:cxnSpLocks noChangeShapeType="1"/>
            </p:cNvCxnSpPr>
            <p:nvPr/>
          </p:nvCxnSpPr>
          <p:spPr bwMode="auto">
            <a:xfrm rot="5400000">
              <a:off x="5015706" y="5003800"/>
              <a:ext cx="2858294" cy="1349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2" name="Straight Connector 7"/>
            <p:cNvCxnSpPr>
              <a:cxnSpLocks noChangeShapeType="1"/>
            </p:cNvCxnSpPr>
            <p:nvPr/>
          </p:nvCxnSpPr>
          <p:spPr bwMode="auto">
            <a:xfrm rot="5400000">
              <a:off x="4140200" y="5918200"/>
              <a:ext cx="1041400" cy="1588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846" name="Group 17"/>
          <p:cNvGrpSpPr>
            <a:grpSpLocks/>
          </p:cNvGrpSpPr>
          <p:nvPr/>
        </p:nvGrpSpPr>
        <p:grpSpPr bwMode="auto">
          <a:xfrm>
            <a:off x="5308600" y="4019550"/>
            <a:ext cx="1246188" cy="811213"/>
            <a:chOff x="4977606" y="5359400"/>
            <a:chExt cx="1245394" cy="1080294"/>
          </a:xfrm>
        </p:grpSpPr>
        <p:cxnSp>
          <p:nvCxnSpPr>
            <p:cNvPr id="35849" name="Straight Connector 13"/>
            <p:cNvCxnSpPr>
              <a:cxnSpLocks noChangeShapeType="1"/>
            </p:cNvCxnSpPr>
            <p:nvPr/>
          </p:nvCxnSpPr>
          <p:spPr bwMode="auto">
            <a:xfrm rot="5400000">
              <a:off x="5682456" y="5899150"/>
              <a:ext cx="1080294" cy="79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0" name="Straight Connector 16"/>
            <p:cNvCxnSpPr>
              <a:cxnSpLocks noChangeShapeType="1"/>
            </p:cNvCxnSpPr>
            <p:nvPr/>
          </p:nvCxnSpPr>
          <p:spPr bwMode="auto">
            <a:xfrm rot="5400000">
              <a:off x="4457700" y="5892800"/>
              <a:ext cx="1041400" cy="1588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847" name="Freeform 19"/>
          <p:cNvSpPr>
            <a:spLocks noChangeArrowheads="1"/>
          </p:cNvSpPr>
          <p:nvPr/>
        </p:nvSpPr>
        <p:spPr bwMode="auto">
          <a:xfrm>
            <a:off x="6605588" y="2562225"/>
            <a:ext cx="1028700" cy="1936750"/>
          </a:xfrm>
          <a:custGeom>
            <a:avLst/>
            <a:gdLst>
              <a:gd name="T0" fmla="*/ 203200 w 1028700"/>
              <a:gd name="T1" fmla="*/ 26399 h 2581285"/>
              <a:gd name="T2" fmla="*/ 304800 w 1028700"/>
              <a:gd name="T3" fmla="*/ 18665 h 2581285"/>
              <a:gd name="T4" fmla="*/ 381000 w 1028700"/>
              <a:gd name="T5" fmla="*/ 12295 h 2581285"/>
              <a:gd name="T6" fmla="*/ 292100 w 1028700"/>
              <a:gd name="T7" fmla="*/ 11841 h 2581285"/>
              <a:gd name="T8" fmla="*/ 406400 w 1028700"/>
              <a:gd name="T9" fmla="*/ 9794 h 2581285"/>
              <a:gd name="T10" fmla="*/ 431800 w 1028700"/>
              <a:gd name="T11" fmla="*/ 2060 h 2581285"/>
              <a:gd name="T12" fmla="*/ 393700 w 1028700"/>
              <a:gd name="T13" fmla="*/ 15480 h 2581285"/>
              <a:gd name="T14" fmla="*/ 533400 w 1028700"/>
              <a:gd name="T15" fmla="*/ 11841 h 2581285"/>
              <a:gd name="T16" fmla="*/ 444500 w 1028700"/>
              <a:gd name="T17" fmla="*/ 15708 h 2581285"/>
              <a:gd name="T18" fmla="*/ 533400 w 1028700"/>
              <a:gd name="T19" fmla="*/ 24352 h 2581285"/>
              <a:gd name="T20" fmla="*/ 406400 w 1028700"/>
              <a:gd name="T21" fmla="*/ 18209 h 2581285"/>
              <a:gd name="T22" fmla="*/ 152400 w 1028700"/>
              <a:gd name="T23" fmla="*/ 24124 h 2581285"/>
              <a:gd name="T24" fmla="*/ 203200 w 1028700"/>
              <a:gd name="T25" fmla="*/ 30038 h 2581285"/>
              <a:gd name="T26" fmla="*/ 647700 w 1028700"/>
              <a:gd name="T27" fmla="*/ 25943 h 2581285"/>
              <a:gd name="T28" fmla="*/ 279400 w 1028700"/>
              <a:gd name="T29" fmla="*/ 25261 h 2581285"/>
              <a:gd name="T30" fmla="*/ 431800 w 1028700"/>
              <a:gd name="T31" fmla="*/ 27309 h 2581285"/>
              <a:gd name="T32" fmla="*/ 419100 w 1028700"/>
              <a:gd name="T33" fmla="*/ 20712 h 2581285"/>
              <a:gd name="T34" fmla="*/ 152400 w 1028700"/>
              <a:gd name="T35" fmla="*/ 24807 h 2581285"/>
              <a:gd name="T36" fmla="*/ 50800 w 1028700"/>
              <a:gd name="T37" fmla="*/ 34815 h 2581285"/>
              <a:gd name="T38" fmla="*/ 355600 w 1028700"/>
              <a:gd name="T39" fmla="*/ 34815 h 2581285"/>
              <a:gd name="T40" fmla="*/ 177800 w 1028700"/>
              <a:gd name="T41" fmla="*/ 30720 h 2581285"/>
              <a:gd name="T42" fmla="*/ 165100 w 1028700"/>
              <a:gd name="T43" fmla="*/ 38910 h 2581285"/>
              <a:gd name="T44" fmla="*/ 317500 w 1028700"/>
              <a:gd name="T45" fmla="*/ 36862 h 2581285"/>
              <a:gd name="T46" fmla="*/ 114300 w 1028700"/>
              <a:gd name="T47" fmla="*/ 42094 h 2581285"/>
              <a:gd name="T48" fmla="*/ 50800 w 1028700"/>
              <a:gd name="T49" fmla="*/ 41184 h 2581285"/>
              <a:gd name="T50" fmla="*/ 63500 w 1028700"/>
              <a:gd name="T51" fmla="*/ 44824 h 2581285"/>
              <a:gd name="T52" fmla="*/ 101600 w 1028700"/>
              <a:gd name="T53" fmla="*/ 43232 h 2581285"/>
              <a:gd name="T54" fmla="*/ 101600 w 1028700"/>
              <a:gd name="T55" fmla="*/ 41412 h 2581285"/>
              <a:gd name="T56" fmla="*/ 101600 w 1028700"/>
              <a:gd name="T57" fmla="*/ 35952 h 2581285"/>
              <a:gd name="T58" fmla="*/ 342900 w 1028700"/>
              <a:gd name="T59" fmla="*/ 41639 h 2581285"/>
              <a:gd name="T60" fmla="*/ 584200 w 1028700"/>
              <a:gd name="T61" fmla="*/ 43004 h 2581285"/>
              <a:gd name="T62" fmla="*/ 596900 w 1028700"/>
              <a:gd name="T63" fmla="*/ 43004 h 2581285"/>
              <a:gd name="T64" fmla="*/ 342900 w 1028700"/>
              <a:gd name="T65" fmla="*/ 43232 h 2581285"/>
              <a:gd name="T66" fmla="*/ 584200 w 1028700"/>
              <a:gd name="T67" fmla="*/ 44369 h 2581285"/>
              <a:gd name="T68" fmla="*/ 901700 w 1028700"/>
              <a:gd name="T69" fmla="*/ 45051 h 2581285"/>
              <a:gd name="T70" fmla="*/ 876300 w 1028700"/>
              <a:gd name="T71" fmla="*/ 43686 h 2581285"/>
              <a:gd name="T72" fmla="*/ 673100 w 1028700"/>
              <a:gd name="T73" fmla="*/ 43004 h 2581285"/>
              <a:gd name="T74" fmla="*/ 609600 w 1028700"/>
              <a:gd name="T75" fmla="*/ 39819 h 2581285"/>
              <a:gd name="T76" fmla="*/ 495300 w 1028700"/>
              <a:gd name="T77" fmla="*/ 38227 h 2581285"/>
              <a:gd name="T78" fmla="*/ 723900 w 1028700"/>
              <a:gd name="T79" fmla="*/ 40501 h 2581285"/>
              <a:gd name="T80" fmla="*/ 825500 w 1028700"/>
              <a:gd name="T81" fmla="*/ 41639 h 2581285"/>
              <a:gd name="T82" fmla="*/ 457200 w 1028700"/>
              <a:gd name="T83" fmla="*/ 38683 h 2581285"/>
              <a:gd name="T84" fmla="*/ 406400 w 1028700"/>
              <a:gd name="T85" fmla="*/ 38910 h 2581285"/>
              <a:gd name="T86" fmla="*/ 495300 w 1028700"/>
              <a:gd name="T87" fmla="*/ 35725 h 2581285"/>
              <a:gd name="T88" fmla="*/ 355600 w 1028700"/>
              <a:gd name="T89" fmla="*/ 36180 h 2581285"/>
              <a:gd name="T90" fmla="*/ 635000 w 1028700"/>
              <a:gd name="T91" fmla="*/ 34133 h 2581285"/>
              <a:gd name="T92" fmla="*/ 596900 w 1028700"/>
              <a:gd name="T93" fmla="*/ 35270 h 2581285"/>
              <a:gd name="T94" fmla="*/ 698500 w 1028700"/>
              <a:gd name="T95" fmla="*/ 35725 h 2581285"/>
              <a:gd name="T96" fmla="*/ 711200 w 1028700"/>
              <a:gd name="T97" fmla="*/ 29584 h 2581285"/>
              <a:gd name="T98" fmla="*/ 558800 w 1028700"/>
              <a:gd name="T99" fmla="*/ 35043 h 2581285"/>
              <a:gd name="T100" fmla="*/ 584200 w 1028700"/>
              <a:gd name="T101" fmla="*/ 27309 h 2581285"/>
              <a:gd name="T102" fmla="*/ 419100 w 1028700"/>
              <a:gd name="T103" fmla="*/ 31402 h 2581285"/>
              <a:gd name="T104" fmla="*/ 584200 w 1028700"/>
              <a:gd name="T105" fmla="*/ 27764 h 258128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28700"/>
              <a:gd name="T160" fmla="*/ 0 h 2581285"/>
              <a:gd name="T161" fmla="*/ 1028700 w 1028700"/>
              <a:gd name="T162" fmla="*/ 2581285 h 258128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28700" h="2581285">
                <a:moveTo>
                  <a:pt x="50800" y="1956476"/>
                </a:moveTo>
                <a:cubicBezTo>
                  <a:pt x="55033" y="1901443"/>
                  <a:pt x="53908" y="1845732"/>
                  <a:pt x="63500" y="1791376"/>
                </a:cubicBezTo>
                <a:cubicBezTo>
                  <a:pt x="67367" y="1769462"/>
                  <a:pt x="101262" y="1722033"/>
                  <a:pt x="114300" y="1702476"/>
                </a:cubicBezTo>
                <a:cubicBezTo>
                  <a:pt x="146303" y="1574463"/>
                  <a:pt x="99188" y="1741972"/>
                  <a:pt x="165100" y="1588176"/>
                </a:cubicBezTo>
                <a:cubicBezTo>
                  <a:pt x="180920" y="1551262"/>
                  <a:pt x="196598" y="1513490"/>
                  <a:pt x="203200" y="1473876"/>
                </a:cubicBezTo>
                <a:cubicBezTo>
                  <a:pt x="218101" y="1384471"/>
                  <a:pt x="207757" y="1422105"/>
                  <a:pt x="228600" y="1359576"/>
                </a:cubicBezTo>
                <a:cubicBezTo>
                  <a:pt x="232833" y="1329943"/>
                  <a:pt x="236379" y="1300203"/>
                  <a:pt x="241300" y="1270676"/>
                </a:cubicBezTo>
                <a:cubicBezTo>
                  <a:pt x="246721" y="1238149"/>
                  <a:pt x="253316" y="1200305"/>
                  <a:pt x="266700" y="1169076"/>
                </a:cubicBezTo>
                <a:cubicBezTo>
                  <a:pt x="286036" y="1123960"/>
                  <a:pt x="291991" y="1118440"/>
                  <a:pt x="317500" y="1080176"/>
                </a:cubicBezTo>
                <a:cubicBezTo>
                  <a:pt x="313267" y="1067476"/>
                  <a:pt x="310787" y="1054050"/>
                  <a:pt x="304800" y="1042076"/>
                </a:cubicBezTo>
                <a:cubicBezTo>
                  <a:pt x="297974" y="1028424"/>
                  <a:pt x="280668" y="1019187"/>
                  <a:pt x="279400" y="1003976"/>
                </a:cubicBezTo>
                <a:cubicBezTo>
                  <a:pt x="277388" y="979832"/>
                  <a:pt x="285631" y="889913"/>
                  <a:pt x="304800" y="851576"/>
                </a:cubicBezTo>
                <a:cubicBezTo>
                  <a:pt x="311626" y="837924"/>
                  <a:pt x="321733" y="826176"/>
                  <a:pt x="330200" y="813476"/>
                </a:cubicBezTo>
                <a:cubicBezTo>
                  <a:pt x="334269" y="797200"/>
                  <a:pt x="346490" y="742796"/>
                  <a:pt x="355600" y="724576"/>
                </a:cubicBezTo>
                <a:cubicBezTo>
                  <a:pt x="362426" y="710924"/>
                  <a:pt x="372533" y="699176"/>
                  <a:pt x="381000" y="686476"/>
                </a:cubicBezTo>
                <a:cubicBezTo>
                  <a:pt x="376767" y="462109"/>
                  <a:pt x="377269" y="237603"/>
                  <a:pt x="368300" y="13376"/>
                </a:cubicBezTo>
                <a:cubicBezTo>
                  <a:pt x="367765" y="0"/>
                  <a:pt x="361587" y="39502"/>
                  <a:pt x="355600" y="51476"/>
                </a:cubicBezTo>
                <a:cubicBezTo>
                  <a:pt x="348774" y="65128"/>
                  <a:pt x="338667" y="76876"/>
                  <a:pt x="330200" y="89576"/>
                </a:cubicBezTo>
                <a:cubicBezTo>
                  <a:pt x="320529" y="128260"/>
                  <a:pt x="306687" y="177888"/>
                  <a:pt x="304800" y="216576"/>
                </a:cubicBezTo>
                <a:cubicBezTo>
                  <a:pt x="297578" y="364627"/>
                  <a:pt x="299691" y="513043"/>
                  <a:pt x="292100" y="661076"/>
                </a:cubicBezTo>
                <a:cubicBezTo>
                  <a:pt x="290907" y="684335"/>
                  <a:pt x="256079" y="772145"/>
                  <a:pt x="266700" y="788076"/>
                </a:cubicBezTo>
                <a:cubicBezTo>
                  <a:pt x="276663" y="803020"/>
                  <a:pt x="293111" y="763613"/>
                  <a:pt x="304800" y="749976"/>
                </a:cubicBezTo>
                <a:cubicBezTo>
                  <a:pt x="318575" y="733905"/>
                  <a:pt x="331682" y="717125"/>
                  <a:pt x="342900" y="699176"/>
                </a:cubicBezTo>
                <a:cubicBezTo>
                  <a:pt x="352934" y="683122"/>
                  <a:pt x="360611" y="665676"/>
                  <a:pt x="368300" y="648376"/>
                </a:cubicBezTo>
                <a:cubicBezTo>
                  <a:pt x="377357" y="627997"/>
                  <a:pt x="399007" y="573883"/>
                  <a:pt x="406400" y="546776"/>
                </a:cubicBezTo>
                <a:cubicBezTo>
                  <a:pt x="415585" y="513097"/>
                  <a:pt x="423333" y="479043"/>
                  <a:pt x="431800" y="445176"/>
                </a:cubicBezTo>
                <a:lnTo>
                  <a:pt x="444500" y="394376"/>
                </a:lnTo>
                <a:lnTo>
                  <a:pt x="457200" y="343576"/>
                </a:lnTo>
                <a:cubicBezTo>
                  <a:pt x="452967" y="280076"/>
                  <a:pt x="451528" y="216328"/>
                  <a:pt x="444500" y="153076"/>
                </a:cubicBezTo>
                <a:cubicBezTo>
                  <a:pt x="443022" y="139771"/>
                  <a:pt x="444229" y="119948"/>
                  <a:pt x="431800" y="114976"/>
                </a:cubicBezTo>
                <a:cubicBezTo>
                  <a:pt x="415594" y="108494"/>
                  <a:pt x="397933" y="123443"/>
                  <a:pt x="381000" y="127676"/>
                </a:cubicBezTo>
                <a:cubicBezTo>
                  <a:pt x="372533" y="144609"/>
                  <a:pt x="363058" y="161075"/>
                  <a:pt x="355600" y="178476"/>
                </a:cubicBezTo>
                <a:cubicBezTo>
                  <a:pt x="296379" y="316658"/>
                  <a:pt x="353109" y="596058"/>
                  <a:pt x="355600" y="648376"/>
                </a:cubicBezTo>
                <a:cubicBezTo>
                  <a:pt x="357223" y="682468"/>
                  <a:pt x="363110" y="716243"/>
                  <a:pt x="368300" y="749976"/>
                </a:cubicBezTo>
                <a:cubicBezTo>
                  <a:pt x="372665" y="778347"/>
                  <a:pt x="385273" y="834780"/>
                  <a:pt x="393700" y="864276"/>
                </a:cubicBezTo>
                <a:cubicBezTo>
                  <a:pt x="397378" y="877148"/>
                  <a:pt x="402167" y="889676"/>
                  <a:pt x="406400" y="902376"/>
                </a:cubicBezTo>
                <a:cubicBezTo>
                  <a:pt x="443470" y="883841"/>
                  <a:pt x="497428" y="866902"/>
                  <a:pt x="520700" y="826176"/>
                </a:cubicBezTo>
                <a:cubicBezTo>
                  <a:pt x="529360" y="811021"/>
                  <a:pt x="528605" y="792159"/>
                  <a:pt x="533400" y="775376"/>
                </a:cubicBezTo>
                <a:cubicBezTo>
                  <a:pt x="537078" y="762504"/>
                  <a:pt x="541867" y="749976"/>
                  <a:pt x="546100" y="737276"/>
                </a:cubicBezTo>
                <a:cubicBezTo>
                  <a:pt x="541867" y="711876"/>
                  <a:pt x="538986" y="686213"/>
                  <a:pt x="533400" y="661076"/>
                </a:cubicBezTo>
                <a:cubicBezTo>
                  <a:pt x="530496" y="648008"/>
                  <a:pt x="530166" y="632442"/>
                  <a:pt x="520700" y="622976"/>
                </a:cubicBezTo>
                <a:cubicBezTo>
                  <a:pt x="511234" y="613510"/>
                  <a:pt x="495300" y="614509"/>
                  <a:pt x="482600" y="610276"/>
                </a:cubicBezTo>
                <a:cubicBezTo>
                  <a:pt x="469900" y="614509"/>
                  <a:pt x="452863" y="612523"/>
                  <a:pt x="444500" y="622976"/>
                </a:cubicBezTo>
                <a:cubicBezTo>
                  <a:pt x="433596" y="636606"/>
                  <a:pt x="431800" y="656322"/>
                  <a:pt x="431800" y="673776"/>
                </a:cubicBezTo>
                <a:cubicBezTo>
                  <a:pt x="431800" y="741641"/>
                  <a:pt x="440837" y="809209"/>
                  <a:pt x="444500" y="876976"/>
                </a:cubicBezTo>
                <a:cubicBezTo>
                  <a:pt x="449304" y="965847"/>
                  <a:pt x="450103" y="1054959"/>
                  <a:pt x="457200" y="1143676"/>
                </a:cubicBezTo>
                <a:cubicBezTo>
                  <a:pt x="458592" y="1161075"/>
                  <a:pt x="466778" y="1177303"/>
                  <a:pt x="469900" y="1194476"/>
                </a:cubicBezTo>
                <a:cubicBezTo>
                  <a:pt x="475255" y="1223927"/>
                  <a:pt x="477245" y="1253925"/>
                  <a:pt x="482600" y="1283376"/>
                </a:cubicBezTo>
                <a:cubicBezTo>
                  <a:pt x="485722" y="1300549"/>
                  <a:pt x="485618" y="1319653"/>
                  <a:pt x="495300" y="1334176"/>
                </a:cubicBezTo>
                <a:cubicBezTo>
                  <a:pt x="503767" y="1346876"/>
                  <a:pt x="520700" y="1351109"/>
                  <a:pt x="533400" y="1359576"/>
                </a:cubicBezTo>
                <a:cubicBezTo>
                  <a:pt x="546100" y="1342643"/>
                  <a:pt x="560998" y="1327154"/>
                  <a:pt x="571500" y="1308776"/>
                </a:cubicBezTo>
                <a:cubicBezTo>
                  <a:pt x="586213" y="1283029"/>
                  <a:pt x="593791" y="1213130"/>
                  <a:pt x="596900" y="1194476"/>
                </a:cubicBezTo>
                <a:cubicBezTo>
                  <a:pt x="593924" y="1161740"/>
                  <a:pt x="600480" y="1045656"/>
                  <a:pt x="558800" y="1003976"/>
                </a:cubicBezTo>
                <a:cubicBezTo>
                  <a:pt x="549334" y="994510"/>
                  <a:pt x="533400" y="995509"/>
                  <a:pt x="520700" y="991276"/>
                </a:cubicBezTo>
                <a:cubicBezTo>
                  <a:pt x="514966" y="992232"/>
                  <a:pt x="425431" y="1003083"/>
                  <a:pt x="406400" y="1016676"/>
                </a:cubicBezTo>
                <a:cubicBezTo>
                  <a:pt x="386913" y="1030595"/>
                  <a:pt x="373622" y="1051707"/>
                  <a:pt x="355600" y="1067476"/>
                </a:cubicBezTo>
                <a:cubicBezTo>
                  <a:pt x="339670" y="1081414"/>
                  <a:pt x="321733" y="1092876"/>
                  <a:pt x="304800" y="1105576"/>
                </a:cubicBezTo>
                <a:cubicBezTo>
                  <a:pt x="289273" y="1136630"/>
                  <a:pt x="276439" y="1167550"/>
                  <a:pt x="254000" y="1194476"/>
                </a:cubicBezTo>
                <a:cubicBezTo>
                  <a:pt x="242502" y="1208274"/>
                  <a:pt x="228600" y="1219876"/>
                  <a:pt x="215900" y="1232576"/>
                </a:cubicBezTo>
                <a:cubicBezTo>
                  <a:pt x="204718" y="1266123"/>
                  <a:pt x="185152" y="1335959"/>
                  <a:pt x="152400" y="1346876"/>
                </a:cubicBezTo>
                <a:lnTo>
                  <a:pt x="114300" y="1359576"/>
                </a:lnTo>
                <a:cubicBezTo>
                  <a:pt x="105833" y="1372276"/>
                  <a:pt x="95726" y="1384024"/>
                  <a:pt x="88900" y="1397676"/>
                </a:cubicBezTo>
                <a:cubicBezTo>
                  <a:pt x="58714" y="1458049"/>
                  <a:pt x="75305" y="1546495"/>
                  <a:pt x="88900" y="1600876"/>
                </a:cubicBezTo>
                <a:cubicBezTo>
                  <a:pt x="99218" y="1642147"/>
                  <a:pt x="137724" y="1637988"/>
                  <a:pt x="165100" y="1651676"/>
                </a:cubicBezTo>
                <a:cubicBezTo>
                  <a:pt x="178752" y="1658502"/>
                  <a:pt x="190500" y="1668609"/>
                  <a:pt x="203200" y="1677076"/>
                </a:cubicBezTo>
                <a:cubicBezTo>
                  <a:pt x="241300" y="1668609"/>
                  <a:pt x="279139" y="1658869"/>
                  <a:pt x="317500" y="1651676"/>
                </a:cubicBezTo>
                <a:cubicBezTo>
                  <a:pt x="346921" y="1646159"/>
                  <a:pt x="377360" y="1646236"/>
                  <a:pt x="406400" y="1638976"/>
                </a:cubicBezTo>
                <a:cubicBezTo>
                  <a:pt x="428517" y="1633447"/>
                  <a:pt x="448733" y="1622043"/>
                  <a:pt x="469900" y="1613576"/>
                </a:cubicBezTo>
                <a:cubicBezTo>
                  <a:pt x="584820" y="1498656"/>
                  <a:pt x="425071" y="1650373"/>
                  <a:pt x="558800" y="1550076"/>
                </a:cubicBezTo>
                <a:cubicBezTo>
                  <a:pt x="596381" y="1521890"/>
                  <a:pt x="620145" y="1485216"/>
                  <a:pt x="647700" y="1448476"/>
                </a:cubicBezTo>
                <a:cubicBezTo>
                  <a:pt x="651933" y="1435776"/>
                  <a:pt x="662293" y="1423628"/>
                  <a:pt x="660400" y="1410376"/>
                </a:cubicBezTo>
                <a:cubicBezTo>
                  <a:pt x="653616" y="1362885"/>
                  <a:pt x="630241" y="1356403"/>
                  <a:pt x="596900" y="1334176"/>
                </a:cubicBezTo>
                <a:cubicBezTo>
                  <a:pt x="520700" y="1342643"/>
                  <a:pt x="444198" y="1348733"/>
                  <a:pt x="368300" y="1359576"/>
                </a:cubicBezTo>
                <a:cubicBezTo>
                  <a:pt x="355048" y="1361469"/>
                  <a:pt x="341823" y="1365634"/>
                  <a:pt x="330200" y="1372276"/>
                </a:cubicBezTo>
                <a:cubicBezTo>
                  <a:pt x="311822" y="1382778"/>
                  <a:pt x="295471" y="1396601"/>
                  <a:pt x="279400" y="1410376"/>
                </a:cubicBezTo>
                <a:cubicBezTo>
                  <a:pt x="265763" y="1422065"/>
                  <a:pt x="252798" y="1434678"/>
                  <a:pt x="241300" y="1448476"/>
                </a:cubicBezTo>
                <a:cubicBezTo>
                  <a:pt x="231529" y="1460202"/>
                  <a:pt x="224367" y="1473876"/>
                  <a:pt x="215900" y="1486576"/>
                </a:cubicBezTo>
                <a:cubicBezTo>
                  <a:pt x="224367" y="1520443"/>
                  <a:pt x="213745" y="1566744"/>
                  <a:pt x="241300" y="1588176"/>
                </a:cubicBezTo>
                <a:cubicBezTo>
                  <a:pt x="264929" y="1606554"/>
                  <a:pt x="301160" y="1582736"/>
                  <a:pt x="330200" y="1575476"/>
                </a:cubicBezTo>
                <a:cubicBezTo>
                  <a:pt x="354455" y="1569412"/>
                  <a:pt x="410496" y="1545980"/>
                  <a:pt x="431800" y="1524676"/>
                </a:cubicBezTo>
                <a:cubicBezTo>
                  <a:pt x="450967" y="1505509"/>
                  <a:pt x="465667" y="1482343"/>
                  <a:pt x="482600" y="1461176"/>
                </a:cubicBezTo>
                <a:cubicBezTo>
                  <a:pt x="486833" y="1448476"/>
                  <a:pt x="489313" y="1435050"/>
                  <a:pt x="495300" y="1423076"/>
                </a:cubicBezTo>
                <a:cubicBezTo>
                  <a:pt x="502126" y="1409424"/>
                  <a:pt x="519529" y="1400195"/>
                  <a:pt x="520700" y="1384976"/>
                </a:cubicBezTo>
                <a:cubicBezTo>
                  <a:pt x="523963" y="1342557"/>
                  <a:pt x="517567" y="1299431"/>
                  <a:pt x="508000" y="1257976"/>
                </a:cubicBezTo>
                <a:cubicBezTo>
                  <a:pt x="501851" y="1231332"/>
                  <a:pt x="423074" y="1159356"/>
                  <a:pt x="419100" y="1156376"/>
                </a:cubicBezTo>
                <a:cubicBezTo>
                  <a:pt x="408390" y="1148344"/>
                  <a:pt x="393700" y="1147909"/>
                  <a:pt x="381000" y="1143676"/>
                </a:cubicBezTo>
                <a:cubicBezTo>
                  <a:pt x="288483" y="1189934"/>
                  <a:pt x="369262" y="1142852"/>
                  <a:pt x="279400" y="1219876"/>
                </a:cubicBezTo>
                <a:cubicBezTo>
                  <a:pt x="267811" y="1229809"/>
                  <a:pt x="252093" y="1234483"/>
                  <a:pt x="241300" y="1245276"/>
                </a:cubicBezTo>
                <a:cubicBezTo>
                  <a:pt x="200829" y="1285747"/>
                  <a:pt x="204627" y="1299929"/>
                  <a:pt x="177800" y="1346876"/>
                </a:cubicBezTo>
                <a:cubicBezTo>
                  <a:pt x="170227" y="1360128"/>
                  <a:pt x="160867" y="1372276"/>
                  <a:pt x="152400" y="1384976"/>
                </a:cubicBezTo>
                <a:cubicBezTo>
                  <a:pt x="128985" y="1478634"/>
                  <a:pt x="154147" y="1393600"/>
                  <a:pt x="114300" y="1486576"/>
                </a:cubicBezTo>
                <a:cubicBezTo>
                  <a:pt x="101250" y="1517026"/>
                  <a:pt x="98107" y="1543253"/>
                  <a:pt x="88900" y="1575476"/>
                </a:cubicBezTo>
                <a:cubicBezTo>
                  <a:pt x="85222" y="1588348"/>
                  <a:pt x="82187" y="1601602"/>
                  <a:pt x="76200" y="1613576"/>
                </a:cubicBezTo>
                <a:cubicBezTo>
                  <a:pt x="69374" y="1627228"/>
                  <a:pt x="59267" y="1638976"/>
                  <a:pt x="50800" y="1651676"/>
                </a:cubicBezTo>
                <a:cubicBezTo>
                  <a:pt x="37185" y="1801443"/>
                  <a:pt x="30183" y="1789150"/>
                  <a:pt x="50800" y="1943776"/>
                </a:cubicBezTo>
                <a:cubicBezTo>
                  <a:pt x="53547" y="1964379"/>
                  <a:pt x="72926" y="2007196"/>
                  <a:pt x="88900" y="2019976"/>
                </a:cubicBezTo>
                <a:cubicBezTo>
                  <a:pt x="99353" y="2028339"/>
                  <a:pt x="114300" y="2028443"/>
                  <a:pt x="127000" y="2032676"/>
                </a:cubicBezTo>
                <a:cubicBezTo>
                  <a:pt x="165100" y="2028443"/>
                  <a:pt x="203710" y="2027494"/>
                  <a:pt x="241300" y="2019976"/>
                </a:cubicBezTo>
                <a:cubicBezTo>
                  <a:pt x="267554" y="2014725"/>
                  <a:pt x="317500" y="1994576"/>
                  <a:pt x="317500" y="1994576"/>
                </a:cubicBezTo>
                <a:cubicBezTo>
                  <a:pt x="330200" y="1977643"/>
                  <a:pt x="341362" y="1959438"/>
                  <a:pt x="355600" y="1943776"/>
                </a:cubicBezTo>
                <a:cubicBezTo>
                  <a:pt x="383790" y="1912767"/>
                  <a:pt x="444500" y="1854876"/>
                  <a:pt x="444500" y="1854876"/>
                </a:cubicBezTo>
                <a:cubicBezTo>
                  <a:pt x="470020" y="1791075"/>
                  <a:pt x="491524" y="1767006"/>
                  <a:pt x="457200" y="1689776"/>
                </a:cubicBezTo>
                <a:cubicBezTo>
                  <a:pt x="451763" y="1677543"/>
                  <a:pt x="431800" y="1681309"/>
                  <a:pt x="419100" y="1677076"/>
                </a:cubicBezTo>
                <a:cubicBezTo>
                  <a:pt x="368300" y="1681309"/>
                  <a:pt x="317282" y="1683453"/>
                  <a:pt x="266700" y="1689776"/>
                </a:cubicBezTo>
                <a:cubicBezTo>
                  <a:pt x="241185" y="1692965"/>
                  <a:pt x="203105" y="1706741"/>
                  <a:pt x="177800" y="1715176"/>
                </a:cubicBezTo>
                <a:lnTo>
                  <a:pt x="127000" y="1791376"/>
                </a:lnTo>
                <a:lnTo>
                  <a:pt x="101600" y="1829476"/>
                </a:lnTo>
                <a:cubicBezTo>
                  <a:pt x="82575" y="1924601"/>
                  <a:pt x="86477" y="1868457"/>
                  <a:pt x="101600" y="1981876"/>
                </a:cubicBezTo>
                <a:cubicBezTo>
                  <a:pt x="101706" y="1982674"/>
                  <a:pt x="113570" y="2110773"/>
                  <a:pt x="127000" y="2134276"/>
                </a:cubicBezTo>
                <a:cubicBezTo>
                  <a:pt x="135911" y="2149870"/>
                  <a:pt x="150156" y="2162413"/>
                  <a:pt x="165100" y="2172376"/>
                </a:cubicBezTo>
                <a:cubicBezTo>
                  <a:pt x="176239" y="2179802"/>
                  <a:pt x="190500" y="2180843"/>
                  <a:pt x="203200" y="2185076"/>
                </a:cubicBezTo>
                <a:cubicBezTo>
                  <a:pt x="207835" y="2184303"/>
                  <a:pt x="314598" y="2168591"/>
                  <a:pt x="330200" y="2159676"/>
                </a:cubicBezTo>
                <a:cubicBezTo>
                  <a:pt x="345794" y="2150765"/>
                  <a:pt x="355600" y="2134276"/>
                  <a:pt x="368300" y="2121576"/>
                </a:cubicBezTo>
                <a:cubicBezTo>
                  <a:pt x="364067" y="2104643"/>
                  <a:pt x="366504" y="2084406"/>
                  <a:pt x="355600" y="2070776"/>
                </a:cubicBezTo>
                <a:cubicBezTo>
                  <a:pt x="347237" y="2060323"/>
                  <a:pt x="330864" y="2057290"/>
                  <a:pt x="317500" y="2058076"/>
                </a:cubicBezTo>
                <a:cubicBezTo>
                  <a:pt x="257735" y="2061592"/>
                  <a:pt x="198967" y="2075009"/>
                  <a:pt x="139700" y="2083476"/>
                </a:cubicBezTo>
                <a:cubicBezTo>
                  <a:pt x="79323" y="2123728"/>
                  <a:pt x="106427" y="2094396"/>
                  <a:pt x="76200" y="2185076"/>
                </a:cubicBezTo>
                <a:lnTo>
                  <a:pt x="63500" y="2223176"/>
                </a:lnTo>
                <a:cubicBezTo>
                  <a:pt x="67733" y="2261276"/>
                  <a:pt x="61963" y="2301883"/>
                  <a:pt x="76200" y="2337476"/>
                </a:cubicBezTo>
                <a:cubicBezTo>
                  <a:pt x="81172" y="2349905"/>
                  <a:pt x="100913" y="2350176"/>
                  <a:pt x="114300" y="2350176"/>
                </a:cubicBezTo>
                <a:cubicBezTo>
                  <a:pt x="182165" y="2350176"/>
                  <a:pt x="249767" y="2341709"/>
                  <a:pt x="317500" y="2337476"/>
                </a:cubicBezTo>
                <a:cubicBezTo>
                  <a:pt x="356054" y="2318199"/>
                  <a:pt x="419395" y="2306759"/>
                  <a:pt x="355600" y="2235876"/>
                </a:cubicBezTo>
                <a:cubicBezTo>
                  <a:pt x="330270" y="2207732"/>
                  <a:pt x="254000" y="2185076"/>
                  <a:pt x="254000" y="2185076"/>
                </a:cubicBezTo>
                <a:cubicBezTo>
                  <a:pt x="207433" y="2189309"/>
                  <a:pt x="160021" y="2187979"/>
                  <a:pt x="114300" y="2197776"/>
                </a:cubicBezTo>
                <a:cubicBezTo>
                  <a:pt x="55063" y="2210470"/>
                  <a:pt x="79027" y="2257035"/>
                  <a:pt x="50800" y="2299376"/>
                </a:cubicBezTo>
                <a:lnTo>
                  <a:pt x="25400" y="2337476"/>
                </a:lnTo>
                <a:cubicBezTo>
                  <a:pt x="21167" y="2358643"/>
                  <a:pt x="17383" y="2379904"/>
                  <a:pt x="12700" y="2400976"/>
                </a:cubicBezTo>
                <a:cubicBezTo>
                  <a:pt x="8914" y="2418015"/>
                  <a:pt x="0" y="2434322"/>
                  <a:pt x="0" y="2451776"/>
                </a:cubicBezTo>
                <a:cubicBezTo>
                  <a:pt x="0" y="2465163"/>
                  <a:pt x="2247" y="2481513"/>
                  <a:pt x="12700" y="2489876"/>
                </a:cubicBezTo>
                <a:cubicBezTo>
                  <a:pt x="26330" y="2500780"/>
                  <a:pt x="46717" y="2497781"/>
                  <a:pt x="63500" y="2502576"/>
                </a:cubicBezTo>
                <a:cubicBezTo>
                  <a:pt x="76372" y="2506254"/>
                  <a:pt x="88900" y="2511043"/>
                  <a:pt x="101600" y="2515276"/>
                </a:cubicBezTo>
                <a:cubicBezTo>
                  <a:pt x="135467" y="2511043"/>
                  <a:pt x="171511" y="2515252"/>
                  <a:pt x="203200" y="2502576"/>
                </a:cubicBezTo>
                <a:cubicBezTo>
                  <a:pt x="236715" y="2489170"/>
                  <a:pt x="232822" y="2447529"/>
                  <a:pt x="215900" y="2426376"/>
                </a:cubicBezTo>
                <a:cubicBezTo>
                  <a:pt x="206365" y="2414457"/>
                  <a:pt x="190500" y="2409443"/>
                  <a:pt x="177800" y="2400976"/>
                </a:cubicBezTo>
                <a:cubicBezTo>
                  <a:pt x="152400" y="2405209"/>
                  <a:pt x="124632" y="2402160"/>
                  <a:pt x="101600" y="2413676"/>
                </a:cubicBezTo>
                <a:cubicBezTo>
                  <a:pt x="81905" y="2423524"/>
                  <a:pt x="69511" y="2471844"/>
                  <a:pt x="63500" y="2489876"/>
                </a:cubicBezTo>
                <a:cubicBezTo>
                  <a:pt x="67733" y="2502576"/>
                  <a:pt x="63500" y="2523743"/>
                  <a:pt x="76200" y="2527976"/>
                </a:cubicBezTo>
                <a:cubicBezTo>
                  <a:pt x="140567" y="2549432"/>
                  <a:pt x="140477" y="2512944"/>
                  <a:pt x="152400" y="2477176"/>
                </a:cubicBezTo>
                <a:cubicBezTo>
                  <a:pt x="143933" y="2434843"/>
                  <a:pt x="139696" y="2391439"/>
                  <a:pt x="127000" y="2350176"/>
                </a:cubicBezTo>
                <a:cubicBezTo>
                  <a:pt x="122511" y="2335587"/>
                  <a:pt x="109173" y="2325328"/>
                  <a:pt x="101600" y="2312076"/>
                </a:cubicBezTo>
                <a:cubicBezTo>
                  <a:pt x="92207" y="2295638"/>
                  <a:pt x="85593" y="2277714"/>
                  <a:pt x="76200" y="2261276"/>
                </a:cubicBezTo>
                <a:cubicBezTo>
                  <a:pt x="68627" y="2248024"/>
                  <a:pt x="56999" y="2237124"/>
                  <a:pt x="50800" y="2223176"/>
                </a:cubicBezTo>
                <a:cubicBezTo>
                  <a:pt x="39926" y="2198710"/>
                  <a:pt x="25400" y="2146976"/>
                  <a:pt x="25400" y="2146976"/>
                </a:cubicBezTo>
                <a:cubicBezTo>
                  <a:pt x="29633" y="2125809"/>
                  <a:pt x="30521" y="2103687"/>
                  <a:pt x="38100" y="2083476"/>
                </a:cubicBezTo>
                <a:cubicBezTo>
                  <a:pt x="45273" y="2064348"/>
                  <a:pt x="85878" y="2016260"/>
                  <a:pt x="101600" y="2007276"/>
                </a:cubicBezTo>
                <a:cubicBezTo>
                  <a:pt x="116755" y="1998616"/>
                  <a:pt x="135467" y="1998809"/>
                  <a:pt x="152400" y="1994576"/>
                </a:cubicBezTo>
                <a:cubicBezTo>
                  <a:pt x="177800" y="1998809"/>
                  <a:pt x="204171" y="1999133"/>
                  <a:pt x="228600" y="2007276"/>
                </a:cubicBezTo>
                <a:cubicBezTo>
                  <a:pt x="364155" y="2052461"/>
                  <a:pt x="250128" y="2344597"/>
                  <a:pt x="254000" y="2375576"/>
                </a:cubicBezTo>
                <a:cubicBezTo>
                  <a:pt x="256625" y="2396579"/>
                  <a:pt x="286422" y="2347978"/>
                  <a:pt x="304800" y="2337476"/>
                </a:cubicBezTo>
                <a:cubicBezTo>
                  <a:pt x="316423" y="2330834"/>
                  <a:pt x="330200" y="2329009"/>
                  <a:pt x="342900" y="2324776"/>
                </a:cubicBezTo>
                <a:cubicBezTo>
                  <a:pt x="397933" y="2333243"/>
                  <a:pt x="453982" y="2336671"/>
                  <a:pt x="508000" y="2350176"/>
                </a:cubicBezTo>
                <a:cubicBezTo>
                  <a:pt x="566817" y="2364880"/>
                  <a:pt x="590959" y="2384315"/>
                  <a:pt x="635000" y="2413676"/>
                </a:cubicBezTo>
                <a:cubicBezTo>
                  <a:pt x="638565" y="2419023"/>
                  <a:pt x="703402" y="2488762"/>
                  <a:pt x="622300" y="2477176"/>
                </a:cubicBezTo>
                <a:cubicBezTo>
                  <a:pt x="601346" y="2474183"/>
                  <a:pt x="588433" y="2451776"/>
                  <a:pt x="571500" y="2439076"/>
                </a:cubicBezTo>
                <a:cubicBezTo>
                  <a:pt x="575733" y="2426376"/>
                  <a:pt x="570813" y="2400976"/>
                  <a:pt x="584200" y="2400976"/>
                </a:cubicBezTo>
                <a:cubicBezTo>
                  <a:pt x="597587" y="2400976"/>
                  <a:pt x="601872" y="2426647"/>
                  <a:pt x="596900" y="2439076"/>
                </a:cubicBezTo>
                <a:cubicBezTo>
                  <a:pt x="591231" y="2453248"/>
                  <a:pt x="571500" y="2456009"/>
                  <a:pt x="558800" y="2464476"/>
                </a:cubicBezTo>
                <a:lnTo>
                  <a:pt x="457200" y="2451776"/>
                </a:lnTo>
                <a:cubicBezTo>
                  <a:pt x="440811" y="2437728"/>
                  <a:pt x="449614" y="2395653"/>
                  <a:pt x="469900" y="2388276"/>
                </a:cubicBezTo>
                <a:cubicBezTo>
                  <a:pt x="509883" y="2373737"/>
                  <a:pt x="554567" y="2396743"/>
                  <a:pt x="596900" y="2400976"/>
                </a:cubicBezTo>
                <a:cubicBezTo>
                  <a:pt x="618067" y="2409443"/>
                  <a:pt x="642887" y="2411782"/>
                  <a:pt x="660400" y="2426376"/>
                </a:cubicBezTo>
                <a:cubicBezTo>
                  <a:pt x="670684" y="2434946"/>
                  <a:pt x="682566" y="2455010"/>
                  <a:pt x="673100" y="2464476"/>
                </a:cubicBezTo>
                <a:cubicBezTo>
                  <a:pt x="657836" y="2479740"/>
                  <a:pt x="630767" y="2472943"/>
                  <a:pt x="609600" y="2477176"/>
                </a:cubicBezTo>
                <a:cubicBezTo>
                  <a:pt x="529167" y="2468709"/>
                  <a:pt x="446978" y="2470509"/>
                  <a:pt x="368300" y="2451776"/>
                </a:cubicBezTo>
                <a:cubicBezTo>
                  <a:pt x="353452" y="2448241"/>
                  <a:pt x="349726" y="2427328"/>
                  <a:pt x="342900" y="2413676"/>
                </a:cubicBezTo>
                <a:cubicBezTo>
                  <a:pt x="336913" y="2401702"/>
                  <a:pt x="317500" y="2379809"/>
                  <a:pt x="330200" y="2375576"/>
                </a:cubicBezTo>
                <a:cubicBezTo>
                  <a:pt x="358598" y="2366110"/>
                  <a:pt x="389467" y="2384043"/>
                  <a:pt x="419100" y="2388276"/>
                </a:cubicBezTo>
                <a:cubicBezTo>
                  <a:pt x="431800" y="2396743"/>
                  <a:pt x="446407" y="2402883"/>
                  <a:pt x="457200" y="2413676"/>
                </a:cubicBezTo>
                <a:cubicBezTo>
                  <a:pt x="490173" y="2446649"/>
                  <a:pt x="500580" y="2475036"/>
                  <a:pt x="520700" y="2515276"/>
                </a:cubicBezTo>
                <a:cubicBezTo>
                  <a:pt x="541867" y="2502576"/>
                  <a:pt x="559617" y="2479411"/>
                  <a:pt x="584200" y="2477176"/>
                </a:cubicBezTo>
                <a:cubicBezTo>
                  <a:pt x="727482" y="2464150"/>
                  <a:pt x="780707" y="2473829"/>
                  <a:pt x="889000" y="2527976"/>
                </a:cubicBezTo>
                <a:cubicBezTo>
                  <a:pt x="902652" y="2534802"/>
                  <a:pt x="914400" y="2544909"/>
                  <a:pt x="927100" y="2553376"/>
                </a:cubicBezTo>
                <a:cubicBezTo>
                  <a:pt x="914400" y="2561843"/>
                  <a:pt x="904056" y="2581285"/>
                  <a:pt x="889000" y="2578776"/>
                </a:cubicBezTo>
                <a:cubicBezTo>
                  <a:pt x="871284" y="2575823"/>
                  <a:pt x="847378" y="2558288"/>
                  <a:pt x="850900" y="2540676"/>
                </a:cubicBezTo>
                <a:cubicBezTo>
                  <a:pt x="854613" y="2522112"/>
                  <a:pt x="884767" y="2523743"/>
                  <a:pt x="901700" y="2515276"/>
                </a:cubicBezTo>
                <a:cubicBezTo>
                  <a:pt x="918633" y="2523743"/>
                  <a:pt x="935099" y="2533218"/>
                  <a:pt x="952500" y="2540676"/>
                </a:cubicBezTo>
                <a:cubicBezTo>
                  <a:pt x="964805" y="2545949"/>
                  <a:pt x="978626" y="2547389"/>
                  <a:pt x="990600" y="2553376"/>
                </a:cubicBezTo>
                <a:cubicBezTo>
                  <a:pt x="1004252" y="2560202"/>
                  <a:pt x="1016000" y="2570309"/>
                  <a:pt x="1028700" y="2578776"/>
                </a:cubicBezTo>
                <a:cubicBezTo>
                  <a:pt x="1024467" y="2561843"/>
                  <a:pt x="1026009" y="2542275"/>
                  <a:pt x="1016000" y="2527976"/>
                </a:cubicBezTo>
                <a:cubicBezTo>
                  <a:pt x="956442" y="2442894"/>
                  <a:pt x="955850" y="2454986"/>
                  <a:pt x="876300" y="2439076"/>
                </a:cubicBezTo>
                <a:cubicBezTo>
                  <a:pt x="863600" y="2426376"/>
                  <a:pt x="853900" y="2409698"/>
                  <a:pt x="838200" y="2400976"/>
                </a:cubicBezTo>
                <a:cubicBezTo>
                  <a:pt x="814795" y="2387973"/>
                  <a:pt x="784277" y="2390428"/>
                  <a:pt x="762000" y="2375576"/>
                </a:cubicBezTo>
                <a:lnTo>
                  <a:pt x="723900" y="2350176"/>
                </a:lnTo>
                <a:cubicBezTo>
                  <a:pt x="702733" y="2354409"/>
                  <a:pt x="675664" y="2347612"/>
                  <a:pt x="660400" y="2362876"/>
                </a:cubicBezTo>
                <a:cubicBezTo>
                  <a:pt x="650934" y="2372342"/>
                  <a:pt x="659973" y="2398351"/>
                  <a:pt x="673100" y="2400976"/>
                </a:cubicBezTo>
                <a:cubicBezTo>
                  <a:pt x="691664" y="2404689"/>
                  <a:pt x="706967" y="2384043"/>
                  <a:pt x="723900" y="2375576"/>
                </a:cubicBezTo>
                <a:cubicBezTo>
                  <a:pt x="729889" y="2357609"/>
                  <a:pt x="749300" y="2302623"/>
                  <a:pt x="749300" y="2286676"/>
                </a:cubicBezTo>
                <a:cubicBezTo>
                  <a:pt x="749300" y="2265090"/>
                  <a:pt x="749147" y="2240741"/>
                  <a:pt x="736600" y="2223176"/>
                </a:cubicBezTo>
                <a:cubicBezTo>
                  <a:pt x="725596" y="2207770"/>
                  <a:pt x="702733" y="2206243"/>
                  <a:pt x="685800" y="2197776"/>
                </a:cubicBezTo>
                <a:cubicBezTo>
                  <a:pt x="660400" y="2206243"/>
                  <a:pt x="628532" y="2204244"/>
                  <a:pt x="609600" y="2223176"/>
                </a:cubicBezTo>
                <a:cubicBezTo>
                  <a:pt x="600134" y="2232642"/>
                  <a:pt x="634359" y="2236988"/>
                  <a:pt x="647700" y="2235876"/>
                </a:cubicBezTo>
                <a:cubicBezTo>
                  <a:pt x="686595" y="2232635"/>
                  <a:pt x="723900" y="2218943"/>
                  <a:pt x="762000" y="2210476"/>
                </a:cubicBezTo>
                <a:cubicBezTo>
                  <a:pt x="774700" y="2189309"/>
                  <a:pt x="797644" y="2171538"/>
                  <a:pt x="800100" y="2146976"/>
                </a:cubicBezTo>
                <a:cubicBezTo>
                  <a:pt x="814697" y="2001011"/>
                  <a:pt x="548913" y="2107243"/>
                  <a:pt x="533400" y="2108876"/>
                </a:cubicBezTo>
                <a:cubicBezTo>
                  <a:pt x="520700" y="2117343"/>
                  <a:pt x="504835" y="2122357"/>
                  <a:pt x="495300" y="2134276"/>
                </a:cubicBezTo>
                <a:cubicBezTo>
                  <a:pt x="486937" y="2144729"/>
                  <a:pt x="471461" y="2164950"/>
                  <a:pt x="482600" y="2172376"/>
                </a:cubicBezTo>
                <a:cubicBezTo>
                  <a:pt x="507507" y="2188980"/>
                  <a:pt x="541867" y="2180843"/>
                  <a:pt x="571500" y="2185076"/>
                </a:cubicBezTo>
                <a:cubicBezTo>
                  <a:pt x="588433" y="2180843"/>
                  <a:pt x="609958" y="2160034"/>
                  <a:pt x="622300" y="2172376"/>
                </a:cubicBezTo>
                <a:cubicBezTo>
                  <a:pt x="760419" y="2310495"/>
                  <a:pt x="571098" y="2235742"/>
                  <a:pt x="685800" y="2273976"/>
                </a:cubicBezTo>
                <a:cubicBezTo>
                  <a:pt x="698500" y="2269743"/>
                  <a:pt x="711365" y="2256576"/>
                  <a:pt x="723900" y="2261276"/>
                </a:cubicBezTo>
                <a:cubicBezTo>
                  <a:pt x="749281" y="2270794"/>
                  <a:pt x="764414" y="2297710"/>
                  <a:pt x="787400" y="2312076"/>
                </a:cubicBezTo>
                <a:cubicBezTo>
                  <a:pt x="798752" y="2319171"/>
                  <a:pt x="812800" y="2320543"/>
                  <a:pt x="825500" y="2324776"/>
                </a:cubicBezTo>
                <a:cubicBezTo>
                  <a:pt x="821267" y="2303609"/>
                  <a:pt x="830761" y="2273250"/>
                  <a:pt x="812800" y="2261276"/>
                </a:cubicBezTo>
                <a:cubicBezTo>
                  <a:pt x="800100" y="2252809"/>
                  <a:pt x="784407" y="2284409"/>
                  <a:pt x="787400" y="2299376"/>
                </a:cubicBezTo>
                <a:cubicBezTo>
                  <a:pt x="790393" y="2314343"/>
                  <a:pt x="812800" y="2316309"/>
                  <a:pt x="825500" y="2324776"/>
                </a:cubicBezTo>
                <a:cubicBezTo>
                  <a:pt x="842433" y="2299376"/>
                  <a:pt x="889952" y="2275880"/>
                  <a:pt x="876300" y="2248576"/>
                </a:cubicBezTo>
                <a:cubicBezTo>
                  <a:pt x="867833" y="2231643"/>
                  <a:pt x="864287" y="2211163"/>
                  <a:pt x="850900" y="2197776"/>
                </a:cubicBezTo>
                <a:cubicBezTo>
                  <a:pt x="830034" y="2176910"/>
                  <a:pt x="781470" y="2154400"/>
                  <a:pt x="749300" y="2146976"/>
                </a:cubicBezTo>
                <a:cubicBezTo>
                  <a:pt x="670130" y="2128706"/>
                  <a:pt x="621295" y="2121408"/>
                  <a:pt x="546100" y="2108876"/>
                </a:cubicBezTo>
                <a:cubicBezTo>
                  <a:pt x="526178" y="2118837"/>
                  <a:pt x="475151" y="2141725"/>
                  <a:pt x="457200" y="2159676"/>
                </a:cubicBezTo>
                <a:cubicBezTo>
                  <a:pt x="446407" y="2170469"/>
                  <a:pt x="440267" y="2185076"/>
                  <a:pt x="431800" y="2197776"/>
                </a:cubicBezTo>
                <a:cubicBezTo>
                  <a:pt x="436033" y="2218943"/>
                  <a:pt x="425193" y="2251623"/>
                  <a:pt x="444500" y="2261276"/>
                </a:cubicBezTo>
                <a:cubicBezTo>
                  <a:pt x="460112" y="2269082"/>
                  <a:pt x="457200" y="2227930"/>
                  <a:pt x="457200" y="2210476"/>
                </a:cubicBezTo>
                <a:cubicBezTo>
                  <a:pt x="457200" y="2184726"/>
                  <a:pt x="448733" y="2159676"/>
                  <a:pt x="444500" y="2134276"/>
                </a:cubicBezTo>
                <a:cubicBezTo>
                  <a:pt x="431800" y="2146976"/>
                  <a:pt x="416363" y="2157432"/>
                  <a:pt x="406400" y="2172376"/>
                </a:cubicBezTo>
                <a:cubicBezTo>
                  <a:pt x="399112" y="2183308"/>
                  <a:pt x="382694" y="2254502"/>
                  <a:pt x="381000" y="2261276"/>
                </a:cubicBezTo>
                <a:cubicBezTo>
                  <a:pt x="393700" y="2269743"/>
                  <a:pt x="403870" y="2287691"/>
                  <a:pt x="419100" y="2286676"/>
                </a:cubicBezTo>
                <a:cubicBezTo>
                  <a:pt x="517619" y="2280108"/>
                  <a:pt x="550786" y="2258933"/>
                  <a:pt x="622300" y="2223176"/>
                </a:cubicBezTo>
                <a:cubicBezTo>
                  <a:pt x="626533" y="2210476"/>
                  <a:pt x="638010" y="2198120"/>
                  <a:pt x="635000" y="2185076"/>
                </a:cubicBezTo>
                <a:cubicBezTo>
                  <a:pt x="608379" y="2069718"/>
                  <a:pt x="591188" y="2048273"/>
                  <a:pt x="495300" y="1994576"/>
                </a:cubicBezTo>
                <a:cubicBezTo>
                  <a:pt x="420968" y="1952950"/>
                  <a:pt x="347522" y="1907217"/>
                  <a:pt x="266700" y="1880276"/>
                </a:cubicBezTo>
                <a:lnTo>
                  <a:pt x="228600" y="1867576"/>
                </a:lnTo>
                <a:cubicBezTo>
                  <a:pt x="182077" y="1914099"/>
                  <a:pt x="158417" y="1917710"/>
                  <a:pt x="203200" y="2007276"/>
                </a:cubicBezTo>
                <a:cubicBezTo>
                  <a:pt x="211667" y="2024209"/>
                  <a:pt x="237067" y="2024209"/>
                  <a:pt x="254000" y="2032676"/>
                </a:cubicBezTo>
                <a:cubicBezTo>
                  <a:pt x="287867" y="2028443"/>
                  <a:pt x="322672" y="2028956"/>
                  <a:pt x="355600" y="2019976"/>
                </a:cubicBezTo>
                <a:cubicBezTo>
                  <a:pt x="370326" y="2015960"/>
                  <a:pt x="381489" y="2003734"/>
                  <a:pt x="393700" y="1994576"/>
                </a:cubicBezTo>
                <a:cubicBezTo>
                  <a:pt x="415385" y="1978312"/>
                  <a:pt x="436033" y="1960709"/>
                  <a:pt x="457200" y="1943776"/>
                </a:cubicBezTo>
                <a:cubicBezTo>
                  <a:pt x="496848" y="1864480"/>
                  <a:pt x="466115" y="1889191"/>
                  <a:pt x="508000" y="1931076"/>
                </a:cubicBezTo>
                <a:cubicBezTo>
                  <a:pt x="518793" y="1941869"/>
                  <a:pt x="533400" y="1948009"/>
                  <a:pt x="546100" y="1956476"/>
                </a:cubicBezTo>
                <a:cubicBezTo>
                  <a:pt x="634965" y="1934260"/>
                  <a:pt x="563319" y="1961428"/>
                  <a:pt x="635000" y="1905676"/>
                </a:cubicBezTo>
                <a:cubicBezTo>
                  <a:pt x="659097" y="1886934"/>
                  <a:pt x="711200" y="1854876"/>
                  <a:pt x="711200" y="1854876"/>
                </a:cubicBezTo>
                <a:cubicBezTo>
                  <a:pt x="706967" y="1825243"/>
                  <a:pt x="719667" y="1787143"/>
                  <a:pt x="698500" y="1765976"/>
                </a:cubicBezTo>
                <a:cubicBezTo>
                  <a:pt x="685113" y="1752589"/>
                  <a:pt x="659527" y="1776593"/>
                  <a:pt x="647700" y="1791376"/>
                </a:cubicBezTo>
                <a:cubicBezTo>
                  <a:pt x="615250" y="1831938"/>
                  <a:pt x="600269" y="1882868"/>
                  <a:pt x="584200" y="1931076"/>
                </a:cubicBezTo>
                <a:cubicBezTo>
                  <a:pt x="588433" y="1943776"/>
                  <a:pt x="584200" y="1973409"/>
                  <a:pt x="596900" y="1969176"/>
                </a:cubicBezTo>
                <a:cubicBezTo>
                  <a:pt x="614861" y="1963189"/>
                  <a:pt x="614611" y="1935676"/>
                  <a:pt x="622300" y="1918376"/>
                </a:cubicBezTo>
                <a:cubicBezTo>
                  <a:pt x="642548" y="1872818"/>
                  <a:pt x="646436" y="1858668"/>
                  <a:pt x="660400" y="1816776"/>
                </a:cubicBezTo>
                <a:cubicBezTo>
                  <a:pt x="656167" y="1799843"/>
                  <a:pt x="647700" y="1748522"/>
                  <a:pt x="647700" y="1765976"/>
                </a:cubicBezTo>
                <a:cubicBezTo>
                  <a:pt x="647700" y="1825394"/>
                  <a:pt x="647510" y="1885773"/>
                  <a:pt x="660400" y="1943776"/>
                </a:cubicBezTo>
                <a:cubicBezTo>
                  <a:pt x="664992" y="1964439"/>
                  <a:pt x="685800" y="1977643"/>
                  <a:pt x="698500" y="1994576"/>
                </a:cubicBezTo>
                <a:cubicBezTo>
                  <a:pt x="706967" y="1981876"/>
                  <a:pt x="708933" y="1959469"/>
                  <a:pt x="723900" y="1956476"/>
                </a:cubicBezTo>
                <a:cubicBezTo>
                  <a:pt x="756538" y="1949948"/>
                  <a:pt x="781487" y="2020851"/>
                  <a:pt x="787400" y="2032676"/>
                </a:cubicBezTo>
                <a:cubicBezTo>
                  <a:pt x="809003" y="1946264"/>
                  <a:pt x="811656" y="1958843"/>
                  <a:pt x="787400" y="1829476"/>
                </a:cubicBezTo>
                <a:cubicBezTo>
                  <a:pt x="783911" y="1810868"/>
                  <a:pt x="769031" y="1796254"/>
                  <a:pt x="762000" y="1778676"/>
                </a:cubicBezTo>
                <a:cubicBezTo>
                  <a:pt x="751877" y="1753369"/>
                  <a:pt x="733538" y="1677737"/>
                  <a:pt x="711200" y="1651676"/>
                </a:cubicBezTo>
                <a:cubicBezTo>
                  <a:pt x="569426" y="1486273"/>
                  <a:pt x="728938" y="1716383"/>
                  <a:pt x="635000" y="1575476"/>
                </a:cubicBezTo>
                <a:cubicBezTo>
                  <a:pt x="622300" y="1583943"/>
                  <a:pt x="598282" y="1585675"/>
                  <a:pt x="596900" y="1600876"/>
                </a:cubicBezTo>
                <a:cubicBezTo>
                  <a:pt x="578006" y="1808706"/>
                  <a:pt x="578955" y="1793587"/>
                  <a:pt x="635000" y="1905676"/>
                </a:cubicBezTo>
                <a:cubicBezTo>
                  <a:pt x="626533" y="1935309"/>
                  <a:pt x="635243" y="1977481"/>
                  <a:pt x="609600" y="1994576"/>
                </a:cubicBezTo>
                <a:cubicBezTo>
                  <a:pt x="591988" y="2006317"/>
                  <a:pt x="572351" y="1972737"/>
                  <a:pt x="558800" y="1956476"/>
                </a:cubicBezTo>
                <a:cubicBezTo>
                  <a:pt x="550230" y="1946192"/>
                  <a:pt x="549110" y="1931420"/>
                  <a:pt x="546100" y="1918376"/>
                </a:cubicBezTo>
                <a:cubicBezTo>
                  <a:pt x="536392" y="1876310"/>
                  <a:pt x="520700" y="1791376"/>
                  <a:pt x="520700" y="1791376"/>
                </a:cubicBezTo>
                <a:cubicBezTo>
                  <a:pt x="524933" y="1727876"/>
                  <a:pt x="519594" y="1663001"/>
                  <a:pt x="533400" y="1600876"/>
                </a:cubicBezTo>
                <a:cubicBezTo>
                  <a:pt x="537296" y="1583343"/>
                  <a:pt x="561537" y="1577720"/>
                  <a:pt x="571500" y="1562776"/>
                </a:cubicBezTo>
                <a:cubicBezTo>
                  <a:pt x="578926" y="1551637"/>
                  <a:pt x="579967" y="1537376"/>
                  <a:pt x="584200" y="1524676"/>
                </a:cubicBezTo>
                <a:cubicBezTo>
                  <a:pt x="579967" y="1511976"/>
                  <a:pt x="582393" y="1494357"/>
                  <a:pt x="571500" y="1486576"/>
                </a:cubicBezTo>
                <a:cubicBezTo>
                  <a:pt x="554851" y="1474684"/>
                  <a:pt x="471657" y="1455265"/>
                  <a:pt x="444500" y="1448476"/>
                </a:cubicBezTo>
                <a:cubicBezTo>
                  <a:pt x="427567" y="1456943"/>
                  <a:pt x="396377" y="1455134"/>
                  <a:pt x="393700" y="1473876"/>
                </a:cubicBezTo>
                <a:cubicBezTo>
                  <a:pt x="382309" y="1553611"/>
                  <a:pt x="399108" y="1634962"/>
                  <a:pt x="406400" y="1715176"/>
                </a:cubicBezTo>
                <a:cubicBezTo>
                  <a:pt x="407612" y="1728508"/>
                  <a:pt x="409634" y="1743810"/>
                  <a:pt x="419100" y="1753276"/>
                </a:cubicBezTo>
                <a:cubicBezTo>
                  <a:pt x="428566" y="1762742"/>
                  <a:pt x="444500" y="1761743"/>
                  <a:pt x="457200" y="1765976"/>
                </a:cubicBezTo>
                <a:cubicBezTo>
                  <a:pt x="469900" y="1761743"/>
                  <a:pt x="485016" y="1761846"/>
                  <a:pt x="495300" y="1753276"/>
                </a:cubicBezTo>
                <a:cubicBezTo>
                  <a:pt x="511561" y="1739725"/>
                  <a:pt x="523121" y="1720979"/>
                  <a:pt x="533400" y="1702476"/>
                </a:cubicBezTo>
                <a:cubicBezTo>
                  <a:pt x="559157" y="1656113"/>
                  <a:pt x="557961" y="1635563"/>
                  <a:pt x="571500" y="1588176"/>
                </a:cubicBezTo>
                <a:cubicBezTo>
                  <a:pt x="575178" y="1575304"/>
                  <a:pt x="579967" y="1562776"/>
                  <a:pt x="584200" y="1550076"/>
                </a:cubicBezTo>
                <a:cubicBezTo>
                  <a:pt x="541101" y="1356132"/>
                  <a:pt x="582847" y="1500353"/>
                  <a:pt x="533400" y="1384976"/>
                </a:cubicBezTo>
                <a:cubicBezTo>
                  <a:pt x="515350" y="1342860"/>
                  <a:pt x="535355" y="1346876"/>
                  <a:pt x="508000" y="1346876"/>
                </a:cubicBezTo>
              </a:path>
            </a:pathLst>
          </a:custGeom>
          <a:noFill/>
          <a:ln w="38100">
            <a:solidFill>
              <a:srgbClr val="49F73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TextBox 12">
            <a:extLst>
              <a:ext uri="{FF2B5EF4-FFF2-40B4-BE49-F238E27FC236}">
                <a16:creationId xmlns:a16="http://schemas.microsoft.com/office/drawing/2014/main" id="{AAB02845-B9C9-4CE6-A288-EFF1E0519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14525"/>
            <a:ext cx="3859213" cy="2862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&gt; pwr.t2n.test(n1=100, n2=100, d=0.5)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fr-FR" sz="1800" kern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t test power calculation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fr-FR" sz="1800" kern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n1 = 100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n2 = 100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 d = 0.5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</a:t>
            </a:r>
            <a:r>
              <a:rPr lang="en-US" altLang="fr-FR" sz="1800" kern="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sig.level</a:t>
            </a:r>
            <a:r>
              <a:rPr lang="en-US" altLang="fr-FR" sz="18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= 0.05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power = 0.9404272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alternative = </a:t>
            </a:r>
            <a:r>
              <a:rPr lang="en-US" altLang="fr-FR" sz="1800" kern="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two.sided</a:t>
            </a:r>
            <a:endParaRPr lang="en-US" altLang="fr-FR" sz="1800" kern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2" descr="HypothesisTesting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1971675"/>
            <a:ext cx="527208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Effect size and power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88963"/>
            <a:ext cx="9144000" cy="515937"/>
          </a:xfrm>
        </p:spPr>
        <p:txBody>
          <a:bodyPr anchor="t"/>
          <a:lstStyle/>
          <a:p>
            <a:pPr eaLnBrk="1" hangingPunct="1">
              <a:lnSpc>
                <a:spcPct val="115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Experiments with smaller effect sizes have smaller power</a:t>
            </a:r>
          </a:p>
          <a:p>
            <a:pPr eaLnBrk="1" hangingPunct="1">
              <a:lnSpc>
                <a:spcPct val="115000"/>
              </a:lnSpc>
            </a:pPr>
            <a:endParaRPr lang="en-US" altLang="fr-FR" sz="20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fr-FR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893" name="Straight Connector 6"/>
          <p:cNvCxnSpPr>
            <a:cxnSpLocks noChangeShapeType="1"/>
          </p:cNvCxnSpPr>
          <p:nvPr/>
        </p:nvCxnSpPr>
        <p:spPr bwMode="auto">
          <a:xfrm rot="5400000">
            <a:off x="5372100" y="3503613"/>
            <a:ext cx="2144713" cy="14287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4" name="Straight Connector 7"/>
          <p:cNvCxnSpPr>
            <a:cxnSpLocks noChangeShapeType="1"/>
          </p:cNvCxnSpPr>
          <p:nvPr/>
        </p:nvCxnSpPr>
        <p:spPr bwMode="auto">
          <a:xfrm rot="5400000">
            <a:off x="4270376" y="4191000"/>
            <a:ext cx="781050" cy="3175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5" name="Freeform 10"/>
          <p:cNvSpPr>
            <a:spLocks noChangeArrowheads="1"/>
          </p:cNvSpPr>
          <p:nvPr/>
        </p:nvSpPr>
        <p:spPr bwMode="auto">
          <a:xfrm>
            <a:off x="6443663" y="3208338"/>
            <a:ext cx="598487" cy="1046162"/>
          </a:xfrm>
          <a:custGeom>
            <a:avLst/>
            <a:gdLst>
              <a:gd name="T0" fmla="*/ 86068 w 598007"/>
              <a:gd name="T1" fmla="*/ 508 h 1394971"/>
              <a:gd name="T2" fmla="*/ 73056 w 598007"/>
              <a:gd name="T3" fmla="*/ 6873 h 1394971"/>
              <a:gd name="T4" fmla="*/ 229171 w 598007"/>
              <a:gd name="T5" fmla="*/ 12329 h 1394971"/>
              <a:gd name="T6" fmla="*/ 151115 w 598007"/>
              <a:gd name="T7" fmla="*/ 10283 h 1394971"/>
              <a:gd name="T8" fmla="*/ 151115 w 598007"/>
              <a:gd name="T9" fmla="*/ 7328 h 1394971"/>
              <a:gd name="T10" fmla="*/ 99076 w 598007"/>
              <a:gd name="T11" fmla="*/ 14830 h 1394971"/>
              <a:gd name="T12" fmla="*/ 86068 w 598007"/>
              <a:gd name="T13" fmla="*/ 13238 h 1394971"/>
              <a:gd name="T14" fmla="*/ 203151 w 598007"/>
              <a:gd name="T15" fmla="*/ 14374 h 1394971"/>
              <a:gd name="T16" fmla="*/ 281208 w 598007"/>
              <a:gd name="T17" fmla="*/ 15512 h 1394971"/>
              <a:gd name="T18" fmla="*/ 203151 w 598007"/>
              <a:gd name="T19" fmla="*/ 17785 h 1394971"/>
              <a:gd name="T20" fmla="*/ 138104 w 598007"/>
              <a:gd name="T21" fmla="*/ 17558 h 1394971"/>
              <a:gd name="T22" fmla="*/ 86068 w 598007"/>
              <a:gd name="T23" fmla="*/ 15739 h 1394971"/>
              <a:gd name="T24" fmla="*/ 112086 w 598007"/>
              <a:gd name="T25" fmla="*/ 16421 h 1394971"/>
              <a:gd name="T26" fmla="*/ 112086 w 598007"/>
              <a:gd name="T27" fmla="*/ 19604 h 1394971"/>
              <a:gd name="T28" fmla="*/ 99076 w 598007"/>
              <a:gd name="T29" fmla="*/ 24604 h 1394971"/>
              <a:gd name="T30" fmla="*/ 60048 w 598007"/>
              <a:gd name="T31" fmla="*/ 24604 h 1394971"/>
              <a:gd name="T32" fmla="*/ 112086 w 598007"/>
              <a:gd name="T33" fmla="*/ 21422 h 1394971"/>
              <a:gd name="T34" fmla="*/ 190141 w 598007"/>
              <a:gd name="T35" fmla="*/ 22104 h 1394971"/>
              <a:gd name="T36" fmla="*/ 359265 w 598007"/>
              <a:gd name="T37" fmla="*/ 23922 h 1394971"/>
              <a:gd name="T38" fmla="*/ 255190 w 598007"/>
              <a:gd name="T39" fmla="*/ 23241 h 1394971"/>
              <a:gd name="T40" fmla="*/ 515375 w 598007"/>
              <a:gd name="T41" fmla="*/ 24377 h 1394971"/>
              <a:gd name="T42" fmla="*/ 606442 w 598007"/>
              <a:gd name="T43" fmla="*/ 24377 h 1394971"/>
              <a:gd name="T44" fmla="*/ 489358 w 598007"/>
              <a:gd name="T45" fmla="*/ 22786 h 1394971"/>
              <a:gd name="T46" fmla="*/ 411302 w 598007"/>
              <a:gd name="T47" fmla="*/ 21650 h 1394971"/>
              <a:gd name="T48" fmla="*/ 346255 w 598007"/>
              <a:gd name="T49" fmla="*/ 22559 h 1394971"/>
              <a:gd name="T50" fmla="*/ 385285 w 598007"/>
              <a:gd name="T51" fmla="*/ 20967 h 1394971"/>
              <a:gd name="T52" fmla="*/ 320237 w 598007"/>
              <a:gd name="T53" fmla="*/ 21422 h 1394971"/>
              <a:gd name="T54" fmla="*/ 385285 w 598007"/>
              <a:gd name="T55" fmla="*/ 19604 h 1394971"/>
              <a:gd name="T56" fmla="*/ 307226 w 598007"/>
              <a:gd name="T57" fmla="*/ 18467 h 1394971"/>
              <a:gd name="T58" fmla="*/ 281208 w 598007"/>
              <a:gd name="T59" fmla="*/ 20058 h 1394971"/>
              <a:gd name="T60" fmla="*/ 229171 w 598007"/>
              <a:gd name="T61" fmla="*/ 18239 h 1394971"/>
              <a:gd name="T62" fmla="*/ 190141 w 598007"/>
              <a:gd name="T63" fmla="*/ 19831 h 1394971"/>
              <a:gd name="T64" fmla="*/ 242180 w 598007"/>
              <a:gd name="T65" fmla="*/ 18239 h 1394971"/>
              <a:gd name="T66" fmla="*/ 229171 w 598007"/>
              <a:gd name="T67" fmla="*/ 18239 h 1394971"/>
              <a:gd name="T68" fmla="*/ 203151 w 598007"/>
              <a:gd name="T69" fmla="*/ 15512 h 1394971"/>
              <a:gd name="T70" fmla="*/ 177132 w 598007"/>
              <a:gd name="T71" fmla="*/ 10738 h 1394971"/>
              <a:gd name="T72" fmla="*/ 125094 w 598007"/>
              <a:gd name="T73" fmla="*/ 8010 h 1394971"/>
              <a:gd name="T74" fmla="*/ 60048 w 598007"/>
              <a:gd name="T75" fmla="*/ 4827 h 1394971"/>
              <a:gd name="T76" fmla="*/ 86068 w 598007"/>
              <a:gd name="T77" fmla="*/ 4146 h 1394971"/>
              <a:gd name="T78" fmla="*/ 138104 w 598007"/>
              <a:gd name="T79" fmla="*/ 6418 h 1394971"/>
              <a:gd name="T80" fmla="*/ 177132 w 598007"/>
              <a:gd name="T81" fmla="*/ 21650 h 13949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98007"/>
              <a:gd name="T124" fmla="*/ 0 h 1394971"/>
              <a:gd name="T125" fmla="*/ 598007 w 598007"/>
              <a:gd name="T126" fmla="*/ 1394971 h 13949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98007" h="1394971">
                <a:moveTo>
                  <a:pt x="71320" y="117298"/>
                </a:moveTo>
                <a:cubicBezTo>
                  <a:pt x="75553" y="87665"/>
                  <a:pt x="74554" y="0"/>
                  <a:pt x="84020" y="28398"/>
                </a:cubicBezTo>
                <a:cubicBezTo>
                  <a:pt x="108428" y="101622"/>
                  <a:pt x="94102" y="270285"/>
                  <a:pt x="84020" y="345898"/>
                </a:cubicBezTo>
                <a:cubicBezTo>
                  <a:pt x="82251" y="359168"/>
                  <a:pt x="75553" y="371298"/>
                  <a:pt x="71320" y="383998"/>
                </a:cubicBezTo>
                <a:cubicBezTo>
                  <a:pt x="97832" y="702139"/>
                  <a:pt x="0" y="656558"/>
                  <a:pt x="134820" y="701498"/>
                </a:cubicBezTo>
                <a:cubicBezTo>
                  <a:pt x="164453" y="697265"/>
                  <a:pt x="200724" y="707961"/>
                  <a:pt x="223720" y="688798"/>
                </a:cubicBezTo>
                <a:cubicBezTo>
                  <a:pt x="260169" y="658424"/>
                  <a:pt x="179326" y="616869"/>
                  <a:pt x="172920" y="612598"/>
                </a:cubicBezTo>
                <a:cubicBezTo>
                  <a:pt x="164453" y="599898"/>
                  <a:pt x="148788" y="589709"/>
                  <a:pt x="147520" y="574498"/>
                </a:cubicBezTo>
                <a:cubicBezTo>
                  <a:pt x="144336" y="536296"/>
                  <a:pt x="160220" y="498532"/>
                  <a:pt x="160220" y="460198"/>
                </a:cubicBezTo>
                <a:cubicBezTo>
                  <a:pt x="160220" y="442744"/>
                  <a:pt x="151753" y="426331"/>
                  <a:pt x="147520" y="409398"/>
                </a:cubicBezTo>
                <a:cubicBezTo>
                  <a:pt x="139053" y="426331"/>
                  <a:pt x="124004" y="441360"/>
                  <a:pt x="122120" y="460198"/>
                </a:cubicBezTo>
                <a:cubicBezTo>
                  <a:pt x="78701" y="894389"/>
                  <a:pt x="147923" y="674890"/>
                  <a:pt x="96720" y="828498"/>
                </a:cubicBezTo>
                <a:cubicBezTo>
                  <a:pt x="88253" y="811565"/>
                  <a:pt x="73997" y="796440"/>
                  <a:pt x="71320" y="777698"/>
                </a:cubicBezTo>
                <a:cubicBezTo>
                  <a:pt x="69427" y="764446"/>
                  <a:pt x="70768" y="741491"/>
                  <a:pt x="84020" y="739598"/>
                </a:cubicBezTo>
                <a:cubicBezTo>
                  <a:pt x="110525" y="735812"/>
                  <a:pt x="134820" y="756531"/>
                  <a:pt x="160220" y="764998"/>
                </a:cubicBezTo>
                <a:cubicBezTo>
                  <a:pt x="172920" y="777698"/>
                  <a:pt x="193964" y="785674"/>
                  <a:pt x="198320" y="803098"/>
                </a:cubicBezTo>
                <a:cubicBezTo>
                  <a:pt x="204924" y="829515"/>
                  <a:pt x="152494" y="949413"/>
                  <a:pt x="211020" y="803098"/>
                </a:cubicBezTo>
                <a:cubicBezTo>
                  <a:pt x="232187" y="824265"/>
                  <a:pt x="272034" y="836767"/>
                  <a:pt x="274520" y="866598"/>
                </a:cubicBezTo>
                <a:cubicBezTo>
                  <a:pt x="281118" y="945775"/>
                  <a:pt x="230980" y="953078"/>
                  <a:pt x="185620" y="968198"/>
                </a:cubicBezTo>
                <a:cubicBezTo>
                  <a:pt x="103734" y="940903"/>
                  <a:pt x="174293" y="959960"/>
                  <a:pt x="198320" y="993598"/>
                </a:cubicBezTo>
                <a:cubicBezTo>
                  <a:pt x="208465" y="1007801"/>
                  <a:pt x="228136" y="1047821"/>
                  <a:pt x="211020" y="1044398"/>
                </a:cubicBezTo>
                <a:cubicBezTo>
                  <a:pt x="178599" y="1037914"/>
                  <a:pt x="160220" y="1002065"/>
                  <a:pt x="134820" y="980898"/>
                </a:cubicBezTo>
                <a:cubicBezTo>
                  <a:pt x="126353" y="959731"/>
                  <a:pt x="119615" y="937788"/>
                  <a:pt x="109420" y="917398"/>
                </a:cubicBezTo>
                <a:cubicBezTo>
                  <a:pt x="102594" y="903746"/>
                  <a:pt x="86529" y="894354"/>
                  <a:pt x="84020" y="879298"/>
                </a:cubicBezTo>
                <a:cubicBezTo>
                  <a:pt x="81819" y="866093"/>
                  <a:pt x="92487" y="853898"/>
                  <a:pt x="96720" y="841198"/>
                </a:cubicBezTo>
                <a:cubicBezTo>
                  <a:pt x="149529" y="920412"/>
                  <a:pt x="109420" y="838528"/>
                  <a:pt x="109420" y="917398"/>
                </a:cubicBezTo>
                <a:cubicBezTo>
                  <a:pt x="109420" y="938984"/>
                  <a:pt x="117887" y="959731"/>
                  <a:pt x="122120" y="980898"/>
                </a:cubicBezTo>
                <a:cubicBezTo>
                  <a:pt x="73421" y="1053947"/>
                  <a:pt x="109420" y="981128"/>
                  <a:pt x="109420" y="1095198"/>
                </a:cubicBezTo>
                <a:cubicBezTo>
                  <a:pt x="109420" y="1245390"/>
                  <a:pt x="112433" y="1225858"/>
                  <a:pt x="84020" y="1311098"/>
                </a:cubicBezTo>
                <a:cubicBezTo>
                  <a:pt x="88253" y="1332265"/>
                  <a:pt x="77770" y="1364262"/>
                  <a:pt x="96720" y="1374598"/>
                </a:cubicBezTo>
                <a:cubicBezTo>
                  <a:pt x="134070" y="1394971"/>
                  <a:pt x="266264" y="1387298"/>
                  <a:pt x="223720" y="1387298"/>
                </a:cubicBezTo>
                <a:cubicBezTo>
                  <a:pt x="168524" y="1387298"/>
                  <a:pt x="113653" y="1378831"/>
                  <a:pt x="58620" y="1374598"/>
                </a:cubicBezTo>
                <a:cubicBezTo>
                  <a:pt x="76571" y="1284844"/>
                  <a:pt x="64494" y="1331576"/>
                  <a:pt x="96720" y="1234898"/>
                </a:cubicBezTo>
                <a:cubicBezTo>
                  <a:pt x="100953" y="1222198"/>
                  <a:pt x="98281" y="1204224"/>
                  <a:pt x="109420" y="1196798"/>
                </a:cubicBezTo>
                <a:lnTo>
                  <a:pt x="147520" y="1171398"/>
                </a:lnTo>
                <a:cubicBezTo>
                  <a:pt x="300954" y="1202085"/>
                  <a:pt x="158078" y="1152272"/>
                  <a:pt x="185620" y="1234898"/>
                </a:cubicBezTo>
                <a:cubicBezTo>
                  <a:pt x="191607" y="1252859"/>
                  <a:pt x="219870" y="1251104"/>
                  <a:pt x="236420" y="1260298"/>
                </a:cubicBezTo>
                <a:cubicBezTo>
                  <a:pt x="299407" y="1295291"/>
                  <a:pt x="296176" y="1295590"/>
                  <a:pt x="350720" y="1336498"/>
                </a:cubicBezTo>
                <a:cubicBezTo>
                  <a:pt x="319803" y="1346804"/>
                  <a:pt x="294652" y="1362763"/>
                  <a:pt x="261820" y="1336498"/>
                </a:cubicBezTo>
                <a:cubicBezTo>
                  <a:pt x="251367" y="1328135"/>
                  <a:pt x="236052" y="1301302"/>
                  <a:pt x="249120" y="1298398"/>
                </a:cubicBezTo>
                <a:cubicBezTo>
                  <a:pt x="290651" y="1289169"/>
                  <a:pt x="333787" y="1306865"/>
                  <a:pt x="376120" y="1311098"/>
                </a:cubicBezTo>
                <a:cubicBezTo>
                  <a:pt x="450867" y="1348472"/>
                  <a:pt x="408959" y="1330511"/>
                  <a:pt x="503120" y="1361898"/>
                </a:cubicBezTo>
                <a:lnTo>
                  <a:pt x="541220" y="1374598"/>
                </a:lnTo>
                <a:cubicBezTo>
                  <a:pt x="558153" y="1370365"/>
                  <a:pt x="584214" y="1377510"/>
                  <a:pt x="592020" y="1361898"/>
                </a:cubicBezTo>
                <a:cubicBezTo>
                  <a:pt x="598007" y="1349924"/>
                  <a:pt x="564487" y="1357417"/>
                  <a:pt x="553920" y="1349198"/>
                </a:cubicBezTo>
                <a:cubicBezTo>
                  <a:pt x="525566" y="1327145"/>
                  <a:pt x="503120" y="1298398"/>
                  <a:pt x="477720" y="1272998"/>
                </a:cubicBezTo>
                <a:cubicBezTo>
                  <a:pt x="466927" y="1262205"/>
                  <a:pt x="464046" y="1244669"/>
                  <a:pt x="452320" y="1234898"/>
                </a:cubicBezTo>
                <a:cubicBezTo>
                  <a:pt x="437776" y="1222778"/>
                  <a:pt x="418453" y="1217965"/>
                  <a:pt x="401520" y="1209498"/>
                </a:cubicBezTo>
                <a:cubicBezTo>
                  <a:pt x="384587" y="1213731"/>
                  <a:pt x="364350" y="1211294"/>
                  <a:pt x="350720" y="1222198"/>
                </a:cubicBezTo>
                <a:cubicBezTo>
                  <a:pt x="340267" y="1230561"/>
                  <a:pt x="328554" y="1250832"/>
                  <a:pt x="338020" y="1260298"/>
                </a:cubicBezTo>
                <a:cubicBezTo>
                  <a:pt x="347486" y="1269764"/>
                  <a:pt x="363420" y="1251831"/>
                  <a:pt x="376120" y="1247598"/>
                </a:cubicBezTo>
                <a:cubicBezTo>
                  <a:pt x="384587" y="1222198"/>
                  <a:pt x="401520" y="1196798"/>
                  <a:pt x="376120" y="1171398"/>
                </a:cubicBezTo>
                <a:cubicBezTo>
                  <a:pt x="366654" y="1161932"/>
                  <a:pt x="350720" y="1162931"/>
                  <a:pt x="338020" y="1158698"/>
                </a:cubicBezTo>
                <a:cubicBezTo>
                  <a:pt x="329553" y="1171398"/>
                  <a:pt x="301827" y="1186005"/>
                  <a:pt x="312620" y="1196798"/>
                </a:cubicBezTo>
                <a:cubicBezTo>
                  <a:pt x="323413" y="1207591"/>
                  <a:pt x="342630" y="1184341"/>
                  <a:pt x="350720" y="1171398"/>
                </a:cubicBezTo>
                <a:cubicBezTo>
                  <a:pt x="364910" y="1148694"/>
                  <a:pt x="376120" y="1095198"/>
                  <a:pt x="376120" y="1095198"/>
                </a:cubicBezTo>
                <a:cubicBezTo>
                  <a:pt x="367653" y="1078265"/>
                  <a:pt x="365264" y="1056518"/>
                  <a:pt x="350720" y="1044398"/>
                </a:cubicBezTo>
                <a:cubicBezTo>
                  <a:pt x="337311" y="1033224"/>
                  <a:pt x="316703" y="1036493"/>
                  <a:pt x="299920" y="1031698"/>
                </a:cubicBezTo>
                <a:cubicBezTo>
                  <a:pt x="287048" y="1028020"/>
                  <a:pt x="274520" y="1023231"/>
                  <a:pt x="261820" y="1018998"/>
                </a:cubicBezTo>
                <a:cubicBezTo>
                  <a:pt x="266053" y="1052865"/>
                  <a:pt x="274520" y="1086468"/>
                  <a:pt x="274520" y="1120598"/>
                </a:cubicBezTo>
                <a:cubicBezTo>
                  <a:pt x="274520" y="1150532"/>
                  <a:pt x="275207" y="1058472"/>
                  <a:pt x="261820" y="1031698"/>
                </a:cubicBezTo>
                <a:cubicBezTo>
                  <a:pt x="255833" y="1019724"/>
                  <a:pt x="236420" y="1023231"/>
                  <a:pt x="223720" y="1018998"/>
                </a:cubicBezTo>
                <a:cubicBezTo>
                  <a:pt x="215253" y="1035931"/>
                  <a:pt x="205778" y="1052397"/>
                  <a:pt x="198320" y="1069798"/>
                </a:cubicBezTo>
                <a:cubicBezTo>
                  <a:pt x="193047" y="1082103"/>
                  <a:pt x="176154" y="1117364"/>
                  <a:pt x="185620" y="1107898"/>
                </a:cubicBezTo>
                <a:cubicBezTo>
                  <a:pt x="199007" y="1094511"/>
                  <a:pt x="201627" y="1073536"/>
                  <a:pt x="211020" y="1057098"/>
                </a:cubicBezTo>
                <a:cubicBezTo>
                  <a:pt x="218593" y="1043846"/>
                  <a:pt x="229594" y="1032650"/>
                  <a:pt x="236420" y="1018998"/>
                </a:cubicBezTo>
                <a:cubicBezTo>
                  <a:pt x="242407" y="1007024"/>
                  <a:pt x="262507" y="980898"/>
                  <a:pt x="249120" y="980898"/>
                </a:cubicBezTo>
                <a:cubicBezTo>
                  <a:pt x="233856" y="980898"/>
                  <a:pt x="232187" y="1006298"/>
                  <a:pt x="223720" y="1018998"/>
                </a:cubicBezTo>
                <a:cubicBezTo>
                  <a:pt x="203062" y="977681"/>
                  <a:pt x="185620" y="953937"/>
                  <a:pt x="185620" y="904698"/>
                </a:cubicBezTo>
                <a:cubicBezTo>
                  <a:pt x="185620" y="891311"/>
                  <a:pt x="194087" y="879298"/>
                  <a:pt x="198320" y="866598"/>
                </a:cubicBezTo>
                <a:cubicBezTo>
                  <a:pt x="194087" y="794631"/>
                  <a:pt x="192455" y="722464"/>
                  <a:pt x="185620" y="650698"/>
                </a:cubicBezTo>
                <a:cubicBezTo>
                  <a:pt x="183965" y="633322"/>
                  <a:pt x="178053" y="616581"/>
                  <a:pt x="172920" y="599898"/>
                </a:cubicBezTo>
                <a:cubicBezTo>
                  <a:pt x="161109" y="561513"/>
                  <a:pt x="147520" y="523698"/>
                  <a:pt x="134820" y="485598"/>
                </a:cubicBezTo>
                <a:cubicBezTo>
                  <a:pt x="130587" y="472898"/>
                  <a:pt x="129546" y="458637"/>
                  <a:pt x="122120" y="447498"/>
                </a:cubicBezTo>
                <a:lnTo>
                  <a:pt x="96720" y="409398"/>
                </a:lnTo>
                <a:cubicBezTo>
                  <a:pt x="68073" y="294811"/>
                  <a:pt x="82359" y="340916"/>
                  <a:pt x="58620" y="269698"/>
                </a:cubicBezTo>
                <a:cubicBezTo>
                  <a:pt x="62853" y="244298"/>
                  <a:pt x="57036" y="214924"/>
                  <a:pt x="71320" y="193498"/>
                </a:cubicBezTo>
                <a:cubicBezTo>
                  <a:pt x="78746" y="182359"/>
                  <a:pt x="78033" y="219624"/>
                  <a:pt x="84020" y="231598"/>
                </a:cubicBezTo>
                <a:cubicBezTo>
                  <a:pt x="90846" y="245250"/>
                  <a:pt x="102594" y="256046"/>
                  <a:pt x="109420" y="269698"/>
                </a:cubicBezTo>
                <a:cubicBezTo>
                  <a:pt x="118530" y="287918"/>
                  <a:pt x="130751" y="342322"/>
                  <a:pt x="134820" y="358598"/>
                </a:cubicBezTo>
                <a:cubicBezTo>
                  <a:pt x="167522" y="751023"/>
                  <a:pt x="130770" y="272626"/>
                  <a:pt x="160220" y="1082498"/>
                </a:cubicBezTo>
                <a:cubicBezTo>
                  <a:pt x="161766" y="1125014"/>
                  <a:pt x="172920" y="1209498"/>
                  <a:pt x="172920" y="1209498"/>
                </a:cubicBezTo>
              </a:path>
            </a:pathLst>
          </a:custGeom>
          <a:noFill/>
          <a:ln w="38100">
            <a:solidFill>
              <a:srgbClr val="49F73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TextBox 7">
            <a:extLst>
              <a:ext uri="{FF2B5EF4-FFF2-40B4-BE49-F238E27FC236}">
                <a16:creationId xmlns:a16="http://schemas.microsoft.com/office/drawing/2014/main" id="{0BB31DED-B411-452E-AECA-E57219A5C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020763"/>
            <a:ext cx="2478087" cy="1754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&gt; pwr.t2n.test(n1=35, n2=35, d=0.5)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fr-FR" sz="1200" kern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t test power calculation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n1 = 35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n2 = 35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 d = 0.5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</a:t>
            </a:r>
            <a:r>
              <a:rPr lang="en-US" altLang="fr-FR" sz="1200" kern="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sig.level</a:t>
            </a:r>
            <a:r>
              <a:rPr lang="en-US" altLang="fr-FR" sz="1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= 0.05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power = 0.5406879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alternative = </a:t>
            </a:r>
            <a:r>
              <a:rPr lang="en-US" altLang="fr-FR" sz="1200" kern="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two.sided</a:t>
            </a:r>
            <a:endParaRPr lang="en-US" altLang="fr-FR" sz="1200" kern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6872" name="TextBox 8">
            <a:extLst>
              <a:ext uri="{FF2B5EF4-FFF2-40B4-BE49-F238E27FC236}">
                <a16:creationId xmlns:a16="http://schemas.microsoft.com/office/drawing/2014/main" id="{AF1C59A9-AD02-43B9-8165-36C40628E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2808288"/>
            <a:ext cx="2859087" cy="203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&gt; pwr.t2n.test(n1=35, n2=35, d=0.2)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fr-FR" sz="1400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t test power calculation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n1 = 35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n2 = 35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 d = 0.2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</a:t>
            </a:r>
            <a:r>
              <a:rPr lang="en-US" altLang="fr-FR" sz="1400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sig.level</a:t>
            </a:r>
            <a:r>
              <a:rPr lang="en-US" altLang="fr-FR" sz="14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= 0.05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power = 0.1308497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alternative = </a:t>
            </a:r>
            <a:r>
              <a:rPr lang="en-US" altLang="fr-FR" sz="1400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two.sided</a:t>
            </a:r>
            <a:endParaRPr lang="en-US" altLang="fr-FR" sz="1400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61913"/>
            <a:ext cx="8270875" cy="60642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Computing power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B9BEC5C-A595-4EA4-90A1-68F29568891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5088" y="611188"/>
            <a:ext cx="3309937" cy="3557587"/>
          </a:xfrm>
        </p:spPr>
        <p:txBody>
          <a:bodyPr rtlCol="0" anchor="t">
            <a:normAutofit fontScale="92500" lnSpcReduction="20000"/>
          </a:bodyPr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people like the graphical interface provided by a program called G*Power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works for </a:t>
            </a:r>
            <a:r>
              <a:rPr lang="en-US" altLang="fr-FR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lots</a:t>
            </a: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different tests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find G*Power to be rather confusing for some tests (computing the effect size can be complicated)</a:t>
            </a:r>
          </a:p>
          <a:p>
            <a:pPr eaLnBrk="1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940" name="Picture 1" descr="Screen Shot 2018-12-05 at 3.33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611188"/>
            <a:ext cx="5121275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204788"/>
            <a:ext cx="8270875" cy="749301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Computing power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E82B38C4-6BA4-410B-95CE-8CCA33EFE3C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-1" y="868363"/>
            <a:ext cx="3217653" cy="3830637"/>
          </a:xfrm>
        </p:spPr>
        <p:txBody>
          <a:bodyPr rtlCol="0" anchor="t">
            <a:normAutofit fontScale="55000" lnSpcReduction="2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like the on-line calculators at</a:t>
            </a:r>
            <a:br>
              <a:rPr lang="en-US" alt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https://yipstats.com/OnlineStatistics/chapters/calculators/calculators.shtml</a:t>
            </a:r>
            <a:r>
              <a:rPr lang="en-US" alt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require </a:t>
            </a: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</a:t>
            </a: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information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Correlations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endParaRPr lang="en-US" altLang="fr-F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988" name="Picture 3" descr="Screen Shot 2018-12-05 at 11.33.2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579438"/>
            <a:ext cx="5846762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/>
        </p:nvSpPr>
        <p:spPr>
          <a:xfrm>
            <a:off x="152400" y="0"/>
            <a:ext cx="42945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Content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152400" y="874487"/>
            <a:ext cx="8830962" cy="38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Basic Probability Theory</a:t>
            </a:r>
          </a:p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Signal Detection Theory (SDT)</a:t>
            </a:r>
          </a:p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SDT and Statistics I and II</a:t>
            </a:r>
          </a:p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Statistics in a nutshell</a:t>
            </a:r>
          </a:p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Multiple Testing</a:t>
            </a:r>
          </a:p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ANOVA</a:t>
            </a:r>
          </a:p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Experimental Design &amp; Statistics</a:t>
            </a:r>
          </a:p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Correlations &amp; PCA</a:t>
            </a:r>
          </a:p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Basics</a:t>
            </a:r>
          </a:p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Too good to be true</a:t>
            </a:r>
          </a:p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</a:t>
            </a:r>
            <a:r>
              <a:rPr lang="en-US" alt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rPr>
              <a:t>How big a problem is publication bias? </a:t>
            </a:r>
            <a:endParaRPr lang="en-US" altLang="en-US" sz="2000" dirty="0">
              <a:solidFill>
                <a:schemeClr val="accent5"/>
              </a:solidFill>
              <a:latin typeface="Calibri" panose="020F0502020204030204" pitchFamily="34" charset="0"/>
              <a:ea typeface="Open Sans" panose="020B0604020202020204" charset="0"/>
              <a:cs typeface="Calibri" panose="020F0502020204030204" pitchFamily="34" charset="0"/>
              <a:sym typeface="Open Sans"/>
            </a:endParaRPr>
          </a:p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</a:t>
            </a:r>
            <a:r>
              <a:rPr lang="en-US" alt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rPr>
              <a:t>What do we do now? </a:t>
            </a:r>
          </a:p>
        </p:txBody>
      </p:sp>
    </p:spTree>
    <p:extLst>
      <p:ext uri="{BB962C8B-B14F-4D97-AF65-F5344CB8AC3E}">
        <p14:creationId xmlns:p14="http://schemas.microsoft.com/office/powerpoint/2010/main" val="2483425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Computing sample size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27561C43-B3F5-4BC1-9F00-4200E3A6737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84163" y="1028700"/>
            <a:ext cx="2206625" cy="2803525"/>
          </a:xfrm>
        </p:spPr>
        <p:txBody>
          <a:bodyPr rtlCol="0" anchor="t">
            <a:normAutofit fontScale="92500" lnSpcReduction="1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G*Power and </a:t>
            </a:r>
            <a:r>
              <a:rPr lang="en-US" altLang="fr-FR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IntroStats</a:t>
            </a: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 can compute a smallest sample size that provides a requested power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endParaRPr lang="en-US" altLang="fr-F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036" name="Picture 2" descr="Screen Shot 2018-12-05 at 11.34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688975"/>
            <a:ext cx="6600825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How to use power?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41E43EE0-93FF-4E0A-805E-28B19FC7992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06375" y="560388"/>
            <a:ext cx="8937625" cy="4392612"/>
          </a:xfrm>
        </p:spPr>
        <p:txBody>
          <a:bodyPr rtlCol="0" anchor="t">
            <a:normAutofit fontScale="85000" lnSpcReduction="2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lot of current advice is to run experiments with high power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missing is how to actually do this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estimate power, you need to know the standardized effect size</a:t>
            </a:r>
          </a:p>
          <a:p>
            <a:pPr marL="472500" lvl="1" indent="-229500" eaLnBrk="1" fontAlgn="auto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if you knew the standardized effect size, you probably would not be running the experiment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bets:</a:t>
            </a:r>
          </a:p>
          <a:p>
            <a:pPr marL="472500" lvl="1" indent="-229500" eaLnBrk="1" fontAlgn="auto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literature</a:t>
            </a:r>
          </a:p>
          <a:p>
            <a:pPr marL="472500" lvl="1" indent="-229500" eaLnBrk="1" fontAlgn="auto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Theoretical predictions</a:t>
            </a:r>
          </a:p>
          <a:p>
            <a:pPr marL="472500" lvl="1" indent="-229500" eaLnBrk="1" fontAlgn="auto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Meaningful implications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attitude: if you cannot predict power, then do not be surprised if your experiment does not produce a significant outcome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Example 1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646113"/>
            <a:ext cx="4278313" cy="4306887"/>
          </a:xfrm>
        </p:spPr>
        <p:txBody>
          <a:bodyPr anchor="t"/>
          <a:lstStyle/>
          <a:p>
            <a:pPr eaLnBrk="1" hangingPunct="1">
              <a:lnSpc>
                <a:spcPct val="115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Height is correlated with economic success (income, wealth). Taller people are more successful.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Across multiple studies, it seems that the correlation is stronger for men than for women</a:t>
            </a:r>
          </a:p>
          <a:p>
            <a:pPr lvl="1" eaLnBrk="1" hangingPunct="1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altLang="fr-FR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Men: r</a:t>
            </a:r>
            <a:r>
              <a:rPr lang="en-US" altLang="fr-FR" sz="1600" baseline="-25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fr-FR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=0.24</a:t>
            </a:r>
          </a:p>
          <a:p>
            <a:pPr lvl="1" eaLnBrk="1" hangingPunct="1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altLang="fr-FR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Women: r</a:t>
            </a:r>
            <a:r>
              <a:rPr lang="en-US" altLang="fr-FR" sz="1600" baseline="-25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fr-FR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=0.18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big samples do you need to detect this difference in correlation with 80% power?</a:t>
            </a:r>
          </a:p>
          <a:p>
            <a:pPr eaLnBrk="1" hangingPunct="1">
              <a:lnSpc>
                <a:spcPct val="115000"/>
              </a:lnSpc>
            </a:pPr>
            <a:endParaRPr lang="en-US" altLang="fr-FR" sz="20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5000"/>
              </a:lnSpc>
            </a:pPr>
            <a:endParaRPr lang="en-US" altLang="fr-FR" sz="20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5000"/>
              </a:lnSpc>
            </a:pPr>
            <a:endParaRPr lang="en-US" altLang="fr-FR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fr-FR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132" name="Picture 1" descr="Screen Shot 2018-12-05 at 6.44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957263"/>
            <a:ext cx="71501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Example 2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71463" y="538163"/>
            <a:ext cx="4056062" cy="4306887"/>
          </a:xfrm>
        </p:spPr>
        <p:txBody>
          <a:bodyPr anchor="t"/>
          <a:lstStyle/>
          <a:p>
            <a:pPr eaLnBrk="1" hangingPunct="1">
              <a:lnSpc>
                <a:spcPct val="115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Observers are much faster at detecting a target if it appears at the same location as a cue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Also a difference for target on same object as the cue</a:t>
            </a:r>
          </a:p>
          <a:p>
            <a:pPr eaLnBrk="1" hangingPunct="1">
              <a:lnSpc>
                <a:spcPct val="115000"/>
              </a:lnSpc>
            </a:pPr>
            <a:endParaRPr lang="en-US" altLang="fr-FR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5000"/>
              </a:lnSpc>
            </a:pPr>
            <a:endParaRPr lang="en-US" altLang="fr-FR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5000"/>
              </a:lnSpc>
            </a:pPr>
            <a:endParaRPr lang="en-US" altLang="fr-FR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fr-FR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180" name="Picture 2" descr="ObjectBasedAttentio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24125"/>
            <a:ext cx="33051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" descr="ObjectBasedAttention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887413"/>
            <a:ext cx="462121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Example 2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AC2F894B-D671-4ECD-9F1B-C6B431562E7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" y="598488"/>
            <a:ext cx="4119563" cy="2074862"/>
          </a:xfrm>
        </p:spPr>
        <p:txBody>
          <a:bodyPr rtlCol="0" anchor="t">
            <a:normAutofit fontScale="85000" lnSpcReduction="2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you want to replicate the experiment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do the power analysis, for the main effect of the ANOVA you extract means, standard deviation, correlation</a:t>
            </a:r>
          </a:p>
          <a:p>
            <a:pPr marL="0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2228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75" b="-1743"/>
          <a:stretch>
            <a:fillRect/>
          </a:stretch>
        </p:blipFill>
        <p:spPr bwMode="auto">
          <a:xfrm>
            <a:off x="517525" y="2497138"/>
            <a:ext cx="173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4300538"/>
            <a:ext cx="25781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5" descr="ObjectBasedAttention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598488"/>
            <a:ext cx="479266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0" t="-2428" r="41812" b="-14235"/>
          <a:stretch>
            <a:fillRect/>
          </a:stretch>
        </p:blipFill>
        <p:spPr bwMode="auto">
          <a:xfrm>
            <a:off x="517525" y="3033713"/>
            <a:ext cx="2647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2" t="-7092"/>
          <a:stretch>
            <a:fillRect/>
          </a:stretch>
        </p:blipFill>
        <p:spPr bwMode="auto">
          <a:xfrm>
            <a:off x="444500" y="361315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Example 2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700088"/>
            <a:ext cx="4822825" cy="3743325"/>
          </a:xfrm>
        </p:spPr>
        <p:txBody>
          <a:bodyPr anchor="t"/>
          <a:lstStyle/>
          <a:p>
            <a:pPr eaLnBrk="1" hangingPunct="1">
              <a:lnSpc>
                <a:spcPct val="115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Importantly, though, the main effect of the ANOVA is not the only result of the analysis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main effect is supplemented by contrast </a:t>
            </a:r>
            <a:r>
              <a:rPr lang="en-US" altLang="fr-FR" sz="2000" i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tests to compare valid vs. invalid (both same and different) and InvalidSame vs. InvalidDifferent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Including these tests makes a big difference</a:t>
            </a:r>
          </a:p>
          <a:p>
            <a:pPr eaLnBrk="1" hangingPunct="1">
              <a:lnSpc>
                <a:spcPct val="115000"/>
              </a:lnSpc>
            </a:pPr>
            <a:endParaRPr lang="en-US" altLang="fr-FR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5000"/>
              </a:lnSpc>
            </a:pPr>
            <a:endParaRPr lang="en-US" altLang="fr-FR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5000"/>
              </a:lnSpc>
            </a:pPr>
            <a:endParaRPr lang="en-US" altLang="fr-FR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fr-FR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276" name="Picture 2" descr="Screen Shot 2018-12-05 at 12.06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560388"/>
            <a:ext cx="319246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Example 2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774700"/>
            <a:ext cx="8664575" cy="954088"/>
          </a:xfrm>
        </p:spPr>
        <p:txBody>
          <a:bodyPr anchor="t"/>
          <a:lstStyle/>
          <a:p>
            <a:pPr eaLnBrk="1" hangingPunct="1">
              <a:lnSpc>
                <a:spcPct val="115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Power of a set of tests is often determined by the </a:t>
            </a:r>
            <a:r>
              <a:rPr lang="en-US" altLang="fr-FR" sz="2000" i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weakest </a:t>
            </a: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lvl="1" eaLnBrk="1" hangingPunct="1">
              <a:lnSpc>
                <a:spcPct val="110000"/>
              </a:lnSpc>
            </a:pPr>
            <a:endParaRPr lang="en-US" altLang="fr-F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324" name="Picture 1" descr="Screen Shot 2018-12-05 at 12.08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1600200"/>
            <a:ext cx="54229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61913"/>
            <a:ext cx="8270875" cy="60642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Generalize power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7A685F70-4698-4C0F-929C-4304DF1EB27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646113"/>
            <a:ext cx="9144000" cy="3173412"/>
          </a:xfrm>
        </p:spPr>
        <p:txBody>
          <a:bodyPr rtlCol="0" anchor="t">
            <a:normAutofit fontScale="70000" lnSpcReduction="20000"/>
          </a:bodyPr>
          <a:lstStyle/>
          <a:p>
            <a:pPr marL="229500" indent="-229500" eaLnBrk="1" fontAlgn="auto" hangingPunct="1">
              <a:lnSpc>
                <a:spcPct val="120000"/>
              </a:lnSpc>
              <a:defRPr/>
            </a:pP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many cases we want to reject the null, so power is the probability of a successful outcome</a:t>
            </a:r>
          </a:p>
          <a:p>
            <a:pPr marL="229500" indent="-229500" eaLnBrk="1" fontAlgn="auto" hangingPunct="1">
              <a:lnSpc>
                <a:spcPct val="120000"/>
              </a:lnSpc>
              <a:defRPr/>
            </a:pP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for some experiments, </a:t>
            </a:r>
            <a:r>
              <a:rPr lang="en-US" alt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</a:t>
            </a:r>
            <a:r>
              <a:rPr lang="en-US" alt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involves more than one outcome</a:t>
            </a:r>
          </a:p>
          <a:p>
            <a:pPr marL="229500" indent="-229500" eaLnBrk="1" fontAlgn="auto" hangingPunct="1">
              <a:lnSpc>
                <a:spcPct val="120000"/>
              </a:lnSpc>
              <a:defRPr/>
            </a:pP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you either prime people to think about </a:t>
            </a:r>
            <a:r>
              <a:rPr lang="en-US" alt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Whites</a:t>
            </a:r>
            <a:r>
              <a:rPr lang="en-US" alt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alt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Blacks</a:t>
            </a:r>
            <a:r>
              <a:rPr lang="en-US" alt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alt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prime</a:t>
            </a:r>
            <a:r>
              <a:rPr lang="en-US" alt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altLang="fr-FR" sz="2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20000"/>
              </a:lnSpc>
              <a:defRPr/>
            </a:pP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have them identify a noisy object related to crime or not (within-subjects)</a:t>
            </a:r>
          </a:p>
          <a:p>
            <a:pPr marL="472500" lvl="1" indent="-229500" eaLnBrk="1" fontAlgn="auto" hangingPunct="1">
              <a:lnSpc>
                <a:spcPct val="120000"/>
              </a:lnSpc>
              <a:defRPr/>
            </a:pP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Eberhardt et al. (2004)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83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2909888"/>
            <a:ext cx="32639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248025"/>
            <a:ext cx="49149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Generalize power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E1F84E38-D9DB-40A9-AE59-271D2168E43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39700" y="544513"/>
            <a:ext cx="9013825" cy="4359275"/>
          </a:xfrm>
        </p:spPr>
        <p:txBody>
          <a:bodyPr rtlCol="0" anchor="t">
            <a:normAutofit lnSpcReduction="10000"/>
          </a:bodyPr>
          <a:lstStyle/>
          <a:p>
            <a:pPr marL="0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Theory: Black and White primes tune detection of crime-relevant objects, in opposite directions.  Seven outcomes are important for this theory</a:t>
            </a:r>
          </a:p>
          <a:p>
            <a:pPr marL="0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altLang="fr-FR" sz="160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significant difference between black and white primes for crime-relevant objects</a:t>
            </a:r>
          </a:p>
          <a:p>
            <a:pPr marL="0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US" altLang="fr-FR" sz="16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significant difference between the Black and no-prime conditions for crime-relevant objects</a:t>
            </a:r>
          </a:p>
          <a:p>
            <a:pPr marL="0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en-US" altLang="fr-F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significant difference between the White and no-prime conditions for the crime-relevant objects</a:t>
            </a:r>
          </a:p>
          <a:p>
            <a:pPr marL="0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en-US" altLang="fr-FR" sz="1600" dirty="0">
                <a:solidFill>
                  <a:srgbClr val="FFA4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non-significant difference between the Black and no-prime conditions for crime-irrelevant objects</a:t>
            </a:r>
          </a:p>
          <a:p>
            <a:pPr marL="0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 non-significant difference between the White and no-prime conditions for crime-irrelevant objects</a:t>
            </a:r>
          </a:p>
          <a:p>
            <a:pPr marL="0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6) </a:t>
            </a:r>
            <a:r>
              <a:rPr lang="en-US" altLang="fr-FR" sz="16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significant difference between crime-related </a:t>
            </a:r>
            <a:br>
              <a:rPr lang="en-US" altLang="fr-FR" sz="16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fr-FR" sz="16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crime-irrelevant objects for Black priming</a:t>
            </a:r>
          </a:p>
          <a:p>
            <a:pPr marL="0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7) </a:t>
            </a:r>
            <a:r>
              <a:rPr lang="en-US" altLang="fr-FR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significant difference between crime-related </a:t>
            </a:r>
            <a:br>
              <a:rPr lang="en-US" altLang="fr-FR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fr-FR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crime-irrelevant objects for White priming</a:t>
            </a:r>
            <a:endParaRPr lang="en-US" alt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Note, there is no 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size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this pattern of results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04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14650"/>
            <a:ext cx="32639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ight Brace 4"/>
          <p:cNvSpPr>
            <a:spLocks/>
          </p:cNvSpPr>
          <p:nvPr/>
        </p:nvSpPr>
        <p:spPr bwMode="auto">
          <a:xfrm rot="-5400000">
            <a:off x="7016750" y="2646363"/>
            <a:ext cx="363537" cy="1754188"/>
          </a:xfrm>
          <a:prstGeom prst="rightBrace">
            <a:avLst>
              <a:gd name="adj1" fmla="val 8310"/>
              <a:gd name="adj2" fmla="val 51056"/>
            </a:avLst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0422" name="Right Brace 7"/>
          <p:cNvSpPr>
            <a:spLocks/>
          </p:cNvSpPr>
          <p:nvPr/>
        </p:nvSpPr>
        <p:spPr bwMode="auto">
          <a:xfrm rot="-5400000">
            <a:off x="7522369" y="3853656"/>
            <a:ext cx="263525" cy="919163"/>
          </a:xfrm>
          <a:prstGeom prst="rightBrace">
            <a:avLst>
              <a:gd name="adj1" fmla="val 8284"/>
              <a:gd name="adj2" fmla="val 51056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0423" name="Right Brace 8"/>
          <p:cNvSpPr>
            <a:spLocks/>
          </p:cNvSpPr>
          <p:nvPr/>
        </p:nvSpPr>
        <p:spPr bwMode="auto">
          <a:xfrm rot="-5400000">
            <a:off x="6576219" y="3547269"/>
            <a:ext cx="261938" cy="920750"/>
          </a:xfrm>
          <a:prstGeom prst="rightBrace">
            <a:avLst>
              <a:gd name="adj1" fmla="val 8348"/>
              <a:gd name="adj2" fmla="val 51056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0424" name="Right Brace 9"/>
          <p:cNvSpPr>
            <a:spLocks/>
          </p:cNvSpPr>
          <p:nvPr/>
        </p:nvSpPr>
        <p:spPr bwMode="auto">
          <a:xfrm rot="5400000" flipV="1">
            <a:off x="7789863" y="3484562"/>
            <a:ext cx="261938" cy="919163"/>
          </a:xfrm>
          <a:prstGeom prst="rightBrace">
            <a:avLst>
              <a:gd name="adj1" fmla="val 8334"/>
              <a:gd name="adj2" fmla="val 51056"/>
            </a:avLst>
          </a:prstGeom>
          <a:noFill/>
          <a:ln w="25400">
            <a:solidFill>
              <a:srgbClr val="FFA4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0425" name="Right Brace 10"/>
          <p:cNvSpPr>
            <a:spLocks/>
          </p:cNvSpPr>
          <p:nvPr/>
        </p:nvSpPr>
        <p:spPr bwMode="auto">
          <a:xfrm rot="5400000" flipV="1">
            <a:off x="6842919" y="4053682"/>
            <a:ext cx="261937" cy="920750"/>
          </a:xfrm>
          <a:prstGeom prst="rightBrace">
            <a:avLst>
              <a:gd name="adj1" fmla="val 8349"/>
              <a:gd name="adj2" fmla="val 51056"/>
            </a:avLst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0426" name="Right Brace 11"/>
          <p:cNvSpPr>
            <a:spLocks/>
          </p:cNvSpPr>
          <p:nvPr/>
        </p:nvSpPr>
        <p:spPr bwMode="auto">
          <a:xfrm rot="-5400000">
            <a:off x="6305550" y="4167188"/>
            <a:ext cx="261937" cy="338138"/>
          </a:xfrm>
          <a:prstGeom prst="rightBrace">
            <a:avLst>
              <a:gd name="adj1" fmla="val 8331"/>
              <a:gd name="adj2" fmla="val 51056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0427" name="Right Brace 12"/>
          <p:cNvSpPr>
            <a:spLocks/>
          </p:cNvSpPr>
          <p:nvPr/>
        </p:nvSpPr>
        <p:spPr bwMode="auto">
          <a:xfrm rot="-5400000">
            <a:off x="8116094" y="3998119"/>
            <a:ext cx="263525" cy="338137"/>
          </a:xfrm>
          <a:prstGeom prst="rightBrace">
            <a:avLst>
              <a:gd name="adj1" fmla="val 8323"/>
              <a:gd name="adj2" fmla="val 51056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Generalize power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03238"/>
            <a:ext cx="9144000" cy="1131887"/>
          </a:xfrm>
        </p:spPr>
        <p:txBody>
          <a:bodyPr anchor="t"/>
          <a:lstStyle/>
          <a:p>
            <a:pPr eaLnBrk="1" hangingPunct="1">
              <a:lnSpc>
                <a:spcPct val="115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Suppose you wanted to repeat this experiment. What sample size should you use to give you an 90% chance of success?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 simulated experiments. Estimate population values from the previous experiment.</a:t>
            </a:r>
          </a:p>
          <a:p>
            <a:pPr eaLnBrk="1" hangingPunct="1">
              <a:lnSpc>
                <a:spcPct val="115000"/>
              </a:lnSpc>
            </a:pPr>
            <a:endParaRPr lang="en-US" altLang="fr-FR" sz="16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5000"/>
              </a:lnSpc>
            </a:pPr>
            <a:endParaRPr lang="en-US" altLang="fr-FR" sz="1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5000"/>
              </a:lnSpc>
            </a:pPr>
            <a:endParaRPr lang="en-US" altLang="fr-FR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24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2808288"/>
            <a:ext cx="32639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469" name="Object 2"/>
          <p:cNvGraphicFramePr>
            <a:graphicFrameLocks noChangeAspect="1"/>
          </p:cNvGraphicFramePr>
          <p:nvPr/>
        </p:nvGraphicFramePr>
        <p:xfrm>
          <a:off x="558800" y="2012950"/>
          <a:ext cx="198596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700" imgH="228600" progId="Equation.3">
                  <p:embed/>
                </p:oleObj>
              </mc:Choice>
              <mc:Fallback>
                <p:oleObj name="Equation" r:id="rId4" imgW="11557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012950"/>
                        <a:ext cx="1985963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2"/>
          <p:cNvGraphicFramePr>
            <a:graphicFrameLocks noChangeAspect="1"/>
          </p:cNvGraphicFramePr>
          <p:nvPr/>
        </p:nvGraphicFramePr>
        <p:xfrm>
          <a:off x="558800" y="2336800"/>
          <a:ext cx="2027238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1100" imgH="228600" progId="Equation.3">
                  <p:embed/>
                </p:oleObj>
              </mc:Choice>
              <mc:Fallback>
                <p:oleObj name="Equation" r:id="rId6" imgW="11811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336800"/>
                        <a:ext cx="2027238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2"/>
          <p:cNvGraphicFramePr>
            <a:graphicFrameLocks noChangeAspect="1"/>
          </p:cNvGraphicFramePr>
          <p:nvPr/>
        </p:nvGraphicFramePr>
        <p:xfrm>
          <a:off x="3082925" y="2336800"/>
          <a:ext cx="20050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68400" imgH="228600" progId="Equation.3">
                  <p:embed/>
                </p:oleObj>
              </mc:Choice>
              <mc:Fallback>
                <p:oleObj name="Equation" r:id="rId8" imgW="11684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2336800"/>
                        <a:ext cx="20050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2"/>
          <p:cNvGraphicFramePr>
            <a:graphicFrameLocks noChangeAspect="1"/>
          </p:cNvGraphicFramePr>
          <p:nvPr/>
        </p:nvGraphicFramePr>
        <p:xfrm>
          <a:off x="3082925" y="1990725"/>
          <a:ext cx="196215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0" imgH="228600" progId="Equation.3">
                  <p:embed/>
                </p:oleObj>
              </mc:Choice>
              <mc:Fallback>
                <p:oleObj name="Equation" r:id="rId10" imgW="11430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1990725"/>
                        <a:ext cx="196215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2"/>
          <p:cNvGraphicFramePr>
            <a:graphicFrameLocks noChangeAspect="1"/>
          </p:cNvGraphicFramePr>
          <p:nvPr/>
        </p:nvGraphicFramePr>
        <p:xfrm>
          <a:off x="5868988" y="2336800"/>
          <a:ext cx="2027237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81100" imgH="228600" progId="Equation.3">
                  <p:embed/>
                </p:oleObj>
              </mc:Choice>
              <mc:Fallback>
                <p:oleObj name="Equation" r:id="rId12" imgW="11811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988" y="2336800"/>
                        <a:ext cx="2027237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2"/>
          <p:cNvGraphicFramePr>
            <a:graphicFrameLocks noChangeAspect="1"/>
          </p:cNvGraphicFramePr>
          <p:nvPr/>
        </p:nvGraphicFramePr>
        <p:xfrm>
          <a:off x="5911850" y="1990725"/>
          <a:ext cx="19399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30300" imgH="228600" progId="Equation.3">
                  <p:embed/>
                </p:oleObj>
              </mc:Choice>
              <mc:Fallback>
                <p:oleObj name="Equation" r:id="rId14" imgW="11303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850" y="1990725"/>
                        <a:ext cx="19399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5" name="Object 2"/>
          <p:cNvGraphicFramePr>
            <a:graphicFrameLocks noChangeAspect="1"/>
          </p:cNvGraphicFramePr>
          <p:nvPr/>
        </p:nvGraphicFramePr>
        <p:xfrm>
          <a:off x="633413" y="2903538"/>
          <a:ext cx="89376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700" imgH="177800" progId="Equation.3">
                  <p:embed/>
                </p:oleObj>
              </mc:Choice>
              <mc:Fallback>
                <p:oleObj name="Equation" r:id="rId16" imgW="520700" imgH="17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2903538"/>
                        <a:ext cx="893762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6" name="Object 2"/>
          <p:cNvGraphicFramePr>
            <a:graphicFrameLocks noChangeAspect="1"/>
          </p:cNvGraphicFramePr>
          <p:nvPr/>
        </p:nvGraphicFramePr>
        <p:xfrm>
          <a:off x="636588" y="3363913"/>
          <a:ext cx="2616200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4000" imgH="215900" progId="Equation.3">
                  <p:embed/>
                </p:oleObj>
              </mc:Choice>
              <mc:Fallback>
                <p:oleObj name="Equation" r:id="rId18" imgW="15240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3363913"/>
                        <a:ext cx="2616200" cy="27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7" name="Object 2"/>
          <p:cNvGraphicFramePr>
            <a:graphicFrameLocks noChangeAspect="1"/>
          </p:cNvGraphicFramePr>
          <p:nvPr/>
        </p:nvGraphicFramePr>
        <p:xfrm>
          <a:off x="666750" y="3883025"/>
          <a:ext cx="2614613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24000" imgH="215900" progId="Equation.3">
                  <p:embed/>
                </p:oleObj>
              </mc:Choice>
              <mc:Fallback>
                <p:oleObj name="Equation" r:id="rId20" imgW="15240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3883025"/>
                        <a:ext cx="2614613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436563" y="1989138"/>
            <a:ext cx="8356600" cy="14176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dirty="0">
                <a:ea typeface="Calibri" panose="020F0502020204030204" pitchFamily="34" charset="0"/>
              </a:rPr>
              <a:t>Effect sizes, power, and violations of hypothesis testing</a:t>
            </a:r>
            <a:endParaRPr lang="fr-FR" altLang="fr-FR" dirty="0">
              <a:ea typeface="Calibri" panose="020F0502020204030204" pitchFamily="34" charset="0"/>
            </a:endParaRP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436563" y="3521075"/>
            <a:ext cx="37163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6858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00">
                <a:solidFill>
                  <a:schemeClr val="tx2"/>
                </a:solidFill>
                <a:latin typeface="Gill Sans MT" charset="0"/>
              </a:defRPr>
            </a:lvl1pPr>
            <a:lvl2pPr marL="514350" indent="-171450" defTabSz="6858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charset="0"/>
              </a:defRPr>
            </a:lvl2pPr>
            <a:lvl3pPr marL="857250" indent="-171450" defTabSz="6858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00">
                <a:solidFill>
                  <a:schemeClr val="tx2"/>
                </a:solidFill>
                <a:latin typeface="Gill Sans MT" charset="0"/>
              </a:defRPr>
            </a:lvl3pPr>
            <a:lvl4pPr marL="1200150" indent="-171450" defTabSz="6858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  <a:latin typeface="Gill Sans MT" charset="0"/>
              </a:defRPr>
            </a:lvl4pPr>
            <a:lvl5pPr marL="1543050" indent="-171450" defTabSz="6858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  <a:latin typeface="Gill Sans MT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  <a:latin typeface="Gill Sans MT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  <a:latin typeface="Gill Sans MT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  <a:latin typeface="Gill Sans MT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  <a:latin typeface="Gill Sans MT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Greg Francis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Generalize power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11C3D3C-02B1-4C9E-8C83-7B9DB2D4CDA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471488"/>
            <a:ext cx="5956300" cy="4613275"/>
          </a:xfrm>
          <a:extLst>
            <a:ext uri="{909E8E84-426E-40dd-AFC4-6F175D3DCCD1}"/>
            <a:ext uri="{91240B29-F687-4f45-9708-019B960494DF}"/>
          </a:extLst>
        </p:spPr>
        <p:txBody>
          <a:bodyPr rtlCol="0" anchor="t">
            <a:normAutofit fontScale="92500" lnSpcReduction="2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To get a sense of the probability of these outcomes all working, consider the probability of success for the sample sizes used in the original study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en-US" sz="2200" i="1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</a:t>
            </a:r>
            <a:r>
              <a:rPr lang="en-US" altLang="en-US" sz="2200" i="1" baseline="-250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White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=13, </a:t>
            </a:r>
            <a:r>
              <a:rPr lang="en-US" altLang="en-US" sz="2200" i="1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</a:t>
            </a:r>
            <a:r>
              <a:rPr lang="en-US" altLang="en-US" sz="2200" i="1" baseline="-250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None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=12, </a:t>
            </a:r>
            <a:r>
              <a:rPr lang="en-US" altLang="en-US" sz="2200" i="1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</a:t>
            </a:r>
            <a:r>
              <a:rPr lang="en-US" altLang="en-US" sz="2200" i="1" baseline="-250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Black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=14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We draw samples from a normal distribution having the mean and standard deviation indicated</a:t>
            </a:r>
          </a:p>
          <a:p>
            <a:pPr marL="528750" lvl="1" indent="-285750" eaLnBrk="1" fontAlgn="auto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Samples for within-subject scores are correlated as indicated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Run each hypothesis test and observe whether or not we reject the null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Repeat this 10,000 times to estimate success probabilities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en-US" sz="1600" dirty="0">
              <a:ea typeface="ＭＳ Ｐゴシック" pitchFamily="34" charset="-128"/>
            </a:endParaRPr>
          </a:p>
          <a:p>
            <a:pPr marL="0" indent="0" eaLnBrk="1" fontAlgn="auto" hangingPunct="1">
              <a:lnSpc>
                <a:spcPct val="115000"/>
              </a:lnSpc>
              <a:buFont typeface="Arial" panose="020B0604020202020204" pitchFamily="34" charset="0"/>
              <a:buNone/>
              <a:defRPr/>
            </a:pPr>
            <a:endParaRPr lang="en-US" altLang="en-US" sz="1400" dirty="0">
              <a:ea typeface="ＭＳ Ｐゴシック" pitchFamily="34" charset="-128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grpSp>
        <p:nvGrpSpPr>
          <p:cNvPr id="64516" name="Group 1"/>
          <p:cNvGrpSpPr>
            <a:grpSpLocks/>
          </p:cNvGrpSpPr>
          <p:nvPr/>
        </p:nvGrpSpPr>
        <p:grpSpPr bwMode="auto">
          <a:xfrm>
            <a:off x="5880100" y="2024063"/>
            <a:ext cx="3263900" cy="2232025"/>
            <a:chOff x="5854700" y="2846388"/>
            <a:chExt cx="3263900" cy="1924050"/>
          </a:xfrm>
        </p:grpSpPr>
        <p:pic>
          <p:nvPicPr>
            <p:cNvPr id="6451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700" y="2846388"/>
              <a:ext cx="3263900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18" name="Right Brace 22"/>
            <p:cNvSpPr>
              <a:spLocks/>
            </p:cNvSpPr>
            <p:nvPr/>
          </p:nvSpPr>
          <p:spPr bwMode="auto">
            <a:xfrm rot="-5400000">
              <a:off x="7321550" y="2474913"/>
              <a:ext cx="363537" cy="1754188"/>
            </a:xfrm>
            <a:prstGeom prst="rightBrace">
              <a:avLst>
                <a:gd name="adj1" fmla="val 8310"/>
                <a:gd name="adj2" fmla="val 51056"/>
              </a:avLst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4519" name="Right Brace 23"/>
            <p:cNvSpPr>
              <a:spLocks/>
            </p:cNvSpPr>
            <p:nvPr/>
          </p:nvSpPr>
          <p:spPr bwMode="auto">
            <a:xfrm rot="-5400000">
              <a:off x="7827169" y="3682206"/>
              <a:ext cx="263525" cy="919163"/>
            </a:xfrm>
            <a:prstGeom prst="rightBrace">
              <a:avLst>
                <a:gd name="adj1" fmla="val 8284"/>
                <a:gd name="adj2" fmla="val 51056"/>
              </a:avLst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4520" name="Right Brace 24"/>
            <p:cNvSpPr>
              <a:spLocks/>
            </p:cNvSpPr>
            <p:nvPr/>
          </p:nvSpPr>
          <p:spPr bwMode="auto">
            <a:xfrm rot="-5400000">
              <a:off x="6881019" y="3375819"/>
              <a:ext cx="261938" cy="920750"/>
            </a:xfrm>
            <a:prstGeom prst="rightBrace">
              <a:avLst>
                <a:gd name="adj1" fmla="val 8348"/>
                <a:gd name="adj2" fmla="val 51056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4521" name="Right Brace 25"/>
            <p:cNvSpPr>
              <a:spLocks/>
            </p:cNvSpPr>
            <p:nvPr/>
          </p:nvSpPr>
          <p:spPr bwMode="auto">
            <a:xfrm rot="5400000" flipV="1">
              <a:off x="8094663" y="3313112"/>
              <a:ext cx="261938" cy="919163"/>
            </a:xfrm>
            <a:prstGeom prst="rightBrace">
              <a:avLst>
                <a:gd name="adj1" fmla="val 8334"/>
                <a:gd name="adj2" fmla="val 51056"/>
              </a:avLst>
            </a:prstGeom>
            <a:noFill/>
            <a:ln w="25400">
              <a:solidFill>
                <a:srgbClr val="FFA44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4522" name="Right Brace 26"/>
            <p:cNvSpPr>
              <a:spLocks/>
            </p:cNvSpPr>
            <p:nvPr/>
          </p:nvSpPr>
          <p:spPr bwMode="auto">
            <a:xfrm rot="5400000" flipV="1">
              <a:off x="7147719" y="3882232"/>
              <a:ext cx="261937" cy="920750"/>
            </a:xfrm>
            <a:prstGeom prst="rightBrace">
              <a:avLst>
                <a:gd name="adj1" fmla="val 8349"/>
                <a:gd name="adj2" fmla="val 51056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4523" name="Right Brace 27"/>
            <p:cNvSpPr>
              <a:spLocks/>
            </p:cNvSpPr>
            <p:nvPr/>
          </p:nvSpPr>
          <p:spPr bwMode="auto">
            <a:xfrm rot="-5400000">
              <a:off x="6610350" y="3995738"/>
              <a:ext cx="261937" cy="338138"/>
            </a:xfrm>
            <a:prstGeom prst="rightBrace">
              <a:avLst>
                <a:gd name="adj1" fmla="val 8331"/>
                <a:gd name="adj2" fmla="val 51056"/>
              </a:avLst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4524" name="Right Brace 28"/>
            <p:cNvSpPr>
              <a:spLocks/>
            </p:cNvSpPr>
            <p:nvPr/>
          </p:nvSpPr>
          <p:spPr bwMode="auto">
            <a:xfrm rot="-5400000">
              <a:off x="8420894" y="3826669"/>
              <a:ext cx="263525" cy="338137"/>
            </a:xfrm>
            <a:prstGeom prst="rightBrace">
              <a:avLst>
                <a:gd name="adj1" fmla="val 8323"/>
                <a:gd name="adj2" fmla="val 51056"/>
              </a:avLst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Generalize power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AB3C1948-7B78-4CC1-B8ED-F5B8BFDFCEC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8275" y="560388"/>
            <a:ext cx="8975725" cy="4370387"/>
          </a:xfrm>
        </p:spPr>
        <p:txBody>
          <a:bodyPr anchor="t"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altLang="fr-FR" sz="160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significant difference between black and white primes for crime-relevant objects (0.995)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US" altLang="fr-FR" sz="16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significant difference between the Black and no-prime conditions for crime-relevant objects (0.682)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en-US" altLang="fr-F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significant difference between the White and no-prime conditions for the crime-relevant objects (0.518)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en-US" altLang="fr-FR" sz="1600" dirty="0">
                <a:solidFill>
                  <a:srgbClr val="FFA4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non-significant difference between the Black and no-prime conditions for crime-irrelevant objects (0.942)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5) a non-significant difference between the White and no-prime conditions for crime-irrelevant objects (0.932</a:t>
            </a: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6) </a:t>
            </a:r>
            <a:r>
              <a:rPr lang="en-US" altLang="fr-FR" sz="16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significant difference between crime-related </a:t>
            </a:r>
            <a:br>
              <a:rPr lang="en-US" altLang="fr-FR" sz="16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fr-FR" sz="16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crime-irrelevant objects for Black priming (0.788)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7) </a:t>
            </a:r>
            <a:r>
              <a:rPr lang="en-US" altLang="fr-FR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significant difference between crime-related </a:t>
            </a:r>
            <a:br>
              <a:rPr lang="en-US" altLang="fr-FR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fr-FR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crime-irrelevant objects for White priming (0.581)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probability of a single sample satisfying all of </a:t>
            </a:r>
            <a:b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outcomes is (</a:t>
            </a:r>
            <a:r>
              <a:rPr lang="en-US" alt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0.158</a:t>
            </a: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a </a:t>
            </a:r>
            <a:r>
              <a:rPr lang="en-US" altLang="fr-FR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</a:t>
            </a: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larger sample</a:t>
            </a:r>
          </a:p>
        </p:txBody>
      </p:sp>
      <p:pic>
        <p:nvPicPr>
          <p:cNvPr id="665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2751138"/>
            <a:ext cx="3455988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ight Brace 4"/>
          <p:cNvSpPr>
            <a:spLocks/>
          </p:cNvSpPr>
          <p:nvPr/>
        </p:nvSpPr>
        <p:spPr bwMode="auto">
          <a:xfrm rot="-5400000">
            <a:off x="7016750" y="2379663"/>
            <a:ext cx="363537" cy="1754188"/>
          </a:xfrm>
          <a:prstGeom prst="rightBrace">
            <a:avLst>
              <a:gd name="adj1" fmla="val 8310"/>
              <a:gd name="adj2" fmla="val 51056"/>
            </a:avLst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66566" name="Right Brace 7"/>
          <p:cNvSpPr>
            <a:spLocks/>
          </p:cNvSpPr>
          <p:nvPr/>
        </p:nvSpPr>
        <p:spPr bwMode="auto">
          <a:xfrm rot="-5400000">
            <a:off x="7522369" y="3586956"/>
            <a:ext cx="263525" cy="919163"/>
          </a:xfrm>
          <a:prstGeom prst="rightBrace">
            <a:avLst>
              <a:gd name="adj1" fmla="val 8284"/>
              <a:gd name="adj2" fmla="val 51056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66567" name="Right Brace 8"/>
          <p:cNvSpPr>
            <a:spLocks/>
          </p:cNvSpPr>
          <p:nvPr/>
        </p:nvSpPr>
        <p:spPr bwMode="auto">
          <a:xfrm rot="-5400000">
            <a:off x="6576219" y="3280569"/>
            <a:ext cx="261938" cy="920750"/>
          </a:xfrm>
          <a:prstGeom prst="rightBrace">
            <a:avLst>
              <a:gd name="adj1" fmla="val 8348"/>
              <a:gd name="adj2" fmla="val 51056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66568" name="Right Brace 9"/>
          <p:cNvSpPr>
            <a:spLocks/>
          </p:cNvSpPr>
          <p:nvPr/>
        </p:nvSpPr>
        <p:spPr bwMode="auto">
          <a:xfrm rot="5400000" flipV="1">
            <a:off x="7789863" y="3217862"/>
            <a:ext cx="261938" cy="919163"/>
          </a:xfrm>
          <a:prstGeom prst="rightBrace">
            <a:avLst>
              <a:gd name="adj1" fmla="val 8334"/>
              <a:gd name="adj2" fmla="val 51056"/>
            </a:avLst>
          </a:prstGeom>
          <a:noFill/>
          <a:ln w="25400">
            <a:solidFill>
              <a:srgbClr val="FFA4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66569" name="Right Brace 10"/>
          <p:cNvSpPr>
            <a:spLocks/>
          </p:cNvSpPr>
          <p:nvPr/>
        </p:nvSpPr>
        <p:spPr bwMode="auto">
          <a:xfrm rot="5400000" flipV="1">
            <a:off x="6842919" y="3786982"/>
            <a:ext cx="261937" cy="920750"/>
          </a:xfrm>
          <a:prstGeom prst="rightBrace">
            <a:avLst>
              <a:gd name="adj1" fmla="val 8349"/>
              <a:gd name="adj2" fmla="val 51056"/>
            </a:avLst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66570" name="Right Brace 11"/>
          <p:cNvSpPr>
            <a:spLocks/>
          </p:cNvSpPr>
          <p:nvPr/>
        </p:nvSpPr>
        <p:spPr bwMode="auto">
          <a:xfrm rot="-5400000">
            <a:off x="6305550" y="3900488"/>
            <a:ext cx="261937" cy="338138"/>
          </a:xfrm>
          <a:prstGeom prst="rightBrace">
            <a:avLst>
              <a:gd name="adj1" fmla="val 8331"/>
              <a:gd name="adj2" fmla="val 51056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66571" name="Right Brace 12"/>
          <p:cNvSpPr>
            <a:spLocks/>
          </p:cNvSpPr>
          <p:nvPr/>
        </p:nvSpPr>
        <p:spPr bwMode="auto">
          <a:xfrm rot="-5400000">
            <a:off x="8116094" y="3731419"/>
            <a:ext cx="263525" cy="338137"/>
          </a:xfrm>
          <a:prstGeom prst="rightBrace">
            <a:avLst>
              <a:gd name="adj1" fmla="val 8323"/>
              <a:gd name="adj2" fmla="val 51056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Generalize power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9C5C0C29-07B2-474B-80C5-50812772843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639763"/>
            <a:ext cx="8510588" cy="4570412"/>
          </a:xfrm>
        </p:spPr>
        <p:txBody>
          <a:bodyPr rtlCol="0" anchor="t">
            <a:normAutofit fontScale="70000" lnSpcReduction="2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tried various values for     </a:t>
            </a:r>
            <a:r>
              <a:rPr lang="en-US" altLang="fr-FR" sz="29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fr-FR" sz="2900" i="1" baseline="-25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White</a:t>
            </a: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fr-FR" sz="29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fr-FR" sz="2900" i="1" baseline="-25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</a:t>
            </a: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fr-FR" sz="29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fr-FR" sz="2900" i="1" baseline="-25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</a:t>
            </a:r>
            <a:endParaRPr lang="en-US" altLang="fr-FR" sz="2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endParaRPr lang="en-US" altLang="fr-F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seems to be no sample size to make </a:t>
            </a:r>
            <a:b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tests uniformly </a:t>
            </a:r>
            <a:r>
              <a:rPr lang="en-US" alt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successful</a:t>
            </a:r>
            <a:r>
              <a:rPr lang="en-US" alt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a high</a:t>
            </a:r>
            <a:b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8612" name="Group 2"/>
          <p:cNvGrpSpPr>
            <a:grpSpLocks/>
          </p:cNvGrpSpPr>
          <p:nvPr/>
        </p:nvGrpSpPr>
        <p:grpSpPr bwMode="auto">
          <a:xfrm>
            <a:off x="5876925" y="2740025"/>
            <a:ext cx="2994025" cy="1924050"/>
            <a:chOff x="5549900" y="2770188"/>
            <a:chExt cx="3263900" cy="1924050"/>
          </a:xfrm>
        </p:grpSpPr>
        <p:pic>
          <p:nvPicPr>
            <p:cNvPr id="68651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900" y="2770188"/>
              <a:ext cx="3263900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52" name="Right Brace 22"/>
            <p:cNvSpPr>
              <a:spLocks/>
            </p:cNvSpPr>
            <p:nvPr/>
          </p:nvSpPr>
          <p:spPr bwMode="auto">
            <a:xfrm rot="-5400000">
              <a:off x="7016750" y="2398713"/>
              <a:ext cx="363537" cy="1754188"/>
            </a:xfrm>
            <a:prstGeom prst="rightBrace">
              <a:avLst>
                <a:gd name="adj1" fmla="val 8310"/>
                <a:gd name="adj2" fmla="val 51056"/>
              </a:avLst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8653" name="Right Brace 23"/>
            <p:cNvSpPr>
              <a:spLocks/>
            </p:cNvSpPr>
            <p:nvPr/>
          </p:nvSpPr>
          <p:spPr bwMode="auto">
            <a:xfrm rot="-5400000">
              <a:off x="7522369" y="3606006"/>
              <a:ext cx="263525" cy="919163"/>
            </a:xfrm>
            <a:prstGeom prst="rightBrace">
              <a:avLst>
                <a:gd name="adj1" fmla="val 8284"/>
                <a:gd name="adj2" fmla="val 51056"/>
              </a:avLst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8654" name="Right Brace 24"/>
            <p:cNvSpPr>
              <a:spLocks/>
            </p:cNvSpPr>
            <p:nvPr/>
          </p:nvSpPr>
          <p:spPr bwMode="auto">
            <a:xfrm rot="-5400000">
              <a:off x="6576219" y="3299619"/>
              <a:ext cx="261938" cy="920750"/>
            </a:xfrm>
            <a:prstGeom prst="rightBrace">
              <a:avLst>
                <a:gd name="adj1" fmla="val 8348"/>
                <a:gd name="adj2" fmla="val 51056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8655" name="Right Brace 25"/>
            <p:cNvSpPr>
              <a:spLocks/>
            </p:cNvSpPr>
            <p:nvPr/>
          </p:nvSpPr>
          <p:spPr bwMode="auto">
            <a:xfrm rot="-5400000" flipH="1" flipV="1">
              <a:off x="7789863" y="3236912"/>
              <a:ext cx="261938" cy="919163"/>
            </a:xfrm>
            <a:prstGeom prst="rightBrace">
              <a:avLst>
                <a:gd name="adj1" fmla="val 8334"/>
                <a:gd name="adj2" fmla="val 51056"/>
              </a:avLst>
            </a:prstGeom>
            <a:noFill/>
            <a:ln w="25400">
              <a:solidFill>
                <a:srgbClr val="FFA44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8656" name="Right Brace 26"/>
            <p:cNvSpPr>
              <a:spLocks/>
            </p:cNvSpPr>
            <p:nvPr/>
          </p:nvSpPr>
          <p:spPr bwMode="auto">
            <a:xfrm rot="5400000" flipV="1">
              <a:off x="6842919" y="3806032"/>
              <a:ext cx="261937" cy="920750"/>
            </a:xfrm>
            <a:prstGeom prst="rightBrace">
              <a:avLst>
                <a:gd name="adj1" fmla="val 8349"/>
                <a:gd name="adj2" fmla="val 51056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8657" name="Right Brace 27"/>
            <p:cNvSpPr>
              <a:spLocks/>
            </p:cNvSpPr>
            <p:nvPr/>
          </p:nvSpPr>
          <p:spPr bwMode="auto">
            <a:xfrm rot="-5400000">
              <a:off x="6305550" y="3919538"/>
              <a:ext cx="261937" cy="338138"/>
            </a:xfrm>
            <a:prstGeom prst="rightBrace">
              <a:avLst>
                <a:gd name="adj1" fmla="val 8331"/>
                <a:gd name="adj2" fmla="val 51056"/>
              </a:avLst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8658" name="Right Brace 28"/>
            <p:cNvSpPr>
              <a:spLocks/>
            </p:cNvSpPr>
            <p:nvPr/>
          </p:nvSpPr>
          <p:spPr bwMode="auto">
            <a:xfrm rot="-5400000">
              <a:off x="8116094" y="3750469"/>
              <a:ext cx="263525" cy="338137"/>
            </a:xfrm>
            <a:prstGeom prst="rightBrace">
              <a:avLst>
                <a:gd name="adj1" fmla="val 8323"/>
                <a:gd name="adj2" fmla="val 51056"/>
              </a:avLst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3800B3-2489-41B2-901A-79300F977384}"/>
              </a:ext>
            </a:extLst>
          </p:cNvPr>
          <p:cNvGraphicFramePr>
            <a:graphicFrameLocks noGrp="1"/>
          </p:cNvGraphicFramePr>
          <p:nvPr/>
        </p:nvGraphicFramePr>
        <p:xfrm>
          <a:off x="695325" y="1163638"/>
          <a:ext cx="4492625" cy="26971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1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197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800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White</a:t>
                      </a:r>
                      <a:r>
                        <a:rPr lang="en-US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</a:t>
                      </a:r>
                      <a:r>
                        <a:rPr lang="en-US" sz="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800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r>
                        <a:rPr lang="en-US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</a:t>
                      </a:r>
                      <a:r>
                        <a:rPr lang="en-US" sz="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800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Black</a:t>
                      </a:r>
                      <a:endParaRPr lang="en-US" sz="800" dirty="0"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</a:endParaRPr>
                    </a:p>
                  </a:txBody>
                  <a:tcPr marL="91435" marR="9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Probability all tests work</a:t>
                      </a:r>
                    </a:p>
                  </a:txBody>
                  <a:tcPr marL="91435" marR="91435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1435" marR="9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.239</a:t>
                      </a:r>
                    </a:p>
                  </a:txBody>
                  <a:tcPr marL="91435" marR="91435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1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1435" marR="9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.431</a:t>
                      </a:r>
                    </a:p>
                  </a:txBody>
                  <a:tcPr marL="91435" marR="91435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1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1435" marR="9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0.668</a:t>
                      </a:r>
                    </a:p>
                  </a:txBody>
                  <a:tcPr marL="91435" marR="91435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1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91435" marR="9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0.748</a:t>
                      </a:r>
                    </a:p>
                  </a:txBody>
                  <a:tcPr marL="91435" marR="91435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1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91435" marR="9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0.743</a:t>
                      </a:r>
                    </a:p>
                  </a:txBody>
                  <a:tcPr marL="91435" marR="91435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1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91435" marR="9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0.728</a:t>
                      </a:r>
                    </a:p>
                  </a:txBody>
                  <a:tcPr marL="91435" marR="91435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1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91435" marR="9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0.700</a:t>
                      </a:r>
                    </a:p>
                  </a:txBody>
                  <a:tcPr marL="91435" marR="91435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1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91435" marR="9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0.664</a:t>
                      </a:r>
                    </a:p>
                  </a:txBody>
                  <a:tcPr marL="91435" marR="91435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1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91435" marR="9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0.639</a:t>
                      </a:r>
                    </a:p>
                  </a:txBody>
                  <a:tcPr marL="91435" marR="91435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1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91435" marR="9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0.621</a:t>
                      </a:r>
                    </a:p>
                  </a:txBody>
                  <a:tcPr marL="91435" marR="91435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Generalize power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679450"/>
            <a:ext cx="9144000" cy="4197350"/>
          </a:xfrm>
        </p:spPr>
        <p:txBody>
          <a:bodyPr anchor="t"/>
          <a:lstStyle/>
          <a:p>
            <a:pPr eaLnBrk="1" hangingPunct="1">
              <a:lnSpc>
                <a:spcPct val="115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experimental design you want to consider </a:t>
            </a:r>
            <a:r>
              <a:rPr lang="en-US" altLang="fr-FR" sz="2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comparisons that matter for your theory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more constraints you impose on your dataset, the lower the probability any dataset will satisfy those constraints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Simple theories are easier to test than complex theories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 complementary way, setting a criterion of </a:t>
            </a:r>
            <a:r>
              <a:rPr lang="en-US" altLang="fr-FR" sz="2000" i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p&lt;.05</a:t>
            </a: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only for a particular test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have multiple tests in a complex design, the probability of </a:t>
            </a:r>
            <a:r>
              <a:rPr lang="en-US" altLang="fr-FR" sz="2000" i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least one</a:t>
            </a: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 producing a Type I error is larger than .05</a:t>
            </a:r>
          </a:p>
          <a:p>
            <a:pPr eaLnBrk="1" hangingPunct="1">
              <a:lnSpc>
                <a:spcPct val="115000"/>
              </a:lnSpc>
            </a:pPr>
            <a:endParaRPr lang="en-US" altLang="fr-FR" sz="2400"/>
          </a:p>
          <a:p>
            <a:pPr eaLnBrk="1" hangingPunct="1">
              <a:lnSpc>
                <a:spcPct val="115000"/>
              </a:lnSpc>
            </a:pPr>
            <a:endParaRPr lang="en-US" altLang="fr-FR" sz="2400"/>
          </a:p>
          <a:p>
            <a:pPr eaLnBrk="1" hangingPunct="1">
              <a:lnSpc>
                <a:spcPct val="115000"/>
              </a:lnSpc>
            </a:pPr>
            <a:endParaRPr lang="en-US" altLang="fr-FR" sz="2000"/>
          </a:p>
          <a:p>
            <a:pPr eaLnBrk="1" hangingPunct="1">
              <a:lnSpc>
                <a:spcPct val="115000"/>
              </a:lnSpc>
            </a:pPr>
            <a:endParaRPr lang="en-US" altLang="fr-FR" sz="1800"/>
          </a:p>
          <a:p>
            <a:pPr eaLnBrk="1" hangingPunct="1">
              <a:lnSpc>
                <a:spcPct val="115000"/>
              </a:lnSpc>
            </a:pPr>
            <a:endParaRPr lang="en-US" altLang="fr-FR" sz="1800"/>
          </a:p>
          <a:p>
            <a:pPr lvl="1" eaLnBrk="1" hangingPunct="1">
              <a:lnSpc>
                <a:spcPct val="110000"/>
              </a:lnSpc>
            </a:pPr>
            <a:endParaRPr lang="en-US" altLang="fr-FR" sz="1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Assumptions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3FC30FBA-958D-40D5-BF96-61FF52884D3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8750" y="500063"/>
            <a:ext cx="8924925" cy="4516437"/>
          </a:xfrm>
        </p:spPr>
        <p:txBody>
          <a:bodyPr rtlCol="0" anchor="t">
            <a:normAutofit fontScale="70000" lnSpcReduction="20000"/>
          </a:bodyPr>
          <a:lstStyle/>
          <a:p>
            <a:pPr marL="229500" indent="-229500" eaLnBrk="1" fontAlgn="auto" hangingPunct="1">
              <a:lnSpc>
                <a:spcPct val="120000"/>
              </a:lnSpc>
              <a:defRPr/>
            </a:pPr>
            <a:r>
              <a:rPr lang="en-US" alt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hypothesis tests</a:t>
            </a:r>
          </a:p>
          <a:p>
            <a:pPr marL="472500" lvl="1" indent="-229500" eaLnBrk="1" fontAlgn="auto" hangingPunct="1">
              <a:lnSpc>
                <a:spcPct val="120000"/>
              </a:lnSpc>
              <a:defRPr/>
            </a:pPr>
            <a:r>
              <a:rPr lang="en-US" altLang="ja-JP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ja-JP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-tests, ANOVA</a:t>
            </a:r>
          </a:p>
          <a:p>
            <a:pPr marL="229500" indent="-229500" eaLnBrk="1" fontAlgn="auto" hangingPunct="1">
              <a:lnSpc>
                <a:spcPct val="120000"/>
              </a:lnSpc>
              <a:defRPr/>
            </a:pPr>
            <a:r>
              <a:rPr lang="en-US" altLang="ja-JP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assumptions about the </a:t>
            </a:r>
            <a:r>
              <a:rPr lang="en-US" altLang="ja-JP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 </a:t>
            </a:r>
            <a:r>
              <a:rPr lang="en-US" altLang="ja-JP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</a:t>
            </a:r>
          </a:p>
          <a:p>
            <a:pPr marL="472500" lvl="1" indent="-229500" eaLnBrk="1" fontAlgn="auto" hangingPunct="1">
              <a:lnSpc>
                <a:spcPct val="120000"/>
              </a:lnSpc>
              <a:defRPr/>
            </a:pPr>
            <a:r>
              <a:rPr lang="en-US" altLang="ja-JP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 distribution</a:t>
            </a:r>
          </a:p>
          <a:p>
            <a:pPr marL="472500" lvl="1" indent="-229500" eaLnBrk="1" fontAlgn="auto" hangingPunct="1">
              <a:lnSpc>
                <a:spcPct val="120000"/>
              </a:lnSpc>
              <a:defRPr/>
            </a:pPr>
            <a:r>
              <a:rPr lang="en-US" altLang="ja-JP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 variances</a:t>
            </a:r>
          </a:p>
          <a:p>
            <a:pPr marL="229500" indent="-229500" eaLnBrk="1" fontAlgn="auto" hangingPunct="1">
              <a:lnSpc>
                <a:spcPct val="120000"/>
              </a:lnSpc>
              <a:defRPr/>
            </a:pPr>
            <a:r>
              <a:rPr lang="en-US" altLang="ja-JP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assumptions about sampling</a:t>
            </a:r>
          </a:p>
          <a:p>
            <a:pPr marL="472500" lvl="1" indent="-229500" eaLnBrk="1" fontAlgn="auto" hangingPunct="1">
              <a:lnSpc>
                <a:spcPct val="120000"/>
              </a:lnSpc>
              <a:defRPr/>
            </a:pPr>
            <a:r>
              <a:rPr lang="en-US" altLang="ja-JP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 sample size</a:t>
            </a:r>
          </a:p>
          <a:p>
            <a:pPr marL="229500" indent="-229500" eaLnBrk="1" fontAlgn="auto" hangingPunct="1">
              <a:lnSpc>
                <a:spcPct val="120000"/>
              </a:lnSpc>
              <a:defRPr/>
            </a:pPr>
            <a:r>
              <a:rPr lang="en-US" altLang="ja-JP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happens when these assumptions are violated?</a:t>
            </a:r>
          </a:p>
          <a:p>
            <a:pPr marL="472500" lvl="1" indent="-229500" eaLnBrk="1" fontAlgn="auto" hangingPunct="1">
              <a:lnSpc>
                <a:spcPct val="120000"/>
              </a:lnSpc>
              <a:defRPr/>
            </a:pPr>
            <a:r>
              <a:rPr lang="en-US" altLang="ja-JP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much in some situations</a:t>
            </a:r>
          </a:p>
          <a:p>
            <a:pPr marL="472500" lvl="1" indent="-229500" eaLnBrk="1" fontAlgn="auto" hangingPunct="1">
              <a:lnSpc>
                <a:spcPct val="120000"/>
              </a:lnSpc>
              <a:defRPr/>
            </a:pPr>
            <a:r>
              <a:rPr lang="en-US" altLang="ja-JP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bad things in some situations</a:t>
            </a:r>
          </a:p>
          <a:p>
            <a:pPr marL="229500" indent="-229500" eaLnBrk="1" fontAlgn="auto" hangingPunct="1">
              <a:lnSpc>
                <a:spcPct val="120000"/>
              </a:lnSpc>
              <a:defRPr/>
            </a:pPr>
            <a:r>
              <a:rPr lang="en-US" altLang="ja-JP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mostly focus on control of the Type I error rate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ja-JP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Normal distributions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CC4CC2C9-3ED5-4683-A2C6-4FE8A1806A2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5725" y="622300"/>
            <a:ext cx="9058275" cy="4344988"/>
          </a:xfrm>
        </p:spPr>
        <p:txBody>
          <a:bodyPr rtlCol="0" anchor="t">
            <a:normAutofit/>
          </a:bodyPr>
          <a:lstStyle/>
          <a:p>
            <a:pPr marL="229500" indent="-2295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Simulated experiments for two-sample </a:t>
            </a:r>
            <a:r>
              <a:rPr lang="en-US" altLang="ja-JP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tests with </a:t>
            </a:r>
            <a:r>
              <a:rPr lang="en-US" altLang="ja-JP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null hypothesis</a:t>
            </a:r>
          </a:p>
          <a:p>
            <a:pPr marL="472500" lvl="1" indent="-2295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https://yipstats.com/OnlineStatistics/index.shtml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72500" lvl="1" indent="-2295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 in with: ID=</a:t>
            </a:r>
            <a:r>
              <a:rPr lang="en-US" altLang="fr-FR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USEDF16-0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Password=</a:t>
            </a:r>
            <a:r>
              <a:rPr lang="en-US" altLang="fr-FR" sz="18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epflstats</a:t>
            </a:r>
            <a:endParaRPr lang="en-US" altLang="fr-FR" sz="18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navigate to </a:t>
            </a: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https://yipstats.com/OnlineStatistics/chapters/chapter12/homogeneity_variance_sim.shtml</a:t>
            </a: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72500" lvl="1" indent="-2295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if population distributions are not normal?</a:t>
            </a:r>
          </a:p>
          <a:p>
            <a:pPr marL="472500" lvl="1" indent="-2295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Slight </a:t>
            </a:r>
            <a:r>
              <a:rPr lang="en-US" altLang="ja-JP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Type I error</a:t>
            </a:r>
          </a:p>
          <a:p>
            <a:pPr marL="229500" indent="-2295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if one population is normal and the other is not?</a:t>
            </a:r>
          </a:p>
          <a:p>
            <a:pPr marL="472500" lvl="1" indent="-2295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</a:t>
            </a:r>
            <a:r>
              <a:rPr lang="en-US" altLang="ja-JP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Type I error, especially if the non-normal population has a larger sample size</a:t>
            </a:r>
          </a:p>
          <a:p>
            <a:pPr marL="472500" lvl="1" indent="-2295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Tends to disappear as sample sizes get larger</a:t>
            </a:r>
          </a:p>
          <a:p>
            <a:pPr marL="229500" indent="-2295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long as population distributions are approximately normal, then a </a:t>
            </a:r>
            <a:r>
              <a:rPr lang="en-US" altLang="ja-JP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-test does a pretty good job controlling Type I error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700" dirty="0"/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7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Unequal variances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90538"/>
            <a:ext cx="9144000" cy="3906837"/>
          </a:xfrm>
        </p:spPr>
        <p:txBody>
          <a:bodyPr anchor="t"/>
          <a:lstStyle/>
          <a:p>
            <a:pPr eaLnBrk="1" hangingPunct="1">
              <a:lnSpc>
                <a:spcPct val="115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if population distributions have different variances?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ja-JP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</a:t>
            </a:r>
            <a:r>
              <a:rPr lang="en-US" altLang="ja-JP" sz="18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</a:t>
            </a:r>
            <a:r>
              <a:rPr lang="en-US" altLang="ja-JP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Type I error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ja-JP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Tends to disappear as sample sizes get larger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ja-JP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if variances are unequal and sample sizes are unequal?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ja-JP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</a:t>
            </a:r>
            <a:r>
              <a:rPr lang="en-US" altLang="ja-JP" sz="18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</a:t>
            </a:r>
            <a:r>
              <a:rPr lang="en-US" altLang="ja-JP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Type I error, if big </a:t>
            </a:r>
            <a:r>
              <a:rPr lang="en-US" altLang="ja-JP" sz="18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ja-JP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with big standard deviation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ja-JP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</a:t>
            </a:r>
            <a:r>
              <a:rPr lang="en-US" altLang="ja-JP" sz="18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</a:t>
            </a:r>
            <a:r>
              <a:rPr lang="en-US" altLang="ja-JP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Type I error, if big </a:t>
            </a:r>
            <a:r>
              <a:rPr lang="en-US" altLang="ja-JP" sz="18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ja-JP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with small standard deviation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ja-JP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Normality has little to do with these issues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ja-JP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 simple modification of the </a:t>
            </a:r>
            <a:r>
              <a:rPr lang="en-US" altLang="ja-JP" sz="2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ja-JP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-test (Welch’s test) that controls for these problems</a:t>
            </a:r>
            <a:endParaRPr lang="en-US" altLang="fr-FR" sz="1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6804" name="Object 2"/>
          <p:cNvGraphicFramePr>
            <a:graphicFrameLocks noChangeAspect="1"/>
          </p:cNvGraphicFramePr>
          <p:nvPr/>
        </p:nvGraphicFramePr>
        <p:xfrm>
          <a:off x="1477963" y="4141788"/>
          <a:ext cx="184943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66800" imgH="495300" progId="Equation.3">
                  <p:embed/>
                </p:oleObj>
              </mc:Choice>
              <mc:Fallback>
                <p:oleObj name="Equation" r:id="rId3" imgW="1066800" imgH="495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4141788"/>
                        <a:ext cx="184943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2"/>
          <p:cNvGraphicFramePr>
            <a:graphicFrameLocks noChangeAspect="1"/>
          </p:cNvGraphicFramePr>
          <p:nvPr/>
        </p:nvGraphicFramePr>
        <p:xfrm>
          <a:off x="3846513" y="4008438"/>
          <a:ext cx="44037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40000" imgH="596900" progId="Equation.3">
                  <p:embed/>
                </p:oleObj>
              </mc:Choice>
              <mc:Fallback>
                <p:oleObj name="Equation" r:id="rId5" imgW="2540000" imgH="596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4008438"/>
                        <a:ext cx="44037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Sampling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22EB4AA6-A842-4699-8BBD-E67084D0270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8275" y="684213"/>
            <a:ext cx="8975725" cy="3582987"/>
          </a:xfrm>
        </p:spPr>
        <p:txBody>
          <a:bodyPr rtlCol="0" anchor="t">
            <a:normAutofit lnSpcReduction="1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larger samples are better for statistics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accurate measures of means, standard deviations, correlations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likely to reject the null if there is a true effect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ja-JP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</a:t>
            </a:r>
            <a:r>
              <a:rPr lang="en-US" altLang="ja-JP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 in hypothesis testing is based on the sampling distribution, which is typically defined for a </a:t>
            </a:r>
            <a:r>
              <a:rPr lang="en-US" altLang="ja-JP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 sample size</a:t>
            </a:r>
            <a:endParaRPr lang="en-US" altLang="ja-JP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sample size is not fixed, then the </a:t>
            </a:r>
            <a:r>
              <a:rPr lang="en-US" altLang="ja-JP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 is not what it appears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has a number of effects</a:t>
            </a:r>
          </a:p>
          <a:p>
            <a:pPr marL="342900" lvl="1" indent="0" eaLnBrk="1" fontAlgn="auto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en-US" altLang="fr-FR" sz="1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Adding subjects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544513"/>
            <a:ext cx="9067800" cy="4265612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altLang="fr-FR"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Suppose you run a two-sample </a:t>
            </a:r>
            <a:r>
              <a:rPr lang="en-US" altLang="fr-FR" sz="1800" i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fr-FR"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-test with </a:t>
            </a:r>
            <a:r>
              <a:rPr lang="en-US" altLang="fr-FR" sz="1800" i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fr-FR" sz="1800" i="1" baseline="-25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fr-FR" sz="1800" i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=n</a:t>
            </a:r>
            <a:r>
              <a:rPr lang="en-US" altLang="fr-FR" sz="1800" i="1" baseline="-25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fr-FR"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=10 subjects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ja-JP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get </a:t>
            </a:r>
            <a:r>
              <a:rPr lang="en-US" altLang="ja-JP" sz="18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ja-JP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&gt;.05, but you want </a:t>
            </a:r>
            <a:r>
              <a:rPr lang="en-US" altLang="ja-JP" sz="18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ja-JP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&lt;.05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researchers add 5 new subjects to each group and repeat the test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you now have had two chances to reject the null. Even if the null is really true, the Type I error rate is now about 0.08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this a second time and the Type I error rate is 0.10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this a third time and the Type I error rate is 0.12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 going up to a maximum sample size of </a:t>
            </a:r>
            <a:r>
              <a:rPr lang="en-US" altLang="fr-FR" sz="1800" i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fr-FR" sz="1800" i="1" baseline="-25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fr-FR" sz="1800" i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=n</a:t>
            </a:r>
            <a:r>
              <a:rPr lang="en-US" altLang="fr-FR" sz="1800" i="1" baseline="-25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fr-FR"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=50, and the Type I error rate is 0.17</a:t>
            </a:r>
            <a:endParaRPr lang="en-US" altLang="ja-JP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z="1800">
                <a:solidFill>
                  <a:schemeClr val="tx1"/>
                </a:solidFill>
                <a:latin typeface="Calibri" panose="020F0502020204030204" pitchFamily="34" charset="0"/>
              </a:rPr>
              <a:t>There is no need to add 5 subjects at a time. What if you just added 1 subject at a time to each group?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ja-JP" sz="1800">
                <a:solidFill>
                  <a:schemeClr val="tx1"/>
                </a:solidFill>
                <a:latin typeface="Calibri" panose="020F0502020204030204" pitchFamily="34" charset="0"/>
              </a:rPr>
              <a:t>Type I error rate is 0.21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800">
                <a:solidFill>
                  <a:schemeClr val="tx1"/>
                </a:solidFill>
                <a:latin typeface="Calibri" panose="020F0502020204030204" pitchFamily="34" charset="0"/>
              </a:rPr>
              <a:t>Sampling to a foregone conclusion!</a:t>
            </a:r>
          </a:p>
          <a:p>
            <a:pPr eaLnBrk="1" hangingPunct="1">
              <a:lnSpc>
                <a:spcPct val="115000"/>
              </a:lnSpc>
            </a:pPr>
            <a:endParaRPr lang="en-US" altLang="ja-JP" sz="1800"/>
          </a:p>
          <a:p>
            <a:pPr eaLnBrk="1" hangingPunct="1">
              <a:lnSpc>
                <a:spcPct val="115000"/>
              </a:lnSpc>
            </a:pPr>
            <a:endParaRPr lang="en-US" altLang="fr-FR" sz="1600"/>
          </a:p>
          <a:p>
            <a:pPr eaLnBrk="1" hangingPunct="1">
              <a:lnSpc>
                <a:spcPct val="115000"/>
              </a:lnSpc>
            </a:pPr>
            <a:endParaRPr lang="en-US" altLang="fr-FR" sz="1600"/>
          </a:p>
          <a:p>
            <a:pPr eaLnBrk="1" hangingPunct="1">
              <a:lnSpc>
                <a:spcPct val="115000"/>
              </a:lnSpc>
            </a:pPr>
            <a:endParaRPr lang="en-US" altLang="fr-FR" sz="1600"/>
          </a:p>
          <a:p>
            <a:pPr eaLnBrk="1" hangingPunct="1">
              <a:lnSpc>
                <a:spcPct val="115000"/>
              </a:lnSpc>
            </a:pPr>
            <a:endParaRPr lang="en-US" altLang="fr-FR" sz="1600"/>
          </a:p>
          <a:p>
            <a:pPr lvl="1" eaLnBrk="1" hangingPunct="1">
              <a:lnSpc>
                <a:spcPct val="110000"/>
              </a:lnSpc>
            </a:pPr>
            <a:endParaRPr lang="en-US" altLang="fr-FR"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Impact on Type I error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17D3C4DC-C7C3-40CE-B705-E871B928743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36525" y="615950"/>
            <a:ext cx="9007475" cy="1033463"/>
          </a:xfrm>
        </p:spPr>
        <p:txBody>
          <a:bodyPr rtlCol="0" anchor="t">
            <a:normAutofit fontScale="92500" lnSpcReduction="20000"/>
          </a:bodyPr>
          <a:lstStyle/>
          <a:p>
            <a:pPr marL="229500" indent="-229500" eaLnBrk="1" fontAlgn="auto" hangingPunct="1"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each additional sample you add noise to the statistics</a:t>
            </a:r>
          </a:p>
          <a:p>
            <a:pPr marL="229500" indent="-229500" eaLnBrk="1" fontAlgn="auto" hangingPunct="1"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samples that were previously just above 0.05 now dip below 0.05 (you reject the null hypothesis and stop the experiment)</a:t>
            </a:r>
          </a:p>
          <a:p>
            <a:pPr marL="229500" indent="-229500" eaLnBrk="1" fontAlgn="auto" hangingPunct="1">
              <a:defRPr/>
            </a:pPr>
            <a:endParaRPr lang="en-US" altLang="fr-FR" sz="1800" dirty="0">
              <a:solidFill>
                <a:schemeClr val="tx1"/>
              </a:solidFill>
            </a:endParaRPr>
          </a:p>
        </p:txBody>
      </p:sp>
      <p:pic>
        <p:nvPicPr>
          <p:cNvPr id="82948" name="Picture 3" descr="DataPeeking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"/>
          <a:stretch>
            <a:fillRect/>
          </a:stretch>
        </p:blipFill>
        <p:spPr bwMode="auto">
          <a:xfrm>
            <a:off x="1460500" y="1698625"/>
            <a:ext cx="622776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895600" y="1866900"/>
            <a:ext cx="4610100" cy="248602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311400" y="1857375"/>
            <a:ext cx="609600" cy="2486025"/>
            <a:chOff x="2311400" y="2476500"/>
            <a:chExt cx="609600" cy="3314700"/>
          </a:xfrm>
        </p:grpSpPr>
        <p:sp>
          <p:nvSpPr>
            <p:cNvPr id="82957" name="Rectangle 4"/>
            <p:cNvSpPr>
              <a:spLocks noChangeArrowheads="1"/>
            </p:cNvSpPr>
            <p:nvPr/>
          </p:nvSpPr>
          <p:spPr bwMode="auto">
            <a:xfrm>
              <a:off x="2413000" y="2476500"/>
              <a:ext cx="508000" cy="33147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82958" name="Rectangle 17"/>
            <p:cNvSpPr>
              <a:spLocks noChangeArrowheads="1"/>
            </p:cNvSpPr>
            <p:nvPr/>
          </p:nvSpPr>
          <p:spPr bwMode="auto">
            <a:xfrm>
              <a:off x="2311400" y="5016500"/>
              <a:ext cx="393700" cy="2667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82951" name="Group 15"/>
          <p:cNvGrpSpPr>
            <a:grpSpLocks/>
          </p:cNvGrpSpPr>
          <p:nvPr/>
        </p:nvGrpSpPr>
        <p:grpSpPr bwMode="auto">
          <a:xfrm>
            <a:off x="2273300" y="1790700"/>
            <a:ext cx="2705100" cy="542925"/>
            <a:chOff x="2273300" y="2387600"/>
            <a:chExt cx="2443306" cy="723108"/>
          </a:xfrm>
        </p:grpSpPr>
        <p:sp>
          <p:nvSpPr>
            <p:cNvPr id="82952" name="Rectangle 9"/>
            <p:cNvSpPr>
              <a:spLocks noChangeArrowheads="1"/>
            </p:cNvSpPr>
            <p:nvPr/>
          </p:nvSpPr>
          <p:spPr bwMode="auto">
            <a:xfrm>
              <a:off x="2273300" y="2400108"/>
              <a:ext cx="2336800" cy="635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82953" name="TextBox 8"/>
            <p:cNvSpPr txBox="1">
              <a:spLocks noChangeArrowheads="1"/>
            </p:cNvSpPr>
            <p:nvPr/>
          </p:nvSpPr>
          <p:spPr bwMode="auto">
            <a:xfrm>
              <a:off x="2895597" y="2700339"/>
              <a:ext cx="1821009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>
                  <a:solidFill>
                    <a:schemeClr val="tx1"/>
                  </a:solidFill>
                  <a:ea typeface="MS PGothic" panose="020B0600070205080204" pitchFamily="34" charset="-128"/>
                </a:rPr>
                <a:t>P(reject by this step)</a:t>
              </a:r>
            </a:p>
          </p:txBody>
        </p:sp>
        <p:sp>
          <p:nvSpPr>
            <p:cNvPr id="82954" name="TextBox 7"/>
            <p:cNvSpPr txBox="1">
              <a:spLocks noChangeArrowheads="1"/>
            </p:cNvSpPr>
            <p:nvPr/>
          </p:nvSpPr>
          <p:spPr bwMode="auto">
            <a:xfrm>
              <a:off x="2934312" y="2387600"/>
              <a:ext cx="1581553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>
                  <a:solidFill>
                    <a:schemeClr val="tx1"/>
                  </a:solidFill>
                  <a:ea typeface="MS PGothic" panose="020B0600070205080204" pitchFamily="34" charset="-128"/>
                </a:rPr>
                <a:t>P(reject this step)</a:t>
              </a:r>
            </a:p>
          </p:txBody>
        </p:sp>
        <p:cxnSp>
          <p:nvCxnSpPr>
            <p:cNvPr id="82955" name="Straight Connector 11"/>
            <p:cNvCxnSpPr>
              <a:cxnSpLocks noChangeShapeType="1"/>
            </p:cNvCxnSpPr>
            <p:nvPr/>
          </p:nvCxnSpPr>
          <p:spPr bwMode="auto">
            <a:xfrm>
              <a:off x="2324100" y="2562706"/>
              <a:ext cx="520700" cy="1564"/>
            </a:xfrm>
            <a:prstGeom prst="line">
              <a:avLst/>
            </a:prstGeom>
            <a:noFill/>
            <a:ln w="44450">
              <a:solidFill>
                <a:srgbClr val="49F7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956" name="Straight Connector 12"/>
            <p:cNvCxnSpPr>
              <a:cxnSpLocks noChangeShapeType="1"/>
            </p:cNvCxnSpPr>
            <p:nvPr/>
          </p:nvCxnSpPr>
          <p:spPr bwMode="auto">
            <a:xfrm>
              <a:off x="2362200" y="2875395"/>
              <a:ext cx="520700" cy="156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Experiments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4613" y="376238"/>
            <a:ext cx="9069387" cy="4481512"/>
          </a:xfrm>
        </p:spPr>
        <p:txBody>
          <a:bodyPr anchor="t"/>
          <a:lstStyle/>
          <a:p>
            <a:pPr eaLnBrk="1" hangingPunct="1">
              <a:lnSpc>
                <a:spcPct val="150000"/>
              </a:lnSpc>
            </a:pPr>
            <a:r>
              <a:rPr lang="en-US" alt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run experiments to test specific hypotheses about population parameters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fr-FR" sz="2000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μ</a:t>
            </a:r>
            <a:r>
              <a:rPr lang="en-US" altLang="fr-FR" sz="2000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=μ</a:t>
            </a:r>
            <a:r>
              <a:rPr lang="en-US" altLang="fr-FR" sz="2000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fr-F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fr-FR" sz="2000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μ=3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gather data from samples to try to infer something about the populations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fundamental question in hypothesis testing is whether the sample effect is big enough to not be attributed to chance from random sampling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want to quantify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 enough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altLang="fr-F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Optional stopping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1A56BCA-EDD3-40A9-AF2C-46560E95E41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36538" y="560388"/>
            <a:ext cx="8907462" cy="4324350"/>
          </a:xfrm>
          <a:extLst>
            <a:ext uri="{909E8E84-426E-40dd-AFC4-6F175D3DCCD1}"/>
            <a:ext uri="{91240B29-F687-4f45-9708-019B960494DF}"/>
          </a:extLst>
        </p:spPr>
        <p:txBody>
          <a:bodyPr rtlCol="0" anchor="t">
            <a:normAutofit fontScale="92500" lnSpcReduction="1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The real problem is not with </a:t>
            </a:r>
            <a:r>
              <a:rPr lang="en-US" altLang="en-US" sz="22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adding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subjects, but with </a:t>
            </a:r>
            <a:r>
              <a:rPr lang="en-US" altLang="en-US" sz="22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stopping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when you like the outcome (e.g., p&lt;.05)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If you observe p=0.03 and add more subjects, you might get p&gt;.05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This means that the interpretation of your </a:t>
            </a:r>
            <a:r>
              <a:rPr lang="en-US" altLang="ja-JP" sz="22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</a:t>
            </a: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value depends on what you </a:t>
            </a:r>
            <a:r>
              <a:rPr lang="en-US" altLang="ja-JP" sz="22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would do </a:t>
            </a: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if you observed </a:t>
            </a:r>
            <a:r>
              <a:rPr lang="en-US" altLang="ja-JP" sz="22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p&lt;</a:t>
            </a: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.05 or </a:t>
            </a:r>
            <a:r>
              <a:rPr lang="en-US" altLang="ja-JP" sz="22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p&gt;</a:t>
            </a: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.05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If you </a:t>
            </a:r>
            <a:r>
              <a:rPr lang="en-US" altLang="ja-JP" sz="22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would have</a:t>
            </a: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added subjects when getting </a:t>
            </a:r>
            <a:r>
              <a:rPr lang="en-US" altLang="ja-JP" sz="22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</a:t>
            </a: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&gt;.05, then even if you actually get </a:t>
            </a:r>
            <a:r>
              <a:rPr lang="en-US" altLang="ja-JP" sz="22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</a:t>
            </a: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&lt;.05 you have an experimental method with an inflated Type I error rate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If you do not know what you would have done, then you do not know the Type I error rate of your hypothesis test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 fact, a given test does not have a Type I error rate, the error rate applies to the </a:t>
            </a:r>
            <a:r>
              <a:rPr lang="en-US" altLang="ja-JP" sz="22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procedure</a:t>
            </a: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not to a specific test</a:t>
            </a:r>
            <a:endParaRPr lang="en-US" altLang="en-US" sz="220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 eaLnBrk="1" fontAlgn="auto" hangingPunct="1">
              <a:lnSpc>
                <a:spcPct val="115000"/>
              </a:lnSpc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en-US" sz="1600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Data peeking</a:t>
            </a:r>
          </a:p>
        </p:txBody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FE62C0D4-F964-4C22-8781-2838ABBD096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0488" y="476250"/>
            <a:ext cx="8961437" cy="4471988"/>
          </a:xfrm>
        </p:spPr>
        <p:txBody>
          <a:bodyPr rtlCol="0" anchor="t">
            <a:normAutofit fontScale="92500"/>
          </a:bodyPr>
          <a:lstStyle/>
          <a:p>
            <a:pPr marL="229500" indent="-2295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Subjects are scarce, so researchers sometimes “peek” at the data to see if the experiment is working</a:t>
            </a:r>
          </a:p>
          <a:p>
            <a:pPr marL="229500" indent="-2295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knowledge from such a peek changes their sample, then there is loss of Type I error control</a:t>
            </a:r>
          </a:p>
          <a:p>
            <a:pPr marL="229500" indent="-2295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the following experiment plan</a:t>
            </a:r>
          </a:p>
          <a:p>
            <a:pPr marL="528750" lvl="1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ja-JP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is gathered from </a:t>
            </a:r>
            <a:r>
              <a:rPr lang="en-US" altLang="ja-JP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fr-FR" sz="1900" i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=n</a:t>
            </a:r>
            <a:r>
              <a:rPr lang="en-US" altLang="fr-FR" sz="1900" i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=10 subjects. A 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 is computed</a:t>
            </a:r>
          </a:p>
          <a:p>
            <a:pPr marL="758250" lvl="2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&lt;0.2, additional data is gathered to produce </a:t>
            </a:r>
            <a:r>
              <a:rPr lang="en-US" altLang="ja-JP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fr-FR" sz="1900" i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=n</a:t>
            </a:r>
            <a:r>
              <a:rPr lang="en-US" altLang="fr-FR" sz="1900" i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=50, and the results are reported </a:t>
            </a:r>
          </a:p>
          <a:p>
            <a:pPr marL="758250" lvl="2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&gt;0.2, the experiment is aborted and not reported</a:t>
            </a:r>
          </a:p>
          <a:p>
            <a:pPr marL="528750" lvl="1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 the 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reported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experiments, the Type I error rate is 13%</a:t>
            </a:r>
          </a:p>
          <a:p>
            <a:pPr marL="229500" indent="-2295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effect is bigger when the peek occurs at what is closer to the final value</a:t>
            </a:r>
          </a:p>
          <a:p>
            <a:pPr marL="528750" lvl="1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ja-JP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is gathered from </a:t>
            </a:r>
            <a:r>
              <a:rPr lang="en-US" altLang="ja-JP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fr-FR" sz="1900" i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=n</a:t>
            </a:r>
            <a:r>
              <a:rPr lang="en-US" altLang="fr-FR" sz="1900" i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=10 subjects. A 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 is computed</a:t>
            </a:r>
          </a:p>
          <a:p>
            <a:pPr marL="758250" lvl="2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&lt;0.2, additional data is gathered to produce </a:t>
            </a:r>
            <a:r>
              <a:rPr lang="en-US" altLang="ja-JP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fr-FR" sz="1900" i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=n</a:t>
            </a:r>
            <a:r>
              <a:rPr lang="en-US" altLang="fr-FR" sz="1900" i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=20, and the results are reported </a:t>
            </a:r>
          </a:p>
          <a:p>
            <a:pPr marL="758250" lvl="2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&gt;0.2, the experiment is aborted and not reported</a:t>
            </a:r>
          </a:p>
          <a:p>
            <a:pPr marL="472500" lvl="1" indent="-2295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 the 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reported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experiments, the Type I error rate is 20%</a:t>
            </a:r>
            <a:endParaRPr lang="en-US" altLang="ja-JP" sz="1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ja-JP" sz="1600" dirty="0">
              <a:cs typeface="Arial" panose="020B060402020202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ja-JP" sz="1600" dirty="0">
              <a:cs typeface="Arial" panose="020B060402020202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600" dirty="0"/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600" dirty="0"/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600" dirty="0"/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600" dirty="0"/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sz="1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Conclusions</a:t>
            </a:r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D5722D89-581A-4B76-B645-A35BA8CBCC2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58763" y="560388"/>
            <a:ext cx="8885237" cy="4364037"/>
          </a:xfrm>
        </p:spPr>
        <p:txBody>
          <a:bodyPr rtlCol="0" anchor="t">
            <a:normAutofit fontScale="92500" lnSpcReduction="2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sizes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Meta-analysis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 to apply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 to consider the full definition of experimental success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Violations of hypothesis testing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Minor effects for non-normal distributions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Fixable effects for unequal variances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Inflation of Type I error for non-fixed samples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400" dirty="0"/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400" dirty="0"/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Shape 1144"/>
          <p:cNvSpPr txBox="1"/>
          <p:nvPr/>
        </p:nvSpPr>
        <p:spPr>
          <a:xfrm>
            <a:off x="152400" y="0"/>
            <a:ext cx="42945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2800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Take home messages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58" y="1883824"/>
            <a:ext cx="8672914" cy="151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35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43"/>
          <p:cNvSpPr txBox="1">
            <a:spLocks/>
          </p:cNvSpPr>
          <p:nvPr/>
        </p:nvSpPr>
        <p:spPr>
          <a:xfrm>
            <a:off x="311700" y="2195700"/>
            <a:ext cx="8520600" cy="75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pPr algn="ctr">
              <a:lnSpc>
                <a:spcPct val="100000"/>
              </a:lnSpc>
              <a:buClr>
                <a:schemeClr val="accent1"/>
              </a:buClr>
              <a:buSzPct val="25000"/>
              <a:buFont typeface="PT Sans Narrow"/>
              <a:buNone/>
            </a:pPr>
            <a:r>
              <a:rPr lang="en" sz="2800" dirty="0">
                <a:solidFill>
                  <a:schemeClr val="accent1"/>
                </a:solidFill>
                <a:latin typeface="Calibri" panose="020F0502020204030204" pitchFamily="34" charset="0"/>
                <a:ea typeface="PT Sans Narrow"/>
                <a:cs typeface="Calibri" panose="020F0502020204030204" pitchFamily="34" charset="0"/>
                <a:sym typeface="PT Sans Narrow"/>
              </a:rPr>
              <a:t>END Class 9</a:t>
            </a:r>
          </a:p>
        </p:txBody>
      </p:sp>
    </p:spTree>
    <p:extLst>
      <p:ext uri="{BB962C8B-B14F-4D97-AF65-F5344CB8AC3E}">
        <p14:creationId xmlns:p14="http://schemas.microsoft.com/office/powerpoint/2010/main" val="131011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Standardized effect size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01126E28-E33C-4A17-9092-1A9F13CDDCA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30188" y="665163"/>
            <a:ext cx="8355012" cy="4329112"/>
          </a:xfrm>
        </p:spPr>
        <p:txBody>
          <a:bodyPr rtlCol="0" anchor="t">
            <a:normAutofit/>
          </a:bodyPr>
          <a:lstStyle/>
          <a:p>
            <a:pPr marL="229500" indent="-229500" eaLnBrk="1" fontAlgn="auto" hangingPunct="1">
              <a:lnSpc>
                <a:spcPct val="150000"/>
              </a:lnSpc>
              <a:defRPr/>
            </a:pP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Differences across groups are often quantified in terms of so called 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size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altLang="fr-F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usually refers to the magnitude of an effect, scaled to the variability in the population. There are several ways to define it, depending on the details of the experiment.</a:t>
            </a: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Ideally, an effect size is a population parameter rather than a statistic. </a:t>
            </a: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two basic types: 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ja-JP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magnitude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</a:p>
          <a:p>
            <a:pPr marL="0" indent="0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 explained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altLang="ja-JP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endParaRPr lang="en-US" altLang="fr-F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endParaRPr lang="en-US" altLang="fr-F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endParaRPr lang="en-US" altLang="fr-F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endParaRPr lang="en-US" altLang="fr-F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50000"/>
              </a:lnSpc>
              <a:defRPr/>
            </a:pPr>
            <a:endParaRPr lang="en-US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316" name="Object 2"/>
          <p:cNvGraphicFramePr>
            <a:graphicFrameLocks noChangeAspect="1"/>
          </p:cNvGraphicFramePr>
          <p:nvPr/>
        </p:nvGraphicFramePr>
        <p:xfrm>
          <a:off x="2852738" y="3749675"/>
          <a:ext cx="15113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200" imgH="393700" progId="Equation.3">
                  <p:embed/>
                </p:oleObj>
              </mc:Choice>
              <mc:Fallback>
                <p:oleObj name="Equation" r:id="rId3" imgW="7112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3749675"/>
                        <a:ext cx="15113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038475"/>
            <a:ext cx="239395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">
            <a:extLst>
              <a:ext uri="{FF2B5EF4-FFF2-40B4-BE49-F238E27FC236}">
                <a16:creationId xmlns:a16="http://schemas.microsoft.com/office/drawing/2014/main" id="{800A14E5-31BB-412F-8913-01C37D875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4422775"/>
            <a:ext cx="3960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20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Assumes equal population variance!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Standardized effect size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C5D50F3D-4659-4BAD-BEEE-94C3A2C3FFE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19063" y="560388"/>
            <a:ext cx="9024937" cy="2797175"/>
          </a:xfrm>
        </p:spPr>
        <p:txBody>
          <a:bodyPr rtlCol="0" anchor="t">
            <a:normAutofit fontScale="77500" lnSpcReduction="20000"/>
          </a:bodyPr>
          <a:lstStyle/>
          <a:p>
            <a:pPr marL="229500" indent="-229500" eaLnBrk="1" fontAlgn="auto" hangingPunct="1">
              <a:lnSpc>
                <a:spcPct val="150000"/>
              </a:lnSpc>
              <a:defRPr/>
            </a:pPr>
            <a:r>
              <a:rPr lang="en-US" altLang="fr-FR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Differences across groups are often quantified in terms of so called </a:t>
            </a:r>
            <a:r>
              <a:rPr lang="en-US" alt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size</a:t>
            </a:r>
            <a:r>
              <a:rPr lang="en-US" alt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altLang="fr-FR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r>
              <a:rPr lang="en-US" altLang="fr-FR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usually refers to the magnitude of an effect, scaled to the variability in the population. There are several ways to define it, depending on the details of the experiment.</a:t>
            </a: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r>
              <a:rPr lang="en-US" altLang="fr-FR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Ideally, an effect size is a population parameter rather than a statistic. </a:t>
            </a: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r>
              <a:rPr lang="en-US" altLang="fr-FR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two basic types: </a:t>
            </a:r>
            <a:r>
              <a:rPr lang="en-US" alt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 magnitude</a:t>
            </a:r>
            <a:r>
              <a:rPr lang="en-US" alt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fr-FR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ja-JP" sz="2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 explained</a:t>
            </a:r>
            <a:r>
              <a:rPr lang="en-US" alt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altLang="ja-JP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endParaRPr lang="en-US" altLang="fr-FR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50000"/>
              </a:lnSpc>
              <a:defRPr/>
            </a:pPr>
            <a:endParaRPr lang="en-US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 b="6895"/>
          <a:stretch>
            <a:fillRect/>
          </a:stretch>
        </p:blipFill>
        <p:spPr bwMode="auto">
          <a:xfrm>
            <a:off x="2763838" y="3124200"/>
            <a:ext cx="527526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5" name="Object 2"/>
          <p:cNvGraphicFramePr>
            <a:graphicFrameLocks noChangeAspect="1"/>
          </p:cNvGraphicFramePr>
          <p:nvPr/>
        </p:nvGraphicFramePr>
        <p:xfrm>
          <a:off x="323850" y="3611563"/>
          <a:ext cx="15652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431800" progId="Equation.3">
                  <p:embed/>
                </p:oleObj>
              </mc:Choice>
              <mc:Fallback>
                <p:oleObj name="Equation" r:id="rId4" imgW="9144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611563"/>
                        <a:ext cx="1565275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Estimating (differences)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7BA48F3-F5B4-439B-BD5C-26C6C44A3A1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" y="544513"/>
            <a:ext cx="7810500" cy="2203450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terminology is messy</a:t>
            </a:r>
          </a:p>
          <a:p>
            <a:pPr eaLnBrk="1" hangingPunct="1">
              <a:lnSpc>
                <a:spcPct val="95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Population value</a:t>
            </a:r>
            <a:r>
              <a:rPr lang="en-US" altLang="fr-FR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fr-FR" sz="2000">
                <a:solidFill>
                  <a:srgbClr val="FE65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Cohen</a:t>
            </a:r>
            <a:r>
              <a:rPr lang="en-US" altLang="en-US" sz="2000">
                <a:solidFill>
                  <a:srgbClr val="FE65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fr-FR" sz="2000">
                <a:solidFill>
                  <a:srgbClr val="FE65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altLang="fr-FR" sz="2000" i="1">
                <a:solidFill>
                  <a:srgbClr val="FE65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fr-FR" sz="2000">
                <a:solidFill>
                  <a:srgbClr val="FE65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 using pooled </a:t>
            </a:r>
            <a:r>
              <a:rPr lang="en-US" altLang="fr-FR" sz="2000" i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fr-FR" sz="200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Cohen</a:t>
            </a:r>
            <a:r>
              <a:rPr lang="en-US" altLang="en-US" sz="200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fr-FR" sz="200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altLang="fr-FR" sz="2000" i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fr-FR" sz="200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(over-estimates δ for small samples)</a:t>
            </a:r>
          </a:p>
          <a:p>
            <a:pPr eaLnBrk="1" hangingPunct="1">
              <a:lnSpc>
                <a:spcPct val="95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Correction for small samples</a:t>
            </a:r>
            <a:r>
              <a:rPr lang="en-US" altLang="fr-FR"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fr-FR" sz="2000">
                <a:solidFill>
                  <a:srgbClr val="938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Hedge</a:t>
            </a:r>
            <a:r>
              <a:rPr lang="en-US" altLang="en-US" sz="2000">
                <a:solidFill>
                  <a:srgbClr val="938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fr-FR" sz="2000">
                <a:solidFill>
                  <a:srgbClr val="938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altLang="fr-FR" sz="2000" i="1">
                <a:solidFill>
                  <a:srgbClr val="938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en-US" altLang="fr-FR" sz="20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sample 1 is a </a:t>
            </a:r>
            <a:r>
              <a:rPr lang="en-US" altLang="en-US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en-US" altLang="en-US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fr-FR" sz="2000">
                <a:solidFill>
                  <a:srgbClr val="FFA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Glass</a:t>
            </a:r>
            <a:r>
              <a:rPr lang="en-US" altLang="en-US" sz="2000">
                <a:solidFill>
                  <a:srgbClr val="FFA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000">
                <a:solidFill>
                  <a:srgbClr val="FFA4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Δ</a:t>
            </a:r>
          </a:p>
          <a:p>
            <a:pPr eaLnBrk="1" hangingPunct="1">
              <a:lnSpc>
                <a:spcPct val="95000"/>
              </a:lnSpc>
              <a:buFont typeface="Monotype Sorts" pitchFamily="1" charset="2"/>
              <a:buNone/>
            </a:pPr>
            <a:endParaRPr lang="en-US" altLang="fr-FR" sz="15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412" name="Object 2"/>
          <p:cNvGraphicFramePr>
            <a:graphicFrameLocks noChangeAspect="1"/>
          </p:cNvGraphicFramePr>
          <p:nvPr/>
        </p:nvGraphicFramePr>
        <p:xfrm>
          <a:off x="769938" y="2919413"/>
          <a:ext cx="16573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200" imgH="393700" progId="Equation.3">
                  <p:embed/>
                </p:oleObj>
              </mc:Choice>
              <mc:Fallback>
                <p:oleObj name="Equation" r:id="rId3" imgW="7112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2919413"/>
                        <a:ext cx="165735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933450" y="2571750"/>
            <a:ext cx="1093788" cy="369888"/>
          </a:xfrm>
          <a:prstGeom prst="rect">
            <a:avLst/>
          </a:prstGeom>
          <a:solidFill>
            <a:srgbClr val="FE65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Cohen</a:t>
            </a: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’</a:t>
            </a:r>
            <a:r>
              <a:rPr lang="en-US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 </a:t>
            </a:r>
            <a:r>
              <a:rPr lang="en-US" altLang="fr-FR" sz="1800" 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074738" y="3694113"/>
            <a:ext cx="1093787" cy="369887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Cohen</a:t>
            </a: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’</a:t>
            </a:r>
            <a:r>
              <a:rPr lang="en-US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 </a:t>
            </a:r>
            <a:r>
              <a:rPr lang="en-US" altLang="fr-FR" sz="1800" 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</a:t>
            </a:r>
          </a:p>
        </p:txBody>
      </p:sp>
      <p:graphicFrame>
        <p:nvGraphicFramePr>
          <p:cNvPr id="17415" name="Object 2"/>
          <p:cNvGraphicFramePr>
            <a:graphicFrameLocks noChangeAspect="1"/>
          </p:cNvGraphicFramePr>
          <p:nvPr/>
        </p:nvGraphicFramePr>
        <p:xfrm>
          <a:off x="717550" y="4071938"/>
          <a:ext cx="176530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2000" imgH="419100" progId="Equation.3">
                  <p:embed/>
                </p:oleObj>
              </mc:Choice>
              <mc:Fallback>
                <p:oleObj name="Equation" r:id="rId5" imgW="7620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4071938"/>
                        <a:ext cx="1765300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F083C18-E996-4D39-9DDB-6E6A05BD5F49}"/>
              </a:ext>
            </a:extLst>
          </p:cNvPr>
          <p:cNvSpPr txBox="1"/>
          <p:nvPr/>
        </p:nvSpPr>
        <p:spPr>
          <a:xfrm>
            <a:off x="4659313" y="2336800"/>
            <a:ext cx="1109662" cy="369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Hedge</a:t>
            </a:r>
            <a:r>
              <a:rPr lang="en-US" altLang="en-US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’</a:t>
            </a:r>
            <a:r>
              <a:rPr lang="en-US" altLang="fr-FR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 </a:t>
            </a:r>
            <a:r>
              <a:rPr lang="en-US" altLang="fr-FR" sz="1800" i="1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</a:t>
            </a:r>
          </a:p>
        </p:txBody>
      </p:sp>
      <p:graphicFrame>
        <p:nvGraphicFramePr>
          <p:cNvPr id="17417" name="Object 2"/>
          <p:cNvGraphicFramePr>
            <a:graphicFrameLocks noChangeAspect="1"/>
          </p:cNvGraphicFramePr>
          <p:nvPr/>
        </p:nvGraphicFramePr>
        <p:xfrm>
          <a:off x="3590925" y="2755900"/>
          <a:ext cx="33559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70100" imgH="508000" progId="Equation.3">
                  <p:embed/>
                </p:oleObj>
              </mc:Choice>
              <mc:Fallback>
                <p:oleObj name="Equation" r:id="rId7" imgW="20701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2755900"/>
                        <a:ext cx="335597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4992688" y="3530600"/>
            <a:ext cx="914400" cy="392113"/>
          </a:xfrm>
          <a:prstGeom prst="rect">
            <a:avLst/>
          </a:prstGeom>
          <a:solidFill>
            <a:srgbClr val="FFA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fr-FR" sz="18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Glass</a:t>
            </a:r>
            <a:r>
              <a:rPr lang="en-US" altLang="en-US" sz="18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’</a:t>
            </a:r>
            <a:r>
              <a:rPr lang="en-US" altLang="ja-JP" sz="18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Δ</a:t>
            </a:r>
            <a:endParaRPr lang="en-US" altLang="fr-FR" sz="180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17419" name="Object 2"/>
          <p:cNvGraphicFramePr>
            <a:graphicFrameLocks noChangeAspect="1"/>
          </p:cNvGraphicFramePr>
          <p:nvPr/>
        </p:nvGraphicFramePr>
        <p:xfrm>
          <a:off x="4659313" y="4017963"/>
          <a:ext cx="155098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74700" imgH="457200" progId="Equation.3">
                  <p:embed/>
                </p:oleObj>
              </mc:Choice>
              <mc:Fallback>
                <p:oleObj name="Equation" r:id="rId9" imgW="7747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4017963"/>
                        <a:ext cx="155098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17463"/>
            <a:ext cx="8270875" cy="56197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Computing (Hedge</a:t>
            </a:r>
            <a:r>
              <a:rPr lang="en-US" altLang="en-US">
                <a:ea typeface="Calibri" panose="020F0502020204030204" pitchFamily="34" charset="0"/>
              </a:rPr>
              <a:t>’</a:t>
            </a:r>
            <a:r>
              <a:rPr lang="en-US" altLang="fr-FR">
                <a:ea typeface="Calibri" panose="020F0502020204030204" pitchFamily="34" charset="0"/>
              </a:rPr>
              <a:t>s </a:t>
            </a:r>
            <a:r>
              <a:rPr lang="en-US" altLang="fr-FR" i="1">
                <a:ea typeface="Calibri" panose="020F0502020204030204" pitchFamily="34" charset="0"/>
              </a:rPr>
              <a:t>g</a:t>
            </a:r>
            <a:r>
              <a:rPr lang="en-US" altLang="fr-FR">
                <a:ea typeface="Calibri" panose="020F0502020204030204" pitchFamily="34" charset="0"/>
              </a:rPr>
              <a:t>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F5CE7DB-D706-4E93-9E50-63F98BCBE63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2550" y="665163"/>
            <a:ext cx="9061450" cy="1670050"/>
          </a:xfrm>
        </p:spPr>
        <p:txBody>
          <a:bodyPr rtlCol="0">
            <a:normAutofit/>
          </a:bodyPr>
          <a:lstStyle/>
          <a:p>
            <a:pPr marL="229500" indent="-2295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Straightforward if you have the sample sizes, means, and standard deviations</a:t>
            </a:r>
          </a:p>
          <a:p>
            <a:pPr marL="229500" indent="-2295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Can also be derived from reported 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or 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values (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F=t</a:t>
            </a:r>
            <a:r>
              <a:rPr lang="en-US" sz="2000" i="1" baseline="30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marL="229500" indent="-2295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Beware of formulas published on-line. They often assume n</a:t>
            </a:r>
            <a:r>
              <a:rPr 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=n</a:t>
            </a:r>
            <a:r>
              <a:rPr 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2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Monotype Sorts" charset="0"/>
              <a:buNone/>
              <a:defRPr/>
            </a:pPr>
            <a:endParaRPr lang="en-US" sz="1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1176338" y="3397250"/>
            <a:ext cx="1093787" cy="369888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Cohen</a:t>
            </a: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’</a:t>
            </a:r>
            <a:r>
              <a:rPr lang="en-US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 </a:t>
            </a:r>
            <a:r>
              <a:rPr lang="en-US" altLang="fr-FR" sz="1800" 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</a:t>
            </a:r>
          </a:p>
        </p:txBody>
      </p:sp>
      <p:graphicFrame>
        <p:nvGraphicFramePr>
          <p:cNvPr id="19461" name="Object 2"/>
          <p:cNvGraphicFramePr>
            <a:graphicFrameLocks noChangeAspect="1"/>
          </p:cNvGraphicFramePr>
          <p:nvPr/>
        </p:nvGraphicFramePr>
        <p:xfrm>
          <a:off x="841375" y="3910013"/>
          <a:ext cx="29114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87500" imgH="469900" progId="Equation.3">
                  <p:embed/>
                </p:oleObj>
              </mc:Choice>
              <mc:Fallback>
                <p:oleObj name="Equation" r:id="rId3" imgW="1587500" imgH="469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3910013"/>
                        <a:ext cx="2911475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5AB8DB9-7349-455C-8D4A-739107340C97}"/>
              </a:ext>
            </a:extLst>
          </p:cNvPr>
          <p:cNvSpPr txBox="1"/>
          <p:nvPr/>
        </p:nvSpPr>
        <p:spPr>
          <a:xfrm>
            <a:off x="5432425" y="2860675"/>
            <a:ext cx="1109663" cy="369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Hedge</a:t>
            </a:r>
            <a:r>
              <a:rPr lang="en-US" altLang="en-US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’</a:t>
            </a:r>
            <a:r>
              <a:rPr lang="en-US" altLang="fr-FR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 </a:t>
            </a:r>
            <a:r>
              <a:rPr lang="en-US" altLang="fr-FR" sz="1800" i="1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</a:t>
            </a:r>
          </a:p>
        </p:txBody>
      </p:sp>
      <p:graphicFrame>
        <p:nvGraphicFramePr>
          <p:cNvPr id="19463" name="Object 2"/>
          <p:cNvGraphicFramePr>
            <a:graphicFrameLocks noChangeAspect="1"/>
          </p:cNvGraphicFramePr>
          <p:nvPr/>
        </p:nvGraphicFramePr>
        <p:xfrm>
          <a:off x="4887913" y="3317875"/>
          <a:ext cx="29972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63700" imgH="508000" progId="Equation.3">
                  <p:embed/>
                </p:oleObj>
              </mc:Choice>
              <mc:Fallback>
                <p:oleObj name="Equation" r:id="rId5" imgW="16637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3317875"/>
                        <a:ext cx="29972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2"/>
          <p:cNvGraphicFramePr>
            <a:graphicFrameLocks noChangeAspect="1"/>
          </p:cNvGraphicFramePr>
          <p:nvPr/>
        </p:nvGraphicFramePr>
        <p:xfrm>
          <a:off x="552450" y="2335213"/>
          <a:ext cx="40306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24100" imgH="685800" progId="Equation.3">
                  <p:embed/>
                </p:oleObj>
              </mc:Choice>
              <mc:Fallback>
                <p:oleObj name="Equation" r:id="rId7" imgW="232410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335213"/>
                        <a:ext cx="403066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Right Brace 1"/>
          <p:cNvSpPr>
            <a:spLocks/>
          </p:cNvSpPr>
          <p:nvPr/>
        </p:nvSpPr>
        <p:spPr bwMode="auto">
          <a:xfrm rot="5400000">
            <a:off x="6322219" y="3083719"/>
            <a:ext cx="354013" cy="2270125"/>
          </a:xfrm>
          <a:prstGeom prst="rightBrace">
            <a:avLst>
              <a:gd name="adj1" fmla="val 83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6334125" y="4430713"/>
            <a:ext cx="300038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800" i="1">
                <a:solidFill>
                  <a:schemeClr val="tx1"/>
                </a:solidFill>
                <a:ea typeface="MS PGothic" panose="020B0600070205080204" pitchFamily="34" charset="-128"/>
              </a:rPr>
              <a:t>J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>
                <a:ea typeface="Calibri" panose="020F0502020204030204" pitchFamily="34" charset="0"/>
              </a:rPr>
              <a:t>Computing (Hedge</a:t>
            </a:r>
            <a:r>
              <a:rPr lang="en-US" altLang="en-US">
                <a:ea typeface="Calibri" panose="020F0502020204030204" pitchFamily="34" charset="0"/>
              </a:rPr>
              <a:t>’</a:t>
            </a:r>
            <a:r>
              <a:rPr lang="en-US" altLang="fr-FR">
                <a:ea typeface="Calibri" panose="020F0502020204030204" pitchFamily="34" charset="0"/>
              </a:rPr>
              <a:t>s </a:t>
            </a:r>
            <a:r>
              <a:rPr lang="en-US" altLang="fr-FR" i="1">
                <a:ea typeface="Calibri" panose="020F0502020204030204" pitchFamily="34" charset="0"/>
              </a:rPr>
              <a:t>g</a:t>
            </a:r>
            <a:r>
              <a:rPr lang="en-US" altLang="fr-FR">
                <a:ea typeface="Calibri" panose="020F0502020204030204" pitchFamily="34" charset="0"/>
              </a:rPr>
              <a:t>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EA3D908-ACEB-42ED-BF8F-8853E14C762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335088"/>
            <a:ext cx="7162800" cy="3086100"/>
          </a:xfrm>
        </p:spPr>
        <p:txBody>
          <a:bodyPr rtlCol="0">
            <a:normAutofit/>
          </a:bodyPr>
          <a:lstStyle/>
          <a:p>
            <a:pPr marL="229500" indent="-229500" eaLnBrk="1" fontAlgn="auto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 variance of 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is pretty easy to calculate</a:t>
            </a:r>
            <a:endParaRPr lang="en-US" sz="2000" baseline="-25000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Monotype Sorts" charset="0"/>
              <a:buNone/>
              <a:defRPr/>
            </a:pPr>
            <a:endParaRPr lang="en-US" sz="1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1328738" y="2119313"/>
            <a:ext cx="1093787" cy="369887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Cohen</a:t>
            </a: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’</a:t>
            </a:r>
            <a:r>
              <a:rPr lang="en-US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 </a:t>
            </a:r>
            <a:r>
              <a:rPr lang="en-US" altLang="fr-FR" sz="1800" 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</a:t>
            </a:r>
          </a:p>
        </p:txBody>
      </p:sp>
      <p:graphicFrame>
        <p:nvGraphicFramePr>
          <p:cNvPr id="21509" name="Object 2"/>
          <p:cNvGraphicFramePr>
            <a:graphicFrameLocks noChangeAspect="1"/>
          </p:cNvGraphicFramePr>
          <p:nvPr/>
        </p:nvGraphicFramePr>
        <p:xfrm>
          <a:off x="727075" y="2911475"/>
          <a:ext cx="26797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60500" imgH="457200" progId="Equation.3">
                  <p:embed/>
                </p:oleObj>
              </mc:Choice>
              <mc:Fallback>
                <p:oleObj name="Equation" r:id="rId3" imgW="14605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2911475"/>
                        <a:ext cx="267970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AD4EF86-E16C-4469-8803-E0257E671182}"/>
              </a:ext>
            </a:extLst>
          </p:cNvPr>
          <p:cNvSpPr txBox="1"/>
          <p:nvPr/>
        </p:nvSpPr>
        <p:spPr>
          <a:xfrm>
            <a:off x="5575300" y="2063750"/>
            <a:ext cx="1109663" cy="369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Hedge</a:t>
            </a:r>
            <a:r>
              <a:rPr lang="en-US" altLang="en-US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’</a:t>
            </a:r>
            <a:r>
              <a:rPr lang="en-US" altLang="fr-FR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 </a:t>
            </a:r>
            <a:r>
              <a:rPr lang="en-US" altLang="fr-FR" sz="1800" i="1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</a:t>
            </a:r>
          </a:p>
        </p:txBody>
      </p:sp>
      <p:graphicFrame>
        <p:nvGraphicFramePr>
          <p:cNvPr id="21511" name="Object 2"/>
          <p:cNvGraphicFramePr>
            <a:graphicFrameLocks noChangeAspect="1"/>
          </p:cNvGraphicFramePr>
          <p:nvPr/>
        </p:nvGraphicFramePr>
        <p:xfrm>
          <a:off x="4606925" y="3638550"/>
          <a:ext cx="28384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74800" imgH="508000" progId="Equation.3">
                  <p:embed/>
                </p:oleObj>
              </mc:Choice>
              <mc:Fallback>
                <p:oleObj name="Equation" r:id="rId5" imgW="15748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925" y="3638550"/>
                        <a:ext cx="283845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2"/>
          <p:cNvGraphicFramePr>
            <a:graphicFrameLocks noChangeAspect="1"/>
          </p:cNvGraphicFramePr>
          <p:nvPr/>
        </p:nvGraphicFramePr>
        <p:xfrm>
          <a:off x="5619750" y="2703513"/>
          <a:ext cx="10715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4200" imgH="254000" progId="Equation.3">
                  <p:embed/>
                </p:oleObj>
              </mc:Choice>
              <mc:Fallback>
                <p:oleObj name="Equation" r:id="rId7" imgW="5842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2703513"/>
                        <a:ext cx="107156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 Michael fina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 Michael final" id="{47F6F284-0C7C-4A0C-92BB-0A98166C253C}" vid="{CB738813-2EB6-4C82-A322-C35F65CB390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 Michael final</Template>
  <TotalTime>14378</TotalTime>
  <Words>3153</Words>
  <Application>Microsoft Macintosh PowerPoint</Application>
  <PresentationFormat>On-screen Show (16:9)</PresentationFormat>
  <Paragraphs>498</Paragraphs>
  <Slides>44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0" baseType="lpstr">
      <vt:lpstr>ＭＳ Ｐゴシック</vt:lpstr>
      <vt:lpstr>ＭＳ Ｐゴシック</vt:lpstr>
      <vt:lpstr>Arial</vt:lpstr>
      <vt:lpstr>Calibri</vt:lpstr>
      <vt:lpstr>Calibri Light</vt:lpstr>
      <vt:lpstr>Courier New</vt:lpstr>
      <vt:lpstr>Gill Sans MT</vt:lpstr>
      <vt:lpstr>Monotype Sorts</vt:lpstr>
      <vt:lpstr>Open Sans</vt:lpstr>
      <vt:lpstr>Osaka</vt:lpstr>
      <vt:lpstr>PT Sans Narrow</vt:lpstr>
      <vt:lpstr>Times New Roman</vt:lpstr>
      <vt:lpstr>Wingdings</vt:lpstr>
      <vt:lpstr>Wingdings 2</vt:lpstr>
      <vt:lpstr>T Michael final</vt:lpstr>
      <vt:lpstr>Equation</vt:lpstr>
      <vt:lpstr>Understanding statistics &amp; experimental design</vt:lpstr>
      <vt:lpstr>PowerPoint Presentation</vt:lpstr>
      <vt:lpstr>Effect sizes, power, and violations of hypothesis testing</vt:lpstr>
      <vt:lpstr>Experiments</vt:lpstr>
      <vt:lpstr>Standardized effect size</vt:lpstr>
      <vt:lpstr>Standardized effect size</vt:lpstr>
      <vt:lpstr>Estimating (differences)</vt:lpstr>
      <vt:lpstr>Computing (Hedge’s g)</vt:lpstr>
      <vt:lpstr>Computing (Hedge’s g)</vt:lpstr>
      <vt:lpstr>Computing (Hedge’s g)</vt:lpstr>
      <vt:lpstr>Why bother?</vt:lpstr>
      <vt:lpstr>Meta-analysis</vt:lpstr>
      <vt:lpstr>Meta-analysis</vt:lpstr>
      <vt:lpstr>Meta-analysis</vt:lpstr>
      <vt:lpstr>Power</vt:lpstr>
      <vt:lpstr>Power and sample size</vt:lpstr>
      <vt:lpstr>Effect size and power</vt:lpstr>
      <vt:lpstr>Computing power</vt:lpstr>
      <vt:lpstr>Computing power</vt:lpstr>
      <vt:lpstr>Computing sample size</vt:lpstr>
      <vt:lpstr>How to use power?</vt:lpstr>
      <vt:lpstr>Example 1</vt:lpstr>
      <vt:lpstr>Example 2</vt:lpstr>
      <vt:lpstr>Example 2</vt:lpstr>
      <vt:lpstr>Example 2</vt:lpstr>
      <vt:lpstr>Example 2</vt:lpstr>
      <vt:lpstr>Generalize power</vt:lpstr>
      <vt:lpstr>Generalize power</vt:lpstr>
      <vt:lpstr>Generalize power</vt:lpstr>
      <vt:lpstr>Generalize power</vt:lpstr>
      <vt:lpstr>Generalize power</vt:lpstr>
      <vt:lpstr>Generalize power</vt:lpstr>
      <vt:lpstr>Generalize power</vt:lpstr>
      <vt:lpstr>Assumptions</vt:lpstr>
      <vt:lpstr>Normal distributions</vt:lpstr>
      <vt:lpstr>Unequal variances</vt:lpstr>
      <vt:lpstr>Sampling</vt:lpstr>
      <vt:lpstr>Adding subjects</vt:lpstr>
      <vt:lpstr>Impact on Type I error</vt:lpstr>
      <vt:lpstr>Optional stopping</vt:lpstr>
      <vt:lpstr>Data peeking</vt:lpstr>
      <vt:lpstr>Conclusions</vt:lpstr>
      <vt:lpstr>PowerPoint Presentation</vt:lpstr>
      <vt:lpstr>PowerPoint Presentation</vt:lpstr>
    </vt:vector>
  </TitlesOfParts>
  <Company>EPFL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statistics and experimental design</dc:title>
  <dc:creator>Greg Francis</dc:creator>
  <cp:lastModifiedBy>Francis, Gregory S</cp:lastModifiedBy>
  <cp:revision>707</cp:revision>
  <cp:lastPrinted>2014-10-29T13:49:58Z</cp:lastPrinted>
  <dcterms:created xsi:type="dcterms:W3CDTF">2012-01-12T19:06:26Z</dcterms:created>
  <dcterms:modified xsi:type="dcterms:W3CDTF">2025-12-07T17:13:20Z</dcterms:modified>
</cp:coreProperties>
</file>