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34"/>
  </p:notesMasterIdLst>
  <p:handoutMasterIdLst>
    <p:handoutMasterId r:id="rId35"/>
  </p:handoutMasterIdLst>
  <p:sldIdLst>
    <p:sldId id="878" r:id="rId2"/>
    <p:sldId id="892" r:id="rId3"/>
    <p:sldId id="879" r:id="rId4"/>
    <p:sldId id="776" r:id="rId5"/>
    <p:sldId id="880" r:id="rId6"/>
    <p:sldId id="780" r:id="rId7"/>
    <p:sldId id="815" r:id="rId8"/>
    <p:sldId id="816" r:id="rId9"/>
    <p:sldId id="852" r:id="rId10"/>
    <p:sldId id="827" r:id="rId11"/>
    <p:sldId id="828" r:id="rId12"/>
    <p:sldId id="829" r:id="rId13"/>
    <p:sldId id="820" r:id="rId14"/>
    <p:sldId id="821" r:id="rId15"/>
    <p:sldId id="823" r:id="rId16"/>
    <p:sldId id="824" r:id="rId17"/>
    <p:sldId id="825" r:id="rId18"/>
    <p:sldId id="826" r:id="rId19"/>
    <p:sldId id="888" r:id="rId20"/>
    <p:sldId id="830" r:id="rId21"/>
    <p:sldId id="831" r:id="rId22"/>
    <p:sldId id="698" r:id="rId23"/>
    <p:sldId id="814" r:id="rId24"/>
    <p:sldId id="881" r:id="rId25"/>
    <p:sldId id="882" r:id="rId26"/>
    <p:sldId id="883" r:id="rId27"/>
    <p:sldId id="884" r:id="rId28"/>
    <p:sldId id="885" r:id="rId29"/>
    <p:sldId id="886" r:id="rId30"/>
    <p:sldId id="887" r:id="rId31"/>
    <p:sldId id="891" r:id="rId32"/>
    <p:sldId id="889" r:id="rId33"/>
  </p:sldIdLst>
  <p:sldSz cx="12192000" cy="6858000"/>
  <p:notesSz cx="6831013" cy="91170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E4E79"/>
    <a:srgbClr val="CCCBFF"/>
    <a:srgbClr val="CACFFF"/>
    <a:srgbClr val="FC555B"/>
    <a:srgbClr val="90FF6E"/>
    <a:srgbClr val="C7CBF9"/>
    <a:srgbClr val="E7EBFF"/>
    <a:srgbClr val="FFF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5"/>
    <p:restoredTop sz="94718"/>
  </p:normalViewPr>
  <p:slideViewPr>
    <p:cSldViewPr snapToGrid="0">
      <p:cViewPr varScale="1">
        <p:scale>
          <a:sx n="111" d="100"/>
          <a:sy n="111" d="100"/>
        </p:scale>
        <p:origin x="248" y="3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Greg Francis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1FA1D7-2DE8-401A-A591-D953B0AAC1D9}" type="datetime1">
              <a:rPr lang="en-US" altLang="en-US" smtClean="0"/>
              <a:t>12/15/25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D259338-116C-4E23-99A4-28E5931CC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656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2588" y="684213"/>
            <a:ext cx="607536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C08D68-928C-4D18-8683-860FE6184508}" type="datetime1">
              <a:rPr lang="en-US" altLang="en-US" smtClean="0"/>
              <a:t>12/15/25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C83963-154C-4B81-B7C9-D2BD50C64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01015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1pPr>
    <a:lvl2pPr marL="742950" indent="-28575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2pPr>
    <a:lvl3pPr marL="11430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3pPr>
    <a:lvl4pPr marL="16002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4pPr>
    <a:lvl5pPr marL="20574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CBF8561-6083-4D54-AE9A-58E28450102A}" type="datetime1">
              <a:rPr lang="en-US" altLang="en-US" smtClean="0">
                <a:latin typeface="Times New Roman" panose="02020603050405020304" pitchFamily="18" charset="0"/>
              </a:rPr>
              <a:t>12/15/25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819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0B48A22-2252-4F61-944B-44988C323AB2}" type="slidenum">
              <a:rPr lang="en-US" altLang="en-US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02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50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87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65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94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49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41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74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96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94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9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</a:t>
            </a:r>
            <a:r>
              <a:rPr lang="en-US" baseline="0" dirty="0"/>
              <a:t> for book </a:t>
            </a:r>
            <a:r>
              <a:rPr lang="en-US" baseline="0" dirty="0" err="1"/>
              <a:t>ppt</a:t>
            </a:r>
            <a:endParaRPr lang="en-US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126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22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93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38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30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87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62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42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91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33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3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759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8" name="Shape 1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7883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hape 9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43" name="Shape 99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264049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8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9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8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6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0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4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4A592D-62A8-4EB6-927F-F4370D6623BE}"/>
              </a:ext>
            </a:extLst>
          </p:cNvPr>
          <p:cNvSpPr/>
          <p:nvPr/>
        </p:nvSpPr>
        <p:spPr>
          <a:xfrm>
            <a:off x="510118" y="1869018"/>
            <a:ext cx="11135783" cy="20764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 dirty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394" y="1953987"/>
            <a:ext cx="10993549" cy="1990692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4025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960DDA-B83D-4904-B4E9-A36C3D379C25}"/>
              </a:ext>
            </a:extLst>
          </p:cNvPr>
          <p:cNvCxnSpPr/>
          <p:nvPr/>
        </p:nvCxnSpPr>
        <p:spPr>
          <a:xfrm>
            <a:off x="11713633" y="53234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90D7FFE-8CDA-4F1C-B7E2-75E1A0933A05}"/>
              </a:ext>
            </a:extLst>
          </p:cNvPr>
          <p:cNvSpPr/>
          <p:nvPr/>
        </p:nvSpPr>
        <p:spPr>
          <a:xfrm>
            <a:off x="582085" y="4576234"/>
            <a:ext cx="11027833" cy="465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1"/>
            <a:ext cx="11029615" cy="1497507"/>
          </a:xfrm>
        </p:spPr>
        <p:txBody>
          <a:bodyPr/>
          <a:lstStyle>
            <a:lvl1pPr algn="l">
              <a:defRPr sz="3600" b="0" cap="none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516433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C7F84B3-4206-4C45-922F-1E6C043F5BBD}"/>
              </a:ext>
            </a:extLst>
          </p:cNvPr>
          <p:cNvCxnSpPr>
            <a:cxnSpLocks/>
          </p:cNvCxnSpPr>
          <p:nvPr/>
        </p:nvCxnSpPr>
        <p:spPr>
          <a:xfrm>
            <a:off x="203200" y="702733"/>
            <a:ext cx="1178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A72BC4E-18BB-4DC7-9B7F-018A441FE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525" y="-228600"/>
            <a:ext cx="11027833" cy="980015"/>
          </a:xfrm>
        </p:spPr>
        <p:txBody>
          <a:bodyPr/>
          <a:lstStyle>
            <a:lvl1pPr>
              <a:defRPr cap="none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30524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3284" y="135467"/>
            <a:ext cx="11233149" cy="5672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n-US" sz="2400" dirty="0"/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203200" y="702733"/>
            <a:ext cx="1178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67"/>
            </a:lvl2pPr>
            <a:lvl3pPr lvl="2" indent="0">
              <a:spcBef>
                <a:spcPts val="0"/>
              </a:spcBef>
              <a:buNone/>
              <a:defRPr sz="1867"/>
            </a:lvl3pPr>
            <a:lvl4pPr lvl="3" indent="0">
              <a:spcBef>
                <a:spcPts val="0"/>
              </a:spcBef>
              <a:buNone/>
              <a:defRPr sz="1867"/>
            </a:lvl4pPr>
            <a:lvl5pPr lvl="4" indent="0">
              <a:spcBef>
                <a:spcPts val="0"/>
              </a:spcBef>
              <a:buNone/>
              <a:defRPr sz="1867"/>
            </a:lvl5pPr>
            <a:lvl6pPr lvl="5" indent="0">
              <a:spcBef>
                <a:spcPts val="0"/>
              </a:spcBef>
              <a:buNone/>
              <a:defRPr sz="1867"/>
            </a:lvl6pPr>
            <a:lvl7pPr lvl="6" indent="0">
              <a:spcBef>
                <a:spcPts val="0"/>
              </a:spcBef>
              <a:buNone/>
              <a:defRPr sz="1867"/>
            </a:lvl7pPr>
            <a:lvl8pPr lvl="7" indent="0">
              <a:spcBef>
                <a:spcPts val="0"/>
              </a:spcBef>
              <a:buNone/>
              <a:defRPr sz="1867"/>
            </a:lvl8pPr>
            <a:lvl9pPr lvl="8" indent="0">
              <a:spcBef>
                <a:spcPts val="0"/>
              </a:spcBef>
              <a:buNone/>
              <a:defRPr sz="1867"/>
            </a:lvl9pPr>
          </a:lstStyle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/>
          <a:lstStyle>
            <a:lvl1pPr marL="0" marR="0" lvl="0" indent="0" algn="ctr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66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C1E11-838A-454A-99F1-3F21F1A2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85" y="704851"/>
            <a:ext cx="11027833" cy="118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936FC-9BB5-4A82-AD3C-CD88F31E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085" y="2336800"/>
            <a:ext cx="11027833" cy="3522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12">
            <a:extLst>
              <a:ext uri="{FF2B5EF4-FFF2-40B4-BE49-F238E27FC236}">
                <a16:creationId xmlns:a16="http://schemas.microsoft.com/office/drawing/2014/main" id="{00A441BB-21E7-423F-8378-E5D7D4C3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618" y="207433"/>
            <a:ext cx="8043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8E7650-3214-4664-8048-D080C974E8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0" y="6379633"/>
            <a:ext cx="1261533" cy="3661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fld id="{97F96ABC-BDBB-4197-A4C0-3BEB4AF2A682}" type="slidenum">
              <a:rPr lang="fr-FR" altLang="fr-FR" sz="1100" b="0">
                <a:solidFill>
                  <a:schemeClr val="accent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pPr algn="r" eaLnBrk="1" hangingPunct="1"/>
              <a:t>‹#›</a:t>
            </a:fld>
            <a:endParaRPr lang="fr-FR" altLang="fr-FR" sz="1100" b="0" dirty="0">
              <a:solidFill>
                <a:schemeClr val="accent1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580330-2DD0-45B7-89C3-F83CB094C75C}"/>
              </a:ext>
            </a:extLst>
          </p:cNvPr>
          <p:cNvSpPr txBox="1">
            <a:spLocks/>
          </p:cNvSpPr>
          <p:nvPr userDrawn="1"/>
        </p:nvSpPr>
        <p:spPr>
          <a:xfrm>
            <a:off x="2980268" y="6379633"/>
            <a:ext cx="6227233" cy="366184"/>
          </a:xfrm>
          <a:prstGeom prst="rect">
            <a:avLst/>
          </a:prstGeom>
        </p:spPr>
        <p:txBody>
          <a:bodyPr lIns="91440" tIns="45720" rIns="91440" bIns="4572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defRPr/>
            </a:pPr>
            <a:r>
              <a:rPr lang="fr-FR" sz="1100" kern="0" dirty="0" err="1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Understanding</a:t>
            </a:r>
            <a:r>
              <a:rPr lang="fr-FR" sz="1100" kern="0" dirty="0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fr-FR" sz="1100" kern="0" dirty="0" err="1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Statistics</a:t>
            </a:r>
            <a:r>
              <a:rPr lang="fr-FR" sz="1100" kern="0" dirty="0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&amp; </a:t>
            </a:r>
            <a:r>
              <a:rPr lang="fr-FR" sz="1100" kern="0" dirty="0" err="1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Experimental</a:t>
            </a:r>
            <a:r>
              <a:rPr lang="fr-FR" sz="1100" kern="0" dirty="0"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 Design</a:t>
            </a:r>
            <a:endParaRPr lang="fr-FR" sz="11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7" r:id="rId4"/>
  </p:sldLayoutIdLst>
  <p:hf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792" indent="-304792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33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628635" indent="-304792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899562" indent="-268811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33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3pPr>
      <a:lvl4pPr marL="1240336" indent="-232828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4pPr>
      <a:lvl5pPr marL="1600160" indent="-232828" algn="l" defTabSz="457189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psych.purdue.edu/~gfrancis/EquivalentStatistic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4059" y="1953987"/>
            <a:ext cx="9468741" cy="1737796"/>
          </a:xfrm>
          <a:noFill/>
        </p:spPr>
        <p:txBody>
          <a:bodyPr lIns="92075" tIns="46038" rIns="92075" bIns="46038" anchor="b"/>
          <a:lstStyle/>
          <a:p>
            <a:pPr algn="ctr"/>
            <a:r>
              <a:rPr lang="en-US" altLang="en-US" dirty="0"/>
              <a:t>Understanding statistics</a:t>
            </a:r>
            <a:r>
              <a:rPr lang="fr-CH" altLang="en-US" dirty="0"/>
              <a:t> &amp; </a:t>
            </a:r>
            <a:r>
              <a:rPr lang="fr-CH" altLang="en-US" dirty="0" err="1"/>
              <a:t>experimental</a:t>
            </a:r>
            <a:r>
              <a:rPr lang="fr-CH" altLang="en-US" dirty="0"/>
              <a:t> design</a:t>
            </a:r>
            <a:endParaRPr lang="en-US" altLang="en-US" sz="4400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3) Does pre-registration help?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43840" y="1020763"/>
            <a:ext cx="11437938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One suggestion is that experiments should be “pre-registered”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A description of the experiment and its analysis is posted in some public place before gathering data 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Limits publication bias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Specifies sample size – no optional stopping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Specifies experimental measures – cannot “fish” for significant effects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Specifies planned analyses / hypotheses – cannot try various tests to get significance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In as much as it forces researchers to think carefully about their experiment designs, pre-registration is a good idea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Exploratory work is still fine, one just has to be clear about what it 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6617-7601-4D12-8531-35B893C5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3) Does pre-registration help?</a:t>
            </a:r>
            <a:endParaRPr lang="fr-FR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84480" y="839788"/>
            <a:ext cx="11612880" cy="5029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Still, pre-registration strikes me as </a:t>
            </a:r>
            <a:r>
              <a:rPr lang="en-US" altLang="en-US" sz="2000" b="1" dirty="0">
                <a:solidFill>
                  <a:schemeClr val="tx1"/>
                </a:solidFill>
              </a:rPr>
              <a:t>unnecessary </a:t>
            </a:r>
            <a:r>
              <a:rPr lang="en-US" altLang="en-US" sz="2000" dirty="0">
                <a:solidFill>
                  <a:schemeClr val="tx1"/>
                </a:solidFill>
              </a:rPr>
              <a:t>or silly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Extreme case 1 (Unnecessary)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Suppose I have a theory that makes a clear prediction (e.g., Cohen’s </a:t>
            </a:r>
            <a:r>
              <a:rPr lang="en-US" altLang="en-US" sz="2000" i="1" dirty="0">
                <a:solidFill>
                  <a:schemeClr val="tx1"/>
                </a:solidFill>
              </a:rPr>
              <a:t>d</a:t>
            </a:r>
            <a:r>
              <a:rPr lang="en-US" altLang="en-US" sz="2000" dirty="0">
                <a:solidFill>
                  <a:schemeClr val="tx1"/>
                </a:solidFill>
              </a:rPr>
              <a:t>=0.5)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 design the experiment to have power of 0.99 (</a:t>
            </a: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=308, </a:t>
            </a: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2</a:t>
            </a:r>
            <a:r>
              <a:rPr lang="en-US" altLang="en-US" sz="2000" dirty="0">
                <a:solidFill>
                  <a:schemeClr val="tx1"/>
                </a:solidFill>
              </a:rPr>
              <a:t>=308)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If the experiment produces a significant result, I </a:t>
            </a:r>
            <a:r>
              <a:rPr lang="en-US" altLang="en-US" sz="2000" b="1" dirty="0">
                <a:solidFill>
                  <a:schemeClr val="tx1"/>
                </a:solidFill>
              </a:rPr>
              <a:t>can</a:t>
            </a:r>
            <a:r>
              <a:rPr lang="en-US" altLang="en-US" sz="2000" dirty="0">
                <a:solidFill>
                  <a:schemeClr val="tx1"/>
                </a:solidFill>
              </a:rPr>
              <a:t> take that as some support for the theory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If the experiment fails to produce a significant result, I </a:t>
            </a:r>
            <a:r>
              <a:rPr lang="en-US" altLang="en-US" sz="2000" b="1" dirty="0">
                <a:solidFill>
                  <a:schemeClr val="tx1"/>
                </a:solidFill>
              </a:rPr>
              <a:t>can</a:t>
            </a:r>
            <a:r>
              <a:rPr lang="en-US" altLang="en-US" sz="2000" dirty="0">
                <a:solidFill>
                  <a:schemeClr val="tx1"/>
                </a:solidFill>
              </a:rPr>
              <a:t> take that as evidence </a:t>
            </a:r>
            <a:r>
              <a:rPr lang="en-US" altLang="en-US" sz="2000" i="1" dirty="0">
                <a:solidFill>
                  <a:schemeClr val="tx1"/>
                </a:solidFill>
              </a:rPr>
              <a:t>against</a:t>
            </a:r>
            <a:r>
              <a:rPr lang="en-US" altLang="en-US" sz="2000" dirty="0">
                <a:solidFill>
                  <a:schemeClr val="tx1"/>
                </a:solidFill>
              </a:rPr>
              <a:t> the theory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But, if I can justify the experiment design with the properties of the theory, then all I have to do to convince others that I had a good experiment is to explain the theory</a:t>
            </a:r>
          </a:p>
          <a:p>
            <a:pPr marL="1185863" lvl="3" indent="-285750">
              <a:lnSpc>
                <a:spcPct val="115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pre-registration does not improve the experimental design or change the conclusions</a:t>
            </a:r>
          </a:p>
          <a:p>
            <a:pPr marL="0" lvl="1" indent="0">
              <a:lnSpc>
                <a:spcPct val="115000"/>
              </a:lnSpc>
              <a:buNone/>
            </a:pPr>
            <a:endParaRPr lang="en-US" alt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3) Does pre-registration help?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51354" y="814388"/>
            <a:ext cx="11027834" cy="5080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Still, pre-registration strikes me as unnecessary or </a:t>
            </a:r>
            <a:r>
              <a:rPr lang="en-US" altLang="en-US" sz="2000" b="1" dirty="0">
                <a:solidFill>
                  <a:schemeClr val="tx1"/>
                </a:solidFill>
              </a:rPr>
              <a:t>silly</a:t>
            </a:r>
          </a:p>
          <a:p>
            <a:pPr marL="0" indent="0">
              <a:lnSpc>
                <a:spcPct val="115000"/>
              </a:lnSpc>
              <a:buNone/>
            </a:pPr>
            <a:endParaRPr lang="en-US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Extreme case 2 (Silly)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Suppose I have no theory that predicts an effect size, but I have a “feeling” that there may be a difference in two conditions for some measure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 guess that I need </a:t>
            </a: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=30 and </a:t>
            </a: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2</a:t>
            </a:r>
            <a:r>
              <a:rPr lang="en-US" altLang="en-US" sz="2000" dirty="0">
                <a:solidFill>
                  <a:schemeClr val="tx1"/>
                </a:solidFill>
              </a:rPr>
              <a:t>=30, and I pre-register this design (along with other aspects of the experiment)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If the experiment produces a significant result, I </a:t>
            </a:r>
            <a:r>
              <a:rPr lang="en-US" altLang="en-US" sz="2000" b="1" dirty="0">
                <a:solidFill>
                  <a:schemeClr val="tx1"/>
                </a:solidFill>
              </a:rPr>
              <a:t>cannot </a:t>
            </a:r>
            <a:r>
              <a:rPr lang="en-US" altLang="en-US" sz="2000" dirty="0">
                <a:solidFill>
                  <a:schemeClr val="tx1"/>
                </a:solidFill>
              </a:rPr>
              <a:t>take that as support for a theory (because there is no theory). The best we can conclude is that my “feeling” may have been right. But that’s not a scientific conclusion (no one else can have my “feeling”)</a:t>
            </a:r>
            <a:endParaRPr lang="en-US" altLang="ja-JP" sz="20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If the experiment fails to produce a significant result, I </a:t>
            </a:r>
            <a:r>
              <a:rPr lang="en-US" altLang="en-US" sz="2000" b="1" dirty="0">
                <a:solidFill>
                  <a:schemeClr val="tx1"/>
                </a:solidFill>
              </a:rPr>
              <a:t>cannot</a:t>
            </a:r>
            <a:r>
              <a:rPr lang="en-US" altLang="en-US" sz="2000" dirty="0">
                <a:solidFill>
                  <a:schemeClr val="tx1"/>
                </a:solidFill>
              </a:rPr>
              <a:t> take that as evidence </a:t>
            </a:r>
            <a:r>
              <a:rPr lang="en-US" altLang="en-US" sz="2000" i="1" dirty="0">
                <a:solidFill>
                  <a:schemeClr val="tx1"/>
                </a:solidFill>
              </a:rPr>
              <a:t>against</a:t>
            </a:r>
            <a:r>
              <a:rPr lang="en-US" altLang="en-US" sz="2000" dirty="0">
                <a:solidFill>
                  <a:schemeClr val="tx1"/>
                </a:solidFill>
              </a:rPr>
              <a:t> the “feeling”. I never had a proper justification to believe the experiment would work.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Pre-registration cannot improve an experiment with unknown design quality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4) Why don’t we run high powered studies?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52400" y="727075"/>
            <a:ext cx="11437938" cy="5826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Suppose you run a 2x2 between subjects design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You analyze your data to look for main effects and an interaction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If there really is no difference in the populations, you have a Type I error rate of 14% for at least one of the tests being significant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Suppose you just “follow the data” and conclude the presence/absence of an effect as indicated by statistical significance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What are the odds that a replication produces the same pattern of results?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Consider it with a simulation, where you randomly generate 4 population means drawn from a normal distribution with a standard deviation </a:t>
            </a:r>
            <a:r>
              <a:rPr lang="en-US" altLang="en-US" sz="2000" i="1" dirty="0" err="1">
                <a:solidFill>
                  <a:schemeClr val="tx1"/>
                </a:solidFill>
              </a:rPr>
              <a:t>SD</a:t>
            </a:r>
            <a:r>
              <a:rPr lang="en-US" altLang="en-US" sz="2000" i="1" baseline="-25000" dirty="0" err="1">
                <a:solidFill>
                  <a:schemeClr val="tx1"/>
                </a:solidFill>
              </a:rPr>
              <a:t>p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Then take data samples from normal distributions having those population means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Run an ANOVA and draw your conclusions (based on </a:t>
            </a:r>
            <a:r>
              <a:rPr lang="en-US" altLang="en-US" sz="2000" i="1" dirty="0">
                <a:solidFill>
                  <a:schemeClr val="tx1"/>
                </a:solidFill>
              </a:rPr>
              <a:t>p</a:t>
            </a:r>
            <a:r>
              <a:rPr lang="en-US" altLang="en-US" sz="2000" dirty="0">
                <a:solidFill>
                  <a:schemeClr val="tx1"/>
                </a:solidFill>
              </a:rPr>
              <a:t>&lt;.05 for main effects and the interaction)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Take another sample (of the same size) from the populations and run another ANOVA. See if you get the same conclusions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E708-4D56-4FC8-AFA4-02F86CDBB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4) Why don’t we run high powered studies?</a:t>
            </a:r>
            <a:endParaRPr lang="fr-F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94640" y="882650"/>
            <a:ext cx="11437938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The replication rate is often low because some of your conclusions are based on findings that are close to the criterion for statistical significance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Increasing the sample size does not solve this problem, it just shifts it to a different 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set of conclusions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In practice, the problem would be even worse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A significant interaction would motivate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a look for significant contrasts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solidFill>
                  <a:schemeClr val="tx1"/>
                </a:solidFill>
              </a:rPr>
              <a:t>HARKing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81" y="2258095"/>
            <a:ext cx="5590983" cy="402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DCA5D-6600-4F80-A9C9-CF5553F6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4) Why don’t we run high powered studies?</a:t>
            </a:r>
            <a:endParaRPr lang="fr-F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49866" y="862013"/>
            <a:ext cx="11750033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Consider a study by </a:t>
            </a:r>
            <a:r>
              <a:rPr lang="en-US" altLang="en-US" sz="2000" dirty="0" err="1">
                <a:solidFill>
                  <a:schemeClr val="tx1"/>
                </a:solidFill>
              </a:rPr>
              <a:t>Gliga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</a:rPr>
              <a:t>et al. </a:t>
            </a:r>
            <a:r>
              <a:rPr lang="en-US" altLang="en-US" sz="2000" dirty="0">
                <a:solidFill>
                  <a:schemeClr val="tx1"/>
                </a:solidFill>
              </a:rPr>
              <a:t>(2015, </a:t>
            </a:r>
            <a:r>
              <a:rPr lang="en-US" altLang="en-US" sz="2000" i="1" dirty="0">
                <a:solidFill>
                  <a:schemeClr val="tx1"/>
                </a:solidFill>
              </a:rPr>
              <a:t>Current Biology</a:t>
            </a:r>
            <a:r>
              <a:rPr lang="en-US" altLang="en-US" sz="2000" dirty="0">
                <a:solidFill>
                  <a:schemeClr val="tx1"/>
                </a:solidFill>
              </a:rPr>
              <a:t>) on autism and visual search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concluded that measurements on a visual search task among infants could predict emerging autism symptoms that appeared months later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82 high-risk for autism infants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27 low-risk control infants</a:t>
            </a:r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383" y="2735372"/>
            <a:ext cx="7905750" cy="346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A4B4D-B9A5-4F1C-8172-6F70096F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4) Why don’t we run high powered studies?</a:t>
            </a:r>
            <a:endParaRPr lang="fr-FR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800" y="804863"/>
            <a:ext cx="11437938" cy="820737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Theoretical conclusions were based on significant and non-significant correlations between measurements</a:t>
            </a: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15" y="2437128"/>
            <a:ext cx="7539037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480664"/>
              </p:ext>
            </p:extLst>
          </p:nvPr>
        </p:nvGraphicFramePr>
        <p:xfrm>
          <a:off x="1648046" y="850604"/>
          <a:ext cx="8746487" cy="553143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24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622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Comparison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Probability of success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15-month VS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0.676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9-month AOSI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0.44*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0.877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15-month AOSI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0.602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2-year ADOS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0.679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15-month VS and 15-month AOSI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&gt;0.05*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0.950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15-month VS and 2-year ADOS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&gt;0.05*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0.949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2-year VS and 2-year ADOS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&gt;0.05*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0.949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AOSI and 15-month AOSI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0.0007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0.940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AOSI and 2-year ADOS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0.888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15-month AOSI and 2-year ADOS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&lt;0.0001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≈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High-risk infants only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15-month AOSI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0.223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0.049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0.454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2-year ADOS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0.524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Partial correlations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0779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15-month AOSI; factoring out 9-month AOSI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0.182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0.046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0.546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6617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9-month VS and 2-year ADOS;  factoring out 9-month AOSI and 15-month AOSI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0.13*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0.655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5391"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All tests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defTabSz="457200">
                        <a:lnSpc>
                          <a:spcPct val="12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5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lnSpc>
                          <a:spcPct val="12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5000"/>
                        <a:buFont typeface="Monotype Sorts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0.052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967F4CE-0750-4529-9D57-F6C3924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4) Why don’t we run high powered studies?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DC56-4FEE-4D67-8CA2-068E95FE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4) Why don’t we run high powered studies?</a:t>
            </a:r>
            <a:endParaRPr lang="fr-FR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49238" y="1009650"/>
            <a:ext cx="11942762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We do not run high powered studies because we do not want them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As scientists we want to squeeze the maximum information out of our data set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That means we will continually break down strong (high powered) effects into more specific effects that (necessarily) have lower power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Given how we develop our theoretical claims, our experimental findings </a:t>
            </a:r>
            <a:r>
              <a:rPr lang="en-US" altLang="en-US" sz="2000" i="1" dirty="0">
                <a:solidFill>
                  <a:schemeClr val="tx1"/>
                </a:solidFill>
              </a:rPr>
              <a:t>should</a:t>
            </a:r>
            <a:r>
              <a:rPr lang="en-US" altLang="en-US" sz="2000" dirty="0">
                <a:solidFill>
                  <a:schemeClr val="tx1"/>
                </a:solidFill>
              </a:rPr>
              <a:t> have low power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If we want our findings to be reliable, we need a different way of developing theoretical claims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5) smaller p-value?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53821" y="990283"/>
            <a:ext cx="11437937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Benjamin et al. (2017). Redefine statistical significance. </a:t>
            </a:r>
            <a:r>
              <a:rPr lang="en-US" altLang="en-US" sz="2000" i="1" dirty="0">
                <a:solidFill>
                  <a:schemeClr val="tx1"/>
                </a:solidFill>
              </a:rPr>
              <a:t>Nature Human </a:t>
            </a:r>
            <a:r>
              <a:rPr lang="en-US" altLang="en-US" sz="2000" i="1" dirty="0" err="1">
                <a:solidFill>
                  <a:schemeClr val="tx1"/>
                </a:solidFill>
              </a:rPr>
              <a:t>Behaviour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Propose using p&lt;.005 rather than p&lt;.05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More stringent, fewer false positives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Depends on the prior probability of effects</a:t>
            </a:r>
          </a:p>
          <a:p>
            <a:pPr marL="323843" lvl="1" indent="0"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 being real</a:t>
            </a:r>
          </a:p>
          <a:p>
            <a:pPr lvl="1"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Of course p&lt;.005 and p&lt;.05 are both arbitrary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Being more stringent means you reduce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power for a given effect size and sample size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One does not generally promote replication</a:t>
            </a:r>
          </a:p>
          <a:p>
            <a:pPr marL="323843" lvl="1" indent="0"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by making success harder to achieve</a:t>
            </a:r>
          </a:p>
          <a:p>
            <a:pPr lvl="1">
              <a:lnSpc>
                <a:spcPct val="115000"/>
              </a:lnSpc>
            </a:pPr>
            <a:endParaRPr lang="en-US" altLang="en-US" sz="1800" dirty="0"/>
          </a:p>
          <a:p>
            <a:pPr>
              <a:lnSpc>
                <a:spcPct val="115000"/>
              </a:lnSpc>
            </a:pPr>
            <a:endParaRPr lang="en-US" alt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790" y="1925638"/>
            <a:ext cx="5746308" cy="412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0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203200" y="0"/>
            <a:ext cx="5726000" cy="80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733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Content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203200" y="1165983"/>
            <a:ext cx="11774616" cy="512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Basic Probability Theory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Signal Detection Theory (SDT)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SDT and Statistics I and II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Statistics in a nutshell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Multiple Testing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ANOVA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Experimental Design &amp; Statistics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Correlations &amp; PCA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Basics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Too good to be true</a:t>
            </a: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</a:t>
            </a:r>
            <a:r>
              <a:rPr lang="en-US" altLang="en-US" sz="2667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How big a problem is publication bias? </a:t>
            </a:r>
            <a:endParaRPr lang="en-US" altLang="en-US" sz="2667" dirty="0">
              <a:solidFill>
                <a:schemeClr val="accent5"/>
              </a:solidFill>
              <a:latin typeface="Calibri" panose="020F0502020204030204" pitchFamily="34" charset="0"/>
              <a:ea typeface="Open Sans" panose="020B0604020202020204" charset="0"/>
              <a:cs typeface="Calibri" panose="020F0502020204030204" pitchFamily="34" charset="0"/>
              <a:sym typeface="Open Sans"/>
            </a:endParaRPr>
          </a:p>
          <a:p>
            <a:pPr marL="609585" indent="-463284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667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</a:t>
            </a:r>
            <a:r>
              <a:rPr lang="en-US" altLang="en-US" sz="2667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What do we do now? </a:t>
            </a:r>
          </a:p>
        </p:txBody>
      </p:sp>
    </p:spTree>
    <p:extLst>
      <p:ext uri="{BB962C8B-B14F-4D97-AF65-F5344CB8AC3E}">
        <p14:creationId xmlns:p14="http://schemas.microsoft.com/office/powerpoint/2010/main" val="3365159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6) Will </a:t>
            </a:r>
            <a:r>
              <a:rPr lang="en-US" altLang="en-US" dirty="0"/>
              <a:t>a</a:t>
            </a:r>
            <a:r>
              <a:rPr lang="en-US" altLang="en-US" cap="none" dirty="0">
                <a:solidFill>
                  <a:schemeClr val="tx1"/>
                </a:solidFill>
              </a:rPr>
              <a:t>lternative statistics help?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754063" y="1020763"/>
            <a:ext cx="11437937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Many people argue that the currently dominant approach for statistical analysis is fundamentally flawed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</a:rPr>
              <a:t>p</a:t>
            </a:r>
            <a:r>
              <a:rPr lang="en-US" altLang="en-US" sz="2000" dirty="0">
                <a:solidFill>
                  <a:schemeClr val="tx1"/>
                </a:solidFill>
              </a:rPr>
              <a:t>-values, </a:t>
            </a:r>
            <a:r>
              <a:rPr lang="en-US" altLang="en-US" sz="2000" i="1" dirty="0">
                <a:solidFill>
                  <a:schemeClr val="tx1"/>
                </a:solidFill>
              </a:rPr>
              <a:t>t</a:t>
            </a:r>
            <a:r>
              <a:rPr lang="en-US" altLang="en-US" sz="2000" dirty="0">
                <a:solidFill>
                  <a:schemeClr val="tx1"/>
                </a:solidFill>
              </a:rPr>
              <a:t>-values</a:t>
            </a:r>
          </a:p>
          <a:p>
            <a:pPr marL="457200" lvl="1" indent="0">
              <a:lnSpc>
                <a:spcPct val="115000"/>
              </a:lnSpc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And that other statistics would be better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Standardized effect size (Cohen’s </a:t>
            </a:r>
            <a:r>
              <a:rPr lang="en-US" altLang="en-US" sz="2000" i="1" dirty="0">
                <a:solidFill>
                  <a:schemeClr val="tx1"/>
                </a:solidFill>
              </a:rPr>
              <a:t>d</a:t>
            </a:r>
            <a:r>
              <a:rPr lang="en-US" altLang="en-US" sz="2000" dirty="0">
                <a:solidFill>
                  <a:schemeClr val="tx1"/>
                </a:solidFill>
              </a:rPr>
              <a:t>, Hedge’s </a:t>
            </a:r>
            <a:r>
              <a:rPr lang="en-US" altLang="en-US" sz="2000" i="1" dirty="0">
                <a:solidFill>
                  <a:schemeClr val="tx1"/>
                </a:solidFill>
              </a:rPr>
              <a:t>g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Confidence interval for </a:t>
            </a:r>
            <a:r>
              <a:rPr lang="en-US" altLang="en-US" sz="2000" i="1" dirty="0">
                <a:solidFill>
                  <a:schemeClr val="tx1"/>
                </a:solidFill>
              </a:rPr>
              <a:t>d</a:t>
            </a:r>
            <a:r>
              <a:rPr lang="en-US" altLang="en-US" sz="2000" dirty="0">
                <a:solidFill>
                  <a:schemeClr val="tx1"/>
                </a:solidFill>
              </a:rPr>
              <a:t> or </a:t>
            </a:r>
            <a:r>
              <a:rPr lang="en-US" altLang="en-US" sz="2000" i="1" dirty="0">
                <a:solidFill>
                  <a:schemeClr val="tx1"/>
                </a:solidFill>
              </a:rPr>
              <a:t>g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JZS Bayes Factor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solidFill>
                  <a:schemeClr val="tx1"/>
                </a:solidFill>
              </a:rPr>
              <a:t>Akaiki</a:t>
            </a:r>
            <a:r>
              <a:rPr lang="en-US" altLang="en-US" sz="2000" dirty="0">
                <a:solidFill>
                  <a:schemeClr val="tx1"/>
                </a:solidFill>
              </a:rPr>
              <a:t> Information Criterion (AIC)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Bayesian Information Criterion (BIC)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7C0B-3107-4E8D-AD74-15164D7B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6) Will alternative statistics help?</a:t>
            </a:r>
            <a:endParaRPr lang="fr-FR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11760" y="929323"/>
            <a:ext cx="11437938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In fact, for a 2-sample </a:t>
            </a:r>
            <a:r>
              <a:rPr lang="en-US" altLang="en-US" sz="2000" i="1" dirty="0">
                <a:solidFill>
                  <a:schemeClr val="tx1"/>
                </a:solidFill>
              </a:rPr>
              <a:t>t</a:t>
            </a:r>
            <a:r>
              <a:rPr lang="en-US" altLang="en-US" sz="2000" dirty="0">
                <a:solidFill>
                  <a:schemeClr val="tx1"/>
                </a:solidFill>
              </a:rPr>
              <a:t>-test with known sample sizes </a:t>
            </a: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 and </a:t>
            </a: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2</a:t>
            </a:r>
            <a:r>
              <a:rPr lang="en-US" altLang="en-US" sz="2000" dirty="0">
                <a:solidFill>
                  <a:schemeClr val="tx1"/>
                </a:solidFill>
              </a:rPr>
              <a:t>, all of these statistics (and a few others) are </a:t>
            </a:r>
            <a:r>
              <a:rPr lang="en-US" altLang="en-US" sz="2000" i="1" dirty="0">
                <a:solidFill>
                  <a:schemeClr val="tx1"/>
                </a:solidFill>
              </a:rPr>
              <a:t>mathematically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</a:rPr>
              <a:t>equivalent</a:t>
            </a:r>
            <a:r>
              <a:rPr lang="en-US" altLang="en-US" sz="2000" dirty="0">
                <a:solidFill>
                  <a:schemeClr val="tx1"/>
                </a:solidFill>
              </a:rPr>
              <a:t> to each other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Each statistic tells you exactly the same information </a:t>
            </a:r>
            <a:r>
              <a:rPr lang="en-US" altLang="en-US" sz="2000" i="1" dirty="0">
                <a:solidFill>
                  <a:schemeClr val="tx1"/>
                </a:solidFill>
              </a:rPr>
              <a:t>about the data set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</a:rPr>
              <a:t>Signal-to-noise ratio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</a:rPr>
              <a:t>Given one statistic, you can compute all the others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hlinkClick r:id="rId3"/>
              </a:rPr>
              <a:t>http://www2.psych.purdue.edu/~gfrancis/EquivalentStatistics/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The statistics vary only in how you </a:t>
            </a:r>
            <a:r>
              <a:rPr lang="en-US" altLang="en-US" sz="2000" i="1" dirty="0">
                <a:solidFill>
                  <a:schemeClr val="tx1"/>
                </a:solidFill>
              </a:rPr>
              <a:t>interpret</a:t>
            </a:r>
            <a:r>
              <a:rPr lang="en-US" altLang="en-US" sz="2000" dirty="0">
                <a:solidFill>
                  <a:schemeClr val="tx1"/>
                </a:solidFill>
              </a:rPr>
              <a:t> that information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You should use the statistic that is appropriate for the inferential interpretation you want to make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5B0443-0AAE-41A9-8400-F578A4E5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6) Will alternative statistics help?</a:t>
            </a:r>
            <a:endParaRPr lang="fr-FR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35280" y="876300"/>
            <a:ext cx="11437938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No method of statistical inference is appropriate for every situation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Common statistics are equivalent with regard to the </a:t>
            </a:r>
            <a:r>
              <a:rPr lang="en-US" altLang="en-US" sz="2000" i="1" dirty="0">
                <a:solidFill>
                  <a:schemeClr val="tx1"/>
                </a:solidFill>
              </a:rPr>
              <a:t>information</a:t>
            </a:r>
            <a:r>
              <a:rPr lang="en-US" altLang="en-US" sz="2000" dirty="0">
                <a:solidFill>
                  <a:schemeClr val="tx1"/>
                </a:solidFill>
              </a:rPr>
              <a:t> in the data set</a:t>
            </a:r>
          </a:p>
          <a:p>
            <a:pPr>
              <a:lnSpc>
                <a:spcPct val="115000"/>
              </a:lnSpc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But they can sometimes reach very different conclusions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=</a:t>
            </a:r>
            <a:r>
              <a:rPr lang="en-US" altLang="en-US" sz="2000" i="1" dirty="0">
                <a:solidFill>
                  <a:schemeClr val="tx1"/>
                </a:solidFill>
              </a:rPr>
              <a:t>n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2</a:t>
            </a:r>
            <a:r>
              <a:rPr lang="en-US" altLang="en-US" sz="2000" dirty="0">
                <a:solidFill>
                  <a:schemeClr val="tx1"/>
                </a:solidFill>
              </a:rPr>
              <a:t>=250, </a:t>
            </a:r>
            <a:r>
              <a:rPr lang="en-US" altLang="en-US" sz="2000" i="1" dirty="0">
                <a:solidFill>
                  <a:schemeClr val="tx1"/>
                </a:solidFill>
              </a:rPr>
              <a:t>d</a:t>
            </a:r>
            <a:r>
              <a:rPr lang="en-US" altLang="en-US" sz="2000" dirty="0">
                <a:solidFill>
                  <a:schemeClr val="tx1"/>
                </a:solidFill>
              </a:rPr>
              <a:t>=0.183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</a:rPr>
              <a:t>CI</a:t>
            </a:r>
            <a:r>
              <a:rPr lang="en-US" altLang="en-US" sz="2000" i="1" baseline="-25000" dirty="0">
                <a:solidFill>
                  <a:schemeClr val="tx1"/>
                </a:solidFill>
              </a:rPr>
              <a:t>95</a:t>
            </a:r>
            <a:r>
              <a:rPr lang="en-US" altLang="en-US" sz="2000" dirty="0">
                <a:solidFill>
                  <a:schemeClr val="tx1"/>
                </a:solidFill>
              </a:rPr>
              <a:t> = (0.007, 0.359)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</a:rPr>
              <a:t>p</a:t>
            </a:r>
            <a:r>
              <a:rPr lang="en-US" altLang="en-US" sz="2000" dirty="0">
                <a:solidFill>
                  <a:schemeClr val="tx1"/>
                </a:solidFill>
              </a:rPr>
              <a:t>=0.04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ΔBIC= - 2.03 (evidence for null)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solidFill>
                  <a:schemeClr val="tx1"/>
                </a:solidFill>
              </a:rPr>
              <a:t>ΔAICc</a:t>
            </a:r>
            <a:r>
              <a:rPr lang="en-US" altLang="en-US" sz="2000" dirty="0">
                <a:solidFill>
                  <a:schemeClr val="tx1"/>
                </a:solidFill>
              </a:rPr>
              <a:t> = 2.16 (full model better predicts future data than the null model)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JZS Bayes Factor = 0.755 (weak evidence that slightly favors the null model)</a:t>
            </a:r>
          </a:p>
          <a:p>
            <a:pPr lvl="1"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400" dirty="0"/>
          </a:p>
          <a:p>
            <a:pPr>
              <a:lnSpc>
                <a:spcPct val="115000"/>
              </a:lnSpc>
            </a:pPr>
            <a:endParaRPr lang="en-US" altLang="en-US" sz="2400" dirty="0"/>
          </a:p>
          <a:p>
            <a:pPr lvl="1">
              <a:lnSpc>
                <a:spcPct val="110000"/>
              </a:lnSpc>
            </a:pP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67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3C9CB4-4E5D-44C9-BDCC-4E6989F2E12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Prisoner’s Dilemma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754063" y="919163"/>
            <a:ext cx="11437937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If you behave well (e.g., report null results, do not practice optional stopping), then you produce fewer “amazing” results than someone who behaves badly.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Your advisor might be disappointed in your output and will not help you (so much) in your career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It can take a lot of time to convince established scientists that they are doing some things improperly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It is certainly true that statistics is not the only important characteristic of science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 wish I had good advice for how to deal with these issue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 think some threat of being “caught” is necessary in order to balance the field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Fundamentals</a:t>
            </a:r>
            <a:endParaRPr lang="en-US" sz="2000" b="0" cap="none" dirty="0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4000" y="919163"/>
            <a:ext cx="11437938" cy="533717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Statistical significance is not the long-term goal of science</a:t>
            </a:r>
          </a:p>
          <a:p>
            <a:pPr>
              <a:lnSpc>
                <a:spcPct val="115000"/>
              </a:lnSpc>
            </a:pPr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Often want to put ourselves in a situation where statistics hardly matter at all (look at physics)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Then replication helps identify methodological (rather than statistical) issues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 DARPA once put out a call for methods to identify “robust effects” in the social sciences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Wisdom of the crowds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Replication 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Researcher reputation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Pattern of citations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How do we know something is “robust”?</a:t>
            </a:r>
          </a:p>
        </p:txBody>
      </p:sp>
    </p:spTree>
    <p:extLst>
      <p:ext uri="{BB962C8B-B14F-4D97-AF65-F5344CB8AC3E}">
        <p14:creationId xmlns:p14="http://schemas.microsoft.com/office/powerpoint/2010/main" val="1541260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Not Just Replication</a:t>
            </a:r>
            <a:endParaRPr lang="en-US" b="0" cap="none" dirty="0">
              <a:solidFill>
                <a:schemeClr val="tx1"/>
              </a:solidFill>
              <a:latin typeface="Calibri Light (Headings)"/>
              <a:ea typeface="MS PGothic" charset="0"/>
              <a:cs typeface="Calibri Light (Headings)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7975" y="755650"/>
            <a:ext cx="6383629" cy="545941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Consider superconductivity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Discovered in 1911, plays an important role in fMRI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How do we know superconductivity works the same in Lausanne and West Lafayette, Indiana?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Mountains?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Lake versus river?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Brick buildings?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French versus English?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7T versus 3T?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It’s not just that superconductivity worked before!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Every new environment is different</a:t>
            </a:r>
          </a:p>
        </p:txBody>
      </p:sp>
      <p:pic>
        <p:nvPicPr>
          <p:cNvPr id="757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18" y="1019175"/>
            <a:ext cx="423333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3"/>
          <a:stretch>
            <a:fillRect/>
          </a:stretch>
        </p:blipFill>
        <p:spPr bwMode="auto">
          <a:xfrm>
            <a:off x="7652796" y="3727450"/>
            <a:ext cx="3761092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274763"/>
            <a:ext cx="508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17" y="4173538"/>
            <a:ext cx="47582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Mechanisms</a:t>
            </a:r>
            <a:endParaRPr lang="en-US" sz="2000" b="0" cap="none" dirty="0">
              <a:solidFill>
                <a:schemeClr val="tx1"/>
              </a:solidFill>
              <a:latin typeface="Calibri Light (Headings)"/>
              <a:ea typeface="MS PGothic" charset="0"/>
              <a:cs typeface="Calibri Light (Headings)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2088" y="614363"/>
            <a:ext cx="11999912" cy="561498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There is a theory about superconductivity that describes mechanisms that produce it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Meissner effect (1930s)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Cooper pairs in quantum mechanisms (1950s)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This theory predicts when superconductivity works and when it does not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That’s how engineering works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It’s not perfect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High-temperature superconductivity remains unexplained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That’s where science is being done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We know/believe fMRI will work in both Lausanne and West Lafayette because we understand the mechanisms that determine when superconductivity will happen</a:t>
            </a:r>
          </a:p>
        </p:txBody>
      </p:sp>
    </p:spTree>
    <p:extLst>
      <p:ext uri="{BB962C8B-B14F-4D97-AF65-F5344CB8AC3E}">
        <p14:creationId xmlns:p14="http://schemas.microsoft.com/office/powerpoint/2010/main" val="2441847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Getting To Mechanisms</a:t>
            </a:r>
            <a:endParaRPr lang="en-US" b="0" cap="none" dirty="0">
              <a:solidFill>
                <a:schemeClr val="tx1"/>
              </a:solidFill>
              <a:latin typeface="Calibri Light (Headings)"/>
              <a:ea typeface="MS PGothic" charset="0"/>
              <a:cs typeface="Calibri Light (Headings)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9102" y="721360"/>
            <a:ext cx="11220115" cy="53371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If we want to have successful/robust science, our long term goal is identification of mechanisms</a:t>
            </a:r>
          </a:p>
          <a:p>
            <a:pPr>
              <a:lnSpc>
                <a:spcPct val="115000"/>
              </a:lnSpc>
              <a:defRPr/>
            </a:pPr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We might not get there in our lifetime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Exploratory work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Confirmatory work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Proposing theories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Testing theories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We are not going to have replicable/reproducible science until we can specify and justify mechanisms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It might not look the same as in physics</a:t>
            </a:r>
          </a:p>
        </p:txBody>
      </p:sp>
    </p:spTree>
    <p:extLst>
      <p:ext uri="{BB962C8B-B14F-4D97-AF65-F5344CB8AC3E}">
        <p14:creationId xmlns:p14="http://schemas.microsoft.com/office/powerpoint/2010/main" val="1326373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Plague</a:t>
            </a:r>
            <a:endParaRPr lang="en-US" b="0" cap="none" dirty="0">
              <a:solidFill>
                <a:schemeClr val="tx1"/>
              </a:solidFill>
              <a:latin typeface="Calibri Light (Headings)"/>
              <a:ea typeface="MS PGothic" charset="0"/>
              <a:cs typeface="Calibri Light (Headings)"/>
            </a:endParaRP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0378" y="690245"/>
            <a:ext cx="11219640" cy="53371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Paul-Louis </a:t>
            </a:r>
            <a:r>
              <a:rPr lang="en-US" sz="2000" dirty="0" err="1">
                <a:solidFill>
                  <a:schemeClr val="tx1"/>
                </a:solidFill>
                <a:ea typeface="MS PGothic" charset="0"/>
              </a:rPr>
              <a:t>Simond</a:t>
            </a: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 (1898) discovered that the plague was transmitted by fleas on rats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Once a mechanism is identified, it suggests what to do 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To reduce occurrence of the plague, reduce the number of rats and contact with rats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Kill rats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Keep dogs and cats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Seal food containers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Set rat traps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Avoid rats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Don’t bother with quarantining the family of an infected person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Not precise predictions about the magnitude of the benefit (but they should all work to some extent)</a:t>
            </a:r>
          </a:p>
        </p:txBody>
      </p:sp>
      <p:pic>
        <p:nvPicPr>
          <p:cNvPr id="819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86" y="2391440"/>
            <a:ext cx="4563427" cy="2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722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Mechanisms In Life Sciences</a:t>
            </a:r>
            <a:endParaRPr lang="en-US" b="0" cap="none" dirty="0">
              <a:solidFill>
                <a:schemeClr val="tx1"/>
              </a:solidFill>
              <a:latin typeface="Calibri Light (Headings)"/>
              <a:ea typeface="MS PGothic" charset="0"/>
              <a:cs typeface="Calibri Light (Headings)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3040" y="862013"/>
            <a:ext cx="11437938" cy="438943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Psychology faces challenges because there are very few proposed mechanisms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Even when something seems to be a strong effect, we cannot judge when it will apply and when it will not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Neuroscience and medicine have some hope because scientists naturally seek out mechanisms based on biology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But there are other problems with sample sizes and costs of investigations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Keep in mind that the long-term goal is to identify mechanisms, and plan studies and analyses accordingly</a:t>
            </a:r>
          </a:p>
        </p:txBody>
      </p:sp>
    </p:spTree>
    <p:extLst>
      <p:ext uri="{BB962C8B-B14F-4D97-AF65-F5344CB8AC3E}">
        <p14:creationId xmlns:p14="http://schemas.microsoft.com/office/powerpoint/2010/main" val="280865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327194" y="4710341"/>
            <a:ext cx="4460706" cy="64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Greg Francis – lecture IV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B9B062-DCC5-4BA4-846A-76D238EC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3592286"/>
            <a:ext cx="11029615" cy="949132"/>
          </a:xfrm>
        </p:spPr>
        <p:txBody>
          <a:bodyPr>
            <a:normAutofit/>
          </a:bodyPr>
          <a:lstStyle/>
          <a:p>
            <a:r>
              <a:rPr lang="fr-CH" dirty="0" err="1"/>
              <a:t>What</a:t>
            </a:r>
            <a:r>
              <a:rPr lang="fr-CH" dirty="0"/>
              <a:t> do </a:t>
            </a:r>
            <a:r>
              <a:rPr lang="fr-CH" dirty="0" err="1"/>
              <a:t>we</a:t>
            </a:r>
            <a:r>
              <a:rPr lang="fr-CH" dirty="0"/>
              <a:t> do </a:t>
            </a:r>
            <a:r>
              <a:rPr lang="fr-CH" dirty="0" err="1"/>
              <a:t>now</a:t>
            </a:r>
            <a:r>
              <a:rPr lang="en-US" dirty="0"/>
              <a:t>?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solidFill>
                  <a:schemeClr val="tx1"/>
                </a:solidFill>
              </a:rPr>
              <a:t>Conclusions</a:t>
            </a:r>
            <a:endParaRPr lang="en-US" b="0" cap="none" dirty="0">
              <a:solidFill>
                <a:schemeClr val="tx1"/>
              </a:solidFill>
              <a:latin typeface="Calibri Light (Headings)"/>
              <a:ea typeface="MS PGothic" charset="0"/>
              <a:cs typeface="Calibri Light (Headings)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3520" y="1055688"/>
            <a:ext cx="11437938" cy="30384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There are methods that identify improper or invalid scientific analyses</a:t>
            </a:r>
          </a:p>
          <a:p>
            <a:pPr>
              <a:lnSpc>
                <a:spcPct val="115000"/>
              </a:lnSpc>
            </a:pPr>
            <a:r>
              <a:rPr lang="en-US" sz="2000" i="1" dirty="0">
                <a:solidFill>
                  <a:schemeClr val="tx1"/>
                </a:solidFill>
                <a:ea typeface="MS PGothic" charset="0"/>
              </a:rPr>
              <a:t>“Only when the tide goes out do you discover who has been swimming naked.”  Warren Buffet </a:t>
            </a:r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Science requires a level of care that goes well beyond most professions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Nobel prize winning physicist Richard Feynman described it this way: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“</a:t>
            </a:r>
            <a:r>
              <a:rPr lang="en-US" altLang="ja-JP" sz="2000" b="1" dirty="0">
                <a:solidFill>
                  <a:schemeClr val="tx1"/>
                </a:solidFill>
                <a:ea typeface="MS PGothic" charset="0"/>
              </a:rPr>
              <a:t>The first principle is that you must not fool yourself--and you are the easiest person to fool.</a:t>
            </a: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ea typeface="MS PGothic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altLang="ja-JP" sz="2000" dirty="0">
                <a:solidFill>
                  <a:schemeClr val="tx1"/>
                </a:solidFill>
                <a:ea typeface="MS PGothic" charset="0"/>
              </a:rPr>
              <a:t>Be careful. Be honest.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83" y="4093534"/>
            <a:ext cx="3183257" cy="21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48" y="4093534"/>
            <a:ext cx="3489056" cy="21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8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1144"/>
          <p:cNvSpPr txBox="1"/>
          <p:nvPr/>
        </p:nvSpPr>
        <p:spPr>
          <a:xfrm>
            <a:off x="203200" y="0"/>
            <a:ext cx="5726000" cy="80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3733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Take home messages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114550"/>
            <a:ext cx="11506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48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hape 843"/>
          <p:cNvSpPr txBox="1">
            <a:spLocks/>
          </p:cNvSpPr>
          <p:nvPr/>
        </p:nvSpPr>
        <p:spPr bwMode="auto">
          <a:xfrm>
            <a:off x="414867" y="2927351"/>
            <a:ext cx="113622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/>
          <a:p>
            <a:pPr algn="ctr">
              <a:buClr>
                <a:schemeClr val="accent1"/>
              </a:buClr>
              <a:buSzPct val="25000"/>
              <a:buFont typeface="PT Sans Narrow" panose="020B0604020202020204" charset="0"/>
              <a:buNone/>
            </a:pPr>
            <a:r>
              <a:rPr lang="en-US" altLang="en-US" sz="3600" dirty="0">
                <a:solidFill>
                  <a:schemeClr val="accent1"/>
                </a:solidFill>
                <a:latin typeface="Calibri" panose="020F0502020204030204" pitchFamily="34" charset="0"/>
                <a:ea typeface="PT Sans Narrow" panose="020B0604020202020204" charset="0"/>
                <a:cs typeface="Calibri" panose="020F0502020204030204" pitchFamily="34" charset="0"/>
                <a:sym typeface="PT Sans Narrow" panose="020B0604020202020204" charset="0"/>
              </a:rPr>
              <a:t>END Class 12</a:t>
            </a:r>
          </a:p>
        </p:txBody>
      </p:sp>
    </p:spTree>
    <p:extLst>
      <p:ext uri="{BB962C8B-B14F-4D97-AF65-F5344CB8AC3E}">
        <p14:creationId xmlns:p14="http://schemas.microsoft.com/office/powerpoint/2010/main" val="85920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Reproducibility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82880" y="821055"/>
            <a:ext cx="11437938" cy="5227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Open Science Collaboration (2015) “</a:t>
            </a:r>
            <a:r>
              <a:rPr lang="en-US" altLang="ja-JP" sz="2000" dirty="0">
                <a:solidFill>
                  <a:schemeClr val="tx1"/>
                </a:solidFill>
                <a:ea typeface="MS PGothic" panose="020B0600070205080204" pitchFamily="34" charset="-128"/>
              </a:rPr>
              <a:t>Estimating the reproducibility of psychological science</a:t>
            </a:r>
            <a:r>
              <a:rPr lang="en-US" altLang="en-US" sz="2000" dirty="0">
                <a:solidFill>
                  <a:schemeClr val="tx1"/>
                </a:solidFill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ea typeface="MS PGothic" panose="020B0600070205080204" pitchFamily="34" charset="-128"/>
              </a:rPr>
              <a:t>. </a:t>
            </a:r>
            <a:r>
              <a:rPr lang="en-US" altLang="ja-JP" sz="2000" i="1" dirty="0">
                <a:solidFill>
                  <a:schemeClr val="tx1"/>
                </a:solidFill>
                <a:ea typeface="MS PGothic" panose="020B0600070205080204" pitchFamily="34" charset="-128"/>
              </a:rPr>
              <a:t>Science</a:t>
            </a:r>
            <a:r>
              <a:rPr lang="en-US" altLang="ja-JP" sz="2000" dirty="0">
                <a:solidFill>
                  <a:schemeClr val="tx1"/>
                </a:solidFill>
                <a:ea typeface="MS PGothic" panose="020B0600070205080204" pitchFamily="34" charset="-128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Conducted replications of 100 studies from three top psychology journals published in 2008</a:t>
            </a:r>
          </a:p>
          <a:p>
            <a:pPr lvl="1"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</a:rPr>
              <a:t>Psychological Science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</a:rPr>
              <a:t>Journal of Personality and Social Psychology</a:t>
            </a:r>
          </a:p>
          <a:p>
            <a:pPr lvl="1"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i="1" dirty="0">
                <a:solidFill>
                  <a:schemeClr val="tx1"/>
                </a:solidFill>
              </a:rPr>
              <a:t>Journal of Experimental Psychology: Learning, Memory, and Cognition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Only 36% of replications produced statistically significant effects</a:t>
            </a: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576236"/>
              </p:ext>
            </p:extLst>
          </p:nvPr>
        </p:nvGraphicFramePr>
        <p:xfrm>
          <a:off x="3760560" y="3689350"/>
          <a:ext cx="4370388" cy="25638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2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6" marR="91446" marT="45706" marB="45706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Replications P&lt;.05 in original direction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4" marR="6858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Overall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35/97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7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JPSP, social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7/31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7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JEP:LMC, cognitive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13/27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7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PSCI, social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7/24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7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PSCI, cognitive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8/15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4" marR="6858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CC8B8-3F64-4642-88B8-97433ADB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Reproducibility</a:t>
            </a:r>
            <a:endParaRPr lang="fr-FR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7290" y="603568"/>
            <a:ext cx="10982390" cy="4699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Reproducibility Project: Cancer Biology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Motived by the report from Amgen that 47 of 53 landmark cancer papers did not replicate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Conducting independent replications of 50 cancer studies published in </a:t>
            </a:r>
            <a:r>
              <a:rPr lang="en-US" sz="2000" i="1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Nature</a:t>
            </a: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, </a:t>
            </a:r>
            <a:r>
              <a:rPr lang="en-US" sz="2000" i="1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Science</a:t>
            </a: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, </a:t>
            </a:r>
            <a:r>
              <a:rPr lang="en-US" sz="2000" i="1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Cell </a:t>
            </a: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and other high-impact journals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Summer 2018: reduced to 18 studies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As of December </a:t>
            </a:r>
            <a:r>
              <a:rPr lang="en-US" altLang="ja-JP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2018: </a:t>
            </a:r>
          </a:p>
          <a:p>
            <a:pPr lvl="1">
              <a:lnSpc>
                <a:spcPct val="100000"/>
              </a:lnSpc>
            </a:pPr>
            <a:r>
              <a:rPr lang="en-US" altLang="ja-JP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4 studies reproduced important parts of the original papers</a:t>
            </a:r>
          </a:p>
          <a:p>
            <a:pPr lvl="1">
              <a:lnSpc>
                <a:spcPct val="100000"/>
              </a:lnSpc>
            </a:pPr>
            <a:r>
              <a:rPr lang="en-US" altLang="ja-JP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3 studies produced mixed results</a:t>
            </a:r>
          </a:p>
          <a:p>
            <a:pPr lvl="1">
              <a:lnSpc>
                <a:spcPct val="100000"/>
              </a:lnSpc>
            </a:pPr>
            <a:r>
              <a:rPr lang="en-US" altLang="ja-JP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2 studies produced negative results</a:t>
            </a:r>
          </a:p>
          <a:p>
            <a:pPr lvl="1">
              <a:lnSpc>
                <a:spcPct val="100000"/>
              </a:lnSpc>
            </a:pPr>
            <a:r>
              <a:rPr lang="en-US" altLang="ja-JP" sz="2000" dirty="0">
                <a:solidFill>
                  <a:schemeClr val="tx1"/>
                </a:solidFill>
                <a:ea typeface="MS PGothic" charset="0"/>
                <a:cs typeface="Angsana New" panose="02020603050405020304" pitchFamily="18" charset="-34"/>
              </a:rPr>
              <a:t>2 studies could not be interpreted</a:t>
            </a:r>
          </a:p>
        </p:txBody>
      </p:sp>
      <p:pic>
        <p:nvPicPr>
          <p:cNvPr id="12291" name="Picture 1" descr="Screen Shot 2017-12-06 at 10.11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31" y="3734863"/>
            <a:ext cx="6520569" cy="27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52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918A-11FF-4D71-A1E5-BFA69A9D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Reproducibility</a:t>
            </a:r>
            <a:endParaRPr lang="fr-FR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2880" y="854075"/>
            <a:ext cx="11437938" cy="5337175"/>
          </a:xfrm>
        </p:spPr>
        <p:txBody>
          <a:bodyPr>
            <a:normAutofit/>
          </a:bodyPr>
          <a:lstStyle/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I find the these reproducibility projects rather strange</a:t>
            </a:r>
          </a:p>
          <a:p>
            <a:pPr lvl="1" fontAlgn="auto">
              <a:lnSpc>
                <a:spcPct val="115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They are purely empirical investigations of replication</a:t>
            </a:r>
          </a:p>
          <a:p>
            <a:pPr lvl="1" fontAlgn="auto">
              <a:lnSpc>
                <a:spcPct val="115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The findings are devoid of any theoretical context (for the field in general and for the original studies)</a:t>
            </a:r>
          </a:p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Still, the low replication rates are disturbing</a:t>
            </a:r>
          </a:p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There are now calls for new ways of doing science</a:t>
            </a:r>
          </a:p>
          <a:p>
            <a:pPr marL="914400" lvl="1" indent="-4572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Do not trust a single study</a:t>
            </a:r>
          </a:p>
          <a:p>
            <a:pPr marL="914400" lvl="1" indent="-4572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Trust only replicable findings</a:t>
            </a:r>
          </a:p>
          <a:p>
            <a:pPr marL="914400" lvl="1" indent="-4572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Pre-register experiment / analysis designs</a:t>
            </a:r>
          </a:p>
          <a:p>
            <a:pPr marL="914400" lvl="1" indent="-4572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Run high powered studies</a:t>
            </a:r>
          </a:p>
          <a:p>
            <a:pPr marL="914400" lvl="1" indent="-4572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Lower the </a:t>
            </a:r>
            <a:r>
              <a:rPr lang="en-US" altLang="en-US" sz="2000" i="1" dirty="0">
                <a:solidFill>
                  <a:schemeClr val="tx1"/>
                </a:solidFill>
              </a:rPr>
              <a:t>p</a:t>
            </a:r>
            <a:r>
              <a:rPr lang="en-US" altLang="en-US" sz="2000" dirty="0">
                <a:solidFill>
                  <a:schemeClr val="tx1"/>
                </a:solidFill>
              </a:rPr>
              <a:t>-value criterion for significance</a:t>
            </a:r>
          </a:p>
          <a:p>
            <a:pPr marL="914400" lvl="1" indent="-457200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Alternative statistics</a:t>
            </a:r>
          </a:p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I don’t think any of these ideas are sufficient, we need to explore fundamental issues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1) Can we trust a single study?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62560" y="989013"/>
            <a:ext cx="11437938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If it is a well done study, I do not see why not.</a:t>
            </a:r>
          </a:p>
          <a:p>
            <a:pPr lvl="1">
              <a:lnSpc>
                <a:spcPct val="114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p=0.01 means the same thing whether the data are from a single study or from a pooling of multiple studies</a:t>
            </a:r>
          </a:p>
          <a:p>
            <a:pPr lvl="1">
              <a:lnSpc>
                <a:spcPct val="114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 do not deny value in replication studies, but it is too much to claim that we cannot trust a study by itself</a:t>
            </a:r>
          </a:p>
          <a:p>
            <a:pPr lvl="1">
              <a:lnSpc>
                <a:spcPct val="114000"/>
              </a:lnSpc>
              <a:buSzPct val="80000"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The value of replication is to test experimental methods</a:t>
            </a:r>
          </a:p>
          <a:p>
            <a:pPr lvl="1">
              <a:lnSpc>
                <a:spcPct val="114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Generalization (across samples, equipment, experimenters)</a:t>
            </a:r>
          </a:p>
          <a:p>
            <a:pPr lvl="1">
              <a:lnSpc>
                <a:spcPct val="114000"/>
              </a:lnSpc>
              <a:buSzPct val="80000"/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Such replication tests are very difficult because the comparison of methods requires multiple well done studies with convincing results</a:t>
            </a:r>
          </a:p>
          <a:p>
            <a:pPr lvl="1">
              <a:lnSpc>
                <a:spcPct val="114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Science is difficult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2) Should we only trust replicated findings?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32080" y="957263"/>
            <a:ext cx="11437938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We already saw that too much success (replication) can indicate that the reported findings are biased and should not be trusted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Moreover, the studies that fail to replicate (e.g., produce non-significant outcomes) still contain some information 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50" y="2460702"/>
            <a:ext cx="6541461" cy="394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2) Should we publish regardless of significance?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54000" y="1019175"/>
            <a:ext cx="11816080" cy="5337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Non-significant experiments contain information about effects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Publishing both significant and non-significant effects would allow readers to see all the data and draw proper conclusions about effects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But, readers may not know how to interpret an individual study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Can there be a “conclusions” section to an article when it only adds data to a pool?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Have to use meta-analysis (how to decide which findings to include?)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When do you stop running experiments?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If the meta-analysis gives p=0.08, do you add more experiments until p&lt;0.05? </a:t>
            </a:r>
          </a:p>
          <a:p>
            <a:pPr lvl="1">
              <a:lnSpc>
                <a:spcPct val="115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That’s just optional stopping at the experiment level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If you publish all findings for later analysis, why bother with the hypothesis test at all?</a:t>
            </a:r>
          </a:p>
          <a:p>
            <a:pPr>
              <a:lnSpc>
                <a:spcPct val="115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When </a:t>
            </a:r>
            <a:r>
              <a:rPr lang="en-US" altLang="en-US" sz="2000" b="1" dirty="0">
                <a:solidFill>
                  <a:schemeClr val="tx1"/>
                </a:solidFill>
              </a:rPr>
              <a:t>would</a:t>
            </a:r>
            <a:r>
              <a:rPr lang="en-US" altLang="en-US" sz="2000" dirty="0">
                <a:solidFill>
                  <a:schemeClr val="tx1"/>
                </a:solidFill>
              </a:rPr>
              <a:t> you do the hypothesis test?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chael format shor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hael format short" id="{6B1F4269-1D88-4ABF-9AE5-DC22A9761A83}" vid="{50E69C5D-33BA-4BFD-BC61-1352336542F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Michael format short</Template>
  <TotalTime>18407</TotalTime>
  <Words>2647</Words>
  <Application>Microsoft Macintosh PowerPoint</Application>
  <PresentationFormat>Widescreen</PresentationFormat>
  <Paragraphs>346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MS PGothic</vt:lpstr>
      <vt:lpstr>Arial</vt:lpstr>
      <vt:lpstr>Calibri</vt:lpstr>
      <vt:lpstr>Calibri Light (Headings)</vt:lpstr>
      <vt:lpstr>Gill Sans MT</vt:lpstr>
      <vt:lpstr>Helvetica</vt:lpstr>
      <vt:lpstr>Open Sans</vt:lpstr>
      <vt:lpstr>PT Sans Narrow</vt:lpstr>
      <vt:lpstr>Times New Roman</vt:lpstr>
      <vt:lpstr>Wingdings</vt:lpstr>
      <vt:lpstr>Wingdings 2</vt:lpstr>
      <vt:lpstr>Michael format short</vt:lpstr>
      <vt:lpstr>Understanding statistics &amp; experimental design</vt:lpstr>
      <vt:lpstr>PowerPoint Presentation</vt:lpstr>
      <vt:lpstr>What do we do now?</vt:lpstr>
      <vt:lpstr>Reproducibility</vt:lpstr>
      <vt:lpstr>Reproducibility</vt:lpstr>
      <vt:lpstr>Reproducibility</vt:lpstr>
      <vt:lpstr>1) Can we trust a single study?</vt:lpstr>
      <vt:lpstr>2) Should we only trust replicated findings?</vt:lpstr>
      <vt:lpstr>2) Should we publish regardless of significance?</vt:lpstr>
      <vt:lpstr>3) Does pre-registration help?</vt:lpstr>
      <vt:lpstr>3) Does pre-registration help?</vt:lpstr>
      <vt:lpstr>3) Does pre-registration help?</vt:lpstr>
      <vt:lpstr>4) Why don’t we run high powered studies?</vt:lpstr>
      <vt:lpstr>4) Why don’t we run high powered studies?</vt:lpstr>
      <vt:lpstr>4) Why don’t we run high powered studies?</vt:lpstr>
      <vt:lpstr>4) Why don’t we run high powered studies?</vt:lpstr>
      <vt:lpstr>4) Why don’t we run high powered studies?</vt:lpstr>
      <vt:lpstr>4) Why don’t we run high powered studies?</vt:lpstr>
      <vt:lpstr>5) smaller p-value?</vt:lpstr>
      <vt:lpstr>6) Will alternative statistics help?</vt:lpstr>
      <vt:lpstr>6) Will alternative statistics help?</vt:lpstr>
      <vt:lpstr>6) Will alternative statistics help?</vt:lpstr>
      <vt:lpstr>Prisoner’s Dilemma</vt:lpstr>
      <vt:lpstr>Fundamentals</vt:lpstr>
      <vt:lpstr>Not Just Replication</vt:lpstr>
      <vt:lpstr>Mechanisms</vt:lpstr>
      <vt:lpstr>Getting To Mechanisms</vt:lpstr>
      <vt:lpstr>Plague</vt:lpstr>
      <vt:lpstr>Mechanisms In Life Sciences</vt:lpstr>
      <vt:lpstr>Conclusions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PSY200 Cognitive Psychology</dc:title>
  <dc:subject>Lecture 29</dc:subject>
  <dc:creator>Greg Francis</dc:creator>
  <cp:lastModifiedBy>Francis, Gregory S</cp:lastModifiedBy>
  <cp:revision>944</cp:revision>
  <cp:lastPrinted>1998-04-13T18:34:14Z</cp:lastPrinted>
  <dcterms:created xsi:type="dcterms:W3CDTF">2012-03-16T19:36:56Z</dcterms:created>
  <dcterms:modified xsi:type="dcterms:W3CDTF">2025-12-15T09:10:47Z</dcterms:modified>
</cp:coreProperties>
</file>