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3"/>
  </p:notesMasterIdLst>
  <p:sldIdLst>
    <p:sldId id="351" r:id="rId2"/>
    <p:sldId id="329" r:id="rId3"/>
    <p:sldId id="331" r:id="rId4"/>
    <p:sldId id="332" r:id="rId5"/>
    <p:sldId id="333" r:id="rId6"/>
    <p:sldId id="262" r:id="rId7"/>
    <p:sldId id="372" r:id="rId8"/>
    <p:sldId id="275" r:id="rId9"/>
    <p:sldId id="279" r:id="rId10"/>
    <p:sldId id="263" r:id="rId11"/>
    <p:sldId id="391" r:id="rId12"/>
    <p:sldId id="310" r:id="rId13"/>
    <p:sldId id="406" r:id="rId14"/>
    <p:sldId id="392" r:id="rId15"/>
    <p:sldId id="393" r:id="rId16"/>
    <p:sldId id="389" r:id="rId17"/>
    <p:sldId id="390" r:id="rId18"/>
    <p:sldId id="352" r:id="rId19"/>
    <p:sldId id="294" r:id="rId20"/>
    <p:sldId id="394" r:id="rId21"/>
    <p:sldId id="284" r:id="rId22"/>
    <p:sldId id="270" r:id="rId23"/>
    <p:sldId id="271" r:id="rId24"/>
    <p:sldId id="273" r:id="rId25"/>
    <p:sldId id="274" r:id="rId26"/>
    <p:sldId id="286" r:id="rId27"/>
    <p:sldId id="287" r:id="rId28"/>
    <p:sldId id="285" r:id="rId29"/>
    <p:sldId id="288" r:id="rId30"/>
    <p:sldId id="291" r:id="rId31"/>
    <p:sldId id="289" r:id="rId32"/>
    <p:sldId id="290" r:id="rId33"/>
    <p:sldId id="405" r:id="rId34"/>
    <p:sldId id="280" r:id="rId35"/>
    <p:sldId id="301" r:id="rId36"/>
    <p:sldId id="396" r:id="rId37"/>
    <p:sldId id="302" r:id="rId38"/>
    <p:sldId id="395" r:id="rId39"/>
    <p:sldId id="292" r:id="rId40"/>
    <p:sldId id="397" r:id="rId41"/>
    <p:sldId id="354" r:id="rId42"/>
    <p:sldId id="355" r:id="rId43"/>
    <p:sldId id="356" r:id="rId44"/>
    <p:sldId id="357" r:id="rId45"/>
    <p:sldId id="358" r:id="rId46"/>
    <p:sldId id="359" r:id="rId47"/>
    <p:sldId id="360" r:id="rId48"/>
    <p:sldId id="361" r:id="rId49"/>
    <p:sldId id="362" r:id="rId50"/>
    <p:sldId id="363" r:id="rId51"/>
    <p:sldId id="364" r:id="rId52"/>
    <p:sldId id="365" r:id="rId53"/>
    <p:sldId id="303" r:id="rId54"/>
    <p:sldId id="304" r:id="rId55"/>
    <p:sldId id="399" r:id="rId56"/>
    <p:sldId id="400" r:id="rId57"/>
    <p:sldId id="401" r:id="rId58"/>
    <p:sldId id="402" r:id="rId59"/>
    <p:sldId id="403" r:id="rId60"/>
    <p:sldId id="398" r:id="rId61"/>
    <p:sldId id="404" r:id="rId6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372"/>
    <p:restoredTop sz="94519"/>
  </p:normalViewPr>
  <p:slideViewPr>
    <p:cSldViewPr>
      <p:cViewPr varScale="1">
        <p:scale>
          <a:sx n="174" d="100"/>
          <a:sy n="174" d="100"/>
        </p:scale>
        <p:origin x="136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138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77D11E13-FC8D-661D-706D-89E78B790EE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9BB0275B-1A37-8EF8-A930-4C778DD3828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32B20D0F-6230-45C5-D15B-86BCACB9EFC2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EA229E21-9DD3-508F-746F-A439C40D996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8" name="Rectangle 6">
            <a:extLst>
              <a:ext uri="{FF2B5EF4-FFF2-40B4-BE49-F238E27FC236}">
                <a16:creationId xmlns:a16="http://schemas.microsoft.com/office/drawing/2014/main" id="{09FE99A4-17DD-9BDD-6BD7-92DFC2453F9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>
            <a:extLst>
              <a:ext uri="{FF2B5EF4-FFF2-40B4-BE49-F238E27FC236}">
                <a16:creationId xmlns:a16="http://schemas.microsoft.com/office/drawing/2014/main" id="{DE7CF0B6-316B-A8E0-F3D0-AF09FB6FC2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AB27B16-791C-7443-B008-93A887E00E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>
            <a:extLst>
              <a:ext uri="{FF2B5EF4-FFF2-40B4-BE49-F238E27FC236}">
                <a16:creationId xmlns:a16="http://schemas.microsoft.com/office/drawing/2014/main" id="{3008D690-DF8D-E20F-EBBD-8DB9E43FBA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75835E6-5E0D-F340-9250-D74A810A9949}" type="slidenum">
              <a:rPr lang="en-US" altLang="en-US" sz="1200" smtClean="0"/>
              <a:pPr/>
              <a:t>1</a:t>
            </a:fld>
            <a:endParaRPr lang="en-US" altLang="en-US" sz="1200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C1589ABE-5705-E794-8987-D81A6675932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D67AB45B-C7D9-83FA-0595-A5921D49EB40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4A2B7FC0-B75F-ADD6-6FC2-4CF8B0B064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0CBE63F-39CA-3544-8D16-F8D29F867C35}" type="slidenum">
              <a:rPr lang="en-US" altLang="en-US" sz="1200" smtClean="0"/>
              <a:pPr/>
              <a:t>22</a:t>
            </a:fld>
            <a:endParaRPr lang="en-US" altLang="en-US" sz="1200"/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919171A6-6FA5-8DAE-6EF8-11B784371CD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D864176A-6DBD-4D4D-2D02-34E338B1E78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>
            <a:extLst>
              <a:ext uri="{FF2B5EF4-FFF2-40B4-BE49-F238E27FC236}">
                <a16:creationId xmlns:a16="http://schemas.microsoft.com/office/drawing/2014/main" id="{0D965D2B-4476-8309-B040-FCBDF34366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36BC094-D24E-FA4E-8E6B-F42C9E0278B1}" type="slidenum">
              <a:rPr lang="en-US" altLang="en-US" sz="1200" smtClean="0"/>
              <a:pPr/>
              <a:t>23</a:t>
            </a:fld>
            <a:endParaRPr lang="en-US" altLang="en-US" sz="1200"/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97A8DB90-103D-C25F-FE79-0BDC911ACA7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6249971F-CEE2-8D8E-4C33-C8E2504E465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>
            <a:extLst>
              <a:ext uri="{FF2B5EF4-FFF2-40B4-BE49-F238E27FC236}">
                <a16:creationId xmlns:a16="http://schemas.microsoft.com/office/drawing/2014/main" id="{8F25830C-00FE-2742-0130-E2E43C2348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D518681-6C30-4543-A971-DD8785C24721}" type="slidenum">
              <a:rPr lang="en-US" altLang="en-US" sz="1200" smtClean="0"/>
              <a:pPr/>
              <a:t>24</a:t>
            </a:fld>
            <a:endParaRPr lang="en-US" altLang="en-US" sz="1200"/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40970B85-309D-B5E7-4A7D-DE53AAFF4B5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62F58508-A1F0-C3F1-A081-4A395D07714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>
            <a:extLst>
              <a:ext uri="{FF2B5EF4-FFF2-40B4-BE49-F238E27FC236}">
                <a16:creationId xmlns:a16="http://schemas.microsoft.com/office/drawing/2014/main" id="{CA5F5DE8-4D4F-6ED7-EBF1-CD2B463BA5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056F006-ED80-BC4E-BE67-3AA164DDC35C}" type="slidenum">
              <a:rPr lang="en-US" altLang="en-US" sz="1200" smtClean="0"/>
              <a:pPr/>
              <a:t>25</a:t>
            </a:fld>
            <a:endParaRPr lang="en-US" altLang="en-US" sz="1200"/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684E33E9-A8EF-6CDA-8716-167F2FA4810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5C423BB7-532C-38CA-7295-16BC547C802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>
            <a:extLst>
              <a:ext uri="{FF2B5EF4-FFF2-40B4-BE49-F238E27FC236}">
                <a16:creationId xmlns:a16="http://schemas.microsoft.com/office/drawing/2014/main" id="{CAA4BB26-5899-4F0D-576B-D7D832FB44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B2DB9D4-0D08-914B-BDB1-BDB80E8E7AA2}" type="slidenum">
              <a:rPr lang="en-US" altLang="en-US" sz="1200" smtClean="0"/>
              <a:pPr/>
              <a:t>26</a:t>
            </a:fld>
            <a:endParaRPr lang="en-US" altLang="en-US" sz="1200"/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ED30F642-3EAD-028F-F5F5-E14E4864C1C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7333266F-952D-D364-E85A-36873A18A820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>
            <a:extLst>
              <a:ext uri="{FF2B5EF4-FFF2-40B4-BE49-F238E27FC236}">
                <a16:creationId xmlns:a16="http://schemas.microsoft.com/office/drawing/2014/main" id="{3A66B69F-3753-1F4D-10DD-F3C2AEB96B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9638E13-89F8-4645-BCAF-52E0045229B9}" type="slidenum">
              <a:rPr lang="en-US" altLang="en-US" sz="1200" smtClean="0"/>
              <a:pPr/>
              <a:t>27</a:t>
            </a:fld>
            <a:endParaRPr lang="en-US" altLang="en-US" sz="1200"/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E3E65E7E-877F-3BED-6FA4-913EA0D1EC9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905AFA67-8274-E48D-F7CA-0FDB8A2CBCE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>
            <a:extLst>
              <a:ext uri="{FF2B5EF4-FFF2-40B4-BE49-F238E27FC236}">
                <a16:creationId xmlns:a16="http://schemas.microsoft.com/office/drawing/2014/main" id="{FCB2A150-2AF1-0DC6-7823-6E1D81569A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C7CB19B-008F-954A-BF3A-4E649CE55ECC}" type="slidenum">
              <a:rPr lang="en-US" altLang="en-US" sz="1200" smtClean="0"/>
              <a:pPr/>
              <a:t>28</a:t>
            </a:fld>
            <a:endParaRPr lang="en-US" altLang="en-US" sz="1200"/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2CBF348C-8C37-93BF-34EF-EA144F1F9B6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05F8CFA4-32AF-C662-C91D-13E56996ACA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>
            <a:extLst>
              <a:ext uri="{FF2B5EF4-FFF2-40B4-BE49-F238E27FC236}">
                <a16:creationId xmlns:a16="http://schemas.microsoft.com/office/drawing/2014/main" id="{75B8FAF1-AB60-41CC-EEEC-BEA88CC3C7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CBEBC24-E07D-0449-BB48-221F78AFA696}" type="slidenum">
              <a:rPr lang="en-US" altLang="en-US" sz="1200" smtClean="0"/>
              <a:pPr/>
              <a:t>29</a:t>
            </a:fld>
            <a:endParaRPr lang="en-US" altLang="en-US" sz="1200"/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0D708DA8-985C-E037-2ADE-536FE4BC036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4EE28A2A-51C0-CABF-50B2-D4881AFC32BF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>
            <a:extLst>
              <a:ext uri="{FF2B5EF4-FFF2-40B4-BE49-F238E27FC236}">
                <a16:creationId xmlns:a16="http://schemas.microsoft.com/office/drawing/2014/main" id="{D5B80D44-EB96-7BD3-277C-5A488D73A2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34525A7-3860-B942-9244-320ADB5662E2}" type="slidenum">
              <a:rPr lang="en-US" altLang="en-US" sz="1200" smtClean="0"/>
              <a:pPr/>
              <a:t>30</a:t>
            </a:fld>
            <a:endParaRPr lang="en-US" altLang="en-US" sz="1200"/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52B963B5-A9F3-C867-2205-EA32A8328E9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4FA2589C-99BE-88C8-743F-C6FB1DBA4354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>
            <a:extLst>
              <a:ext uri="{FF2B5EF4-FFF2-40B4-BE49-F238E27FC236}">
                <a16:creationId xmlns:a16="http://schemas.microsoft.com/office/drawing/2014/main" id="{4F3C7A14-79DD-F555-F1AA-149EDF8165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4E70145-EC7A-1C40-8B92-ACBA1900DABB}" type="slidenum">
              <a:rPr lang="en-US" altLang="en-US" sz="1200" smtClean="0"/>
              <a:pPr/>
              <a:t>31</a:t>
            </a:fld>
            <a:endParaRPr lang="en-US" altLang="en-US" sz="1200"/>
          </a:p>
        </p:txBody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C3459FA9-CF19-05E5-DF5C-804869CC4F0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EB13FD81-C0D4-05A1-7C89-C52374EC3642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>
            <a:extLst>
              <a:ext uri="{FF2B5EF4-FFF2-40B4-BE49-F238E27FC236}">
                <a16:creationId xmlns:a16="http://schemas.microsoft.com/office/drawing/2014/main" id="{9EA1DC7C-3740-55BA-717F-16BB422299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7BB9F33-A666-B841-B3B1-90381ACAFE8A}" type="slidenum">
              <a:rPr lang="en-US" altLang="en-US" sz="1200" smtClean="0"/>
              <a:pPr/>
              <a:t>6</a:t>
            </a:fld>
            <a:endParaRPr lang="en-US" altLang="en-US" sz="1200"/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FAE5B5C3-3906-0EE4-039A-FFD96309E7F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1540FD7D-3944-5EFF-E67C-89F62A8DFF9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>
            <a:extLst>
              <a:ext uri="{FF2B5EF4-FFF2-40B4-BE49-F238E27FC236}">
                <a16:creationId xmlns:a16="http://schemas.microsoft.com/office/drawing/2014/main" id="{88E0D824-1CDA-B1D5-23A6-B8CA58E1AA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39A01DC-9E87-0A48-8906-9E358FA903A3}" type="slidenum">
              <a:rPr lang="en-US" altLang="en-US" sz="1200" smtClean="0"/>
              <a:pPr/>
              <a:t>32</a:t>
            </a:fld>
            <a:endParaRPr lang="en-US" altLang="en-US" sz="1200"/>
          </a:p>
        </p:txBody>
      </p:sp>
      <p:sp>
        <p:nvSpPr>
          <p:cNvPr id="77826" name="Rectangle 2">
            <a:extLst>
              <a:ext uri="{FF2B5EF4-FFF2-40B4-BE49-F238E27FC236}">
                <a16:creationId xmlns:a16="http://schemas.microsoft.com/office/drawing/2014/main" id="{37629865-9669-1552-52F4-E0BB30E70D9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0D4AA740-E83F-CFFE-9790-20D8754FC3C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>
            <a:extLst>
              <a:ext uri="{FF2B5EF4-FFF2-40B4-BE49-F238E27FC236}">
                <a16:creationId xmlns:a16="http://schemas.microsoft.com/office/drawing/2014/main" id="{BF892DB7-E2B2-5805-3DB8-00855412B1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A5ECAC6-EB88-0D44-9930-98959F15CA36}" type="slidenum">
              <a:rPr lang="en-US" altLang="en-US" sz="1200" smtClean="0"/>
              <a:pPr/>
              <a:t>33</a:t>
            </a:fld>
            <a:endParaRPr lang="en-US" altLang="en-US" sz="1200"/>
          </a:p>
        </p:txBody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id="{5BD65DBD-0EBB-C769-D071-BC77FFC533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4CB25E84-4AD9-C447-EE34-42F8747879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>
            <a:extLst>
              <a:ext uri="{FF2B5EF4-FFF2-40B4-BE49-F238E27FC236}">
                <a16:creationId xmlns:a16="http://schemas.microsoft.com/office/drawing/2014/main" id="{ADEF9656-725D-ED1D-4B34-91ED594D99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368890E-1B1C-F74F-9819-578B48513BF5}" type="slidenum">
              <a:rPr lang="en-US" altLang="en-US" sz="1200" smtClean="0"/>
              <a:pPr/>
              <a:t>34</a:t>
            </a:fld>
            <a:endParaRPr lang="en-US" altLang="en-US" sz="1200"/>
          </a:p>
        </p:txBody>
      </p:sp>
      <p:sp>
        <p:nvSpPr>
          <p:cNvPr id="81922" name="Rectangle 2">
            <a:extLst>
              <a:ext uri="{FF2B5EF4-FFF2-40B4-BE49-F238E27FC236}">
                <a16:creationId xmlns:a16="http://schemas.microsoft.com/office/drawing/2014/main" id="{BBD14669-CC49-FD62-2109-53E9F4C3033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8F97477B-DAB2-0F11-E317-5C7369F87E22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>
            <a:extLst>
              <a:ext uri="{FF2B5EF4-FFF2-40B4-BE49-F238E27FC236}">
                <a16:creationId xmlns:a16="http://schemas.microsoft.com/office/drawing/2014/main" id="{54D98ECC-B0F1-CA29-B0FA-E0E8BF487F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D7E9E83-5A93-3F45-9D8B-B18FEE153B8E}" type="slidenum">
              <a:rPr lang="en-US" altLang="en-US" sz="1200" smtClean="0"/>
              <a:pPr/>
              <a:t>35</a:t>
            </a:fld>
            <a:endParaRPr lang="en-US" altLang="en-US" sz="1200"/>
          </a:p>
        </p:txBody>
      </p:sp>
      <p:sp>
        <p:nvSpPr>
          <p:cNvPr id="83970" name="Rectangle 2">
            <a:extLst>
              <a:ext uri="{FF2B5EF4-FFF2-40B4-BE49-F238E27FC236}">
                <a16:creationId xmlns:a16="http://schemas.microsoft.com/office/drawing/2014/main" id="{0FAD1F2C-6124-6216-E1F5-6E5162F2789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AA049086-68E6-1A77-AB51-BDA626AB97B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>
            <a:extLst>
              <a:ext uri="{FF2B5EF4-FFF2-40B4-BE49-F238E27FC236}">
                <a16:creationId xmlns:a16="http://schemas.microsoft.com/office/drawing/2014/main" id="{CB04CFB2-F2DE-EAEE-0186-B9BC76AA9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C2D4BF1-CDC3-A343-B596-B4F667F60704}" type="slidenum">
              <a:rPr lang="en-US" altLang="en-US" sz="1200" smtClean="0"/>
              <a:pPr/>
              <a:t>37</a:t>
            </a:fld>
            <a:endParaRPr lang="en-US" altLang="en-US" sz="1200"/>
          </a:p>
        </p:txBody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39FB9436-9DFE-D697-9E75-F07318DCA2B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636C850E-6274-1A47-7715-596DC0C3F3D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>
            <a:extLst>
              <a:ext uri="{FF2B5EF4-FFF2-40B4-BE49-F238E27FC236}">
                <a16:creationId xmlns:a16="http://schemas.microsoft.com/office/drawing/2014/main" id="{52D7EB1C-5A62-9ACA-6EFC-76D4D96BFE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0CD22AB-E93A-AD4C-A90E-D8F747FB4D6E}" type="slidenum">
              <a:rPr lang="en-US" altLang="en-US" sz="1200" smtClean="0"/>
              <a:pPr/>
              <a:t>39</a:t>
            </a:fld>
            <a:endParaRPr lang="en-US" altLang="en-US" sz="1200"/>
          </a:p>
        </p:txBody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6E853AE7-6D19-8614-8D8C-6636B681648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43AB4E13-9199-3AEF-526B-4670877A7D8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>
            <a:extLst>
              <a:ext uri="{FF2B5EF4-FFF2-40B4-BE49-F238E27FC236}">
                <a16:creationId xmlns:a16="http://schemas.microsoft.com/office/drawing/2014/main" id="{C5D391D5-621A-E434-4EDB-8AE40FC635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6" name="Rectangle 3">
            <a:extLst>
              <a:ext uri="{FF2B5EF4-FFF2-40B4-BE49-F238E27FC236}">
                <a16:creationId xmlns:a16="http://schemas.microsoft.com/office/drawing/2014/main" id="{4BB187C5-4363-AD90-47EE-A4CCBB3D9A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So what are the melanocytes ?in order to understand it , I will take u through melanocyte biology briefly ..</a:t>
            </a:r>
            <a:r>
              <a:rPr lang="en-GB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GB" altLang="en-US" b="1">
                <a:latin typeface="Arial" panose="020B0604020202020204" pitchFamily="34" charset="0"/>
                <a:ea typeface="ＭＳ Ｐゴシック" panose="020B0600070205080204" pitchFamily="34" charset="-128"/>
              </a:rPr>
              <a:t>Melanocytes are neural crest–derived pigment cells </a:t>
            </a:r>
            <a:r>
              <a:rPr lang="en-GB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that </a:t>
            </a:r>
            <a:r>
              <a:rPr lang="en-GB" altLang="en-US" i="1" u="sng">
                <a:latin typeface="Arial" panose="020B0604020202020204" pitchFamily="34" charset="0"/>
                <a:ea typeface="ＭＳ Ｐゴシック" panose="020B0600070205080204" pitchFamily="34" charset="-128"/>
              </a:rPr>
              <a:t>migrate</a:t>
            </a:r>
            <a:r>
              <a:rPr lang="en-GB" altLang="en-US" i="1">
                <a:latin typeface="Arial" panose="020B0604020202020204" pitchFamily="34" charset="0"/>
                <a:ea typeface="ＭＳ Ｐゴシック" panose="020B0600070205080204" pitchFamily="34" charset="-128"/>
              </a:rPr>
              <a:t> into skin and hair follicles during embryogenesis.</a:t>
            </a:r>
            <a:r>
              <a:rPr lang="en-US" altLang="en-US" b="1">
                <a:latin typeface="Arial" panose="020B0604020202020204" pitchFamily="34" charset="0"/>
                <a:ea typeface="ＭＳ Ｐゴシック" panose="020B0600070205080204" pitchFamily="34" charset="-128"/>
              </a:rPr>
              <a:t>Under normal conditions it is not the numbers of melanocytes in the skin that determine the degree of pigmentation but </a:t>
            </a:r>
            <a:r>
              <a:rPr lang="en-US" altLang="en-US" b="1" u="sng">
                <a:latin typeface="Arial" panose="020B0604020202020204" pitchFamily="34" charset="0"/>
                <a:ea typeface="ＭＳ Ｐゴシック" panose="020B0600070205080204" pitchFamily="34" charset="-128"/>
              </a:rPr>
              <a:t>their levels </a:t>
            </a:r>
            <a:r>
              <a:rPr lang="en-US" altLang="en-US" b="1">
                <a:latin typeface="Arial" panose="020B0604020202020204" pitchFamily="34" charset="0"/>
                <a:ea typeface="ＭＳ Ｐゴシック" panose="020B0600070205080204" pitchFamily="34" charset="-128"/>
              </a:rPr>
              <a:t>of activity.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  RPE -pigment cells  originates from the optic cup and forms the  retinal pigment epithelium (RPE), a cell  monolayer lying at the interface between the photoreceptive retina and the  choroid  (Martinez-Morales et al., 2004). </a:t>
            </a: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AS I AM WORKING ON MOUSE MELANOCYTES ………………LETSS SEE THE 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>
            <a:extLst>
              <a:ext uri="{FF2B5EF4-FFF2-40B4-BE49-F238E27FC236}">
                <a16:creationId xmlns:a16="http://schemas.microsoft.com/office/drawing/2014/main" id="{57219100-640A-79B7-53A2-3B61BC9978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506119D-715F-4645-B427-96B4247EFC56}" type="slidenum">
              <a:rPr lang="en-US" altLang="en-US" sz="1200" smtClean="0"/>
              <a:pPr/>
              <a:t>53</a:t>
            </a:fld>
            <a:endParaRPr lang="en-US" altLang="en-US" sz="1200"/>
          </a:p>
        </p:txBody>
      </p:sp>
      <p:sp>
        <p:nvSpPr>
          <p:cNvPr id="106498" name="Rectangle 2">
            <a:extLst>
              <a:ext uri="{FF2B5EF4-FFF2-40B4-BE49-F238E27FC236}">
                <a16:creationId xmlns:a16="http://schemas.microsoft.com/office/drawing/2014/main" id="{10A07DDA-5CCB-4834-391C-ABEB47DE075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B2F31BAE-E0EF-3C07-2F3B-0743211919E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>
            <a:extLst>
              <a:ext uri="{FF2B5EF4-FFF2-40B4-BE49-F238E27FC236}">
                <a16:creationId xmlns:a16="http://schemas.microsoft.com/office/drawing/2014/main" id="{F7150C8E-F612-79D9-AF6A-F1A85351D7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F7109E8-BB94-354E-8FC9-2C7B31537830}" type="slidenum">
              <a:rPr lang="en-US" altLang="en-US" sz="1200" smtClean="0"/>
              <a:pPr/>
              <a:t>54</a:t>
            </a:fld>
            <a:endParaRPr lang="en-US" altLang="en-US" sz="1200"/>
          </a:p>
        </p:txBody>
      </p:sp>
      <p:sp>
        <p:nvSpPr>
          <p:cNvPr id="108546" name="Rectangle 2">
            <a:extLst>
              <a:ext uri="{FF2B5EF4-FFF2-40B4-BE49-F238E27FC236}">
                <a16:creationId xmlns:a16="http://schemas.microsoft.com/office/drawing/2014/main" id="{5CF8CC1B-68A6-0515-D442-D62D47B6AC0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7BAF5E70-3768-E969-C60C-5D60420286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D852B28C-5FE7-6957-D4EC-37635054ED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C71901C-5528-0E47-9063-D807527607BE}" type="slidenum">
              <a:rPr lang="en-US" altLang="en-US" sz="1200" smtClean="0"/>
              <a:pPr/>
              <a:t>8</a:t>
            </a:fld>
            <a:endParaRPr lang="en-US" altLang="en-US" sz="1200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F7A75375-506F-C5B6-47F3-DDE551524C0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D25320BB-4AC0-FECC-7AD3-1E02930378E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9F21D163-1DD8-DF5F-F3A2-6E4A7D7AA0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CBE592D-8C96-E743-8078-18F5D5A04AC1}" type="slidenum">
              <a:rPr lang="en-US" altLang="en-US" sz="1200" smtClean="0"/>
              <a:pPr/>
              <a:t>9</a:t>
            </a:fld>
            <a:endParaRPr lang="en-US" altLang="en-US" sz="1200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736B3E9B-11F4-EAB6-6D9C-1AF0B8436B4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67666752-7C26-759B-C189-970B109F05E0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:a16="http://schemas.microsoft.com/office/drawing/2014/main" id="{31C86C6E-2889-76A9-C1CA-B9240E1680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6F0CF02-77F2-104A-8F84-6AD9647EEF9D}" type="slidenum">
              <a:rPr lang="en-US" altLang="en-US" sz="1200" smtClean="0"/>
              <a:pPr/>
              <a:t>10</a:t>
            </a:fld>
            <a:endParaRPr lang="en-US" altLang="en-US" sz="1200"/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3C2A0199-E929-6A08-6BCC-A215A49A47D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CACAA0E6-97DE-9DB9-B261-900A559E7B2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>
            <a:extLst>
              <a:ext uri="{FF2B5EF4-FFF2-40B4-BE49-F238E27FC236}">
                <a16:creationId xmlns:a16="http://schemas.microsoft.com/office/drawing/2014/main" id="{19F5212B-C854-38A2-1EB2-A9C09C139E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45E566F-C1AE-4E43-A99E-641D9C062344}" type="slidenum">
              <a:rPr lang="en-US" altLang="en-US" sz="1200" smtClean="0"/>
              <a:pPr/>
              <a:t>12</a:t>
            </a:fld>
            <a:endParaRPr lang="en-US" altLang="en-US" sz="1200"/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DE46B582-693C-BDA4-741B-39DEA24C191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63522E4A-1636-C4F1-F8A9-42F4FDF5EE9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>
            <a:extLst>
              <a:ext uri="{FF2B5EF4-FFF2-40B4-BE49-F238E27FC236}">
                <a16:creationId xmlns:a16="http://schemas.microsoft.com/office/drawing/2014/main" id="{B0387079-EDD7-8AE2-7B1C-D7D1DA14D0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4" name="Notes Placeholder 2">
            <a:extLst>
              <a:ext uri="{FF2B5EF4-FFF2-40B4-BE49-F238E27FC236}">
                <a16:creationId xmlns:a16="http://schemas.microsoft.com/office/drawing/2014/main" id="{7B01036D-678C-26B0-C28F-ECD77BAD3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9155" name="Slide Number Placeholder 3">
            <a:extLst>
              <a:ext uri="{FF2B5EF4-FFF2-40B4-BE49-F238E27FC236}">
                <a16:creationId xmlns:a16="http://schemas.microsoft.com/office/drawing/2014/main" id="{038253C2-C9F9-9FD6-7EC2-DC8498A85D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C6D814A-521C-F340-899A-DC5D5F5EE3AB}" type="slidenum">
              <a:rPr lang="en-US" altLang="en-US" sz="1200" smtClean="0"/>
              <a:pPr/>
              <a:t>17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>
            <a:extLst>
              <a:ext uri="{FF2B5EF4-FFF2-40B4-BE49-F238E27FC236}">
                <a16:creationId xmlns:a16="http://schemas.microsoft.com/office/drawing/2014/main" id="{186C26A5-6885-5775-B12E-A8E0F8A994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4BEC43C-A4E2-134A-A3CE-CDC69F6427E2}" type="slidenum">
              <a:rPr lang="en-US" altLang="en-US" sz="1200" smtClean="0"/>
              <a:pPr/>
              <a:t>19</a:t>
            </a:fld>
            <a:endParaRPr lang="en-US" altLang="en-US" sz="1200"/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65E5F2D6-4BC7-6BF8-04D5-B65B437203E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E048E383-C7C2-AEE8-3803-1BF2F12CAE1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B2D5EA37-7B0A-A6A6-C588-5366B87F24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5BC3E85-7897-DD45-95A3-3BC9874C23C9}" type="slidenum">
              <a:rPr lang="en-US" altLang="en-US" sz="1200" smtClean="0"/>
              <a:pPr/>
              <a:t>21</a:t>
            </a:fld>
            <a:endParaRPr lang="en-US" altLang="en-US" sz="1200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8D8CCDB0-0115-885A-FD14-330AB10580B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869F821D-18C1-4494-AA71-00E0B4589B9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CH"/>
              <a:t>Click to edit Master subtitle style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22DC6A0-4BD4-6C9D-A6CC-D2E16DE0D6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4627EE2-D500-40BD-0289-82884C6D90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75050EB-6510-8AF9-7647-CF94D54357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7D6A3-6C51-CE4B-B25A-09FFDCBC47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7830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E0726A-6BC6-E28D-44D9-79C09E7D4A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24C0FB4-4C84-BE26-1F34-2662DC5D46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7978379-749A-9B06-FB2A-02745E53FF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B386B-CA8E-F743-A23A-28F83DE73C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3781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609600"/>
            <a:ext cx="5676900" cy="5486400"/>
          </a:xfrm>
        </p:spPr>
        <p:txBody>
          <a:bodyPr vert="eaVert"/>
          <a:lstStyle/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FCF844B-C3C3-CA0C-C841-D3BA6BDDB1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7E1F812-8C61-5539-F676-33C7DE9B72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854C087-BE7E-499E-A1E0-8310E2C2BA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89CD7-90B9-CB42-8648-104434E34D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1176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7280470-2D28-E786-18E1-40B15D5678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EE0DC10-9153-9A87-8730-A887F2E7CA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2CC5136-E0ED-B000-CF0A-8DE58C6F0B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F11EE-909D-F74E-A0D4-84F6A40FF6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1995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CDA0015-E1E7-64F0-3857-134435720E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444BF1C-A56D-13AF-D517-E5FB1FF24D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A211439-3390-2C82-20E4-F4EF2BA791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7F1C0-CFC4-6B46-A753-DE3A5DC11D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0704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A0FF9E-B107-EF19-A421-29E14F4C46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F20040-4482-190D-00D8-7FA9137F16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CD5D30-C9BD-4988-3B82-F31B6B772E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CEAEAB-0D5F-AE4D-8ECB-060394AFC0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5559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6728914-07F5-DEA4-4277-789433A7F2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869D7B5-7CCE-5DB6-A7DE-14C77B97F4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71C43BD-2F28-C081-523C-DCE6255EB2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38707A-5829-EE46-A42F-A0EA652E44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6813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90C78DF-90CF-A388-6B8D-FE20204960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7915618-1158-EBAB-B762-ABC7B050DA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063A4E8-13B4-EDE1-0B84-8262319D5C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8B4C94-001D-1F42-8F48-7E79A81317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2956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B5199C3-8AA2-9109-3D6C-18CD194E56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A221981-114D-2AB9-F25F-FAC2EA99B8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F1CD83B-96AA-45D3-7F02-80BB5AD4A6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5B1B2A-6C55-D841-885F-E5D3C36917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3345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C0BDA7-D324-E43E-5A6E-E2FC11C4EC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60D939-C61E-F3F9-1A4A-67EBEEBF78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3F105C-FD55-B81A-6258-EC831CCC8D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BE3AB1-5E3B-694B-B1BA-DEF9BD2B65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0982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918455-0F47-C191-4246-59391DD356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92A42C-3756-7A5C-B59B-09ED2E1123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F046DF-0BEC-5273-76AC-BFEB29BB4B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15819D-A812-E54A-B63D-09FAA6EF16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0998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E91F3F4-1D40-742F-BC75-5C4215DD88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B8BC498-22D1-E182-6C8F-F38B0F5C2D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D183A4D-96C3-8486-0F86-81919FE9483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0B3359F-1F66-96FE-2D22-3C13F7E52EE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5E90146-E04F-DC9F-0A9E-783E38BC212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16127BB-F636-944E-A661-350104A324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en.wikipedia.org/wiki/Glycoprotein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3">
            <a:extLst>
              <a:ext uri="{FF2B5EF4-FFF2-40B4-BE49-F238E27FC236}">
                <a16:creationId xmlns:a16="http://schemas.microsoft.com/office/drawing/2014/main" id="{0EAA4AF3-F65D-0DB8-209B-3E70F1E563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990600"/>
            <a:ext cx="7315200" cy="8620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0070C0"/>
                </a:solidFill>
              </a:rPr>
              <a:t>Stem cells and Cancer</a:t>
            </a:r>
            <a:endParaRPr lang="en-US" altLang="en-US" sz="2400">
              <a:solidFill>
                <a:srgbClr val="0070C0"/>
              </a:solidFill>
            </a:endParaRPr>
          </a:p>
        </p:txBody>
      </p:sp>
      <p:pic>
        <p:nvPicPr>
          <p:cNvPr id="14338" name="Picture 3">
            <a:extLst>
              <a:ext uri="{FF2B5EF4-FFF2-40B4-BE49-F238E27FC236}">
                <a16:creationId xmlns:a16="http://schemas.microsoft.com/office/drawing/2014/main" id="{115EA226-FB52-202A-4504-0CA629BA6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0" y="76200"/>
            <a:ext cx="1663700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4">
            <a:extLst>
              <a:ext uri="{FF2B5EF4-FFF2-40B4-BE49-F238E27FC236}">
                <a16:creationId xmlns:a16="http://schemas.microsoft.com/office/drawing/2014/main" id="{EEAE2492-2547-D417-70F2-E9E6F1D2A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514600"/>
            <a:ext cx="77724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AutoNum type="arabicPeriod"/>
            </a:pPr>
            <a:r>
              <a:rPr lang="en-US" altLang="en-US" sz="2400">
                <a:solidFill>
                  <a:schemeClr val="accent2"/>
                </a:solidFill>
              </a:rPr>
              <a:t>Cancer stem cell is not a novel concept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n-US" altLang="en-US" sz="2400">
                <a:solidFill>
                  <a:schemeClr val="accent2"/>
                </a:solidFill>
              </a:rPr>
              <a:t>Cancer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n-US" altLang="en-US" sz="2400">
                <a:solidFill>
                  <a:schemeClr val="accent2"/>
                </a:solidFill>
              </a:rPr>
              <a:t>Characteristics of Stem Cells and Cancer Cells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n-US" altLang="en-US" sz="2400">
                <a:solidFill>
                  <a:schemeClr val="accent2"/>
                </a:solidFill>
              </a:rPr>
              <a:t>Definition of Cancer Stem cells (CSC).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n-US" altLang="en-US" sz="2400">
                <a:solidFill>
                  <a:schemeClr val="accent2"/>
                </a:solidFill>
              </a:rPr>
              <a:t>Examples for the existence of CSC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n-US" altLang="en-US" sz="2400">
                <a:solidFill>
                  <a:schemeClr val="accent2"/>
                </a:solidFill>
              </a:rPr>
              <a:t>Experimental systems to study CSC(examples)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n-US" altLang="en-US" sz="2400">
                <a:solidFill>
                  <a:schemeClr val="accent2"/>
                </a:solidFill>
              </a:rPr>
              <a:t>Possible mechanisms for drug resistance of CSC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n-US" altLang="en-US" sz="2400">
                <a:solidFill>
                  <a:schemeClr val="accent2"/>
                </a:solidFill>
              </a:rPr>
              <a:t>CSC debated</a:t>
            </a:r>
          </a:p>
          <a:p>
            <a:pPr>
              <a:spcBef>
                <a:spcPct val="0"/>
              </a:spcBef>
              <a:buFontTx/>
              <a:buAutoNum type="arabicPeriod"/>
            </a:pPr>
            <a:endParaRPr lang="en-US" altLang="en-US" sz="240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 Box 3">
            <a:extLst>
              <a:ext uri="{FF2B5EF4-FFF2-40B4-BE49-F238E27FC236}">
                <a16:creationId xmlns:a16="http://schemas.microsoft.com/office/drawing/2014/main" id="{724A769F-65D4-D78F-F6CA-D514D7ABF7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95313"/>
            <a:ext cx="3581400" cy="461962"/>
          </a:xfrm>
          <a:prstGeom prst="rect">
            <a:avLst/>
          </a:prstGeom>
          <a:solidFill>
            <a:srgbClr val="D5FC79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70C0"/>
                </a:solidFill>
              </a:rPr>
              <a:t>Definition: Stem cell</a:t>
            </a:r>
          </a:p>
        </p:txBody>
      </p:sp>
      <p:sp>
        <p:nvSpPr>
          <p:cNvPr id="39938" name="Text Box 4">
            <a:extLst>
              <a:ext uri="{FF2B5EF4-FFF2-40B4-BE49-F238E27FC236}">
                <a16:creationId xmlns:a16="http://schemas.microsoft.com/office/drawing/2014/main" id="{38D651D1-2FAF-E29D-976B-025E9349A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95313"/>
            <a:ext cx="4267200" cy="461962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70C0"/>
                </a:solidFill>
              </a:rPr>
              <a:t>Definition: Cancer Stem cell</a:t>
            </a:r>
          </a:p>
        </p:txBody>
      </p:sp>
      <p:sp>
        <p:nvSpPr>
          <p:cNvPr id="39939" name="Text Box 5">
            <a:extLst>
              <a:ext uri="{FF2B5EF4-FFF2-40B4-BE49-F238E27FC236}">
                <a16:creationId xmlns:a16="http://schemas.microsoft.com/office/drawing/2014/main" id="{50B45DBE-11CD-A123-D1A0-61EE3476E7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509713"/>
            <a:ext cx="3276600" cy="23082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</a:rPr>
              <a:t>A stem cell is a cell that has self-renewal capacity and that can give rise to all cell types of a given tissue.</a:t>
            </a:r>
          </a:p>
        </p:txBody>
      </p:sp>
      <p:sp>
        <p:nvSpPr>
          <p:cNvPr id="39940" name="Text Box 6">
            <a:extLst>
              <a:ext uri="{FF2B5EF4-FFF2-40B4-BE49-F238E27FC236}">
                <a16:creationId xmlns:a16="http://schemas.microsoft.com/office/drawing/2014/main" id="{94DB85D7-AFE8-9577-C179-07E150DF3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1509713"/>
            <a:ext cx="3962400" cy="2678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</a:rPr>
              <a:t>A Cancer Stem Cell is a cell within the tumor that posseses the capacity to self-renew and to cause the heterogeneous lineages of cancer cells that comprise the tumor.</a:t>
            </a:r>
            <a:r>
              <a:rPr lang="en-US" altLang="en-US" sz="2400" b="1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39941" name="Text Box 7">
            <a:extLst>
              <a:ext uri="{FF2B5EF4-FFF2-40B4-BE49-F238E27FC236}">
                <a16:creationId xmlns:a16="http://schemas.microsoft.com/office/drawing/2014/main" id="{C353BC73-5A1F-46C1-11CB-8B45F6E0B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4648200"/>
            <a:ext cx="800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9942" name="Text Box 8">
            <a:extLst>
              <a:ext uri="{FF2B5EF4-FFF2-40B4-BE49-F238E27FC236}">
                <a16:creationId xmlns:a16="http://schemas.microsoft.com/office/drawing/2014/main" id="{9AA84DE4-7176-1BBF-E5E5-407DEF6ED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700" y="4572000"/>
            <a:ext cx="7315200" cy="1930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Thus these cells (stem cells) can only be defined experimentally by their ability to self-renew and to recapitulate the generation of all lineages of a given tissue or by the generation of a continuously growing tumor (CSC).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3">
            <a:extLst>
              <a:ext uri="{FF2B5EF4-FFF2-40B4-BE49-F238E27FC236}">
                <a16:creationId xmlns:a16="http://schemas.microsoft.com/office/drawing/2014/main" id="{39765D7A-9299-9E6F-F2BC-744179325C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594677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TextBox 4">
            <a:extLst>
              <a:ext uri="{FF2B5EF4-FFF2-40B4-BE49-F238E27FC236}">
                <a16:creationId xmlns:a16="http://schemas.microsoft.com/office/drawing/2014/main" id="{E3B8BB69-C8CB-D93D-90CC-0956443BCF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81000"/>
            <a:ext cx="655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Two Main Cancer Models</a:t>
            </a:r>
          </a:p>
        </p:txBody>
      </p:sp>
      <p:sp>
        <p:nvSpPr>
          <p:cNvPr id="41987" name="Text Box 3">
            <a:extLst>
              <a:ext uri="{FF2B5EF4-FFF2-40B4-BE49-F238E27FC236}">
                <a16:creationId xmlns:a16="http://schemas.microsoft.com/office/drawing/2014/main" id="{5B8DDA69-424B-FF12-32C7-6C2501D61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2438400"/>
            <a:ext cx="28781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>
                <a:latin typeface="Helvetica" pitchFamily="2" charset="0"/>
              </a:rPr>
              <a:t>Genetic changes leading to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>
                <a:latin typeface="Helvetica" pitchFamily="2" charset="0"/>
              </a:rPr>
              <a:t>development and progression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>
                <a:latin typeface="Helvetica" pitchFamily="2" charset="0"/>
              </a:rPr>
              <a:t>of the malignancy are operative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>
                <a:latin typeface="Helvetica" pitchFamily="2" charset="0"/>
              </a:rPr>
              <a:t>in all cells of the tumor!</a:t>
            </a:r>
          </a:p>
        </p:txBody>
      </p:sp>
      <p:sp>
        <p:nvSpPr>
          <p:cNvPr id="41988" name="Text Box 4">
            <a:extLst>
              <a:ext uri="{FF2B5EF4-FFF2-40B4-BE49-F238E27FC236}">
                <a16:creationId xmlns:a16="http://schemas.microsoft.com/office/drawing/2014/main" id="{E38A421E-D86B-9B8F-6C16-D62BFCA4D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4495800"/>
            <a:ext cx="2311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>
                <a:latin typeface="Helvetica" pitchFamily="2" charset="0"/>
              </a:rPr>
              <a:t>Only a small subset of cancer cells have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>
                <a:latin typeface="Helvetica" pitchFamily="2" charset="0"/>
              </a:rPr>
              <a:t>the ability to initiate new cancer growth!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2AAACE69-53D4-1F59-B26B-2443B925F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914400"/>
            <a:ext cx="8534400" cy="5226050"/>
          </a:xfrm>
          <a:prstGeom prst="rect">
            <a:avLst/>
          </a:prstGeom>
          <a:solidFill>
            <a:srgbClr val="EAEAEA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C73276AF-F6B5-FF30-3DAB-E4CFCCF869FF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3425825"/>
            <a:ext cx="8072438" cy="1879600"/>
            <a:chOff x="336" y="2158"/>
            <a:chExt cx="5085" cy="1184"/>
          </a:xfrm>
        </p:grpSpPr>
        <p:grpSp>
          <p:nvGrpSpPr>
            <p:cNvPr id="43047" name="Group 4">
              <a:extLst>
                <a:ext uri="{FF2B5EF4-FFF2-40B4-BE49-F238E27FC236}">
                  <a16:creationId xmlns:a16="http://schemas.microsoft.com/office/drawing/2014/main" id="{46E64B61-4309-9E73-15F7-34C3B6B024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74" y="2481"/>
              <a:ext cx="259" cy="452"/>
              <a:chOff x="3360" y="1440"/>
              <a:chExt cx="192" cy="336"/>
            </a:xfrm>
          </p:grpSpPr>
          <p:sp>
            <p:nvSpPr>
              <p:cNvPr id="43067" name="Oval 5">
                <a:extLst>
                  <a:ext uri="{FF2B5EF4-FFF2-40B4-BE49-F238E27FC236}">
                    <a16:creationId xmlns:a16="http://schemas.microsoft.com/office/drawing/2014/main" id="{175A396C-ED0D-A7D2-6ACD-50892C5710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0" y="1440"/>
                <a:ext cx="144" cy="144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43068" name="Oval 6">
                <a:extLst>
                  <a:ext uri="{FF2B5EF4-FFF2-40B4-BE49-F238E27FC236}">
                    <a16:creationId xmlns:a16="http://schemas.microsoft.com/office/drawing/2014/main" id="{01FC8E2F-4D30-93CC-AAD0-1B51E5C096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1536"/>
                <a:ext cx="144" cy="144"/>
              </a:xfrm>
              <a:prstGeom prst="ellipse">
                <a:avLst/>
              </a:prstGeom>
              <a:solidFill>
                <a:srgbClr val="FF33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43069" name="Oval 7">
                <a:extLst>
                  <a:ext uri="{FF2B5EF4-FFF2-40B4-BE49-F238E27FC236}">
                    <a16:creationId xmlns:a16="http://schemas.microsoft.com/office/drawing/2014/main" id="{08B69C9F-CDE6-3177-3CDA-8196E638FD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1632"/>
                <a:ext cx="144" cy="144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</p:grpSp>
        <p:grpSp>
          <p:nvGrpSpPr>
            <p:cNvPr id="43048" name="Group 8">
              <a:extLst>
                <a:ext uri="{FF2B5EF4-FFF2-40B4-BE49-F238E27FC236}">
                  <a16:creationId xmlns:a16="http://schemas.microsoft.com/office/drawing/2014/main" id="{BC1F921B-E231-88BC-7E4C-882392AA2B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12" y="2287"/>
              <a:ext cx="517" cy="518"/>
              <a:chOff x="2784" y="1296"/>
              <a:chExt cx="384" cy="385"/>
            </a:xfrm>
          </p:grpSpPr>
          <p:sp>
            <p:nvSpPr>
              <p:cNvPr id="43058" name="Oval 9">
                <a:extLst>
                  <a:ext uri="{FF2B5EF4-FFF2-40B4-BE49-F238E27FC236}">
                    <a16:creationId xmlns:a16="http://schemas.microsoft.com/office/drawing/2014/main" id="{9FA6A1C9-D4CE-C4CF-EA0D-E24767F32E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1297"/>
                <a:ext cx="144" cy="144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43059" name="Oval 10">
                <a:extLst>
                  <a:ext uri="{FF2B5EF4-FFF2-40B4-BE49-F238E27FC236}">
                    <a16:creationId xmlns:a16="http://schemas.microsoft.com/office/drawing/2014/main" id="{FB313A5C-54FD-7E36-830C-0D2716050B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3" y="1296"/>
                <a:ext cx="144" cy="144"/>
              </a:xfrm>
              <a:prstGeom prst="ellipse">
                <a:avLst/>
              </a:prstGeom>
              <a:solidFill>
                <a:srgbClr val="FF33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43060" name="Oval 11">
                <a:extLst>
                  <a:ext uri="{FF2B5EF4-FFF2-40B4-BE49-F238E27FC236}">
                    <a16:creationId xmlns:a16="http://schemas.microsoft.com/office/drawing/2014/main" id="{41C0BCCF-5032-D157-7D9A-204EF05409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1393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00FF00"/>
                  </a:gs>
                  <a:gs pos="100000">
                    <a:srgbClr val="00B7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43061" name="Oval 12">
                <a:extLst>
                  <a:ext uri="{FF2B5EF4-FFF2-40B4-BE49-F238E27FC236}">
                    <a16:creationId xmlns:a16="http://schemas.microsoft.com/office/drawing/2014/main" id="{85C7D4C2-6B4C-A57F-F541-C29D9DFEB2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8" y="1537"/>
                <a:ext cx="144" cy="144"/>
              </a:xfrm>
              <a:prstGeom prst="ellipse">
                <a:avLst/>
              </a:prstGeom>
              <a:solidFill>
                <a:srgbClr val="FF33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43062" name="Oval 13">
                <a:extLst>
                  <a:ext uri="{FF2B5EF4-FFF2-40B4-BE49-F238E27FC236}">
                    <a16:creationId xmlns:a16="http://schemas.microsoft.com/office/drawing/2014/main" id="{748C6D65-8CDE-E213-F246-FBEFDEE0F5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4" y="1441"/>
                <a:ext cx="144" cy="144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43063" name="Oval 14">
                <a:extLst>
                  <a:ext uri="{FF2B5EF4-FFF2-40B4-BE49-F238E27FC236}">
                    <a16:creationId xmlns:a16="http://schemas.microsoft.com/office/drawing/2014/main" id="{3F3FB7CA-FEA0-0B4E-5CF6-F914DB2974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1537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00FF00"/>
                  </a:gs>
                  <a:gs pos="100000">
                    <a:srgbClr val="00B7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114703" name="Oval 15">
                <a:extLst>
                  <a:ext uri="{FF2B5EF4-FFF2-40B4-BE49-F238E27FC236}">
                    <a16:creationId xmlns:a16="http://schemas.microsoft.com/office/drawing/2014/main" id="{CFF81296-AFE4-1D34-D07F-3F6963492E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8" y="1345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2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pitchFamily="-112" charset="0"/>
                  <a:ea typeface="ＭＳ Ｐゴシック" pitchFamily="-112" charset="-128"/>
                </a:endParaRPr>
              </a:p>
            </p:txBody>
          </p:sp>
          <p:sp>
            <p:nvSpPr>
              <p:cNvPr id="43065" name="Oval 16">
                <a:extLst>
                  <a:ext uri="{FF2B5EF4-FFF2-40B4-BE49-F238E27FC236}">
                    <a16:creationId xmlns:a16="http://schemas.microsoft.com/office/drawing/2014/main" id="{4A99BC88-A46A-EB65-11AD-11E1687D0B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1393"/>
                <a:ext cx="144" cy="144"/>
              </a:xfrm>
              <a:prstGeom prst="ellipse">
                <a:avLst/>
              </a:prstGeom>
              <a:solidFill>
                <a:srgbClr val="FF33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43066" name="Oval 17">
                <a:extLst>
                  <a:ext uri="{FF2B5EF4-FFF2-40B4-BE49-F238E27FC236}">
                    <a16:creationId xmlns:a16="http://schemas.microsoft.com/office/drawing/2014/main" id="{2BBC7A9C-4B8F-3DA1-0626-AE69C1ED3A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1489"/>
                <a:ext cx="144" cy="144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</p:grpSp>
        <p:grpSp>
          <p:nvGrpSpPr>
            <p:cNvPr id="43049" name="Group 18">
              <a:extLst>
                <a:ext uri="{FF2B5EF4-FFF2-40B4-BE49-F238E27FC236}">
                  <a16:creationId xmlns:a16="http://schemas.microsoft.com/office/drawing/2014/main" id="{5A5D91E4-1D04-54E8-CC43-6272E57385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14" y="2416"/>
              <a:ext cx="258" cy="452"/>
              <a:chOff x="3504" y="1297"/>
              <a:chExt cx="192" cy="336"/>
            </a:xfrm>
          </p:grpSpPr>
          <p:sp>
            <p:nvSpPr>
              <p:cNvPr id="43055" name="Oval 19">
                <a:extLst>
                  <a:ext uri="{FF2B5EF4-FFF2-40B4-BE49-F238E27FC236}">
                    <a16:creationId xmlns:a16="http://schemas.microsoft.com/office/drawing/2014/main" id="{1CE6D149-3496-479F-6A27-3518C492D5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4" y="1297"/>
                <a:ext cx="144" cy="144"/>
              </a:xfrm>
              <a:prstGeom prst="ellipse">
                <a:avLst/>
              </a:prstGeom>
              <a:solidFill>
                <a:schemeClr val="bg1"/>
              </a:solidFill>
              <a:ln w="1270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43056" name="Oval 20">
                <a:extLst>
                  <a:ext uri="{FF2B5EF4-FFF2-40B4-BE49-F238E27FC236}">
                    <a16:creationId xmlns:a16="http://schemas.microsoft.com/office/drawing/2014/main" id="{7A97B2BC-4E81-E7FF-B83F-18E47BEB26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2" y="1393"/>
                <a:ext cx="144" cy="144"/>
              </a:xfrm>
              <a:prstGeom prst="ellipse">
                <a:avLst/>
              </a:prstGeom>
              <a:solidFill>
                <a:schemeClr val="bg1"/>
              </a:solidFill>
              <a:ln w="1270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43057" name="Oval 21">
                <a:extLst>
                  <a:ext uri="{FF2B5EF4-FFF2-40B4-BE49-F238E27FC236}">
                    <a16:creationId xmlns:a16="http://schemas.microsoft.com/office/drawing/2014/main" id="{37CCEFF3-EBDC-0875-FE3D-403A6AC626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2" y="1489"/>
                <a:ext cx="144" cy="144"/>
              </a:xfrm>
              <a:prstGeom prst="ellipse">
                <a:avLst/>
              </a:prstGeom>
              <a:solidFill>
                <a:schemeClr val="bg1"/>
              </a:solidFill>
              <a:ln w="1270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</p:grpSp>
        <p:sp>
          <p:nvSpPr>
            <p:cNvPr id="43050" name="Line 22">
              <a:extLst>
                <a:ext uri="{FF2B5EF4-FFF2-40B4-BE49-F238E27FC236}">
                  <a16:creationId xmlns:a16="http://schemas.microsoft.com/office/drawing/2014/main" id="{BEE1C7E5-9FCF-0F1D-1A32-09E1D01E40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54" y="2158"/>
              <a:ext cx="258" cy="1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51" name="Line 23">
              <a:extLst>
                <a:ext uri="{FF2B5EF4-FFF2-40B4-BE49-F238E27FC236}">
                  <a16:creationId xmlns:a16="http://schemas.microsoft.com/office/drawing/2014/main" id="{39BE8E6A-9DF9-6A2F-4234-4A442FC953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58" y="2675"/>
              <a:ext cx="387" cy="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52" name="Line 24">
              <a:extLst>
                <a:ext uri="{FF2B5EF4-FFF2-40B4-BE49-F238E27FC236}">
                  <a16:creationId xmlns:a16="http://schemas.microsoft.com/office/drawing/2014/main" id="{4D67CEF1-0C88-1D95-23B0-3DFF0032B9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62" y="2675"/>
              <a:ext cx="38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53" name="Text Box 25">
              <a:extLst>
                <a:ext uri="{FF2B5EF4-FFF2-40B4-BE49-F238E27FC236}">
                  <a16:creationId xmlns:a16="http://schemas.microsoft.com/office/drawing/2014/main" id="{8198CB28-BC0B-E730-483C-DF40FCF4FA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" y="2264"/>
              <a:ext cx="1732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en-US" sz="1600" b="1">
                  <a:latin typeface="Helvetica" pitchFamily="2" charset="0"/>
                </a:rPr>
                <a:t>Novel drugs that eliminate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en-US" sz="1600" b="1">
                  <a:latin typeface="Helvetica" pitchFamily="2" charset="0"/>
                </a:rPr>
                <a:t>cancer stem cells</a:t>
              </a:r>
            </a:p>
          </p:txBody>
        </p:sp>
        <p:sp>
          <p:nvSpPr>
            <p:cNvPr id="43054" name="Text Box 26">
              <a:extLst>
                <a:ext uri="{FF2B5EF4-FFF2-40B4-BE49-F238E27FC236}">
                  <a16:creationId xmlns:a16="http://schemas.microsoft.com/office/drawing/2014/main" id="{FAFE5A74-863E-D205-D96B-BBDD308D25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4" y="2974"/>
              <a:ext cx="2857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en-US" sz="1600" b="1">
                  <a:latin typeface="Helvetica" pitchFamily="2" charset="0"/>
                </a:rPr>
                <a:t>Tumor loses its ability to constantly produce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en-US" sz="1600" b="1">
                  <a:latin typeface="Helvetica" pitchFamily="2" charset="0"/>
                </a:rPr>
                <a:t>new cells and eventually degenerates</a:t>
              </a:r>
            </a:p>
          </p:txBody>
        </p:sp>
      </p:grpSp>
      <p:sp>
        <p:nvSpPr>
          <p:cNvPr id="43011" name="Text Box 27">
            <a:extLst>
              <a:ext uri="{FF2B5EF4-FFF2-40B4-BE49-F238E27FC236}">
                <a16:creationId xmlns:a16="http://schemas.microsoft.com/office/drawing/2014/main" id="{3F5C30C5-CEBD-7028-8C3F-EFBB7541F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5025" y="5373688"/>
            <a:ext cx="25368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 sz="1200" b="1">
                <a:latin typeface="Helvetica" pitchFamily="2" charset="0"/>
              </a:rPr>
              <a:t>(Modified from Reya et al., 2001)</a:t>
            </a:r>
            <a:r>
              <a:rPr lang="fr-FR" altLang="en-US" sz="2400">
                <a:latin typeface="Times" pitchFamily="3" charset="0"/>
              </a:rPr>
              <a:t>  </a:t>
            </a:r>
          </a:p>
        </p:txBody>
      </p:sp>
      <p:sp>
        <p:nvSpPr>
          <p:cNvPr id="43012" name="Rectangle 28">
            <a:extLst>
              <a:ext uri="{FF2B5EF4-FFF2-40B4-BE49-F238E27FC236}">
                <a16:creationId xmlns:a16="http://schemas.microsoft.com/office/drawing/2014/main" id="{F573AF3F-DFDD-A238-F0B9-32756DDDE0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638800"/>
            <a:ext cx="35623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Helvetica" pitchFamily="2" charset="0"/>
              </a:rPr>
              <a:t> Park CH, Bergsagel DE, McCulloch EA, (1971)</a:t>
            </a:r>
          </a:p>
        </p:txBody>
      </p:sp>
      <p:grpSp>
        <p:nvGrpSpPr>
          <p:cNvPr id="43013" name="Group 29">
            <a:extLst>
              <a:ext uri="{FF2B5EF4-FFF2-40B4-BE49-F238E27FC236}">
                <a16:creationId xmlns:a16="http://schemas.microsoft.com/office/drawing/2014/main" id="{4586F66B-4B18-D1AA-8D3F-3D0C7EB36A60}"/>
              </a:ext>
            </a:extLst>
          </p:cNvPr>
          <p:cNvGrpSpPr>
            <a:grpSpLocks/>
          </p:cNvGrpSpPr>
          <p:nvPr/>
        </p:nvGrpSpPr>
        <p:grpSpPr bwMode="auto">
          <a:xfrm>
            <a:off x="376238" y="1238250"/>
            <a:ext cx="5805487" cy="2190750"/>
            <a:chOff x="237" y="780"/>
            <a:chExt cx="3657" cy="1380"/>
          </a:xfrm>
        </p:grpSpPr>
        <p:sp>
          <p:nvSpPr>
            <p:cNvPr id="43015" name="Oval 30">
              <a:extLst>
                <a:ext uri="{FF2B5EF4-FFF2-40B4-BE49-F238E27FC236}">
                  <a16:creationId xmlns:a16="http://schemas.microsoft.com/office/drawing/2014/main" id="{1D552BD3-6E1E-3D19-2E38-D2FC6B87AB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0" y="1643"/>
              <a:ext cx="194" cy="194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3016" name="Oval 31">
              <a:extLst>
                <a:ext uri="{FF2B5EF4-FFF2-40B4-BE49-F238E27FC236}">
                  <a16:creationId xmlns:a16="http://schemas.microsoft.com/office/drawing/2014/main" id="{FA4E5D1C-4AB0-5517-B3AF-5E8698294F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5" y="1642"/>
              <a:ext cx="194" cy="194"/>
            </a:xfrm>
            <a:prstGeom prst="ellipse">
              <a:avLst/>
            </a:prstGeom>
            <a:solidFill>
              <a:srgbClr val="FF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3017" name="Oval 32">
              <a:extLst>
                <a:ext uri="{FF2B5EF4-FFF2-40B4-BE49-F238E27FC236}">
                  <a16:creationId xmlns:a16="http://schemas.microsoft.com/office/drawing/2014/main" id="{5A4643AC-122F-30BA-1573-B793916A30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7" y="1772"/>
              <a:ext cx="193" cy="194"/>
            </a:xfrm>
            <a:prstGeom prst="ellipse">
              <a:avLst/>
            </a:prstGeom>
            <a:gradFill rotWithShape="0">
              <a:gsLst>
                <a:gs pos="0">
                  <a:srgbClr val="00FF00"/>
                </a:gs>
                <a:gs pos="100000">
                  <a:srgbClr val="00B7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3018" name="Oval 33">
              <a:extLst>
                <a:ext uri="{FF2B5EF4-FFF2-40B4-BE49-F238E27FC236}">
                  <a16:creationId xmlns:a16="http://schemas.microsoft.com/office/drawing/2014/main" id="{30F29FF3-1EC6-B28E-B3A4-ACAE40527D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6" y="1966"/>
              <a:ext cx="193" cy="194"/>
            </a:xfrm>
            <a:prstGeom prst="ellipse">
              <a:avLst/>
            </a:prstGeom>
            <a:solidFill>
              <a:srgbClr val="FF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3019" name="Oval 34">
              <a:extLst>
                <a:ext uri="{FF2B5EF4-FFF2-40B4-BE49-F238E27FC236}">
                  <a16:creationId xmlns:a16="http://schemas.microsoft.com/office/drawing/2014/main" id="{37250170-ADC5-DCA2-5ACF-1E523906C1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2" y="1837"/>
              <a:ext cx="194" cy="194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3020" name="Oval 35">
              <a:extLst>
                <a:ext uri="{FF2B5EF4-FFF2-40B4-BE49-F238E27FC236}">
                  <a16:creationId xmlns:a16="http://schemas.microsoft.com/office/drawing/2014/main" id="{51AE41AD-02D0-5236-B8C0-A5554ABB4A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7" y="1966"/>
              <a:ext cx="193" cy="194"/>
            </a:xfrm>
            <a:prstGeom prst="ellipse">
              <a:avLst/>
            </a:prstGeom>
            <a:gradFill rotWithShape="0">
              <a:gsLst>
                <a:gs pos="0">
                  <a:srgbClr val="00FF00"/>
                </a:gs>
                <a:gs pos="100000">
                  <a:srgbClr val="00B7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14724" name="Oval 36">
              <a:extLst>
                <a:ext uri="{FF2B5EF4-FFF2-40B4-BE49-F238E27FC236}">
                  <a16:creationId xmlns:a16="http://schemas.microsoft.com/office/drawing/2014/main" id="{075A24DD-2B7B-0E81-1ACC-121F83FADA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6" y="1708"/>
              <a:ext cx="193" cy="19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2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-112" charset="0"/>
                <a:ea typeface="ＭＳ Ｐゴシック" pitchFamily="-112" charset="-128"/>
              </a:endParaRPr>
            </a:p>
          </p:txBody>
        </p:sp>
        <p:sp>
          <p:nvSpPr>
            <p:cNvPr id="43022" name="Oval 37">
              <a:extLst>
                <a:ext uri="{FF2B5EF4-FFF2-40B4-BE49-F238E27FC236}">
                  <a16:creationId xmlns:a16="http://schemas.microsoft.com/office/drawing/2014/main" id="{A41791D8-6152-AC82-9FBD-CE596E58B9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1772"/>
              <a:ext cx="194" cy="194"/>
            </a:xfrm>
            <a:prstGeom prst="ellipse">
              <a:avLst/>
            </a:prstGeom>
            <a:solidFill>
              <a:srgbClr val="FF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3023" name="Oval 38">
              <a:extLst>
                <a:ext uri="{FF2B5EF4-FFF2-40B4-BE49-F238E27FC236}">
                  <a16:creationId xmlns:a16="http://schemas.microsoft.com/office/drawing/2014/main" id="{A75BFFD3-6F18-210F-D1B9-F46A3E31A6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5" y="1901"/>
              <a:ext cx="194" cy="194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3024" name="Oval 39">
              <a:extLst>
                <a:ext uri="{FF2B5EF4-FFF2-40B4-BE49-F238E27FC236}">
                  <a16:creationId xmlns:a16="http://schemas.microsoft.com/office/drawing/2014/main" id="{EBBEDE06-424A-ACD1-D04C-A8ABD281FE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6" y="1837"/>
              <a:ext cx="193" cy="194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3025" name="Text Box 40">
              <a:extLst>
                <a:ext uri="{FF2B5EF4-FFF2-40B4-BE49-F238E27FC236}">
                  <a16:creationId xmlns:a16="http://schemas.microsoft.com/office/drawing/2014/main" id="{03DBDBAE-689E-7398-9B11-46E031ADB9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66" y="1861"/>
              <a:ext cx="257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en-US" sz="900" b="1">
                  <a:latin typeface="Comic Sans MS" panose="030F0902030302020204" pitchFamily="66" charset="0"/>
                </a:rPr>
                <a:t>CSC</a:t>
              </a:r>
              <a:endParaRPr lang="fr-FR" altLang="en-US" sz="2400">
                <a:latin typeface="Times" pitchFamily="3" charset="0"/>
              </a:endParaRPr>
            </a:p>
          </p:txBody>
        </p:sp>
        <p:sp>
          <p:nvSpPr>
            <p:cNvPr id="43026" name="Oval 41">
              <a:extLst>
                <a:ext uri="{FF2B5EF4-FFF2-40B4-BE49-F238E27FC236}">
                  <a16:creationId xmlns:a16="http://schemas.microsoft.com/office/drawing/2014/main" id="{A7F00379-6931-E73A-C18B-13517BA56F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7" y="868"/>
              <a:ext cx="194" cy="194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3027" name="Oval 42">
              <a:extLst>
                <a:ext uri="{FF2B5EF4-FFF2-40B4-BE49-F238E27FC236}">
                  <a16:creationId xmlns:a16="http://schemas.microsoft.com/office/drawing/2014/main" id="{B1D61020-B0F2-FD3B-5142-71AE24DBF2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2" y="867"/>
              <a:ext cx="193" cy="194"/>
            </a:xfrm>
            <a:prstGeom prst="ellipse">
              <a:avLst/>
            </a:prstGeom>
            <a:solidFill>
              <a:srgbClr val="FF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3028" name="Oval 43">
              <a:extLst>
                <a:ext uri="{FF2B5EF4-FFF2-40B4-BE49-F238E27FC236}">
                  <a16:creationId xmlns:a16="http://schemas.microsoft.com/office/drawing/2014/main" id="{6BB0C328-C3D7-D45B-089A-5133D2A945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4" y="998"/>
              <a:ext cx="193" cy="193"/>
            </a:xfrm>
            <a:prstGeom prst="ellipse">
              <a:avLst/>
            </a:prstGeom>
            <a:gradFill rotWithShape="0">
              <a:gsLst>
                <a:gs pos="0">
                  <a:srgbClr val="00FF00"/>
                </a:gs>
                <a:gs pos="100000">
                  <a:srgbClr val="00B7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3029" name="Oval 44">
              <a:extLst>
                <a:ext uri="{FF2B5EF4-FFF2-40B4-BE49-F238E27FC236}">
                  <a16:creationId xmlns:a16="http://schemas.microsoft.com/office/drawing/2014/main" id="{E0D191C6-35F4-295E-BE20-7D59BB9A0C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3" y="1191"/>
              <a:ext cx="193" cy="194"/>
            </a:xfrm>
            <a:prstGeom prst="ellipse">
              <a:avLst/>
            </a:prstGeom>
            <a:solidFill>
              <a:srgbClr val="FF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3030" name="Oval 45">
              <a:extLst>
                <a:ext uri="{FF2B5EF4-FFF2-40B4-BE49-F238E27FC236}">
                  <a16:creationId xmlns:a16="http://schemas.microsoft.com/office/drawing/2014/main" id="{4B9D500F-D2D0-12A2-2D5A-C4AF62088B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9" y="1062"/>
              <a:ext cx="194" cy="194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3031" name="Oval 46">
              <a:extLst>
                <a:ext uri="{FF2B5EF4-FFF2-40B4-BE49-F238E27FC236}">
                  <a16:creationId xmlns:a16="http://schemas.microsoft.com/office/drawing/2014/main" id="{EC256103-008E-E4BE-2F64-FBF412B08A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4" y="1191"/>
              <a:ext cx="193" cy="194"/>
            </a:xfrm>
            <a:prstGeom prst="ellipse">
              <a:avLst/>
            </a:prstGeom>
            <a:gradFill rotWithShape="0">
              <a:gsLst>
                <a:gs pos="0">
                  <a:srgbClr val="00FF00"/>
                </a:gs>
                <a:gs pos="100000">
                  <a:srgbClr val="00B7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14735" name="Oval 47">
              <a:extLst>
                <a:ext uri="{FF2B5EF4-FFF2-40B4-BE49-F238E27FC236}">
                  <a16:creationId xmlns:a16="http://schemas.microsoft.com/office/drawing/2014/main" id="{441677BB-5905-2A4A-ACE1-BAA5F08346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3" y="933"/>
              <a:ext cx="193" cy="19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2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-112" charset="0"/>
                <a:ea typeface="ＭＳ Ｐゴシック" pitchFamily="-112" charset="-128"/>
              </a:endParaRPr>
            </a:p>
          </p:txBody>
        </p:sp>
        <p:sp>
          <p:nvSpPr>
            <p:cNvPr id="43033" name="Oval 48">
              <a:extLst>
                <a:ext uri="{FF2B5EF4-FFF2-40B4-BE49-F238E27FC236}">
                  <a16:creationId xmlns:a16="http://schemas.microsoft.com/office/drawing/2014/main" id="{BFD7D515-8055-227B-49BB-0D870814CB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2" y="998"/>
              <a:ext cx="193" cy="193"/>
            </a:xfrm>
            <a:prstGeom prst="ellipse">
              <a:avLst/>
            </a:prstGeom>
            <a:solidFill>
              <a:srgbClr val="FF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3034" name="Oval 49">
              <a:extLst>
                <a:ext uri="{FF2B5EF4-FFF2-40B4-BE49-F238E27FC236}">
                  <a16:creationId xmlns:a16="http://schemas.microsoft.com/office/drawing/2014/main" id="{A2938B10-68E8-605C-7C00-87A8789C86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2" y="1127"/>
              <a:ext cx="193" cy="193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3035" name="Oval 50">
              <a:extLst>
                <a:ext uri="{FF2B5EF4-FFF2-40B4-BE49-F238E27FC236}">
                  <a16:creationId xmlns:a16="http://schemas.microsoft.com/office/drawing/2014/main" id="{0495BD5E-2436-B5C7-A47B-F75251CBF1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3" y="1062"/>
              <a:ext cx="193" cy="194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3036" name="Text Box 51">
              <a:extLst>
                <a:ext uri="{FF2B5EF4-FFF2-40B4-BE49-F238E27FC236}">
                  <a16:creationId xmlns:a16="http://schemas.microsoft.com/office/drawing/2014/main" id="{3710E929-BDD4-EE67-7DD3-C3AFC7EA54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" y="1086"/>
              <a:ext cx="257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en-US" sz="900" b="1">
                  <a:latin typeface="Comic Sans MS" panose="030F0902030302020204" pitchFamily="66" charset="0"/>
                </a:rPr>
                <a:t>CSC</a:t>
              </a:r>
              <a:endParaRPr lang="fr-FR" altLang="en-US" sz="2400">
                <a:latin typeface="Times" pitchFamily="3" charset="0"/>
              </a:endParaRPr>
            </a:p>
          </p:txBody>
        </p:sp>
        <p:sp>
          <p:nvSpPr>
            <p:cNvPr id="43037" name="Oval 52">
              <a:extLst>
                <a:ext uri="{FF2B5EF4-FFF2-40B4-BE49-F238E27FC236}">
                  <a16:creationId xmlns:a16="http://schemas.microsoft.com/office/drawing/2014/main" id="{794186B2-2AA9-C9C1-84A3-C3FC208885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1" y="1264"/>
              <a:ext cx="193" cy="194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3038" name="Text Box 53">
              <a:extLst>
                <a:ext uri="{FF2B5EF4-FFF2-40B4-BE49-F238E27FC236}">
                  <a16:creationId xmlns:a16="http://schemas.microsoft.com/office/drawing/2014/main" id="{0242590C-F081-9D80-3000-21E354FF2D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8" y="1279"/>
              <a:ext cx="257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en-US" sz="900" b="1">
                  <a:latin typeface="Comic Sans MS" panose="030F0902030302020204" pitchFamily="66" charset="0"/>
                </a:rPr>
                <a:t>CSC</a:t>
              </a:r>
              <a:endParaRPr lang="fr-FR" altLang="en-US" sz="2400">
                <a:latin typeface="Times" pitchFamily="3" charset="0"/>
              </a:endParaRPr>
            </a:p>
          </p:txBody>
        </p:sp>
        <p:sp>
          <p:nvSpPr>
            <p:cNvPr id="43039" name="Line 54">
              <a:extLst>
                <a:ext uri="{FF2B5EF4-FFF2-40B4-BE49-F238E27FC236}">
                  <a16:creationId xmlns:a16="http://schemas.microsoft.com/office/drawing/2014/main" id="{255DE5BB-509E-230F-6B51-CEE1637703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84" y="1190"/>
              <a:ext cx="526" cy="1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40" name="Line 55">
              <a:extLst>
                <a:ext uri="{FF2B5EF4-FFF2-40B4-BE49-F238E27FC236}">
                  <a16:creationId xmlns:a16="http://schemas.microsoft.com/office/drawing/2014/main" id="{5D79F890-2EE5-2883-EFDF-4BF0EB1C05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19" y="1448"/>
              <a:ext cx="322" cy="1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41" name="Text Box 56">
              <a:extLst>
                <a:ext uri="{FF2B5EF4-FFF2-40B4-BE49-F238E27FC236}">
                  <a16:creationId xmlns:a16="http://schemas.microsoft.com/office/drawing/2014/main" id="{15567DB0-7C38-3E1F-5567-270A7FB388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3" y="780"/>
              <a:ext cx="2031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en-US" sz="1600" b="1">
                  <a:latin typeface="Helvetica" pitchFamily="2" charset="0"/>
                </a:rPr>
                <a:t>Conventional chemotherapy: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en-US" sz="1600" b="1">
                  <a:latin typeface="Helvetica" pitchFamily="2" charset="0"/>
                </a:rPr>
                <a:t>Kills tumor cells but may spare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en-US" sz="1600" b="1">
                  <a:latin typeface="Helvetica" pitchFamily="2" charset="0"/>
                </a:rPr>
                <a:t>cancer stem cells</a:t>
              </a:r>
            </a:p>
          </p:txBody>
        </p:sp>
        <p:sp>
          <p:nvSpPr>
            <p:cNvPr id="43042" name="Text Box 57">
              <a:extLst>
                <a:ext uri="{FF2B5EF4-FFF2-40B4-BE49-F238E27FC236}">
                  <a16:creationId xmlns:a16="http://schemas.microsoft.com/office/drawing/2014/main" id="{AD9B3018-DCF2-EDE9-3CDD-80B11A8CE2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4" y="1471"/>
              <a:ext cx="149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en-US" sz="1600" b="1">
                  <a:latin typeface="Helvetica" pitchFamily="2" charset="0"/>
                </a:rPr>
                <a:t>Tumor initially shrinks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en-US" sz="1600" b="1">
                  <a:latin typeface="Helvetica" pitchFamily="2" charset="0"/>
                </a:rPr>
                <a:t>by 99% but relapses</a:t>
              </a:r>
            </a:p>
          </p:txBody>
        </p:sp>
        <p:sp>
          <p:nvSpPr>
            <p:cNvPr id="43043" name="Line 58">
              <a:extLst>
                <a:ext uri="{FF2B5EF4-FFF2-40B4-BE49-F238E27FC236}">
                  <a16:creationId xmlns:a16="http://schemas.microsoft.com/office/drawing/2014/main" id="{D853848E-A002-B747-DE58-6DD0F8A8D4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15" y="1771"/>
              <a:ext cx="665" cy="1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44" name="Text Box 59">
              <a:extLst>
                <a:ext uri="{FF2B5EF4-FFF2-40B4-BE49-F238E27FC236}">
                  <a16:creationId xmlns:a16="http://schemas.microsoft.com/office/drawing/2014/main" id="{D066FD58-3C4C-25E8-9048-2720ADC23A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7" y="1488"/>
              <a:ext cx="1179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en-US" sz="1600" b="1">
                  <a:latin typeface="Helvetica" pitchFamily="2" charset="0"/>
                </a:rPr>
                <a:t>Cancer Stem Cell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en-US" sz="1600" b="1">
                  <a:latin typeface="Helvetica" pitchFamily="2" charset="0"/>
                </a:rPr>
                <a:t>(CSC)</a:t>
              </a:r>
            </a:p>
          </p:txBody>
        </p:sp>
        <p:sp>
          <p:nvSpPr>
            <p:cNvPr id="43045" name="Text Box 60">
              <a:extLst>
                <a:ext uri="{FF2B5EF4-FFF2-40B4-BE49-F238E27FC236}">
                  <a16:creationId xmlns:a16="http://schemas.microsoft.com/office/drawing/2014/main" id="{D8AAAD54-241B-A950-790C-9E01A3634B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9" y="1938"/>
              <a:ext cx="601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en-US" sz="1600" b="1">
                  <a:latin typeface="Helvetica" pitchFamily="2" charset="0"/>
                </a:rPr>
                <a:t>TA cells</a:t>
              </a:r>
            </a:p>
          </p:txBody>
        </p:sp>
        <p:sp>
          <p:nvSpPr>
            <p:cNvPr id="43046" name="Line 61">
              <a:extLst>
                <a:ext uri="{FF2B5EF4-FFF2-40B4-BE49-F238E27FC236}">
                  <a16:creationId xmlns:a16="http://schemas.microsoft.com/office/drawing/2014/main" id="{FA12A16A-7896-7309-FEDA-BD8455D7AB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59" y="1968"/>
              <a:ext cx="432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014" name="Rectangle 62">
            <a:extLst>
              <a:ext uri="{FF2B5EF4-FFF2-40B4-BE49-F238E27FC236}">
                <a16:creationId xmlns:a16="http://schemas.microsoft.com/office/drawing/2014/main" id="{BA20F4AF-06E8-1288-68D0-A63D323290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07950"/>
            <a:ext cx="7924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/>
              <a:t>Current therapies succeed at eliminating bulky disease and rapidly proliferating cells but often miss a tumor reservoir (CSCs) that is the source of disease recurrence and metastasis.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C009372-6920-22A6-C085-187B8B2E82C3}"/>
              </a:ext>
            </a:extLst>
          </p:cNvPr>
          <p:cNvSpPr txBox="1"/>
          <p:nvPr/>
        </p:nvSpPr>
        <p:spPr>
          <a:xfrm>
            <a:off x="533400" y="838200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What is the evidence for the existence of cancer stem cells?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A0A9B9-AC94-58CE-5017-BC9F45E38F37}"/>
              </a:ext>
            </a:extLst>
          </p:cNvPr>
          <p:cNvSpPr txBox="1"/>
          <p:nvPr/>
        </p:nvSpPr>
        <p:spPr>
          <a:xfrm>
            <a:off x="1371600" y="2667000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Clinical observations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Experimentation mostly involving mice</a:t>
            </a:r>
          </a:p>
        </p:txBody>
      </p:sp>
    </p:spTree>
    <p:extLst>
      <p:ext uri="{BB962C8B-B14F-4D97-AF65-F5344CB8AC3E}">
        <p14:creationId xmlns:p14="http://schemas.microsoft.com/office/powerpoint/2010/main" val="21775118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3">
            <a:extLst>
              <a:ext uri="{FF2B5EF4-FFF2-40B4-BE49-F238E27FC236}">
                <a16:creationId xmlns:a16="http://schemas.microsoft.com/office/drawing/2014/main" id="{769A4C8A-228A-C099-3F75-6C6D82A88C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28800"/>
            <a:ext cx="9144000" cy="365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TextBox 4">
            <a:extLst>
              <a:ext uri="{FF2B5EF4-FFF2-40B4-BE49-F238E27FC236}">
                <a16:creationId xmlns:a16="http://schemas.microsoft.com/office/drawing/2014/main" id="{9F76CEF5-13CC-38B2-6F56-E0E9BF652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480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Examples for the existence of Cancer stem cells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 Possible mechanisms of metastatic relapse after anticancer therapy</a:t>
            </a:r>
          </a:p>
        </p:txBody>
      </p:sp>
      <p:pic>
        <p:nvPicPr>
          <p:cNvPr id="45059" name="Picture 5">
            <a:extLst>
              <a:ext uri="{FF2B5EF4-FFF2-40B4-BE49-F238E27FC236}">
                <a16:creationId xmlns:a16="http://schemas.microsoft.com/office/drawing/2014/main" id="{E3618A30-2751-BF01-59E7-F2FABEE6A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5788025"/>
            <a:ext cx="91074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>
            <a:extLst>
              <a:ext uri="{FF2B5EF4-FFF2-40B4-BE49-F238E27FC236}">
                <a16:creationId xmlns:a16="http://schemas.microsoft.com/office/drawing/2014/main" id="{7D2B52C6-F2C2-DEC7-8A48-C06D3AF06C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36663"/>
            <a:ext cx="4095750" cy="560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TextBox 2">
            <a:extLst>
              <a:ext uri="{FF2B5EF4-FFF2-40B4-BE49-F238E27FC236}">
                <a16:creationId xmlns:a16="http://schemas.microsoft.com/office/drawing/2014/main" id="{7EE3E3AE-EB58-0172-DCD5-58C3F7FA2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52400"/>
            <a:ext cx="6477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Schematic models of tumor propagation by Cancer stem cells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5BEE06-962F-80FD-D1CD-29109560E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286000"/>
            <a:ext cx="4038600" cy="457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A753F1-10A6-F122-CF49-C4B7343F6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3810000"/>
            <a:ext cx="4038600" cy="3124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3EA5FF-D403-7608-4102-532966AA59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4953000"/>
            <a:ext cx="4038600" cy="1981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3">
            <a:extLst>
              <a:ext uri="{FF2B5EF4-FFF2-40B4-BE49-F238E27FC236}">
                <a16:creationId xmlns:a16="http://schemas.microsoft.com/office/drawing/2014/main" id="{1B6DF2FC-0E03-930E-BE47-DE575E1461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563" y="1131888"/>
            <a:ext cx="6530975" cy="469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TextBox 5">
            <a:extLst>
              <a:ext uri="{FF2B5EF4-FFF2-40B4-BE49-F238E27FC236}">
                <a16:creationId xmlns:a16="http://schemas.microsoft.com/office/drawing/2014/main" id="{6BC199BB-E57F-8896-E638-078D81729D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88" y="387350"/>
            <a:ext cx="76311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70C0"/>
                </a:solidFill>
                <a:cs typeface="Arial" panose="020B0604020202020204" pitchFamily="34" charset="0"/>
              </a:rPr>
              <a:t>Blood Cancer Survival is on the Rise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17FFF51-29CC-A540-A7DF-EBEE9AD29168}"/>
              </a:ext>
            </a:extLst>
          </p:cNvPr>
          <p:cNvGrpSpPr>
            <a:grpSpLocks/>
          </p:cNvGrpSpPr>
          <p:nvPr/>
        </p:nvGrpSpPr>
        <p:grpSpPr bwMode="auto">
          <a:xfrm>
            <a:off x="7789863" y="2143125"/>
            <a:ext cx="1209675" cy="1046163"/>
            <a:chOff x="7789750" y="2143780"/>
            <a:chExt cx="1209788" cy="1044952"/>
          </a:xfrm>
        </p:grpSpPr>
        <p:sp>
          <p:nvSpPr>
            <p:cNvPr id="47108" name="TextBox 1">
              <a:extLst>
                <a:ext uri="{FF2B5EF4-FFF2-40B4-BE49-F238E27FC236}">
                  <a16:creationId xmlns:a16="http://schemas.microsoft.com/office/drawing/2014/main" id="{1D798A48-1E2E-9363-E196-E961325C92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56538" y="2819400"/>
              <a:ext cx="11430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BE" sz="1800">
                  <a:solidFill>
                    <a:srgbClr val="0070C0"/>
                  </a:solidFill>
                </a:rPr>
                <a:t>Gleevec</a:t>
              </a:r>
            </a:p>
          </p:txBody>
        </p:sp>
        <p:sp>
          <p:nvSpPr>
            <p:cNvPr id="47109" name="TextBox 4">
              <a:extLst>
                <a:ext uri="{FF2B5EF4-FFF2-40B4-BE49-F238E27FC236}">
                  <a16:creationId xmlns:a16="http://schemas.microsoft.com/office/drawing/2014/main" id="{8CBBAFD6-7FFA-BCC7-863D-00E9DC5C38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89750" y="2143780"/>
              <a:ext cx="11430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BE" sz="1400">
                  <a:solidFill>
                    <a:srgbClr val="0070C0"/>
                  </a:solidFill>
                </a:rPr>
                <a:t>Retuximab (anti-CD20)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4">
            <a:extLst>
              <a:ext uri="{FF2B5EF4-FFF2-40B4-BE49-F238E27FC236}">
                <a16:creationId xmlns:a16="http://schemas.microsoft.com/office/drawing/2014/main" id="{B8B8831B-6F64-8EAD-8422-2C28F621D7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963" y="6234113"/>
            <a:ext cx="3971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828675">
              <a:spcBef>
                <a:spcPct val="20000"/>
              </a:spcBef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828675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828675">
              <a:spcBef>
                <a:spcPct val="20000"/>
              </a:spcBef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828675">
              <a:spcBef>
                <a:spcPct val="20000"/>
              </a:spcBef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200"/>
              <a:t>Pui and Jeha </a:t>
            </a:r>
            <a:r>
              <a:rPr lang="en-GB" altLang="en-US" sz="1200" i="1"/>
              <a:t>Nature Reviews Drug Discovery</a:t>
            </a:r>
            <a:r>
              <a:rPr lang="en-GB" altLang="en-US" sz="1200"/>
              <a:t> </a:t>
            </a:r>
            <a:r>
              <a:rPr lang="en-GB" altLang="en-US" sz="1200" b="1"/>
              <a:t>6</a:t>
            </a:r>
            <a:r>
              <a:rPr lang="en-GB" altLang="en-US" sz="1200"/>
              <a:t>, 149</a:t>
            </a:r>
            <a:r>
              <a:rPr lang="en-GB" altLang="en-US" sz="1200">
                <a:cs typeface="Arial" panose="020B0604020202020204" pitchFamily="34" charset="0"/>
              </a:rPr>
              <a:t>–</a:t>
            </a:r>
            <a:r>
              <a:rPr lang="en-GB" altLang="en-US" sz="1200"/>
              <a:t>165 (February 2007) | doi:10.1038/nrd2240</a:t>
            </a:r>
          </a:p>
        </p:txBody>
      </p:sp>
      <p:pic>
        <p:nvPicPr>
          <p:cNvPr id="48130" name="Picture 5">
            <a:extLst>
              <a:ext uri="{FF2B5EF4-FFF2-40B4-BE49-F238E27FC236}">
                <a16:creationId xmlns:a16="http://schemas.microsoft.com/office/drawing/2014/main" id="{2E114B2F-EFB0-583C-693F-7F9659688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900113"/>
            <a:ext cx="3876675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Box 6">
            <a:extLst>
              <a:ext uri="{FF2B5EF4-FFF2-40B4-BE49-F238E27FC236}">
                <a16:creationId xmlns:a16="http://schemas.microsoft.com/office/drawing/2014/main" id="{6EA6FA2A-3061-B8E7-A65B-142BA3E098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69850"/>
            <a:ext cx="3749675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tx2"/>
                </a:solidFill>
                <a:cs typeface="Arial" panose="020B0604020202020204" pitchFamily="34" charset="0"/>
              </a:rPr>
              <a:t>Cytogenetic and molecular genetic abnormalities of childhood and adult ALL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05282D3-05DC-4DB9-FF30-8908F23856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3302000"/>
            <a:ext cx="3965575" cy="284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979FD06-EB59-5617-0DFF-9B289941A134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141288"/>
            <a:ext cx="3749675" cy="5792787"/>
            <a:chOff x="4953547" y="140865"/>
            <a:chExt cx="3749581" cy="5793782"/>
          </a:xfrm>
        </p:grpSpPr>
        <p:grpSp>
          <p:nvGrpSpPr>
            <p:cNvPr id="48134" name="Group 16">
              <a:extLst>
                <a:ext uri="{FF2B5EF4-FFF2-40B4-BE49-F238E27FC236}">
                  <a16:creationId xmlns:a16="http://schemas.microsoft.com/office/drawing/2014/main" id="{74A842B1-7521-4CB1-47D7-8EAE05E659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53547" y="140865"/>
              <a:ext cx="3749581" cy="5793782"/>
              <a:chOff x="4953547" y="140865"/>
              <a:chExt cx="3749581" cy="5793782"/>
            </a:xfrm>
          </p:grpSpPr>
          <p:sp>
            <p:nvSpPr>
              <p:cNvPr id="48136" name="TextBox 8">
                <a:extLst>
                  <a:ext uri="{FF2B5EF4-FFF2-40B4-BE49-F238E27FC236}">
                    <a16:creationId xmlns:a16="http://schemas.microsoft.com/office/drawing/2014/main" id="{FF8807DD-8955-7323-C010-8943C4D08B7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53547" y="140865"/>
                <a:ext cx="3749581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000">
                    <a:solidFill>
                      <a:schemeClr val="tx2"/>
                    </a:solidFill>
                    <a:cs typeface="Arial" panose="020B0604020202020204" pitchFamily="34" charset="0"/>
                  </a:rPr>
                  <a:t>Agents that are conventionally used to treat ALL patients</a:t>
                </a:r>
              </a:p>
            </p:txBody>
          </p:sp>
          <p:grpSp>
            <p:nvGrpSpPr>
              <p:cNvPr id="48137" name="Group 15">
                <a:extLst>
                  <a:ext uri="{FF2B5EF4-FFF2-40B4-BE49-F238E27FC236}">
                    <a16:creationId xmlns:a16="http://schemas.microsoft.com/office/drawing/2014/main" id="{50B4302A-A998-10A2-BD5F-84E910D7F66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994677" y="1223523"/>
                <a:ext cx="3667321" cy="4711124"/>
                <a:chOff x="4720882" y="1223523"/>
                <a:chExt cx="3667321" cy="4711124"/>
              </a:xfrm>
            </p:grpSpPr>
            <p:pic>
              <p:nvPicPr>
                <p:cNvPr id="48138" name="Picture 7">
                  <a:extLst>
                    <a:ext uri="{FF2B5EF4-FFF2-40B4-BE49-F238E27FC236}">
                      <a16:creationId xmlns:a16="http://schemas.microsoft.com/office/drawing/2014/main" id="{3AF9933B-F29E-E93F-13B5-4C019B5EFB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31936" y="1223523"/>
                  <a:ext cx="3056267" cy="47111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8139" name="TextBox 9">
                  <a:extLst>
                    <a:ext uri="{FF2B5EF4-FFF2-40B4-BE49-F238E27FC236}">
                      <a16:creationId xmlns:a16="http://schemas.microsoft.com/office/drawing/2014/main" id="{238677D8-5D25-52B2-13BB-A013FE13078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736741" y="1613142"/>
                  <a:ext cx="611054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cs typeface="Arial" panose="020B0604020202020204" pitchFamily="34" charset="0"/>
                    </a:rPr>
                    <a:t>1953</a:t>
                  </a:r>
                </a:p>
              </p:txBody>
            </p:sp>
            <p:sp>
              <p:nvSpPr>
                <p:cNvPr id="48140" name="TextBox 10">
                  <a:extLst>
                    <a:ext uri="{FF2B5EF4-FFF2-40B4-BE49-F238E27FC236}">
                      <a16:creationId xmlns:a16="http://schemas.microsoft.com/office/drawing/2014/main" id="{89AE822B-BCBB-198F-E836-A144E49CBFE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736741" y="2256683"/>
                  <a:ext cx="611054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cs typeface="Arial" panose="020B0604020202020204" pitchFamily="34" charset="0"/>
                    </a:rPr>
                    <a:t>1953</a:t>
                  </a:r>
                </a:p>
              </p:txBody>
            </p:sp>
            <p:sp>
              <p:nvSpPr>
                <p:cNvPr id="48141" name="TextBox 11">
                  <a:extLst>
                    <a:ext uri="{FF2B5EF4-FFF2-40B4-BE49-F238E27FC236}">
                      <a16:creationId xmlns:a16="http://schemas.microsoft.com/office/drawing/2014/main" id="{06B835B0-F100-1B09-F79B-358D124ABAE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736741" y="2891646"/>
                  <a:ext cx="611054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cs typeface="Arial" panose="020B0604020202020204" pitchFamily="34" charset="0"/>
                    </a:rPr>
                    <a:t>1969</a:t>
                  </a:r>
                </a:p>
              </p:txBody>
            </p:sp>
            <p:sp>
              <p:nvSpPr>
                <p:cNvPr id="48142" name="TextBox 12">
                  <a:extLst>
                    <a:ext uri="{FF2B5EF4-FFF2-40B4-BE49-F238E27FC236}">
                      <a16:creationId xmlns:a16="http://schemas.microsoft.com/office/drawing/2014/main" id="{2CD90983-46B8-F31E-0193-6C4985B0737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720882" y="3178947"/>
                  <a:ext cx="611054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cs typeface="Arial" panose="020B0604020202020204" pitchFamily="34" charset="0"/>
                    </a:rPr>
                    <a:t>1979-2002</a:t>
                  </a:r>
                </a:p>
              </p:txBody>
            </p:sp>
            <p:sp>
              <p:nvSpPr>
                <p:cNvPr id="48143" name="TextBox 13">
                  <a:extLst>
                    <a:ext uri="{FF2B5EF4-FFF2-40B4-BE49-F238E27FC236}">
                      <a16:creationId xmlns:a16="http://schemas.microsoft.com/office/drawing/2014/main" id="{2D9183DE-C856-DDC7-FEEA-8D7743F9DAF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583614" y="4848008"/>
                  <a:ext cx="611054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cs typeface="Arial" panose="020B0604020202020204" pitchFamily="34" charset="0"/>
                    </a:rPr>
                    <a:t>1978</a:t>
                  </a:r>
                </a:p>
              </p:txBody>
            </p:sp>
            <p:sp>
              <p:nvSpPr>
                <p:cNvPr id="48144" name="TextBox 14">
                  <a:extLst>
                    <a:ext uri="{FF2B5EF4-FFF2-40B4-BE49-F238E27FC236}">
                      <a16:creationId xmlns:a16="http://schemas.microsoft.com/office/drawing/2014/main" id="{0F104B6E-397A-B3CF-4D6F-2F50988D79F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583614" y="5311357"/>
                  <a:ext cx="611054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>
                      <a:cs typeface="Arial" panose="020B0604020202020204" pitchFamily="34" charset="0"/>
                    </a:rPr>
                    <a:t>1963</a:t>
                  </a:r>
                </a:p>
              </p:txBody>
            </p:sp>
          </p:grpSp>
        </p:grpSp>
        <p:sp>
          <p:nvSpPr>
            <p:cNvPr id="48135" name="TextBox 18">
              <a:extLst>
                <a:ext uri="{FF2B5EF4-FFF2-40B4-BE49-F238E27FC236}">
                  <a16:creationId xmlns:a16="http://schemas.microsoft.com/office/drawing/2014/main" id="{FC2FB878-8553-F0C3-91BC-0A7727130D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26107" y="1223523"/>
              <a:ext cx="87271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cs typeface="Arial" panose="020B0604020202020204" pitchFamily="34" charset="0"/>
                </a:rPr>
                <a:t>Year approved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3">
            <a:extLst>
              <a:ext uri="{FF2B5EF4-FFF2-40B4-BE49-F238E27FC236}">
                <a16:creationId xmlns:a16="http://schemas.microsoft.com/office/drawing/2014/main" id="{891D8537-AF64-7374-84D4-2C3A958F89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/>
              <a:t>CML – Chromosomal Translocation – Philadelphia Chromosome</a:t>
            </a:r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id="{BCCA8B72-ED18-DB55-6757-DDB02001723F}"/>
              </a:ext>
            </a:extLst>
          </p:cNvPr>
          <p:cNvGrpSpPr>
            <a:grpSpLocks/>
          </p:cNvGrpSpPr>
          <p:nvPr/>
        </p:nvGrpSpPr>
        <p:grpSpPr bwMode="auto">
          <a:xfrm>
            <a:off x="1104900" y="1257300"/>
            <a:ext cx="3314700" cy="1790700"/>
            <a:chOff x="1733786" y="2089150"/>
            <a:chExt cx="3313540" cy="1790017"/>
          </a:xfrm>
        </p:grpSpPr>
        <p:pic>
          <p:nvPicPr>
            <p:cNvPr id="50181" name="Picture 4" descr="Philadelphia_chromosome.jpg">
              <a:extLst>
                <a:ext uri="{FF2B5EF4-FFF2-40B4-BE49-F238E27FC236}">
                  <a16:creationId xmlns:a16="http://schemas.microsoft.com/office/drawing/2014/main" id="{6BB1C5D6-DBAA-7FED-C238-6C03B890F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5650" y="2089150"/>
              <a:ext cx="2798533" cy="1472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D06FC1C-698E-31D9-4DB0-49939DA36DDD}"/>
                </a:ext>
              </a:extLst>
            </p:cNvPr>
            <p:cNvSpPr/>
            <p:nvPr/>
          </p:nvSpPr>
          <p:spPr>
            <a:xfrm>
              <a:off x="1733786" y="3036527"/>
              <a:ext cx="558604" cy="3967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100" dirty="0">
                  <a:solidFill>
                    <a:schemeClr val="tx1"/>
                  </a:solidFill>
                </a:rPr>
                <a:t>ABL</a:t>
              </a:r>
            </a:p>
            <a:p>
              <a:pPr>
                <a:defRPr/>
              </a:pPr>
              <a:r>
                <a:rPr lang="en-US" sz="1100" dirty="0">
                  <a:solidFill>
                    <a:schemeClr val="tx1"/>
                  </a:solidFill>
                </a:rPr>
                <a:t>Chr.9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814876E-A0AF-BFBB-5128-4CA8BDBFBD1A}"/>
                </a:ext>
              </a:extLst>
            </p:cNvPr>
            <p:cNvSpPr/>
            <p:nvPr/>
          </p:nvSpPr>
          <p:spPr>
            <a:xfrm>
              <a:off x="3031907" y="2089150"/>
              <a:ext cx="701429" cy="5458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100" dirty="0">
                  <a:solidFill>
                    <a:schemeClr val="tx1"/>
                  </a:solidFill>
                </a:rPr>
                <a:t>Chr.22</a:t>
              </a:r>
            </a:p>
            <a:p>
              <a:pPr>
                <a:defRPr/>
              </a:pPr>
              <a:r>
                <a:rPr lang="en-US" sz="1100" dirty="0" err="1">
                  <a:solidFill>
                    <a:schemeClr val="tx1"/>
                  </a:solidFill>
                </a:rPr>
                <a:t>Bcr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116F391-32FA-8DB7-8E34-06F1DBD2D1B3}"/>
                </a:ext>
              </a:extLst>
            </p:cNvPr>
            <p:cNvSpPr/>
            <p:nvPr/>
          </p:nvSpPr>
          <p:spPr>
            <a:xfrm>
              <a:off x="3174732" y="2996854"/>
              <a:ext cx="569714" cy="3967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r>
                <a:rPr lang="en-US" sz="1100" dirty="0">
                  <a:solidFill>
                    <a:schemeClr val="tx1"/>
                  </a:solidFill>
                </a:rPr>
                <a:t>Chr.9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8157042-6AC0-4AB8-1F2E-976D22CE5703}"/>
                </a:ext>
              </a:extLst>
            </p:cNvPr>
            <p:cNvSpPr/>
            <p:nvPr/>
          </p:nvSpPr>
          <p:spPr>
            <a:xfrm>
              <a:off x="4022160" y="2857207"/>
              <a:ext cx="1025166" cy="3967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100" dirty="0">
                  <a:solidFill>
                    <a:schemeClr val="tx1"/>
                  </a:solidFill>
                </a:rPr>
                <a:t>Philadelphia Chromosome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CEC9CA0-37D6-11DF-389B-E975296430C1}"/>
                </a:ext>
              </a:extLst>
            </p:cNvPr>
            <p:cNvSpPr/>
            <p:nvPr/>
          </p:nvSpPr>
          <p:spPr>
            <a:xfrm>
              <a:off x="3174732" y="3482443"/>
              <a:ext cx="1872594" cy="3967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100" dirty="0">
                  <a:solidFill>
                    <a:schemeClr val="tx1"/>
                  </a:solidFill>
                </a:rPr>
                <a:t>t(9;22)(q34;q11)</a:t>
              </a:r>
            </a:p>
          </p:txBody>
        </p:sp>
      </p:grpSp>
      <p:sp>
        <p:nvSpPr>
          <p:cNvPr id="50179" name="TextBox 11">
            <a:extLst>
              <a:ext uri="{FF2B5EF4-FFF2-40B4-BE49-F238E27FC236}">
                <a16:creationId xmlns:a16="http://schemas.microsoft.com/office/drawing/2014/main" id="{E550BC98-7857-E49C-65BD-44E470E43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013" y="3086100"/>
            <a:ext cx="7218362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/>
              <a:t>Some CML Facts: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C-ABL: </a:t>
            </a:r>
            <a:r>
              <a:rPr lang="en-US" altLang="en-US" sz="1600" i="1"/>
              <a:t>Abelson Murine Leukemia Viral Oncogene Homolog 1 (Tyrosinekinase/G_protein-Ras).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i="1"/>
              <a:t>BCR: break cluster region</a:t>
            </a:r>
            <a:endParaRPr lang="en-US" altLang="en-US" sz="1600"/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b="1"/>
          </a:p>
          <a:p>
            <a:pPr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600"/>
              <a:t>CML occurs in all age groups, but most commonly in middle-aged to elderly (mean age at onset 53 yrs)</a:t>
            </a:r>
          </a:p>
          <a:p>
            <a:pPr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600"/>
              <a:t>Incidence of 1-2 cases per 100.000 per year &amp; slightly more men than women are affected</a:t>
            </a:r>
          </a:p>
          <a:p>
            <a:pPr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600"/>
              <a:t>CML presents ≈ 15-20% of all cases of adult leukemia</a:t>
            </a:r>
          </a:p>
          <a:p>
            <a:pPr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600"/>
              <a:t>CML is treated with Bcr-Abl tyrosine kinase inhibitors (imatinib=Gleevec; desatinib; nilotinib)</a:t>
            </a:r>
          </a:p>
          <a:p>
            <a:pPr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600"/>
              <a:t>Patients treated with imatinib show 89% survival rate after 5 yrs follow-up</a:t>
            </a:r>
          </a:p>
          <a:p>
            <a:pPr>
              <a:spcBef>
                <a:spcPct val="0"/>
              </a:spcBef>
              <a:buFont typeface="Wingdings" pitchFamily="2" charset="2"/>
              <a:buChar char="Ø"/>
            </a:pPr>
            <a:endParaRPr lang="en-US" altLang="en-US" sz="1600"/>
          </a:p>
        </p:txBody>
      </p:sp>
      <p:pic>
        <p:nvPicPr>
          <p:cNvPr id="50180" name="Picture 12" descr="432px-Mechanism_imatinib.svg.png">
            <a:extLst>
              <a:ext uri="{FF2B5EF4-FFF2-40B4-BE49-F238E27FC236}">
                <a16:creationId xmlns:a16="http://schemas.microsoft.com/office/drawing/2014/main" id="{1374E18B-3F4C-D0B9-C798-2AB0288BFF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525" y="1417638"/>
            <a:ext cx="2695575" cy="167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>
            <a:extLst>
              <a:ext uri="{FF2B5EF4-FFF2-40B4-BE49-F238E27FC236}">
                <a16:creationId xmlns:a16="http://schemas.microsoft.com/office/drawing/2014/main" id="{3B2A0591-78B1-2F1B-D8FA-19E0D8AF3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8786813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Text Box 3">
            <a:extLst>
              <a:ext uri="{FF2B5EF4-FFF2-40B4-BE49-F238E27FC236}">
                <a16:creationId xmlns:a16="http://schemas.microsoft.com/office/drawing/2014/main" id="{02DA79CA-3293-5891-A9E7-B77ED401B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4775" y="3259138"/>
            <a:ext cx="11541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 sz="1600">
                <a:latin typeface="Helvetica" pitchFamily="2" charset="0"/>
              </a:rPr>
              <a:t>(Imatinib?)</a:t>
            </a:r>
          </a:p>
        </p:txBody>
      </p:sp>
      <p:sp>
        <p:nvSpPr>
          <p:cNvPr id="51203" name="Text Box 4">
            <a:extLst>
              <a:ext uri="{FF2B5EF4-FFF2-40B4-BE49-F238E27FC236}">
                <a16:creationId xmlns:a16="http://schemas.microsoft.com/office/drawing/2014/main" id="{F1E6DDBC-BFFC-2F54-6198-A14CF9329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6324600"/>
            <a:ext cx="3057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 sz="1400" b="1">
                <a:latin typeface="Helvetica" pitchFamily="2" charset="0"/>
              </a:rPr>
              <a:t>(modified from Pardal et al., 2003) </a:t>
            </a:r>
          </a:p>
        </p:txBody>
      </p:sp>
      <p:sp>
        <p:nvSpPr>
          <p:cNvPr id="81925" name="Text Box 5">
            <a:extLst>
              <a:ext uri="{FF2B5EF4-FFF2-40B4-BE49-F238E27FC236}">
                <a16:creationId xmlns:a16="http://schemas.microsoft.com/office/drawing/2014/main" id="{5ABE9B7A-A6C9-9A42-6476-613CCC3A6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100" y="1422400"/>
            <a:ext cx="13128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fr-FR" altLang="en-US" sz="1200" b="1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Quiescent?</a:t>
            </a:r>
          </a:p>
          <a:p>
            <a:pPr>
              <a:defRPr/>
            </a:pPr>
            <a:r>
              <a:rPr lang="fr-FR" altLang="en-US" sz="1200" b="1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Express ABC-T</a:t>
            </a:r>
          </a:p>
        </p:txBody>
      </p:sp>
      <p:sp>
        <p:nvSpPr>
          <p:cNvPr id="51205" name="Line 6">
            <a:extLst>
              <a:ext uri="{FF2B5EF4-FFF2-40B4-BE49-F238E27FC236}">
                <a16:creationId xmlns:a16="http://schemas.microsoft.com/office/drawing/2014/main" id="{6F074449-D949-E5B2-228D-4D0EEBFB247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4400" y="1828800"/>
            <a:ext cx="14478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6" name="Line 7">
            <a:extLst>
              <a:ext uri="{FF2B5EF4-FFF2-40B4-BE49-F238E27FC236}">
                <a16:creationId xmlns:a16="http://schemas.microsoft.com/office/drawing/2014/main" id="{F02AE271-0B8F-9094-995D-BDE176C415BF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1828800"/>
            <a:ext cx="13716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8" name="Text Box 8">
            <a:extLst>
              <a:ext uri="{FF2B5EF4-FFF2-40B4-BE49-F238E27FC236}">
                <a16:creationId xmlns:a16="http://schemas.microsoft.com/office/drawing/2014/main" id="{C36FD5F0-A0EA-B6B1-C2AD-DAAB34395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1447800"/>
            <a:ext cx="7397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fr-FR" altLang="en-US" sz="1200" b="1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Cycling</a:t>
            </a:r>
          </a:p>
        </p:txBody>
      </p:sp>
      <p:sp>
        <p:nvSpPr>
          <p:cNvPr id="51208" name="Line 9">
            <a:extLst>
              <a:ext uri="{FF2B5EF4-FFF2-40B4-BE49-F238E27FC236}">
                <a16:creationId xmlns:a16="http://schemas.microsoft.com/office/drawing/2014/main" id="{B8294F50-C4EE-5F5B-3FBA-44A77B7666C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81400" y="1828800"/>
            <a:ext cx="762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9" name="Line 10">
            <a:extLst>
              <a:ext uri="{FF2B5EF4-FFF2-40B4-BE49-F238E27FC236}">
                <a16:creationId xmlns:a16="http://schemas.microsoft.com/office/drawing/2014/main" id="{1778D5E1-C64B-A2E7-0AF9-9455686C42F9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1828800"/>
            <a:ext cx="3810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0" name="Text Box 11">
            <a:extLst>
              <a:ext uri="{FF2B5EF4-FFF2-40B4-BE49-F238E27FC236}">
                <a16:creationId xmlns:a16="http://schemas.microsoft.com/office/drawing/2014/main" id="{8E7E5C49-C7A7-F5AD-9694-1F7065E0BD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9025" y="304800"/>
            <a:ext cx="72167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 b="1">
                <a:latin typeface="Helvetica" pitchFamily="2" charset="0"/>
              </a:rPr>
              <a:t>Imatinib targets (BCR-Abl carrying) leukemic progenitors but not the leukemic stem cell!</a:t>
            </a:r>
          </a:p>
        </p:txBody>
      </p:sp>
      <p:pic>
        <p:nvPicPr>
          <p:cNvPr id="51211" name="Picture 12">
            <a:extLst>
              <a:ext uri="{FF2B5EF4-FFF2-40B4-BE49-F238E27FC236}">
                <a16:creationId xmlns:a16="http://schemas.microsoft.com/office/drawing/2014/main" id="{5DCF044A-5064-CB83-175A-A9D87681E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5319713"/>
            <a:ext cx="23749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2" name="Picture 12">
            <a:extLst>
              <a:ext uri="{FF2B5EF4-FFF2-40B4-BE49-F238E27FC236}">
                <a16:creationId xmlns:a16="http://schemas.microsoft.com/office/drawing/2014/main" id="{DB3E9697-156C-C651-1C2C-B2B09F16AE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00" y="5137150"/>
            <a:ext cx="2298700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4">
            <a:extLst>
              <a:ext uri="{FF2B5EF4-FFF2-40B4-BE49-F238E27FC236}">
                <a16:creationId xmlns:a16="http://schemas.microsoft.com/office/drawing/2014/main" id="{34B859B5-CD89-DFE6-D051-9B4F2130711C}"/>
              </a:ext>
            </a:extLst>
          </p:cNvPr>
          <p:cNvGrpSpPr>
            <a:grpSpLocks/>
          </p:cNvGrpSpPr>
          <p:nvPr/>
        </p:nvGrpSpPr>
        <p:grpSpPr bwMode="auto">
          <a:xfrm>
            <a:off x="1543050" y="304800"/>
            <a:ext cx="5924550" cy="4489450"/>
            <a:chOff x="2124" y="1344"/>
            <a:chExt cx="3732" cy="2828"/>
          </a:xfrm>
        </p:grpSpPr>
        <p:pic>
          <p:nvPicPr>
            <p:cNvPr id="16388" name="Picture 5">
              <a:extLst>
                <a:ext uri="{FF2B5EF4-FFF2-40B4-BE49-F238E27FC236}">
                  <a16:creationId xmlns:a16="http://schemas.microsoft.com/office/drawing/2014/main" id="{52463078-E06F-7DC2-FD9E-0D0CAD2DEF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4" y="1344"/>
              <a:ext cx="2211" cy="2477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389" name="Text Box 6">
              <a:extLst>
                <a:ext uri="{FF2B5EF4-FFF2-40B4-BE49-F238E27FC236}">
                  <a16:creationId xmlns:a16="http://schemas.microsoft.com/office/drawing/2014/main" id="{6EC0B885-3FE4-6194-A896-7EE1A54ED9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5" y="3884"/>
              <a:ext cx="161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en-BE" sz="2400">
                  <a:solidFill>
                    <a:srgbClr val="FFFF00"/>
                  </a:solidFill>
                  <a:latin typeface="Helvetica" pitchFamily="2" charset="0"/>
                </a:rPr>
                <a:t>Human Teratoma</a:t>
              </a:r>
              <a:endParaRPr lang="fr-FR" altLang="en-BE" sz="2400"/>
            </a:p>
          </p:txBody>
        </p:sp>
        <p:sp>
          <p:nvSpPr>
            <p:cNvPr id="16390" name="Text Box 7">
              <a:extLst>
                <a:ext uri="{FF2B5EF4-FFF2-40B4-BE49-F238E27FC236}">
                  <a16:creationId xmlns:a16="http://schemas.microsoft.com/office/drawing/2014/main" id="{24D3960B-7AD0-B40E-3746-FF4E2D2072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88" y="2016"/>
              <a:ext cx="46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en-BE" sz="2400">
                  <a:solidFill>
                    <a:srgbClr val="FFFF00"/>
                  </a:solidFill>
                  <a:latin typeface="Helvetica" pitchFamily="2" charset="0"/>
                </a:rPr>
                <a:t>Hair</a:t>
              </a:r>
              <a:endParaRPr lang="fr-FR" altLang="en-BE" sz="2400"/>
            </a:p>
          </p:txBody>
        </p:sp>
        <p:sp>
          <p:nvSpPr>
            <p:cNvPr id="16391" name="Text Box 8">
              <a:extLst>
                <a:ext uri="{FF2B5EF4-FFF2-40B4-BE49-F238E27FC236}">
                  <a16:creationId xmlns:a16="http://schemas.microsoft.com/office/drawing/2014/main" id="{A9BDB3F7-98B4-C65D-A2DF-527AEF1583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4" y="3120"/>
              <a:ext cx="60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en-BE" sz="2400">
                  <a:solidFill>
                    <a:srgbClr val="FFFF00"/>
                  </a:solidFill>
                  <a:latin typeface="Helvetica" pitchFamily="2" charset="0"/>
                </a:rPr>
                <a:t>Teeth</a:t>
              </a:r>
              <a:endParaRPr lang="fr-FR" altLang="en-BE" sz="2400"/>
            </a:p>
          </p:txBody>
        </p:sp>
        <p:sp>
          <p:nvSpPr>
            <p:cNvPr id="16392" name="Line 9">
              <a:extLst>
                <a:ext uri="{FF2B5EF4-FFF2-40B4-BE49-F238E27FC236}">
                  <a16:creationId xmlns:a16="http://schemas.microsoft.com/office/drawing/2014/main" id="{7CA92423-CA42-470E-6D28-1D130B1A33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00" y="3264"/>
              <a:ext cx="576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3" name="Line 10">
              <a:extLst>
                <a:ext uri="{FF2B5EF4-FFF2-40B4-BE49-F238E27FC236}">
                  <a16:creationId xmlns:a16="http://schemas.microsoft.com/office/drawing/2014/main" id="{BEBC602D-F105-4270-10AF-95F09CA9F7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24" y="2160"/>
              <a:ext cx="864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4" name="Text Box 11">
              <a:extLst>
                <a:ext uri="{FF2B5EF4-FFF2-40B4-BE49-F238E27FC236}">
                  <a16:creationId xmlns:a16="http://schemas.microsoft.com/office/drawing/2014/main" id="{B60DCFBE-5412-0383-DB43-A37CF3DE99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56" y="3682"/>
              <a:ext cx="43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en-BE" sz="1400" b="1">
                  <a:solidFill>
                    <a:srgbClr val="FFFF00"/>
                  </a:solidFill>
                  <a:latin typeface="Helvetica" pitchFamily="2" charset="0"/>
                </a:rPr>
                <a:t>12 cm</a:t>
              </a:r>
              <a:endParaRPr lang="fr-FR" altLang="en-BE" sz="2400"/>
            </a:p>
          </p:txBody>
        </p:sp>
      </p:grpSp>
      <p:sp>
        <p:nvSpPr>
          <p:cNvPr id="16387" name="Text Box 12">
            <a:extLst>
              <a:ext uri="{FF2B5EF4-FFF2-40B4-BE49-F238E27FC236}">
                <a16:creationId xmlns:a16="http://schemas.microsoft.com/office/drawing/2014/main" id="{DD589805-D5B0-F5BE-50AB-3D71ACB43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181600"/>
            <a:ext cx="76962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BE" sz="1800">
                <a:solidFill>
                  <a:srgbClr val="FFFF00"/>
                </a:solidFill>
              </a:rPr>
              <a:t>1907: Askanazy M. suggested that the well differentiated cystic structures from benign cystic ovarian teratomas develop from either a single multipotent type of cell or from a group of cells composed of representatives of each of the embryonic germinal layers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Box 1">
            <a:extLst>
              <a:ext uri="{FF2B5EF4-FFF2-40B4-BE49-F238E27FC236}">
                <a16:creationId xmlns:a16="http://schemas.microsoft.com/office/drawing/2014/main" id="{B112122B-4952-3867-5452-09E8EB12F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1828800"/>
            <a:ext cx="6629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accent2"/>
                </a:solidFill>
              </a:rPr>
              <a:t>How are cancer stem cells studied?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>
            <a:extLst>
              <a:ext uri="{FF2B5EF4-FFF2-40B4-BE49-F238E27FC236}">
                <a16:creationId xmlns:a16="http://schemas.microsoft.com/office/drawing/2014/main" id="{5D44E8D5-1A34-1E7B-2392-F2BD77A9E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81000"/>
            <a:ext cx="5681663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Text Box 3">
            <a:extLst>
              <a:ext uri="{FF2B5EF4-FFF2-40B4-BE49-F238E27FC236}">
                <a16:creationId xmlns:a16="http://schemas.microsoft.com/office/drawing/2014/main" id="{93A64A77-9D13-98E9-6F95-CEF1CC7CB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6025" y="2659063"/>
            <a:ext cx="184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1200" b="1">
              <a:latin typeface="Helvetica" pitchFamily="2" charset="0"/>
            </a:endParaRPr>
          </a:p>
        </p:txBody>
      </p:sp>
      <p:sp>
        <p:nvSpPr>
          <p:cNvPr id="54275" name="Rectangle 4">
            <a:extLst>
              <a:ext uri="{FF2B5EF4-FFF2-40B4-BE49-F238E27FC236}">
                <a16:creationId xmlns:a16="http://schemas.microsoft.com/office/drawing/2014/main" id="{81ECCDE0-1D63-04FF-3963-FFE1491214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3200" y="1828800"/>
            <a:ext cx="965200" cy="203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Helvetica" pitchFamily="2" charset="0"/>
              </a:rPr>
              <a:t>Tumor</a:t>
            </a:r>
          </a:p>
        </p:txBody>
      </p:sp>
      <p:sp>
        <p:nvSpPr>
          <p:cNvPr id="54276" name="Rectangle 5">
            <a:extLst>
              <a:ext uri="{FF2B5EF4-FFF2-40B4-BE49-F238E27FC236}">
                <a16:creationId xmlns:a16="http://schemas.microsoft.com/office/drawing/2014/main" id="{2CBE8E1E-4123-EC6E-DCF0-DFF73C14C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381000"/>
            <a:ext cx="3086100" cy="5283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4277" name="Rectangle 6">
            <a:extLst>
              <a:ext uri="{FF2B5EF4-FFF2-40B4-BE49-F238E27FC236}">
                <a16:creationId xmlns:a16="http://schemas.microsoft.com/office/drawing/2014/main" id="{386AA910-E9B1-8D69-491D-C63570BC0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209800"/>
            <a:ext cx="1447800" cy="16383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4278" name="Rectangle 7">
            <a:extLst>
              <a:ext uri="{FF2B5EF4-FFF2-40B4-BE49-F238E27FC236}">
                <a16:creationId xmlns:a16="http://schemas.microsoft.com/office/drawing/2014/main" id="{0ED9686A-A50C-F1C2-8A77-9027160D3C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4749800"/>
            <a:ext cx="45720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4279" name="Rectangle 8">
            <a:extLst>
              <a:ext uri="{FF2B5EF4-FFF2-40B4-BE49-F238E27FC236}">
                <a16:creationId xmlns:a16="http://schemas.microsoft.com/office/drawing/2014/main" id="{8CE4F840-8D72-ACDD-2CD3-D04F216F3D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3810000"/>
            <a:ext cx="304800" cy="3048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2" name="Group 2">
            <a:extLst>
              <a:ext uri="{FF2B5EF4-FFF2-40B4-BE49-F238E27FC236}">
                <a16:creationId xmlns:a16="http://schemas.microsoft.com/office/drawing/2014/main" id="{131564B3-E377-6E41-1919-CA685E1A9594}"/>
              </a:ext>
            </a:extLst>
          </p:cNvPr>
          <p:cNvGrpSpPr>
            <a:grpSpLocks/>
          </p:cNvGrpSpPr>
          <p:nvPr/>
        </p:nvGrpSpPr>
        <p:grpSpPr bwMode="auto">
          <a:xfrm>
            <a:off x="-457200" y="533400"/>
            <a:ext cx="9531350" cy="5811838"/>
            <a:chOff x="0" y="240"/>
            <a:chExt cx="6004" cy="3661"/>
          </a:xfrm>
        </p:grpSpPr>
        <p:pic>
          <p:nvPicPr>
            <p:cNvPr id="56335" name="Picture 3">
              <a:extLst>
                <a:ext uri="{FF2B5EF4-FFF2-40B4-BE49-F238E27FC236}">
                  <a16:creationId xmlns:a16="http://schemas.microsoft.com/office/drawing/2014/main" id="{09BF6229-6CCC-5DCD-CC8F-A747BAEC39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0"/>
              <a:ext cx="5760" cy="3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336" name="Rectangle 4">
              <a:extLst>
                <a:ext uri="{FF2B5EF4-FFF2-40B4-BE49-F238E27FC236}">
                  <a16:creationId xmlns:a16="http://schemas.microsoft.com/office/drawing/2014/main" id="{21D742AA-BD25-6656-D162-4CEAE2A5B2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8" y="288"/>
              <a:ext cx="2112" cy="5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6629" name="Text Box 5">
              <a:extLst>
                <a:ext uri="{FF2B5EF4-FFF2-40B4-BE49-F238E27FC236}">
                  <a16:creationId xmlns:a16="http://schemas.microsoft.com/office/drawing/2014/main" id="{5B5779EA-E6AE-EB55-3E31-5C62054B19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6" y="412"/>
              <a:ext cx="2308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pitchFamily="-112" charset="0"/>
                  <a:ea typeface="ＭＳ Ｐゴシック" pitchFamily="-112" charset="-128"/>
                </a:rPr>
                <a:t>c</a:t>
              </a:r>
              <a:r>
                <a:rPr lang="en-US" sz="1400" b="1">
                  <a:latin typeface="Helvetica" pitchFamily="-112" charset="0"/>
                  <a:ea typeface="ＭＳ Ｐゴシック" pitchFamily="-112" charset="-128"/>
                </a:rPr>
                <a:t>Kit</a:t>
              </a:r>
              <a:r>
                <a:rPr lang="en-US" sz="1400" b="1" baseline="30000">
                  <a:latin typeface="Helvetica" pitchFamily="-112" charset="0"/>
                  <a:ea typeface="ＭＳ Ｐゴシック" pitchFamily="-112" charset="-128"/>
                </a:rPr>
                <a:t>hi</a:t>
              </a:r>
              <a:r>
                <a:rPr lang="en-US" sz="1400" b="1">
                  <a:latin typeface="Helvetica" pitchFamily="-112" charset="0"/>
                  <a:ea typeface="ＭＳ Ｐゴシック" pitchFamily="-112" charset="-128"/>
                </a:rPr>
                <a:t> </a:t>
              </a:r>
              <a:r>
                <a:rPr lang="en-US" sz="1400" b="1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pitchFamily="-112" charset="0"/>
                  <a:ea typeface="ＭＳ Ｐゴシック" pitchFamily="-112" charset="-128"/>
                </a:rPr>
                <a:t>Lin</a:t>
              </a:r>
              <a:r>
                <a:rPr lang="en-US" sz="1400" b="1" baseline="30000">
                  <a:latin typeface="Helvetica" pitchFamily="-112" charset="0"/>
                  <a:ea typeface="ＭＳ Ｐゴシック" pitchFamily="-112" charset="-128"/>
                </a:rPr>
                <a:t>- </a:t>
              </a:r>
              <a:r>
                <a:rPr lang="en-US" sz="1400" b="1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pitchFamily="-112" charset="0"/>
                  <a:ea typeface="ＭＳ Ｐゴシック" pitchFamily="-112" charset="-128"/>
                </a:rPr>
                <a:t>Sca-1</a:t>
              </a:r>
              <a:r>
                <a:rPr lang="en-US" sz="1400" b="1" baseline="30000">
                  <a:latin typeface="Helvetica" pitchFamily="-112" charset="0"/>
                  <a:ea typeface="ＭＳ Ｐゴシック" pitchFamily="-112" charset="-128"/>
                </a:rPr>
                <a:t>+ </a:t>
              </a:r>
              <a:r>
                <a:rPr lang="en-US" sz="1400" b="1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pitchFamily="-112" charset="0"/>
                  <a:ea typeface="ＭＳ Ｐゴシック" pitchFamily="-112" charset="-128"/>
                </a:rPr>
                <a:t>CD34</a:t>
              </a:r>
              <a:r>
                <a:rPr lang="en-US" sz="1400" b="1" baseline="30000">
                  <a:latin typeface="Helvetica" pitchFamily="-112" charset="0"/>
                  <a:ea typeface="ＭＳ Ｐゴシック" pitchFamily="-112" charset="-128"/>
                </a:rPr>
                <a:t>- </a:t>
              </a:r>
              <a:r>
                <a:rPr lang="en-US" sz="1400" b="1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pitchFamily="-112" charset="0"/>
                  <a:ea typeface="ＭＳ Ｐゴシック" pitchFamily="-112" charset="-128"/>
                </a:rPr>
                <a:t>Flk2</a:t>
              </a:r>
              <a:r>
                <a:rPr lang="en-US" sz="1400" b="1" baseline="30000">
                  <a:latin typeface="Helvetica" pitchFamily="-112" charset="0"/>
                  <a:ea typeface="ＭＳ Ｐゴシック" pitchFamily="-112" charset="-128"/>
                </a:rPr>
                <a:t>-</a:t>
              </a:r>
              <a:r>
                <a:rPr lang="en-US" sz="1400" b="1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pitchFamily="-112" charset="0"/>
                  <a:ea typeface="ＭＳ Ｐゴシック" pitchFamily="-112" charset="-128"/>
                </a:rPr>
                <a:t>CD150</a:t>
              </a:r>
              <a:r>
                <a:rPr lang="en-US" sz="1400" b="1" baseline="30000">
                  <a:latin typeface="Helvetica" pitchFamily="-112" charset="0"/>
                  <a:ea typeface="ＭＳ Ｐゴシック" pitchFamily="-112" charset="-128"/>
                </a:rPr>
                <a:t>+</a:t>
              </a:r>
              <a:r>
                <a:rPr lang="en-US" sz="1400" b="1">
                  <a:latin typeface="Helvetica" pitchFamily="-112" charset="0"/>
                  <a:ea typeface="ＭＳ Ｐゴシック" pitchFamily="-112" charset="-128"/>
                </a:rPr>
                <a:t>CD48</a:t>
              </a:r>
              <a:r>
                <a:rPr lang="en-US" sz="1400" b="1" baseline="30000">
                  <a:latin typeface="Helvetica" pitchFamily="-112" charset="0"/>
                  <a:ea typeface="ＭＳ Ｐゴシック" pitchFamily="-112" charset="-128"/>
                </a:rPr>
                <a:t>-</a:t>
              </a:r>
            </a:p>
          </p:txBody>
        </p:sp>
        <p:sp>
          <p:nvSpPr>
            <p:cNvPr id="56338" name="Rectangle 6">
              <a:extLst>
                <a:ext uri="{FF2B5EF4-FFF2-40B4-BE49-F238E27FC236}">
                  <a16:creationId xmlns:a16="http://schemas.microsoft.com/office/drawing/2014/main" id="{31718504-2A7B-A176-0FC1-0543E53A02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920"/>
              <a:ext cx="2072" cy="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6631" name="Text Box 7">
              <a:extLst>
                <a:ext uri="{FF2B5EF4-FFF2-40B4-BE49-F238E27FC236}">
                  <a16:creationId xmlns:a16="http://schemas.microsoft.com/office/drawing/2014/main" id="{E9C259A9-5E70-8C04-BD27-E230E80AAA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6" y="912"/>
              <a:ext cx="1667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pitchFamily="-112" charset="0"/>
                  <a:ea typeface="ＭＳ Ｐゴシック" pitchFamily="-112" charset="-128"/>
                </a:rPr>
                <a:t>Lin</a:t>
              </a:r>
              <a:r>
                <a:rPr lang="en-US" sz="1400" b="1" baseline="30000">
                  <a:latin typeface="Helvetica" pitchFamily="-112" charset="0"/>
                  <a:ea typeface="ＭＳ Ｐゴシック" pitchFamily="-112" charset="-128"/>
                </a:rPr>
                <a:t>- </a:t>
              </a:r>
              <a:r>
                <a:rPr lang="en-US" sz="1400" b="1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pitchFamily="-112" charset="0"/>
                  <a:ea typeface="ＭＳ Ｐゴシック" pitchFamily="-112" charset="-128"/>
                </a:rPr>
                <a:t>c-</a:t>
              </a:r>
              <a:r>
                <a:rPr lang="en-US" sz="1400" b="1">
                  <a:latin typeface="Helvetica" pitchFamily="-112" charset="0"/>
                  <a:ea typeface="ＭＳ Ｐゴシック" pitchFamily="-112" charset="-128"/>
                </a:rPr>
                <a:t>Kit</a:t>
              </a:r>
              <a:r>
                <a:rPr lang="en-US" sz="1400" b="1" baseline="30000">
                  <a:latin typeface="Helvetica" pitchFamily="-112" charset="0"/>
                  <a:ea typeface="ＭＳ Ｐゴシック" pitchFamily="-112" charset="-128"/>
                </a:rPr>
                <a:t>hi </a:t>
              </a:r>
              <a:r>
                <a:rPr lang="en-US" sz="1400" b="1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pitchFamily="-112" charset="0"/>
                  <a:ea typeface="ＭＳ Ｐゴシック" pitchFamily="-112" charset="-128"/>
                </a:rPr>
                <a:t>Sca-1</a:t>
              </a:r>
              <a:r>
                <a:rPr lang="en-US" sz="1400" b="1" baseline="30000">
                  <a:latin typeface="Helvetica" pitchFamily="-112" charset="0"/>
                  <a:ea typeface="ＭＳ Ｐゴシック" pitchFamily="-112" charset="-128"/>
                </a:rPr>
                <a:t>hi </a:t>
              </a:r>
              <a:r>
                <a:rPr lang="en-US" sz="1400" b="1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pitchFamily="-112" charset="0"/>
                  <a:ea typeface="ＭＳ Ｐゴシック" pitchFamily="-112" charset="-128"/>
                </a:rPr>
                <a:t>CD34</a:t>
              </a:r>
              <a:r>
                <a:rPr lang="en-US" sz="1400" b="1" baseline="30000">
                  <a:latin typeface="Helvetica" pitchFamily="-112" charset="0"/>
                  <a:ea typeface="ＭＳ Ｐゴシック" pitchFamily="-112" charset="-128"/>
                </a:rPr>
                <a:t>+ </a:t>
              </a:r>
              <a:r>
                <a:rPr lang="en-US" sz="1400" b="1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pitchFamily="-112" charset="0"/>
                  <a:ea typeface="ＭＳ Ｐゴシック" pitchFamily="-112" charset="-128"/>
                </a:rPr>
                <a:t>Flk2</a:t>
              </a:r>
              <a:r>
                <a:rPr lang="en-US" sz="1400" b="1" baseline="30000">
                  <a:latin typeface="Helvetica" pitchFamily="-112" charset="0"/>
                  <a:ea typeface="ＭＳ Ｐゴシック" pitchFamily="-112" charset="-128"/>
                </a:rPr>
                <a:t>-</a:t>
              </a:r>
            </a:p>
          </p:txBody>
        </p:sp>
        <p:sp>
          <p:nvSpPr>
            <p:cNvPr id="56340" name="Rectangle 8">
              <a:extLst>
                <a:ext uri="{FF2B5EF4-FFF2-40B4-BE49-F238E27FC236}">
                  <a16:creationId xmlns:a16="http://schemas.microsoft.com/office/drawing/2014/main" id="{AD6BEF4F-24EC-4FF1-70AF-109D97D3F5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1440"/>
              <a:ext cx="2064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6633" name="Text Box 9">
              <a:extLst>
                <a:ext uri="{FF2B5EF4-FFF2-40B4-BE49-F238E27FC236}">
                  <a16:creationId xmlns:a16="http://schemas.microsoft.com/office/drawing/2014/main" id="{92B14893-8B1D-BF17-5C07-4A7932468A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6" y="1448"/>
              <a:ext cx="1740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pitchFamily="-112" charset="0"/>
                  <a:ea typeface="ＭＳ Ｐゴシック" pitchFamily="-112" charset="-128"/>
                </a:rPr>
                <a:t>Lin</a:t>
              </a:r>
              <a:r>
                <a:rPr lang="en-US" sz="1400" b="1" baseline="30000">
                  <a:latin typeface="Helvetica" pitchFamily="-112" charset="0"/>
                  <a:ea typeface="ＭＳ Ｐゴシック" pitchFamily="-112" charset="-128"/>
                </a:rPr>
                <a:t>- </a:t>
              </a:r>
              <a:r>
                <a:rPr lang="en-US" sz="1400" b="1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pitchFamily="-112" charset="0"/>
                  <a:ea typeface="ＭＳ Ｐゴシック" pitchFamily="-112" charset="-128"/>
                </a:rPr>
                <a:t>c-</a:t>
              </a:r>
              <a:r>
                <a:rPr lang="en-US" sz="1400" b="1">
                  <a:latin typeface="Helvetica" pitchFamily="-112" charset="0"/>
                  <a:ea typeface="ＭＳ Ｐゴシック" pitchFamily="-112" charset="-128"/>
                </a:rPr>
                <a:t>Kit</a:t>
              </a:r>
              <a:r>
                <a:rPr lang="en-US" sz="1400" b="1" baseline="30000">
                  <a:latin typeface="Helvetica" pitchFamily="-112" charset="0"/>
                  <a:ea typeface="ＭＳ Ｐゴシック" pitchFamily="-112" charset="-128"/>
                </a:rPr>
                <a:t>hi </a:t>
              </a:r>
              <a:r>
                <a:rPr lang="en-US" sz="1400" b="1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pitchFamily="-112" charset="0"/>
                  <a:ea typeface="ＭＳ Ｐゴシック" pitchFamily="-112" charset="-128"/>
                </a:rPr>
                <a:t>Sca-1</a:t>
              </a:r>
              <a:r>
                <a:rPr lang="en-US" sz="1400" b="1" baseline="30000">
                  <a:latin typeface="Helvetica" pitchFamily="-112" charset="0"/>
                  <a:ea typeface="ＭＳ Ｐゴシック" pitchFamily="-112" charset="-128"/>
                </a:rPr>
                <a:t>hi </a:t>
              </a:r>
              <a:r>
                <a:rPr lang="en-US" sz="1400" b="1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pitchFamily="-112" charset="0"/>
                  <a:ea typeface="ＭＳ Ｐゴシック" pitchFamily="-112" charset="-128"/>
                </a:rPr>
                <a:t>Thy1.1</a:t>
              </a:r>
              <a:r>
                <a:rPr lang="en-US" sz="1400" b="1" baseline="30000">
                  <a:latin typeface="Helvetica" pitchFamily="-112" charset="0"/>
                  <a:ea typeface="ＭＳ Ｐゴシック" pitchFamily="-112" charset="-128"/>
                </a:rPr>
                <a:t>- </a:t>
              </a:r>
              <a:r>
                <a:rPr lang="en-US" sz="1400" b="1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pitchFamily="-112" charset="0"/>
                  <a:ea typeface="ＭＳ Ｐゴシック" pitchFamily="-112" charset="-128"/>
                </a:rPr>
                <a:t>Flk2</a:t>
              </a:r>
              <a:r>
                <a:rPr lang="en-US" sz="1400" b="1" baseline="30000">
                  <a:latin typeface="Helvetica" pitchFamily="-112" charset="0"/>
                  <a:ea typeface="ＭＳ Ｐゴシック" pitchFamily="-112" charset="-128"/>
                </a:rPr>
                <a:t>+</a:t>
              </a:r>
            </a:p>
          </p:txBody>
        </p:sp>
        <p:sp>
          <p:nvSpPr>
            <p:cNvPr id="56342" name="Rectangle 10">
              <a:extLst>
                <a:ext uri="{FF2B5EF4-FFF2-40B4-BE49-F238E27FC236}">
                  <a16:creationId xmlns:a16="http://schemas.microsoft.com/office/drawing/2014/main" id="{AD30815C-F42C-CE6F-3A63-A4CB094065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"/>
              <a:ext cx="768" cy="32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sp>
        <p:nvSpPr>
          <p:cNvPr id="56323" name="Text Box 11">
            <a:extLst>
              <a:ext uri="{FF2B5EF4-FFF2-40B4-BE49-F238E27FC236}">
                <a16:creationId xmlns:a16="http://schemas.microsoft.com/office/drawing/2014/main" id="{5D8312EB-C897-3C68-B61E-BC7891303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583363"/>
            <a:ext cx="5476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 sz="1200" b="1"/>
              <a:t>Modified from  Passegué E. et al., 2003, Yang et al., 2005, Kiel et al., 2005</a:t>
            </a:r>
          </a:p>
        </p:txBody>
      </p:sp>
      <p:sp>
        <p:nvSpPr>
          <p:cNvPr id="56324" name="Text Box 12">
            <a:extLst>
              <a:ext uri="{FF2B5EF4-FFF2-40B4-BE49-F238E27FC236}">
                <a16:creationId xmlns:a16="http://schemas.microsoft.com/office/drawing/2014/main" id="{5A49B59B-2BD5-032A-0F27-4CB8874C9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6950" y="3365500"/>
            <a:ext cx="425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400" b="1">
                <a:latin typeface="Helvetica" pitchFamily="2" charset="0"/>
              </a:rPr>
              <a:t>(?)</a:t>
            </a:r>
          </a:p>
        </p:txBody>
      </p:sp>
      <p:sp>
        <p:nvSpPr>
          <p:cNvPr id="56325" name="Text Box 13">
            <a:extLst>
              <a:ext uri="{FF2B5EF4-FFF2-40B4-BE49-F238E27FC236}">
                <a16:creationId xmlns:a16="http://schemas.microsoft.com/office/drawing/2014/main" id="{ECFB9926-9CDA-377E-99DD-1F6B4AFE2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3888" y="60325"/>
            <a:ext cx="5016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u="sng">
                <a:latin typeface="Helvetica" pitchFamily="2" charset="0"/>
              </a:rPr>
              <a:t>The adult murine hematopoietic system</a:t>
            </a:r>
          </a:p>
        </p:txBody>
      </p:sp>
      <p:grpSp>
        <p:nvGrpSpPr>
          <p:cNvPr id="56326" name="Group 14">
            <a:extLst>
              <a:ext uri="{FF2B5EF4-FFF2-40B4-BE49-F238E27FC236}">
                <a16:creationId xmlns:a16="http://schemas.microsoft.com/office/drawing/2014/main" id="{BD14DEBC-E35D-0885-EB72-127E47EC403B}"/>
              </a:ext>
            </a:extLst>
          </p:cNvPr>
          <p:cNvGrpSpPr>
            <a:grpSpLocks/>
          </p:cNvGrpSpPr>
          <p:nvPr/>
        </p:nvGrpSpPr>
        <p:grpSpPr bwMode="auto">
          <a:xfrm>
            <a:off x="5486400" y="1066800"/>
            <a:ext cx="1295400" cy="319088"/>
            <a:chOff x="3552" y="672"/>
            <a:chExt cx="816" cy="201"/>
          </a:xfrm>
        </p:grpSpPr>
        <p:sp>
          <p:nvSpPr>
            <p:cNvPr id="56333" name="Line 15">
              <a:extLst>
                <a:ext uri="{FF2B5EF4-FFF2-40B4-BE49-F238E27FC236}">
                  <a16:creationId xmlns:a16="http://schemas.microsoft.com/office/drawing/2014/main" id="{11043771-F772-EBE8-B0DF-5ECB546261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52" y="672"/>
              <a:ext cx="816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4" name="Text Box 16">
              <a:extLst>
                <a:ext uri="{FF2B5EF4-FFF2-40B4-BE49-F238E27FC236}">
                  <a16:creationId xmlns:a16="http://schemas.microsoft.com/office/drawing/2014/main" id="{7ED3F717-39C2-5BE0-3534-AB9E0E2B3E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88" y="679"/>
              <a:ext cx="343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solidFill>
                    <a:srgbClr val="FF0000"/>
                  </a:solidFill>
                </a:rPr>
                <a:t>KLS</a:t>
              </a:r>
            </a:p>
          </p:txBody>
        </p:sp>
      </p:grpSp>
      <p:grpSp>
        <p:nvGrpSpPr>
          <p:cNvPr id="56327" name="Group 17">
            <a:extLst>
              <a:ext uri="{FF2B5EF4-FFF2-40B4-BE49-F238E27FC236}">
                <a16:creationId xmlns:a16="http://schemas.microsoft.com/office/drawing/2014/main" id="{3793D8D9-6358-E0CD-D89F-8E84ADD749E8}"/>
              </a:ext>
            </a:extLst>
          </p:cNvPr>
          <p:cNvGrpSpPr>
            <a:grpSpLocks/>
          </p:cNvGrpSpPr>
          <p:nvPr/>
        </p:nvGrpSpPr>
        <p:grpSpPr bwMode="auto">
          <a:xfrm>
            <a:off x="5537200" y="1893888"/>
            <a:ext cx="1295400" cy="319087"/>
            <a:chOff x="3552" y="672"/>
            <a:chExt cx="816" cy="201"/>
          </a:xfrm>
        </p:grpSpPr>
        <p:sp>
          <p:nvSpPr>
            <p:cNvPr id="56331" name="Line 18">
              <a:extLst>
                <a:ext uri="{FF2B5EF4-FFF2-40B4-BE49-F238E27FC236}">
                  <a16:creationId xmlns:a16="http://schemas.microsoft.com/office/drawing/2014/main" id="{7609B9CD-3420-EC01-918A-CFEED06D7E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52" y="672"/>
              <a:ext cx="816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2" name="Text Box 19">
              <a:extLst>
                <a:ext uri="{FF2B5EF4-FFF2-40B4-BE49-F238E27FC236}">
                  <a16:creationId xmlns:a16="http://schemas.microsoft.com/office/drawing/2014/main" id="{0B518FEF-1873-5EBA-DF45-0F444E4656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88" y="679"/>
              <a:ext cx="343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solidFill>
                    <a:srgbClr val="FF0000"/>
                  </a:solidFill>
                </a:rPr>
                <a:t>KLS</a:t>
              </a:r>
            </a:p>
          </p:txBody>
        </p:sp>
      </p:grpSp>
      <p:grpSp>
        <p:nvGrpSpPr>
          <p:cNvPr id="56328" name="Group 20">
            <a:extLst>
              <a:ext uri="{FF2B5EF4-FFF2-40B4-BE49-F238E27FC236}">
                <a16:creationId xmlns:a16="http://schemas.microsoft.com/office/drawing/2014/main" id="{67EAD92A-7110-8B56-D208-D18197C9DA7A}"/>
              </a:ext>
            </a:extLst>
          </p:cNvPr>
          <p:cNvGrpSpPr>
            <a:grpSpLocks/>
          </p:cNvGrpSpPr>
          <p:nvPr/>
        </p:nvGrpSpPr>
        <p:grpSpPr bwMode="auto">
          <a:xfrm>
            <a:off x="5537200" y="2720975"/>
            <a:ext cx="1295400" cy="319088"/>
            <a:chOff x="3552" y="672"/>
            <a:chExt cx="816" cy="201"/>
          </a:xfrm>
        </p:grpSpPr>
        <p:sp>
          <p:nvSpPr>
            <p:cNvPr id="56329" name="Line 21">
              <a:extLst>
                <a:ext uri="{FF2B5EF4-FFF2-40B4-BE49-F238E27FC236}">
                  <a16:creationId xmlns:a16="http://schemas.microsoft.com/office/drawing/2014/main" id="{96418CA6-D5CC-C0FF-2A77-F011A7ECC8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52" y="672"/>
              <a:ext cx="816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0" name="Text Box 22">
              <a:extLst>
                <a:ext uri="{FF2B5EF4-FFF2-40B4-BE49-F238E27FC236}">
                  <a16:creationId xmlns:a16="http://schemas.microsoft.com/office/drawing/2014/main" id="{C0314EAA-40FF-0039-3C43-5FD6436DCB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88" y="679"/>
              <a:ext cx="343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solidFill>
                    <a:srgbClr val="FF0000"/>
                  </a:solidFill>
                </a:rPr>
                <a:t>KLS</a:t>
              </a: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>
            <a:extLst>
              <a:ext uri="{FF2B5EF4-FFF2-40B4-BE49-F238E27FC236}">
                <a16:creationId xmlns:a16="http://schemas.microsoft.com/office/drawing/2014/main" id="{B5B075D5-C53E-B7E4-8590-426771B6F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3200"/>
            <a:ext cx="143986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0" name="Picture 3">
            <a:extLst>
              <a:ext uri="{FF2B5EF4-FFF2-40B4-BE49-F238E27FC236}">
                <a16:creationId xmlns:a16="http://schemas.microsoft.com/office/drawing/2014/main" id="{D33C0CD0-2CBA-6FC4-A139-9A055B3C1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833688"/>
            <a:ext cx="12954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4">
            <a:extLst>
              <a:ext uri="{FF2B5EF4-FFF2-40B4-BE49-F238E27FC236}">
                <a16:creationId xmlns:a16="http://schemas.microsoft.com/office/drawing/2014/main" id="{F34AE106-A5AF-1DED-5655-BD0D98CF3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63600"/>
            <a:ext cx="143986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AutoShape 5">
            <a:extLst>
              <a:ext uri="{FF2B5EF4-FFF2-40B4-BE49-F238E27FC236}">
                <a16:creationId xmlns:a16="http://schemas.microsoft.com/office/drawing/2014/main" id="{A3F6DE5B-97B6-977A-E377-166D8EB65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463800"/>
            <a:ext cx="381000" cy="6096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FF00"/>
              </a:solidFill>
            </a:endParaRPr>
          </a:p>
        </p:txBody>
      </p:sp>
      <p:sp>
        <p:nvSpPr>
          <p:cNvPr id="58373" name="Line 6">
            <a:extLst>
              <a:ext uri="{FF2B5EF4-FFF2-40B4-BE49-F238E27FC236}">
                <a16:creationId xmlns:a16="http://schemas.microsoft.com/office/drawing/2014/main" id="{FDA84069-B8C4-EE59-85EC-95AD39F0D56F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36068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4" name="Text Box 7">
            <a:extLst>
              <a:ext uri="{FF2B5EF4-FFF2-40B4-BE49-F238E27FC236}">
                <a16:creationId xmlns:a16="http://schemas.microsoft.com/office/drawing/2014/main" id="{77917D90-8F0D-8B17-683E-36572E745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8588" y="2252663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BM</a:t>
            </a:r>
          </a:p>
        </p:txBody>
      </p:sp>
      <p:sp>
        <p:nvSpPr>
          <p:cNvPr id="58375" name="Text Box 8">
            <a:extLst>
              <a:ext uri="{FF2B5EF4-FFF2-40B4-BE49-F238E27FC236}">
                <a16:creationId xmlns:a16="http://schemas.microsoft.com/office/drawing/2014/main" id="{A73833AB-37F3-4B1E-9227-C9AB4C7A4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2997200"/>
            <a:ext cx="9906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400"/>
              <a:t>13 weeks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400"/>
              <a:t>BM</a:t>
            </a:r>
            <a:endParaRPr lang="en-US" altLang="en-US" sz="2400"/>
          </a:p>
        </p:txBody>
      </p:sp>
      <p:pic>
        <p:nvPicPr>
          <p:cNvPr id="58376" name="Picture 9">
            <a:extLst>
              <a:ext uri="{FF2B5EF4-FFF2-40B4-BE49-F238E27FC236}">
                <a16:creationId xmlns:a16="http://schemas.microsoft.com/office/drawing/2014/main" id="{2BBF2020-12D3-BF7B-97FA-CE96FEFBD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521200"/>
            <a:ext cx="143986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7" name="Line 10">
            <a:extLst>
              <a:ext uri="{FF2B5EF4-FFF2-40B4-BE49-F238E27FC236}">
                <a16:creationId xmlns:a16="http://schemas.microsoft.com/office/drawing/2014/main" id="{A45728FD-11BE-6120-A641-04B63E8A9869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400" y="36068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8378" name="Picture 11">
            <a:extLst>
              <a:ext uri="{FF2B5EF4-FFF2-40B4-BE49-F238E27FC236}">
                <a16:creationId xmlns:a16="http://schemas.microsoft.com/office/drawing/2014/main" id="{D8727EC3-0A44-E1B4-73C4-2F13FC15F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521200"/>
            <a:ext cx="143986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9" name="AutoShape 12">
            <a:extLst>
              <a:ext uri="{FF2B5EF4-FFF2-40B4-BE49-F238E27FC236}">
                <a16:creationId xmlns:a16="http://schemas.microsoft.com/office/drawing/2014/main" id="{73768847-7583-D509-B51E-13CB1D7F3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4178300"/>
            <a:ext cx="381000" cy="6096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FF00"/>
              </a:solidFill>
            </a:endParaRPr>
          </a:p>
        </p:txBody>
      </p:sp>
      <p:sp>
        <p:nvSpPr>
          <p:cNvPr id="58380" name="Text Box 13">
            <a:extLst>
              <a:ext uri="{FF2B5EF4-FFF2-40B4-BE49-F238E27FC236}">
                <a16:creationId xmlns:a16="http://schemas.microsoft.com/office/drawing/2014/main" id="{BB9DCCB1-88A3-14D4-A096-39EC4773C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414020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1</a:t>
            </a:r>
            <a:r>
              <a:rPr lang="en-US" altLang="en-US" sz="2400" baseline="30000"/>
              <a:t>o</a:t>
            </a:r>
            <a:endParaRPr lang="en-US" altLang="en-US" sz="2400"/>
          </a:p>
        </p:txBody>
      </p:sp>
      <p:sp>
        <p:nvSpPr>
          <p:cNvPr id="58381" name="Text Box 14">
            <a:extLst>
              <a:ext uri="{FF2B5EF4-FFF2-40B4-BE49-F238E27FC236}">
                <a16:creationId xmlns:a16="http://schemas.microsoft.com/office/drawing/2014/main" id="{81A5AF04-8759-18B0-6F22-945919D89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528320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2</a:t>
            </a:r>
            <a:r>
              <a:rPr lang="en-US" altLang="en-US" sz="2400" baseline="30000"/>
              <a:t>o</a:t>
            </a:r>
            <a:endParaRPr lang="en-US" altLang="en-US" sz="2400"/>
          </a:p>
        </p:txBody>
      </p:sp>
      <p:sp>
        <p:nvSpPr>
          <p:cNvPr id="58382" name="Text Box 15">
            <a:extLst>
              <a:ext uri="{FF2B5EF4-FFF2-40B4-BE49-F238E27FC236}">
                <a16:creationId xmlns:a16="http://schemas.microsoft.com/office/drawing/2014/main" id="{B27DE425-8E2E-4B9F-0B67-3A0B52EB62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7200" y="414020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1</a:t>
            </a:r>
            <a:r>
              <a:rPr lang="en-US" altLang="en-US" sz="2400" baseline="30000"/>
              <a:t>o</a:t>
            </a:r>
            <a:endParaRPr lang="en-US" altLang="en-US" sz="2400"/>
          </a:p>
        </p:txBody>
      </p:sp>
      <p:sp>
        <p:nvSpPr>
          <p:cNvPr id="58383" name="Text Box 16">
            <a:extLst>
              <a:ext uri="{FF2B5EF4-FFF2-40B4-BE49-F238E27FC236}">
                <a16:creationId xmlns:a16="http://schemas.microsoft.com/office/drawing/2014/main" id="{EA3B2C6E-A075-6E81-1D65-5320A4396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2400" y="414020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2</a:t>
            </a:r>
            <a:r>
              <a:rPr lang="en-US" altLang="en-US" sz="2400" baseline="30000"/>
              <a:t>o</a:t>
            </a:r>
            <a:endParaRPr lang="en-US" altLang="en-US" sz="2400"/>
          </a:p>
        </p:txBody>
      </p:sp>
      <p:pic>
        <p:nvPicPr>
          <p:cNvPr id="58384" name="Picture 17">
            <a:extLst>
              <a:ext uri="{FF2B5EF4-FFF2-40B4-BE49-F238E27FC236}">
                <a16:creationId xmlns:a16="http://schemas.microsoft.com/office/drawing/2014/main" id="{C150E605-AD0E-484F-74A2-7ABBBDFB4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833688"/>
            <a:ext cx="12954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85" name="Line 18">
            <a:extLst>
              <a:ext uri="{FF2B5EF4-FFF2-40B4-BE49-F238E27FC236}">
                <a16:creationId xmlns:a16="http://schemas.microsoft.com/office/drawing/2014/main" id="{370D7360-27FC-6B4F-99D8-0A276E5BEB66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4343400" y="4521200"/>
            <a:ext cx="381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86" name="Text Box 19">
            <a:extLst>
              <a:ext uri="{FF2B5EF4-FFF2-40B4-BE49-F238E27FC236}">
                <a16:creationId xmlns:a16="http://schemas.microsoft.com/office/drawing/2014/main" id="{2716B0FE-CE40-FA6E-652B-2913172B4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528320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3</a:t>
            </a:r>
            <a:r>
              <a:rPr lang="en-US" altLang="en-US" sz="2400" baseline="30000"/>
              <a:t>o</a:t>
            </a:r>
            <a:endParaRPr lang="en-US" altLang="en-US" sz="2400"/>
          </a:p>
        </p:txBody>
      </p:sp>
      <p:sp>
        <p:nvSpPr>
          <p:cNvPr id="58387" name="Text Box 20">
            <a:extLst>
              <a:ext uri="{FF2B5EF4-FFF2-40B4-BE49-F238E27FC236}">
                <a16:creationId xmlns:a16="http://schemas.microsoft.com/office/drawing/2014/main" id="{026FCB27-B657-58C9-5D4F-5D3FE3E63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3073400"/>
            <a:ext cx="9906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400"/>
              <a:t>13 weeks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400"/>
              <a:t>BM</a:t>
            </a:r>
            <a:endParaRPr lang="en-US" altLang="en-US" sz="2400"/>
          </a:p>
        </p:txBody>
      </p:sp>
      <p:sp>
        <p:nvSpPr>
          <p:cNvPr id="58388" name="Line 21">
            <a:extLst>
              <a:ext uri="{FF2B5EF4-FFF2-40B4-BE49-F238E27FC236}">
                <a16:creationId xmlns:a16="http://schemas.microsoft.com/office/drawing/2014/main" id="{197906EA-71A7-8D7E-3274-8D51560BB13F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7400" y="36830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89" name="AutoShape 22">
            <a:extLst>
              <a:ext uri="{FF2B5EF4-FFF2-40B4-BE49-F238E27FC236}">
                <a16:creationId xmlns:a16="http://schemas.microsoft.com/office/drawing/2014/main" id="{C60BD923-A1BD-47FA-279E-1EF76BE53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4178300"/>
            <a:ext cx="381000" cy="6096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FF00"/>
              </a:solidFill>
            </a:endParaRPr>
          </a:p>
        </p:txBody>
      </p:sp>
      <p:pic>
        <p:nvPicPr>
          <p:cNvPr id="58390" name="Picture 23">
            <a:extLst>
              <a:ext uri="{FF2B5EF4-FFF2-40B4-BE49-F238E27FC236}">
                <a16:creationId xmlns:a16="http://schemas.microsoft.com/office/drawing/2014/main" id="{20293D38-CC32-33C6-F58A-86BA2CFC1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833688"/>
            <a:ext cx="12954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91" name="Text Box 24">
            <a:extLst>
              <a:ext uri="{FF2B5EF4-FFF2-40B4-BE49-F238E27FC236}">
                <a16:creationId xmlns:a16="http://schemas.microsoft.com/office/drawing/2014/main" id="{1262F308-F729-D993-1A11-012046BB5F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414020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3</a:t>
            </a:r>
            <a:r>
              <a:rPr lang="en-US" altLang="en-US" sz="2400" baseline="30000"/>
              <a:t>o</a:t>
            </a:r>
            <a:endParaRPr lang="en-US" altLang="en-US" sz="2400"/>
          </a:p>
        </p:txBody>
      </p:sp>
      <p:sp>
        <p:nvSpPr>
          <p:cNvPr id="58392" name="Line 25">
            <a:extLst>
              <a:ext uri="{FF2B5EF4-FFF2-40B4-BE49-F238E27FC236}">
                <a16:creationId xmlns:a16="http://schemas.microsoft.com/office/drawing/2014/main" id="{B5F7ED53-6577-EA6E-EDFD-C72929A9248F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6934200" y="4368800"/>
            <a:ext cx="381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93" name="Rectangle 26">
            <a:extLst>
              <a:ext uri="{FF2B5EF4-FFF2-40B4-BE49-F238E27FC236}">
                <a16:creationId xmlns:a16="http://schemas.microsoft.com/office/drawing/2014/main" id="{ED2B46BE-0547-C6E8-3104-536F2D097CA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38200" y="152400"/>
            <a:ext cx="7772400" cy="1143000"/>
          </a:xfrm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de-CH" altLang="en-US" sz="2000" b="1">
                <a:solidFill>
                  <a:srgbClr val="0070C0"/>
                </a:solidFill>
                <a:latin typeface="Helvetica" pitchFamily="2" charset="0"/>
              </a:rPr>
              <a:t>The gold standard for identifying hematopoietic stem cells is Serial Bone Marrow Reconstitution</a:t>
            </a:r>
            <a:endParaRPr lang="de-CH" altLang="en-US" sz="3600" b="1">
              <a:solidFill>
                <a:srgbClr val="0070C0"/>
              </a:solidFill>
              <a:latin typeface="Helvetica" pitchFamily="2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>
            <a:extLst>
              <a:ext uri="{FF2B5EF4-FFF2-40B4-BE49-F238E27FC236}">
                <a16:creationId xmlns:a16="http://schemas.microsoft.com/office/drawing/2014/main" id="{46BA4DC9-1F0C-2B8E-C3D6-9D57993754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de-CH" altLang="en-US" sz="3600" b="1">
                <a:solidFill>
                  <a:srgbClr val="0070C0"/>
                </a:solidFill>
                <a:latin typeface="Helvetica" pitchFamily="2" charset="0"/>
              </a:rPr>
              <a:t>The SCID-hu Mouse</a:t>
            </a:r>
          </a:p>
        </p:txBody>
      </p:sp>
      <p:sp>
        <p:nvSpPr>
          <p:cNvPr id="60418" name="Text Box 3">
            <a:extLst>
              <a:ext uri="{FF2B5EF4-FFF2-40B4-BE49-F238E27FC236}">
                <a16:creationId xmlns:a16="http://schemas.microsoft.com/office/drawing/2014/main" id="{DF65CDC6-8260-12E4-1F54-3DAD2F766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844675"/>
            <a:ext cx="8839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CH" altLang="en-US" sz="2800" b="1" u="sng">
                <a:solidFill>
                  <a:srgbClr val="0070C0"/>
                </a:solidFill>
                <a:latin typeface="Helvetica" pitchFamily="2" charset="0"/>
              </a:rPr>
              <a:t>S</a:t>
            </a:r>
            <a:r>
              <a:rPr lang="de-CH" altLang="en-US" sz="2800" b="1">
                <a:solidFill>
                  <a:srgbClr val="0070C0"/>
                </a:solidFill>
                <a:latin typeface="Helvetica" pitchFamily="2" charset="0"/>
              </a:rPr>
              <a:t>evere </a:t>
            </a:r>
            <a:r>
              <a:rPr lang="de-CH" altLang="en-US" sz="2800" b="1" u="sng">
                <a:solidFill>
                  <a:srgbClr val="0070C0"/>
                </a:solidFill>
                <a:latin typeface="Helvetica" pitchFamily="2" charset="0"/>
              </a:rPr>
              <a:t>c</a:t>
            </a:r>
            <a:r>
              <a:rPr lang="de-CH" altLang="en-US" sz="2800" b="1">
                <a:solidFill>
                  <a:srgbClr val="0070C0"/>
                </a:solidFill>
                <a:latin typeface="Helvetica" pitchFamily="2" charset="0"/>
              </a:rPr>
              <a:t>ombined </a:t>
            </a:r>
            <a:r>
              <a:rPr lang="de-CH" altLang="en-US" sz="2800" b="1" u="sng">
                <a:solidFill>
                  <a:srgbClr val="0070C0"/>
                </a:solidFill>
                <a:latin typeface="Helvetica" pitchFamily="2" charset="0"/>
              </a:rPr>
              <a:t>i</a:t>
            </a:r>
            <a:r>
              <a:rPr lang="de-CH" altLang="en-US" sz="2800" b="1">
                <a:solidFill>
                  <a:srgbClr val="0070C0"/>
                </a:solidFill>
                <a:latin typeface="Helvetica" pitchFamily="2" charset="0"/>
              </a:rPr>
              <a:t>mmuno</a:t>
            </a:r>
            <a:r>
              <a:rPr lang="de-CH" altLang="en-US" sz="2800" b="1" u="sng">
                <a:solidFill>
                  <a:srgbClr val="0070C0"/>
                </a:solidFill>
                <a:latin typeface="Helvetica" pitchFamily="2" charset="0"/>
              </a:rPr>
              <a:t>d</a:t>
            </a:r>
            <a:r>
              <a:rPr lang="de-CH" altLang="en-US" sz="2800" b="1">
                <a:solidFill>
                  <a:srgbClr val="0070C0"/>
                </a:solidFill>
                <a:latin typeface="Helvetica" pitchFamily="2" charset="0"/>
              </a:rPr>
              <a:t>eficiency (SCID).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CH" altLang="en-US" sz="2800" b="1">
                <a:latin typeface="Helvetica" pitchFamily="2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CH" altLang="en-US" sz="2400">
                <a:latin typeface="Helvetica" pitchFamily="2" charset="0"/>
              </a:rPr>
              <a:t>The mice are defective in rearranging their antigen receptors in differentiating T and B cells.</a:t>
            </a:r>
          </a:p>
        </p:txBody>
      </p:sp>
      <p:sp>
        <p:nvSpPr>
          <p:cNvPr id="60419" name="Text Box 4">
            <a:extLst>
              <a:ext uri="{FF2B5EF4-FFF2-40B4-BE49-F238E27FC236}">
                <a16:creationId xmlns:a16="http://schemas.microsoft.com/office/drawing/2014/main" id="{BF94AAF9-BA19-0352-3F5C-93A7342A16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838200"/>
            <a:ext cx="41290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CH" altLang="en-US" sz="2000">
                <a:latin typeface="Helvetica" pitchFamily="2" charset="0"/>
              </a:rPr>
              <a:t>J. McCune and I.Weissman (1988)</a:t>
            </a:r>
          </a:p>
        </p:txBody>
      </p:sp>
      <p:sp>
        <p:nvSpPr>
          <p:cNvPr id="60420" name="Text Box 5">
            <a:extLst>
              <a:ext uri="{FF2B5EF4-FFF2-40B4-BE49-F238E27FC236}">
                <a16:creationId xmlns:a16="http://schemas.microsoft.com/office/drawing/2014/main" id="{D29D375F-BC84-5E23-856E-661FBDF24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565525"/>
            <a:ext cx="75247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CH" altLang="en-US" sz="2400">
                <a:latin typeface="Helvetica" pitchFamily="2" charset="0"/>
              </a:rPr>
              <a:t>By engrafting human fetal liver, lymph node or thymus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CH" altLang="en-US" sz="2400">
                <a:latin typeface="Helvetica" pitchFamily="2" charset="0"/>
              </a:rPr>
              <a:t>onto the SCID mouse, human stem cell differentiation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CH" altLang="en-US" sz="2400">
                <a:latin typeface="Helvetica" pitchFamily="2" charset="0"/>
              </a:rPr>
              <a:t>can be observed in a mouse model</a:t>
            </a:r>
          </a:p>
        </p:txBody>
      </p:sp>
      <p:sp>
        <p:nvSpPr>
          <p:cNvPr id="60421" name="Text Box 6">
            <a:extLst>
              <a:ext uri="{FF2B5EF4-FFF2-40B4-BE49-F238E27FC236}">
                <a16:creationId xmlns:a16="http://schemas.microsoft.com/office/drawing/2014/main" id="{965B886A-330D-7DE3-DA81-3800ECCF0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029200"/>
            <a:ext cx="82756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CH" altLang="en-US" sz="2400">
                <a:latin typeface="Helvetica" pitchFamily="2" charset="0"/>
              </a:rPr>
              <a:t>Possible to construct SCID-hu mice with a variety of human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CH" altLang="en-US" sz="2400">
                <a:latin typeface="Helvetica" pitchFamily="2" charset="0"/>
              </a:rPr>
              <a:t>lymphoid organs of defined genetic origin.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2">
            <a:extLst>
              <a:ext uri="{FF2B5EF4-FFF2-40B4-BE49-F238E27FC236}">
                <a16:creationId xmlns:a16="http://schemas.microsoft.com/office/drawing/2014/main" id="{9A2B4A34-D04C-ED39-25C1-DE766A859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81000"/>
            <a:ext cx="5681663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6" name="Text Box 3">
            <a:extLst>
              <a:ext uri="{FF2B5EF4-FFF2-40B4-BE49-F238E27FC236}">
                <a16:creationId xmlns:a16="http://schemas.microsoft.com/office/drawing/2014/main" id="{917D00BD-49EB-65B1-738F-AAB4F8EEB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6025" y="2659063"/>
            <a:ext cx="184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1200" b="1">
              <a:latin typeface="Helvetica" pitchFamily="2" charset="0"/>
            </a:endParaRPr>
          </a:p>
        </p:txBody>
      </p:sp>
      <p:sp>
        <p:nvSpPr>
          <p:cNvPr id="62467" name="Rectangle 4">
            <a:extLst>
              <a:ext uri="{FF2B5EF4-FFF2-40B4-BE49-F238E27FC236}">
                <a16:creationId xmlns:a16="http://schemas.microsoft.com/office/drawing/2014/main" id="{6AE9DCD1-9AAB-1537-4156-57DBC32B5B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3200" y="1828800"/>
            <a:ext cx="965200" cy="203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Helvetica" pitchFamily="2" charset="0"/>
              </a:rPr>
              <a:t>Tumor</a:t>
            </a:r>
          </a:p>
        </p:txBody>
      </p:sp>
      <p:sp>
        <p:nvSpPr>
          <p:cNvPr id="62468" name="Rectangle 5">
            <a:extLst>
              <a:ext uri="{FF2B5EF4-FFF2-40B4-BE49-F238E27FC236}">
                <a16:creationId xmlns:a16="http://schemas.microsoft.com/office/drawing/2014/main" id="{9569240F-321E-A99C-FF12-7951F1E087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2895600"/>
            <a:ext cx="18288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Helvetica" pitchFamily="2" charset="0"/>
              </a:rPr>
              <a:t>Purification of cells able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Helvetica" pitchFamily="2" charset="0"/>
              </a:rPr>
              <a:t>to transplant the tumor </a:t>
            </a:r>
          </a:p>
        </p:txBody>
      </p:sp>
      <p:sp>
        <p:nvSpPr>
          <p:cNvPr id="62469" name="Line 6">
            <a:extLst>
              <a:ext uri="{FF2B5EF4-FFF2-40B4-BE49-F238E27FC236}">
                <a16:creationId xmlns:a16="http://schemas.microsoft.com/office/drawing/2014/main" id="{FFD7BAD5-968C-F226-32B6-BCE1CBF4846E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3200" y="3429000"/>
            <a:ext cx="11430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70" name="Text Box 7">
            <a:extLst>
              <a:ext uri="{FF2B5EF4-FFF2-40B4-BE49-F238E27FC236}">
                <a16:creationId xmlns:a16="http://schemas.microsoft.com/office/drawing/2014/main" id="{9D13C7F8-470B-0B91-0393-3558240F7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4876800"/>
            <a:ext cx="2365375" cy="1016000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Helvetica" pitchFamily="2" charset="0"/>
              </a:rPr>
              <a:t>Often only a very small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Helvetica" pitchFamily="2" charset="0"/>
              </a:rPr>
              <a:t> sub-fraction of the tumor has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Helvetica" pitchFamily="2" charset="0"/>
              </a:rPr>
              <a:t> this activity!</a:t>
            </a:r>
          </a:p>
          <a:p>
            <a:pPr>
              <a:spcBef>
                <a:spcPct val="0"/>
              </a:spcBef>
              <a:buFont typeface="Wingdings" pitchFamily="2" charset="2"/>
              <a:buChar char="à"/>
            </a:pPr>
            <a:r>
              <a:rPr lang="en-US" altLang="en-US" sz="1200" b="1">
                <a:latin typeface="Helvetica" pitchFamily="2" charset="0"/>
              </a:rPr>
              <a:t>cancer stem cell</a:t>
            </a:r>
          </a:p>
          <a:p>
            <a:pPr>
              <a:spcBef>
                <a:spcPct val="0"/>
              </a:spcBef>
              <a:buFont typeface="Wingdings" pitchFamily="2" charset="2"/>
              <a:buChar char="à"/>
            </a:pPr>
            <a:r>
              <a:rPr lang="en-US" altLang="en-US" sz="1200" b="1">
                <a:latin typeface="Helvetica" pitchFamily="2" charset="0"/>
              </a:rPr>
              <a:t>or cancer initiating cell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>
            <a:extLst>
              <a:ext uri="{FF2B5EF4-FFF2-40B4-BE49-F238E27FC236}">
                <a16:creationId xmlns:a16="http://schemas.microsoft.com/office/drawing/2014/main" id="{E86B0286-4FB8-8DFC-EBE3-2A201CD45E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538" y="1219200"/>
            <a:ext cx="8143875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 sz="2000" b="1">
                <a:latin typeface="Helvetica" pitchFamily="2" charset="0"/>
              </a:rPr>
              <a:t>- In an AML patient only one small population 0.2% (CD34+CD38-)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en-US" sz="2000" b="1">
                <a:latin typeface="Helvetica" pitchFamily="2" charset="0"/>
              </a:rPr>
              <a:t>  had transplantable activity (NOD/SCID)! Other AML cells were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en-US" sz="2000" b="1">
                <a:latin typeface="Helvetica" pitchFamily="2" charset="0"/>
              </a:rPr>
              <a:t>  unable to induce leukemia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en-US" sz="1400" b="1">
                <a:latin typeface="Helvetica" pitchFamily="2" charset="0"/>
              </a:rPr>
              <a:t>  (Lapidot et al., 1994; Bonnet and Dick, 1997; Hope et al., 2004)</a:t>
            </a:r>
            <a:endParaRPr lang="fr-FR" altLang="en-US" sz="2000" b="1">
              <a:latin typeface="Helvetica" pitchFamily="2" charset="0"/>
            </a:endParaRPr>
          </a:p>
        </p:txBody>
      </p:sp>
      <p:sp>
        <p:nvSpPr>
          <p:cNvPr id="63491" name="Text Box 3">
            <a:extLst>
              <a:ext uri="{FF2B5EF4-FFF2-40B4-BE49-F238E27FC236}">
                <a16:creationId xmlns:a16="http://schemas.microsoft.com/office/drawing/2014/main" id="{CC69BF2D-B55D-F43D-0DB9-D7E59DDD3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895600"/>
            <a:ext cx="71675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 sz="2000">
                <a:latin typeface="Helvetica" pitchFamily="2" charset="0"/>
              </a:rPr>
              <a:t>Similar studies: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en-US" sz="2000">
                <a:latin typeface="Helvetica" pitchFamily="2" charset="0"/>
              </a:rPr>
              <a:t>		ALL: 			(George et al., 2001)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en-US" sz="2000">
                <a:latin typeface="Helvetica" pitchFamily="2" charset="0"/>
              </a:rPr>
              <a:t>		MDS: 			(Nilsson et al., 2002)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en-US" sz="2000">
                <a:latin typeface="Helvetica" pitchFamily="2" charset="0"/>
              </a:rPr>
              <a:t>		Muliple Myeloma:  	(Matsui et al., 2004)</a:t>
            </a:r>
          </a:p>
        </p:txBody>
      </p:sp>
      <p:sp>
        <p:nvSpPr>
          <p:cNvPr id="64515" name="Text Box 4">
            <a:extLst>
              <a:ext uri="{FF2B5EF4-FFF2-40B4-BE49-F238E27FC236}">
                <a16:creationId xmlns:a16="http://schemas.microsoft.com/office/drawing/2014/main" id="{FB8BC03B-87E3-A84E-D302-601FCB247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282575"/>
            <a:ext cx="17764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 sz="2400" b="1">
                <a:latin typeface="Helvetica" pitchFamily="2" charset="0"/>
              </a:rPr>
              <a:t>Leukemias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>
            <a:extLst>
              <a:ext uri="{FF2B5EF4-FFF2-40B4-BE49-F238E27FC236}">
                <a16:creationId xmlns:a16="http://schemas.microsoft.com/office/drawing/2014/main" id="{81DE43D4-E91A-BA6E-73B2-A581A8E34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2438"/>
            <a:ext cx="88646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2" name="Rectangle 3">
            <a:extLst>
              <a:ext uri="{FF2B5EF4-FFF2-40B4-BE49-F238E27FC236}">
                <a16:creationId xmlns:a16="http://schemas.microsoft.com/office/drawing/2014/main" id="{FA4D83DF-4AE7-B62C-7721-4907C66C6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457200"/>
            <a:ext cx="8877300" cy="58293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>
            <a:extLst>
              <a:ext uri="{FF2B5EF4-FFF2-40B4-BE49-F238E27FC236}">
                <a16:creationId xmlns:a16="http://schemas.microsoft.com/office/drawing/2014/main" id="{546F85DB-BD9A-C63E-AD3C-75C591083C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538" y="1219200"/>
            <a:ext cx="8143875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 sz="2000" b="1">
                <a:latin typeface="Helvetica" pitchFamily="2" charset="0"/>
              </a:rPr>
              <a:t>- In an AML patient only one small population 0.2% (CD34+CD38-)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en-US" sz="2000" b="1">
                <a:latin typeface="Helvetica" pitchFamily="2" charset="0"/>
              </a:rPr>
              <a:t>  had transplantable activity (NOD/SCID)! Other AML cells were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en-US" sz="2000" b="1">
                <a:latin typeface="Helvetica" pitchFamily="2" charset="0"/>
              </a:rPr>
              <a:t>  unable to induce leukemia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en-US" sz="1400" b="1">
                <a:latin typeface="Helvetica" pitchFamily="2" charset="0"/>
              </a:rPr>
              <a:t>  (Lapidot et al., 1994; Bonnet and Dick, 1997; Hope et al., 2004)</a:t>
            </a:r>
            <a:endParaRPr lang="fr-FR" altLang="en-US" sz="2000" b="1">
              <a:latin typeface="Helvetica" pitchFamily="2" charset="0"/>
            </a:endParaRPr>
          </a:p>
        </p:txBody>
      </p:sp>
      <p:sp>
        <p:nvSpPr>
          <p:cNvPr id="68610" name="Text Box 3">
            <a:extLst>
              <a:ext uri="{FF2B5EF4-FFF2-40B4-BE49-F238E27FC236}">
                <a16:creationId xmlns:a16="http://schemas.microsoft.com/office/drawing/2014/main" id="{EB85E9AF-4B98-ABF7-3829-14CA0C1058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895600"/>
            <a:ext cx="71675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 sz="2000">
                <a:latin typeface="Helvetica" pitchFamily="2" charset="0"/>
              </a:rPr>
              <a:t>Similar studies: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en-US" sz="2000">
                <a:latin typeface="Helvetica" pitchFamily="2" charset="0"/>
              </a:rPr>
              <a:t>		ALL: 			(George et al., 2001)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en-US" sz="2000">
                <a:latin typeface="Helvetica" pitchFamily="2" charset="0"/>
              </a:rPr>
              <a:t>		MDS: 			(Nilsson et al., 2002)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en-US" sz="2000">
                <a:latin typeface="Helvetica" pitchFamily="2" charset="0"/>
              </a:rPr>
              <a:t>		Muliple Myeloma:  	(Matsui et al., 2004)</a:t>
            </a:r>
          </a:p>
        </p:txBody>
      </p:sp>
      <p:sp>
        <p:nvSpPr>
          <p:cNvPr id="68611" name="Text Box 4">
            <a:extLst>
              <a:ext uri="{FF2B5EF4-FFF2-40B4-BE49-F238E27FC236}">
                <a16:creationId xmlns:a16="http://schemas.microsoft.com/office/drawing/2014/main" id="{1AA7554A-AB44-D105-912B-B7B3F1D01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282575"/>
            <a:ext cx="17764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 sz="2400" b="1">
                <a:latin typeface="Helvetica" pitchFamily="2" charset="0"/>
              </a:rPr>
              <a:t>Leukemias </a:t>
            </a:r>
          </a:p>
        </p:txBody>
      </p:sp>
      <p:sp>
        <p:nvSpPr>
          <p:cNvPr id="68612" name="Text Box 5">
            <a:extLst>
              <a:ext uri="{FF2B5EF4-FFF2-40B4-BE49-F238E27FC236}">
                <a16:creationId xmlns:a16="http://schemas.microsoft.com/office/drawing/2014/main" id="{765B844E-0A47-EF85-85A1-A367A4575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495800"/>
            <a:ext cx="6751638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 sz="2400" b="1">
                <a:latin typeface="Helvetica" pitchFamily="2" charset="0"/>
              </a:rPr>
              <a:t>Solid tumors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en-US" sz="2400" b="1">
              <a:latin typeface="Helvetica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en-US" sz="1600" b="1">
                <a:latin typeface="Helvetica" pitchFamily="2" charset="0"/>
              </a:rPr>
              <a:t>Breast cancer:</a:t>
            </a:r>
            <a:r>
              <a:rPr lang="fr-FR" altLang="en-US" sz="1400" b="1">
                <a:latin typeface="Helvetica" pitchFamily="2" charset="0"/>
              </a:rPr>
              <a:t> 200 CD44</a:t>
            </a:r>
            <a:r>
              <a:rPr lang="fr-FR" altLang="en-US" sz="1400" b="1" baseline="30000">
                <a:latin typeface="Helvetica" pitchFamily="2" charset="0"/>
              </a:rPr>
              <a:t>+</a:t>
            </a:r>
            <a:r>
              <a:rPr lang="fr-FR" altLang="en-US" sz="1400" b="1">
                <a:latin typeface="Helvetica" pitchFamily="2" charset="0"/>
              </a:rPr>
              <a:t> CD24</a:t>
            </a:r>
            <a:r>
              <a:rPr lang="fr-FR" altLang="en-US" sz="1400" b="1" baseline="30000">
                <a:latin typeface="Helvetica" pitchFamily="2" charset="0"/>
              </a:rPr>
              <a:t>neg</a:t>
            </a:r>
            <a:r>
              <a:rPr lang="fr-FR" altLang="en-US" sz="1400" b="1">
                <a:latin typeface="Helvetica" pitchFamily="2" charset="0"/>
              </a:rPr>
              <a:t> ESA</a:t>
            </a:r>
            <a:r>
              <a:rPr lang="fr-FR" altLang="en-US" sz="1400" b="1" baseline="30000">
                <a:latin typeface="Helvetica" pitchFamily="2" charset="0"/>
              </a:rPr>
              <a:t>+ </a:t>
            </a:r>
            <a:r>
              <a:rPr lang="fr-FR" altLang="en-US" sz="1400" b="1">
                <a:latin typeface="Helvetica" pitchFamily="2" charset="0"/>
              </a:rPr>
              <a:t>cells transferred the tumor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en-US" sz="1400" b="1">
                <a:latin typeface="Helvetica" pitchFamily="2" charset="0"/>
              </a:rPr>
              <a:t>		(Al-Haij et al., and Clarke, PNAS 2003)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en-US" sz="1400" b="1">
              <a:latin typeface="Helvetica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en-US" sz="1600" b="1">
                <a:latin typeface="Helvetica" pitchFamily="2" charset="0"/>
              </a:rPr>
              <a:t>Glioblastoma:</a:t>
            </a:r>
            <a:r>
              <a:rPr lang="fr-FR" altLang="en-US" sz="1400" b="1">
                <a:latin typeface="Helvetica" pitchFamily="2" charset="0"/>
              </a:rPr>
              <a:t> 100 CD133</a:t>
            </a:r>
            <a:r>
              <a:rPr lang="fr-FR" altLang="en-US" sz="1400" b="1" baseline="30000">
                <a:latin typeface="Helvetica" pitchFamily="2" charset="0"/>
              </a:rPr>
              <a:t>+</a:t>
            </a:r>
            <a:r>
              <a:rPr lang="fr-FR" altLang="en-US" sz="1400" b="1">
                <a:latin typeface="Helvetica" pitchFamily="2" charset="0"/>
              </a:rPr>
              <a:t> tumor cells  (Singh et al. and Dirks, Nature 2004)</a:t>
            </a:r>
            <a:endParaRPr lang="fr-FR" altLang="en-US" sz="1200" b="1">
              <a:latin typeface="Helvetica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en-US" sz="1200" b="1">
                <a:latin typeface="Helvetica" pitchFamily="2" charset="0"/>
              </a:rPr>
              <a:t>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>
            <a:extLst>
              <a:ext uri="{FF2B5EF4-FFF2-40B4-BE49-F238E27FC236}">
                <a16:creationId xmlns:a16="http://schemas.microsoft.com/office/drawing/2014/main" id="{B6F357D2-085E-4686-BE4F-924B9D47C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538" y="1143000"/>
            <a:ext cx="780732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 sz="2000" b="1">
                <a:latin typeface="Helvetica" pitchFamily="2" charset="0"/>
              </a:rPr>
              <a:t>- Breast cancer: as few as 200 CD44</a:t>
            </a:r>
            <a:r>
              <a:rPr lang="fr-FR" altLang="en-US" sz="2000" b="1" baseline="30000">
                <a:latin typeface="Helvetica" pitchFamily="2" charset="0"/>
              </a:rPr>
              <a:t>+</a:t>
            </a:r>
            <a:r>
              <a:rPr lang="fr-FR" altLang="en-US" sz="2000" b="1">
                <a:latin typeface="Helvetica" pitchFamily="2" charset="0"/>
              </a:rPr>
              <a:t> CD24</a:t>
            </a:r>
            <a:r>
              <a:rPr lang="fr-FR" altLang="en-US" sz="2000" b="1" baseline="30000">
                <a:latin typeface="Helvetica" pitchFamily="2" charset="0"/>
              </a:rPr>
              <a:t>neg</a:t>
            </a:r>
            <a:r>
              <a:rPr lang="fr-FR" altLang="en-US" sz="2000" b="1">
                <a:latin typeface="Helvetica" pitchFamily="2" charset="0"/>
              </a:rPr>
              <a:t> ESA</a:t>
            </a:r>
            <a:r>
              <a:rPr lang="fr-FR" altLang="en-US" sz="2000" b="1" baseline="30000">
                <a:latin typeface="Helvetica" pitchFamily="2" charset="0"/>
              </a:rPr>
              <a:t>+ </a:t>
            </a:r>
            <a:r>
              <a:rPr lang="fr-FR" altLang="en-US" sz="2000" b="1">
                <a:latin typeface="Helvetica" pitchFamily="2" charset="0"/>
              </a:rPr>
              <a:t>tumor cells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en-US" sz="2000" b="1">
                <a:latin typeface="Helvetica" pitchFamily="2" charset="0"/>
              </a:rPr>
              <a:t>  re-initiated (a phenotypic similar) tumor in NOD/SCID mice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en-US" sz="2000" b="1">
                <a:latin typeface="Helvetica" pitchFamily="2" charset="0"/>
              </a:rPr>
              <a:t> (orthotopic graft into fat pads).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en-US" sz="2000" b="1">
                <a:latin typeface="Helvetica" pitchFamily="2" charset="0"/>
              </a:rPr>
              <a:t> However, injecton of thousands of tumor cells with a different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en-US" sz="2000" b="1">
                <a:latin typeface="Helvetica" pitchFamily="2" charset="0"/>
              </a:rPr>
              <a:t> phenotype did not.</a:t>
            </a:r>
            <a:r>
              <a:rPr lang="fr-FR" altLang="en-US" sz="1400" b="1">
                <a:latin typeface="Helvetica" pitchFamily="2" charset="0"/>
              </a:rPr>
              <a:t> (Al-Haij et al., and Clarke, PNAS 2003)</a:t>
            </a:r>
          </a:p>
        </p:txBody>
      </p:sp>
      <p:sp>
        <p:nvSpPr>
          <p:cNvPr id="70658" name="Text Box 3">
            <a:extLst>
              <a:ext uri="{FF2B5EF4-FFF2-40B4-BE49-F238E27FC236}">
                <a16:creationId xmlns:a16="http://schemas.microsoft.com/office/drawing/2014/main" id="{F5C42C4D-74B8-60FA-ECA6-9BA5EAA24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282575"/>
            <a:ext cx="2384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 sz="2400" b="1">
                <a:latin typeface="Helvetica" pitchFamily="2" charset="0"/>
              </a:rPr>
              <a:t>Solid Tumors 1</a:t>
            </a:r>
          </a:p>
        </p:txBody>
      </p:sp>
      <p:pic>
        <p:nvPicPr>
          <p:cNvPr id="70659" name="Picture 4">
            <a:extLst>
              <a:ext uri="{FF2B5EF4-FFF2-40B4-BE49-F238E27FC236}">
                <a16:creationId xmlns:a16="http://schemas.microsoft.com/office/drawing/2014/main" id="{AD4352F4-5A4E-7681-6773-2C41A9955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895600"/>
            <a:ext cx="51054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8EB2EB-6FF6-A7DC-2BA1-B0499A701C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7325"/>
            <a:ext cx="5568950" cy="64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>
            <a:extLst>
              <a:ext uri="{FF2B5EF4-FFF2-40B4-BE49-F238E27FC236}">
                <a16:creationId xmlns:a16="http://schemas.microsoft.com/office/drawing/2014/main" id="{19DD5690-1175-19A1-40B9-04AAC3BD7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394700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 Box 5">
            <a:extLst>
              <a:ext uri="{FF2B5EF4-FFF2-40B4-BE49-F238E27FC236}">
                <a16:creationId xmlns:a16="http://schemas.microsoft.com/office/drawing/2014/main" id="{18941EA9-8583-C4D0-9565-1A23984E8F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905000"/>
            <a:ext cx="2438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BE" sz="1600"/>
              <a:t>Cancer Research 1964</a:t>
            </a:r>
          </a:p>
        </p:txBody>
      </p:sp>
      <p:pic>
        <p:nvPicPr>
          <p:cNvPr id="17411" name="Picture 6">
            <a:extLst>
              <a:ext uri="{FF2B5EF4-FFF2-40B4-BE49-F238E27FC236}">
                <a16:creationId xmlns:a16="http://schemas.microsoft.com/office/drawing/2014/main" id="{E13C0BDF-1FE4-14B1-4808-9A0855CAE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2286000"/>
            <a:ext cx="4064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7">
            <a:extLst>
              <a:ext uri="{FF2B5EF4-FFF2-40B4-BE49-F238E27FC236}">
                <a16:creationId xmlns:a16="http://schemas.microsoft.com/office/drawing/2014/main" id="{E6BAC1F4-1D90-89A5-829F-A0D78E0347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2743200"/>
            <a:ext cx="40386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BE" sz="2400" b="1"/>
              <a:t>From 1700 single cell grafts, 43 multilineage, transplantable, teratocarcinomas were obtained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>
            <a:extLst>
              <a:ext uri="{FF2B5EF4-FFF2-40B4-BE49-F238E27FC236}">
                <a16:creationId xmlns:a16="http://schemas.microsoft.com/office/drawing/2014/main" id="{A27B7A1A-BB13-F7E2-3010-7024C3129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33613"/>
            <a:ext cx="5181600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 Box 3">
            <a:extLst>
              <a:ext uri="{FF2B5EF4-FFF2-40B4-BE49-F238E27FC236}">
                <a16:creationId xmlns:a16="http://schemas.microsoft.com/office/drawing/2014/main" id="{6A3187A6-3612-5869-49BA-AA3C65549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2590800"/>
            <a:ext cx="1916113" cy="2762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1200" b="1"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100 CD133+ tumor cells</a:t>
            </a:r>
          </a:p>
        </p:txBody>
      </p:sp>
      <p:sp>
        <p:nvSpPr>
          <p:cNvPr id="75780" name="Text Box 4">
            <a:extLst>
              <a:ext uri="{FF2B5EF4-FFF2-40B4-BE49-F238E27FC236}">
                <a16:creationId xmlns:a16="http://schemas.microsoft.com/office/drawing/2014/main" id="{795D39C9-0417-2834-199D-00A61969F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6096000"/>
            <a:ext cx="2178050" cy="2762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1200" b="1"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100.000 CD133- tumor cells</a:t>
            </a:r>
          </a:p>
        </p:txBody>
      </p:sp>
      <p:sp>
        <p:nvSpPr>
          <p:cNvPr id="72708" name="Line 5">
            <a:extLst>
              <a:ext uri="{FF2B5EF4-FFF2-40B4-BE49-F238E27FC236}">
                <a16:creationId xmlns:a16="http://schemas.microsoft.com/office/drawing/2014/main" id="{575A065B-4FAF-503B-C52A-AD8F8AEF583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352800" y="3124200"/>
            <a:ext cx="533400" cy="762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9" name="Line 6">
            <a:extLst>
              <a:ext uri="{FF2B5EF4-FFF2-40B4-BE49-F238E27FC236}">
                <a16:creationId xmlns:a16="http://schemas.microsoft.com/office/drawing/2014/main" id="{FBB54C64-9DCF-61E5-CF34-E5834F982E2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943600" y="3886200"/>
            <a:ext cx="533400" cy="762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0" name="Line 7">
            <a:extLst>
              <a:ext uri="{FF2B5EF4-FFF2-40B4-BE49-F238E27FC236}">
                <a16:creationId xmlns:a16="http://schemas.microsoft.com/office/drawing/2014/main" id="{FFB70EF1-D35D-6135-8A81-4E6293D4EDB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971800" y="5715000"/>
            <a:ext cx="533400" cy="762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1" name="Text Box 8">
            <a:extLst>
              <a:ext uri="{FF2B5EF4-FFF2-40B4-BE49-F238E27FC236}">
                <a16:creationId xmlns:a16="http://schemas.microsoft.com/office/drawing/2014/main" id="{D42D15F7-D3A4-D71D-1BDF-65735304C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282575"/>
            <a:ext cx="2384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 sz="2400" b="1">
                <a:latin typeface="Helvetica" pitchFamily="2" charset="0"/>
              </a:rPr>
              <a:t>Solid Tumors 2</a:t>
            </a:r>
          </a:p>
        </p:txBody>
      </p:sp>
      <p:sp>
        <p:nvSpPr>
          <p:cNvPr id="72712" name="Rectangle 9">
            <a:extLst>
              <a:ext uri="{FF2B5EF4-FFF2-40B4-BE49-F238E27FC236}">
                <a16:creationId xmlns:a16="http://schemas.microsoft.com/office/drawing/2014/main" id="{FDC987BC-9FBE-C919-4597-8ADDE5DAC3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914400"/>
            <a:ext cx="9047163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Char char="-"/>
            </a:pPr>
            <a:r>
              <a:rPr lang="fr-FR" altLang="en-US" sz="2000" b="1">
                <a:latin typeface="Helvetica" pitchFamily="2" charset="0"/>
              </a:rPr>
              <a:t>Brain tumors: as few as 100 CD133</a:t>
            </a:r>
            <a:r>
              <a:rPr lang="fr-FR" altLang="en-US" sz="2000" b="1" baseline="30000">
                <a:latin typeface="Helvetica" pitchFamily="2" charset="0"/>
              </a:rPr>
              <a:t>+</a:t>
            </a:r>
            <a:r>
              <a:rPr lang="fr-FR" altLang="en-US" sz="2000" b="1">
                <a:latin typeface="Helvetica" pitchFamily="2" charset="0"/>
              </a:rPr>
              <a:t> tumor cells re-initiated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en-US" sz="2000" b="1">
                <a:latin typeface="Helvetica" pitchFamily="2" charset="0"/>
              </a:rPr>
              <a:t> (a phenotypic similar) tumor in NOD/SCID mice (orthotopic-frontal lobe).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en-US" sz="2000" b="1">
                <a:latin typeface="Helvetica" pitchFamily="2" charset="0"/>
              </a:rPr>
              <a:t> However, injecton of thousands of CD133- tumor cells did not.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en-US" sz="1400" b="1">
                <a:latin typeface="Helvetica" pitchFamily="2" charset="0"/>
              </a:rPr>
              <a:t>   (Singh et al. and Dirks, Nature 2004)</a:t>
            </a:r>
          </a:p>
        </p:txBody>
      </p:sp>
      <p:sp>
        <p:nvSpPr>
          <p:cNvPr id="72713" name="Text Box 10">
            <a:extLst>
              <a:ext uri="{FF2B5EF4-FFF2-40B4-BE49-F238E27FC236}">
                <a16:creationId xmlns:a16="http://schemas.microsoft.com/office/drawing/2014/main" id="{B5784B12-6E96-F307-8762-B1681F12B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590800"/>
            <a:ext cx="152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MRI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000"/>
              <a:t>Magnetic resonance imaging</a:t>
            </a:r>
            <a:endParaRPr lang="en-US" altLang="en-US" sz="24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3">
            <a:extLst>
              <a:ext uri="{FF2B5EF4-FFF2-40B4-BE49-F238E27FC236}">
                <a16:creationId xmlns:a16="http://schemas.microsoft.com/office/drawing/2014/main" id="{38085AB3-344D-1D31-BE0A-B67509706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805113"/>
            <a:ext cx="7239000" cy="252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4" name="Picture 5">
            <a:extLst>
              <a:ext uri="{FF2B5EF4-FFF2-40B4-BE49-F238E27FC236}">
                <a16:creationId xmlns:a16="http://schemas.microsoft.com/office/drawing/2014/main" id="{545F413E-5FE2-162C-8832-CD196C383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229600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4">
            <a:extLst>
              <a:ext uri="{FF2B5EF4-FFF2-40B4-BE49-F238E27FC236}">
                <a16:creationId xmlns:a16="http://schemas.microsoft.com/office/drawing/2014/main" id="{34F1F02C-A425-A87A-5D4D-FDFB848BF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5" y="134938"/>
            <a:ext cx="2159000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6" name="TextBox 6">
            <a:extLst>
              <a:ext uri="{FF2B5EF4-FFF2-40B4-BE49-F238E27FC236}">
                <a16:creationId xmlns:a16="http://schemas.microsoft.com/office/drawing/2014/main" id="{87C73C15-7D8F-F821-C148-5F42F267F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5715000"/>
            <a:ext cx="7620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A rare CD133+ population of tumorigenic cells is present in colon cancer</a:t>
            </a:r>
          </a:p>
        </p:txBody>
      </p:sp>
      <p:sp>
        <p:nvSpPr>
          <p:cNvPr id="74758" name="Rectangle 6">
            <a:extLst>
              <a:ext uri="{FF2B5EF4-FFF2-40B4-BE49-F238E27FC236}">
                <a16:creationId xmlns:a16="http://schemas.microsoft.com/office/drawing/2014/main" id="{D962E9DA-48E2-3FCC-EAE8-48B396B22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1371600"/>
            <a:ext cx="3886200" cy="4953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/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/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/>
              <a:t>CD133 antigen</a:t>
            </a:r>
            <a:r>
              <a:rPr lang="en-US" altLang="en-US" sz="1600"/>
              <a:t> also known as </a:t>
            </a:r>
            <a:r>
              <a:rPr lang="en-US" altLang="en-US" sz="1600" b="1"/>
              <a:t>prominin-1</a:t>
            </a:r>
            <a:r>
              <a:rPr lang="en-US" altLang="en-US" sz="1600"/>
              <a:t> is a </a:t>
            </a:r>
            <a:r>
              <a:rPr lang="en-US" altLang="en-US" sz="1600">
                <a:hlinkClick r:id="rId6" tooltip="Glycoprotein"/>
              </a:rPr>
              <a:t>glycoprotein</a:t>
            </a:r>
            <a:endParaRPr lang="en-US" altLang="en-US" sz="1600"/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CD133 is expressed in hematopoietic stem cells,[4] endothelial progenitor cells,[5] glioblastoma, neuronal and glial stem cells,[6] various pediatric brain tumors,[7] as well as adult kidney, mammary glands, trachea, salivary glands, placenta, digestive tract, testes, and some other cell types.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2">
            <a:extLst>
              <a:ext uri="{FF2B5EF4-FFF2-40B4-BE49-F238E27FC236}">
                <a16:creationId xmlns:a16="http://schemas.microsoft.com/office/drawing/2014/main" id="{AC5CA6A6-5017-D850-67AF-C39A6583F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20688"/>
            <a:ext cx="6781800" cy="62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6802" name="Straight Arrow Connector 2">
            <a:extLst>
              <a:ext uri="{FF2B5EF4-FFF2-40B4-BE49-F238E27FC236}">
                <a16:creationId xmlns:a16="http://schemas.microsoft.com/office/drawing/2014/main" id="{40F85B46-280C-AE95-6926-A0ADA802130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810000" y="1295400"/>
            <a:ext cx="457200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6803" name="Straight Arrow Connector 4">
            <a:extLst>
              <a:ext uri="{FF2B5EF4-FFF2-40B4-BE49-F238E27FC236}">
                <a16:creationId xmlns:a16="http://schemas.microsoft.com/office/drawing/2014/main" id="{39C20A02-121A-63FA-F6AC-A2A860F7DAF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810000" y="2590800"/>
            <a:ext cx="457200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 Box 6">
            <a:extLst>
              <a:ext uri="{FF2B5EF4-FFF2-40B4-BE49-F238E27FC236}">
                <a16:creationId xmlns:a16="http://schemas.microsoft.com/office/drawing/2014/main" id="{7317F3A0-C4ED-279F-8F42-ABB3A2F23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88" y="288925"/>
            <a:ext cx="73834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70C0"/>
                </a:solidFill>
              </a:rPr>
              <a:t>Cancer stem cells can be identified by cell surface markers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70C0"/>
                </a:solidFill>
              </a:rPr>
              <a:t>and isolated by fluorescence activated cell sorting (FACS)</a:t>
            </a:r>
          </a:p>
        </p:txBody>
      </p:sp>
      <p:pic>
        <p:nvPicPr>
          <p:cNvPr id="78850" name="Picture 1">
            <a:extLst>
              <a:ext uri="{FF2B5EF4-FFF2-40B4-BE49-F238E27FC236}">
                <a16:creationId xmlns:a16="http://schemas.microsoft.com/office/drawing/2014/main" id="{1F2AD583-BF92-5B97-11D7-A69A6142C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5" y="1143000"/>
            <a:ext cx="7088188" cy="524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>
            <a:extLst>
              <a:ext uri="{FF2B5EF4-FFF2-40B4-BE49-F238E27FC236}">
                <a16:creationId xmlns:a16="http://schemas.microsoft.com/office/drawing/2014/main" id="{2C3E837C-1C11-7BA3-71B1-0F5E8E301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914400"/>
            <a:ext cx="8534400" cy="5226050"/>
          </a:xfrm>
          <a:prstGeom prst="rect">
            <a:avLst/>
          </a:prstGeom>
          <a:solidFill>
            <a:srgbClr val="EAEAEA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9D0F8872-0AAF-6167-94EA-1A4E35B4FC1F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3425825"/>
            <a:ext cx="8072438" cy="1879600"/>
            <a:chOff x="336" y="2158"/>
            <a:chExt cx="5085" cy="1184"/>
          </a:xfrm>
        </p:grpSpPr>
        <p:grpSp>
          <p:nvGrpSpPr>
            <p:cNvPr id="80935" name="Group 4">
              <a:extLst>
                <a:ext uri="{FF2B5EF4-FFF2-40B4-BE49-F238E27FC236}">
                  <a16:creationId xmlns:a16="http://schemas.microsoft.com/office/drawing/2014/main" id="{57D224CD-0185-E623-E977-5A26509D2A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74" y="2481"/>
              <a:ext cx="259" cy="452"/>
              <a:chOff x="3360" y="1440"/>
              <a:chExt cx="192" cy="336"/>
            </a:xfrm>
          </p:grpSpPr>
          <p:sp>
            <p:nvSpPr>
              <p:cNvPr id="80955" name="Oval 5">
                <a:extLst>
                  <a:ext uri="{FF2B5EF4-FFF2-40B4-BE49-F238E27FC236}">
                    <a16:creationId xmlns:a16="http://schemas.microsoft.com/office/drawing/2014/main" id="{EBD036A7-D774-7303-EFD0-DD50C99294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0" y="1440"/>
                <a:ext cx="144" cy="144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80956" name="Oval 6">
                <a:extLst>
                  <a:ext uri="{FF2B5EF4-FFF2-40B4-BE49-F238E27FC236}">
                    <a16:creationId xmlns:a16="http://schemas.microsoft.com/office/drawing/2014/main" id="{ECB0784D-B167-3878-43E3-352ABB433E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1536"/>
                <a:ext cx="144" cy="144"/>
              </a:xfrm>
              <a:prstGeom prst="ellipse">
                <a:avLst/>
              </a:prstGeom>
              <a:solidFill>
                <a:srgbClr val="FF33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80957" name="Oval 7">
                <a:extLst>
                  <a:ext uri="{FF2B5EF4-FFF2-40B4-BE49-F238E27FC236}">
                    <a16:creationId xmlns:a16="http://schemas.microsoft.com/office/drawing/2014/main" id="{96583572-4613-4074-FC10-A97813A5F8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1632"/>
                <a:ext cx="144" cy="144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</p:grpSp>
        <p:grpSp>
          <p:nvGrpSpPr>
            <p:cNvPr id="80936" name="Group 8">
              <a:extLst>
                <a:ext uri="{FF2B5EF4-FFF2-40B4-BE49-F238E27FC236}">
                  <a16:creationId xmlns:a16="http://schemas.microsoft.com/office/drawing/2014/main" id="{1BBC32F2-EAA5-95E2-7082-5C02360A17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12" y="2287"/>
              <a:ext cx="517" cy="518"/>
              <a:chOff x="2784" y="1296"/>
              <a:chExt cx="384" cy="385"/>
            </a:xfrm>
          </p:grpSpPr>
          <p:sp>
            <p:nvSpPr>
              <p:cNvPr id="80946" name="Oval 9">
                <a:extLst>
                  <a:ext uri="{FF2B5EF4-FFF2-40B4-BE49-F238E27FC236}">
                    <a16:creationId xmlns:a16="http://schemas.microsoft.com/office/drawing/2014/main" id="{4603C333-F501-6FC1-7D8A-8C7132DB11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1297"/>
                <a:ext cx="144" cy="144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80947" name="Oval 10">
                <a:extLst>
                  <a:ext uri="{FF2B5EF4-FFF2-40B4-BE49-F238E27FC236}">
                    <a16:creationId xmlns:a16="http://schemas.microsoft.com/office/drawing/2014/main" id="{766F4D9E-9BE0-F432-C485-22E88EFA67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3" y="1296"/>
                <a:ext cx="144" cy="144"/>
              </a:xfrm>
              <a:prstGeom prst="ellipse">
                <a:avLst/>
              </a:prstGeom>
              <a:solidFill>
                <a:srgbClr val="FF33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80948" name="Oval 11">
                <a:extLst>
                  <a:ext uri="{FF2B5EF4-FFF2-40B4-BE49-F238E27FC236}">
                    <a16:creationId xmlns:a16="http://schemas.microsoft.com/office/drawing/2014/main" id="{7DB20794-279F-3E77-7A49-EF5A1A75E5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1393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00FF00"/>
                  </a:gs>
                  <a:gs pos="100000">
                    <a:srgbClr val="00B7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80949" name="Oval 12">
                <a:extLst>
                  <a:ext uri="{FF2B5EF4-FFF2-40B4-BE49-F238E27FC236}">
                    <a16:creationId xmlns:a16="http://schemas.microsoft.com/office/drawing/2014/main" id="{F30AD257-DFB0-DA0B-F98A-5159278056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8" y="1537"/>
                <a:ext cx="144" cy="144"/>
              </a:xfrm>
              <a:prstGeom prst="ellipse">
                <a:avLst/>
              </a:prstGeom>
              <a:solidFill>
                <a:srgbClr val="FF33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80950" name="Oval 13">
                <a:extLst>
                  <a:ext uri="{FF2B5EF4-FFF2-40B4-BE49-F238E27FC236}">
                    <a16:creationId xmlns:a16="http://schemas.microsoft.com/office/drawing/2014/main" id="{F6E27215-F8F7-A119-0882-5297DE77C2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4" y="1441"/>
                <a:ext cx="144" cy="144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80951" name="Oval 14">
                <a:extLst>
                  <a:ext uri="{FF2B5EF4-FFF2-40B4-BE49-F238E27FC236}">
                    <a16:creationId xmlns:a16="http://schemas.microsoft.com/office/drawing/2014/main" id="{686CC0E3-D2FC-2405-E262-935050B2E3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1537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00FF00"/>
                  </a:gs>
                  <a:gs pos="100000">
                    <a:srgbClr val="00B7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47119" name="Oval 15">
                <a:extLst>
                  <a:ext uri="{FF2B5EF4-FFF2-40B4-BE49-F238E27FC236}">
                    <a16:creationId xmlns:a16="http://schemas.microsoft.com/office/drawing/2014/main" id="{38737AE7-B01E-2FDA-F500-F7DFF37018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8" y="1345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2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pitchFamily="-112" charset="0"/>
                  <a:ea typeface="ＭＳ Ｐゴシック" pitchFamily="-112" charset="-128"/>
                </a:endParaRPr>
              </a:p>
            </p:txBody>
          </p:sp>
          <p:sp>
            <p:nvSpPr>
              <p:cNvPr id="80953" name="Oval 16">
                <a:extLst>
                  <a:ext uri="{FF2B5EF4-FFF2-40B4-BE49-F238E27FC236}">
                    <a16:creationId xmlns:a16="http://schemas.microsoft.com/office/drawing/2014/main" id="{79863990-2D07-7C3F-C4C6-D80C8C653E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1393"/>
                <a:ext cx="144" cy="144"/>
              </a:xfrm>
              <a:prstGeom prst="ellipse">
                <a:avLst/>
              </a:prstGeom>
              <a:solidFill>
                <a:srgbClr val="FF33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80954" name="Oval 17">
                <a:extLst>
                  <a:ext uri="{FF2B5EF4-FFF2-40B4-BE49-F238E27FC236}">
                    <a16:creationId xmlns:a16="http://schemas.microsoft.com/office/drawing/2014/main" id="{70734274-BA06-D491-0AD9-D6619D334B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1489"/>
                <a:ext cx="144" cy="144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</p:grpSp>
        <p:grpSp>
          <p:nvGrpSpPr>
            <p:cNvPr id="80937" name="Group 18">
              <a:extLst>
                <a:ext uri="{FF2B5EF4-FFF2-40B4-BE49-F238E27FC236}">
                  <a16:creationId xmlns:a16="http://schemas.microsoft.com/office/drawing/2014/main" id="{21AE75C7-DC65-0547-1DE3-F5B37D64FC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14" y="2416"/>
              <a:ext cx="258" cy="452"/>
              <a:chOff x="3504" y="1297"/>
              <a:chExt cx="192" cy="336"/>
            </a:xfrm>
          </p:grpSpPr>
          <p:sp>
            <p:nvSpPr>
              <p:cNvPr id="80943" name="Oval 19">
                <a:extLst>
                  <a:ext uri="{FF2B5EF4-FFF2-40B4-BE49-F238E27FC236}">
                    <a16:creationId xmlns:a16="http://schemas.microsoft.com/office/drawing/2014/main" id="{AEC05577-8565-39E3-C294-102621D730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4" y="1297"/>
                <a:ext cx="144" cy="144"/>
              </a:xfrm>
              <a:prstGeom prst="ellipse">
                <a:avLst/>
              </a:prstGeom>
              <a:solidFill>
                <a:schemeClr val="bg1"/>
              </a:solidFill>
              <a:ln w="1270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80944" name="Oval 20">
                <a:extLst>
                  <a:ext uri="{FF2B5EF4-FFF2-40B4-BE49-F238E27FC236}">
                    <a16:creationId xmlns:a16="http://schemas.microsoft.com/office/drawing/2014/main" id="{F824A4F2-2210-358F-7FC3-6F51E7A972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2" y="1393"/>
                <a:ext cx="144" cy="144"/>
              </a:xfrm>
              <a:prstGeom prst="ellipse">
                <a:avLst/>
              </a:prstGeom>
              <a:solidFill>
                <a:schemeClr val="bg1"/>
              </a:solidFill>
              <a:ln w="1270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80945" name="Oval 21">
                <a:extLst>
                  <a:ext uri="{FF2B5EF4-FFF2-40B4-BE49-F238E27FC236}">
                    <a16:creationId xmlns:a16="http://schemas.microsoft.com/office/drawing/2014/main" id="{65ED7D97-3987-F277-5419-0EF79B3C52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2" y="1489"/>
                <a:ext cx="144" cy="144"/>
              </a:xfrm>
              <a:prstGeom prst="ellipse">
                <a:avLst/>
              </a:prstGeom>
              <a:solidFill>
                <a:schemeClr val="bg1"/>
              </a:solidFill>
              <a:ln w="1270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</p:grpSp>
        <p:sp>
          <p:nvSpPr>
            <p:cNvPr id="80938" name="Line 22">
              <a:extLst>
                <a:ext uri="{FF2B5EF4-FFF2-40B4-BE49-F238E27FC236}">
                  <a16:creationId xmlns:a16="http://schemas.microsoft.com/office/drawing/2014/main" id="{FF1DB2D5-FB64-3387-F5FB-86D95293E5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54" y="2158"/>
              <a:ext cx="258" cy="1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39" name="Line 23">
              <a:extLst>
                <a:ext uri="{FF2B5EF4-FFF2-40B4-BE49-F238E27FC236}">
                  <a16:creationId xmlns:a16="http://schemas.microsoft.com/office/drawing/2014/main" id="{51EADEC0-37BC-95D9-E51D-BE054A9371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58" y="2675"/>
              <a:ext cx="387" cy="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40" name="Line 24">
              <a:extLst>
                <a:ext uri="{FF2B5EF4-FFF2-40B4-BE49-F238E27FC236}">
                  <a16:creationId xmlns:a16="http://schemas.microsoft.com/office/drawing/2014/main" id="{C40AE80E-C5F5-BC86-9435-831D952D6D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62" y="2675"/>
              <a:ext cx="38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41" name="Text Box 25">
              <a:extLst>
                <a:ext uri="{FF2B5EF4-FFF2-40B4-BE49-F238E27FC236}">
                  <a16:creationId xmlns:a16="http://schemas.microsoft.com/office/drawing/2014/main" id="{500D4F2C-F48E-3719-0F55-F1116AE43B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" y="2264"/>
              <a:ext cx="1732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en-US" sz="1600" b="1">
                  <a:latin typeface="Helvetica" pitchFamily="2" charset="0"/>
                </a:rPr>
                <a:t>Novel drugs that eliminate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en-US" sz="1600" b="1">
                  <a:latin typeface="Helvetica" pitchFamily="2" charset="0"/>
                </a:rPr>
                <a:t>cancer stem cells</a:t>
              </a:r>
            </a:p>
          </p:txBody>
        </p:sp>
        <p:sp>
          <p:nvSpPr>
            <p:cNvPr id="80942" name="Text Box 26">
              <a:extLst>
                <a:ext uri="{FF2B5EF4-FFF2-40B4-BE49-F238E27FC236}">
                  <a16:creationId xmlns:a16="http://schemas.microsoft.com/office/drawing/2014/main" id="{C48154F7-3621-B839-3F47-DED00F00ED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4" y="2974"/>
              <a:ext cx="2857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en-US" sz="1600" b="1">
                  <a:latin typeface="Helvetica" pitchFamily="2" charset="0"/>
                </a:rPr>
                <a:t>Tumor loses its ability to constantly produce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en-US" sz="1600" b="1">
                  <a:latin typeface="Helvetica" pitchFamily="2" charset="0"/>
                </a:rPr>
                <a:t>new cells and eventually degenerates</a:t>
              </a:r>
            </a:p>
          </p:txBody>
        </p:sp>
      </p:grpSp>
      <p:sp>
        <p:nvSpPr>
          <p:cNvPr id="80899" name="Text Box 27">
            <a:extLst>
              <a:ext uri="{FF2B5EF4-FFF2-40B4-BE49-F238E27FC236}">
                <a16:creationId xmlns:a16="http://schemas.microsoft.com/office/drawing/2014/main" id="{79263E56-0ADA-CAB3-D27E-CE2F306A18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5025" y="5373688"/>
            <a:ext cx="25368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 sz="1200" b="1">
                <a:latin typeface="Helvetica" pitchFamily="2" charset="0"/>
              </a:rPr>
              <a:t>(Modified from Reya et al., 2001)</a:t>
            </a:r>
            <a:r>
              <a:rPr lang="fr-FR" altLang="en-US" sz="2400">
                <a:latin typeface="Times" pitchFamily="3" charset="0"/>
              </a:rPr>
              <a:t>  </a:t>
            </a:r>
          </a:p>
        </p:txBody>
      </p:sp>
      <p:sp>
        <p:nvSpPr>
          <p:cNvPr id="80900" name="Rectangle 28">
            <a:extLst>
              <a:ext uri="{FF2B5EF4-FFF2-40B4-BE49-F238E27FC236}">
                <a16:creationId xmlns:a16="http://schemas.microsoft.com/office/drawing/2014/main" id="{9A45DE3F-2CDE-66B6-C33E-9206609E6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638800"/>
            <a:ext cx="35623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Helvetica" pitchFamily="2" charset="0"/>
              </a:rPr>
              <a:t> Park CH, Bergsagel DE, McCulloch EA, (1971)</a:t>
            </a:r>
          </a:p>
        </p:txBody>
      </p:sp>
      <p:grpSp>
        <p:nvGrpSpPr>
          <p:cNvPr id="80901" name="Group 29">
            <a:extLst>
              <a:ext uri="{FF2B5EF4-FFF2-40B4-BE49-F238E27FC236}">
                <a16:creationId xmlns:a16="http://schemas.microsoft.com/office/drawing/2014/main" id="{C958500E-B295-962F-E318-3B42287C25E2}"/>
              </a:ext>
            </a:extLst>
          </p:cNvPr>
          <p:cNvGrpSpPr>
            <a:grpSpLocks/>
          </p:cNvGrpSpPr>
          <p:nvPr/>
        </p:nvGrpSpPr>
        <p:grpSpPr bwMode="auto">
          <a:xfrm>
            <a:off x="376238" y="1238250"/>
            <a:ext cx="5805487" cy="2190750"/>
            <a:chOff x="237" y="780"/>
            <a:chExt cx="3657" cy="1380"/>
          </a:xfrm>
        </p:grpSpPr>
        <p:sp>
          <p:nvSpPr>
            <p:cNvPr id="80903" name="Oval 30">
              <a:extLst>
                <a:ext uri="{FF2B5EF4-FFF2-40B4-BE49-F238E27FC236}">
                  <a16:creationId xmlns:a16="http://schemas.microsoft.com/office/drawing/2014/main" id="{1BC9BF23-3DE7-0144-1389-68F5D9F52F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0" y="1643"/>
              <a:ext cx="194" cy="194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80904" name="Oval 31">
              <a:extLst>
                <a:ext uri="{FF2B5EF4-FFF2-40B4-BE49-F238E27FC236}">
                  <a16:creationId xmlns:a16="http://schemas.microsoft.com/office/drawing/2014/main" id="{CADF51BC-E0F0-C1FE-8061-4613B44D96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5" y="1642"/>
              <a:ext cx="194" cy="194"/>
            </a:xfrm>
            <a:prstGeom prst="ellipse">
              <a:avLst/>
            </a:prstGeom>
            <a:solidFill>
              <a:srgbClr val="FF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80905" name="Oval 32">
              <a:extLst>
                <a:ext uri="{FF2B5EF4-FFF2-40B4-BE49-F238E27FC236}">
                  <a16:creationId xmlns:a16="http://schemas.microsoft.com/office/drawing/2014/main" id="{A7876767-1899-E83D-FD6E-BFFA889234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7" y="1772"/>
              <a:ext cx="193" cy="194"/>
            </a:xfrm>
            <a:prstGeom prst="ellipse">
              <a:avLst/>
            </a:prstGeom>
            <a:gradFill rotWithShape="0">
              <a:gsLst>
                <a:gs pos="0">
                  <a:srgbClr val="00FF00"/>
                </a:gs>
                <a:gs pos="100000">
                  <a:srgbClr val="00B7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80906" name="Oval 33">
              <a:extLst>
                <a:ext uri="{FF2B5EF4-FFF2-40B4-BE49-F238E27FC236}">
                  <a16:creationId xmlns:a16="http://schemas.microsoft.com/office/drawing/2014/main" id="{D75B7E48-C700-5B28-A90B-6509334514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6" y="1966"/>
              <a:ext cx="193" cy="194"/>
            </a:xfrm>
            <a:prstGeom prst="ellipse">
              <a:avLst/>
            </a:prstGeom>
            <a:solidFill>
              <a:srgbClr val="FF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80907" name="Oval 34">
              <a:extLst>
                <a:ext uri="{FF2B5EF4-FFF2-40B4-BE49-F238E27FC236}">
                  <a16:creationId xmlns:a16="http://schemas.microsoft.com/office/drawing/2014/main" id="{25ABEFF4-85C7-4F72-CE3E-0FA344E9A9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2" y="1837"/>
              <a:ext cx="194" cy="194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80908" name="Oval 35">
              <a:extLst>
                <a:ext uri="{FF2B5EF4-FFF2-40B4-BE49-F238E27FC236}">
                  <a16:creationId xmlns:a16="http://schemas.microsoft.com/office/drawing/2014/main" id="{40FB0A92-E252-2FEC-35E6-72616291C6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7" y="1966"/>
              <a:ext cx="193" cy="194"/>
            </a:xfrm>
            <a:prstGeom prst="ellipse">
              <a:avLst/>
            </a:prstGeom>
            <a:gradFill rotWithShape="0">
              <a:gsLst>
                <a:gs pos="0">
                  <a:srgbClr val="00FF00"/>
                </a:gs>
                <a:gs pos="100000">
                  <a:srgbClr val="00B7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7140" name="Oval 36">
              <a:extLst>
                <a:ext uri="{FF2B5EF4-FFF2-40B4-BE49-F238E27FC236}">
                  <a16:creationId xmlns:a16="http://schemas.microsoft.com/office/drawing/2014/main" id="{BBF02193-347E-4E64-9533-61C36AF320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6" y="1708"/>
              <a:ext cx="193" cy="19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2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-112" charset="0"/>
                <a:ea typeface="ＭＳ Ｐゴシック" pitchFamily="-112" charset="-128"/>
              </a:endParaRPr>
            </a:p>
          </p:txBody>
        </p:sp>
        <p:sp>
          <p:nvSpPr>
            <p:cNvPr id="80910" name="Oval 37">
              <a:extLst>
                <a:ext uri="{FF2B5EF4-FFF2-40B4-BE49-F238E27FC236}">
                  <a16:creationId xmlns:a16="http://schemas.microsoft.com/office/drawing/2014/main" id="{FB8F8CD4-376C-C5FA-B73E-B144C9EFCD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1772"/>
              <a:ext cx="194" cy="194"/>
            </a:xfrm>
            <a:prstGeom prst="ellipse">
              <a:avLst/>
            </a:prstGeom>
            <a:solidFill>
              <a:srgbClr val="FF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80911" name="Oval 38">
              <a:extLst>
                <a:ext uri="{FF2B5EF4-FFF2-40B4-BE49-F238E27FC236}">
                  <a16:creationId xmlns:a16="http://schemas.microsoft.com/office/drawing/2014/main" id="{815C2332-AD85-152F-DC52-4F98A8DBD0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5" y="1901"/>
              <a:ext cx="194" cy="194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80912" name="Oval 39">
              <a:extLst>
                <a:ext uri="{FF2B5EF4-FFF2-40B4-BE49-F238E27FC236}">
                  <a16:creationId xmlns:a16="http://schemas.microsoft.com/office/drawing/2014/main" id="{3AC20CE2-EF9D-DF6E-4308-6E3966F8E2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6" y="1837"/>
              <a:ext cx="193" cy="194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80913" name="Text Box 40">
              <a:extLst>
                <a:ext uri="{FF2B5EF4-FFF2-40B4-BE49-F238E27FC236}">
                  <a16:creationId xmlns:a16="http://schemas.microsoft.com/office/drawing/2014/main" id="{C5968F30-EA73-04E5-C835-2B12471E8F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66" y="1861"/>
              <a:ext cx="257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en-US" sz="900" b="1">
                  <a:latin typeface="Comic Sans MS" panose="030F0902030302020204" pitchFamily="66" charset="0"/>
                </a:rPr>
                <a:t>CSC</a:t>
              </a:r>
              <a:endParaRPr lang="fr-FR" altLang="en-US" sz="2400">
                <a:latin typeface="Times" pitchFamily="3" charset="0"/>
              </a:endParaRPr>
            </a:p>
          </p:txBody>
        </p:sp>
        <p:sp>
          <p:nvSpPr>
            <p:cNvPr id="80914" name="Oval 41">
              <a:extLst>
                <a:ext uri="{FF2B5EF4-FFF2-40B4-BE49-F238E27FC236}">
                  <a16:creationId xmlns:a16="http://schemas.microsoft.com/office/drawing/2014/main" id="{2AE0D7CD-46A7-4D7A-63CF-03C2C2933B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7" y="868"/>
              <a:ext cx="194" cy="194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80915" name="Oval 42">
              <a:extLst>
                <a:ext uri="{FF2B5EF4-FFF2-40B4-BE49-F238E27FC236}">
                  <a16:creationId xmlns:a16="http://schemas.microsoft.com/office/drawing/2014/main" id="{435E0DF2-9007-0D2C-F8BD-510FFAECD0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2" y="867"/>
              <a:ext cx="193" cy="194"/>
            </a:xfrm>
            <a:prstGeom prst="ellipse">
              <a:avLst/>
            </a:prstGeom>
            <a:solidFill>
              <a:srgbClr val="FF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80916" name="Oval 43">
              <a:extLst>
                <a:ext uri="{FF2B5EF4-FFF2-40B4-BE49-F238E27FC236}">
                  <a16:creationId xmlns:a16="http://schemas.microsoft.com/office/drawing/2014/main" id="{298FED68-9920-F7F6-5DD9-46A2FCDBBA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4" y="998"/>
              <a:ext cx="193" cy="193"/>
            </a:xfrm>
            <a:prstGeom prst="ellipse">
              <a:avLst/>
            </a:prstGeom>
            <a:gradFill rotWithShape="0">
              <a:gsLst>
                <a:gs pos="0">
                  <a:srgbClr val="00FF00"/>
                </a:gs>
                <a:gs pos="100000">
                  <a:srgbClr val="00B7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80917" name="Oval 44">
              <a:extLst>
                <a:ext uri="{FF2B5EF4-FFF2-40B4-BE49-F238E27FC236}">
                  <a16:creationId xmlns:a16="http://schemas.microsoft.com/office/drawing/2014/main" id="{C67D95DD-EBFC-DAAC-3682-C28A395749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3" y="1191"/>
              <a:ext cx="193" cy="194"/>
            </a:xfrm>
            <a:prstGeom prst="ellipse">
              <a:avLst/>
            </a:prstGeom>
            <a:solidFill>
              <a:srgbClr val="FF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80918" name="Oval 45">
              <a:extLst>
                <a:ext uri="{FF2B5EF4-FFF2-40B4-BE49-F238E27FC236}">
                  <a16:creationId xmlns:a16="http://schemas.microsoft.com/office/drawing/2014/main" id="{A2F90867-FFCA-AD90-36F7-00FD969A6E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9" y="1062"/>
              <a:ext cx="194" cy="194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80919" name="Oval 46">
              <a:extLst>
                <a:ext uri="{FF2B5EF4-FFF2-40B4-BE49-F238E27FC236}">
                  <a16:creationId xmlns:a16="http://schemas.microsoft.com/office/drawing/2014/main" id="{49DC9A2A-F05A-8944-9930-32D326F2FE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4" y="1191"/>
              <a:ext cx="193" cy="194"/>
            </a:xfrm>
            <a:prstGeom prst="ellipse">
              <a:avLst/>
            </a:prstGeom>
            <a:gradFill rotWithShape="0">
              <a:gsLst>
                <a:gs pos="0">
                  <a:srgbClr val="00FF00"/>
                </a:gs>
                <a:gs pos="100000">
                  <a:srgbClr val="00B7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7151" name="Oval 47">
              <a:extLst>
                <a:ext uri="{FF2B5EF4-FFF2-40B4-BE49-F238E27FC236}">
                  <a16:creationId xmlns:a16="http://schemas.microsoft.com/office/drawing/2014/main" id="{066D4C62-AC68-9593-0F70-B3B3B92923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3" y="933"/>
              <a:ext cx="193" cy="19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2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-112" charset="0"/>
                <a:ea typeface="ＭＳ Ｐゴシック" pitchFamily="-112" charset="-128"/>
              </a:endParaRPr>
            </a:p>
          </p:txBody>
        </p:sp>
        <p:sp>
          <p:nvSpPr>
            <p:cNvPr id="80921" name="Oval 48">
              <a:extLst>
                <a:ext uri="{FF2B5EF4-FFF2-40B4-BE49-F238E27FC236}">
                  <a16:creationId xmlns:a16="http://schemas.microsoft.com/office/drawing/2014/main" id="{BDB4D540-1775-2ED5-F823-B92353B181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2" y="998"/>
              <a:ext cx="193" cy="193"/>
            </a:xfrm>
            <a:prstGeom prst="ellipse">
              <a:avLst/>
            </a:prstGeom>
            <a:solidFill>
              <a:srgbClr val="FF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80922" name="Oval 49">
              <a:extLst>
                <a:ext uri="{FF2B5EF4-FFF2-40B4-BE49-F238E27FC236}">
                  <a16:creationId xmlns:a16="http://schemas.microsoft.com/office/drawing/2014/main" id="{E1659707-134F-3160-CBE8-216B494E8C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2" y="1127"/>
              <a:ext cx="193" cy="193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80923" name="Oval 50">
              <a:extLst>
                <a:ext uri="{FF2B5EF4-FFF2-40B4-BE49-F238E27FC236}">
                  <a16:creationId xmlns:a16="http://schemas.microsoft.com/office/drawing/2014/main" id="{5C77CCA8-5A30-7399-B803-3929C10967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3" y="1062"/>
              <a:ext cx="193" cy="194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80924" name="Text Box 51">
              <a:extLst>
                <a:ext uri="{FF2B5EF4-FFF2-40B4-BE49-F238E27FC236}">
                  <a16:creationId xmlns:a16="http://schemas.microsoft.com/office/drawing/2014/main" id="{9FE98BD0-FBA9-38F6-18D5-DCCED136C9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" y="1086"/>
              <a:ext cx="257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en-US" sz="900" b="1">
                  <a:latin typeface="Comic Sans MS" panose="030F0902030302020204" pitchFamily="66" charset="0"/>
                </a:rPr>
                <a:t>CSC</a:t>
              </a:r>
              <a:endParaRPr lang="fr-FR" altLang="en-US" sz="2400">
                <a:latin typeface="Times" pitchFamily="3" charset="0"/>
              </a:endParaRPr>
            </a:p>
          </p:txBody>
        </p:sp>
        <p:sp>
          <p:nvSpPr>
            <p:cNvPr id="80925" name="Oval 52">
              <a:extLst>
                <a:ext uri="{FF2B5EF4-FFF2-40B4-BE49-F238E27FC236}">
                  <a16:creationId xmlns:a16="http://schemas.microsoft.com/office/drawing/2014/main" id="{A0070747-CD67-0B4F-1FBA-121CDE6CC2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1" y="1264"/>
              <a:ext cx="193" cy="194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80926" name="Text Box 53">
              <a:extLst>
                <a:ext uri="{FF2B5EF4-FFF2-40B4-BE49-F238E27FC236}">
                  <a16:creationId xmlns:a16="http://schemas.microsoft.com/office/drawing/2014/main" id="{0E8811F6-204C-5AFF-E4FF-D4B3AE8FDE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8" y="1279"/>
              <a:ext cx="257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en-US" sz="900" b="1">
                  <a:latin typeface="Comic Sans MS" panose="030F0902030302020204" pitchFamily="66" charset="0"/>
                </a:rPr>
                <a:t>CSC</a:t>
              </a:r>
              <a:endParaRPr lang="fr-FR" altLang="en-US" sz="2400">
                <a:latin typeface="Times" pitchFamily="3" charset="0"/>
              </a:endParaRPr>
            </a:p>
          </p:txBody>
        </p:sp>
        <p:sp>
          <p:nvSpPr>
            <p:cNvPr id="80927" name="Line 54">
              <a:extLst>
                <a:ext uri="{FF2B5EF4-FFF2-40B4-BE49-F238E27FC236}">
                  <a16:creationId xmlns:a16="http://schemas.microsoft.com/office/drawing/2014/main" id="{77BB73C8-E687-A91C-56A4-59C92CB6FA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84" y="1190"/>
              <a:ext cx="526" cy="1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28" name="Line 55">
              <a:extLst>
                <a:ext uri="{FF2B5EF4-FFF2-40B4-BE49-F238E27FC236}">
                  <a16:creationId xmlns:a16="http://schemas.microsoft.com/office/drawing/2014/main" id="{0369C4FF-A402-1E50-D7F2-79DAF0D284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19" y="1448"/>
              <a:ext cx="322" cy="1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29" name="Text Box 56">
              <a:extLst>
                <a:ext uri="{FF2B5EF4-FFF2-40B4-BE49-F238E27FC236}">
                  <a16:creationId xmlns:a16="http://schemas.microsoft.com/office/drawing/2014/main" id="{4895AE8F-16AE-5855-71EB-79428E9F72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3" y="780"/>
              <a:ext cx="2031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en-US" sz="1600" b="1">
                  <a:latin typeface="Helvetica" pitchFamily="2" charset="0"/>
                </a:rPr>
                <a:t>Conventional chemotherapy: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en-US" sz="1600" b="1">
                  <a:latin typeface="Helvetica" pitchFamily="2" charset="0"/>
                </a:rPr>
                <a:t>Kills tumor cells but may spare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en-US" sz="1600" b="1">
                  <a:latin typeface="Helvetica" pitchFamily="2" charset="0"/>
                </a:rPr>
                <a:t>cancer stem cells</a:t>
              </a:r>
            </a:p>
          </p:txBody>
        </p:sp>
        <p:sp>
          <p:nvSpPr>
            <p:cNvPr id="80930" name="Text Box 57">
              <a:extLst>
                <a:ext uri="{FF2B5EF4-FFF2-40B4-BE49-F238E27FC236}">
                  <a16:creationId xmlns:a16="http://schemas.microsoft.com/office/drawing/2014/main" id="{0C03F097-0DB7-B744-E92F-4909FAAD89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4" y="1471"/>
              <a:ext cx="149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en-US" sz="1600" b="1">
                  <a:latin typeface="Helvetica" pitchFamily="2" charset="0"/>
                </a:rPr>
                <a:t>Tumor initially shrinks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en-US" sz="1600" b="1">
                  <a:latin typeface="Helvetica" pitchFamily="2" charset="0"/>
                </a:rPr>
                <a:t>by 99% but relapses</a:t>
              </a:r>
            </a:p>
          </p:txBody>
        </p:sp>
        <p:sp>
          <p:nvSpPr>
            <p:cNvPr id="80931" name="Line 58">
              <a:extLst>
                <a:ext uri="{FF2B5EF4-FFF2-40B4-BE49-F238E27FC236}">
                  <a16:creationId xmlns:a16="http://schemas.microsoft.com/office/drawing/2014/main" id="{BA8AFA14-6DA6-E81D-E943-384CDA2761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15" y="1771"/>
              <a:ext cx="665" cy="1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32" name="Text Box 59">
              <a:extLst>
                <a:ext uri="{FF2B5EF4-FFF2-40B4-BE49-F238E27FC236}">
                  <a16:creationId xmlns:a16="http://schemas.microsoft.com/office/drawing/2014/main" id="{186550AA-7439-C49F-7E4B-C9A0397101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7" y="1488"/>
              <a:ext cx="1179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en-US" sz="1600" b="1">
                  <a:latin typeface="Helvetica" pitchFamily="2" charset="0"/>
                </a:rPr>
                <a:t>Cancer Stem Cell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en-US" sz="1600" b="1">
                  <a:latin typeface="Helvetica" pitchFamily="2" charset="0"/>
                </a:rPr>
                <a:t>(CSC)</a:t>
              </a:r>
            </a:p>
          </p:txBody>
        </p:sp>
        <p:sp>
          <p:nvSpPr>
            <p:cNvPr id="80933" name="Text Box 60">
              <a:extLst>
                <a:ext uri="{FF2B5EF4-FFF2-40B4-BE49-F238E27FC236}">
                  <a16:creationId xmlns:a16="http://schemas.microsoft.com/office/drawing/2014/main" id="{DE7DBB7B-C63D-31DE-2407-595C4886EA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9" y="1938"/>
              <a:ext cx="601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en-US" sz="1600" b="1">
                  <a:latin typeface="Helvetica" pitchFamily="2" charset="0"/>
                </a:rPr>
                <a:t>TA cells</a:t>
              </a:r>
            </a:p>
          </p:txBody>
        </p:sp>
        <p:sp>
          <p:nvSpPr>
            <p:cNvPr id="80934" name="Line 61">
              <a:extLst>
                <a:ext uri="{FF2B5EF4-FFF2-40B4-BE49-F238E27FC236}">
                  <a16:creationId xmlns:a16="http://schemas.microsoft.com/office/drawing/2014/main" id="{3C751D54-AEF2-DEDA-CDC0-3CC133BF63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59" y="1968"/>
              <a:ext cx="432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0902" name="Rectangle 62">
            <a:extLst>
              <a:ext uri="{FF2B5EF4-FFF2-40B4-BE49-F238E27FC236}">
                <a16:creationId xmlns:a16="http://schemas.microsoft.com/office/drawing/2014/main" id="{5D1DCD8C-86FF-6CA6-49C4-CACA0D26FB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07950"/>
            <a:ext cx="7924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/>
              <a:t>Current therapies succeed at eliminating bulky disease and rapidly proliferating cells but often miss a tumor reservoir (CSCs) that is the source of disease recurrence and metastasis. </a:t>
            </a:r>
            <a:r>
              <a:rPr lang="en-US" altLang="en-US" sz="1400" b="1">
                <a:solidFill>
                  <a:srgbClr val="FF0000"/>
                </a:solidFill>
              </a:rPr>
              <a:t>What are these resistance mechanisms?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2">
            <a:extLst>
              <a:ext uri="{FF2B5EF4-FFF2-40B4-BE49-F238E27FC236}">
                <a16:creationId xmlns:a16="http://schemas.microsoft.com/office/drawing/2014/main" id="{49687CEC-7E72-99CC-36F9-5C8B9C8BC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3048000"/>
            <a:ext cx="7162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 sz="2400" b="1">
                <a:solidFill>
                  <a:srgbClr val="0000CC"/>
                </a:solidFill>
                <a:latin typeface="Helvetica" pitchFamily="2" charset="0"/>
              </a:rPr>
              <a:t>….. 	express ABC transporters, which could  	mediate resistance to chemotherapy!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en-US" sz="2400" b="1">
                <a:solidFill>
                  <a:srgbClr val="0000CC"/>
                </a:solidFill>
                <a:latin typeface="Helvetica" pitchFamily="2" charset="0"/>
              </a:rPr>
              <a:t>	</a:t>
            </a:r>
            <a:r>
              <a:rPr lang="fr-FR" altLang="en-US" sz="1800" b="1">
                <a:solidFill>
                  <a:srgbClr val="0000CC"/>
                </a:solidFill>
                <a:latin typeface="Helvetica" pitchFamily="2" charset="0"/>
              </a:rPr>
              <a:t>(built-in drug resistance!)</a:t>
            </a:r>
            <a:endParaRPr lang="fr-FR" altLang="en-US" sz="1800" b="1">
              <a:solidFill>
                <a:srgbClr val="0000CC"/>
              </a:solidFill>
              <a:latin typeface="Times" pitchFamily="3" charset="0"/>
            </a:endParaRPr>
          </a:p>
        </p:txBody>
      </p:sp>
      <p:sp>
        <p:nvSpPr>
          <p:cNvPr id="82946" name="Text Box 3">
            <a:extLst>
              <a:ext uri="{FF2B5EF4-FFF2-40B4-BE49-F238E27FC236}">
                <a16:creationId xmlns:a16="http://schemas.microsoft.com/office/drawing/2014/main" id="{BF37C1D8-BAF5-EE08-ECD6-B528AC2FF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75" y="228600"/>
            <a:ext cx="77279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en-US" sz="2800" b="1">
                <a:solidFill>
                  <a:srgbClr val="0070C0"/>
                </a:solidFill>
                <a:latin typeface="Helvetica" pitchFamily="2" charset="0"/>
              </a:rPr>
              <a:t>Possible mechanisms for drug resistance of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en-US" sz="2800" b="1">
                <a:solidFill>
                  <a:srgbClr val="0070C0"/>
                </a:solidFill>
                <a:latin typeface="Helvetica" pitchFamily="2" charset="0"/>
              </a:rPr>
              <a:t>Cancer Stem Cells </a:t>
            </a:r>
            <a:endParaRPr lang="fr-FR" altLang="en-US" sz="2800">
              <a:solidFill>
                <a:srgbClr val="0070C0"/>
              </a:solidFill>
              <a:latin typeface="Times" pitchFamily="3" charset="0"/>
            </a:endParaRPr>
          </a:p>
        </p:txBody>
      </p:sp>
      <p:sp>
        <p:nvSpPr>
          <p:cNvPr id="82947" name="Text Box 4">
            <a:extLst>
              <a:ext uri="{FF2B5EF4-FFF2-40B4-BE49-F238E27FC236}">
                <a16:creationId xmlns:a16="http://schemas.microsoft.com/office/drawing/2014/main" id="{85CB444E-74F8-12A9-69A6-1C41F917B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371600"/>
            <a:ext cx="777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 sz="2400" b="1">
                <a:solidFill>
                  <a:srgbClr val="0000CC"/>
                </a:solidFill>
                <a:latin typeface="Helvetica" pitchFamily="2" charset="0"/>
              </a:rPr>
              <a:t>Stem Cells and probably also Cancer Stem cells:</a:t>
            </a:r>
            <a:endParaRPr lang="fr-FR" altLang="en-US" sz="2400" b="1">
              <a:solidFill>
                <a:srgbClr val="0000CC"/>
              </a:solidFill>
              <a:latin typeface="Times" pitchFamily="3" charset="0"/>
            </a:endParaRPr>
          </a:p>
        </p:txBody>
      </p:sp>
      <p:sp>
        <p:nvSpPr>
          <p:cNvPr id="96261" name="Text Box 5">
            <a:extLst>
              <a:ext uri="{FF2B5EF4-FFF2-40B4-BE49-F238E27FC236}">
                <a16:creationId xmlns:a16="http://schemas.microsoft.com/office/drawing/2014/main" id="{BE8E374A-4FD4-8F19-F3DC-D93BB6425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209800"/>
            <a:ext cx="7620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 sz="2400" b="1">
                <a:solidFill>
                  <a:srgbClr val="0000CC"/>
                </a:solidFill>
                <a:latin typeface="Helvetica" pitchFamily="2" charset="0"/>
              </a:rPr>
              <a:t>….. 	are dividing rarely and are mainly quiescent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en-US" sz="2400" b="1">
                <a:solidFill>
                  <a:srgbClr val="0000CC"/>
                </a:solidFill>
                <a:latin typeface="Helvetica" pitchFamily="2" charset="0"/>
              </a:rPr>
              <a:t>	</a:t>
            </a:r>
            <a:r>
              <a:rPr lang="fr-FR" altLang="en-US" sz="1800" b="1">
                <a:solidFill>
                  <a:srgbClr val="0000CC"/>
                </a:solidFill>
                <a:latin typeface="Helvetica" pitchFamily="2" charset="0"/>
              </a:rPr>
              <a:t>(refractory to drugs that target dividing cells…)</a:t>
            </a:r>
            <a:endParaRPr lang="fr-FR" altLang="en-US" sz="1800" b="1">
              <a:solidFill>
                <a:srgbClr val="0000CC"/>
              </a:solidFill>
              <a:latin typeface="Times" pitchFamily="3" charset="0"/>
            </a:endParaRPr>
          </a:p>
        </p:txBody>
      </p:sp>
      <p:sp>
        <p:nvSpPr>
          <p:cNvPr id="96262" name="Text Box 6">
            <a:extLst>
              <a:ext uri="{FF2B5EF4-FFF2-40B4-BE49-F238E27FC236}">
                <a16:creationId xmlns:a16="http://schemas.microsoft.com/office/drawing/2014/main" id="{81155ABD-4C19-F530-B336-7108F6726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349875"/>
            <a:ext cx="8763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 sz="2400" b="1">
                <a:latin typeface="Helvetica" pitchFamily="2" charset="0"/>
              </a:rPr>
              <a:t>!  Even normal stem cells are resistant to chemotherapy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en-US" sz="2400" b="1">
                <a:latin typeface="Helvetica" pitchFamily="2" charset="0"/>
              </a:rPr>
              <a:t>	</a:t>
            </a:r>
            <a:r>
              <a:rPr lang="fr-FR" altLang="en-US" sz="1800" b="1">
                <a:latin typeface="Helvetica" pitchFamily="2" charset="0"/>
              </a:rPr>
              <a:t>(recovery of blood and hair growth in patients after treatment)</a:t>
            </a:r>
            <a:endParaRPr lang="fr-FR" altLang="en-US" sz="1800" b="1">
              <a:latin typeface="Times" pitchFamily="3" charset="0"/>
            </a:endParaRPr>
          </a:p>
        </p:txBody>
      </p:sp>
      <p:sp>
        <p:nvSpPr>
          <p:cNvPr id="96263" name="Text Box 7">
            <a:extLst>
              <a:ext uri="{FF2B5EF4-FFF2-40B4-BE49-F238E27FC236}">
                <a16:creationId xmlns:a16="http://schemas.microsoft.com/office/drawing/2014/main" id="{8760C92E-2850-C1A2-A23D-DB5D44E3A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4283075"/>
            <a:ext cx="8153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 sz="2400" b="1">
                <a:solidFill>
                  <a:srgbClr val="0000CC"/>
                </a:solidFill>
                <a:latin typeface="Helvetica" pitchFamily="2" charset="0"/>
              </a:rPr>
              <a:t>….. 	Activate the repaire machinerie more 	efficiently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en-US" sz="2400" b="1">
                <a:solidFill>
                  <a:srgbClr val="0000CC"/>
                </a:solidFill>
                <a:latin typeface="Helvetica" pitchFamily="2" charset="0"/>
              </a:rPr>
              <a:t>	</a:t>
            </a:r>
            <a:r>
              <a:rPr lang="fr-FR" altLang="en-US" sz="1800" b="1">
                <a:solidFill>
                  <a:srgbClr val="0000CC"/>
                </a:solidFill>
                <a:latin typeface="Helvetica" pitchFamily="2" charset="0"/>
              </a:rPr>
              <a:t>(escape from irradiation induced apoptosis…)</a:t>
            </a:r>
            <a:endParaRPr lang="fr-FR" altLang="en-US" sz="1800" b="1">
              <a:solidFill>
                <a:srgbClr val="0000CC"/>
              </a:solidFill>
              <a:latin typeface="Times" pitchFamily="3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CDDE9DE-3B34-BFA3-972B-BC522119A733}"/>
              </a:ext>
            </a:extLst>
          </p:cNvPr>
          <p:cNvCxnSpPr/>
          <p:nvPr/>
        </p:nvCxnSpPr>
        <p:spPr bwMode="auto">
          <a:xfrm>
            <a:off x="0" y="1219200"/>
            <a:ext cx="9144000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6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6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6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6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8" grpId="0" autoUpdateAnimBg="0"/>
      <p:bldP spid="96261" grpId="0" autoUpdateAnimBg="0"/>
      <p:bldP spid="96262" grpId="0" autoUpdateAnimBg="0"/>
      <p:bldP spid="96263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3">
            <a:extLst>
              <a:ext uri="{FF2B5EF4-FFF2-40B4-BE49-F238E27FC236}">
                <a16:creationId xmlns:a16="http://schemas.microsoft.com/office/drawing/2014/main" id="{B3EB7E69-0B73-52D8-A5D7-3719ACD7D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28800"/>
            <a:ext cx="9144000" cy="365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4" name="TextBox 4">
            <a:extLst>
              <a:ext uri="{FF2B5EF4-FFF2-40B4-BE49-F238E27FC236}">
                <a16:creationId xmlns:a16="http://schemas.microsoft.com/office/drawing/2014/main" id="{EC2A4D72-F37A-CFB8-9AB6-6BB26014B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304800"/>
            <a:ext cx="6019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Possible mechanisms of metastatic relapse after anticancer therapy</a:t>
            </a:r>
          </a:p>
        </p:txBody>
      </p:sp>
      <p:pic>
        <p:nvPicPr>
          <p:cNvPr id="84995" name="Picture 5">
            <a:extLst>
              <a:ext uri="{FF2B5EF4-FFF2-40B4-BE49-F238E27FC236}">
                <a16:creationId xmlns:a16="http://schemas.microsoft.com/office/drawing/2014/main" id="{B6D7BD05-395E-DFE4-F5EC-E3E10C3FA1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5788025"/>
            <a:ext cx="91074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ext Box 11">
            <a:extLst>
              <a:ext uri="{FF2B5EF4-FFF2-40B4-BE49-F238E27FC236}">
                <a16:creationId xmlns:a16="http://schemas.microsoft.com/office/drawing/2014/main" id="{6CD58A27-3E00-A583-48D7-9B146C2CAF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5" y="66675"/>
            <a:ext cx="8583613" cy="107791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en-US" b="1">
                <a:latin typeface="Helvetica" pitchFamily="2" charset="0"/>
              </a:rPr>
              <a:t>« Cancer Stem Cells » but not their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en-US" b="1">
                <a:latin typeface="Helvetica" pitchFamily="2" charset="0"/>
              </a:rPr>
              <a:t>progeny may be resistant to chemotherapy</a:t>
            </a:r>
            <a:r>
              <a:rPr lang="fr-FR" altLang="en-US" sz="2400">
                <a:latin typeface="Helvetica" pitchFamily="2" charset="0"/>
              </a:rPr>
              <a:t> </a:t>
            </a:r>
          </a:p>
        </p:txBody>
      </p:sp>
      <p:pic>
        <p:nvPicPr>
          <p:cNvPr id="86018" name="Picture 1">
            <a:extLst>
              <a:ext uri="{FF2B5EF4-FFF2-40B4-BE49-F238E27FC236}">
                <a16:creationId xmlns:a16="http://schemas.microsoft.com/office/drawing/2014/main" id="{63E89396-0D6F-45A8-777C-15052F2E89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54125"/>
            <a:ext cx="5711825" cy="558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1">
            <a:extLst>
              <a:ext uri="{FF2B5EF4-FFF2-40B4-BE49-F238E27FC236}">
                <a16:creationId xmlns:a16="http://schemas.microsoft.com/office/drawing/2014/main" id="{DDC89D25-A57A-F82B-D898-1AFC58F78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800" y="0"/>
            <a:ext cx="6748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2">
            <a:extLst>
              <a:ext uri="{FF2B5EF4-FFF2-40B4-BE49-F238E27FC236}">
                <a16:creationId xmlns:a16="http://schemas.microsoft.com/office/drawing/2014/main" id="{D84091F1-B2BC-BADE-8F31-F85DCE34D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"/>
            <a:ext cx="4833938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0" name="Text Box 3">
            <a:extLst>
              <a:ext uri="{FF2B5EF4-FFF2-40B4-BE49-F238E27FC236}">
                <a16:creationId xmlns:a16="http://schemas.microsoft.com/office/drawing/2014/main" id="{295F7689-E7C6-79CB-8D40-D7E018DC6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0313" y="3200400"/>
            <a:ext cx="2857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Helvetica" pitchFamily="2" charset="0"/>
              </a:rPr>
              <a:t>BMP induces differentiation of NSCs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Helvetica" pitchFamily="2" charset="0"/>
              </a:rPr>
              <a:t>towards mature astrocytes!</a:t>
            </a:r>
          </a:p>
        </p:txBody>
      </p:sp>
      <p:sp>
        <p:nvSpPr>
          <p:cNvPr id="89091" name="Text Box 4">
            <a:extLst>
              <a:ext uri="{FF2B5EF4-FFF2-40B4-BE49-F238E27FC236}">
                <a16:creationId xmlns:a16="http://schemas.microsoft.com/office/drawing/2014/main" id="{62FCF3AC-6ABB-9AD6-9271-472EB3080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8925" y="1677988"/>
            <a:ext cx="10445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00">
                <a:latin typeface="Helvetica" pitchFamily="2" charset="0"/>
              </a:rPr>
              <a:t>Chk1/2 inhibitors</a:t>
            </a:r>
          </a:p>
        </p:txBody>
      </p:sp>
      <p:sp>
        <p:nvSpPr>
          <p:cNvPr id="89092" name="Text Box 5">
            <a:extLst>
              <a:ext uri="{FF2B5EF4-FFF2-40B4-BE49-F238E27FC236}">
                <a16:creationId xmlns:a16="http://schemas.microsoft.com/office/drawing/2014/main" id="{62D2A20E-6611-65AA-76FA-BBEE9D898A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8925" y="1870075"/>
            <a:ext cx="279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Helvetica" pitchFamily="2" charset="0"/>
              </a:rPr>
              <a:t>?</a:t>
            </a:r>
          </a:p>
        </p:txBody>
      </p:sp>
      <p:sp>
        <p:nvSpPr>
          <p:cNvPr id="89093" name="Text Box 6">
            <a:extLst>
              <a:ext uri="{FF2B5EF4-FFF2-40B4-BE49-F238E27FC236}">
                <a16:creationId xmlns:a16="http://schemas.microsoft.com/office/drawing/2014/main" id="{F5BD32AC-C8D3-586B-2E89-B9DA1DC1F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4925" y="1336675"/>
            <a:ext cx="2565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Helvetica" pitchFamily="2" charset="0"/>
              </a:rPr>
              <a:t>NCSC can repair their DNA more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Helvetica" pitchFamily="2" charset="0"/>
              </a:rPr>
              <a:t>efficient than other tumor cells.</a:t>
            </a:r>
          </a:p>
        </p:txBody>
      </p:sp>
      <p:sp>
        <p:nvSpPr>
          <p:cNvPr id="89094" name="Text Box 7">
            <a:extLst>
              <a:ext uri="{FF2B5EF4-FFF2-40B4-BE49-F238E27FC236}">
                <a16:creationId xmlns:a16="http://schemas.microsoft.com/office/drawing/2014/main" id="{9C653BC8-70CE-4FC6-7807-EB1EA1CAE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3525" y="6213475"/>
            <a:ext cx="1800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Helvetica" pitchFamily="2" charset="0"/>
              </a:rPr>
              <a:t>(P. Dirks, Nature 2006)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>
            <a:extLst>
              <a:ext uri="{FF2B5EF4-FFF2-40B4-BE49-F238E27FC236}">
                <a16:creationId xmlns:a16="http://schemas.microsoft.com/office/drawing/2014/main" id="{7F12CDCB-484D-B927-51D1-C85ED3C8B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5913"/>
            <a:ext cx="5276850" cy="654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5">
            <a:extLst>
              <a:ext uri="{FF2B5EF4-FFF2-40B4-BE49-F238E27FC236}">
                <a16:creationId xmlns:a16="http://schemas.microsoft.com/office/drawing/2014/main" id="{D9D6BC2C-63FD-B348-111A-3186E45D5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029200"/>
            <a:ext cx="3514725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extBox 1">
            <a:extLst>
              <a:ext uri="{FF2B5EF4-FFF2-40B4-BE49-F238E27FC236}">
                <a16:creationId xmlns:a16="http://schemas.microsoft.com/office/drawing/2014/main" id="{C8466909-7EB6-12AA-DE68-72FFB70B0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066800"/>
            <a:ext cx="6096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The choice of your experimental model system will influence the outcome and also the interpretation of your data</a:t>
            </a:r>
          </a:p>
        </p:txBody>
      </p:sp>
      <p:sp>
        <p:nvSpPr>
          <p:cNvPr id="91138" name="TextBox 2">
            <a:extLst>
              <a:ext uri="{FF2B5EF4-FFF2-40B4-BE49-F238E27FC236}">
                <a16:creationId xmlns:a16="http://schemas.microsoft.com/office/drawing/2014/main" id="{AF369B4C-1BE5-6066-8DDA-8079B444A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3581400"/>
            <a:ext cx="6096000" cy="12001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Melanoma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Cancer stem cells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Yes or No?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FE705310-AD26-2DF9-3031-C4F40E5F9C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90800" y="533400"/>
            <a:ext cx="3733800" cy="6858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>
              <a:defRPr/>
            </a:pPr>
            <a:r>
              <a:rPr lang="fr-CH" sz="2800" b="1">
                <a:solidFill>
                  <a:srgbClr val="000000"/>
                </a:solidFill>
              </a:rPr>
              <a:t>Melanocyte biology</a:t>
            </a:r>
            <a:endParaRPr lang="en-US" sz="2800" b="1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598D99-C147-8A3B-7BC0-68D3F93456EE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981202"/>
            <a:ext cx="1728000" cy="12953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2163" name="Content Placeholder 3">
            <a:extLst>
              <a:ext uri="{FF2B5EF4-FFF2-40B4-BE49-F238E27FC236}">
                <a16:creationId xmlns:a16="http://schemas.microsoft.com/office/drawing/2014/main" id="{78CC553D-57EC-F80F-F7E2-B89D924A3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0"/>
            <a:ext cx="22129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4" name="Rectangle 6">
            <a:extLst>
              <a:ext uri="{FF2B5EF4-FFF2-40B4-BE49-F238E27FC236}">
                <a16:creationId xmlns:a16="http://schemas.microsoft.com/office/drawing/2014/main" id="{EE689B50-896D-82CD-E91A-C2FC74CD3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1676400"/>
            <a:ext cx="58674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Char char="v"/>
            </a:pPr>
            <a:r>
              <a:rPr lang="en-US" altLang="en-US" sz="2400"/>
              <a:t>Melanocytes in skin are low in number, but lead to prominent phenotype</a:t>
            </a:r>
          </a:p>
          <a:p>
            <a:pPr>
              <a:spcBef>
                <a:spcPct val="0"/>
              </a:spcBef>
              <a:buFont typeface="Wingdings" pitchFamily="2" charset="2"/>
              <a:buChar char="v"/>
            </a:pPr>
            <a:endParaRPr lang="en-US" altLang="en-US" sz="2400"/>
          </a:p>
          <a:p>
            <a:pPr>
              <a:spcBef>
                <a:spcPct val="0"/>
              </a:spcBef>
              <a:buFont typeface="Wingdings" pitchFamily="2" charset="2"/>
              <a:buChar char="v"/>
            </a:pPr>
            <a:r>
              <a:rPr lang="en-US" altLang="en-US" sz="2400"/>
              <a:t>Melanin - Pigment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en-US" altLang="en-US" sz="2400"/>
              <a:t>Eumelanin &amp; Pheomelanin</a:t>
            </a:r>
          </a:p>
          <a:p>
            <a:pPr>
              <a:spcBef>
                <a:spcPct val="0"/>
              </a:spcBef>
              <a:buFont typeface="Wingdings" pitchFamily="2" charset="2"/>
              <a:buChar char="v"/>
            </a:pPr>
            <a:endParaRPr lang="en-US" altLang="en-US" sz="2400"/>
          </a:p>
          <a:p>
            <a:pPr>
              <a:spcBef>
                <a:spcPct val="0"/>
              </a:spcBef>
              <a:buFont typeface="Wingdings" pitchFamily="2" charset="2"/>
              <a:buChar char="v"/>
            </a:pPr>
            <a:r>
              <a:rPr lang="en-US" altLang="en-US" sz="2400"/>
              <a:t>Melanosome - A lysosome-related intracellular membrane-coated organelle that originates from endosomes</a:t>
            </a:r>
          </a:p>
          <a:p>
            <a:pPr>
              <a:spcBef>
                <a:spcPct val="0"/>
              </a:spcBef>
              <a:buFontTx/>
              <a:buNone/>
            </a:pPr>
            <a:endParaRPr lang="fr-CH" altLang="en-US" sz="2400"/>
          </a:p>
        </p:txBody>
      </p:sp>
      <p:sp>
        <p:nvSpPr>
          <p:cNvPr id="92165" name="Slide Number Placeholder 2">
            <a:extLst>
              <a:ext uri="{FF2B5EF4-FFF2-40B4-BE49-F238E27FC236}">
                <a16:creationId xmlns:a16="http://schemas.microsoft.com/office/drawing/2014/main" id="{E8302C8A-EAFF-3774-53B1-A4CDC32A6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62FA30C-BA9A-B74A-A2BD-5183BB39B9AD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41</a:t>
            </a:fld>
            <a:endParaRPr lang="en-US" altLang="en-US" sz="14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>
            <a:extLst>
              <a:ext uri="{FF2B5EF4-FFF2-40B4-BE49-F238E27FC236}">
                <a16:creationId xmlns:a16="http://schemas.microsoft.com/office/drawing/2014/main" id="{01BE2FC2-8114-410D-F098-D4B065D1C0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CH" altLang="en-US">
                <a:cs typeface="Arial" panose="020B0604020202020204" pitchFamily="34" charset="0"/>
              </a:rPr>
              <a:t>Skin and melanocytes</a:t>
            </a:r>
          </a:p>
        </p:txBody>
      </p:sp>
      <p:pic>
        <p:nvPicPr>
          <p:cNvPr id="94210" name="Picture 5">
            <a:extLst>
              <a:ext uri="{FF2B5EF4-FFF2-40B4-BE49-F238E27FC236}">
                <a16:creationId xmlns:a16="http://schemas.microsoft.com/office/drawing/2014/main" id="{DC7EB660-ED41-DDEC-F988-C26D9DBA10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484313"/>
            <a:ext cx="2468563" cy="3517900"/>
          </a:xfrm>
        </p:spPr>
      </p:pic>
      <p:pic>
        <p:nvPicPr>
          <p:cNvPr id="94211" name="Picture 3">
            <a:extLst>
              <a:ext uri="{FF2B5EF4-FFF2-40B4-BE49-F238E27FC236}">
                <a16:creationId xmlns:a16="http://schemas.microsoft.com/office/drawing/2014/main" id="{D47D55F3-57D1-BFAE-A408-DB7F92F05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"/>
          <a:stretch>
            <a:fillRect/>
          </a:stretch>
        </p:blipFill>
        <p:spPr bwMode="auto">
          <a:xfrm>
            <a:off x="2911475" y="2914650"/>
            <a:ext cx="2236788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2" name="Picture 4">
            <a:extLst>
              <a:ext uri="{FF2B5EF4-FFF2-40B4-BE49-F238E27FC236}">
                <a16:creationId xmlns:a16="http://schemas.microsoft.com/office/drawing/2014/main" id="{3A43AA63-999D-CBCE-AF77-6EB6BC66F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1" r="4333"/>
          <a:stretch>
            <a:fillRect/>
          </a:stretch>
        </p:blipFill>
        <p:spPr bwMode="auto">
          <a:xfrm>
            <a:off x="5867400" y="1484313"/>
            <a:ext cx="2520950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3" name="TextBox 6">
            <a:extLst>
              <a:ext uri="{FF2B5EF4-FFF2-40B4-BE49-F238E27FC236}">
                <a16:creationId xmlns:a16="http://schemas.microsoft.com/office/drawing/2014/main" id="{7642DEF5-F70C-E524-C0AC-585481FBB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688" y="5013325"/>
            <a:ext cx="2159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r-HR" altLang="en-US" sz="2400" i="1"/>
              <a:t>Mackenzie , 1997</a:t>
            </a:r>
            <a:endParaRPr lang="en-US" altLang="en-US" sz="2400" i="1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1">
            <a:extLst>
              <a:ext uri="{FF2B5EF4-FFF2-40B4-BE49-F238E27FC236}">
                <a16:creationId xmlns:a16="http://schemas.microsoft.com/office/drawing/2014/main" id="{40D3C43F-9BC8-71D4-8E20-87F0DFDC4A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752600"/>
          </a:xfrm>
        </p:spPr>
        <p:txBody>
          <a:bodyPr/>
          <a:lstStyle/>
          <a:p>
            <a:r>
              <a:rPr lang="fr-CH" altLang="en-US">
                <a:cs typeface="Arial" panose="020B0604020202020204" pitchFamily="34" charset="0"/>
              </a:rPr>
              <a:t>Melanoma formation</a:t>
            </a:r>
            <a:br>
              <a:rPr lang="fr-CH" altLang="en-US">
                <a:cs typeface="Arial" panose="020B0604020202020204" pitchFamily="34" charset="0"/>
              </a:rPr>
            </a:br>
            <a:r>
              <a:rPr lang="en-US" altLang="en-US" sz="2000">
                <a:cs typeface="Arial" panose="020B0604020202020204" pitchFamily="34" charset="0"/>
              </a:rPr>
              <a:t>Malignant melanoma is one of the most aggressive types of human cancers</a:t>
            </a:r>
            <a:br>
              <a:rPr lang="fr-CH" altLang="en-US"/>
            </a:br>
            <a:endParaRPr lang="fr-CH" altLang="en-US">
              <a:cs typeface="Arial" panose="020B0604020202020204" pitchFamily="34" charset="0"/>
            </a:endParaRPr>
          </a:p>
        </p:txBody>
      </p:sp>
      <p:pic>
        <p:nvPicPr>
          <p:cNvPr id="95234" name="Picture 5">
            <a:extLst>
              <a:ext uri="{FF2B5EF4-FFF2-40B4-BE49-F238E27FC236}">
                <a16:creationId xmlns:a16="http://schemas.microsoft.com/office/drawing/2014/main" id="{58BAB6E0-9617-F51A-70E5-F83B95339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04" r="48276"/>
          <a:stretch>
            <a:fillRect/>
          </a:stretch>
        </p:blipFill>
        <p:spPr bwMode="auto">
          <a:xfrm>
            <a:off x="539750" y="4984750"/>
            <a:ext cx="21431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5" name="Picture 5">
            <a:extLst>
              <a:ext uri="{FF2B5EF4-FFF2-40B4-BE49-F238E27FC236}">
                <a16:creationId xmlns:a16="http://schemas.microsoft.com/office/drawing/2014/main" id="{EA6D198E-C1A7-C858-92D7-55BB49BAD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3" r="48276" b="50481"/>
          <a:stretch>
            <a:fillRect/>
          </a:stretch>
        </p:blipFill>
        <p:spPr bwMode="auto">
          <a:xfrm>
            <a:off x="541338" y="2544763"/>
            <a:ext cx="2143125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8">
            <a:extLst>
              <a:ext uri="{FF2B5EF4-FFF2-40B4-BE49-F238E27FC236}">
                <a16:creationId xmlns:a16="http://schemas.microsoft.com/office/drawing/2014/main" id="{FBBF3B10-0B3A-26B4-B1F2-9E0746452E4F}"/>
              </a:ext>
            </a:extLst>
          </p:cNvPr>
          <p:cNvSpPr txBox="1"/>
          <p:nvPr/>
        </p:nvSpPr>
        <p:spPr>
          <a:xfrm>
            <a:off x="7380288" y="6310313"/>
            <a:ext cx="1781175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1600" i="1" dirty="0">
                <a:latin typeface="+mj-lt"/>
                <a:ea typeface="ＭＳ Ｐゴシック" charset="-128"/>
                <a:cs typeface="Arial" pitchFamily="34" charset="0"/>
              </a:rPr>
              <a:t>(Chin et al,2006)</a:t>
            </a:r>
          </a:p>
        </p:txBody>
      </p:sp>
      <p:pic>
        <p:nvPicPr>
          <p:cNvPr id="95237" name="Picture 5">
            <a:extLst>
              <a:ext uri="{FF2B5EF4-FFF2-40B4-BE49-F238E27FC236}">
                <a16:creationId xmlns:a16="http://schemas.microsoft.com/office/drawing/2014/main" id="{56A2052B-9AC2-223C-A18E-68863A48C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4" t="2924" b="52422"/>
          <a:stretch>
            <a:fillRect/>
          </a:stretch>
        </p:blipFill>
        <p:spPr bwMode="auto">
          <a:xfrm>
            <a:off x="5541963" y="2563813"/>
            <a:ext cx="2000250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8" name="Picture 5">
            <a:extLst>
              <a:ext uri="{FF2B5EF4-FFF2-40B4-BE49-F238E27FC236}">
                <a16:creationId xmlns:a16="http://schemas.microsoft.com/office/drawing/2014/main" id="{D183CA16-DC6A-A196-5DF4-DB505F04B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4" t="53403"/>
          <a:stretch>
            <a:fillRect/>
          </a:stretch>
        </p:blipFill>
        <p:spPr bwMode="auto">
          <a:xfrm>
            <a:off x="5541963" y="4984750"/>
            <a:ext cx="20002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tangolo 11">
            <a:extLst>
              <a:ext uri="{FF2B5EF4-FFF2-40B4-BE49-F238E27FC236}">
                <a16:creationId xmlns:a16="http://schemas.microsoft.com/office/drawing/2014/main" id="{83954642-7AC5-1F0D-E86A-87A2727B618A}"/>
              </a:ext>
            </a:extLst>
          </p:cNvPr>
          <p:cNvSpPr/>
          <p:nvPr/>
        </p:nvSpPr>
        <p:spPr>
          <a:xfrm>
            <a:off x="2613025" y="5519738"/>
            <a:ext cx="2436813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latin typeface="+mj-lt"/>
                <a:ea typeface="ＭＳ Ｐゴシック" charset="-128"/>
                <a:cs typeface="Arial" pitchFamily="34" charset="0"/>
                <a:sym typeface="Wingdings" pitchFamily="2" charset="2"/>
              </a:rPr>
              <a:t>Local </a:t>
            </a:r>
            <a:r>
              <a:rPr lang="en-US" sz="2000" dirty="0" err="1">
                <a:latin typeface="+mj-lt"/>
                <a:ea typeface="ＭＳ Ｐゴシック" charset="-128"/>
                <a:cs typeface="Arial" pitchFamily="34" charset="0"/>
                <a:sym typeface="Wingdings" pitchFamily="2" charset="2"/>
              </a:rPr>
              <a:t>microinvasion</a:t>
            </a:r>
            <a:endParaRPr lang="en-US" sz="2000" dirty="0">
              <a:latin typeface="+mj-lt"/>
              <a:ea typeface="ＭＳ Ｐゴシック" charset="-128"/>
              <a:cs typeface="Arial" pitchFamily="34" charset="0"/>
              <a:sym typeface="Wingdings" pitchFamily="2" charset="2"/>
            </a:endParaRPr>
          </a:p>
          <a:p>
            <a:pPr>
              <a:defRPr/>
            </a:pPr>
            <a:r>
              <a:rPr lang="en-US" sz="2000" dirty="0">
                <a:latin typeface="+mj-lt"/>
                <a:ea typeface="ＭＳ Ｐゴシック" charset="-128"/>
                <a:cs typeface="Arial" pitchFamily="34" charset="0"/>
                <a:sym typeface="Wingdings" pitchFamily="2" charset="2"/>
              </a:rPr>
              <a:t>  (intra-epidermal)</a:t>
            </a:r>
          </a:p>
        </p:txBody>
      </p:sp>
      <p:sp>
        <p:nvSpPr>
          <p:cNvPr id="10" name="Rettangolo 12">
            <a:extLst>
              <a:ext uri="{FF2B5EF4-FFF2-40B4-BE49-F238E27FC236}">
                <a16:creationId xmlns:a16="http://schemas.microsoft.com/office/drawing/2014/main" id="{C615D75F-89F6-A7A6-C822-06D4A56BA09C}"/>
              </a:ext>
            </a:extLst>
          </p:cNvPr>
          <p:cNvSpPr/>
          <p:nvPr/>
        </p:nvSpPr>
        <p:spPr>
          <a:xfrm>
            <a:off x="7399338" y="5381625"/>
            <a:ext cx="1897062" cy="10144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latin typeface="+mj-lt"/>
                <a:ea typeface="ＭＳ Ｐゴシック" charset="-128"/>
                <a:cs typeface="Arial" pitchFamily="34" charset="0"/>
                <a:sym typeface="Wingdings" pitchFamily="2" charset="2"/>
              </a:rPr>
              <a:t> Metastasis</a:t>
            </a:r>
          </a:p>
          <a:p>
            <a:pPr>
              <a:defRPr/>
            </a:pPr>
            <a:r>
              <a:rPr lang="en-US" sz="2000" dirty="0">
                <a:latin typeface="+mj-lt"/>
                <a:ea typeface="ＭＳ Ｐゴシック" charset="-128"/>
                <a:cs typeface="Arial" pitchFamily="34" charset="0"/>
                <a:sym typeface="Wingdings" pitchFamily="2" charset="2"/>
              </a:rPr>
              <a:t>  (invasion </a:t>
            </a:r>
          </a:p>
          <a:p>
            <a:pPr>
              <a:defRPr/>
            </a:pPr>
            <a:r>
              <a:rPr lang="en-US" sz="2000" dirty="0">
                <a:latin typeface="+mj-lt"/>
                <a:ea typeface="ＭＳ Ｐゴシック" charset="-128"/>
                <a:cs typeface="Arial" pitchFamily="34" charset="0"/>
                <a:sym typeface="Wingdings" pitchFamily="2" charset="2"/>
              </a:rPr>
              <a:t>of dermis)</a:t>
            </a:r>
          </a:p>
        </p:txBody>
      </p:sp>
      <p:sp>
        <p:nvSpPr>
          <p:cNvPr id="95241" name="Rettangolo 13">
            <a:extLst>
              <a:ext uri="{FF2B5EF4-FFF2-40B4-BE49-F238E27FC236}">
                <a16:creationId xmlns:a16="http://schemas.microsoft.com/office/drawing/2014/main" id="{15F7C198-50F9-416E-B980-113AAF9B1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525" y="4598988"/>
            <a:ext cx="2454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cs typeface="Arial" panose="020B0604020202020204" pitchFamily="34" charset="0"/>
                <a:sym typeface="Wingdings" pitchFamily="2" charset="2"/>
              </a:rPr>
              <a:t>RGP melanoma</a:t>
            </a:r>
            <a:endParaRPr lang="it-IT" altLang="en-US" sz="2400">
              <a:cs typeface="Arial" panose="020B0604020202020204" pitchFamily="34" charset="0"/>
            </a:endParaRPr>
          </a:p>
        </p:txBody>
      </p:sp>
      <p:sp>
        <p:nvSpPr>
          <p:cNvPr id="95242" name="Rettangolo 14">
            <a:extLst>
              <a:ext uri="{FF2B5EF4-FFF2-40B4-BE49-F238E27FC236}">
                <a16:creationId xmlns:a16="http://schemas.microsoft.com/office/drawing/2014/main" id="{5E75A48D-B2D0-F339-D7B3-7C5A656B67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1400" y="2205038"/>
            <a:ext cx="1912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cs typeface="Arial" panose="020B0604020202020204" pitchFamily="34" charset="0"/>
                <a:sym typeface="Wingdings" pitchFamily="2" charset="2"/>
              </a:rPr>
              <a:t>normal skin</a:t>
            </a:r>
            <a:endParaRPr lang="it-IT" altLang="en-US" sz="2400">
              <a:cs typeface="Arial" panose="020B0604020202020204" pitchFamily="34" charset="0"/>
            </a:endParaRPr>
          </a:p>
        </p:txBody>
      </p:sp>
      <p:sp>
        <p:nvSpPr>
          <p:cNvPr id="14" name="Rettangolo 16">
            <a:extLst>
              <a:ext uri="{FF2B5EF4-FFF2-40B4-BE49-F238E27FC236}">
                <a16:creationId xmlns:a16="http://schemas.microsoft.com/office/drawing/2014/main" id="{F8784062-FF9B-6FA2-C104-7501E8258733}"/>
              </a:ext>
            </a:extLst>
          </p:cNvPr>
          <p:cNvSpPr/>
          <p:nvPr/>
        </p:nvSpPr>
        <p:spPr>
          <a:xfrm>
            <a:off x="6372225" y="2493963"/>
            <a:ext cx="360363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+mj-lt"/>
              <a:cs typeface="Arial" pitchFamily="34" charset="0"/>
            </a:endParaRPr>
          </a:p>
        </p:txBody>
      </p:sp>
      <p:sp>
        <p:nvSpPr>
          <p:cNvPr id="95244" name="Rettangolo 17">
            <a:extLst>
              <a:ext uri="{FF2B5EF4-FFF2-40B4-BE49-F238E27FC236}">
                <a16:creationId xmlns:a16="http://schemas.microsoft.com/office/drawing/2014/main" id="{BD837B3D-F3EE-EC01-853F-F5F917F0C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1988" y="4587875"/>
            <a:ext cx="24368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cs typeface="Arial" panose="020B0604020202020204" pitchFamily="34" charset="0"/>
                <a:sym typeface="Wingdings" pitchFamily="2" charset="2"/>
              </a:rPr>
              <a:t>VGP melanoma</a:t>
            </a:r>
            <a:endParaRPr lang="it-IT" altLang="en-US" sz="2400">
              <a:cs typeface="Arial" panose="020B0604020202020204" pitchFamily="34" charset="0"/>
            </a:endParaRPr>
          </a:p>
        </p:txBody>
      </p:sp>
      <p:sp>
        <p:nvSpPr>
          <p:cNvPr id="16" name="CasellaDiTesto 20">
            <a:extLst>
              <a:ext uri="{FF2B5EF4-FFF2-40B4-BE49-F238E27FC236}">
                <a16:creationId xmlns:a16="http://schemas.microsoft.com/office/drawing/2014/main" id="{3432742D-50D0-1FC9-C668-AC01A2BE08AF}"/>
              </a:ext>
            </a:extLst>
          </p:cNvPr>
          <p:cNvSpPr txBox="1"/>
          <p:nvPr/>
        </p:nvSpPr>
        <p:spPr>
          <a:xfrm>
            <a:off x="2684463" y="2957513"/>
            <a:ext cx="1928812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2000" dirty="0" err="1">
                <a:latin typeface="+mj-lt"/>
                <a:ea typeface="ＭＳ Ｐゴシック" charset="-128"/>
                <a:cs typeface="Arial" pitchFamily="34" charset="0"/>
              </a:rPr>
              <a:t>Normal</a:t>
            </a:r>
            <a:r>
              <a:rPr lang="it-IT" sz="2000" dirty="0">
                <a:latin typeface="+mj-lt"/>
                <a:ea typeface="ＭＳ Ｐゴシック" charset="-128"/>
                <a:cs typeface="Arial" pitchFamily="34" charset="0"/>
              </a:rPr>
              <a:t> </a:t>
            </a:r>
            <a:r>
              <a:rPr lang="it-IT" sz="2000" dirty="0" err="1">
                <a:latin typeface="+mj-lt"/>
                <a:ea typeface="ＭＳ Ｐゴシック" charset="-128"/>
                <a:cs typeface="Arial" pitchFamily="34" charset="0"/>
              </a:rPr>
              <a:t>proliferation</a:t>
            </a:r>
            <a:endParaRPr lang="it-IT" sz="2000" dirty="0">
              <a:latin typeface="+mj-lt"/>
              <a:ea typeface="ＭＳ Ｐゴシック" charset="-128"/>
              <a:cs typeface="Arial" pitchFamily="34" charset="0"/>
            </a:endParaRPr>
          </a:p>
        </p:txBody>
      </p:sp>
      <p:pic>
        <p:nvPicPr>
          <p:cNvPr id="95246" name="Picture 4" descr="http://upload.wikimedia.org/wikipedia/commons/6/6c/Melanoma.jpg">
            <a:extLst>
              <a:ext uri="{FF2B5EF4-FFF2-40B4-BE49-F238E27FC236}">
                <a16:creationId xmlns:a16="http://schemas.microsoft.com/office/drawing/2014/main" id="{43F8DC32-231F-BB73-B354-3C8B3B88B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88" y="0"/>
            <a:ext cx="1357312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90A9245-F57C-C824-B2B9-3273F5D1A6C8}"/>
              </a:ext>
            </a:extLst>
          </p:cNvPr>
          <p:cNvSpPr/>
          <p:nvPr/>
        </p:nvSpPr>
        <p:spPr>
          <a:xfrm>
            <a:off x="7451725" y="2957513"/>
            <a:ext cx="2214563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 err="1">
                <a:latin typeface="+mj-lt"/>
                <a:ea typeface="ＭＳ Ｐゴシック" charset="-128"/>
                <a:cs typeface="Arial" pitchFamily="34" charset="0"/>
                <a:sym typeface="Wingdings" pitchFamily="2" charset="2"/>
              </a:rPr>
              <a:t>Melanocyte</a:t>
            </a:r>
            <a:r>
              <a:rPr lang="en-US" sz="2000" dirty="0">
                <a:latin typeface="+mj-lt"/>
                <a:ea typeface="ＭＳ Ｐゴシック" charset="-128"/>
                <a:cs typeface="Arial" pitchFamily="34" charset="0"/>
                <a:sym typeface="Wingdings" pitchFamily="2" charset="2"/>
              </a:rPr>
              <a:t> </a:t>
            </a:r>
          </a:p>
          <a:p>
            <a:pPr>
              <a:defRPr/>
            </a:pPr>
            <a:r>
              <a:rPr lang="en-US" sz="2000" dirty="0">
                <a:latin typeface="+mj-lt"/>
                <a:ea typeface="ＭＳ Ｐゴシック" charset="-128"/>
                <a:cs typeface="Arial" pitchFamily="34" charset="0"/>
                <a:sym typeface="Wingdings" pitchFamily="2" charset="2"/>
              </a:rPr>
              <a:t> proliferation</a:t>
            </a:r>
          </a:p>
        </p:txBody>
      </p:sp>
      <p:sp>
        <p:nvSpPr>
          <p:cNvPr id="95248" name="Rettangolo 15">
            <a:extLst>
              <a:ext uri="{FF2B5EF4-FFF2-40B4-BE49-F238E27FC236}">
                <a16:creationId xmlns:a16="http://schemas.microsoft.com/office/drawing/2014/main" id="{A553B461-CF25-573F-CC57-EFF1E9E10E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4900" y="2205038"/>
            <a:ext cx="1358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cs typeface="Arial" panose="020B0604020202020204" pitchFamily="34" charset="0"/>
              </a:rPr>
              <a:t>naevi</a:t>
            </a:r>
            <a:endParaRPr lang="it-IT" altLang="en-US" sz="2400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1">
            <a:extLst>
              <a:ext uri="{FF2B5EF4-FFF2-40B4-BE49-F238E27FC236}">
                <a16:creationId xmlns:a16="http://schemas.microsoft.com/office/drawing/2014/main" id="{B3E34EFD-6BD1-2052-115B-6A4470CA71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CH" altLang="en-US">
                <a:cs typeface="Arial" panose="020B0604020202020204" pitchFamily="34" charset="0"/>
              </a:rPr>
              <a:t>Genetics of melanoma</a:t>
            </a:r>
          </a:p>
        </p:txBody>
      </p:sp>
      <p:pic>
        <p:nvPicPr>
          <p:cNvPr id="96258" name="Picture 2">
            <a:extLst>
              <a:ext uri="{FF2B5EF4-FFF2-40B4-BE49-F238E27FC236}">
                <a16:creationId xmlns:a16="http://schemas.microsoft.com/office/drawing/2014/main" id="{51783393-5015-D619-20B3-BA2586299EC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5875" y="1814513"/>
            <a:ext cx="6572250" cy="4095750"/>
          </a:xfrm>
        </p:spPr>
      </p:pic>
      <p:sp>
        <p:nvSpPr>
          <p:cNvPr id="5" name="Ovale 4">
            <a:extLst>
              <a:ext uri="{FF2B5EF4-FFF2-40B4-BE49-F238E27FC236}">
                <a16:creationId xmlns:a16="http://schemas.microsoft.com/office/drawing/2014/main" id="{81D63AAD-4492-C0B3-3338-62C0323C98F9}"/>
              </a:ext>
            </a:extLst>
          </p:cNvPr>
          <p:cNvSpPr/>
          <p:nvPr/>
        </p:nvSpPr>
        <p:spPr>
          <a:xfrm>
            <a:off x="5724525" y="1989138"/>
            <a:ext cx="576263" cy="5762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+mj-lt"/>
            </a:endParaRPr>
          </a:p>
        </p:txBody>
      </p:sp>
      <p:sp>
        <p:nvSpPr>
          <p:cNvPr id="7" name="Ovale 5">
            <a:extLst>
              <a:ext uri="{FF2B5EF4-FFF2-40B4-BE49-F238E27FC236}">
                <a16:creationId xmlns:a16="http://schemas.microsoft.com/office/drawing/2014/main" id="{B3C8BE29-4466-D609-B30D-F4D6FE0A8703}"/>
              </a:ext>
            </a:extLst>
          </p:cNvPr>
          <p:cNvSpPr/>
          <p:nvPr/>
        </p:nvSpPr>
        <p:spPr>
          <a:xfrm>
            <a:off x="2771775" y="4149725"/>
            <a:ext cx="431800" cy="3571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+mj-lt"/>
            </a:endParaRPr>
          </a:p>
        </p:txBody>
      </p:sp>
      <p:sp>
        <p:nvSpPr>
          <p:cNvPr id="8" name="CasellaDiTesto 27">
            <a:extLst>
              <a:ext uri="{FF2B5EF4-FFF2-40B4-BE49-F238E27FC236}">
                <a16:creationId xmlns:a16="http://schemas.microsoft.com/office/drawing/2014/main" id="{60DB2CD6-1CF8-D5F1-6583-71732D50DBB4}"/>
              </a:ext>
            </a:extLst>
          </p:cNvPr>
          <p:cNvSpPr txBox="1"/>
          <p:nvPr/>
        </p:nvSpPr>
        <p:spPr>
          <a:xfrm>
            <a:off x="5535613" y="6354763"/>
            <a:ext cx="3500437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1200" i="1" dirty="0">
                <a:latin typeface="+mj-lt"/>
                <a:ea typeface="ＭＳ Ｐゴシック" charset="-128"/>
              </a:rPr>
              <a:t>Adapted from Gray-Schopfer et al., Nature, 2008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le 1">
            <a:extLst>
              <a:ext uri="{FF2B5EF4-FFF2-40B4-BE49-F238E27FC236}">
                <a16:creationId xmlns:a16="http://schemas.microsoft.com/office/drawing/2014/main" id="{462820B6-8ADE-EBDE-0329-58A2CE83CD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CH" altLang="en-US">
                <a:cs typeface="Arial" panose="020B0604020202020204" pitchFamily="34" charset="0"/>
              </a:rPr>
              <a:t>Genetic alterations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D4A7145-06AD-3B49-CB2F-B36D3E831439}"/>
              </a:ext>
            </a:extLst>
          </p:cNvPr>
          <p:cNvGraphicFramePr>
            <a:graphicFrameLocks noGrp="1"/>
          </p:cNvGraphicFramePr>
          <p:nvPr/>
        </p:nvGraphicFramePr>
        <p:xfrm>
          <a:off x="660400" y="1809750"/>
          <a:ext cx="7440613" cy="2771775"/>
        </p:xfrm>
        <a:graphic>
          <a:graphicData uri="http://schemas.openxmlformats.org/drawingml/2006/table">
            <a:tbl>
              <a:tblPr/>
              <a:tblGrid>
                <a:gridCol w="2479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40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36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22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Genotype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Gene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Alteration frequency/type(s) in melanoma (%)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22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Oncogenes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BRAF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50-70% mutated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H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54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H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NRAS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15-30% mutated 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22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Tumour suppressors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CDKN2A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30-70% deleted, mutated or silenced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54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H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p53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10% lost or mutated 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CasellaDiTesto 27">
            <a:extLst>
              <a:ext uri="{FF2B5EF4-FFF2-40B4-BE49-F238E27FC236}">
                <a16:creationId xmlns:a16="http://schemas.microsoft.com/office/drawing/2014/main" id="{4A5DFCAE-ACE2-AA84-EA69-AA00817CB18D}"/>
              </a:ext>
            </a:extLst>
          </p:cNvPr>
          <p:cNvSpPr txBox="1"/>
          <p:nvPr/>
        </p:nvSpPr>
        <p:spPr>
          <a:xfrm>
            <a:off x="5535613" y="6354763"/>
            <a:ext cx="3500437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1200" i="1" dirty="0">
                <a:latin typeface="+mj-lt"/>
                <a:ea typeface="ＭＳ Ｐゴシック" charset="-128"/>
                <a:cs typeface="Arial" pitchFamily="34" charset="0"/>
              </a:rPr>
              <a:t>Adapted from Gray-Schopfer et al, Nature, 2008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4">
            <a:extLst>
              <a:ext uri="{FF2B5EF4-FFF2-40B4-BE49-F238E27FC236}">
                <a16:creationId xmlns:a16="http://schemas.microsoft.com/office/drawing/2014/main" id="{E975E80F-2BF4-6F65-F950-A2BE895625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686800" cy="330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6" name="Picture 5">
            <a:extLst>
              <a:ext uri="{FF2B5EF4-FFF2-40B4-BE49-F238E27FC236}">
                <a16:creationId xmlns:a16="http://schemas.microsoft.com/office/drawing/2014/main" id="{5FBBEA64-983B-8336-2526-1C34E323D7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61880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7" name="Picture 6">
            <a:extLst>
              <a:ext uri="{FF2B5EF4-FFF2-40B4-BE49-F238E27FC236}">
                <a16:creationId xmlns:a16="http://schemas.microsoft.com/office/drawing/2014/main" id="{9BC69D88-561B-243A-0981-5522CBB390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4038600"/>
            <a:ext cx="2921000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1">
            <a:extLst>
              <a:ext uri="{FF2B5EF4-FFF2-40B4-BE49-F238E27FC236}">
                <a16:creationId xmlns:a16="http://schemas.microsoft.com/office/drawing/2014/main" id="{8759FF31-5232-E29E-5A33-15BEF8190B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58800"/>
            <a:ext cx="5873750" cy="57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0" name="Picture 2">
            <a:extLst>
              <a:ext uri="{FF2B5EF4-FFF2-40B4-BE49-F238E27FC236}">
                <a16:creationId xmlns:a16="http://schemas.microsoft.com/office/drawing/2014/main" id="{C3D26CCF-D455-7121-6EE0-A47073096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105400"/>
            <a:ext cx="2584450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Rectangle 1">
            <a:extLst>
              <a:ext uri="{FF2B5EF4-FFF2-40B4-BE49-F238E27FC236}">
                <a16:creationId xmlns:a16="http://schemas.microsoft.com/office/drawing/2014/main" id="{0ABB2FD9-5971-AF97-6F68-41C37B668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4724400"/>
            <a:ext cx="57150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1">
            <a:extLst>
              <a:ext uri="{FF2B5EF4-FFF2-40B4-BE49-F238E27FC236}">
                <a16:creationId xmlns:a16="http://schemas.microsoft.com/office/drawing/2014/main" id="{97A7A8C7-7290-E3B2-D5C7-515F5C6F15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304800"/>
            <a:ext cx="8629650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4" name="Picture 2">
            <a:extLst>
              <a:ext uri="{FF2B5EF4-FFF2-40B4-BE49-F238E27FC236}">
                <a16:creationId xmlns:a16="http://schemas.microsoft.com/office/drawing/2014/main" id="{9BC8CBD2-C638-4D5E-6C74-D852930D06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" y="4953000"/>
            <a:ext cx="77851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1">
            <a:extLst>
              <a:ext uri="{FF2B5EF4-FFF2-40B4-BE49-F238E27FC236}">
                <a16:creationId xmlns:a16="http://schemas.microsoft.com/office/drawing/2014/main" id="{EA764728-C13A-2045-B551-5DA96F5AC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78" name="Picture 3">
            <a:extLst>
              <a:ext uri="{FF2B5EF4-FFF2-40B4-BE49-F238E27FC236}">
                <a16:creationId xmlns:a16="http://schemas.microsoft.com/office/drawing/2014/main" id="{C10E1583-7B0A-EA6D-2B0B-950E8826E6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114800"/>
            <a:ext cx="2160588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4">
            <a:extLst>
              <a:ext uri="{FF2B5EF4-FFF2-40B4-BE49-F238E27FC236}">
                <a16:creationId xmlns:a16="http://schemas.microsoft.com/office/drawing/2014/main" id="{1CB75BF4-496E-53DD-D0F2-44EE78E48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572500" cy="559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1">
            <a:extLst>
              <a:ext uri="{FF2B5EF4-FFF2-40B4-BE49-F238E27FC236}">
                <a16:creationId xmlns:a16="http://schemas.microsoft.com/office/drawing/2014/main" id="{5DDC60E4-DE24-31B8-E4B3-B80E718BB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0825"/>
            <a:ext cx="5253038" cy="635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2" name="Picture 2">
            <a:extLst>
              <a:ext uri="{FF2B5EF4-FFF2-40B4-BE49-F238E27FC236}">
                <a16:creationId xmlns:a16="http://schemas.microsoft.com/office/drawing/2014/main" id="{0EE86833-5DDE-55BF-BD20-A00CEFE6FB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657600"/>
            <a:ext cx="3352800" cy="26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2">
            <a:extLst>
              <a:ext uri="{FF2B5EF4-FFF2-40B4-BE49-F238E27FC236}">
                <a16:creationId xmlns:a16="http://schemas.microsoft.com/office/drawing/2014/main" id="{3A3F1989-6937-5338-6685-808344F03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481965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6" name="Picture 4">
            <a:extLst>
              <a:ext uri="{FF2B5EF4-FFF2-40B4-BE49-F238E27FC236}">
                <a16:creationId xmlns:a16="http://schemas.microsoft.com/office/drawing/2014/main" id="{1888E8A3-AA3E-D802-B203-8A16F06538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6965950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CC2F1D-06E6-B353-FF1A-0A22C86B24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292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1">
            <a:extLst>
              <a:ext uri="{FF2B5EF4-FFF2-40B4-BE49-F238E27FC236}">
                <a16:creationId xmlns:a16="http://schemas.microsoft.com/office/drawing/2014/main" id="{7AE124DE-FD0C-68CC-2FF1-740553C42D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8600"/>
            <a:ext cx="5905500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0" name="Picture 2">
            <a:extLst>
              <a:ext uri="{FF2B5EF4-FFF2-40B4-BE49-F238E27FC236}">
                <a16:creationId xmlns:a16="http://schemas.microsoft.com/office/drawing/2014/main" id="{F8B62B84-8EAF-713C-4FC2-3F559F60CB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130800"/>
            <a:ext cx="3303588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ext Box 2">
            <a:extLst>
              <a:ext uri="{FF2B5EF4-FFF2-40B4-BE49-F238E27FC236}">
                <a16:creationId xmlns:a16="http://schemas.microsoft.com/office/drawing/2014/main" id="{3F8FF742-D0B1-23D0-A199-F6E355F4E0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33400"/>
            <a:ext cx="7848600" cy="1035050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/>
              <a:t>Xeno-transplantation assays of human tumor derived cells into NOD/SCID mice for the identification and determination  CSC and their frequencies was recently heavily criticized.</a:t>
            </a:r>
            <a:endParaRPr lang="en-US" altLang="en-US" sz="2400"/>
          </a:p>
        </p:txBody>
      </p:sp>
      <p:sp>
        <p:nvSpPr>
          <p:cNvPr id="105474" name="Text Box 3">
            <a:extLst>
              <a:ext uri="{FF2B5EF4-FFF2-40B4-BE49-F238E27FC236}">
                <a16:creationId xmlns:a16="http://schemas.microsoft.com/office/drawing/2014/main" id="{5719924B-552A-97C0-EC1E-C7EC28B845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828800"/>
            <a:ext cx="73914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/>
              <a:t>Growth of tumor cells is not independent from its microenvironment.</a:t>
            </a:r>
          </a:p>
          <a:p>
            <a:pPr>
              <a:spcBef>
                <a:spcPct val="50000"/>
              </a:spcBef>
            </a:pPr>
            <a:r>
              <a:rPr lang="en-US" altLang="en-US" sz="2000"/>
              <a:t>Tumor needs soluble and membrane bound factors (tumor cell niche?)</a:t>
            </a:r>
          </a:p>
          <a:p>
            <a:pPr>
              <a:spcBef>
                <a:spcPct val="50000"/>
              </a:spcBef>
            </a:pPr>
            <a:r>
              <a:rPr lang="en-US" altLang="en-US" sz="2000"/>
              <a:t>Many of the soluble factors secreted by murine cells cannot bind the cognate human receptors and vise versa.</a:t>
            </a:r>
          </a:p>
        </p:txBody>
      </p:sp>
      <p:sp>
        <p:nvSpPr>
          <p:cNvPr id="105475" name="Text Box 4">
            <a:extLst>
              <a:ext uri="{FF2B5EF4-FFF2-40B4-BE49-F238E27FC236}">
                <a16:creationId xmlns:a16="http://schemas.microsoft.com/office/drawing/2014/main" id="{6E8B2C07-E8F5-9A9B-9777-A2CD9C9BA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7696200" cy="1035050"/>
          </a:xfrm>
          <a:prstGeom prst="rect">
            <a:avLst/>
          </a:prstGeom>
          <a:solidFill>
            <a:srgbClr val="99CC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/>
              <a:t>Thus the low frequency of human cancer derived cells might reflect (at least in part) cells that more easily adapt to growth in a foreign (mouse) environment.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ext Box 2">
            <a:extLst>
              <a:ext uri="{FF2B5EF4-FFF2-40B4-BE49-F238E27FC236}">
                <a16:creationId xmlns:a16="http://schemas.microsoft.com/office/drawing/2014/main" id="{1EA5BB07-5504-297D-0DC5-849D381B69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2400"/>
            <a:ext cx="7620000" cy="1035050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/>
              <a:t>Cancer stem cell hypothesis can best be tested by transfer of titrated numbers of mouse tumor cells into non-irradiated histocompatible recipient mice.</a:t>
            </a:r>
          </a:p>
        </p:txBody>
      </p:sp>
      <p:pic>
        <p:nvPicPr>
          <p:cNvPr id="107522" name="Picture 3">
            <a:extLst>
              <a:ext uri="{FF2B5EF4-FFF2-40B4-BE49-F238E27FC236}">
                <a16:creationId xmlns:a16="http://schemas.microsoft.com/office/drawing/2014/main" id="{40716989-F913-5C00-0875-D6359D813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54163"/>
            <a:ext cx="8077200" cy="187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3" name="Picture 4">
            <a:extLst>
              <a:ext uri="{FF2B5EF4-FFF2-40B4-BE49-F238E27FC236}">
                <a16:creationId xmlns:a16="http://schemas.microsoft.com/office/drawing/2014/main" id="{1B056D8D-E64A-BC71-8D92-53008BA25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179763"/>
            <a:ext cx="3581400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4" name="Picture 5">
            <a:extLst>
              <a:ext uri="{FF2B5EF4-FFF2-40B4-BE49-F238E27FC236}">
                <a16:creationId xmlns:a16="http://schemas.microsoft.com/office/drawing/2014/main" id="{500D5360-50C9-6AED-AA89-A027D4B0E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571875"/>
            <a:ext cx="69215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5" name="Picture 1">
            <a:extLst>
              <a:ext uri="{FF2B5EF4-FFF2-40B4-BE49-F238E27FC236}">
                <a16:creationId xmlns:a16="http://schemas.microsoft.com/office/drawing/2014/main" id="{FD3C1299-DDB3-9F5F-26C0-46A85B74DA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00" y="0"/>
            <a:ext cx="14605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le 1">
            <a:extLst>
              <a:ext uri="{FF2B5EF4-FFF2-40B4-BE49-F238E27FC236}">
                <a16:creationId xmlns:a16="http://schemas.microsoft.com/office/drawing/2014/main" id="{78ECAA83-71F7-DB41-1AE8-138BAE4367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altLang="en-US" sz="2800">
                <a:solidFill>
                  <a:schemeClr val="accent2"/>
                </a:solidFill>
              </a:rPr>
              <a:t>Leukemia stem cell signature and HSC stem cell signature in patient AML samples correlate with clinical outcome</a:t>
            </a:r>
          </a:p>
        </p:txBody>
      </p:sp>
      <p:pic>
        <p:nvPicPr>
          <p:cNvPr id="109570" name="Picture 3">
            <a:extLst>
              <a:ext uri="{FF2B5EF4-FFF2-40B4-BE49-F238E27FC236}">
                <a16:creationId xmlns:a16="http://schemas.microsoft.com/office/drawing/2014/main" id="{54D1B0AF-F5FA-1C68-0E40-BB0D2F0206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6700"/>
            <a:ext cx="9144000" cy="376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1" name="Picture 4">
            <a:extLst>
              <a:ext uri="{FF2B5EF4-FFF2-40B4-BE49-F238E27FC236}">
                <a16:creationId xmlns:a16="http://schemas.microsoft.com/office/drawing/2014/main" id="{F774A992-81A1-B9AE-C59A-751453E84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486400"/>
            <a:ext cx="3505200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2" name="Picture 5">
            <a:extLst>
              <a:ext uri="{FF2B5EF4-FFF2-40B4-BE49-F238E27FC236}">
                <a16:creationId xmlns:a16="http://schemas.microsoft.com/office/drawing/2014/main" id="{416C7083-C9F5-A7B4-F419-724AEDA83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21050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3">
            <a:extLst>
              <a:ext uri="{FF2B5EF4-FFF2-40B4-BE49-F238E27FC236}">
                <a16:creationId xmlns:a16="http://schemas.microsoft.com/office/drawing/2014/main" id="{F3B2BA1B-885E-F2E7-8601-A55B6BF995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4367213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4" name="TextBox 4">
            <a:extLst>
              <a:ext uri="{FF2B5EF4-FFF2-40B4-BE49-F238E27FC236}">
                <a16:creationId xmlns:a16="http://schemas.microsoft.com/office/drawing/2014/main" id="{5E4AEF0E-4CEB-3E60-981E-2A5BB63C7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28600"/>
            <a:ext cx="7086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Experimental strategy of transcriptional profiling of stem cell fractions identified by function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AFB2BA-437F-816B-648A-FCD4B92387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295400"/>
            <a:ext cx="4729163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3">
            <a:extLst>
              <a:ext uri="{FF2B5EF4-FFF2-40B4-BE49-F238E27FC236}">
                <a16:creationId xmlns:a16="http://schemas.microsoft.com/office/drawing/2014/main" id="{EDA30106-82A8-B7B4-FBFC-A247EDDE17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990600"/>
            <a:ext cx="472916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18" name="Picture 4">
            <a:extLst>
              <a:ext uri="{FF2B5EF4-FFF2-40B4-BE49-F238E27FC236}">
                <a16:creationId xmlns:a16="http://schemas.microsoft.com/office/drawing/2014/main" id="{EE309D14-051E-6C54-018A-21FEC40E5B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2295525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9" name="Rectangle 5">
            <a:extLst>
              <a:ext uri="{FF2B5EF4-FFF2-40B4-BE49-F238E27FC236}">
                <a16:creationId xmlns:a16="http://schemas.microsoft.com/office/drawing/2014/main" id="{BDC21947-7651-234B-7DB5-91EA03D9D2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676400"/>
            <a:ext cx="381000" cy="304800"/>
          </a:xfrm>
          <a:prstGeom prst="rect">
            <a:avLst/>
          </a:prstGeom>
          <a:solidFill>
            <a:srgbClr val="FF0000">
              <a:alpha val="1411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11620" name="Rectangle 6">
            <a:extLst>
              <a:ext uri="{FF2B5EF4-FFF2-40B4-BE49-F238E27FC236}">
                <a16:creationId xmlns:a16="http://schemas.microsoft.com/office/drawing/2014/main" id="{2687B997-9B40-B58C-AFC1-CD4753FBDD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1143000"/>
            <a:ext cx="838200" cy="533400"/>
          </a:xfrm>
          <a:prstGeom prst="rect">
            <a:avLst/>
          </a:prstGeom>
          <a:solidFill>
            <a:srgbClr val="FF0000">
              <a:alpha val="1411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11621" name="Rectangle 7">
            <a:extLst>
              <a:ext uri="{FF2B5EF4-FFF2-40B4-BE49-F238E27FC236}">
                <a16:creationId xmlns:a16="http://schemas.microsoft.com/office/drawing/2014/main" id="{83ACF20F-55C5-9BAC-354F-7D790A54F8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295400"/>
            <a:ext cx="304800" cy="304800"/>
          </a:xfrm>
          <a:prstGeom prst="rect">
            <a:avLst/>
          </a:prstGeom>
          <a:solidFill>
            <a:srgbClr val="1CFF20">
              <a:alpha val="1411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11622" name="Rectangle 8">
            <a:extLst>
              <a:ext uri="{FF2B5EF4-FFF2-40B4-BE49-F238E27FC236}">
                <a16:creationId xmlns:a16="http://schemas.microsoft.com/office/drawing/2014/main" id="{6959EB90-13ED-CA2B-93E7-4E318623F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4975" y="1171575"/>
            <a:ext cx="762000" cy="533400"/>
          </a:xfrm>
          <a:prstGeom prst="rect">
            <a:avLst/>
          </a:prstGeom>
          <a:solidFill>
            <a:srgbClr val="1CFF20">
              <a:alpha val="1411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11623" name="Rectangle 9">
            <a:extLst>
              <a:ext uri="{FF2B5EF4-FFF2-40B4-BE49-F238E27FC236}">
                <a16:creationId xmlns:a16="http://schemas.microsoft.com/office/drawing/2014/main" id="{ABF5C174-E6C3-CDFB-9002-93D0B8DA24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1295400"/>
            <a:ext cx="381000" cy="304800"/>
          </a:xfrm>
          <a:prstGeom prst="rect">
            <a:avLst/>
          </a:prstGeom>
          <a:solidFill>
            <a:srgbClr val="FFFF00">
              <a:alpha val="1411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11624" name="Rectangle 10">
            <a:extLst>
              <a:ext uri="{FF2B5EF4-FFF2-40B4-BE49-F238E27FC236}">
                <a16:creationId xmlns:a16="http://schemas.microsoft.com/office/drawing/2014/main" id="{41333726-14CA-232A-F68B-802A8DBD8B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1143000"/>
            <a:ext cx="838200" cy="533400"/>
          </a:xfrm>
          <a:prstGeom prst="rect">
            <a:avLst/>
          </a:prstGeom>
          <a:solidFill>
            <a:srgbClr val="FFFF00">
              <a:alpha val="1411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00F661-BC1E-1319-4B33-782B1CC103EE}"/>
              </a:ext>
            </a:extLst>
          </p:cNvPr>
          <p:cNvSpPr/>
          <p:nvPr/>
        </p:nvSpPr>
        <p:spPr bwMode="auto">
          <a:xfrm>
            <a:off x="1371600" y="1676400"/>
            <a:ext cx="381000" cy="304800"/>
          </a:xfrm>
          <a:prstGeom prst="rect">
            <a:avLst/>
          </a:prstGeom>
          <a:solidFill>
            <a:schemeClr val="accent2">
              <a:lumMod val="60000"/>
              <a:lumOff val="40000"/>
              <a:alpha val="14000"/>
            </a:schemeClr>
          </a:solidFill>
          <a:ln w="952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ＭＳ Ｐゴシック" pitchFamily="-112" charset="-12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21AE5D-9F40-E49E-BC6F-EAD5DE183914}"/>
              </a:ext>
            </a:extLst>
          </p:cNvPr>
          <p:cNvSpPr/>
          <p:nvPr/>
        </p:nvSpPr>
        <p:spPr bwMode="auto">
          <a:xfrm>
            <a:off x="7543800" y="1143000"/>
            <a:ext cx="685800" cy="533400"/>
          </a:xfrm>
          <a:prstGeom prst="rect">
            <a:avLst/>
          </a:prstGeom>
          <a:solidFill>
            <a:schemeClr val="accent2">
              <a:lumMod val="60000"/>
              <a:lumOff val="40000"/>
              <a:alpha val="14000"/>
            </a:schemeClr>
          </a:solidFill>
          <a:ln w="952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ＭＳ Ｐゴシック" pitchFamily="-112" charset="-128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4">
            <a:extLst>
              <a:ext uri="{FF2B5EF4-FFF2-40B4-BE49-F238E27FC236}">
                <a16:creationId xmlns:a16="http://schemas.microsoft.com/office/drawing/2014/main" id="{03B81F4E-88BE-C99C-0AFC-4D8486703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0"/>
            <a:ext cx="45767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2" name="Picture 5">
            <a:extLst>
              <a:ext uri="{FF2B5EF4-FFF2-40B4-BE49-F238E27FC236}">
                <a16:creationId xmlns:a16="http://schemas.microsoft.com/office/drawing/2014/main" id="{3D5FF503-8305-62CD-6B14-85C72C0ED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838200"/>
            <a:ext cx="394811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3" name="TextBox 6">
            <a:extLst>
              <a:ext uri="{FF2B5EF4-FFF2-40B4-BE49-F238E27FC236}">
                <a16:creationId xmlns:a16="http://schemas.microsoft.com/office/drawing/2014/main" id="{3181A2A8-E2B9-E142-3226-B7D92DCAA8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3886200"/>
            <a:ext cx="838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CD34+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CD38-</a:t>
            </a:r>
          </a:p>
        </p:txBody>
      </p:sp>
      <p:sp>
        <p:nvSpPr>
          <p:cNvPr id="112644" name="TextBox 7">
            <a:extLst>
              <a:ext uri="{FF2B5EF4-FFF2-40B4-BE49-F238E27FC236}">
                <a16:creationId xmlns:a16="http://schemas.microsoft.com/office/drawing/2014/main" id="{52109706-0CD9-CA76-F5BE-DA9D217F6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3886200"/>
            <a:ext cx="914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CD34+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CD38lo</a:t>
            </a:r>
          </a:p>
        </p:txBody>
      </p:sp>
      <p:sp>
        <p:nvSpPr>
          <p:cNvPr id="112645" name="TextBox 8">
            <a:extLst>
              <a:ext uri="{FF2B5EF4-FFF2-40B4-BE49-F238E27FC236}">
                <a16:creationId xmlns:a16="http://schemas.microsoft.com/office/drawing/2014/main" id="{9D7EE4BE-A82B-2111-C060-C4E4CB104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3886200"/>
            <a:ext cx="838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CD34+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CD38+</a:t>
            </a:r>
          </a:p>
        </p:txBody>
      </p:sp>
      <p:sp>
        <p:nvSpPr>
          <p:cNvPr id="112646" name="TextBox 9">
            <a:extLst>
              <a:ext uri="{FF2B5EF4-FFF2-40B4-BE49-F238E27FC236}">
                <a16:creationId xmlns:a16="http://schemas.microsoft.com/office/drawing/2014/main" id="{1B5F5583-1EB3-C982-402E-89ABF5C098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3886200"/>
            <a:ext cx="990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unsorted</a:t>
            </a:r>
          </a:p>
        </p:txBody>
      </p:sp>
      <p:pic>
        <p:nvPicPr>
          <p:cNvPr id="112647" name="Picture 10">
            <a:extLst>
              <a:ext uri="{FF2B5EF4-FFF2-40B4-BE49-F238E27FC236}">
                <a16:creationId xmlns:a16="http://schemas.microsoft.com/office/drawing/2014/main" id="{E1586F14-452F-EBCD-3E4B-89F8CE00BE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721225"/>
            <a:ext cx="225583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8" name="Picture 11">
            <a:extLst>
              <a:ext uri="{FF2B5EF4-FFF2-40B4-BE49-F238E27FC236}">
                <a16:creationId xmlns:a16="http://schemas.microsoft.com/office/drawing/2014/main" id="{F6511638-B5C7-A49E-B499-A62D3BA49C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284538"/>
            <a:ext cx="4117975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9" name="TextBox 12">
            <a:extLst>
              <a:ext uri="{FF2B5EF4-FFF2-40B4-BE49-F238E27FC236}">
                <a16:creationId xmlns:a16="http://schemas.microsoft.com/office/drawing/2014/main" id="{4EA06C98-8624-3DFC-98DB-5F255BF5E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52400"/>
            <a:ext cx="731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LSCs express HSC gene expression profile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extBox 3">
            <a:extLst>
              <a:ext uri="{FF2B5EF4-FFF2-40B4-BE49-F238E27FC236}">
                <a16:creationId xmlns:a16="http://schemas.microsoft.com/office/drawing/2014/main" id="{09C41EE3-5614-7C46-E727-04FF206AE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52400"/>
            <a:ext cx="7924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LSCs and HSC gene signatures predict patient survival</a:t>
            </a:r>
          </a:p>
        </p:txBody>
      </p:sp>
      <p:pic>
        <p:nvPicPr>
          <p:cNvPr id="113666" name="Picture 4">
            <a:extLst>
              <a:ext uri="{FF2B5EF4-FFF2-40B4-BE49-F238E27FC236}">
                <a16:creationId xmlns:a16="http://schemas.microsoft.com/office/drawing/2014/main" id="{8181263E-DEB7-20AD-8544-2D3B31A910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7" name="Picture 5">
            <a:extLst>
              <a:ext uri="{FF2B5EF4-FFF2-40B4-BE49-F238E27FC236}">
                <a16:creationId xmlns:a16="http://schemas.microsoft.com/office/drawing/2014/main" id="{3EBBCE26-F2FF-1B2D-50FC-BE316C400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810000"/>
            <a:ext cx="2905125" cy="250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8" name="Picture 6">
            <a:extLst>
              <a:ext uri="{FF2B5EF4-FFF2-40B4-BE49-F238E27FC236}">
                <a16:creationId xmlns:a16="http://schemas.microsoft.com/office/drawing/2014/main" id="{E39C5AB2-36FC-06AC-17EF-8594BEAA6C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0"/>
            <a:ext cx="44831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9" name="TextBox 7">
            <a:extLst>
              <a:ext uri="{FF2B5EF4-FFF2-40B4-BE49-F238E27FC236}">
                <a16:creationId xmlns:a16="http://schemas.microsoft.com/office/drawing/2014/main" id="{166B5B96-C7EB-30BA-ACFE-E8371412D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765800"/>
            <a:ext cx="5029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(d) Correlation of an AML signature based on phenotypic markers (CD34+CD38-, stem cells versus CD34+CD38+, progenitor; 23 AML samples) and overall survival. Red line, subjects whose AML expressed the CD34+CD38- gene list greater than the median; black line, those who expressed the CD34+CD38- gene list less then median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3">
            <a:extLst>
              <a:ext uri="{FF2B5EF4-FFF2-40B4-BE49-F238E27FC236}">
                <a16:creationId xmlns:a16="http://schemas.microsoft.com/office/drawing/2014/main" id="{2F74E8EA-5855-7142-4677-D5712A0AD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7700" y="6269038"/>
            <a:ext cx="2070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 sz="1000" b="1">
                <a:latin typeface="Helvetica" pitchFamily="2" charset="0"/>
              </a:rPr>
              <a:t>(Hanahan D. and Weinberg RA,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en-US" sz="1000" b="1">
                <a:latin typeface="Helvetica" pitchFamily="2" charset="0"/>
              </a:rPr>
              <a:t> (2000), Cell 100:57-70)</a:t>
            </a:r>
            <a:endParaRPr lang="fr-FR" altLang="en-US" sz="2400">
              <a:latin typeface="Times" pitchFamily="3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CC2A70-9E82-0FCF-5499-7D921D729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1981200"/>
            <a:ext cx="18288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Breast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Colon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Lung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Prostate  Ovary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Constitute approx. 80% of all cancers</a:t>
            </a:r>
          </a:p>
        </p:txBody>
      </p:sp>
      <p:pic>
        <p:nvPicPr>
          <p:cNvPr id="26627" name="Picture 1">
            <a:extLst>
              <a:ext uri="{FF2B5EF4-FFF2-40B4-BE49-F238E27FC236}">
                <a16:creationId xmlns:a16="http://schemas.microsoft.com/office/drawing/2014/main" id="{38B52C31-12F1-470E-5D20-ABF96D122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50913"/>
            <a:ext cx="6019800" cy="495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itle 1">
            <a:extLst>
              <a:ext uri="{FF2B5EF4-FFF2-40B4-BE49-F238E27FC236}">
                <a16:creationId xmlns:a16="http://schemas.microsoft.com/office/drawing/2014/main" id="{C7B55ED6-92DE-0FA9-B3CD-7EE3436F97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>
                <a:solidFill>
                  <a:schemeClr val="accent2"/>
                </a:solidFill>
              </a:rPr>
              <a:t>Lines of evidence of whether human tumors contain CSCs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6D73D8-135D-2964-CE01-4CBC684207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/>
              <a:t>Fractionating primary tumors into populations that can generate </a:t>
            </a:r>
            <a:r>
              <a:rPr lang="en-US" sz="2400" dirty="0" err="1"/>
              <a:t>xenografts</a:t>
            </a:r>
            <a:r>
              <a:rPr lang="en-US" sz="2400" dirty="0"/>
              <a:t> and those that cannot.</a:t>
            </a:r>
          </a:p>
          <a:p>
            <a:pPr marL="0" indent="0">
              <a:buFontTx/>
              <a:buNone/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/>
              <a:t>Transplanting tumors into secondary recipient mice to demonstrate self-renewal capacity.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/>
              <a:t>Biological properties specific to CSC (e.g. stem cell gene signature, tumor initiation potential in </a:t>
            </a:r>
            <a:r>
              <a:rPr lang="en-US" sz="2400" dirty="0" err="1"/>
              <a:t>xenografts</a:t>
            </a:r>
            <a:r>
              <a:rPr lang="en-US" sz="2400" dirty="0"/>
              <a:t>), but not to non-CSCs predict clinical important parameters such as patient survival.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itle 1">
            <a:extLst>
              <a:ext uri="{FF2B5EF4-FFF2-40B4-BE49-F238E27FC236}">
                <a16:creationId xmlns:a16="http://schemas.microsoft.com/office/drawing/2014/main" id="{AA82CD9F-7B8E-7FB0-B467-9B1AAABBF2EB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BE" b="1">
                <a:solidFill>
                  <a:srgbClr val="0070C0"/>
                </a:solidFill>
              </a:rPr>
              <a:t>Exam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6CD278-C2D7-1A77-F891-173D19C179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3886200"/>
          </a:xfrm>
          <a:ln w="57150">
            <a:solidFill>
              <a:srgbClr val="FF0000"/>
            </a:solidFill>
          </a:ln>
        </p:spPr>
        <p:txBody>
          <a:bodyPr/>
          <a:lstStyle/>
          <a:p>
            <a:pPr algn="ctr">
              <a:defRPr/>
            </a:pPr>
            <a:endParaRPr lang="en-US" b="1" dirty="0">
              <a:solidFill>
                <a:srgbClr val="0070C0"/>
              </a:solidFill>
            </a:endParaRPr>
          </a:p>
          <a:p>
            <a:pPr algn="ctr">
              <a:defRPr/>
            </a:pPr>
            <a:r>
              <a:rPr lang="en-US" b="1" dirty="0">
                <a:solidFill>
                  <a:srgbClr val="0070C0"/>
                </a:solidFill>
              </a:rPr>
              <a:t>Thursday 22. January 2026</a:t>
            </a:r>
          </a:p>
          <a:p>
            <a:pPr algn="ctr">
              <a:defRPr/>
            </a:pPr>
            <a:endParaRPr lang="en-US" b="1" dirty="0">
              <a:solidFill>
                <a:srgbClr val="0070C0"/>
              </a:solidFill>
            </a:endParaRPr>
          </a:p>
          <a:p>
            <a:pPr algn="ctr">
              <a:defRPr/>
            </a:pPr>
            <a:r>
              <a:rPr lang="en-US" b="1" dirty="0">
                <a:solidFill>
                  <a:srgbClr val="0070C0"/>
                </a:solidFill>
              </a:rPr>
              <a:t>09h15 to 12h15</a:t>
            </a:r>
          </a:p>
          <a:p>
            <a:pPr algn="ctr">
              <a:defRPr/>
            </a:pPr>
            <a:endParaRPr lang="en-US" b="1" dirty="0">
              <a:solidFill>
                <a:srgbClr val="0070C0"/>
              </a:solidFill>
            </a:endParaRPr>
          </a:p>
          <a:p>
            <a:pPr algn="ctr">
              <a:defRPr/>
            </a:pPr>
            <a:r>
              <a:rPr lang="en-US" b="1" dirty="0">
                <a:solidFill>
                  <a:srgbClr val="0070C0"/>
                </a:solidFill>
              </a:rPr>
              <a:t>CM1120</a:t>
            </a:r>
          </a:p>
          <a:p>
            <a:pPr algn="ctr">
              <a:defRPr/>
            </a:pPr>
            <a:endParaRPr lang="en-US" b="1" dirty="0">
              <a:solidFill>
                <a:srgbClr val="0070C0"/>
              </a:solidFill>
            </a:endParaRPr>
          </a:p>
          <a:p>
            <a:pPr marL="0" indent="0" algn="ctr">
              <a:buFontTx/>
              <a:buNone/>
              <a:defRPr/>
            </a:pPr>
            <a:endParaRPr lang="en-US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>
            <a:extLst>
              <a:ext uri="{FF2B5EF4-FFF2-40B4-BE49-F238E27FC236}">
                <a16:creationId xmlns:a16="http://schemas.microsoft.com/office/drawing/2014/main" id="{61C91126-B682-00A9-66EA-8687CD144F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38" y="865188"/>
            <a:ext cx="6511925" cy="584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extBox 2">
            <a:extLst>
              <a:ext uri="{FF2B5EF4-FFF2-40B4-BE49-F238E27FC236}">
                <a16:creationId xmlns:a16="http://schemas.microsoft.com/office/drawing/2014/main" id="{940439B4-A9E4-E226-1153-CFCFB88AB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23838"/>
            <a:ext cx="7620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A tumor is a pathological mini organ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2">
            <a:extLst>
              <a:ext uri="{FF2B5EF4-FFF2-40B4-BE49-F238E27FC236}">
                <a16:creationId xmlns:a16="http://schemas.microsoft.com/office/drawing/2014/main" id="{964BBD6D-6FB7-B743-5580-58CBE8130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3" y="254000"/>
            <a:ext cx="8610600" cy="965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en-US" sz="2800" b="1">
                <a:solidFill>
                  <a:srgbClr val="0070C0"/>
                </a:solidFill>
                <a:latin typeface="Helvetica" pitchFamily="2" charset="0"/>
              </a:rPr>
              <a:t>Adult tissue stem cells are essential for maintenance and repair of self-renewing tissues</a:t>
            </a:r>
          </a:p>
        </p:txBody>
      </p:sp>
      <p:sp>
        <p:nvSpPr>
          <p:cNvPr id="36867" name="Text Box 3">
            <a:extLst>
              <a:ext uri="{FF2B5EF4-FFF2-40B4-BE49-F238E27FC236}">
                <a16:creationId xmlns:a16="http://schemas.microsoft.com/office/drawing/2014/main" id="{4276574B-08F1-AE76-CACF-317CF8A48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4125" y="3025775"/>
            <a:ext cx="184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DDDDDD"/>
                </a:outerShdw>
              </a:effectLst>
              <a:latin typeface="Helvetica" pitchFamily="-112" charset="0"/>
              <a:ea typeface="ＭＳ Ｐゴシック" pitchFamily="-112" charset="-128"/>
            </a:endParaRPr>
          </a:p>
        </p:txBody>
      </p:sp>
      <p:grpSp>
        <p:nvGrpSpPr>
          <p:cNvPr id="29699" name="Group 4">
            <a:extLst>
              <a:ext uri="{FF2B5EF4-FFF2-40B4-BE49-F238E27FC236}">
                <a16:creationId xmlns:a16="http://schemas.microsoft.com/office/drawing/2014/main" id="{7371D911-D728-A6C4-7B32-DD548EB3CABC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1670050"/>
            <a:ext cx="5151438" cy="4959350"/>
            <a:chOff x="1248" y="1052"/>
            <a:chExt cx="3245" cy="3124"/>
          </a:xfrm>
        </p:grpSpPr>
        <p:grpSp>
          <p:nvGrpSpPr>
            <p:cNvPr id="29700" name="Group 5">
              <a:extLst>
                <a:ext uri="{FF2B5EF4-FFF2-40B4-BE49-F238E27FC236}">
                  <a16:creationId xmlns:a16="http://schemas.microsoft.com/office/drawing/2014/main" id="{3ACA4F70-475F-269A-60D6-7F78A5DA49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8" y="1052"/>
              <a:ext cx="3245" cy="3124"/>
              <a:chOff x="1256" y="1052"/>
              <a:chExt cx="3245" cy="3124"/>
            </a:xfrm>
          </p:grpSpPr>
          <p:sp>
            <p:nvSpPr>
              <p:cNvPr id="29706" name="Rectangle 6">
                <a:extLst>
                  <a:ext uri="{FF2B5EF4-FFF2-40B4-BE49-F238E27FC236}">
                    <a16:creationId xmlns:a16="http://schemas.microsoft.com/office/drawing/2014/main" id="{E4681568-B932-DD47-9E98-45858187CD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6" y="1052"/>
                <a:ext cx="3078" cy="312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fr-FR" altLang="en-US" sz="2400">
                  <a:latin typeface="Helvetica" pitchFamily="2" charset="0"/>
                </a:endParaRPr>
              </a:p>
            </p:txBody>
          </p:sp>
          <p:pic>
            <p:nvPicPr>
              <p:cNvPr id="29707" name="Picture 7" descr="stem cells">
                <a:extLst>
                  <a:ext uri="{FF2B5EF4-FFF2-40B4-BE49-F238E27FC236}">
                    <a16:creationId xmlns:a16="http://schemas.microsoft.com/office/drawing/2014/main" id="{0EE046A4-5DEA-9D8D-E78A-7C2A1A4656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79" r="-4300" b="37779"/>
              <a:stretch>
                <a:fillRect/>
              </a:stretch>
            </p:blipFill>
            <p:spPr bwMode="auto">
              <a:xfrm>
                <a:off x="1452" y="1075"/>
                <a:ext cx="3049" cy="30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9701" name="Rectangle 8">
              <a:extLst>
                <a:ext uri="{FF2B5EF4-FFF2-40B4-BE49-F238E27FC236}">
                  <a16:creationId xmlns:a16="http://schemas.microsoft.com/office/drawing/2014/main" id="{8DA7A809-557C-B8CC-38C3-7E5416E9F3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9" y="1075"/>
              <a:ext cx="1087" cy="50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9702" name="Rectangle 9">
              <a:extLst>
                <a:ext uri="{FF2B5EF4-FFF2-40B4-BE49-F238E27FC236}">
                  <a16:creationId xmlns:a16="http://schemas.microsoft.com/office/drawing/2014/main" id="{86070FDF-F9D4-4002-D292-D2CD884BDB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2" y="2832"/>
              <a:ext cx="84" cy="16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9703" name="Rectangle 10">
              <a:extLst>
                <a:ext uri="{FF2B5EF4-FFF2-40B4-BE49-F238E27FC236}">
                  <a16:creationId xmlns:a16="http://schemas.microsoft.com/office/drawing/2014/main" id="{1FD302B9-7B9F-9C33-A1F3-584AB7AF18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2" y="1097"/>
              <a:ext cx="770" cy="3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9704" name="Rectangle 11">
              <a:extLst>
                <a:ext uri="{FF2B5EF4-FFF2-40B4-BE49-F238E27FC236}">
                  <a16:creationId xmlns:a16="http://schemas.microsoft.com/office/drawing/2014/main" id="{4BF1361A-B0DE-3ADF-EB19-BD59AD04F0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2" y="3919"/>
              <a:ext cx="770" cy="2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36876" name="Text Box 12">
              <a:extLst>
                <a:ext uri="{FF2B5EF4-FFF2-40B4-BE49-F238E27FC236}">
                  <a16:creationId xmlns:a16="http://schemas.microsoft.com/office/drawing/2014/main" id="{5E06EC79-7400-59EE-5826-24AAE89503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8" y="1162"/>
              <a:ext cx="173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1400" b="1">
                  <a:latin typeface="Helvetica" charset="0"/>
                </a:rPr>
                <a:t>Undergo replenishment or</a:t>
              </a:r>
            </a:p>
            <a:p>
              <a:pPr>
                <a:defRPr/>
              </a:pPr>
              <a:r>
                <a:rPr lang="fr-FR" sz="1400" b="1">
                  <a:latin typeface="Helvetica" charset="0"/>
                </a:rPr>
                <a:t>repair from SC throughout life </a:t>
              </a:r>
              <a:endParaRPr lang="fr-FR"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7EDBE051-76DD-50FB-9A4D-D7CA281A4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>
            <a:extLst>
              <a:ext uri="{FF2B5EF4-FFF2-40B4-BE49-F238E27FC236}">
                <a16:creationId xmlns:a16="http://schemas.microsoft.com/office/drawing/2014/main" id="{C5ADAA30-71A9-05B8-97DB-EAB92EAFB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168900"/>
            <a:ext cx="1685925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Line 4">
            <a:extLst>
              <a:ext uri="{FF2B5EF4-FFF2-40B4-BE49-F238E27FC236}">
                <a16:creationId xmlns:a16="http://schemas.microsoft.com/office/drawing/2014/main" id="{8BA5C711-A5B2-35C5-E974-DA1E90D4C415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" y="5105400"/>
            <a:ext cx="8153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3" name="Line 5">
            <a:extLst>
              <a:ext uri="{FF2B5EF4-FFF2-40B4-BE49-F238E27FC236}">
                <a16:creationId xmlns:a16="http://schemas.microsoft.com/office/drawing/2014/main" id="{2E3CEADB-2EC1-7EDC-4731-DBADB1C0DFCD}"/>
              </a:ext>
            </a:extLst>
          </p:cNvPr>
          <p:cNvSpPr>
            <a:spLocks noChangeShapeType="1"/>
          </p:cNvSpPr>
          <p:nvPr/>
        </p:nvSpPr>
        <p:spPr bwMode="auto">
          <a:xfrm>
            <a:off x="1892300" y="5029200"/>
            <a:ext cx="0" cy="18176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4" name="Line 6">
            <a:extLst>
              <a:ext uri="{FF2B5EF4-FFF2-40B4-BE49-F238E27FC236}">
                <a16:creationId xmlns:a16="http://schemas.microsoft.com/office/drawing/2014/main" id="{0378B43E-D830-2E1B-8EB3-6277B89FD8EC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6400" y="5029200"/>
            <a:ext cx="0" cy="187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7895" name="Picture 7">
            <a:extLst>
              <a:ext uri="{FF2B5EF4-FFF2-40B4-BE49-F238E27FC236}">
                <a16:creationId xmlns:a16="http://schemas.microsoft.com/office/drawing/2014/main" id="{815DCAD5-3D57-01EB-B52A-49242AFBF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5257800"/>
            <a:ext cx="255270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6" name="Text Box 8">
            <a:extLst>
              <a:ext uri="{FF2B5EF4-FFF2-40B4-BE49-F238E27FC236}">
                <a16:creationId xmlns:a16="http://schemas.microsoft.com/office/drawing/2014/main" id="{BE9AC430-1E30-475C-43DA-82E316380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2925" y="5186363"/>
            <a:ext cx="106838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45000"/>
              </a:lnSpc>
              <a:spcBef>
                <a:spcPct val="0"/>
              </a:spcBef>
              <a:buFontTx/>
              <a:buNone/>
            </a:pPr>
            <a:r>
              <a:rPr lang="fr-FR" altLang="en-US" sz="1000">
                <a:latin typeface="Helvetica" pitchFamily="2" charset="0"/>
              </a:rPr>
              <a:t>Leukemia</a:t>
            </a:r>
          </a:p>
          <a:p>
            <a:pPr>
              <a:lnSpc>
                <a:spcPct val="145000"/>
              </a:lnSpc>
              <a:spcBef>
                <a:spcPct val="0"/>
              </a:spcBef>
              <a:buFontTx/>
              <a:buNone/>
            </a:pPr>
            <a:r>
              <a:rPr lang="fr-FR" altLang="en-US" sz="1000">
                <a:latin typeface="Helvetica" pitchFamily="2" charset="0"/>
              </a:rPr>
              <a:t>Lymphoma</a:t>
            </a:r>
          </a:p>
          <a:p>
            <a:pPr>
              <a:lnSpc>
                <a:spcPct val="145000"/>
              </a:lnSpc>
              <a:spcBef>
                <a:spcPct val="0"/>
              </a:spcBef>
              <a:buFontTx/>
              <a:buNone/>
            </a:pPr>
            <a:r>
              <a:rPr lang="fr-FR" altLang="en-US" sz="1000">
                <a:latin typeface="Helvetica" pitchFamily="2" charset="0"/>
              </a:rPr>
              <a:t>Breast cancer</a:t>
            </a:r>
          </a:p>
          <a:p>
            <a:pPr>
              <a:lnSpc>
                <a:spcPct val="145000"/>
              </a:lnSpc>
              <a:spcBef>
                <a:spcPct val="0"/>
              </a:spcBef>
              <a:buFontTx/>
              <a:buNone/>
            </a:pPr>
            <a:r>
              <a:rPr lang="fr-FR" altLang="en-US" sz="1000">
                <a:latin typeface="Helvetica" pitchFamily="2" charset="0"/>
              </a:rPr>
              <a:t>Prostate cancer</a:t>
            </a:r>
          </a:p>
          <a:p>
            <a:pPr>
              <a:lnSpc>
                <a:spcPct val="145000"/>
              </a:lnSpc>
              <a:spcBef>
                <a:spcPct val="0"/>
              </a:spcBef>
              <a:buFontTx/>
              <a:buNone/>
            </a:pPr>
            <a:r>
              <a:rPr lang="fr-FR" altLang="en-US" sz="1000">
                <a:latin typeface="Helvetica" pitchFamily="2" charset="0"/>
              </a:rPr>
              <a:t>Colon cancer</a:t>
            </a:r>
            <a:endParaRPr lang="fr-FR" altLang="en-US" sz="900" b="1">
              <a:latin typeface="Helvetica" pitchFamily="2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3935</TotalTime>
  <Words>2264</Words>
  <Application>Microsoft Macintosh PowerPoint</Application>
  <PresentationFormat>On-screen Show (4:3)</PresentationFormat>
  <Paragraphs>339</Paragraphs>
  <Slides>61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9" baseType="lpstr">
      <vt:lpstr>Arial</vt:lpstr>
      <vt:lpstr>ＭＳ Ｐゴシック</vt:lpstr>
      <vt:lpstr>Comic Sans MS</vt:lpstr>
      <vt:lpstr>Helvetica</vt:lpstr>
      <vt:lpstr>Times</vt:lpstr>
      <vt:lpstr>Symbol</vt:lpstr>
      <vt:lpstr>Wingdings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CML – Chromosomal Translocation – Philadelphia Chromosome</vt:lpstr>
      <vt:lpstr>PowerPoint Presentation</vt:lpstr>
      <vt:lpstr>PowerPoint Presentation</vt:lpstr>
      <vt:lpstr>PowerPoint Presentation</vt:lpstr>
      <vt:lpstr>PowerPoint Presentation</vt:lpstr>
      <vt:lpstr>The gold standard for identifying hematopoietic stem cells is Serial Bone Marrow Reconstitution</vt:lpstr>
      <vt:lpstr>The SCID-hu Mouse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Melanocyte biology</vt:lpstr>
      <vt:lpstr>Skin and melanocytes</vt:lpstr>
      <vt:lpstr>Melanoma formation Malignant melanoma is one of the most aggressive types of human cancers </vt:lpstr>
      <vt:lpstr>Genetics of melanoma</vt:lpstr>
      <vt:lpstr>Genetic alterations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Leukemia stem cell signature and HSC stem cell signature in patient AML samples correlate with clinical outcome</vt:lpstr>
      <vt:lpstr>PowerPoint Presentation</vt:lpstr>
      <vt:lpstr>PowerPoint Presentation</vt:lpstr>
      <vt:lpstr>PowerPoint Presentation</vt:lpstr>
      <vt:lpstr>PowerPoint Presentation</vt:lpstr>
      <vt:lpstr>Lines of evidence of whether human tumors contain CSCs</vt:lpstr>
      <vt:lpstr>Exam</vt:lpstr>
    </vt:vector>
  </TitlesOfParts>
  <Company>isrec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isrec isrec</dc:creator>
  <cp:lastModifiedBy>Microsoft Office User</cp:lastModifiedBy>
  <cp:revision>93</cp:revision>
  <cp:lastPrinted>2019-11-25T14:44:27Z</cp:lastPrinted>
  <dcterms:created xsi:type="dcterms:W3CDTF">2014-11-06T07:42:48Z</dcterms:created>
  <dcterms:modified xsi:type="dcterms:W3CDTF">2025-11-27T10:56:10Z</dcterms:modified>
</cp:coreProperties>
</file>