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257" r:id="rId3"/>
    <p:sldId id="258" r:id="rId4"/>
    <p:sldId id="281" r:id="rId5"/>
    <p:sldId id="259" r:id="rId6"/>
    <p:sldId id="540" r:id="rId7"/>
    <p:sldId id="262" r:id="rId8"/>
    <p:sldId id="260" r:id="rId9"/>
    <p:sldId id="261" r:id="rId10"/>
    <p:sldId id="282" r:id="rId11"/>
    <p:sldId id="265" r:id="rId12"/>
    <p:sldId id="283" r:id="rId13"/>
    <p:sldId id="263" r:id="rId14"/>
    <p:sldId id="264" r:id="rId15"/>
    <p:sldId id="266" r:id="rId16"/>
    <p:sldId id="269" r:id="rId17"/>
    <p:sldId id="267" r:id="rId18"/>
    <p:sldId id="626" r:id="rId19"/>
    <p:sldId id="627" r:id="rId20"/>
    <p:sldId id="530" r:id="rId21"/>
    <p:sldId id="522" r:id="rId22"/>
    <p:sldId id="523" r:id="rId23"/>
    <p:sldId id="284" r:id="rId24"/>
    <p:sldId id="285" r:id="rId25"/>
    <p:sldId id="531" r:id="rId26"/>
    <p:sldId id="532" r:id="rId27"/>
    <p:sldId id="533" r:id="rId28"/>
    <p:sldId id="534" r:id="rId29"/>
    <p:sldId id="539" r:id="rId30"/>
    <p:sldId id="286" r:id="rId31"/>
    <p:sldId id="287" r:id="rId32"/>
    <p:sldId id="542" r:id="rId33"/>
    <p:sldId id="628" r:id="rId34"/>
    <p:sldId id="629" r:id="rId35"/>
    <p:sldId id="543" r:id="rId36"/>
    <p:sldId id="631" r:id="rId37"/>
    <p:sldId id="279" r:id="rId38"/>
    <p:sldId id="541" r:id="rId39"/>
    <p:sldId id="633" r:id="rId40"/>
    <p:sldId id="632" r:id="rId41"/>
    <p:sldId id="634" r:id="rId42"/>
    <p:sldId id="635" r:id="rId43"/>
    <p:sldId id="636" r:id="rId44"/>
    <p:sldId id="637" r:id="rId45"/>
    <p:sldId id="271" r:id="rId46"/>
    <p:sldId id="640" r:id="rId47"/>
    <p:sldId id="641" r:id="rId48"/>
    <p:sldId id="642" r:id="rId49"/>
    <p:sldId id="638" r:id="rId50"/>
    <p:sldId id="272" r:id="rId51"/>
    <p:sldId id="273" r:id="rId52"/>
    <p:sldId id="644" r:id="rId53"/>
    <p:sldId id="643" r:id="rId54"/>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7"/>
    <p:restoredTop sz="94643"/>
  </p:normalViewPr>
  <p:slideViewPr>
    <p:cSldViewPr snapToGrid="0">
      <p:cViewPr varScale="1">
        <p:scale>
          <a:sx n="92" d="100"/>
          <a:sy n="92" d="100"/>
        </p:scale>
        <p:origin x="208" y="6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4FDBC-52A0-0645-B348-93986A960EA5}" type="datetimeFigureOut">
              <a:rPr lang="en-US" smtClean="0"/>
              <a:t>11/13/25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3944D4-DF59-4942-B5F4-9CAC7F957501}" type="slidenum">
              <a:rPr lang="en-US" smtClean="0"/>
              <a:t>‹#›</a:t>
            </a:fld>
            <a:endParaRPr lang="en-US"/>
          </a:p>
        </p:txBody>
      </p:sp>
    </p:spTree>
    <p:extLst>
      <p:ext uri="{BB962C8B-B14F-4D97-AF65-F5344CB8AC3E}">
        <p14:creationId xmlns:p14="http://schemas.microsoft.com/office/powerpoint/2010/main" val="2780312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mc.ncbi.nlm.nih.gov/articles/PMC5543298/#b2-epih-39-e2017009"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pmc.ncbi.nlm.nih.gov/articles/PMC5543298/#t1-epih-39-e201700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90F42-9715-3844-A533-D38AC2A84F3D}" type="slidenum">
              <a:rPr lang="en-US" smtClean="0"/>
              <a:t>18</a:t>
            </a:fld>
            <a:endParaRPr lang="en-US"/>
          </a:p>
        </p:txBody>
      </p:sp>
    </p:spTree>
    <p:extLst>
      <p:ext uri="{BB962C8B-B14F-4D97-AF65-F5344CB8AC3E}">
        <p14:creationId xmlns:p14="http://schemas.microsoft.com/office/powerpoint/2010/main" val="2874329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Gutkha</a:t>
            </a:r>
            <a:r>
              <a:rPr lang="en-US" dirty="0"/>
              <a:t> is sweet in taste, and children consider it to be a form of candy. Many people believe that </a:t>
            </a:r>
            <a:r>
              <a:rPr lang="en-US" i="1" dirty="0"/>
              <a:t>gutkha</a:t>
            </a:r>
            <a:r>
              <a:rPr lang="en-US" dirty="0"/>
              <a:t> is a mouth freshener, </a:t>
            </a:r>
          </a:p>
          <a:p>
            <a:r>
              <a:rPr lang="en-US" dirty="0"/>
              <a:t>but its pleasant taste and sweetness aggregate microbes, causing damage to teeth. </a:t>
            </a:r>
          </a:p>
          <a:p>
            <a:endParaRPr lang="en-US" dirty="0"/>
          </a:p>
          <a:p>
            <a:r>
              <a:rPr lang="en-US" dirty="0"/>
              <a:t>The use of </a:t>
            </a:r>
            <a:r>
              <a:rPr lang="en-US" i="1" dirty="0"/>
              <a:t>paan</a:t>
            </a:r>
            <a:r>
              <a:rPr lang="en-US" dirty="0"/>
              <a:t> and </a:t>
            </a:r>
            <a:r>
              <a:rPr lang="en-US" i="1" dirty="0"/>
              <a:t>gutkha</a:t>
            </a:r>
            <a:r>
              <a:rPr lang="en-US" dirty="0"/>
              <a:t> is difficult to control in most countries where it is widespread, and their extensive use leads to oral cancer [</a:t>
            </a:r>
            <a:r>
              <a:rPr lang="en-US" dirty="0">
                <a:hlinkClick r:id="rId3"/>
              </a:rPr>
              <a:t>2</a:t>
            </a:r>
            <a:r>
              <a:rPr lang="en-US" dirty="0"/>
              <a:t>]. The consumption of smokeless tobacco and areca nut is high in South Asian countries in the form of </a:t>
            </a:r>
            <a:r>
              <a:rPr lang="en-US" i="1" dirty="0"/>
              <a:t>paan</a:t>
            </a:r>
            <a:r>
              <a:rPr lang="en-US" dirty="0"/>
              <a:t>. In various South Asian languages, </a:t>
            </a:r>
            <a:r>
              <a:rPr lang="en-US" i="1" dirty="0"/>
              <a:t>paan</a:t>
            </a:r>
            <a:r>
              <a:rPr lang="en-US" dirty="0"/>
              <a:t> simply means “leaf.” Various ingredients are wrapped in the betel leaf. The common components of </a:t>
            </a:r>
            <a:r>
              <a:rPr lang="en-US" i="1" dirty="0"/>
              <a:t>paan</a:t>
            </a:r>
            <a:r>
              <a:rPr lang="en-US" dirty="0"/>
              <a:t> are tobacco, seeds, quenched lime, spices, and areca nut enfolded in betel quid [</a:t>
            </a:r>
            <a:r>
              <a:rPr lang="en-US" dirty="0">
                <a:hlinkClick r:id="rId3"/>
              </a:rPr>
              <a:t>2</a:t>
            </a:r>
            <a:r>
              <a:rPr lang="en-US" dirty="0"/>
              <a:t>]. In many developed and developing countries, tobacco is widely used with other constituents, as shown in </a:t>
            </a:r>
            <a:r>
              <a:rPr lang="en-US" dirty="0">
                <a:hlinkClick r:id="rId4"/>
              </a:rPr>
              <a:t>Table 1</a:t>
            </a:r>
            <a:r>
              <a:rPr lang="en-US" dirty="0"/>
              <a:t>. Over three decades ago, a tobacco industry </a:t>
            </a:r>
          </a:p>
          <a:p>
            <a:r>
              <a:rPr lang="en-US" dirty="0"/>
              <a:t>emerged in India producing </a:t>
            </a:r>
            <a:r>
              <a:rPr lang="en-US" i="1" dirty="0"/>
              <a:t>gutkha</a:t>
            </a:r>
            <a:r>
              <a:rPr lang="en-US" dirty="0"/>
              <a:t>, which consists of slaked lime, areca nut, chewing tobacco, spices, and catechu packed in tins or pouches [</a:t>
            </a:r>
            <a:r>
              <a:rPr lang="en-US" dirty="0">
                <a:hlinkClick r:id="rId3"/>
              </a:rPr>
              <a:t>2</a:t>
            </a:r>
            <a:r>
              <a:rPr lang="en-US" dirty="0"/>
              <a:t>].</a:t>
            </a:r>
          </a:p>
          <a:p>
            <a:endParaRPr lang="en-US" dirty="0"/>
          </a:p>
        </p:txBody>
      </p:sp>
      <p:sp>
        <p:nvSpPr>
          <p:cNvPr id="4" name="Slide Number Placeholder 3"/>
          <p:cNvSpPr>
            <a:spLocks noGrp="1"/>
          </p:cNvSpPr>
          <p:nvPr>
            <p:ph type="sldNum" sz="quarter" idx="5"/>
          </p:nvPr>
        </p:nvSpPr>
        <p:spPr/>
        <p:txBody>
          <a:bodyPr/>
          <a:lstStyle/>
          <a:p>
            <a:fld id="{CA3944D4-DF59-4942-B5F4-9CAC7F957501}" type="slidenum">
              <a:rPr lang="en-US" smtClean="0"/>
              <a:t>46</a:t>
            </a:fld>
            <a:endParaRPr lang="en-US"/>
          </a:p>
        </p:txBody>
      </p:sp>
    </p:spTree>
    <p:extLst>
      <p:ext uri="{BB962C8B-B14F-4D97-AF65-F5344CB8AC3E}">
        <p14:creationId xmlns:p14="http://schemas.microsoft.com/office/powerpoint/2010/main" val="2551523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90F42-9715-3844-A533-D38AC2A84F3D}" type="slidenum">
              <a:rPr lang="en-US" smtClean="0"/>
              <a:t>19</a:t>
            </a:fld>
            <a:endParaRPr lang="en-US"/>
          </a:p>
        </p:txBody>
      </p:sp>
    </p:spTree>
    <p:extLst>
      <p:ext uri="{BB962C8B-B14F-4D97-AF65-F5344CB8AC3E}">
        <p14:creationId xmlns:p14="http://schemas.microsoft.com/office/powerpoint/2010/main" val="1517076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90F42-9715-3844-A533-D38AC2A84F3D}" type="slidenum">
              <a:rPr lang="en-US" smtClean="0"/>
              <a:t>20</a:t>
            </a:fld>
            <a:endParaRPr lang="en-US"/>
          </a:p>
        </p:txBody>
      </p:sp>
    </p:spTree>
    <p:extLst>
      <p:ext uri="{BB962C8B-B14F-4D97-AF65-F5344CB8AC3E}">
        <p14:creationId xmlns:p14="http://schemas.microsoft.com/office/powerpoint/2010/main" val="384726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90F42-9715-3844-A533-D38AC2A84F3D}" type="slidenum">
              <a:rPr lang="en-US" smtClean="0"/>
              <a:t>21</a:t>
            </a:fld>
            <a:endParaRPr lang="en-US"/>
          </a:p>
        </p:txBody>
      </p:sp>
    </p:spTree>
    <p:extLst>
      <p:ext uri="{BB962C8B-B14F-4D97-AF65-F5344CB8AC3E}">
        <p14:creationId xmlns:p14="http://schemas.microsoft.com/office/powerpoint/2010/main" val="94836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90F42-9715-3844-A533-D38AC2A84F3D}" type="slidenum">
              <a:rPr lang="en-US" smtClean="0"/>
              <a:t>22</a:t>
            </a:fld>
            <a:endParaRPr lang="en-US"/>
          </a:p>
        </p:txBody>
      </p:sp>
    </p:spTree>
    <p:extLst>
      <p:ext uri="{BB962C8B-B14F-4D97-AF65-F5344CB8AC3E}">
        <p14:creationId xmlns:p14="http://schemas.microsoft.com/office/powerpoint/2010/main" val="3295349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90F42-9715-3844-A533-D38AC2A84F3D}" type="slidenum">
              <a:rPr lang="en-US" smtClean="0"/>
              <a:t>25</a:t>
            </a:fld>
            <a:endParaRPr lang="en-US"/>
          </a:p>
        </p:txBody>
      </p:sp>
    </p:spTree>
    <p:extLst>
      <p:ext uri="{BB962C8B-B14F-4D97-AF65-F5344CB8AC3E}">
        <p14:creationId xmlns:p14="http://schemas.microsoft.com/office/powerpoint/2010/main" val="162301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90F42-9715-3844-A533-D38AC2A84F3D}" type="slidenum">
              <a:rPr lang="en-US" smtClean="0"/>
              <a:t>26</a:t>
            </a:fld>
            <a:endParaRPr lang="en-US"/>
          </a:p>
        </p:txBody>
      </p:sp>
    </p:spTree>
    <p:extLst>
      <p:ext uri="{BB962C8B-B14F-4D97-AF65-F5344CB8AC3E}">
        <p14:creationId xmlns:p14="http://schemas.microsoft.com/office/powerpoint/2010/main" val="1265075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90F42-9715-3844-A533-D38AC2A84F3D}" type="slidenum">
              <a:rPr lang="en-US" smtClean="0"/>
              <a:t>27</a:t>
            </a:fld>
            <a:endParaRPr lang="en-US"/>
          </a:p>
        </p:txBody>
      </p:sp>
    </p:spTree>
    <p:extLst>
      <p:ext uri="{BB962C8B-B14F-4D97-AF65-F5344CB8AC3E}">
        <p14:creationId xmlns:p14="http://schemas.microsoft.com/office/powerpoint/2010/main" val="1353693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C90F42-9715-3844-A533-D38AC2A84F3D}" type="slidenum">
              <a:rPr lang="en-US" smtClean="0"/>
              <a:t>29</a:t>
            </a:fld>
            <a:endParaRPr lang="en-US"/>
          </a:p>
        </p:txBody>
      </p:sp>
    </p:spTree>
    <p:extLst>
      <p:ext uri="{BB962C8B-B14F-4D97-AF65-F5344CB8AC3E}">
        <p14:creationId xmlns:p14="http://schemas.microsoft.com/office/powerpoint/2010/main" val="2960729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BCA6-DA7E-4CE3-8A0C-80477FA4F5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B81503-F601-A9B1-E8B1-BB29E8BC4D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F31C78-99D9-A633-2D29-368542C43EAD}"/>
              </a:ext>
            </a:extLst>
          </p:cNvPr>
          <p:cNvSpPr>
            <a:spLocks noGrp="1"/>
          </p:cNvSpPr>
          <p:nvPr>
            <p:ph type="dt" sz="half" idx="10"/>
          </p:nvPr>
        </p:nvSpPr>
        <p:spPr/>
        <p:txBody>
          <a:bodyPr/>
          <a:lstStyle/>
          <a:p>
            <a:fld id="{FB74854B-616A-B249-9418-DB44E1C20160}" type="datetimeFigureOut">
              <a:rPr lang="en-US" smtClean="0"/>
              <a:t>11/13/25</a:t>
            </a:fld>
            <a:endParaRPr lang="en-US"/>
          </a:p>
        </p:txBody>
      </p:sp>
      <p:sp>
        <p:nvSpPr>
          <p:cNvPr id="5" name="Footer Placeholder 4">
            <a:extLst>
              <a:ext uri="{FF2B5EF4-FFF2-40B4-BE49-F238E27FC236}">
                <a16:creationId xmlns:a16="http://schemas.microsoft.com/office/drawing/2014/main" id="{FFF1E9A8-D9BB-4784-5944-B3F16C689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DBCDC-AD6D-6612-E02C-53C401138FEB}"/>
              </a:ext>
            </a:extLst>
          </p:cNvPr>
          <p:cNvSpPr>
            <a:spLocks noGrp="1"/>
          </p:cNvSpPr>
          <p:nvPr>
            <p:ph type="sldNum" sz="quarter" idx="12"/>
          </p:nvPr>
        </p:nvSpPr>
        <p:spPr/>
        <p:txBody>
          <a:bodyPr/>
          <a:lstStyle/>
          <a:p>
            <a:fld id="{486CEBC0-6AA2-6245-B611-2FBD8A3F9B4A}" type="slidenum">
              <a:rPr lang="en-US" smtClean="0"/>
              <a:t>‹#›</a:t>
            </a:fld>
            <a:endParaRPr lang="en-US"/>
          </a:p>
        </p:txBody>
      </p:sp>
    </p:spTree>
    <p:extLst>
      <p:ext uri="{BB962C8B-B14F-4D97-AF65-F5344CB8AC3E}">
        <p14:creationId xmlns:p14="http://schemas.microsoft.com/office/powerpoint/2010/main" val="2757890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1D61C-849F-DBE7-6B9A-172FB24170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B1194-6A2C-D477-CA8C-341071EE36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4EAA9-9BE0-A944-839E-E7A720757873}"/>
              </a:ext>
            </a:extLst>
          </p:cNvPr>
          <p:cNvSpPr>
            <a:spLocks noGrp="1"/>
          </p:cNvSpPr>
          <p:nvPr>
            <p:ph type="dt" sz="half" idx="10"/>
          </p:nvPr>
        </p:nvSpPr>
        <p:spPr/>
        <p:txBody>
          <a:bodyPr/>
          <a:lstStyle/>
          <a:p>
            <a:fld id="{FB74854B-616A-B249-9418-DB44E1C20160}" type="datetimeFigureOut">
              <a:rPr lang="en-US" smtClean="0"/>
              <a:t>11/13/25</a:t>
            </a:fld>
            <a:endParaRPr lang="en-US"/>
          </a:p>
        </p:txBody>
      </p:sp>
      <p:sp>
        <p:nvSpPr>
          <p:cNvPr id="5" name="Footer Placeholder 4">
            <a:extLst>
              <a:ext uri="{FF2B5EF4-FFF2-40B4-BE49-F238E27FC236}">
                <a16:creationId xmlns:a16="http://schemas.microsoft.com/office/drawing/2014/main" id="{1FB418E3-1385-1759-9106-D06186BEC2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B0A0F-7C23-ED8D-7BCA-36F994F18EF8}"/>
              </a:ext>
            </a:extLst>
          </p:cNvPr>
          <p:cNvSpPr>
            <a:spLocks noGrp="1"/>
          </p:cNvSpPr>
          <p:nvPr>
            <p:ph type="sldNum" sz="quarter" idx="12"/>
          </p:nvPr>
        </p:nvSpPr>
        <p:spPr/>
        <p:txBody>
          <a:bodyPr/>
          <a:lstStyle/>
          <a:p>
            <a:fld id="{486CEBC0-6AA2-6245-B611-2FBD8A3F9B4A}" type="slidenum">
              <a:rPr lang="en-US" smtClean="0"/>
              <a:t>‹#›</a:t>
            </a:fld>
            <a:endParaRPr lang="en-US"/>
          </a:p>
        </p:txBody>
      </p:sp>
    </p:spTree>
    <p:extLst>
      <p:ext uri="{BB962C8B-B14F-4D97-AF65-F5344CB8AC3E}">
        <p14:creationId xmlns:p14="http://schemas.microsoft.com/office/powerpoint/2010/main" val="214974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50F915-C0BF-F6DE-E426-CDAB478774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DFEA27-0901-8328-F664-17316C8FE9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F6B63-E515-389A-106C-A00F1B576D40}"/>
              </a:ext>
            </a:extLst>
          </p:cNvPr>
          <p:cNvSpPr>
            <a:spLocks noGrp="1"/>
          </p:cNvSpPr>
          <p:nvPr>
            <p:ph type="dt" sz="half" idx="10"/>
          </p:nvPr>
        </p:nvSpPr>
        <p:spPr/>
        <p:txBody>
          <a:bodyPr/>
          <a:lstStyle/>
          <a:p>
            <a:fld id="{FB74854B-616A-B249-9418-DB44E1C20160}" type="datetimeFigureOut">
              <a:rPr lang="en-US" smtClean="0"/>
              <a:t>11/13/25</a:t>
            </a:fld>
            <a:endParaRPr lang="en-US"/>
          </a:p>
        </p:txBody>
      </p:sp>
      <p:sp>
        <p:nvSpPr>
          <p:cNvPr id="5" name="Footer Placeholder 4">
            <a:extLst>
              <a:ext uri="{FF2B5EF4-FFF2-40B4-BE49-F238E27FC236}">
                <a16:creationId xmlns:a16="http://schemas.microsoft.com/office/drawing/2014/main" id="{8AA1369C-E35B-B59D-B964-6E2A3D8856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51F31-B173-A2F1-DF3E-DDA87DAE10F8}"/>
              </a:ext>
            </a:extLst>
          </p:cNvPr>
          <p:cNvSpPr>
            <a:spLocks noGrp="1"/>
          </p:cNvSpPr>
          <p:nvPr>
            <p:ph type="sldNum" sz="quarter" idx="12"/>
          </p:nvPr>
        </p:nvSpPr>
        <p:spPr/>
        <p:txBody>
          <a:bodyPr/>
          <a:lstStyle/>
          <a:p>
            <a:fld id="{486CEBC0-6AA2-6245-B611-2FBD8A3F9B4A}" type="slidenum">
              <a:rPr lang="en-US" smtClean="0"/>
              <a:t>‹#›</a:t>
            </a:fld>
            <a:endParaRPr lang="en-US"/>
          </a:p>
        </p:txBody>
      </p:sp>
    </p:spTree>
    <p:extLst>
      <p:ext uri="{BB962C8B-B14F-4D97-AF65-F5344CB8AC3E}">
        <p14:creationId xmlns:p14="http://schemas.microsoft.com/office/powerpoint/2010/main" val="3769625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AAD1B-0D7B-A69E-6641-4F344C4294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4F2C0-CF6D-33AD-5994-87EC762F98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04BAE-FBB6-3200-6B24-8B8A92FD60AD}"/>
              </a:ext>
            </a:extLst>
          </p:cNvPr>
          <p:cNvSpPr>
            <a:spLocks noGrp="1"/>
          </p:cNvSpPr>
          <p:nvPr>
            <p:ph type="dt" sz="half" idx="10"/>
          </p:nvPr>
        </p:nvSpPr>
        <p:spPr/>
        <p:txBody>
          <a:bodyPr/>
          <a:lstStyle/>
          <a:p>
            <a:fld id="{FB74854B-616A-B249-9418-DB44E1C20160}" type="datetimeFigureOut">
              <a:rPr lang="en-US" smtClean="0"/>
              <a:t>11/13/25</a:t>
            </a:fld>
            <a:endParaRPr lang="en-US"/>
          </a:p>
        </p:txBody>
      </p:sp>
      <p:sp>
        <p:nvSpPr>
          <p:cNvPr id="5" name="Footer Placeholder 4">
            <a:extLst>
              <a:ext uri="{FF2B5EF4-FFF2-40B4-BE49-F238E27FC236}">
                <a16:creationId xmlns:a16="http://schemas.microsoft.com/office/drawing/2014/main" id="{69EEC1AB-CBDD-81E1-F547-621448B5F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BF30F6-6D10-7F31-1B5E-082A69750D55}"/>
              </a:ext>
            </a:extLst>
          </p:cNvPr>
          <p:cNvSpPr>
            <a:spLocks noGrp="1"/>
          </p:cNvSpPr>
          <p:nvPr>
            <p:ph type="sldNum" sz="quarter" idx="12"/>
          </p:nvPr>
        </p:nvSpPr>
        <p:spPr/>
        <p:txBody>
          <a:bodyPr/>
          <a:lstStyle/>
          <a:p>
            <a:fld id="{486CEBC0-6AA2-6245-B611-2FBD8A3F9B4A}" type="slidenum">
              <a:rPr lang="en-US" smtClean="0"/>
              <a:t>‹#›</a:t>
            </a:fld>
            <a:endParaRPr lang="en-US"/>
          </a:p>
        </p:txBody>
      </p:sp>
    </p:spTree>
    <p:extLst>
      <p:ext uri="{BB962C8B-B14F-4D97-AF65-F5344CB8AC3E}">
        <p14:creationId xmlns:p14="http://schemas.microsoft.com/office/powerpoint/2010/main" val="2965363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BB4D-1F45-C7DF-F996-171F00948A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4DD766-3E40-2C47-B780-B8BF0D82C8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4A9693-F1C2-2778-AE82-E6D03E874EA9}"/>
              </a:ext>
            </a:extLst>
          </p:cNvPr>
          <p:cNvSpPr>
            <a:spLocks noGrp="1"/>
          </p:cNvSpPr>
          <p:nvPr>
            <p:ph type="dt" sz="half" idx="10"/>
          </p:nvPr>
        </p:nvSpPr>
        <p:spPr/>
        <p:txBody>
          <a:bodyPr/>
          <a:lstStyle/>
          <a:p>
            <a:fld id="{FB74854B-616A-B249-9418-DB44E1C20160}" type="datetimeFigureOut">
              <a:rPr lang="en-US" smtClean="0"/>
              <a:t>11/13/25</a:t>
            </a:fld>
            <a:endParaRPr lang="en-US"/>
          </a:p>
        </p:txBody>
      </p:sp>
      <p:sp>
        <p:nvSpPr>
          <p:cNvPr id="5" name="Footer Placeholder 4">
            <a:extLst>
              <a:ext uri="{FF2B5EF4-FFF2-40B4-BE49-F238E27FC236}">
                <a16:creationId xmlns:a16="http://schemas.microsoft.com/office/drawing/2014/main" id="{CFEBADFB-5B35-0584-1482-5C9AC67DE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B43E9-FEBE-74E0-A1F6-42D1378B28E0}"/>
              </a:ext>
            </a:extLst>
          </p:cNvPr>
          <p:cNvSpPr>
            <a:spLocks noGrp="1"/>
          </p:cNvSpPr>
          <p:nvPr>
            <p:ph type="sldNum" sz="quarter" idx="12"/>
          </p:nvPr>
        </p:nvSpPr>
        <p:spPr/>
        <p:txBody>
          <a:bodyPr/>
          <a:lstStyle/>
          <a:p>
            <a:fld id="{486CEBC0-6AA2-6245-B611-2FBD8A3F9B4A}" type="slidenum">
              <a:rPr lang="en-US" smtClean="0"/>
              <a:t>‹#›</a:t>
            </a:fld>
            <a:endParaRPr lang="en-US"/>
          </a:p>
        </p:txBody>
      </p:sp>
    </p:spTree>
    <p:extLst>
      <p:ext uri="{BB962C8B-B14F-4D97-AF65-F5344CB8AC3E}">
        <p14:creationId xmlns:p14="http://schemas.microsoft.com/office/powerpoint/2010/main" val="3606299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D64A-B07B-473A-BABB-CAE5DAB9B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BCCAA6-2413-D530-6E7D-98A7792A89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D9EF41-744E-0BEA-624C-8465127F71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5A4BAD-B706-2AB5-A682-42CAB3DC16E2}"/>
              </a:ext>
            </a:extLst>
          </p:cNvPr>
          <p:cNvSpPr>
            <a:spLocks noGrp="1"/>
          </p:cNvSpPr>
          <p:nvPr>
            <p:ph type="dt" sz="half" idx="10"/>
          </p:nvPr>
        </p:nvSpPr>
        <p:spPr/>
        <p:txBody>
          <a:bodyPr/>
          <a:lstStyle/>
          <a:p>
            <a:fld id="{FB74854B-616A-B249-9418-DB44E1C20160}" type="datetimeFigureOut">
              <a:rPr lang="en-US" smtClean="0"/>
              <a:t>11/13/25</a:t>
            </a:fld>
            <a:endParaRPr lang="en-US"/>
          </a:p>
        </p:txBody>
      </p:sp>
      <p:sp>
        <p:nvSpPr>
          <p:cNvPr id="6" name="Footer Placeholder 5">
            <a:extLst>
              <a:ext uri="{FF2B5EF4-FFF2-40B4-BE49-F238E27FC236}">
                <a16:creationId xmlns:a16="http://schemas.microsoft.com/office/drawing/2014/main" id="{BCF0232E-211D-110D-3FCE-31A6B5F2F4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5B758F-38BB-5A99-9DA9-56B4AF4F64C4}"/>
              </a:ext>
            </a:extLst>
          </p:cNvPr>
          <p:cNvSpPr>
            <a:spLocks noGrp="1"/>
          </p:cNvSpPr>
          <p:nvPr>
            <p:ph type="sldNum" sz="quarter" idx="12"/>
          </p:nvPr>
        </p:nvSpPr>
        <p:spPr/>
        <p:txBody>
          <a:bodyPr/>
          <a:lstStyle/>
          <a:p>
            <a:fld id="{486CEBC0-6AA2-6245-B611-2FBD8A3F9B4A}" type="slidenum">
              <a:rPr lang="en-US" smtClean="0"/>
              <a:t>‹#›</a:t>
            </a:fld>
            <a:endParaRPr lang="en-US"/>
          </a:p>
        </p:txBody>
      </p:sp>
    </p:spTree>
    <p:extLst>
      <p:ext uri="{BB962C8B-B14F-4D97-AF65-F5344CB8AC3E}">
        <p14:creationId xmlns:p14="http://schemas.microsoft.com/office/powerpoint/2010/main" val="72336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A406F-3FB9-39CF-F20C-9FABD8C9D2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B4BE88-817F-8BF6-A71F-42F486AC8F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B2B01C-A331-E463-7E06-501FC1A65A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F4F977-81F6-7E3D-67F4-81F5E6BA81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1988C5-F071-9A1D-3968-AF18DAFF78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1ECC06-6C0E-B529-3061-27339A48EB56}"/>
              </a:ext>
            </a:extLst>
          </p:cNvPr>
          <p:cNvSpPr>
            <a:spLocks noGrp="1"/>
          </p:cNvSpPr>
          <p:nvPr>
            <p:ph type="dt" sz="half" idx="10"/>
          </p:nvPr>
        </p:nvSpPr>
        <p:spPr/>
        <p:txBody>
          <a:bodyPr/>
          <a:lstStyle/>
          <a:p>
            <a:fld id="{FB74854B-616A-B249-9418-DB44E1C20160}" type="datetimeFigureOut">
              <a:rPr lang="en-US" smtClean="0"/>
              <a:t>11/13/25</a:t>
            </a:fld>
            <a:endParaRPr lang="en-US"/>
          </a:p>
        </p:txBody>
      </p:sp>
      <p:sp>
        <p:nvSpPr>
          <p:cNvPr id="8" name="Footer Placeholder 7">
            <a:extLst>
              <a:ext uri="{FF2B5EF4-FFF2-40B4-BE49-F238E27FC236}">
                <a16:creationId xmlns:a16="http://schemas.microsoft.com/office/drawing/2014/main" id="{AD1AA65C-6524-290E-B8C6-67D7033386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800B2A-6AAA-7F21-2F54-A0FFB1A5E4B0}"/>
              </a:ext>
            </a:extLst>
          </p:cNvPr>
          <p:cNvSpPr>
            <a:spLocks noGrp="1"/>
          </p:cNvSpPr>
          <p:nvPr>
            <p:ph type="sldNum" sz="quarter" idx="12"/>
          </p:nvPr>
        </p:nvSpPr>
        <p:spPr/>
        <p:txBody>
          <a:bodyPr/>
          <a:lstStyle/>
          <a:p>
            <a:fld id="{486CEBC0-6AA2-6245-B611-2FBD8A3F9B4A}" type="slidenum">
              <a:rPr lang="en-US" smtClean="0"/>
              <a:t>‹#›</a:t>
            </a:fld>
            <a:endParaRPr lang="en-US"/>
          </a:p>
        </p:txBody>
      </p:sp>
    </p:spTree>
    <p:extLst>
      <p:ext uri="{BB962C8B-B14F-4D97-AF65-F5344CB8AC3E}">
        <p14:creationId xmlns:p14="http://schemas.microsoft.com/office/powerpoint/2010/main" val="1571232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15CD1-7C2D-AC13-4431-A697CA6119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095F4B-FB79-E104-8237-4305170C6233}"/>
              </a:ext>
            </a:extLst>
          </p:cNvPr>
          <p:cNvSpPr>
            <a:spLocks noGrp="1"/>
          </p:cNvSpPr>
          <p:nvPr>
            <p:ph type="dt" sz="half" idx="10"/>
          </p:nvPr>
        </p:nvSpPr>
        <p:spPr/>
        <p:txBody>
          <a:bodyPr/>
          <a:lstStyle/>
          <a:p>
            <a:fld id="{FB74854B-616A-B249-9418-DB44E1C20160}" type="datetimeFigureOut">
              <a:rPr lang="en-US" smtClean="0"/>
              <a:t>11/13/25</a:t>
            </a:fld>
            <a:endParaRPr lang="en-US"/>
          </a:p>
        </p:txBody>
      </p:sp>
      <p:sp>
        <p:nvSpPr>
          <p:cNvPr id="4" name="Footer Placeholder 3">
            <a:extLst>
              <a:ext uri="{FF2B5EF4-FFF2-40B4-BE49-F238E27FC236}">
                <a16:creationId xmlns:a16="http://schemas.microsoft.com/office/drawing/2014/main" id="{09DEA45F-0424-F88E-4A1A-98DE04AE54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413510-9A31-8CEF-8AD3-50251E7CDE05}"/>
              </a:ext>
            </a:extLst>
          </p:cNvPr>
          <p:cNvSpPr>
            <a:spLocks noGrp="1"/>
          </p:cNvSpPr>
          <p:nvPr>
            <p:ph type="sldNum" sz="quarter" idx="12"/>
          </p:nvPr>
        </p:nvSpPr>
        <p:spPr/>
        <p:txBody>
          <a:bodyPr/>
          <a:lstStyle/>
          <a:p>
            <a:fld id="{486CEBC0-6AA2-6245-B611-2FBD8A3F9B4A}" type="slidenum">
              <a:rPr lang="en-US" smtClean="0"/>
              <a:t>‹#›</a:t>
            </a:fld>
            <a:endParaRPr lang="en-US"/>
          </a:p>
        </p:txBody>
      </p:sp>
    </p:spTree>
    <p:extLst>
      <p:ext uri="{BB962C8B-B14F-4D97-AF65-F5344CB8AC3E}">
        <p14:creationId xmlns:p14="http://schemas.microsoft.com/office/powerpoint/2010/main" val="147022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71F7FA-C3A1-72A8-AFA3-4931C1C9F85E}"/>
              </a:ext>
            </a:extLst>
          </p:cNvPr>
          <p:cNvSpPr>
            <a:spLocks noGrp="1"/>
          </p:cNvSpPr>
          <p:nvPr>
            <p:ph type="dt" sz="half" idx="10"/>
          </p:nvPr>
        </p:nvSpPr>
        <p:spPr/>
        <p:txBody>
          <a:bodyPr/>
          <a:lstStyle/>
          <a:p>
            <a:fld id="{FB74854B-616A-B249-9418-DB44E1C20160}" type="datetimeFigureOut">
              <a:rPr lang="en-US" smtClean="0"/>
              <a:t>11/13/25</a:t>
            </a:fld>
            <a:endParaRPr lang="en-US"/>
          </a:p>
        </p:txBody>
      </p:sp>
      <p:sp>
        <p:nvSpPr>
          <p:cNvPr id="3" name="Footer Placeholder 2">
            <a:extLst>
              <a:ext uri="{FF2B5EF4-FFF2-40B4-BE49-F238E27FC236}">
                <a16:creationId xmlns:a16="http://schemas.microsoft.com/office/drawing/2014/main" id="{ACCDAAE6-D3E7-CCA0-A99F-089F741D23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6B624-C6ED-16DC-B8FC-9D8A5A53381E}"/>
              </a:ext>
            </a:extLst>
          </p:cNvPr>
          <p:cNvSpPr>
            <a:spLocks noGrp="1"/>
          </p:cNvSpPr>
          <p:nvPr>
            <p:ph type="sldNum" sz="quarter" idx="12"/>
          </p:nvPr>
        </p:nvSpPr>
        <p:spPr/>
        <p:txBody>
          <a:bodyPr/>
          <a:lstStyle/>
          <a:p>
            <a:fld id="{486CEBC0-6AA2-6245-B611-2FBD8A3F9B4A}" type="slidenum">
              <a:rPr lang="en-US" smtClean="0"/>
              <a:t>‹#›</a:t>
            </a:fld>
            <a:endParaRPr lang="en-US"/>
          </a:p>
        </p:txBody>
      </p:sp>
    </p:spTree>
    <p:extLst>
      <p:ext uri="{BB962C8B-B14F-4D97-AF65-F5344CB8AC3E}">
        <p14:creationId xmlns:p14="http://schemas.microsoft.com/office/powerpoint/2010/main" val="814391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8E5C-117F-8013-DB29-740D099F2C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5FD7BC-2BD9-12FB-D98F-D7FFA803FA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03D2B8-B403-AFED-FC7B-5A2AFDD3BC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EC7AE5-3C2A-B987-6FD9-FA6EC5C19BF0}"/>
              </a:ext>
            </a:extLst>
          </p:cNvPr>
          <p:cNvSpPr>
            <a:spLocks noGrp="1"/>
          </p:cNvSpPr>
          <p:nvPr>
            <p:ph type="dt" sz="half" idx="10"/>
          </p:nvPr>
        </p:nvSpPr>
        <p:spPr/>
        <p:txBody>
          <a:bodyPr/>
          <a:lstStyle/>
          <a:p>
            <a:fld id="{FB74854B-616A-B249-9418-DB44E1C20160}" type="datetimeFigureOut">
              <a:rPr lang="en-US" smtClean="0"/>
              <a:t>11/13/25</a:t>
            </a:fld>
            <a:endParaRPr lang="en-US"/>
          </a:p>
        </p:txBody>
      </p:sp>
      <p:sp>
        <p:nvSpPr>
          <p:cNvPr id="6" name="Footer Placeholder 5">
            <a:extLst>
              <a:ext uri="{FF2B5EF4-FFF2-40B4-BE49-F238E27FC236}">
                <a16:creationId xmlns:a16="http://schemas.microsoft.com/office/drawing/2014/main" id="{1AB89C62-29DB-DA79-B1A9-161C3749EF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4AD2F1-6DCD-5DB5-6CC5-7EC4D5BBD368}"/>
              </a:ext>
            </a:extLst>
          </p:cNvPr>
          <p:cNvSpPr>
            <a:spLocks noGrp="1"/>
          </p:cNvSpPr>
          <p:nvPr>
            <p:ph type="sldNum" sz="quarter" idx="12"/>
          </p:nvPr>
        </p:nvSpPr>
        <p:spPr/>
        <p:txBody>
          <a:bodyPr/>
          <a:lstStyle/>
          <a:p>
            <a:fld id="{486CEBC0-6AA2-6245-B611-2FBD8A3F9B4A}" type="slidenum">
              <a:rPr lang="en-US" smtClean="0"/>
              <a:t>‹#›</a:t>
            </a:fld>
            <a:endParaRPr lang="en-US"/>
          </a:p>
        </p:txBody>
      </p:sp>
    </p:spTree>
    <p:extLst>
      <p:ext uri="{BB962C8B-B14F-4D97-AF65-F5344CB8AC3E}">
        <p14:creationId xmlns:p14="http://schemas.microsoft.com/office/powerpoint/2010/main" val="2530352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580EF-9866-856A-50BE-DCE44ABB6F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A18B76-7F5C-A880-7B78-64579DAC75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432A88-A358-3DFE-641E-222E237673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65B728-1AFE-38B3-B05B-F0E6066BB66B}"/>
              </a:ext>
            </a:extLst>
          </p:cNvPr>
          <p:cNvSpPr>
            <a:spLocks noGrp="1"/>
          </p:cNvSpPr>
          <p:nvPr>
            <p:ph type="dt" sz="half" idx="10"/>
          </p:nvPr>
        </p:nvSpPr>
        <p:spPr/>
        <p:txBody>
          <a:bodyPr/>
          <a:lstStyle/>
          <a:p>
            <a:fld id="{FB74854B-616A-B249-9418-DB44E1C20160}" type="datetimeFigureOut">
              <a:rPr lang="en-US" smtClean="0"/>
              <a:t>11/13/25</a:t>
            </a:fld>
            <a:endParaRPr lang="en-US"/>
          </a:p>
        </p:txBody>
      </p:sp>
      <p:sp>
        <p:nvSpPr>
          <p:cNvPr id="6" name="Footer Placeholder 5">
            <a:extLst>
              <a:ext uri="{FF2B5EF4-FFF2-40B4-BE49-F238E27FC236}">
                <a16:creationId xmlns:a16="http://schemas.microsoft.com/office/drawing/2014/main" id="{7FB4A99D-3B8C-5A9B-380D-7130AD654A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25E1C7-A0D1-7779-7FD7-9CF53DBAFA44}"/>
              </a:ext>
            </a:extLst>
          </p:cNvPr>
          <p:cNvSpPr>
            <a:spLocks noGrp="1"/>
          </p:cNvSpPr>
          <p:nvPr>
            <p:ph type="sldNum" sz="quarter" idx="12"/>
          </p:nvPr>
        </p:nvSpPr>
        <p:spPr/>
        <p:txBody>
          <a:bodyPr/>
          <a:lstStyle/>
          <a:p>
            <a:fld id="{486CEBC0-6AA2-6245-B611-2FBD8A3F9B4A}" type="slidenum">
              <a:rPr lang="en-US" smtClean="0"/>
              <a:t>‹#›</a:t>
            </a:fld>
            <a:endParaRPr lang="en-US"/>
          </a:p>
        </p:txBody>
      </p:sp>
    </p:spTree>
    <p:extLst>
      <p:ext uri="{BB962C8B-B14F-4D97-AF65-F5344CB8AC3E}">
        <p14:creationId xmlns:p14="http://schemas.microsoft.com/office/powerpoint/2010/main" val="2563334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13013E-7F90-1978-83C5-269FCBC8D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FF26CF-5B89-A11D-595A-6AF46EF38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9A743C-923B-F724-CE48-E55BE681A1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74854B-616A-B249-9418-DB44E1C20160}" type="datetimeFigureOut">
              <a:rPr lang="en-US" smtClean="0"/>
              <a:t>11/13/25</a:t>
            </a:fld>
            <a:endParaRPr lang="en-US"/>
          </a:p>
        </p:txBody>
      </p:sp>
      <p:sp>
        <p:nvSpPr>
          <p:cNvPr id="5" name="Footer Placeholder 4">
            <a:extLst>
              <a:ext uri="{FF2B5EF4-FFF2-40B4-BE49-F238E27FC236}">
                <a16:creationId xmlns:a16="http://schemas.microsoft.com/office/drawing/2014/main" id="{A5837446-D8E4-FE08-64B3-4B33D7E8FF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260C32-1334-6E83-953B-0E6EF04037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6CEBC0-6AA2-6245-B611-2FBD8A3F9B4A}" type="slidenum">
              <a:rPr lang="en-US" smtClean="0"/>
              <a:t>‹#›</a:t>
            </a:fld>
            <a:endParaRPr lang="en-US"/>
          </a:p>
        </p:txBody>
      </p:sp>
    </p:spTree>
    <p:extLst>
      <p:ext uri="{BB962C8B-B14F-4D97-AF65-F5344CB8AC3E}">
        <p14:creationId xmlns:p14="http://schemas.microsoft.com/office/powerpoint/2010/main" val="539282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nature.com/articles/s41586-023-05874-3"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aacrjournals.org/cebp/article/25/5/839/71066/Cancer-Mortality-Risks-from-Long-term-Exposure-to"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cebp.aacrjournals.org/content/25/5/839.full?sid=996c4abb-4738-498c-a831-5981ced9f995"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ancer.org/content/dam/cancer-org/research/cancer-facts-and-statistics/global-cancer-facts-and-figures/global-cancer-facts-and-figures-2024.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cancer.gov/Common/PopUps/popDefinition.aspx?id=CDR0000046187&amp;version=Patient&amp;language=en" TargetMode="External"/><Relationship Id="rId7" Type="http://schemas.openxmlformats.org/officeDocument/2006/relationships/hyperlink" Target="https://www.cancer.gov/Common/PopUps/popDefinition.aspx?id=CDR0000045713&amp;version=Patient&amp;language=en" TargetMode="Externa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s://www.cancer.gov/Common/PopUps/popDefinition.aspx?id=CDR0000045873&amp;version=Patient&amp;language=en" TargetMode="External"/><Relationship Id="rId5" Type="http://schemas.openxmlformats.org/officeDocument/2006/relationships/hyperlink" Target="https://www.cancer.gov/Common/PopUps/popDefinition.aspx?id=CDR0000044911&amp;version=Patient&amp;language=en" TargetMode="External"/><Relationship Id="rId4" Type="http://schemas.openxmlformats.org/officeDocument/2006/relationships/hyperlink" Target="https://www.cancer.gov/Common/PopUps/popDefinition.aspx?id=CDR0000653119&amp;version=Patient&amp;language=e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FC2C0-669D-5F56-07C1-5E5DC7CFC930}"/>
              </a:ext>
            </a:extLst>
          </p:cNvPr>
          <p:cNvSpPr>
            <a:spLocks noGrp="1"/>
          </p:cNvSpPr>
          <p:nvPr>
            <p:ph type="ctrTitle"/>
          </p:nvPr>
        </p:nvSpPr>
        <p:spPr>
          <a:xfrm>
            <a:off x="1524000" y="868362"/>
            <a:ext cx="9144000" cy="2387600"/>
          </a:xfrm>
        </p:spPr>
        <p:txBody>
          <a:bodyPr>
            <a:normAutofit fontScale="90000"/>
          </a:bodyPr>
          <a:lstStyle/>
          <a:p>
            <a:r>
              <a:rPr lang="en-US" dirty="0"/>
              <a:t>Environmental factors and the increase  risk in cancer development</a:t>
            </a:r>
          </a:p>
        </p:txBody>
      </p:sp>
      <p:sp>
        <p:nvSpPr>
          <p:cNvPr id="3" name="Subtitle 2">
            <a:extLst>
              <a:ext uri="{FF2B5EF4-FFF2-40B4-BE49-F238E27FC236}">
                <a16:creationId xmlns:a16="http://schemas.microsoft.com/office/drawing/2014/main" id="{A7479F87-976C-D8A6-385D-A0E581C23CB5}"/>
              </a:ext>
            </a:extLst>
          </p:cNvPr>
          <p:cNvSpPr>
            <a:spLocks noGrp="1"/>
          </p:cNvSpPr>
          <p:nvPr>
            <p:ph type="subTitle" idx="1"/>
          </p:nvPr>
        </p:nvSpPr>
        <p:spPr/>
        <p:txBody>
          <a:bodyPr/>
          <a:lstStyle/>
          <a:p>
            <a:r>
              <a:rPr lang="en-US" dirty="0"/>
              <a:t>Elisa Oricchio, PhD</a:t>
            </a:r>
          </a:p>
          <a:p>
            <a:r>
              <a:rPr lang="en-US" dirty="0"/>
              <a:t>Planetary Health</a:t>
            </a:r>
          </a:p>
        </p:txBody>
      </p:sp>
    </p:spTree>
    <p:extLst>
      <p:ext uri="{BB962C8B-B14F-4D97-AF65-F5344CB8AC3E}">
        <p14:creationId xmlns:p14="http://schemas.microsoft.com/office/powerpoint/2010/main" val="855189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6CAF6-91BE-96CF-F907-C561983D7909}"/>
              </a:ext>
            </a:extLst>
          </p:cNvPr>
          <p:cNvPicPr>
            <a:picLocks noChangeAspect="1"/>
          </p:cNvPicPr>
          <p:nvPr/>
        </p:nvPicPr>
        <p:blipFill>
          <a:blip r:embed="rId2"/>
          <a:srcRect b="76024"/>
          <a:stretch>
            <a:fillRect/>
          </a:stretch>
        </p:blipFill>
        <p:spPr>
          <a:xfrm>
            <a:off x="1760561" y="1029837"/>
            <a:ext cx="9075762" cy="1325563"/>
          </a:xfrm>
          <a:prstGeom prst="rect">
            <a:avLst/>
          </a:prstGeom>
        </p:spPr>
      </p:pic>
      <p:sp>
        <p:nvSpPr>
          <p:cNvPr id="7" name="Title 1">
            <a:extLst>
              <a:ext uri="{FF2B5EF4-FFF2-40B4-BE49-F238E27FC236}">
                <a16:creationId xmlns:a16="http://schemas.microsoft.com/office/drawing/2014/main" id="{510B9CF1-4143-90E7-01E1-6A2560C32B1B}"/>
              </a:ext>
            </a:extLst>
          </p:cNvPr>
          <p:cNvSpPr txBox="1">
            <a:spLocks/>
          </p:cNvSpPr>
          <p:nvPr/>
        </p:nvSpPr>
        <p:spPr>
          <a:xfrm>
            <a:off x="83819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Smoking and pollution</a:t>
            </a:r>
          </a:p>
        </p:txBody>
      </p:sp>
      <p:pic>
        <p:nvPicPr>
          <p:cNvPr id="11" name="Picture 10">
            <a:extLst>
              <a:ext uri="{FF2B5EF4-FFF2-40B4-BE49-F238E27FC236}">
                <a16:creationId xmlns:a16="http://schemas.microsoft.com/office/drawing/2014/main" id="{A4165556-6D1B-583B-7180-018DD6A8B779}"/>
              </a:ext>
            </a:extLst>
          </p:cNvPr>
          <p:cNvPicPr>
            <a:picLocks noChangeAspect="1"/>
          </p:cNvPicPr>
          <p:nvPr/>
        </p:nvPicPr>
        <p:blipFill>
          <a:blip r:embed="rId3"/>
          <a:srcRect t="25915"/>
          <a:stretch>
            <a:fillRect/>
          </a:stretch>
        </p:blipFill>
        <p:spPr>
          <a:xfrm>
            <a:off x="2713472" y="3296151"/>
            <a:ext cx="6553191" cy="3536222"/>
          </a:xfrm>
          <a:prstGeom prst="rect">
            <a:avLst/>
          </a:prstGeom>
        </p:spPr>
      </p:pic>
      <p:sp>
        <p:nvSpPr>
          <p:cNvPr id="12" name="TextBox 11">
            <a:extLst>
              <a:ext uri="{FF2B5EF4-FFF2-40B4-BE49-F238E27FC236}">
                <a16:creationId xmlns:a16="http://schemas.microsoft.com/office/drawing/2014/main" id="{50C48FD7-EE3C-41EB-44C5-D76D982514B5}"/>
              </a:ext>
            </a:extLst>
          </p:cNvPr>
          <p:cNvSpPr txBox="1"/>
          <p:nvPr/>
        </p:nvSpPr>
        <p:spPr>
          <a:xfrm>
            <a:off x="4181897" y="3200571"/>
            <a:ext cx="3092193" cy="369332"/>
          </a:xfrm>
          <a:prstGeom prst="rect">
            <a:avLst/>
          </a:prstGeom>
          <a:solidFill>
            <a:schemeClr val="bg1"/>
          </a:solidFill>
        </p:spPr>
        <p:txBody>
          <a:bodyPr wrap="none" rtlCol="0">
            <a:spAutoFit/>
          </a:bodyPr>
          <a:lstStyle/>
          <a:p>
            <a:r>
              <a:rPr lang="en-US" dirty="0"/>
              <a:t>Active form of benzo(a) pyrene</a:t>
            </a:r>
          </a:p>
        </p:txBody>
      </p:sp>
      <p:sp>
        <p:nvSpPr>
          <p:cNvPr id="13" name="TextBox 12">
            <a:extLst>
              <a:ext uri="{FF2B5EF4-FFF2-40B4-BE49-F238E27FC236}">
                <a16:creationId xmlns:a16="http://schemas.microsoft.com/office/drawing/2014/main" id="{A5F6F9E4-E489-C693-5C34-64D01CECD1A4}"/>
              </a:ext>
            </a:extLst>
          </p:cNvPr>
          <p:cNvSpPr txBox="1"/>
          <p:nvPr/>
        </p:nvSpPr>
        <p:spPr>
          <a:xfrm>
            <a:off x="8282087" y="1986068"/>
            <a:ext cx="1686616" cy="369332"/>
          </a:xfrm>
          <a:prstGeom prst="rect">
            <a:avLst/>
          </a:prstGeom>
          <a:noFill/>
        </p:spPr>
        <p:txBody>
          <a:bodyPr wrap="none" rtlCol="0">
            <a:spAutoFit/>
          </a:bodyPr>
          <a:lstStyle/>
          <a:p>
            <a:r>
              <a:rPr lang="en-US" dirty="0"/>
              <a:t>vehicle exhaust</a:t>
            </a:r>
          </a:p>
        </p:txBody>
      </p:sp>
      <p:sp>
        <p:nvSpPr>
          <p:cNvPr id="14" name="TextBox 13">
            <a:extLst>
              <a:ext uri="{FF2B5EF4-FFF2-40B4-BE49-F238E27FC236}">
                <a16:creationId xmlns:a16="http://schemas.microsoft.com/office/drawing/2014/main" id="{A585B896-FE40-E899-8AB6-94B61AB26C10}"/>
              </a:ext>
            </a:extLst>
          </p:cNvPr>
          <p:cNvSpPr txBox="1"/>
          <p:nvPr/>
        </p:nvSpPr>
        <p:spPr>
          <a:xfrm>
            <a:off x="3300748" y="2356056"/>
            <a:ext cx="1495409" cy="646331"/>
          </a:xfrm>
          <a:prstGeom prst="rect">
            <a:avLst/>
          </a:prstGeom>
          <a:noFill/>
        </p:spPr>
        <p:txBody>
          <a:bodyPr wrap="none" rtlCol="0">
            <a:spAutoFit/>
          </a:bodyPr>
          <a:lstStyle/>
          <a:p>
            <a:r>
              <a:rPr lang="en-US" dirty="0"/>
              <a:t>wood burning</a:t>
            </a:r>
          </a:p>
          <a:p>
            <a:r>
              <a:rPr lang="en-US" dirty="0"/>
              <a:t>Bushes fire</a:t>
            </a:r>
          </a:p>
        </p:txBody>
      </p:sp>
      <p:sp>
        <p:nvSpPr>
          <p:cNvPr id="15" name="TextBox 14">
            <a:extLst>
              <a:ext uri="{FF2B5EF4-FFF2-40B4-BE49-F238E27FC236}">
                <a16:creationId xmlns:a16="http://schemas.microsoft.com/office/drawing/2014/main" id="{642BAED1-B383-2256-4FA0-9751126977FF}"/>
              </a:ext>
            </a:extLst>
          </p:cNvPr>
          <p:cNvSpPr txBox="1"/>
          <p:nvPr/>
        </p:nvSpPr>
        <p:spPr>
          <a:xfrm>
            <a:off x="1997496" y="2185122"/>
            <a:ext cx="1066318" cy="369332"/>
          </a:xfrm>
          <a:prstGeom prst="rect">
            <a:avLst/>
          </a:prstGeom>
          <a:noFill/>
        </p:spPr>
        <p:txBody>
          <a:bodyPr wrap="none" rtlCol="0">
            <a:spAutoFit/>
          </a:bodyPr>
          <a:lstStyle/>
          <a:p>
            <a:r>
              <a:rPr lang="en-US" dirty="0"/>
              <a:t>smocking</a:t>
            </a:r>
          </a:p>
        </p:txBody>
      </p:sp>
    </p:spTree>
    <p:extLst>
      <p:ext uri="{BB962C8B-B14F-4D97-AF65-F5344CB8AC3E}">
        <p14:creationId xmlns:p14="http://schemas.microsoft.com/office/powerpoint/2010/main" val="2086310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B3D1C9-48FA-495E-51AA-2DCAF23605EA}"/>
              </a:ext>
            </a:extLst>
          </p:cNvPr>
          <p:cNvSpPr txBox="1"/>
          <p:nvPr/>
        </p:nvSpPr>
        <p:spPr>
          <a:xfrm>
            <a:off x="6515100" y="6381234"/>
            <a:ext cx="6096000" cy="369332"/>
          </a:xfrm>
          <a:prstGeom prst="rect">
            <a:avLst/>
          </a:prstGeom>
          <a:noFill/>
        </p:spPr>
        <p:txBody>
          <a:bodyPr wrap="square">
            <a:spAutoFit/>
          </a:bodyPr>
          <a:lstStyle/>
          <a:p>
            <a:r>
              <a:rPr lang="en-US" dirty="0">
                <a:hlinkClick r:id="rId2"/>
              </a:rPr>
              <a:t>https://www.nature.com/articles/s41586-023-05874-3</a:t>
            </a:r>
            <a:endParaRPr lang="en-US" dirty="0"/>
          </a:p>
        </p:txBody>
      </p:sp>
      <p:sp>
        <p:nvSpPr>
          <p:cNvPr id="7" name="TextBox 6">
            <a:extLst>
              <a:ext uri="{FF2B5EF4-FFF2-40B4-BE49-F238E27FC236}">
                <a16:creationId xmlns:a16="http://schemas.microsoft.com/office/drawing/2014/main" id="{B73E4385-AD2B-9765-2B28-2B81BCD62DAE}"/>
              </a:ext>
            </a:extLst>
          </p:cNvPr>
          <p:cNvSpPr txBox="1"/>
          <p:nvPr/>
        </p:nvSpPr>
        <p:spPr>
          <a:xfrm>
            <a:off x="634052" y="1776278"/>
            <a:ext cx="11184665" cy="646331"/>
          </a:xfrm>
          <a:prstGeom prst="rect">
            <a:avLst/>
          </a:prstGeom>
          <a:noFill/>
        </p:spPr>
        <p:txBody>
          <a:bodyPr wrap="none" rtlCol="0">
            <a:spAutoFit/>
          </a:bodyPr>
          <a:lstStyle/>
          <a:p>
            <a:pPr algn="ctr"/>
            <a:r>
              <a:rPr lang="en-US" dirty="0"/>
              <a:t>Tumorigenesis was proposed to occur in a two-step process: an initiating step that induces mutations in healthy cells, </a:t>
            </a:r>
          </a:p>
          <a:p>
            <a:pPr algn="ctr"/>
            <a:r>
              <a:rPr lang="en-US" dirty="0"/>
              <a:t>followed by a promoter step that triggers cancer development</a:t>
            </a:r>
          </a:p>
        </p:txBody>
      </p:sp>
      <p:pic>
        <p:nvPicPr>
          <p:cNvPr id="9" name="Picture 8">
            <a:extLst>
              <a:ext uri="{FF2B5EF4-FFF2-40B4-BE49-F238E27FC236}">
                <a16:creationId xmlns:a16="http://schemas.microsoft.com/office/drawing/2014/main" id="{CC311605-EBD1-72F8-DF0C-F925D5D88DC9}"/>
              </a:ext>
            </a:extLst>
          </p:cNvPr>
          <p:cNvPicPr>
            <a:picLocks noChangeAspect="1"/>
          </p:cNvPicPr>
          <p:nvPr/>
        </p:nvPicPr>
        <p:blipFill>
          <a:blip r:embed="rId3"/>
          <a:stretch>
            <a:fillRect/>
          </a:stretch>
        </p:blipFill>
        <p:spPr>
          <a:xfrm>
            <a:off x="2050008" y="2739884"/>
            <a:ext cx="8513360" cy="3391015"/>
          </a:xfrm>
          <a:prstGeom prst="rect">
            <a:avLst/>
          </a:prstGeom>
        </p:spPr>
      </p:pic>
      <p:sp>
        <p:nvSpPr>
          <p:cNvPr id="2" name="Title 1">
            <a:extLst>
              <a:ext uri="{FF2B5EF4-FFF2-40B4-BE49-F238E27FC236}">
                <a16:creationId xmlns:a16="http://schemas.microsoft.com/office/drawing/2014/main" id="{05019A37-452F-34A0-EF52-0C1932DA977B}"/>
              </a:ext>
            </a:extLst>
          </p:cNvPr>
          <p:cNvSpPr>
            <a:spLocks noGrp="1"/>
          </p:cNvSpPr>
          <p:nvPr>
            <p:ph type="title"/>
          </p:nvPr>
        </p:nvSpPr>
        <p:spPr>
          <a:xfrm>
            <a:off x="0" y="58737"/>
            <a:ext cx="11982734" cy="1325563"/>
          </a:xfrm>
        </p:spPr>
        <p:txBody>
          <a:bodyPr>
            <a:normAutofit fontScale="90000"/>
          </a:bodyPr>
          <a:lstStyle/>
          <a:p>
            <a:pPr algn="ctr"/>
            <a:r>
              <a:rPr lang="en-US" dirty="0"/>
              <a:t>A complete understanding of how exposure to environmental substances promotes cancer is lacking</a:t>
            </a:r>
          </a:p>
        </p:txBody>
      </p:sp>
    </p:spTree>
    <p:extLst>
      <p:ext uri="{BB962C8B-B14F-4D97-AF65-F5344CB8AC3E}">
        <p14:creationId xmlns:p14="http://schemas.microsoft.com/office/powerpoint/2010/main" val="366917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CAA65-1470-1CEE-B094-FA73450E7D9C}"/>
              </a:ext>
            </a:extLst>
          </p:cNvPr>
          <p:cNvSpPr>
            <a:spLocks noGrp="1"/>
          </p:cNvSpPr>
          <p:nvPr>
            <p:ph type="title"/>
          </p:nvPr>
        </p:nvSpPr>
        <p:spPr>
          <a:xfrm>
            <a:off x="0" y="58737"/>
            <a:ext cx="11982734" cy="1325563"/>
          </a:xfrm>
        </p:spPr>
        <p:txBody>
          <a:bodyPr>
            <a:normAutofit/>
          </a:bodyPr>
          <a:lstStyle/>
          <a:p>
            <a:pPr algn="ctr"/>
            <a:r>
              <a:rPr lang="en-US" dirty="0"/>
              <a:t>Oncogenic mutation in normal cells</a:t>
            </a:r>
          </a:p>
        </p:txBody>
      </p:sp>
      <p:pic>
        <p:nvPicPr>
          <p:cNvPr id="6" name="Picture 5">
            <a:extLst>
              <a:ext uri="{FF2B5EF4-FFF2-40B4-BE49-F238E27FC236}">
                <a16:creationId xmlns:a16="http://schemas.microsoft.com/office/drawing/2014/main" id="{37A93600-6D6E-61DB-53F3-6EEE4DF563DD}"/>
              </a:ext>
            </a:extLst>
          </p:cNvPr>
          <p:cNvPicPr>
            <a:picLocks noChangeAspect="1"/>
          </p:cNvPicPr>
          <p:nvPr/>
        </p:nvPicPr>
        <p:blipFill>
          <a:blip r:embed="rId2"/>
          <a:stretch>
            <a:fillRect/>
          </a:stretch>
        </p:blipFill>
        <p:spPr>
          <a:xfrm>
            <a:off x="559558" y="1384300"/>
            <a:ext cx="7772400" cy="1366019"/>
          </a:xfrm>
          <a:prstGeom prst="rect">
            <a:avLst/>
          </a:prstGeom>
        </p:spPr>
      </p:pic>
      <p:pic>
        <p:nvPicPr>
          <p:cNvPr id="8" name="Picture 7">
            <a:extLst>
              <a:ext uri="{FF2B5EF4-FFF2-40B4-BE49-F238E27FC236}">
                <a16:creationId xmlns:a16="http://schemas.microsoft.com/office/drawing/2014/main" id="{AA7431F5-F7E8-A727-CE0F-D8C209A0D6EF}"/>
              </a:ext>
            </a:extLst>
          </p:cNvPr>
          <p:cNvPicPr>
            <a:picLocks noChangeAspect="1"/>
          </p:cNvPicPr>
          <p:nvPr/>
        </p:nvPicPr>
        <p:blipFill>
          <a:blip r:embed="rId3"/>
          <a:stretch>
            <a:fillRect/>
          </a:stretch>
        </p:blipFill>
        <p:spPr>
          <a:xfrm>
            <a:off x="1694028" y="3068064"/>
            <a:ext cx="3185870" cy="3731199"/>
          </a:xfrm>
          <a:prstGeom prst="rect">
            <a:avLst/>
          </a:prstGeom>
        </p:spPr>
      </p:pic>
      <p:sp>
        <p:nvSpPr>
          <p:cNvPr id="9" name="TextBox 8">
            <a:extLst>
              <a:ext uri="{FF2B5EF4-FFF2-40B4-BE49-F238E27FC236}">
                <a16:creationId xmlns:a16="http://schemas.microsoft.com/office/drawing/2014/main" id="{95F628CD-3929-3983-6D6B-32575CEA44F3}"/>
              </a:ext>
            </a:extLst>
          </p:cNvPr>
          <p:cNvSpPr txBox="1"/>
          <p:nvPr/>
        </p:nvSpPr>
        <p:spPr>
          <a:xfrm>
            <a:off x="5036024" y="3893698"/>
            <a:ext cx="7087581" cy="2308324"/>
          </a:xfrm>
          <a:prstGeom prst="rect">
            <a:avLst/>
          </a:prstGeom>
          <a:noFill/>
        </p:spPr>
        <p:txBody>
          <a:bodyPr wrap="none" rtlCol="0">
            <a:spAutoFit/>
          </a:bodyPr>
          <a:lstStyle/>
          <a:p>
            <a:r>
              <a:rPr lang="en-US" dirty="0"/>
              <a:t>Schematic representation of the mutant clones in an average 1 cm</a:t>
            </a:r>
            <a:r>
              <a:rPr lang="en-US" baseline="30000" dirty="0"/>
              <a:t>2</a:t>
            </a:r>
            <a:r>
              <a:rPr lang="en-US" dirty="0"/>
              <a:t> </a:t>
            </a:r>
          </a:p>
          <a:p>
            <a:r>
              <a:rPr lang="en-US" b="1" dirty="0"/>
              <a:t>of normal eyelid skin</a:t>
            </a:r>
            <a:r>
              <a:rPr lang="en-US" dirty="0"/>
              <a:t>.</a:t>
            </a:r>
          </a:p>
          <a:p>
            <a:endParaRPr lang="en-US" dirty="0"/>
          </a:p>
          <a:p>
            <a:r>
              <a:rPr lang="en-US" dirty="0"/>
              <a:t>To generate the figure, several biopsies were randomly selected </a:t>
            </a:r>
          </a:p>
          <a:p>
            <a:r>
              <a:rPr lang="en-US" dirty="0"/>
              <a:t>to amount to 1 cm</a:t>
            </a:r>
            <a:r>
              <a:rPr lang="en-US" baseline="30000" dirty="0"/>
              <a:t>2</a:t>
            </a:r>
            <a:r>
              <a:rPr lang="en-US" dirty="0"/>
              <a:t> of sequenced skin, and all clones observed </a:t>
            </a:r>
          </a:p>
          <a:p>
            <a:r>
              <a:rPr lang="en-US" dirty="0"/>
              <a:t>these biopsies were represented as circles randomly distributed in space. </a:t>
            </a:r>
          </a:p>
          <a:p>
            <a:r>
              <a:rPr lang="en-US" dirty="0"/>
              <a:t>The density, size, and simulated nesting of clones are all based </a:t>
            </a:r>
          </a:p>
          <a:p>
            <a:r>
              <a:rPr lang="en-US" dirty="0"/>
              <a:t>on the sequencing data obtained in this study</a:t>
            </a:r>
          </a:p>
        </p:txBody>
      </p:sp>
    </p:spTree>
    <p:extLst>
      <p:ext uri="{BB962C8B-B14F-4D97-AF65-F5344CB8AC3E}">
        <p14:creationId xmlns:p14="http://schemas.microsoft.com/office/powerpoint/2010/main" val="630493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5C63E7-6F39-5F88-DA15-94D3676C3505}"/>
              </a:ext>
            </a:extLst>
          </p:cNvPr>
          <p:cNvSpPr>
            <a:spLocks noGrp="1"/>
          </p:cNvSpPr>
          <p:nvPr>
            <p:ph type="title"/>
          </p:nvPr>
        </p:nvSpPr>
        <p:spPr>
          <a:xfrm>
            <a:off x="838199" y="58737"/>
            <a:ext cx="10515600" cy="1325563"/>
          </a:xfrm>
        </p:spPr>
        <p:txBody>
          <a:bodyPr/>
          <a:lstStyle/>
          <a:p>
            <a:pPr algn="ctr"/>
            <a:r>
              <a:rPr lang="en-US" dirty="0"/>
              <a:t>Pollution and cancer</a:t>
            </a:r>
          </a:p>
        </p:txBody>
      </p:sp>
      <p:sp>
        <p:nvSpPr>
          <p:cNvPr id="5" name="TextBox 4">
            <a:extLst>
              <a:ext uri="{FF2B5EF4-FFF2-40B4-BE49-F238E27FC236}">
                <a16:creationId xmlns:a16="http://schemas.microsoft.com/office/drawing/2014/main" id="{3BA2D371-790B-24AA-DD9D-65670C867C2C}"/>
              </a:ext>
            </a:extLst>
          </p:cNvPr>
          <p:cNvSpPr txBox="1"/>
          <p:nvPr/>
        </p:nvSpPr>
        <p:spPr>
          <a:xfrm>
            <a:off x="588352" y="1698199"/>
            <a:ext cx="11241795" cy="1754326"/>
          </a:xfrm>
          <a:prstGeom prst="rect">
            <a:avLst/>
          </a:prstGeom>
          <a:noFill/>
        </p:spPr>
        <p:txBody>
          <a:bodyPr wrap="none" rtlCol="0">
            <a:spAutoFit/>
          </a:bodyPr>
          <a:lstStyle/>
          <a:p>
            <a:r>
              <a:rPr lang="en-US" dirty="0"/>
              <a:t>A pair of researchers, one in Hong Kong and one in Birmingham, United Kingdom,</a:t>
            </a:r>
          </a:p>
          <a:p>
            <a:r>
              <a:rPr lang="en-US" dirty="0"/>
              <a:t>studied long-term exposure to ambient fine particulate matter, a mixture of environmental pollutants that come from </a:t>
            </a:r>
          </a:p>
          <a:p>
            <a:r>
              <a:rPr lang="en-US" dirty="0"/>
              <a:t>transportation and power generation, among other sources. </a:t>
            </a:r>
          </a:p>
          <a:p>
            <a:endParaRPr lang="en-US" dirty="0"/>
          </a:p>
          <a:p>
            <a:endParaRPr lang="en-US" dirty="0"/>
          </a:p>
          <a:p>
            <a:r>
              <a:rPr lang="en-US" dirty="0"/>
              <a:t>Ambient fine particulate matter has an aerodynamic diameter of less than 2.5 micrometers and is known as PM</a:t>
            </a:r>
            <a:r>
              <a:rPr lang="en-US" baseline="-25000" dirty="0"/>
              <a:t>2.5</a:t>
            </a:r>
            <a:r>
              <a:rPr lang="en-US" dirty="0"/>
              <a:t>.</a:t>
            </a:r>
          </a:p>
        </p:txBody>
      </p:sp>
      <p:sp>
        <p:nvSpPr>
          <p:cNvPr id="6" name="TextBox 5">
            <a:extLst>
              <a:ext uri="{FF2B5EF4-FFF2-40B4-BE49-F238E27FC236}">
                <a16:creationId xmlns:a16="http://schemas.microsoft.com/office/drawing/2014/main" id="{99F3DF29-B468-7FDC-C413-4025CA10FD6B}"/>
              </a:ext>
            </a:extLst>
          </p:cNvPr>
          <p:cNvSpPr txBox="1"/>
          <p:nvPr/>
        </p:nvSpPr>
        <p:spPr>
          <a:xfrm>
            <a:off x="6235700" y="6413111"/>
            <a:ext cx="5798382" cy="246221"/>
          </a:xfrm>
          <a:prstGeom prst="rect">
            <a:avLst/>
          </a:prstGeom>
          <a:noFill/>
        </p:spPr>
        <p:txBody>
          <a:bodyPr wrap="none" rtlCol="0">
            <a:spAutoFit/>
          </a:bodyPr>
          <a:lstStyle/>
          <a:p>
            <a:r>
              <a:rPr lang="en-US" sz="1000" dirty="0">
                <a:hlinkClick r:id="rId2"/>
              </a:rPr>
              <a:t>https://aacrjournals.org/cebp/article/25/5/839/71066/Cancer-Mortality-Risks-from-Long-term-Exposure-to</a:t>
            </a:r>
            <a:endParaRPr lang="en-US" sz="1000" dirty="0"/>
          </a:p>
        </p:txBody>
      </p:sp>
      <p:sp>
        <p:nvSpPr>
          <p:cNvPr id="7" name="TextBox 6">
            <a:extLst>
              <a:ext uri="{FF2B5EF4-FFF2-40B4-BE49-F238E27FC236}">
                <a16:creationId xmlns:a16="http://schemas.microsoft.com/office/drawing/2014/main" id="{E5BCBC3B-30DB-098B-708F-CCB46C6E2237}"/>
              </a:ext>
            </a:extLst>
          </p:cNvPr>
          <p:cNvSpPr txBox="1"/>
          <p:nvPr/>
        </p:nvSpPr>
        <p:spPr>
          <a:xfrm>
            <a:off x="588352" y="3959472"/>
            <a:ext cx="10200934" cy="1200329"/>
          </a:xfrm>
          <a:prstGeom prst="rect">
            <a:avLst/>
          </a:prstGeom>
          <a:noFill/>
        </p:spPr>
        <p:txBody>
          <a:bodyPr wrap="none" rtlCol="0">
            <a:spAutoFit/>
          </a:bodyPr>
          <a:lstStyle/>
          <a:p>
            <a:r>
              <a:rPr lang="en-US" dirty="0"/>
              <a:t>PM</a:t>
            </a:r>
            <a:r>
              <a:rPr lang="en-US" baseline="-25000" dirty="0"/>
              <a:t>2.5</a:t>
            </a:r>
            <a:r>
              <a:rPr lang="en-US" dirty="0"/>
              <a:t> was associated with increased risk of mortality for all causes of cancer [HR, 1.22 (95% CI, 1.11–1.34)] </a:t>
            </a:r>
          </a:p>
          <a:p>
            <a:r>
              <a:rPr lang="en-US" dirty="0"/>
              <a:t>and for specific cause of cancer in upper digestive tract [1.42 (1.06–1.89)], </a:t>
            </a:r>
          </a:p>
          <a:p>
            <a:r>
              <a:rPr lang="en-US" dirty="0"/>
              <a:t>digestive accessory organs [1.35 (1.06–1.71)] in all subjects; breast [1.80 (1.26–2.55)] in females; </a:t>
            </a:r>
          </a:p>
          <a:p>
            <a:r>
              <a:rPr lang="en-US" dirty="0"/>
              <a:t>and lung [1.36 (1.05–1.77)] in males</a:t>
            </a:r>
          </a:p>
        </p:txBody>
      </p:sp>
    </p:spTree>
    <p:extLst>
      <p:ext uri="{BB962C8B-B14F-4D97-AF65-F5344CB8AC3E}">
        <p14:creationId xmlns:p14="http://schemas.microsoft.com/office/powerpoint/2010/main" val="2100029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184527-F9E1-4699-1AE8-8C82A4DB8660}"/>
              </a:ext>
            </a:extLst>
          </p:cNvPr>
          <p:cNvSpPr txBox="1"/>
          <p:nvPr/>
        </p:nvSpPr>
        <p:spPr>
          <a:xfrm>
            <a:off x="342900" y="227462"/>
            <a:ext cx="11506200" cy="6771084"/>
          </a:xfrm>
          <a:prstGeom prst="rect">
            <a:avLst/>
          </a:prstGeom>
          <a:noFill/>
        </p:spPr>
        <p:txBody>
          <a:bodyPr wrap="square" rtlCol="0">
            <a:spAutoFit/>
          </a:bodyPr>
          <a:lstStyle/>
          <a:p>
            <a:r>
              <a:rPr lang="en-US" sz="1600" dirty="0"/>
              <a:t>The </a:t>
            </a:r>
            <a:r>
              <a:rPr lang="en-US" sz="1600" dirty="0">
                <a:hlinkClick r:id="rId2"/>
              </a:rPr>
              <a:t>study</a:t>
            </a:r>
            <a:r>
              <a:rPr lang="en-US" sz="1600" dirty="0"/>
              <a:t> enrolled 66,280 residents of Hong Kong, all of whom were age 65 or older when initially recruited between 1998 and 2001. </a:t>
            </a:r>
          </a:p>
          <a:p>
            <a:endParaRPr lang="en-US" sz="1600" dirty="0"/>
          </a:p>
          <a:p>
            <a:r>
              <a:rPr lang="en-US" sz="1600" dirty="0"/>
              <a:t>The researchers followed the study subjects until 2011, ascertaining causes of death from Hong Kong registrations.</a:t>
            </a:r>
          </a:p>
          <a:p>
            <a:r>
              <a:rPr lang="en-US" sz="1600" dirty="0"/>
              <a:t>Annual concentrations of PM</a:t>
            </a:r>
            <a:r>
              <a:rPr lang="en-US" sz="1600" baseline="-25000" dirty="0"/>
              <a:t>2.5</a:t>
            </a:r>
            <a:r>
              <a:rPr lang="en-US" sz="1600" dirty="0"/>
              <a:t> at their homes were estimated using data from satellites and fixed-site monitors.</a:t>
            </a:r>
          </a:p>
          <a:p>
            <a:endParaRPr lang="en-US" sz="1600" dirty="0"/>
          </a:p>
          <a:p>
            <a:r>
              <a:rPr lang="en-US" sz="1600" dirty="0"/>
              <a:t>After adjusting for smoking status and excluding deaths that had occurred within three years of the baseline to control for competing diseases, the study showed that for every 10 microgram per cubic meter (µg/m3) of increased exposure to PM</a:t>
            </a:r>
            <a:r>
              <a:rPr lang="en-US" sz="1600" baseline="-25000" dirty="0"/>
              <a:t>2.5</a:t>
            </a:r>
            <a:r>
              <a:rPr lang="en-US" sz="1600" dirty="0"/>
              <a:t>, risk of dying from any cancer rose by 22 percent.</a:t>
            </a:r>
          </a:p>
          <a:p>
            <a:endParaRPr lang="en-US" sz="1600" dirty="0"/>
          </a:p>
          <a:p>
            <a:r>
              <a:rPr lang="en-US" sz="1600" dirty="0"/>
              <a:t>For cancers of the upper digestive tract, </a:t>
            </a:r>
            <a:r>
              <a:rPr lang="en-US" sz="1600" b="1" i="1" dirty="0"/>
              <a:t>the mortality risk was 42 percent higher.</a:t>
            </a:r>
          </a:p>
          <a:p>
            <a:endParaRPr lang="en-US" sz="1600" dirty="0"/>
          </a:p>
          <a:p>
            <a:r>
              <a:rPr lang="en-US" sz="1600" dirty="0"/>
              <a:t>For cancers of the accessory digestive organs, which include the liver, bile ducts, gall bladder, and pancreas, the mortality risk was 35 percent higher.</a:t>
            </a:r>
          </a:p>
          <a:p>
            <a:r>
              <a:rPr lang="en-US" sz="1600" dirty="0"/>
              <a:t>For breast cancer, the mortality risk was 80 percent higher.</a:t>
            </a:r>
          </a:p>
          <a:p>
            <a:endParaRPr lang="en-US" sz="1600" dirty="0"/>
          </a:p>
          <a:p>
            <a:r>
              <a:rPr lang="en-US" sz="1600" dirty="0"/>
              <a:t>And for lung cancer, the mortality risk was 36 percent higher. All figures are per 10 µg/m3 increased exposure to PM</a:t>
            </a:r>
            <a:r>
              <a:rPr lang="en-US" sz="1600" baseline="-25000" dirty="0"/>
              <a:t>2.5</a:t>
            </a:r>
            <a:r>
              <a:rPr lang="en-US" sz="1600" dirty="0"/>
              <a:t>.</a:t>
            </a:r>
          </a:p>
          <a:p>
            <a:endParaRPr lang="en-US" sz="1600" dirty="0"/>
          </a:p>
          <a:p>
            <a:r>
              <a:rPr lang="en-US" sz="1600" dirty="0"/>
              <a:t>Pollution might spark defects in DNA repair function, alterations in the body’s immune response, or inflammation that triggers angiogenesis, the growth of new blood vessels that allows tumors to spread.</a:t>
            </a:r>
          </a:p>
          <a:p>
            <a:r>
              <a:rPr lang="en-US" sz="1600" dirty="0"/>
              <a:t>In the case of the digestive organs, pollution could affect gut microbiota and influence the development of cancer, they said.</a:t>
            </a:r>
          </a:p>
          <a:p>
            <a:endParaRPr lang="en-US" sz="1600" dirty="0"/>
          </a:p>
          <a:p>
            <a:r>
              <a:rPr lang="en-US" sz="1600" dirty="0"/>
              <a:t>“The implications for other similar cities around the world are that PM</a:t>
            </a:r>
            <a:r>
              <a:rPr lang="en-US" sz="1600" baseline="-25000" dirty="0"/>
              <a:t>2.5</a:t>
            </a:r>
            <a:r>
              <a:rPr lang="en-US" sz="1600" dirty="0"/>
              <a:t> must be reduced as much and as fast as possible,” he said. “Air pollution remains a clear, modifiable public health concern.”</a:t>
            </a:r>
          </a:p>
          <a:p>
            <a:endParaRPr lang="en-US" sz="1600" dirty="0"/>
          </a:p>
          <a:p>
            <a:r>
              <a:rPr lang="en-US" sz="1600" dirty="0"/>
              <a:t>Dr. Thach cautioned that pollution is just one risk factor for cancer, and others, such as diet and exercise, may be more significant and more modifiable risk factors.</a:t>
            </a:r>
          </a:p>
          <a:p>
            <a:endParaRPr lang="en-US" dirty="0"/>
          </a:p>
        </p:txBody>
      </p:sp>
    </p:spTree>
    <p:extLst>
      <p:ext uri="{BB962C8B-B14F-4D97-AF65-F5344CB8AC3E}">
        <p14:creationId xmlns:p14="http://schemas.microsoft.com/office/powerpoint/2010/main" val="2377006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4D68CF-6D06-A647-AFC1-8DE64981EC61}"/>
              </a:ext>
            </a:extLst>
          </p:cNvPr>
          <p:cNvSpPr txBox="1"/>
          <p:nvPr/>
        </p:nvSpPr>
        <p:spPr>
          <a:xfrm>
            <a:off x="257602" y="1684255"/>
            <a:ext cx="6096000" cy="1477328"/>
          </a:xfrm>
          <a:prstGeom prst="rect">
            <a:avLst/>
          </a:prstGeom>
          <a:noFill/>
        </p:spPr>
        <p:txBody>
          <a:bodyPr wrap="square">
            <a:spAutoFit/>
          </a:bodyPr>
          <a:lstStyle/>
          <a:p>
            <a:r>
              <a:rPr lang="en-US" b="1" dirty="0"/>
              <a:t>environmental particulate matter measuring ≤2.5 </a:t>
            </a:r>
            <a:r>
              <a:rPr lang="el-GR" b="1" dirty="0"/>
              <a:t>μ</a:t>
            </a:r>
            <a:r>
              <a:rPr lang="en-US" b="1" dirty="0"/>
              <a:t>m (PM</a:t>
            </a:r>
            <a:r>
              <a:rPr lang="en-US" b="1" baseline="-25000" dirty="0"/>
              <a:t>2.5</a:t>
            </a:r>
            <a:r>
              <a:rPr lang="en-US" b="1" dirty="0"/>
              <a:t>), known to be associated with lung cancer risk, </a:t>
            </a:r>
          </a:p>
          <a:p>
            <a:endParaRPr lang="en-US" b="1" dirty="0"/>
          </a:p>
          <a:p>
            <a:r>
              <a:rPr lang="en-US" b="1" dirty="0"/>
              <a:t>promotes lung cancer by acting on cells that </a:t>
            </a:r>
            <a:r>
              <a:rPr lang="en-US" b="1" dirty="0" err="1"/>
              <a:t>harbour</a:t>
            </a:r>
            <a:r>
              <a:rPr lang="en-US" b="1" dirty="0"/>
              <a:t> </a:t>
            </a:r>
          </a:p>
          <a:p>
            <a:r>
              <a:rPr lang="en-US" b="1" u="sng" dirty="0">
                <a:solidFill>
                  <a:srgbClr val="FF0000"/>
                </a:solidFill>
              </a:rPr>
              <a:t>pre-existing oncogenic mutations </a:t>
            </a:r>
            <a:r>
              <a:rPr lang="en-US" b="1" dirty="0"/>
              <a:t>in healthy lung tissue.</a:t>
            </a:r>
          </a:p>
        </p:txBody>
      </p:sp>
      <p:sp>
        <p:nvSpPr>
          <p:cNvPr id="7" name="TextBox 6">
            <a:extLst>
              <a:ext uri="{FF2B5EF4-FFF2-40B4-BE49-F238E27FC236}">
                <a16:creationId xmlns:a16="http://schemas.microsoft.com/office/drawing/2014/main" id="{314B7066-5975-8B2A-9599-211B635715E7}"/>
              </a:ext>
            </a:extLst>
          </p:cNvPr>
          <p:cNvSpPr txBox="1"/>
          <p:nvPr/>
        </p:nvSpPr>
        <p:spPr>
          <a:xfrm>
            <a:off x="1" y="4997452"/>
            <a:ext cx="12192000" cy="923330"/>
          </a:xfrm>
          <a:prstGeom prst="rect">
            <a:avLst/>
          </a:prstGeom>
          <a:noFill/>
        </p:spPr>
        <p:txBody>
          <a:bodyPr wrap="square" rtlCol="0">
            <a:spAutoFit/>
          </a:bodyPr>
          <a:lstStyle/>
          <a:p>
            <a:pPr algn="ctr"/>
            <a:r>
              <a:rPr lang="en-US" dirty="0"/>
              <a:t>Focusing on EGFR-driven lung cancer, which is more common in never-smokers or light smokers, </a:t>
            </a:r>
          </a:p>
          <a:p>
            <a:pPr algn="ctr"/>
            <a:r>
              <a:rPr lang="en-US" dirty="0"/>
              <a:t>we found a significant association between  PM</a:t>
            </a:r>
            <a:r>
              <a:rPr lang="en-US" baseline="-25000" dirty="0"/>
              <a:t>2.5</a:t>
            </a:r>
            <a:r>
              <a:rPr lang="en-US" dirty="0"/>
              <a:t> levels and the incidence of lung cancer </a:t>
            </a:r>
          </a:p>
          <a:p>
            <a:pPr algn="ctr"/>
            <a:r>
              <a:rPr lang="en-US" dirty="0"/>
              <a:t>for 32,957 EGFR-driven lung cancer cases in four within-country cohorts.</a:t>
            </a:r>
          </a:p>
        </p:txBody>
      </p:sp>
      <p:pic>
        <p:nvPicPr>
          <p:cNvPr id="8" name="Picture 7">
            <a:extLst>
              <a:ext uri="{FF2B5EF4-FFF2-40B4-BE49-F238E27FC236}">
                <a16:creationId xmlns:a16="http://schemas.microsoft.com/office/drawing/2014/main" id="{4C05E9F9-E7D8-34A3-3878-06A9076AAF9F}"/>
              </a:ext>
            </a:extLst>
          </p:cNvPr>
          <p:cNvPicPr>
            <a:picLocks noChangeAspect="1"/>
          </p:cNvPicPr>
          <p:nvPr/>
        </p:nvPicPr>
        <p:blipFill>
          <a:blip r:embed="rId2"/>
          <a:stretch>
            <a:fillRect/>
          </a:stretch>
        </p:blipFill>
        <p:spPr>
          <a:xfrm>
            <a:off x="6554324" y="937218"/>
            <a:ext cx="4574593" cy="3586353"/>
          </a:xfrm>
          <a:prstGeom prst="rect">
            <a:avLst/>
          </a:prstGeom>
        </p:spPr>
      </p:pic>
      <p:sp>
        <p:nvSpPr>
          <p:cNvPr id="2" name="Title 1">
            <a:extLst>
              <a:ext uri="{FF2B5EF4-FFF2-40B4-BE49-F238E27FC236}">
                <a16:creationId xmlns:a16="http://schemas.microsoft.com/office/drawing/2014/main" id="{15095EA3-F274-85EA-1265-4DC84E341C90}"/>
              </a:ext>
            </a:extLst>
          </p:cNvPr>
          <p:cNvSpPr>
            <a:spLocks noGrp="1"/>
          </p:cNvSpPr>
          <p:nvPr>
            <p:ph type="title"/>
          </p:nvPr>
        </p:nvSpPr>
        <p:spPr>
          <a:xfrm>
            <a:off x="838199" y="58737"/>
            <a:ext cx="10515600" cy="1325563"/>
          </a:xfrm>
        </p:spPr>
        <p:txBody>
          <a:bodyPr/>
          <a:lstStyle/>
          <a:p>
            <a:pPr algn="ctr"/>
            <a:r>
              <a:rPr lang="en-US" dirty="0"/>
              <a:t>Environmental particles and lung cancer</a:t>
            </a:r>
          </a:p>
        </p:txBody>
      </p:sp>
    </p:spTree>
    <p:extLst>
      <p:ext uri="{BB962C8B-B14F-4D97-AF65-F5344CB8AC3E}">
        <p14:creationId xmlns:p14="http://schemas.microsoft.com/office/powerpoint/2010/main" val="3537148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D17DBF-BBFB-7E2C-4797-098F28B9A17F}"/>
              </a:ext>
            </a:extLst>
          </p:cNvPr>
          <p:cNvSpPr txBox="1"/>
          <p:nvPr/>
        </p:nvSpPr>
        <p:spPr>
          <a:xfrm>
            <a:off x="444500" y="274572"/>
            <a:ext cx="11468845" cy="646331"/>
          </a:xfrm>
          <a:prstGeom prst="rect">
            <a:avLst/>
          </a:prstGeom>
          <a:noFill/>
        </p:spPr>
        <p:txBody>
          <a:bodyPr wrap="none" rtlCol="0">
            <a:spAutoFit/>
          </a:bodyPr>
          <a:lstStyle/>
          <a:p>
            <a:r>
              <a:rPr lang="en-US" dirty="0"/>
              <a:t>Ultradeep mutational profiling of histologically normal lung tissue from 295 individuals across 3 clinical cohorts revealed </a:t>
            </a:r>
          </a:p>
          <a:p>
            <a:r>
              <a:rPr lang="en-US" b="1" dirty="0"/>
              <a:t>oncogenic </a:t>
            </a:r>
            <a:r>
              <a:rPr lang="en-US" b="1" i="1" dirty="0"/>
              <a:t>EGFR</a:t>
            </a:r>
            <a:r>
              <a:rPr lang="en-US" b="1" dirty="0"/>
              <a:t> and </a:t>
            </a:r>
            <a:r>
              <a:rPr lang="en-US" b="1" i="1" dirty="0"/>
              <a:t>KRAS</a:t>
            </a:r>
            <a:r>
              <a:rPr lang="en-US" b="1" dirty="0"/>
              <a:t> </a:t>
            </a:r>
            <a:r>
              <a:rPr lang="en-US" dirty="0"/>
              <a:t>driver mutations in 18% and 53% of healthy tissue samples, respectively. </a:t>
            </a:r>
          </a:p>
        </p:txBody>
      </p:sp>
      <p:sp>
        <p:nvSpPr>
          <p:cNvPr id="5" name="TextBox 4">
            <a:extLst>
              <a:ext uri="{FF2B5EF4-FFF2-40B4-BE49-F238E27FC236}">
                <a16:creationId xmlns:a16="http://schemas.microsoft.com/office/drawing/2014/main" id="{DC472C50-B1DD-5897-397F-22EA6EC2B820}"/>
              </a:ext>
            </a:extLst>
          </p:cNvPr>
          <p:cNvSpPr txBox="1"/>
          <p:nvPr/>
        </p:nvSpPr>
        <p:spPr>
          <a:xfrm>
            <a:off x="908524" y="5976138"/>
            <a:ext cx="9988632" cy="646331"/>
          </a:xfrm>
          <a:prstGeom prst="rect">
            <a:avLst/>
          </a:prstGeom>
          <a:noFill/>
        </p:spPr>
        <p:txBody>
          <a:bodyPr wrap="none" rtlCol="0">
            <a:spAutoFit/>
          </a:bodyPr>
          <a:lstStyle/>
          <a:p>
            <a:pPr algn="ctr"/>
            <a:r>
              <a:rPr lang="en-US" dirty="0"/>
              <a:t>These findings collectively support a </a:t>
            </a:r>
            <a:r>
              <a:rPr lang="en-US" dirty="0" err="1"/>
              <a:t>tumour</a:t>
            </a:r>
            <a:r>
              <a:rPr lang="en-US" dirty="0"/>
              <a:t>-promoting role for  PM</a:t>
            </a:r>
            <a:r>
              <a:rPr lang="en-US" baseline="-25000" dirty="0"/>
              <a:t>2.5</a:t>
            </a:r>
            <a:r>
              <a:rPr lang="en-US" dirty="0"/>
              <a:t> air pollutants  </a:t>
            </a:r>
          </a:p>
          <a:p>
            <a:pPr algn="ctr"/>
            <a:r>
              <a:rPr lang="en-US" dirty="0"/>
              <a:t>and provide impetus for public health policy initiatives to address air pollution to reduce disease burden.</a:t>
            </a:r>
          </a:p>
        </p:txBody>
      </p:sp>
      <p:pic>
        <p:nvPicPr>
          <p:cNvPr id="7" name="Picture 6">
            <a:extLst>
              <a:ext uri="{FF2B5EF4-FFF2-40B4-BE49-F238E27FC236}">
                <a16:creationId xmlns:a16="http://schemas.microsoft.com/office/drawing/2014/main" id="{355BA358-B9CB-DDAD-E0CB-FC2B8A2237A3}"/>
              </a:ext>
            </a:extLst>
          </p:cNvPr>
          <p:cNvPicPr>
            <a:picLocks noChangeAspect="1"/>
          </p:cNvPicPr>
          <p:nvPr/>
        </p:nvPicPr>
        <p:blipFill>
          <a:blip r:embed="rId2"/>
          <a:srcRect t="51669"/>
          <a:stretch>
            <a:fillRect/>
          </a:stretch>
        </p:blipFill>
        <p:spPr>
          <a:xfrm>
            <a:off x="1392736" y="1488103"/>
            <a:ext cx="9406528" cy="4318926"/>
          </a:xfrm>
          <a:prstGeom prst="rect">
            <a:avLst/>
          </a:prstGeom>
        </p:spPr>
      </p:pic>
    </p:spTree>
    <p:extLst>
      <p:ext uri="{BB962C8B-B14F-4D97-AF65-F5344CB8AC3E}">
        <p14:creationId xmlns:p14="http://schemas.microsoft.com/office/powerpoint/2010/main" val="486016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FCCD09-E789-3CE8-2ED5-AD9E03BB8833}"/>
              </a:ext>
            </a:extLst>
          </p:cNvPr>
          <p:cNvSpPr txBox="1"/>
          <p:nvPr/>
        </p:nvSpPr>
        <p:spPr>
          <a:xfrm>
            <a:off x="117901" y="311455"/>
            <a:ext cx="11642546" cy="923330"/>
          </a:xfrm>
          <a:prstGeom prst="rect">
            <a:avLst/>
          </a:prstGeom>
          <a:noFill/>
        </p:spPr>
        <p:txBody>
          <a:bodyPr wrap="none" rtlCol="0">
            <a:spAutoFit/>
          </a:bodyPr>
          <a:lstStyle/>
          <a:p>
            <a:pPr algn="ctr"/>
            <a:r>
              <a:rPr lang="en-US" dirty="0"/>
              <a:t>Functional mouse models revealed that air pollutants cause an influx of macrophages into the lung and the release </a:t>
            </a:r>
          </a:p>
          <a:p>
            <a:pPr algn="ctr"/>
            <a:r>
              <a:rPr lang="en-US" dirty="0"/>
              <a:t>of interleukin-1</a:t>
            </a:r>
            <a:r>
              <a:rPr lang="el-GR" dirty="0"/>
              <a:t>β. </a:t>
            </a:r>
            <a:r>
              <a:rPr lang="en-US" dirty="0"/>
              <a:t>This process results in a progenitor-like cell state within EGFR mutant lung alveolar type II epithelial cells </a:t>
            </a:r>
          </a:p>
          <a:p>
            <a:pPr algn="ctr"/>
            <a:r>
              <a:rPr lang="en-US" dirty="0"/>
              <a:t>that fuels tumorigenesis.</a:t>
            </a:r>
          </a:p>
        </p:txBody>
      </p:sp>
      <p:pic>
        <p:nvPicPr>
          <p:cNvPr id="9" name="Picture 8">
            <a:extLst>
              <a:ext uri="{FF2B5EF4-FFF2-40B4-BE49-F238E27FC236}">
                <a16:creationId xmlns:a16="http://schemas.microsoft.com/office/drawing/2014/main" id="{4A0F32E0-C843-0B33-353F-0D64480F8373}"/>
              </a:ext>
            </a:extLst>
          </p:cNvPr>
          <p:cNvPicPr>
            <a:picLocks noChangeAspect="1"/>
          </p:cNvPicPr>
          <p:nvPr/>
        </p:nvPicPr>
        <p:blipFill>
          <a:blip r:embed="rId2"/>
          <a:stretch>
            <a:fillRect/>
          </a:stretch>
        </p:blipFill>
        <p:spPr>
          <a:xfrm>
            <a:off x="271704" y="1310185"/>
            <a:ext cx="11648591" cy="4913194"/>
          </a:xfrm>
          <a:prstGeom prst="rect">
            <a:avLst/>
          </a:prstGeom>
        </p:spPr>
      </p:pic>
    </p:spTree>
    <p:extLst>
      <p:ext uri="{BB962C8B-B14F-4D97-AF65-F5344CB8AC3E}">
        <p14:creationId xmlns:p14="http://schemas.microsoft.com/office/powerpoint/2010/main" val="2907066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6E7C76-E599-284E-B281-95EA67F0EB10}"/>
              </a:ext>
            </a:extLst>
          </p:cNvPr>
          <p:cNvPicPr>
            <a:picLocks noChangeAspect="1"/>
          </p:cNvPicPr>
          <p:nvPr/>
        </p:nvPicPr>
        <p:blipFill rotWithShape="1">
          <a:blip r:embed="rId3"/>
          <a:srcRect b="15354"/>
          <a:stretch/>
        </p:blipFill>
        <p:spPr>
          <a:xfrm>
            <a:off x="1463040" y="2011681"/>
            <a:ext cx="8885893" cy="3584448"/>
          </a:xfrm>
          <a:prstGeom prst="rect">
            <a:avLst/>
          </a:prstGeom>
        </p:spPr>
      </p:pic>
      <p:sp>
        <p:nvSpPr>
          <p:cNvPr id="5" name="Rectangle 4">
            <a:extLst>
              <a:ext uri="{FF2B5EF4-FFF2-40B4-BE49-F238E27FC236}">
                <a16:creationId xmlns:a16="http://schemas.microsoft.com/office/drawing/2014/main" id="{F689ABC8-B03E-894F-9091-9333CB7633CA}"/>
              </a:ext>
            </a:extLst>
          </p:cNvPr>
          <p:cNvSpPr/>
          <p:nvPr/>
        </p:nvSpPr>
        <p:spPr>
          <a:xfrm>
            <a:off x="1463040" y="5369357"/>
            <a:ext cx="738835" cy="314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1890C0F-E7BD-194F-9FB0-EAE06284C2FB}"/>
              </a:ext>
            </a:extLst>
          </p:cNvPr>
          <p:cNvSpPr txBox="1"/>
          <p:nvPr/>
        </p:nvSpPr>
        <p:spPr>
          <a:xfrm>
            <a:off x="161544" y="2880575"/>
            <a:ext cx="1353312" cy="923330"/>
          </a:xfrm>
          <a:prstGeom prst="rect">
            <a:avLst/>
          </a:prstGeom>
          <a:noFill/>
        </p:spPr>
        <p:txBody>
          <a:bodyPr wrap="square" rtlCol="0">
            <a:spAutoFit/>
          </a:bodyPr>
          <a:lstStyle/>
          <a:p>
            <a:pPr algn="r"/>
            <a:r>
              <a:rPr lang="en-US" dirty="0"/>
              <a:t># of mutations per Mb</a:t>
            </a:r>
          </a:p>
        </p:txBody>
      </p:sp>
      <p:sp>
        <p:nvSpPr>
          <p:cNvPr id="12" name="TextBox 11">
            <a:extLst>
              <a:ext uri="{FF2B5EF4-FFF2-40B4-BE49-F238E27FC236}">
                <a16:creationId xmlns:a16="http://schemas.microsoft.com/office/drawing/2014/main" id="{A50A0183-6383-1F41-8735-0C1D88DABB78}"/>
              </a:ext>
            </a:extLst>
          </p:cNvPr>
          <p:cNvSpPr txBox="1"/>
          <p:nvPr/>
        </p:nvSpPr>
        <p:spPr>
          <a:xfrm>
            <a:off x="9846945" y="6531862"/>
            <a:ext cx="1728358" cy="246221"/>
          </a:xfrm>
          <a:prstGeom prst="rect">
            <a:avLst/>
          </a:prstGeom>
          <a:noFill/>
        </p:spPr>
        <p:txBody>
          <a:bodyPr wrap="none" rtlCol="0">
            <a:spAutoFit/>
          </a:bodyPr>
          <a:lstStyle/>
          <a:p>
            <a:r>
              <a:rPr lang="en-US" sz="1000" dirty="0">
                <a:latin typeface="+mj-lt"/>
              </a:rPr>
              <a:t>(Lawrence et al, Nature 2013)</a:t>
            </a:r>
          </a:p>
        </p:txBody>
      </p:sp>
      <p:sp>
        <p:nvSpPr>
          <p:cNvPr id="13" name="TextBox 12">
            <a:extLst>
              <a:ext uri="{FF2B5EF4-FFF2-40B4-BE49-F238E27FC236}">
                <a16:creationId xmlns:a16="http://schemas.microsoft.com/office/drawing/2014/main" id="{1E515AB9-BD22-5F4E-A703-825856B137AC}"/>
              </a:ext>
            </a:extLst>
          </p:cNvPr>
          <p:cNvSpPr txBox="1"/>
          <p:nvPr/>
        </p:nvSpPr>
        <p:spPr>
          <a:xfrm>
            <a:off x="10342227" y="2257089"/>
            <a:ext cx="1353312" cy="646331"/>
          </a:xfrm>
          <a:prstGeom prst="rect">
            <a:avLst/>
          </a:prstGeom>
          <a:noFill/>
        </p:spPr>
        <p:txBody>
          <a:bodyPr wrap="square" rtlCol="0">
            <a:spAutoFit/>
          </a:bodyPr>
          <a:lstStyle/>
          <a:p>
            <a:r>
              <a:rPr lang="en-US" dirty="0">
                <a:latin typeface="Bradley Hand" pitchFamily="2" charset="77"/>
              </a:rPr>
              <a:t>(Whole</a:t>
            </a:r>
          </a:p>
          <a:p>
            <a:r>
              <a:rPr lang="en-US" u="sng" dirty="0">
                <a:latin typeface="Bradley Hand" pitchFamily="2" charset="77"/>
              </a:rPr>
              <a:t>exome</a:t>
            </a:r>
            <a:r>
              <a:rPr lang="en-US" dirty="0">
                <a:latin typeface="Bradley Hand" pitchFamily="2" charset="77"/>
              </a:rPr>
              <a:t> seq.)</a:t>
            </a:r>
          </a:p>
        </p:txBody>
      </p:sp>
      <p:sp>
        <p:nvSpPr>
          <p:cNvPr id="3" name="Slide Number Placeholder 2">
            <a:extLst>
              <a:ext uri="{FF2B5EF4-FFF2-40B4-BE49-F238E27FC236}">
                <a16:creationId xmlns:a16="http://schemas.microsoft.com/office/drawing/2014/main" id="{D664D2D6-3C31-9C28-6A6F-B04FBDEBDAD9}"/>
              </a:ext>
            </a:extLst>
          </p:cNvPr>
          <p:cNvSpPr>
            <a:spLocks noGrp="1"/>
          </p:cNvSpPr>
          <p:nvPr>
            <p:ph type="sldNum" sz="quarter" idx="12"/>
          </p:nvPr>
        </p:nvSpPr>
        <p:spPr/>
        <p:txBody>
          <a:bodyPr/>
          <a:lstStyle/>
          <a:p>
            <a:fld id="{0E047AD2-8792-EE4A-9934-DF8EDEE9092B}" type="slidenum">
              <a:rPr lang="en-US" smtClean="0"/>
              <a:t>18</a:t>
            </a:fld>
            <a:endParaRPr lang="en-US" dirty="0"/>
          </a:p>
        </p:txBody>
      </p:sp>
      <p:sp>
        <p:nvSpPr>
          <p:cNvPr id="7" name="Title 1">
            <a:extLst>
              <a:ext uri="{FF2B5EF4-FFF2-40B4-BE49-F238E27FC236}">
                <a16:creationId xmlns:a16="http://schemas.microsoft.com/office/drawing/2014/main" id="{75E2561B-6E64-5921-0F98-7930F7D00718}"/>
              </a:ext>
            </a:extLst>
          </p:cNvPr>
          <p:cNvSpPr txBox="1">
            <a:spLocks/>
          </p:cNvSpPr>
          <p:nvPr/>
        </p:nvSpPr>
        <p:spPr>
          <a:xfrm>
            <a:off x="838200" y="30600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Cancer cells are full of mutations</a:t>
            </a:r>
          </a:p>
        </p:txBody>
      </p:sp>
    </p:spTree>
    <p:extLst>
      <p:ext uri="{BB962C8B-B14F-4D97-AF65-F5344CB8AC3E}">
        <p14:creationId xmlns:p14="http://schemas.microsoft.com/office/powerpoint/2010/main" val="3898658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6E7C76-E599-284E-B281-95EA67F0EB10}"/>
              </a:ext>
            </a:extLst>
          </p:cNvPr>
          <p:cNvPicPr>
            <a:picLocks noChangeAspect="1"/>
          </p:cNvPicPr>
          <p:nvPr/>
        </p:nvPicPr>
        <p:blipFill rotWithShape="1">
          <a:blip r:embed="rId3"/>
          <a:srcRect b="15354"/>
          <a:stretch/>
        </p:blipFill>
        <p:spPr>
          <a:xfrm>
            <a:off x="1463040" y="2011681"/>
            <a:ext cx="8885893" cy="3584448"/>
          </a:xfrm>
          <a:prstGeom prst="rect">
            <a:avLst/>
          </a:prstGeom>
        </p:spPr>
      </p:pic>
      <p:sp>
        <p:nvSpPr>
          <p:cNvPr id="5" name="Rectangle 4">
            <a:extLst>
              <a:ext uri="{FF2B5EF4-FFF2-40B4-BE49-F238E27FC236}">
                <a16:creationId xmlns:a16="http://schemas.microsoft.com/office/drawing/2014/main" id="{F689ABC8-B03E-894F-9091-9333CB7633CA}"/>
              </a:ext>
            </a:extLst>
          </p:cNvPr>
          <p:cNvSpPr/>
          <p:nvPr/>
        </p:nvSpPr>
        <p:spPr>
          <a:xfrm>
            <a:off x="1463040" y="5369357"/>
            <a:ext cx="738835" cy="314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1890C0F-E7BD-194F-9FB0-EAE06284C2FB}"/>
              </a:ext>
            </a:extLst>
          </p:cNvPr>
          <p:cNvSpPr txBox="1"/>
          <p:nvPr/>
        </p:nvSpPr>
        <p:spPr>
          <a:xfrm>
            <a:off x="161544" y="2880575"/>
            <a:ext cx="1353312" cy="923330"/>
          </a:xfrm>
          <a:prstGeom prst="rect">
            <a:avLst/>
          </a:prstGeom>
          <a:noFill/>
        </p:spPr>
        <p:txBody>
          <a:bodyPr wrap="square" rtlCol="0">
            <a:spAutoFit/>
          </a:bodyPr>
          <a:lstStyle/>
          <a:p>
            <a:pPr algn="r"/>
            <a:r>
              <a:rPr lang="en-US" dirty="0"/>
              <a:t># of mutations per Mb</a:t>
            </a:r>
          </a:p>
        </p:txBody>
      </p:sp>
      <p:sp>
        <p:nvSpPr>
          <p:cNvPr id="7" name="Down Arrow 6">
            <a:extLst>
              <a:ext uri="{FF2B5EF4-FFF2-40B4-BE49-F238E27FC236}">
                <a16:creationId xmlns:a16="http://schemas.microsoft.com/office/drawing/2014/main" id="{029674F0-4EB8-464A-BA5D-DC52A750238E}"/>
              </a:ext>
            </a:extLst>
          </p:cNvPr>
          <p:cNvSpPr/>
          <p:nvPr/>
        </p:nvSpPr>
        <p:spPr>
          <a:xfrm>
            <a:off x="1075333" y="3869740"/>
            <a:ext cx="160935" cy="192389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155A24-90A4-8442-B6E2-4B47021E971E}"/>
              </a:ext>
            </a:extLst>
          </p:cNvPr>
          <p:cNvSpPr txBox="1"/>
          <p:nvPr/>
        </p:nvSpPr>
        <p:spPr>
          <a:xfrm>
            <a:off x="691896" y="5917122"/>
            <a:ext cx="6572098" cy="646331"/>
          </a:xfrm>
          <a:prstGeom prst="rect">
            <a:avLst/>
          </a:prstGeom>
          <a:noFill/>
        </p:spPr>
        <p:txBody>
          <a:bodyPr wrap="square" rtlCol="0">
            <a:spAutoFit/>
          </a:bodyPr>
          <a:lstStyle/>
          <a:p>
            <a:r>
              <a:rPr lang="en-US" dirty="0">
                <a:solidFill>
                  <a:srgbClr val="0070C0"/>
                </a:solidFill>
                <a:latin typeface="+mj-lt"/>
              </a:rPr>
              <a:t>1 </a:t>
            </a:r>
            <a:r>
              <a:rPr lang="en-US" dirty="0">
                <a:solidFill>
                  <a:srgbClr val="0070C0"/>
                </a:solidFill>
                <a:latin typeface="+mj-lt"/>
                <a:sym typeface="Wingdings" pitchFamily="2" charset="2"/>
              </a:rPr>
              <a:t></a:t>
            </a:r>
            <a:r>
              <a:rPr lang="en-US" dirty="0">
                <a:solidFill>
                  <a:srgbClr val="0070C0"/>
                </a:solidFill>
                <a:latin typeface="+mj-lt"/>
              </a:rPr>
              <a:t> 1/Mb * 3000Mb ~ 3000 mutations  </a:t>
            </a:r>
          </a:p>
          <a:p>
            <a:r>
              <a:rPr lang="en-US" dirty="0">
                <a:solidFill>
                  <a:srgbClr val="0070C0"/>
                </a:solidFill>
                <a:latin typeface="+mj-lt"/>
                <a:sym typeface="Wingdings" pitchFamily="2" charset="2"/>
              </a:rPr>
              <a:t>2% are coding sequences   ~60 mutations in gene sequences</a:t>
            </a:r>
            <a:endParaRPr lang="en-US" dirty="0">
              <a:solidFill>
                <a:srgbClr val="0070C0"/>
              </a:solidFill>
              <a:latin typeface="+mj-lt"/>
            </a:endParaRPr>
          </a:p>
        </p:txBody>
      </p:sp>
      <p:cxnSp>
        <p:nvCxnSpPr>
          <p:cNvPr id="10" name="Straight Connector 9">
            <a:extLst>
              <a:ext uri="{FF2B5EF4-FFF2-40B4-BE49-F238E27FC236}">
                <a16:creationId xmlns:a16="http://schemas.microsoft.com/office/drawing/2014/main" id="{6575423C-E6C3-D34C-9126-8DFC2CB8F22B}"/>
              </a:ext>
            </a:extLst>
          </p:cNvPr>
          <p:cNvCxnSpPr/>
          <p:nvPr/>
        </p:nvCxnSpPr>
        <p:spPr>
          <a:xfrm>
            <a:off x="2201875" y="3606394"/>
            <a:ext cx="833201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8765B80-E0A9-C449-87E0-96F1B2E69767}"/>
              </a:ext>
            </a:extLst>
          </p:cNvPr>
          <p:cNvSpPr txBox="1"/>
          <p:nvPr/>
        </p:nvSpPr>
        <p:spPr>
          <a:xfrm>
            <a:off x="1874274" y="3421728"/>
            <a:ext cx="285292" cy="369332"/>
          </a:xfrm>
          <a:prstGeom prst="rect">
            <a:avLst/>
          </a:prstGeom>
          <a:solidFill>
            <a:schemeClr val="bg1"/>
          </a:solidFill>
        </p:spPr>
        <p:txBody>
          <a:bodyPr wrap="square" rtlCol="0">
            <a:spAutoFit/>
          </a:bodyPr>
          <a:lstStyle/>
          <a:p>
            <a:r>
              <a:rPr lang="en-US" dirty="0">
                <a:solidFill>
                  <a:srgbClr val="0070C0"/>
                </a:solidFill>
              </a:rPr>
              <a:t>1</a:t>
            </a:r>
          </a:p>
        </p:txBody>
      </p:sp>
      <p:sp>
        <p:nvSpPr>
          <p:cNvPr id="12" name="TextBox 11">
            <a:extLst>
              <a:ext uri="{FF2B5EF4-FFF2-40B4-BE49-F238E27FC236}">
                <a16:creationId xmlns:a16="http://schemas.microsoft.com/office/drawing/2014/main" id="{2F904B20-08DB-0C4A-ABA5-83678C6A583F}"/>
              </a:ext>
            </a:extLst>
          </p:cNvPr>
          <p:cNvSpPr txBox="1"/>
          <p:nvPr/>
        </p:nvSpPr>
        <p:spPr>
          <a:xfrm>
            <a:off x="9846945" y="6531862"/>
            <a:ext cx="1728358" cy="246221"/>
          </a:xfrm>
          <a:prstGeom prst="rect">
            <a:avLst/>
          </a:prstGeom>
          <a:noFill/>
        </p:spPr>
        <p:txBody>
          <a:bodyPr wrap="none" rtlCol="0">
            <a:spAutoFit/>
          </a:bodyPr>
          <a:lstStyle/>
          <a:p>
            <a:r>
              <a:rPr lang="en-US" sz="1000" dirty="0">
                <a:latin typeface="+mj-lt"/>
              </a:rPr>
              <a:t>(Lawrence et al, Nature 2013)</a:t>
            </a:r>
          </a:p>
        </p:txBody>
      </p:sp>
      <p:sp>
        <p:nvSpPr>
          <p:cNvPr id="13" name="TextBox 12">
            <a:extLst>
              <a:ext uri="{FF2B5EF4-FFF2-40B4-BE49-F238E27FC236}">
                <a16:creationId xmlns:a16="http://schemas.microsoft.com/office/drawing/2014/main" id="{5D3ADD05-DBA9-9547-A955-025D31FC01DB}"/>
              </a:ext>
            </a:extLst>
          </p:cNvPr>
          <p:cNvSpPr txBox="1"/>
          <p:nvPr/>
        </p:nvSpPr>
        <p:spPr>
          <a:xfrm>
            <a:off x="10342227" y="2257089"/>
            <a:ext cx="1075334" cy="369332"/>
          </a:xfrm>
          <a:prstGeom prst="rect">
            <a:avLst/>
          </a:prstGeom>
          <a:noFill/>
        </p:spPr>
        <p:txBody>
          <a:bodyPr wrap="square" rtlCol="0">
            <a:spAutoFit/>
          </a:bodyPr>
          <a:lstStyle/>
          <a:p>
            <a:r>
              <a:rPr lang="en-US" dirty="0">
                <a:latin typeface="Bradley Hand" pitchFamily="2" charset="77"/>
              </a:rPr>
              <a:t>(WES)</a:t>
            </a:r>
          </a:p>
        </p:txBody>
      </p:sp>
      <p:sp>
        <p:nvSpPr>
          <p:cNvPr id="2" name="Slide Number Placeholder 1">
            <a:extLst>
              <a:ext uri="{FF2B5EF4-FFF2-40B4-BE49-F238E27FC236}">
                <a16:creationId xmlns:a16="http://schemas.microsoft.com/office/drawing/2014/main" id="{62EA100C-EF60-09E0-AE0B-6E43676A21C8}"/>
              </a:ext>
            </a:extLst>
          </p:cNvPr>
          <p:cNvSpPr>
            <a:spLocks noGrp="1"/>
          </p:cNvSpPr>
          <p:nvPr>
            <p:ph type="sldNum" sz="quarter" idx="12"/>
          </p:nvPr>
        </p:nvSpPr>
        <p:spPr/>
        <p:txBody>
          <a:bodyPr/>
          <a:lstStyle/>
          <a:p>
            <a:fld id="{0E047AD2-8792-EE4A-9934-DF8EDEE9092B}" type="slidenum">
              <a:rPr lang="en-US" smtClean="0"/>
              <a:t>19</a:t>
            </a:fld>
            <a:endParaRPr lang="en-US" dirty="0"/>
          </a:p>
        </p:txBody>
      </p:sp>
      <p:sp>
        <p:nvSpPr>
          <p:cNvPr id="14" name="Title 1">
            <a:extLst>
              <a:ext uri="{FF2B5EF4-FFF2-40B4-BE49-F238E27FC236}">
                <a16:creationId xmlns:a16="http://schemas.microsoft.com/office/drawing/2014/main" id="{F4B37D50-55AA-72AF-966C-FEA7DF08A5B3}"/>
              </a:ext>
            </a:extLst>
          </p:cNvPr>
          <p:cNvSpPr>
            <a:spLocks noGrp="1"/>
          </p:cNvSpPr>
          <p:nvPr>
            <p:ph type="title"/>
          </p:nvPr>
        </p:nvSpPr>
        <p:spPr>
          <a:xfrm>
            <a:off x="838200" y="365125"/>
            <a:ext cx="10515600" cy="1325563"/>
          </a:xfrm>
        </p:spPr>
        <p:txBody>
          <a:bodyPr/>
          <a:lstStyle/>
          <a:p>
            <a:pPr algn="ctr"/>
            <a:r>
              <a:rPr lang="en-US" dirty="0"/>
              <a:t>Cancer cells are full of mutations</a:t>
            </a:r>
          </a:p>
        </p:txBody>
      </p:sp>
    </p:spTree>
    <p:extLst>
      <p:ext uri="{BB962C8B-B14F-4D97-AF65-F5344CB8AC3E}">
        <p14:creationId xmlns:p14="http://schemas.microsoft.com/office/powerpoint/2010/main" val="4204854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E52D6-3802-9AEC-9BEF-ACAFB70766D8}"/>
              </a:ext>
            </a:extLst>
          </p:cNvPr>
          <p:cNvSpPr>
            <a:spLocks noGrp="1"/>
          </p:cNvSpPr>
          <p:nvPr>
            <p:ph type="title"/>
          </p:nvPr>
        </p:nvSpPr>
        <p:spPr>
          <a:xfrm>
            <a:off x="838200" y="198668"/>
            <a:ext cx="10515600" cy="1325563"/>
          </a:xfrm>
        </p:spPr>
        <p:txBody>
          <a:bodyPr/>
          <a:lstStyle/>
          <a:p>
            <a:r>
              <a:rPr lang="en-US" dirty="0"/>
              <a:t>Global cancer Facts &amp; figures</a:t>
            </a:r>
          </a:p>
        </p:txBody>
      </p:sp>
      <p:sp>
        <p:nvSpPr>
          <p:cNvPr id="4" name="TextBox 3">
            <a:extLst>
              <a:ext uri="{FF2B5EF4-FFF2-40B4-BE49-F238E27FC236}">
                <a16:creationId xmlns:a16="http://schemas.microsoft.com/office/drawing/2014/main" id="{68A6B528-EEEA-408F-63F2-E75989749645}"/>
              </a:ext>
            </a:extLst>
          </p:cNvPr>
          <p:cNvSpPr txBox="1"/>
          <p:nvPr/>
        </p:nvSpPr>
        <p:spPr>
          <a:xfrm>
            <a:off x="5177927" y="6311900"/>
            <a:ext cx="6899646" cy="215444"/>
          </a:xfrm>
          <a:prstGeom prst="rect">
            <a:avLst/>
          </a:prstGeom>
          <a:noFill/>
        </p:spPr>
        <p:txBody>
          <a:bodyPr wrap="none" rtlCol="0">
            <a:spAutoFit/>
          </a:bodyPr>
          <a:lstStyle/>
          <a:p>
            <a:r>
              <a:rPr lang="en-US" sz="800" dirty="0">
                <a:hlinkClick r:id="rId2"/>
              </a:rPr>
              <a:t>https://www.cancer.org/content/dam/cancer-org/research/cancer-facts-and-statistics/global-cancer-facts-and-figures/global-cancer-facts-and-figures-2024.pdf</a:t>
            </a:r>
            <a:endParaRPr lang="en-US" sz="800" dirty="0"/>
          </a:p>
        </p:txBody>
      </p:sp>
      <p:pic>
        <p:nvPicPr>
          <p:cNvPr id="6" name="Picture 5">
            <a:extLst>
              <a:ext uri="{FF2B5EF4-FFF2-40B4-BE49-F238E27FC236}">
                <a16:creationId xmlns:a16="http://schemas.microsoft.com/office/drawing/2014/main" id="{498944D5-2EE9-7603-9C12-EC94DCF364D6}"/>
              </a:ext>
            </a:extLst>
          </p:cNvPr>
          <p:cNvPicPr>
            <a:picLocks noChangeAspect="1"/>
          </p:cNvPicPr>
          <p:nvPr/>
        </p:nvPicPr>
        <p:blipFill>
          <a:blip r:embed="rId3"/>
          <a:stretch>
            <a:fillRect/>
          </a:stretch>
        </p:blipFill>
        <p:spPr>
          <a:xfrm>
            <a:off x="47489" y="1266427"/>
            <a:ext cx="6899646" cy="5254746"/>
          </a:xfrm>
          <a:prstGeom prst="rect">
            <a:avLst/>
          </a:prstGeom>
        </p:spPr>
      </p:pic>
      <p:sp>
        <p:nvSpPr>
          <p:cNvPr id="7" name="TextBox 6">
            <a:extLst>
              <a:ext uri="{FF2B5EF4-FFF2-40B4-BE49-F238E27FC236}">
                <a16:creationId xmlns:a16="http://schemas.microsoft.com/office/drawing/2014/main" id="{22EC8F13-8EE7-4EDA-4954-6610016ADA0C}"/>
              </a:ext>
            </a:extLst>
          </p:cNvPr>
          <p:cNvSpPr txBox="1"/>
          <p:nvPr/>
        </p:nvSpPr>
        <p:spPr>
          <a:xfrm>
            <a:off x="7039482" y="1795237"/>
            <a:ext cx="4693977" cy="3354765"/>
          </a:xfrm>
          <a:prstGeom prst="rect">
            <a:avLst/>
          </a:prstGeom>
          <a:noFill/>
        </p:spPr>
        <p:txBody>
          <a:bodyPr wrap="none" rtlCol="0">
            <a:spAutoFit/>
          </a:bodyPr>
          <a:lstStyle/>
          <a:p>
            <a:r>
              <a:rPr lang="en-US" sz="1400" dirty="0"/>
              <a:t>19,964,800 people were newly diagnosed with cancer in 2022</a:t>
            </a:r>
          </a:p>
          <a:p>
            <a:endParaRPr lang="en-US" dirty="0"/>
          </a:p>
          <a:p>
            <a:r>
              <a:rPr lang="en-US" dirty="0"/>
              <a:t>By 2025, an estimated 35 million people </a:t>
            </a:r>
          </a:p>
          <a:p>
            <a:r>
              <a:rPr lang="en-US" dirty="0"/>
              <a:t>will be diagnosed with cancer</a:t>
            </a:r>
          </a:p>
          <a:p>
            <a:endParaRPr lang="en-US" dirty="0"/>
          </a:p>
          <a:p>
            <a:r>
              <a:rPr lang="en-US" dirty="0"/>
              <a:t>Lung cancer is the most commonly diagnosed</a:t>
            </a:r>
          </a:p>
          <a:p>
            <a:endParaRPr lang="en-US" dirty="0"/>
          </a:p>
          <a:p>
            <a:r>
              <a:rPr lang="en-US" dirty="0"/>
              <a:t>Men: lung, prostate, colon and stomach</a:t>
            </a:r>
          </a:p>
          <a:p>
            <a:endParaRPr lang="en-US" dirty="0"/>
          </a:p>
          <a:p>
            <a:r>
              <a:rPr lang="en-US" dirty="0"/>
              <a:t>Female: breast, lung, colon and cervical</a:t>
            </a:r>
          </a:p>
          <a:p>
            <a:endParaRPr lang="en-US" dirty="0"/>
          </a:p>
          <a:p>
            <a:endParaRPr lang="en-US" dirty="0"/>
          </a:p>
        </p:txBody>
      </p:sp>
    </p:spTree>
    <p:extLst>
      <p:ext uri="{BB962C8B-B14F-4D97-AF65-F5344CB8AC3E}">
        <p14:creationId xmlns:p14="http://schemas.microsoft.com/office/powerpoint/2010/main" val="652170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6E7C76-E599-284E-B281-95EA67F0EB10}"/>
              </a:ext>
            </a:extLst>
          </p:cNvPr>
          <p:cNvPicPr>
            <a:picLocks noChangeAspect="1"/>
          </p:cNvPicPr>
          <p:nvPr/>
        </p:nvPicPr>
        <p:blipFill rotWithShape="1">
          <a:blip r:embed="rId3"/>
          <a:srcRect b="15354"/>
          <a:stretch/>
        </p:blipFill>
        <p:spPr>
          <a:xfrm>
            <a:off x="1463040" y="2011681"/>
            <a:ext cx="8885893" cy="3584448"/>
          </a:xfrm>
          <a:prstGeom prst="rect">
            <a:avLst/>
          </a:prstGeom>
        </p:spPr>
      </p:pic>
      <p:sp>
        <p:nvSpPr>
          <p:cNvPr id="5" name="Rectangle 4">
            <a:extLst>
              <a:ext uri="{FF2B5EF4-FFF2-40B4-BE49-F238E27FC236}">
                <a16:creationId xmlns:a16="http://schemas.microsoft.com/office/drawing/2014/main" id="{F689ABC8-B03E-894F-9091-9333CB7633CA}"/>
              </a:ext>
            </a:extLst>
          </p:cNvPr>
          <p:cNvSpPr/>
          <p:nvPr/>
        </p:nvSpPr>
        <p:spPr>
          <a:xfrm>
            <a:off x="1463040" y="5369357"/>
            <a:ext cx="738835" cy="314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1890C0F-E7BD-194F-9FB0-EAE06284C2FB}"/>
              </a:ext>
            </a:extLst>
          </p:cNvPr>
          <p:cNvSpPr txBox="1"/>
          <p:nvPr/>
        </p:nvSpPr>
        <p:spPr>
          <a:xfrm>
            <a:off x="161544" y="2880575"/>
            <a:ext cx="1353312" cy="923330"/>
          </a:xfrm>
          <a:prstGeom prst="rect">
            <a:avLst/>
          </a:prstGeom>
          <a:noFill/>
        </p:spPr>
        <p:txBody>
          <a:bodyPr wrap="square" rtlCol="0">
            <a:spAutoFit/>
          </a:bodyPr>
          <a:lstStyle/>
          <a:p>
            <a:pPr algn="r"/>
            <a:r>
              <a:rPr lang="en-US" dirty="0"/>
              <a:t># of mutations per Mb</a:t>
            </a:r>
          </a:p>
        </p:txBody>
      </p:sp>
      <p:sp>
        <p:nvSpPr>
          <p:cNvPr id="7" name="Down Arrow 6">
            <a:extLst>
              <a:ext uri="{FF2B5EF4-FFF2-40B4-BE49-F238E27FC236}">
                <a16:creationId xmlns:a16="http://schemas.microsoft.com/office/drawing/2014/main" id="{029674F0-4EB8-464A-BA5D-DC52A750238E}"/>
              </a:ext>
            </a:extLst>
          </p:cNvPr>
          <p:cNvSpPr/>
          <p:nvPr/>
        </p:nvSpPr>
        <p:spPr>
          <a:xfrm>
            <a:off x="1075333" y="3869740"/>
            <a:ext cx="160935" cy="192389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155A24-90A4-8442-B6E2-4B47021E971E}"/>
              </a:ext>
            </a:extLst>
          </p:cNvPr>
          <p:cNvSpPr txBox="1"/>
          <p:nvPr/>
        </p:nvSpPr>
        <p:spPr>
          <a:xfrm>
            <a:off x="691896" y="5917122"/>
            <a:ext cx="6572098" cy="646331"/>
          </a:xfrm>
          <a:prstGeom prst="rect">
            <a:avLst/>
          </a:prstGeom>
          <a:noFill/>
        </p:spPr>
        <p:txBody>
          <a:bodyPr wrap="square" rtlCol="0">
            <a:spAutoFit/>
          </a:bodyPr>
          <a:lstStyle/>
          <a:p>
            <a:r>
              <a:rPr lang="en-US" dirty="0">
                <a:solidFill>
                  <a:srgbClr val="0070C0"/>
                </a:solidFill>
                <a:latin typeface="+mj-lt"/>
              </a:rPr>
              <a:t>1 </a:t>
            </a:r>
            <a:r>
              <a:rPr lang="en-US" dirty="0">
                <a:solidFill>
                  <a:srgbClr val="0070C0"/>
                </a:solidFill>
                <a:latin typeface="+mj-lt"/>
                <a:sym typeface="Wingdings" pitchFamily="2" charset="2"/>
              </a:rPr>
              <a:t></a:t>
            </a:r>
            <a:r>
              <a:rPr lang="en-US" dirty="0">
                <a:solidFill>
                  <a:srgbClr val="0070C0"/>
                </a:solidFill>
                <a:latin typeface="+mj-lt"/>
              </a:rPr>
              <a:t> 1/Mb * 3000Mb ~ 3000 mutations  </a:t>
            </a:r>
          </a:p>
          <a:p>
            <a:r>
              <a:rPr lang="en-US" dirty="0">
                <a:solidFill>
                  <a:srgbClr val="0070C0"/>
                </a:solidFill>
                <a:latin typeface="+mj-lt"/>
                <a:sym typeface="Wingdings" pitchFamily="2" charset="2"/>
              </a:rPr>
              <a:t>2% are coding sequences   ~60 mutations in gene sequences</a:t>
            </a:r>
            <a:endParaRPr lang="en-US" dirty="0">
              <a:solidFill>
                <a:srgbClr val="0070C0"/>
              </a:solidFill>
              <a:latin typeface="+mj-lt"/>
            </a:endParaRPr>
          </a:p>
        </p:txBody>
      </p:sp>
      <p:cxnSp>
        <p:nvCxnSpPr>
          <p:cNvPr id="10" name="Straight Connector 9">
            <a:extLst>
              <a:ext uri="{FF2B5EF4-FFF2-40B4-BE49-F238E27FC236}">
                <a16:creationId xmlns:a16="http://schemas.microsoft.com/office/drawing/2014/main" id="{6575423C-E6C3-D34C-9126-8DFC2CB8F22B}"/>
              </a:ext>
            </a:extLst>
          </p:cNvPr>
          <p:cNvCxnSpPr/>
          <p:nvPr/>
        </p:nvCxnSpPr>
        <p:spPr>
          <a:xfrm>
            <a:off x="2201875" y="3606394"/>
            <a:ext cx="833201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8765B80-E0A9-C449-87E0-96F1B2E69767}"/>
              </a:ext>
            </a:extLst>
          </p:cNvPr>
          <p:cNvSpPr txBox="1"/>
          <p:nvPr/>
        </p:nvSpPr>
        <p:spPr>
          <a:xfrm>
            <a:off x="1874274" y="3421728"/>
            <a:ext cx="285292" cy="369332"/>
          </a:xfrm>
          <a:prstGeom prst="rect">
            <a:avLst/>
          </a:prstGeom>
          <a:solidFill>
            <a:schemeClr val="bg1"/>
          </a:solidFill>
        </p:spPr>
        <p:txBody>
          <a:bodyPr wrap="square" rtlCol="0">
            <a:spAutoFit/>
          </a:bodyPr>
          <a:lstStyle/>
          <a:p>
            <a:r>
              <a:rPr lang="en-US" dirty="0">
                <a:solidFill>
                  <a:srgbClr val="0070C0"/>
                </a:solidFill>
              </a:rPr>
              <a:t>1</a:t>
            </a:r>
          </a:p>
        </p:txBody>
      </p:sp>
      <p:sp>
        <p:nvSpPr>
          <p:cNvPr id="12" name="TextBox 11">
            <a:extLst>
              <a:ext uri="{FF2B5EF4-FFF2-40B4-BE49-F238E27FC236}">
                <a16:creationId xmlns:a16="http://schemas.microsoft.com/office/drawing/2014/main" id="{2F904B20-08DB-0C4A-ABA5-83678C6A583F}"/>
              </a:ext>
            </a:extLst>
          </p:cNvPr>
          <p:cNvSpPr txBox="1"/>
          <p:nvPr/>
        </p:nvSpPr>
        <p:spPr>
          <a:xfrm>
            <a:off x="9846945" y="6531862"/>
            <a:ext cx="1728358" cy="246221"/>
          </a:xfrm>
          <a:prstGeom prst="rect">
            <a:avLst/>
          </a:prstGeom>
          <a:noFill/>
        </p:spPr>
        <p:txBody>
          <a:bodyPr wrap="none" rtlCol="0">
            <a:spAutoFit/>
          </a:bodyPr>
          <a:lstStyle/>
          <a:p>
            <a:r>
              <a:rPr lang="en-US" sz="1000" dirty="0">
                <a:latin typeface="+mj-lt"/>
              </a:rPr>
              <a:t>(Lawrence et al, Nature 2013)</a:t>
            </a:r>
          </a:p>
        </p:txBody>
      </p:sp>
      <p:sp>
        <p:nvSpPr>
          <p:cNvPr id="13" name="TextBox 12">
            <a:extLst>
              <a:ext uri="{FF2B5EF4-FFF2-40B4-BE49-F238E27FC236}">
                <a16:creationId xmlns:a16="http://schemas.microsoft.com/office/drawing/2014/main" id="{5D3ADD05-DBA9-9547-A955-025D31FC01DB}"/>
              </a:ext>
            </a:extLst>
          </p:cNvPr>
          <p:cNvSpPr txBox="1"/>
          <p:nvPr/>
        </p:nvSpPr>
        <p:spPr>
          <a:xfrm>
            <a:off x="10342227" y="2257089"/>
            <a:ext cx="1075334" cy="369332"/>
          </a:xfrm>
          <a:prstGeom prst="rect">
            <a:avLst/>
          </a:prstGeom>
          <a:noFill/>
        </p:spPr>
        <p:txBody>
          <a:bodyPr wrap="square" rtlCol="0">
            <a:spAutoFit/>
          </a:bodyPr>
          <a:lstStyle/>
          <a:p>
            <a:r>
              <a:rPr lang="en-US" dirty="0">
                <a:latin typeface="Bradley Hand" pitchFamily="2" charset="77"/>
              </a:rPr>
              <a:t>(WES)</a:t>
            </a:r>
          </a:p>
        </p:txBody>
      </p:sp>
      <p:sp>
        <p:nvSpPr>
          <p:cNvPr id="15" name="Rectangle 14">
            <a:extLst>
              <a:ext uri="{FF2B5EF4-FFF2-40B4-BE49-F238E27FC236}">
                <a16:creationId xmlns:a16="http://schemas.microsoft.com/office/drawing/2014/main" id="{52035344-135F-7F43-A937-5A6D3DDDC009}"/>
              </a:ext>
            </a:extLst>
          </p:cNvPr>
          <p:cNvSpPr/>
          <p:nvPr/>
        </p:nvSpPr>
        <p:spPr>
          <a:xfrm>
            <a:off x="2245959" y="1942187"/>
            <a:ext cx="1755400" cy="37234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F5DAE08-C56F-AE40-92B7-7B265897F1A1}"/>
              </a:ext>
            </a:extLst>
          </p:cNvPr>
          <p:cNvSpPr txBox="1"/>
          <p:nvPr/>
        </p:nvSpPr>
        <p:spPr>
          <a:xfrm>
            <a:off x="2311878" y="5683910"/>
            <a:ext cx="2150669" cy="307777"/>
          </a:xfrm>
          <a:prstGeom prst="rect">
            <a:avLst/>
          </a:prstGeom>
          <a:noFill/>
        </p:spPr>
        <p:txBody>
          <a:bodyPr wrap="square" rtlCol="0">
            <a:spAutoFit/>
          </a:bodyPr>
          <a:lstStyle/>
          <a:p>
            <a:r>
              <a:rPr lang="en-US" sz="1400" dirty="0">
                <a:solidFill>
                  <a:srgbClr val="FF0000"/>
                </a:solidFill>
                <a:latin typeface="Bradley Hand" pitchFamily="2" charset="77"/>
              </a:rPr>
              <a:t>Low mutation rate</a:t>
            </a:r>
          </a:p>
        </p:txBody>
      </p:sp>
      <p:sp>
        <p:nvSpPr>
          <p:cNvPr id="18" name="TextBox 17">
            <a:extLst>
              <a:ext uri="{FF2B5EF4-FFF2-40B4-BE49-F238E27FC236}">
                <a16:creationId xmlns:a16="http://schemas.microsoft.com/office/drawing/2014/main" id="{BC1D509D-5FEB-8B43-957A-40F9FECBC152}"/>
              </a:ext>
            </a:extLst>
          </p:cNvPr>
          <p:cNvSpPr txBox="1"/>
          <p:nvPr/>
        </p:nvSpPr>
        <p:spPr>
          <a:xfrm>
            <a:off x="1755537" y="1616122"/>
            <a:ext cx="3742321" cy="307777"/>
          </a:xfrm>
          <a:prstGeom prst="rect">
            <a:avLst/>
          </a:prstGeom>
          <a:noFill/>
        </p:spPr>
        <p:txBody>
          <a:bodyPr wrap="square" rtlCol="0">
            <a:spAutoFit/>
          </a:bodyPr>
          <a:lstStyle/>
          <a:p>
            <a:r>
              <a:rPr lang="en-US" sz="1400" dirty="0">
                <a:solidFill>
                  <a:srgbClr val="FF0000"/>
                </a:solidFill>
                <a:latin typeface="Bradley Hand" pitchFamily="2" charset="77"/>
              </a:rPr>
              <a:t>Young patients / pediatric diseases</a:t>
            </a:r>
          </a:p>
        </p:txBody>
      </p:sp>
      <p:sp>
        <p:nvSpPr>
          <p:cNvPr id="3" name="Slide Number Placeholder 2">
            <a:extLst>
              <a:ext uri="{FF2B5EF4-FFF2-40B4-BE49-F238E27FC236}">
                <a16:creationId xmlns:a16="http://schemas.microsoft.com/office/drawing/2014/main" id="{4781F8D3-F55F-BA66-14D9-2A5678E82BE4}"/>
              </a:ext>
            </a:extLst>
          </p:cNvPr>
          <p:cNvSpPr>
            <a:spLocks noGrp="1"/>
          </p:cNvSpPr>
          <p:nvPr>
            <p:ph type="sldNum" sz="quarter" idx="12"/>
          </p:nvPr>
        </p:nvSpPr>
        <p:spPr/>
        <p:txBody>
          <a:bodyPr/>
          <a:lstStyle/>
          <a:p>
            <a:fld id="{0E047AD2-8792-EE4A-9934-DF8EDEE9092B}" type="slidenum">
              <a:rPr lang="en-US" smtClean="0"/>
              <a:t>20</a:t>
            </a:fld>
            <a:endParaRPr lang="en-US" dirty="0"/>
          </a:p>
        </p:txBody>
      </p:sp>
      <p:sp>
        <p:nvSpPr>
          <p:cNvPr id="17" name="Title 1">
            <a:extLst>
              <a:ext uri="{FF2B5EF4-FFF2-40B4-BE49-F238E27FC236}">
                <a16:creationId xmlns:a16="http://schemas.microsoft.com/office/drawing/2014/main" id="{DB1BD4F8-79D7-0B9B-8F34-70A802AE238F}"/>
              </a:ext>
            </a:extLst>
          </p:cNvPr>
          <p:cNvSpPr>
            <a:spLocks noGrp="1"/>
          </p:cNvSpPr>
          <p:nvPr>
            <p:ph type="title"/>
          </p:nvPr>
        </p:nvSpPr>
        <p:spPr>
          <a:xfrm>
            <a:off x="838200" y="365125"/>
            <a:ext cx="10515600" cy="1325563"/>
          </a:xfrm>
        </p:spPr>
        <p:txBody>
          <a:bodyPr/>
          <a:lstStyle/>
          <a:p>
            <a:pPr algn="ctr"/>
            <a:r>
              <a:rPr lang="en-US" dirty="0"/>
              <a:t>Cancer cells are full of mutations</a:t>
            </a:r>
          </a:p>
        </p:txBody>
      </p:sp>
    </p:spTree>
    <p:extLst>
      <p:ext uri="{BB962C8B-B14F-4D97-AF65-F5344CB8AC3E}">
        <p14:creationId xmlns:p14="http://schemas.microsoft.com/office/powerpoint/2010/main" val="3399386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6E7C76-E599-284E-B281-95EA67F0EB10}"/>
              </a:ext>
            </a:extLst>
          </p:cNvPr>
          <p:cNvPicPr>
            <a:picLocks noChangeAspect="1"/>
          </p:cNvPicPr>
          <p:nvPr/>
        </p:nvPicPr>
        <p:blipFill rotWithShape="1">
          <a:blip r:embed="rId3"/>
          <a:srcRect b="15354"/>
          <a:stretch/>
        </p:blipFill>
        <p:spPr>
          <a:xfrm>
            <a:off x="1463040" y="2011681"/>
            <a:ext cx="8885893" cy="3584448"/>
          </a:xfrm>
          <a:prstGeom prst="rect">
            <a:avLst/>
          </a:prstGeom>
        </p:spPr>
      </p:pic>
      <p:sp>
        <p:nvSpPr>
          <p:cNvPr id="5" name="Rectangle 4">
            <a:extLst>
              <a:ext uri="{FF2B5EF4-FFF2-40B4-BE49-F238E27FC236}">
                <a16:creationId xmlns:a16="http://schemas.microsoft.com/office/drawing/2014/main" id="{F689ABC8-B03E-894F-9091-9333CB7633CA}"/>
              </a:ext>
            </a:extLst>
          </p:cNvPr>
          <p:cNvSpPr/>
          <p:nvPr/>
        </p:nvSpPr>
        <p:spPr>
          <a:xfrm>
            <a:off x="1463040" y="5369357"/>
            <a:ext cx="738835" cy="314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1890C0F-E7BD-194F-9FB0-EAE06284C2FB}"/>
              </a:ext>
            </a:extLst>
          </p:cNvPr>
          <p:cNvSpPr txBox="1"/>
          <p:nvPr/>
        </p:nvSpPr>
        <p:spPr>
          <a:xfrm>
            <a:off x="161544" y="2880575"/>
            <a:ext cx="1353312" cy="923330"/>
          </a:xfrm>
          <a:prstGeom prst="rect">
            <a:avLst/>
          </a:prstGeom>
          <a:noFill/>
        </p:spPr>
        <p:txBody>
          <a:bodyPr wrap="square" rtlCol="0">
            <a:spAutoFit/>
          </a:bodyPr>
          <a:lstStyle/>
          <a:p>
            <a:pPr algn="r"/>
            <a:r>
              <a:rPr lang="en-US" dirty="0"/>
              <a:t># of mutations per Mb</a:t>
            </a:r>
          </a:p>
        </p:txBody>
      </p:sp>
      <p:cxnSp>
        <p:nvCxnSpPr>
          <p:cNvPr id="10" name="Straight Connector 9">
            <a:extLst>
              <a:ext uri="{FF2B5EF4-FFF2-40B4-BE49-F238E27FC236}">
                <a16:creationId xmlns:a16="http://schemas.microsoft.com/office/drawing/2014/main" id="{6575423C-E6C3-D34C-9126-8DFC2CB8F22B}"/>
              </a:ext>
            </a:extLst>
          </p:cNvPr>
          <p:cNvCxnSpPr/>
          <p:nvPr/>
        </p:nvCxnSpPr>
        <p:spPr>
          <a:xfrm>
            <a:off x="2201875" y="3606394"/>
            <a:ext cx="833201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8765B80-E0A9-C449-87E0-96F1B2E69767}"/>
              </a:ext>
            </a:extLst>
          </p:cNvPr>
          <p:cNvSpPr txBox="1"/>
          <p:nvPr/>
        </p:nvSpPr>
        <p:spPr>
          <a:xfrm>
            <a:off x="1874274" y="3421728"/>
            <a:ext cx="285292" cy="369332"/>
          </a:xfrm>
          <a:prstGeom prst="rect">
            <a:avLst/>
          </a:prstGeom>
          <a:solidFill>
            <a:schemeClr val="bg1"/>
          </a:solidFill>
        </p:spPr>
        <p:txBody>
          <a:bodyPr wrap="square" rtlCol="0">
            <a:spAutoFit/>
          </a:bodyPr>
          <a:lstStyle/>
          <a:p>
            <a:r>
              <a:rPr lang="en-US" dirty="0">
                <a:solidFill>
                  <a:srgbClr val="0070C0"/>
                </a:solidFill>
              </a:rPr>
              <a:t>1</a:t>
            </a:r>
          </a:p>
        </p:txBody>
      </p:sp>
      <p:sp>
        <p:nvSpPr>
          <p:cNvPr id="12" name="TextBox 11">
            <a:extLst>
              <a:ext uri="{FF2B5EF4-FFF2-40B4-BE49-F238E27FC236}">
                <a16:creationId xmlns:a16="http://schemas.microsoft.com/office/drawing/2014/main" id="{2F904B20-08DB-0C4A-ABA5-83678C6A583F}"/>
              </a:ext>
            </a:extLst>
          </p:cNvPr>
          <p:cNvSpPr txBox="1"/>
          <p:nvPr/>
        </p:nvSpPr>
        <p:spPr>
          <a:xfrm>
            <a:off x="9846945" y="6531862"/>
            <a:ext cx="1728358" cy="246221"/>
          </a:xfrm>
          <a:prstGeom prst="rect">
            <a:avLst/>
          </a:prstGeom>
          <a:noFill/>
        </p:spPr>
        <p:txBody>
          <a:bodyPr wrap="none" rtlCol="0">
            <a:spAutoFit/>
          </a:bodyPr>
          <a:lstStyle/>
          <a:p>
            <a:r>
              <a:rPr lang="en-US" sz="1000" dirty="0">
                <a:latin typeface="+mj-lt"/>
              </a:rPr>
              <a:t>(Lawrence et al, Nature 2013)</a:t>
            </a:r>
          </a:p>
        </p:txBody>
      </p:sp>
      <p:sp>
        <p:nvSpPr>
          <p:cNvPr id="13" name="TextBox 12">
            <a:extLst>
              <a:ext uri="{FF2B5EF4-FFF2-40B4-BE49-F238E27FC236}">
                <a16:creationId xmlns:a16="http://schemas.microsoft.com/office/drawing/2014/main" id="{5D3ADD05-DBA9-9547-A955-025D31FC01DB}"/>
              </a:ext>
            </a:extLst>
          </p:cNvPr>
          <p:cNvSpPr txBox="1"/>
          <p:nvPr/>
        </p:nvSpPr>
        <p:spPr>
          <a:xfrm>
            <a:off x="10342227" y="2257089"/>
            <a:ext cx="1075334" cy="369332"/>
          </a:xfrm>
          <a:prstGeom prst="rect">
            <a:avLst/>
          </a:prstGeom>
          <a:noFill/>
        </p:spPr>
        <p:txBody>
          <a:bodyPr wrap="square" rtlCol="0">
            <a:spAutoFit/>
          </a:bodyPr>
          <a:lstStyle/>
          <a:p>
            <a:r>
              <a:rPr lang="en-US" dirty="0">
                <a:latin typeface="Bradley Hand" pitchFamily="2" charset="77"/>
              </a:rPr>
              <a:t>(WES)</a:t>
            </a:r>
          </a:p>
        </p:txBody>
      </p:sp>
      <p:sp>
        <p:nvSpPr>
          <p:cNvPr id="3" name="Rectangle 2">
            <a:extLst>
              <a:ext uri="{FF2B5EF4-FFF2-40B4-BE49-F238E27FC236}">
                <a16:creationId xmlns:a16="http://schemas.microsoft.com/office/drawing/2014/main" id="{5CA17514-12F4-6241-A5EC-9B776855F906}"/>
              </a:ext>
            </a:extLst>
          </p:cNvPr>
          <p:cNvSpPr/>
          <p:nvPr/>
        </p:nvSpPr>
        <p:spPr>
          <a:xfrm>
            <a:off x="9334195" y="1872694"/>
            <a:ext cx="1014738" cy="37234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18A5D0B-607F-EE4F-AED9-B343345F643C}"/>
              </a:ext>
            </a:extLst>
          </p:cNvPr>
          <p:cNvSpPr txBox="1"/>
          <p:nvPr/>
        </p:nvSpPr>
        <p:spPr>
          <a:xfrm>
            <a:off x="8965998" y="5687648"/>
            <a:ext cx="2150669" cy="307777"/>
          </a:xfrm>
          <a:prstGeom prst="rect">
            <a:avLst/>
          </a:prstGeom>
          <a:noFill/>
        </p:spPr>
        <p:txBody>
          <a:bodyPr wrap="square" rtlCol="0">
            <a:spAutoFit/>
          </a:bodyPr>
          <a:lstStyle/>
          <a:p>
            <a:r>
              <a:rPr lang="en-US" sz="1400" dirty="0">
                <a:solidFill>
                  <a:srgbClr val="FF0000"/>
                </a:solidFill>
                <a:latin typeface="Bradley Hand" pitchFamily="2" charset="77"/>
              </a:rPr>
              <a:t>High Mutation Rate</a:t>
            </a:r>
          </a:p>
        </p:txBody>
      </p:sp>
      <p:sp>
        <p:nvSpPr>
          <p:cNvPr id="14" name="Rectangle 13">
            <a:extLst>
              <a:ext uri="{FF2B5EF4-FFF2-40B4-BE49-F238E27FC236}">
                <a16:creationId xmlns:a16="http://schemas.microsoft.com/office/drawing/2014/main" id="{0BDC2A42-FE7B-6452-D61B-F4A0E56265BB}"/>
              </a:ext>
            </a:extLst>
          </p:cNvPr>
          <p:cNvSpPr/>
          <p:nvPr/>
        </p:nvSpPr>
        <p:spPr>
          <a:xfrm>
            <a:off x="2245959" y="1942187"/>
            <a:ext cx="1755400" cy="37234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AC4163B-5368-F43A-4487-A0449369B855}"/>
              </a:ext>
            </a:extLst>
          </p:cNvPr>
          <p:cNvSpPr txBox="1"/>
          <p:nvPr/>
        </p:nvSpPr>
        <p:spPr>
          <a:xfrm>
            <a:off x="2311878" y="5683910"/>
            <a:ext cx="2150669" cy="307777"/>
          </a:xfrm>
          <a:prstGeom prst="rect">
            <a:avLst/>
          </a:prstGeom>
          <a:noFill/>
        </p:spPr>
        <p:txBody>
          <a:bodyPr wrap="square" rtlCol="0">
            <a:spAutoFit/>
          </a:bodyPr>
          <a:lstStyle/>
          <a:p>
            <a:r>
              <a:rPr lang="en-US" sz="1400" dirty="0">
                <a:solidFill>
                  <a:srgbClr val="FF0000"/>
                </a:solidFill>
                <a:latin typeface="Bradley Hand" pitchFamily="2" charset="77"/>
              </a:rPr>
              <a:t>Low mutation rate</a:t>
            </a:r>
          </a:p>
        </p:txBody>
      </p:sp>
      <p:sp>
        <p:nvSpPr>
          <p:cNvPr id="16" name="TextBox 15">
            <a:extLst>
              <a:ext uri="{FF2B5EF4-FFF2-40B4-BE49-F238E27FC236}">
                <a16:creationId xmlns:a16="http://schemas.microsoft.com/office/drawing/2014/main" id="{B89A0548-ADBB-99A5-D963-1BF56FAFB7C8}"/>
              </a:ext>
            </a:extLst>
          </p:cNvPr>
          <p:cNvSpPr txBox="1"/>
          <p:nvPr/>
        </p:nvSpPr>
        <p:spPr>
          <a:xfrm>
            <a:off x="1755537" y="1616122"/>
            <a:ext cx="3742321" cy="307777"/>
          </a:xfrm>
          <a:prstGeom prst="rect">
            <a:avLst/>
          </a:prstGeom>
          <a:noFill/>
        </p:spPr>
        <p:txBody>
          <a:bodyPr wrap="square" rtlCol="0">
            <a:spAutoFit/>
          </a:bodyPr>
          <a:lstStyle/>
          <a:p>
            <a:r>
              <a:rPr lang="en-US" sz="1400" dirty="0">
                <a:solidFill>
                  <a:srgbClr val="FF0000"/>
                </a:solidFill>
                <a:latin typeface="Bradley Hand" pitchFamily="2" charset="77"/>
              </a:rPr>
              <a:t>Young patients / pediatric diseases</a:t>
            </a:r>
          </a:p>
        </p:txBody>
      </p:sp>
      <p:sp>
        <p:nvSpPr>
          <p:cNvPr id="17" name="TextBox 16">
            <a:extLst>
              <a:ext uri="{FF2B5EF4-FFF2-40B4-BE49-F238E27FC236}">
                <a16:creationId xmlns:a16="http://schemas.microsoft.com/office/drawing/2014/main" id="{F02102E7-22B4-CB23-D4FB-7FB4EF33C6D5}"/>
              </a:ext>
            </a:extLst>
          </p:cNvPr>
          <p:cNvSpPr txBox="1"/>
          <p:nvPr/>
        </p:nvSpPr>
        <p:spPr>
          <a:xfrm>
            <a:off x="1514856" y="6108278"/>
            <a:ext cx="9105826" cy="369332"/>
          </a:xfrm>
          <a:prstGeom prst="rect">
            <a:avLst/>
          </a:prstGeom>
          <a:noFill/>
        </p:spPr>
        <p:txBody>
          <a:bodyPr wrap="none" rtlCol="0">
            <a:spAutoFit/>
          </a:bodyPr>
          <a:lstStyle/>
          <a:p>
            <a:r>
              <a:rPr lang="en-US" b="1" dirty="0">
                <a:solidFill>
                  <a:srgbClr val="FF0000"/>
                </a:solidFill>
              </a:rPr>
              <a:t>Why a difference between tumor that develops in children vs the one that develop in adults?</a:t>
            </a:r>
          </a:p>
        </p:txBody>
      </p:sp>
      <p:sp>
        <p:nvSpPr>
          <p:cNvPr id="18" name="Slide Number Placeholder 17">
            <a:extLst>
              <a:ext uri="{FF2B5EF4-FFF2-40B4-BE49-F238E27FC236}">
                <a16:creationId xmlns:a16="http://schemas.microsoft.com/office/drawing/2014/main" id="{3963EC03-8A4B-FE19-278C-2A722D77263A}"/>
              </a:ext>
            </a:extLst>
          </p:cNvPr>
          <p:cNvSpPr>
            <a:spLocks noGrp="1"/>
          </p:cNvSpPr>
          <p:nvPr>
            <p:ph type="sldNum" sz="quarter" idx="12"/>
          </p:nvPr>
        </p:nvSpPr>
        <p:spPr/>
        <p:txBody>
          <a:bodyPr/>
          <a:lstStyle/>
          <a:p>
            <a:fld id="{0E047AD2-8792-EE4A-9934-DF8EDEE9092B}" type="slidenum">
              <a:rPr lang="en-US" smtClean="0"/>
              <a:t>21</a:t>
            </a:fld>
            <a:endParaRPr lang="en-US" dirty="0"/>
          </a:p>
        </p:txBody>
      </p:sp>
      <p:sp>
        <p:nvSpPr>
          <p:cNvPr id="19" name="Title 1">
            <a:extLst>
              <a:ext uri="{FF2B5EF4-FFF2-40B4-BE49-F238E27FC236}">
                <a16:creationId xmlns:a16="http://schemas.microsoft.com/office/drawing/2014/main" id="{892E58D6-8903-845B-2962-6DFC9E88606A}"/>
              </a:ext>
            </a:extLst>
          </p:cNvPr>
          <p:cNvSpPr txBox="1">
            <a:spLocks/>
          </p:cNvSpPr>
          <p:nvPr/>
        </p:nvSpPr>
        <p:spPr>
          <a:xfrm>
            <a:off x="901961" y="160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Cancer cells are full of mutations</a:t>
            </a:r>
          </a:p>
        </p:txBody>
      </p:sp>
    </p:spTree>
    <p:extLst>
      <p:ext uri="{BB962C8B-B14F-4D97-AF65-F5344CB8AC3E}">
        <p14:creationId xmlns:p14="http://schemas.microsoft.com/office/powerpoint/2010/main" val="1696669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CC2EC-1065-024E-B56E-35445A821102}"/>
              </a:ext>
            </a:extLst>
          </p:cNvPr>
          <p:cNvSpPr>
            <a:spLocks noGrp="1"/>
          </p:cNvSpPr>
          <p:nvPr>
            <p:ph type="title"/>
          </p:nvPr>
        </p:nvSpPr>
        <p:spPr/>
        <p:txBody>
          <a:bodyPr/>
          <a:lstStyle/>
          <a:p>
            <a:pPr algn="ctr"/>
            <a:r>
              <a:rPr lang="en-US" dirty="0"/>
              <a:t>Cancer cells are full of mutations</a:t>
            </a:r>
          </a:p>
        </p:txBody>
      </p:sp>
      <p:pic>
        <p:nvPicPr>
          <p:cNvPr id="4" name="Picture 3">
            <a:extLst>
              <a:ext uri="{FF2B5EF4-FFF2-40B4-BE49-F238E27FC236}">
                <a16:creationId xmlns:a16="http://schemas.microsoft.com/office/drawing/2014/main" id="{8A6E7C76-E599-284E-B281-95EA67F0EB10}"/>
              </a:ext>
            </a:extLst>
          </p:cNvPr>
          <p:cNvPicPr>
            <a:picLocks noChangeAspect="1"/>
          </p:cNvPicPr>
          <p:nvPr/>
        </p:nvPicPr>
        <p:blipFill rotWithShape="1">
          <a:blip r:embed="rId3"/>
          <a:srcRect b="15354"/>
          <a:stretch/>
        </p:blipFill>
        <p:spPr>
          <a:xfrm>
            <a:off x="1463040" y="2011681"/>
            <a:ext cx="8885893" cy="3584448"/>
          </a:xfrm>
          <a:prstGeom prst="rect">
            <a:avLst/>
          </a:prstGeom>
        </p:spPr>
      </p:pic>
      <p:sp>
        <p:nvSpPr>
          <p:cNvPr id="5" name="Rectangle 4">
            <a:extLst>
              <a:ext uri="{FF2B5EF4-FFF2-40B4-BE49-F238E27FC236}">
                <a16:creationId xmlns:a16="http://schemas.microsoft.com/office/drawing/2014/main" id="{F689ABC8-B03E-894F-9091-9333CB7633CA}"/>
              </a:ext>
            </a:extLst>
          </p:cNvPr>
          <p:cNvSpPr/>
          <p:nvPr/>
        </p:nvSpPr>
        <p:spPr>
          <a:xfrm>
            <a:off x="1463040" y="5369357"/>
            <a:ext cx="738835" cy="314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1890C0F-E7BD-194F-9FB0-EAE06284C2FB}"/>
              </a:ext>
            </a:extLst>
          </p:cNvPr>
          <p:cNvSpPr txBox="1"/>
          <p:nvPr/>
        </p:nvSpPr>
        <p:spPr>
          <a:xfrm>
            <a:off x="161544" y="2880575"/>
            <a:ext cx="1353312" cy="923330"/>
          </a:xfrm>
          <a:prstGeom prst="rect">
            <a:avLst/>
          </a:prstGeom>
          <a:noFill/>
        </p:spPr>
        <p:txBody>
          <a:bodyPr wrap="square" rtlCol="0">
            <a:spAutoFit/>
          </a:bodyPr>
          <a:lstStyle/>
          <a:p>
            <a:pPr algn="r"/>
            <a:r>
              <a:rPr lang="en-US" dirty="0"/>
              <a:t># of mutations per Mb</a:t>
            </a:r>
          </a:p>
        </p:txBody>
      </p:sp>
      <p:cxnSp>
        <p:nvCxnSpPr>
          <p:cNvPr id="10" name="Straight Connector 9">
            <a:extLst>
              <a:ext uri="{FF2B5EF4-FFF2-40B4-BE49-F238E27FC236}">
                <a16:creationId xmlns:a16="http://schemas.microsoft.com/office/drawing/2014/main" id="{6575423C-E6C3-D34C-9126-8DFC2CB8F22B}"/>
              </a:ext>
            </a:extLst>
          </p:cNvPr>
          <p:cNvCxnSpPr/>
          <p:nvPr/>
        </p:nvCxnSpPr>
        <p:spPr>
          <a:xfrm>
            <a:off x="2201875" y="3606394"/>
            <a:ext cx="833201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8765B80-E0A9-C449-87E0-96F1B2E69767}"/>
              </a:ext>
            </a:extLst>
          </p:cNvPr>
          <p:cNvSpPr txBox="1"/>
          <p:nvPr/>
        </p:nvSpPr>
        <p:spPr>
          <a:xfrm>
            <a:off x="1874274" y="3421728"/>
            <a:ext cx="285292" cy="369332"/>
          </a:xfrm>
          <a:prstGeom prst="rect">
            <a:avLst/>
          </a:prstGeom>
          <a:solidFill>
            <a:schemeClr val="bg1"/>
          </a:solidFill>
        </p:spPr>
        <p:txBody>
          <a:bodyPr wrap="square" rtlCol="0">
            <a:spAutoFit/>
          </a:bodyPr>
          <a:lstStyle/>
          <a:p>
            <a:r>
              <a:rPr lang="en-US" dirty="0">
                <a:solidFill>
                  <a:srgbClr val="0070C0"/>
                </a:solidFill>
              </a:rPr>
              <a:t>1</a:t>
            </a:r>
          </a:p>
        </p:txBody>
      </p:sp>
      <p:sp>
        <p:nvSpPr>
          <p:cNvPr id="12" name="TextBox 11">
            <a:extLst>
              <a:ext uri="{FF2B5EF4-FFF2-40B4-BE49-F238E27FC236}">
                <a16:creationId xmlns:a16="http://schemas.microsoft.com/office/drawing/2014/main" id="{2F904B20-08DB-0C4A-ABA5-83678C6A583F}"/>
              </a:ext>
            </a:extLst>
          </p:cNvPr>
          <p:cNvSpPr txBox="1"/>
          <p:nvPr/>
        </p:nvSpPr>
        <p:spPr>
          <a:xfrm>
            <a:off x="9846945" y="6531862"/>
            <a:ext cx="1728358" cy="246221"/>
          </a:xfrm>
          <a:prstGeom prst="rect">
            <a:avLst/>
          </a:prstGeom>
          <a:noFill/>
        </p:spPr>
        <p:txBody>
          <a:bodyPr wrap="none" rtlCol="0">
            <a:spAutoFit/>
          </a:bodyPr>
          <a:lstStyle/>
          <a:p>
            <a:r>
              <a:rPr lang="en-US" sz="1000" dirty="0">
                <a:latin typeface="+mj-lt"/>
              </a:rPr>
              <a:t>(Lawrence et al, Nature 2013)</a:t>
            </a:r>
          </a:p>
        </p:txBody>
      </p:sp>
      <p:sp>
        <p:nvSpPr>
          <p:cNvPr id="13" name="TextBox 12">
            <a:extLst>
              <a:ext uri="{FF2B5EF4-FFF2-40B4-BE49-F238E27FC236}">
                <a16:creationId xmlns:a16="http://schemas.microsoft.com/office/drawing/2014/main" id="{5D3ADD05-DBA9-9547-A955-025D31FC01DB}"/>
              </a:ext>
            </a:extLst>
          </p:cNvPr>
          <p:cNvSpPr txBox="1"/>
          <p:nvPr/>
        </p:nvSpPr>
        <p:spPr>
          <a:xfrm>
            <a:off x="10342227" y="2257089"/>
            <a:ext cx="1075334" cy="369332"/>
          </a:xfrm>
          <a:prstGeom prst="rect">
            <a:avLst/>
          </a:prstGeom>
          <a:noFill/>
        </p:spPr>
        <p:txBody>
          <a:bodyPr wrap="square" rtlCol="0">
            <a:spAutoFit/>
          </a:bodyPr>
          <a:lstStyle/>
          <a:p>
            <a:r>
              <a:rPr lang="en-US" dirty="0">
                <a:latin typeface="Bradley Hand" pitchFamily="2" charset="77"/>
              </a:rPr>
              <a:t>(WES)</a:t>
            </a:r>
          </a:p>
        </p:txBody>
      </p:sp>
      <p:sp>
        <p:nvSpPr>
          <p:cNvPr id="3" name="Rectangle 2">
            <a:extLst>
              <a:ext uri="{FF2B5EF4-FFF2-40B4-BE49-F238E27FC236}">
                <a16:creationId xmlns:a16="http://schemas.microsoft.com/office/drawing/2014/main" id="{5CA17514-12F4-6241-A5EC-9B776855F906}"/>
              </a:ext>
            </a:extLst>
          </p:cNvPr>
          <p:cNvSpPr/>
          <p:nvPr/>
        </p:nvSpPr>
        <p:spPr>
          <a:xfrm>
            <a:off x="9334195" y="1872694"/>
            <a:ext cx="1014738" cy="37234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18A5D0B-607F-EE4F-AED9-B343345F643C}"/>
              </a:ext>
            </a:extLst>
          </p:cNvPr>
          <p:cNvSpPr txBox="1"/>
          <p:nvPr/>
        </p:nvSpPr>
        <p:spPr>
          <a:xfrm>
            <a:off x="8965998" y="5687648"/>
            <a:ext cx="2150669" cy="307777"/>
          </a:xfrm>
          <a:prstGeom prst="rect">
            <a:avLst/>
          </a:prstGeom>
          <a:noFill/>
        </p:spPr>
        <p:txBody>
          <a:bodyPr wrap="square" rtlCol="0">
            <a:spAutoFit/>
          </a:bodyPr>
          <a:lstStyle/>
          <a:p>
            <a:r>
              <a:rPr lang="en-US" sz="1400" dirty="0">
                <a:solidFill>
                  <a:srgbClr val="FF0000"/>
                </a:solidFill>
                <a:latin typeface="Bradley Hand" pitchFamily="2" charset="77"/>
              </a:rPr>
              <a:t>High Mutation Rate</a:t>
            </a:r>
          </a:p>
        </p:txBody>
      </p:sp>
      <p:pic>
        <p:nvPicPr>
          <p:cNvPr id="14" name="Picture 13">
            <a:extLst>
              <a:ext uri="{FF2B5EF4-FFF2-40B4-BE49-F238E27FC236}">
                <a16:creationId xmlns:a16="http://schemas.microsoft.com/office/drawing/2014/main" id="{B0B1D168-A18A-9149-8F17-3A46EAF2D492}"/>
              </a:ext>
            </a:extLst>
          </p:cNvPr>
          <p:cNvPicPr>
            <a:picLocks noChangeAspect="1"/>
          </p:cNvPicPr>
          <p:nvPr/>
        </p:nvPicPr>
        <p:blipFill>
          <a:blip r:embed="rId4"/>
          <a:stretch>
            <a:fillRect/>
          </a:stretch>
        </p:blipFill>
        <p:spPr>
          <a:xfrm>
            <a:off x="8995625" y="1356991"/>
            <a:ext cx="855330" cy="444726"/>
          </a:xfrm>
          <a:prstGeom prst="rect">
            <a:avLst/>
          </a:prstGeom>
        </p:spPr>
      </p:pic>
      <p:pic>
        <p:nvPicPr>
          <p:cNvPr id="15" name="Picture 14">
            <a:extLst>
              <a:ext uri="{FF2B5EF4-FFF2-40B4-BE49-F238E27FC236}">
                <a16:creationId xmlns:a16="http://schemas.microsoft.com/office/drawing/2014/main" id="{8F46AD28-33AD-7E48-8DBE-8A8542682DF8}"/>
              </a:ext>
            </a:extLst>
          </p:cNvPr>
          <p:cNvPicPr>
            <a:picLocks noChangeAspect="1"/>
          </p:cNvPicPr>
          <p:nvPr/>
        </p:nvPicPr>
        <p:blipFill>
          <a:blip r:embed="rId5"/>
          <a:stretch>
            <a:fillRect/>
          </a:stretch>
        </p:blipFill>
        <p:spPr>
          <a:xfrm>
            <a:off x="9916204" y="1329033"/>
            <a:ext cx="500642" cy="500642"/>
          </a:xfrm>
          <a:prstGeom prst="rect">
            <a:avLst/>
          </a:prstGeom>
        </p:spPr>
      </p:pic>
      <p:sp>
        <p:nvSpPr>
          <p:cNvPr id="16" name="TextBox 15">
            <a:extLst>
              <a:ext uri="{FF2B5EF4-FFF2-40B4-BE49-F238E27FC236}">
                <a16:creationId xmlns:a16="http://schemas.microsoft.com/office/drawing/2014/main" id="{3F25B001-08CD-3E4C-9FA4-D2B24222551C}"/>
              </a:ext>
            </a:extLst>
          </p:cNvPr>
          <p:cNvSpPr txBox="1"/>
          <p:nvPr/>
        </p:nvSpPr>
        <p:spPr>
          <a:xfrm>
            <a:off x="10482095" y="1317744"/>
            <a:ext cx="1207595" cy="523220"/>
          </a:xfrm>
          <a:prstGeom prst="rect">
            <a:avLst/>
          </a:prstGeom>
          <a:noFill/>
        </p:spPr>
        <p:txBody>
          <a:bodyPr wrap="square" rtlCol="0">
            <a:spAutoFit/>
          </a:bodyPr>
          <a:lstStyle/>
          <a:p>
            <a:r>
              <a:rPr lang="en-US" sz="1400" dirty="0">
                <a:solidFill>
                  <a:srgbClr val="FF0000"/>
                </a:solidFill>
                <a:latin typeface="Bradley Hand" pitchFamily="2" charset="77"/>
              </a:rPr>
              <a:t>Exogenous</a:t>
            </a:r>
          </a:p>
          <a:p>
            <a:r>
              <a:rPr lang="en-US" sz="1400" dirty="0">
                <a:solidFill>
                  <a:srgbClr val="FF0000"/>
                </a:solidFill>
                <a:latin typeface="Bradley Hand" pitchFamily="2" charset="77"/>
              </a:rPr>
              <a:t>Mutagens</a:t>
            </a:r>
          </a:p>
        </p:txBody>
      </p:sp>
      <p:sp>
        <p:nvSpPr>
          <p:cNvPr id="17" name="Slide Number Placeholder 16">
            <a:extLst>
              <a:ext uri="{FF2B5EF4-FFF2-40B4-BE49-F238E27FC236}">
                <a16:creationId xmlns:a16="http://schemas.microsoft.com/office/drawing/2014/main" id="{17924270-9862-6A42-3A17-7E677AB4A0D9}"/>
              </a:ext>
            </a:extLst>
          </p:cNvPr>
          <p:cNvSpPr>
            <a:spLocks noGrp="1"/>
          </p:cNvSpPr>
          <p:nvPr>
            <p:ph type="sldNum" sz="quarter" idx="12"/>
          </p:nvPr>
        </p:nvSpPr>
        <p:spPr/>
        <p:txBody>
          <a:bodyPr/>
          <a:lstStyle/>
          <a:p>
            <a:fld id="{0E047AD2-8792-EE4A-9934-DF8EDEE9092B}" type="slidenum">
              <a:rPr lang="en-US" smtClean="0"/>
              <a:t>22</a:t>
            </a:fld>
            <a:endParaRPr lang="en-US" dirty="0"/>
          </a:p>
        </p:txBody>
      </p:sp>
    </p:spTree>
    <p:extLst>
      <p:ext uri="{BB962C8B-B14F-4D97-AF65-F5344CB8AC3E}">
        <p14:creationId xmlns:p14="http://schemas.microsoft.com/office/powerpoint/2010/main" val="887508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49A66-B14C-65D1-BF28-EB22070A4E79}"/>
              </a:ext>
            </a:extLst>
          </p:cNvPr>
          <p:cNvSpPr>
            <a:spLocks noGrp="1"/>
          </p:cNvSpPr>
          <p:nvPr>
            <p:ph type="title"/>
          </p:nvPr>
        </p:nvSpPr>
        <p:spPr>
          <a:xfrm>
            <a:off x="519069" y="-28162"/>
            <a:ext cx="11859904" cy="1325563"/>
          </a:xfrm>
        </p:spPr>
        <p:txBody>
          <a:bodyPr/>
          <a:lstStyle/>
          <a:p>
            <a:r>
              <a:rPr lang="en-US" dirty="0"/>
              <a:t>Mutational signatures of environmental agents</a:t>
            </a:r>
          </a:p>
        </p:txBody>
      </p:sp>
      <p:pic>
        <p:nvPicPr>
          <p:cNvPr id="5" name="Picture 4">
            <a:extLst>
              <a:ext uri="{FF2B5EF4-FFF2-40B4-BE49-F238E27FC236}">
                <a16:creationId xmlns:a16="http://schemas.microsoft.com/office/drawing/2014/main" id="{6F3AE329-5209-5F64-73D7-81DEFFD37B7C}"/>
              </a:ext>
            </a:extLst>
          </p:cNvPr>
          <p:cNvPicPr>
            <a:picLocks noChangeAspect="1"/>
          </p:cNvPicPr>
          <p:nvPr/>
        </p:nvPicPr>
        <p:blipFill>
          <a:blip r:embed="rId2"/>
          <a:stretch>
            <a:fillRect/>
          </a:stretch>
        </p:blipFill>
        <p:spPr>
          <a:xfrm>
            <a:off x="519069" y="1356167"/>
            <a:ext cx="5164632" cy="5156759"/>
          </a:xfrm>
          <a:prstGeom prst="rect">
            <a:avLst/>
          </a:prstGeom>
        </p:spPr>
      </p:pic>
      <p:sp>
        <p:nvSpPr>
          <p:cNvPr id="6" name="TextBox 5">
            <a:extLst>
              <a:ext uri="{FF2B5EF4-FFF2-40B4-BE49-F238E27FC236}">
                <a16:creationId xmlns:a16="http://schemas.microsoft.com/office/drawing/2014/main" id="{220316E5-CA42-4683-96E4-0CCD0D9B87CB}"/>
              </a:ext>
            </a:extLst>
          </p:cNvPr>
          <p:cNvSpPr txBox="1"/>
          <p:nvPr/>
        </p:nvSpPr>
        <p:spPr>
          <a:xfrm>
            <a:off x="7064891" y="6328260"/>
            <a:ext cx="5127109" cy="369332"/>
          </a:xfrm>
          <a:prstGeom prst="rect">
            <a:avLst/>
          </a:prstGeom>
          <a:noFill/>
        </p:spPr>
        <p:txBody>
          <a:bodyPr wrap="none" rtlCol="0">
            <a:spAutoFit/>
          </a:bodyPr>
          <a:lstStyle/>
          <a:p>
            <a:r>
              <a:rPr lang="en-US" dirty="0"/>
              <a:t>https://</a:t>
            </a:r>
            <a:r>
              <a:rPr lang="en-US" dirty="0" err="1"/>
              <a:t>pmc.ncbi.nlm.nih.gov</a:t>
            </a:r>
            <a:r>
              <a:rPr lang="en-US" dirty="0"/>
              <a:t>/articles/PMC6506336/</a:t>
            </a:r>
          </a:p>
        </p:txBody>
      </p:sp>
      <p:sp>
        <p:nvSpPr>
          <p:cNvPr id="7" name="TextBox 6">
            <a:extLst>
              <a:ext uri="{FF2B5EF4-FFF2-40B4-BE49-F238E27FC236}">
                <a16:creationId xmlns:a16="http://schemas.microsoft.com/office/drawing/2014/main" id="{764AA5DC-F67F-632B-3AEA-44C62ED439E5}"/>
              </a:ext>
            </a:extLst>
          </p:cNvPr>
          <p:cNvSpPr txBox="1"/>
          <p:nvPr/>
        </p:nvSpPr>
        <p:spPr>
          <a:xfrm>
            <a:off x="6632812" y="2265528"/>
            <a:ext cx="4809265" cy="646331"/>
          </a:xfrm>
          <a:prstGeom prst="rect">
            <a:avLst/>
          </a:prstGeom>
          <a:noFill/>
        </p:spPr>
        <p:txBody>
          <a:bodyPr wrap="none" rtlCol="0">
            <a:spAutoFit/>
          </a:bodyPr>
          <a:lstStyle/>
          <a:p>
            <a:pPr algn="ctr"/>
            <a:r>
              <a:rPr lang="en-US" dirty="0"/>
              <a:t>Test 79 chemical compounds to understand their </a:t>
            </a:r>
          </a:p>
          <a:p>
            <a:pPr algn="ctr"/>
            <a:r>
              <a:rPr lang="en-US" dirty="0"/>
              <a:t>Effect on the DNA</a:t>
            </a:r>
          </a:p>
        </p:txBody>
      </p:sp>
    </p:spTree>
    <p:extLst>
      <p:ext uri="{BB962C8B-B14F-4D97-AF65-F5344CB8AC3E}">
        <p14:creationId xmlns:p14="http://schemas.microsoft.com/office/powerpoint/2010/main" val="2170393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B2FE0-3AA0-F0A9-7875-55096A52E0C3}"/>
              </a:ext>
            </a:extLst>
          </p:cNvPr>
          <p:cNvSpPr>
            <a:spLocks noGrp="1"/>
          </p:cNvSpPr>
          <p:nvPr>
            <p:ph type="title"/>
          </p:nvPr>
        </p:nvSpPr>
        <p:spPr>
          <a:xfrm>
            <a:off x="838198" y="174057"/>
            <a:ext cx="2846696" cy="1325563"/>
          </a:xfrm>
        </p:spPr>
        <p:txBody>
          <a:bodyPr/>
          <a:lstStyle/>
          <a:p>
            <a:r>
              <a:rPr lang="en-US" dirty="0"/>
              <a:t>Aldehydes</a:t>
            </a:r>
          </a:p>
        </p:txBody>
      </p:sp>
      <p:sp>
        <p:nvSpPr>
          <p:cNvPr id="5" name="TextBox 4">
            <a:extLst>
              <a:ext uri="{FF2B5EF4-FFF2-40B4-BE49-F238E27FC236}">
                <a16:creationId xmlns:a16="http://schemas.microsoft.com/office/drawing/2014/main" id="{FEF34467-B34D-673D-6106-E0B1AD4FA144}"/>
              </a:ext>
            </a:extLst>
          </p:cNvPr>
          <p:cNvSpPr txBox="1"/>
          <p:nvPr/>
        </p:nvSpPr>
        <p:spPr>
          <a:xfrm>
            <a:off x="838198" y="1230911"/>
            <a:ext cx="6100548" cy="4524315"/>
          </a:xfrm>
          <a:prstGeom prst="rect">
            <a:avLst/>
          </a:prstGeom>
          <a:noFill/>
        </p:spPr>
        <p:txBody>
          <a:bodyPr wrap="square">
            <a:spAutoFit/>
          </a:bodyPr>
          <a:lstStyle/>
          <a:p>
            <a:pPr>
              <a:buNone/>
            </a:pPr>
            <a:r>
              <a:rPr lang="en-US" b="1" dirty="0">
                <a:effectLst/>
              </a:rPr>
              <a:t>Air pollution</a:t>
            </a:r>
            <a:r>
              <a:rPr lang="en-US" dirty="0">
                <a:effectLst/>
              </a:rPr>
              <a:t>: </a:t>
            </a:r>
          </a:p>
          <a:p>
            <a:pPr>
              <a:buNone/>
            </a:pPr>
            <a:r>
              <a:rPr lang="en-US" dirty="0">
                <a:effectLst/>
              </a:rPr>
              <a:t>Aldehydes are significant air pollutants emitted from sources such as vehicle exhaust, industrial activities, and the combustion of fuels. </a:t>
            </a:r>
          </a:p>
          <a:p>
            <a:pPr>
              <a:buNone/>
            </a:pPr>
            <a:endParaRPr lang="en-US" dirty="0">
              <a:effectLst/>
            </a:endParaRPr>
          </a:p>
          <a:p>
            <a:pPr>
              <a:buNone/>
            </a:pPr>
            <a:r>
              <a:rPr lang="en-US" b="1" dirty="0">
                <a:effectLst/>
              </a:rPr>
              <a:t>Tobacco smoke</a:t>
            </a:r>
            <a:r>
              <a:rPr lang="en-US" dirty="0">
                <a:effectLst/>
              </a:rPr>
              <a:t>: </a:t>
            </a:r>
          </a:p>
          <a:p>
            <a:pPr>
              <a:buNone/>
            </a:pPr>
            <a:r>
              <a:rPr lang="en-US" dirty="0">
                <a:effectLst/>
              </a:rPr>
              <a:t>Both traditional and e-cigarettes expose people to aldehydes. </a:t>
            </a:r>
          </a:p>
          <a:p>
            <a:pPr>
              <a:buNone/>
            </a:pPr>
            <a:endParaRPr lang="en-US" dirty="0">
              <a:effectLst/>
            </a:endParaRPr>
          </a:p>
          <a:p>
            <a:pPr>
              <a:buNone/>
            </a:pPr>
            <a:r>
              <a:rPr lang="en-US" b="1" dirty="0">
                <a:effectLst/>
              </a:rPr>
              <a:t>Household and consumer products</a:t>
            </a:r>
            <a:r>
              <a:rPr lang="en-US" dirty="0">
                <a:effectLst/>
              </a:rPr>
              <a:t>: </a:t>
            </a:r>
          </a:p>
          <a:p>
            <a:pPr>
              <a:buNone/>
            </a:pPr>
            <a:r>
              <a:rPr lang="en-US" dirty="0">
                <a:effectLst/>
              </a:rPr>
              <a:t>Aldehydes are used as preservatives and can be found in cosmetics, hand sanitizers, and many building materials, furniture, and textiles. </a:t>
            </a:r>
          </a:p>
          <a:p>
            <a:pPr>
              <a:buNone/>
            </a:pPr>
            <a:endParaRPr lang="en-US" dirty="0">
              <a:effectLst/>
            </a:endParaRPr>
          </a:p>
          <a:p>
            <a:pPr>
              <a:buNone/>
            </a:pPr>
            <a:r>
              <a:rPr lang="en-US" b="1" dirty="0">
                <a:effectLst/>
              </a:rPr>
              <a:t>Industrial processes</a:t>
            </a:r>
            <a:r>
              <a:rPr lang="en-US" dirty="0">
                <a:effectLst/>
              </a:rPr>
              <a:t>: </a:t>
            </a:r>
          </a:p>
          <a:p>
            <a:r>
              <a:rPr lang="en-US" dirty="0">
                <a:effectLst/>
              </a:rPr>
              <a:t>They are released during various industrial activities, including the production of chemicals and plastics. </a:t>
            </a:r>
          </a:p>
        </p:txBody>
      </p:sp>
      <p:sp>
        <p:nvSpPr>
          <p:cNvPr id="6" name="Title 1">
            <a:extLst>
              <a:ext uri="{FF2B5EF4-FFF2-40B4-BE49-F238E27FC236}">
                <a16:creationId xmlns:a16="http://schemas.microsoft.com/office/drawing/2014/main" id="{31F32548-CF99-57C3-460B-8A4C0B31C38E}"/>
              </a:ext>
            </a:extLst>
          </p:cNvPr>
          <p:cNvSpPr txBox="1">
            <a:spLocks/>
          </p:cNvSpPr>
          <p:nvPr/>
        </p:nvSpPr>
        <p:spPr>
          <a:xfrm>
            <a:off x="7369792" y="0"/>
            <a:ext cx="38611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Alkylating Agent</a:t>
            </a:r>
          </a:p>
        </p:txBody>
      </p:sp>
      <p:sp>
        <p:nvSpPr>
          <p:cNvPr id="7" name="TextBox 6">
            <a:extLst>
              <a:ext uri="{FF2B5EF4-FFF2-40B4-BE49-F238E27FC236}">
                <a16:creationId xmlns:a16="http://schemas.microsoft.com/office/drawing/2014/main" id="{E6EAF1B7-7D63-3181-C885-EF935F3B9F57}"/>
              </a:ext>
            </a:extLst>
          </p:cNvPr>
          <p:cNvSpPr txBox="1"/>
          <p:nvPr/>
        </p:nvSpPr>
        <p:spPr>
          <a:xfrm>
            <a:off x="7369792" y="1325563"/>
            <a:ext cx="4094328" cy="4801314"/>
          </a:xfrm>
          <a:prstGeom prst="rect">
            <a:avLst/>
          </a:prstGeom>
          <a:noFill/>
        </p:spPr>
        <p:txBody>
          <a:bodyPr wrap="square">
            <a:spAutoFit/>
          </a:bodyPr>
          <a:lstStyle/>
          <a:p>
            <a:pPr>
              <a:buNone/>
            </a:pPr>
            <a:r>
              <a:rPr lang="en-US" b="1" dirty="0">
                <a:effectLst/>
              </a:rPr>
              <a:t>Anti-neoplastic drug, chemotherapies</a:t>
            </a:r>
          </a:p>
          <a:p>
            <a:pPr>
              <a:buNone/>
            </a:pPr>
            <a:endParaRPr lang="en-US" b="1" dirty="0"/>
          </a:p>
          <a:p>
            <a:pPr>
              <a:buNone/>
            </a:pPr>
            <a:endParaRPr lang="en-US" b="1" dirty="0">
              <a:effectLst/>
            </a:endParaRPr>
          </a:p>
          <a:p>
            <a:pPr>
              <a:buNone/>
            </a:pPr>
            <a:r>
              <a:rPr lang="en-US" dirty="0"/>
              <a:t>These pharmaceuticals, known as antineoplastic agents, enter the aquatic environment via human excretion and wastewater</a:t>
            </a:r>
          </a:p>
          <a:p>
            <a:pPr>
              <a:buNone/>
            </a:pPr>
            <a:endParaRPr lang="en-US" dirty="0">
              <a:effectLst/>
            </a:endParaRPr>
          </a:p>
          <a:p>
            <a:pPr>
              <a:buNone/>
            </a:pPr>
            <a:endParaRPr lang="en-US" dirty="0"/>
          </a:p>
          <a:p>
            <a:pPr>
              <a:buNone/>
            </a:pPr>
            <a:endParaRPr lang="en-US" dirty="0">
              <a:effectLst/>
            </a:endParaRPr>
          </a:p>
          <a:p>
            <a:pPr>
              <a:buNone/>
            </a:pPr>
            <a:r>
              <a:rPr lang="en-US" dirty="0"/>
              <a:t>The antineoplastics most frequently detected in the environment included cyclophosphamide, </a:t>
            </a:r>
            <a:r>
              <a:rPr lang="en-US" dirty="0" err="1"/>
              <a:t>ifosfamide</a:t>
            </a:r>
            <a:r>
              <a:rPr lang="en-US" dirty="0"/>
              <a:t>, tamoxifen, methotrexate, and 5-fluorouracil; all were detectable in multiple water sources, including effluent and surface waters</a:t>
            </a:r>
            <a:endParaRPr lang="en-US" dirty="0">
              <a:effectLst/>
            </a:endParaRPr>
          </a:p>
        </p:txBody>
      </p:sp>
    </p:spTree>
    <p:extLst>
      <p:ext uri="{BB962C8B-B14F-4D97-AF65-F5344CB8AC3E}">
        <p14:creationId xmlns:p14="http://schemas.microsoft.com/office/powerpoint/2010/main" val="4100935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CC2EC-1065-024E-B56E-35445A821102}"/>
              </a:ext>
            </a:extLst>
          </p:cNvPr>
          <p:cNvSpPr>
            <a:spLocks noGrp="1"/>
          </p:cNvSpPr>
          <p:nvPr>
            <p:ph type="title"/>
          </p:nvPr>
        </p:nvSpPr>
        <p:spPr>
          <a:xfrm>
            <a:off x="838199" y="79917"/>
            <a:ext cx="10515600" cy="1325563"/>
          </a:xfrm>
        </p:spPr>
        <p:txBody>
          <a:bodyPr/>
          <a:lstStyle/>
          <a:p>
            <a:pPr algn="ctr"/>
            <a:r>
              <a:rPr lang="en-US" dirty="0"/>
              <a:t>Cancer: Mutational Signatures</a:t>
            </a:r>
          </a:p>
        </p:txBody>
      </p:sp>
      <p:pic>
        <p:nvPicPr>
          <p:cNvPr id="4" name="Picture 3">
            <a:extLst>
              <a:ext uri="{FF2B5EF4-FFF2-40B4-BE49-F238E27FC236}">
                <a16:creationId xmlns:a16="http://schemas.microsoft.com/office/drawing/2014/main" id="{8A6E7C76-E599-284E-B281-95EA67F0EB10}"/>
              </a:ext>
            </a:extLst>
          </p:cNvPr>
          <p:cNvPicPr>
            <a:picLocks noChangeAspect="1"/>
          </p:cNvPicPr>
          <p:nvPr/>
        </p:nvPicPr>
        <p:blipFill rotWithShape="1">
          <a:blip r:embed="rId3"/>
          <a:srcRect b="-1213"/>
          <a:stretch/>
        </p:blipFill>
        <p:spPr>
          <a:xfrm>
            <a:off x="1463040" y="2011680"/>
            <a:ext cx="8885893" cy="4285991"/>
          </a:xfrm>
          <a:prstGeom prst="rect">
            <a:avLst/>
          </a:prstGeom>
        </p:spPr>
      </p:pic>
      <p:sp>
        <p:nvSpPr>
          <p:cNvPr id="6" name="TextBox 5">
            <a:extLst>
              <a:ext uri="{FF2B5EF4-FFF2-40B4-BE49-F238E27FC236}">
                <a16:creationId xmlns:a16="http://schemas.microsoft.com/office/drawing/2014/main" id="{31890C0F-E7BD-194F-9FB0-EAE06284C2FB}"/>
              </a:ext>
            </a:extLst>
          </p:cNvPr>
          <p:cNvSpPr txBox="1"/>
          <p:nvPr/>
        </p:nvSpPr>
        <p:spPr>
          <a:xfrm>
            <a:off x="161544" y="2880575"/>
            <a:ext cx="1353312" cy="923330"/>
          </a:xfrm>
          <a:prstGeom prst="rect">
            <a:avLst/>
          </a:prstGeom>
          <a:noFill/>
        </p:spPr>
        <p:txBody>
          <a:bodyPr wrap="square" rtlCol="0">
            <a:spAutoFit/>
          </a:bodyPr>
          <a:lstStyle/>
          <a:p>
            <a:pPr algn="r"/>
            <a:r>
              <a:rPr lang="en-US" dirty="0"/>
              <a:t># of mutations per Mb</a:t>
            </a:r>
          </a:p>
        </p:txBody>
      </p:sp>
      <p:sp>
        <p:nvSpPr>
          <p:cNvPr id="12" name="TextBox 11">
            <a:extLst>
              <a:ext uri="{FF2B5EF4-FFF2-40B4-BE49-F238E27FC236}">
                <a16:creationId xmlns:a16="http://schemas.microsoft.com/office/drawing/2014/main" id="{2F904B20-08DB-0C4A-ABA5-83678C6A583F}"/>
              </a:ext>
            </a:extLst>
          </p:cNvPr>
          <p:cNvSpPr txBox="1"/>
          <p:nvPr/>
        </p:nvSpPr>
        <p:spPr>
          <a:xfrm>
            <a:off x="9846945" y="6531862"/>
            <a:ext cx="1728358" cy="246221"/>
          </a:xfrm>
          <a:prstGeom prst="rect">
            <a:avLst/>
          </a:prstGeom>
          <a:noFill/>
        </p:spPr>
        <p:txBody>
          <a:bodyPr wrap="none" rtlCol="0">
            <a:spAutoFit/>
          </a:bodyPr>
          <a:lstStyle/>
          <a:p>
            <a:r>
              <a:rPr lang="en-US" sz="1000" dirty="0">
                <a:latin typeface="+mj-lt"/>
              </a:rPr>
              <a:t>(Lawrence et al, Nature 2013)</a:t>
            </a:r>
          </a:p>
        </p:txBody>
      </p:sp>
      <p:sp>
        <p:nvSpPr>
          <p:cNvPr id="13" name="TextBox 12">
            <a:extLst>
              <a:ext uri="{FF2B5EF4-FFF2-40B4-BE49-F238E27FC236}">
                <a16:creationId xmlns:a16="http://schemas.microsoft.com/office/drawing/2014/main" id="{5D3ADD05-DBA9-9547-A955-025D31FC01DB}"/>
              </a:ext>
            </a:extLst>
          </p:cNvPr>
          <p:cNvSpPr txBox="1"/>
          <p:nvPr/>
        </p:nvSpPr>
        <p:spPr>
          <a:xfrm>
            <a:off x="10342227" y="2257089"/>
            <a:ext cx="1075334" cy="369332"/>
          </a:xfrm>
          <a:prstGeom prst="rect">
            <a:avLst/>
          </a:prstGeom>
          <a:noFill/>
        </p:spPr>
        <p:txBody>
          <a:bodyPr wrap="square" rtlCol="0">
            <a:spAutoFit/>
          </a:bodyPr>
          <a:lstStyle/>
          <a:p>
            <a:r>
              <a:rPr lang="en-US" dirty="0">
                <a:latin typeface="Bradley Hand" pitchFamily="2" charset="77"/>
              </a:rPr>
              <a:t>(WES)</a:t>
            </a:r>
          </a:p>
        </p:txBody>
      </p:sp>
      <p:sp>
        <p:nvSpPr>
          <p:cNvPr id="3" name="TextBox 2">
            <a:extLst>
              <a:ext uri="{FF2B5EF4-FFF2-40B4-BE49-F238E27FC236}">
                <a16:creationId xmlns:a16="http://schemas.microsoft.com/office/drawing/2014/main" id="{4F8B0F08-6A19-6ADE-A71A-26C773354F9C}"/>
              </a:ext>
            </a:extLst>
          </p:cNvPr>
          <p:cNvSpPr txBox="1"/>
          <p:nvPr/>
        </p:nvSpPr>
        <p:spPr>
          <a:xfrm>
            <a:off x="3537767" y="1592823"/>
            <a:ext cx="5116465" cy="369332"/>
          </a:xfrm>
          <a:prstGeom prst="rect">
            <a:avLst/>
          </a:prstGeom>
          <a:noFill/>
        </p:spPr>
        <p:txBody>
          <a:bodyPr wrap="none" rtlCol="0">
            <a:spAutoFit/>
          </a:bodyPr>
          <a:lstStyle/>
          <a:p>
            <a:r>
              <a:rPr lang="en-US" dirty="0"/>
              <a:t>Whole genome sequencing of  1000 different tumor </a:t>
            </a:r>
          </a:p>
        </p:txBody>
      </p:sp>
      <p:sp>
        <p:nvSpPr>
          <p:cNvPr id="5" name="TextBox 4">
            <a:extLst>
              <a:ext uri="{FF2B5EF4-FFF2-40B4-BE49-F238E27FC236}">
                <a16:creationId xmlns:a16="http://schemas.microsoft.com/office/drawing/2014/main" id="{1310CF92-5B77-0AC4-6937-C38CBAC50CC3}"/>
              </a:ext>
            </a:extLst>
          </p:cNvPr>
          <p:cNvSpPr txBox="1"/>
          <p:nvPr/>
        </p:nvSpPr>
        <p:spPr>
          <a:xfrm>
            <a:off x="10375090" y="5651340"/>
            <a:ext cx="1489382" cy="646331"/>
          </a:xfrm>
          <a:prstGeom prst="rect">
            <a:avLst/>
          </a:prstGeom>
          <a:noFill/>
        </p:spPr>
        <p:txBody>
          <a:bodyPr wrap="none" rtlCol="0">
            <a:spAutoFit/>
          </a:bodyPr>
          <a:lstStyle/>
          <a:p>
            <a:r>
              <a:rPr lang="en-US" dirty="0"/>
              <a:t>What type </a:t>
            </a:r>
          </a:p>
          <a:p>
            <a:r>
              <a:rPr lang="en-US" dirty="0"/>
              <a:t>of mutations?</a:t>
            </a:r>
          </a:p>
        </p:txBody>
      </p:sp>
    </p:spTree>
    <p:extLst>
      <p:ext uri="{BB962C8B-B14F-4D97-AF65-F5344CB8AC3E}">
        <p14:creationId xmlns:p14="http://schemas.microsoft.com/office/powerpoint/2010/main" val="3380124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CC2EC-1065-024E-B56E-35445A821102}"/>
              </a:ext>
            </a:extLst>
          </p:cNvPr>
          <p:cNvSpPr>
            <a:spLocks noGrp="1"/>
          </p:cNvSpPr>
          <p:nvPr>
            <p:ph type="title"/>
          </p:nvPr>
        </p:nvSpPr>
        <p:spPr/>
        <p:txBody>
          <a:bodyPr/>
          <a:lstStyle/>
          <a:p>
            <a:pPr algn="ctr"/>
            <a:r>
              <a:rPr lang="en-US" dirty="0"/>
              <a:t>Mutational Signatures</a:t>
            </a:r>
          </a:p>
        </p:txBody>
      </p:sp>
      <p:sp>
        <p:nvSpPr>
          <p:cNvPr id="12" name="TextBox 11">
            <a:extLst>
              <a:ext uri="{FF2B5EF4-FFF2-40B4-BE49-F238E27FC236}">
                <a16:creationId xmlns:a16="http://schemas.microsoft.com/office/drawing/2014/main" id="{2F904B20-08DB-0C4A-ABA5-83678C6A583F}"/>
              </a:ext>
            </a:extLst>
          </p:cNvPr>
          <p:cNvSpPr txBox="1"/>
          <p:nvPr/>
        </p:nvSpPr>
        <p:spPr>
          <a:xfrm>
            <a:off x="9846945" y="6531862"/>
            <a:ext cx="1728358" cy="246221"/>
          </a:xfrm>
          <a:prstGeom prst="rect">
            <a:avLst/>
          </a:prstGeom>
          <a:noFill/>
        </p:spPr>
        <p:txBody>
          <a:bodyPr wrap="none" rtlCol="0">
            <a:spAutoFit/>
          </a:bodyPr>
          <a:lstStyle/>
          <a:p>
            <a:r>
              <a:rPr lang="en-US" sz="1000" dirty="0">
                <a:latin typeface="+mj-lt"/>
              </a:rPr>
              <a:t>(Lawrence et al, Nature 2013)</a:t>
            </a:r>
          </a:p>
        </p:txBody>
      </p:sp>
      <p:pic>
        <p:nvPicPr>
          <p:cNvPr id="7" name="Picture 6">
            <a:extLst>
              <a:ext uri="{FF2B5EF4-FFF2-40B4-BE49-F238E27FC236}">
                <a16:creationId xmlns:a16="http://schemas.microsoft.com/office/drawing/2014/main" id="{435BADC4-34A0-3A49-B471-A5C5ECD90AF1}"/>
              </a:ext>
            </a:extLst>
          </p:cNvPr>
          <p:cNvPicPr>
            <a:picLocks noChangeAspect="1"/>
          </p:cNvPicPr>
          <p:nvPr/>
        </p:nvPicPr>
        <p:blipFill>
          <a:blip r:embed="rId3"/>
          <a:stretch>
            <a:fillRect/>
          </a:stretch>
        </p:blipFill>
        <p:spPr>
          <a:xfrm>
            <a:off x="2551463" y="2113596"/>
            <a:ext cx="1308100" cy="1574800"/>
          </a:xfrm>
          <a:prstGeom prst="rect">
            <a:avLst/>
          </a:prstGeom>
        </p:spPr>
      </p:pic>
      <p:pic>
        <p:nvPicPr>
          <p:cNvPr id="3" name="Picture 2">
            <a:extLst>
              <a:ext uri="{FF2B5EF4-FFF2-40B4-BE49-F238E27FC236}">
                <a16:creationId xmlns:a16="http://schemas.microsoft.com/office/drawing/2014/main" id="{E6CD4B7B-61EE-7A44-AA31-8585FD714D98}"/>
              </a:ext>
            </a:extLst>
          </p:cNvPr>
          <p:cNvPicPr>
            <a:picLocks noChangeAspect="1"/>
          </p:cNvPicPr>
          <p:nvPr/>
        </p:nvPicPr>
        <p:blipFill>
          <a:blip r:embed="rId4"/>
          <a:stretch>
            <a:fillRect/>
          </a:stretch>
        </p:blipFill>
        <p:spPr>
          <a:xfrm>
            <a:off x="4397302" y="1883194"/>
            <a:ext cx="3644900" cy="2273300"/>
          </a:xfrm>
          <a:prstGeom prst="rect">
            <a:avLst/>
          </a:prstGeom>
        </p:spPr>
      </p:pic>
      <p:sp>
        <p:nvSpPr>
          <p:cNvPr id="8" name="TextBox 7">
            <a:extLst>
              <a:ext uri="{FF2B5EF4-FFF2-40B4-BE49-F238E27FC236}">
                <a16:creationId xmlns:a16="http://schemas.microsoft.com/office/drawing/2014/main" id="{09895710-D9C6-2F4D-9073-02D4DC4F537E}"/>
              </a:ext>
            </a:extLst>
          </p:cNvPr>
          <p:cNvSpPr txBox="1"/>
          <p:nvPr/>
        </p:nvSpPr>
        <p:spPr>
          <a:xfrm rot="16200000">
            <a:off x="3815730" y="5043426"/>
            <a:ext cx="2413191" cy="707886"/>
          </a:xfrm>
          <a:prstGeom prst="rect">
            <a:avLst/>
          </a:prstGeom>
          <a:noFill/>
        </p:spPr>
        <p:txBody>
          <a:bodyPr wrap="square" rtlCol="0">
            <a:spAutoFit/>
          </a:bodyPr>
          <a:lstStyle/>
          <a:p>
            <a:pPr algn="r"/>
            <a:r>
              <a:rPr lang="en-US" sz="2000" dirty="0"/>
              <a:t>Lung </a:t>
            </a:r>
          </a:p>
          <a:p>
            <a:pPr algn="r"/>
            <a:r>
              <a:rPr lang="en-US" sz="2000" dirty="0"/>
              <a:t>Adenocarcinoma</a:t>
            </a:r>
          </a:p>
        </p:txBody>
      </p:sp>
      <p:sp>
        <p:nvSpPr>
          <p:cNvPr id="11" name="TextBox 10">
            <a:extLst>
              <a:ext uri="{FF2B5EF4-FFF2-40B4-BE49-F238E27FC236}">
                <a16:creationId xmlns:a16="http://schemas.microsoft.com/office/drawing/2014/main" id="{B1080413-8934-C442-BCB5-D9C230D8FB1E}"/>
              </a:ext>
            </a:extLst>
          </p:cNvPr>
          <p:cNvSpPr txBox="1"/>
          <p:nvPr/>
        </p:nvSpPr>
        <p:spPr>
          <a:xfrm rot="16200000">
            <a:off x="4937533" y="5043427"/>
            <a:ext cx="2413191" cy="707886"/>
          </a:xfrm>
          <a:prstGeom prst="rect">
            <a:avLst/>
          </a:prstGeom>
          <a:noFill/>
        </p:spPr>
        <p:txBody>
          <a:bodyPr wrap="square" rtlCol="0">
            <a:spAutoFit/>
          </a:bodyPr>
          <a:lstStyle/>
          <a:p>
            <a:pPr algn="r"/>
            <a:r>
              <a:rPr lang="en-US" sz="2000" dirty="0"/>
              <a:t>Lung squamous </a:t>
            </a:r>
          </a:p>
          <a:p>
            <a:pPr algn="r"/>
            <a:r>
              <a:rPr lang="en-US" sz="2000" dirty="0"/>
              <a:t>cell carcinoma</a:t>
            </a:r>
          </a:p>
        </p:txBody>
      </p:sp>
      <p:sp>
        <p:nvSpPr>
          <p:cNvPr id="14" name="TextBox 13">
            <a:extLst>
              <a:ext uri="{FF2B5EF4-FFF2-40B4-BE49-F238E27FC236}">
                <a16:creationId xmlns:a16="http://schemas.microsoft.com/office/drawing/2014/main" id="{1BFA9E57-C201-9042-9506-8A9F06A4F842}"/>
              </a:ext>
            </a:extLst>
          </p:cNvPr>
          <p:cNvSpPr txBox="1"/>
          <p:nvPr/>
        </p:nvSpPr>
        <p:spPr>
          <a:xfrm rot="16200000">
            <a:off x="6169160" y="5197315"/>
            <a:ext cx="2413191" cy="400110"/>
          </a:xfrm>
          <a:prstGeom prst="rect">
            <a:avLst/>
          </a:prstGeom>
          <a:noFill/>
        </p:spPr>
        <p:txBody>
          <a:bodyPr wrap="square" rtlCol="0">
            <a:spAutoFit/>
          </a:bodyPr>
          <a:lstStyle/>
          <a:p>
            <a:pPr algn="r"/>
            <a:r>
              <a:rPr lang="en-US" sz="2000" dirty="0"/>
              <a:t>Skin melanoma</a:t>
            </a:r>
          </a:p>
        </p:txBody>
      </p:sp>
    </p:spTree>
    <p:extLst>
      <p:ext uri="{BB962C8B-B14F-4D97-AF65-F5344CB8AC3E}">
        <p14:creationId xmlns:p14="http://schemas.microsoft.com/office/powerpoint/2010/main" val="2750779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CC2EC-1065-024E-B56E-35445A821102}"/>
              </a:ext>
            </a:extLst>
          </p:cNvPr>
          <p:cNvSpPr>
            <a:spLocks noGrp="1"/>
          </p:cNvSpPr>
          <p:nvPr>
            <p:ph type="title"/>
          </p:nvPr>
        </p:nvSpPr>
        <p:spPr/>
        <p:txBody>
          <a:bodyPr/>
          <a:lstStyle/>
          <a:p>
            <a:pPr algn="ctr"/>
            <a:r>
              <a:rPr lang="en-US" dirty="0"/>
              <a:t>Mutational Signatures</a:t>
            </a:r>
          </a:p>
        </p:txBody>
      </p:sp>
      <p:sp>
        <p:nvSpPr>
          <p:cNvPr id="12" name="TextBox 11">
            <a:extLst>
              <a:ext uri="{FF2B5EF4-FFF2-40B4-BE49-F238E27FC236}">
                <a16:creationId xmlns:a16="http://schemas.microsoft.com/office/drawing/2014/main" id="{2F904B20-08DB-0C4A-ABA5-83678C6A583F}"/>
              </a:ext>
            </a:extLst>
          </p:cNvPr>
          <p:cNvSpPr txBox="1"/>
          <p:nvPr/>
        </p:nvSpPr>
        <p:spPr>
          <a:xfrm>
            <a:off x="9846945" y="6531862"/>
            <a:ext cx="1728358" cy="246221"/>
          </a:xfrm>
          <a:prstGeom prst="rect">
            <a:avLst/>
          </a:prstGeom>
          <a:noFill/>
        </p:spPr>
        <p:txBody>
          <a:bodyPr wrap="none" rtlCol="0">
            <a:spAutoFit/>
          </a:bodyPr>
          <a:lstStyle/>
          <a:p>
            <a:r>
              <a:rPr lang="en-US" sz="1000" dirty="0">
                <a:latin typeface="+mj-lt"/>
              </a:rPr>
              <a:t>(Lawrence et al, Nature 2013)</a:t>
            </a:r>
          </a:p>
        </p:txBody>
      </p:sp>
      <p:pic>
        <p:nvPicPr>
          <p:cNvPr id="7" name="Picture 6">
            <a:extLst>
              <a:ext uri="{FF2B5EF4-FFF2-40B4-BE49-F238E27FC236}">
                <a16:creationId xmlns:a16="http://schemas.microsoft.com/office/drawing/2014/main" id="{435BADC4-34A0-3A49-B471-A5C5ECD90AF1}"/>
              </a:ext>
            </a:extLst>
          </p:cNvPr>
          <p:cNvPicPr>
            <a:picLocks noChangeAspect="1"/>
          </p:cNvPicPr>
          <p:nvPr/>
        </p:nvPicPr>
        <p:blipFill>
          <a:blip r:embed="rId3"/>
          <a:stretch>
            <a:fillRect/>
          </a:stretch>
        </p:blipFill>
        <p:spPr>
          <a:xfrm>
            <a:off x="2551463" y="2113596"/>
            <a:ext cx="1308100" cy="1574800"/>
          </a:xfrm>
          <a:prstGeom prst="rect">
            <a:avLst/>
          </a:prstGeom>
        </p:spPr>
      </p:pic>
      <p:pic>
        <p:nvPicPr>
          <p:cNvPr id="3" name="Picture 2">
            <a:extLst>
              <a:ext uri="{FF2B5EF4-FFF2-40B4-BE49-F238E27FC236}">
                <a16:creationId xmlns:a16="http://schemas.microsoft.com/office/drawing/2014/main" id="{E6CD4B7B-61EE-7A44-AA31-8585FD714D98}"/>
              </a:ext>
            </a:extLst>
          </p:cNvPr>
          <p:cNvPicPr>
            <a:picLocks noChangeAspect="1"/>
          </p:cNvPicPr>
          <p:nvPr/>
        </p:nvPicPr>
        <p:blipFill>
          <a:blip r:embed="rId4"/>
          <a:stretch>
            <a:fillRect/>
          </a:stretch>
        </p:blipFill>
        <p:spPr>
          <a:xfrm>
            <a:off x="4397302" y="1883194"/>
            <a:ext cx="3644900" cy="2273300"/>
          </a:xfrm>
          <a:prstGeom prst="rect">
            <a:avLst/>
          </a:prstGeom>
        </p:spPr>
      </p:pic>
      <p:sp>
        <p:nvSpPr>
          <p:cNvPr id="8" name="TextBox 7">
            <a:extLst>
              <a:ext uri="{FF2B5EF4-FFF2-40B4-BE49-F238E27FC236}">
                <a16:creationId xmlns:a16="http://schemas.microsoft.com/office/drawing/2014/main" id="{09895710-D9C6-2F4D-9073-02D4DC4F537E}"/>
              </a:ext>
            </a:extLst>
          </p:cNvPr>
          <p:cNvSpPr txBox="1"/>
          <p:nvPr/>
        </p:nvSpPr>
        <p:spPr>
          <a:xfrm rot="16200000">
            <a:off x="3815730" y="5043426"/>
            <a:ext cx="2413191" cy="707886"/>
          </a:xfrm>
          <a:prstGeom prst="rect">
            <a:avLst/>
          </a:prstGeom>
          <a:noFill/>
        </p:spPr>
        <p:txBody>
          <a:bodyPr wrap="square" rtlCol="0">
            <a:spAutoFit/>
          </a:bodyPr>
          <a:lstStyle/>
          <a:p>
            <a:pPr algn="r"/>
            <a:r>
              <a:rPr lang="en-US" sz="2000" dirty="0"/>
              <a:t>Lung </a:t>
            </a:r>
          </a:p>
          <a:p>
            <a:pPr algn="r"/>
            <a:r>
              <a:rPr lang="en-US" sz="2000" dirty="0"/>
              <a:t>Adenocarcinoma</a:t>
            </a:r>
          </a:p>
        </p:txBody>
      </p:sp>
      <p:sp>
        <p:nvSpPr>
          <p:cNvPr id="11" name="TextBox 10">
            <a:extLst>
              <a:ext uri="{FF2B5EF4-FFF2-40B4-BE49-F238E27FC236}">
                <a16:creationId xmlns:a16="http://schemas.microsoft.com/office/drawing/2014/main" id="{B1080413-8934-C442-BCB5-D9C230D8FB1E}"/>
              </a:ext>
            </a:extLst>
          </p:cNvPr>
          <p:cNvSpPr txBox="1"/>
          <p:nvPr/>
        </p:nvSpPr>
        <p:spPr>
          <a:xfrm rot="16200000">
            <a:off x="4937533" y="5043427"/>
            <a:ext cx="2413191" cy="707886"/>
          </a:xfrm>
          <a:prstGeom prst="rect">
            <a:avLst/>
          </a:prstGeom>
          <a:noFill/>
        </p:spPr>
        <p:txBody>
          <a:bodyPr wrap="square" rtlCol="0">
            <a:spAutoFit/>
          </a:bodyPr>
          <a:lstStyle/>
          <a:p>
            <a:pPr algn="r"/>
            <a:r>
              <a:rPr lang="en-US" sz="2000" dirty="0"/>
              <a:t>Lung squamous </a:t>
            </a:r>
          </a:p>
          <a:p>
            <a:pPr algn="r"/>
            <a:r>
              <a:rPr lang="en-US" sz="2000" dirty="0"/>
              <a:t>cell carcinoma</a:t>
            </a:r>
          </a:p>
        </p:txBody>
      </p:sp>
      <p:sp>
        <p:nvSpPr>
          <p:cNvPr id="14" name="TextBox 13">
            <a:extLst>
              <a:ext uri="{FF2B5EF4-FFF2-40B4-BE49-F238E27FC236}">
                <a16:creationId xmlns:a16="http://schemas.microsoft.com/office/drawing/2014/main" id="{1BFA9E57-C201-9042-9506-8A9F06A4F842}"/>
              </a:ext>
            </a:extLst>
          </p:cNvPr>
          <p:cNvSpPr txBox="1"/>
          <p:nvPr/>
        </p:nvSpPr>
        <p:spPr>
          <a:xfrm rot="16200000">
            <a:off x="6169160" y="5197315"/>
            <a:ext cx="2413191" cy="400110"/>
          </a:xfrm>
          <a:prstGeom prst="rect">
            <a:avLst/>
          </a:prstGeom>
          <a:noFill/>
        </p:spPr>
        <p:txBody>
          <a:bodyPr wrap="square" rtlCol="0">
            <a:spAutoFit/>
          </a:bodyPr>
          <a:lstStyle/>
          <a:p>
            <a:pPr algn="r"/>
            <a:r>
              <a:rPr lang="en-US" sz="2000" dirty="0"/>
              <a:t>Skin melanoma</a:t>
            </a:r>
          </a:p>
        </p:txBody>
      </p:sp>
      <p:pic>
        <p:nvPicPr>
          <p:cNvPr id="9" name="Picture 8">
            <a:extLst>
              <a:ext uri="{FF2B5EF4-FFF2-40B4-BE49-F238E27FC236}">
                <a16:creationId xmlns:a16="http://schemas.microsoft.com/office/drawing/2014/main" id="{490D6949-5B2C-A242-BEEF-224562D8884F}"/>
              </a:ext>
            </a:extLst>
          </p:cNvPr>
          <p:cNvPicPr>
            <a:picLocks noChangeAspect="1"/>
          </p:cNvPicPr>
          <p:nvPr/>
        </p:nvPicPr>
        <p:blipFill>
          <a:blip r:embed="rId5"/>
          <a:stretch>
            <a:fillRect/>
          </a:stretch>
        </p:blipFill>
        <p:spPr>
          <a:xfrm>
            <a:off x="8591434" y="2197400"/>
            <a:ext cx="1255512" cy="652799"/>
          </a:xfrm>
          <a:prstGeom prst="rect">
            <a:avLst/>
          </a:prstGeom>
        </p:spPr>
      </p:pic>
      <p:pic>
        <p:nvPicPr>
          <p:cNvPr id="10" name="Picture 9">
            <a:extLst>
              <a:ext uri="{FF2B5EF4-FFF2-40B4-BE49-F238E27FC236}">
                <a16:creationId xmlns:a16="http://schemas.microsoft.com/office/drawing/2014/main" id="{CD5A6CF1-20D1-F341-A415-B74E01BC92CF}"/>
              </a:ext>
            </a:extLst>
          </p:cNvPr>
          <p:cNvPicPr>
            <a:picLocks noChangeAspect="1"/>
          </p:cNvPicPr>
          <p:nvPr/>
        </p:nvPicPr>
        <p:blipFill>
          <a:blip r:embed="rId6"/>
          <a:stretch>
            <a:fillRect/>
          </a:stretch>
        </p:blipFill>
        <p:spPr>
          <a:xfrm>
            <a:off x="8821491" y="3895631"/>
            <a:ext cx="795399" cy="795399"/>
          </a:xfrm>
          <a:prstGeom prst="rect">
            <a:avLst/>
          </a:prstGeom>
        </p:spPr>
      </p:pic>
      <p:sp>
        <p:nvSpPr>
          <p:cNvPr id="4" name="Right Arrow 3">
            <a:extLst>
              <a:ext uri="{FF2B5EF4-FFF2-40B4-BE49-F238E27FC236}">
                <a16:creationId xmlns:a16="http://schemas.microsoft.com/office/drawing/2014/main" id="{2B1308B4-216F-F74B-A19F-31F2F6D074EA}"/>
              </a:ext>
            </a:extLst>
          </p:cNvPr>
          <p:cNvSpPr/>
          <p:nvPr/>
        </p:nvSpPr>
        <p:spPr>
          <a:xfrm>
            <a:off x="10140902" y="2461317"/>
            <a:ext cx="288758" cy="1787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7A082836-2E25-4048-B222-4BE6A4185457}"/>
              </a:ext>
            </a:extLst>
          </p:cNvPr>
          <p:cNvSpPr/>
          <p:nvPr/>
        </p:nvSpPr>
        <p:spPr>
          <a:xfrm>
            <a:off x="10140902" y="4190773"/>
            <a:ext cx="288758" cy="1787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F16845-82F0-2847-8598-2ECF09D1C333}"/>
              </a:ext>
            </a:extLst>
          </p:cNvPr>
          <p:cNvSpPr txBox="1"/>
          <p:nvPr/>
        </p:nvSpPr>
        <p:spPr>
          <a:xfrm>
            <a:off x="10633731" y="2372648"/>
            <a:ext cx="772969" cy="369332"/>
          </a:xfrm>
          <a:prstGeom prst="rect">
            <a:avLst/>
          </a:prstGeom>
          <a:noFill/>
        </p:spPr>
        <p:txBody>
          <a:bodyPr wrap="none" rtlCol="0">
            <a:spAutoFit/>
          </a:bodyPr>
          <a:lstStyle/>
          <a:p>
            <a:r>
              <a:rPr lang="en-US" dirty="0"/>
              <a:t>C </a:t>
            </a:r>
            <a:r>
              <a:rPr lang="en-US" dirty="0">
                <a:sym typeface="Wingdings" pitchFamily="2" charset="2"/>
              </a:rPr>
              <a:t> A</a:t>
            </a:r>
            <a:endParaRPr lang="en-US" dirty="0"/>
          </a:p>
        </p:txBody>
      </p:sp>
      <p:sp>
        <p:nvSpPr>
          <p:cNvPr id="15" name="TextBox 14">
            <a:extLst>
              <a:ext uri="{FF2B5EF4-FFF2-40B4-BE49-F238E27FC236}">
                <a16:creationId xmlns:a16="http://schemas.microsoft.com/office/drawing/2014/main" id="{DE01BFAD-47ED-B440-B8A2-DC0B5C091B15}"/>
              </a:ext>
            </a:extLst>
          </p:cNvPr>
          <p:cNvSpPr txBox="1"/>
          <p:nvPr/>
        </p:nvSpPr>
        <p:spPr>
          <a:xfrm>
            <a:off x="10633731" y="4095484"/>
            <a:ext cx="772969" cy="369332"/>
          </a:xfrm>
          <a:prstGeom prst="rect">
            <a:avLst/>
          </a:prstGeom>
          <a:noFill/>
        </p:spPr>
        <p:txBody>
          <a:bodyPr wrap="none" rtlCol="0">
            <a:spAutoFit/>
          </a:bodyPr>
          <a:lstStyle/>
          <a:p>
            <a:r>
              <a:rPr lang="en-US" dirty="0"/>
              <a:t>C </a:t>
            </a:r>
            <a:r>
              <a:rPr lang="en-US" dirty="0">
                <a:sym typeface="Wingdings" pitchFamily="2" charset="2"/>
              </a:rPr>
              <a:t> T</a:t>
            </a:r>
            <a:endParaRPr lang="en-US" dirty="0"/>
          </a:p>
        </p:txBody>
      </p:sp>
    </p:spTree>
    <p:extLst>
      <p:ext uri="{BB962C8B-B14F-4D97-AF65-F5344CB8AC3E}">
        <p14:creationId xmlns:p14="http://schemas.microsoft.com/office/powerpoint/2010/main" val="3039008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72B5D-29B2-9D47-8CF6-00521BE265BC}"/>
              </a:ext>
            </a:extLst>
          </p:cNvPr>
          <p:cNvSpPr>
            <a:spLocks noGrp="1"/>
          </p:cNvSpPr>
          <p:nvPr>
            <p:ph type="title"/>
          </p:nvPr>
        </p:nvSpPr>
        <p:spPr/>
        <p:txBody>
          <a:bodyPr/>
          <a:lstStyle/>
          <a:p>
            <a:pPr algn="ctr"/>
            <a:r>
              <a:rPr lang="en-US" dirty="0"/>
              <a:t>Mutational Signatures</a:t>
            </a:r>
          </a:p>
        </p:txBody>
      </p:sp>
      <p:grpSp>
        <p:nvGrpSpPr>
          <p:cNvPr id="17" name="Group 16">
            <a:extLst>
              <a:ext uri="{FF2B5EF4-FFF2-40B4-BE49-F238E27FC236}">
                <a16:creationId xmlns:a16="http://schemas.microsoft.com/office/drawing/2014/main" id="{4CDF7954-3FA0-8A41-AEFD-1364BB54FABE}"/>
              </a:ext>
            </a:extLst>
          </p:cNvPr>
          <p:cNvGrpSpPr/>
          <p:nvPr/>
        </p:nvGrpSpPr>
        <p:grpSpPr>
          <a:xfrm>
            <a:off x="2085212" y="3722754"/>
            <a:ext cx="8163974" cy="2056001"/>
            <a:chOff x="2085212" y="3722754"/>
            <a:chExt cx="8163974" cy="2056001"/>
          </a:xfrm>
        </p:grpSpPr>
        <p:pic>
          <p:nvPicPr>
            <p:cNvPr id="4" name="Picture 3">
              <a:extLst>
                <a:ext uri="{FF2B5EF4-FFF2-40B4-BE49-F238E27FC236}">
                  <a16:creationId xmlns:a16="http://schemas.microsoft.com/office/drawing/2014/main" id="{EC1C516A-13C0-344E-80E7-15C8CB887E68}"/>
                </a:ext>
              </a:extLst>
            </p:cNvPr>
            <p:cNvPicPr>
              <a:picLocks noChangeAspect="1"/>
            </p:cNvPicPr>
            <p:nvPr/>
          </p:nvPicPr>
          <p:blipFill>
            <a:blip r:embed="rId2"/>
            <a:stretch>
              <a:fillRect/>
            </a:stretch>
          </p:blipFill>
          <p:spPr>
            <a:xfrm>
              <a:off x="2085212" y="3722754"/>
              <a:ext cx="8163974" cy="2056001"/>
            </a:xfrm>
            <a:prstGeom prst="rect">
              <a:avLst/>
            </a:prstGeom>
          </p:spPr>
        </p:pic>
        <p:sp>
          <p:nvSpPr>
            <p:cNvPr id="5" name="Rectangle 4">
              <a:extLst>
                <a:ext uri="{FF2B5EF4-FFF2-40B4-BE49-F238E27FC236}">
                  <a16:creationId xmlns:a16="http://schemas.microsoft.com/office/drawing/2014/main" id="{1E7BC0DB-9757-E149-B1C3-3298E5900E79}"/>
                </a:ext>
              </a:extLst>
            </p:cNvPr>
            <p:cNvSpPr/>
            <p:nvPr/>
          </p:nvSpPr>
          <p:spPr>
            <a:xfrm>
              <a:off x="2406316" y="4125113"/>
              <a:ext cx="536265" cy="233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A77AB764-B75E-8B47-9C7D-D7F78C5B1C12}"/>
              </a:ext>
            </a:extLst>
          </p:cNvPr>
          <p:cNvSpPr txBox="1"/>
          <p:nvPr/>
        </p:nvSpPr>
        <p:spPr>
          <a:xfrm>
            <a:off x="5709515" y="1506022"/>
            <a:ext cx="662361" cy="369332"/>
          </a:xfrm>
          <a:prstGeom prst="rect">
            <a:avLst/>
          </a:prstGeom>
          <a:noFill/>
        </p:spPr>
        <p:txBody>
          <a:bodyPr wrap="none" rtlCol="0">
            <a:spAutoFit/>
          </a:bodyPr>
          <a:lstStyle/>
          <a:p>
            <a:r>
              <a:rPr lang="en-US" dirty="0"/>
              <a:t>C </a:t>
            </a:r>
            <a:r>
              <a:rPr lang="en-US" dirty="0">
                <a:sym typeface="Wingdings" pitchFamily="2" charset="2"/>
              </a:rPr>
              <a:t>&gt; A</a:t>
            </a:r>
            <a:endParaRPr lang="en-US" dirty="0"/>
          </a:p>
        </p:txBody>
      </p:sp>
      <p:cxnSp>
        <p:nvCxnSpPr>
          <p:cNvPr id="9" name="Straight Arrow Connector 8">
            <a:extLst>
              <a:ext uri="{FF2B5EF4-FFF2-40B4-BE49-F238E27FC236}">
                <a16:creationId xmlns:a16="http://schemas.microsoft.com/office/drawing/2014/main" id="{A010028D-63C6-204F-AC09-86211D82B618}"/>
              </a:ext>
            </a:extLst>
          </p:cNvPr>
          <p:cNvCxnSpPr>
            <a:cxnSpLocks/>
          </p:cNvCxnSpPr>
          <p:nvPr/>
        </p:nvCxnSpPr>
        <p:spPr>
          <a:xfrm flipH="1">
            <a:off x="5857659" y="1875354"/>
            <a:ext cx="1" cy="364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FF1D59-CD0F-7E4C-A21F-E5D51210AC1D}"/>
              </a:ext>
            </a:extLst>
          </p:cNvPr>
          <p:cNvSpPr txBox="1"/>
          <p:nvPr/>
        </p:nvSpPr>
        <p:spPr>
          <a:xfrm>
            <a:off x="5538501" y="2239562"/>
            <a:ext cx="628698" cy="369332"/>
          </a:xfrm>
          <a:prstGeom prst="rect">
            <a:avLst/>
          </a:prstGeom>
          <a:noFill/>
        </p:spPr>
        <p:txBody>
          <a:bodyPr wrap="none" rtlCol="0">
            <a:spAutoFit/>
          </a:bodyPr>
          <a:lstStyle/>
          <a:p>
            <a:r>
              <a:rPr lang="en-US" dirty="0">
                <a:solidFill>
                  <a:srgbClr val="00B050"/>
                </a:solidFill>
              </a:rPr>
              <a:t>?</a:t>
            </a:r>
            <a:r>
              <a:rPr lang="en-US" dirty="0"/>
              <a:t> </a:t>
            </a:r>
            <a:r>
              <a:rPr lang="en-US" dirty="0">
                <a:solidFill>
                  <a:srgbClr val="FF0000"/>
                </a:solidFill>
              </a:rPr>
              <a:t>C</a:t>
            </a:r>
            <a:r>
              <a:rPr lang="en-US" dirty="0"/>
              <a:t> </a:t>
            </a:r>
            <a:r>
              <a:rPr lang="en-US" dirty="0">
                <a:solidFill>
                  <a:srgbClr val="0070C0"/>
                </a:solidFill>
              </a:rPr>
              <a:t>?</a:t>
            </a:r>
          </a:p>
        </p:txBody>
      </p:sp>
      <p:sp>
        <p:nvSpPr>
          <p:cNvPr id="13" name="TextBox 12">
            <a:extLst>
              <a:ext uri="{FF2B5EF4-FFF2-40B4-BE49-F238E27FC236}">
                <a16:creationId xmlns:a16="http://schemas.microsoft.com/office/drawing/2014/main" id="{8A6F2C86-68D0-5245-BDCA-931A476C938F}"/>
              </a:ext>
            </a:extLst>
          </p:cNvPr>
          <p:cNvSpPr txBox="1"/>
          <p:nvPr/>
        </p:nvSpPr>
        <p:spPr>
          <a:xfrm>
            <a:off x="5538501" y="2645020"/>
            <a:ext cx="638316" cy="369332"/>
          </a:xfrm>
          <a:prstGeom prst="rect">
            <a:avLst/>
          </a:prstGeom>
          <a:noFill/>
        </p:spPr>
        <p:txBody>
          <a:bodyPr wrap="none" rtlCol="0">
            <a:spAutoFit/>
          </a:bodyPr>
          <a:lstStyle/>
          <a:p>
            <a:r>
              <a:rPr lang="en-US" dirty="0">
                <a:solidFill>
                  <a:srgbClr val="00B050"/>
                </a:solidFill>
              </a:rPr>
              <a:t>?</a:t>
            </a:r>
            <a:r>
              <a:rPr lang="en-US" dirty="0"/>
              <a:t> </a:t>
            </a:r>
            <a:r>
              <a:rPr lang="en-US" dirty="0">
                <a:solidFill>
                  <a:srgbClr val="FF0000"/>
                </a:solidFill>
              </a:rPr>
              <a:t>A</a:t>
            </a:r>
            <a:r>
              <a:rPr lang="en-US" dirty="0"/>
              <a:t> </a:t>
            </a:r>
            <a:r>
              <a:rPr lang="en-US" dirty="0">
                <a:solidFill>
                  <a:srgbClr val="0070C0"/>
                </a:solidFill>
              </a:rPr>
              <a:t>?</a:t>
            </a:r>
          </a:p>
        </p:txBody>
      </p:sp>
      <p:sp>
        <p:nvSpPr>
          <p:cNvPr id="14" name="TextBox 13">
            <a:extLst>
              <a:ext uri="{FF2B5EF4-FFF2-40B4-BE49-F238E27FC236}">
                <a16:creationId xmlns:a16="http://schemas.microsoft.com/office/drawing/2014/main" id="{67A5E797-1F62-A24C-8BE5-34C51AC5912F}"/>
              </a:ext>
            </a:extLst>
          </p:cNvPr>
          <p:cNvSpPr txBox="1"/>
          <p:nvPr/>
        </p:nvSpPr>
        <p:spPr>
          <a:xfrm rot="5400000">
            <a:off x="5712863" y="2453729"/>
            <a:ext cx="300082" cy="369332"/>
          </a:xfrm>
          <a:prstGeom prst="rect">
            <a:avLst/>
          </a:prstGeom>
          <a:noFill/>
        </p:spPr>
        <p:txBody>
          <a:bodyPr wrap="none" rtlCol="0">
            <a:spAutoFit/>
          </a:bodyPr>
          <a:lstStyle/>
          <a:p>
            <a:r>
              <a:rPr lang="en-US" dirty="0">
                <a:solidFill>
                  <a:srgbClr val="FF0000"/>
                </a:solidFill>
              </a:rPr>
              <a:t>&gt;</a:t>
            </a:r>
          </a:p>
        </p:txBody>
      </p:sp>
      <p:sp>
        <p:nvSpPr>
          <p:cNvPr id="15" name="TextBox 14">
            <a:extLst>
              <a:ext uri="{FF2B5EF4-FFF2-40B4-BE49-F238E27FC236}">
                <a16:creationId xmlns:a16="http://schemas.microsoft.com/office/drawing/2014/main" id="{17FFF9A0-CD82-6243-8F90-D8CD9D667074}"/>
              </a:ext>
            </a:extLst>
          </p:cNvPr>
          <p:cNvSpPr txBox="1"/>
          <p:nvPr/>
        </p:nvSpPr>
        <p:spPr>
          <a:xfrm>
            <a:off x="3771877" y="2269063"/>
            <a:ext cx="1643170" cy="738664"/>
          </a:xfrm>
          <a:prstGeom prst="rect">
            <a:avLst/>
          </a:prstGeom>
          <a:noFill/>
        </p:spPr>
        <p:txBody>
          <a:bodyPr wrap="square" rtlCol="0">
            <a:spAutoFit/>
          </a:bodyPr>
          <a:lstStyle/>
          <a:p>
            <a:pPr algn="ctr"/>
            <a:r>
              <a:rPr lang="en-US" sz="1400" dirty="0">
                <a:latin typeface="Bradley Hand" pitchFamily="2" charset="77"/>
              </a:rPr>
              <a:t>Which nucleotide is </a:t>
            </a:r>
            <a:r>
              <a:rPr lang="en-US" sz="1400" u="sng" dirty="0">
                <a:solidFill>
                  <a:srgbClr val="00B050"/>
                </a:solidFill>
                <a:latin typeface="Bradley Hand" pitchFamily="2" charset="77"/>
              </a:rPr>
              <a:t>before</a:t>
            </a:r>
            <a:r>
              <a:rPr lang="en-US" sz="1400" dirty="0">
                <a:latin typeface="Bradley Hand" pitchFamily="2" charset="77"/>
              </a:rPr>
              <a:t> the mutated one</a:t>
            </a:r>
          </a:p>
        </p:txBody>
      </p:sp>
      <p:sp>
        <p:nvSpPr>
          <p:cNvPr id="16" name="TextBox 15">
            <a:extLst>
              <a:ext uri="{FF2B5EF4-FFF2-40B4-BE49-F238E27FC236}">
                <a16:creationId xmlns:a16="http://schemas.microsoft.com/office/drawing/2014/main" id="{4642E533-F61E-7541-8D5D-17F440774D90}"/>
              </a:ext>
            </a:extLst>
          </p:cNvPr>
          <p:cNvSpPr txBox="1"/>
          <p:nvPr/>
        </p:nvSpPr>
        <p:spPr>
          <a:xfrm>
            <a:off x="6290653" y="2265207"/>
            <a:ext cx="1643170" cy="738664"/>
          </a:xfrm>
          <a:prstGeom prst="rect">
            <a:avLst/>
          </a:prstGeom>
          <a:noFill/>
        </p:spPr>
        <p:txBody>
          <a:bodyPr wrap="square" rtlCol="0">
            <a:spAutoFit/>
          </a:bodyPr>
          <a:lstStyle/>
          <a:p>
            <a:pPr algn="ctr"/>
            <a:r>
              <a:rPr lang="en-US" sz="1400" dirty="0">
                <a:latin typeface="Bradley Hand" pitchFamily="2" charset="77"/>
              </a:rPr>
              <a:t>Which nucleotide is </a:t>
            </a:r>
            <a:r>
              <a:rPr lang="en-US" sz="1400" u="sng" dirty="0">
                <a:solidFill>
                  <a:srgbClr val="0070C0"/>
                </a:solidFill>
                <a:latin typeface="Bradley Hand" pitchFamily="2" charset="77"/>
              </a:rPr>
              <a:t>after</a:t>
            </a:r>
            <a:r>
              <a:rPr lang="en-US" sz="1400" dirty="0">
                <a:latin typeface="Bradley Hand" pitchFamily="2" charset="77"/>
              </a:rPr>
              <a:t> the mutated one</a:t>
            </a:r>
          </a:p>
        </p:txBody>
      </p:sp>
    </p:spTree>
    <p:extLst>
      <p:ext uri="{BB962C8B-B14F-4D97-AF65-F5344CB8AC3E}">
        <p14:creationId xmlns:p14="http://schemas.microsoft.com/office/powerpoint/2010/main" val="613989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72B5D-29B2-9D47-8CF6-00521BE265BC}"/>
              </a:ext>
            </a:extLst>
          </p:cNvPr>
          <p:cNvSpPr>
            <a:spLocks noGrp="1"/>
          </p:cNvSpPr>
          <p:nvPr>
            <p:ph type="title"/>
          </p:nvPr>
        </p:nvSpPr>
        <p:spPr/>
        <p:txBody>
          <a:bodyPr/>
          <a:lstStyle/>
          <a:p>
            <a:pPr algn="ctr"/>
            <a:r>
              <a:rPr lang="en-US" dirty="0"/>
              <a:t>Mutational Signatures</a:t>
            </a:r>
          </a:p>
        </p:txBody>
      </p:sp>
      <p:pic>
        <p:nvPicPr>
          <p:cNvPr id="3" name="Picture 2">
            <a:extLst>
              <a:ext uri="{FF2B5EF4-FFF2-40B4-BE49-F238E27FC236}">
                <a16:creationId xmlns:a16="http://schemas.microsoft.com/office/drawing/2014/main" id="{2FEBEBD2-1F1F-2248-986E-C59C09EF51A5}"/>
              </a:ext>
            </a:extLst>
          </p:cNvPr>
          <p:cNvPicPr>
            <a:picLocks noChangeAspect="1"/>
          </p:cNvPicPr>
          <p:nvPr/>
        </p:nvPicPr>
        <p:blipFill>
          <a:blip r:embed="rId3"/>
          <a:stretch>
            <a:fillRect/>
          </a:stretch>
        </p:blipFill>
        <p:spPr>
          <a:xfrm>
            <a:off x="2833241" y="1354411"/>
            <a:ext cx="6525517" cy="5262956"/>
          </a:xfrm>
          <a:prstGeom prst="rect">
            <a:avLst/>
          </a:prstGeom>
        </p:spPr>
      </p:pic>
      <p:sp>
        <p:nvSpPr>
          <p:cNvPr id="27" name="TextBox 26">
            <a:extLst>
              <a:ext uri="{FF2B5EF4-FFF2-40B4-BE49-F238E27FC236}">
                <a16:creationId xmlns:a16="http://schemas.microsoft.com/office/drawing/2014/main" id="{4A5C8506-B56C-D546-AF06-704AA65568B6}"/>
              </a:ext>
            </a:extLst>
          </p:cNvPr>
          <p:cNvSpPr txBox="1"/>
          <p:nvPr/>
        </p:nvSpPr>
        <p:spPr>
          <a:xfrm>
            <a:off x="7516587" y="6494256"/>
            <a:ext cx="1842171" cy="246221"/>
          </a:xfrm>
          <a:prstGeom prst="rect">
            <a:avLst/>
          </a:prstGeom>
          <a:noFill/>
        </p:spPr>
        <p:txBody>
          <a:bodyPr wrap="none" rtlCol="0">
            <a:spAutoFit/>
          </a:bodyPr>
          <a:lstStyle/>
          <a:p>
            <a:r>
              <a:rPr lang="en-US" sz="1000" dirty="0">
                <a:latin typeface="+mj-lt"/>
              </a:rPr>
              <a:t>(</a:t>
            </a:r>
            <a:r>
              <a:rPr lang="en-US" sz="1000" dirty="0" err="1">
                <a:latin typeface="+mj-lt"/>
              </a:rPr>
              <a:t>Alexandrov</a:t>
            </a:r>
            <a:r>
              <a:rPr lang="en-US" sz="1000" dirty="0">
                <a:latin typeface="+mj-lt"/>
              </a:rPr>
              <a:t> et al., Nature 2013)</a:t>
            </a:r>
          </a:p>
        </p:txBody>
      </p:sp>
      <p:sp>
        <p:nvSpPr>
          <p:cNvPr id="4" name="Rounded Rectangle 3">
            <a:extLst>
              <a:ext uri="{FF2B5EF4-FFF2-40B4-BE49-F238E27FC236}">
                <a16:creationId xmlns:a16="http://schemas.microsoft.com/office/drawing/2014/main" id="{DD51F56C-755F-944F-9C5B-18E9262D0BF8}"/>
              </a:ext>
            </a:extLst>
          </p:cNvPr>
          <p:cNvSpPr/>
          <p:nvPr/>
        </p:nvSpPr>
        <p:spPr>
          <a:xfrm>
            <a:off x="3135086" y="1505666"/>
            <a:ext cx="2069431" cy="660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E8EAB64-9ED8-D942-9278-D4399BD37AE4}"/>
              </a:ext>
            </a:extLst>
          </p:cNvPr>
          <p:cNvSpPr txBox="1"/>
          <p:nvPr/>
        </p:nvSpPr>
        <p:spPr>
          <a:xfrm>
            <a:off x="1519211" y="1479645"/>
            <a:ext cx="1464953" cy="1077218"/>
          </a:xfrm>
          <a:prstGeom prst="rect">
            <a:avLst/>
          </a:prstGeom>
          <a:noFill/>
        </p:spPr>
        <p:txBody>
          <a:bodyPr wrap="none" rtlCol="0">
            <a:spAutoFit/>
          </a:bodyPr>
          <a:lstStyle/>
          <a:p>
            <a:pPr algn="r"/>
            <a:r>
              <a:rPr lang="en-US" dirty="0">
                <a:solidFill>
                  <a:srgbClr val="FF0000"/>
                </a:solidFill>
              </a:rPr>
              <a:t>Spontaneous</a:t>
            </a:r>
          </a:p>
          <a:p>
            <a:pPr algn="r"/>
            <a:r>
              <a:rPr lang="en-US" dirty="0">
                <a:solidFill>
                  <a:srgbClr val="FF0000"/>
                </a:solidFill>
              </a:rPr>
              <a:t>De-amination</a:t>
            </a:r>
          </a:p>
          <a:p>
            <a:pPr algn="r"/>
            <a:r>
              <a:rPr lang="en-US" sz="1400" dirty="0">
                <a:solidFill>
                  <a:srgbClr val="FF0000"/>
                </a:solidFill>
                <a:latin typeface="Bradley Hand" pitchFamily="2" charset="77"/>
              </a:rPr>
              <a:t>(defective base </a:t>
            </a:r>
          </a:p>
          <a:p>
            <a:pPr algn="r"/>
            <a:r>
              <a:rPr lang="en-US" sz="1400" dirty="0">
                <a:solidFill>
                  <a:srgbClr val="FF0000"/>
                </a:solidFill>
                <a:latin typeface="Bradley Hand" pitchFamily="2" charset="77"/>
              </a:rPr>
              <a:t>excision repair)</a:t>
            </a:r>
          </a:p>
        </p:txBody>
      </p:sp>
      <p:sp>
        <p:nvSpPr>
          <p:cNvPr id="8" name="Rounded Rectangle 7">
            <a:extLst>
              <a:ext uri="{FF2B5EF4-FFF2-40B4-BE49-F238E27FC236}">
                <a16:creationId xmlns:a16="http://schemas.microsoft.com/office/drawing/2014/main" id="{4A6CE61C-29F2-E640-BC6C-5C744C785BAE}"/>
              </a:ext>
            </a:extLst>
          </p:cNvPr>
          <p:cNvSpPr/>
          <p:nvPr/>
        </p:nvSpPr>
        <p:spPr>
          <a:xfrm>
            <a:off x="5190767" y="2117558"/>
            <a:ext cx="2069431" cy="660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31F0D4A-1D00-2E4F-93AE-3B7253879C93}"/>
              </a:ext>
            </a:extLst>
          </p:cNvPr>
          <p:cNvCxnSpPr/>
          <p:nvPr/>
        </p:nvCxnSpPr>
        <p:spPr>
          <a:xfrm>
            <a:off x="7273949" y="2447567"/>
            <a:ext cx="22550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361EF1D-9434-BA43-BF22-914E6B724F6D}"/>
              </a:ext>
            </a:extLst>
          </p:cNvPr>
          <p:cNvSpPr txBox="1"/>
          <p:nvPr/>
        </p:nvSpPr>
        <p:spPr>
          <a:xfrm>
            <a:off x="9542762" y="2117558"/>
            <a:ext cx="968535" cy="646331"/>
          </a:xfrm>
          <a:prstGeom prst="rect">
            <a:avLst/>
          </a:prstGeom>
          <a:noFill/>
        </p:spPr>
        <p:txBody>
          <a:bodyPr wrap="none" rtlCol="0">
            <a:spAutoFit/>
          </a:bodyPr>
          <a:lstStyle/>
          <a:p>
            <a:r>
              <a:rPr lang="en-US" dirty="0">
                <a:solidFill>
                  <a:srgbClr val="FF0000"/>
                </a:solidFill>
              </a:rPr>
              <a:t>Tobacco</a:t>
            </a:r>
          </a:p>
          <a:p>
            <a:r>
              <a:rPr lang="en-US" dirty="0">
                <a:solidFill>
                  <a:srgbClr val="FF0000"/>
                </a:solidFill>
              </a:rPr>
              <a:t>smoking</a:t>
            </a:r>
          </a:p>
        </p:txBody>
      </p:sp>
    </p:spTree>
    <p:extLst>
      <p:ext uri="{BB962C8B-B14F-4D97-AF65-F5344CB8AC3E}">
        <p14:creationId xmlns:p14="http://schemas.microsoft.com/office/powerpoint/2010/main" val="1202069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C374B84-B67F-3CEE-37BB-6CAE23E06B2A}"/>
              </a:ext>
            </a:extLst>
          </p:cNvPr>
          <p:cNvSpPr>
            <a:spLocks noGrp="1"/>
          </p:cNvSpPr>
          <p:nvPr>
            <p:ph type="title"/>
          </p:nvPr>
        </p:nvSpPr>
        <p:spPr>
          <a:xfrm>
            <a:off x="838200" y="198668"/>
            <a:ext cx="10515600" cy="1325563"/>
          </a:xfrm>
        </p:spPr>
        <p:txBody>
          <a:bodyPr/>
          <a:lstStyle/>
          <a:p>
            <a:r>
              <a:rPr lang="en-US" dirty="0"/>
              <a:t>Global cancer Facts &amp; figures</a:t>
            </a:r>
          </a:p>
        </p:txBody>
      </p:sp>
      <p:pic>
        <p:nvPicPr>
          <p:cNvPr id="12" name="Picture 11">
            <a:extLst>
              <a:ext uri="{FF2B5EF4-FFF2-40B4-BE49-F238E27FC236}">
                <a16:creationId xmlns:a16="http://schemas.microsoft.com/office/drawing/2014/main" id="{73238EA8-BF2F-9626-02C6-39CB08F30430}"/>
              </a:ext>
            </a:extLst>
          </p:cNvPr>
          <p:cNvPicPr>
            <a:picLocks noChangeAspect="1"/>
          </p:cNvPicPr>
          <p:nvPr/>
        </p:nvPicPr>
        <p:blipFill>
          <a:blip r:embed="rId2"/>
          <a:stretch>
            <a:fillRect/>
          </a:stretch>
        </p:blipFill>
        <p:spPr>
          <a:xfrm>
            <a:off x="2079472" y="1433032"/>
            <a:ext cx="8271229" cy="4460992"/>
          </a:xfrm>
          <a:prstGeom prst="rect">
            <a:avLst/>
          </a:prstGeom>
        </p:spPr>
      </p:pic>
    </p:spTree>
    <p:extLst>
      <p:ext uri="{BB962C8B-B14F-4D97-AF65-F5344CB8AC3E}">
        <p14:creationId xmlns:p14="http://schemas.microsoft.com/office/powerpoint/2010/main" val="1560470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7D6945-02BA-CCF4-DFE7-E4B454CB8D9C}"/>
              </a:ext>
            </a:extLst>
          </p:cNvPr>
          <p:cNvPicPr>
            <a:picLocks noChangeAspect="1"/>
          </p:cNvPicPr>
          <p:nvPr/>
        </p:nvPicPr>
        <p:blipFill>
          <a:blip r:embed="rId2"/>
          <a:stretch>
            <a:fillRect/>
          </a:stretch>
        </p:blipFill>
        <p:spPr>
          <a:xfrm>
            <a:off x="4359045" y="1345980"/>
            <a:ext cx="3088830" cy="5082530"/>
          </a:xfrm>
          <a:prstGeom prst="rect">
            <a:avLst/>
          </a:prstGeom>
        </p:spPr>
      </p:pic>
      <p:sp>
        <p:nvSpPr>
          <p:cNvPr id="9" name="Title 8">
            <a:extLst>
              <a:ext uri="{FF2B5EF4-FFF2-40B4-BE49-F238E27FC236}">
                <a16:creationId xmlns:a16="http://schemas.microsoft.com/office/drawing/2014/main" id="{A0944AE4-419F-432E-0362-310571C78AC0}"/>
              </a:ext>
            </a:extLst>
          </p:cNvPr>
          <p:cNvSpPr>
            <a:spLocks noGrp="1"/>
          </p:cNvSpPr>
          <p:nvPr>
            <p:ph type="title"/>
          </p:nvPr>
        </p:nvSpPr>
        <p:spPr>
          <a:xfrm>
            <a:off x="838200" y="133291"/>
            <a:ext cx="10515600" cy="1325563"/>
          </a:xfrm>
        </p:spPr>
        <p:txBody>
          <a:bodyPr>
            <a:normAutofit/>
          </a:bodyPr>
          <a:lstStyle/>
          <a:p>
            <a:pPr algn="ctr"/>
            <a:r>
              <a:rPr lang="en-US" sz="3200" dirty="0"/>
              <a:t>41 out of 79 compounds tested induce a mutational signature similar to what has been observed in tumors</a:t>
            </a:r>
          </a:p>
        </p:txBody>
      </p:sp>
    </p:spTree>
    <p:extLst>
      <p:ext uri="{BB962C8B-B14F-4D97-AF65-F5344CB8AC3E}">
        <p14:creationId xmlns:p14="http://schemas.microsoft.com/office/powerpoint/2010/main" val="3505126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D7985-A0BB-E019-9060-40B1B83833EE}"/>
              </a:ext>
            </a:extLst>
          </p:cNvPr>
          <p:cNvSpPr>
            <a:spLocks noGrp="1"/>
          </p:cNvSpPr>
          <p:nvPr>
            <p:ph type="title"/>
          </p:nvPr>
        </p:nvSpPr>
        <p:spPr>
          <a:xfrm>
            <a:off x="838200" y="133113"/>
            <a:ext cx="10515600" cy="1325563"/>
          </a:xfrm>
        </p:spPr>
        <p:txBody>
          <a:bodyPr>
            <a:normAutofit/>
          </a:bodyPr>
          <a:lstStyle/>
          <a:p>
            <a:pPr algn="ctr"/>
            <a:r>
              <a:rPr lang="en-US" dirty="0"/>
              <a:t>Mutational signatures with </a:t>
            </a:r>
            <a:r>
              <a:rPr lang="en-US" dirty="0" err="1"/>
              <a:t>BaP</a:t>
            </a:r>
            <a:br>
              <a:rPr lang="en-US" dirty="0"/>
            </a:br>
            <a:r>
              <a:rPr lang="en-US" dirty="0"/>
              <a:t>(benzopyrene)</a:t>
            </a:r>
          </a:p>
        </p:txBody>
      </p:sp>
      <p:pic>
        <p:nvPicPr>
          <p:cNvPr id="4" name="Picture 3">
            <a:extLst>
              <a:ext uri="{FF2B5EF4-FFF2-40B4-BE49-F238E27FC236}">
                <a16:creationId xmlns:a16="http://schemas.microsoft.com/office/drawing/2014/main" id="{B9B8DA7A-87A5-A243-E566-074468ADB0B5}"/>
              </a:ext>
            </a:extLst>
          </p:cNvPr>
          <p:cNvPicPr>
            <a:picLocks noChangeAspect="1"/>
          </p:cNvPicPr>
          <p:nvPr/>
        </p:nvPicPr>
        <p:blipFill>
          <a:blip r:embed="rId2"/>
          <a:stretch>
            <a:fillRect/>
          </a:stretch>
        </p:blipFill>
        <p:spPr>
          <a:xfrm>
            <a:off x="7082051" y="1458676"/>
            <a:ext cx="4271749" cy="5014220"/>
          </a:xfrm>
          <a:prstGeom prst="rect">
            <a:avLst/>
          </a:prstGeom>
        </p:spPr>
      </p:pic>
      <p:sp>
        <p:nvSpPr>
          <p:cNvPr id="6" name="TextBox 5">
            <a:extLst>
              <a:ext uri="{FF2B5EF4-FFF2-40B4-BE49-F238E27FC236}">
                <a16:creationId xmlns:a16="http://schemas.microsoft.com/office/drawing/2014/main" id="{1F88A360-10B6-BD69-C556-4968558B9865}"/>
              </a:ext>
            </a:extLst>
          </p:cNvPr>
          <p:cNvSpPr txBox="1"/>
          <p:nvPr/>
        </p:nvSpPr>
        <p:spPr>
          <a:xfrm>
            <a:off x="446580" y="2274838"/>
            <a:ext cx="6635471" cy="2585323"/>
          </a:xfrm>
          <a:prstGeom prst="rect">
            <a:avLst/>
          </a:prstGeom>
          <a:noFill/>
        </p:spPr>
        <p:txBody>
          <a:bodyPr wrap="none" rtlCol="0">
            <a:spAutoFit/>
          </a:bodyPr>
          <a:lstStyle/>
          <a:p>
            <a:r>
              <a:rPr lang="en-US" dirty="0"/>
              <a:t>PAHs are considered to be among the most significant </a:t>
            </a:r>
          </a:p>
          <a:p>
            <a:r>
              <a:rPr lang="en-US" dirty="0"/>
              <a:t>mutagenic components of tobacco smoke</a:t>
            </a:r>
          </a:p>
          <a:p>
            <a:endParaRPr lang="en-US" dirty="0"/>
          </a:p>
          <a:p>
            <a:endParaRPr lang="en-US" dirty="0"/>
          </a:p>
          <a:p>
            <a:endParaRPr lang="en-US" dirty="0"/>
          </a:p>
          <a:p>
            <a:r>
              <a:rPr lang="en-US" b="1" dirty="0"/>
              <a:t>P</a:t>
            </a:r>
            <a:r>
              <a:rPr lang="en-US" dirty="0"/>
              <a:t>olycyclic </a:t>
            </a:r>
            <a:r>
              <a:rPr lang="en-US" b="1" dirty="0"/>
              <a:t>A</a:t>
            </a:r>
            <a:r>
              <a:rPr lang="en-US" dirty="0"/>
              <a:t>romatic </a:t>
            </a:r>
            <a:r>
              <a:rPr lang="en-US" b="1" dirty="0"/>
              <a:t>H</a:t>
            </a:r>
            <a:r>
              <a:rPr lang="en-US" dirty="0"/>
              <a:t>ydrocarbons, a group of </a:t>
            </a:r>
          </a:p>
          <a:p>
            <a:r>
              <a:rPr lang="en-US" dirty="0"/>
              <a:t>chemicals formed by the incomplete combustion of organic material,</a:t>
            </a:r>
          </a:p>
          <a:p>
            <a:r>
              <a:rPr lang="en-US" dirty="0"/>
              <a:t> including tobacco leaves</a:t>
            </a:r>
          </a:p>
          <a:p>
            <a:endParaRPr lang="en-US" dirty="0"/>
          </a:p>
        </p:txBody>
      </p:sp>
    </p:spTree>
    <p:extLst>
      <p:ext uri="{BB962C8B-B14F-4D97-AF65-F5344CB8AC3E}">
        <p14:creationId xmlns:p14="http://schemas.microsoft.com/office/powerpoint/2010/main" val="1331038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71159-A195-D9C4-D586-6C16BF3372E1}"/>
              </a:ext>
            </a:extLst>
          </p:cNvPr>
          <p:cNvSpPr>
            <a:spLocks noGrp="1"/>
          </p:cNvSpPr>
          <p:nvPr>
            <p:ph type="title"/>
          </p:nvPr>
        </p:nvSpPr>
        <p:spPr/>
        <p:txBody>
          <a:bodyPr/>
          <a:lstStyle/>
          <a:p>
            <a:r>
              <a:rPr lang="en-US" dirty="0"/>
              <a:t>Hormone dependent cancer and </a:t>
            </a:r>
            <a:r>
              <a:rPr lang="en-US" b="1" dirty="0"/>
              <a:t>bisphenols</a:t>
            </a:r>
            <a:r>
              <a:rPr lang="en-US" dirty="0"/>
              <a:t> </a:t>
            </a:r>
          </a:p>
        </p:txBody>
      </p:sp>
      <p:sp>
        <p:nvSpPr>
          <p:cNvPr id="3" name="TextBox 2">
            <a:extLst>
              <a:ext uri="{FF2B5EF4-FFF2-40B4-BE49-F238E27FC236}">
                <a16:creationId xmlns:a16="http://schemas.microsoft.com/office/drawing/2014/main" id="{293456CE-1E00-69A9-0EB5-A86FF648AD83}"/>
              </a:ext>
            </a:extLst>
          </p:cNvPr>
          <p:cNvSpPr txBox="1"/>
          <p:nvPr/>
        </p:nvSpPr>
        <p:spPr>
          <a:xfrm>
            <a:off x="1015621" y="1786222"/>
            <a:ext cx="9578328" cy="646331"/>
          </a:xfrm>
          <a:prstGeom prst="rect">
            <a:avLst/>
          </a:prstGeom>
          <a:noFill/>
        </p:spPr>
        <p:txBody>
          <a:bodyPr wrap="none" rtlCol="0">
            <a:spAutoFit/>
          </a:bodyPr>
          <a:lstStyle/>
          <a:p>
            <a:pPr algn="ctr"/>
            <a:r>
              <a:rPr lang="en-US" dirty="0"/>
              <a:t>Bisphenol A (BPA) is linked to cancer because it is an </a:t>
            </a:r>
            <a:r>
              <a:rPr lang="en-US" b="1" dirty="0"/>
              <a:t>endocrine disruptor </a:t>
            </a:r>
            <a:r>
              <a:rPr lang="en-US" dirty="0"/>
              <a:t>that can </a:t>
            </a:r>
            <a:r>
              <a:rPr lang="en-US" b="1" dirty="0"/>
              <a:t>mimic estrogen</a:t>
            </a:r>
            <a:r>
              <a:rPr lang="en-US" dirty="0"/>
              <a:t>, </a:t>
            </a:r>
          </a:p>
          <a:p>
            <a:pPr algn="ctr"/>
            <a:r>
              <a:rPr lang="en-US" dirty="0"/>
              <a:t>potentially increasing the risk of hormone-sensitive cancers like breast, ovarian, and prostate cancer.</a:t>
            </a:r>
          </a:p>
        </p:txBody>
      </p:sp>
      <p:pic>
        <p:nvPicPr>
          <p:cNvPr id="5" name="Picture 4">
            <a:extLst>
              <a:ext uri="{FF2B5EF4-FFF2-40B4-BE49-F238E27FC236}">
                <a16:creationId xmlns:a16="http://schemas.microsoft.com/office/drawing/2014/main" id="{8908DF3E-B560-419B-61E6-308F26500C93}"/>
              </a:ext>
            </a:extLst>
          </p:cNvPr>
          <p:cNvPicPr>
            <a:picLocks noChangeAspect="1"/>
          </p:cNvPicPr>
          <p:nvPr/>
        </p:nvPicPr>
        <p:blipFill>
          <a:blip r:embed="rId2"/>
          <a:stretch>
            <a:fillRect/>
          </a:stretch>
        </p:blipFill>
        <p:spPr>
          <a:xfrm>
            <a:off x="2508914" y="2765420"/>
            <a:ext cx="6880746" cy="3845704"/>
          </a:xfrm>
          <a:prstGeom prst="rect">
            <a:avLst/>
          </a:prstGeom>
        </p:spPr>
      </p:pic>
    </p:spTree>
    <p:extLst>
      <p:ext uri="{BB962C8B-B14F-4D97-AF65-F5344CB8AC3E}">
        <p14:creationId xmlns:p14="http://schemas.microsoft.com/office/powerpoint/2010/main" val="3134062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CF868-6406-B74B-18FB-5E6C05A15255}"/>
              </a:ext>
            </a:extLst>
          </p:cNvPr>
          <p:cNvSpPr>
            <a:spLocks noGrp="1"/>
          </p:cNvSpPr>
          <p:nvPr>
            <p:ph type="title"/>
          </p:nvPr>
        </p:nvSpPr>
        <p:spPr>
          <a:xfrm>
            <a:off x="741001" y="0"/>
            <a:ext cx="10515600" cy="1325563"/>
          </a:xfrm>
        </p:spPr>
        <p:txBody>
          <a:bodyPr/>
          <a:lstStyle/>
          <a:p>
            <a:r>
              <a:rPr lang="en-US" dirty="0"/>
              <a:t>Hormone dependent cancer</a:t>
            </a:r>
          </a:p>
        </p:txBody>
      </p:sp>
      <p:pic>
        <p:nvPicPr>
          <p:cNvPr id="4" name="Picture 3" descr="A diagram of different types of cancer&#10;&#10;AI-generated content may be incorrect.">
            <a:extLst>
              <a:ext uri="{FF2B5EF4-FFF2-40B4-BE49-F238E27FC236}">
                <a16:creationId xmlns:a16="http://schemas.microsoft.com/office/drawing/2014/main" id="{E8CD6569-3359-D790-6BC8-A96849683789}"/>
              </a:ext>
            </a:extLst>
          </p:cNvPr>
          <p:cNvPicPr>
            <a:picLocks noChangeAspect="1"/>
          </p:cNvPicPr>
          <p:nvPr/>
        </p:nvPicPr>
        <p:blipFill>
          <a:blip r:embed="rId2"/>
          <a:stretch>
            <a:fillRect/>
          </a:stretch>
        </p:blipFill>
        <p:spPr>
          <a:xfrm>
            <a:off x="3415145" y="1090036"/>
            <a:ext cx="5299364" cy="5299364"/>
          </a:xfrm>
          <a:prstGeom prst="rect">
            <a:avLst/>
          </a:prstGeom>
        </p:spPr>
      </p:pic>
    </p:spTree>
    <p:extLst>
      <p:ext uri="{BB962C8B-B14F-4D97-AF65-F5344CB8AC3E}">
        <p14:creationId xmlns:p14="http://schemas.microsoft.com/office/powerpoint/2010/main" val="3455590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32569B9-970B-C328-B5C0-0BC88B07C112}"/>
              </a:ext>
            </a:extLst>
          </p:cNvPr>
          <p:cNvSpPr txBox="1">
            <a:spLocks/>
          </p:cNvSpPr>
          <p:nvPr/>
        </p:nvSpPr>
        <p:spPr>
          <a:xfrm>
            <a:off x="7410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Hormone activity cancer</a:t>
            </a:r>
          </a:p>
        </p:txBody>
      </p:sp>
      <p:pic>
        <p:nvPicPr>
          <p:cNvPr id="4" name="Picture 3" descr="Diagram of a diagram of a growth factor&#10;&#10;AI-generated content may be incorrect.">
            <a:extLst>
              <a:ext uri="{FF2B5EF4-FFF2-40B4-BE49-F238E27FC236}">
                <a16:creationId xmlns:a16="http://schemas.microsoft.com/office/drawing/2014/main" id="{FE2D4F9A-CFF4-2173-0B2E-EFA8FC17019C}"/>
              </a:ext>
            </a:extLst>
          </p:cNvPr>
          <p:cNvPicPr>
            <a:picLocks noChangeAspect="1"/>
          </p:cNvPicPr>
          <p:nvPr/>
        </p:nvPicPr>
        <p:blipFill>
          <a:blip r:embed="rId2"/>
          <a:stretch>
            <a:fillRect/>
          </a:stretch>
        </p:blipFill>
        <p:spPr>
          <a:xfrm>
            <a:off x="2209800" y="984539"/>
            <a:ext cx="7772400" cy="5873461"/>
          </a:xfrm>
          <a:prstGeom prst="rect">
            <a:avLst/>
          </a:prstGeom>
        </p:spPr>
      </p:pic>
    </p:spTree>
    <p:extLst>
      <p:ext uri="{BB962C8B-B14F-4D97-AF65-F5344CB8AC3E}">
        <p14:creationId xmlns:p14="http://schemas.microsoft.com/office/powerpoint/2010/main" val="941917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C2657-AAB4-D245-E861-E7C6E44875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57C4B4-DE15-4436-7E2A-CF9575BF9891}"/>
              </a:ext>
            </a:extLst>
          </p:cNvPr>
          <p:cNvSpPr>
            <a:spLocks noGrp="1"/>
          </p:cNvSpPr>
          <p:nvPr>
            <p:ph type="title"/>
          </p:nvPr>
        </p:nvSpPr>
        <p:spPr/>
        <p:txBody>
          <a:bodyPr/>
          <a:lstStyle/>
          <a:p>
            <a:r>
              <a:rPr lang="en-US" dirty="0"/>
              <a:t>Hormone dependent cancer and </a:t>
            </a:r>
            <a:r>
              <a:rPr lang="en-US" b="1" dirty="0"/>
              <a:t>bisphenols</a:t>
            </a:r>
            <a:r>
              <a:rPr lang="en-US" dirty="0"/>
              <a:t> </a:t>
            </a:r>
          </a:p>
        </p:txBody>
      </p:sp>
      <p:sp>
        <p:nvSpPr>
          <p:cNvPr id="3" name="TextBox 2">
            <a:extLst>
              <a:ext uri="{FF2B5EF4-FFF2-40B4-BE49-F238E27FC236}">
                <a16:creationId xmlns:a16="http://schemas.microsoft.com/office/drawing/2014/main" id="{AD6B91A6-0B01-54A9-6E73-D4256DDC4B44}"/>
              </a:ext>
            </a:extLst>
          </p:cNvPr>
          <p:cNvSpPr txBox="1"/>
          <p:nvPr/>
        </p:nvSpPr>
        <p:spPr>
          <a:xfrm>
            <a:off x="1058903" y="1634463"/>
            <a:ext cx="9578328" cy="646331"/>
          </a:xfrm>
          <a:prstGeom prst="rect">
            <a:avLst/>
          </a:prstGeom>
          <a:noFill/>
        </p:spPr>
        <p:txBody>
          <a:bodyPr wrap="none" rtlCol="0">
            <a:spAutoFit/>
          </a:bodyPr>
          <a:lstStyle/>
          <a:p>
            <a:pPr algn="ctr"/>
            <a:r>
              <a:rPr lang="en-US" dirty="0"/>
              <a:t>Bisphenol A (BPA) is linked to cancer because it is an </a:t>
            </a:r>
            <a:r>
              <a:rPr lang="en-US" b="1" dirty="0"/>
              <a:t>endocrine disruptor </a:t>
            </a:r>
            <a:r>
              <a:rPr lang="en-US" dirty="0"/>
              <a:t>that can </a:t>
            </a:r>
            <a:r>
              <a:rPr lang="en-US" b="1" dirty="0"/>
              <a:t>mimic estrogen</a:t>
            </a:r>
            <a:r>
              <a:rPr lang="en-US" dirty="0"/>
              <a:t>, </a:t>
            </a:r>
          </a:p>
          <a:p>
            <a:pPr algn="ctr"/>
            <a:r>
              <a:rPr lang="en-US" dirty="0"/>
              <a:t>potentially increasing the risk of hormone-sensitive cancers like breast, ovarian, and prostate cancer.</a:t>
            </a:r>
          </a:p>
        </p:txBody>
      </p:sp>
      <p:pic>
        <p:nvPicPr>
          <p:cNvPr id="7" name="Picture 6">
            <a:extLst>
              <a:ext uri="{FF2B5EF4-FFF2-40B4-BE49-F238E27FC236}">
                <a16:creationId xmlns:a16="http://schemas.microsoft.com/office/drawing/2014/main" id="{E184EFE4-AD77-8E75-0E44-56F288B01D5C}"/>
              </a:ext>
            </a:extLst>
          </p:cNvPr>
          <p:cNvPicPr>
            <a:picLocks noChangeAspect="1"/>
          </p:cNvPicPr>
          <p:nvPr/>
        </p:nvPicPr>
        <p:blipFill>
          <a:blip r:embed="rId2"/>
          <a:stretch>
            <a:fillRect/>
          </a:stretch>
        </p:blipFill>
        <p:spPr>
          <a:xfrm>
            <a:off x="2347416" y="2318675"/>
            <a:ext cx="7083189" cy="4174200"/>
          </a:xfrm>
          <a:prstGeom prst="rect">
            <a:avLst/>
          </a:prstGeom>
        </p:spPr>
      </p:pic>
    </p:spTree>
    <p:extLst>
      <p:ext uri="{BB962C8B-B14F-4D97-AF65-F5344CB8AC3E}">
        <p14:creationId xmlns:p14="http://schemas.microsoft.com/office/powerpoint/2010/main" val="2299351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77560-EA8F-9288-1F7C-0E8156CDB7F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951E79B-ECB2-0D20-3742-C12A31E5FAF5}"/>
              </a:ext>
            </a:extLst>
          </p:cNvPr>
          <p:cNvSpPr txBox="1"/>
          <p:nvPr/>
        </p:nvSpPr>
        <p:spPr>
          <a:xfrm>
            <a:off x="1263138" y="1009935"/>
            <a:ext cx="9665723" cy="1600438"/>
          </a:xfrm>
          <a:prstGeom prst="rect">
            <a:avLst/>
          </a:prstGeom>
          <a:noFill/>
        </p:spPr>
        <p:txBody>
          <a:bodyPr wrap="none" rtlCol="0">
            <a:spAutoFit/>
          </a:bodyPr>
          <a:lstStyle/>
          <a:p>
            <a:pPr algn="ctr"/>
            <a:r>
              <a:rPr lang="en-US" sz="4000" dirty="0">
                <a:solidFill>
                  <a:srgbClr val="FF0000"/>
                </a:solidFill>
              </a:rPr>
              <a:t>Prevention offers the most cost-effective </a:t>
            </a:r>
          </a:p>
          <a:p>
            <a:pPr algn="ctr"/>
            <a:r>
              <a:rPr lang="en-US" sz="4000" dirty="0">
                <a:solidFill>
                  <a:srgbClr val="FF0000"/>
                </a:solidFill>
              </a:rPr>
              <a:t>and a sustainable strategy for cancer control. </a:t>
            </a:r>
          </a:p>
          <a:p>
            <a:endParaRPr lang="en-US" dirty="0"/>
          </a:p>
        </p:txBody>
      </p:sp>
      <p:sp>
        <p:nvSpPr>
          <p:cNvPr id="5" name="TextBox 4">
            <a:extLst>
              <a:ext uri="{FF2B5EF4-FFF2-40B4-BE49-F238E27FC236}">
                <a16:creationId xmlns:a16="http://schemas.microsoft.com/office/drawing/2014/main" id="{8606E4BB-4D50-AFC2-44EE-CF03A493623B}"/>
              </a:ext>
            </a:extLst>
          </p:cNvPr>
          <p:cNvSpPr txBox="1"/>
          <p:nvPr/>
        </p:nvSpPr>
        <p:spPr>
          <a:xfrm>
            <a:off x="941696" y="3521122"/>
            <a:ext cx="2326727" cy="584775"/>
          </a:xfrm>
          <a:prstGeom prst="rect">
            <a:avLst/>
          </a:prstGeom>
          <a:noFill/>
        </p:spPr>
        <p:txBody>
          <a:bodyPr wrap="none" rtlCol="0">
            <a:spAutoFit/>
          </a:bodyPr>
          <a:lstStyle/>
          <a:p>
            <a:r>
              <a:rPr lang="en-US" sz="3200" dirty="0">
                <a:solidFill>
                  <a:schemeClr val="bg1">
                    <a:lumMod val="75000"/>
                  </a:schemeClr>
                </a:solidFill>
              </a:rPr>
              <a:t>Environment</a:t>
            </a:r>
          </a:p>
        </p:txBody>
      </p:sp>
      <p:sp>
        <p:nvSpPr>
          <p:cNvPr id="6" name="TextBox 5">
            <a:extLst>
              <a:ext uri="{FF2B5EF4-FFF2-40B4-BE49-F238E27FC236}">
                <a16:creationId xmlns:a16="http://schemas.microsoft.com/office/drawing/2014/main" id="{311E1D18-275F-345E-EB22-8DCEF467902D}"/>
              </a:ext>
            </a:extLst>
          </p:cNvPr>
          <p:cNvSpPr txBox="1"/>
          <p:nvPr/>
        </p:nvSpPr>
        <p:spPr>
          <a:xfrm>
            <a:off x="5040838" y="4574274"/>
            <a:ext cx="1017394" cy="584775"/>
          </a:xfrm>
          <a:prstGeom prst="rect">
            <a:avLst/>
          </a:prstGeom>
          <a:noFill/>
        </p:spPr>
        <p:txBody>
          <a:bodyPr wrap="none" rtlCol="0">
            <a:spAutoFit/>
          </a:bodyPr>
          <a:lstStyle/>
          <a:p>
            <a:r>
              <a:rPr lang="en-US" sz="3200" dirty="0"/>
              <a:t>Food</a:t>
            </a:r>
          </a:p>
        </p:txBody>
      </p:sp>
      <p:sp>
        <p:nvSpPr>
          <p:cNvPr id="7" name="TextBox 6">
            <a:extLst>
              <a:ext uri="{FF2B5EF4-FFF2-40B4-BE49-F238E27FC236}">
                <a16:creationId xmlns:a16="http://schemas.microsoft.com/office/drawing/2014/main" id="{AE914B09-CF76-202A-49FF-1F21639EA553}"/>
              </a:ext>
            </a:extLst>
          </p:cNvPr>
          <p:cNvSpPr txBox="1"/>
          <p:nvPr/>
        </p:nvSpPr>
        <p:spPr>
          <a:xfrm>
            <a:off x="8550587" y="3274900"/>
            <a:ext cx="2835071" cy="1077218"/>
          </a:xfrm>
          <a:prstGeom prst="rect">
            <a:avLst/>
          </a:prstGeom>
          <a:noFill/>
        </p:spPr>
        <p:txBody>
          <a:bodyPr wrap="none" rtlCol="0">
            <a:spAutoFit/>
          </a:bodyPr>
          <a:lstStyle/>
          <a:p>
            <a:pPr algn="ctr"/>
            <a:r>
              <a:rPr lang="en-US" sz="3200" dirty="0"/>
              <a:t>infection</a:t>
            </a:r>
          </a:p>
          <a:p>
            <a:pPr algn="ctr"/>
            <a:r>
              <a:rPr lang="en-US" sz="3200" dirty="0"/>
              <a:t>from pathogens</a:t>
            </a:r>
          </a:p>
        </p:txBody>
      </p:sp>
      <p:sp>
        <p:nvSpPr>
          <p:cNvPr id="8" name="Left Arrow 7">
            <a:extLst>
              <a:ext uri="{FF2B5EF4-FFF2-40B4-BE49-F238E27FC236}">
                <a16:creationId xmlns:a16="http://schemas.microsoft.com/office/drawing/2014/main" id="{A534C462-0249-4C27-1ED5-F5ECA4A1F31C}"/>
              </a:ext>
            </a:extLst>
          </p:cNvPr>
          <p:cNvSpPr/>
          <p:nvPr/>
        </p:nvSpPr>
        <p:spPr>
          <a:xfrm rot="18568963">
            <a:off x="3745462" y="2683497"/>
            <a:ext cx="607958" cy="484632"/>
          </a:xfrm>
          <a:prstGeom prst="leftArrow">
            <a:avLst/>
          </a:prstGeom>
          <a:solidFill>
            <a:schemeClr val="bg2">
              <a:lumMod val="5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a:extLst>
              <a:ext uri="{FF2B5EF4-FFF2-40B4-BE49-F238E27FC236}">
                <a16:creationId xmlns:a16="http://schemas.microsoft.com/office/drawing/2014/main" id="{F6AE7312-26C1-783D-CB9B-CA398CF8DC9A}"/>
              </a:ext>
            </a:extLst>
          </p:cNvPr>
          <p:cNvSpPr/>
          <p:nvPr/>
        </p:nvSpPr>
        <p:spPr>
          <a:xfrm rot="3031037" flipH="1">
            <a:off x="7192258" y="2627069"/>
            <a:ext cx="651554" cy="484632"/>
          </a:xfrm>
          <a:prstGeom prst="leftArrow">
            <a:avLst/>
          </a:prstGeom>
          <a:solidFill>
            <a:schemeClr val="bg2">
              <a:lumMod val="5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a:extLst>
              <a:ext uri="{FF2B5EF4-FFF2-40B4-BE49-F238E27FC236}">
                <a16:creationId xmlns:a16="http://schemas.microsoft.com/office/drawing/2014/main" id="{A1F4C847-1489-7966-7D8E-B191360519F6}"/>
              </a:ext>
            </a:extLst>
          </p:cNvPr>
          <p:cNvSpPr/>
          <p:nvPr/>
        </p:nvSpPr>
        <p:spPr>
          <a:xfrm rot="16200000">
            <a:off x="5223758" y="3553907"/>
            <a:ext cx="651554" cy="484632"/>
          </a:xfrm>
          <a:prstGeom prst="leftArrow">
            <a:avLst/>
          </a:prstGeom>
          <a:solidFill>
            <a:schemeClr val="bg2">
              <a:lumMod val="5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6272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3808D4-8B11-39DC-F2E3-9F98F26FAD79}"/>
              </a:ext>
            </a:extLst>
          </p:cNvPr>
          <p:cNvSpPr txBox="1"/>
          <p:nvPr/>
        </p:nvSpPr>
        <p:spPr>
          <a:xfrm>
            <a:off x="660726" y="3075490"/>
            <a:ext cx="11357020" cy="1754326"/>
          </a:xfrm>
          <a:prstGeom prst="rect">
            <a:avLst/>
          </a:prstGeom>
          <a:noFill/>
        </p:spPr>
        <p:txBody>
          <a:bodyPr wrap="none" rtlCol="0">
            <a:spAutoFit/>
          </a:bodyPr>
          <a:lstStyle/>
          <a:p>
            <a:r>
              <a:rPr lang="en-US" dirty="0"/>
              <a:t>we reviewed epidemiological evidence on cancer risk and exposure to dichlorodiphenyltrichloroethane (DDT), </a:t>
            </a:r>
          </a:p>
          <a:p>
            <a:r>
              <a:rPr lang="en-US" dirty="0"/>
              <a:t>hexachlorocyclohexane (HCH), polychlorinated biphenyls (PCBs), </a:t>
            </a:r>
          </a:p>
          <a:p>
            <a:r>
              <a:rPr lang="en-US" dirty="0"/>
              <a:t>per- and polyfluoroalkyl substances (PFASs), cadmium, arsenic, and acrylamide. </a:t>
            </a:r>
          </a:p>
          <a:p>
            <a:endParaRPr lang="en-US" dirty="0"/>
          </a:p>
          <a:p>
            <a:r>
              <a:rPr lang="en-US" dirty="0"/>
              <a:t>Japanese are widely exposed to these chemicals, mainly through </a:t>
            </a:r>
            <a:r>
              <a:rPr lang="en-US" b="1" dirty="0"/>
              <a:t>the diet </a:t>
            </a:r>
            <a:r>
              <a:rPr lang="en-US" dirty="0"/>
              <a:t> and an association with increased cancer risk</a:t>
            </a:r>
          </a:p>
          <a:p>
            <a:r>
              <a:rPr lang="en-US" dirty="0"/>
              <a:t>is suspected</a:t>
            </a:r>
          </a:p>
        </p:txBody>
      </p:sp>
      <p:sp>
        <p:nvSpPr>
          <p:cNvPr id="5" name="TextBox 4">
            <a:extLst>
              <a:ext uri="{FF2B5EF4-FFF2-40B4-BE49-F238E27FC236}">
                <a16:creationId xmlns:a16="http://schemas.microsoft.com/office/drawing/2014/main" id="{D26B4BC5-D3BF-4BAC-2454-15730B8EDFCB}"/>
              </a:ext>
            </a:extLst>
          </p:cNvPr>
          <p:cNvSpPr txBox="1"/>
          <p:nvPr/>
        </p:nvSpPr>
        <p:spPr>
          <a:xfrm>
            <a:off x="6947872" y="6435037"/>
            <a:ext cx="5244128" cy="369332"/>
          </a:xfrm>
          <a:prstGeom prst="rect">
            <a:avLst/>
          </a:prstGeom>
          <a:noFill/>
        </p:spPr>
        <p:txBody>
          <a:bodyPr wrap="none" rtlCol="0">
            <a:spAutoFit/>
          </a:bodyPr>
          <a:lstStyle/>
          <a:p>
            <a:r>
              <a:rPr lang="en-US" dirty="0"/>
              <a:t>https://</a:t>
            </a:r>
            <a:r>
              <a:rPr lang="en-US" dirty="0" err="1"/>
              <a:t>pmc.ncbi.nlm.nih.gov</a:t>
            </a:r>
            <a:r>
              <a:rPr lang="en-US" dirty="0"/>
              <a:t>/articles/PMC10031963/</a:t>
            </a:r>
          </a:p>
        </p:txBody>
      </p:sp>
      <p:pic>
        <p:nvPicPr>
          <p:cNvPr id="3" name="Picture 2" descr="A close-up of a sign&#10;&#10;AI-generated content may be incorrect.">
            <a:extLst>
              <a:ext uri="{FF2B5EF4-FFF2-40B4-BE49-F238E27FC236}">
                <a16:creationId xmlns:a16="http://schemas.microsoft.com/office/drawing/2014/main" id="{C4F38426-4E64-00A2-0754-6DB5969613B9}"/>
              </a:ext>
            </a:extLst>
          </p:cNvPr>
          <p:cNvPicPr>
            <a:picLocks noChangeAspect="1"/>
          </p:cNvPicPr>
          <p:nvPr/>
        </p:nvPicPr>
        <p:blipFill>
          <a:blip r:embed="rId2"/>
          <a:stretch>
            <a:fillRect/>
          </a:stretch>
        </p:blipFill>
        <p:spPr>
          <a:xfrm>
            <a:off x="677718" y="53631"/>
            <a:ext cx="8117088" cy="2634151"/>
          </a:xfrm>
          <a:prstGeom prst="rect">
            <a:avLst/>
          </a:prstGeom>
        </p:spPr>
      </p:pic>
    </p:spTree>
    <p:extLst>
      <p:ext uri="{BB962C8B-B14F-4D97-AF65-F5344CB8AC3E}">
        <p14:creationId xmlns:p14="http://schemas.microsoft.com/office/powerpoint/2010/main" val="513386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6B5DE-8A24-5029-342C-7D4119A6DE46}"/>
              </a:ext>
            </a:extLst>
          </p:cNvPr>
          <p:cNvSpPr>
            <a:spLocks noGrp="1"/>
          </p:cNvSpPr>
          <p:nvPr>
            <p:ph type="title"/>
          </p:nvPr>
        </p:nvSpPr>
        <p:spPr>
          <a:xfrm>
            <a:off x="838200" y="226579"/>
            <a:ext cx="10515600" cy="1325563"/>
          </a:xfrm>
        </p:spPr>
        <p:txBody>
          <a:bodyPr/>
          <a:lstStyle/>
          <a:p>
            <a:r>
              <a:rPr lang="en-US" dirty="0"/>
              <a:t>Colon cancer evolution</a:t>
            </a:r>
          </a:p>
        </p:txBody>
      </p:sp>
      <p:pic>
        <p:nvPicPr>
          <p:cNvPr id="5" name="Picture 4" descr="A diagram of cancer&#10;&#10;AI-generated content may be incorrect.">
            <a:extLst>
              <a:ext uri="{FF2B5EF4-FFF2-40B4-BE49-F238E27FC236}">
                <a16:creationId xmlns:a16="http://schemas.microsoft.com/office/drawing/2014/main" id="{0F281144-5FD7-67EB-6277-BBBBF9D4C7DC}"/>
              </a:ext>
            </a:extLst>
          </p:cNvPr>
          <p:cNvPicPr>
            <a:picLocks noChangeAspect="1"/>
          </p:cNvPicPr>
          <p:nvPr/>
        </p:nvPicPr>
        <p:blipFill>
          <a:blip r:embed="rId2"/>
          <a:stretch>
            <a:fillRect/>
          </a:stretch>
        </p:blipFill>
        <p:spPr>
          <a:xfrm>
            <a:off x="2254250" y="1157721"/>
            <a:ext cx="7683500" cy="5473700"/>
          </a:xfrm>
          <a:prstGeom prst="rect">
            <a:avLst/>
          </a:prstGeom>
        </p:spPr>
      </p:pic>
    </p:spTree>
    <p:extLst>
      <p:ext uri="{BB962C8B-B14F-4D97-AF65-F5344CB8AC3E}">
        <p14:creationId xmlns:p14="http://schemas.microsoft.com/office/powerpoint/2010/main" val="1295032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2F5B7-26CF-2B2B-58A3-2FDEF261920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29A6DC2-40F9-9B15-BE9B-F6B7CE78975E}"/>
              </a:ext>
            </a:extLst>
          </p:cNvPr>
          <p:cNvSpPr>
            <a:spLocks noGrp="1"/>
          </p:cNvSpPr>
          <p:nvPr>
            <p:ph type="title"/>
          </p:nvPr>
        </p:nvSpPr>
        <p:spPr>
          <a:xfrm>
            <a:off x="838200" y="226579"/>
            <a:ext cx="10515600" cy="1325563"/>
          </a:xfrm>
        </p:spPr>
        <p:txBody>
          <a:bodyPr/>
          <a:lstStyle/>
          <a:p>
            <a:r>
              <a:rPr lang="en-US" dirty="0"/>
              <a:t>Colon cancer and microbiota</a:t>
            </a:r>
          </a:p>
        </p:txBody>
      </p:sp>
      <p:pic>
        <p:nvPicPr>
          <p:cNvPr id="8" name="Picture 7" descr="A diagram of cell division&#10;&#10;AI-generated content may be incorrect.">
            <a:extLst>
              <a:ext uri="{FF2B5EF4-FFF2-40B4-BE49-F238E27FC236}">
                <a16:creationId xmlns:a16="http://schemas.microsoft.com/office/drawing/2014/main" id="{FB70CA8E-9D42-6234-C003-90F950E70691}"/>
              </a:ext>
            </a:extLst>
          </p:cNvPr>
          <p:cNvPicPr>
            <a:picLocks noChangeAspect="1"/>
          </p:cNvPicPr>
          <p:nvPr/>
        </p:nvPicPr>
        <p:blipFill>
          <a:blip r:embed="rId2"/>
          <a:stretch>
            <a:fillRect/>
          </a:stretch>
        </p:blipFill>
        <p:spPr>
          <a:xfrm>
            <a:off x="2855949" y="1293659"/>
            <a:ext cx="6480101" cy="4958530"/>
          </a:xfrm>
          <a:prstGeom prst="rect">
            <a:avLst/>
          </a:prstGeom>
        </p:spPr>
      </p:pic>
    </p:spTree>
    <p:extLst>
      <p:ext uri="{BB962C8B-B14F-4D97-AF65-F5344CB8AC3E}">
        <p14:creationId xmlns:p14="http://schemas.microsoft.com/office/powerpoint/2010/main" val="642154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257062-17AB-F034-B87B-5165B6735557}"/>
              </a:ext>
            </a:extLst>
          </p:cNvPr>
          <p:cNvSpPr txBox="1">
            <a:spLocks/>
          </p:cNvSpPr>
          <p:nvPr/>
        </p:nvSpPr>
        <p:spPr>
          <a:xfrm>
            <a:off x="83819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Global cancer Facts &amp; figures</a:t>
            </a:r>
          </a:p>
        </p:txBody>
      </p:sp>
      <p:pic>
        <p:nvPicPr>
          <p:cNvPr id="5" name="Picture 4">
            <a:extLst>
              <a:ext uri="{FF2B5EF4-FFF2-40B4-BE49-F238E27FC236}">
                <a16:creationId xmlns:a16="http://schemas.microsoft.com/office/drawing/2014/main" id="{AB7449DD-A870-8CDF-BA2C-6832929D0810}"/>
              </a:ext>
            </a:extLst>
          </p:cNvPr>
          <p:cNvPicPr>
            <a:picLocks noChangeAspect="1"/>
          </p:cNvPicPr>
          <p:nvPr/>
        </p:nvPicPr>
        <p:blipFill>
          <a:blip r:embed="rId2"/>
          <a:stretch>
            <a:fillRect/>
          </a:stretch>
        </p:blipFill>
        <p:spPr>
          <a:xfrm>
            <a:off x="2542180" y="1135576"/>
            <a:ext cx="7107639" cy="3833423"/>
          </a:xfrm>
          <a:prstGeom prst="rect">
            <a:avLst/>
          </a:prstGeom>
        </p:spPr>
      </p:pic>
      <p:sp>
        <p:nvSpPr>
          <p:cNvPr id="6" name="TextBox 5">
            <a:extLst>
              <a:ext uri="{FF2B5EF4-FFF2-40B4-BE49-F238E27FC236}">
                <a16:creationId xmlns:a16="http://schemas.microsoft.com/office/drawing/2014/main" id="{2F041709-3E3B-FB4A-86B3-B88F1F9EF836}"/>
              </a:ext>
            </a:extLst>
          </p:cNvPr>
          <p:cNvSpPr txBox="1"/>
          <p:nvPr/>
        </p:nvSpPr>
        <p:spPr>
          <a:xfrm>
            <a:off x="9482177" y="4511302"/>
            <a:ext cx="2254913" cy="2031325"/>
          </a:xfrm>
          <a:prstGeom prst="rect">
            <a:avLst/>
          </a:prstGeom>
          <a:noFill/>
        </p:spPr>
        <p:txBody>
          <a:bodyPr wrap="none" rtlCol="0">
            <a:spAutoFit/>
          </a:bodyPr>
          <a:lstStyle/>
          <a:p>
            <a:r>
              <a:rPr lang="en-US" dirty="0"/>
              <a:t>Higher life expectancy</a:t>
            </a:r>
          </a:p>
          <a:p>
            <a:endParaRPr lang="en-US" dirty="0"/>
          </a:p>
          <a:p>
            <a:r>
              <a:rPr lang="en-US" dirty="0"/>
              <a:t>Obesity</a:t>
            </a:r>
          </a:p>
          <a:p>
            <a:endParaRPr lang="en-US" dirty="0"/>
          </a:p>
          <a:p>
            <a:r>
              <a:rPr lang="en-US" dirty="0"/>
              <a:t>Smoking</a:t>
            </a:r>
          </a:p>
          <a:p>
            <a:endParaRPr lang="en-US" dirty="0"/>
          </a:p>
          <a:p>
            <a:r>
              <a:rPr lang="en-US" dirty="0"/>
              <a:t>Early diagnosis</a:t>
            </a:r>
          </a:p>
        </p:txBody>
      </p:sp>
      <p:sp>
        <p:nvSpPr>
          <p:cNvPr id="7" name="TextBox 6">
            <a:extLst>
              <a:ext uri="{FF2B5EF4-FFF2-40B4-BE49-F238E27FC236}">
                <a16:creationId xmlns:a16="http://schemas.microsoft.com/office/drawing/2014/main" id="{84550A09-2199-8A47-71B5-251A4CFAC7D3}"/>
              </a:ext>
            </a:extLst>
          </p:cNvPr>
          <p:cNvSpPr txBox="1"/>
          <p:nvPr/>
        </p:nvSpPr>
        <p:spPr>
          <a:xfrm>
            <a:off x="377987" y="5722424"/>
            <a:ext cx="4328386" cy="584775"/>
          </a:xfrm>
          <a:prstGeom prst="rect">
            <a:avLst/>
          </a:prstGeom>
          <a:noFill/>
        </p:spPr>
        <p:txBody>
          <a:bodyPr wrap="square" rtlCol="0">
            <a:spAutoFit/>
          </a:bodyPr>
          <a:lstStyle/>
          <a:p>
            <a:r>
              <a:rPr lang="en-US" sz="1400" dirty="0"/>
              <a:t>Cancer incidence is highest in high-income countries</a:t>
            </a:r>
            <a:endParaRPr lang="en-US" dirty="0"/>
          </a:p>
          <a:p>
            <a:endParaRPr lang="en-US" dirty="0"/>
          </a:p>
        </p:txBody>
      </p:sp>
      <p:sp>
        <p:nvSpPr>
          <p:cNvPr id="8" name="TextBox 7">
            <a:extLst>
              <a:ext uri="{FF2B5EF4-FFF2-40B4-BE49-F238E27FC236}">
                <a16:creationId xmlns:a16="http://schemas.microsoft.com/office/drawing/2014/main" id="{91E5B3C5-06A2-3910-9877-99C66A8EC53F}"/>
              </a:ext>
            </a:extLst>
          </p:cNvPr>
          <p:cNvSpPr txBox="1"/>
          <p:nvPr/>
        </p:nvSpPr>
        <p:spPr>
          <a:xfrm>
            <a:off x="5824645" y="5645479"/>
            <a:ext cx="718979" cy="369332"/>
          </a:xfrm>
          <a:prstGeom prst="rect">
            <a:avLst/>
          </a:prstGeom>
          <a:noFill/>
        </p:spPr>
        <p:txBody>
          <a:bodyPr wrap="none" rtlCol="0">
            <a:spAutoFit/>
          </a:bodyPr>
          <a:lstStyle/>
          <a:p>
            <a:r>
              <a:rPr lang="en-US" dirty="0"/>
              <a:t>Why?</a:t>
            </a:r>
          </a:p>
        </p:txBody>
      </p:sp>
    </p:spTree>
    <p:extLst>
      <p:ext uri="{BB962C8B-B14F-4D97-AF65-F5344CB8AC3E}">
        <p14:creationId xmlns:p14="http://schemas.microsoft.com/office/powerpoint/2010/main" val="92166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F56444-B8DF-13D4-4AE9-D55408BF9DDA}"/>
              </a:ext>
            </a:extLst>
          </p:cNvPr>
          <p:cNvSpPr>
            <a:spLocks noGrp="1"/>
          </p:cNvSpPr>
          <p:nvPr>
            <p:ph type="title"/>
          </p:nvPr>
        </p:nvSpPr>
        <p:spPr>
          <a:xfrm>
            <a:off x="838200" y="185015"/>
            <a:ext cx="10515600" cy="1325563"/>
          </a:xfrm>
        </p:spPr>
        <p:txBody>
          <a:bodyPr/>
          <a:lstStyle/>
          <a:p>
            <a:r>
              <a:rPr lang="en-US" dirty="0"/>
              <a:t>Colon cancer and microbiota</a:t>
            </a:r>
          </a:p>
        </p:txBody>
      </p:sp>
      <p:pic>
        <p:nvPicPr>
          <p:cNvPr id="6" name="Picture 5" descr="A diagram of a microbiota&#10;&#10;AI-generated content may be incorrect.">
            <a:extLst>
              <a:ext uri="{FF2B5EF4-FFF2-40B4-BE49-F238E27FC236}">
                <a16:creationId xmlns:a16="http://schemas.microsoft.com/office/drawing/2014/main" id="{56BD108B-A34E-F9E7-BBBC-10A0B3F820F3}"/>
              </a:ext>
            </a:extLst>
          </p:cNvPr>
          <p:cNvPicPr>
            <a:picLocks noChangeAspect="1"/>
          </p:cNvPicPr>
          <p:nvPr/>
        </p:nvPicPr>
        <p:blipFill>
          <a:blip r:embed="rId2"/>
          <a:stretch>
            <a:fillRect/>
          </a:stretch>
        </p:blipFill>
        <p:spPr>
          <a:xfrm>
            <a:off x="2881746" y="1250998"/>
            <a:ext cx="7245928" cy="5164225"/>
          </a:xfrm>
          <a:prstGeom prst="rect">
            <a:avLst/>
          </a:prstGeom>
        </p:spPr>
      </p:pic>
    </p:spTree>
    <p:extLst>
      <p:ext uri="{BB962C8B-B14F-4D97-AF65-F5344CB8AC3E}">
        <p14:creationId xmlns:p14="http://schemas.microsoft.com/office/powerpoint/2010/main" val="3721096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E509B-F9AA-820F-78B5-191FEBB3AF3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AAD876F-1A21-9227-8EF2-5F844671CF6C}"/>
              </a:ext>
            </a:extLst>
          </p:cNvPr>
          <p:cNvSpPr>
            <a:spLocks noGrp="1"/>
          </p:cNvSpPr>
          <p:nvPr>
            <p:ph type="title"/>
          </p:nvPr>
        </p:nvSpPr>
        <p:spPr>
          <a:xfrm>
            <a:off x="838200" y="226579"/>
            <a:ext cx="10515600" cy="1325563"/>
          </a:xfrm>
        </p:spPr>
        <p:txBody>
          <a:bodyPr/>
          <a:lstStyle/>
          <a:p>
            <a:r>
              <a:rPr lang="en-US" dirty="0"/>
              <a:t>Colon cancer and microbiota</a:t>
            </a:r>
          </a:p>
        </p:txBody>
      </p:sp>
      <p:pic>
        <p:nvPicPr>
          <p:cNvPr id="10" name="Picture 9" descr="A diagram of a cancer&#10;&#10;AI-generated content may be incorrect.">
            <a:extLst>
              <a:ext uri="{FF2B5EF4-FFF2-40B4-BE49-F238E27FC236}">
                <a16:creationId xmlns:a16="http://schemas.microsoft.com/office/drawing/2014/main" id="{4362A846-0D65-999C-BF78-540DBBF45052}"/>
              </a:ext>
            </a:extLst>
          </p:cNvPr>
          <p:cNvPicPr>
            <a:picLocks noChangeAspect="1"/>
          </p:cNvPicPr>
          <p:nvPr/>
        </p:nvPicPr>
        <p:blipFill>
          <a:blip r:embed="rId2"/>
          <a:stretch>
            <a:fillRect/>
          </a:stretch>
        </p:blipFill>
        <p:spPr>
          <a:xfrm>
            <a:off x="2613619" y="1386358"/>
            <a:ext cx="7541763" cy="5012948"/>
          </a:xfrm>
          <a:prstGeom prst="rect">
            <a:avLst/>
          </a:prstGeom>
        </p:spPr>
      </p:pic>
    </p:spTree>
    <p:extLst>
      <p:ext uri="{BB962C8B-B14F-4D97-AF65-F5344CB8AC3E}">
        <p14:creationId xmlns:p14="http://schemas.microsoft.com/office/powerpoint/2010/main" val="766229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7F717E-9636-F27A-BC02-2B8BD1756290}"/>
              </a:ext>
            </a:extLst>
          </p:cNvPr>
          <p:cNvSpPr txBox="1">
            <a:spLocks/>
          </p:cNvSpPr>
          <p:nvPr/>
        </p:nvSpPr>
        <p:spPr>
          <a:xfrm>
            <a:off x="838200" y="2265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Cancer metabolism</a:t>
            </a:r>
          </a:p>
        </p:txBody>
      </p:sp>
      <p:sp>
        <p:nvSpPr>
          <p:cNvPr id="5" name="Title 1">
            <a:extLst>
              <a:ext uri="{FF2B5EF4-FFF2-40B4-BE49-F238E27FC236}">
                <a16:creationId xmlns:a16="http://schemas.microsoft.com/office/drawing/2014/main" id="{8EEB3D21-E4DC-A230-C62A-F67723B924DF}"/>
              </a:ext>
            </a:extLst>
          </p:cNvPr>
          <p:cNvSpPr txBox="1">
            <a:spLocks/>
          </p:cNvSpPr>
          <p:nvPr/>
        </p:nvSpPr>
        <p:spPr>
          <a:xfrm>
            <a:off x="966458" y="1409581"/>
            <a:ext cx="1025908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u="sng" dirty="0"/>
              <a:t>Cancer cells </a:t>
            </a:r>
            <a:r>
              <a:rPr lang="en-US" sz="3200" dirty="0"/>
              <a:t>have a different diet compare to the </a:t>
            </a:r>
            <a:r>
              <a:rPr lang="en-US" sz="3200" u="sng" dirty="0"/>
              <a:t>normal cells</a:t>
            </a:r>
          </a:p>
        </p:txBody>
      </p:sp>
      <p:pic>
        <p:nvPicPr>
          <p:cNvPr id="6" name="Picture 5">
            <a:extLst>
              <a:ext uri="{FF2B5EF4-FFF2-40B4-BE49-F238E27FC236}">
                <a16:creationId xmlns:a16="http://schemas.microsoft.com/office/drawing/2014/main" id="{3F27EEAB-A4AB-8DB3-1BBF-9CB0F05E8E11}"/>
              </a:ext>
            </a:extLst>
          </p:cNvPr>
          <p:cNvPicPr>
            <a:picLocks noChangeAspect="1"/>
          </p:cNvPicPr>
          <p:nvPr/>
        </p:nvPicPr>
        <p:blipFill>
          <a:blip r:embed="rId2"/>
          <a:stretch>
            <a:fillRect/>
          </a:stretch>
        </p:blipFill>
        <p:spPr>
          <a:xfrm>
            <a:off x="8190497" y="3443913"/>
            <a:ext cx="3692422" cy="2466808"/>
          </a:xfrm>
          <a:prstGeom prst="rect">
            <a:avLst/>
          </a:prstGeom>
        </p:spPr>
      </p:pic>
      <p:pic>
        <p:nvPicPr>
          <p:cNvPr id="7" name="Picture 6">
            <a:extLst>
              <a:ext uri="{FF2B5EF4-FFF2-40B4-BE49-F238E27FC236}">
                <a16:creationId xmlns:a16="http://schemas.microsoft.com/office/drawing/2014/main" id="{F137413F-1159-D836-232E-19CB93B514B5}"/>
              </a:ext>
            </a:extLst>
          </p:cNvPr>
          <p:cNvPicPr>
            <a:picLocks noChangeAspect="1"/>
          </p:cNvPicPr>
          <p:nvPr/>
        </p:nvPicPr>
        <p:blipFill>
          <a:blip r:embed="rId3"/>
          <a:stretch>
            <a:fillRect/>
          </a:stretch>
        </p:blipFill>
        <p:spPr>
          <a:xfrm>
            <a:off x="249322" y="3427871"/>
            <a:ext cx="3674826" cy="2482850"/>
          </a:xfrm>
          <a:prstGeom prst="rect">
            <a:avLst/>
          </a:prstGeom>
        </p:spPr>
      </p:pic>
    </p:spTree>
    <p:extLst>
      <p:ext uri="{BB962C8B-B14F-4D97-AF65-F5344CB8AC3E}">
        <p14:creationId xmlns:p14="http://schemas.microsoft.com/office/powerpoint/2010/main" val="902247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normal cell and lactate&#10;&#10;AI-generated content may be incorrect.">
            <a:extLst>
              <a:ext uri="{FF2B5EF4-FFF2-40B4-BE49-F238E27FC236}">
                <a16:creationId xmlns:a16="http://schemas.microsoft.com/office/drawing/2014/main" id="{D70B7741-89CA-9167-948F-4B36FD990493}"/>
              </a:ext>
            </a:extLst>
          </p:cNvPr>
          <p:cNvPicPr>
            <a:picLocks noGrp="1" noChangeAspect="1"/>
          </p:cNvPicPr>
          <p:nvPr>
            <p:ph idx="1"/>
          </p:nvPr>
        </p:nvPicPr>
        <p:blipFill>
          <a:blip r:embed="rId2"/>
          <a:stretch>
            <a:fillRect/>
          </a:stretch>
        </p:blipFill>
        <p:spPr>
          <a:xfrm>
            <a:off x="2230583" y="1431982"/>
            <a:ext cx="7138616" cy="4744981"/>
          </a:xfrm>
        </p:spPr>
      </p:pic>
      <p:sp>
        <p:nvSpPr>
          <p:cNvPr id="6" name="Title 1">
            <a:extLst>
              <a:ext uri="{FF2B5EF4-FFF2-40B4-BE49-F238E27FC236}">
                <a16:creationId xmlns:a16="http://schemas.microsoft.com/office/drawing/2014/main" id="{5BD062A9-9357-40B9-BBBE-528121E65171}"/>
              </a:ext>
            </a:extLst>
          </p:cNvPr>
          <p:cNvSpPr txBox="1">
            <a:spLocks/>
          </p:cNvSpPr>
          <p:nvPr/>
        </p:nvSpPr>
        <p:spPr>
          <a:xfrm>
            <a:off x="838200" y="2265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Cancer metabolism</a:t>
            </a:r>
          </a:p>
        </p:txBody>
      </p:sp>
      <p:sp>
        <p:nvSpPr>
          <p:cNvPr id="7" name="TextBox 6">
            <a:extLst>
              <a:ext uri="{FF2B5EF4-FFF2-40B4-BE49-F238E27FC236}">
                <a16:creationId xmlns:a16="http://schemas.microsoft.com/office/drawing/2014/main" id="{244BC8EC-A38C-A280-E7CA-8DE3193D1C13}"/>
              </a:ext>
            </a:extLst>
          </p:cNvPr>
          <p:cNvSpPr txBox="1"/>
          <p:nvPr/>
        </p:nvSpPr>
        <p:spPr>
          <a:xfrm>
            <a:off x="9389411" y="1228976"/>
            <a:ext cx="1372171" cy="646331"/>
          </a:xfrm>
          <a:prstGeom prst="rect">
            <a:avLst/>
          </a:prstGeom>
          <a:noFill/>
        </p:spPr>
        <p:txBody>
          <a:bodyPr wrap="none" rtlCol="0">
            <a:spAutoFit/>
          </a:bodyPr>
          <a:lstStyle/>
          <a:p>
            <a:pPr algn="ctr"/>
            <a:r>
              <a:rPr lang="en-US" dirty="0"/>
              <a:t>High glucose</a:t>
            </a:r>
          </a:p>
          <a:p>
            <a:pPr algn="ctr"/>
            <a:r>
              <a:rPr lang="en-US" dirty="0"/>
              <a:t>assumption</a:t>
            </a:r>
          </a:p>
        </p:txBody>
      </p:sp>
      <p:sp>
        <p:nvSpPr>
          <p:cNvPr id="8" name="TextBox 7">
            <a:extLst>
              <a:ext uri="{FF2B5EF4-FFF2-40B4-BE49-F238E27FC236}">
                <a16:creationId xmlns:a16="http://schemas.microsoft.com/office/drawing/2014/main" id="{F1570D70-A31E-EF1D-005D-8D9341D9CAE7}"/>
              </a:ext>
            </a:extLst>
          </p:cNvPr>
          <p:cNvSpPr txBox="1"/>
          <p:nvPr/>
        </p:nvSpPr>
        <p:spPr>
          <a:xfrm>
            <a:off x="816825" y="1390559"/>
            <a:ext cx="1643079" cy="646331"/>
          </a:xfrm>
          <a:prstGeom prst="rect">
            <a:avLst/>
          </a:prstGeom>
          <a:noFill/>
        </p:spPr>
        <p:txBody>
          <a:bodyPr wrap="none" rtlCol="0">
            <a:spAutoFit/>
          </a:bodyPr>
          <a:lstStyle/>
          <a:p>
            <a:pPr algn="ctr"/>
            <a:r>
              <a:rPr lang="en-US" dirty="0"/>
              <a:t>Normal glucose</a:t>
            </a:r>
          </a:p>
          <a:p>
            <a:pPr algn="ctr"/>
            <a:r>
              <a:rPr lang="en-US" dirty="0"/>
              <a:t>metabolism</a:t>
            </a:r>
          </a:p>
        </p:txBody>
      </p:sp>
    </p:spTree>
    <p:extLst>
      <p:ext uri="{BB962C8B-B14F-4D97-AF65-F5344CB8AC3E}">
        <p14:creationId xmlns:p14="http://schemas.microsoft.com/office/powerpoint/2010/main" val="1791798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text on a white background&#10;&#10;AI-generated content may be incorrect.">
            <a:extLst>
              <a:ext uri="{FF2B5EF4-FFF2-40B4-BE49-F238E27FC236}">
                <a16:creationId xmlns:a16="http://schemas.microsoft.com/office/drawing/2014/main" id="{87BE1B65-8B27-0694-6C15-59BC56DA2B76}"/>
              </a:ext>
            </a:extLst>
          </p:cNvPr>
          <p:cNvPicPr>
            <a:picLocks noGrp="1" noChangeAspect="1"/>
          </p:cNvPicPr>
          <p:nvPr>
            <p:ph idx="1"/>
          </p:nvPr>
        </p:nvPicPr>
        <p:blipFill>
          <a:blip r:embed="rId2"/>
          <a:stretch>
            <a:fillRect/>
          </a:stretch>
        </p:blipFill>
        <p:spPr>
          <a:xfrm>
            <a:off x="661554" y="559594"/>
            <a:ext cx="9677400" cy="2311400"/>
          </a:xfrm>
        </p:spPr>
      </p:pic>
      <p:sp>
        <p:nvSpPr>
          <p:cNvPr id="6" name="TextBox 5">
            <a:extLst>
              <a:ext uri="{FF2B5EF4-FFF2-40B4-BE49-F238E27FC236}">
                <a16:creationId xmlns:a16="http://schemas.microsoft.com/office/drawing/2014/main" id="{310BE2FC-D874-AE0D-5B87-F5D2F69D821E}"/>
              </a:ext>
            </a:extLst>
          </p:cNvPr>
          <p:cNvSpPr txBox="1"/>
          <p:nvPr/>
        </p:nvSpPr>
        <p:spPr>
          <a:xfrm>
            <a:off x="4087091" y="3429000"/>
            <a:ext cx="4320413"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What type of diet?</a:t>
            </a:r>
          </a:p>
        </p:txBody>
      </p:sp>
    </p:spTree>
    <p:extLst>
      <p:ext uri="{BB962C8B-B14F-4D97-AF65-F5344CB8AC3E}">
        <p14:creationId xmlns:p14="http://schemas.microsoft.com/office/powerpoint/2010/main" val="1397887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CE56E-CFAA-815B-9056-2860C7052C9D}"/>
              </a:ext>
            </a:extLst>
          </p:cNvPr>
          <p:cNvSpPr>
            <a:spLocks noGrp="1"/>
          </p:cNvSpPr>
          <p:nvPr>
            <p:ph type="title"/>
          </p:nvPr>
        </p:nvSpPr>
        <p:spPr>
          <a:xfrm>
            <a:off x="838200" y="25083"/>
            <a:ext cx="10515600" cy="1325563"/>
          </a:xfrm>
        </p:spPr>
        <p:txBody>
          <a:bodyPr/>
          <a:lstStyle/>
          <a:p>
            <a:pPr algn="ctr"/>
            <a:r>
              <a:rPr lang="en-US" dirty="0"/>
              <a:t>Cancer and obesity</a:t>
            </a:r>
          </a:p>
        </p:txBody>
      </p:sp>
      <p:pic>
        <p:nvPicPr>
          <p:cNvPr id="5" name="Picture 4">
            <a:extLst>
              <a:ext uri="{FF2B5EF4-FFF2-40B4-BE49-F238E27FC236}">
                <a16:creationId xmlns:a16="http://schemas.microsoft.com/office/drawing/2014/main" id="{464DCFCE-F517-583B-BCF7-8D8D7620FE57}"/>
              </a:ext>
            </a:extLst>
          </p:cNvPr>
          <p:cNvPicPr>
            <a:picLocks noChangeAspect="1"/>
          </p:cNvPicPr>
          <p:nvPr/>
        </p:nvPicPr>
        <p:blipFill>
          <a:blip r:embed="rId2"/>
          <a:stretch>
            <a:fillRect/>
          </a:stretch>
        </p:blipFill>
        <p:spPr>
          <a:xfrm>
            <a:off x="347302" y="1259855"/>
            <a:ext cx="4217868" cy="5098522"/>
          </a:xfrm>
          <a:prstGeom prst="rect">
            <a:avLst/>
          </a:prstGeom>
        </p:spPr>
      </p:pic>
      <p:sp>
        <p:nvSpPr>
          <p:cNvPr id="7" name="TextBox 6">
            <a:extLst>
              <a:ext uri="{FF2B5EF4-FFF2-40B4-BE49-F238E27FC236}">
                <a16:creationId xmlns:a16="http://schemas.microsoft.com/office/drawing/2014/main" id="{B58C20AA-AFC0-7AEB-AFA9-9C57BD364069}"/>
              </a:ext>
            </a:extLst>
          </p:cNvPr>
          <p:cNvSpPr txBox="1"/>
          <p:nvPr/>
        </p:nvSpPr>
        <p:spPr>
          <a:xfrm>
            <a:off x="5004497" y="2020790"/>
            <a:ext cx="6838282" cy="2862322"/>
          </a:xfrm>
          <a:prstGeom prst="rect">
            <a:avLst/>
          </a:prstGeom>
          <a:noFill/>
          <a:ln>
            <a:solidFill>
              <a:schemeClr val="tx1"/>
            </a:solidFill>
          </a:ln>
        </p:spPr>
        <p:txBody>
          <a:bodyPr wrap="none" rtlCol="0">
            <a:spAutoFit/>
          </a:bodyPr>
          <a:lstStyle/>
          <a:p>
            <a:r>
              <a:rPr lang="en-US" dirty="0"/>
              <a:t>People with obesity often have increased blood levels of </a:t>
            </a:r>
          </a:p>
          <a:p>
            <a:r>
              <a:rPr lang="en-US" dirty="0">
                <a:hlinkClick r:id="rId3"/>
              </a:rPr>
              <a:t>insulin</a:t>
            </a:r>
            <a:r>
              <a:rPr lang="en-US" dirty="0"/>
              <a:t> and </a:t>
            </a:r>
            <a:r>
              <a:rPr lang="en-US" dirty="0">
                <a:hlinkClick r:id="rId4"/>
              </a:rPr>
              <a:t>insulin-like growth factor</a:t>
            </a:r>
            <a:r>
              <a:rPr lang="en-US" dirty="0"/>
              <a:t>-1 (IGF-1). </a:t>
            </a:r>
          </a:p>
          <a:p>
            <a:endParaRPr lang="en-US" dirty="0"/>
          </a:p>
          <a:p>
            <a:endParaRPr lang="en-US" dirty="0"/>
          </a:p>
          <a:p>
            <a:r>
              <a:rPr lang="en-US" dirty="0"/>
              <a:t>High levels of insulin, a condition known as hyperinsulinemia, is due </a:t>
            </a:r>
          </a:p>
          <a:p>
            <a:r>
              <a:rPr lang="en-US" dirty="0"/>
              <a:t>to insulin resistance and precede the development of type 2 </a:t>
            </a:r>
            <a:r>
              <a:rPr lang="en-US" dirty="0">
                <a:hlinkClick r:id="rId5"/>
              </a:rPr>
              <a:t>diabetes</a:t>
            </a:r>
            <a:r>
              <a:rPr lang="en-US" dirty="0"/>
              <a:t>,  </a:t>
            </a:r>
          </a:p>
          <a:p>
            <a:r>
              <a:rPr lang="en-US" dirty="0"/>
              <a:t>another known cancer </a:t>
            </a:r>
            <a:r>
              <a:rPr lang="en-US" dirty="0">
                <a:hlinkClick r:id="rId6"/>
              </a:rPr>
              <a:t>risk factor</a:t>
            </a:r>
            <a:r>
              <a:rPr lang="en-US" dirty="0"/>
              <a:t>. </a:t>
            </a:r>
          </a:p>
          <a:p>
            <a:endParaRPr lang="en-US" dirty="0"/>
          </a:p>
          <a:p>
            <a:r>
              <a:rPr lang="en-US" dirty="0"/>
              <a:t>High levels of insulin and IGF-1 are associated with increased risks of </a:t>
            </a:r>
          </a:p>
          <a:p>
            <a:r>
              <a:rPr lang="en-US" dirty="0"/>
              <a:t>colorectal, thyroid, breast, prostate, ovarian, and endometrial cancers </a:t>
            </a:r>
          </a:p>
        </p:txBody>
      </p:sp>
      <p:sp>
        <p:nvSpPr>
          <p:cNvPr id="9" name="TextBox 8">
            <a:extLst>
              <a:ext uri="{FF2B5EF4-FFF2-40B4-BE49-F238E27FC236}">
                <a16:creationId xmlns:a16="http://schemas.microsoft.com/office/drawing/2014/main" id="{D1C635EE-233F-B77D-193D-0789024EC7C5}"/>
              </a:ext>
            </a:extLst>
          </p:cNvPr>
          <p:cNvSpPr txBox="1"/>
          <p:nvPr/>
        </p:nvSpPr>
        <p:spPr>
          <a:xfrm>
            <a:off x="5004497" y="1350646"/>
            <a:ext cx="5787482" cy="369332"/>
          </a:xfrm>
          <a:prstGeom prst="rect">
            <a:avLst/>
          </a:prstGeom>
          <a:noFill/>
          <a:ln>
            <a:solidFill>
              <a:schemeClr val="tx1"/>
            </a:solidFill>
          </a:ln>
        </p:spPr>
        <p:txBody>
          <a:bodyPr wrap="none" rtlCol="0">
            <a:spAutoFit/>
          </a:bodyPr>
          <a:lstStyle/>
          <a:p>
            <a:r>
              <a:rPr lang="en-US" dirty="0"/>
              <a:t>Fat cells produce </a:t>
            </a:r>
            <a:r>
              <a:rPr lang="en-US" dirty="0">
                <a:hlinkClick r:id="rId7"/>
              </a:rPr>
              <a:t>hormones</a:t>
            </a:r>
            <a:r>
              <a:rPr lang="en-US" dirty="0"/>
              <a:t> which can stimulate cell growth</a:t>
            </a:r>
          </a:p>
        </p:txBody>
      </p:sp>
      <p:sp>
        <p:nvSpPr>
          <p:cNvPr id="10" name="TextBox 9">
            <a:extLst>
              <a:ext uri="{FF2B5EF4-FFF2-40B4-BE49-F238E27FC236}">
                <a16:creationId xmlns:a16="http://schemas.microsoft.com/office/drawing/2014/main" id="{36D18BA2-2C85-A1BD-16E5-837D09C8A5C0}"/>
              </a:ext>
            </a:extLst>
          </p:cNvPr>
          <p:cNvSpPr txBox="1"/>
          <p:nvPr/>
        </p:nvSpPr>
        <p:spPr>
          <a:xfrm>
            <a:off x="5042328" y="5183924"/>
            <a:ext cx="5749651" cy="1200329"/>
          </a:xfrm>
          <a:prstGeom prst="rect">
            <a:avLst/>
          </a:prstGeom>
          <a:noFill/>
          <a:ln>
            <a:solidFill>
              <a:schemeClr val="tx1"/>
            </a:solidFill>
          </a:ln>
        </p:spPr>
        <p:txBody>
          <a:bodyPr wrap="none" rtlCol="0">
            <a:spAutoFit/>
          </a:bodyPr>
          <a:lstStyle/>
          <a:p>
            <a:r>
              <a:rPr lang="en-US" dirty="0"/>
              <a:t>Weight loss through medications approved to treat obesity </a:t>
            </a:r>
          </a:p>
          <a:p>
            <a:r>
              <a:rPr lang="en-US" dirty="0"/>
              <a:t>(including the GLP-1 receptor agonists) </a:t>
            </a:r>
          </a:p>
          <a:p>
            <a:r>
              <a:rPr lang="en-US" dirty="0"/>
              <a:t>has also been found to be associated </a:t>
            </a:r>
          </a:p>
          <a:p>
            <a:r>
              <a:rPr lang="en-US" dirty="0"/>
              <a:t>with reduced risks of some obesity-related cancers.</a:t>
            </a:r>
          </a:p>
        </p:txBody>
      </p:sp>
    </p:spTree>
    <p:extLst>
      <p:ext uri="{BB962C8B-B14F-4D97-AF65-F5344CB8AC3E}">
        <p14:creationId xmlns:p14="http://schemas.microsoft.com/office/powerpoint/2010/main" val="1482377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F8BB1-B881-F892-4CDE-5115308E2B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62CD2D3-CAFA-E6A9-7DE4-F1489C5DC91E}"/>
              </a:ext>
            </a:extLst>
          </p:cNvPr>
          <p:cNvSpPr txBox="1"/>
          <p:nvPr/>
        </p:nvSpPr>
        <p:spPr>
          <a:xfrm>
            <a:off x="279400" y="1181100"/>
            <a:ext cx="9878666" cy="923330"/>
          </a:xfrm>
          <a:prstGeom prst="rect">
            <a:avLst/>
          </a:prstGeom>
          <a:noFill/>
        </p:spPr>
        <p:txBody>
          <a:bodyPr wrap="none" rtlCol="0">
            <a:spAutoFit/>
          </a:bodyPr>
          <a:lstStyle/>
          <a:p>
            <a:r>
              <a:rPr lang="en-US" dirty="0"/>
              <a:t>Smokeless tobacco consumption, such as </a:t>
            </a:r>
            <a:r>
              <a:rPr lang="en-US" i="1" dirty="0"/>
              <a:t>paan</a:t>
            </a:r>
            <a:r>
              <a:rPr lang="en-US" dirty="0"/>
              <a:t> and </a:t>
            </a:r>
            <a:r>
              <a:rPr lang="en-US" i="1" dirty="0"/>
              <a:t>gutkha</a:t>
            </a:r>
            <a:r>
              <a:rPr lang="en-US" dirty="0"/>
              <a:t>, which is widespread throughout the world, </a:t>
            </a:r>
          </a:p>
          <a:p>
            <a:r>
              <a:rPr lang="en-US" dirty="0"/>
              <a:t>leads to oral submucous fibrosis (OSMF), </a:t>
            </a:r>
          </a:p>
          <a:p>
            <a:r>
              <a:rPr lang="en-US" dirty="0"/>
              <a:t>which is a long-lasting and devastating condition of the oral cavity with the potential for malignancy. </a:t>
            </a:r>
          </a:p>
        </p:txBody>
      </p:sp>
      <p:sp>
        <p:nvSpPr>
          <p:cNvPr id="5" name="TextBox 4">
            <a:extLst>
              <a:ext uri="{FF2B5EF4-FFF2-40B4-BE49-F238E27FC236}">
                <a16:creationId xmlns:a16="http://schemas.microsoft.com/office/drawing/2014/main" id="{9AB2C980-EA64-4F3C-368C-4C5577D25DA2}"/>
              </a:ext>
            </a:extLst>
          </p:cNvPr>
          <p:cNvSpPr txBox="1"/>
          <p:nvPr/>
        </p:nvSpPr>
        <p:spPr>
          <a:xfrm>
            <a:off x="113145" y="5200511"/>
            <a:ext cx="11579452" cy="1477328"/>
          </a:xfrm>
          <a:prstGeom prst="rect">
            <a:avLst/>
          </a:prstGeom>
          <a:noFill/>
        </p:spPr>
        <p:txBody>
          <a:bodyPr wrap="none" rtlCol="0">
            <a:spAutoFit/>
          </a:bodyPr>
          <a:lstStyle/>
          <a:p>
            <a:r>
              <a:rPr lang="en-US" dirty="0"/>
              <a:t>People mostly use </a:t>
            </a:r>
            <a:r>
              <a:rPr lang="en-US" i="1" dirty="0"/>
              <a:t>paan</a:t>
            </a:r>
            <a:r>
              <a:rPr lang="en-US" dirty="0"/>
              <a:t> and </a:t>
            </a:r>
            <a:r>
              <a:rPr lang="en-US" i="1" dirty="0"/>
              <a:t>gutkha</a:t>
            </a:r>
            <a:r>
              <a:rPr lang="en-US" dirty="0"/>
              <a:t> due to a lack of awareness and education. </a:t>
            </a:r>
          </a:p>
          <a:p>
            <a:r>
              <a:rPr lang="en-US" dirty="0"/>
              <a:t>They are not aware of the harmful effects associated with the use of these substances, </a:t>
            </a:r>
          </a:p>
          <a:p>
            <a:r>
              <a:rPr lang="en-US" dirty="0"/>
              <a:t>and it has been reported that these products are consumed for perceived beneficial effects,</a:t>
            </a:r>
          </a:p>
          <a:p>
            <a:r>
              <a:rPr lang="en-US" dirty="0"/>
              <a:t>such as mouth freshening, aid in digestion, germ-killing, astringency, mood enhancement, tension relief, and oral cleaning</a:t>
            </a:r>
          </a:p>
          <a:p>
            <a:endParaRPr lang="en-US" i="1" dirty="0"/>
          </a:p>
        </p:txBody>
      </p:sp>
      <p:sp>
        <p:nvSpPr>
          <p:cNvPr id="2" name="Title 1">
            <a:extLst>
              <a:ext uri="{FF2B5EF4-FFF2-40B4-BE49-F238E27FC236}">
                <a16:creationId xmlns:a16="http://schemas.microsoft.com/office/drawing/2014/main" id="{C9A3BC36-8D5C-6E5C-624C-E8A05441DC0D}"/>
              </a:ext>
            </a:extLst>
          </p:cNvPr>
          <p:cNvSpPr>
            <a:spLocks noGrp="1"/>
          </p:cNvSpPr>
          <p:nvPr>
            <p:ph type="title"/>
          </p:nvPr>
        </p:nvSpPr>
        <p:spPr>
          <a:xfrm>
            <a:off x="838200" y="-24998"/>
            <a:ext cx="10515600" cy="1325563"/>
          </a:xfrm>
        </p:spPr>
        <p:txBody>
          <a:bodyPr/>
          <a:lstStyle/>
          <a:p>
            <a:pPr algn="ctr"/>
            <a:r>
              <a:rPr lang="en-US" dirty="0"/>
              <a:t>Increase risk of cancer for chewing   </a:t>
            </a:r>
          </a:p>
        </p:txBody>
      </p:sp>
      <p:pic>
        <p:nvPicPr>
          <p:cNvPr id="6" name="Picture 5" descr="A group of packages of food&#10;&#10;AI-generated content may be incorrect.">
            <a:extLst>
              <a:ext uri="{FF2B5EF4-FFF2-40B4-BE49-F238E27FC236}">
                <a16:creationId xmlns:a16="http://schemas.microsoft.com/office/drawing/2014/main" id="{1B724ADB-6F29-2F70-3920-147B306190A2}"/>
              </a:ext>
            </a:extLst>
          </p:cNvPr>
          <p:cNvPicPr>
            <a:picLocks noChangeAspect="1"/>
          </p:cNvPicPr>
          <p:nvPr/>
        </p:nvPicPr>
        <p:blipFill>
          <a:blip r:embed="rId3"/>
          <a:stretch>
            <a:fillRect/>
          </a:stretch>
        </p:blipFill>
        <p:spPr>
          <a:xfrm>
            <a:off x="279400" y="2506663"/>
            <a:ext cx="6539345" cy="2622244"/>
          </a:xfrm>
          <a:prstGeom prst="rect">
            <a:avLst/>
          </a:prstGeom>
        </p:spPr>
      </p:pic>
      <p:pic>
        <p:nvPicPr>
          <p:cNvPr id="8" name="Picture 7" descr="A pile of dried leaves and pieces of food&#10;&#10;AI-generated content may be incorrect.">
            <a:extLst>
              <a:ext uri="{FF2B5EF4-FFF2-40B4-BE49-F238E27FC236}">
                <a16:creationId xmlns:a16="http://schemas.microsoft.com/office/drawing/2014/main" id="{E1E2F691-3BA3-308D-9F60-D9CE71D05499}"/>
              </a:ext>
            </a:extLst>
          </p:cNvPr>
          <p:cNvPicPr>
            <a:picLocks noChangeAspect="1"/>
          </p:cNvPicPr>
          <p:nvPr/>
        </p:nvPicPr>
        <p:blipFill>
          <a:blip r:embed="rId4"/>
          <a:stretch>
            <a:fillRect/>
          </a:stretch>
        </p:blipFill>
        <p:spPr>
          <a:xfrm>
            <a:off x="7755705" y="2506663"/>
            <a:ext cx="4007209" cy="2769782"/>
          </a:xfrm>
          <a:prstGeom prst="rect">
            <a:avLst/>
          </a:prstGeom>
        </p:spPr>
      </p:pic>
    </p:spTree>
    <p:extLst>
      <p:ext uri="{BB962C8B-B14F-4D97-AF65-F5344CB8AC3E}">
        <p14:creationId xmlns:p14="http://schemas.microsoft.com/office/powerpoint/2010/main" val="1142378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56524-8757-C74F-C5B3-CACB11AA7BD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FDE9B71-F8DA-5CB7-D8C2-7555CA6D1A16}"/>
              </a:ext>
            </a:extLst>
          </p:cNvPr>
          <p:cNvSpPr txBox="1"/>
          <p:nvPr/>
        </p:nvSpPr>
        <p:spPr>
          <a:xfrm>
            <a:off x="491836" y="3300845"/>
            <a:ext cx="10665484" cy="646331"/>
          </a:xfrm>
          <a:prstGeom prst="rect">
            <a:avLst/>
          </a:prstGeom>
          <a:noFill/>
        </p:spPr>
        <p:txBody>
          <a:bodyPr wrap="none" rtlCol="0">
            <a:spAutoFit/>
          </a:bodyPr>
          <a:lstStyle/>
          <a:p>
            <a:r>
              <a:rPr lang="en-US" dirty="0"/>
              <a:t>Gutkha and tobacco are driving India’s oral cancer epidemic, </a:t>
            </a:r>
          </a:p>
          <a:p>
            <a:r>
              <a:rPr lang="en-US" dirty="0"/>
              <a:t>with smokeless tobacco like gutkha (a mix of tobacco, areca nut, and lime) and smoking leading to 90% of cases.</a:t>
            </a:r>
          </a:p>
        </p:txBody>
      </p:sp>
      <p:sp>
        <p:nvSpPr>
          <p:cNvPr id="7" name="TextBox 6">
            <a:extLst>
              <a:ext uri="{FF2B5EF4-FFF2-40B4-BE49-F238E27FC236}">
                <a16:creationId xmlns:a16="http://schemas.microsoft.com/office/drawing/2014/main" id="{028F6413-3210-5CA6-CA68-640FC536B638}"/>
              </a:ext>
            </a:extLst>
          </p:cNvPr>
          <p:cNvSpPr txBox="1"/>
          <p:nvPr/>
        </p:nvSpPr>
        <p:spPr>
          <a:xfrm>
            <a:off x="491836" y="1230521"/>
            <a:ext cx="10825784" cy="1477328"/>
          </a:xfrm>
          <a:prstGeom prst="rect">
            <a:avLst/>
          </a:prstGeom>
          <a:noFill/>
        </p:spPr>
        <p:txBody>
          <a:bodyPr wrap="none" rtlCol="0">
            <a:spAutoFit/>
          </a:bodyPr>
          <a:lstStyle/>
          <a:p>
            <a:r>
              <a:rPr lang="en-US" b="1" dirty="0"/>
              <a:t>How They Cause Cancer</a:t>
            </a:r>
            <a:r>
              <a:rPr lang="en-US" dirty="0"/>
              <a:t>: Gutkha’s tobacco-specific nitrosamines (TSNAs) like NNN and NNK trigger DNA damage, </a:t>
            </a:r>
          </a:p>
          <a:p>
            <a:r>
              <a:rPr lang="en-US" dirty="0"/>
              <a:t>causing cells to multiply uncontrollably. </a:t>
            </a:r>
          </a:p>
          <a:p>
            <a:endParaRPr lang="en-US" dirty="0"/>
          </a:p>
          <a:p>
            <a:r>
              <a:rPr lang="en-US" dirty="0"/>
              <a:t>Areca nut and lime irritate tissues, speeding up precancerous changes like submucous fibrosis. </a:t>
            </a:r>
          </a:p>
          <a:p>
            <a:r>
              <a:rPr lang="en-US" dirty="0"/>
              <a:t>Smoking adds 60+ carcinogens, hitting the tongue and throat.</a:t>
            </a:r>
          </a:p>
        </p:txBody>
      </p:sp>
      <p:sp>
        <p:nvSpPr>
          <p:cNvPr id="8" name="TextBox 7">
            <a:extLst>
              <a:ext uri="{FF2B5EF4-FFF2-40B4-BE49-F238E27FC236}">
                <a16:creationId xmlns:a16="http://schemas.microsoft.com/office/drawing/2014/main" id="{2400FE19-2211-11DA-B0C4-00BCDD96087B}"/>
              </a:ext>
            </a:extLst>
          </p:cNvPr>
          <p:cNvSpPr txBox="1"/>
          <p:nvPr/>
        </p:nvSpPr>
        <p:spPr>
          <a:xfrm>
            <a:off x="569936" y="4777509"/>
            <a:ext cx="11052128" cy="369332"/>
          </a:xfrm>
          <a:prstGeom prst="rect">
            <a:avLst/>
          </a:prstGeom>
          <a:noFill/>
        </p:spPr>
        <p:txBody>
          <a:bodyPr wrap="none" rtlCol="0">
            <a:spAutoFit/>
          </a:bodyPr>
          <a:lstStyle/>
          <a:p>
            <a:r>
              <a:rPr lang="en-US" dirty="0"/>
              <a:t>In rural India, gutkha’s cheap sachets (5-10 rupees) and cultural acceptance make it a daily habit for 21.4% of adults.</a:t>
            </a:r>
          </a:p>
        </p:txBody>
      </p:sp>
    </p:spTree>
    <p:extLst>
      <p:ext uri="{BB962C8B-B14F-4D97-AF65-F5344CB8AC3E}">
        <p14:creationId xmlns:p14="http://schemas.microsoft.com/office/powerpoint/2010/main" val="2447580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23975-A24B-A287-2DA9-EBF295C0D731}"/>
            </a:ext>
          </a:extLst>
        </p:cNvPr>
        <p:cNvGrpSpPr/>
        <p:nvPr/>
      </p:nvGrpSpPr>
      <p:grpSpPr>
        <a:xfrm>
          <a:off x="0" y="0"/>
          <a:ext cx="0" cy="0"/>
          <a:chOff x="0" y="0"/>
          <a:chExt cx="0" cy="0"/>
        </a:xfrm>
      </p:grpSpPr>
      <p:pic>
        <p:nvPicPr>
          <p:cNvPr id="3" name="Picture 2" descr="A screenshot of a news article&#10;&#10;AI-generated content may be incorrect.">
            <a:extLst>
              <a:ext uri="{FF2B5EF4-FFF2-40B4-BE49-F238E27FC236}">
                <a16:creationId xmlns:a16="http://schemas.microsoft.com/office/drawing/2014/main" id="{3AF3DBBB-172A-CE58-068F-567401D06F51}"/>
              </a:ext>
            </a:extLst>
          </p:cNvPr>
          <p:cNvPicPr>
            <a:picLocks noChangeAspect="1"/>
          </p:cNvPicPr>
          <p:nvPr/>
        </p:nvPicPr>
        <p:blipFill>
          <a:blip r:embed="rId2"/>
          <a:srcRect b="18778"/>
          <a:stretch>
            <a:fillRect/>
          </a:stretch>
        </p:blipFill>
        <p:spPr>
          <a:xfrm>
            <a:off x="0" y="0"/>
            <a:ext cx="7772400" cy="2396992"/>
          </a:xfrm>
          <a:prstGeom prst="rect">
            <a:avLst/>
          </a:prstGeom>
        </p:spPr>
      </p:pic>
      <p:pic>
        <p:nvPicPr>
          <p:cNvPr id="7" name="Picture 6" descr="A screenshot of a graph&#10;&#10;AI-generated content may be incorrect.">
            <a:extLst>
              <a:ext uri="{FF2B5EF4-FFF2-40B4-BE49-F238E27FC236}">
                <a16:creationId xmlns:a16="http://schemas.microsoft.com/office/drawing/2014/main" id="{297CC2B3-99FE-834C-1673-CD179F0760DD}"/>
              </a:ext>
            </a:extLst>
          </p:cNvPr>
          <p:cNvPicPr>
            <a:picLocks noChangeAspect="1"/>
          </p:cNvPicPr>
          <p:nvPr/>
        </p:nvPicPr>
        <p:blipFill>
          <a:blip r:embed="rId3"/>
          <a:stretch>
            <a:fillRect/>
          </a:stretch>
        </p:blipFill>
        <p:spPr>
          <a:xfrm>
            <a:off x="5575249" y="1586189"/>
            <a:ext cx="6517059" cy="4835237"/>
          </a:xfrm>
          <a:prstGeom prst="rect">
            <a:avLst/>
          </a:prstGeom>
        </p:spPr>
      </p:pic>
    </p:spTree>
    <p:extLst>
      <p:ext uri="{BB962C8B-B14F-4D97-AF65-F5344CB8AC3E}">
        <p14:creationId xmlns:p14="http://schemas.microsoft.com/office/powerpoint/2010/main" val="50705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EBBAF-21FA-0ABE-E163-ED66CF0A105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220894C-0F9C-5585-E505-E3FA9A9C04F3}"/>
              </a:ext>
            </a:extLst>
          </p:cNvPr>
          <p:cNvSpPr txBox="1"/>
          <p:nvPr/>
        </p:nvSpPr>
        <p:spPr>
          <a:xfrm>
            <a:off x="1263138" y="1009935"/>
            <a:ext cx="9665723" cy="1600438"/>
          </a:xfrm>
          <a:prstGeom prst="rect">
            <a:avLst/>
          </a:prstGeom>
          <a:noFill/>
        </p:spPr>
        <p:txBody>
          <a:bodyPr wrap="none" rtlCol="0">
            <a:spAutoFit/>
          </a:bodyPr>
          <a:lstStyle/>
          <a:p>
            <a:pPr algn="ctr"/>
            <a:r>
              <a:rPr lang="en-US" sz="4000" dirty="0">
                <a:solidFill>
                  <a:srgbClr val="FF0000"/>
                </a:solidFill>
              </a:rPr>
              <a:t>Prevention offers the most cost-effective </a:t>
            </a:r>
          </a:p>
          <a:p>
            <a:pPr algn="ctr"/>
            <a:r>
              <a:rPr lang="en-US" sz="4000" dirty="0">
                <a:solidFill>
                  <a:srgbClr val="FF0000"/>
                </a:solidFill>
              </a:rPr>
              <a:t>and a sustainable strategy for cancer control. </a:t>
            </a:r>
          </a:p>
          <a:p>
            <a:endParaRPr lang="en-US" dirty="0"/>
          </a:p>
        </p:txBody>
      </p:sp>
      <p:sp>
        <p:nvSpPr>
          <p:cNvPr id="5" name="TextBox 4">
            <a:extLst>
              <a:ext uri="{FF2B5EF4-FFF2-40B4-BE49-F238E27FC236}">
                <a16:creationId xmlns:a16="http://schemas.microsoft.com/office/drawing/2014/main" id="{7570D363-D25A-C8ED-4D4A-3C4EDD48AF8F}"/>
              </a:ext>
            </a:extLst>
          </p:cNvPr>
          <p:cNvSpPr txBox="1"/>
          <p:nvPr/>
        </p:nvSpPr>
        <p:spPr>
          <a:xfrm>
            <a:off x="941696" y="3521122"/>
            <a:ext cx="2326727" cy="584775"/>
          </a:xfrm>
          <a:prstGeom prst="rect">
            <a:avLst/>
          </a:prstGeom>
          <a:noFill/>
        </p:spPr>
        <p:txBody>
          <a:bodyPr wrap="none" rtlCol="0">
            <a:spAutoFit/>
          </a:bodyPr>
          <a:lstStyle/>
          <a:p>
            <a:r>
              <a:rPr lang="en-US" sz="3200" dirty="0">
                <a:solidFill>
                  <a:schemeClr val="bg1">
                    <a:lumMod val="75000"/>
                  </a:schemeClr>
                </a:solidFill>
              </a:rPr>
              <a:t>Environment</a:t>
            </a:r>
          </a:p>
        </p:txBody>
      </p:sp>
      <p:sp>
        <p:nvSpPr>
          <p:cNvPr id="6" name="TextBox 5">
            <a:extLst>
              <a:ext uri="{FF2B5EF4-FFF2-40B4-BE49-F238E27FC236}">
                <a16:creationId xmlns:a16="http://schemas.microsoft.com/office/drawing/2014/main" id="{DE283EB7-FC08-3425-3BF3-D5979DB1CFB2}"/>
              </a:ext>
            </a:extLst>
          </p:cNvPr>
          <p:cNvSpPr txBox="1"/>
          <p:nvPr/>
        </p:nvSpPr>
        <p:spPr>
          <a:xfrm>
            <a:off x="5040838" y="4574274"/>
            <a:ext cx="1017394" cy="584775"/>
          </a:xfrm>
          <a:prstGeom prst="rect">
            <a:avLst/>
          </a:prstGeom>
          <a:noFill/>
        </p:spPr>
        <p:txBody>
          <a:bodyPr wrap="none" rtlCol="0">
            <a:spAutoFit/>
          </a:bodyPr>
          <a:lstStyle/>
          <a:p>
            <a:r>
              <a:rPr lang="en-US" sz="3200" dirty="0">
                <a:solidFill>
                  <a:schemeClr val="bg1">
                    <a:lumMod val="75000"/>
                  </a:schemeClr>
                </a:solidFill>
              </a:rPr>
              <a:t>Food</a:t>
            </a:r>
          </a:p>
        </p:txBody>
      </p:sp>
      <p:sp>
        <p:nvSpPr>
          <p:cNvPr id="7" name="TextBox 6">
            <a:extLst>
              <a:ext uri="{FF2B5EF4-FFF2-40B4-BE49-F238E27FC236}">
                <a16:creationId xmlns:a16="http://schemas.microsoft.com/office/drawing/2014/main" id="{B7FB6A81-5EBC-88D1-9236-5BC206516E2A}"/>
              </a:ext>
            </a:extLst>
          </p:cNvPr>
          <p:cNvSpPr txBox="1"/>
          <p:nvPr/>
        </p:nvSpPr>
        <p:spPr>
          <a:xfrm>
            <a:off x="8550587" y="3274900"/>
            <a:ext cx="2835071" cy="1077218"/>
          </a:xfrm>
          <a:prstGeom prst="rect">
            <a:avLst/>
          </a:prstGeom>
          <a:noFill/>
        </p:spPr>
        <p:txBody>
          <a:bodyPr wrap="none" rtlCol="0">
            <a:spAutoFit/>
          </a:bodyPr>
          <a:lstStyle/>
          <a:p>
            <a:pPr algn="ctr"/>
            <a:r>
              <a:rPr lang="en-US" sz="3200" dirty="0"/>
              <a:t>infection</a:t>
            </a:r>
          </a:p>
          <a:p>
            <a:pPr algn="ctr"/>
            <a:r>
              <a:rPr lang="en-US" sz="3200" dirty="0"/>
              <a:t>from pathogens</a:t>
            </a:r>
          </a:p>
        </p:txBody>
      </p:sp>
      <p:sp>
        <p:nvSpPr>
          <p:cNvPr id="8" name="Left Arrow 7">
            <a:extLst>
              <a:ext uri="{FF2B5EF4-FFF2-40B4-BE49-F238E27FC236}">
                <a16:creationId xmlns:a16="http://schemas.microsoft.com/office/drawing/2014/main" id="{BDA51C57-D80F-B58A-AF53-8DA8DC927253}"/>
              </a:ext>
            </a:extLst>
          </p:cNvPr>
          <p:cNvSpPr/>
          <p:nvPr/>
        </p:nvSpPr>
        <p:spPr>
          <a:xfrm rot="18568963">
            <a:off x="3745462" y="2683497"/>
            <a:ext cx="607958" cy="484632"/>
          </a:xfrm>
          <a:prstGeom prst="leftArrow">
            <a:avLst/>
          </a:prstGeom>
          <a:solidFill>
            <a:schemeClr val="bg2">
              <a:lumMod val="5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a:extLst>
              <a:ext uri="{FF2B5EF4-FFF2-40B4-BE49-F238E27FC236}">
                <a16:creationId xmlns:a16="http://schemas.microsoft.com/office/drawing/2014/main" id="{931CD484-0458-5413-0EB3-182F2B52C981}"/>
              </a:ext>
            </a:extLst>
          </p:cNvPr>
          <p:cNvSpPr/>
          <p:nvPr/>
        </p:nvSpPr>
        <p:spPr>
          <a:xfrm rot="3031037" flipH="1">
            <a:off x="7192258" y="2627069"/>
            <a:ext cx="651554" cy="484632"/>
          </a:xfrm>
          <a:prstGeom prst="leftArrow">
            <a:avLst/>
          </a:prstGeom>
          <a:solidFill>
            <a:schemeClr val="bg2">
              <a:lumMod val="5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a:extLst>
              <a:ext uri="{FF2B5EF4-FFF2-40B4-BE49-F238E27FC236}">
                <a16:creationId xmlns:a16="http://schemas.microsoft.com/office/drawing/2014/main" id="{C4B36052-B0C7-9871-318D-F90D5B861B5F}"/>
              </a:ext>
            </a:extLst>
          </p:cNvPr>
          <p:cNvSpPr/>
          <p:nvPr/>
        </p:nvSpPr>
        <p:spPr>
          <a:xfrm rot="16200000">
            <a:off x="5223758" y="3553907"/>
            <a:ext cx="651554" cy="484632"/>
          </a:xfrm>
          <a:prstGeom prst="leftArrow">
            <a:avLst/>
          </a:prstGeom>
          <a:solidFill>
            <a:schemeClr val="bg2">
              <a:lumMod val="5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142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1E1E00-001F-0CD3-2F84-DA14AC91065F}"/>
              </a:ext>
            </a:extLst>
          </p:cNvPr>
          <p:cNvPicPr>
            <a:picLocks noChangeAspect="1"/>
          </p:cNvPicPr>
          <p:nvPr/>
        </p:nvPicPr>
        <p:blipFill>
          <a:blip r:embed="rId2"/>
          <a:stretch>
            <a:fillRect/>
          </a:stretch>
        </p:blipFill>
        <p:spPr>
          <a:xfrm>
            <a:off x="566254" y="1117600"/>
            <a:ext cx="5250621" cy="5638800"/>
          </a:xfrm>
          <a:prstGeom prst="rect">
            <a:avLst/>
          </a:prstGeom>
        </p:spPr>
      </p:pic>
      <p:sp>
        <p:nvSpPr>
          <p:cNvPr id="13" name="TextBox 12">
            <a:extLst>
              <a:ext uri="{FF2B5EF4-FFF2-40B4-BE49-F238E27FC236}">
                <a16:creationId xmlns:a16="http://schemas.microsoft.com/office/drawing/2014/main" id="{91C459FD-46E2-8AF9-184D-F3FEF3D22422}"/>
              </a:ext>
            </a:extLst>
          </p:cNvPr>
          <p:cNvSpPr txBox="1"/>
          <p:nvPr/>
        </p:nvSpPr>
        <p:spPr>
          <a:xfrm>
            <a:off x="6813275" y="1022171"/>
            <a:ext cx="4812471" cy="1754326"/>
          </a:xfrm>
          <a:prstGeom prst="rect">
            <a:avLst/>
          </a:prstGeom>
          <a:noFill/>
        </p:spPr>
        <p:txBody>
          <a:bodyPr wrap="none" rtlCol="0">
            <a:spAutoFit/>
          </a:bodyPr>
          <a:lstStyle/>
          <a:p>
            <a:r>
              <a:rPr lang="en-US" dirty="0"/>
              <a:t>Increasing prevalence of risk factors</a:t>
            </a:r>
          </a:p>
          <a:p>
            <a:r>
              <a:rPr lang="en-US" dirty="0"/>
              <a:t>associated with economic development (e.g.,</a:t>
            </a:r>
          </a:p>
          <a:p>
            <a:r>
              <a:rPr lang="en-US" dirty="0"/>
              <a:t>smoking, unhealthy diet, alcohol use, obesity and</a:t>
            </a:r>
          </a:p>
          <a:p>
            <a:r>
              <a:rPr lang="en-US" dirty="0"/>
              <a:t>physical inactivity, and lower fertility), although</a:t>
            </a:r>
          </a:p>
          <a:p>
            <a:r>
              <a:rPr lang="en-US" dirty="0"/>
              <a:t>infection-related cancers (e.g., cervical cancer)</a:t>
            </a:r>
          </a:p>
          <a:p>
            <a:r>
              <a:rPr lang="en-US" dirty="0"/>
              <a:t>still prevail.</a:t>
            </a:r>
          </a:p>
        </p:txBody>
      </p:sp>
      <p:sp>
        <p:nvSpPr>
          <p:cNvPr id="14" name="TextBox 13">
            <a:extLst>
              <a:ext uri="{FF2B5EF4-FFF2-40B4-BE49-F238E27FC236}">
                <a16:creationId xmlns:a16="http://schemas.microsoft.com/office/drawing/2014/main" id="{6FFF95C5-7178-D307-9B23-D8785FE17A37}"/>
              </a:ext>
            </a:extLst>
          </p:cNvPr>
          <p:cNvSpPr txBox="1"/>
          <p:nvPr/>
        </p:nvSpPr>
        <p:spPr>
          <a:xfrm>
            <a:off x="6813275" y="2947193"/>
            <a:ext cx="4721870" cy="1200329"/>
          </a:xfrm>
          <a:prstGeom prst="rect">
            <a:avLst/>
          </a:prstGeom>
          <a:noFill/>
        </p:spPr>
        <p:txBody>
          <a:bodyPr wrap="none" rtlCol="0">
            <a:spAutoFit/>
          </a:bodyPr>
          <a:lstStyle/>
          <a:p>
            <a:r>
              <a:rPr lang="en-US" dirty="0"/>
              <a:t>Cervical cancer is considered almost completely</a:t>
            </a:r>
          </a:p>
          <a:p>
            <a:r>
              <a:rPr lang="en-US" dirty="0"/>
              <a:t>preventable, yet it continues to be the leading</a:t>
            </a:r>
          </a:p>
          <a:p>
            <a:r>
              <a:rPr lang="en-US" dirty="0"/>
              <a:t>cause of cancer death in women in 37 countries,</a:t>
            </a:r>
          </a:p>
          <a:p>
            <a:r>
              <a:rPr lang="en-US" dirty="0"/>
              <a:t>predominantly in sub-Saharan Africa </a:t>
            </a:r>
          </a:p>
        </p:txBody>
      </p:sp>
      <p:sp>
        <p:nvSpPr>
          <p:cNvPr id="15" name="TextBox 14">
            <a:extLst>
              <a:ext uri="{FF2B5EF4-FFF2-40B4-BE49-F238E27FC236}">
                <a16:creationId xmlns:a16="http://schemas.microsoft.com/office/drawing/2014/main" id="{0BE0B994-2AA9-EFD2-C70E-EDEBE0B4CD89}"/>
              </a:ext>
            </a:extLst>
          </p:cNvPr>
          <p:cNvSpPr txBox="1"/>
          <p:nvPr/>
        </p:nvSpPr>
        <p:spPr>
          <a:xfrm>
            <a:off x="6813275" y="4318218"/>
            <a:ext cx="5030929" cy="2308324"/>
          </a:xfrm>
          <a:prstGeom prst="rect">
            <a:avLst/>
          </a:prstGeom>
          <a:noFill/>
        </p:spPr>
        <p:txBody>
          <a:bodyPr wrap="none" rtlCol="0">
            <a:spAutoFit/>
          </a:bodyPr>
          <a:lstStyle/>
          <a:p>
            <a:r>
              <a:rPr lang="en-US" dirty="0"/>
              <a:t>The prevalence of lifetime cervical cancer screening</a:t>
            </a:r>
          </a:p>
          <a:p>
            <a:r>
              <a:rPr lang="en-US" dirty="0"/>
              <a:t>is nearly 100% in Sweden and the Netherlands</a:t>
            </a:r>
          </a:p>
          <a:p>
            <a:r>
              <a:rPr lang="en-US" dirty="0"/>
              <a:t>versus 4% in Ethiopia (Figure 24).</a:t>
            </a:r>
          </a:p>
          <a:p>
            <a:endParaRPr lang="en-US" dirty="0"/>
          </a:p>
          <a:p>
            <a:r>
              <a:rPr lang="en-US" dirty="0"/>
              <a:t>• With more than half of cancer deaths worldwide</a:t>
            </a:r>
          </a:p>
          <a:p>
            <a:r>
              <a:rPr lang="en-US" dirty="0"/>
              <a:t>being potentially preventable, </a:t>
            </a:r>
            <a:r>
              <a:rPr lang="en-US" b="1" u="sng" dirty="0">
                <a:solidFill>
                  <a:srgbClr val="FF0000"/>
                </a:solidFill>
              </a:rPr>
              <a:t>prevention</a:t>
            </a:r>
            <a:r>
              <a:rPr lang="en-US" b="1" dirty="0">
                <a:solidFill>
                  <a:srgbClr val="FF0000"/>
                </a:solidFill>
              </a:rPr>
              <a:t> offers the</a:t>
            </a:r>
          </a:p>
          <a:p>
            <a:r>
              <a:rPr lang="en-US" b="1" dirty="0">
                <a:solidFill>
                  <a:srgbClr val="FF0000"/>
                </a:solidFill>
              </a:rPr>
              <a:t>most cost-effective and </a:t>
            </a:r>
            <a:r>
              <a:rPr lang="en-US" b="1" u="sng" dirty="0">
                <a:solidFill>
                  <a:srgbClr val="FF0000"/>
                </a:solidFill>
              </a:rPr>
              <a:t>sustainable strategy </a:t>
            </a:r>
            <a:r>
              <a:rPr lang="en-US" b="1" dirty="0">
                <a:solidFill>
                  <a:srgbClr val="FF0000"/>
                </a:solidFill>
              </a:rPr>
              <a:t>for</a:t>
            </a:r>
          </a:p>
          <a:p>
            <a:r>
              <a:rPr lang="en-US" b="1" dirty="0">
                <a:solidFill>
                  <a:srgbClr val="FF0000"/>
                </a:solidFill>
              </a:rPr>
              <a:t>cancer control. </a:t>
            </a:r>
          </a:p>
        </p:txBody>
      </p:sp>
      <p:sp>
        <p:nvSpPr>
          <p:cNvPr id="2" name="Title 1">
            <a:extLst>
              <a:ext uri="{FF2B5EF4-FFF2-40B4-BE49-F238E27FC236}">
                <a16:creationId xmlns:a16="http://schemas.microsoft.com/office/drawing/2014/main" id="{B90C098F-EF04-9A2E-0793-F47059084AA2}"/>
              </a:ext>
            </a:extLst>
          </p:cNvPr>
          <p:cNvSpPr txBox="1">
            <a:spLocks/>
          </p:cNvSpPr>
          <p:nvPr/>
        </p:nvSpPr>
        <p:spPr>
          <a:xfrm>
            <a:off x="83819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Mortality rate is high in low income countries</a:t>
            </a:r>
          </a:p>
        </p:txBody>
      </p:sp>
    </p:spTree>
    <p:extLst>
      <p:ext uri="{BB962C8B-B14F-4D97-AF65-F5344CB8AC3E}">
        <p14:creationId xmlns:p14="http://schemas.microsoft.com/office/powerpoint/2010/main" val="3654259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DD616E-ABC5-2551-F908-3ACDC89B8676}"/>
              </a:ext>
            </a:extLst>
          </p:cNvPr>
          <p:cNvSpPr>
            <a:spLocks noGrp="1"/>
          </p:cNvSpPr>
          <p:nvPr>
            <p:ph type="title"/>
          </p:nvPr>
        </p:nvSpPr>
        <p:spPr>
          <a:xfrm>
            <a:off x="838200" y="225425"/>
            <a:ext cx="10515600" cy="1325563"/>
          </a:xfrm>
        </p:spPr>
        <p:txBody>
          <a:bodyPr/>
          <a:lstStyle/>
          <a:p>
            <a:r>
              <a:rPr lang="en-US" dirty="0"/>
              <a:t>Cancer and infection: HPV</a:t>
            </a:r>
          </a:p>
        </p:txBody>
      </p:sp>
      <p:sp>
        <p:nvSpPr>
          <p:cNvPr id="5" name="TextBox 4">
            <a:extLst>
              <a:ext uri="{FF2B5EF4-FFF2-40B4-BE49-F238E27FC236}">
                <a16:creationId xmlns:a16="http://schemas.microsoft.com/office/drawing/2014/main" id="{A009F657-B602-A662-D2E9-0F1C27BA9508}"/>
              </a:ext>
            </a:extLst>
          </p:cNvPr>
          <p:cNvSpPr txBox="1"/>
          <p:nvPr/>
        </p:nvSpPr>
        <p:spPr>
          <a:xfrm>
            <a:off x="6954982" y="1745673"/>
            <a:ext cx="4493153" cy="1477328"/>
          </a:xfrm>
          <a:prstGeom prst="rect">
            <a:avLst/>
          </a:prstGeom>
          <a:noFill/>
        </p:spPr>
        <p:txBody>
          <a:bodyPr wrap="none" rtlCol="0">
            <a:spAutoFit/>
          </a:bodyPr>
          <a:lstStyle/>
          <a:p>
            <a:r>
              <a:rPr lang="en-US" dirty="0"/>
              <a:t>Sexually transmitted cancer</a:t>
            </a:r>
          </a:p>
          <a:p>
            <a:endParaRPr lang="en-US" dirty="0"/>
          </a:p>
          <a:p>
            <a:endParaRPr lang="en-US" dirty="0"/>
          </a:p>
          <a:p>
            <a:r>
              <a:rPr lang="en-US" dirty="0"/>
              <a:t>Can be prevented by vaccination at young age</a:t>
            </a:r>
          </a:p>
          <a:p>
            <a:r>
              <a:rPr lang="en-US" dirty="0"/>
              <a:t>12-15 years old</a:t>
            </a:r>
          </a:p>
        </p:txBody>
      </p:sp>
      <p:pic>
        <p:nvPicPr>
          <p:cNvPr id="7" name="Picture 6" descr="A diagram of a cancer cell&#10;&#10;AI-generated content may be incorrect.">
            <a:extLst>
              <a:ext uri="{FF2B5EF4-FFF2-40B4-BE49-F238E27FC236}">
                <a16:creationId xmlns:a16="http://schemas.microsoft.com/office/drawing/2014/main" id="{9A927226-E5AB-7C87-329A-D4020C09A267}"/>
              </a:ext>
            </a:extLst>
          </p:cNvPr>
          <p:cNvPicPr>
            <a:picLocks noChangeAspect="1"/>
          </p:cNvPicPr>
          <p:nvPr/>
        </p:nvPicPr>
        <p:blipFill>
          <a:blip r:embed="rId2"/>
          <a:stretch>
            <a:fillRect/>
          </a:stretch>
        </p:blipFill>
        <p:spPr>
          <a:xfrm>
            <a:off x="743865" y="1440260"/>
            <a:ext cx="5953906" cy="5383104"/>
          </a:xfrm>
          <a:prstGeom prst="rect">
            <a:avLst/>
          </a:prstGeom>
        </p:spPr>
      </p:pic>
    </p:spTree>
    <p:extLst>
      <p:ext uri="{BB962C8B-B14F-4D97-AF65-F5344CB8AC3E}">
        <p14:creationId xmlns:p14="http://schemas.microsoft.com/office/powerpoint/2010/main" val="29057771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42382A-FD93-ADA6-9C49-A669222BEE96}"/>
              </a:ext>
            </a:extLst>
          </p:cNvPr>
          <p:cNvSpPr>
            <a:spLocks noGrp="1"/>
          </p:cNvSpPr>
          <p:nvPr>
            <p:ph type="title"/>
          </p:nvPr>
        </p:nvSpPr>
        <p:spPr>
          <a:xfrm>
            <a:off x="838200" y="0"/>
            <a:ext cx="10515600" cy="1325563"/>
          </a:xfrm>
        </p:spPr>
        <p:txBody>
          <a:bodyPr/>
          <a:lstStyle/>
          <a:p>
            <a:r>
              <a:rPr lang="en-US" dirty="0"/>
              <a:t>Cancer and infection: EBV</a:t>
            </a:r>
          </a:p>
        </p:txBody>
      </p:sp>
      <p:sp>
        <p:nvSpPr>
          <p:cNvPr id="7" name="TextBox 6">
            <a:extLst>
              <a:ext uri="{FF2B5EF4-FFF2-40B4-BE49-F238E27FC236}">
                <a16:creationId xmlns:a16="http://schemas.microsoft.com/office/drawing/2014/main" id="{7A7B2C3A-D094-D5D7-AEF0-87382F935C6C}"/>
              </a:ext>
            </a:extLst>
          </p:cNvPr>
          <p:cNvSpPr txBox="1"/>
          <p:nvPr/>
        </p:nvSpPr>
        <p:spPr>
          <a:xfrm>
            <a:off x="374786" y="1122652"/>
            <a:ext cx="11442428" cy="1754326"/>
          </a:xfrm>
          <a:prstGeom prst="rect">
            <a:avLst/>
          </a:prstGeom>
          <a:noFill/>
        </p:spPr>
        <p:txBody>
          <a:bodyPr wrap="none" rtlCol="0">
            <a:spAutoFit/>
          </a:bodyPr>
          <a:lstStyle/>
          <a:p>
            <a:r>
              <a:rPr lang="en-US" dirty="0"/>
              <a:t>In Sub-Saharan Africa, Epstein-Barr virus (EBV) is strongly linked to certain cancers, </a:t>
            </a:r>
          </a:p>
          <a:p>
            <a:r>
              <a:rPr lang="en-US" dirty="0"/>
              <a:t>particularly Burkitt lymphoma, and to a lesser extent, Hodgkin lymphoma and nasopharyngeal carcinoma</a:t>
            </a:r>
          </a:p>
          <a:p>
            <a:endParaRPr lang="en-US" dirty="0"/>
          </a:p>
          <a:p>
            <a:endParaRPr lang="en-US" dirty="0"/>
          </a:p>
          <a:p>
            <a:r>
              <a:rPr lang="en-US" dirty="0"/>
              <a:t>The simultaneous infection with EBV and Plasmodium falciparum malaria is believed to disrupt the immune system, </a:t>
            </a:r>
          </a:p>
          <a:p>
            <a:r>
              <a:rPr lang="en-US" dirty="0"/>
              <a:t>leading to a higher risk of developing endemic Burkitt's lymphoma, a pediatric cancer more common in equatorial Africa</a:t>
            </a:r>
          </a:p>
        </p:txBody>
      </p:sp>
      <p:pic>
        <p:nvPicPr>
          <p:cNvPr id="3" name="Picture 2" descr="A diagram of a human mouth&#10;&#10;AI-generated content may be incorrect.">
            <a:extLst>
              <a:ext uri="{FF2B5EF4-FFF2-40B4-BE49-F238E27FC236}">
                <a16:creationId xmlns:a16="http://schemas.microsoft.com/office/drawing/2014/main" id="{09CB8CCE-1CC7-C480-A2DA-C236CB13F765}"/>
              </a:ext>
            </a:extLst>
          </p:cNvPr>
          <p:cNvPicPr>
            <a:picLocks noChangeAspect="1"/>
          </p:cNvPicPr>
          <p:nvPr/>
        </p:nvPicPr>
        <p:blipFill>
          <a:blip r:embed="rId2"/>
          <a:stretch>
            <a:fillRect/>
          </a:stretch>
        </p:blipFill>
        <p:spPr>
          <a:xfrm>
            <a:off x="7707746" y="2876978"/>
            <a:ext cx="3959732" cy="3831723"/>
          </a:xfrm>
          <a:prstGeom prst="rect">
            <a:avLst/>
          </a:prstGeom>
        </p:spPr>
      </p:pic>
      <p:pic>
        <p:nvPicPr>
          <p:cNvPr id="6" name="Picture 5" descr="A person with a cell&#10;&#10;AI-generated content may be incorrect.">
            <a:extLst>
              <a:ext uri="{FF2B5EF4-FFF2-40B4-BE49-F238E27FC236}">
                <a16:creationId xmlns:a16="http://schemas.microsoft.com/office/drawing/2014/main" id="{FC64E3CC-0AA0-6196-1CB9-44246F7BC335}"/>
              </a:ext>
            </a:extLst>
          </p:cNvPr>
          <p:cNvPicPr>
            <a:picLocks noChangeAspect="1"/>
          </p:cNvPicPr>
          <p:nvPr/>
        </p:nvPicPr>
        <p:blipFill>
          <a:blip r:embed="rId3"/>
          <a:stretch>
            <a:fillRect/>
          </a:stretch>
        </p:blipFill>
        <p:spPr>
          <a:xfrm>
            <a:off x="374786" y="3429000"/>
            <a:ext cx="5294387" cy="3236743"/>
          </a:xfrm>
          <a:prstGeom prst="rect">
            <a:avLst/>
          </a:prstGeom>
        </p:spPr>
      </p:pic>
    </p:spTree>
    <p:extLst>
      <p:ext uri="{BB962C8B-B14F-4D97-AF65-F5344CB8AC3E}">
        <p14:creationId xmlns:p14="http://schemas.microsoft.com/office/powerpoint/2010/main" val="27613484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E5CC8-DF26-BF6D-2089-EE995E89383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ABE6D89-4066-1F67-604D-396DC6F99A0C}"/>
              </a:ext>
            </a:extLst>
          </p:cNvPr>
          <p:cNvSpPr txBox="1"/>
          <p:nvPr/>
        </p:nvSpPr>
        <p:spPr>
          <a:xfrm>
            <a:off x="1263138" y="1009935"/>
            <a:ext cx="9665723" cy="1600438"/>
          </a:xfrm>
          <a:prstGeom prst="rect">
            <a:avLst/>
          </a:prstGeom>
          <a:noFill/>
        </p:spPr>
        <p:txBody>
          <a:bodyPr wrap="none" rtlCol="0">
            <a:spAutoFit/>
          </a:bodyPr>
          <a:lstStyle/>
          <a:p>
            <a:pPr algn="ctr"/>
            <a:r>
              <a:rPr lang="en-US" sz="4000" dirty="0">
                <a:solidFill>
                  <a:srgbClr val="FF0000"/>
                </a:solidFill>
              </a:rPr>
              <a:t>Prevention offers the most cost-effective </a:t>
            </a:r>
          </a:p>
          <a:p>
            <a:pPr algn="ctr"/>
            <a:r>
              <a:rPr lang="en-US" sz="4000" dirty="0">
                <a:solidFill>
                  <a:srgbClr val="FF0000"/>
                </a:solidFill>
              </a:rPr>
              <a:t>and a sustainable strategy for cancer control. </a:t>
            </a:r>
          </a:p>
          <a:p>
            <a:endParaRPr lang="en-US" dirty="0"/>
          </a:p>
        </p:txBody>
      </p:sp>
      <p:sp>
        <p:nvSpPr>
          <p:cNvPr id="5" name="TextBox 4">
            <a:extLst>
              <a:ext uri="{FF2B5EF4-FFF2-40B4-BE49-F238E27FC236}">
                <a16:creationId xmlns:a16="http://schemas.microsoft.com/office/drawing/2014/main" id="{EBB70799-06C7-2977-64C0-C03659B1129D}"/>
              </a:ext>
            </a:extLst>
          </p:cNvPr>
          <p:cNvSpPr txBox="1"/>
          <p:nvPr/>
        </p:nvSpPr>
        <p:spPr>
          <a:xfrm>
            <a:off x="941696" y="3521122"/>
            <a:ext cx="2326727" cy="584775"/>
          </a:xfrm>
          <a:prstGeom prst="rect">
            <a:avLst/>
          </a:prstGeom>
          <a:noFill/>
        </p:spPr>
        <p:txBody>
          <a:bodyPr wrap="none" rtlCol="0">
            <a:spAutoFit/>
          </a:bodyPr>
          <a:lstStyle/>
          <a:p>
            <a:r>
              <a:rPr lang="en-US" sz="3200" dirty="0"/>
              <a:t>Environment</a:t>
            </a:r>
          </a:p>
        </p:txBody>
      </p:sp>
      <p:sp>
        <p:nvSpPr>
          <p:cNvPr id="6" name="TextBox 5">
            <a:extLst>
              <a:ext uri="{FF2B5EF4-FFF2-40B4-BE49-F238E27FC236}">
                <a16:creationId xmlns:a16="http://schemas.microsoft.com/office/drawing/2014/main" id="{5A1B683A-3D98-7D88-4BCC-0E2A70F877E5}"/>
              </a:ext>
            </a:extLst>
          </p:cNvPr>
          <p:cNvSpPr txBox="1"/>
          <p:nvPr/>
        </p:nvSpPr>
        <p:spPr>
          <a:xfrm>
            <a:off x="5040838" y="4574274"/>
            <a:ext cx="1017394" cy="584775"/>
          </a:xfrm>
          <a:prstGeom prst="rect">
            <a:avLst/>
          </a:prstGeom>
          <a:noFill/>
        </p:spPr>
        <p:txBody>
          <a:bodyPr wrap="none" rtlCol="0">
            <a:spAutoFit/>
          </a:bodyPr>
          <a:lstStyle/>
          <a:p>
            <a:r>
              <a:rPr lang="en-US" sz="3200" dirty="0"/>
              <a:t>Food</a:t>
            </a:r>
          </a:p>
        </p:txBody>
      </p:sp>
      <p:sp>
        <p:nvSpPr>
          <p:cNvPr id="7" name="TextBox 6">
            <a:extLst>
              <a:ext uri="{FF2B5EF4-FFF2-40B4-BE49-F238E27FC236}">
                <a16:creationId xmlns:a16="http://schemas.microsoft.com/office/drawing/2014/main" id="{52DD50DB-94DD-2844-8BA3-A1B0E21921D1}"/>
              </a:ext>
            </a:extLst>
          </p:cNvPr>
          <p:cNvSpPr txBox="1"/>
          <p:nvPr/>
        </p:nvSpPr>
        <p:spPr>
          <a:xfrm>
            <a:off x="8550587" y="3274900"/>
            <a:ext cx="2835071" cy="1077218"/>
          </a:xfrm>
          <a:prstGeom prst="rect">
            <a:avLst/>
          </a:prstGeom>
          <a:noFill/>
        </p:spPr>
        <p:txBody>
          <a:bodyPr wrap="none" rtlCol="0">
            <a:spAutoFit/>
          </a:bodyPr>
          <a:lstStyle/>
          <a:p>
            <a:pPr algn="ctr"/>
            <a:r>
              <a:rPr lang="en-US" sz="3200" dirty="0"/>
              <a:t>infection</a:t>
            </a:r>
          </a:p>
          <a:p>
            <a:pPr algn="ctr"/>
            <a:r>
              <a:rPr lang="en-US" sz="3200" dirty="0"/>
              <a:t>from pathogens</a:t>
            </a:r>
          </a:p>
        </p:txBody>
      </p:sp>
      <p:sp>
        <p:nvSpPr>
          <p:cNvPr id="8" name="Left Arrow 7">
            <a:extLst>
              <a:ext uri="{FF2B5EF4-FFF2-40B4-BE49-F238E27FC236}">
                <a16:creationId xmlns:a16="http://schemas.microsoft.com/office/drawing/2014/main" id="{A9DF453A-C49B-3105-6592-9BE7099A9299}"/>
              </a:ext>
            </a:extLst>
          </p:cNvPr>
          <p:cNvSpPr/>
          <p:nvPr/>
        </p:nvSpPr>
        <p:spPr>
          <a:xfrm rot="18568963">
            <a:off x="3745462" y="2683497"/>
            <a:ext cx="607958" cy="484632"/>
          </a:xfrm>
          <a:prstGeom prst="leftArrow">
            <a:avLst/>
          </a:prstGeom>
          <a:solidFill>
            <a:schemeClr val="bg2">
              <a:lumMod val="5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a:extLst>
              <a:ext uri="{FF2B5EF4-FFF2-40B4-BE49-F238E27FC236}">
                <a16:creationId xmlns:a16="http://schemas.microsoft.com/office/drawing/2014/main" id="{43EE7694-D8F9-A76F-781A-0D062DF1E908}"/>
              </a:ext>
            </a:extLst>
          </p:cNvPr>
          <p:cNvSpPr/>
          <p:nvPr/>
        </p:nvSpPr>
        <p:spPr>
          <a:xfrm rot="3031037" flipH="1">
            <a:off x="7192258" y="2627069"/>
            <a:ext cx="651554" cy="484632"/>
          </a:xfrm>
          <a:prstGeom prst="leftArrow">
            <a:avLst/>
          </a:prstGeom>
          <a:solidFill>
            <a:schemeClr val="bg2">
              <a:lumMod val="5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a:extLst>
              <a:ext uri="{FF2B5EF4-FFF2-40B4-BE49-F238E27FC236}">
                <a16:creationId xmlns:a16="http://schemas.microsoft.com/office/drawing/2014/main" id="{DF19FDF4-F24E-2ED5-2ED6-B6A232A781B2}"/>
              </a:ext>
            </a:extLst>
          </p:cNvPr>
          <p:cNvSpPr/>
          <p:nvPr/>
        </p:nvSpPr>
        <p:spPr>
          <a:xfrm rot="16200000">
            <a:off x="5223758" y="3553907"/>
            <a:ext cx="651554" cy="484632"/>
          </a:xfrm>
          <a:prstGeom prst="leftArrow">
            <a:avLst/>
          </a:prstGeom>
          <a:solidFill>
            <a:schemeClr val="bg2">
              <a:lumMod val="5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621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7F8DCE-278E-7C22-4946-9DF12C4AD532}"/>
              </a:ext>
            </a:extLst>
          </p:cNvPr>
          <p:cNvSpPr txBox="1"/>
          <p:nvPr/>
        </p:nvSpPr>
        <p:spPr>
          <a:xfrm>
            <a:off x="942109" y="623455"/>
            <a:ext cx="946221" cy="369332"/>
          </a:xfrm>
          <a:prstGeom prst="rect">
            <a:avLst/>
          </a:prstGeom>
          <a:noFill/>
        </p:spPr>
        <p:txBody>
          <a:bodyPr wrap="none" rtlCol="0">
            <a:spAutoFit/>
          </a:bodyPr>
          <a:lstStyle/>
          <a:p>
            <a:r>
              <a:rPr lang="en-US" b="1" dirty="0"/>
              <a:t>Exercise</a:t>
            </a:r>
          </a:p>
        </p:txBody>
      </p:sp>
      <p:sp>
        <p:nvSpPr>
          <p:cNvPr id="5" name="TextBox 4">
            <a:extLst>
              <a:ext uri="{FF2B5EF4-FFF2-40B4-BE49-F238E27FC236}">
                <a16:creationId xmlns:a16="http://schemas.microsoft.com/office/drawing/2014/main" id="{70297131-6499-7CFE-231B-5FAD54377AB5}"/>
              </a:ext>
            </a:extLst>
          </p:cNvPr>
          <p:cNvSpPr txBox="1"/>
          <p:nvPr/>
        </p:nvSpPr>
        <p:spPr>
          <a:xfrm>
            <a:off x="779993" y="1565563"/>
            <a:ext cx="5316007" cy="369332"/>
          </a:xfrm>
          <a:prstGeom prst="rect">
            <a:avLst/>
          </a:prstGeom>
          <a:noFill/>
        </p:spPr>
        <p:txBody>
          <a:bodyPr wrap="none" rtlCol="0">
            <a:spAutoFit/>
          </a:bodyPr>
          <a:lstStyle/>
          <a:p>
            <a:r>
              <a:rPr lang="en-US" dirty="0"/>
              <a:t>https://</a:t>
            </a:r>
            <a:r>
              <a:rPr lang="en-US" dirty="0" err="1"/>
              <a:t>www.nature.com</a:t>
            </a:r>
            <a:r>
              <a:rPr lang="en-US" dirty="0"/>
              <a:t>/articles/s41586-023-05874-3</a:t>
            </a:r>
          </a:p>
        </p:txBody>
      </p:sp>
      <p:sp>
        <p:nvSpPr>
          <p:cNvPr id="6" name="TextBox 5">
            <a:extLst>
              <a:ext uri="{FF2B5EF4-FFF2-40B4-BE49-F238E27FC236}">
                <a16:creationId xmlns:a16="http://schemas.microsoft.com/office/drawing/2014/main" id="{60E795C9-7CC8-CB6D-D06C-0DAB81F23CA6}"/>
              </a:ext>
            </a:extLst>
          </p:cNvPr>
          <p:cNvSpPr txBox="1"/>
          <p:nvPr/>
        </p:nvSpPr>
        <p:spPr>
          <a:xfrm>
            <a:off x="874892" y="2507671"/>
            <a:ext cx="3449342" cy="923330"/>
          </a:xfrm>
          <a:prstGeom prst="rect">
            <a:avLst/>
          </a:prstGeom>
          <a:noFill/>
        </p:spPr>
        <p:txBody>
          <a:bodyPr wrap="none" rtlCol="0">
            <a:spAutoFit/>
          </a:bodyPr>
          <a:lstStyle/>
          <a:p>
            <a:r>
              <a:rPr lang="en-US" dirty="0"/>
              <a:t>Read the paper during the first 45’</a:t>
            </a:r>
          </a:p>
          <a:p>
            <a:endParaRPr lang="en-US" dirty="0"/>
          </a:p>
          <a:p>
            <a:r>
              <a:rPr lang="en-US" dirty="0"/>
              <a:t>45’ each group presents one figure</a:t>
            </a:r>
          </a:p>
        </p:txBody>
      </p:sp>
      <p:sp>
        <p:nvSpPr>
          <p:cNvPr id="7" name="TextBox 6">
            <a:extLst>
              <a:ext uri="{FF2B5EF4-FFF2-40B4-BE49-F238E27FC236}">
                <a16:creationId xmlns:a16="http://schemas.microsoft.com/office/drawing/2014/main" id="{8F344BB5-C827-A8ED-67C9-2B2DA9A461F1}"/>
              </a:ext>
            </a:extLst>
          </p:cNvPr>
          <p:cNvSpPr txBox="1"/>
          <p:nvPr/>
        </p:nvSpPr>
        <p:spPr>
          <a:xfrm>
            <a:off x="969818" y="4087091"/>
            <a:ext cx="7277505" cy="923330"/>
          </a:xfrm>
          <a:prstGeom prst="rect">
            <a:avLst/>
          </a:prstGeom>
          <a:noFill/>
        </p:spPr>
        <p:txBody>
          <a:bodyPr wrap="none" rtlCol="0">
            <a:spAutoFit/>
          </a:bodyPr>
          <a:lstStyle/>
          <a:p>
            <a:r>
              <a:rPr lang="en-US" dirty="0"/>
              <a:t>The exam will be after Prof McKinney's exam</a:t>
            </a:r>
          </a:p>
          <a:p>
            <a:endParaRPr lang="en-US" dirty="0"/>
          </a:p>
          <a:p>
            <a:r>
              <a:rPr lang="en-US" dirty="0"/>
              <a:t>It will be 5 open questions (1 questions will be on the paper of the exercise)</a:t>
            </a:r>
          </a:p>
        </p:txBody>
      </p:sp>
    </p:spTree>
    <p:extLst>
      <p:ext uri="{BB962C8B-B14F-4D97-AF65-F5344CB8AC3E}">
        <p14:creationId xmlns:p14="http://schemas.microsoft.com/office/powerpoint/2010/main" val="269614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EFB496-DE72-224E-CAE0-A37E1678EC06}"/>
              </a:ext>
            </a:extLst>
          </p:cNvPr>
          <p:cNvSpPr txBox="1"/>
          <p:nvPr/>
        </p:nvSpPr>
        <p:spPr>
          <a:xfrm>
            <a:off x="1263138" y="1009935"/>
            <a:ext cx="9665723" cy="1600438"/>
          </a:xfrm>
          <a:prstGeom prst="rect">
            <a:avLst/>
          </a:prstGeom>
          <a:noFill/>
        </p:spPr>
        <p:txBody>
          <a:bodyPr wrap="none" rtlCol="0">
            <a:spAutoFit/>
          </a:bodyPr>
          <a:lstStyle/>
          <a:p>
            <a:pPr algn="ctr"/>
            <a:r>
              <a:rPr lang="en-US" sz="4000" dirty="0">
                <a:solidFill>
                  <a:srgbClr val="FF0000"/>
                </a:solidFill>
              </a:rPr>
              <a:t>Prevention offers the most cost-effective </a:t>
            </a:r>
          </a:p>
          <a:p>
            <a:pPr algn="ctr"/>
            <a:r>
              <a:rPr lang="en-US" sz="4000" dirty="0">
                <a:solidFill>
                  <a:srgbClr val="FF0000"/>
                </a:solidFill>
              </a:rPr>
              <a:t>and a sustainable strategy for cancer control. </a:t>
            </a:r>
          </a:p>
          <a:p>
            <a:endParaRPr lang="en-US" dirty="0"/>
          </a:p>
        </p:txBody>
      </p:sp>
      <p:sp>
        <p:nvSpPr>
          <p:cNvPr id="5" name="TextBox 4">
            <a:extLst>
              <a:ext uri="{FF2B5EF4-FFF2-40B4-BE49-F238E27FC236}">
                <a16:creationId xmlns:a16="http://schemas.microsoft.com/office/drawing/2014/main" id="{A119D4D3-280B-33AB-D9B9-252951EF461A}"/>
              </a:ext>
            </a:extLst>
          </p:cNvPr>
          <p:cNvSpPr txBox="1"/>
          <p:nvPr/>
        </p:nvSpPr>
        <p:spPr>
          <a:xfrm>
            <a:off x="941696" y="3521122"/>
            <a:ext cx="2326727" cy="584775"/>
          </a:xfrm>
          <a:prstGeom prst="rect">
            <a:avLst/>
          </a:prstGeom>
          <a:noFill/>
        </p:spPr>
        <p:txBody>
          <a:bodyPr wrap="none" rtlCol="0">
            <a:spAutoFit/>
          </a:bodyPr>
          <a:lstStyle/>
          <a:p>
            <a:r>
              <a:rPr lang="en-US" sz="3200" dirty="0"/>
              <a:t>Environment</a:t>
            </a:r>
          </a:p>
        </p:txBody>
      </p:sp>
      <p:sp>
        <p:nvSpPr>
          <p:cNvPr id="6" name="TextBox 5">
            <a:extLst>
              <a:ext uri="{FF2B5EF4-FFF2-40B4-BE49-F238E27FC236}">
                <a16:creationId xmlns:a16="http://schemas.microsoft.com/office/drawing/2014/main" id="{3B43E4EC-935B-BE8D-4617-9E809C8B9764}"/>
              </a:ext>
            </a:extLst>
          </p:cNvPr>
          <p:cNvSpPr txBox="1"/>
          <p:nvPr/>
        </p:nvSpPr>
        <p:spPr>
          <a:xfrm>
            <a:off x="5040838" y="4574274"/>
            <a:ext cx="1017394" cy="584775"/>
          </a:xfrm>
          <a:prstGeom prst="rect">
            <a:avLst/>
          </a:prstGeom>
          <a:noFill/>
        </p:spPr>
        <p:txBody>
          <a:bodyPr wrap="none" rtlCol="0">
            <a:spAutoFit/>
          </a:bodyPr>
          <a:lstStyle/>
          <a:p>
            <a:r>
              <a:rPr lang="en-US" sz="3200" dirty="0"/>
              <a:t>Food</a:t>
            </a:r>
          </a:p>
        </p:txBody>
      </p:sp>
      <p:sp>
        <p:nvSpPr>
          <p:cNvPr id="7" name="TextBox 6">
            <a:extLst>
              <a:ext uri="{FF2B5EF4-FFF2-40B4-BE49-F238E27FC236}">
                <a16:creationId xmlns:a16="http://schemas.microsoft.com/office/drawing/2014/main" id="{6D08E007-A24A-BA39-DB4A-FF34BDD16311}"/>
              </a:ext>
            </a:extLst>
          </p:cNvPr>
          <p:cNvSpPr txBox="1"/>
          <p:nvPr/>
        </p:nvSpPr>
        <p:spPr>
          <a:xfrm>
            <a:off x="8550587" y="3274900"/>
            <a:ext cx="2835071" cy="1077218"/>
          </a:xfrm>
          <a:prstGeom prst="rect">
            <a:avLst/>
          </a:prstGeom>
          <a:noFill/>
        </p:spPr>
        <p:txBody>
          <a:bodyPr wrap="none" rtlCol="0">
            <a:spAutoFit/>
          </a:bodyPr>
          <a:lstStyle/>
          <a:p>
            <a:pPr algn="ctr"/>
            <a:r>
              <a:rPr lang="en-US" sz="3200" dirty="0"/>
              <a:t>infection</a:t>
            </a:r>
          </a:p>
          <a:p>
            <a:pPr algn="ctr"/>
            <a:r>
              <a:rPr lang="en-US" sz="3200" dirty="0"/>
              <a:t>from pathogens</a:t>
            </a:r>
          </a:p>
        </p:txBody>
      </p:sp>
      <p:sp>
        <p:nvSpPr>
          <p:cNvPr id="8" name="Left Arrow 7">
            <a:extLst>
              <a:ext uri="{FF2B5EF4-FFF2-40B4-BE49-F238E27FC236}">
                <a16:creationId xmlns:a16="http://schemas.microsoft.com/office/drawing/2014/main" id="{EA281AB2-8311-974F-2C64-67759E9FCC25}"/>
              </a:ext>
            </a:extLst>
          </p:cNvPr>
          <p:cNvSpPr/>
          <p:nvPr/>
        </p:nvSpPr>
        <p:spPr>
          <a:xfrm rot="18568963">
            <a:off x="3745462" y="2683497"/>
            <a:ext cx="607958" cy="484632"/>
          </a:xfrm>
          <a:prstGeom prst="leftArrow">
            <a:avLst/>
          </a:prstGeom>
          <a:solidFill>
            <a:schemeClr val="bg2">
              <a:lumMod val="5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a:extLst>
              <a:ext uri="{FF2B5EF4-FFF2-40B4-BE49-F238E27FC236}">
                <a16:creationId xmlns:a16="http://schemas.microsoft.com/office/drawing/2014/main" id="{0284175E-3186-5EB6-0A45-50FA91DAC4FF}"/>
              </a:ext>
            </a:extLst>
          </p:cNvPr>
          <p:cNvSpPr/>
          <p:nvPr/>
        </p:nvSpPr>
        <p:spPr>
          <a:xfrm rot="3031037" flipH="1">
            <a:off x="7192258" y="2627069"/>
            <a:ext cx="651554" cy="484632"/>
          </a:xfrm>
          <a:prstGeom prst="leftArrow">
            <a:avLst/>
          </a:prstGeom>
          <a:solidFill>
            <a:schemeClr val="bg2">
              <a:lumMod val="5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a:extLst>
              <a:ext uri="{FF2B5EF4-FFF2-40B4-BE49-F238E27FC236}">
                <a16:creationId xmlns:a16="http://schemas.microsoft.com/office/drawing/2014/main" id="{3DEDD1A1-88AF-8AE4-9B89-D693BF2BCF89}"/>
              </a:ext>
            </a:extLst>
          </p:cNvPr>
          <p:cNvSpPr/>
          <p:nvPr/>
        </p:nvSpPr>
        <p:spPr>
          <a:xfrm rot="16200000">
            <a:off x="5223758" y="3553907"/>
            <a:ext cx="651554" cy="484632"/>
          </a:xfrm>
          <a:prstGeom prst="leftArrow">
            <a:avLst/>
          </a:prstGeom>
          <a:solidFill>
            <a:schemeClr val="bg2">
              <a:lumMod val="5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591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B76607-2D51-9D62-4ADF-4FDD6B8A1051}"/>
              </a:ext>
            </a:extLst>
          </p:cNvPr>
          <p:cNvPicPr>
            <a:picLocks noChangeAspect="1"/>
          </p:cNvPicPr>
          <p:nvPr/>
        </p:nvPicPr>
        <p:blipFill>
          <a:blip r:embed="rId2"/>
          <a:stretch>
            <a:fillRect/>
          </a:stretch>
        </p:blipFill>
        <p:spPr>
          <a:xfrm>
            <a:off x="2537078" y="0"/>
            <a:ext cx="7117843" cy="6858000"/>
          </a:xfrm>
          <a:prstGeom prst="rect">
            <a:avLst/>
          </a:prstGeom>
        </p:spPr>
      </p:pic>
    </p:spTree>
    <p:extLst>
      <p:ext uri="{BB962C8B-B14F-4D97-AF65-F5344CB8AC3E}">
        <p14:creationId xmlns:p14="http://schemas.microsoft.com/office/powerpoint/2010/main" val="4228727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B2D14-F275-60C6-ED95-33B7C5FA8F0C}"/>
              </a:ext>
            </a:extLst>
          </p:cNvPr>
          <p:cNvSpPr txBox="1">
            <a:spLocks/>
          </p:cNvSpPr>
          <p:nvPr/>
        </p:nvSpPr>
        <p:spPr>
          <a:xfrm>
            <a:off x="83819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Trends for lung cancer mortality rate</a:t>
            </a:r>
          </a:p>
        </p:txBody>
      </p:sp>
      <p:pic>
        <p:nvPicPr>
          <p:cNvPr id="6" name="Picture 5">
            <a:extLst>
              <a:ext uri="{FF2B5EF4-FFF2-40B4-BE49-F238E27FC236}">
                <a16:creationId xmlns:a16="http://schemas.microsoft.com/office/drawing/2014/main" id="{738098E7-81ED-0C59-3678-EBE91B2B1D62}"/>
              </a:ext>
            </a:extLst>
          </p:cNvPr>
          <p:cNvPicPr>
            <a:picLocks noChangeAspect="1"/>
          </p:cNvPicPr>
          <p:nvPr/>
        </p:nvPicPr>
        <p:blipFill>
          <a:blip r:embed="rId2"/>
          <a:stretch>
            <a:fillRect/>
          </a:stretch>
        </p:blipFill>
        <p:spPr>
          <a:xfrm>
            <a:off x="1678675" y="1117671"/>
            <a:ext cx="9198591" cy="5280432"/>
          </a:xfrm>
          <a:prstGeom prst="rect">
            <a:avLst/>
          </a:prstGeom>
        </p:spPr>
      </p:pic>
    </p:spTree>
    <p:extLst>
      <p:ext uri="{BB962C8B-B14F-4D97-AF65-F5344CB8AC3E}">
        <p14:creationId xmlns:p14="http://schemas.microsoft.com/office/powerpoint/2010/main" val="4002135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2BC98C-D5F8-FEC5-5987-5A972C24AFE0}"/>
              </a:ext>
            </a:extLst>
          </p:cNvPr>
          <p:cNvPicPr>
            <a:picLocks noChangeAspect="1"/>
          </p:cNvPicPr>
          <p:nvPr/>
        </p:nvPicPr>
        <p:blipFill>
          <a:blip r:embed="rId2"/>
          <a:stretch>
            <a:fillRect/>
          </a:stretch>
        </p:blipFill>
        <p:spPr>
          <a:xfrm>
            <a:off x="1206500" y="444500"/>
            <a:ext cx="8265046" cy="5044898"/>
          </a:xfrm>
          <a:prstGeom prst="rect">
            <a:avLst/>
          </a:prstGeom>
        </p:spPr>
      </p:pic>
      <p:sp>
        <p:nvSpPr>
          <p:cNvPr id="6" name="TextBox 5">
            <a:extLst>
              <a:ext uri="{FF2B5EF4-FFF2-40B4-BE49-F238E27FC236}">
                <a16:creationId xmlns:a16="http://schemas.microsoft.com/office/drawing/2014/main" id="{2BA46FBF-A389-BB92-E81C-FA66BFB695DD}"/>
              </a:ext>
            </a:extLst>
          </p:cNvPr>
          <p:cNvSpPr txBox="1"/>
          <p:nvPr/>
        </p:nvSpPr>
        <p:spPr>
          <a:xfrm>
            <a:off x="2654300" y="5657671"/>
            <a:ext cx="6096000" cy="923330"/>
          </a:xfrm>
          <a:prstGeom prst="rect">
            <a:avLst/>
          </a:prstGeom>
          <a:noFill/>
        </p:spPr>
        <p:txBody>
          <a:bodyPr wrap="square">
            <a:spAutoFit/>
          </a:bodyPr>
          <a:lstStyle/>
          <a:p>
            <a:r>
              <a:rPr lang="en-US" dirty="0"/>
              <a:t>The elimination of Smoking could prevent about 1 in 4 deaths from cancer and approximately 2.6 million cancer deaths</a:t>
            </a:r>
          </a:p>
          <a:p>
            <a:r>
              <a:rPr lang="en-US" dirty="0"/>
              <a:t>annually </a:t>
            </a:r>
          </a:p>
        </p:txBody>
      </p:sp>
    </p:spTree>
    <p:extLst>
      <p:ext uri="{BB962C8B-B14F-4D97-AF65-F5344CB8AC3E}">
        <p14:creationId xmlns:p14="http://schemas.microsoft.com/office/powerpoint/2010/main" val="2210689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2924</TotalTime>
  <Words>2616</Words>
  <Application>Microsoft Macintosh PowerPoint</Application>
  <PresentationFormat>Widescreen</PresentationFormat>
  <Paragraphs>349</Paragraphs>
  <Slides>53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Bradley Hand</vt:lpstr>
      <vt:lpstr>Calibri</vt:lpstr>
      <vt:lpstr>Calibri Light</vt:lpstr>
      <vt:lpstr>Wingdings</vt:lpstr>
      <vt:lpstr>Office Theme</vt:lpstr>
      <vt:lpstr>Environmental factors and the increase  risk in cancer development</vt:lpstr>
      <vt:lpstr>Global cancer Facts &amp; figures</vt:lpstr>
      <vt:lpstr>Global cancer Facts &amp; figures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complete understanding of how exposure to environmental substances promotes cancer is lacking</vt:lpstr>
      <vt:lpstr>Oncogenic mutation in normal cells</vt:lpstr>
      <vt:lpstr>Pollution and cancer</vt:lpstr>
      <vt:lpstr>PowerPoint Presentation</vt:lpstr>
      <vt:lpstr>Environmental particles and lung cancer</vt:lpstr>
      <vt:lpstr>PowerPoint Presentation</vt:lpstr>
      <vt:lpstr>PowerPoint Presentation</vt:lpstr>
      <vt:lpstr>PowerPoint Presentation</vt:lpstr>
      <vt:lpstr>Cancer cells are full of mutations</vt:lpstr>
      <vt:lpstr>Cancer cells are full of mutations</vt:lpstr>
      <vt:lpstr>PowerPoint Presentation</vt:lpstr>
      <vt:lpstr>Cancer cells are full of mutations</vt:lpstr>
      <vt:lpstr>Mutational signatures of environmental agents</vt:lpstr>
      <vt:lpstr>Aldehydes</vt:lpstr>
      <vt:lpstr>Cancer: Mutational Signatures</vt:lpstr>
      <vt:lpstr>Mutational Signatures</vt:lpstr>
      <vt:lpstr>Mutational Signatures</vt:lpstr>
      <vt:lpstr>Mutational Signatures</vt:lpstr>
      <vt:lpstr>Mutational Signatures</vt:lpstr>
      <vt:lpstr>41 out of 79 compounds tested induce a mutational signature similar to what has been observed in tumors</vt:lpstr>
      <vt:lpstr>Mutational signatures with BaP (benzopyrene)</vt:lpstr>
      <vt:lpstr>Hormone dependent cancer and bisphenols </vt:lpstr>
      <vt:lpstr>Hormone dependent cancer</vt:lpstr>
      <vt:lpstr>PowerPoint Presentation</vt:lpstr>
      <vt:lpstr>Hormone dependent cancer and bisphenols </vt:lpstr>
      <vt:lpstr>PowerPoint Presentation</vt:lpstr>
      <vt:lpstr>PowerPoint Presentation</vt:lpstr>
      <vt:lpstr>Colon cancer evolution</vt:lpstr>
      <vt:lpstr>Colon cancer and microbiota</vt:lpstr>
      <vt:lpstr>Colon cancer and microbiota</vt:lpstr>
      <vt:lpstr>Colon cancer and microbiota</vt:lpstr>
      <vt:lpstr>PowerPoint Presentation</vt:lpstr>
      <vt:lpstr>PowerPoint Presentation</vt:lpstr>
      <vt:lpstr>PowerPoint Presentation</vt:lpstr>
      <vt:lpstr>Cancer and obesity</vt:lpstr>
      <vt:lpstr>Increase risk of cancer for chewing   </vt:lpstr>
      <vt:lpstr>PowerPoint Presentation</vt:lpstr>
      <vt:lpstr>PowerPoint Presentation</vt:lpstr>
      <vt:lpstr>PowerPoint Presentation</vt:lpstr>
      <vt:lpstr>Cancer and infection: HPV</vt:lpstr>
      <vt:lpstr>Cancer and infection: EBV</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Elisa Oricchio</dc:creator>
  <cp:lastModifiedBy>Elisa Oricchio</cp:lastModifiedBy>
  <cp:revision>22</cp:revision>
  <dcterms:created xsi:type="dcterms:W3CDTF">2025-08-12T13:39:59Z</dcterms:created>
  <dcterms:modified xsi:type="dcterms:W3CDTF">2025-11-13T17:56:16Z</dcterms:modified>
</cp:coreProperties>
</file>