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7" r:id="rId2"/>
    <p:sldId id="258" r:id="rId3"/>
    <p:sldId id="259" r:id="rId4"/>
    <p:sldId id="274" r:id="rId5"/>
    <p:sldId id="275" r:id="rId6"/>
    <p:sldId id="260" r:id="rId7"/>
    <p:sldId id="267" r:id="rId8"/>
    <p:sldId id="331" r:id="rId9"/>
    <p:sldId id="266" r:id="rId10"/>
    <p:sldId id="276" r:id="rId11"/>
    <p:sldId id="272" r:id="rId12"/>
    <p:sldId id="273" r:id="rId13"/>
    <p:sldId id="277" r:id="rId14"/>
    <p:sldId id="261" r:id="rId15"/>
    <p:sldId id="268" r:id="rId16"/>
    <p:sldId id="269" r:id="rId17"/>
    <p:sldId id="270" r:id="rId18"/>
    <p:sldId id="271" r:id="rId19"/>
    <p:sldId id="278" r:id="rId20"/>
    <p:sldId id="26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dine Neyen" initials="CN" lastIdx="1" clrIdx="0">
    <p:extLst>
      <p:ext uri="{19B8F6BF-5375-455C-9EA6-DF929625EA0E}">
        <p15:presenceInfo xmlns:p15="http://schemas.microsoft.com/office/powerpoint/2012/main" userId="Claudine Neyen" providerId="None"/>
      </p:ext>
    </p:extLst>
  </p:cmAuthor>
  <p:cmAuthor id="2" name="Utilisateur de Microsoft Office" initials="UdMO" lastIdx="0" clrIdx="1">
    <p:extLst>
      <p:ext uri="{19B8F6BF-5375-455C-9EA6-DF929625EA0E}">
        <p15:presenceInfo xmlns:p15="http://schemas.microsoft.com/office/powerpoint/2012/main" userId="Utilisateur de Microsoft Offi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FF"/>
    <a:srgbClr val="D1C386"/>
    <a:srgbClr val="86922C"/>
    <a:srgbClr val="00FF00"/>
    <a:srgbClr val="3366FF"/>
    <a:srgbClr val="5B5D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6" autoAdjust="0"/>
    <p:restoredTop sz="94643"/>
  </p:normalViewPr>
  <p:slideViewPr>
    <p:cSldViewPr snapToGrid="0">
      <p:cViewPr varScale="1">
        <p:scale>
          <a:sx n="120" d="100"/>
          <a:sy n="120" d="100"/>
        </p:scale>
        <p:origin x="1248"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25E15-E2BA-433D-9279-79BB0EAB6771}" type="datetimeFigureOut">
              <a:rPr lang="en-GB" smtClean="0"/>
              <a:t>26/09/2018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07E234-79FC-4C28-B6C6-AFD4967E51CD}" type="slidenum">
              <a:rPr lang="en-GB" smtClean="0"/>
              <a:t>‹N°›</a:t>
            </a:fld>
            <a:endParaRPr lang="en-GB"/>
          </a:p>
        </p:txBody>
      </p:sp>
    </p:spTree>
    <p:extLst>
      <p:ext uri="{BB962C8B-B14F-4D97-AF65-F5344CB8AC3E}">
        <p14:creationId xmlns:p14="http://schemas.microsoft.com/office/powerpoint/2010/main" val="3416670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ncbi.nlm.nih.gov/pmc/articles/PMC2728050/#R56" TargetMode="External"/><Relationship Id="rId3" Type="http://schemas.openxmlformats.org/officeDocument/2006/relationships/hyperlink" Target="https://www.ncbi.nlm.nih.gov/pmc/articles/PMC2728050/#R19" TargetMode="External"/><Relationship Id="rId7" Type="http://schemas.openxmlformats.org/officeDocument/2006/relationships/hyperlink" Target="https://www.ncbi.nlm.nih.gov/pmc/articles/PMC2728050/#R55"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ncbi.nlm.nih.gov/pmc/articles/PMC2728050/#R54" TargetMode="External"/><Relationship Id="rId5" Type="http://schemas.openxmlformats.org/officeDocument/2006/relationships/hyperlink" Target="https://www.ncbi.nlm.nih.gov/pmc/articles/PMC2728050/#R5" TargetMode="External"/><Relationship Id="rId4" Type="http://schemas.openxmlformats.org/officeDocument/2006/relationships/hyperlink" Target="https://www.ncbi.nlm.nih.gov/pmc/articles/PMC2728050/#R5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307E234-79FC-4C28-B6C6-AFD4967E51CD}" type="slidenum">
              <a:rPr lang="en-GB" smtClean="0"/>
              <a:t>1</a:t>
            </a:fld>
            <a:endParaRPr lang="en-GB"/>
          </a:p>
        </p:txBody>
      </p:sp>
    </p:spTree>
    <p:extLst>
      <p:ext uri="{BB962C8B-B14F-4D97-AF65-F5344CB8AC3E}">
        <p14:creationId xmlns:p14="http://schemas.microsoft.com/office/powerpoint/2010/main" val="3052362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“If a fluorescent label is firmly attached to a cell, when the cell divides, the label will be shared equally between the two daughter cells. The number of cell divisions can be determined by following the dilution of the label as the cells divide. Two compounds have been used for this application - </a:t>
            </a:r>
            <a:r>
              <a:rPr lang="en-GB" sz="1200" kern="1200" dirty="0" err="1">
                <a:solidFill>
                  <a:schemeClr val="tx1"/>
                </a:solidFill>
                <a:effectLst/>
                <a:latin typeface="+mn-lt"/>
                <a:ea typeface="+mn-ea"/>
                <a:cs typeface="+mn-cs"/>
              </a:rPr>
              <a:t>carboxyfluorescein</a:t>
            </a:r>
            <a:r>
              <a:rPr lang="en-GB" sz="1200" kern="1200" dirty="0">
                <a:solidFill>
                  <a:schemeClr val="tx1"/>
                </a:solidFill>
                <a:effectLst/>
                <a:latin typeface="+mn-lt"/>
                <a:ea typeface="+mn-ea"/>
                <a:cs typeface="+mn-cs"/>
              </a:rPr>
              <a:t> diacetate, </a:t>
            </a:r>
            <a:r>
              <a:rPr lang="en-GB" sz="1200" kern="1200" dirty="0" err="1">
                <a:solidFill>
                  <a:schemeClr val="tx1"/>
                </a:solidFill>
                <a:effectLst/>
                <a:latin typeface="+mn-lt"/>
                <a:ea typeface="+mn-ea"/>
                <a:cs typeface="+mn-cs"/>
              </a:rPr>
              <a:t>succinimidyl</a:t>
            </a:r>
            <a:r>
              <a:rPr lang="en-GB" sz="1200" kern="1200" dirty="0">
                <a:solidFill>
                  <a:schemeClr val="tx1"/>
                </a:solidFill>
                <a:effectLst/>
                <a:latin typeface="+mn-lt"/>
                <a:ea typeface="+mn-ea"/>
                <a:cs typeface="+mn-cs"/>
              </a:rPr>
              <a:t> ester (CFDA-SE) and PHK26, an analogue of acridine orange with an N-linked 26 carbon alkyl chain. Because of its long alkyl side chain, PHK26 becomes anchored in the plasma membrane of cells. CFDA-SE diffuses into cells wherein it is converted to </a:t>
            </a:r>
            <a:r>
              <a:rPr lang="en-GB" sz="1200" kern="1200" dirty="0" err="1">
                <a:solidFill>
                  <a:schemeClr val="tx1"/>
                </a:solidFill>
                <a:effectLst/>
                <a:latin typeface="+mn-lt"/>
                <a:ea typeface="+mn-ea"/>
                <a:cs typeface="+mn-cs"/>
              </a:rPr>
              <a:t>carboxyfluorescein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succinimidyl</a:t>
            </a:r>
            <a:r>
              <a:rPr lang="en-GB" sz="1200" kern="1200" dirty="0">
                <a:solidFill>
                  <a:schemeClr val="tx1"/>
                </a:solidFill>
                <a:effectLst/>
                <a:latin typeface="+mn-lt"/>
                <a:ea typeface="+mn-ea"/>
                <a:cs typeface="+mn-cs"/>
              </a:rPr>
              <a:t> ester; its reaction with amines stabilizes the fluorescent product in the cell. The method is best applied to resting lymphocytes before activation. These cells are homogeneous so that the fluorescent cells have a CV low enough to be able to resolve the different number of divisions. Cultured cells are more heterogeneous and the lack of resolution of the rounds of division makes interpretation of the data difficult.” http://flowbook.denovosoftware.com/chapter-8-cell-proliferation</a:t>
            </a:r>
          </a:p>
          <a:p>
            <a:endParaRPr lang="en-GB" dirty="0"/>
          </a:p>
          <a:p>
            <a:r>
              <a:rPr lang="en-GB" dirty="0"/>
              <a:t>http://m.bdbiosciences.com/kr/instruments/accuri/sample_data/index.jsp</a:t>
            </a:r>
          </a:p>
        </p:txBody>
      </p:sp>
      <p:sp>
        <p:nvSpPr>
          <p:cNvPr id="4" name="Slide Number Placeholder 3"/>
          <p:cNvSpPr>
            <a:spLocks noGrp="1"/>
          </p:cNvSpPr>
          <p:nvPr>
            <p:ph type="sldNum" sz="quarter" idx="10"/>
          </p:nvPr>
        </p:nvSpPr>
        <p:spPr/>
        <p:txBody>
          <a:bodyPr/>
          <a:lstStyle/>
          <a:p>
            <a:fld id="{FFB3BF8E-F97F-491D-B3A7-4B6E5D23332F}" type="slidenum">
              <a:rPr lang="en-GB" smtClean="0"/>
              <a:t>13</a:t>
            </a:fld>
            <a:endParaRPr lang="en-GB"/>
          </a:p>
        </p:txBody>
      </p:sp>
    </p:spTree>
    <p:extLst>
      <p:ext uri="{BB962C8B-B14F-4D97-AF65-F5344CB8AC3E}">
        <p14:creationId xmlns:p14="http://schemas.microsoft.com/office/powerpoint/2010/main" val="1523123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Rationale: </a:t>
            </a:r>
          </a:p>
          <a:p>
            <a:r>
              <a:rPr lang="en-GB" dirty="0"/>
              <a:t>“When an individual’s CD4 level is 200 cells per </a:t>
            </a:r>
            <a:r>
              <a:rPr lang="en-GB" dirty="0" err="1"/>
              <a:t>μl</a:t>
            </a:r>
            <a:r>
              <a:rPr lang="en-GB" dirty="0"/>
              <a:t>, a patient is diagnosed as having AIDS</a:t>
            </a:r>
            <a:r>
              <a:rPr lang="en-GB" baseline="30000" dirty="0">
                <a:hlinkClick r:id="rId3"/>
              </a:rPr>
              <a:t>19</a:t>
            </a:r>
            <a:r>
              <a:rPr lang="en-GB" baseline="30000" dirty="0"/>
              <a:t>,</a:t>
            </a:r>
            <a:r>
              <a:rPr lang="en-GB" baseline="30000" dirty="0">
                <a:hlinkClick r:id="rId4"/>
              </a:rPr>
              <a:t>53</a:t>
            </a:r>
            <a:r>
              <a:rPr lang="en-GB" dirty="0"/>
              <a:t>. At this point, there is a high probability that AIDS-related opportunistic infections and neoplasms will manifest</a:t>
            </a:r>
            <a:r>
              <a:rPr lang="en-GB" baseline="30000" dirty="0">
                <a:hlinkClick r:id="rId5"/>
              </a:rPr>
              <a:t>5</a:t>
            </a:r>
            <a:r>
              <a:rPr lang="en-GB" baseline="30000" dirty="0"/>
              <a:t>,</a:t>
            </a:r>
            <a:r>
              <a:rPr lang="en-GB" baseline="30000" dirty="0">
                <a:hlinkClick r:id="rId6"/>
              </a:rPr>
              <a:t>54</a:t>
            </a:r>
            <a:r>
              <a:rPr lang="en-GB" baseline="30000" dirty="0"/>
              <a:t>,</a:t>
            </a:r>
            <a:r>
              <a:rPr lang="en-GB" baseline="30000" dirty="0">
                <a:hlinkClick r:id="rId7"/>
              </a:rPr>
              <a:t>55</a:t>
            </a:r>
            <a:r>
              <a:rPr lang="en-GB" dirty="0"/>
              <a:t>. The CDC recommends initiating prophylaxis against opportunistic infections when CD4 levels are &lt;200 cells per μl</a:t>
            </a:r>
            <a:r>
              <a:rPr lang="en-GB" baseline="30000" dirty="0">
                <a:hlinkClick r:id="rId8"/>
              </a:rPr>
              <a:t>56</a:t>
            </a:r>
            <a:r>
              <a:rPr lang="en-GB" baseline="30000" dirty="0"/>
              <a:t>”</a:t>
            </a:r>
          </a:p>
          <a:p>
            <a:endParaRPr lang="en-GB" baseline="30000" dirty="0"/>
          </a:p>
          <a:p>
            <a:r>
              <a:rPr lang="en-GB" sz="1200" kern="1200" dirty="0">
                <a:solidFill>
                  <a:schemeClr val="tx1"/>
                </a:solidFill>
                <a:effectLst/>
                <a:latin typeface="+mn-lt"/>
                <a:ea typeface="+mn-ea"/>
                <a:cs typeface="+mn-cs"/>
              </a:rPr>
              <a:t>“Determination of the numbers of CD4 +</a:t>
            </a:r>
            <a:r>
              <a:rPr lang="en-GB" sz="1200" kern="1200" dirty="0" err="1">
                <a:solidFill>
                  <a:schemeClr val="tx1"/>
                </a:solidFill>
                <a:effectLst/>
                <a:latin typeface="+mn-lt"/>
                <a:ea typeface="+mn-ea"/>
                <a:cs typeface="+mn-cs"/>
              </a:rPr>
              <a:t>ve</a:t>
            </a:r>
            <a:r>
              <a:rPr lang="en-GB" sz="1200" kern="1200" dirty="0">
                <a:solidFill>
                  <a:schemeClr val="tx1"/>
                </a:solidFill>
                <a:effectLst/>
                <a:latin typeface="+mn-lt"/>
                <a:ea typeface="+mn-ea"/>
                <a:cs typeface="+mn-cs"/>
              </a:rPr>
              <a:t> lymphocytes in the peripheral blood is used to monitor patients with HIV infections (Mandy </a:t>
            </a:r>
            <a:r>
              <a:rPr lang="en-GB" sz="1200" i="1" kern="1200" dirty="0">
                <a:solidFill>
                  <a:schemeClr val="tx1"/>
                </a:solidFill>
                <a:effectLst/>
                <a:latin typeface="+mn-lt"/>
                <a:ea typeface="+mn-ea"/>
                <a:cs typeface="+mn-cs"/>
              </a:rPr>
              <a:t>et al.</a:t>
            </a:r>
            <a:r>
              <a:rPr lang="en-GB" sz="1200" kern="1200" dirty="0">
                <a:solidFill>
                  <a:schemeClr val="tx1"/>
                </a:solidFill>
                <a:effectLst/>
                <a:latin typeface="+mn-lt"/>
                <a:ea typeface="+mn-ea"/>
                <a:cs typeface="+mn-cs"/>
              </a:rPr>
              <a:t>, 2002). The percentage of CD4 +</a:t>
            </a:r>
            <a:r>
              <a:rPr lang="en-GB" sz="1200" kern="1200" dirty="0" err="1">
                <a:solidFill>
                  <a:schemeClr val="tx1"/>
                </a:solidFill>
                <a:effectLst/>
                <a:latin typeface="+mn-lt"/>
                <a:ea typeface="+mn-ea"/>
                <a:cs typeface="+mn-cs"/>
              </a:rPr>
              <a:t>ve</a:t>
            </a:r>
            <a:r>
              <a:rPr lang="en-GB" sz="1200" kern="1200" dirty="0">
                <a:solidFill>
                  <a:schemeClr val="tx1"/>
                </a:solidFill>
                <a:effectLst/>
                <a:latin typeface="+mn-lt"/>
                <a:ea typeface="+mn-ea"/>
                <a:cs typeface="+mn-cs"/>
              </a:rPr>
              <a:t> cells can be obtained in a single tube by staining for CD45/CD3/CD4. A cytogram of SS versus CD45 is used to identify the lymphocytes and a cytogram of CD4 versus CD3 to enumerate the CD4+ve T cells.” http://flowbook.denovosoftware.com/chapter-7-some-clinical-applications</a:t>
            </a:r>
          </a:p>
          <a:p>
            <a:endParaRPr lang="en-GB" dirty="0"/>
          </a:p>
        </p:txBody>
      </p:sp>
      <p:sp>
        <p:nvSpPr>
          <p:cNvPr id="4" name="Slide Number Placeholder 3"/>
          <p:cNvSpPr>
            <a:spLocks noGrp="1"/>
          </p:cNvSpPr>
          <p:nvPr>
            <p:ph type="sldNum" sz="quarter" idx="10"/>
          </p:nvPr>
        </p:nvSpPr>
        <p:spPr/>
        <p:txBody>
          <a:bodyPr/>
          <a:lstStyle/>
          <a:p>
            <a:fld id="{FFB3BF8E-F97F-491D-B3A7-4B6E5D23332F}" type="slidenum">
              <a:rPr lang="en-GB" smtClean="0"/>
              <a:t>19</a:t>
            </a:fld>
            <a:endParaRPr lang="en-GB"/>
          </a:p>
        </p:txBody>
      </p:sp>
    </p:spTree>
    <p:extLst>
      <p:ext uri="{BB962C8B-B14F-4D97-AF65-F5344CB8AC3E}">
        <p14:creationId xmlns:p14="http://schemas.microsoft.com/office/powerpoint/2010/main" val="256119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78B44D-4BC0-4764-8E78-59A840ED06D1}"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749DC5-C16D-4498-8D9D-170C3F881204}" type="slidenum">
              <a:rPr lang="en-GB" smtClean="0"/>
              <a:t>‹N°›</a:t>
            </a:fld>
            <a:endParaRPr lang="en-GB"/>
          </a:p>
        </p:txBody>
      </p:sp>
    </p:spTree>
    <p:extLst>
      <p:ext uri="{BB962C8B-B14F-4D97-AF65-F5344CB8AC3E}">
        <p14:creationId xmlns:p14="http://schemas.microsoft.com/office/powerpoint/2010/main" val="1713155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78B44D-4BC0-4764-8E78-59A840ED06D1}"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749DC5-C16D-4498-8D9D-170C3F881204}" type="slidenum">
              <a:rPr lang="en-GB" smtClean="0"/>
              <a:t>‹N°›</a:t>
            </a:fld>
            <a:endParaRPr lang="en-GB"/>
          </a:p>
        </p:txBody>
      </p:sp>
    </p:spTree>
    <p:extLst>
      <p:ext uri="{BB962C8B-B14F-4D97-AF65-F5344CB8AC3E}">
        <p14:creationId xmlns:p14="http://schemas.microsoft.com/office/powerpoint/2010/main" val="2182305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78B44D-4BC0-4764-8E78-59A840ED06D1}"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749DC5-C16D-4498-8D9D-170C3F881204}" type="slidenum">
              <a:rPr lang="en-GB" smtClean="0"/>
              <a:t>‹N°›</a:t>
            </a:fld>
            <a:endParaRPr lang="en-GB"/>
          </a:p>
        </p:txBody>
      </p:sp>
    </p:spTree>
    <p:extLst>
      <p:ext uri="{BB962C8B-B14F-4D97-AF65-F5344CB8AC3E}">
        <p14:creationId xmlns:p14="http://schemas.microsoft.com/office/powerpoint/2010/main" val="2885071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ull_Pic_Text_2">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577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78B44D-4BC0-4764-8E78-59A840ED06D1}"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749DC5-C16D-4498-8D9D-170C3F881204}" type="slidenum">
              <a:rPr lang="en-GB" smtClean="0"/>
              <a:t>‹N°›</a:t>
            </a:fld>
            <a:endParaRPr lang="en-GB"/>
          </a:p>
        </p:txBody>
      </p:sp>
    </p:spTree>
    <p:extLst>
      <p:ext uri="{BB962C8B-B14F-4D97-AF65-F5344CB8AC3E}">
        <p14:creationId xmlns:p14="http://schemas.microsoft.com/office/powerpoint/2010/main" val="59174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78B44D-4BC0-4764-8E78-59A840ED06D1}"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749DC5-C16D-4498-8D9D-170C3F881204}" type="slidenum">
              <a:rPr lang="en-GB" smtClean="0"/>
              <a:t>‹N°›</a:t>
            </a:fld>
            <a:endParaRPr lang="en-GB"/>
          </a:p>
        </p:txBody>
      </p:sp>
    </p:spTree>
    <p:extLst>
      <p:ext uri="{BB962C8B-B14F-4D97-AF65-F5344CB8AC3E}">
        <p14:creationId xmlns:p14="http://schemas.microsoft.com/office/powerpoint/2010/main" val="2591951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78B44D-4BC0-4764-8E78-59A840ED06D1}" type="datetimeFigureOut">
              <a:rPr lang="en-GB" smtClean="0"/>
              <a:t>26/09/2018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749DC5-C16D-4498-8D9D-170C3F881204}" type="slidenum">
              <a:rPr lang="en-GB" smtClean="0"/>
              <a:t>‹N°›</a:t>
            </a:fld>
            <a:endParaRPr lang="en-GB"/>
          </a:p>
        </p:txBody>
      </p:sp>
    </p:spTree>
    <p:extLst>
      <p:ext uri="{BB962C8B-B14F-4D97-AF65-F5344CB8AC3E}">
        <p14:creationId xmlns:p14="http://schemas.microsoft.com/office/powerpoint/2010/main" val="3949051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78B44D-4BC0-4764-8E78-59A840ED06D1}" type="datetimeFigureOut">
              <a:rPr lang="en-GB" smtClean="0"/>
              <a:t>26/09/2018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749DC5-C16D-4498-8D9D-170C3F881204}" type="slidenum">
              <a:rPr lang="en-GB" smtClean="0"/>
              <a:t>‹N°›</a:t>
            </a:fld>
            <a:endParaRPr lang="en-GB"/>
          </a:p>
        </p:txBody>
      </p:sp>
    </p:spTree>
    <p:extLst>
      <p:ext uri="{BB962C8B-B14F-4D97-AF65-F5344CB8AC3E}">
        <p14:creationId xmlns:p14="http://schemas.microsoft.com/office/powerpoint/2010/main" val="2228784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78B44D-4BC0-4764-8E78-59A840ED06D1}" type="datetimeFigureOut">
              <a:rPr lang="en-GB" smtClean="0"/>
              <a:t>26/09/2018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749DC5-C16D-4498-8D9D-170C3F881204}" type="slidenum">
              <a:rPr lang="en-GB" smtClean="0"/>
              <a:t>‹N°›</a:t>
            </a:fld>
            <a:endParaRPr lang="en-GB"/>
          </a:p>
        </p:txBody>
      </p:sp>
    </p:spTree>
    <p:extLst>
      <p:ext uri="{BB962C8B-B14F-4D97-AF65-F5344CB8AC3E}">
        <p14:creationId xmlns:p14="http://schemas.microsoft.com/office/powerpoint/2010/main" val="4259079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8B44D-4BC0-4764-8E78-59A840ED06D1}" type="datetimeFigureOut">
              <a:rPr lang="en-GB" smtClean="0"/>
              <a:t>26/09/2018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749DC5-C16D-4498-8D9D-170C3F881204}" type="slidenum">
              <a:rPr lang="en-GB" smtClean="0"/>
              <a:t>‹N°›</a:t>
            </a:fld>
            <a:endParaRPr lang="en-GB"/>
          </a:p>
        </p:txBody>
      </p:sp>
    </p:spTree>
    <p:extLst>
      <p:ext uri="{BB962C8B-B14F-4D97-AF65-F5344CB8AC3E}">
        <p14:creationId xmlns:p14="http://schemas.microsoft.com/office/powerpoint/2010/main" val="79093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78B44D-4BC0-4764-8E78-59A840ED06D1}" type="datetimeFigureOut">
              <a:rPr lang="en-GB" smtClean="0"/>
              <a:t>26/09/2018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749DC5-C16D-4498-8D9D-170C3F881204}" type="slidenum">
              <a:rPr lang="en-GB" smtClean="0"/>
              <a:t>‹N°›</a:t>
            </a:fld>
            <a:endParaRPr lang="en-GB"/>
          </a:p>
        </p:txBody>
      </p:sp>
    </p:spTree>
    <p:extLst>
      <p:ext uri="{BB962C8B-B14F-4D97-AF65-F5344CB8AC3E}">
        <p14:creationId xmlns:p14="http://schemas.microsoft.com/office/powerpoint/2010/main" val="91617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78B44D-4BC0-4764-8E78-59A840ED06D1}" type="datetimeFigureOut">
              <a:rPr lang="en-GB" smtClean="0"/>
              <a:t>26/09/2018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749DC5-C16D-4498-8D9D-170C3F881204}" type="slidenum">
              <a:rPr lang="en-GB" smtClean="0"/>
              <a:t>‹N°›</a:t>
            </a:fld>
            <a:endParaRPr lang="en-GB"/>
          </a:p>
        </p:txBody>
      </p:sp>
    </p:spTree>
    <p:extLst>
      <p:ext uri="{BB962C8B-B14F-4D97-AF65-F5344CB8AC3E}">
        <p14:creationId xmlns:p14="http://schemas.microsoft.com/office/powerpoint/2010/main" val="2981927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768096"/>
          </a:xfrm>
          <a:prstGeom prst="rect">
            <a:avLst/>
          </a:prstGeom>
          <a:solidFill>
            <a:srgbClr val="E4EEF8"/>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33629" y="903910"/>
            <a:ext cx="8734806" cy="53652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8B44D-4BC0-4764-8E78-59A840ED06D1}" type="datetimeFigureOut">
              <a:rPr lang="en-GB" smtClean="0"/>
              <a:t>26/09/2018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449056" y="0"/>
            <a:ext cx="694944" cy="768097"/>
          </a:xfrm>
          <a:prstGeom prst="rect">
            <a:avLst/>
          </a:prstGeom>
        </p:spPr>
        <p:txBody>
          <a:bodyPr vert="horz" lIns="91440" tIns="45720" rIns="91440" bIns="45720" rtlCol="0" anchor="ctr"/>
          <a:lstStyle>
            <a:lvl1pPr algn="ctr">
              <a:defRPr sz="1200">
                <a:solidFill>
                  <a:schemeClr val="tx1">
                    <a:tint val="75000"/>
                  </a:schemeClr>
                </a:solidFill>
              </a:defRPr>
            </a:lvl1pPr>
          </a:lstStyle>
          <a:p>
            <a:fld id="{DF749DC5-C16D-4498-8D9D-170C3F881204}" type="slidenum">
              <a:rPr lang="en-GB" smtClean="0"/>
              <a:t>‹N°›</a:t>
            </a:fld>
            <a:endParaRPr lang="en-GB"/>
          </a:p>
        </p:txBody>
      </p:sp>
    </p:spTree>
    <p:extLst>
      <p:ext uri="{BB962C8B-B14F-4D97-AF65-F5344CB8AC3E}">
        <p14:creationId xmlns:p14="http://schemas.microsoft.com/office/powerpoint/2010/main" val="8230470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lnSpc>
          <a:spcPct val="90000"/>
        </a:lnSpc>
        <a:spcBef>
          <a:spcPct val="0"/>
        </a:spcBef>
        <a:buNone/>
        <a:defRPr sz="3200" kern="1200">
          <a:solidFill>
            <a:schemeClr val="tx1"/>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ghi.epfl.ch/"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hyperlink" Target="https://youtu.be/sfWWxFBltpQ"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thermofisher.com/ch/en/home/life-science/protein-biology/protein-biology-learning-center/protein-biology-resource-library/pierce-protein-methods/overview-elisa.html" TargetMode="External"/><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EAB7B-F506-4A51-9C69-1EB5ECC4C945}"/>
              </a:ext>
            </a:extLst>
          </p:cNvPr>
          <p:cNvSpPr>
            <a:spLocks noGrp="1"/>
          </p:cNvSpPr>
          <p:nvPr>
            <p:ph type="title"/>
          </p:nvPr>
        </p:nvSpPr>
        <p:spPr>
          <a:xfrm>
            <a:off x="0" y="1559027"/>
            <a:ext cx="9144000" cy="2533077"/>
          </a:xfrm>
        </p:spPr>
        <p:txBody>
          <a:bodyPr/>
          <a:lstStyle/>
          <a:p>
            <a:r>
              <a:rPr lang="en-GB" dirty="0"/>
              <a:t>9. </a:t>
            </a:r>
            <a:r>
              <a:rPr lang="en-GB" dirty="0" err="1"/>
              <a:t>Méthodes</a:t>
            </a:r>
            <a:r>
              <a:rPr lang="en-GB" dirty="0"/>
              <a:t> </a:t>
            </a:r>
            <a:r>
              <a:rPr lang="en-GB" dirty="0" err="1"/>
              <a:t>en</a:t>
            </a:r>
            <a:r>
              <a:rPr lang="en-GB" dirty="0"/>
              <a:t> </a:t>
            </a:r>
            <a:r>
              <a:rPr lang="en-GB" dirty="0" err="1"/>
              <a:t>immunologie</a:t>
            </a:r>
            <a:endParaRPr lang="en-GB" dirty="0"/>
          </a:p>
        </p:txBody>
      </p:sp>
      <p:sp>
        <p:nvSpPr>
          <p:cNvPr id="3" name="Text Placeholder 2">
            <a:extLst>
              <a:ext uri="{FF2B5EF4-FFF2-40B4-BE49-F238E27FC236}">
                <a16:creationId xmlns:a16="http://schemas.microsoft.com/office/drawing/2014/main" id="{0DAF988E-B4CC-48DD-A483-1558B5006B7D}"/>
              </a:ext>
            </a:extLst>
          </p:cNvPr>
          <p:cNvSpPr>
            <a:spLocks noGrp="1"/>
          </p:cNvSpPr>
          <p:nvPr>
            <p:ph type="body" idx="1"/>
          </p:nvPr>
        </p:nvSpPr>
        <p:spPr>
          <a:xfrm>
            <a:off x="623888" y="4340352"/>
            <a:ext cx="7886700" cy="2389632"/>
          </a:xfrm>
        </p:spPr>
        <p:txBody>
          <a:bodyPr>
            <a:normAutofit/>
          </a:bodyPr>
          <a:lstStyle/>
          <a:p>
            <a:pPr marL="342900" indent="-342900" algn="ctr"/>
            <a:r>
              <a:rPr lang="sv-SE" sz="1800" dirty="0"/>
              <a:t>par Claudine </a:t>
            </a:r>
            <a:r>
              <a:rPr lang="sv-SE" sz="1800" dirty="0" err="1"/>
              <a:t>Neyen</a:t>
            </a:r>
            <a:r>
              <a:rPr lang="sv-SE" sz="1800" dirty="0"/>
              <a:t> et Bruno Lemaitre, </a:t>
            </a:r>
          </a:p>
          <a:p>
            <a:pPr marL="342900" indent="-342900" algn="ctr"/>
            <a:r>
              <a:rPr lang="sv-SE" sz="1800" dirty="0"/>
              <a:t>Ecole Polytechnique Fédérale de Lausanne</a:t>
            </a:r>
          </a:p>
          <a:p>
            <a:pPr marL="342900" indent="-342900" algn="ctr"/>
            <a:r>
              <a:rPr lang="fr-FR" sz="1800" dirty="0">
                <a:solidFill>
                  <a:srgbClr val="000000"/>
                </a:solidFill>
              </a:rPr>
              <a:t>Web: </a:t>
            </a:r>
            <a:r>
              <a:rPr lang="fr-FR" sz="1800" dirty="0">
                <a:solidFill>
                  <a:srgbClr val="000000"/>
                </a:solidFill>
                <a:hlinkClick r:id="rId3"/>
              </a:rPr>
              <a:t>http://ghi.epfl.ch</a:t>
            </a:r>
            <a:r>
              <a:rPr lang="fr-FR" sz="1800" dirty="0">
                <a:solidFill>
                  <a:srgbClr val="000000"/>
                </a:solidFill>
              </a:rPr>
              <a:t> </a:t>
            </a:r>
          </a:p>
          <a:p>
            <a:endParaRPr lang="en-US" b="1" dirty="0"/>
          </a:p>
          <a:p>
            <a:endParaRPr lang="en-GB" dirty="0"/>
          </a:p>
        </p:txBody>
      </p:sp>
      <p:pic>
        <p:nvPicPr>
          <p:cNvPr id="4" name="Picture 3">
            <a:extLst>
              <a:ext uri="{FF2B5EF4-FFF2-40B4-BE49-F238E27FC236}">
                <a16:creationId xmlns:a16="http://schemas.microsoft.com/office/drawing/2014/main" id="{0084D9D5-0A21-4742-994C-74AC61EE4B36}"/>
              </a:ext>
            </a:extLst>
          </p:cNvPr>
          <p:cNvPicPr>
            <a:picLocks noChangeAspect="1"/>
          </p:cNvPicPr>
          <p:nvPr/>
        </p:nvPicPr>
        <p:blipFill>
          <a:blip r:embed="rId4"/>
          <a:stretch>
            <a:fillRect/>
          </a:stretch>
        </p:blipFill>
        <p:spPr>
          <a:xfrm>
            <a:off x="7308304" y="116632"/>
            <a:ext cx="8855968" cy="1194147"/>
          </a:xfrm>
          <a:prstGeom prst="rect">
            <a:avLst/>
          </a:prstGeom>
        </p:spPr>
      </p:pic>
      <p:pic>
        <p:nvPicPr>
          <p:cNvPr id="5" name="Picture 4">
            <a:extLst>
              <a:ext uri="{FF2B5EF4-FFF2-40B4-BE49-F238E27FC236}">
                <a16:creationId xmlns:a16="http://schemas.microsoft.com/office/drawing/2014/main" id="{F738D2B3-3E9F-45E5-862F-8631BFDE40F2}"/>
              </a:ext>
            </a:extLst>
          </p:cNvPr>
          <p:cNvPicPr>
            <a:picLocks noChangeAspect="1"/>
          </p:cNvPicPr>
          <p:nvPr/>
        </p:nvPicPr>
        <p:blipFill>
          <a:blip r:embed="rId5"/>
          <a:stretch>
            <a:fillRect/>
          </a:stretch>
        </p:blipFill>
        <p:spPr>
          <a:xfrm>
            <a:off x="0" y="0"/>
            <a:ext cx="2494071" cy="1196752"/>
          </a:xfrm>
          <a:prstGeom prst="rect">
            <a:avLst/>
          </a:prstGeom>
        </p:spPr>
      </p:pic>
    </p:spTree>
    <p:extLst>
      <p:ext uri="{BB962C8B-B14F-4D97-AF65-F5344CB8AC3E}">
        <p14:creationId xmlns:p14="http://schemas.microsoft.com/office/powerpoint/2010/main" val="3545070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AC34B-D332-44CB-84C5-0F7EB5F4C0FF}"/>
              </a:ext>
            </a:extLst>
          </p:cNvPr>
          <p:cNvSpPr>
            <a:spLocks noGrp="1"/>
          </p:cNvSpPr>
          <p:nvPr>
            <p:ph type="title"/>
          </p:nvPr>
        </p:nvSpPr>
        <p:spPr/>
        <p:txBody>
          <a:bodyPr/>
          <a:lstStyle/>
          <a:p>
            <a:r>
              <a:rPr lang="fr-CH"/>
              <a:t>Western Blot</a:t>
            </a:r>
          </a:p>
        </p:txBody>
      </p:sp>
      <p:pic>
        <p:nvPicPr>
          <p:cNvPr id="4" name="Picture 3">
            <a:extLst>
              <a:ext uri="{FF2B5EF4-FFF2-40B4-BE49-F238E27FC236}">
                <a16:creationId xmlns:a16="http://schemas.microsoft.com/office/drawing/2014/main" id="{94D873F5-121D-48E5-98A3-2C168D9F0DBD}"/>
              </a:ext>
            </a:extLst>
          </p:cNvPr>
          <p:cNvPicPr>
            <a:picLocks noChangeAspect="1"/>
          </p:cNvPicPr>
          <p:nvPr/>
        </p:nvPicPr>
        <p:blipFill>
          <a:blip r:embed="rId2"/>
          <a:stretch>
            <a:fillRect/>
          </a:stretch>
        </p:blipFill>
        <p:spPr>
          <a:xfrm>
            <a:off x="2737743" y="1498503"/>
            <a:ext cx="4668259" cy="4275520"/>
          </a:xfrm>
          <a:prstGeom prst="rect">
            <a:avLst/>
          </a:prstGeom>
        </p:spPr>
      </p:pic>
    </p:spTree>
    <p:extLst>
      <p:ext uri="{BB962C8B-B14F-4D97-AF65-F5344CB8AC3E}">
        <p14:creationId xmlns:p14="http://schemas.microsoft.com/office/powerpoint/2010/main" val="2732284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7BEA-7019-46C9-B464-B49F2CBC1C2F}"/>
              </a:ext>
            </a:extLst>
          </p:cNvPr>
          <p:cNvSpPr>
            <a:spLocks noGrp="1"/>
          </p:cNvSpPr>
          <p:nvPr>
            <p:ph type="title"/>
          </p:nvPr>
        </p:nvSpPr>
        <p:spPr/>
        <p:txBody>
          <a:bodyPr>
            <a:normAutofit fontScale="90000"/>
          </a:bodyPr>
          <a:lstStyle/>
          <a:p>
            <a:r>
              <a:rPr lang="fr-CH" dirty="0"/>
              <a:t>Essais cellulaires : essai de relargage de Chrome51 (Cr51)</a:t>
            </a:r>
            <a:br>
              <a:rPr lang="fr-CH" dirty="0"/>
            </a:br>
            <a:r>
              <a:rPr lang="fr-CH" dirty="0"/>
              <a:t>pour quantifier la cytotoxicité</a:t>
            </a:r>
          </a:p>
        </p:txBody>
      </p:sp>
      <p:sp>
        <p:nvSpPr>
          <p:cNvPr id="30" name="Content Placeholder 29">
            <a:extLst>
              <a:ext uri="{FF2B5EF4-FFF2-40B4-BE49-F238E27FC236}">
                <a16:creationId xmlns:a16="http://schemas.microsoft.com/office/drawing/2014/main" id="{692F5B7E-7732-4550-BC69-5445C3D99834}"/>
              </a:ext>
            </a:extLst>
          </p:cNvPr>
          <p:cNvSpPr>
            <a:spLocks noGrp="1"/>
          </p:cNvSpPr>
          <p:nvPr>
            <p:ph idx="1"/>
          </p:nvPr>
        </p:nvSpPr>
        <p:spPr>
          <a:xfrm>
            <a:off x="233629" y="1096245"/>
            <a:ext cx="3918933" cy="3338595"/>
          </a:xfrm>
        </p:spPr>
        <p:txBody>
          <a:bodyPr>
            <a:normAutofit/>
          </a:bodyPr>
          <a:lstStyle/>
          <a:p>
            <a:r>
              <a:rPr lang="fr-CH" dirty="0"/>
              <a:t>Utile pour mesurer la </a:t>
            </a:r>
            <a:r>
              <a:rPr lang="fr-CH" b="1" dirty="0"/>
              <a:t>fonction des cellules T</a:t>
            </a:r>
            <a:r>
              <a:rPr lang="fr-CH" dirty="0"/>
              <a:t> </a:t>
            </a:r>
            <a:r>
              <a:rPr lang="fr-CH" b="1" dirty="0"/>
              <a:t>CTL ou des cellules NK</a:t>
            </a:r>
          </a:p>
          <a:p>
            <a:r>
              <a:rPr lang="fr-CH" dirty="0"/>
              <a:t>Les cellules T CTL ou les cellules NK tuent en relarguant granzyme et perforine, qui détruisent la membrane cellulaire des cellules cibles</a:t>
            </a:r>
          </a:p>
          <a:p>
            <a:r>
              <a:rPr lang="fr-CH" dirty="0"/>
              <a:t>Les cellules cibles sont chargées de chrome radioactif </a:t>
            </a:r>
          </a:p>
        </p:txBody>
      </p:sp>
      <p:sp>
        <p:nvSpPr>
          <p:cNvPr id="13" name="Oval 12">
            <a:extLst>
              <a:ext uri="{FF2B5EF4-FFF2-40B4-BE49-F238E27FC236}">
                <a16:creationId xmlns:a16="http://schemas.microsoft.com/office/drawing/2014/main" id="{716BD76D-16C8-4745-8FA2-062A498FF4CE}"/>
              </a:ext>
            </a:extLst>
          </p:cNvPr>
          <p:cNvSpPr/>
          <p:nvPr/>
        </p:nvSpPr>
        <p:spPr>
          <a:xfrm>
            <a:off x="6312075" y="1096245"/>
            <a:ext cx="766916" cy="759542"/>
          </a:xfrm>
          <a:prstGeom prst="ellipse">
            <a:avLst/>
          </a:prstGeom>
          <a:solidFill>
            <a:srgbClr val="D1C38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H" sz="1400" dirty="0">
                <a:solidFill>
                  <a:schemeClr val="tx1"/>
                </a:solidFill>
                <a:latin typeface="+mj-lt"/>
              </a:rPr>
              <a:t>Cible</a:t>
            </a:r>
          </a:p>
          <a:p>
            <a:pPr algn="ctr"/>
            <a:r>
              <a:rPr lang="fr-CH" sz="1400" dirty="0">
                <a:solidFill>
                  <a:schemeClr val="tx1"/>
                </a:solidFill>
                <a:latin typeface="+mj-lt"/>
              </a:rPr>
              <a:t>+ </a:t>
            </a:r>
            <a:r>
              <a:rPr lang="fr-CH" sz="1400" baseline="30000" dirty="0">
                <a:solidFill>
                  <a:schemeClr val="tx1"/>
                </a:solidFill>
                <a:latin typeface="+mj-lt"/>
              </a:rPr>
              <a:t>51</a:t>
            </a:r>
            <a:r>
              <a:rPr lang="fr-CH" sz="1400" dirty="0">
                <a:solidFill>
                  <a:schemeClr val="tx1"/>
                </a:solidFill>
                <a:latin typeface="+mj-lt"/>
              </a:rPr>
              <a:t>Cr</a:t>
            </a:r>
          </a:p>
        </p:txBody>
      </p:sp>
      <p:sp>
        <p:nvSpPr>
          <p:cNvPr id="14" name="Oval 13">
            <a:extLst>
              <a:ext uri="{FF2B5EF4-FFF2-40B4-BE49-F238E27FC236}">
                <a16:creationId xmlns:a16="http://schemas.microsoft.com/office/drawing/2014/main" id="{5EAD625E-7470-4BB0-ADEB-5E102C756087}"/>
              </a:ext>
            </a:extLst>
          </p:cNvPr>
          <p:cNvSpPr/>
          <p:nvPr/>
        </p:nvSpPr>
        <p:spPr>
          <a:xfrm>
            <a:off x="5473874" y="1096245"/>
            <a:ext cx="766916" cy="759542"/>
          </a:xfrm>
          <a:prstGeom prst="ellipse">
            <a:avLst/>
          </a:prstGeom>
          <a:solidFill>
            <a:srgbClr val="869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a:solidFill>
                  <a:schemeClr val="tx1"/>
                </a:solidFill>
                <a:latin typeface="+mj-lt"/>
              </a:rPr>
              <a:t>CTL</a:t>
            </a:r>
          </a:p>
        </p:txBody>
      </p:sp>
      <p:sp>
        <p:nvSpPr>
          <p:cNvPr id="15" name="Oval 14">
            <a:extLst>
              <a:ext uri="{FF2B5EF4-FFF2-40B4-BE49-F238E27FC236}">
                <a16:creationId xmlns:a16="http://schemas.microsoft.com/office/drawing/2014/main" id="{81C4AC9C-C5E5-485B-922F-6C5BC29CB246}"/>
              </a:ext>
            </a:extLst>
          </p:cNvPr>
          <p:cNvSpPr/>
          <p:nvPr/>
        </p:nvSpPr>
        <p:spPr>
          <a:xfrm>
            <a:off x="5090416" y="2677418"/>
            <a:ext cx="766916" cy="759542"/>
          </a:xfrm>
          <a:prstGeom prst="ellipse">
            <a:avLst/>
          </a:prstGeom>
          <a:solidFill>
            <a:srgbClr val="D1C38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H" sz="1400" dirty="0">
                <a:solidFill>
                  <a:schemeClr val="tx1"/>
                </a:solidFill>
                <a:latin typeface="+mj-lt"/>
              </a:rPr>
              <a:t>Cible</a:t>
            </a:r>
          </a:p>
          <a:p>
            <a:pPr algn="ctr"/>
            <a:r>
              <a:rPr lang="fr-CH" sz="1400" dirty="0">
                <a:solidFill>
                  <a:schemeClr val="tx1"/>
                </a:solidFill>
                <a:latin typeface="+mj-lt"/>
              </a:rPr>
              <a:t>+ </a:t>
            </a:r>
            <a:r>
              <a:rPr lang="fr-CH" sz="1400" baseline="30000" dirty="0">
                <a:solidFill>
                  <a:schemeClr val="tx1"/>
                </a:solidFill>
                <a:latin typeface="+mj-lt"/>
              </a:rPr>
              <a:t>51</a:t>
            </a:r>
            <a:r>
              <a:rPr lang="fr-CH" sz="1400" dirty="0">
                <a:solidFill>
                  <a:schemeClr val="tx1"/>
                </a:solidFill>
                <a:latin typeface="+mj-lt"/>
              </a:rPr>
              <a:t>Cr</a:t>
            </a:r>
          </a:p>
        </p:txBody>
      </p:sp>
      <p:sp>
        <p:nvSpPr>
          <p:cNvPr id="16" name="Oval 15">
            <a:extLst>
              <a:ext uri="{FF2B5EF4-FFF2-40B4-BE49-F238E27FC236}">
                <a16:creationId xmlns:a16="http://schemas.microsoft.com/office/drawing/2014/main" id="{500844C4-9DFD-46D3-846A-90759695807A}"/>
              </a:ext>
            </a:extLst>
          </p:cNvPr>
          <p:cNvSpPr/>
          <p:nvPr/>
        </p:nvSpPr>
        <p:spPr>
          <a:xfrm>
            <a:off x="4252215" y="2677418"/>
            <a:ext cx="766916" cy="759542"/>
          </a:xfrm>
          <a:prstGeom prst="ellipse">
            <a:avLst/>
          </a:prstGeom>
          <a:solidFill>
            <a:srgbClr val="869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a:solidFill>
                  <a:schemeClr val="tx1"/>
                </a:solidFill>
                <a:latin typeface="+mj-lt"/>
              </a:rPr>
              <a:t>CTL</a:t>
            </a:r>
          </a:p>
        </p:txBody>
      </p:sp>
      <p:sp>
        <p:nvSpPr>
          <p:cNvPr id="18" name="Oval 17">
            <a:extLst>
              <a:ext uri="{FF2B5EF4-FFF2-40B4-BE49-F238E27FC236}">
                <a16:creationId xmlns:a16="http://schemas.microsoft.com/office/drawing/2014/main" id="{FDD49F11-A288-4F9E-9A16-9581BDAD63A1}"/>
              </a:ext>
            </a:extLst>
          </p:cNvPr>
          <p:cNvSpPr/>
          <p:nvPr/>
        </p:nvSpPr>
        <p:spPr>
          <a:xfrm>
            <a:off x="6530842" y="2674961"/>
            <a:ext cx="766916" cy="759542"/>
          </a:xfrm>
          <a:prstGeom prst="ellipse">
            <a:avLst/>
          </a:prstGeom>
          <a:solidFill>
            <a:srgbClr val="869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a:solidFill>
                  <a:schemeClr val="tx1"/>
                </a:solidFill>
                <a:latin typeface="+mj-lt"/>
              </a:rPr>
              <a:t>CTL</a:t>
            </a:r>
          </a:p>
        </p:txBody>
      </p:sp>
      <p:sp>
        <p:nvSpPr>
          <p:cNvPr id="20" name="Freeform: Shape 19">
            <a:extLst>
              <a:ext uri="{FF2B5EF4-FFF2-40B4-BE49-F238E27FC236}">
                <a16:creationId xmlns:a16="http://schemas.microsoft.com/office/drawing/2014/main" id="{C6DF88B4-BA0D-4EDA-B77C-35431A5334B5}"/>
              </a:ext>
            </a:extLst>
          </p:cNvPr>
          <p:cNvSpPr/>
          <p:nvPr/>
        </p:nvSpPr>
        <p:spPr>
          <a:xfrm>
            <a:off x="7369043" y="2807323"/>
            <a:ext cx="681456" cy="627180"/>
          </a:xfrm>
          <a:custGeom>
            <a:avLst/>
            <a:gdLst>
              <a:gd name="connsiteX0" fmla="*/ 132796 w 681456"/>
              <a:gd name="connsiteY0" fmla="*/ 287594 h 627180"/>
              <a:gd name="connsiteX1" fmla="*/ 169667 w 681456"/>
              <a:gd name="connsiteY1" fmla="*/ 265471 h 627180"/>
              <a:gd name="connsiteX2" fmla="*/ 199163 w 681456"/>
              <a:gd name="connsiteY2" fmla="*/ 235975 h 627180"/>
              <a:gd name="connsiteX3" fmla="*/ 213912 w 681456"/>
              <a:gd name="connsiteY3" fmla="*/ 213852 h 627180"/>
              <a:gd name="connsiteX4" fmla="*/ 236034 w 681456"/>
              <a:gd name="connsiteY4" fmla="*/ 206478 h 627180"/>
              <a:gd name="connsiteX5" fmla="*/ 265531 w 681456"/>
              <a:gd name="connsiteY5" fmla="*/ 176981 h 627180"/>
              <a:gd name="connsiteX6" fmla="*/ 280280 w 681456"/>
              <a:gd name="connsiteY6" fmla="*/ 154858 h 627180"/>
              <a:gd name="connsiteX7" fmla="*/ 324525 w 681456"/>
              <a:gd name="connsiteY7" fmla="*/ 140110 h 627180"/>
              <a:gd name="connsiteX8" fmla="*/ 331899 w 681456"/>
              <a:gd name="connsiteY8" fmla="*/ 117988 h 627180"/>
              <a:gd name="connsiteX9" fmla="*/ 368770 w 681456"/>
              <a:gd name="connsiteY9" fmla="*/ 110613 h 627180"/>
              <a:gd name="connsiteX10" fmla="*/ 390892 w 681456"/>
              <a:gd name="connsiteY10" fmla="*/ 103239 h 627180"/>
              <a:gd name="connsiteX11" fmla="*/ 427763 w 681456"/>
              <a:gd name="connsiteY11" fmla="*/ 81117 h 627180"/>
              <a:gd name="connsiteX12" fmla="*/ 457260 w 681456"/>
              <a:gd name="connsiteY12" fmla="*/ 44246 h 627180"/>
              <a:gd name="connsiteX13" fmla="*/ 464634 w 681456"/>
              <a:gd name="connsiteY13" fmla="*/ 22123 h 627180"/>
              <a:gd name="connsiteX14" fmla="*/ 494131 w 681456"/>
              <a:gd name="connsiteY14" fmla="*/ 14749 h 627180"/>
              <a:gd name="connsiteX15" fmla="*/ 508880 w 681456"/>
              <a:gd name="connsiteY15" fmla="*/ 0 h 627180"/>
              <a:gd name="connsiteX16" fmla="*/ 575247 w 681456"/>
              <a:gd name="connsiteY16" fmla="*/ 7375 h 627180"/>
              <a:gd name="connsiteX17" fmla="*/ 597370 w 681456"/>
              <a:gd name="connsiteY17" fmla="*/ 14749 h 627180"/>
              <a:gd name="connsiteX18" fmla="*/ 626867 w 681456"/>
              <a:gd name="connsiteY18" fmla="*/ 58994 h 627180"/>
              <a:gd name="connsiteX19" fmla="*/ 648989 w 681456"/>
              <a:gd name="connsiteY19" fmla="*/ 132736 h 627180"/>
              <a:gd name="connsiteX20" fmla="*/ 641615 w 681456"/>
              <a:gd name="connsiteY20" fmla="*/ 176981 h 627180"/>
              <a:gd name="connsiteX21" fmla="*/ 589996 w 681456"/>
              <a:gd name="connsiteY21" fmla="*/ 199104 h 627180"/>
              <a:gd name="connsiteX22" fmla="*/ 553125 w 681456"/>
              <a:gd name="connsiteY22" fmla="*/ 228600 h 627180"/>
              <a:gd name="connsiteX23" fmla="*/ 523628 w 681456"/>
              <a:gd name="connsiteY23" fmla="*/ 265471 h 627180"/>
              <a:gd name="connsiteX24" fmla="*/ 531002 w 681456"/>
              <a:gd name="connsiteY24" fmla="*/ 302342 h 627180"/>
              <a:gd name="connsiteX25" fmla="*/ 538376 w 681456"/>
              <a:gd name="connsiteY25" fmla="*/ 324465 h 627180"/>
              <a:gd name="connsiteX26" fmla="*/ 597370 w 681456"/>
              <a:gd name="connsiteY26" fmla="*/ 339213 h 627180"/>
              <a:gd name="connsiteX27" fmla="*/ 648989 w 681456"/>
              <a:gd name="connsiteY27" fmla="*/ 361336 h 627180"/>
              <a:gd name="connsiteX28" fmla="*/ 671112 w 681456"/>
              <a:gd name="connsiteY28" fmla="*/ 368710 h 627180"/>
              <a:gd name="connsiteX29" fmla="*/ 671112 w 681456"/>
              <a:gd name="connsiteY29" fmla="*/ 471949 h 627180"/>
              <a:gd name="connsiteX30" fmla="*/ 648989 w 681456"/>
              <a:gd name="connsiteY30" fmla="*/ 479323 h 627180"/>
              <a:gd name="connsiteX31" fmla="*/ 641615 w 681456"/>
              <a:gd name="connsiteY31" fmla="*/ 501446 h 627180"/>
              <a:gd name="connsiteX32" fmla="*/ 589996 w 681456"/>
              <a:gd name="connsiteY32" fmla="*/ 516194 h 627180"/>
              <a:gd name="connsiteX33" fmla="*/ 472009 w 681456"/>
              <a:gd name="connsiteY33" fmla="*/ 508820 h 627180"/>
              <a:gd name="connsiteX34" fmla="*/ 457260 w 681456"/>
              <a:gd name="connsiteY34" fmla="*/ 486697 h 627180"/>
              <a:gd name="connsiteX35" fmla="*/ 435138 w 681456"/>
              <a:gd name="connsiteY35" fmla="*/ 435078 h 627180"/>
              <a:gd name="connsiteX36" fmla="*/ 420389 w 681456"/>
              <a:gd name="connsiteY36" fmla="*/ 412955 h 627180"/>
              <a:gd name="connsiteX37" fmla="*/ 413015 w 681456"/>
              <a:gd name="connsiteY37" fmla="*/ 390833 h 627180"/>
              <a:gd name="connsiteX38" fmla="*/ 354021 w 681456"/>
              <a:gd name="connsiteY38" fmla="*/ 383458 h 627180"/>
              <a:gd name="connsiteX39" fmla="*/ 324525 w 681456"/>
              <a:gd name="connsiteY39" fmla="*/ 420329 h 627180"/>
              <a:gd name="connsiteX40" fmla="*/ 309776 w 681456"/>
              <a:gd name="connsiteY40" fmla="*/ 471949 h 627180"/>
              <a:gd name="connsiteX41" fmla="*/ 295028 w 681456"/>
              <a:gd name="connsiteY41" fmla="*/ 567813 h 627180"/>
              <a:gd name="connsiteX42" fmla="*/ 287654 w 681456"/>
              <a:gd name="connsiteY42" fmla="*/ 597310 h 627180"/>
              <a:gd name="connsiteX43" fmla="*/ 265531 w 681456"/>
              <a:gd name="connsiteY43" fmla="*/ 604684 h 627180"/>
              <a:gd name="connsiteX44" fmla="*/ 228660 w 681456"/>
              <a:gd name="connsiteY44" fmla="*/ 612058 h 627180"/>
              <a:gd name="connsiteX45" fmla="*/ 191789 w 681456"/>
              <a:gd name="connsiteY45" fmla="*/ 626807 h 627180"/>
              <a:gd name="connsiteX46" fmla="*/ 95925 w 681456"/>
              <a:gd name="connsiteY46" fmla="*/ 612058 h 627180"/>
              <a:gd name="connsiteX47" fmla="*/ 51680 w 681456"/>
              <a:gd name="connsiteY47" fmla="*/ 582562 h 627180"/>
              <a:gd name="connsiteX48" fmla="*/ 29557 w 681456"/>
              <a:gd name="connsiteY48" fmla="*/ 560439 h 627180"/>
              <a:gd name="connsiteX49" fmla="*/ 7434 w 681456"/>
              <a:gd name="connsiteY49" fmla="*/ 545691 h 627180"/>
              <a:gd name="connsiteX50" fmla="*/ 60 w 681456"/>
              <a:gd name="connsiteY50" fmla="*/ 523568 h 627180"/>
              <a:gd name="connsiteX51" fmla="*/ 29557 w 681456"/>
              <a:gd name="connsiteY51" fmla="*/ 449826 h 627180"/>
              <a:gd name="connsiteX52" fmla="*/ 29557 w 681456"/>
              <a:gd name="connsiteY52" fmla="*/ 331839 h 627180"/>
              <a:gd name="connsiteX53" fmla="*/ 14809 w 681456"/>
              <a:gd name="connsiteY53" fmla="*/ 309717 h 627180"/>
              <a:gd name="connsiteX54" fmla="*/ 7434 w 681456"/>
              <a:gd name="connsiteY54" fmla="*/ 287594 h 627180"/>
              <a:gd name="connsiteX55" fmla="*/ 22183 w 681456"/>
              <a:gd name="connsiteY55" fmla="*/ 243349 h 627180"/>
              <a:gd name="connsiteX56" fmla="*/ 36931 w 681456"/>
              <a:gd name="connsiteY56" fmla="*/ 228600 h 627180"/>
              <a:gd name="connsiteX57" fmla="*/ 88550 w 681456"/>
              <a:gd name="connsiteY57" fmla="*/ 250723 h 627180"/>
              <a:gd name="connsiteX58" fmla="*/ 103299 w 681456"/>
              <a:gd name="connsiteY58" fmla="*/ 272846 h 627180"/>
              <a:gd name="connsiteX59" fmla="*/ 132796 w 681456"/>
              <a:gd name="connsiteY59" fmla="*/ 287594 h 62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81456" h="627180">
                <a:moveTo>
                  <a:pt x="132796" y="287594"/>
                </a:moveTo>
                <a:cubicBezTo>
                  <a:pt x="143857" y="286365"/>
                  <a:pt x="159532" y="275606"/>
                  <a:pt x="169667" y="265471"/>
                </a:cubicBezTo>
                <a:cubicBezTo>
                  <a:pt x="208995" y="226143"/>
                  <a:pt x="140171" y="255639"/>
                  <a:pt x="199163" y="235975"/>
                </a:cubicBezTo>
                <a:cubicBezTo>
                  <a:pt x="204079" y="228601"/>
                  <a:pt x="206991" y="219389"/>
                  <a:pt x="213912" y="213852"/>
                </a:cubicBezTo>
                <a:cubicBezTo>
                  <a:pt x="219982" y="208996"/>
                  <a:pt x="230538" y="211974"/>
                  <a:pt x="236034" y="206478"/>
                </a:cubicBezTo>
                <a:cubicBezTo>
                  <a:pt x="275363" y="167149"/>
                  <a:pt x="206541" y="196644"/>
                  <a:pt x="265531" y="176981"/>
                </a:cubicBezTo>
                <a:cubicBezTo>
                  <a:pt x="270447" y="169607"/>
                  <a:pt x="272764" y="159555"/>
                  <a:pt x="280280" y="154858"/>
                </a:cubicBezTo>
                <a:cubicBezTo>
                  <a:pt x="293463" y="146619"/>
                  <a:pt x="324525" y="140110"/>
                  <a:pt x="324525" y="140110"/>
                </a:cubicBezTo>
                <a:cubicBezTo>
                  <a:pt x="326983" y="132736"/>
                  <a:pt x="325432" y="122300"/>
                  <a:pt x="331899" y="117988"/>
                </a:cubicBezTo>
                <a:cubicBezTo>
                  <a:pt x="342328" y="111035"/>
                  <a:pt x="356610" y="113653"/>
                  <a:pt x="368770" y="110613"/>
                </a:cubicBezTo>
                <a:cubicBezTo>
                  <a:pt x="376311" y="108728"/>
                  <a:pt x="383518" y="105697"/>
                  <a:pt x="390892" y="103239"/>
                </a:cubicBezTo>
                <a:cubicBezTo>
                  <a:pt x="428266" y="65868"/>
                  <a:pt x="379896" y="109838"/>
                  <a:pt x="427763" y="81117"/>
                </a:cubicBezTo>
                <a:cubicBezTo>
                  <a:pt x="439439" y="74112"/>
                  <a:pt x="450561" y="54295"/>
                  <a:pt x="457260" y="44246"/>
                </a:cubicBezTo>
                <a:cubicBezTo>
                  <a:pt x="459718" y="36872"/>
                  <a:pt x="458564" y="26979"/>
                  <a:pt x="464634" y="22123"/>
                </a:cubicBezTo>
                <a:cubicBezTo>
                  <a:pt x="472548" y="15792"/>
                  <a:pt x="485066" y="19281"/>
                  <a:pt x="494131" y="14749"/>
                </a:cubicBezTo>
                <a:cubicBezTo>
                  <a:pt x="500350" y="11640"/>
                  <a:pt x="503964" y="4916"/>
                  <a:pt x="508880" y="0"/>
                </a:cubicBezTo>
                <a:cubicBezTo>
                  <a:pt x="531002" y="2458"/>
                  <a:pt x="553291" y="3716"/>
                  <a:pt x="575247" y="7375"/>
                </a:cubicBezTo>
                <a:cubicBezTo>
                  <a:pt x="582914" y="8653"/>
                  <a:pt x="591873" y="9253"/>
                  <a:pt x="597370" y="14749"/>
                </a:cubicBezTo>
                <a:cubicBezTo>
                  <a:pt x="609904" y="27283"/>
                  <a:pt x="626867" y="58994"/>
                  <a:pt x="626867" y="58994"/>
                </a:cubicBezTo>
                <a:cubicBezTo>
                  <a:pt x="644820" y="112854"/>
                  <a:pt x="637845" y="88157"/>
                  <a:pt x="648989" y="132736"/>
                </a:cubicBezTo>
                <a:cubicBezTo>
                  <a:pt x="646531" y="147484"/>
                  <a:pt x="648302" y="163608"/>
                  <a:pt x="641615" y="176981"/>
                </a:cubicBezTo>
                <a:cubicBezTo>
                  <a:pt x="634341" y="191529"/>
                  <a:pt x="601467" y="196236"/>
                  <a:pt x="589996" y="199104"/>
                </a:cubicBezTo>
                <a:cubicBezTo>
                  <a:pt x="554379" y="234719"/>
                  <a:pt x="599644" y="191385"/>
                  <a:pt x="553125" y="228600"/>
                </a:cubicBezTo>
                <a:cubicBezTo>
                  <a:pt x="538114" y="240609"/>
                  <a:pt x="534579" y="249044"/>
                  <a:pt x="523628" y="265471"/>
                </a:cubicBezTo>
                <a:cubicBezTo>
                  <a:pt x="526086" y="277761"/>
                  <a:pt x="527962" y="290182"/>
                  <a:pt x="531002" y="302342"/>
                </a:cubicBezTo>
                <a:cubicBezTo>
                  <a:pt x="532887" y="309883"/>
                  <a:pt x="531581" y="320690"/>
                  <a:pt x="538376" y="324465"/>
                </a:cubicBezTo>
                <a:cubicBezTo>
                  <a:pt x="556095" y="334309"/>
                  <a:pt x="578141" y="332802"/>
                  <a:pt x="597370" y="339213"/>
                </a:cubicBezTo>
                <a:cubicBezTo>
                  <a:pt x="649263" y="356513"/>
                  <a:pt x="585185" y="333992"/>
                  <a:pt x="648989" y="361336"/>
                </a:cubicBezTo>
                <a:cubicBezTo>
                  <a:pt x="656134" y="364398"/>
                  <a:pt x="663738" y="366252"/>
                  <a:pt x="671112" y="368710"/>
                </a:cubicBezTo>
                <a:cubicBezTo>
                  <a:pt x="680783" y="407397"/>
                  <a:pt x="688498" y="424138"/>
                  <a:pt x="671112" y="471949"/>
                </a:cubicBezTo>
                <a:cubicBezTo>
                  <a:pt x="668456" y="479254"/>
                  <a:pt x="656363" y="476865"/>
                  <a:pt x="648989" y="479323"/>
                </a:cubicBezTo>
                <a:cubicBezTo>
                  <a:pt x="646531" y="486697"/>
                  <a:pt x="647111" y="495950"/>
                  <a:pt x="641615" y="501446"/>
                </a:cubicBezTo>
                <a:cubicBezTo>
                  <a:pt x="638089" y="504972"/>
                  <a:pt x="590251" y="516130"/>
                  <a:pt x="589996" y="516194"/>
                </a:cubicBezTo>
                <a:cubicBezTo>
                  <a:pt x="550667" y="513736"/>
                  <a:pt x="510476" y="517368"/>
                  <a:pt x="472009" y="508820"/>
                </a:cubicBezTo>
                <a:cubicBezTo>
                  <a:pt x="463357" y="506897"/>
                  <a:pt x="461657" y="494392"/>
                  <a:pt x="457260" y="486697"/>
                </a:cubicBezTo>
                <a:cubicBezTo>
                  <a:pt x="395872" y="379268"/>
                  <a:pt x="476509" y="517817"/>
                  <a:pt x="435138" y="435078"/>
                </a:cubicBezTo>
                <a:cubicBezTo>
                  <a:pt x="431174" y="427151"/>
                  <a:pt x="425305" y="420329"/>
                  <a:pt x="420389" y="412955"/>
                </a:cubicBezTo>
                <a:cubicBezTo>
                  <a:pt x="417931" y="405581"/>
                  <a:pt x="417871" y="396903"/>
                  <a:pt x="413015" y="390833"/>
                </a:cubicBezTo>
                <a:cubicBezTo>
                  <a:pt x="393558" y="366512"/>
                  <a:pt x="381064" y="378050"/>
                  <a:pt x="354021" y="383458"/>
                </a:cubicBezTo>
                <a:cubicBezTo>
                  <a:pt x="340304" y="397176"/>
                  <a:pt x="333827" y="401725"/>
                  <a:pt x="324525" y="420329"/>
                </a:cubicBezTo>
                <a:cubicBezTo>
                  <a:pt x="320057" y="429264"/>
                  <a:pt x="311066" y="464641"/>
                  <a:pt x="309776" y="471949"/>
                </a:cubicBezTo>
                <a:cubicBezTo>
                  <a:pt x="304158" y="503788"/>
                  <a:pt x="300646" y="535974"/>
                  <a:pt x="295028" y="567813"/>
                </a:cubicBezTo>
                <a:cubicBezTo>
                  <a:pt x="293267" y="577794"/>
                  <a:pt x="293985" y="589396"/>
                  <a:pt x="287654" y="597310"/>
                </a:cubicBezTo>
                <a:cubicBezTo>
                  <a:pt x="282798" y="603380"/>
                  <a:pt x="273072" y="602799"/>
                  <a:pt x="265531" y="604684"/>
                </a:cubicBezTo>
                <a:cubicBezTo>
                  <a:pt x="253371" y="607724"/>
                  <a:pt x="240950" y="609600"/>
                  <a:pt x="228660" y="612058"/>
                </a:cubicBezTo>
                <a:cubicBezTo>
                  <a:pt x="216370" y="616974"/>
                  <a:pt x="204993" y="625864"/>
                  <a:pt x="191789" y="626807"/>
                </a:cubicBezTo>
                <a:cubicBezTo>
                  <a:pt x="158754" y="629167"/>
                  <a:pt x="127252" y="619891"/>
                  <a:pt x="95925" y="612058"/>
                </a:cubicBezTo>
                <a:cubicBezTo>
                  <a:pt x="64021" y="564205"/>
                  <a:pt x="102962" y="611867"/>
                  <a:pt x="51680" y="582562"/>
                </a:cubicBezTo>
                <a:cubicBezTo>
                  <a:pt x="42625" y="577388"/>
                  <a:pt x="37569" y="567115"/>
                  <a:pt x="29557" y="560439"/>
                </a:cubicBezTo>
                <a:cubicBezTo>
                  <a:pt x="22748" y="554765"/>
                  <a:pt x="14808" y="550607"/>
                  <a:pt x="7434" y="545691"/>
                </a:cubicBezTo>
                <a:cubicBezTo>
                  <a:pt x="4976" y="538317"/>
                  <a:pt x="-644" y="531309"/>
                  <a:pt x="60" y="523568"/>
                </a:cubicBezTo>
                <a:cubicBezTo>
                  <a:pt x="4991" y="469335"/>
                  <a:pt x="4423" y="474962"/>
                  <a:pt x="29557" y="449826"/>
                </a:cubicBezTo>
                <a:cubicBezTo>
                  <a:pt x="45288" y="402634"/>
                  <a:pt x="44860" y="413456"/>
                  <a:pt x="29557" y="331839"/>
                </a:cubicBezTo>
                <a:cubicBezTo>
                  <a:pt x="27924" y="323128"/>
                  <a:pt x="18772" y="317644"/>
                  <a:pt x="14809" y="309717"/>
                </a:cubicBezTo>
                <a:cubicBezTo>
                  <a:pt x="11333" y="302764"/>
                  <a:pt x="9892" y="294968"/>
                  <a:pt x="7434" y="287594"/>
                </a:cubicBezTo>
                <a:cubicBezTo>
                  <a:pt x="12350" y="272846"/>
                  <a:pt x="15231" y="257254"/>
                  <a:pt x="22183" y="243349"/>
                </a:cubicBezTo>
                <a:cubicBezTo>
                  <a:pt x="25292" y="237130"/>
                  <a:pt x="30113" y="229963"/>
                  <a:pt x="36931" y="228600"/>
                </a:cubicBezTo>
                <a:cubicBezTo>
                  <a:pt x="44680" y="227050"/>
                  <a:pt x="87175" y="250036"/>
                  <a:pt x="88550" y="250723"/>
                </a:cubicBezTo>
                <a:cubicBezTo>
                  <a:pt x="93466" y="258097"/>
                  <a:pt x="96378" y="267309"/>
                  <a:pt x="103299" y="272846"/>
                </a:cubicBezTo>
                <a:cubicBezTo>
                  <a:pt x="109369" y="277702"/>
                  <a:pt x="121735" y="288823"/>
                  <a:pt x="132796" y="287594"/>
                </a:cubicBezTo>
                <a:close/>
              </a:path>
            </a:pathLst>
          </a:custGeom>
          <a:solidFill>
            <a:srgbClr val="D1C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Arrow: Curved Down 20">
            <a:extLst>
              <a:ext uri="{FF2B5EF4-FFF2-40B4-BE49-F238E27FC236}">
                <a16:creationId xmlns:a16="http://schemas.microsoft.com/office/drawing/2014/main" id="{043C8BCF-9B69-45C8-8D97-5347CDCFE891}"/>
              </a:ext>
            </a:extLst>
          </p:cNvPr>
          <p:cNvSpPr/>
          <p:nvPr/>
        </p:nvSpPr>
        <p:spPr>
          <a:xfrm>
            <a:off x="7518553" y="2563975"/>
            <a:ext cx="766916" cy="324465"/>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H">
              <a:solidFill>
                <a:schemeClr val="tx1"/>
              </a:solidFill>
            </a:endParaRPr>
          </a:p>
        </p:txBody>
      </p:sp>
      <p:sp>
        <p:nvSpPr>
          <p:cNvPr id="22" name="TextBox 21">
            <a:extLst>
              <a:ext uri="{FF2B5EF4-FFF2-40B4-BE49-F238E27FC236}">
                <a16:creationId xmlns:a16="http://schemas.microsoft.com/office/drawing/2014/main" id="{D7F906EA-5EE5-412E-BCD1-F58ADB15DBD6}"/>
              </a:ext>
            </a:extLst>
          </p:cNvPr>
          <p:cNvSpPr txBox="1"/>
          <p:nvPr/>
        </p:nvSpPr>
        <p:spPr>
          <a:xfrm>
            <a:off x="8012798" y="2888440"/>
            <a:ext cx="545342" cy="369332"/>
          </a:xfrm>
          <a:prstGeom prst="rect">
            <a:avLst/>
          </a:prstGeom>
          <a:noFill/>
        </p:spPr>
        <p:txBody>
          <a:bodyPr wrap="none" rtlCol="0">
            <a:spAutoFit/>
          </a:bodyPr>
          <a:lstStyle/>
          <a:p>
            <a:r>
              <a:rPr lang="fr-CH" baseline="30000"/>
              <a:t>51</a:t>
            </a:r>
            <a:r>
              <a:rPr lang="fr-CH"/>
              <a:t>Cr</a:t>
            </a:r>
          </a:p>
        </p:txBody>
      </p:sp>
      <p:cxnSp>
        <p:nvCxnSpPr>
          <p:cNvPr id="24" name="Straight Arrow Connector 23">
            <a:extLst>
              <a:ext uri="{FF2B5EF4-FFF2-40B4-BE49-F238E27FC236}">
                <a16:creationId xmlns:a16="http://schemas.microsoft.com/office/drawing/2014/main" id="{C4D82003-A5D2-46A9-A582-5F03407BCE7E}"/>
              </a:ext>
            </a:extLst>
          </p:cNvPr>
          <p:cNvCxnSpPr/>
          <p:nvPr/>
        </p:nvCxnSpPr>
        <p:spPr>
          <a:xfrm flipH="1">
            <a:off x="5223153" y="1855787"/>
            <a:ext cx="1088922" cy="7081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5FBC8047-8510-43A8-BC55-3401E749E25B}"/>
              </a:ext>
            </a:extLst>
          </p:cNvPr>
          <p:cNvCxnSpPr/>
          <p:nvPr/>
        </p:nvCxnSpPr>
        <p:spPr>
          <a:xfrm>
            <a:off x="6312075" y="1855787"/>
            <a:ext cx="1115962" cy="7081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A671C125-CE23-4805-8093-D4F458961A4A}"/>
              </a:ext>
            </a:extLst>
          </p:cNvPr>
          <p:cNvSpPr txBox="1"/>
          <p:nvPr/>
        </p:nvSpPr>
        <p:spPr>
          <a:xfrm>
            <a:off x="4152562" y="1784564"/>
            <a:ext cx="1395664" cy="830997"/>
          </a:xfrm>
          <a:prstGeom prst="rect">
            <a:avLst/>
          </a:prstGeom>
          <a:noFill/>
        </p:spPr>
        <p:txBody>
          <a:bodyPr wrap="square" rtlCol="0">
            <a:spAutoFit/>
          </a:bodyPr>
          <a:lstStyle/>
          <a:p>
            <a:r>
              <a:rPr lang="fr-CH" sz="1200" dirty="0">
                <a:latin typeface="+mj-lt"/>
              </a:rPr>
              <a:t>Absence d’activité cytolytique, </a:t>
            </a:r>
            <a:r>
              <a:rPr lang="fr-CH" sz="1200" baseline="30000" dirty="0">
                <a:latin typeface="+mj-lt"/>
              </a:rPr>
              <a:t>51</a:t>
            </a:r>
            <a:r>
              <a:rPr lang="fr-CH" sz="1200" dirty="0">
                <a:latin typeface="+mj-lt"/>
              </a:rPr>
              <a:t>Cr reste confiné aux cellules</a:t>
            </a:r>
          </a:p>
        </p:txBody>
      </p:sp>
      <p:sp>
        <p:nvSpPr>
          <p:cNvPr id="28" name="TextBox 27">
            <a:extLst>
              <a:ext uri="{FF2B5EF4-FFF2-40B4-BE49-F238E27FC236}">
                <a16:creationId xmlns:a16="http://schemas.microsoft.com/office/drawing/2014/main" id="{B2018963-5514-4129-859F-1981A9313700}"/>
              </a:ext>
            </a:extLst>
          </p:cNvPr>
          <p:cNvSpPr txBox="1"/>
          <p:nvPr/>
        </p:nvSpPr>
        <p:spPr>
          <a:xfrm>
            <a:off x="7382826" y="1775358"/>
            <a:ext cx="1761174" cy="830997"/>
          </a:xfrm>
          <a:prstGeom prst="rect">
            <a:avLst/>
          </a:prstGeom>
          <a:noFill/>
        </p:spPr>
        <p:txBody>
          <a:bodyPr wrap="square" rtlCol="0">
            <a:spAutoFit/>
          </a:bodyPr>
          <a:lstStyle/>
          <a:p>
            <a:r>
              <a:rPr lang="fr-CH" sz="1200" dirty="0">
                <a:latin typeface="+mj-lt"/>
              </a:rPr>
              <a:t>Lyse cellulaire</a:t>
            </a:r>
          </a:p>
          <a:p>
            <a:r>
              <a:rPr lang="fr-CH" sz="1200" dirty="0">
                <a:latin typeface="+mj-lt"/>
              </a:rPr>
              <a:t>Les cellules cibles relarguent leur </a:t>
            </a:r>
            <a:r>
              <a:rPr lang="fr-CH" sz="1200" baseline="30000" dirty="0">
                <a:latin typeface="+mj-lt"/>
              </a:rPr>
              <a:t>51</a:t>
            </a:r>
            <a:r>
              <a:rPr lang="fr-CH" sz="1200" dirty="0">
                <a:latin typeface="+mj-lt"/>
              </a:rPr>
              <a:t>Cr dans le surnageant</a:t>
            </a:r>
          </a:p>
        </p:txBody>
      </p:sp>
      <p:sp>
        <p:nvSpPr>
          <p:cNvPr id="31" name="Flowchart: Magnetic Disk 30">
            <a:extLst>
              <a:ext uri="{FF2B5EF4-FFF2-40B4-BE49-F238E27FC236}">
                <a16:creationId xmlns:a16="http://schemas.microsoft.com/office/drawing/2014/main" id="{7930B267-E8F4-4365-9D0A-23F962F476BC}"/>
              </a:ext>
            </a:extLst>
          </p:cNvPr>
          <p:cNvSpPr/>
          <p:nvPr/>
        </p:nvSpPr>
        <p:spPr>
          <a:xfrm>
            <a:off x="4850394" y="3868417"/>
            <a:ext cx="458370" cy="1161143"/>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37" name="Picture 36">
            <a:extLst>
              <a:ext uri="{FF2B5EF4-FFF2-40B4-BE49-F238E27FC236}">
                <a16:creationId xmlns:a16="http://schemas.microsoft.com/office/drawing/2014/main" id="{F6B3A5C0-324D-4463-B662-A246D6402A1F}"/>
              </a:ext>
            </a:extLst>
          </p:cNvPr>
          <p:cNvPicPr>
            <a:picLocks noChangeAspect="1"/>
          </p:cNvPicPr>
          <p:nvPr/>
        </p:nvPicPr>
        <p:blipFill rotWithShape="1">
          <a:blip r:embed="rId2"/>
          <a:srcRect t="75878"/>
          <a:stretch/>
        </p:blipFill>
        <p:spPr>
          <a:xfrm>
            <a:off x="4871455" y="4757935"/>
            <a:ext cx="421215" cy="254011"/>
          </a:xfrm>
          <a:prstGeom prst="rect">
            <a:avLst/>
          </a:prstGeom>
        </p:spPr>
      </p:pic>
      <p:sp>
        <p:nvSpPr>
          <p:cNvPr id="38" name="Rectangle 37">
            <a:extLst>
              <a:ext uri="{FF2B5EF4-FFF2-40B4-BE49-F238E27FC236}">
                <a16:creationId xmlns:a16="http://schemas.microsoft.com/office/drawing/2014/main" id="{2ED40B17-42B2-4E19-BF46-67EAD01745B6}"/>
              </a:ext>
            </a:extLst>
          </p:cNvPr>
          <p:cNvSpPr/>
          <p:nvPr/>
        </p:nvSpPr>
        <p:spPr>
          <a:xfrm>
            <a:off x="4871455" y="4326134"/>
            <a:ext cx="421215" cy="43180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9" name="Flowchart: Magnetic Disk 38">
            <a:extLst>
              <a:ext uri="{FF2B5EF4-FFF2-40B4-BE49-F238E27FC236}">
                <a16:creationId xmlns:a16="http://schemas.microsoft.com/office/drawing/2014/main" id="{B0B2A243-D4E6-49FC-AF90-71B80CB2F76C}"/>
              </a:ext>
            </a:extLst>
          </p:cNvPr>
          <p:cNvSpPr/>
          <p:nvPr/>
        </p:nvSpPr>
        <p:spPr>
          <a:xfrm>
            <a:off x="7057930" y="3868417"/>
            <a:ext cx="458370" cy="1161143"/>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40" name="Picture 39">
            <a:extLst>
              <a:ext uri="{FF2B5EF4-FFF2-40B4-BE49-F238E27FC236}">
                <a16:creationId xmlns:a16="http://schemas.microsoft.com/office/drawing/2014/main" id="{983AE5A5-5D5C-4E30-A945-2563E500469F}"/>
              </a:ext>
            </a:extLst>
          </p:cNvPr>
          <p:cNvPicPr>
            <a:picLocks noChangeAspect="1"/>
          </p:cNvPicPr>
          <p:nvPr/>
        </p:nvPicPr>
        <p:blipFill rotWithShape="1">
          <a:blip r:embed="rId2"/>
          <a:srcRect t="75878"/>
          <a:stretch/>
        </p:blipFill>
        <p:spPr>
          <a:xfrm>
            <a:off x="7078991" y="4757935"/>
            <a:ext cx="421215" cy="254011"/>
          </a:xfrm>
          <a:prstGeom prst="rect">
            <a:avLst/>
          </a:prstGeom>
        </p:spPr>
      </p:pic>
      <p:sp>
        <p:nvSpPr>
          <p:cNvPr id="41" name="Rectangle 40">
            <a:extLst>
              <a:ext uri="{FF2B5EF4-FFF2-40B4-BE49-F238E27FC236}">
                <a16:creationId xmlns:a16="http://schemas.microsoft.com/office/drawing/2014/main" id="{A454483D-42A7-421E-9313-CE36175C9273}"/>
              </a:ext>
            </a:extLst>
          </p:cNvPr>
          <p:cNvSpPr/>
          <p:nvPr/>
        </p:nvSpPr>
        <p:spPr>
          <a:xfrm>
            <a:off x="7078991" y="4326134"/>
            <a:ext cx="421215" cy="43180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2" name="TextBox 41">
            <a:extLst>
              <a:ext uri="{FF2B5EF4-FFF2-40B4-BE49-F238E27FC236}">
                <a16:creationId xmlns:a16="http://schemas.microsoft.com/office/drawing/2014/main" id="{EB69941A-DDE9-4D42-BF1C-67754E2B82D7}"/>
              </a:ext>
            </a:extLst>
          </p:cNvPr>
          <p:cNvSpPr txBox="1"/>
          <p:nvPr/>
        </p:nvSpPr>
        <p:spPr>
          <a:xfrm>
            <a:off x="5683327" y="3513165"/>
            <a:ext cx="1395664" cy="276999"/>
          </a:xfrm>
          <a:prstGeom prst="rect">
            <a:avLst/>
          </a:prstGeom>
          <a:noFill/>
        </p:spPr>
        <p:txBody>
          <a:bodyPr wrap="square" rtlCol="0">
            <a:spAutoFit/>
          </a:bodyPr>
          <a:lstStyle/>
          <a:p>
            <a:r>
              <a:rPr lang="fr-CH" sz="1200">
                <a:latin typeface="+mj-lt"/>
              </a:rPr>
              <a:t>Centrifugation</a:t>
            </a:r>
          </a:p>
        </p:txBody>
      </p:sp>
      <p:cxnSp>
        <p:nvCxnSpPr>
          <p:cNvPr id="44" name="Straight Arrow Connector 43">
            <a:extLst>
              <a:ext uri="{FF2B5EF4-FFF2-40B4-BE49-F238E27FC236}">
                <a16:creationId xmlns:a16="http://schemas.microsoft.com/office/drawing/2014/main" id="{4825C6CB-A188-4E4A-8C0B-76A16673BEB6}"/>
              </a:ext>
            </a:extLst>
          </p:cNvPr>
          <p:cNvCxnSpPr/>
          <p:nvPr/>
        </p:nvCxnSpPr>
        <p:spPr>
          <a:xfrm>
            <a:off x="5019131" y="3368040"/>
            <a:ext cx="0" cy="3442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a:extLst>
              <a:ext uri="{FF2B5EF4-FFF2-40B4-BE49-F238E27FC236}">
                <a16:creationId xmlns:a16="http://schemas.microsoft.com/office/drawing/2014/main" id="{B190AC68-20D3-4F99-989C-0865ADFC0356}"/>
              </a:ext>
            </a:extLst>
          </p:cNvPr>
          <p:cNvCxnSpPr/>
          <p:nvPr/>
        </p:nvCxnSpPr>
        <p:spPr>
          <a:xfrm>
            <a:off x="7302929" y="3368039"/>
            <a:ext cx="0" cy="3442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6" name="TextBox 45">
            <a:extLst>
              <a:ext uri="{FF2B5EF4-FFF2-40B4-BE49-F238E27FC236}">
                <a16:creationId xmlns:a16="http://schemas.microsoft.com/office/drawing/2014/main" id="{657F23E3-BF7A-4A48-B794-EA98F87C50CE}"/>
              </a:ext>
            </a:extLst>
          </p:cNvPr>
          <p:cNvSpPr txBox="1"/>
          <p:nvPr/>
        </p:nvSpPr>
        <p:spPr>
          <a:xfrm>
            <a:off x="3683915" y="4734947"/>
            <a:ext cx="1395664" cy="276999"/>
          </a:xfrm>
          <a:prstGeom prst="rect">
            <a:avLst/>
          </a:prstGeom>
          <a:noFill/>
        </p:spPr>
        <p:txBody>
          <a:bodyPr wrap="square" rtlCol="0">
            <a:spAutoFit/>
          </a:bodyPr>
          <a:lstStyle/>
          <a:p>
            <a:r>
              <a:rPr lang="fr-CH" sz="1200" baseline="30000" dirty="0">
                <a:latin typeface="+mj-lt"/>
              </a:rPr>
              <a:t>51</a:t>
            </a:r>
            <a:r>
              <a:rPr lang="fr-CH" sz="1200" dirty="0">
                <a:latin typeface="+mj-lt"/>
              </a:rPr>
              <a:t>Cr dans le culot</a:t>
            </a:r>
          </a:p>
        </p:txBody>
      </p:sp>
      <p:sp>
        <p:nvSpPr>
          <p:cNvPr id="47" name="TextBox 46">
            <a:extLst>
              <a:ext uri="{FF2B5EF4-FFF2-40B4-BE49-F238E27FC236}">
                <a16:creationId xmlns:a16="http://schemas.microsoft.com/office/drawing/2014/main" id="{73C2EE9B-18E9-43BB-BCFA-5C5E0DF14555}"/>
              </a:ext>
            </a:extLst>
          </p:cNvPr>
          <p:cNvSpPr txBox="1"/>
          <p:nvPr/>
        </p:nvSpPr>
        <p:spPr>
          <a:xfrm>
            <a:off x="7497721" y="4365424"/>
            <a:ext cx="1395664" cy="461665"/>
          </a:xfrm>
          <a:prstGeom prst="rect">
            <a:avLst/>
          </a:prstGeom>
          <a:noFill/>
        </p:spPr>
        <p:txBody>
          <a:bodyPr wrap="square" rtlCol="0">
            <a:spAutoFit/>
          </a:bodyPr>
          <a:lstStyle/>
          <a:p>
            <a:r>
              <a:rPr lang="fr-CH" sz="1200" baseline="30000" dirty="0">
                <a:latin typeface="+mj-lt"/>
              </a:rPr>
              <a:t>51</a:t>
            </a:r>
            <a:r>
              <a:rPr lang="fr-CH" sz="1200" dirty="0">
                <a:latin typeface="+mj-lt"/>
              </a:rPr>
              <a:t>Cr dans le surnageant</a:t>
            </a:r>
          </a:p>
        </p:txBody>
      </p:sp>
      <p:sp>
        <p:nvSpPr>
          <p:cNvPr id="48" name="TextBox 47">
            <a:extLst>
              <a:ext uri="{FF2B5EF4-FFF2-40B4-BE49-F238E27FC236}">
                <a16:creationId xmlns:a16="http://schemas.microsoft.com/office/drawing/2014/main" id="{6DDB36B1-EBC7-4A83-BA2A-AFC77E6C13EC}"/>
              </a:ext>
            </a:extLst>
          </p:cNvPr>
          <p:cNvSpPr txBox="1"/>
          <p:nvPr/>
        </p:nvSpPr>
        <p:spPr>
          <a:xfrm>
            <a:off x="5341959" y="5230528"/>
            <a:ext cx="1891063" cy="646331"/>
          </a:xfrm>
          <a:prstGeom prst="rect">
            <a:avLst/>
          </a:prstGeom>
          <a:noFill/>
        </p:spPr>
        <p:txBody>
          <a:bodyPr wrap="square" rtlCol="0">
            <a:spAutoFit/>
          </a:bodyPr>
          <a:lstStyle/>
          <a:p>
            <a:pPr algn="ctr"/>
            <a:r>
              <a:rPr lang="fr-CH" sz="1200" dirty="0">
                <a:latin typeface="+mj-lt"/>
              </a:rPr>
              <a:t>Déterminer la radioactivité dans le surnageant à l’aide d’un scintillateur</a:t>
            </a:r>
          </a:p>
        </p:txBody>
      </p:sp>
      <p:cxnSp>
        <p:nvCxnSpPr>
          <p:cNvPr id="50" name="Straight Arrow Connector 49">
            <a:extLst>
              <a:ext uri="{FF2B5EF4-FFF2-40B4-BE49-F238E27FC236}">
                <a16:creationId xmlns:a16="http://schemas.microsoft.com/office/drawing/2014/main" id="{55A68C64-1A55-41CD-8879-72A3AFDBA0EF}"/>
              </a:ext>
            </a:extLst>
          </p:cNvPr>
          <p:cNvCxnSpPr/>
          <p:nvPr/>
        </p:nvCxnSpPr>
        <p:spPr>
          <a:xfrm>
            <a:off x="5013960" y="5230529"/>
            <a:ext cx="0" cy="3442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1" name="Straight Arrow Connector 50">
            <a:extLst>
              <a:ext uri="{FF2B5EF4-FFF2-40B4-BE49-F238E27FC236}">
                <a16:creationId xmlns:a16="http://schemas.microsoft.com/office/drawing/2014/main" id="{C8E60CDA-79B5-4B7A-B3AC-72C2B71860B3}"/>
              </a:ext>
            </a:extLst>
          </p:cNvPr>
          <p:cNvCxnSpPr/>
          <p:nvPr/>
        </p:nvCxnSpPr>
        <p:spPr>
          <a:xfrm>
            <a:off x="7297758" y="5230528"/>
            <a:ext cx="0" cy="3442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83484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86121491-698A-4285-B0A9-1164C508879A}"/>
              </a:ext>
            </a:extLst>
          </p:cNvPr>
          <p:cNvPicPr>
            <a:picLocks noChangeAspect="1"/>
          </p:cNvPicPr>
          <p:nvPr/>
        </p:nvPicPr>
        <p:blipFill>
          <a:blip r:embed="rId2"/>
          <a:stretch>
            <a:fillRect/>
          </a:stretch>
        </p:blipFill>
        <p:spPr>
          <a:xfrm>
            <a:off x="7218269" y="3696940"/>
            <a:ext cx="1892568" cy="1618360"/>
          </a:xfrm>
          <a:prstGeom prst="rect">
            <a:avLst/>
          </a:prstGeom>
        </p:spPr>
      </p:pic>
      <p:sp>
        <p:nvSpPr>
          <p:cNvPr id="16" name="Arrow: Pentagon 15">
            <a:extLst>
              <a:ext uri="{FF2B5EF4-FFF2-40B4-BE49-F238E27FC236}">
                <a16:creationId xmlns:a16="http://schemas.microsoft.com/office/drawing/2014/main" id="{8BF9A29B-8A2B-496B-88D2-1F080BE762F8}"/>
              </a:ext>
            </a:extLst>
          </p:cNvPr>
          <p:cNvSpPr/>
          <p:nvPr/>
        </p:nvSpPr>
        <p:spPr>
          <a:xfrm>
            <a:off x="236563" y="5511807"/>
            <a:ext cx="4139698" cy="44045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le 1">
            <a:extLst>
              <a:ext uri="{FF2B5EF4-FFF2-40B4-BE49-F238E27FC236}">
                <a16:creationId xmlns:a16="http://schemas.microsoft.com/office/drawing/2014/main" id="{71D47BEA-7019-46C9-B464-B49F2CBC1C2F}"/>
              </a:ext>
            </a:extLst>
          </p:cNvPr>
          <p:cNvSpPr>
            <a:spLocks noGrp="1"/>
          </p:cNvSpPr>
          <p:nvPr>
            <p:ph type="title"/>
          </p:nvPr>
        </p:nvSpPr>
        <p:spPr/>
        <p:txBody>
          <a:bodyPr/>
          <a:lstStyle/>
          <a:p>
            <a:r>
              <a:rPr lang="fr-CH" dirty="0"/>
              <a:t>Essais cellulaires: prolifération</a:t>
            </a:r>
          </a:p>
        </p:txBody>
      </p:sp>
      <p:sp>
        <p:nvSpPr>
          <p:cNvPr id="3" name="Content Placeholder 2">
            <a:extLst>
              <a:ext uri="{FF2B5EF4-FFF2-40B4-BE49-F238E27FC236}">
                <a16:creationId xmlns:a16="http://schemas.microsoft.com/office/drawing/2014/main" id="{AD384347-2213-4236-A8F5-2F328207BA50}"/>
              </a:ext>
            </a:extLst>
          </p:cNvPr>
          <p:cNvSpPr>
            <a:spLocks noGrp="1"/>
          </p:cNvSpPr>
          <p:nvPr>
            <p:ph sz="half" idx="1"/>
          </p:nvPr>
        </p:nvSpPr>
        <p:spPr>
          <a:xfrm>
            <a:off x="638688" y="1380698"/>
            <a:ext cx="3886200" cy="4351338"/>
          </a:xfrm>
        </p:spPr>
        <p:txBody>
          <a:bodyPr>
            <a:normAutofit/>
          </a:bodyPr>
          <a:lstStyle/>
          <a:p>
            <a:r>
              <a:rPr lang="fr-CH" sz="1600" dirty="0"/>
              <a:t>Les cellules sont induites à proliférer</a:t>
            </a:r>
          </a:p>
          <a:p>
            <a:r>
              <a:rPr lang="fr-CH" sz="1600" dirty="0"/>
              <a:t>Des nucléotides radioactifs sont ajoutés au milieu de culture</a:t>
            </a:r>
          </a:p>
          <a:p>
            <a:r>
              <a:rPr lang="fr-CH" sz="1600" dirty="0"/>
              <a:t>Les cellules incorporent la thymidine tritiée dans leur ADN à chaque cycle de réplication </a:t>
            </a:r>
          </a:p>
          <a:p>
            <a:r>
              <a:rPr lang="fr-CH" sz="1600" dirty="0"/>
              <a:t>Après plusieurs jours, les cellules sont collectées et lysées, et la radioactivité est quantifiée.</a:t>
            </a:r>
          </a:p>
        </p:txBody>
      </p:sp>
      <p:sp>
        <p:nvSpPr>
          <p:cNvPr id="4" name="Content Placeholder 3">
            <a:extLst>
              <a:ext uri="{FF2B5EF4-FFF2-40B4-BE49-F238E27FC236}">
                <a16:creationId xmlns:a16="http://schemas.microsoft.com/office/drawing/2014/main" id="{B172A9E7-D9CB-428C-AB12-DDF4B05CE738}"/>
              </a:ext>
            </a:extLst>
          </p:cNvPr>
          <p:cNvSpPr>
            <a:spLocks noGrp="1"/>
          </p:cNvSpPr>
          <p:nvPr>
            <p:ph sz="half" idx="2"/>
          </p:nvPr>
        </p:nvSpPr>
        <p:spPr>
          <a:xfrm>
            <a:off x="4639188" y="1380698"/>
            <a:ext cx="3886200" cy="4351338"/>
          </a:xfrm>
        </p:spPr>
        <p:txBody>
          <a:bodyPr>
            <a:normAutofit/>
          </a:bodyPr>
          <a:lstStyle/>
          <a:p>
            <a:r>
              <a:rPr lang="fr-CH" sz="1600" dirty="0"/>
              <a:t>Les cellules sont marquées avec un fluorophore cytoplasmique (p.ex. CFSE)</a:t>
            </a:r>
          </a:p>
          <a:p>
            <a:r>
              <a:rPr lang="fr-CH" sz="1600" dirty="0"/>
              <a:t>Les cellules sont induites à proliférer</a:t>
            </a:r>
          </a:p>
          <a:p>
            <a:r>
              <a:rPr lang="fr-CH" sz="1600" dirty="0"/>
              <a:t>Lors de chaque division, chaque cellule-fille retient la moitié du fluorophore</a:t>
            </a:r>
          </a:p>
          <a:p>
            <a:r>
              <a:rPr lang="fr-CH" sz="1600" dirty="0"/>
              <a:t>Après plusieurs jours, les cellules sont collectées, fixées et analysées par </a:t>
            </a:r>
            <a:r>
              <a:rPr lang="fr-CH" sz="1600" dirty="0" err="1"/>
              <a:t>cytométrie</a:t>
            </a:r>
            <a:r>
              <a:rPr lang="fr-CH" sz="1600" dirty="0"/>
              <a:t> en flux. </a:t>
            </a:r>
          </a:p>
        </p:txBody>
      </p:sp>
      <p:sp>
        <p:nvSpPr>
          <p:cNvPr id="5" name="Text Placeholder 4">
            <a:extLst>
              <a:ext uri="{FF2B5EF4-FFF2-40B4-BE49-F238E27FC236}">
                <a16:creationId xmlns:a16="http://schemas.microsoft.com/office/drawing/2014/main" id="{016DA553-7147-4056-8632-D5C84E5DC6E1}"/>
              </a:ext>
            </a:extLst>
          </p:cNvPr>
          <p:cNvSpPr>
            <a:spLocks noGrp="1"/>
          </p:cNvSpPr>
          <p:nvPr>
            <p:ph type="body" idx="4294967295"/>
          </p:nvPr>
        </p:nvSpPr>
        <p:spPr>
          <a:xfrm>
            <a:off x="657738" y="907622"/>
            <a:ext cx="3867150" cy="823913"/>
          </a:xfrm>
        </p:spPr>
        <p:txBody>
          <a:bodyPr/>
          <a:lstStyle/>
          <a:p>
            <a:pPr marL="0" indent="0">
              <a:buNone/>
            </a:pPr>
            <a:r>
              <a:rPr lang="fr-CH" dirty="0"/>
              <a:t>Marquage radioactif</a:t>
            </a:r>
          </a:p>
        </p:txBody>
      </p:sp>
      <p:sp>
        <p:nvSpPr>
          <p:cNvPr id="6" name="Text Placeholder 5">
            <a:extLst>
              <a:ext uri="{FF2B5EF4-FFF2-40B4-BE49-F238E27FC236}">
                <a16:creationId xmlns:a16="http://schemas.microsoft.com/office/drawing/2014/main" id="{BC08774A-E8B8-4E4A-A619-ABD203B5EA77}"/>
              </a:ext>
            </a:extLst>
          </p:cNvPr>
          <p:cNvSpPr>
            <a:spLocks noGrp="1"/>
          </p:cNvSpPr>
          <p:nvPr>
            <p:ph type="body" sz="quarter" idx="4294967295"/>
          </p:nvPr>
        </p:nvSpPr>
        <p:spPr>
          <a:xfrm>
            <a:off x="4637601" y="907621"/>
            <a:ext cx="3887787" cy="823913"/>
          </a:xfrm>
        </p:spPr>
        <p:txBody>
          <a:bodyPr/>
          <a:lstStyle/>
          <a:p>
            <a:pPr marL="0" indent="0">
              <a:buNone/>
            </a:pPr>
            <a:r>
              <a:rPr lang="fr-CH" dirty="0"/>
              <a:t>Marquage fluorescent </a:t>
            </a:r>
          </a:p>
        </p:txBody>
      </p:sp>
      <p:pic>
        <p:nvPicPr>
          <p:cNvPr id="8" name="Picture 7" descr="CD4_T Cell_Naive_2.png">
            <a:extLst>
              <a:ext uri="{FF2B5EF4-FFF2-40B4-BE49-F238E27FC236}">
                <a16:creationId xmlns:a16="http://schemas.microsoft.com/office/drawing/2014/main" id="{066C22C6-A364-47C7-B37C-F66C727D43FB}"/>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291978" y="5511807"/>
            <a:ext cx="416736" cy="416736"/>
          </a:xfrm>
          <a:prstGeom prst="rect">
            <a:avLst/>
          </a:prstGeom>
        </p:spPr>
      </p:pic>
      <p:pic>
        <p:nvPicPr>
          <p:cNvPr id="9" name="Picture 8" descr="CD4_T Cell_Naive_2.png">
            <a:extLst>
              <a:ext uri="{FF2B5EF4-FFF2-40B4-BE49-F238E27FC236}">
                <a16:creationId xmlns:a16="http://schemas.microsoft.com/office/drawing/2014/main" id="{F3879243-A2AC-4101-B5AC-00B94D178C7E}"/>
              </a:ext>
            </a:extLst>
          </p:cNvPr>
          <p:cNvPicPr>
            <a:picLocks noChangeAspect="1"/>
          </p:cNvPicPr>
          <p:nvPr/>
        </p:nvPicPr>
        <p:blipFill>
          <a:blip r:embed="rId5">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1487388" y="5296394"/>
            <a:ext cx="416736" cy="416736"/>
          </a:xfrm>
          <a:prstGeom prst="rect">
            <a:avLst/>
          </a:prstGeom>
        </p:spPr>
      </p:pic>
      <p:pic>
        <p:nvPicPr>
          <p:cNvPr id="10" name="Picture 9" descr="CD4_T Cell_Naive_2.png">
            <a:extLst>
              <a:ext uri="{FF2B5EF4-FFF2-40B4-BE49-F238E27FC236}">
                <a16:creationId xmlns:a16="http://schemas.microsoft.com/office/drawing/2014/main" id="{A5698845-5E62-46D1-BFB5-0248FEFEB1F1}"/>
              </a:ext>
            </a:extLst>
          </p:cNvPr>
          <p:cNvPicPr>
            <a:picLocks noChangeAspect="1"/>
          </p:cNvPicPr>
          <p:nvPr/>
        </p:nvPicPr>
        <p:blipFill>
          <a:blip r:embed="rId5">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1575061" y="5626345"/>
            <a:ext cx="416736" cy="416736"/>
          </a:xfrm>
          <a:prstGeom prst="rect">
            <a:avLst/>
          </a:prstGeom>
        </p:spPr>
      </p:pic>
      <p:pic>
        <p:nvPicPr>
          <p:cNvPr id="11" name="Picture 10" descr="CD4_T Cell_Naive_2.png">
            <a:extLst>
              <a:ext uri="{FF2B5EF4-FFF2-40B4-BE49-F238E27FC236}">
                <a16:creationId xmlns:a16="http://schemas.microsoft.com/office/drawing/2014/main" id="{3E17CD71-88F3-4846-96D0-81148F6EA4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7823" y="5272038"/>
            <a:ext cx="416736" cy="416736"/>
          </a:xfrm>
          <a:prstGeom prst="rect">
            <a:avLst/>
          </a:prstGeom>
        </p:spPr>
      </p:pic>
      <p:pic>
        <p:nvPicPr>
          <p:cNvPr id="12" name="Picture 11" descr="CD4_T Cell_Naive_2.png">
            <a:extLst>
              <a:ext uri="{FF2B5EF4-FFF2-40B4-BE49-F238E27FC236}">
                <a16:creationId xmlns:a16="http://schemas.microsoft.com/office/drawing/2014/main" id="{9FB930A1-F46D-4032-ADE9-9493B06D7E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2756" y="5558155"/>
            <a:ext cx="416736" cy="416736"/>
          </a:xfrm>
          <a:prstGeom prst="rect">
            <a:avLst/>
          </a:prstGeom>
        </p:spPr>
      </p:pic>
      <p:pic>
        <p:nvPicPr>
          <p:cNvPr id="13" name="Picture 12" descr="CD4_T Cell_Naive_2.png">
            <a:extLst>
              <a:ext uri="{FF2B5EF4-FFF2-40B4-BE49-F238E27FC236}">
                <a16:creationId xmlns:a16="http://schemas.microsoft.com/office/drawing/2014/main" id="{DE367C29-6D4C-4FC6-87E6-A80EDD7F57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1675" y="5241824"/>
            <a:ext cx="416736" cy="416736"/>
          </a:xfrm>
          <a:prstGeom prst="rect">
            <a:avLst/>
          </a:prstGeom>
        </p:spPr>
      </p:pic>
      <p:pic>
        <p:nvPicPr>
          <p:cNvPr id="14" name="Picture 13" descr="CD4_T Cell_Naive_2.png">
            <a:extLst>
              <a:ext uri="{FF2B5EF4-FFF2-40B4-BE49-F238E27FC236}">
                <a16:creationId xmlns:a16="http://schemas.microsoft.com/office/drawing/2014/main" id="{4C6CFFAE-4D27-4E7D-8707-40F95BEE9C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6143" y="5480217"/>
            <a:ext cx="416736" cy="416736"/>
          </a:xfrm>
          <a:prstGeom prst="rect">
            <a:avLst/>
          </a:prstGeom>
        </p:spPr>
      </p:pic>
      <p:sp>
        <p:nvSpPr>
          <p:cNvPr id="17" name="TextBox 16">
            <a:extLst>
              <a:ext uri="{FF2B5EF4-FFF2-40B4-BE49-F238E27FC236}">
                <a16:creationId xmlns:a16="http://schemas.microsoft.com/office/drawing/2014/main" id="{70F943FA-FF53-4018-A7D1-900A40D93BF0}"/>
              </a:ext>
            </a:extLst>
          </p:cNvPr>
          <p:cNvSpPr txBox="1"/>
          <p:nvPr/>
        </p:nvSpPr>
        <p:spPr>
          <a:xfrm>
            <a:off x="149361" y="6015971"/>
            <a:ext cx="1334981" cy="461665"/>
          </a:xfrm>
          <a:prstGeom prst="rect">
            <a:avLst/>
          </a:prstGeom>
          <a:noFill/>
        </p:spPr>
        <p:txBody>
          <a:bodyPr wrap="none" rtlCol="0">
            <a:spAutoFit/>
          </a:bodyPr>
          <a:lstStyle/>
          <a:p>
            <a:r>
              <a:rPr lang="fr-CH" sz="1200" dirty="0">
                <a:latin typeface="+mj-lt"/>
              </a:rPr>
              <a:t>Cellules T au repos</a:t>
            </a:r>
          </a:p>
          <a:p>
            <a:r>
              <a:rPr lang="fr-CH" sz="1200" dirty="0">
                <a:latin typeface="+mj-lt"/>
              </a:rPr>
              <a:t>+ IL-2 ou anti-CD3</a:t>
            </a:r>
          </a:p>
        </p:txBody>
      </p:sp>
      <p:sp>
        <p:nvSpPr>
          <p:cNvPr id="18" name="Arrow: Down 17">
            <a:extLst>
              <a:ext uri="{FF2B5EF4-FFF2-40B4-BE49-F238E27FC236}">
                <a16:creationId xmlns:a16="http://schemas.microsoft.com/office/drawing/2014/main" id="{F925BEA0-B241-497E-8DD3-08A90B7C78A0}"/>
              </a:ext>
            </a:extLst>
          </p:cNvPr>
          <p:cNvSpPr/>
          <p:nvPr/>
        </p:nvSpPr>
        <p:spPr>
          <a:xfrm>
            <a:off x="838885" y="5048300"/>
            <a:ext cx="399873" cy="716512"/>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TextBox 18">
            <a:extLst>
              <a:ext uri="{FF2B5EF4-FFF2-40B4-BE49-F238E27FC236}">
                <a16:creationId xmlns:a16="http://schemas.microsoft.com/office/drawing/2014/main" id="{F948E678-12BD-4BF5-850D-A81698B54BB9}"/>
              </a:ext>
            </a:extLst>
          </p:cNvPr>
          <p:cNvSpPr txBox="1"/>
          <p:nvPr/>
        </p:nvSpPr>
        <p:spPr>
          <a:xfrm>
            <a:off x="867481" y="4823170"/>
            <a:ext cx="1557029" cy="276999"/>
          </a:xfrm>
          <a:prstGeom prst="rect">
            <a:avLst/>
          </a:prstGeom>
          <a:noFill/>
        </p:spPr>
        <p:txBody>
          <a:bodyPr wrap="none" rtlCol="0">
            <a:spAutoFit/>
          </a:bodyPr>
          <a:lstStyle/>
          <a:p>
            <a:r>
              <a:rPr lang="fr-CH" sz="1200" dirty="0">
                <a:latin typeface="+mj-lt"/>
              </a:rPr>
              <a:t>Ajout de thymidine-</a:t>
            </a:r>
            <a:r>
              <a:rPr lang="fr-CH" sz="1200" baseline="30000" dirty="0">
                <a:latin typeface="+mj-lt"/>
              </a:rPr>
              <a:t>3</a:t>
            </a:r>
            <a:r>
              <a:rPr lang="fr-CH" sz="1200" dirty="0">
                <a:latin typeface="+mj-lt"/>
              </a:rPr>
              <a:t>H</a:t>
            </a:r>
          </a:p>
        </p:txBody>
      </p:sp>
      <p:sp>
        <p:nvSpPr>
          <p:cNvPr id="20" name="TextBox 19">
            <a:extLst>
              <a:ext uri="{FF2B5EF4-FFF2-40B4-BE49-F238E27FC236}">
                <a16:creationId xmlns:a16="http://schemas.microsoft.com/office/drawing/2014/main" id="{9EFAF462-D7D0-47C5-B9F6-E0C2560764C4}"/>
              </a:ext>
            </a:extLst>
          </p:cNvPr>
          <p:cNvSpPr txBox="1"/>
          <p:nvPr/>
        </p:nvSpPr>
        <p:spPr>
          <a:xfrm>
            <a:off x="1417795" y="6015971"/>
            <a:ext cx="2958465" cy="461665"/>
          </a:xfrm>
          <a:prstGeom prst="rect">
            <a:avLst/>
          </a:prstGeom>
          <a:noFill/>
        </p:spPr>
        <p:txBody>
          <a:bodyPr wrap="square" rtlCol="0">
            <a:spAutoFit/>
          </a:bodyPr>
          <a:lstStyle/>
          <a:p>
            <a:r>
              <a:rPr lang="fr-CH" sz="1200" dirty="0">
                <a:latin typeface="+mj-lt"/>
              </a:rPr>
              <a:t>Les cellules T en prolifération accumulent des nucléotides radioactifs à chaque génération</a:t>
            </a:r>
          </a:p>
        </p:txBody>
      </p:sp>
      <p:sp>
        <p:nvSpPr>
          <p:cNvPr id="36" name="Arrow: Pentagon 35">
            <a:extLst>
              <a:ext uri="{FF2B5EF4-FFF2-40B4-BE49-F238E27FC236}">
                <a16:creationId xmlns:a16="http://schemas.microsoft.com/office/drawing/2014/main" id="{5646DC2D-8217-4D3C-8E14-8CA60DC3E77B}"/>
              </a:ext>
            </a:extLst>
          </p:cNvPr>
          <p:cNvSpPr/>
          <p:nvPr/>
        </p:nvSpPr>
        <p:spPr>
          <a:xfrm>
            <a:off x="4818641" y="5511807"/>
            <a:ext cx="4139698" cy="44045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37" name="Picture 36" descr="CD4_T Cell_Naive_2.png">
            <a:extLst>
              <a:ext uri="{FF2B5EF4-FFF2-40B4-BE49-F238E27FC236}">
                <a16:creationId xmlns:a16="http://schemas.microsoft.com/office/drawing/2014/main" id="{0FB458FD-639F-4579-B7C2-B67DDDBBE3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3119" y="5511807"/>
            <a:ext cx="416736" cy="416736"/>
          </a:xfrm>
          <a:prstGeom prst="rect">
            <a:avLst/>
          </a:prstGeom>
        </p:spPr>
      </p:pic>
      <p:pic>
        <p:nvPicPr>
          <p:cNvPr id="38" name="Picture 37" descr="CD4_T Cell_Naive_2.png">
            <a:extLst>
              <a:ext uri="{FF2B5EF4-FFF2-40B4-BE49-F238E27FC236}">
                <a16:creationId xmlns:a16="http://schemas.microsoft.com/office/drawing/2014/main" id="{B5209B4D-B455-420B-B261-BAC47EED68CB}"/>
              </a:ext>
            </a:extLst>
          </p:cNvPr>
          <p:cNvPicPr>
            <a:picLocks noChangeAspect="1"/>
          </p:cNvPicPr>
          <p:nvPr/>
        </p:nvPicPr>
        <p:blipFill>
          <a:blip r:embed="rId5">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6069466" y="5296394"/>
            <a:ext cx="416736" cy="416736"/>
          </a:xfrm>
          <a:prstGeom prst="rect">
            <a:avLst/>
          </a:prstGeom>
        </p:spPr>
      </p:pic>
      <p:pic>
        <p:nvPicPr>
          <p:cNvPr id="39" name="Picture 38" descr="CD4_T Cell_Naive_2.png">
            <a:extLst>
              <a:ext uri="{FF2B5EF4-FFF2-40B4-BE49-F238E27FC236}">
                <a16:creationId xmlns:a16="http://schemas.microsoft.com/office/drawing/2014/main" id="{90E3FEE0-4254-47F5-9648-F83776DF4EF8}"/>
              </a:ext>
            </a:extLst>
          </p:cNvPr>
          <p:cNvPicPr>
            <a:picLocks noChangeAspect="1"/>
          </p:cNvPicPr>
          <p:nvPr/>
        </p:nvPicPr>
        <p:blipFill>
          <a:blip r:embed="rId5">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6157139" y="5626345"/>
            <a:ext cx="416736" cy="416736"/>
          </a:xfrm>
          <a:prstGeom prst="rect">
            <a:avLst/>
          </a:prstGeom>
        </p:spPr>
      </p:pic>
      <p:pic>
        <p:nvPicPr>
          <p:cNvPr id="40" name="Picture 39" descr="CD4_T Cell_Naive_2.png">
            <a:extLst>
              <a:ext uri="{FF2B5EF4-FFF2-40B4-BE49-F238E27FC236}">
                <a16:creationId xmlns:a16="http://schemas.microsoft.com/office/drawing/2014/main" id="{E7493AA9-B977-407E-80D9-C4E6797C763A}"/>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7009901" y="5272038"/>
            <a:ext cx="416736" cy="416736"/>
          </a:xfrm>
          <a:prstGeom prst="rect">
            <a:avLst/>
          </a:prstGeom>
        </p:spPr>
      </p:pic>
      <p:pic>
        <p:nvPicPr>
          <p:cNvPr id="41" name="Picture 40" descr="CD4_T Cell_Naive_2.png">
            <a:extLst>
              <a:ext uri="{FF2B5EF4-FFF2-40B4-BE49-F238E27FC236}">
                <a16:creationId xmlns:a16="http://schemas.microsoft.com/office/drawing/2014/main" id="{9C7656C5-44B1-46AD-9127-957547310F0B}"/>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7174834" y="5558155"/>
            <a:ext cx="416736" cy="416736"/>
          </a:xfrm>
          <a:prstGeom prst="rect">
            <a:avLst/>
          </a:prstGeom>
        </p:spPr>
      </p:pic>
      <p:pic>
        <p:nvPicPr>
          <p:cNvPr id="42" name="Picture 41" descr="CD4_T Cell_Naive_2.png">
            <a:extLst>
              <a:ext uri="{FF2B5EF4-FFF2-40B4-BE49-F238E27FC236}">
                <a16:creationId xmlns:a16="http://schemas.microsoft.com/office/drawing/2014/main" id="{4623CE15-6F61-4D84-A507-27CD3135FD00}"/>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7283753" y="5241824"/>
            <a:ext cx="416736" cy="416736"/>
          </a:xfrm>
          <a:prstGeom prst="rect">
            <a:avLst/>
          </a:prstGeom>
        </p:spPr>
      </p:pic>
      <p:pic>
        <p:nvPicPr>
          <p:cNvPr id="43" name="Picture 42" descr="CD4_T Cell_Naive_2.png">
            <a:extLst>
              <a:ext uri="{FF2B5EF4-FFF2-40B4-BE49-F238E27FC236}">
                <a16:creationId xmlns:a16="http://schemas.microsoft.com/office/drawing/2014/main" id="{49CAE450-FAE3-48F6-8103-A68314F307ED}"/>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7458221" y="5480217"/>
            <a:ext cx="416736" cy="416736"/>
          </a:xfrm>
          <a:prstGeom prst="rect">
            <a:avLst/>
          </a:prstGeom>
        </p:spPr>
      </p:pic>
      <p:sp>
        <p:nvSpPr>
          <p:cNvPr id="44" name="TextBox 43">
            <a:extLst>
              <a:ext uri="{FF2B5EF4-FFF2-40B4-BE49-F238E27FC236}">
                <a16:creationId xmlns:a16="http://schemas.microsoft.com/office/drawing/2014/main" id="{E78B9781-467E-469E-8D77-03DC87C60B55}"/>
              </a:ext>
            </a:extLst>
          </p:cNvPr>
          <p:cNvSpPr txBox="1"/>
          <p:nvPr/>
        </p:nvSpPr>
        <p:spPr>
          <a:xfrm>
            <a:off x="4731439" y="6015971"/>
            <a:ext cx="1334981" cy="461665"/>
          </a:xfrm>
          <a:prstGeom prst="rect">
            <a:avLst/>
          </a:prstGeom>
          <a:noFill/>
        </p:spPr>
        <p:txBody>
          <a:bodyPr wrap="none" rtlCol="0">
            <a:spAutoFit/>
          </a:bodyPr>
          <a:lstStyle/>
          <a:p>
            <a:r>
              <a:rPr lang="fr-FR" sz="1200" dirty="0">
                <a:latin typeface="+mj-lt"/>
              </a:rPr>
              <a:t>Cellules T au repos</a:t>
            </a:r>
          </a:p>
          <a:p>
            <a:r>
              <a:rPr lang="fr-FR" sz="1200" dirty="0">
                <a:latin typeface="+mj-lt"/>
              </a:rPr>
              <a:t>+ IL-2 ou anti-CD3</a:t>
            </a:r>
          </a:p>
        </p:txBody>
      </p:sp>
      <p:sp>
        <p:nvSpPr>
          <p:cNvPr id="45" name="Arrow: Down 44">
            <a:extLst>
              <a:ext uri="{FF2B5EF4-FFF2-40B4-BE49-F238E27FC236}">
                <a16:creationId xmlns:a16="http://schemas.microsoft.com/office/drawing/2014/main" id="{BE119BBC-D344-4F62-8548-9DCE030002D7}"/>
              </a:ext>
            </a:extLst>
          </p:cNvPr>
          <p:cNvSpPr/>
          <p:nvPr/>
        </p:nvSpPr>
        <p:spPr>
          <a:xfrm>
            <a:off x="4842735" y="5048300"/>
            <a:ext cx="399873" cy="716512"/>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6" name="TextBox 45">
            <a:extLst>
              <a:ext uri="{FF2B5EF4-FFF2-40B4-BE49-F238E27FC236}">
                <a16:creationId xmlns:a16="http://schemas.microsoft.com/office/drawing/2014/main" id="{3EF623EC-D297-4AE3-8033-63469DA22865}"/>
              </a:ext>
            </a:extLst>
          </p:cNvPr>
          <p:cNvSpPr txBox="1"/>
          <p:nvPr/>
        </p:nvSpPr>
        <p:spPr>
          <a:xfrm>
            <a:off x="4871331" y="4823170"/>
            <a:ext cx="1038426" cy="276999"/>
          </a:xfrm>
          <a:prstGeom prst="rect">
            <a:avLst/>
          </a:prstGeom>
          <a:noFill/>
        </p:spPr>
        <p:txBody>
          <a:bodyPr wrap="none" rtlCol="0">
            <a:spAutoFit/>
          </a:bodyPr>
          <a:lstStyle/>
          <a:p>
            <a:r>
              <a:rPr lang="fr-CH" sz="1200" dirty="0">
                <a:latin typeface="+mj-lt"/>
              </a:rPr>
              <a:t>Ajout de CFSE</a:t>
            </a:r>
          </a:p>
        </p:txBody>
      </p:sp>
      <p:sp>
        <p:nvSpPr>
          <p:cNvPr id="47" name="TextBox 46">
            <a:extLst>
              <a:ext uri="{FF2B5EF4-FFF2-40B4-BE49-F238E27FC236}">
                <a16:creationId xmlns:a16="http://schemas.microsoft.com/office/drawing/2014/main" id="{C0C81B11-F26C-4A3E-BE3E-40C0DF8AB2EE}"/>
              </a:ext>
            </a:extLst>
          </p:cNvPr>
          <p:cNvSpPr txBox="1"/>
          <p:nvPr/>
        </p:nvSpPr>
        <p:spPr>
          <a:xfrm>
            <a:off x="5999874" y="6015971"/>
            <a:ext cx="2916694" cy="461665"/>
          </a:xfrm>
          <a:prstGeom prst="rect">
            <a:avLst/>
          </a:prstGeom>
          <a:noFill/>
        </p:spPr>
        <p:txBody>
          <a:bodyPr wrap="square" rtlCol="0">
            <a:spAutoFit/>
          </a:bodyPr>
          <a:lstStyle/>
          <a:p>
            <a:r>
              <a:rPr lang="fr-CH" sz="1200" dirty="0">
                <a:latin typeface="+mj-lt"/>
              </a:rPr>
              <a:t>Les cellules T en prolifération perdent de la fluorescence à chaque génération</a:t>
            </a:r>
          </a:p>
        </p:txBody>
      </p:sp>
      <p:sp>
        <p:nvSpPr>
          <p:cNvPr id="49" name="TextBox 48">
            <a:extLst>
              <a:ext uri="{FF2B5EF4-FFF2-40B4-BE49-F238E27FC236}">
                <a16:creationId xmlns:a16="http://schemas.microsoft.com/office/drawing/2014/main" id="{3F9D5A4C-AA23-47A3-8044-ACED9D3F1256}"/>
              </a:ext>
            </a:extLst>
          </p:cNvPr>
          <p:cNvSpPr txBox="1"/>
          <p:nvPr/>
        </p:nvSpPr>
        <p:spPr>
          <a:xfrm>
            <a:off x="8415390" y="3696940"/>
            <a:ext cx="583814" cy="200055"/>
          </a:xfrm>
          <a:prstGeom prst="rect">
            <a:avLst/>
          </a:prstGeom>
          <a:noFill/>
        </p:spPr>
        <p:txBody>
          <a:bodyPr wrap="none" rtlCol="0">
            <a:spAutoFit/>
          </a:bodyPr>
          <a:lstStyle/>
          <a:p>
            <a:r>
              <a:rPr lang="fr-CH" sz="700" b="1">
                <a:latin typeface="Arial" panose="020B0604020202020204" pitchFamily="34" charset="0"/>
                <a:cs typeface="Arial" panose="020B0604020202020204" pitchFamily="34" charset="0"/>
              </a:rPr>
              <a:t>Divisions</a:t>
            </a:r>
          </a:p>
        </p:txBody>
      </p:sp>
      <p:cxnSp>
        <p:nvCxnSpPr>
          <p:cNvPr id="51" name="Straight Arrow Connector 50">
            <a:extLst>
              <a:ext uri="{FF2B5EF4-FFF2-40B4-BE49-F238E27FC236}">
                <a16:creationId xmlns:a16="http://schemas.microsoft.com/office/drawing/2014/main" id="{5686221F-2FD0-430A-B4F3-A31F2B93E091}"/>
              </a:ext>
            </a:extLst>
          </p:cNvPr>
          <p:cNvCxnSpPr>
            <a:stCxn id="49" idx="1"/>
          </p:cNvCxnSpPr>
          <p:nvPr/>
        </p:nvCxnSpPr>
        <p:spPr>
          <a:xfrm flipH="1" flipV="1">
            <a:off x="7666589" y="3796967"/>
            <a:ext cx="74880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64892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AB6BF-5BDD-482B-A0E4-92FC73CE7FC4}"/>
              </a:ext>
            </a:extLst>
          </p:cNvPr>
          <p:cNvSpPr>
            <a:spLocks noGrp="1"/>
          </p:cNvSpPr>
          <p:nvPr>
            <p:ph type="title"/>
          </p:nvPr>
        </p:nvSpPr>
        <p:spPr/>
        <p:txBody>
          <a:bodyPr/>
          <a:lstStyle/>
          <a:p>
            <a:r>
              <a:rPr lang="en-GB" dirty="0" err="1"/>
              <a:t>Exemple</a:t>
            </a:r>
            <a:r>
              <a:rPr lang="en-GB" dirty="0"/>
              <a:t>: </a:t>
            </a:r>
            <a:r>
              <a:rPr lang="en-GB" dirty="0" err="1"/>
              <a:t>Essai</a:t>
            </a:r>
            <a:r>
              <a:rPr lang="en-GB" dirty="0"/>
              <a:t> de </a:t>
            </a:r>
            <a:r>
              <a:rPr lang="en-GB" dirty="0" err="1"/>
              <a:t>prolifération</a:t>
            </a:r>
            <a:r>
              <a:rPr lang="en-GB" dirty="0"/>
              <a:t> des cellules T</a:t>
            </a:r>
          </a:p>
        </p:txBody>
      </p:sp>
      <p:pic>
        <p:nvPicPr>
          <p:cNvPr id="4" name="Picture 3">
            <a:extLst>
              <a:ext uri="{FF2B5EF4-FFF2-40B4-BE49-F238E27FC236}">
                <a16:creationId xmlns:a16="http://schemas.microsoft.com/office/drawing/2014/main" id="{F9637717-3CE4-4064-9708-7C22301A7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773" y="1469708"/>
            <a:ext cx="8194453" cy="3918585"/>
          </a:xfrm>
          <a:prstGeom prst="rect">
            <a:avLst/>
          </a:prstGeom>
        </p:spPr>
      </p:pic>
      <p:sp>
        <p:nvSpPr>
          <p:cNvPr id="5" name="Rectangle 4">
            <a:extLst>
              <a:ext uri="{FF2B5EF4-FFF2-40B4-BE49-F238E27FC236}">
                <a16:creationId xmlns:a16="http://schemas.microsoft.com/office/drawing/2014/main" id="{CC2E61F2-B525-4BB5-95C2-EBE0FC99221C}"/>
              </a:ext>
            </a:extLst>
          </p:cNvPr>
          <p:cNvSpPr/>
          <p:nvPr/>
        </p:nvSpPr>
        <p:spPr>
          <a:xfrm>
            <a:off x="3712464" y="6443317"/>
            <a:ext cx="5431536" cy="276999"/>
          </a:xfrm>
          <a:prstGeom prst="rect">
            <a:avLst/>
          </a:prstGeom>
        </p:spPr>
        <p:txBody>
          <a:bodyPr wrap="square">
            <a:spAutoFit/>
          </a:bodyPr>
          <a:lstStyle/>
          <a:p>
            <a:r>
              <a:rPr lang="en-GB" sz="1200" dirty="0"/>
              <a:t>Source: http://m.bdbiosciences.com/kr/instruments/accuri/sample_data/index.jsp</a:t>
            </a:r>
          </a:p>
        </p:txBody>
      </p:sp>
    </p:spTree>
    <p:extLst>
      <p:ext uri="{BB962C8B-B14F-4D97-AF65-F5344CB8AC3E}">
        <p14:creationId xmlns:p14="http://schemas.microsoft.com/office/powerpoint/2010/main" val="2787958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val 55">
            <a:extLst>
              <a:ext uri="{FF2B5EF4-FFF2-40B4-BE49-F238E27FC236}">
                <a16:creationId xmlns:a16="http://schemas.microsoft.com/office/drawing/2014/main" id="{7D36786E-5D8E-41AD-9E05-CCE419016BE0}"/>
              </a:ext>
            </a:extLst>
          </p:cNvPr>
          <p:cNvSpPr/>
          <p:nvPr/>
        </p:nvSpPr>
        <p:spPr>
          <a:xfrm>
            <a:off x="7602205" y="4874341"/>
            <a:ext cx="483595" cy="543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00">
              <a:latin typeface="+mj-lt"/>
            </a:endParaRPr>
          </a:p>
        </p:txBody>
      </p:sp>
      <p:sp>
        <p:nvSpPr>
          <p:cNvPr id="55" name="Oval 54">
            <a:extLst>
              <a:ext uri="{FF2B5EF4-FFF2-40B4-BE49-F238E27FC236}">
                <a16:creationId xmlns:a16="http://schemas.microsoft.com/office/drawing/2014/main" id="{DA4149DB-8F88-435F-A275-816BD4727525}"/>
              </a:ext>
            </a:extLst>
          </p:cNvPr>
          <p:cNvSpPr/>
          <p:nvPr/>
        </p:nvSpPr>
        <p:spPr>
          <a:xfrm>
            <a:off x="7645497" y="4094778"/>
            <a:ext cx="369554" cy="543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00">
              <a:latin typeface="+mj-lt"/>
            </a:endParaRPr>
          </a:p>
        </p:txBody>
      </p:sp>
      <p:sp>
        <p:nvSpPr>
          <p:cNvPr id="2" name="Title 1">
            <a:extLst>
              <a:ext uri="{FF2B5EF4-FFF2-40B4-BE49-F238E27FC236}">
                <a16:creationId xmlns:a16="http://schemas.microsoft.com/office/drawing/2014/main" id="{957AAE85-4AB7-45D3-A66D-F5024F447A52}"/>
              </a:ext>
            </a:extLst>
          </p:cNvPr>
          <p:cNvSpPr>
            <a:spLocks noGrp="1"/>
          </p:cNvSpPr>
          <p:nvPr>
            <p:ph type="title"/>
          </p:nvPr>
        </p:nvSpPr>
        <p:spPr>
          <a:xfrm>
            <a:off x="0" y="1"/>
            <a:ext cx="9144000" cy="768096"/>
          </a:xfrm>
        </p:spPr>
        <p:txBody>
          <a:bodyPr/>
          <a:lstStyle/>
          <a:p>
            <a:r>
              <a:rPr lang="fr-CH" dirty="0"/>
              <a:t>Principe de la </a:t>
            </a:r>
            <a:r>
              <a:rPr lang="fr-CH" dirty="0" err="1"/>
              <a:t>cytométrie</a:t>
            </a:r>
            <a:r>
              <a:rPr lang="fr-CH" dirty="0"/>
              <a:t> en flux</a:t>
            </a:r>
          </a:p>
        </p:txBody>
      </p:sp>
      <p:graphicFrame>
        <p:nvGraphicFramePr>
          <p:cNvPr id="6" name="Content Placeholder 3">
            <a:extLst>
              <a:ext uri="{FF2B5EF4-FFF2-40B4-BE49-F238E27FC236}">
                <a16:creationId xmlns:a16="http://schemas.microsoft.com/office/drawing/2014/main" id="{EB39A470-0D0B-4D66-9399-50B748860BAA}"/>
              </a:ext>
            </a:extLst>
          </p:cNvPr>
          <p:cNvGraphicFramePr>
            <a:graphicFrameLocks/>
          </p:cNvGraphicFramePr>
          <p:nvPr>
            <p:extLst>
              <p:ext uri="{D42A27DB-BD31-4B8C-83A1-F6EECF244321}">
                <p14:modId xmlns:p14="http://schemas.microsoft.com/office/powerpoint/2010/main" val="2788353551"/>
              </p:ext>
            </p:extLst>
          </p:nvPr>
        </p:nvGraphicFramePr>
        <p:xfrm>
          <a:off x="43548" y="1664206"/>
          <a:ext cx="5715697" cy="4058920"/>
        </p:xfrm>
        <a:graphic>
          <a:graphicData uri="http://schemas.openxmlformats.org/drawingml/2006/table">
            <a:tbl>
              <a:tblPr bandRow="1">
                <a:tableStyleId>{C083E6E3-FA7D-4D7B-A595-EF9225AFEA82}</a:tableStyleId>
              </a:tblPr>
              <a:tblGrid>
                <a:gridCol w="1645142">
                  <a:extLst>
                    <a:ext uri="{9D8B030D-6E8A-4147-A177-3AD203B41FA5}">
                      <a16:colId xmlns:a16="http://schemas.microsoft.com/office/drawing/2014/main" val="1785239422"/>
                    </a:ext>
                  </a:extLst>
                </a:gridCol>
                <a:gridCol w="4070555">
                  <a:extLst>
                    <a:ext uri="{9D8B030D-6E8A-4147-A177-3AD203B41FA5}">
                      <a16:colId xmlns:a16="http://schemas.microsoft.com/office/drawing/2014/main" val="543357701"/>
                    </a:ext>
                  </a:extLst>
                </a:gridCol>
              </a:tblGrid>
              <a:tr h="370840">
                <a:tc>
                  <a:txBody>
                    <a:bodyPr/>
                    <a:lstStyle/>
                    <a:p>
                      <a:r>
                        <a:rPr lang="fr-CH" sz="1400" noProof="0">
                          <a:latin typeface="+mj-lt"/>
                        </a:rPr>
                        <a:t>Qu’est-ce que c’est?</a:t>
                      </a:r>
                    </a:p>
                  </a:txBody>
                  <a:tcPr/>
                </a:tc>
                <a:tc>
                  <a:txBody>
                    <a:bodyPr/>
                    <a:lstStyle/>
                    <a:p>
                      <a:r>
                        <a:rPr lang="fr-CH" sz="1400" dirty="0">
                          <a:latin typeface="+mj-lt"/>
                        </a:rPr>
                        <a:t>Technologie à base de laser permettant l’analyse de cellules isolées en suspension liquide</a:t>
                      </a:r>
                      <a:endParaRPr lang="en-GB" sz="1400" dirty="0">
                        <a:latin typeface="+mj-lt"/>
                      </a:endParaRPr>
                    </a:p>
                  </a:txBody>
                  <a:tcPr/>
                </a:tc>
                <a:extLst>
                  <a:ext uri="{0D108BD9-81ED-4DB2-BD59-A6C34878D82A}">
                    <a16:rowId xmlns:a16="http://schemas.microsoft.com/office/drawing/2014/main" val="3172155107"/>
                  </a:ext>
                </a:extLst>
              </a:tr>
              <a:tr h="370840">
                <a:tc>
                  <a:txBody>
                    <a:bodyPr/>
                    <a:lstStyle/>
                    <a:p>
                      <a:r>
                        <a:rPr lang="fr-CH" sz="1400" noProof="0">
                          <a:latin typeface="+mj-lt"/>
                        </a:rPr>
                        <a:t>A quoi cela sert-il?</a:t>
                      </a:r>
                    </a:p>
                  </a:txBody>
                  <a:tcPr/>
                </a:tc>
                <a:tc>
                  <a:txBody>
                    <a:bodyPr/>
                    <a:lstStyle/>
                    <a:p>
                      <a:r>
                        <a:rPr lang="fr-CH" sz="1400" dirty="0">
                          <a:latin typeface="+mj-lt"/>
                        </a:rPr>
                        <a:t>Caractériser et compter des cellules ou des particules</a:t>
                      </a:r>
                      <a:endParaRPr lang="en-GB" sz="1400" dirty="0">
                        <a:latin typeface="+mj-lt"/>
                      </a:endParaRPr>
                    </a:p>
                  </a:txBody>
                  <a:tcPr/>
                </a:tc>
                <a:extLst>
                  <a:ext uri="{0D108BD9-81ED-4DB2-BD59-A6C34878D82A}">
                    <a16:rowId xmlns:a16="http://schemas.microsoft.com/office/drawing/2014/main" val="1519732402"/>
                  </a:ext>
                </a:extLst>
              </a:tr>
              <a:tr h="370840">
                <a:tc>
                  <a:txBody>
                    <a:bodyPr/>
                    <a:lstStyle/>
                    <a:p>
                      <a:r>
                        <a:rPr lang="fr-CH" sz="1400" noProof="0">
                          <a:latin typeface="+mj-lt"/>
                        </a:rPr>
                        <a:t>Comment est-ce que ça marche?</a:t>
                      </a:r>
                    </a:p>
                  </a:txBody>
                  <a:tcPr/>
                </a:tc>
                <a:tc>
                  <a:txBody>
                    <a:bodyPr/>
                    <a:lstStyle/>
                    <a:p>
                      <a:pPr marL="342900" indent="-342900">
                        <a:buFont typeface="+mj-lt"/>
                        <a:buAutoNum type="arabicPeriod"/>
                      </a:pPr>
                      <a:r>
                        <a:rPr lang="fr-CH" sz="1400" dirty="0">
                          <a:latin typeface="+mj-lt"/>
                        </a:rPr>
                        <a:t>Une suspension de cellules isolées passe devant un laser</a:t>
                      </a:r>
                    </a:p>
                    <a:p>
                      <a:pPr marL="342900" indent="-342900">
                        <a:buFont typeface="+mj-lt"/>
                        <a:buAutoNum type="arabicPeriod"/>
                      </a:pPr>
                      <a:r>
                        <a:rPr lang="fr-CH" sz="1400" dirty="0">
                          <a:latin typeface="+mj-lt"/>
                        </a:rPr>
                        <a:t>Des photomultiplicateurs détectent, pour chaque cellule: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400" dirty="0">
                          <a:latin typeface="+mj-lt"/>
                        </a:rPr>
                        <a:t>la lumière dispersée</a:t>
                      </a:r>
                      <a:endParaRPr lang="en-GB" sz="1400" dirty="0">
                        <a:latin typeface="+mj-lt"/>
                      </a:endParaRPr>
                    </a:p>
                    <a:p>
                      <a:pPr marL="742950" lvl="1" indent="-285750">
                        <a:buFont typeface="Arial" panose="020B0604020202020204" pitchFamily="34" charset="0"/>
                        <a:buChar char="•"/>
                      </a:pPr>
                      <a:r>
                        <a:rPr lang="fr-CH" sz="1400" dirty="0">
                          <a:latin typeface="+mj-lt"/>
                        </a:rPr>
                        <a:t>la fluorescence émise</a:t>
                      </a:r>
                    </a:p>
                  </a:txBody>
                  <a:tcPr/>
                </a:tc>
                <a:extLst>
                  <a:ext uri="{0D108BD9-81ED-4DB2-BD59-A6C34878D82A}">
                    <a16:rowId xmlns:a16="http://schemas.microsoft.com/office/drawing/2014/main" val="114418329"/>
                  </a:ext>
                </a:extLst>
              </a:tr>
              <a:tr h="370840">
                <a:tc>
                  <a:txBody>
                    <a:bodyPr/>
                    <a:lstStyle/>
                    <a:p>
                      <a:r>
                        <a:rPr lang="fr-CH" sz="1400" noProof="0" dirty="0">
                          <a:latin typeface="+mj-lt"/>
                        </a:rPr>
                        <a:t>A quoi ressemble un résultat de </a:t>
                      </a:r>
                      <a:r>
                        <a:rPr lang="fr-CH" sz="1400" noProof="0" dirty="0" err="1">
                          <a:latin typeface="+mj-lt"/>
                        </a:rPr>
                        <a:t>cytométrie</a:t>
                      </a:r>
                      <a:r>
                        <a:rPr lang="fr-CH" sz="1400" noProof="0" dirty="0">
                          <a:latin typeface="+mj-lt"/>
                        </a:rPr>
                        <a:t> de flux?</a:t>
                      </a:r>
                    </a:p>
                  </a:txBody>
                  <a:tcPr/>
                </a:tc>
                <a:tc>
                  <a:txBody>
                    <a:bodyPr/>
                    <a:lstStyle/>
                    <a:p>
                      <a:endParaRPr lang="fr-CH" sz="1400" dirty="0">
                        <a:latin typeface="+mj-lt"/>
                      </a:endParaRPr>
                    </a:p>
                    <a:p>
                      <a:endParaRPr lang="fr-CH" sz="1400" dirty="0">
                        <a:latin typeface="+mj-lt"/>
                      </a:endParaRPr>
                    </a:p>
                    <a:p>
                      <a:endParaRPr lang="fr-CH" sz="1400" dirty="0">
                        <a:latin typeface="+mj-lt"/>
                      </a:endParaRPr>
                    </a:p>
                    <a:p>
                      <a:endParaRPr lang="fr-CH" sz="1400" dirty="0">
                        <a:latin typeface="+mj-lt"/>
                      </a:endParaRPr>
                    </a:p>
                    <a:p>
                      <a:endParaRPr lang="fr-CH" sz="1400" dirty="0">
                        <a:latin typeface="+mj-lt"/>
                      </a:endParaRPr>
                    </a:p>
                    <a:p>
                      <a:endParaRPr lang="fr-CH" sz="1400" dirty="0">
                        <a:latin typeface="+mj-lt"/>
                      </a:endParaRPr>
                    </a:p>
                    <a:p>
                      <a:endParaRPr lang="fr-CH" sz="1400" dirty="0">
                        <a:latin typeface="+mj-lt"/>
                      </a:endParaRPr>
                    </a:p>
                    <a:p>
                      <a:endParaRPr lang="fr-CH" sz="1400" dirty="0">
                        <a:latin typeface="+mj-lt"/>
                      </a:endParaRPr>
                    </a:p>
                  </a:txBody>
                  <a:tcPr/>
                </a:tc>
                <a:extLst>
                  <a:ext uri="{0D108BD9-81ED-4DB2-BD59-A6C34878D82A}">
                    <a16:rowId xmlns:a16="http://schemas.microsoft.com/office/drawing/2014/main" val="415890153"/>
                  </a:ext>
                </a:extLst>
              </a:tr>
            </a:tbl>
          </a:graphicData>
        </a:graphic>
      </p:graphicFrame>
      <p:pic>
        <p:nvPicPr>
          <p:cNvPr id="9" name="Picture 8">
            <a:extLst>
              <a:ext uri="{FF2B5EF4-FFF2-40B4-BE49-F238E27FC236}">
                <a16:creationId xmlns:a16="http://schemas.microsoft.com/office/drawing/2014/main" id="{2A12A332-03A9-450E-84A3-437D672F7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2812" y="4017585"/>
            <a:ext cx="1710527" cy="1612783"/>
          </a:xfrm>
          <a:prstGeom prst="rect">
            <a:avLst/>
          </a:prstGeom>
        </p:spPr>
      </p:pic>
      <p:pic>
        <p:nvPicPr>
          <p:cNvPr id="10" name="Picture 9">
            <a:extLst>
              <a:ext uri="{FF2B5EF4-FFF2-40B4-BE49-F238E27FC236}">
                <a16:creationId xmlns:a16="http://schemas.microsoft.com/office/drawing/2014/main" id="{9FD83B60-4C33-4A35-8E38-031C7E4796B9}"/>
              </a:ext>
            </a:extLst>
          </p:cNvPr>
          <p:cNvPicPr>
            <a:picLocks noChangeAspect="1"/>
          </p:cNvPicPr>
          <p:nvPr/>
        </p:nvPicPr>
        <p:blipFill>
          <a:blip r:embed="rId3"/>
          <a:stretch>
            <a:fillRect/>
          </a:stretch>
        </p:blipFill>
        <p:spPr>
          <a:xfrm>
            <a:off x="3869321" y="3971645"/>
            <a:ext cx="1637423" cy="1598321"/>
          </a:xfrm>
          <a:prstGeom prst="rect">
            <a:avLst/>
          </a:prstGeom>
        </p:spPr>
      </p:pic>
      <p:sp>
        <p:nvSpPr>
          <p:cNvPr id="11" name="TextBox 10">
            <a:extLst>
              <a:ext uri="{FF2B5EF4-FFF2-40B4-BE49-F238E27FC236}">
                <a16:creationId xmlns:a16="http://schemas.microsoft.com/office/drawing/2014/main" id="{32C07A1A-F7A9-4614-A8DB-8D6A456E656B}"/>
              </a:ext>
            </a:extLst>
          </p:cNvPr>
          <p:cNvSpPr txBox="1"/>
          <p:nvPr/>
        </p:nvSpPr>
        <p:spPr>
          <a:xfrm>
            <a:off x="6485523" y="6265006"/>
            <a:ext cx="1644499"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CH" sz="1200" dirty="0">
                <a:latin typeface="+mj-lt"/>
                <a:hlinkClick r:id="rId4"/>
              </a:rPr>
              <a:t>Vidéo</a:t>
            </a:r>
            <a:r>
              <a:rPr lang="fr-CH" sz="1200" dirty="0">
                <a:latin typeface="+mj-lt"/>
              </a:rPr>
              <a:t> sur le principe de la </a:t>
            </a:r>
            <a:r>
              <a:rPr lang="fr-CH" sz="1200" dirty="0" err="1">
                <a:latin typeface="+mj-lt"/>
              </a:rPr>
              <a:t>cytométrie</a:t>
            </a:r>
            <a:r>
              <a:rPr lang="fr-CH" sz="1200" dirty="0">
                <a:latin typeface="+mj-lt"/>
              </a:rPr>
              <a:t> en flux</a:t>
            </a:r>
          </a:p>
        </p:txBody>
      </p:sp>
      <p:grpSp>
        <p:nvGrpSpPr>
          <p:cNvPr id="20" name="Group 19">
            <a:extLst>
              <a:ext uri="{FF2B5EF4-FFF2-40B4-BE49-F238E27FC236}">
                <a16:creationId xmlns:a16="http://schemas.microsoft.com/office/drawing/2014/main" id="{A8F336A6-44EA-49CD-91CF-7B04A0FE2BA9}"/>
              </a:ext>
            </a:extLst>
          </p:cNvPr>
          <p:cNvGrpSpPr/>
          <p:nvPr/>
        </p:nvGrpSpPr>
        <p:grpSpPr>
          <a:xfrm>
            <a:off x="6099252" y="2056283"/>
            <a:ext cx="1647865" cy="3895690"/>
            <a:chOff x="6434251" y="1961535"/>
            <a:chExt cx="1647865" cy="3895690"/>
          </a:xfrm>
        </p:grpSpPr>
        <p:grpSp>
          <p:nvGrpSpPr>
            <p:cNvPr id="18" name="Group 17">
              <a:extLst>
                <a:ext uri="{FF2B5EF4-FFF2-40B4-BE49-F238E27FC236}">
                  <a16:creationId xmlns:a16="http://schemas.microsoft.com/office/drawing/2014/main" id="{66EA5FBC-F5AA-4EB6-B34D-04E81EBAC5F3}"/>
                </a:ext>
              </a:extLst>
            </p:cNvPr>
            <p:cNvGrpSpPr/>
            <p:nvPr/>
          </p:nvGrpSpPr>
          <p:grpSpPr>
            <a:xfrm>
              <a:off x="7064477" y="1961535"/>
              <a:ext cx="1017639" cy="3895690"/>
              <a:chOff x="7064477" y="1961535"/>
              <a:chExt cx="1017639" cy="3895690"/>
            </a:xfrm>
          </p:grpSpPr>
          <p:sp>
            <p:nvSpPr>
              <p:cNvPr id="14" name="Arrow: Pentagon 13">
                <a:extLst>
                  <a:ext uri="{FF2B5EF4-FFF2-40B4-BE49-F238E27FC236}">
                    <a16:creationId xmlns:a16="http://schemas.microsoft.com/office/drawing/2014/main" id="{EFBCDA12-375C-42A1-9135-509091CA4019}"/>
                  </a:ext>
                </a:extLst>
              </p:cNvPr>
              <p:cNvSpPr/>
              <p:nvPr/>
            </p:nvSpPr>
            <p:spPr>
              <a:xfrm rot="5400000">
                <a:off x="6832190" y="2711787"/>
                <a:ext cx="1482213" cy="1017639"/>
              </a:xfrm>
              <a:prstGeom prst="homePlate">
                <a:avLst>
                  <a:gd name="adj" fmla="val 383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00">
                  <a:latin typeface="+mj-lt"/>
                </a:endParaRPr>
              </a:p>
            </p:txBody>
          </p:sp>
          <p:sp>
            <p:nvSpPr>
              <p:cNvPr id="16" name="Rectangle 15">
                <a:extLst>
                  <a:ext uri="{FF2B5EF4-FFF2-40B4-BE49-F238E27FC236}">
                    <a16:creationId xmlns:a16="http://schemas.microsoft.com/office/drawing/2014/main" id="{C2FCE273-1B6E-4361-B680-4785667ED2CE}"/>
                  </a:ext>
                </a:extLst>
              </p:cNvPr>
              <p:cNvSpPr/>
              <p:nvPr/>
            </p:nvSpPr>
            <p:spPr>
              <a:xfrm>
                <a:off x="7422078" y="1961535"/>
                <a:ext cx="302436" cy="37191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00">
                  <a:latin typeface="+mj-lt"/>
                </a:endParaRPr>
              </a:p>
            </p:txBody>
          </p:sp>
          <p:sp>
            <p:nvSpPr>
              <p:cNvPr id="17" name="Arrow: Pentagon 16">
                <a:extLst>
                  <a:ext uri="{FF2B5EF4-FFF2-40B4-BE49-F238E27FC236}">
                    <a16:creationId xmlns:a16="http://schemas.microsoft.com/office/drawing/2014/main" id="{73088FD4-ADFF-4C2C-A3C6-B0706BD0A3A1}"/>
                  </a:ext>
                </a:extLst>
              </p:cNvPr>
              <p:cNvSpPr/>
              <p:nvPr/>
            </p:nvSpPr>
            <p:spPr>
              <a:xfrm rot="5400000">
                <a:off x="7113128" y="5249670"/>
                <a:ext cx="920337" cy="294774"/>
              </a:xfrm>
              <a:prstGeom prst="homePlate">
                <a:avLst>
                  <a:gd name="adj" fmla="val 383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00">
                  <a:latin typeface="+mj-lt"/>
                </a:endParaRPr>
              </a:p>
            </p:txBody>
          </p:sp>
        </p:grpSp>
        <p:sp>
          <p:nvSpPr>
            <p:cNvPr id="19" name="Block Arc 18">
              <a:extLst>
                <a:ext uri="{FF2B5EF4-FFF2-40B4-BE49-F238E27FC236}">
                  <a16:creationId xmlns:a16="http://schemas.microsoft.com/office/drawing/2014/main" id="{65BA7616-EAE6-4181-BCB6-9A853B5B896C}"/>
                </a:ext>
              </a:extLst>
            </p:cNvPr>
            <p:cNvSpPr/>
            <p:nvPr/>
          </p:nvSpPr>
          <p:spPr>
            <a:xfrm rot="398427">
              <a:off x="6434251" y="2073987"/>
              <a:ext cx="907866" cy="811027"/>
            </a:xfrm>
            <a:prstGeom prst="blockArc">
              <a:avLst>
                <a:gd name="adj1" fmla="val 15429250"/>
                <a:gd name="adj2" fmla="val 0"/>
                <a:gd name="adj3" fmla="val 25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00">
                <a:solidFill>
                  <a:schemeClr val="tx1"/>
                </a:solidFill>
                <a:latin typeface="+mj-lt"/>
              </a:endParaRPr>
            </a:p>
          </p:txBody>
        </p:sp>
      </p:grpSp>
      <p:sp>
        <p:nvSpPr>
          <p:cNvPr id="21" name="TextBox 20">
            <a:extLst>
              <a:ext uri="{FF2B5EF4-FFF2-40B4-BE49-F238E27FC236}">
                <a16:creationId xmlns:a16="http://schemas.microsoft.com/office/drawing/2014/main" id="{5D5A9D0F-58CF-4DDE-8282-7BB13F610844}"/>
              </a:ext>
            </a:extLst>
          </p:cNvPr>
          <p:cNvSpPr txBox="1"/>
          <p:nvPr/>
        </p:nvSpPr>
        <p:spPr>
          <a:xfrm>
            <a:off x="5830556" y="1873011"/>
            <a:ext cx="1215929" cy="246221"/>
          </a:xfrm>
          <a:prstGeom prst="rect">
            <a:avLst/>
          </a:prstGeom>
          <a:noFill/>
        </p:spPr>
        <p:txBody>
          <a:bodyPr wrap="square" rtlCol="0">
            <a:spAutoFit/>
          </a:bodyPr>
          <a:lstStyle/>
          <a:p>
            <a:r>
              <a:rPr lang="fr-CH" sz="1000" dirty="0">
                <a:latin typeface="+mj-lt"/>
              </a:rPr>
              <a:t>Liquide de gaine</a:t>
            </a:r>
          </a:p>
        </p:txBody>
      </p:sp>
      <p:sp>
        <p:nvSpPr>
          <p:cNvPr id="23" name="TextBox 22">
            <a:extLst>
              <a:ext uri="{FF2B5EF4-FFF2-40B4-BE49-F238E27FC236}">
                <a16:creationId xmlns:a16="http://schemas.microsoft.com/office/drawing/2014/main" id="{EA85CB20-C86B-440C-B8D0-D281DD9CB7FE}"/>
              </a:ext>
            </a:extLst>
          </p:cNvPr>
          <p:cNvSpPr txBox="1"/>
          <p:nvPr/>
        </p:nvSpPr>
        <p:spPr>
          <a:xfrm>
            <a:off x="6729478" y="963714"/>
            <a:ext cx="1906351" cy="707886"/>
          </a:xfrm>
          <a:prstGeom prst="rect">
            <a:avLst/>
          </a:prstGeom>
          <a:noFill/>
        </p:spPr>
        <p:txBody>
          <a:bodyPr wrap="square" rtlCol="0">
            <a:spAutoFit/>
          </a:bodyPr>
          <a:lstStyle/>
          <a:p>
            <a:r>
              <a:rPr lang="fr-CH" sz="1000" dirty="0">
                <a:latin typeface="+mj-lt"/>
              </a:rPr>
              <a:t>Echantillon cellulaire (p.ex. sang complet, cellules de culture marquées, cellules exprimant des protéines fluorescentes, …)</a:t>
            </a:r>
          </a:p>
        </p:txBody>
      </p:sp>
      <p:sp>
        <p:nvSpPr>
          <p:cNvPr id="24" name="TextBox 23">
            <a:extLst>
              <a:ext uri="{FF2B5EF4-FFF2-40B4-BE49-F238E27FC236}">
                <a16:creationId xmlns:a16="http://schemas.microsoft.com/office/drawing/2014/main" id="{165BC699-ECB2-4081-9620-7881B35A9F8A}"/>
              </a:ext>
            </a:extLst>
          </p:cNvPr>
          <p:cNvSpPr txBox="1"/>
          <p:nvPr/>
        </p:nvSpPr>
        <p:spPr>
          <a:xfrm>
            <a:off x="7740221" y="3186376"/>
            <a:ext cx="1455398" cy="553998"/>
          </a:xfrm>
          <a:prstGeom prst="rect">
            <a:avLst/>
          </a:prstGeom>
          <a:noFill/>
        </p:spPr>
        <p:txBody>
          <a:bodyPr wrap="square" rtlCol="0">
            <a:spAutoFit/>
          </a:bodyPr>
          <a:lstStyle/>
          <a:p>
            <a:r>
              <a:rPr lang="fr-CH" sz="1000" dirty="0">
                <a:latin typeface="+mj-lt"/>
              </a:rPr>
              <a:t>Flux hydrodynamique (les cellules s’alignent en file)</a:t>
            </a:r>
          </a:p>
        </p:txBody>
      </p:sp>
      <p:sp>
        <p:nvSpPr>
          <p:cNvPr id="25" name="TextBox 24">
            <a:extLst>
              <a:ext uri="{FF2B5EF4-FFF2-40B4-BE49-F238E27FC236}">
                <a16:creationId xmlns:a16="http://schemas.microsoft.com/office/drawing/2014/main" id="{BAA3A5C2-94C3-47E2-86C3-52C68CEAED9B}"/>
              </a:ext>
            </a:extLst>
          </p:cNvPr>
          <p:cNvSpPr txBox="1"/>
          <p:nvPr/>
        </p:nvSpPr>
        <p:spPr>
          <a:xfrm>
            <a:off x="7855826" y="4122956"/>
            <a:ext cx="1476692" cy="400110"/>
          </a:xfrm>
          <a:prstGeom prst="rect">
            <a:avLst/>
          </a:prstGeom>
          <a:noFill/>
        </p:spPr>
        <p:txBody>
          <a:bodyPr wrap="square" rtlCol="0">
            <a:spAutoFit/>
          </a:bodyPr>
          <a:lstStyle/>
          <a:p>
            <a:r>
              <a:rPr lang="fr-CH" sz="1000" dirty="0">
                <a:latin typeface="+mj-lt"/>
              </a:rPr>
              <a:t>Détecteur de fluorescence</a:t>
            </a:r>
          </a:p>
        </p:txBody>
      </p:sp>
      <p:sp>
        <p:nvSpPr>
          <p:cNvPr id="26" name="TextBox 25">
            <a:extLst>
              <a:ext uri="{FF2B5EF4-FFF2-40B4-BE49-F238E27FC236}">
                <a16:creationId xmlns:a16="http://schemas.microsoft.com/office/drawing/2014/main" id="{00C2E1AD-A380-44B2-88E5-6C1D1B411A31}"/>
              </a:ext>
            </a:extLst>
          </p:cNvPr>
          <p:cNvSpPr txBox="1"/>
          <p:nvPr/>
        </p:nvSpPr>
        <p:spPr>
          <a:xfrm>
            <a:off x="7946220" y="4885067"/>
            <a:ext cx="1249399" cy="400110"/>
          </a:xfrm>
          <a:prstGeom prst="rect">
            <a:avLst/>
          </a:prstGeom>
          <a:noFill/>
        </p:spPr>
        <p:txBody>
          <a:bodyPr wrap="square" rtlCol="0">
            <a:spAutoFit/>
          </a:bodyPr>
          <a:lstStyle/>
          <a:p>
            <a:r>
              <a:rPr lang="fr-CH" sz="1000" dirty="0">
                <a:latin typeface="+mj-lt"/>
              </a:rPr>
              <a:t>Détecteur de la lumière dispersée</a:t>
            </a:r>
          </a:p>
        </p:txBody>
      </p:sp>
      <p:sp>
        <p:nvSpPr>
          <p:cNvPr id="27" name="Oval 26">
            <a:extLst>
              <a:ext uri="{FF2B5EF4-FFF2-40B4-BE49-F238E27FC236}">
                <a16:creationId xmlns:a16="http://schemas.microsoft.com/office/drawing/2014/main" id="{05CA790E-9949-487E-8969-B7CC6E555B4A}"/>
              </a:ext>
            </a:extLst>
          </p:cNvPr>
          <p:cNvSpPr/>
          <p:nvPr/>
        </p:nvSpPr>
        <p:spPr>
          <a:xfrm>
            <a:off x="7093351" y="2632486"/>
            <a:ext cx="229718" cy="255918"/>
          </a:xfrm>
          <a:prstGeom prst="ellipse">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00">
              <a:latin typeface="+mj-lt"/>
            </a:endParaRPr>
          </a:p>
        </p:txBody>
      </p:sp>
      <p:sp>
        <p:nvSpPr>
          <p:cNvPr id="28" name="Oval 27">
            <a:extLst>
              <a:ext uri="{FF2B5EF4-FFF2-40B4-BE49-F238E27FC236}">
                <a16:creationId xmlns:a16="http://schemas.microsoft.com/office/drawing/2014/main" id="{EEDFE639-A70E-419D-BEF1-676A4C7BBE1D}"/>
              </a:ext>
            </a:extLst>
          </p:cNvPr>
          <p:cNvSpPr/>
          <p:nvPr/>
        </p:nvSpPr>
        <p:spPr>
          <a:xfrm>
            <a:off x="6975174" y="2898985"/>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00">
              <a:latin typeface="+mj-lt"/>
            </a:endParaRPr>
          </a:p>
        </p:txBody>
      </p:sp>
      <p:sp>
        <p:nvSpPr>
          <p:cNvPr id="29" name="Oval 28">
            <a:extLst>
              <a:ext uri="{FF2B5EF4-FFF2-40B4-BE49-F238E27FC236}">
                <a16:creationId xmlns:a16="http://schemas.microsoft.com/office/drawing/2014/main" id="{7DF9000E-B564-4E2A-8358-3623831842AD}"/>
              </a:ext>
            </a:extLst>
          </p:cNvPr>
          <p:cNvSpPr/>
          <p:nvPr/>
        </p:nvSpPr>
        <p:spPr>
          <a:xfrm>
            <a:off x="7155373" y="2873306"/>
            <a:ext cx="219046" cy="20882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00">
              <a:latin typeface="+mj-lt"/>
            </a:endParaRPr>
          </a:p>
        </p:txBody>
      </p:sp>
      <p:sp>
        <p:nvSpPr>
          <p:cNvPr id="30" name="Oval 29">
            <a:extLst>
              <a:ext uri="{FF2B5EF4-FFF2-40B4-BE49-F238E27FC236}">
                <a16:creationId xmlns:a16="http://schemas.microsoft.com/office/drawing/2014/main" id="{E80B3369-A068-41C8-AA10-A6FBDD648C8A}"/>
              </a:ext>
            </a:extLst>
          </p:cNvPr>
          <p:cNvSpPr/>
          <p:nvPr/>
        </p:nvSpPr>
        <p:spPr>
          <a:xfrm>
            <a:off x="6936107" y="3234528"/>
            <a:ext cx="229718" cy="255918"/>
          </a:xfrm>
          <a:prstGeom prst="ellipse">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00">
              <a:latin typeface="+mj-lt"/>
            </a:endParaRPr>
          </a:p>
        </p:txBody>
      </p:sp>
      <p:sp>
        <p:nvSpPr>
          <p:cNvPr id="31" name="Oval 30">
            <a:extLst>
              <a:ext uri="{FF2B5EF4-FFF2-40B4-BE49-F238E27FC236}">
                <a16:creationId xmlns:a16="http://schemas.microsoft.com/office/drawing/2014/main" id="{422D4B65-7289-4F9B-806D-806BEBA71B20}"/>
              </a:ext>
            </a:extLst>
          </p:cNvPr>
          <p:cNvSpPr/>
          <p:nvPr/>
        </p:nvSpPr>
        <p:spPr>
          <a:xfrm>
            <a:off x="7127166" y="3094526"/>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00">
              <a:latin typeface="+mj-lt"/>
            </a:endParaRPr>
          </a:p>
        </p:txBody>
      </p:sp>
      <p:sp>
        <p:nvSpPr>
          <p:cNvPr id="32" name="Oval 31">
            <a:extLst>
              <a:ext uri="{FF2B5EF4-FFF2-40B4-BE49-F238E27FC236}">
                <a16:creationId xmlns:a16="http://schemas.microsoft.com/office/drawing/2014/main" id="{AFE0837E-4D41-4483-806E-6348443015FC}"/>
              </a:ext>
            </a:extLst>
          </p:cNvPr>
          <p:cNvSpPr/>
          <p:nvPr/>
        </p:nvSpPr>
        <p:spPr>
          <a:xfrm>
            <a:off x="7307773" y="3025706"/>
            <a:ext cx="219046" cy="20882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00">
              <a:latin typeface="+mj-lt"/>
            </a:endParaRPr>
          </a:p>
        </p:txBody>
      </p:sp>
      <p:sp>
        <p:nvSpPr>
          <p:cNvPr id="33" name="Oval 32">
            <a:extLst>
              <a:ext uri="{FF2B5EF4-FFF2-40B4-BE49-F238E27FC236}">
                <a16:creationId xmlns:a16="http://schemas.microsoft.com/office/drawing/2014/main" id="{7BD3F9FD-4E31-4297-BF30-4AB049D3BB5A}"/>
              </a:ext>
            </a:extLst>
          </p:cNvPr>
          <p:cNvSpPr/>
          <p:nvPr/>
        </p:nvSpPr>
        <p:spPr>
          <a:xfrm>
            <a:off x="6896647" y="3082128"/>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00">
              <a:latin typeface="+mj-lt"/>
            </a:endParaRPr>
          </a:p>
        </p:txBody>
      </p:sp>
      <p:sp>
        <p:nvSpPr>
          <p:cNvPr id="34" name="Oval 33">
            <a:extLst>
              <a:ext uri="{FF2B5EF4-FFF2-40B4-BE49-F238E27FC236}">
                <a16:creationId xmlns:a16="http://schemas.microsoft.com/office/drawing/2014/main" id="{9A446765-697A-455A-B92E-AE782B10D69C}"/>
              </a:ext>
            </a:extLst>
          </p:cNvPr>
          <p:cNvSpPr/>
          <p:nvPr/>
        </p:nvSpPr>
        <p:spPr>
          <a:xfrm>
            <a:off x="7406879" y="3015334"/>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00">
              <a:latin typeface="+mj-lt"/>
            </a:endParaRPr>
          </a:p>
        </p:txBody>
      </p:sp>
      <p:sp>
        <p:nvSpPr>
          <p:cNvPr id="35" name="Oval 34">
            <a:extLst>
              <a:ext uri="{FF2B5EF4-FFF2-40B4-BE49-F238E27FC236}">
                <a16:creationId xmlns:a16="http://schemas.microsoft.com/office/drawing/2014/main" id="{C9E7A6CB-275F-47BA-96D2-87725CBB29C5}"/>
              </a:ext>
            </a:extLst>
          </p:cNvPr>
          <p:cNvSpPr/>
          <p:nvPr/>
        </p:nvSpPr>
        <p:spPr>
          <a:xfrm>
            <a:off x="7279566" y="3246926"/>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00">
              <a:latin typeface="+mj-lt"/>
            </a:endParaRPr>
          </a:p>
        </p:txBody>
      </p:sp>
      <p:sp>
        <p:nvSpPr>
          <p:cNvPr id="36" name="Oval 35">
            <a:extLst>
              <a:ext uri="{FF2B5EF4-FFF2-40B4-BE49-F238E27FC236}">
                <a16:creationId xmlns:a16="http://schemas.microsoft.com/office/drawing/2014/main" id="{F545401B-965F-4FDC-A6EF-FFB47EFE12E9}"/>
              </a:ext>
            </a:extLst>
          </p:cNvPr>
          <p:cNvSpPr/>
          <p:nvPr/>
        </p:nvSpPr>
        <p:spPr>
          <a:xfrm>
            <a:off x="7431966" y="3399326"/>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00">
              <a:latin typeface="+mj-lt"/>
            </a:endParaRPr>
          </a:p>
        </p:txBody>
      </p:sp>
      <p:sp>
        <p:nvSpPr>
          <p:cNvPr id="37" name="Oval 36">
            <a:extLst>
              <a:ext uri="{FF2B5EF4-FFF2-40B4-BE49-F238E27FC236}">
                <a16:creationId xmlns:a16="http://schemas.microsoft.com/office/drawing/2014/main" id="{ABD8A900-762B-4E94-A668-2A65BD6D0990}"/>
              </a:ext>
            </a:extLst>
          </p:cNvPr>
          <p:cNvSpPr/>
          <p:nvPr/>
        </p:nvSpPr>
        <p:spPr>
          <a:xfrm>
            <a:off x="7043173" y="3471829"/>
            <a:ext cx="219046" cy="20882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00">
              <a:latin typeface="+mj-lt"/>
            </a:endParaRPr>
          </a:p>
        </p:txBody>
      </p:sp>
      <p:sp>
        <p:nvSpPr>
          <p:cNvPr id="38" name="Oval 37">
            <a:extLst>
              <a:ext uri="{FF2B5EF4-FFF2-40B4-BE49-F238E27FC236}">
                <a16:creationId xmlns:a16="http://schemas.microsoft.com/office/drawing/2014/main" id="{50EC7565-F71B-4334-BC03-A236EDB46586}"/>
              </a:ext>
            </a:extLst>
          </p:cNvPr>
          <p:cNvSpPr/>
          <p:nvPr/>
        </p:nvSpPr>
        <p:spPr>
          <a:xfrm>
            <a:off x="7117438" y="3275124"/>
            <a:ext cx="219046" cy="20882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00">
              <a:latin typeface="+mj-lt"/>
            </a:endParaRPr>
          </a:p>
        </p:txBody>
      </p:sp>
      <p:sp>
        <p:nvSpPr>
          <p:cNvPr id="39" name="Oval 38">
            <a:extLst>
              <a:ext uri="{FF2B5EF4-FFF2-40B4-BE49-F238E27FC236}">
                <a16:creationId xmlns:a16="http://schemas.microsoft.com/office/drawing/2014/main" id="{DF2BF559-C746-4033-AA07-AFE3B7445CDB}"/>
              </a:ext>
            </a:extLst>
          </p:cNvPr>
          <p:cNvSpPr/>
          <p:nvPr/>
        </p:nvSpPr>
        <p:spPr>
          <a:xfrm>
            <a:off x="7201874" y="3391578"/>
            <a:ext cx="229718" cy="255918"/>
          </a:xfrm>
          <a:prstGeom prst="ellipse">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00">
              <a:latin typeface="+mj-lt"/>
            </a:endParaRPr>
          </a:p>
        </p:txBody>
      </p:sp>
      <p:sp>
        <p:nvSpPr>
          <p:cNvPr id="40" name="Oval 39">
            <a:extLst>
              <a:ext uri="{FF2B5EF4-FFF2-40B4-BE49-F238E27FC236}">
                <a16:creationId xmlns:a16="http://schemas.microsoft.com/office/drawing/2014/main" id="{E9B1DFEA-94F2-4FCD-8205-A510B0ADF901}"/>
              </a:ext>
            </a:extLst>
          </p:cNvPr>
          <p:cNvSpPr/>
          <p:nvPr/>
        </p:nvSpPr>
        <p:spPr>
          <a:xfrm>
            <a:off x="7152696" y="4491570"/>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00">
              <a:latin typeface="+mj-lt"/>
            </a:endParaRPr>
          </a:p>
        </p:txBody>
      </p:sp>
      <p:sp>
        <p:nvSpPr>
          <p:cNvPr id="41" name="Oval 40">
            <a:extLst>
              <a:ext uri="{FF2B5EF4-FFF2-40B4-BE49-F238E27FC236}">
                <a16:creationId xmlns:a16="http://schemas.microsoft.com/office/drawing/2014/main" id="{ADB920E6-DF8A-4B4E-98ED-7F1B29D433A0}"/>
              </a:ext>
            </a:extLst>
          </p:cNvPr>
          <p:cNvSpPr/>
          <p:nvPr/>
        </p:nvSpPr>
        <p:spPr>
          <a:xfrm>
            <a:off x="7156410" y="4797131"/>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00">
              <a:latin typeface="+mj-lt"/>
            </a:endParaRPr>
          </a:p>
        </p:txBody>
      </p:sp>
      <p:sp>
        <p:nvSpPr>
          <p:cNvPr id="42" name="Oval 41">
            <a:extLst>
              <a:ext uri="{FF2B5EF4-FFF2-40B4-BE49-F238E27FC236}">
                <a16:creationId xmlns:a16="http://schemas.microsoft.com/office/drawing/2014/main" id="{BEC44E28-591E-4EBB-A3F8-6277D835EAE2}"/>
              </a:ext>
            </a:extLst>
          </p:cNvPr>
          <p:cNvSpPr/>
          <p:nvPr/>
        </p:nvSpPr>
        <p:spPr>
          <a:xfrm>
            <a:off x="7152695" y="4292745"/>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00">
              <a:latin typeface="+mj-lt"/>
            </a:endParaRPr>
          </a:p>
        </p:txBody>
      </p:sp>
      <p:sp>
        <p:nvSpPr>
          <p:cNvPr id="43" name="Oval 42">
            <a:extLst>
              <a:ext uri="{FF2B5EF4-FFF2-40B4-BE49-F238E27FC236}">
                <a16:creationId xmlns:a16="http://schemas.microsoft.com/office/drawing/2014/main" id="{D721A1AA-F4F3-4EC7-B133-30F8733B2EA4}"/>
              </a:ext>
            </a:extLst>
          </p:cNvPr>
          <p:cNvSpPr/>
          <p:nvPr/>
        </p:nvSpPr>
        <p:spPr>
          <a:xfrm>
            <a:off x="7114152" y="4990493"/>
            <a:ext cx="229718" cy="255918"/>
          </a:xfrm>
          <a:prstGeom prst="ellipse">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00">
              <a:latin typeface="+mj-lt"/>
            </a:endParaRPr>
          </a:p>
        </p:txBody>
      </p:sp>
      <p:sp>
        <p:nvSpPr>
          <p:cNvPr id="44" name="Oval 43">
            <a:extLst>
              <a:ext uri="{FF2B5EF4-FFF2-40B4-BE49-F238E27FC236}">
                <a16:creationId xmlns:a16="http://schemas.microsoft.com/office/drawing/2014/main" id="{DA3D136B-4946-4E54-A259-D531F75343FD}"/>
              </a:ext>
            </a:extLst>
          </p:cNvPr>
          <p:cNvSpPr/>
          <p:nvPr/>
        </p:nvSpPr>
        <p:spPr>
          <a:xfrm>
            <a:off x="7128774" y="4018545"/>
            <a:ext cx="219046" cy="20882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00">
              <a:latin typeface="+mj-lt"/>
            </a:endParaRPr>
          </a:p>
        </p:txBody>
      </p:sp>
      <p:sp>
        <p:nvSpPr>
          <p:cNvPr id="45" name="Oval 44">
            <a:extLst>
              <a:ext uri="{FF2B5EF4-FFF2-40B4-BE49-F238E27FC236}">
                <a16:creationId xmlns:a16="http://schemas.microsoft.com/office/drawing/2014/main" id="{3D3E708A-5ED0-4A17-99BE-DE785FAB3C1F}"/>
              </a:ext>
            </a:extLst>
          </p:cNvPr>
          <p:cNvSpPr/>
          <p:nvPr/>
        </p:nvSpPr>
        <p:spPr>
          <a:xfrm>
            <a:off x="7130432" y="5294766"/>
            <a:ext cx="219046" cy="20882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00">
              <a:latin typeface="+mj-lt"/>
            </a:endParaRPr>
          </a:p>
        </p:txBody>
      </p:sp>
      <p:cxnSp>
        <p:nvCxnSpPr>
          <p:cNvPr id="50" name="Straight Arrow Connector 49">
            <a:extLst>
              <a:ext uri="{FF2B5EF4-FFF2-40B4-BE49-F238E27FC236}">
                <a16:creationId xmlns:a16="http://schemas.microsoft.com/office/drawing/2014/main" id="{B6F56409-442F-43E7-8A43-CC03BCDDE48C}"/>
              </a:ext>
            </a:extLst>
          </p:cNvPr>
          <p:cNvCxnSpPr>
            <a:cxnSpLocks/>
          </p:cNvCxnSpPr>
          <p:nvPr/>
        </p:nvCxnSpPr>
        <p:spPr>
          <a:xfrm>
            <a:off x="7219608" y="1791185"/>
            <a:ext cx="2796" cy="4222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2" name="Straight Arrow Connector 51">
            <a:extLst>
              <a:ext uri="{FF2B5EF4-FFF2-40B4-BE49-F238E27FC236}">
                <a16:creationId xmlns:a16="http://schemas.microsoft.com/office/drawing/2014/main" id="{DCA5E266-C636-466D-BD62-4787A8074427}"/>
              </a:ext>
            </a:extLst>
          </p:cNvPr>
          <p:cNvCxnSpPr>
            <a:stCxn id="41" idx="6"/>
          </p:cNvCxnSpPr>
          <p:nvPr/>
        </p:nvCxnSpPr>
        <p:spPr>
          <a:xfrm>
            <a:off x="7292527" y="4869635"/>
            <a:ext cx="563298" cy="246265"/>
          </a:xfrm>
          <a:prstGeom prst="straightConnector1">
            <a:avLst/>
          </a:prstGeom>
          <a:ln w="57150">
            <a:tailEnd type="triangle"/>
          </a:ln>
        </p:spPr>
        <p:style>
          <a:lnRef idx="3">
            <a:schemeClr val="accent3"/>
          </a:lnRef>
          <a:fillRef idx="0">
            <a:schemeClr val="accent3"/>
          </a:fillRef>
          <a:effectRef idx="2">
            <a:schemeClr val="accent3"/>
          </a:effectRef>
          <a:fontRef idx="minor">
            <a:schemeClr val="tx1"/>
          </a:fontRef>
        </p:style>
      </p:cxnSp>
      <p:cxnSp>
        <p:nvCxnSpPr>
          <p:cNvPr id="54" name="Straight Arrow Connector 53">
            <a:extLst>
              <a:ext uri="{FF2B5EF4-FFF2-40B4-BE49-F238E27FC236}">
                <a16:creationId xmlns:a16="http://schemas.microsoft.com/office/drawing/2014/main" id="{39F267DF-77F2-4477-BCEC-36255B3B4BAE}"/>
              </a:ext>
            </a:extLst>
          </p:cNvPr>
          <p:cNvCxnSpPr/>
          <p:nvPr/>
        </p:nvCxnSpPr>
        <p:spPr>
          <a:xfrm flipV="1">
            <a:off x="7268422" y="4331247"/>
            <a:ext cx="634617" cy="500072"/>
          </a:xfrm>
          <a:prstGeom prst="straightConnector1">
            <a:avLst/>
          </a:prstGeom>
          <a:ln w="57150">
            <a:solidFill>
              <a:srgbClr val="00FF00"/>
            </a:solidFill>
            <a:tailEnd type="triangle"/>
          </a:ln>
        </p:spPr>
        <p:style>
          <a:lnRef idx="3">
            <a:schemeClr val="accent4"/>
          </a:lnRef>
          <a:fillRef idx="0">
            <a:schemeClr val="accent4"/>
          </a:fillRef>
          <a:effectRef idx="2">
            <a:schemeClr val="accent4"/>
          </a:effectRef>
          <a:fontRef idx="minor">
            <a:schemeClr val="tx1"/>
          </a:fontRef>
        </p:style>
      </p:cxnSp>
      <p:sp>
        <p:nvSpPr>
          <p:cNvPr id="13" name="Arrow: Pentagon 12">
            <a:extLst>
              <a:ext uri="{FF2B5EF4-FFF2-40B4-BE49-F238E27FC236}">
                <a16:creationId xmlns:a16="http://schemas.microsoft.com/office/drawing/2014/main" id="{724114FC-83D8-4DBF-BA42-913B0B5D2638}"/>
              </a:ext>
            </a:extLst>
          </p:cNvPr>
          <p:cNvSpPr/>
          <p:nvPr/>
        </p:nvSpPr>
        <p:spPr>
          <a:xfrm>
            <a:off x="5895029" y="4636577"/>
            <a:ext cx="1260193" cy="479323"/>
          </a:xfrm>
          <a:prstGeom prst="homePlat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dirty="0">
                <a:latin typeface="+mj-lt"/>
              </a:rPr>
              <a:t>Laser</a:t>
            </a:r>
          </a:p>
        </p:txBody>
      </p:sp>
      <p:sp>
        <p:nvSpPr>
          <p:cNvPr id="57" name="Oval 56">
            <a:extLst>
              <a:ext uri="{FF2B5EF4-FFF2-40B4-BE49-F238E27FC236}">
                <a16:creationId xmlns:a16="http://schemas.microsoft.com/office/drawing/2014/main" id="{87F2AB7D-4D2C-443A-93F9-28D298643744}"/>
              </a:ext>
            </a:extLst>
          </p:cNvPr>
          <p:cNvSpPr/>
          <p:nvPr/>
        </p:nvSpPr>
        <p:spPr>
          <a:xfrm>
            <a:off x="7215199" y="3669799"/>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00">
              <a:latin typeface="+mj-lt"/>
            </a:endParaRPr>
          </a:p>
        </p:txBody>
      </p:sp>
      <p:sp>
        <p:nvSpPr>
          <p:cNvPr id="58" name="Oval 57">
            <a:extLst>
              <a:ext uri="{FF2B5EF4-FFF2-40B4-BE49-F238E27FC236}">
                <a16:creationId xmlns:a16="http://schemas.microsoft.com/office/drawing/2014/main" id="{514A8ED6-B176-4F34-8B86-106BC137E203}"/>
              </a:ext>
            </a:extLst>
          </p:cNvPr>
          <p:cNvSpPr/>
          <p:nvPr/>
        </p:nvSpPr>
        <p:spPr>
          <a:xfrm>
            <a:off x="7147140" y="3839769"/>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00">
              <a:latin typeface="+mj-lt"/>
            </a:endParaRPr>
          </a:p>
        </p:txBody>
      </p:sp>
      <p:sp>
        <p:nvSpPr>
          <p:cNvPr id="59" name="Oval 58">
            <a:extLst>
              <a:ext uri="{FF2B5EF4-FFF2-40B4-BE49-F238E27FC236}">
                <a16:creationId xmlns:a16="http://schemas.microsoft.com/office/drawing/2014/main" id="{8F65F80F-E35E-4A9C-BAF7-04E78C76683F}"/>
              </a:ext>
            </a:extLst>
          </p:cNvPr>
          <p:cNvSpPr/>
          <p:nvPr/>
        </p:nvSpPr>
        <p:spPr>
          <a:xfrm>
            <a:off x="7171656" y="5569966"/>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00">
              <a:latin typeface="+mj-lt"/>
            </a:endParaRPr>
          </a:p>
        </p:txBody>
      </p:sp>
      <p:sp>
        <p:nvSpPr>
          <p:cNvPr id="60" name="TextBox 59">
            <a:extLst>
              <a:ext uri="{FF2B5EF4-FFF2-40B4-BE49-F238E27FC236}">
                <a16:creationId xmlns:a16="http://schemas.microsoft.com/office/drawing/2014/main" id="{C2F0968A-5D02-4D87-A412-504DEECB5693}"/>
              </a:ext>
            </a:extLst>
          </p:cNvPr>
          <p:cNvSpPr txBox="1"/>
          <p:nvPr/>
        </p:nvSpPr>
        <p:spPr>
          <a:xfrm>
            <a:off x="7028926" y="5964810"/>
            <a:ext cx="1003801" cy="246221"/>
          </a:xfrm>
          <a:prstGeom prst="rect">
            <a:avLst/>
          </a:prstGeom>
          <a:noFill/>
        </p:spPr>
        <p:txBody>
          <a:bodyPr wrap="none" rtlCol="0">
            <a:spAutoFit/>
          </a:bodyPr>
          <a:lstStyle/>
          <a:p>
            <a:r>
              <a:rPr lang="fr-CH" sz="1000" dirty="0">
                <a:latin typeface="+mj-lt"/>
              </a:rPr>
              <a:t>Sortie / captage</a:t>
            </a:r>
          </a:p>
        </p:txBody>
      </p:sp>
      <p:cxnSp>
        <p:nvCxnSpPr>
          <p:cNvPr id="5" name="Straight Arrow Connector 4">
            <a:extLst>
              <a:ext uri="{FF2B5EF4-FFF2-40B4-BE49-F238E27FC236}">
                <a16:creationId xmlns:a16="http://schemas.microsoft.com/office/drawing/2014/main" id="{CF66DC15-CC7F-4607-ACA6-F19C5CA4271D}"/>
              </a:ext>
            </a:extLst>
          </p:cNvPr>
          <p:cNvCxnSpPr>
            <a:cxnSpLocks/>
          </p:cNvCxnSpPr>
          <p:nvPr/>
        </p:nvCxnSpPr>
        <p:spPr>
          <a:xfrm>
            <a:off x="6058492" y="2200988"/>
            <a:ext cx="625076" cy="632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5323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BCFDD-DB94-4372-9786-72A3AE76DE74}"/>
              </a:ext>
            </a:extLst>
          </p:cNvPr>
          <p:cNvSpPr>
            <a:spLocks noGrp="1"/>
          </p:cNvSpPr>
          <p:nvPr>
            <p:ph type="title"/>
          </p:nvPr>
        </p:nvSpPr>
        <p:spPr/>
        <p:txBody>
          <a:bodyPr/>
          <a:lstStyle/>
          <a:p>
            <a:r>
              <a:rPr lang="fr-CH"/>
              <a:t>Cytométrie en flux: équipement</a:t>
            </a:r>
          </a:p>
        </p:txBody>
      </p:sp>
      <p:pic>
        <p:nvPicPr>
          <p:cNvPr id="3" name="Picture 2">
            <a:extLst>
              <a:ext uri="{FF2B5EF4-FFF2-40B4-BE49-F238E27FC236}">
                <a16:creationId xmlns:a16="http://schemas.microsoft.com/office/drawing/2014/main" id="{C27D3DAD-0533-45B4-9296-7955B2A0E9D4}"/>
              </a:ext>
            </a:extLst>
          </p:cNvPr>
          <p:cNvPicPr>
            <a:picLocks noChangeAspect="1"/>
          </p:cNvPicPr>
          <p:nvPr/>
        </p:nvPicPr>
        <p:blipFill rotWithShape="1">
          <a:blip r:embed="rId2"/>
          <a:srcRect b="7125"/>
          <a:stretch/>
        </p:blipFill>
        <p:spPr>
          <a:xfrm>
            <a:off x="1788724" y="1527114"/>
            <a:ext cx="4666901" cy="2971144"/>
          </a:xfrm>
          <a:prstGeom prst="rect">
            <a:avLst/>
          </a:prstGeom>
        </p:spPr>
      </p:pic>
      <p:sp>
        <p:nvSpPr>
          <p:cNvPr id="4" name="TextBox 3">
            <a:extLst>
              <a:ext uri="{FF2B5EF4-FFF2-40B4-BE49-F238E27FC236}">
                <a16:creationId xmlns:a16="http://schemas.microsoft.com/office/drawing/2014/main" id="{1EAC68A5-2A28-4CDB-BE0C-D4B20A33FC4F}"/>
              </a:ext>
            </a:extLst>
          </p:cNvPr>
          <p:cNvSpPr txBox="1"/>
          <p:nvPr/>
        </p:nvSpPr>
        <p:spPr>
          <a:xfrm>
            <a:off x="210168" y="2543474"/>
            <a:ext cx="1228229" cy="923330"/>
          </a:xfrm>
          <a:prstGeom prst="rect">
            <a:avLst/>
          </a:prstGeom>
          <a:noFill/>
        </p:spPr>
        <p:txBody>
          <a:bodyPr wrap="square" rtlCol="0">
            <a:spAutoFit/>
          </a:bodyPr>
          <a:lstStyle/>
          <a:p>
            <a:r>
              <a:rPr lang="fr-CH"/>
              <a:t>Source de lumière (laser)</a:t>
            </a:r>
          </a:p>
        </p:txBody>
      </p:sp>
      <p:sp>
        <p:nvSpPr>
          <p:cNvPr id="5" name="TextBox 4">
            <a:extLst>
              <a:ext uri="{FF2B5EF4-FFF2-40B4-BE49-F238E27FC236}">
                <a16:creationId xmlns:a16="http://schemas.microsoft.com/office/drawing/2014/main" id="{176584DC-8C03-4556-ACB4-8B1349A920D0}"/>
              </a:ext>
            </a:extLst>
          </p:cNvPr>
          <p:cNvSpPr txBox="1"/>
          <p:nvPr/>
        </p:nvSpPr>
        <p:spPr>
          <a:xfrm>
            <a:off x="1032386" y="1181938"/>
            <a:ext cx="2793223" cy="646331"/>
          </a:xfrm>
          <a:prstGeom prst="rect">
            <a:avLst/>
          </a:prstGeom>
          <a:noFill/>
        </p:spPr>
        <p:txBody>
          <a:bodyPr wrap="square" rtlCol="0">
            <a:spAutoFit/>
          </a:bodyPr>
          <a:lstStyle/>
          <a:p>
            <a:r>
              <a:rPr lang="fr-CH"/>
              <a:t>Entrée </a:t>
            </a:r>
          </a:p>
          <a:p>
            <a:r>
              <a:rPr lang="fr-CH"/>
              <a:t>(cellules et liquide de gaine)</a:t>
            </a:r>
          </a:p>
        </p:txBody>
      </p:sp>
      <p:sp>
        <p:nvSpPr>
          <p:cNvPr id="6" name="TextBox 5">
            <a:extLst>
              <a:ext uri="{FF2B5EF4-FFF2-40B4-BE49-F238E27FC236}">
                <a16:creationId xmlns:a16="http://schemas.microsoft.com/office/drawing/2014/main" id="{8B880D77-300A-45E3-8290-ED82CD05A9ED}"/>
              </a:ext>
            </a:extLst>
          </p:cNvPr>
          <p:cNvSpPr txBox="1"/>
          <p:nvPr/>
        </p:nvSpPr>
        <p:spPr>
          <a:xfrm>
            <a:off x="2427820" y="5096325"/>
            <a:ext cx="2148314" cy="923330"/>
          </a:xfrm>
          <a:prstGeom prst="rect">
            <a:avLst/>
          </a:prstGeom>
          <a:noFill/>
        </p:spPr>
        <p:txBody>
          <a:bodyPr wrap="square" rtlCol="0">
            <a:spAutoFit/>
          </a:bodyPr>
          <a:lstStyle/>
          <a:p>
            <a:r>
              <a:rPr lang="fr-CH"/>
              <a:t>Sortie (déchets ou capteurs dans le cas du FACS)</a:t>
            </a:r>
          </a:p>
        </p:txBody>
      </p:sp>
      <p:sp>
        <p:nvSpPr>
          <p:cNvPr id="7" name="TextBox 6">
            <a:extLst>
              <a:ext uri="{FF2B5EF4-FFF2-40B4-BE49-F238E27FC236}">
                <a16:creationId xmlns:a16="http://schemas.microsoft.com/office/drawing/2014/main" id="{F32DF1A3-BE08-435D-994D-BD5B17EB13FD}"/>
              </a:ext>
            </a:extLst>
          </p:cNvPr>
          <p:cNvSpPr txBox="1"/>
          <p:nvPr/>
        </p:nvSpPr>
        <p:spPr>
          <a:xfrm>
            <a:off x="5760957" y="3636945"/>
            <a:ext cx="2141997" cy="369332"/>
          </a:xfrm>
          <a:prstGeom prst="rect">
            <a:avLst/>
          </a:prstGeom>
          <a:noFill/>
        </p:spPr>
        <p:txBody>
          <a:bodyPr wrap="none" rtlCol="0">
            <a:spAutoFit/>
          </a:bodyPr>
          <a:lstStyle/>
          <a:p>
            <a:r>
              <a:rPr lang="fr-CH"/>
              <a:t>Photomultiplicateurs</a:t>
            </a:r>
          </a:p>
        </p:txBody>
      </p:sp>
      <p:sp>
        <p:nvSpPr>
          <p:cNvPr id="8" name="TextBox 7">
            <a:extLst>
              <a:ext uri="{FF2B5EF4-FFF2-40B4-BE49-F238E27FC236}">
                <a16:creationId xmlns:a16="http://schemas.microsoft.com/office/drawing/2014/main" id="{8207DEE6-FD4D-4569-8B54-ECE04B974C3B}"/>
              </a:ext>
            </a:extLst>
          </p:cNvPr>
          <p:cNvSpPr txBox="1"/>
          <p:nvPr/>
        </p:nvSpPr>
        <p:spPr>
          <a:xfrm>
            <a:off x="5622310" y="1089176"/>
            <a:ext cx="3251403" cy="369332"/>
          </a:xfrm>
          <a:prstGeom prst="rect">
            <a:avLst/>
          </a:prstGeom>
          <a:noFill/>
        </p:spPr>
        <p:txBody>
          <a:bodyPr wrap="none" rtlCol="0">
            <a:spAutoFit/>
          </a:bodyPr>
          <a:lstStyle/>
          <a:p>
            <a:r>
              <a:rPr lang="fr-CH"/>
              <a:t>Ordinateur et software d’analyse</a:t>
            </a:r>
          </a:p>
        </p:txBody>
      </p:sp>
      <p:sp>
        <p:nvSpPr>
          <p:cNvPr id="9" name="TextBox 8">
            <a:extLst>
              <a:ext uri="{FF2B5EF4-FFF2-40B4-BE49-F238E27FC236}">
                <a16:creationId xmlns:a16="http://schemas.microsoft.com/office/drawing/2014/main" id="{1FA33D19-9794-4C68-98D9-AD2BDD53D07E}"/>
              </a:ext>
            </a:extLst>
          </p:cNvPr>
          <p:cNvSpPr txBox="1"/>
          <p:nvPr/>
        </p:nvSpPr>
        <p:spPr>
          <a:xfrm>
            <a:off x="4188559" y="1089176"/>
            <a:ext cx="946669" cy="369332"/>
          </a:xfrm>
          <a:prstGeom prst="rect">
            <a:avLst/>
          </a:prstGeom>
          <a:noFill/>
        </p:spPr>
        <p:txBody>
          <a:bodyPr wrap="none" rtlCol="0">
            <a:spAutoFit/>
          </a:bodyPr>
          <a:lstStyle/>
          <a:p>
            <a:r>
              <a:rPr lang="fr-CH"/>
              <a:t>Optique</a:t>
            </a:r>
          </a:p>
        </p:txBody>
      </p:sp>
      <p:cxnSp>
        <p:nvCxnSpPr>
          <p:cNvPr id="11" name="Straight Arrow Connector 10">
            <a:extLst>
              <a:ext uri="{FF2B5EF4-FFF2-40B4-BE49-F238E27FC236}">
                <a16:creationId xmlns:a16="http://schemas.microsoft.com/office/drawing/2014/main" id="{8CA79A6E-02B2-459A-89BB-F386CBA92256}"/>
              </a:ext>
            </a:extLst>
          </p:cNvPr>
          <p:cNvCxnSpPr/>
          <p:nvPr/>
        </p:nvCxnSpPr>
        <p:spPr>
          <a:xfrm>
            <a:off x="1032387" y="3008671"/>
            <a:ext cx="75633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55F28EEE-6008-4570-971F-227C635B0F29}"/>
              </a:ext>
            </a:extLst>
          </p:cNvPr>
          <p:cNvCxnSpPr/>
          <p:nvPr/>
        </p:nvCxnSpPr>
        <p:spPr>
          <a:xfrm>
            <a:off x="2300748" y="1828269"/>
            <a:ext cx="405581" cy="3692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125EA15B-7EE8-4E3E-AF7E-10117E0AB4A9}"/>
              </a:ext>
            </a:extLst>
          </p:cNvPr>
          <p:cNvCxnSpPr>
            <a:stCxn id="9" idx="2"/>
          </p:cNvCxnSpPr>
          <p:nvPr/>
        </p:nvCxnSpPr>
        <p:spPr>
          <a:xfrm flipH="1">
            <a:off x="3591232" y="1458508"/>
            <a:ext cx="1070662" cy="14985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FDA27693-1376-43F5-8A41-47F167819BEC}"/>
              </a:ext>
            </a:extLst>
          </p:cNvPr>
          <p:cNvCxnSpPr>
            <a:stCxn id="9" idx="2"/>
          </p:cNvCxnSpPr>
          <p:nvPr/>
        </p:nvCxnSpPr>
        <p:spPr>
          <a:xfrm flipH="1">
            <a:off x="4072012" y="1458508"/>
            <a:ext cx="589882" cy="12035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6D6EBEE5-EBFF-4729-95BB-2D7FFB9B7C7A}"/>
              </a:ext>
            </a:extLst>
          </p:cNvPr>
          <p:cNvCxnSpPr>
            <a:stCxn id="9" idx="2"/>
          </p:cNvCxnSpPr>
          <p:nvPr/>
        </p:nvCxnSpPr>
        <p:spPr>
          <a:xfrm flipH="1">
            <a:off x="4508838" y="1458508"/>
            <a:ext cx="153056" cy="7492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9C393C10-D03D-4F0D-B6B3-CE2F50FB1355}"/>
              </a:ext>
            </a:extLst>
          </p:cNvPr>
          <p:cNvCxnSpPr>
            <a:stCxn id="9" idx="2"/>
          </p:cNvCxnSpPr>
          <p:nvPr/>
        </p:nvCxnSpPr>
        <p:spPr>
          <a:xfrm>
            <a:off x="4661894" y="1458508"/>
            <a:ext cx="209892" cy="5543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59D595B6-2739-4272-9390-340EE372294A}"/>
              </a:ext>
            </a:extLst>
          </p:cNvPr>
          <p:cNvCxnSpPr>
            <a:stCxn id="7" idx="1"/>
          </p:cNvCxnSpPr>
          <p:nvPr/>
        </p:nvCxnSpPr>
        <p:spPr>
          <a:xfrm flipH="1">
            <a:off x="4380287" y="3821611"/>
            <a:ext cx="1380670" cy="45542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578272C5-E95E-477D-B24C-708EC48A6D58}"/>
              </a:ext>
            </a:extLst>
          </p:cNvPr>
          <p:cNvCxnSpPr>
            <a:stCxn id="7" idx="1"/>
          </p:cNvCxnSpPr>
          <p:nvPr/>
        </p:nvCxnSpPr>
        <p:spPr>
          <a:xfrm flipV="1">
            <a:off x="5760957" y="2587453"/>
            <a:ext cx="72030" cy="123415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A88B73E7-8136-45B3-8B00-D2A20BB6F6A7}"/>
              </a:ext>
            </a:extLst>
          </p:cNvPr>
          <p:cNvCxnSpPr/>
          <p:nvPr/>
        </p:nvCxnSpPr>
        <p:spPr>
          <a:xfrm flipH="1" flipV="1">
            <a:off x="5070622" y="3366190"/>
            <a:ext cx="690335" cy="45542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a:extLst>
              <a:ext uri="{FF2B5EF4-FFF2-40B4-BE49-F238E27FC236}">
                <a16:creationId xmlns:a16="http://schemas.microsoft.com/office/drawing/2014/main" id="{6C255C52-4878-44BC-BCBB-BD6B8921E144}"/>
              </a:ext>
            </a:extLst>
          </p:cNvPr>
          <p:cNvCxnSpPr/>
          <p:nvPr/>
        </p:nvCxnSpPr>
        <p:spPr>
          <a:xfrm flipH="1">
            <a:off x="6164826" y="1458508"/>
            <a:ext cx="425685" cy="5543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D41D97A0-C69D-4973-A402-1EB55BAA76B2}"/>
              </a:ext>
            </a:extLst>
          </p:cNvPr>
          <p:cNvCxnSpPr>
            <a:cxnSpLocks/>
            <a:stCxn id="6" idx="0"/>
          </p:cNvCxnSpPr>
          <p:nvPr/>
        </p:nvCxnSpPr>
        <p:spPr>
          <a:xfrm flipH="1" flipV="1">
            <a:off x="3144953" y="4549877"/>
            <a:ext cx="357024" cy="5464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32" name="Picture 31">
            <a:extLst>
              <a:ext uri="{FF2B5EF4-FFF2-40B4-BE49-F238E27FC236}">
                <a16:creationId xmlns:a16="http://schemas.microsoft.com/office/drawing/2014/main" id="{ACC942E6-33F9-4B41-BD4D-1D5A9212B4B9}"/>
              </a:ext>
            </a:extLst>
          </p:cNvPr>
          <p:cNvPicPr>
            <a:picLocks noChangeAspect="1"/>
          </p:cNvPicPr>
          <p:nvPr/>
        </p:nvPicPr>
        <p:blipFill rotWithShape="1">
          <a:blip r:embed="rId3"/>
          <a:srcRect l="11665" t="2721" r="2344" b="35556"/>
          <a:stretch/>
        </p:blipFill>
        <p:spPr>
          <a:xfrm>
            <a:off x="6025011" y="4811763"/>
            <a:ext cx="3046088" cy="1909498"/>
          </a:xfrm>
          <a:prstGeom prst="rect">
            <a:avLst/>
          </a:prstGeom>
        </p:spPr>
      </p:pic>
    </p:spTree>
    <p:extLst>
      <p:ext uri="{BB962C8B-B14F-4D97-AF65-F5344CB8AC3E}">
        <p14:creationId xmlns:p14="http://schemas.microsoft.com/office/powerpoint/2010/main" val="1240673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allout: Right Arrow 54">
            <a:extLst>
              <a:ext uri="{FF2B5EF4-FFF2-40B4-BE49-F238E27FC236}">
                <a16:creationId xmlns:a16="http://schemas.microsoft.com/office/drawing/2014/main" id="{32469FA6-48FD-4698-8D97-5D0BBF587B31}"/>
              </a:ext>
            </a:extLst>
          </p:cNvPr>
          <p:cNvSpPr/>
          <p:nvPr/>
        </p:nvSpPr>
        <p:spPr>
          <a:xfrm>
            <a:off x="4320289" y="3208955"/>
            <a:ext cx="853912" cy="3380573"/>
          </a:xfrm>
          <a:prstGeom prst="rightArrowCallout">
            <a:avLst>
              <a:gd name="adj1" fmla="val 12910"/>
              <a:gd name="adj2" fmla="val 25000"/>
              <a:gd name="adj3" fmla="val 19819"/>
              <a:gd name="adj4" fmla="val 72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200">
              <a:latin typeface="+mj-lt"/>
            </a:endParaRPr>
          </a:p>
        </p:txBody>
      </p:sp>
      <p:sp>
        <p:nvSpPr>
          <p:cNvPr id="2" name="Title 1">
            <a:extLst>
              <a:ext uri="{FF2B5EF4-FFF2-40B4-BE49-F238E27FC236}">
                <a16:creationId xmlns:a16="http://schemas.microsoft.com/office/drawing/2014/main" id="{1C5C7414-72B1-4A71-9636-17D6F97E1631}"/>
              </a:ext>
            </a:extLst>
          </p:cNvPr>
          <p:cNvSpPr>
            <a:spLocks noGrp="1"/>
          </p:cNvSpPr>
          <p:nvPr>
            <p:ph type="title"/>
          </p:nvPr>
        </p:nvSpPr>
        <p:spPr/>
        <p:txBody>
          <a:bodyPr/>
          <a:lstStyle/>
          <a:p>
            <a:r>
              <a:rPr lang="fr-CH" dirty="0" err="1"/>
              <a:t>Cytométrie</a:t>
            </a:r>
            <a:r>
              <a:rPr lang="fr-CH" dirty="0"/>
              <a:t> en flux sur cellules non-marquées</a:t>
            </a:r>
          </a:p>
        </p:txBody>
      </p:sp>
      <p:sp>
        <p:nvSpPr>
          <p:cNvPr id="7" name="Content Placeholder 6">
            <a:extLst>
              <a:ext uri="{FF2B5EF4-FFF2-40B4-BE49-F238E27FC236}">
                <a16:creationId xmlns:a16="http://schemas.microsoft.com/office/drawing/2014/main" id="{43D89B51-CA1C-4C42-B705-C0E2BC908A85}"/>
              </a:ext>
            </a:extLst>
          </p:cNvPr>
          <p:cNvSpPr>
            <a:spLocks noGrp="1"/>
          </p:cNvSpPr>
          <p:nvPr>
            <p:ph idx="1"/>
          </p:nvPr>
        </p:nvSpPr>
        <p:spPr>
          <a:xfrm>
            <a:off x="233628" y="903910"/>
            <a:ext cx="6085563" cy="2244522"/>
          </a:xfrm>
        </p:spPr>
        <p:txBody>
          <a:bodyPr>
            <a:noAutofit/>
          </a:bodyPr>
          <a:lstStyle/>
          <a:p>
            <a:r>
              <a:rPr lang="fr-CH" sz="1600" dirty="0"/>
              <a:t>En passant devant le laser, une cellule diffracte le faisceau lumineux:</a:t>
            </a:r>
          </a:p>
          <a:p>
            <a:pPr lvl="1"/>
            <a:r>
              <a:rPr lang="fr-CH" sz="1600" dirty="0"/>
              <a:t>en fonction de sa taille: </a:t>
            </a:r>
            <a:r>
              <a:rPr lang="fr-CH" sz="1600" b="1" dirty="0" err="1"/>
              <a:t>Forward</a:t>
            </a:r>
            <a:r>
              <a:rPr lang="fr-CH" sz="1600" b="1" dirty="0"/>
              <a:t> </a:t>
            </a:r>
            <a:r>
              <a:rPr lang="fr-CH" sz="1600" b="1" dirty="0" err="1"/>
              <a:t>scatter</a:t>
            </a:r>
            <a:r>
              <a:rPr lang="fr-CH" sz="1600" b="1" dirty="0"/>
              <a:t> (FSC)</a:t>
            </a:r>
            <a:endParaRPr lang="fr-CH" sz="1600" dirty="0"/>
          </a:p>
          <a:p>
            <a:pPr lvl="1"/>
            <a:r>
              <a:rPr lang="fr-CH" sz="1600" dirty="0"/>
              <a:t>en fonction de sa granularité: </a:t>
            </a:r>
            <a:r>
              <a:rPr lang="fr-CH" sz="1600" b="1" dirty="0" err="1"/>
              <a:t>Side</a:t>
            </a:r>
            <a:r>
              <a:rPr lang="fr-CH" sz="1600" b="1" dirty="0"/>
              <a:t> </a:t>
            </a:r>
            <a:r>
              <a:rPr lang="fr-CH" sz="1600" b="1" dirty="0" err="1"/>
              <a:t>scatter</a:t>
            </a:r>
            <a:r>
              <a:rPr lang="fr-CH" sz="1600" b="1" dirty="0"/>
              <a:t> (SSC)</a:t>
            </a:r>
            <a:endParaRPr lang="fr-CH" sz="1600" dirty="0"/>
          </a:p>
          <a:p>
            <a:r>
              <a:rPr lang="fr-CH" sz="1600" dirty="0"/>
              <a:t>Chaque événement (cellule) est compté et représenté sur un </a:t>
            </a:r>
            <a:r>
              <a:rPr lang="fr-CH" sz="1600" b="1" dirty="0"/>
              <a:t>histogramme de distribution de fréquence</a:t>
            </a:r>
          </a:p>
          <a:p>
            <a:pPr lvl="1"/>
            <a:r>
              <a:rPr lang="fr-CH" sz="1600" b="1" dirty="0"/>
              <a:t>Les histogrammes </a:t>
            </a:r>
            <a:r>
              <a:rPr lang="fr-CH" sz="1600" b="1" dirty="0" err="1"/>
              <a:t>monoparamétriques</a:t>
            </a:r>
            <a:r>
              <a:rPr lang="fr-CH" sz="1600" b="1" dirty="0"/>
              <a:t> </a:t>
            </a:r>
            <a:r>
              <a:rPr lang="fr-CH" sz="1600" dirty="0"/>
              <a:t>représentent une seule caractéristique d’une population de cellules </a:t>
            </a:r>
          </a:p>
          <a:p>
            <a:pPr lvl="1"/>
            <a:r>
              <a:rPr lang="fr-CH" sz="1600" b="1" dirty="0"/>
              <a:t>Les </a:t>
            </a:r>
            <a:r>
              <a:rPr lang="fr-CH" sz="1600" b="1" dirty="0" err="1"/>
              <a:t>scatter</a:t>
            </a:r>
            <a:r>
              <a:rPr lang="fr-CH" sz="1600" b="1" dirty="0"/>
              <a:t> plots </a:t>
            </a:r>
            <a:r>
              <a:rPr lang="fr-CH" sz="1600" dirty="0"/>
              <a:t>représentent des </a:t>
            </a:r>
            <a:r>
              <a:rPr lang="fr-CH" sz="1600" b="1" dirty="0"/>
              <a:t>données multiparamétriques</a:t>
            </a:r>
          </a:p>
        </p:txBody>
      </p:sp>
      <p:pic>
        <p:nvPicPr>
          <p:cNvPr id="4" name="Picture 3">
            <a:extLst>
              <a:ext uri="{FF2B5EF4-FFF2-40B4-BE49-F238E27FC236}">
                <a16:creationId xmlns:a16="http://schemas.microsoft.com/office/drawing/2014/main" id="{1012557C-A5F3-4C5A-BF23-8B3391ED1C57}"/>
              </a:ext>
            </a:extLst>
          </p:cNvPr>
          <p:cNvPicPr>
            <a:picLocks noChangeAspect="1"/>
          </p:cNvPicPr>
          <p:nvPr/>
        </p:nvPicPr>
        <p:blipFill rotWithShape="1">
          <a:blip r:embed="rId2"/>
          <a:srcRect r="16452" b="12373"/>
          <a:stretch/>
        </p:blipFill>
        <p:spPr>
          <a:xfrm>
            <a:off x="6546308" y="903910"/>
            <a:ext cx="2085703" cy="1607046"/>
          </a:xfrm>
          <a:prstGeom prst="rect">
            <a:avLst/>
          </a:prstGeom>
        </p:spPr>
      </p:pic>
      <p:cxnSp>
        <p:nvCxnSpPr>
          <p:cNvPr id="10" name="Straight Connector 9">
            <a:extLst>
              <a:ext uri="{FF2B5EF4-FFF2-40B4-BE49-F238E27FC236}">
                <a16:creationId xmlns:a16="http://schemas.microsoft.com/office/drawing/2014/main" id="{BB7D1FE8-5299-4419-9213-4014F693D110}"/>
              </a:ext>
            </a:extLst>
          </p:cNvPr>
          <p:cNvCxnSpPr>
            <a:cxnSpLocks/>
          </p:cNvCxnSpPr>
          <p:nvPr/>
        </p:nvCxnSpPr>
        <p:spPr>
          <a:xfrm flipH="1">
            <a:off x="7843615" y="1607574"/>
            <a:ext cx="788397" cy="11983"/>
          </a:xfrm>
          <a:prstGeom prst="line">
            <a:avLst/>
          </a:prstGeom>
          <a:ln w="127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0F37BD29-E0FE-47F4-8817-2BBF741A2875}"/>
              </a:ext>
            </a:extLst>
          </p:cNvPr>
          <p:cNvCxnSpPr>
            <a:cxnSpLocks/>
          </p:cNvCxnSpPr>
          <p:nvPr/>
        </p:nvCxnSpPr>
        <p:spPr>
          <a:xfrm>
            <a:off x="7794523" y="1848436"/>
            <a:ext cx="837488" cy="577674"/>
          </a:xfrm>
          <a:prstGeom prst="line">
            <a:avLst/>
          </a:prstGeom>
          <a:ln w="127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TextBox 25">
            <a:extLst>
              <a:ext uri="{FF2B5EF4-FFF2-40B4-BE49-F238E27FC236}">
                <a16:creationId xmlns:a16="http://schemas.microsoft.com/office/drawing/2014/main" id="{964328AB-FFBD-488E-BDDA-DD520C71AEDC}"/>
              </a:ext>
            </a:extLst>
          </p:cNvPr>
          <p:cNvSpPr txBox="1"/>
          <p:nvPr/>
        </p:nvSpPr>
        <p:spPr>
          <a:xfrm>
            <a:off x="8182405" y="1724627"/>
            <a:ext cx="403637" cy="276999"/>
          </a:xfrm>
          <a:prstGeom prst="rect">
            <a:avLst/>
          </a:prstGeom>
          <a:noFill/>
        </p:spPr>
        <p:txBody>
          <a:bodyPr wrap="none" rtlCol="0">
            <a:spAutoFit/>
          </a:bodyPr>
          <a:lstStyle/>
          <a:p>
            <a:r>
              <a:rPr lang="fr-CH" sz="1200">
                <a:solidFill>
                  <a:schemeClr val="bg1"/>
                </a:solidFill>
                <a:latin typeface="+mj-lt"/>
              </a:rPr>
              <a:t>FSC</a:t>
            </a:r>
          </a:p>
        </p:txBody>
      </p:sp>
      <p:sp>
        <p:nvSpPr>
          <p:cNvPr id="27" name="TextBox 26">
            <a:extLst>
              <a:ext uri="{FF2B5EF4-FFF2-40B4-BE49-F238E27FC236}">
                <a16:creationId xmlns:a16="http://schemas.microsoft.com/office/drawing/2014/main" id="{ECC5F36E-EA05-47BE-B593-FD8ABB9DD944}"/>
              </a:ext>
            </a:extLst>
          </p:cNvPr>
          <p:cNvSpPr txBox="1"/>
          <p:nvPr/>
        </p:nvSpPr>
        <p:spPr>
          <a:xfrm>
            <a:off x="6679457" y="1924353"/>
            <a:ext cx="404278" cy="276999"/>
          </a:xfrm>
          <a:prstGeom prst="rect">
            <a:avLst/>
          </a:prstGeom>
          <a:noFill/>
        </p:spPr>
        <p:txBody>
          <a:bodyPr wrap="none" rtlCol="0">
            <a:spAutoFit/>
          </a:bodyPr>
          <a:lstStyle/>
          <a:p>
            <a:r>
              <a:rPr lang="fr-CH" sz="1200">
                <a:solidFill>
                  <a:schemeClr val="bg1"/>
                </a:solidFill>
                <a:latin typeface="+mj-lt"/>
              </a:rPr>
              <a:t>SSC</a:t>
            </a:r>
          </a:p>
        </p:txBody>
      </p:sp>
      <p:cxnSp>
        <p:nvCxnSpPr>
          <p:cNvPr id="29" name="Straight Arrow Connector 28">
            <a:extLst>
              <a:ext uri="{FF2B5EF4-FFF2-40B4-BE49-F238E27FC236}">
                <a16:creationId xmlns:a16="http://schemas.microsoft.com/office/drawing/2014/main" id="{DED9D347-442E-43B8-AC5C-076E0EF0486B}"/>
              </a:ext>
            </a:extLst>
          </p:cNvPr>
          <p:cNvCxnSpPr/>
          <p:nvPr/>
        </p:nvCxnSpPr>
        <p:spPr>
          <a:xfrm flipH="1">
            <a:off x="7394358" y="1860140"/>
            <a:ext cx="266531" cy="24887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7D78739-7855-4E25-BD96-D35954B59BFD}"/>
              </a:ext>
            </a:extLst>
          </p:cNvPr>
          <p:cNvCxnSpPr>
            <a:cxnSpLocks/>
          </p:cNvCxnSpPr>
          <p:nvPr/>
        </p:nvCxnSpPr>
        <p:spPr>
          <a:xfrm flipH="1">
            <a:off x="7234834" y="1764872"/>
            <a:ext cx="420444" cy="8356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FDCF580-2BA8-4460-983F-05E102B8AA48}"/>
              </a:ext>
            </a:extLst>
          </p:cNvPr>
          <p:cNvCxnSpPr>
            <a:cxnSpLocks/>
          </p:cNvCxnSpPr>
          <p:nvPr/>
        </p:nvCxnSpPr>
        <p:spPr>
          <a:xfrm flipH="1" flipV="1">
            <a:off x="7341841" y="1257586"/>
            <a:ext cx="337121" cy="36197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7584ACF-D1EA-4265-AC86-077E1D087731}"/>
              </a:ext>
            </a:extLst>
          </p:cNvPr>
          <p:cNvCxnSpPr>
            <a:cxnSpLocks/>
          </p:cNvCxnSpPr>
          <p:nvPr/>
        </p:nvCxnSpPr>
        <p:spPr>
          <a:xfrm>
            <a:off x="7794523" y="1896401"/>
            <a:ext cx="98185" cy="52970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B39F38B-4BB9-4DE5-9693-E5FF851E2868}"/>
              </a:ext>
            </a:extLst>
          </p:cNvPr>
          <p:cNvCxnSpPr>
            <a:cxnSpLocks/>
          </p:cNvCxnSpPr>
          <p:nvPr/>
        </p:nvCxnSpPr>
        <p:spPr>
          <a:xfrm flipV="1">
            <a:off x="7794523" y="1089358"/>
            <a:ext cx="227698" cy="5182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C96A366-B34D-40A9-9424-3AC6121D5790}"/>
              </a:ext>
            </a:extLst>
          </p:cNvPr>
          <p:cNvSpPr txBox="1"/>
          <p:nvPr/>
        </p:nvSpPr>
        <p:spPr>
          <a:xfrm rot="1020453">
            <a:off x="6637509" y="1273608"/>
            <a:ext cx="543739" cy="276999"/>
          </a:xfrm>
          <a:prstGeom prst="rect">
            <a:avLst/>
          </a:prstGeom>
          <a:noFill/>
        </p:spPr>
        <p:txBody>
          <a:bodyPr wrap="none" rtlCol="0">
            <a:spAutoFit/>
          </a:bodyPr>
          <a:lstStyle/>
          <a:p>
            <a:r>
              <a:rPr lang="fr-CH" sz="1200">
                <a:solidFill>
                  <a:schemeClr val="bg1"/>
                </a:solidFill>
                <a:latin typeface="+mj-lt"/>
              </a:rPr>
              <a:t>Laser </a:t>
            </a:r>
          </a:p>
        </p:txBody>
      </p:sp>
      <p:pic>
        <p:nvPicPr>
          <p:cNvPr id="45" name="Picture 44">
            <a:extLst>
              <a:ext uri="{FF2B5EF4-FFF2-40B4-BE49-F238E27FC236}">
                <a16:creationId xmlns:a16="http://schemas.microsoft.com/office/drawing/2014/main" id="{82BA506F-D7BE-4686-A5BB-7D2C4199C02A}"/>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rcRect l="9096" b="8401"/>
          <a:stretch/>
        </p:blipFill>
        <p:spPr>
          <a:xfrm>
            <a:off x="496697" y="3208955"/>
            <a:ext cx="1808731" cy="1532042"/>
          </a:xfrm>
          <a:prstGeom prst="rect">
            <a:avLst/>
          </a:prstGeom>
        </p:spPr>
      </p:pic>
      <p:sp>
        <p:nvSpPr>
          <p:cNvPr id="46" name="TextBox 45">
            <a:extLst>
              <a:ext uri="{FF2B5EF4-FFF2-40B4-BE49-F238E27FC236}">
                <a16:creationId xmlns:a16="http://schemas.microsoft.com/office/drawing/2014/main" id="{1A469DEA-E1EC-4F57-8B5E-FDA78D38BD2D}"/>
              </a:ext>
            </a:extLst>
          </p:cNvPr>
          <p:cNvSpPr txBox="1"/>
          <p:nvPr/>
        </p:nvSpPr>
        <p:spPr>
          <a:xfrm>
            <a:off x="829675" y="4738310"/>
            <a:ext cx="1163652" cy="276999"/>
          </a:xfrm>
          <a:prstGeom prst="rect">
            <a:avLst/>
          </a:prstGeom>
          <a:noFill/>
        </p:spPr>
        <p:txBody>
          <a:bodyPr wrap="none" rtlCol="0">
            <a:spAutoFit/>
          </a:bodyPr>
          <a:lstStyle/>
          <a:p>
            <a:r>
              <a:rPr lang="fr-CH" sz="1200">
                <a:latin typeface="+mj-lt"/>
              </a:rPr>
              <a:t>Forward scatter</a:t>
            </a:r>
          </a:p>
        </p:txBody>
      </p:sp>
      <p:sp>
        <p:nvSpPr>
          <p:cNvPr id="47" name="TextBox 46">
            <a:extLst>
              <a:ext uri="{FF2B5EF4-FFF2-40B4-BE49-F238E27FC236}">
                <a16:creationId xmlns:a16="http://schemas.microsoft.com/office/drawing/2014/main" id="{98E7F604-F533-4100-9676-14B796CE512B}"/>
              </a:ext>
            </a:extLst>
          </p:cNvPr>
          <p:cNvSpPr txBox="1"/>
          <p:nvPr/>
        </p:nvSpPr>
        <p:spPr>
          <a:xfrm rot="16200000">
            <a:off x="-50669" y="3819224"/>
            <a:ext cx="805542" cy="276999"/>
          </a:xfrm>
          <a:prstGeom prst="rect">
            <a:avLst/>
          </a:prstGeom>
          <a:noFill/>
        </p:spPr>
        <p:txBody>
          <a:bodyPr wrap="none" rtlCol="0">
            <a:spAutoFit/>
          </a:bodyPr>
          <a:lstStyle/>
          <a:p>
            <a:r>
              <a:rPr lang="fr-CH" sz="1200" dirty="0" err="1">
                <a:latin typeface="+mj-lt"/>
              </a:rPr>
              <a:t>Cell</a:t>
            </a:r>
            <a:r>
              <a:rPr lang="fr-CH" sz="1200" dirty="0">
                <a:latin typeface="+mj-lt"/>
              </a:rPr>
              <a:t> count</a:t>
            </a:r>
          </a:p>
        </p:txBody>
      </p:sp>
      <p:pic>
        <p:nvPicPr>
          <p:cNvPr id="48" name="Picture 47">
            <a:extLst>
              <a:ext uri="{FF2B5EF4-FFF2-40B4-BE49-F238E27FC236}">
                <a16:creationId xmlns:a16="http://schemas.microsoft.com/office/drawing/2014/main" id="{99D7A7DF-5B38-441D-B2EF-5089ECB2655E}"/>
              </a:ext>
            </a:extLst>
          </p:cNvPr>
          <p:cNvPicPr>
            <a:picLocks noChangeAspect="1"/>
          </p:cNvPicPr>
          <p:nvPr/>
        </p:nvPicPr>
        <p:blipFill>
          <a:blip r:embed="rId5"/>
          <a:stretch>
            <a:fillRect/>
          </a:stretch>
        </p:blipFill>
        <p:spPr>
          <a:xfrm>
            <a:off x="2437634" y="3186192"/>
            <a:ext cx="1809442" cy="1562396"/>
          </a:xfrm>
          <a:prstGeom prst="rect">
            <a:avLst/>
          </a:prstGeom>
        </p:spPr>
      </p:pic>
      <p:sp>
        <p:nvSpPr>
          <p:cNvPr id="49" name="TextBox 48">
            <a:extLst>
              <a:ext uri="{FF2B5EF4-FFF2-40B4-BE49-F238E27FC236}">
                <a16:creationId xmlns:a16="http://schemas.microsoft.com/office/drawing/2014/main" id="{2CC577B0-C24C-403B-B713-507ED4A534AE}"/>
              </a:ext>
            </a:extLst>
          </p:cNvPr>
          <p:cNvSpPr txBox="1"/>
          <p:nvPr/>
        </p:nvSpPr>
        <p:spPr>
          <a:xfrm>
            <a:off x="2199758" y="3804324"/>
            <a:ext cx="261610" cy="276999"/>
          </a:xfrm>
          <a:prstGeom prst="rect">
            <a:avLst/>
          </a:prstGeom>
          <a:noFill/>
        </p:spPr>
        <p:txBody>
          <a:bodyPr wrap="none" rtlCol="0">
            <a:spAutoFit/>
          </a:bodyPr>
          <a:lstStyle/>
          <a:p>
            <a:r>
              <a:rPr lang="fr-CH" sz="1200">
                <a:latin typeface="+mj-lt"/>
              </a:rPr>
              <a:t>=</a:t>
            </a:r>
          </a:p>
        </p:txBody>
      </p:sp>
      <p:pic>
        <p:nvPicPr>
          <p:cNvPr id="50" name="Picture 49">
            <a:extLst>
              <a:ext uri="{FF2B5EF4-FFF2-40B4-BE49-F238E27FC236}">
                <a16:creationId xmlns:a16="http://schemas.microsoft.com/office/drawing/2014/main" id="{2CF52F52-22CB-40C7-9D93-B2F2A6C52FB8}"/>
              </a:ext>
            </a:extLst>
          </p:cNvPr>
          <p:cNvPicPr>
            <a:picLocks noChangeAspect="1"/>
          </p:cNvPicPr>
          <p:nvPr/>
        </p:nvPicPr>
        <p:blipFill rotWithShape="1">
          <a:blip r:embed="rId6"/>
          <a:srcRect b="4079"/>
          <a:stretch/>
        </p:blipFill>
        <p:spPr>
          <a:xfrm>
            <a:off x="2437634" y="5036182"/>
            <a:ext cx="1774070" cy="1489980"/>
          </a:xfrm>
          <a:prstGeom prst="rect">
            <a:avLst/>
          </a:prstGeom>
        </p:spPr>
      </p:pic>
      <p:sp>
        <p:nvSpPr>
          <p:cNvPr id="52" name="TextBox 51">
            <a:extLst>
              <a:ext uri="{FF2B5EF4-FFF2-40B4-BE49-F238E27FC236}">
                <a16:creationId xmlns:a16="http://schemas.microsoft.com/office/drawing/2014/main" id="{E7ED3CBC-1A3F-46A6-90E5-3EDFA504FF10}"/>
              </a:ext>
            </a:extLst>
          </p:cNvPr>
          <p:cNvSpPr txBox="1"/>
          <p:nvPr/>
        </p:nvSpPr>
        <p:spPr>
          <a:xfrm>
            <a:off x="2870121" y="6579948"/>
            <a:ext cx="909095" cy="276999"/>
          </a:xfrm>
          <a:prstGeom prst="rect">
            <a:avLst/>
          </a:prstGeom>
          <a:noFill/>
        </p:spPr>
        <p:txBody>
          <a:bodyPr wrap="none" rtlCol="0">
            <a:spAutoFit/>
          </a:bodyPr>
          <a:lstStyle/>
          <a:p>
            <a:r>
              <a:rPr lang="fr-CH" sz="1200">
                <a:latin typeface="+mj-lt"/>
              </a:rPr>
              <a:t>Side scatter</a:t>
            </a:r>
          </a:p>
        </p:txBody>
      </p:sp>
      <p:pic>
        <p:nvPicPr>
          <p:cNvPr id="57" name="Picture 56">
            <a:extLst>
              <a:ext uri="{FF2B5EF4-FFF2-40B4-BE49-F238E27FC236}">
                <a16:creationId xmlns:a16="http://schemas.microsoft.com/office/drawing/2014/main" id="{2A4CD412-F2DD-4781-BA58-784254D91B9B}"/>
              </a:ext>
            </a:extLst>
          </p:cNvPr>
          <p:cNvPicPr>
            <a:picLocks noChangeAspect="1"/>
          </p:cNvPicPr>
          <p:nvPr/>
        </p:nvPicPr>
        <p:blipFill>
          <a:blip r:embed="rId7"/>
          <a:stretch>
            <a:fillRect/>
          </a:stretch>
        </p:blipFill>
        <p:spPr>
          <a:xfrm>
            <a:off x="5468445" y="3622295"/>
            <a:ext cx="2881865" cy="2553892"/>
          </a:xfrm>
          <a:prstGeom prst="rect">
            <a:avLst/>
          </a:prstGeom>
        </p:spPr>
      </p:pic>
      <p:sp>
        <p:nvSpPr>
          <p:cNvPr id="58" name="Oval 57">
            <a:extLst>
              <a:ext uri="{FF2B5EF4-FFF2-40B4-BE49-F238E27FC236}">
                <a16:creationId xmlns:a16="http://schemas.microsoft.com/office/drawing/2014/main" id="{E2CFDC91-8776-48C8-B26D-D99ACE028904}"/>
              </a:ext>
            </a:extLst>
          </p:cNvPr>
          <p:cNvSpPr/>
          <p:nvPr/>
        </p:nvSpPr>
        <p:spPr>
          <a:xfrm rot="20119087">
            <a:off x="5977837" y="5520647"/>
            <a:ext cx="499606" cy="361110"/>
          </a:xfrm>
          <a:prstGeom prst="ellipse">
            <a:avLst/>
          </a:prstGeom>
          <a:solidFill>
            <a:srgbClr val="00FF00">
              <a:alpha val="5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200">
              <a:latin typeface="+mj-lt"/>
            </a:endParaRPr>
          </a:p>
        </p:txBody>
      </p:sp>
      <p:sp>
        <p:nvSpPr>
          <p:cNvPr id="59" name="Oval 58">
            <a:extLst>
              <a:ext uri="{FF2B5EF4-FFF2-40B4-BE49-F238E27FC236}">
                <a16:creationId xmlns:a16="http://schemas.microsoft.com/office/drawing/2014/main" id="{2EDB50E8-39B4-44D6-BEBE-B14321281E4E}"/>
              </a:ext>
            </a:extLst>
          </p:cNvPr>
          <p:cNvSpPr/>
          <p:nvPr/>
        </p:nvSpPr>
        <p:spPr>
          <a:xfrm>
            <a:off x="6379721" y="5229340"/>
            <a:ext cx="452363" cy="280499"/>
          </a:xfrm>
          <a:prstGeom prst="ellipse">
            <a:avLst/>
          </a:prstGeom>
          <a:solidFill>
            <a:srgbClr val="FF0000">
              <a:alpha val="5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200">
              <a:latin typeface="+mj-lt"/>
            </a:endParaRPr>
          </a:p>
        </p:txBody>
      </p:sp>
      <p:sp>
        <p:nvSpPr>
          <p:cNvPr id="60" name="Oval 59">
            <a:extLst>
              <a:ext uri="{FF2B5EF4-FFF2-40B4-BE49-F238E27FC236}">
                <a16:creationId xmlns:a16="http://schemas.microsoft.com/office/drawing/2014/main" id="{2FEA0432-12F3-4BBF-ABE4-5100305589F1}"/>
              </a:ext>
            </a:extLst>
          </p:cNvPr>
          <p:cNvSpPr/>
          <p:nvPr/>
        </p:nvSpPr>
        <p:spPr>
          <a:xfrm rot="1040193">
            <a:off x="6519236" y="3864300"/>
            <a:ext cx="531523" cy="1020756"/>
          </a:xfrm>
          <a:prstGeom prst="ellipse">
            <a:avLst/>
          </a:prstGeom>
          <a:solidFill>
            <a:srgbClr val="3366FF">
              <a:alpha val="5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200">
              <a:latin typeface="+mj-lt"/>
            </a:endParaRPr>
          </a:p>
        </p:txBody>
      </p:sp>
      <p:sp>
        <p:nvSpPr>
          <p:cNvPr id="61" name="TextBox 60">
            <a:extLst>
              <a:ext uri="{FF2B5EF4-FFF2-40B4-BE49-F238E27FC236}">
                <a16:creationId xmlns:a16="http://schemas.microsoft.com/office/drawing/2014/main" id="{5FD1F531-B34B-4D46-B090-DCB102372DF3}"/>
              </a:ext>
            </a:extLst>
          </p:cNvPr>
          <p:cNvSpPr txBox="1"/>
          <p:nvPr/>
        </p:nvSpPr>
        <p:spPr>
          <a:xfrm>
            <a:off x="6360464" y="6060390"/>
            <a:ext cx="1163652" cy="276999"/>
          </a:xfrm>
          <a:prstGeom prst="rect">
            <a:avLst/>
          </a:prstGeom>
          <a:noFill/>
        </p:spPr>
        <p:txBody>
          <a:bodyPr wrap="none" rtlCol="0">
            <a:spAutoFit/>
          </a:bodyPr>
          <a:lstStyle/>
          <a:p>
            <a:r>
              <a:rPr lang="fr-CH" sz="1200">
                <a:latin typeface="+mj-lt"/>
              </a:rPr>
              <a:t>Forward scatter</a:t>
            </a:r>
          </a:p>
        </p:txBody>
      </p:sp>
      <p:sp>
        <p:nvSpPr>
          <p:cNvPr id="62" name="TextBox 61">
            <a:extLst>
              <a:ext uri="{FF2B5EF4-FFF2-40B4-BE49-F238E27FC236}">
                <a16:creationId xmlns:a16="http://schemas.microsoft.com/office/drawing/2014/main" id="{B0844841-55FE-4DA1-BD5B-04007A42E802}"/>
              </a:ext>
            </a:extLst>
          </p:cNvPr>
          <p:cNvSpPr txBox="1"/>
          <p:nvPr/>
        </p:nvSpPr>
        <p:spPr>
          <a:xfrm>
            <a:off x="2870121" y="6581000"/>
            <a:ext cx="909095" cy="276999"/>
          </a:xfrm>
          <a:prstGeom prst="rect">
            <a:avLst/>
          </a:prstGeom>
          <a:noFill/>
        </p:spPr>
        <p:txBody>
          <a:bodyPr wrap="none" rtlCol="0">
            <a:spAutoFit/>
          </a:bodyPr>
          <a:lstStyle/>
          <a:p>
            <a:r>
              <a:rPr lang="fr-CH" sz="1200">
                <a:latin typeface="+mj-lt"/>
              </a:rPr>
              <a:t>Side scatter</a:t>
            </a:r>
          </a:p>
        </p:txBody>
      </p:sp>
      <p:sp>
        <p:nvSpPr>
          <p:cNvPr id="63" name="TextBox 62">
            <a:extLst>
              <a:ext uri="{FF2B5EF4-FFF2-40B4-BE49-F238E27FC236}">
                <a16:creationId xmlns:a16="http://schemas.microsoft.com/office/drawing/2014/main" id="{D099BF7A-E83C-48A6-AC59-71DF117FF3FC}"/>
              </a:ext>
            </a:extLst>
          </p:cNvPr>
          <p:cNvSpPr txBox="1"/>
          <p:nvPr/>
        </p:nvSpPr>
        <p:spPr>
          <a:xfrm rot="16200000">
            <a:off x="4899697" y="4690726"/>
            <a:ext cx="909095" cy="276999"/>
          </a:xfrm>
          <a:prstGeom prst="rect">
            <a:avLst/>
          </a:prstGeom>
          <a:noFill/>
        </p:spPr>
        <p:txBody>
          <a:bodyPr wrap="none" rtlCol="0">
            <a:spAutoFit/>
          </a:bodyPr>
          <a:lstStyle/>
          <a:p>
            <a:r>
              <a:rPr lang="fr-CH" sz="1200">
                <a:latin typeface="+mj-lt"/>
              </a:rPr>
              <a:t>Side scatter</a:t>
            </a:r>
          </a:p>
        </p:txBody>
      </p:sp>
      <p:sp>
        <p:nvSpPr>
          <p:cNvPr id="64" name="TextBox 63">
            <a:extLst>
              <a:ext uri="{FF2B5EF4-FFF2-40B4-BE49-F238E27FC236}">
                <a16:creationId xmlns:a16="http://schemas.microsoft.com/office/drawing/2014/main" id="{477C90A6-6403-4D77-AD71-6D6F6D255FB6}"/>
              </a:ext>
            </a:extLst>
          </p:cNvPr>
          <p:cNvSpPr txBox="1"/>
          <p:nvPr/>
        </p:nvSpPr>
        <p:spPr>
          <a:xfrm>
            <a:off x="6824647" y="3475170"/>
            <a:ext cx="2319353" cy="461665"/>
          </a:xfrm>
          <a:prstGeom prst="rect">
            <a:avLst/>
          </a:prstGeom>
          <a:noFill/>
        </p:spPr>
        <p:txBody>
          <a:bodyPr wrap="none" rtlCol="0">
            <a:spAutoFit/>
          </a:bodyPr>
          <a:lstStyle/>
          <a:p>
            <a:r>
              <a:rPr lang="fr-CH" sz="1200" dirty="0">
                <a:solidFill>
                  <a:srgbClr val="3366FF"/>
                </a:solidFill>
                <a:latin typeface="+mj-lt"/>
              </a:rPr>
              <a:t>Cellules larges à granulosité élevée</a:t>
            </a:r>
          </a:p>
          <a:p>
            <a:r>
              <a:rPr lang="fr-CH" sz="1200" dirty="0">
                <a:solidFill>
                  <a:srgbClr val="3366FF"/>
                </a:solidFill>
                <a:latin typeface="+mj-lt"/>
              </a:rPr>
              <a:t>= </a:t>
            </a:r>
            <a:r>
              <a:rPr lang="fr-CH" sz="1200" b="1" dirty="0">
                <a:solidFill>
                  <a:srgbClr val="3366FF"/>
                </a:solidFill>
                <a:latin typeface="+mj-lt"/>
              </a:rPr>
              <a:t>granulocytes</a:t>
            </a:r>
          </a:p>
        </p:txBody>
      </p:sp>
      <p:sp>
        <p:nvSpPr>
          <p:cNvPr id="65" name="TextBox 64">
            <a:extLst>
              <a:ext uri="{FF2B5EF4-FFF2-40B4-BE49-F238E27FC236}">
                <a16:creationId xmlns:a16="http://schemas.microsoft.com/office/drawing/2014/main" id="{8527317B-B436-4984-8972-71BD00127140}"/>
              </a:ext>
            </a:extLst>
          </p:cNvPr>
          <p:cNvSpPr txBox="1"/>
          <p:nvPr/>
        </p:nvSpPr>
        <p:spPr>
          <a:xfrm>
            <a:off x="6573783" y="5491614"/>
            <a:ext cx="1742978" cy="461665"/>
          </a:xfrm>
          <a:prstGeom prst="rect">
            <a:avLst/>
          </a:prstGeom>
          <a:noFill/>
        </p:spPr>
        <p:txBody>
          <a:bodyPr wrap="none" rtlCol="0">
            <a:spAutoFit/>
          </a:bodyPr>
          <a:lstStyle/>
          <a:p>
            <a:r>
              <a:rPr lang="fr-CH" sz="1200" dirty="0">
                <a:solidFill>
                  <a:srgbClr val="00B050"/>
                </a:solidFill>
                <a:latin typeface="+mj-lt"/>
              </a:rPr>
              <a:t>Cellules denses et petites</a:t>
            </a:r>
          </a:p>
          <a:p>
            <a:r>
              <a:rPr lang="fr-CH" sz="1200" dirty="0">
                <a:solidFill>
                  <a:srgbClr val="00B050"/>
                </a:solidFill>
                <a:latin typeface="+mj-lt"/>
              </a:rPr>
              <a:t>= </a:t>
            </a:r>
            <a:r>
              <a:rPr lang="fr-CH" sz="1200" b="1" dirty="0">
                <a:solidFill>
                  <a:srgbClr val="00B050"/>
                </a:solidFill>
                <a:latin typeface="+mj-lt"/>
              </a:rPr>
              <a:t>lymphocytes</a:t>
            </a:r>
          </a:p>
        </p:txBody>
      </p:sp>
      <p:sp>
        <p:nvSpPr>
          <p:cNvPr id="66" name="TextBox 65">
            <a:extLst>
              <a:ext uri="{FF2B5EF4-FFF2-40B4-BE49-F238E27FC236}">
                <a16:creationId xmlns:a16="http://schemas.microsoft.com/office/drawing/2014/main" id="{3DCD1E35-EA41-44B7-A7CF-9C6078854DC0}"/>
              </a:ext>
            </a:extLst>
          </p:cNvPr>
          <p:cNvSpPr txBox="1"/>
          <p:nvPr/>
        </p:nvSpPr>
        <p:spPr>
          <a:xfrm>
            <a:off x="6809295" y="5048174"/>
            <a:ext cx="1721562" cy="461665"/>
          </a:xfrm>
          <a:prstGeom prst="rect">
            <a:avLst/>
          </a:prstGeom>
          <a:noFill/>
        </p:spPr>
        <p:txBody>
          <a:bodyPr wrap="none" rtlCol="0">
            <a:spAutoFit/>
          </a:bodyPr>
          <a:lstStyle/>
          <a:p>
            <a:r>
              <a:rPr lang="fr-CH" sz="1200" dirty="0">
                <a:solidFill>
                  <a:srgbClr val="FF0000"/>
                </a:solidFill>
                <a:latin typeface="+mj-lt"/>
              </a:rPr>
              <a:t>Phénotype intermédiaire</a:t>
            </a:r>
          </a:p>
          <a:p>
            <a:r>
              <a:rPr lang="fr-CH" sz="1200" dirty="0">
                <a:solidFill>
                  <a:srgbClr val="FF0000"/>
                </a:solidFill>
                <a:latin typeface="+mj-lt"/>
              </a:rPr>
              <a:t>= </a:t>
            </a:r>
            <a:r>
              <a:rPr lang="fr-CH" sz="1200" b="1" dirty="0">
                <a:solidFill>
                  <a:srgbClr val="FF0000"/>
                </a:solidFill>
                <a:latin typeface="+mj-lt"/>
              </a:rPr>
              <a:t>monocytes</a:t>
            </a:r>
          </a:p>
        </p:txBody>
      </p:sp>
      <p:sp>
        <p:nvSpPr>
          <p:cNvPr id="67" name="TextBox 66">
            <a:extLst>
              <a:ext uri="{FF2B5EF4-FFF2-40B4-BE49-F238E27FC236}">
                <a16:creationId xmlns:a16="http://schemas.microsoft.com/office/drawing/2014/main" id="{3D799743-0D40-4516-87C2-004CB75A738C}"/>
              </a:ext>
            </a:extLst>
          </p:cNvPr>
          <p:cNvSpPr txBox="1"/>
          <p:nvPr/>
        </p:nvSpPr>
        <p:spPr>
          <a:xfrm>
            <a:off x="5202293" y="3133707"/>
            <a:ext cx="1913409" cy="276999"/>
          </a:xfrm>
          <a:prstGeom prst="rect">
            <a:avLst/>
          </a:prstGeom>
          <a:noFill/>
        </p:spPr>
        <p:txBody>
          <a:bodyPr wrap="none" rtlCol="0">
            <a:spAutoFit/>
          </a:bodyPr>
          <a:lstStyle/>
          <a:p>
            <a:r>
              <a:rPr lang="fr-CH" sz="1200" b="1" dirty="0" err="1">
                <a:latin typeface="+mj-lt"/>
              </a:rPr>
              <a:t>Scatter</a:t>
            </a:r>
            <a:r>
              <a:rPr lang="fr-CH" sz="1200" b="1" dirty="0">
                <a:latin typeface="+mj-lt"/>
              </a:rPr>
              <a:t> plot du sang complet</a:t>
            </a:r>
          </a:p>
        </p:txBody>
      </p:sp>
    </p:spTree>
    <p:extLst>
      <p:ext uri="{BB962C8B-B14F-4D97-AF65-F5344CB8AC3E}">
        <p14:creationId xmlns:p14="http://schemas.microsoft.com/office/powerpoint/2010/main" val="4146375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520C8-B62C-4EFC-B2E4-66B149327BAA}"/>
              </a:ext>
            </a:extLst>
          </p:cNvPr>
          <p:cNvSpPr>
            <a:spLocks noGrp="1"/>
          </p:cNvSpPr>
          <p:nvPr>
            <p:ph type="title"/>
          </p:nvPr>
        </p:nvSpPr>
        <p:spPr/>
        <p:txBody>
          <a:bodyPr>
            <a:normAutofit fontScale="90000"/>
          </a:bodyPr>
          <a:lstStyle/>
          <a:p>
            <a:r>
              <a:rPr lang="fr-CH"/>
              <a:t>Cytométrie en flux sur cellules marquées (fluorescence)</a:t>
            </a:r>
          </a:p>
        </p:txBody>
      </p:sp>
      <p:sp>
        <p:nvSpPr>
          <p:cNvPr id="3" name="Content Placeholder 2">
            <a:extLst>
              <a:ext uri="{FF2B5EF4-FFF2-40B4-BE49-F238E27FC236}">
                <a16:creationId xmlns:a16="http://schemas.microsoft.com/office/drawing/2014/main" id="{555DFB9A-3F02-466F-BB01-69F2E58F06ED}"/>
              </a:ext>
            </a:extLst>
          </p:cNvPr>
          <p:cNvSpPr>
            <a:spLocks noGrp="1"/>
          </p:cNvSpPr>
          <p:nvPr>
            <p:ph idx="1"/>
          </p:nvPr>
        </p:nvSpPr>
        <p:spPr>
          <a:xfrm>
            <a:off x="290182" y="914425"/>
            <a:ext cx="8734806" cy="5365216"/>
          </a:xfrm>
        </p:spPr>
        <p:txBody>
          <a:bodyPr/>
          <a:lstStyle/>
          <a:p>
            <a:r>
              <a:rPr lang="fr-CH" dirty="0"/>
              <a:t>Les cellules peuvent être </a:t>
            </a:r>
            <a:r>
              <a:rPr lang="fr-CH" b="1" dirty="0"/>
              <a:t>marquées par des anticorps couplés à des fluorophores</a:t>
            </a:r>
          </a:p>
          <a:p>
            <a:r>
              <a:rPr lang="fr-CH" dirty="0"/>
              <a:t>Un choix judicieux de fluorophores permet d’avoir des </a:t>
            </a:r>
            <a:r>
              <a:rPr lang="fr-CH" b="1" dirty="0"/>
              <a:t>spectres d’émission distincts</a:t>
            </a:r>
            <a:r>
              <a:rPr lang="fr-CH" dirty="0"/>
              <a:t> (p.ex. lumière verte et rouge, comme FITC et Cy5)</a:t>
            </a:r>
          </a:p>
          <a:p>
            <a:r>
              <a:rPr lang="fr-CH" dirty="0"/>
              <a:t>Une </a:t>
            </a:r>
            <a:r>
              <a:rPr lang="fr-CH" b="1" dirty="0"/>
              <a:t>cellule portant l’antigène recherché </a:t>
            </a:r>
            <a:r>
              <a:rPr lang="fr-CH" dirty="0"/>
              <a:t>fixera le complexe anticorps-fluorophore et </a:t>
            </a:r>
            <a:r>
              <a:rPr lang="fr-CH" b="1" dirty="0"/>
              <a:t>émettra la fluorescence correspondante </a:t>
            </a:r>
            <a:r>
              <a:rPr lang="fr-CH" dirty="0"/>
              <a:t>lors de son passage dans le faisceau laser.</a:t>
            </a:r>
          </a:p>
        </p:txBody>
      </p:sp>
      <p:pic>
        <p:nvPicPr>
          <p:cNvPr id="5" name="Picture 4">
            <a:extLst>
              <a:ext uri="{FF2B5EF4-FFF2-40B4-BE49-F238E27FC236}">
                <a16:creationId xmlns:a16="http://schemas.microsoft.com/office/drawing/2014/main" id="{271C8F5D-6318-432A-B338-5BDCF1C6B2FF}"/>
              </a:ext>
            </a:extLst>
          </p:cNvPr>
          <p:cNvPicPr>
            <a:picLocks noChangeAspect="1"/>
          </p:cNvPicPr>
          <p:nvPr/>
        </p:nvPicPr>
        <p:blipFill>
          <a:blip r:embed="rId2"/>
          <a:stretch>
            <a:fillRect/>
          </a:stretch>
        </p:blipFill>
        <p:spPr>
          <a:xfrm>
            <a:off x="507697" y="3256895"/>
            <a:ext cx="5611091" cy="2926773"/>
          </a:xfrm>
          <a:prstGeom prst="rect">
            <a:avLst/>
          </a:prstGeom>
        </p:spPr>
      </p:pic>
      <p:pic>
        <p:nvPicPr>
          <p:cNvPr id="27" name="Picture 26">
            <a:extLst>
              <a:ext uri="{FF2B5EF4-FFF2-40B4-BE49-F238E27FC236}">
                <a16:creationId xmlns:a16="http://schemas.microsoft.com/office/drawing/2014/main" id="{4E7FC5FF-D358-477F-977B-4E829C1A63CA}"/>
              </a:ext>
            </a:extLst>
          </p:cNvPr>
          <p:cNvPicPr>
            <a:picLocks noChangeAspect="1"/>
          </p:cNvPicPr>
          <p:nvPr/>
        </p:nvPicPr>
        <p:blipFill rotWithShape="1">
          <a:blip r:embed="rId3"/>
          <a:srcRect r="16452" b="12373"/>
          <a:stretch/>
        </p:blipFill>
        <p:spPr>
          <a:xfrm>
            <a:off x="6391450" y="3787220"/>
            <a:ext cx="2085703" cy="1607046"/>
          </a:xfrm>
          <a:prstGeom prst="rect">
            <a:avLst/>
          </a:prstGeom>
        </p:spPr>
      </p:pic>
      <p:cxnSp>
        <p:nvCxnSpPr>
          <p:cNvPr id="32" name="Straight Arrow Connector 31">
            <a:extLst>
              <a:ext uri="{FF2B5EF4-FFF2-40B4-BE49-F238E27FC236}">
                <a16:creationId xmlns:a16="http://schemas.microsoft.com/office/drawing/2014/main" id="{2F040902-F439-451A-BEB9-BF30B9B5E1BA}"/>
              </a:ext>
            </a:extLst>
          </p:cNvPr>
          <p:cNvCxnSpPr/>
          <p:nvPr/>
        </p:nvCxnSpPr>
        <p:spPr>
          <a:xfrm flipH="1">
            <a:off x="7239500" y="4743450"/>
            <a:ext cx="266531" cy="248879"/>
          </a:xfrm>
          <a:prstGeom prst="straightConnector1">
            <a:avLst/>
          </a:prstGeom>
          <a:ln>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B3B8F37-4BA9-408F-830F-7C7CC59FA35A}"/>
              </a:ext>
            </a:extLst>
          </p:cNvPr>
          <p:cNvCxnSpPr>
            <a:cxnSpLocks/>
          </p:cNvCxnSpPr>
          <p:nvPr/>
        </p:nvCxnSpPr>
        <p:spPr>
          <a:xfrm flipH="1">
            <a:off x="7079976" y="4648182"/>
            <a:ext cx="420444" cy="83564"/>
          </a:xfrm>
          <a:prstGeom prst="straightConnector1">
            <a:avLst/>
          </a:prstGeom>
          <a:ln>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CC2276A-DB4E-484C-8860-8E0A69C46D3F}"/>
              </a:ext>
            </a:extLst>
          </p:cNvPr>
          <p:cNvCxnSpPr>
            <a:cxnSpLocks/>
          </p:cNvCxnSpPr>
          <p:nvPr/>
        </p:nvCxnSpPr>
        <p:spPr>
          <a:xfrm flipH="1" flipV="1">
            <a:off x="7186983" y="4140896"/>
            <a:ext cx="337121" cy="361971"/>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3B6A147-7646-4DDB-9134-6395B94B3E1B}"/>
              </a:ext>
            </a:extLst>
          </p:cNvPr>
          <p:cNvCxnSpPr>
            <a:cxnSpLocks/>
          </p:cNvCxnSpPr>
          <p:nvPr/>
        </p:nvCxnSpPr>
        <p:spPr>
          <a:xfrm>
            <a:off x="7639665" y="4779711"/>
            <a:ext cx="98185" cy="529709"/>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523714C-2FB5-45DD-8F46-4677945E7211}"/>
              </a:ext>
            </a:extLst>
          </p:cNvPr>
          <p:cNvCxnSpPr>
            <a:cxnSpLocks/>
          </p:cNvCxnSpPr>
          <p:nvPr/>
        </p:nvCxnSpPr>
        <p:spPr>
          <a:xfrm flipV="1">
            <a:off x="7639665" y="3972668"/>
            <a:ext cx="227698" cy="518216"/>
          </a:xfrm>
          <a:prstGeom prst="straightConnector1">
            <a:avLst/>
          </a:prstGeom>
          <a:ln>
            <a:solidFill>
              <a:srgbClr val="00FF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99C0B84-35C6-458A-97CC-34BC431E1CB3}"/>
              </a:ext>
            </a:extLst>
          </p:cNvPr>
          <p:cNvSpPr txBox="1"/>
          <p:nvPr/>
        </p:nvSpPr>
        <p:spPr>
          <a:xfrm rot="1020453">
            <a:off x="6482651" y="4156918"/>
            <a:ext cx="543739" cy="276999"/>
          </a:xfrm>
          <a:prstGeom prst="rect">
            <a:avLst/>
          </a:prstGeom>
          <a:noFill/>
        </p:spPr>
        <p:txBody>
          <a:bodyPr wrap="none" rtlCol="0">
            <a:spAutoFit/>
          </a:bodyPr>
          <a:lstStyle/>
          <a:p>
            <a:r>
              <a:rPr lang="fr-CH" sz="1200">
                <a:solidFill>
                  <a:schemeClr val="bg1"/>
                </a:solidFill>
                <a:latin typeface="+mj-lt"/>
              </a:rPr>
              <a:t>Laser </a:t>
            </a:r>
          </a:p>
        </p:txBody>
      </p:sp>
    </p:spTree>
    <p:extLst>
      <p:ext uri="{BB962C8B-B14F-4D97-AF65-F5344CB8AC3E}">
        <p14:creationId xmlns:p14="http://schemas.microsoft.com/office/powerpoint/2010/main" val="809092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CA445-DA92-44FC-BD85-9F8A10AC9EE1}"/>
              </a:ext>
            </a:extLst>
          </p:cNvPr>
          <p:cNvSpPr>
            <a:spLocks noGrp="1"/>
          </p:cNvSpPr>
          <p:nvPr>
            <p:ph type="title"/>
          </p:nvPr>
        </p:nvSpPr>
        <p:spPr/>
        <p:txBody>
          <a:bodyPr/>
          <a:lstStyle/>
          <a:p>
            <a:r>
              <a:rPr lang="fr-CH" dirty="0"/>
              <a:t>Exemple: caractérisation de populations de cellules T</a:t>
            </a:r>
            <a:endParaRPr lang="en-GB" dirty="0"/>
          </a:p>
        </p:txBody>
      </p:sp>
      <p:grpSp>
        <p:nvGrpSpPr>
          <p:cNvPr id="56" name="Group 55">
            <a:extLst>
              <a:ext uri="{FF2B5EF4-FFF2-40B4-BE49-F238E27FC236}">
                <a16:creationId xmlns:a16="http://schemas.microsoft.com/office/drawing/2014/main" id="{7288FF15-3F5A-44AB-BFB8-CDDEB9508CFA}"/>
              </a:ext>
            </a:extLst>
          </p:cNvPr>
          <p:cNvGrpSpPr/>
          <p:nvPr/>
        </p:nvGrpSpPr>
        <p:grpSpPr>
          <a:xfrm>
            <a:off x="6961786" y="4142102"/>
            <a:ext cx="1756057" cy="1718405"/>
            <a:chOff x="6235884" y="2812863"/>
            <a:chExt cx="1756057" cy="1718405"/>
          </a:xfrm>
        </p:grpSpPr>
        <p:pic>
          <p:nvPicPr>
            <p:cNvPr id="32" name="Picture 31">
              <a:extLst>
                <a:ext uri="{FF2B5EF4-FFF2-40B4-BE49-F238E27FC236}">
                  <a16:creationId xmlns:a16="http://schemas.microsoft.com/office/drawing/2014/main" id="{D12C2161-03FE-4BD7-9DB8-A23162B566F4}"/>
                </a:ext>
              </a:extLst>
            </p:cNvPr>
            <p:cNvPicPr>
              <a:picLocks noChangeAspect="1"/>
            </p:cNvPicPr>
            <p:nvPr/>
          </p:nvPicPr>
          <p:blipFill rotWithShape="1">
            <a:blip r:embed="rId2"/>
            <a:srcRect t="5067" r="64300" b="47704"/>
            <a:stretch/>
          </p:blipFill>
          <p:spPr>
            <a:xfrm>
              <a:off x="6235884" y="2812863"/>
              <a:ext cx="1756057" cy="1718405"/>
            </a:xfrm>
            <a:prstGeom prst="rect">
              <a:avLst/>
            </a:prstGeom>
          </p:spPr>
        </p:pic>
        <p:sp>
          <p:nvSpPr>
            <p:cNvPr id="45" name="Freeform: Shape 44">
              <a:extLst>
                <a:ext uri="{FF2B5EF4-FFF2-40B4-BE49-F238E27FC236}">
                  <a16:creationId xmlns:a16="http://schemas.microsoft.com/office/drawing/2014/main" id="{847C9E36-0E8E-4B01-A307-8FAE8B8FD207}"/>
                </a:ext>
              </a:extLst>
            </p:cNvPr>
            <p:cNvSpPr/>
            <p:nvPr/>
          </p:nvSpPr>
          <p:spPr>
            <a:xfrm>
              <a:off x="6780737" y="3457575"/>
              <a:ext cx="420163" cy="600075"/>
            </a:xfrm>
            <a:custGeom>
              <a:avLst/>
              <a:gdLst>
                <a:gd name="connsiteX0" fmla="*/ 1063 w 420163"/>
                <a:gd name="connsiteY0" fmla="*/ 552450 h 600075"/>
                <a:gd name="connsiteX1" fmla="*/ 10588 w 420163"/>
                <a:gd name="connsiteY1" fmla="*/ 371475 h 600075"/>
                <a:gd name="connsiteX2" fmla="*/ 39163 w 420163"/>
                <a:gd name="connsiteY2" fmla="*/ 285750 h 600075"/>
                <a:gd name="connsiteX3" fmla="*/ 67738 w 420163"/>
                <a:gd name="connsiteY3" fmla="*/ 228600 h 600075"/>
                <a:gd name="connsiteX4" fmla="*/ 115363 w 420163"/>
                <a:gd name="connsiteY4" fmla="*/ 152400 h 600075"/>
                <a:gd name="connsiteX5" fmla="*/ 124888 w 420163"/>
                <a:gd name="connsiteY5" fmla="*/ 123825 h 600075"/>
                <a:gd name="connsiteX6" fmla="*/ 182038 w 420163"/>
                <a:gd name="connsiteY6" fmla="*/ 85725 h 600075"/>
                <a:gd name="connsiteX7" fmla="*/ 229663 w 420163"/>
                <a:gd name="connsiteY7" fmla="*/ 38100 h 600075"/>
                <a:gd name="connsiteX8" fmla="*/ 277288 w 420163"/>
                <a:gd name="connsiteY8" fmla="*/ 0 h 600075"/>
                <a:gd name="connsiteX9" fmla="*/ 363013 w 420163"/>
                <a:gd name="connsiteY9" fmla="*/ 19050 h 600075"/>
                <a:gd name="connsiteX10" fmla="*/ 391588 w 420163"/>
                <a:gd name="connsiteY10" fmla="*/ 38100 h 600075"/>
                <a:gd name="connsiteX11" fmla="*/ 420163 w 420163"/>
                <a:gd name="connsiteY11" fmla="*/ 209550 h 600075"/>
                <a:gd name="connsiteX12" fmla="*/ 410638 w 420163"/>
                <a:gd name="connsiteY12" fmla="*/ 304800 h 600075"/>
                <a:gd name="connsiteX13" fmla="*/ 401113 w 420163"/>
                <a:gd name="connsiteY13" fmla="*/ 352425 h 600075"/>
                <a:gd name="connsiteX14" fmla="*/ 372538 w 420163"/>
                <a:gd name="connsiteY14" fmla="*/ 371475 h 600075"/>
                <a:gd name="connsiteX15" fmla="*/ 343963 w 420163"/>
                <a:gd name="connsiteY15" fmla="*/ 428625 h 600075"/>
                <a:gd name="connsiteX16" fmla="*/ 305863 w 420163"/>
                <a:gd name="connsiteY16" fmla="*/ 447675 h 600075"/>
                <a:gd name="connsiteX17" fmla="*/ 286813 w 420163"/>
                <a:gd name="connsiteY17" fmla="*/ 514350 h 600075"/>
                <a:gd name="connsiteX18" fmla="*/ 258238 w 420163"/>
                <a:gd name="connsiteY18" fmla="*/ 533400 h 600075"/>
                <a:gd name="connsiteX19" fmla="*/ 248713 w 420163"/>
                <a:gd name="connsiteY19" fmla="*/ 561975 h 600075"/>
                <a:gd name="connsiteX20" fmla="*/ 191563 w 420163"/>
                <a:gd name="connsiteY20" fmla="*/ 600075 h 600075"/>
                <a:gd name="connsiteX21" fmla="*/ 29638 w 420163"/>
                <a:gd name="connsiteY21" fmla="*/ 590550 h 600075"/>
                <a:gd name="connsiteX22" fmla="*/ 1063 w 420163"/>
                <a:gd name="connsiteY22" fmla="*/ 552450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0163" h="600075">
                  <a:moveTo>
                    <a:pt x="1063" y="552450"/>
                  </a:moveTo>
                  <a:cubicBezTo>
                    <a:pt x="-2112" y="515938"/>
                    <a:pt x="2045" y="431276"/>
                    <a:pt x="10588" y="371475"/>
                  </a:cubicBezTo>
                  <a:cubicBezTo>
                    <a:pt x="14848" y="341657"/>
                    <a:pt x="29638" y="314325"/>
                    <a:pt x="39163" y="285750"/>
                  </a:cubicBezTo>
                  <a:cubicBezTo>
                    <a:pt x="56627" y="233359"/>
                    <a:pt x="38195" y="280301"/>
                    <a:pt x="67738" y="228600"/>
                  </a:cubicBezTo>
                  <a:cubicBezTo>
                    <a:pt x="109577" y="155381"/>
                    <a:pt x="60727" y="225248"/>
                    <a:pt x="115363" y="152400"/>
                  </a:cubicBezTo>
                  <a:cubicBezTo>
                    <a:pt x="118538" y="142875"/>
                    <a:pt x="117788" y="130925"/>
                    <a:pt x="124888" y="123825"/>
                  </a:cubicBezTo>
                  <a:cubicBezTo>
                    <a:pt x="141077" y="107636"/>
                    <a:pt x="182038" y="85725"/>
                    <a:pt x="182038" y="85725"/>
                  </a:cubicBezTo>
                  <a:cubicBezTo>
                    <a:pt x="201175" y="28315"/>
                    <a:pt x="175340" y="83369"/>
                    <a:pt x="229663" y="38100"/>
                  </a:cubicBezTo>
                  <a:cubicBezTo>
                    <a:pt x="287108" y="-9771"/>
                    <a:pt x="209063" y="22742"/>
                    <a:pt x="277288" y="0"/>
                  </a:cubicBezTo>
                  <a:cubicBezTo>
                    <a:pt x="299238" y="3658"/>
                    <a:pt x="339565" y="7326"/>
                    <a:pt x="363013" y="19050"/>
                  </a:cubicBezTo>
                  <a:cubicBezTo>
                    <a:pt x="373252" y="24170"/>
                    <a:pt x="382063" y="31750"/>
                    <a:pt x="391588" y="38100"/>
                  </a:cubicBezTo>
                  <a:cubicBezTo>
                    <a:pt x="422728" y="131520"/>
                    <a:pt x="408970" y="75239"/>
                    <a:pt x="420163" y="209550"/>
                  </a:cubicBezTo>
                  <a:cubicBezTo>
                    <a:pt x="416988" y="241300"/>
                    <a:pt x="414855" y="273172"/>
                    <a:pt x="410638" y="304800"/>
                  </a:cubicBezTo>
                  <a:cubicBezTo>
                    <a:pt x="408498" y="320847"/>
                    <a:pt x="409145" y="338369"/>
                    <a:pt x="401113" y="352425"/>
                  </a:cubicBezTo>
                  <a:cubicBezTo>
                    <a:pt x="395433" y="362364"/>
                    <a:pt x="382063" y="365125"/>
                    <a:pt x="372538" y="371475"/>
                  </a:cubicBezTo>
                  <a:cubicBezTo>
                    <a:pt x="366037" y="390979"/>
                    <a:pt x="361007" y="414422"/>
                    <a:pt x="343963" y="428625"/>
                  </a:cubicBezTo>
                  <a:cubicBezTo>
                    <a:pt x="333055" y="437715"/>
                    <a:pt x="318563" y="441325"/>
                    <a:pt x="305863" y="447675"/>
                  </a:cubicBezTo>
                  <a:cubicBezTo>
                    <a:pt x="305241" y="450164"/>
                    <a:pt x="291782" y="508139"/>
                    <a:pt x="286813" y="514350"/>
                  </a:cubicBezTo>
                  <a:cubicBezTo>
                    <a:pt x="279662" y="523289"/>
                    <a:pt x="267763" y="527050"/>
                    <a:pt x="258238" y="533400"/>
                  </a:cubicBezTo>
                  <a:cubicBezTo>
                    <a:pt x="255063" y="542925"/>
                    <a:pt x="255813" y="554875"/>
                    <a:pt x="248713" y="561975"/>
                  </a:cubicBezTo>
                  <a:cubicBezTo>
                    <a:pt x="232524" y="578164"/>
                    <a:pt x="191563" y="600075"/>
                    <a:pt x="191563" y="600075"/>
                  </a:cubicBezTo>
                  <a:cubicBezTo>
                    <a:pt x="137588" y="596900"/>
                    <a:pt x="83438" y="595930"/>
                    <a:pt x="29638" y="590550"/>
                  </a:cubicBezTo>
                  <a:cubicBezTo>
                    <a:pt x="-1949" y="587391"/>
                    <a:pt x="4238" y="588962"/>
                    <a:pt x="1063" y="552450"/>
                  </a:cubicBezTo>
                  <a:close/>
                </a:path>
              </a:pathLst>
            </a:custGeom>
            <a:noFill/>
            <a:ln w="19050">
              <a:solidFill>
                <a:srgbClr val="5B5D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grpSp>
      <p:sp>
        <p:nvSpPr>
          <p:cNvPr id="51" name="TextBox 50">
            <a:extLst>
              <a:ext uri="{FF2B5EF4-FFF2-40B4-BE49-F238E27FC236}">
                <a16:creationId xmlns:a16="http://schemas.microsoft.com/office/drawing/2014/main" id="{225974C1-76EE-4D4E-A1BC-949A90D757D5}"/>
              </a:ext>
            </a:extLst>
          </p:cNvPr>
          <p:cNvSpPr txBox="1"/>
          <p:nvPr/>
        </p:nvSpPr>
        <p:spPr>
          <a:xfrm>
            <a:off x="1374182" y="2131315"/>
            <a:ext cx="1423176" cy="461665"/>
          </a:xfrm>
          <a:prstGeom prst="rect">
            <a:avLst/>
          </a:prstGeom>
          <a:noFill/>
        </p:spPr>
        <p:txBody>
          <a:bodyPr wrap="square" rtlCol="0">
            <a:spAutoFit/>
          </a:bodyPr>
          <a:lstStyle/>
          <a:p>
            <a:r>
              <a:rPr lang="fr-CH" sz="1200" dirty="0">
                <a:latin typeface="+mj-lt"/>
              </a:rPr>
              <a:t>Anticorps anti-CD4 couplé au Cy5</a:t>
            </a:r>
            <a:endParaRPr lang="en-GB" sz="1200" dirty="0">
              <a:latin typeface="+mj-lt"/>
            </a:endParaRPr>
          </a:p>
        </p:txBody>
      </p:sp>
      <p:sp>
        <p:nvSpPr>
          <p:cNvPr id="52" name="TextBox 51">
            <a:extLst>
              <a:ext uri="{FF2B5EF4-FFF2-40B4-BE49-F238E27FC236}">
                <a16:creationId xmlns:a16="http://schemas.microsoft.com/office/drawing/2014/main" id="{DCACD465-05F0-411D-BB68-FC7434872903}"/>
              </a:ext>
            </a:extLst>
          </p:cNvPr>
          <p:cNvSpPr txBox="1"/>
          <p:nvPr/>
        </p:nvSpPr>
        <p:spPr>
          <a:xfrm>
            <a:off x="122055" y="2131315"/>
            <a:ext cx="1344687" cy="461665"/>
          </a:xfrm>
          <a:prstGeom prst="rect">
            <a:avLst/>
          </a:prstGeom>
          <a:noFill/>
        </p:spPr>
        <p:txBody>
          <a:bodyPr wrap="square" rtlCol="0">
            <a:spAutoFit/>
          </a:bodyPr>
          <a:lstStyle/>
          <a:p>
            <a:r>
              <a:rPr lang="fr-CH" sz="1200" dirty="0">
                <a:latin typeface="+mj-lt"/>
              </a:rPr>
              <a:t>Anticorps anti-CD8 couplé au FITC</a:t>
            </a:r>
            <a:endParaRPr lang="en-GB" sz="1200" dirty="0">
              <a:latin typeface="+mj-lt"/>
            </a:endParaRPr>
          </a:p>
        </p:txBody>
      </p:sp>
      <p:sp>
        <p:nvSpPr>
          <p:cNvPr id="59" name="Arrow: Chevron 58">
            <a:extLst>
              <a:ext uri="{FF2B5EF4-FFF2-40B4-BE49-F238E27FC236}">
                <a16:creationId xmlns:a16="http://schemas.microsoft.com/office/drawing/2014/main" id="{82A14A22-4321-4705-8057-A079BBAFFE1D}"/>
              </a:ext>
            </a:extLst>
          </p:cNvPr>
          <p:cNvSpPr/>
          <p:nvPr/>
        </p:nvSpPr>
        <p:spPr>
          <a:xfrm>
            <a:off x="162279" y="1289825"/>
            <a:ext cx="2398041" cy="662212"/>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solidFill>
                  <a:schemeClr val="tx1">
                    <a:lumMod val="65000"/>
                    <a:lumOff val="35000"/>
                  </a:schemeClr>
                </a:solidFill>
                <a:latin typeface="+mj-lt"/>
              </a:rPr>
              <a:t>Marquage des cellules par anticorps</a:t>
            </a:r>
            <a:endParaRPr lang="en-GB" sz="1400" dirty="0">
              <a:solidFill>
                <a:schemeClr val="tx1">
                  <a:lumMod val="65000"/>
                  <a:lumOff val="35000"/>
                </a:schemeClr>
              </a:solidFill>
              <a:latin typeface="+mj-lt"/>
            </a:endParaRPr>
          </a:p>
        </p:txBody>
      </p:sp>
      <p:sp>
        <p:nvSpPr>
          <p:cNvPr id="60" name="Arrow: Chevron 59">
            <a:extLst>
              <a:ext uri="{FF2B5EF4-FFF2-40B4-BE49-F238E27FC236}">
                <a16:creationId xmlns:a16="http://schemas.microsoft.com/office/drawing/2014/main" id="{BC5232E9-D9AB-4331-9920-937F6557BA7D}"/>
              </a:ext>
            </a:extLst>
          </p:cNvPr>
          <p:cNvSpPr/>
          <p:nvPr/>
        </p:nvSpPr>
        <p:spPr>
          <a:xfrm>
            <a:off x="2415540" y="1279793"/>
            <a:ext cx="4346139" cy="662212"/>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lumMod val="65000"/>
                    <a:lumOff val="35000"/>
                  </a:schemeClr>
                </a:solidFill>
                <a:latin typeface="+mj-lt"/>
              </a:rPr>
              <a:t>Quantification de la fluorescence </a:t>
            </a:r>
            <a:endParaRPr lang="en-GB" dirty="0">
              <a:solidFill>
                <a:schemeClr val="tx1">
                  <a:lumMod val="65000"/>
                  <a:lumOff val="35000"/>
                </a:schemeClr>
              </a:solidFill>
              <a:latin typeface="+mj-lt"/>
            </a:endParaRPr>
          </a:p>
        </p:txBody>
      </p:sp>
      <p:sp>
        <p:nvSpPr>
          <p:cNvPr id="61" name="Arrow: Chevron 60">
            <a:extLst>
              <a:ext uri="{FF2B5EF4-FFF2-40B4-BE49-F238E27FC236}">
                <a16:creationId xmlns:a16="http://schemas.microsoft.com/office/drawing/2014/main" id="{02FCD77F-CD1C-4823-B274-7248DDF478A3}"/>
              </a:ext>
            </a:extLst>
          </p:cNvPr>
          <p:cNvSpPr/>
          <p:nvPr/>
        </p:nvSpPr>
        <p:spPr>
          <a:xfrm>
            <a:off x="6591301" y="1283820"/>
            <a:ext cx="2493708" cy="662212"/>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lumMod val="65000"/>
                    <a:lumOff val="35000"/>
                  </a:schemeClr>
                </a:solidFill>
                <a:latin typeface="+mj-lt"/>
              </a:rPr>
              <a:t>Représentation graphique</a:t>
            </a:r>
            <a:endParaRPr lang="en-GB" dirty="0">
              <a:solidFill>
                <a:schemeClr val="tx1">
                  <a:lumMod val="65000"/>
                  <a:lumOff val="35000"/>
                </a:schemeClr>
              </a:solidFill>
              <a:latin typeface="+mj-lt"/>
            </a:endParaRPr>
          </a:p>
        </p:txBody>
      </p:sp>
      <p:sp>
        <p:nvSpPr>
          <p:cNvPr id="72" name="TextBox 71">
            <a:extLst>
              <a:ext uri="{FF2B5EF4-FFF2-40B4-BE49-F238E27FC236}">
                <a16:creationId xmlns:a16="http://schemas.microsoft.com/office/drawing/2014/main" id="{43E8710A-7105-494F-B315-CBA742632ABC}"/>
              </a:ext>
            </a:extLst>
          </p:cNvPr>
          <p:cNvSpPr txBox="1"/>
          <p:nvPr/>
        </p:nvSpPr>
        <p:spPr>
          <a:xfrm rot="16200000">
            <a:off x="6726329" y="2836118"/>
            <a:ext cx="826060" cy="276999"/>
          </a:xfrm>
          <a:prstGeom prst="rect">
            <a:avLst/>
          </a:prstGeom>
          <a:noFill/>
        </p:spPr>
        <p:txBody>
          <a:bodyPr wrap="square" rtlCol="0">
            <a:spAutoFit/>
          </a:bodyPr>
          <a:lstStyle/>
          <a:p>
            <a:r>
              <a:rPr lang="fr-CH" sz="1200" dirty="0">
                <a:solidFill>
                  <a:srgbClr val="00FF00"/>
                </a:solidFill>
                <a:latin typeface="+mj-lt"/>
              </a:rPr>
              <a:t>FITC (CD8)</a:t>
            </a:r>
            <a:endParaRPr lang="en-GB" sz="1200" dirty="0">
              <a:solidFill>
                <a:srgbClr val="00FF00"/>
              </a:solidFill>
              <a:latin typeface="+mj-lt"/>
            </a:endParaRPr>
          </a:p>
        </p:txBody>
      </p:sp>
      <p:sp>
        <p:nvSpPr>
          <p:cNvPr id="73" name="TextBox 72">
            <a:extLst>
              <a:ext uri="{FF2B5EF4-FFF2-40B4-BE49-F238E27FC236}">
                <a16:creationId xmlns:a16="http://schemas.microsoft.com/office/drawing/2014/main" id="{52ABD462-581A-4703-A1F1-9B2C23CA329C}"/>
              </a:ext>
            </a:extLst>
          </p:cNvPr>
          <p:cNvSpPr txBox="1"/>
          <p:nvPr/>
        </p:nvSpPr>
        <p:spPr>
          <a:xfrm>
            <a:off x="7579141" y="3675484"/>
            <a:ext cx="1207205" cy="276999"/>
          </a:xfrm>
          <a:prstGeom prst="rect">
            <a:avLst/>
          </a:prstGeom>
          <a:noFill/>
        </p:spPr>
        <p:txBody>
          <a:bodyPr wrap="square" rtlCol="0">
            <a:spAutoFit/>
          </a:bodyPr>
          <a:lstStyle/>
          <a:p>
            <a:r>
              <a:rPr lang="fr-CH" sz="1200" dirty="0">
                <a:solidFill>
                  <a:srgbClr val="FF00FF"/>
                </a:solidFill>
                <a:latin typeface="+mj-lt"/>
              </a:rPr>
              <a:t>Cy5 (CD4)</a:t>
            </a:r>
            <a:endParaRPr lang="en-GB" sz="1200" dirty="0">
              <a:solidFill>
                <a:srgbClr val="FF00FF"/>
              </a:solidFill>
              <a:latin typeface="+mj-lt"/>
            </a:endParaRPr>
          </a:p>
        </p:txBody>
      </p:sp>
      <p:pic>
        <p:nvPicPr>
          <p:cNvPr id="3" name="Picture 2">
            <a:extLst>
              <a:ext uri="{FF2B5EF4-FFF2-40B4-BE49-F238E27FC236}">
                <a16:creationId xmlns:a16="http://schemas.microsoft.com/office/drawing/2014/main" id="{76526060-F34F-4ED5-B496-5719A3D4995F}"/>
              </a:ext>
            </a:extLst>
          </p:cNvPr>
          <p:cNvPicPr>
            <a:picLocks noChangeAspect="1"/>
          </p:cNvPicPr>
          <p:nvPr/>
        </p:nvPicPr>
        <p:blipFill>
          <a:blip r:embed="rId3"/>
          <a:stretch>
            <a:fillRect/>
          </a:stretch>
        </p:blipFill>
        <p:spPr>
          <a:xfrm>
            <a:off x="7277859" y="2315232"/>
            <a:ext cx="1370841" cy="1347995"/>
          </a:xfrm>
          <a:prstGeom prst="rect">
            <a:avLst/>
          </a:prstGeom>
        </p:spPr>
      </p:pic>
      <p:pic>
        <p:nvPicPr>
          <p:cNvPr id="7" name="Picture 6">
            <a:extLst>
              <a:ext uri="{FF2B5EF4-FFF2-40B4-BE49-F238E27FC236}">
                <a16:creationId xmlns:a16="http://schemas.microsoft.com/office/drawing/2014/main" id="{11820EAA-E17C-4430-B9EE-94E3876BA878}"/>
              </a:ext>
            </a:extLst>
          </p:cNvPr>
          <p:cNvPicPr>
            <a:picLocks noChangeAspect="1"/>
          </p:cNvPicPr>
          <p:nvPr/>
        </p:nvPicPr>
        <p:blipFill rotWithShape="1">
          <a:blip r:embed="rId4">
            <a:duotone>
              <a:schemeClr val="bg2">
                <a:shade val="45000"/>
                <a:satMod val="135000"/>
              </a:schemeClr>
              <a:prstClr val="white"/>
            </a:duotone>
          </a:blip>
          <a:srcRect l="15421" t="-1285" r="12954" b="6032"/>
          <a:stretch/>
        </p:blipFill>
        <p:spPr>
          <a:xfrm>
            <a:off x="2560320" y="4786814"/>
            <a:ext cx="1760793" cy="1763447"/>
          </a:xfrm>
          <a:prstGeom prst="rect">
            <a:avLst/>
          </a:prstGeom>
          <a:ln>
            <a:noFill/>
          </a:ln>
        </p:spPr>
      </p:pic>
      <p:sp>
        <p:nvSpPr>
          <p:cNvPr id="90" name="TextBox 89">
            <a:extLst>
              <a:ext uri="{FF2B5EF4-FFF2-40B4-BE49-F238E27FC236}">
                <a16:creationId xmlns:a16="http://schemas.microsoft.com/office/drawing/2014/main" id="{CF3B3A30-8E73-4631-BFA1-36FD5F8B7CDC}"/>
              </a:ext>
            </a:extLst>
          </p:cNvPr>
          <p:cNvSpPr txBox="1"/>
          <p:nvPr/>
        </p:nvSpPr>
        <p:spPr>
          <a:xfrm>
            <a:off x="3758599" y="5377993"/>
            <a:ext cx="1207205" cy="276999"/>
          </a:xfrm>
          <a:prstGeom prst="rect">
            <a:avLst/>
          </a:prstGeom>
          <a:noFill/>
        </p:spPr>
        <p:txBody>
          <a:bodyPr wrap="square" rtlCol="0">
            <a:spAutoFit/>
          </a:bodyPr>
          <a:lstStyle/>
          <a:p>
            <a:r>
              <a:rPr lang="fr-CH" sz="1200" dirty="0">
                <a:solidFill>
                  <a:srgbClr val="FF00FF"/>
                </a:solidFill>
                <a:latin typeface="+mj-lt"/>
              </a:rPr>
              <a:t>Cy5 (CD4)</a:t>
            </a:r>
            <a:endParaRPr lang="en-GB" sz="1200" dirty="0">
              <a:solidFill>
                <a:srgbClr val="FF00FF"/>
              </a:solidFill>
              <a:latin typeface="+mj-lt"/>
            </a:endParaRPr>
          </a:p>
        </p:txBody>
      </p:sp>
      <p:sp>
        <p:nvSpPr>
          <p:cNvPr id="9" name="Freeform: Shape 8">
            <a:extLst>
              <a:ext uri="{FF2B5EF4-FFF2-40B4-BE49-F238E27FC236}">
                <a16:creationId xmlns:a16="http://schemas.microsoft.com/office/drawing/2014/main" id="{461F981B-4A8E-4842-9599-F468D86B3114}"/>
              </a:ext>
            </a:extLst>
          </p:cNvPr>
          <p:cNvSpPr/>
          <p:nvPr/>
        </p:nvSpPr>
        <p:spPr>
          <a:xfrm>
            <a:off x="2877972" y="5745995"/>
            <a:ext cx="1198724" cy="665818"/>
          </a:xfrm>
          <a:custGeom>
            <a:avLst/>
            <a:gdLst>
              <a:gd name="connsiteX0" fmla="*/ 955 w 1198724"/>
              <a:gd name="connsiteY0" fmla="*/ 656262 h 665818"/>
              <a:gd name="connsiteX1" fmla="*/ 15243 w 1198724"/>
              <a:gd name="connsiteY1" fmla="*/ 653880 h 665818"/>
              <a:gd name="connsiteX2" fmla="*/ 39055 w 1198724"/>
              <a:gd name="connsiteY2" fmla="*/ 646737 h 665818"/>
              <a:gd name="connsiteX3" fmla="*/ 48580 w 1198724"/>
              <a:gd name="connsiteY3" fmla="*/ 644355 h 665818"/>
              <a:gd name="connsiteX4" fmla="*/ 58105 w 1198724"/>
              <a:gd name="connsiteY4" fmla="*/ 639593 h 665818"/>
              <a:gd name="connsiteX5" fmla="*/ 67630 w 1198724"/>
              <a:gd name="connsiteY5" fmla="*/ 637212 h 665818"/>
              <a:gd name="connsiteX6" fmla="*/ 89062 w 1198724"/>
              <a:gd name="connsiteY6" fmla="*/ 632449 h 665818"/>
              <a:gd name="connsiteX7" fmla="*/ 155737 w 1198724"/>
              <a:gd name="connsiteY7" fmla="*/ 634830 h 665818"/>
              <a:gd name="connsiteX8" fmla="*/ 170024 w 1198724"/>
              <a:gd name="connsiteY8" fmla="*/ 644355 h 665818"/>
              <a:gd name="connsiteX9" fmla="*/ 177168 w 1198724"/>
              <a:gd name="connsiteY9" fmla="*/ 646737 h 665818"/>
              <a:gd name="connsiteX10" fmla="*/ 186693 w 1198724"/>
              <a:gd name="connsiteY10" fmla="*/ 651499 h 665818"/>
              <a:gd name="connsiteX11" fmla="*/ 198599 w 1198724"/>
              <a:gd name="connsiteY11" fmla="*/ 653880 h 665818"/>
              <a:gd name="connsiteX12" fmla="*/ 241462 w 1198724"/>
              <a:gd name="connsiteY12" fmla="*/ 658643 h 665818"/>
              <a:gd name="connsiteX13" fmla="*/ 248605 w 1198724"/>
              <a:gd name="connsiteY13" fmla="*/ 663405 h 665818"/>
              <a:gd name="connsiteX14" fmla="*/ 286705 w 1198724"/>
              <a:gd name="connsiteY14" fmla="*/ 661024 h 665818"/>
              <a:gd name="connsiteX15" fmla="*/ 303374 w 1198724"/>
              <a:gd name="connsiteY15" fmla="*/ 658643 h 665818"/>
              <a:gd name="connsiteX16" fmla="*/ 310518 w 1198724"/>
              <a:gd name="connsiteY16" fmla="*/ 653880 h 665818"/>
              <a:gd name="connsiteX17" fmla="*/ 403387 w 1198724"/>
              <a:gd name="connsiteY17" fmla="*/ 651499 h 665818"/>
              <a:gd name="connsiteX18" fmla="*/ 524830 w 1198724"/>
              <a:gd name="connsiteY18" fmla="*/ 649118 h 665818"/>
              <a:gd name="connsiteX19" fmla="*/ 536737 w 1198724"/>
              <a:gd name="connsiteY19" fmla="*/ 644355 h 665818"/>
              <a:gd name="connsiteX20" fmla="*/ 546262 w 1198724"/>
              <a:gd name="connsiteY20" fmla="*/ 641974 h 665818"/>
              <a:gd name="connsiteX21" fmla="*/ 579599 w 1198724"/>
              <a:gd name="connsiteY21" fmla="*/ 637212 h 665818"/>
              <a:gd name="connsiteX22" fmla="*/ 598649 w 1198724"/>
              <a:gd name="connsiteY22" fmla="*/ 632449 h 665818"/>
              <a:gd name="connsiteX23" fmla="*/ 641512 w 1198724"/>
              <a:gd name="connsiteY23" fmla="*/ 627687 h 665818"/>
              <a:gd name="connsiteX24" fmla="*/ 662943 w 1198724"/>
              <a:gd name="connsiteY24" fmla="*/ 622924 h 665818"/>
              <a:gd name="connsiteX25" fmla="*/ 684374 w 1198724"/>
              <a:gd name="connsiteY25" fmla="*/ 620543 h 665818"/>
              <a:gd name="connsiteX26" fmla="*/ 731999 w 1198724"/>
              <a:gd name="connsiteY26" fmla="*/ 615780 h 665818"/>
              <a:gd name="connsiteX27" fmla="*/ 762955 w 1198724"/>
              <a:gd name="connsiteY27" fmla="*/ 608637 h 665818"/>
              <a:gd name="connsiteX28" fmla="*/ 789149 w 1198724"/>
              <a:gd name="connsiteY28" fmla="*/ 601493 h 665818"/>
              <a:gd name="connsiteX29" fmla="*/ 810580 w 1198724"/>
              <a:gd name="connsiteY29" fmla="*/ 596730 h 665818"/>
              <a:gd name="connsiteX30" fmla="*/ 820105 w 1198724"/>
              <a:gd name="connsiteY30" fmla="*/ 591968 h 665818"/>
              <a:gd name="connsiteX31" fmla="*/ 836774 w 1198724"/>
              <a:gd name="connsiteY31" fmla="*/ 587205 h 665818"/>
              <a:gd name="connsiteX32" fmla="*/ 843918 w 1198724"/>
              <a:gd name="connsiteY32" fmla="*/ 582443 h 665818"/>
              <a:gd name="connsiteX33" fmla="*/ 862968 w 1198724"/>
              <a:gd name="connsiteY33" fmla="*/ 577680 h 665818"/>
              <a:gd name="connsiteX34" fmla="*/ 867730 w 1198724"/>
              <a:gd name="connsiteY34" fmla="*/ 570537 h 665818"/>
              <a:gd name="connsiteX35" fmla="*/ 874874 w 1198724"/>
              <a:gd name="connsiteY35" fmla="*/ 568155 h 665818"/>
              <a:gd name="connsiteX36" fmla="*/ 884399 w 1198724"/>
              <a:gd name="connsiteY36" fmla="*/ 563393 h 665818"/>
              <a:gd name="connsiteX37" fmla="*/ 889162 w 1198724"/>
              <a:gd name="connsiteY37" fmla="*/ 556249 h 665818"/>
              <a:gd name="connsiteX38" fmla="*/ 905830 w 1198724"/>
              <a:gd name="connsiteY38" fmla="*/ 537199 h 665818"/>
              <a:gd name="connsiteX39" fmla="*/ 908212 w 1198724"/>
              <a:gd name="connsiteY39" fmla="*/ 530055 h 665818"/>
              <a:gd name="connsiteX40" fmla="*/ 910593 w 1198724"/>
              <a:gd name="connsiteY40" fmla="*/ 520530 h 665818"/>
              <a:gd name="connsiteX41" fmla="*/ 917737 w 1198724"/>
              <a:gd name="connsiteY41" fmla="*/ 515768 h 665818"/>
              <a:gd name="connsiteX42" fmla="*/ 920118 w 1198724"/>
              <a:gd name="connsiteY42" fmla="*/ 508624 h 665818"/>
              <a:gd name="connsiteX43" fmla="*/ 924880 w 1198724"/>
              <a:gd name="connsiteY43" fmla="*/ 499099 h 665818"/>
              <a:gd name="connsiteX44" fmla="*/ 934405 w 1198724"/>
              <a:gd name="connsiteY44" fmla="*/ 480049 h 665818"/>
              <a:gd name="connsiteX45" fmla="*/ 946312 w 1198724"/>
              <a:gd name="connsiteY45" fmla="*/ 456237 h 665818"/>
              <a:gd name="connsiteX46" fmla="*/ 955837 w 1198724"/>
              <a:gd name="connsiteY46" fmla="*/ 437187 h 665818"/>
              <a:gd name="connsiteX47" fmla="*/ 965362 w 1198724"/>
              <a:gd name="connsiteY47" fmla="*/ 422899 h 665818"/>
              <a:gd name="connsiteX48" fmla="*/ 967743 w 1198724"/>
              <a:gd name="connsiteY48" fmla="*/ 377655 h 665818"/>
              <a:gd name="connsiteX49" fmla="*/ 962980 w 1198724"/>
              <a:gd name="connsiteY49" fmla="*/ 370512 h 665818"/>
              <a:gd name="connsiteX50" fmla="*/ 958218 w 1198724"/>
              <a:gd name="connsiteY50" fmla="*/ 303837 h 665818"/>
              <a:gd name="connsiteX51" fmla="*/ 960599 w 1198724"/>
              <a:gd name="connsiteY51" fmla="*/ 272880 h 665818"/>
              <a:gd name="connsiteX52" fmla="*/ 965362 w 1198724"/>
              <a:gd name="connsiteY52" fmla="*/ 263355 h 665818"/>
              <a:gd name="connsiteX53" fmla="*/ 970124 w 1198724"/>
              <a:gd name="connsiteY53" fmla="*/ 249068 h 665818"/>
              <a:gd name="connsiteX54" fmla="*/ 972505 w 1198724"/>
              <a:gd name="connsiteY54" fmla="*/ 239543 h 665818"/>
              <a:gd name="connsiteX55" fmla="*/ 979649 w 1198724"/>
              <a:gd name="connsiteY55" fmla="*/ 234780 h 665818"/>
              <a:gd name="connsiteX56" fmla="*/ 982030 w 1198724"/>
              <a:gd name="connsiteY56" fmla="*/ 225255 h 665818"/>
              <a:gd name="connsiteX57" fmla="*/ 984412 w 1198724"/>
              <a:gd name="connsiteY57" fmla="*/ 213349 h 665818"/>
              <a:gd name="connsiteX58" fmla="*/ 989174 w 1198724"/>
              <a:gd name="connsiteY58" fmla="*/ 201443 h 665818"/>
              <a:gd name="connsiteX59" fmla="*/ 991555 w 1198724"/>
              <a:gd name="connsiteY59" fmla="*/ 170487 h 665818"/>
              <a:gd name="connsiteX60" fmla="*/ 993937 w 1198724"/>
              <a:gd name="connsiteY60" fmla="*/ 106193 h 665818"/>
              <a:gd name="connsiteX61" fmla="*/ 998699 w 1198724"/>
              <a:gd name="connsiteY61" fmla="*/ 91905 h 665818"/>
              <a:gd name="connsiteX62" fmla="*/ 1001080 w 1198724"/>
              <a:gd name="connsiteY62" fmla="*/ 77618 h 665818"/>
              <a:gd name="connsiteX63" fmla="*/ 1010605 w 1198724"/>
              <a:gd name="connsiteY63" fmla="*/ 53805 h 665818"/>
              <a:gd name="connsiteX64" fmla="*/ 1015368 w 1198724"/>
              <a:gd name="connsiteY64" fmla="*/ 34755 h 665818"/>
              <a:gd name="connsiteX65" fmla="*/ 1020130 w 1198724"/>
              <a:gd name="connsiteY65" fmla="*/ 27612 h 665818"/>
              <a:gd name="connsiteX66" fmla="*/ 1032037 w 1198724"/>
              <a:gd name="connsiteY66" fmla="*/ 8562 h 665818"/>
              <a:gd name="connsiteX67" fmla="*/ 1043943 w 1198724"/>
              <a:gd name="connsiteY67" fmla="*/ 6180 h 665818"/>
              <a:gd name="connsiteX68" fmla="*/ 1053468 w 1198724"/>
              <a:gd name="connsiteY68" fmla="*/ 25230 h 665818"/>
              <a:gd name="connsiteX69" fmla="*/ 1062993 w 1198724"/>
              <a:gd name="connsiteY69" fmla="*/ 58568 h 665818"/>
              <a:gd name="connsiteX70" fmla="*/ 1070137 w 1198724"/>
              <a:gd name="connsiteY70" fmla="*/ 146674 h 665818"/>
              <a:gd name="connsiteX71" fmla="*/ 1072518 w 1198724"/>
              <a:gd name="connsiteY71" fmla="*/ 172868 h 665818"/>
              <a:gd name="connsiteX72" fmla="*/ 1077280 w 1198724"/>
              <a:gd name="connsiteY72" fmla="*/ 213349 h 665818"/>
              <a:gd name="connsiteX73" fmla="*/ 1082043 w 1198724"/>
              <a:gd name="connsiteY73" fmla="*/ 241924 h 665818"/>
              <a:gd name="connsiteX74" fmla="*/ 1084424 w 1198724"/>
              <a:gd name="connsiteY74" fmla="*/ 265737 h 665818"/>
              <a:gd name="connsiteX75" fmla="*/ 1086805 w 1198724"/>
              <a:gd name="connsiteY75" fmla="*/ 301455 h 665818"/>
              <a:gd name="connsiteX76" fmla="*/ 1091568 w 1198724"/>
              <a:gd name="connsiteY76" fmla="*/ 318124 h 665818"/>
              <a:gd name="connsiteX77" fmla="*/ 1096330 w 1198724"/>
              <a:gd name="connsiteY77" fmla="*/ 346699 h 665818"/>
              <a:gd name="connsiteX78" fmla="*/ 1098712 w 1198724"/>
              <a:gd name="connsiteY78" fmla="*/ 399087 h 665818"/>
              <a:gd name="connsiteX79" fmla="*/ 1103474 w 1198724"/>
              <a:gd name="connsiteY79" fmla="*/ 406230 h 665818"/>
              <a:gd name="connsiteX80" fmla="*/ 1108237 w 1198724"/>
              <a:gd name="connsiteY80" fmla="*/ 444330 h 665818"/>
              <a:gd name="connsiteX81" fmla="*/ 1112999 w 1198724"/>
              <a:gd name="connsiteY81" fmla="*/ 460999 h 665818"/>
              <a:gd name="connsiteX82" fmla="*/ 1115380 w 1198724"/>
              <a:gd name="connsiteY82" fmla="*/ 482430 h 665818"/>
              <a:gd name="connsiteX83" fmla="*/ 1117762 w 1198724"/>
              <a:gd name="connsiteY83" fmla="*/ 506243 h 665818"/>
              <a:gd name="connsiteX84" fmla="*/ 1122524 w 1198724"/>
              <a:gd name="connsiteY84" fmla="*/ 525293 h 665818"/>
              <a:gd name="connsiteX85" fmla="*/ 1127287 w 1198724"/>
              <a:gd name="connsiteY85" fmla="*/ 549105 h 665818"/>
              <a:gd name="connsiteX86" fmla="*/ 1139193 w 1198724"/>
              <a:gd name="connsiteY86" fmla="*/ 570537 h 665818"/>
              <a:gd name="connsiteX87" fmla="*/ 1143955 w 1198724"/>
              <a:gd name="connsiteY87" fmla="*/ 577680 h 665818"/>
              <a:gd name="connsiteX88" fmla="*/ 1148718 w 1198724"/>
              <a:gd name="connsiteY88" fmla="*/ 584824 h 665818"/>
              <a:gd name="connsiteX89" fmla="*/ 1160624 w 1198724"/>
              <a:gd name="connsiteY89" fmla="*/ 606255 h 665818"/>
              <a:gd name="connsiteX90" fmla="*/ 1165387 w 1198724"/>
              <a:gd name="connsiteY90" fmla="*/ 613399 h 665818"/>
              <a:gd name="connsiteX91" fmla="*/ 1170149 w 1198724"/>
              <a:gd name="connsiteY91" fmla="*/ 620543 h 665818"/>
              <a:gd name="connsiteX92" fmla="*/ 1177293 w 1198724"/>
              <a:gd name="connsiteY92" fmla="*/ 622924 h 665818"/>
              <a:gd name="connsiteX93" fmla="*/ 1182055 w 1198724"/>
              <a:gd name="connsiteY93" fmla="*/ 632449 h 665818"/>
              <a:gd name="connsiteX94" fmla="*/ 1189199 w 1198724"/>
              <a:gd name="connsiteY94" fmla="*/ 637212 h 665818"/>
              <a:gd name="connsiteX95" fmla="*/ 1198724 w 1198724"/>
              <a:gd name="connsiteY95" fmla="*/ 646737 h 665818"/>
              <a:gd name="connsiteX96" fmla="*/ 1072518 w 1198724"/>
              <a:gd name="connsiteY96" fmla="*/ 646737 h 665818"/>
              <a:gd name="connsiteX97" fmla="*/ 896305 w 1198724"/>
              <a:gd name="connsiteY97" fmla="*/ 644355 h 665818"/>
              <a:gd name="connsiteX98" fmla="*/ 858205 w 1198724"/>
              <a:gd name="connsiteY98" fmla="*/ 639593 h 665818"/>
              <a:gd name="connsiteX99" fmla="*/ 836774 w 1198724"/>
              <a:gd name="connsiteY99" fmla="*/ 637212 h 665818"/>
              <a:gd name="connsiteX100" fmla="*/ 679612 w 1198724"/>
              <a:gd name="connsiteY100" fmla="*/ 639593 h 665818"/>
              <a:gd name="connsiteX101" fmla="*/ 651037 w 1198724"/>
              <a:gd name="connsiteY101" fmla="*/ 644355 h 665818"/>
              <a:gd name="connsiteX102" fmla="*/ 605793 w 1198724"/>
              <a:gd name="connsiteY102" fmla="*/ 646737 h 665818"/>
              <a:gd name="connsiteX103" fmla="*/ 565312 w 1198724"/>
              <a:gd name="connsiteY103" fmla="*/ 649118 h 665818"/>
              <a:gd name="connsiteX104" fmla="*/ 410530 w 1198724"/>
              <a:gd name="connsiteY104" fmla="*/ 656262 h 665818"/>
              <a:gd name="connsiteX105" fmla="*/ 239080 w 1198724"/>
              <a:gd name="connsiteY105" fmla="*/ 651499 h 665818"/>
              <a:gd name="connsiteX106" fmla="*/ 60487 w 1198724"/>
              <a:gd name="connsiteY106" fmla="*/ 653880 h 665818"/>
              <a:gd name="connsiteX107" fmla="*/ 43818 w 1198724"/>
              <a:gd name="connsiteY107" fmla="*/ 656262 h 665818"/>
              <a:gd name="connsiteX108" fmla="*/ 955 w 1198724"/>
              <a:gd name="connsiteY108" fmla="*/ 656262 h 66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198724" h="665818">
                <a:moveTo>
                  <a:pt x="955" y="656262"/>
                </a:moveTo>
                <a:cubicBezTo>
                  <a:pt x="-3807" y="655865"/>
                  <a:pt x="10538" y="654966"/>
                  <a:pt x="15243" y="653880"/>
                </a:cubicBezTo>
                <a:cubicBezTo>
                  <a:pt x="40421" y="648070"/>
                  <a:pt x="23782" y="651101"/>
                  <a:pt x="39055" y="646737"/>
                </a:cubicBezTo>
                <a:cubicBezTo>
                  <a:pt x="42202" y="645838"/>
                  <a:pt x="45516" y="645504"/>
                  <a:pt x="48580" y="644355"/>
                </a:cubicBezTo>
                <a:cubicBezTo>
                  <a:pt x="51904" y="643109"/>
                  <a:pt x="54781" y="640839"/>
                  <a:pt x="58105" y="639593"/>
                </a:cubicBezTo>
                <a:cubicBezTo>
                  <a:pt x="61169" y="638444"/>
                  <a:pt x="64435" y="637922"/>
                  <a:pt x="67630" y="637212"/>
                </a:cubicBezTo>
                <a:cubicBezTo>
                  <a:pt x="94838" y="631165"/>
                  <a:pt x="65833" y="638256"/>
                  <a:pt x="89062" y="632449"/>
                </a:cubicBezTo>
                <a:cubicBezTo>
                  <a:pt x="111287" y="633243"/>
                  <a:pt x="133541" y="633443"/>
                  <a:pt x="155737" y="634830"/>
                </a:cubicBezTo>
                <a:cubicBezTo>
                  <a:pt x="172049" y="635850"/>
                  <a:pt x="159939" y="636287"/>
                  <a:pt x="170024" y="644355"/>
                </a:cubicBezTo>
                <a:cubicBezTo>
                  <a:pt x="171984" y="645923"/>
                  <a:pt x="174861" y="645748"/>
                  <a:pt x="177168" y="646737"/>
                </a:cubicBezTo>
                <a:cubicBezTo>
                  <a:pt x="180431" y="648135"/>
                  <a:pt x="183325" y="650377"/>
                  <a:pt x="186693" y="651499"/>
                </a:cubicBezTo>
                <a:cubicBezTo>
                  <a:pt x="190533" y="652779"/>
                  <a:pt x="194617" y="653156"/>
                  <a:pt x="198599" y="653880"/>
                </a:cubicBezTo>
                <a:cubicBezTo>
                  <a:pt x="218674" y="657530"/>
                  <a:pt x="215282" y="656462"/>
                  <a:pt x="241462" y="658643"/>
                </a:cubicBezTo>
                <a:cubicBezTo>
                  <a:pt x="243843" y="660230"/>
                  <a:pt x="245890" y="662500"/>
                  <a:pt x="248605" y="663405"/>
                </a:cubicBezTo>
                <a:cubicBezTo>
                  <a:pt x="264384" y="668665"/>
                  <a:pt x="269044" y="664141"/>
                  <a:pt x="286705" y="661024"/>
                </a:cubicBezTo>
                <a:cubicBezTo>
                  <a:pt x="292232" y="660049"/>
                  <a:pt x="297818" y="659437"/>
                  <a:pt x="303374" y="658643"/>
                </a:cubicBezTo>
                <a:cubicBezTo>
                  <a:pt x="305755" y="657055"/>
                  <a:pt x="307663" y="654084"/>
                  <a:pt x="310518" y="653880"/>
                </a:cubicBezTo>
                <a:cubicBezTo>
                  <a:pt x="341406" y="651674"/>
                  <a:pt x="372428" y="652187"/>
                  <a:pt x="403387" y="651499"/>
                </a:cubicBezTo>
                <a:lnTo>
                  <a:pt x="524830" y="649118"/>
                </a:lnTo>
                <a:cubicBezTo>
                  <a:pt x="528799" y="647530"/>
                  <a:pt x="532682" y="645707"/>
                  <a:pt x="536737" y="644355"/>
                </a:cubicBezTo>
                <a:cubicBezTo>
                  <a:pt x="539842" y="643320"/>
                  <a:pt x="543067" y="642684"/>
                  <a:pt x="546262" y="641974"/>
                </a:cubicBezTo>
                <a:cubicBezTo>
                  <a:pt x="561426" y="638605"/>
                  <a:pt x="560877" y="639292"/>
                  <a:pt x="579599" y="637212"/>
                </a:cubicBezTo>
                <a:cubicBezTo>
                  <a:pt x="585949" y="635624"/>
                  <a:pt x="592216" y="633655"/>
                  <a:pt x="598649" y="632449"/>
                </a:cubicBezTo>
                <a:cubicBezTo>
                  <a:pt x="606352" y="631005"/>
                  <a:pt x="635344" y="628304"/>
                  <a:pt x="641512" y="627687"/>
                </a:cubicBezTo>
                <a:cubicBezTo>
                  <a:pt x="648656" y="626099"/>
                  <a:pt x="655725" y="624127"/>
                  <a:pt x="662943" y="622924"/>
                </a:cubicBezTo>
                <a:cubicBezTo>
                  <a:pt x="670033" y="621742"/>
                  <a:pt x="677222" y="621258"/>
                  <a:pt x="684374" y="620543"/>
                </a:cubicBezTo>
                <a:cubicBezTo>
                  <a:pt x="744900" y="614491"/>
                  <a:pt x="679577" y="621607"/>
                  <a:pt x="731999" y="615780"/>
                </a:cubicBezTo>
                <a:cubicBezTo>
                  <a:pt x="778774" y="604088"/>
                  <a:pt x="729915" y="615980"/>
                  <a:pt x="762955" y="608637"/>
                </a:cubicBezTo>
                <a:cubicBezTo>
                  <a:pt x="777351" y="605438"/>
                  <a:pt x="770631" y="606122"/>
                  <a:pt x="789149" y="601493"/>
                </a:cubicBezTo>
                <a:cubicBezTo>
                  <a:pt x="793687" y="600359"/>
                  <a:pt x="805682" y="598567"/>
                  <a:pt x="810580" y="596730"/>
                </a:cubicBezTo>
                <a:cubicBezTo>
                  <a:pt x="813904" y="595484"/>
                  <a:pt x="816842" y="593366"/>
                  <a:pt x="820105" y="591968"/>
                </a:cubicBezTo>
                <a:cubicBezTo>
                  <a:pt x="824884" y="589920"/>
                  <a:pt x="831946" y="588412"/>
                  <a:pt x="836774" y="587205"/>
                </a:cubicBezTo>
                <a:cubicBezTo>
                  <a:pt x="839155" y="585618"/>
                  <a:pt x="841228" y="583421"/>
                  <a:pt x="843918" y="582443"/>
                </a:cubicBezTo>
                <a:cubicBezTo>
                  <a:pt x="850069" y="580206"/>
                  <a:pt x="862968" y="577680"/>
                  <a:pt x="862968" y="577680"/>
                </a:cubicBezTo>
                <a:cubicBezTo>
                  <a:pt x="864555" y="575299"/>
                  <a:pt x="865495" y="572325"/>
                  <a:pt x="867730" y="570537"/>
                </a:cubicBezTo>
                <a:cubicBezTo>
                  <a:pt x="869690" y="568969"/>
                  <a:pt x="872567" y="569144"/>
                  <a:pt x="874874" y="568155"/>
                </a:cubicBezTo>
                <a:cubicBezTo>
                  <a:pt x="878137" y="566757"/>
                  <a:pt x="881224" y="564980"/>
                  <a:pt x="884399" y="563393"/>
                </a:cubicBezTo>
                <a:cubicBezTo>
                  <a:pt x="885987" y="561012"/>
                  <a:pt x="887138" y="558273"/>
                  <a:pt x="889162" y="556249"/>
                </a:cubicBezTo>
                <a:cubicBezTo>
                  <a:pt x="898887" y="546524"/>
                  <a:pt x="899080" y="557444"/>
                  <a:pt x="905830" y="537199"/>
                </a:cubicBezTo>
                <a:cubicBezTo>
                  <a:pt x="906624" y="534818"/>
                  <a:pt x="907522" y="532469"/>
                  <a:pt x="908212" y="530055"/>
                </a:cubicBezTo>
                <a:cubicBezTo>
                  <a:pt x="909111" y="526908"/>
                  <a:pt x="908778" y="523253"/>
                  <a:pt x="910593" y="520530"/>
                </a:cubicBezTo>
                <a:cubicBezTo>
                  <a:pt x="912181" y="518149"/>
                  <a:pt x="915356" y="517355"/>
                  <a:pt x="917737" y="515768"/>
                </a:cubicBezTo>
                <a:cubicBezTo>
                  <a:pt x="918531" y="513387"/>
                  <a:pt x="919129" y="510931"/>
                  <a:pt x="920118" y="508624"/>
                </a:cubicBezTo>
                <a:cubicBezTo>
                  <a:pt x="921516" y="505361"/>
                  <a:pt x="923634" y="502423"/>
                  <a:pt x="924880" y="499099"/>
                </a:cubicBezTo>
                <a:cubicBezTo>
                  <a:pt x="931567" y="481267"/>
                  <a:pt x="921245" y="497597"/>
                  <a:pt x="934405" y="480049"/>
                </a:cubicBezTo>
                <a:cubicBezTo>
                  <a:pt x="944231" y="450576"/>
                  <a:pt x="933146" y="478808"/>
                  <a:pt x="946312" y="456237"/>
                </a:cubicBezTo>
                <a:cubicBezTo>
                  <a:pt x="949889" y="450105"/>
                  <a:pt x="951899" y="443094"/>
                  <a:pt x="955837" y="437187"/>
                </a:cubicBezTo>
                <a:lnTo>
                  <a:pt x="965362" y="422899"/>
                </a:lnTo>
                <a:cubicBezTo>
                  <a:pt x="972162" y="402498"/>
                  <a:pt x="973054" y="405981"/>
                  <a:pt x="967743" y="377655"/>
                </a:cubicBezTo>
                <a:cubicBezTo>
                  <a:pt x="967216" y="374842"/>
                  <a:pt x="964568" y="372893"/>
                  <a:pt x="962980" y="370512"/>
                </a:cubicBezTo>
                <a:cubicBezTo>
                  <a:pt x="959130" y="343558"/>
                  <a:pt x="958218" y="340912"/>
                  <a:pt x="958218" y="303837"/>
                </a:cubicBezTo>
                <a:cubicBezTo>
                  <a:pt x="958218" y="293488"/>
                  <a:pt x="958800" y="283072"/>
                  <a:pt x="960599" y="272880"/>
                </a:cubicBezTo>
                <a:cubicBezTo>
                  <a:pt x="961216" y="269384"/>
                  <a:pt x="964044" y="266651"/>
                  <a:pt x="965362" y="263355"/>
                </a:cubicBezTo>
                <a:cubicBezTo>
                  <a:pt x="967226" y="258694"/>
                  <a:pt x="968907" y="253938"/>
                  <a:pt x="970124" y="249068"/>
                </a:cubicBezTo>
                <a:cubicBezTo>
                  <a:pt x="970918" y="245893"/>
                  <a:pt x="970690" y="242266"/>
                  <a:pt x="972505" y="239543"/>
                </a:cubicBezTo>
                <a:cubicBezTo>
                  <a:pt x="974093" y="237162"/>
                  <a:pt x="977268" y="236368"/>
                  <a:pt x="979649" y="234780"/>
                </a:cubicBezTo>
                <a:cubicBezTo>
                  <a:pt x="980443" y="231605"/>
                  <a:pt x="981320" y="228450"/>
                  <a:pt x="982030" y="225255"/>
                </a:cubicBezTo>
                <a:cubicBezTo>
                  <a:pt x="982908" y="221304"/>
                  <a:pt x="983249" y="217226"/>
                  <a:pt x="984412" y="213349"/>
                </a:cubicBezTo>
                <a:cubicBezTo>
                  <a:pt x="985640" y="209255"/>
                  <a:pt x="987587" y="205412"/>
                  <a:pt x="989174" y="201443"/>
                </a:cubicBezTo>
                <a:cubicBezTo>
                  <a:pt x="989968" y="191124"/>
                  <a:pt x="991038" y="180823"/>
                  <a:pt x="991555" y="170487"/>
                </a:cubicBezTo>
                <a:cubicBezTo>
                  <a:pt x="992626" y="149068"/>
                  <a:pt x="991995" y="127551"/>
                  <a:pt x="993937" y="106193"/>
                </a:cubicBezTo>
                <a:cubicBezTo>
                  <a:pt x="994392" y="101193"/>
                  <a:pt x="997482" y="96775"/>
                  <a:pt x="998699" y="91905"/>
                </a:cubicBezTo>
                <a:cubicBezTo>
                  <a:pt x="999870" y="87221"/>
                  <a:pt x="999909" y="82302"/>
                  <a:pt x="1001080" y="77618"/>
                </a:cubicBezTo>
                <a:cubicBezTo>
                  <a:pt x="1010988" y="37987"/>
                  <a:pt x="1000754" y="83358"/>
                  <a:pt x="1010605" y="53805"/>
                </a:cubicBezTo>
                <a:cubicBezTo>
                  <a:pt x="1012675" y="47595"/>
                  <a:pt x="1011737" y="40201"/>
                  <a:pt x="1015368" y="34755"/>
                </a:cubicBezTo>
                <a:cubicBezTo>
                  <a:pt x="1016955" y="32374"/>
                  <a:pt x="1018968" y="30227"/>
                  <a:pt x="1020130" y="27612"/>
                </a:cubicBezTo>
                <a:cubicBezTo>
                  <a:pt x="1028482" y="8820"/>
                  <a:pt x="1019186" y="17128"/>
                  <a:pt x="1032037" y="8562"/>
                </a:cubicBezTo>
                <a:cubicBezTo>
                  <a:pt x="1034072" y="2457"/>
                  <a:pt x="1034250" y="-5936"/>
                  <a:pt x="1043943" y="6180"/>
                </a:cubicBezTo>
                <a:cubicBezTo>
                  <a:pt x="1048378" y="11724"/>
                  <a:pt x="1051223" y="18495"/>
                  <a:pt x="1053468" y="25230"/>
                </a:cubicBezTo>
                <a:cubicBezTo>
                  <a:pt x="1057129" y="36214"/>
                  <a:pt x="1060186" y="47339"/>
                  <a:pt x="1062993" y="58568"/>
                </a:cubicBezTo>
                <a:cubicBezTo>
                  <a:pt x="1066658" y="131872"/>
                  <a:pt x="1062999" y="80056"/>
                  <a:pt x="1070137" y="146674"/>
                </a:cubicBezTo>
                <a:cubicBezTo>
                  <a:pt x="1071071" y="155391"/>
                  <a:pt x="1071646" y="164144"/>
                  <a:pt x="1072518" y="172868"/>
                </a:cubicBezTo>
                <a:cubicBezTo>
                  <a:pt x="1073209" y="179776"/>
                  <a:pt x="1076142" y="205760"/>
                  <a:pt x="1077280" y="213349"/>
                </a:cubicBezTo>
                <a:cubicBezTo>
                  <a:pt x="1078712" y="222899"/>
                  <a:pt x="1080738" y="232356"/>
                  <a:pt x="1082043" y="241924"/>
                </a:cubicBezTo>
                <a:cubicBezTo>
                  <a:pt x="1083121" y="249828"/>
                  <a:pt x="1083788" y="257785"/>
                  <a:pt x="1084424" y="265737"/>
                </a:cubicBezTo>
                <a:cubicBezTo>
                  <a:pt x="1085375" y="277631"/>
                  <a:pt x="1085193" y="289632"/>
                  <a:pt x="1086805" y="301455"/>
                </a:cubicBezTo>
                <a:cubicBezTo>
                  <a:pt x="1087586" y="307181"/>
                  <a:pt x="1090166" y="312518"/>
                  <a:pt x="1091568" y="318124"/>
                </a:cubicBezTo>
                <a:cubicBezTo>
                  <a:pt x="1093889" y="327407"/>
                  <a:pt x="1094987" y="337294"/>
                  <a:pt x="1096330" y="346699"/>
                </a:cubicBezTo>
                <a:cubicBezTo>
                  <a:pt x="1097124" y="364162"/>
                  <a:pt x="1096629" y="381731"/>
                  <a:pt x="1098712" y="399087"/>
                </a:cubicBezTo>
                <a:cubicBezTo>
                  <a:pt x="1099053" y="401928"/>
                  <a:pt x="1102652" y="403489"/>
                  <a:pt x="1103474" y="406230"/>
                </a:cubicBezTo>
                <a:cubicBezTo>
                  <a:pt x="1104936" y="411104"/>
                  <a:pt x="1107713" y="441538"/>
                  <a:pt x="1108237" y="444330"/>
                </a:cubicBezTo>
                <a:cubicBezTo>
                  <a:pt x="1109302" y="450010"/>
                  <a:pt x="1111412" y="455443"/>
                  <a:pt x="1112999" y="460999"/>
                </a:cubicBezTo>
                <a:cubicBezTo>
                  <a:pt x="1113793" y="468143"/>
                  <a:pt x="1114627" y="475282"/>
                  <a:pt x="1115380" y="482430"/>
                </a:cubicBezTo>
                <a:cubicBezTo>
                  <a:pt x="1116215" y="490363"/>
                  <a:pt x="1116451" y="498374"/>
                  <a:pt x="1117762" y="506243"/>
                </a:cubicBezTo>
                <a:cubicBezTo>
                  <a:pt x="1118838" y="512699"/>
                  <a:pt x="1121104" y="518903"/>
                  <a:pt x="1122524" y="525293"/>
                </a:cubicBezTo>
                <a:cubicBezTo>
                  <a:pt x="1124280" y="533195"/>
                  <a:pt x="1124728" y="541426"/>
                  <a:pt x="1127287" y="549105"/>
                </a:cubicBezTo>
                <a:cubicBezTo>
                  <a:pt x="1131478" y="561679"/>
                  <a:pt x="1128276" y="554161"/>
                  <a:pt x="1139193" y="570537"/>
                </a:cubicBezTo>
                <a:lnTo>
                  <a:pt x="1143955" y="577680"/>
                </a:lnTo>
                <a:lnTo>
                  <a:pt x="1148718" y="584824"/>
                </a:lnTo>
                <a:cubicBezTo>
                  <a:pt x="1152909" y="597398"/>
                  <a:pt x="1149707" y="589880"/>
                  <a:pt x="1160624" y="606255"/>
                </a:cubicBezTo>
                <a:lnTo>
                  <a:pt x="1165387" y="613399"/>
                </a:lnTo>
                <a:cubicBezTo>
                  <a:pt x="1166974" y="615780"/>
                  <a:pt x="1167434" y="619638"/>
                  <a:pt x="1170149" y="620543"/>
                </a:cubicBezTo>
                <a:lnTo>
                  <a:pt x="1177293" y="622924"/>
                </a:lnTo>
                <a:cubicBezTo>
                  <a:pt x="1178880" y="626099"/>
                  <a:pt x="1179783" y="629722"/>
                  <a:pt x="1182055" y="632449"/>
                </a:cubicBezTo>
                <a:cubicBezTo>
                  <a:pt x="1183887" y="634648"/>
                  <a:pt x="1187411" y="634977"/>
                  <a:pt x="1189199" y="637212"/>
                </a:cubicBezTo>
                <a:cubicBezTo>
                  <a:pt x="1198436" y="648758"/>
                  <a:pt x="1183136" y="641540"/>
                  <a:pt x="1198724" y="646737"/>
                </a:cubicBezTo>
                <a:cubicBezTo>
                  <a:pt x="1153836" y="661698"/>
                  <a:pt x="1195435" y="648720"/>
                  <a:pt x="1072518" y="646737"/>
                </a:cubicBezTo>
                <a:lnTo>
                  <a:pt x="896305" y="644355"/>
                </a:lnTo>
                <a:lnTo>
                  <a:pt x="858205" y="639593"/>
                </a:lnTo>
                <a:cubicBezTo>
                  <a:pt x="851069" y="638737"/>
                  <a:pt x="843962" y="637212"/>
                  <a:pt x="836774" y="637212"/>
                </a:cubicBezTo>
                <a:cubicBezTo>
                  <a:pt x="784381" y="637212"/>
                  <a:pt x="731999" y="638799"/>
                  <a:pt x="679612" y="639593"/>
                </a:cubicBezTo>
                <a:cubicBezTo>
                  <a:pt x="670087" y="641180"/>
                  <a:pt x="660648" y="643425"/>
                  <a:pt x="651037" y="644355"/>
                </a:cubicBezTo>
                <a:cubicBezTo>
                  <a:pt x="636005" y="645810"/>
                  <a:pt x="620872" y="645899"/>
                  <a:pt x="605793" y="646737"/>
                </a:cubicBezTo>
                <a:lnTo>
                  <a:pt x="565312" y="649118"/>
                </a:lnTo>
                <a:cubicBezTo>
                  <a:pt x="500908" y="660827"/>
                  <a:pt x="528821" y="657201"/>
                  <a:pt x="410530" y="656262"/>
                </a:cubicBezTo>
                <a:cubicBezTo>
                  <a:pt x="353360" y="655808"/>
                  <a:pt x="296230" y="653087"/>
                  <a:pt x="239080" y="651499"/>
                </a:cubicBezTo>
                <a:cubicBezTo>
                  <a:pt x="163332" y="645187"/>
                  <a:pt x="206001" y="647643"/>
                  <a:pt x="60487" y="653880"/>
                </a:cubicBezTo>
                <a:cubicBezTo>
                  <a:pt x="54879" y="654120"/>
                  <a:pt x="49382" y="655520"/>
                  <a:pt x="43818" y="656262"/>
                </a:cubicBezTo>
                <a:cubicBezTo>
                  <a:pt x="23747" y="658938"/>
                  <a:pt x="5717" y="656659"/>
                  <a:pt x="955" y="656262"/>
                </a:cubicBezTo>
                <a:close/>
              </a:path>
            </a:pathLst>
          </a:custGeom>
          <a:solidFill>
            <a:srgbClr val="FF00FF">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cxnSp>
        <p:nvCxnSpPr>
          <p:cNvPr id="12" name="Straight Arrow Connector 11">
            <a:extLst>
              <a:ext uri="{FF2B5EF4-FFF2-40B4-BE49-F238E27FC236}">
                <a16:creationId xmlns:a16="http://schemas.microsoft.com/office/drawing/2014/main" id="{2E7D080D-7CDF-4906-AC21-E091D60E3135}"/>
              </a:ext>
            </a:extLst>
          </p:cNvPr>
          <p:cNvCxnSpPr>
            <a:cxnSpLocks/>
          </p:cNvCxnSpPr>
          <p:nvPr/>
        </p:nvCxnSpPr>
        <p:spPr>
          <a:xfrm flipH="1">
            <a:off x="2989293" y="5147178"/>
            <a:ext cx="595764" cy="2397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70C6298E-B75E-4CAB-B398-1465F5470EF1}"/>
              </a:ext>
            </a:extLst>
          </p:cNvPr>
          <p:cNvCxnSpPr>
            <a:cxnSpLocks/>
          </p:cNvCxnSpPr>
          <p:nvPr/>
        </p:nvCxnSpPr>
        <p:spPr>
          <a:xfrm flipH="1">
            <a:off x="4001240" y="5646481"/>
            <a:ext cx="92143" cy="21948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91" name="Picture 90">
            <a:extLst>
              <a:ext uri="{FF2B5EF4-FFF2-40B4-BE49-F238E27FC236}">
                <a16:creationId xmlns:a16="http://schemas.microsoft.com/office/drawing/2014/main" id="{58EE2534-23C7-4E3C-AADC-BC171A1CFE5E}"/>
              </a:ext>
            </a:extLst>
          </p:cNvPr>
          <p:cNvPicPr>
            <a:picLocks noChangeAspect="1"/>
          </p:cNvPicPr>
          <p:nvPr/>
        </p:nvPicPr>
        <p:blipFill rotWithShape="1">
          <a:blip r:embed="rId4">
            <a:duotone>
              <a:schemeClr val="bg2">
                <a:shade val="45000"/>
                <a:satMod val="135000"/>
              </a:schemeClr>
              <a:prstClr val="white"/>
            </a:duotone>
          </a:blip>
          <a:srcRect l="15421" t="-1285" r="12954" b="6032"/>
          <a:stretch/>
        </p:blipFill>
        <p:spPr>
          <a:xfrm>
            <a:off x="4710373" y="4786814"/>
            <a:ext cx="1760793" cy="1763447"/>
          </a:xfrm>
          <a:prstGeom prst="rect">
            <a:avLst/>
          </a:prstGeom>
          <a:ln>
            <a:noFill/>
          </a:ln>
        </p:spPr>
      </p:pic>
      <p:sp>
        <p:nvSpPr>
          <p:cNvPr id="92" name="Freeform: Shape 91">
            <a:extLst>
              <a:ext uri="{FF2B5EF4-FFF2-40B4-BE49-F238E27FC236}">
                <a16:creationId xmlns:a16="http://schemas.microsoft.com/office/drawing/2014/main" id="{9493BBDB-1FC6-45D3-8966-016ECB27DFFD}"/>
              </a:ext>
            </a:extLst>
          </p:cNvPr>
          <p:cNvSpPr/>
          <p:nvPr/>
        </p:nvSpPr>
        <p:spPr>
          <a:xfrm>
            <a:off x="5028025" y="5745995"/>
            <a:ext cx="1198724" cy="665818"/>
          </a:xfrm>
          <a:custGeom>
            <a:avLst/>
            <a:gdLst>
              <a:gd name="connsiteX0" fmla="*/ 955 w 1198724"/>
              <a:gd name="connsiteY0" fmla="*/ 656262 h 665818"/>
              <a:gd name="connsiteX1" fmla="*/ 15243 w 1198724"/>
              <a:gd name="connsiteY1" fmla="*/ 653880 h 665818"/>
              <a:gd name="connsiteX2" fmla="*/ 39055 w 1198724"/>
              <a:gd name="connsiteY2" fmla="*/ 646737 h 665818"/>
              <a:gd name="connsiteX3" fmla="*/ 48580 w 1198724"/>
              <a:gd name="connsiteY3" fmla="*/ 644355 h 665818"/>
              <a:gd name="connsiteX4" fmla="*/ 58105 w 1198724"/>
              <a:gd name="connsiteY4" fmla="*/ 639593 h 665818"/>
              <a:gd name="connsiteX5" fmla="*/ 67630 w 1198724"/>
              <a:gd name="connsiteY5" fmla="*/ 637212 h 665818"/>
              <a:gd name="connsiteX6" fmla="*/ 89062 w 1198724"/>
              <a:gd name="connsiteY6" fmla="*/ 632449 h 665818"/>
              <a:gd name="connsiteX7" fmla="*/ 155737 w 1198724"/>
              <a:gd name="connsiteY7" fmla="*/ 634830 h 665818"/>
              <a:gd name="connsiteX8" fmla="*/ 170024 w 1198724"/>
              <a:gd name="connsiteY8" fmla="*/ 644355 h 665818"/>
              <a:gd name="connsiteX9" fmla="*/ 177168 w 1198724"/>
              <a:gd name="connsiteY9" fmla="*/ 646737 h 665818"/>
              <a:gd name="connsiteX10" fmla="*/ 186693 w 1198724"/>
              <a:gd name="connsiteY10" fmla="*/ 651499 h 665818"/>
              <a:gd name="connsiteX11" fmla="*/ 198599 w 1198724"/>
              <a:gd name="connsiteY11" fmla="*/ 653880 h 665818"/>
              <a:gd name="connsiteX12" fmla="*/ 241462 w 1198724"/>
              <a:gd name="connsiteY12" fmla="*/ 658643 h 665818"/>
              <a:gd name="connsiteX13" fmla="*/ 248605 w 1198724"/>
              <a:gd name="connsiteY13" fmla="*/ 663405 h 665818"/>
              <a:gd name="connsiteX14" fmla="*/ 286705 w 1198724"/>
              <a:gd name="connsiteY14" fmla="*/ 661024 h 665818"/>
              <a:gd name="connsiteX15" fmla="*/ 303374 w 1198724"/>
              <a:gd name="connsiteY15" fmla="*/ 658643 h 665818"/>
              <a:gd name="connsiteX16" fmla="*/ 310518 w 1198724"/>
              <a:gd name="connsiteY16" fmla="*/ 653880 h 665818"/>
              <a:gd name="connsiteX17" fmla="*/ 403387 w 1198724"/>
              <a:gd name="connsiteY17" fmla="*/ 651499 h 665818"/>
              <a:gd name="connsiteX18" fmla="*/ 524830 w 1198724"/>
              <a:gd name="connsiteY18" fmla="*/ 649118 h 665818"/>
              <a:gd name="connsiteX19" fmla="*/ 536737 w 1198724"/>
              <a:gd name="connsiteY19" fmla="*/ 644355 h 665818"/>
              <a:gd name="connsiteX20" fmla="*/ 546262 w 1198724"/>
              <a:gd name="connsiteY20" fmla="*/ 641974 h 665818"/>
              <a:gd name="connsiteX21" fmla="*/ 579599 w 1198724"/>
              <a:gd name="connsiteY21" fmla="*/ 637212 h 665818"/>
              <a:gd name="connsiteX22" fmla="*/ 598649 w 1198724"/>
              <a:gd name="connsiteY22" fmla="*/ 632449 h 665818"/>
              <a:gd name="connsiteX23" fmla="*/ 641512 w 1198724"/>
              <a:gd name="connsiteY23" fmla="*/ 627687 h 665818"/>
              <a:gd name="connsiteX24" fmla="*/ 662943 w 1198724"/>
              <a:gd name="connsiteY24" fmla="*/ 622924 h 665818"/>
              <a:gd name="connsiteX25" fmla="*/ 684374 w 1198724"/>
              <a:gd name="connsiteY25" fmla="*/ 620543 h 665818"/>
              <a:gd name="connsiteX26" fmla="*/ 731999 w 1198724"/>
              <a:gd name="connsiteY26" fmla="*/ 615780 h 665818"/>
              <a:gd name="connsiteX27" fmla="*/ 762955 w 1198724"/>
              <a:gd name="connsiteY27" fmla="*/ 608637 h 665818"/>
              <a:gd name="connsiteX28" fmla="*/ 789149 w 1198724"/>
              <a:gd name="connsiteY28" fmla="*/ 601493 h 665818"/>
              <a:gd name="connsiteX29" fmla="*/ 810580 w 1198724"/>
              <a:gd name="connsiteY29" fmla="*/ 596730 h 665818"/>
              <a:gd name="connsiteX30" fmla="*/ 820105 w 1198724"/>
              <a:gd name="connsiteY30" fmla="*/ 591968 h 665818"/>
              <a:gd name="connsiteX31" fmla="*/ 836774 w 1198724"/>
              <a:gd name="connsiteY31" fmla="*/ 587205 h 665818"/>
              <a:gd name="connsiteX32" fmla="*/ 843918 w 1198724"/>
              <a:gd name="connsiteY32" fmla="*/ 582443 h 665818"/>
              <a:gd name="connsiteX33" fmla="*/ 862968 w 1198724"/>
              <a:gd name="connsiteY33" fmla="*/ 577680 h 665818"/>
              <a:gd name="connsiteX34" fmla="*/ 867730 w 1198724"/>
              <a:gd name="connsiteY34" fmla="*/ 570537 h 665818"/>
              <a:gd name="connsiteX35" fmla="*/ 874874 w 1198724"/>
              <a:gd name="connsiteY35" fmla="*/ 568155 h 665818"/>
              <a:gd name="connsiteX36" fmla="*/ 884399 w 1198724"/>
              <a:gd name="connsiteY36" fmla="*/ 563393 h 665818"/>
              <a:gd name="connsiteX37" fmla="*/ 889162 w 1198724"/>
              <a:gd name="connsiteY37" fmla="*/ 556249 h 665818"/>
              <a:gd name="connsiteX38" fmla="*/ 905830 w 1198724"/>
              <a:gd name="connsiteY38" fmla="*/ 537199 h 665818"/>
              <a:gd name="connsiteX39" fmla="*/ 908212 w 1198724"/>
              <a:gd name="connsiteY39" fmla="*/ 530055 h 665818"/>
              <a:gd name="connsiteX40" fmla="*/ 910593 w 1198724"/>
              <a:gd name="connsiteY40" fmla="*/ 520530 h 665818"/>
              <a:gd name="connsiteX41" fmla="*/ 917737 w 1198724"/>
              <a:gd name="connsiteY41" fmla="*/ 515768 h 665818"/>
              <a:gd name="connsiteX42" fmla="*/ 920118 w 1198724"/>
              <a:gd name="connsiteY42" fmla="*/ 508624 h 665818"/>
              <a:gd name="connsiteX43" fmla="*/ 924880 w 1198724"/>
              <a:gd name="connsiteY43" fmla="*/ 499099 h 665818"/>
              <a:gd name="connsiteX44" fmla="*/ 934405 w 1198724"/>
              <a:gd name="connsiteY44" fmla="*/ 480049 h 665818"/>
              <a:gd name="connsiteX45" fmla="*/ 946312 w 1198724"/>
              <a:gd name="connsiteY45" fmla="*/ 456237 h 665818"/>
              <a:gd name="connsiteX46" fmla="*/ 955837 w 1198724"/>
              <a:gd name="connsiteY46" fmla="*/ 437187 h 665818"/>
              <a:gd name="connsiteX47" fmla="*/ 965362 w 1198724"/>
              <a:gd name="connsiteY47" fmla="*/ 422899 h 665818"/>
              <a:gd name="connsiteX48" fmla="*/ 967743 w 1198724"/>
              <a:gd name="connsiteY48" fmla="*/ 377655 h 665818"/>
              <a:gd name="connsiteX49" fmla="*/ 962980 w 1198724"/>
              <a:gd name="connsiteY49" fmla="*/ 370512 h 665818"/>
              <a:gd name="connsiteX50" fmla="*/ 958218 w 1198724"/>
              <a:gd name="connsiteY50" fmla="*/ 303837 h 665818"/>
              <a:gd name="connsiteX51" fmla="*/ 960599 w 1198724"/>
              <a:gd name="connsiteY51" fmla="*/ 272880 h 665818"/>
              <a:gd name="connsiteX52" fmla="*/ 965362 w 1198724"/>
              <a:gd name="connsiteY52" fmla="*/ 263355 h 665818"/>
              <a:gd name="connsiteX53" fmla="*/ 970124 w 1198724"/>
              <a:gd name="connsiteY53" fmla="*/ 249068 h 665818"/>
              <a:gd name="connsiteX54" fmla="*/ 972505 w 1198724"/>
              <a:gd name="connsiteY54" fmla="*/ 239543 h 665818"/>
              <a:gd name="connsiteX55" fmla="*/ 979649 w 1198724"/>
              <a:gd name="connsiteY55" fmla="*/ 234780 h 665818"/>
              <a:gd name="connsiteX56" fmla="*/ 982030 w 1198724"/>
              <a:gd name="connsiteY56" fmla="*/ 225255 h 665818"/>
              <a:gd name="connsiteX57" fmla="*/ 984412 w 1198724"/>
              <a:gd name="connsiteY57" fmla="*/ 213349 h 665818"/>
              <a:gd name="connsiteX58" fmla="*/ 989174 w 1198724"/>
              <a:gd name="connsiteY58" fmla="*/ 201443 h 665818"/>
              <a:gd name="connsiteX59" fmla="*/ 991555 w 1198724"/>
              <a:gd name="connsiteY59" fmla="*/ 170487 h 665818"/>
              <a:gd name="connsiteX60" fmla="*/ 993937 w 1198724"/>
              <a:gd name="connsiteY60" fmla="*/ 106193 h 665818"/>
              <a:gd name="connsiteX61" fmla="*/ 998699 w 1198724"/>
              <a:gd name="connsiteY61" fmla="*/ 91905 h 665818"/>
              <a:gd name="connsiteX62" fmla="*/ 1001080 w 1198724"/>
              <a:gd name="connsiteY62" fmla="*/ 77618 h 665818"/>
              <a:gd name="connsiteX63" fmla="*/ 1010605 w 1198724"/>
              <a:gd name="connsiteY63" fmla="*/ 53805 h 665818"/>
              <a:gd name="connsiteX64" fmla="*/ 1015368 w 1198724"/>
              <a:gd name="connsiteY64" fmla="*/ 34755 h 665818"/>
              <a:gd name="connsiteX65" fmla="*/ 1020130 w 1198724"/>
              <a:gd name="connsiteY65" fmla="*/ 27612 h 665818"/>
              <a:gd name="connsiteX66" fmla="*/ 1032037 w 1198724"/>
              <a:gd name="connsiteY66" fmla="*/ 8562 h 665818"/>
              <a:gd name="connsiteX67" fmla="*/ 1043943 w 1198724"/>
              <a:gd name="connsiteY67" fmla="*/ 6180 h 665818"/>
              <a:gd name="connsiteX68" fmla="*/ 1053468 w 1198724"/>
              <a:gd name="connsiteY68" fmla="*/ 25230 h 665818"/>
              <a:gd name="connsiteX69" fmla="*/ 1062993 w 1198724"/>
              <a:gd name="connsiteY69" fmla="*/ 58568 h 665818"/>
              <a:gd name="connsiteX70" fmla="*/ 1070137 w 1198724"/>
              <a:gd name="connsiteY70" fmla="*/ 146674 h 665818"/>
              <a:gd name="connsiteX71" fmla="*/ 1072518 w 1198724"/>
              <a:gd name="connsiteY71" fmla="*/ 172868 h 665818"/>
              <a:gd name="connsiteX72" fmla="*/ 1077280 w 1198724"/>
              <a:gd name="connsiteY72" fmla="*/ 213349 h 665818"/>
              <a:gd name="connsiteX73" fmla="*/ 1082043 w 1198724"/>
              <a:gd name="connsiteY73" fmla="*/ 241924 h 665818"/>
              <a:gd name="connsiteX74" fmla="*/ 1084424 w 1198724"/>
              <a:gd name="connsiteY74" fmla="*/ 265737 h 665818"/>
              <a:gd name="connsiteX75" fmla="*/ 1086805 w 1198724"/>
              <a:gd name="connsiteY75" fmla="*/ 301455 h 665818"/>
              <a:gd name="connsiteX76" fmla="*/ 1091568 w 1198724"/>
              <a:gd name="connsiteY76" fmla="*/ 318124 h 665818"/>
              <a:gd name="connsiteX77" fmla="*/ 1096330 w 1198724"/>
              <a:gd name="connsiteY77" fmla="*/ 346699 h 665818"/>
              <a:gd name="connsiteX78" fmla="*/ 1098712 w 1198724"/>
              <a:gd name="connsiteY78" fmla="*/ 399087 h 665818"/>
              <a:gd name="connsiteX79" fmla="*/ 1103474 w 1198724"/>
              <a:gd name="connsiteY79" fmla="*/ 406230 h 665818"/>
              <a:gd name="connsiteX80" fmla="*/ 1108237 w 1198724"/>
              <a:gd name="connsiteY80" fmla="*/ 444330 h 665818"/>
              <a:gd name="connsiteX81" fmla="*/ 1112999 w 1198724"/>
              <a:gd name="connsiteY81" fmla="*/ 460999 h 665818"/>
              <a:gd name="connsiteX82" fmla="*/ 1115380 w 1198724"/>
              <a:gd name="connsiteY82" fmla="*/ 482430 h 665818"/>
              <a:gd name="connsiteX83" fmla="*/ 1117762 w 1198724"/>
              <a:gd name="connsiteY83" fmla="*/ 506243 h 665818"/>
              <a:gd name="connsiteX84" fmla="*/ 1122524 w 1198724"/>
              <a:gd name="connsiteY84" fmla="*/ 525293 h 665818"/>
              <a:gd name="connsiteX85" fmla="*/ 1127287 w 1198724"/>
              <a:gd name="connsiteY85" fmla="*/ 549105 h 665818"/>
              <a:gd name="connsiteX86" fmla="*/ 1139193 w 1198724"/>
              <a:gd name="connsiteY86" fmla="*/ 570537 h 665818"/>
              <a:gd name="connsiteX87" fmla="*/ 1143955 w 1198724"/>
              <a:gd name="connsiteY87" fmla="*/ 577680 h 665818"/>
              <a:gd name="connsiteX88" fmla="*/ 1148718 w 1198724"/>
              <a:gd name="connsiteY88" fmla="*/ 584824 h 665818"/>
              <a:gd name="connsiteX89" fmla="*/ 1160624 w 1198724"/>
              <a:gd name="connsiteY89" fmla="*/ 606255 h 665818"/>
              <a:gd name="connsiteX90" fmla="*/ 1165387 w 1198724"/>
              <a:gd name="connsiteY90" fmla="*/ 613399 h 665818"/>
              <a:gd name="connsiteX91" fmla="*/ 1170149 w 1198724"/>
              <a:gd name="connsiteY91" fmla="*/ 620543 h 665818"/>
              <a:gd name="connsiteX92" fmla="*/ 1177293 w 1198724"/>
              <a:gd name="connsiteY92" fmla="*/ 622924 h 665818"/>
              <a:gd name="connsiteX93" fmla="*/ 1182055 w 1198724"/>
              <a:gd name="connsiteY93" fmla="*/ 632449 h 665818"/>
              <a:gd name="connsiteX94" fmla="*/ 1189199 w 1198724"/>
              <a:gd name="connsiteY94" fmla="*/ 637212 h 665818"/>
              <a:gd name="connsiteX95" fmla="*/ 1198724 w 1198724"/>
              <a:gd name="connsiteY95" fmla="*/ 646737 h 665818"/>
              <a:gd name="connsiteX96" fmla="*/ 1072518 w 1198724"/>
              <a:gd name="connsiteY96" fmla="*/ 646737 h 665818"/>
              <a:gd name="connsiteX97" fmla="*/ 896305 w 1198724"/>
              <a:gd name="connsiteY97" fmla="*/ 644355 h 665818"/>
              <a:gd name="connsiteX98" fmla="*/ 858205 w 1198724"/>
              <a:gd name="connsiteY98" fmla="*/ 639593 h 665818"/>
              <a:gd name="connsiteX99" fmla="*/ 836774 w 1198724"/>
              <a:gd name="connsiteY99" fmla="*/ 637212 h 665818"/>
              <a:gd name="connsiteX100" fmla="*/ 679612 w 1198724"/>
              <a:gd name="connsiteY100" fmla="*/ 639593 h 665818"/>
              <a:gd name="connsiteX101" fmla="*/ 651037 w 1198724"/>
              <a:gd name="connsiteY101" fmla="*/ 644355 h 665818"/>
              <a:gd name="connsiteX102" fmla="*/ 605793 w 1198724"/>
              <a:gd name="connsiteY102" fmla="*/ 646737 h 665818"/>
              <a:gd name="connsiteX103" fmla="*/ 565312 w 1198724"/>
              <a:gd name="connsiteY103" fmla="*/ 649118 h 665818"/>
              <a:gd name="connsiteX104" fmla="*/ 410530 w 1198724"/>
              <a:gd name="connsiteY104" fmla="*/ 656262 h 665818"/>
              <a:gd name="connsiteX105" fmla="*/ 239080 w 1198724"/>
              <a:gd name="connsiteY105" fmla="*/ 651499 h 665818"/>
              <a:gd name="connsiteX106" fmla="*/ 60487 w 1198724"/>
              <a:gd name="connsiteY106" fmla="*/ 653880 h 665818"/>
              <a:gd name="connsiteX107" fmla="*/ 43818 w 1198724"/>
              <a:gd name="connsiteY107" fmla="*/ 656262 h 665818"/>
              <a:gd name="connsiteX108" fmla="*/ 955 w 1198724"/>
              <a:gd name="connsiteY108" fmla="*/ 656262 h 66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198724" h="665818">
                <a:moveTo>
                  <a:pt x="955" y="656262"/>
                </a:moveTo>
                <a:cubicBezTo>
                  <a:pt x="-3807" y="655865"/>
                  <a:pt x="10538" y="654966"/>
                  <a:pt x="15243" y="653880"/>
                </a:cubicBezTo>
                <a:cubicBezTo>
                  <a:pt x="40421" y="648070"/>
                  <a:pt x="23782" y="651101"/>
                  <a:pt x="39055" y="646737"/>
                </a:cubicBezTo>
                <a:cubicBezTo>
                  <a:pt x="42202" y="645838"/>
                  <a:pt x="45516" y="645504"/>
                  <a:pt x="48580" y="644355"/>
                </a:cubicBezTo>
                <a:cubicBezTo>
                  <a:pt x="51904" y="643109"/>
                  <a:pt x="54781" y="640839"/>
                  <a:pt x="58105" y="639593"/>
                </a:cubicBezTo>
                <a:cubicBezTo>
                  <a:pt x="61169" y="638444"/>
                  <a:pt x="64435" y="637922"/>
                  <a:pt x="67630" y="637212"/>
                </a:cubicBezTo>
                <a:cubicBezTo>
                  <a:pt x="94838" y="631165"/>
                  <a:pt x="65833" y="638256"/>
                  <a:pt x="89062" y="632449"/>
                </a:cubicBezTo>
                <a:cubicBezTo>
                  <a:pt x="111287" y="633243"/>
                  <a:pt x="133541" y="633443"/>
                  <a:pt x="155737" y="634830"/>
                </a:cubicBezTo>
                <a:cubicBezTo>
                  <a:pt x="172049" y="635850"/>
                  <a:pt x="159939" y="636287"/>
                  <a:pt x="170024" y="644355"/>
                </a:cubicBezTo>
                <a:cubicBezTo>
                  <a:pt x="171984" y="645923"/>
                  <a:pt x="174861" y="645748"/>
                  <a:pt x="177168" y="646737"/>
                </a:cubicBezTo>
                <a:cubicBezTo>
                  <a:pt x="180431" y="648135"/>
                  <a:pt x="183325" y="650377"/>
                  <a:pt x="186693" y="651499"/>
                </a:cubicBezTo>
                <a:cubicBezTo>
                  <a:pt x="190533" y="652779"/>
                  <a:pt x="194617" y="653156"/>
                  <a:pt x="198599" y="653880"/>
                </a:cubicBezTo>
                <a:cubicBezTo>
                  <a:pt x="218674" y="657530"/>
                  <a:pt x="215282" y="656462"/>
                  <a:pt x="241462" y="658643"/>
                </a:cubicBezTo>
                <a:cubicBezTo>
                  <a:pt x="243843" y="660230"/>
                  <a:pt x="245890" y="662500"/>
                  <a:pt x="248605" y="663405"/>
                </a:cubicBezTo>
                <a:cubicBezTo>
                  <a:pt x="264384" y="668665"/>
                  <a:pt x="269044" y="664141"/>
                  <a:pt x="286705" y="661024"/>
                </a:cubicBezTo>
                <a:cubicBezTo>
                  <a:pt x="292232" y="660049"/>
                  <a:pt x="297818" y="659437"/>
                  <a:pt x="303374" y="658643"/>
                </a:cubicBezTo>
                <a:cubicBezTo>
                  <a:pt x="305755" y="657055"/>
                  <a:pt x="307663" y="654084"/>
                  <a:pt x="310518" y="653880"/>
                </a:cubicBezTo>
                <a:cubicBezTo>
                  <a:pt x="341406" y="651674"/>
                  <a:pt x="372428" y="652187"/>
                  <a:pt x="403387" y="651499"/>
                </a:cubicBezTo>
                <a:lnTo>
                  <a:pt x="524830" y="649118"/>
                </a:lnTo>
                <a:cubicBezTo>
                  <a:pt x="528799" y="647530"/>
                  <a:pt x="532682" y="645707"/>
                  <a:pt x="536737" y="644355"/>
                </a:cubicBezTo>
                <a:cubicBezTo>
                  <a:pt x="539842" y="643320"/>
                  <a:pt x="543067" y="642684"/>
                  <a:pt x="546262" y="641974"/>
                </a:cubicBezTo>
                <a:cubicBezTo>
                  <a:pt x="561426" y="638605"/>
                  <a:pt x="560877" y="639292"/>
                  <a:pt x="579599" y="637212"/>
                </a:cubicBezTo>
                <a:cubicBezTo>
                  <a:pt x="585949" y="635624"/>
                  <a:pt x="592216" y="633655"/>
                  <a:pt x="598649" y="632449"/>
                </a:cubicBezTo>
                <a:cubicBezTo>
                  <a:pt x="606352" y="631005"/>
                  <a:pt x="635344" y="628304"/>
                  <a:pt x="641512" y="627687"/>
                </a:cubicBezTo>
                <a:cubicBezTo>
                  <a:pt x="648656" y="626099"/>
                  <a:pt x="655725" y="624127"/>
                  <a:pt x="662943" y="622924"/>
                </a:cubicBezTo>
                <a:cubicBezTo>
                  <a:pt x="670033" y="621742"/>
                  <a:pt x="677222" y="621258"/>
                  <a:pt x="684374" y="620543"/>
                </a:cubicBezTo>
                <a:cubicBezTo>
                  <a:pt x="744900" y="614491"/>
                  <a:pt x="679577" y="621607"/>
                  <a:pt x="731999" y="615780"/>
                </a:cubicBezTo>
                <a:cubicBezTo>
                  <a:pt x="778774" y="604088"/>
                  <a:pt x="729915" y="615980"/>
                  <a:pt x="762955" y="608637"/>
                </a:cubicBezTo>
                <a:cubicBezTo>
                  <a:pt x="777351" y="605438"/>
                  <a:pt x="770631" y="606122"/>
                  <a:pt x="789149" y="601493"/>
                </a:cubicBezTo>
                <a:cubicBezTo>
                  <a:pt x="793687" y="600359"/>
                  <a:pt x="805682" y="598567"/>
                  <a:pt x="810580" y="596730"/>
                </a:cubicBezTo>
                <a:cubicBezTo>
                  <a:pt x="813904" y="595484"/>
                  <a:pt x="816842" y="593366"/>
                  <a:pt x="820105" y="591968"/>
                </a:cubicBezTo>
                <a:cubicBezTo>
                  <a:pt x="824884" y="589920"/>
                  <a:pt x="831946" y="588412"/>
                  <a:pt x="836774" y="587205"/>
                </a:cubicBezTo>
                <a:cubicBezTo>
                  <a:pt x="839155" y="585618"/>
                  <a:pt x="841228" y="583421"/>
                  <a:pt x="843918" y="582443"/>
                </a:cubicBezTo>
                <a:cubicBezTo>
                  <a:pt x="850069" y="580206"/>
                  <a:pt x="862968" y="577680"/>
                  <a:pt x="862968" y="577680"/>
                </a:cubicBezTo>
                <a:cubicBezTo>
                  <a:pt x="864555" y="575299"/>
                  <a:pt x="865495" y="572325"/>
                  <a:pt x="867730" y="570537"/>
                </a:cubicBezTo>
                <a:cubicBezTo>
                  <a:pt x="869690" y="568969"/>
                  <a:pt x="872567" y="569144"/>
                  <a:pt x="874874" y="568155"/>
                </a:cubicBezTo>
                <a:cubicBezTo>
                  <a:pt x="878137" y="566757"/>
                  <a:pt x="881224" y="564980"/>
                  <a:pt x="884399" y="563393"/>
                </a:cubicBezTo>
                <a:cubicBezTo>
                  <a:pt x="885987" y="561012"/>
                  <a:pt x="887138" y="558273"/>
                  <a:pt x="889162" y="556249"/>
                </a:cubicBezTo>
                <a:cubicBezTo>
                  <a:pt x="898887" y="546524"/>
                  <a:pt x="899080" y="557444"/>
                  <a:pt x="905830" y="537199"/>
                </a:cubicBezTo>
                <a:cubicBezTo>
                  <a:pt x="906624" y="534818"/>
                  <a:pt x="907522" y="532469"/>
                  <a:pt x="908212" y="530055"/>
                </a:cubicBezTo>
                <a:cubicBezTo>
                  <a:pt x="909111" y="526908"/>
                  <a:pt x="908778" y="523253"/>
                  <a:pt x="910593" y="520530"/>
                </a:cubicBezTo>
                <a:cubicBezTo>
                  <a:pt x="912181" y="518149"/>
                  <a:pt x="915356" y="517355"/>
                  <a:pt x="917737" y="515768"/>
                </a:cubicBezTo>
                <a:cubicBezTo>
                  <a:pt x="918531" y="513387"/>
                  <a:pt x="919129" y="510931"/>
                  <a:pt x="920118" y="508624"/>
                </a:cubicBezTo>
                <a:cubicBezTo>
                  <a:pt x="921516" y="505361"/>
                  <a:pt x="923634" y="502423"/>
                  <a:pt x="924880" y="499099"/>
                </a:cubicBezTo>
                <a:cubicBezTo>
                  <a:pt x="931567" y="481267"/>
                  <a:pt x="921245" y="497597"/>
                  <a:pt x="934405" y="480049"/>
                </a:cubicBezTo>
                <a:cubicBezTo>
                  <a:pt x="944231" y="450576"/>
                  <a:pt x="933146" y="478808"/>
                  <a:pt x="946312" y="456237"/>
                </a:cubicBezTo>
                <a:cubicBezTo>
                  <a:pt x="949889" y="450105"/>
                  <a:pt x="951899" y="443094"/>
                  <a:pt x="955837" y="437187"/>
                </a:cubicBezTo>
                <a:lnTo>
                  <a:pt x="965362" y="422899"/>
                </a:lnTo>
                <a:cubicBezTo>
                  <a:pt x="972162" y="402498"/>
                  <a:pt x="973054" y="405981"/>
                  <a:pt x="967743" y="377655"/>
                </a:cubicBezTo>
                <a:cubicBezTo>
                  <a:pt x="967216" y="374842"/>
                  <a:pt x="964568" y="372893"/>
                  <a:pt x="962980" y="370512"/>
                </a:cubicBezTo>
                <a:cubicBezTo>
                  <a:pt x="959130" y="343558"/>
                  <a:pt x="958218" y="340912"/>
                  <a:pt x="958218" y="303837"/>
                </a:cubicBezTo>
                <a:cubicBezTo>
                  <a:pt x="958218" y="293488"/>
                  <a:pt x="958800" y="283072"/>
                  <a:pt x="960599" y="272880"/>
                </a:cubicBezTo>
                <a:cubicBezTo>
                  <a:pt x="961216" y="269384"/>
                  <a:pt x="964044" y="266651"/>
                  <a:pt x="965362" y="263355"/>
                </a:cubicBezTo>
                <a:cubicBezTo>
                  <a:pt x="967226" y="258694"/>
                  <a:pt x="968907" y="253938"/>
                  <a:pt x="970124" y="249068"/>
                </a:cubicBezTo>
                <a:cubicBezTo>
                  <a:pt x="970918" y="245893"/>
                  <a:pt x="970690" y="242266"/>
                  <a:pt x="972505" y="239543"/>
                </a:cubicBezTo>
                <a:cubicBezTo>
                  <a:pt x="974093" y="237162"/>
                  <a:pt x="977268" y="236368"/>
                  <a:pt x="979649" y="234780"/>
                </a:cubicBezTo>
                <a:cubicBezTo>
                  <a:pt x="980443" y="231605"/>
                  <a:pt x="981320" y="228450"/>
                  <a:pt x="982030" y="225255"/>
                </a:cubicBezTo>
                <a:cubicBezTo>
                  <a:pt x="982908" y="221304"/>
                  <a:pt x="983249" y="217226"/>
                  <a:pt x="984412" y="213349"/>
                </a:cubicBezTo>
                <a:cubicBezTo>
                  <a:pt x="985640" y="209255"/>
                  <a:pt x="987587" y="205412"/>
                  <a:pt x="989174" y="201443"/>
                </a:cubicBezTo>
                <a:cubicBezTo>
                  <a:pt x="989968" y="191124"/>
                  <a:pt x="991038" y="180823"/>
                  <a:pt x="991555" y="170487"/>
                </a:cubicBezTo>
                <a:cubicBezTo>
                  <a:pt x="992626" y="149068"/>
                  <a:pt x="991995" y="127551"/>
                  <a:pt x="993937" y="106193"/>
                </a:cubicBezTo>
                <a:cubicBezTo>
                  <a:pt x="994392" y="101193"/>
                  <a:pt x="997482" y="96775"/>
                  <a:pt x="998699" y="91905"/>
                </a:cubicBezTo>
                <a:cubicBezTo>
                  <a:pt x="999870" y="87221"/>
                  <a:pt x="999909" y="82302"/>
                  <a:pt x="1001080" y="77618"/>
                </a:cubicBezTo>
                <a:cubicBezTo>
                  <a:pt x="1010988" y="37987"/>
                  <a:pt x="1000754" y="83358"/>
                  <a:pt x="1010605" y="53805"/>
                </a:cubicBezTo>
                <a:cubicBezTo>
                  <a:pt x="1012675" y="47595"/>
                  <a:pt x="1011737" y="40201"/>
                  <a:pt x="1015368" y="34755"/>
                </a:cubicBezTo>
                <a:cubicBezTo>
                  <a:pt x="1016955" y="32374"/>
                  <a:pt x="1018968" y="30227"/>
                  <a:pt x="1020130" y="27612"/>
                </a:cubicBezTo>
                <a:cubicBezTo>
                  <a:pt x="1028482" y="8820"/>
                  <a:pt x="1019186" y="17128"/>
                  <a:pt x="1032037" y="8562"/>
                </a:cubicBezTo>
                <a:cubicBezTo>
                  <a:pt x="1034072" y="2457"/>
                  <a:pt x="1034250" y="-5936"/>
                  <a:pt x="1043943" y="6180"/>
                </a:cubicBezTo>
                <a:cubicBezTo>
                  <a:pt x="1048378" y="11724"/>
                  <a:pt x="1051223" y="18495"/>
                  <a:pt x="1053468" y="25230"/>
                </a:cubicBezTo>
                <a:cubicBezTo>
                  <a:pt x="1057129" y="36214"/>
                  <a:pt x="1060186" y="47339"/>
                  <a:pt x="1062993" y="58568"/>
                </a:cubicBezTo>
                <a:cubicBezTo>
                  <a:pt x="1066658" y="131872"/>
                  <a:pt x="1062999" y="80056"/>
                  <a:pt x="1070137" y="146674"/>
                </a:cubicBezTo>
                <a:cubicBezTo>
                  <a:pt x="1071071" y="155391"/>
                  <a:pt x="1071646" y="164144"/>
                  <a:pt x="1072518" y="172868"/>
                </a:cubicBezTo>
                <a:cubicBezTo>
                  <a:pt x="1073209" y="179776"/>
                  <a:pt x="1076142" y="205760"/>
                  <a:pt x="1077280" y="213349"/>
                </a:cubicBezTo>
                <a:cubicBezTo>
                  <a:pt x="1078712" y="222899"/>
                  <a:pt x="1080738" y="232356"/>
                  <a:pt x="1082043" y="241924"/>
                </a:cubicBezTo>
                <a:cubicBezTo>
                  <a:pt x="1083121" y="249828"/>
                  <a:pt x="1083788" y="257785"/>
                  <a:pt x="1084424" y="265737"/>
                </a:cubicBezTo>
                <a:cubicBezTo>
                  <a:pt x="1085375" y="277631"/>
                  <a:pt x="1085193" y="289632"/>
                  <a:pt x="1086805" y="301455"/>
                </a:cubicBezTo>
                <a:cubicBezTo>
                  <a:pt x="1087586" y="307181"/>
                  <a:pt x="1090166" y="312518"/>
                  <a:pt x="1091568" y="318124"/>
                </a:cubicBezTo>
                <a:cubicBezTo>
                  <a:pt x="1093889" y="327407"/>
                  <a:pt x="1094987" y="337294"/>
                  <a:pt x="1096330" y="346699"/>
                </a:cubicBezTo>
                <a:cubicBezTo>
                  <a:pt x="1097124" y="364162"/>
                  <a:pt x="1096629" y="381731"/>
                  <a:pt x="1098712" y="399087"/>
                </a:cubicBezTo>
                <a:cubicBezTo>
                  <a:pt x="1099053" y="401928"/>
                  <a:pt x="1102652" y="403489"/>
                  <a:pt x="1103474" y="406230"/>
                </a:cubicBezTo>
                <a:cubicBezTo>
                  <a:pt x="1104936" y="411104"/>
                  <a:pt x="1107713" y="441538"/>
                  <a:pt x="1108237" y="444330"/>
                </a:cubicBezTo>
                <a:cubicBezTo>
                  <a:pt x="1109302" y="450010"/>
                  <a:pt x="1111412" y="455443"/>
                  <a:pt x="1112999" y="460999"/>
                </a:cubicBezTo>
                <a:cubicBezTo>
                  <a:pt x="1113793" y="468143"/>
                  <a:pt x="1114627" y="475282"/>
                  <a:pt x="1115380" y="482430"/>
                </a:cubicBezTo>
                <a:cubicBezTo>
                  <a:pt x="1116215" y="490363"/>
                  <a:pt x="1116451" y="498374"/>
                  <a:pt x="1117762" y="506243"/>
                </a:cubicBezTo>
                <a:cubicBezTo>
                  <a:pt x="1118838" y="512699"/>
                  <a:pt x="1121104" y="518903"/>
                  <a:pt x="1122524" y="525293"/>
                </a:cubicBezTo>
                <a:cubicBezTo>
                  <a:pt x="1124280" y="533195"/>
                  <a:pt x="1124728" y="541426"/>
                  <a:pt x="1127287" y="549105"/>
                </a:cubicBezTo>
                <a:cubicBezTo>
                  <a:pt x="1131478" y="561679"/>
                  <a:pt x="1128276" y="554161"/>
                  <a:pt x="1139193" y="570537"/>
                </a:cubicBezTo>
                <a:lnTo>
                  <a:pt x="1143955" y="577680"/>
                </a:lnTo>
                <a:lnTo>
                  <a:pt x="1148718" y="584824"/>
                </a:lnTo>
                <a:cubicBezTo>
                  <a:pt x="1152909" y="597398"/>
                  <a:pt x="1149707" y="589880"/>
                  <a:pt x="1160624" y="606255"/>
                </a:cubicBezTo>
                <a:lnTo>
                  <a:pt x="1165387" y="613399"/>
                </a:lnTo>
                <a:cubicBezTo>
                  <a:pt x="1166974" y="615780"/>
                  <a:pt x="1167434" y="619638"/>
                  <a:pt x="1170149" y="620543"/>
                </a:cubicBezTo>
                <a:lnTo>
                  <a:pt x="1177293" y="622924"/>
                </a:lnTo>
                <a:cubicBezTo>
                  <a:pt x="1178880" y="626099"/>
                  <a:pt x="1179783" y="629722"/>
                  <a:pt x="1182055" y="632449"/>
                </a:cubicBezTo>
                <a:cubicBezTo>
                  <a:pt x="1183887" y="634648"/>
                  <a:pt x="1187411" y="634977"/>
                  <a:pt x="1189199" y="637212"/>
                </a:cubicBezTo>
                <a:cubicBezTo>
                  <a:pt x="1198436" y="648758"/>
                  <a:pt x="1183136" y="641540"/>
                  <a:pt x="1198724" y="646737"/>
                </a:cubicBezTo>
                <a:cubicBezTo>
                  <a:pt x="1153836" y="661698"/>
                  <a:pt x="1195435" y="648720"/>
                  <a:pt x="1072518" y="646737"/>
                </a:cubicBezTo>
                <a:lnTo>
                  <a:pt x="896305" y="644355"/>
                </a:lnTo>
                <a:lnTo>
                  <a:pt x="858205" y="639593"/>
                </a:lnTo>
                <a:cubicBezTo>
                  <a:pt x="851069" y="638737"/>
                  <a:pt x="843962" y="637212"/>
                  <a:pt x="836774" y="637212"/>
                </a:cubicBezTo>
                <a:cubicBezTo>
                  <a:pt x="784381" y="637212"/>
                  <a:pt x="731999" y="638799"/>
                  <a:pt x="679612" y="639593"/>
                </a:cubicBezTo>
                <a:cubicBezTo>
                  <a:pt x="670087" y="641180"/>
                  <a:pt x="660648" y="643425"/>
                  <a:pt x="651037" y="644355"/>
                </a:cubicBezTo>
                <a:cubicBezTo>
                  <a:pt x="636005" y="645810"/>
                  <a:pt x="620872" y="645899"/>
                  <a:pt x="605793" y="646737"/>
                </a:cubicBezTo>
                <a:lnTo>
                  <a:pt x="565312" y="649118"/>
                </a:lnTo>
                <a:cubicBezTo>
                  <a:pt x="500908" y="660827"/>
                  <a:pt x="528821" y="657201"/>
                  <a:pt x="410530" y="656262"/>
                </a:cubicBezTo>
                <a:cubicBezTo>
                  <a:pt x="353360" y="655808"/>
                  <a:pt x="296230" y="653087"/>
                  <a:pt x="239080" y="651499"/>
                </a:cubicBezTo>
                <a:cubicBezTo>
                  <a:pt x="163332" y="645187"/>
                  <a:pt x="206001" y="647643"/>
                  <a:pt x="60487" y="653880"/>
                </a:cubicBezTo>
                <a:cubicBezTo>
                  <a:pt x="54879" y="654120"/>
                  <a:pt x="49382" y="655520"/>
                  <a:pt x="43818" y="656262"/>
                </a:cubicBezTo>
                <a:cubicBezTo>
                  <a:pt x="23747" y="658938"/>
                  <a:pt x="5717" y="656659"/>
                  <a:pt x="955" y="656262"/>
                </a:cubicBezTo>
                <a:close/>
              </a:path>
            </a:pathLst>
          </a:custGeom>
          <a:solidFill>
            <a:srgbClr val="00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cxnSp>
        <p:nvCxnSpPr>
          <p:cNvPr id="94" name="Straight Arrow Connector 93">
            <a:extLst>
              <a:ext uri="{FF2B5EF4-FFF2-40B4-BE49-F238E27FC236}">
                <a16:creationId xmlns:a16="http://schemas.microsoft.com/office/drawing/2014/main" id="{69E667C3-9BAA-4184-862A-75AD8BAD5F8C}"/>
              </a:ext>
            </a:extLst>
          </p:cNvPr>
          <p:cNvCxnSpPr>
            <a:cxnSpLocks/>
          </p:cNvCxnSpPr>
          <p:nvPr/>
        </p:nvCxnSpPr>
        <p:spPr>
          <a:xfrm>
            <a:off x="4693827" y="5147178"/>
            <a:ext cx="334198" cy="2397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5" name="Straight Arrow Connector 94">
            <a:extLst>
              <a:ext uri="{FF2B5EF4-FFF2-40B4-BE49-F238E27FC236}">
                <a16:creationId xmlns:a16="http://schemas.microsoft.com/office/drawing/2014/main" id="{EAE60629-CC4F-4EDC-86DF-7392BB41EE96}"/>
              </a:ext>
            </a:extLst>
          </p:cNvPr>
          <p:cNvCxnSpPr>
            <a:cxnSpLocks/>
          </p:cNvCxnSpPr>
          <p:nvPr/>
        </p:nvCxnSpPr>
        <p:spPr>
          <a:xfrm flipH="1">
            <a:off x="6151293" y="5646481"/>
            <a:ext cx="92143" cy="21948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9" name="TextBox 88">
            <a:extLst>
              <a:ext uri="{FF2B5EF4-FFF2-40B4-BE49-F238E27FC236}">
                <a16:creationId xmlns:a16="http://schemas.microsoft.com/office/drawing/2014/main" id="{86B87169-60B2-41AB-BEAB-A0440AFFC732}"/>
              </a:ext>
            </a:extLst>
          </p:cNvPr>
          <p:cNvSpPr txBox="1"/>
          <p:nvPr/>
        </p:nvSpPr>
        <p:spPr>
          <a:xfrm>
            <a:off x="5935619" y="5329716"/>
            <a:ext cx="826060" cy="276999"/>
          </a:xfrm>
          <a:prstGeom prst="rect">
            <a:avLst/>
          </a:prstGeom>
          <a:noFill/>
        </p:spPr>
        <p:txBody>
          <a:bodyPr wrap="square" rtlCol="0">
            <a:spAutoFit/>
          </a:bodyPr>
          <a:lstStyle/>
          <a:p>
            <a:r>
              <a:rPr lang="fr-CH" sz="1200" dirty="0">
                <a:solidFill>
                  <a:srgbClr val="00FF00"/>
                </a:solidFill>
                <a:latin typeface="+mj-lt"/>
              </a:rPr>
              <a:t>FITC (CD8)</a:t>
            </a:r>
            <a:endParaRPr lang="en-GB" sz="1200" dirty="0">
              <a:solidFill>
                <a:srgbClr val="00FF00"/>
              </a:solidFill>
              <a:latin typeface="+mj-lt"/>
            </a:endParaRPr>
          </a:p>
        </p:txBody>
      </p:sp>
      <p:pic>
        <p:nvPicPr>
          <p:cNvPr id="21" name="Picture 20">
            <a:extLst>
              <a:ext uri="{FF2B5EF4-FFF2-40B4-BE49-F238E27FC236}">
                <a16:creationId xmlns:a16="http://schemas.microsoft.com/office/drawing/2014/main" id="{1196699B-059F-44F0-81DF-CAA9BDA056DA}"/>
              </a:ext>
            </a:extLst>
          </p:cNvPr>
          <p:cNvPicPr>
            <a:picLocks noChangeAspect="1"/>
          </p:cNvPicPr>
          <p:nvPr/>
        </p:nvPicPr>
        <p:blipFill rotWithShape="1">
          <a:blip r:embed="rId5"/>
          <a:srcRect r="14824" b="49547"/>
          <a:stretch/>
        </p:blipFill>
        <p:spPr>
          <a:xfrm>
            <a:off x="162279" y="2561587"/>
            <a:ext cx="1734400" cy="1270334"/>
          </a:xfrm>
          <a:prstGeom prst="rect">
            <a:avLst/>
          </a:prstGeom>
        </p:spPr>
      </p:pic>
      <p:pic>
        <p:nvPicPr>
          <p:cNvPr id="22" name="Picture 21">
            <a:extLst>
              <a:ext uri="{FF2B5EF4-FFF2-40B4-BE49-F238E27FC236}">
                <a16:creationId xmlns:a16="http://schemas.microsoft.com/office/drawing/2014/main" id="{C11C702B-C05F-4DB6-A8A4-954D4732B198}"/>
              </a:ext>
            </a:extLst>
          </p:cNvPr>
          <p:cNvPicPr>
            <a:picLocks noChangeAspect="1"/>
          </p:cNvPicPr>
          <p:nvPr/>
        </p:nvPicPr>
        <p:blipFill rotWithShape="1">
          <a:blip r:embed="rId6"/>
          <a:srcRect l="32663" t="8794" r="33440"/>
          <a:stretch/>
        </p:blipFill>
        <p:spPr>
          <a:xfrm>
            <a:off x="2837582" y="2222177"/>
            <a:ext cx="2085745" cy="1919925"/>
          </a:xfrm>
          <a:prstGeom prst="rect">
            <a:avLst/>
          </a:prstGeom>
        </p:spPr>
      </p:pic>
      <p:sp>
        <p:nvSpPr>
          <p:cNvPr id="24" name="TextBox 23">
            <a:extLst>
              <a:ext uri="{FF2B5EF4-FFF2-40B4-BE49-F238E27FC236}">
                <a16:creationId xmlns:a16="http://schemas.microsoft.com/office/drawing/2014/main" id="{6BE3B762-C9DA-4A0C-ACB7-75BE81503379}"/>
              </a:ext>
            </a:extLst>
          </p:cNvPr>
          <p:cNvSpPr txBox="1"/>
          <p:nvPr/>
        </p:nvSpPr>
        <p:spPr>
          <a:xfrm>
            <a:off x="4893863" y="2740329"/>
            <a:ext cx="1819792" cy="461665"/>
          </a:xfrm>
          <a:prstGeom prst="rect">
            <a:avLst/>
          </a:prstGeom>
          <a:noFill/>
        </p:spPr>
        <p:txBody>
          <a:bodyPr wrap="square" rtlCol="0">
            <a:spAutoFit/>
          </a:bodyPr>
          <a:lstStyle/>
          <a:p>
            <a:r>
              <a:rPr lang="fr-CH" sz="1200" dirty="0">
                <a:latin typeface="+mj-lt"/>
              </a:rPr>
              <a:t>Sélection de la population d’intérêt (cellules T)</a:t>
            </a:r>
            <a:endParaRPr lang="en-GB" sz="1200" dirty="0">
              <a:latin typeface="+mj-lt"/>
            </a:endParaRPr>
          </a:p>
        </p:txBody>
      </p:sp>
      <p:cxnSp>
        <p:nvCxnSpPr>
          <p:cNvPr id="38" name="Straight Arrow Connector 37">
            <a:extLst>
              <a:ext uri="{FF2B5EF4-FFF2-40B4-BE49-F238E27FC236}">
                <a16:creationId xmlns:a16="http://schemas.microsoft.com/office/drawing/2014/main" id="{028FE964-96A2-4606-A74B-CC1155479BA3}"/>
              </a:ext>
            </a:extLst>
          </p:cNvPr>
          <p:cNvCxnSpPr>
            <a:stCxn id="22" idx="3"/>
          </p:cNvCxnSpPr>
          <p:nvPr/>
        </p:nvCxnSpPr>
        <p:spPr>
          <a:xfrm flipH="1">
            <a:off x="4093383" y="3182140"/>
            <a:ext cx="829944" cy="3992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6" name="Arrow: Down 95">
            <a:extLst>
              <a:ext uri="{FF2B5EF4-FFF2-40B4-BE49-F238E27FC236}">
                <a16:creationId xmlns:a16="http://schemas.microsoft.com/office/drawing/2014/main" id="{7BDEDE45-0703-4950-9FBC-6FD5AF2FC504}"/>
              </a:ext>
            </a:extLst>
          </p:cNvPr>
          <p:cNvSpPr/>
          <p:nvPr/>
        </p:nvSpPr>
        <p:spPr>
          <a:xfrm rot="1880337">
            <a:off x="3350010" y="3746929"/>
            <a:ext cx="344839" cy="928790"/>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B9FABE0-90AE-42FC-99D0-84D5CFE6E9DF}"/>
              </a:ext>
            </a:extLst>
          </p:cNvPr>
          <p:cNvSpPr txBox="1"/>
          <p:nvPr/>
        </p:nvSpPr>
        <p:spPr>
          <a:xfrm>
            <a:off x="3365646" y="4910401"/>
            <a:ext cx="1993110" cy="276999"/>
          </a:xfrm>
          <a:prstGeom prst="rect">
            <a:avLst/>
          </a:prstGeom>
          <a:noFill/>
        </p:spPr>
        <p:txBody>
          <a:bodyPr wrap="none" rtlCol="0">
            <a:spAutoFit/>
          </a:bodyPr>
          <a:lstStyle/>
          <a:p>
            <a:r>
              <a:rPr lang="fr-CH" sz="1200" dirty="0">
                <a:latin typeface="+mj-lt"/>
              </a:rPr>
              <a:t>Anticorps de contrôle négatif</a:t>
            </a:r>
            <a:endParaRPr lang="en-GB" sz="1200" dirty="0">
              <a:latin typeface="+mj-lt"/>
            </a:endParaRPr>
          </a:p>
        </p:txBody>
      </p:sp>
    </p:spTree>
    <p:extLst>
      <p:ext uri="{BB962C8B-B14F-4D97-AF65-F5344CB8AC3E}">
        <p14:creationId xmlns:p14="http://schemas.microsoft.com/office/powerpoint/2010/main" val="2893079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Stored Data 12">
            <a:extLst>
              <a:ext uri="{FF2B5EF4-FFF2-40B4-BE49-F238E27FC236}">
                <a16:creationId xmlns:a16="http://schemas.microsoft.com/office/drawing/2014/main" id="{306A8F49-F325-4A52-9B98-3332646C199C}"/>
              </a:ext>
            </a:extLst>
          </p:cNvPr>
          <p:cNvSpPr/>
          <p:nvPr/>
        </p:nvSpPr>
        <p:spPr>
          <a:xfrm rot="16200000">
            <a:off x="624096" y="3823368"/>
            <a:ext cx="1949169" cy="637726"/>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A2EAD53-9B87-46D8-A2F8-EBFCF26630AB}"/>
              </a:ext>
            </a:extLst>
          </p:cNvPr>
          <p:cNvSpPr>
            <a:spLocks noGrp="1"/>
          </p:cNvSpPr>
          <p:nvPr>
            <p:ph type="title"/>
          </p:nvPr>
        </p:nvSpPr>
        <p:spPr/>
        <p:txBody>
          <a:bodyPr>
            <a:normAutofit fontScale="90000"/>
          </a:bodyPr>
          <a:lstStyle/>
          <a:p>
            <a:r>
              <a:rPr lang="en-GB" dirty="0" err="1"/>
              <a:t>Exemple</a:t>
            </a:r>
            <a:r>
              <a:rPr lang="en-GB" dirty="0"/>
              <a:t>: </a:t>
            </a:r>
            <a:r>
              <a:rPr lang="en-GB" dirty="0" err="1"/>
              <a:t>énumération</a:t>
            </a:r>
            <a:r>
              <a:rPr lang="en-GB" dirty="0"/>
              <a:t> des cellules T CD4+ </a:t>
            </a:r>
            <a:br>
              <a:rPr lang="en-GB" dirty="0"/>
            </a:br>
            <a:r>
              <a:rPr lang="en-GB" dirty="0"/>
              <a:t>chez un patient </a:t>
            </a:r>
            <a:r>
              <a:rPr lang="en-GB" dirty="0" err="1"/>
              <a:t>infecté</a:t>
            </a:r>
            <a:r>
              <a:rPr lang="en-GB"/>
              <a:t> par le </a:t>
            </a:r>
            <a:r>
              <a:rPr lang="en-GB" dirty="0"/>
              <a:t>VIH</a:t>
            </a:r>
          </a:p>
        </p:txBody>
      </p:sp>
      <p:sp>
        <p:nvSpPr>
          <p:cNvPr id="4" name="Flowchart: Stored Data 3">
            <a:extLst>
              <a:ext uri="{FF2B5EF4-FFF2-40B4-BE49-F238E27FC236}">
                <a16:creationId xmlns:a16="http://schemas.microsoft.com/office/drawing/2014/main" id="{2F884153-AD53-40D5-8D7B-4B2F472775B4}"/>
              </a:ext>
            </a:extLst>
          </p:cNvPr>
          <p:cNvSpPr/>
          <p:nvPr/>
        </p:nvSpPr>
        <p:spPr>
          <a:xfrm rot="16200000">
            <a:off x="866459" y="3513609"/>
            <a:ext cx="1464440" cy="637726"/>
          </a:xfrm>
          <a:prstGeom prst="flowChartOnlineStorag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1F419BFD-ACF0-4B45-A993-BC18FDC6AD92}"/>
              </a:ext>
            </a:extLst>
          </p:cNvPr>
          <p:cNvGrpSpPr/>
          <p:nvPr/>
        </p:nvGrpSpPr>
        <p:grpSpPr>
          <a:xfrm>
            <a:off x="1246200" y="1712107"/>
            <a:ext cx="664076" cy="581602"/>
            <a:chOff x="1657043" y="2523769"/>
            <a:chExt cx="664076" cy="581602"/>
          </a:xfrm>
        </p:grpSpPr>
        <p:pic>
          <p:nvPicPr>
            <p:cNvPr id="7" name="Picture 197" descr="Ige">
              <a:extLst>
                <a:ext uri="{FF2B5EF4-FFF2-40B4-BE49-F238E27FC236}">
                  <a16:creationId xmlns:a16="http://schemas.microsoft.com/office/drawing/2014/main" id="{8C8D4EEB-DB12-4D9C-9911-81D752D66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339807">
              <a:off x="1657043" y="2523769"/>
              <a:ext cx="568710" cy="581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Explosion: 14 Points 7">
              <a:extLst>
                <a:ext uri="{FF2B5EF4-FFF2-40B4-BE49-F238E27FC236}">
                  <a16:creationId xmlns:a16="http://schemas.microsoft.com/office/drawing/2014/main" id="{74929325-0A6B-4BF5-B42D-DA9199F72923}"/>
                </a:ext>
              </a:extLst>
            </p:cNvPr>
            <p:cNvSpPr/>
            <p:nvPr/>
          </p:nvSpPr>
          <p:spPr>
            <a:xfrm rot="4243401">
              <a:off x="1979476" y="2537043"/>
              <a:ext cx="351316" cy="331970"/>
            </a:xfrm>
            <a:prstGeom prst="irregularSeal2">
              <a:avLst/>
            </a:prstGeom>
            <a:solidFill>
              <a:srgbClr val="FF00FF"/>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GB" sz="1200" dirty="0">
                <a:latin typeface="+mj-lt"/>
              </a:endParaRPr>
            </a:p>
          </p:txBody>
        </p:sp>
      </p:grpSp>
      <p:grpSp>
        <p:nvGrpSpPr>
          <p:cNvPr id="21" name="Group 20">
            <a:extLst>
              <a:ext uri="{FF2B5EF4-FFF2-40B4-BE49-F238E27FC236}">
                <a16:creationId xmlns:a16="http://schemas.microsoft.com/office/drawing/2014/main" id="{11A1CA2E-D0AA-4DD2-9FC0-C91D07E8718A}"/>
              </a:ext>
            </a:extLst>
          </p:cNvPr>
          <p:cNvGrpSpPr/>
          <p:nvPr/>
        </p:nvGrpSpPr>
        <p:grpSpPr>
          <a:xfrm>
            <a:off x="662068" y="1690185"/>
            <a:ext cx="629094" cy="669527"/>
            <a:chOff x="679768" y="2595890"/>
            <a:chExt cx="629094" cy="669527"/>
          </a:xfrm>
        </p:grpSpPr>
        <p:pic>
          <p:nvPicPr>
            <p:cNvPr id="9" name="Picture 197" descr="Ige">
              <a:extLst>
                <a:ext uri="{FF2B5EF4-FFF2-40B4-BE49-F238E27FC236}">
                  <a16:creationId xmlns:a16="http://schemas.microsoft.com/office/drawing/2014/main" id="{30001508-85D7-4394-8F41-E9AC62420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58159">
              <a:off x="679768" y="2683815"/>
              <a:ext cx="568710" cy="581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Explosion: 14 Points 9">
              <a:extLst>
                <a:ext uri="{FF2B5EF4-FFF2-40B4-BE49-F238E27FC236}">
                  <a16:creationId xmlns:a16="http://schemas.microsoft.com/office/drawing/2014/main" id="{A90096FC-9666-4559-9172-8E44D6F6FC28}"/>
                </a:ext>
              </a:extLst>
            </p:cNvPr>
            <p:cNvSpPr/>
            <p:nvPr/>
          </p:nvSpPr>
          <p:spPr>
            <a:xfrm rot="2670354">
              <a:off x="957546" y="2595890"/>
              <a:ext cx="351316" cy="331970"/>
            </a:xfrm>
            <a:prstGeom prst="irregularSeal2">
              <a:avLst/>
            </a:prstGeom>
            <a:solidFill>
              <a:srgbClr val="00FF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GB" sz="1200" dirty="0">
                <a:latin typeface="+mj-lt"/>
              </a:endParaRPr>
            </a:p>
          </p:txBody>
        </p:sp>
      </p:grpSp>
      <p:grpSp>
        <p:nvGrpSpPr>
          <p:cNvPr id="19" name="Group 18">
            <a:extLst>
              <a:ext uri="{FF2B5EF4-FFF2-40B4-BE49-F238E27FC236}">
                <a16:creationId xmlns:a16="http://schemas.microsoft.com/office/drawing/2014/main" id="{DACB6880-A4CE-444C-8C30-C3C06CA033C8}"/>
              </a:ext>
            </a:extLst>
          </p:cNvPr>
          <p:cNvGrpSpPr/>
          <p:nvPr/>
        </p:nvGrpSpPr>
        <p:grpSpPr>
          <a:xfrm>
            <a:off x="1821738" y="1691820"/>
            <a:ext cx="619421" cy="679200"/>
            <a:chOff x="2418842" y="2873765"/>
            <a:chExt cx="619421" cy="679200"/>
          </a:xfrm>
        </p:grpSpPr>
        <p:pic>
          <p:nvPicPr>
            <p:cNvPr id="15" name="Picture 197" descr="Ige">
              <a:extLst>
                <a:ext uri="{FF2B5EF4-FFF2-40B4-BE49-F238E27FC236}">
                  <a16:creationId xmlns:a16="http://schemas.microsoft.com/office/drawing/2014/main" id="{6A1D146C-6AFF-46A9-A03E-AA44595FA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418842" y="2971363"/>
              <a:ext cx="568710" cy="581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Explosion: 14 Points 15">
              <a:extLst>
                <a:ext uri="{FF2B5EF4-FFF2-40B4-BE49-F238E27FC236}">
                  <a16:creationId xmlns:a16="http://schemas.microsoft.com/office/drawing/2014/main" id="{20770E35-DF41-4FAC-A7AC-45E84D8FE038}"/>
                </a:ext>
              </a:extLst>
            </p:cNvPr>
            <p:cNvSpPr/>
            <p:nvPr/>
          </p:nvSpPr>
          <p:spPr>
            <a:xfrm rot="3312195">
              <a:off x="2696620" y="2883438"/>
              <a:ext cx="351316" cy="331970"/>
            </a:xfrm>
            <a:prstGeom prst="irregularSeal2">
              <a:avLst/>
            </a:prstGeom>
            <a:solidFill>
              <a:srgbClr val="3366FF"/>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GB" sz="1200" dirty="0">
                <a:latin typeface="+mj-lt"/>
              </a:endParaRPr>
            </a:p>
          </p:txBody>
        </p:sp>
      </p:grpSp>
      <p:sp>
        <p:nvSpPr>
          <p:cNvPr id="17" name="TextBox 16">
            <a:extLst>
              <a:ext uri="{FF2B5EF4-FFF2-40B4-BE49-F238E27FC236}">
                <a16:creationId xmlns:a16="http://schemas.microsoft.com/office/drawing/2014/main" id="{4D0B9CFC-864D-4DAC-8E95-E3B2D4F19D23}"/>
              </a:ext>
            </a:extLst>
          </p:cNvPr>
          <p:cNvSpPr txBox="1"/>
          <p:nvPr/>
        </p:nvSpPr>
        <p:spPr>
          <a:xfrm>
            <a:off x="906813" y="5125754"/>
            <a:ext cx="1452705" cy="369332"/>
          </a:xfrm>
          <a:prstGeom prst="rect">
            <a:avLst/>
          </a:prstGeom>
          <a:noFill/>
        </p:spPr>
        <p:txBody>
          <a:bodyPr wrap="none" rtlCol="0">
            <a:spAutoFit/>
          </a:bodyPr>
          <a:lstStyle/>
          <a:p>
            <a:r>
              <a:rPr lang="en-GB" dirty="0"/>
              <a:t>Sang </a:t>
            </a:r>
            <a:r>
              <a:rPr lang="en-GB" dirty="0" err="1"/>
              <a:t>complet</a:t>
            </a:r>
            <a:endParaRPr lang="en-GB" dirty="0"/>
          </a:p>
        </p:txBody>
      </p:sp>
      <p:sp>
        <p:nvSpPr>
          <p:cNvPr id="18" name="TextBox 17">
            <a:extLst>
              <a:ext uri="{FF2B5EF4-FFF2-40B4-BE49-F238E27FC236}">
                <a16:creationId xmlns:a16="http://schemas.microsoft.com/office/drawing/2014/main" id="{48B5F412-A819-453D-8247-05DF6FD3860D}"/>
              </a:ext>
            </a:extLst>
          </p:cNvPr>
          <p:cNvSpPr txBox="1"/>
          <p:nvPr/>
        </p:nvSpPr>
        <p:spPr>
          <a:xfrm>
            <a:off x="443794" y="2305662"/>
            <a:ext cx="2284489" cy="646331"/>
          </a:xfrm>
          <a:prstGeom prst="rect">
            <a:avLst/>
          </a:prstGeom>
          <a:noFill/>
        </p:spPr>
        <p:txBody>
          <a:bodyPr wrap="square" rtlCol="0">
            <a:spAutoFit/>
          </a:bodyPr>
          <a:lstStyle/>
          <a:p>
            <a:pPr algn="ctr"/>
            <a:r>
              <a:rPr lang="en-GB" dirty="0"/>
              <a:t>Mélange </a:t>
            </a:r>
            <a:r>
              <a:rPr lang="en-GB" dirty="0" err="1"/>
              <a:t>d’anticorps</a:t>
            </a:r>
            <a:r>
              <a:rPr lang="en-GB" dirty="0"/>
              <a:t> anti-CD45/CD3/CD4</a:t>
            </a:r>
          </a:p>
        </p:txBody>
      </p:sp>
      <p:cxnSp>
        <p:nvCxnSpPr>
          <p:cNvPr id="23" name="Straight Arrow Connector 22">
            <a:extLst>
              <a:ext uri="{FF2B5EF4-FFF2-40B4-BE49-F238E27FC236}">
                <a16:creationId xmlns:a16="http://schemas.microsoft.com/office/drawing/2014/main" id="{8DDD568C-0A82-461E-A5A3-E57D48812EC0}"/>
              </a:ext>
            </a:extLst>
          </p:cNvPr>
          <p:cNvCxnSpPr>
            <a:cxnSpLocks/>
          </p:cNvCxnSpPr>
          <p:nvPr/>
        </p:nvCxnSpPr>
        <p:spPr>
          <a:xfrm>
            <a:off x="1608836" y="2965504"/>
            <a:ext cx="0" cy="10880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TextBox 36">
            <a:extLst>
              <a:ext uri="{FF2B5EF4-FFF2-40B4-BE49-F238E27FC236}">
                <a16:creationId xmlns:a16="http://schemas.microsoft.com/office/drawing/2014/main" id="{E131FA8F-42E7-427D-B43D-084FF1F07F60}"/>
              </a:ext>
            </a:extLst>
          </p:cNvPr>
          <p:cNvSpPr txBox="1"/>
          <p:nvPr/>
        </p:nvSpPr>
        <p:spPr>
          <a:xfrm>
            <a:off x="4232357" y="4650162"/>
            <a:ext cx="684803" cy="369332"/>
          </a:xfrm>
          <a:prstGeom prst="rect">
            <a:avLst/>
          </a:prstGeom>
          <a:noFill/>
        </p:spPr>
        <p:txBody>
          <a:bodyPr wrap="none" rtlCol="0">
            <a:spAutoFit/>
          </a:bodyPr>
          <a:lstStyle/>
          <a:p>
            <a:r>
              <a:rPr lang="en-GB" dirty="0"/>
              <a:t>CD45</a:t>
            </a:r>
          </a:p>
        </p:txBody>
      </p:sp>
      <p:sp>
        <p:nvSpPr>
          <p:cNvPr id="38" name="TextBox 37">
            <a:extLst>
              <a:ext uri="{FF2B5EF4-FFF2-40B4-BE49-F238E27FC236}">
                <a16:creationId xmlns:a16="http://schemas.microsoft.com/office/drawing/2014/main" id="{E6E37442-194F-4194-9E00-383BD2C43C52}"/>
              </a:ext>
            </a:extLst>
          </p:cNvPr>
          <p:cNvSpPr txBox="1"/>
          <p:nvPr/>
        </p:nvSpPr>
        <p:spPr>
          <a:xfrm rot="16200000">
            <a:off x="2939706" y="3338636"/>
            <a:ext cx="519694" cy="369332"/>
          </a:xfrm>
          <a:prstGeom prst="rect">
            <a:avLst/>
          </a:prstGeom>
          <a:noFill/>
        </p:spPr>
        <p:txBody>
          <a:bodyPr wrap="none" rtlCol="0">
            <a:spAutoFit/>
          </a:bodyPr>
          <a:lstStyle/>
          <a:p>
            <a:r>
              <a:rPr lang="en-GB" dirty="0"/>
              <a:t>SSC</a:t>
            </a:r>
          </a:p>
        </p:txBody>
      </p:sp>
      <p:sp>
        <p:nvSpPr>
          <p:cNvPr id="40" name="TextBox 39">
            <a:extLst>
              <a:ext uri="{FF2B5EF4-FFF2-40B4-BE49-F238E27FC236}">
                <a16:creationId xmlns:a16="http://schemas.microsoft.com/office/drawing/2014/main" id="{912D4CB1-3EEF-418B-B4C5-DF069EAED55C}"/>
              </a:ext>
            </a:extLst>
          </p:cNvPr>
          <p:cNvSpPr txBox="1"/>
          <p:nvPr/>
        </p:nvSpPr>
        <p:spPr>
          <a:xfrm>
            <a:off x="7262301" y="4643371"/>
            <a:ext cx="567784" cy="369332"/>
          </a:xfrm>
          <a:prstGeom prst="rect">
            <a:avLst/>
          </a:prstGeom>
          <a:noFill/>
        </p:spPr>
        <p:txBody>
          <a:bodyPr wrap="none" rtlCol="0">
            <a:spAutoFit/>
          </a:bodyPr>
          <a:lstStyle/>
          <a:p>
            <a:r>
              <a:rPr lang="en-GB" dirty="0"/>
              <a:t>CD4</a:t>
            </a:r>
          </a:p>
        </p:txBody>
      </p:sp>
      <p:sp>
        <p:nvSpPr>
          <p:cNvPr id="41" name="TextBox 40">
            <a:extLst>
              <a:ext uri="{FF2B5EF4-FFF2-40B4-BE49-F238E27FC236}">
                <a16:creationId xmlns:a16="http://schemas.microsoft.com/office/drawing/2014/main" id="{CB386EA5-1ABC-4D81-816D-754ECF8311F1}"/>
              </a:ext>
            </a:extLst>
          </p:cNvPr>
          <p:cNvSpPr txBox="1"/>
          <p:nvPr/>
        </p:nvSpPr>
        <p:spPr>
          <a:xfrm rot="16200000">
            <a:off x="5907141" y="3314591"/>
            <a:ext cx="567784" cy="369332"/>
          </a:xfrm>
          <a:prstGeom prst="rect">
            <a:avLst/>
          </a:prstGeom>
          <a:noFill/>
        </p:spPr>
        <p:txBody>
          <a:bodyPr wrap="none" rtlCol="0">
            <a:spAutoFit/>
          </a:bodyPr>
          <a:lstStyle/>
          <a:p>
            <a:r>
              <a:rPr lang="en-GB" dirty="0"/>
              <a:t>CD3</a:t>
            </a:r>
          </a:p>
        </p:txBody>
      </p:sp>
      <p:pic>
        <p:nvPicPr>
          <p:cNvPr id="50" name="Picture 49">
            <a:extLst>
              <a:ext uri="{FF2B5EF4-FFF2-40B4-BE49-F238E27FC236}">
                <a16:creationId xmlns:a16="http://schemas.microsoft.com/office/drawing/2014/main" id="{BFAF4B46-6144-4D2F-92CF-BAF4E8DE01C1}"/>
              </a:ext>
            </a:extLst>
          </p:cNvPr>
          <p:cNvPicPr>
            <a:picLocks noChangeAspect="1"/>
          </p:cNvPicPr>
          <p:nvPr/>
        </p:nvPicPr>
        <p:blipFill>
          <a:blip r:embed="rId4"/>
          <a:stretch>
            <a:fillRect/>
          </a:stretch>
        </p:blipFill>
        <p:spPr>
          <a:xfrm>
            <a:off x="3404265" y="2402939"/>
            <a:ext cx="2340989" cy="2203956"/>
          </a:xfrm>
          <a:prstGeom prst="rect">
            <a:avLst/>
          </a:prstGeom>
        </p:spPr>
      </p:pic>
      <p:pic>
        <p:nvPicPr>
          <p:cNvPr id="51" name="Picture 50">
            <a:extLst>
              <a:ext uri="{FF2B5EF4-FFF2-40B4-BE49-F238E27FC236}">
                <a16:creationId xmlns:a16="http://schemas.microsoft.com/office/drawing/2014/main" id="{1570FF7A-528F-4BA9-BFFC-5F9CDD5FEA94}"/>
              </a:ext>
            </a:extLst>
          </p:cNvPr>
          <p:cNvPicPr>
            <a:picLocks noChangeAspect="1"/>
          </p:cNvPicPr>
          <p:nvPr/>
        </p:nvPicPr>
        <p:blipFill>
          <a:blip r:embed="rId5"/>
          <a:stretch>
            <a:fillRect/>
          </a:stretch>
        </p:blipFill>
        <p:spPr>
          <a:xfrm>
            <a:off x="6375699" y="2397279"/>
            <a:ext cx="2340989" cy="2203956"/>
          </a:xfrm>
          <a:prstGeom prst="rect">
            <a:avLst/>
          </a:prstGeom>
        </p:spPr>
      </p:pic>
      <p:sp>
        <p:nvSpPr>
          <p:cNvPr id="52" name="Rectangle 51">
            <a:extLst>
              <a:ext uri="{FF2B5EF4-FFF2-40B4-BE49-F238E27FC236}">
                <a16:creationId xmlns:a16="http://schemas.microsoft.com/office/drawing/2014/main" id="{D21F35B8-36ED-4D9E-AAC5-58A6458065FF}"/>
              </a:ext>
            </a:extLst>
          </p:cNvPr>
          <p:cNvSpPr/>
          <p:nvPr/>
        </p:nvSpPr>
        <p:spPr>
          <a:xfrm>
            <a:off x="4853660" y="4087842"/>
            <a:ext cx="454940" cy="476850"/>
          </a:xfrm>
          <a:prstGeom prst="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6C26478A-180F-45CF-A467-9F0C86743E38}"/>
              </a:ext>
            </a:extLst>
          </p:cNvPr>
          <p:cNvSpPr txBox="1"/>
          <p:nvPr/>
        </p:nvSpPr>
        <p:spPr>
          <a:xfrm>
            <a:off x="3554734" y="5125754"/>
            <a:ext cx="2334550" cy="369332"/>
          </a:xfrm>
          <a:prstGeom prst="rect">
            <a:avLst/>
          </a:prstGeom>
          <a:noFill/>
        </p:spPr>
        <p:txBody>
          <a:bodyPr wrap="none" rtlCol="0">
            <a:spAutoFit/>
          </a:bodyPr>
          <a:lstStyle/>
          <a:p>
            <a:r>
              <a:rPr lang="en-GB" dirty="0" err="1"/>
              <a:t>Sélection</a:t>
            </a:r>
            <a:r>
              <a:rPr lang="en-GB" dirty="0"/>
              <a:t>: lymphocytes</a:t>
            </a:r>
          </a:p>
        </p:txBody>
      </p:sp>
      <p:sp>
        <p:nvSpPr>
          <p:cNvPr id="54" name="TextBox 53">
            <a:extLst>
              <a:ext uri="{FF2B5EF4-FFF2-40B4-BE49-F238E27FC236}">
                <a16:creationId xmlns:a16="http://schemas.microsoft.com/office/drawing/2014/main" id="{F00DCA33-BE67-441F-B5C3-3585B5117C68}"/>
              </a:ext>
            </a:extLst>
          </p:cNvPr>
          <p:cNvSpPr txBox="1"/>
          <p:nvPr/>
        </p:nvSpPr>
        <p:spPr>
          <a:xfrm>
            <a:off x="6842252" y="5125754"/>
            <a:ext cx="1625766" cy="369332"/>
          </a:xfrm>
          <a:prstGeom prst="rect">
            <a:avLst/>
          </a:prstGeom>
          <a:noFill/>
        </p:spPr>
        <p:txBody>
          <a:bodyPr wrap="none" rtlCol="0">
            <a:spAutoFit/>
          </a:bodyPr>
          <a:lstStyle/>
          <a:p>
            <a:r>
              <a:rPr lang="en-GB" dirty="0"/>
              <a:t>Cellules T CD4+</a:t>
            </a:r>
          </a:p>
        </p:txBody>
      </p:sp>
      <p:cxnSp>
        <p:nvCxnSpPr>
          <p:cNvPr id="56" name="Straight Arrow Connector 55">
            <a:extLst>
              <a:ext uri="{FF2B5EF4-FFF2-40B4-BE49-F238E27FC236}">
                <a16:creationId xmlns:a16="http://schemas.microsoft.com/office/drawing/2014/main" id="{7A852805-694D-44B4-9C1F-F4B6240C6C4E}"/>
              </a:ext>
            </a:extLst>
          </p:cNvPr>
          <p:cNvCxnSpPr>
            <a:cxnSpLocks/>
          </p:cNvCxnSpPr>
          <p:nvPr/>
        </p:nvCxnSpPr>
        <p:spPr>
          <a:xfrm>
            <a:off x="2390448" y="5310420"/>
            <a:ext cx="108247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7" name="Straight Arrow Connector 56">
            <a:extLst>
              <a:ext uri="{FF2B5EF4-FFF2-40B4-BE49-F238E27FC236}">
                <a16:creationId xmlns:a16="http://schemas.microsoft.com/office/drawing/2014/main" id="{15A97885-EFFA-4523-A8BD-CD867F33F777}"/>
              </a:ext>
            </a:extLst>
          </p:cNvPr>
          <p:cNvCxnSpPr>
            <a:cxnSpLocks/>
          </p:cNvCxnSpPr>
          <p:nvPr/>
        </p:nvCxnSpPr>
        <p:spPr>
          <a:xfrm flipV="1">
            <a:off x="5308600" y="4142231"/>
            <a:ext cx="882433" cy="1477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9" name="TextBox 58">
            <a:extLst>
              <a:ext uri="{FF2B5EF4-FFF2-40B4-BE49-F238E27FC236}">
                <a16:creationId xmlns:a16="http://schemas.microsoft.com/office/drawing/2014/main" id="{9278E757-6275-498A-898A-27DE59B8D986}"/>
              </a:ext>
            </a:extLst>
          </p:cNvPr>
          <p:cNvSpPr txBox="1"/>
          <p:nvPr/>
        </p:nvSpPr>
        <p:spPr>
          <a:xfrm>
            <a:off x="4406729" y="2828732"/>
            <a:ext cx="330540" cy="369332"/>
          </a:xfrm>
          <a:prstGeom prst="rect">
            <a:avLst/>
          </a:prstGeom>
          <a:noFill/>
        </p:spPr>
        <p:txBody>
          <a:bodyPr wrap="none" rtlCol="0">
            <a:spAutoFit/>
          </a:bodyPr>
          <a:lstStyle/>
          <a:p>
            <a:r>
              <a:rPr lang="en-GB" dirty="0"/>
              <a:t>G</a:t>
            </a:r>
          </a:p>
        </p:txBody>
      </p:sp>
      <p:sp>
        <p:nvSpPr>
          <p:cNvPr id="60" name="TextBox 59">
            <a:extLst>
              <a:ext uri="{FF2B5EF4-FFF2-40B4-BE49-F238E27FC236}">
                <a16:creationId xmlns:a16="http://schemas.microsoft.com/office/drawing/2014/main" id="{09A20AE2-2ABE-47BF-8F73-2102BCEA9CCA}"/>
              </a:ext>
            </a:extLst>
          </p:cNvPr>
          <p:cNvSpPr txBox="1"/>
          <p:nvPr/>
        </p:nvSpPr>
        <p:spPr>
          <a:xfrm>
            <a:off x="4650290" y="3718510"/>
            <a:ext cx="381836" cy="369332"/>
          </a:xfrm>
          <a:prstGeom prst="rect">
            <a:avLst/>
          </a:prstGeom>
          <a:noFill/>
        </p:spPr>
        <p:txBody>
          <a:bodyPr wrap="none" rtlCol="0">
            <a:spAutoFit/>
          </a:bodyPr>
          <a:lstStyle/>
          <a:p>
            <a:r>
              <a:rPr lang="en-GB" dirty="0"/>
              <a:t>M</a:t>
            </a:r>
          </a:p>
        </p:txBody>
      </p:sp>
      <p:sp>
        <p:nvSpPr>
          <p:cNvPr id="61" name="TextBox 60">
            <a:extLst>
              <a:ext uri="{FF2B5EF4-FFF2-40B4-BE49-F238E27FC236}">
                <a16:creationId xmlns:a16="http://schemas.microsoft.com/office/drawing/2014/main" id="{C9E8E0D4-8259-4E57-81F2-ED8BEC53B970}"/>
              </a:ext>
            </a:extLst>
          </p:cNvPr>
          <p:cNvSpPr txBox="1"/>
          <p:nvPr/>
        </p:nvSpPr>
        <p:spPr>
          <a:xfrm>
            <a:off x="4938979" y="4149905"/>
            <a:ext cx="296876" cy="369332"/>
          </a:xfrm>
          <a:prstGeom prst="rect">
            <a:avLst/>
          </a:prstGeom>
          <a:noFill/>
        </p:spPr>
        <p:txBody>
          <a:bodyPr wrap="none" rtlCol="0">
            <a:spAutoFit/>
          </a:bodyPr>
          <a:lstStyle/>
          <a:p>
            <a:r>
              <a:rPr lang="en-GB" dirty="0">
                <a:solidFill>
                  <a:schemeClr val="bg1"/>
                </a:solidFill>
              </a:rPr>
              <a:t>T</a:t>
            </a:r>
          </a:p>
        </p:txBody>
      </p:sp>
    </p:spTree>
    <p:extLst>
      <p:ext uri="{BB962C8B-B14F-4D97-AF65-F5344CB8AC3E}">
        <p14:creationId xmlns:p14="http://schemas.microsoft.com/office/powerpoint/2010/main" val="1815371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CC730-1F45-4C69-8B34-73C47A7AE612}"/>
              </a:ext>
            </a:extLst>
          </p:cNvPr>
          <p:cNvSpPr>
            <a:spLocks noGrp="1"/>
          </p:cNvSpPr>
          <p:nvPr>
            <p:ph type="title"/>
          </p:nvPr>
        </p:nvSpPr>
        <p:spPr/>
        <p:txBody>
          <a:bodyPr/>
          <a:lstStyle/>
          <a:p>
            <a:r>
              <a:rPr lang="fr-CH"/>
              <a:t>Sommaire</a:t>
            </a:r>
          </a:p>
        </p:txBody>
      </p:sp>
      <p:sp>
        <p:nvSpPr>
          <p:cNvPr id="3" name="Content Placeholder 2">
            <a:extLst>
              <a:ext uri="{FF2B5EF4-FFF2-40B4-BE49-F238E27FC236}">
                <a16:creationId xmlns:a16="http://schemas.microsoft.com/office/drawing/2014/main" id="{BE7C6C17-0A64-4AB3-8037-F42390A0DB82}"/>
              </a:ext>
            </a:extLst>
          </p:cNvPr>
          <p:cNvSpPr>
            <a:spLocks noGrp="1"/>
          </p:cNvSpPr>
          <p:nvPr>
            <p:ph idx="1"/>
          </p:nvPr>
        </p:nvSpPr>
        <p:spPr>
          <a:xfrm>
            <a:off x="123015" y="1272620"/>
            <a:ext cx="9242210" cy="5365216"/>
          </a:xfrm>
        </p:spPr>
        <p:txBody>
          <a:bodyPr>
            <a:normAutofit/>
          </a:bodyPr>
          <a:lstStyle/>
          <a:p>
            <a:pPr marL="0" indent="0">
              <a:lnSpc>
                <a:spcPct val="200000"/>
              </a:lnSpc>
              <a:buNone/>
            </a:pPr>
            <a:r>
              <a:rPr lang="fr-CH" sz="1800" dirty="0"/>
              <a:t>9.1  L’anticorps: un outil versatile</a:t>
            </a:r>
            <a:endParaRPr lang="fr-CH" sz="1800" b="1" dirty="0"/>
          </a:p>
          <a:p>
            <a:pPr marL="0" indent="0">
              <a:lnSpc>
                <a:spcPct val="200000"/>
              </a:lnSpc>
              <a:buNone/>
            </a:pPr>
            <a:r>
              <a:rPr lang="fr-CH" sz="1800" dirty="0"/>
              <a:t>9.2  Identification et quantification d’antigènes: </a:t>
            </a:r>
            <a:r>
              <a:rPr lang="fr-CH" sz="1800" b="1" dirty="0"/>
              <a:t>ELISA et Western Blot</a:t>
            </a:r>
          </a:p>
          <a:p>
            <a:pPr marL="0" indent="0">
              <a:lnSpc>
                <a:spcPct val="200000"/>
              </a:lnSpc>
              <a:buNone/>
            </a:pPr>
            <a:r>
              <a:rPr lang="fr-CH" sz="1800" dirty="0"/>
              <a:t>9.3  Essais cellulaires pour quantifier les réactions immunitaires: </a:t>
            </a:r>
            <a:r>
              <a:rPr lang="fr-CH" sz="1800" b="1" dirty="0"/>
              <a:t>cytotoxicité et prolifération</a:t>
            </a:r>
          </a:p>
          <a:p>
            <a:pPr marL="0" indent="0">
              <a:lnSpc>
                <a:spcPct val="200000"/>
              </a:lnSpc>
              <a:buNone/>
            </a:pPr>
            <a:r>
              <a:rPr lang="fr-CH" sz="1800" dirty="0"/>
              <a:t>9.4  Identification, caractérisation et purification de types cellulaires: </a:t>
            </a:r>
            <a:r>
              <a:rPr lang="fr-CH" sz="1800" b="1" dirty="0" err="1"/>
              <a:t>cytométrie</a:t>
            </a:r>
            <a:r>
              <a:rPr lang="fr-CH" sz="1800" b="1" dirty="0"/>
              <a:t> en flux et FACS</a:t>
            </a:r>
          </a:p>
          <a:p>
            <a:pPr marL="457200" indent="-457200">
              <a:buFont typeface="+mj-lt"/>
              <a:buAutoNum type="arabicPeriod"/>
            </a:pPr>
            <a:endParaRPr lang="fr-CH" sz="1800" dirty="0"/>
          </a:p>
        </p:txBody>
      </p:sp>
    </p:spTree>
    <p:extLst>
      <p:ext uri="{BB962C8B-B14F-4D97-AF65-F5344CB8AC3E}">
        <p14:creationId xmlns:p14="http://schemas.microsoft.com/office/powerpoint/2010/main" val="2820247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CBDE6-FCED-48A4-89E3-E781B1E6E9DF}"/>
              </a:ext>
            </a:extLst>
          </p:cNvPr>
          <p:cNvSpPr>
            <a:spLocks noGrp="1"/>
          </p:cNvSpPr>
          <p:nvPr>
            <p:ph type="title"/>
          </p:nvPr>
        </p:nvSpPr>
        <p:spPr/>
        <p:txBody>
          <a:bodyPr/>
          <a:lstStyle/>
          <a:p>
            <a:r>
              <a:rPr lang="fr-CH" dirty="0"/>
              <a:t>FACS (</a:t>
            </a:r>
            <a:r>
              <a:rPr lang="fr-CH" b="1" dirty="0"/>
              <a:t>F</a:t>
            </a:r>
            <a:r>
              <a:rPr lang="fr-CH" dirty="0"/>
              <a:t>luorescence-</a:t>
            </a:r>
            <a:r>
              <a:rPr lang="fr-CH" b="1" dirty="0" err="1"/>
              <a:t>A</a:t>
            </a:r>
            <a:r>
              <a:rPr lang="fr-CH" dirty="0" err="1"/>
              <a:t>ctivated</a:t>
            </a:r>
            <a:r>
              <a:rPr lang="fr-CH" dirty="0"/>
              <a:t> </a:t>
            </a:r>
            <a:r>
              <a:rPr lang="fr-CH" b="1" dirty="0" err="1"/>
              <a:t>C</a:t>
            </a:r>
            <a:r>
              <a:rPr lang="fr-CH" dirty="0" err="1"/>
              <a:t>ell</a:t>
            </a:r>
            <a:r>
              <a:rPr lang="fr-CH" dirty="0"/>
              <a:t> </a:t>
            </a:r>
            <a:r>
              <a:rPr lang="fr-CH" b="1" dirty="0" err="1"/>
              <a:t>S</a:t>
            </a:r>
            <a:r>
              <a:rPr lang="fr-CH" dirty="0" err="1"/>
              <a:t>orting</a:t>
            </a:r>
            <a:r>
              <a:rPr lang="fr-CH" dirty="0"/>
              <a:t>)</a:t>
            </a:r>
            <a:endParaRPr lang="en-GB" dirty="0"/>
          </a:p>
        </p:txBody>
      </p:sp>
      <p:sp>
        <p:nvSpPr>
          <p:cNvPr id="4" name="Content Placeholder 3">
            <a:extLst>
              <a:ext uri="{FF2B5EF4-FFF2-40B4-BE49-F238E27FC236}">
                <a16:creationId xmlns:a16="http://schemas.microsoft.com/office/drawing/2014/main" id="{3E2FF976-BBC8-4082-B70A-26508746D715}"/>
              </a:ext>
            </a:extLst>
          </p:cNvPr>
          <p:cNvSpPr>
            <a:spLocks noGrp="1"/>
          </p:cNvSpPr>
          <p:nvPr>
            <p:ph idx="1"/>
          </p:nvPr>
        </p:nvSpPr>
        <p:spPr>
          <a:xfrm>
            <a:off x="204597" y="1284910"/>
            <a:ext cx="5290420" cy="5365216"/>
          </a:xfrm>
        </p:spPr>
        <p:txBody>
          <a:bodyPr>
            <a:normAutofit/>
          </a:bodyPr>
          <a:lstStyle/>
          <a:p>
            <a:r>
              <a:rPr lang="fr-CH" sz="1800" dirty="0"/>
              <a:t>Lors du passage des cellules devant le faisceau laser, leurs caractéristiques sont analysées </a:t>
            </a:r>
          </a:p>
          <a:p>
            <a:r>
              <a:rPr lang="fr-CH" sz="1800" dirty="0"/>
              <a:t>Les cellules sont chargées en fonction de leur profile fluorescent</a:t>
            </a:r>
          </a:p>
          <a:p>
            <a:r>
              <a:rPr lang="fr-CH" sz="1800" dirty="0"/>
              <a:t>Les cellules ayant reçu une charge sont déviées entre les plaques déflectrices</a:t>
            </a:r>
          </a:p>
          <a:p>
            <a:r>
              <a:rPr lang="fr-CH" sz="1800" dirty="0"/>
              <a:t>Le FACS permet de générer des populations de cellules hautement purifiées</a:t>
            </a:r>
          </a:p>
          <a:p>
            <a:r>
              <a:rPr lang="fr-CH" sz="1800" dirty="0"/>
              <a:t>Applications: </a:t>
            </a:r>
          </a:p>
          <a:p>
            <a:pPr lvl="1"/>
            <a:r>
              <a:rPr lang="fr-CH" sz="1600" dirty="0"/>
              <a:t>Purification de cellules exprimant une protéine transgénique fusionnée à la GFP</a:t>
            </a:r>
          </a:p>
          <a:p>
            <a:pPr lvl="1"/>
            <a:r>
              <a:rPr lang="fr-CH" sz="1600" dirty="0"/>
              <a:t>Purifier des sous-populations de lymphocytes à partir du sang</a:t>
            </a:r>
          </a:p>
          <a:p>
            <a:pPr lvl="1"/>
            <a:r>
              <a:rPr lang="fr-CH" sz="1600" dirty="0"/>
              <a:t>Purifier des cellules souches à partir de moëlle osseuse en vue de leur transplantation </a:t>
            </a:r>
          </a:p>
          <a:p>
            <a:pPr lvl="1"/>
            <a:r>
              <a:rPr lang="fr-CH" sz="1600" dirty="0"/>
              <a:t>…</a:t>
            </a:r>
          </a:p>
          <a:p>
            <a:endParaRPr lang="en-GB" sz="1800" dirty="0"/>
          </a:p>
          <a:p>
            <a:endParaRPr lang="fr-CH" sz="1800" dirty="0"/>
          </a:p>
        </p:txBody>
      </p:sp>
      <p:pic>
        <p:nvPicPr>
          <p:cNvPr id="47" name="Picture 46">
            <a:extLst>
              <a:ext uri="{FF2B5EF4-FFF2-40B4-BE49-F238E27FC236}">
                <a16:creationId xmlns:a16="http://schemas.microsoft.com/office/drawing/2014/main" id="{75759A08-9638-441E-9148-A2CF540A363A}"/>
              </a:ext>
            </a:extLst>
          </p:cNvPr>
          <p:cNvPicPr>
            <a:picLocks noChangeAspect="1"/>
          </p:cNvPicPr>
          <p:nvPr/>
        </p:nvPicPr>
        <p:blipFill>
          <a:blip r:embed="rId2"/>
          <a:stretch>
            <a:fillRect/>
          </a:stretch>
        </p:blipFill>
        <p:spPr>
          <a:xfrm>
            <a:off x="6015304" y="871150"/>
            <a:ext cx="2574193" cy="3412407"/>
          </a:xfrm>
          <a:prstGeom prst="rect">
            <a:avLst/>
          </a:prstGeom>
        </p:spPr>
      </p:pic>
      <p:cxnSp>
        <p:nvCxnSpPr>
          <p:cNvPr id="49" name="Straight Connector 48">
            <a:extLst>
              <a:ext uri="{FF2B5EF4-FFF2-40B4-BE49-F238E27FC236}">
                <a16:creationId xmlns:a16="http://schemas.microsoft.com/office/drawing/2014/main" id="{8C355013-AE2A-4AF7-BB74-8F2473FE4431}"/>
              </a:ext>
            </a:extLst>
          </p:cNvPr>
          <p:cNvCxnSpPr/>
          <p:nvPr/>
        </p:nvCxnSpPr>
        <p:spPr>
          <a:xfrm flipH="1">
            <a:off x="6015304" y="4419600"/>
            <a:ext cx="714375" cy="1143000"/>
          </a:xfrm>
          <a:prstGeom prst="line">
            <a:avLst/>
          </a:prstGeom>
        </p:spPr>
        <p:style>
          <a:lnRef idx="3">
            <a:schemeClr val="accent3"/>
          </a:lnRef>
          <a:fillRef idx="0">
            <a:schemeClr val="accent3"/>
          </a:fillRef>
          <a:effectRef idx="2">
            <a:schemeClr val="accent3"/>
          </a:effectRef>
          <a:fontRef idx="minor">
            <a:schemeClr val="tx1"/>
          </a:fontRef>
        </p:style>
      </p:cxnSp>
      <p:cxnSp>
        <p:nvCxnSpPr>
          <p:cNvPr id="50" name="Straight Connector 49">
            <a:extLst>
              <a:ext uri="{FF2B5EF4-FFF2-40B4-BE49-F238E27FC236}">
                <a16:creationId xmlns:a16="http://schemas.microsoft.com/office/drawing/2014/main" id="{E779FE4B-7A2E-4BE4-B604-B6C5BFCB003D}"/>
              </a:ext>
            </a:extLst>
          </p:cNvPr>
          <p:cNvCxnSpPr>
            <a:cxnSpLocks/>
          </p:cNvCxnSpPr>
          <p:nvPr/>
        </p:nvCxnSpPr>
        <p:spPr>
          <a:xfrm>
            <a:off x="7477126" y="4419600"/>
            <a:ext cx="788662" cy="1126413"/>
          </a:xfrm>
          <a:prstGeom prst="line">
            <a:avLst/>
          </a:prstGeom>
        </p:spPr>
        <p:style>
          <a:lnRef idx="3">
            <a:schemeClr val="accent3"/>
          </a:lnRef>
          <a:fillRef idx="0">
            <a:schemeClr val="accent3"/>
          </a:fillRef>
          <a:effectRef idx="2">
            <a:schemeClr val="accent3"/>
          </a:effectRef>
          <a:fontRef idx="minor">
            <a:schemeClr val="tx1"/>
          </a:fontRef>
        </p:style>
      </p:cxnSp>
      <p:sp>
        <p:nvSpPr>
          <p:cNvPr id="52" name="Oval 51">
            <a:extLst>
              <a:ext uri="{FF2B5EF4-FFF2-40B4-BE49-F238E27FC236}">
                <a16:creationId xmlns:a16="http://schemas.microsoft.com/office/drawing/2014/main" id="{99D2884A-67FC-47FD-AD21-D6CDD144FD6E}"/>
              </a:ext>
            </a:extLst>
          </p:cNvPr>
          <p:cNvSpPr/>
          <p:nvPr/>
        </p:nvSpPr>
        <p:spPr>
          <a:xfrm>
            <a:off x="7069754" y="4514973"/>
            <a:ext cx="229718" cy="255918"/>
          </a:xfrm>
          <a:prstGeom prst="ellipse">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53" name="Oval 52">
            <a:extLst>
              <a:ext uri="{FF2B5EF4-FFF2-40B4-BE49-F238E27FC236}">
                <a16:creationId xmlns:a16="http://schemas.microsoft.com/office/drawing/2014/main" id="{3F05CF6C-3573-454C-BADC-1313F183E164}"/>
              </a:ext>
            </a:extLst>
          </p:cNvPr>
          <p:cNvSpPr/>
          <p:nvPr/>
        </p:nvSpPr>
        <p:spPr>
          <a:xfrm>
            <a:off x="7169253" y="4901107"/>
            <a:ext cx="219046" cy="20882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54" name="Oval 53">
            <a:extLst>
              <a:ext uri="{FF2B5EF4-FFF2-40B4-BE49-F238E27FC236}">
                <a16:creationId xmlns:a16="http://schemas.microsoft.com/office/drawing/2014/main" id="{49B67FDA-D71C-4F0F-9A9A-28F55F604FD9}"/>
              </a:ext>
            </a:extLst>
          </p:cNvPr>
          <p:cNvSpPr/>
          <p:nvPr/>
        </p:nvSpPr>
        <p:spPr>
          <a:xfrm>
            <a:off x="6672621" y="4667618"/>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dirty="0">
                <a:solidFill>
                  <a:schemeClr val="tx1"/>
                </a:solidFill>
                <a:latin typeface="+mj-lt"/>
              </a:rPr>
              <a:t>-</a:t>
            </a:r>
            <a:endParaRPr lang="en-GB" sz="1000" dirty="0">
              <a:solidFill>
                <a:schemeClr val="tx1"/>
              </a:solidFill>
              <a:latin typeface="+mj-lt"/>
            </a:endParaRPr>
          </a:p>
        </p:txBody>
      </p:sp>
      <p:sp>
        <p:nvSpPr>
          <p:cNvPr id="55" name="Oval 54">
            <a:extLst>
              <a:ext uri="{FF2B5EF4-FFF2-40B4-BE49-F238E27FC236}">
                <a16:creationId xmlns:a16="http://schemas.microsoft.com/office/drawing/2014/main" id="{5A35D245-C067-490A-B385-9DCB89ACCC22}"/>
              </a:ext>
            </a:extLst>
          </p:cNvPr>
          <p:cNvSpPr/>
          <p:nvPr/>
        </p:nvSpPr>
        <p:spPr>
          <a:xfrm>
            <a:off x="6538212" y="4910302"/>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dirty="0">
                <a:solidFill>
                  <a:schemeClr val="tx1"/>
                </a:solidFill>
                <a:latin typeface="+mj-lt"/>
              </a:rPr>
              <a:t>-</a:t>
            </a:r>
            <a:endParaRPr lang="en-GB" sz="1000" dirty="0">
              <a:solidFill>
                <a:schemeClr val="tx1"/>
              </a:solidFill>
              <a:latin typeface="+mj-lt"/>
            </a:endParaRPr>
          </a:p>
        </p:txBody>
      </p:sp>
      <p:sp>
        <p:nvSpPr>
          <p:cNvPr id="56" name="Oval 55">
            <a:extLst>
              <a:ext uri="{FF2B5EF4-FFF2-40B4-BE49-F238E27FC236}">
                <a16:creationId xmlns:a16="http://schemas.microsoft.com/office/drawing/2014/main" id="{A13A5129-698D-4F34-A1E2-0F97C2DF252B}"/>
              </a:ext>
            </a:extLst>
          </p:cNvPr>
          <p:cNvSpPr/>
          <p:nvPr/>
        </p:nvSpPr>
        <p:spPr>
          <a:xfrm>
            <a:off x="6374199" y="5152986"/>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dirty="0">
                <a:solidFill>
                  <a:schemeClr val="tx1"/>
                </a:solidFill>
                <a:latin typeface="+mj-lt"/>
              </a:rPr>
              <a:t>-</a:t>
            </a:r>
            <a:endParaRPr lang="en-GB" sz="1000" dirty="0">
              <a:solidFill>
                <a:schemeClr val="tx1"/>
              </a:solidFill>
              <a:latin typeface="+mj-lt"/>
            </a:endParaRPr>
          </a:p>
        </p:txBody>
      </p:sp>
      <p:sp>
        <p:nvSpPr>
          <p:cNvPr id="57" name="TextBox 56">
            <a:extLst>
              <a:ext uri="{FF2B5EF4-FFF2-40B4-BE49-F238E27FC236}">
                <a16:creationId xmlns:a16="http://schemas.microsoft.com/office/drawing/2014/main" id="{D4E38D39-4A33-4DD8-B88C-A10E7828E90B}"/>
              </a:ext>
            </a:extLst>
          </p:cNvPr>
          <p:cNvSpPr txBox="1"/>
          <p:nvPr/>
        </p:nvSpPr>
        <p:spPr>
          <a:xfrm rot="1846867">
            <a:off x="6099550" y="4300942"/>
            <a:ext cx="300082" cy="1200329"/>
          </a:xfrm>
          <a:prstGeom prst="rect">
            <a:avLst/>
          </a:prstGeom>
          <a:noFill/>
        </p:spPr>
        <p:txBody>
          <a:bodyPr wrap="none" rtlCol="0">
            <a:spAutoFit/>
          </a:bodyPr>
          <a:lstStyle/>
          <a:p>
            <a:r>
              <a:rPr lang="fr-CH" dirty="0"/>
              <a:t>+</a:t>
            </a:r>
          </a:p>
          <a:p>
            <a:r>
              <a:rPr lang="fr-CH" dirty="0"/>
              <a:t>+</a:t>
            </a:r>
          </a:p>
          <a:p>
            <a:r>
              <a:rPr lang="fr-CH" dirty="0"/>
              <a:t>+</a:t>
            </a:r>
          </a:p>
          <a:p>
            <a:r>
              <a:rPr lang="fr-CH" dirty="0"/>
              <a:t>+</a:t>
            </a:r>
            <a:endParaRPr lang="en-GB" dirty="0"/>
          </a:p>
        </p:txBody>
      </p:sp>
      <p:sp>
        <p:nvSpPr>
          <p:cNvPr id="58" name="TextBox 57">
            <a:extLst>
              <a:ext uri="{FF2B5EF4-FFF2-40B4-BE49-F238E27FC236}">
                <a16:creationId xmlns:a16="http://schemas.microsoft.com/office/drawing/2014/main" id="{8B90121C-50FF-4849-8DB0-DF4CB326EFBD}"/>
              </a:ext>
            </a:extLst>
          </p:cNvPr>
          <p:cNvSpPr txBox="1"/>
          <p:nvPr/>
        </p:nvSpPr>
        <p:spPr>
          <a:xfrm rot="19528187">
            <a:off x="7837737" y="4270873"/>
            <a:ext cx="255198" cy="1200329"/>
          </a:xfrm>
          <a:prstGeom prst="rect">
            <a:avLst/>
          </a:prstGeom>
          <a:noFill/>
        </p:spPr>
        <p:txBody>
          <a:bodyPr wrap="none" rtlCol="0">
            <a:spAutoFit/>
          </a:bodyPr>
          <a:lstStyle/>
          <a:p>
            <a:r>
              <a:rPr lang="fr-CH" dirty="0"/>
              <a:t>-</a:t>
            </a:r>
          </a:p>
          <a:p>
            <a:r>
              <a:rPr lang="fr-CH" dirty="0"/>
              <a:t>-</a:t>
            </a:r>
          </a:p>
          <a:p>
            <a:r>
              <a:rPr lang="fr-CH" dirty="0"/>
              <a:t>-</a:t>
            </a:r>
          </a:p>
          <a:p>
            <a:r>
              <a:rPr lang="fr-CH" dirty="0"/>
              <a:t>-</a:t>
            </a:r>
            <a:endParaRPr lang="en-GB" dirty="0"/>
          </a:p>
        </p:txBody>
      </p:sp>
      <p:sp>
        <p:nvSpPr>
          <p:cNvPr id="59" name="Flowchart: Stored Data 58">
            <a:extLst>
              <a:ext uri="{FF2B5EF4-FFF2-40B4-BE49-F238E27FC236}">
                <a16:creationId xmlns:a16="http://schemas.microsoft.com/office/drawing/2014/main" id="{0A5ABFAA-7F1D-4A4C-9089-AD0D01E49D6F}"/>
              </a:ext>
            </a:extLst>
          </p:cNvPr>
          <p:cNvSpPr/>
          <p:nvPr/>
        </p:nvSpPr>
        <p:spPr>
          <a:xfrm rot="16200000">
            <a:off x="5952901" y="5626089"/>
            <a:ext cx="1012333" cy="307147"/>
          </a:xfrm>
          <a:prstGeom prst="flowChartOnlineStorag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lowchart: Stored Data 59">
            <a:extLst>
              <a:ext uri="{FF2B5EF4-FFF2-40B4-BE49-F238E27FC236}">
                <a16:creationId xmlns:a16="http://schemas.microsoft.com/office/drawing/2014/main" id="{A78619BB-B350-474D-8FA7-BD1818CA07C8}"/>
              </a:ext>
            </a:extLst>
          </p:cNvPr>
          <p:cNvSpPr/>
          <p:nvPr/>
        </p:nvSpPr>
        <p:spPr>
          <a:xfrm rot="16200000">
            <a:off x="6972792" y="5482280"/>
            <a:ext cx="1030395" cy="576705"/>
          </a:xfrm>
          <a:prstGeom prst="flowChartOnlineStorag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81E30134-092B-42B2-92D3-6F0F6588856A}"/>
              </a:ext>
            </a:extLst>
          </p:cNvPr>
          <p:cNvSpPr txBox="1"/>
          <p:nvPr/>
        </p:nvSpPr>
        <p:spPr>
          <a:xfrm>
            <a:off x="7247457" y="6365515"/>
            <a:ext cx="570413" cy="276999"/>
          </a:xfrm>
          <a:prstGeom prst="rect">
            <a:avLst/>
          </a:prstGeom>
          <a:noFill/>
        </p:spPr>
        <p:txBody>
          <a:bodyPr wrap="none" rtlCol="0">
            <a:spAutoFit/>
          </a:bodyPr>
          <a:lstStyle/>
          <a:p>
            <a:r>
              <a:rPr lang="fr-CH" sz="1200" dirty="0">
                <a:latin typeface="+mj-lt"/>
              </a:rPr>
              <a:t>Waste</a:t>
            </a:r>
            <a:endParaRPr lang="en-GB" sz="1200" dirty="0">
              <a:latin typeface="+mj-lt"/>
            </a:endParaRPr>
          </a:p>
        </p:txBody>
      </p:sp>
      <p:sp>
        <p:nvSpPr>
          <p:cNvPr id="62" name="Arrow: Pentagon 61">
            <a:extLst>
              <a:ext uri="{FF2B5EF4-FFF2-40B4-BE49-F238E27FC236}">
                <a16:creationId xmlns:a16="http://schemas.microsoft.com/office/drawing/2014/main" id="{393AE589-A38E-4142-9778-4AD4AC6B5296}"/>
              </a:ext>
            </a:extLst>
          </p:cNvPr>
          <p:cNvSpPr/>
          <p:nvPr/>
        </p:nvSpPr>
        <p:spPr>
          <a:xfrm flipH="1">
            <a:off x="7231289" y="3931425"/>
            <a:ext cx="1179365" cy="352132"/>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CH" dirty="0"/>
              <a:t>Charge</a:t>
            </a:r>
            <a:endParaRPr lang="en-GB" dirty="0"/>
          </a:p>
        </p:txBody>
      </p:sp>
      <p:sp>
        <p:nvSpPr>
          <p:cNvPr id="63" name="Arrow: Curved Left 62">
            <a:extLst>
              <a:ext uri="{FF2B5EF4-FFF2-40B4-BE49-F238E27FC236}">
                <a16:creationId xmlns:a16="http://schemas.microsoft.com/office/drawing/2014/main" id="{C559EA87-13D4-4A8B-A512-149BC67473B3}"/>
              </a:ext>
            </a:extLst>
          </p:cNvPr>
          <p:cNvSpPr/>
          <p:nvPr/>
        </p:nvSpPr>
        <p:spPr>
          <a:xfrm>
            <a:off x="8265788" y="3038475"/>
            <a:ext cx="642238" cy="1227680"/>
          </a:xfrm>
          <a:prstGeom prst="curvedLef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solidFill>
                <a:schemeClr val="tx1"/>
              </a:solidFill>
            </a:endParaRPr>
          </a:p>
        </p:txBody>
      </p:sp>
      <p:sp>
        <p:nvSpPr>
          <p:cNvPr id="64" name="TextBox 63">
            <a:extLst>
              <a:ext uri="{FF2B5EF4-FFF2-40B4-BE49-F238E27FC236}">
                <a16:creationId xmlns:a16="http://schemas.microsoft.com/office/drawing/2014/main" id="{631A9206-1C34-4505-96CA-4F86884A7FB8}"/>
              </a:ext>
            </a:extLst>
          </p:cNvPr>
          <p:cNvSpPr txBox="1"/>
          <p:nvPr/>
        </p:nvSpPr>
        <p:spPr>
          <a:xfrm>
            <a:off x="6010520" y="6365515"/>
            <a:ext cx="967060" cy="276999"/>
          </a:xfrm>
          <a:prstGeom prst="rect">
            <a:avLst/>
          </a:prstGeom>
          <a:noFill/>
        </p:spPr>
        <p:txBody>
          <a:bodyPr wrap="none" rtlCol="0">
            <a:spAutoFit/>
          </a:bodyPr>
          <a:lstStyle/>
          <a:p>
            <a:r>
              <a:rPr lang="fr-CH" sz="1200" dirty="0" err="1">
                <a:latin typeface="+mj-lt"/>
              </a:rPr>
              <a:t>Purified</a:t>
            </a:r>
            <a:r>
              <a:rPr lang="fr-CH" sz="1200" dirty="0">
                <a:latin typeface="+mj-lt"/>
              </a:rPr>
              <a:t> </a:t>
            </a:r>
            <a:r>
              <a:rPr lang="fr-CH" sz="1200" dirty="0" err="1">
                <a:latin typeface="+mj-lt"/>
              </a:rPr>
              <a:t>cells</a:t>
            </a:r>
            <a:endParaRPr lang="en-GB" sz="1200" dirty="0">
              <a:latin typeface="+mj-lt"/>
            </a:endParaRPr>
          </a:p>
        </p:txBody>
      </p:sp>
      <p:sp>
        <p:nvSpPr>
          <p:cNvPr id="66" name="Oval 65">
            <a:extLst>
              <a:ext uri="{FF2B5EF4-FFF2-40B4-BE49-F238E27FC236}">
                <a16:creationId xmlns:a16="http://schemas.microsoft.com/office/drawing/2014/main" id="{D82625BA-25FA-475D-B88E-CCBD4F9ACA71}"/>
              </a:ext>
            </a:extLst>
          </p:cNvPr>
          <p:cNvSpPr/>
          <p:nvPr/>
        </p:nvSpPr>
        <p:spPr>
          <a:xfrm>
            <a:off x="7477126" y="5787962"/>
            <a:ext cx="229718" cy="255918"/>
          </a:xfrm>
          <a:prstGeom prst="ellipse">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67" name="Oval 66">
            <a:extLst>
              <a:ext uri="{FF2B5EF4-FFF2-40B4-BE49-F238E27FC236}">
                <a16:creationId xmlns:a16="http://schemas.microsoft.com/office/drawing/2014/main" id="{00FAA38A-0B5D-4457-91D1-E127320C66F9}"/>
              </a:ext>
            </a:extLst>
          </p:cNvPr>
          <p:cNvSpPr/>
          <p:nvPr/>
        </p:nvSpPr>
        <p:spPr>
          <a:xfrm>
            <a:off x="7373469" y="5945763"/>
            <a:ext cx="219046" cy="20882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68" name="Oval 67">
            <a:extLst>
              <a:ext uri="{FF2B5EF4-FFF2-40B4-BE49-F238E27FC236}">
                <a16:creationId xmlns:a16="http://schemas.microsoft.com/office/drawing/2014/main" id="{CD73F5A5-359D-490F-8C3B-47E3B800B6ED}"/>
              </a:ext>
            </a:extLst>
          </p:cNvPr>
          <p:cNvSpPr/>
          <p:nvPr/>
        </p:nvSpPr>
        <p:spPr>
          <a:xfrm>
            <a:off x="6405353" y="5971376"/>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69" name="Oval 68">
            <a:extLst>
              <a:ext uri="{FF2B5EF4-FFF2-40B4-BE49-F238E27FC236}">
                <a16:creationId xmlns:a16="http://schemas.microsoft.com/office/drawing/2014/main" id="{62F20CB1-9105-46F4-89BE-E892D4B688BD}"/>
              </a:ext>
            </a:extLst>
          </p:cNvPr>
          <p:cNvSpPr/>
          <p:nvPr/>
        </p:nvSpPr>
        <p:spPr>
          <a:xfrm>
            <a:off x="6357933" y="5836447"/>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70" name="Oval 69">
            <a:extLst>
              <a:ext uri="{FF2B5EF4-FFF2-40B4-BE49-F238E27FC236}">
                <a16:creationId xmlns:a16="http://schemas.microsoft.com/office/drawing/2014/main" id="{D9B1BE46-2797-45DB-B9E4-FE4753899FAA}"/>
              </a:ext>
            </a:extLst>
          </p:cNvPr>
          <p:cNvSpPr/>
          <p:nvPr/>
        </p:nvSpPr>
        <p:spPr>
          <a:xfrm>
            <a:off x="6787615" y="4497437"/>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dirty="0">
                <a:solidFill>
                  <a:schemeClr val="tx1"/>
                </a:solidFill>
                <a:latin typeface="+mj-lt"/>
              </a:rPr>
              <a:t>-</a:t>
            </a:r>
            <a:endParaRPr lang="en-GB" sz="1000" dirty="0">
              <a:solidFill>
                <a:schemeClr val="tx1"/>
              </a:solidFill>
              <a:latin typeface="+mj-lt"/>
            </a:endParaRPr>
          </a:p>
        </p:txBody>
      </p:sp>
    </p:spTree>
    <p:extLst>
      <p:ext uri="{BB962C8B-B14F-4D97-AF65-F5344CB8AC3E}">
        <p14:creationId xmlns:p14="http://schemas.microsoft.com/office/powerpoint/2010/main" val="3038151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1B2C-2665-4F17-8990-FD9D221DD259}"/>
              </a:ext>
            </a:extLst>
          </p:cNvPr>
          <p:cNvSpPr>
            <a:spLocks noGrp="1"/>
          </p:cNvSpPr>
          <p:nvPr>
            <p:ph type="title"/>
          </p:nvPr>
        </p:nvSpPr>
        <p:spPr/>
        <p:txBody>
          <a:bodyPr/>
          <a:lstStyle/>
          <a:p>
            <a:r>
              <a:rPr lang="fr-CH"/>
              <a:t>Identification de molécules à l’aide d’anticorps</a:t>
            </a:r>
          </a:p>
        </p:txBody>
      </p:sp>
      <p:sp>
        <p:nvSpPr>
          <p:cNvPr id="3" name="Content Placeholder 2">
            <a:extLst>
              <a:ext uri="{FF2B5EF4-FFF2-40B4-BE49-F238E27FC236}">
                <a16:creationId xmlns:a16="http://schemas.microsoft.com/office/drawing/2014/main" id="{F67624DD-DA6D-4873-B6A3-B0D48D01B3AE}"/>
              </a:ext>
            </a:extLst>
          </p:cNvPr>
          <p:cNvSpPr>
            <a:spLocks noGrp="1"/>
          </p:cNvSpPr>
          <p:nvPr>
            <p:ph sz="half" idx="1"/>
          </p:nvPr>
        </p:nvSpPr>
        <p:spPr>
          <a:xfrm>
            <a:off x="216317" y="968721"/>
            <a:ext cx="8833107" cy="5047123"/>
          </a:xfrm>
        </p:spPr>
        <p:txBody>
          <a:bodyPr>
            <a:normAutofit/>
          </a:bodyPr>
          <a:lstStyle/>
          <a:p>
            <a:r>
              <a:rPr lang="fr-CH" sz="1800" dirty="0"/>
              <a:t>Les anticorps (particulièrement les </a:t>
            </a:r>
            <a:r>
              <a:rPr lang="fr-CH" sz="1800" b="1" dirty="0" err="1"/>
              <a:t>IgGs</a:t>
            </a:r>
            <a:r>
              <a:rPr lang="fr-CH" sz="1800" dirty="0"/>
              <a:t>) ont de nombreuses applications thérapeutiques, en recherche et dans le diagnostique. </a:t>
            </a:r>
          </a:p>
          <a:p>
            <a:r>
              <a:rPr lang="fr-CH" sz="1800" dirty="0"/>
              <a:t>On distingues les anticorps </a:t>
            </a:r>
            <a:r>
              <a:rPr lang="fr-CH" sz="1800" b="1" dirty="0" err="1"/>
              <a:t>polyclonaux</a:t>
            </a:r>
            <a:r>
              <a:rPr lang="fr-CH" sz="1800" b="1" dirty="0"/>
              <a:t> </a:t>
            </a:r>
            <a:r>
              <a:rPr lang="fr-CH" sz="1800" dirty="0"/>
              <a:t>(sérum reconnaissant plusieurs épitopes d’un même antigène) ou </a:t>
            </a:r>
            <a:r>
              <a:rPr lang="fr-CH" sz="1800" b="1" dirty="0"/>
              <a:t>monoclonaux</a:t>
            </a:r>
            <a:r>
              <a:rPr lang="fr-CH" sz="1800" dirty="0"/>
              <a:t> (reconnaissant un seul épitope du même antigène)</a:t>
            </a:r>
          </a:p>
          <a:p>
            <a:r>
              <a:rPr lang="fr-CH" sz="1800" dirty="0"/>
              <a:t>Les anticorps peuvent être produits dans </a:t>
            </a:r>
            <a:r>
              <a:rPr lang="fr-CH" sz="1800" b="1" dirty="0"/>
              <a:t>différentes espèces </a:t>
            </a:r>
            <a:r>
              <a:rPr lang="fr-CH" sz="1800" dirty="0"/>
              <a:t>(p. ex. souris, lapin, âne, poule ou chèvre) </a:t>
            </a:r>
          </a:p>
        </p:txBody>
      </p:sp>
      <p:sp>
        <p:nvSpPr>
          <p:cNvPr id="60" name="TextBox 59">
            <a:extLst>
              <a:ext uri="{FF2B5EF4-FFF2-40B4-BE49-F238E27FC236}">
                <a16:creationId xmlns:a16="http://schemas.microsoft.com/office/drawing/2014/main" id="{E54B70BB-E77A-40C8-9343-A300C7D62436}"/>
              </a:ext>
            </a:extLst>
          </p:cNvPr>
          <p:cNvSpPr txBox="1"/>
          <p:nvPr/>
        </p:nvSpPr>
        <p:spPr>
          <a:xfrm>
            <a:off x="3047510" y="5667887"/>
            <a:ext cx="3019534" cy="523220"/>
          </a:xfrm>
          <a:prstGeom prst="rect">
            <a:avLst/>
          </a:prstGeom>
          <a:solidFill>
            <a:schemeClr val="bg1">
              <a:lumMod val="95000"/>
            </a:schemeClr>
          </a:solidFill>
        </p:spPr>
        <p:txBody>
          <a:bodyPr wrap="square" rtlCol="0">
            <a:spAutoFit/>
          </a:bodyPr>
          <a:lstStyle/>
          <a:p>
            <a:r>
              <a:rPr lang="fr-CH" sz="1400" dirty="0">
                <a:latin typeface="+mj-lt"/>
              </a:rPr>
              <a:t>Anticorps polyclonal</a:t>
            </a:r>
          </a:p>
          <a:p>
            <a:endParaRPr lang="en-GB" sz="1400" dirty="0">
              <a:latin typeface="+mj-lt"/>
            </a:endParaRPr>
          </a:p>
        </p:txBody>
      </p:sp>
      <p:sp>
        <p:nvSpPr>
          <p:cNvPr id="61" name="TextBox 60">
            <a:extLst>
              <a:ext uri="{FF2B5EF4-FFF2-40B4-BE49-F238E27FC236}">
                <a16:creationId xmlns:a16="http://schemas.microsoft.com/office/drawing/2014/main" id="{C80EE1B6-459A-4B21-9A97-B1B444AE3D99}"/>
              </a:ext>
            </a:extLst>
          </p:cNvPr>
          <p:cNvSpPr txBox="1"/>
          <p:nvPr/>
        </p:nvSpPr>
        <p:spPr>
          <a:xfrm>
            <a:off x="345878" y="5667887"/>
            <a:ext cx="2628900" cy="523220"/>
          </a:xfrm>
          <a:prstGeom prst="rect">
            <a:avLst/>
          </a:prstGeom>
          <a:solidFill>
            <a:schemeClr val="bg1">
              <a:lumMod val="95000"/>
            </a:schemeClr>
          </a:solidFill>
        </p:spPr>
        <p:txBody>
          <a:bodyPr wrap="square" rtlCol="0">
            <a:spAutoFit/>
          </a:bodyPr>
          <a:lstStyle/>
          <a:p>
            <a:r>
              <a:rPr lang="fr-CH" sz="1400" dirty="0">
                <a:latin typeface="+mj-lt"/>
              </a:rPr>
              <a:t>Anticorps monoclonal</a:t>
            </a:r>
          </a:p>
          <a:p>
            <a:endParaRPr lang="en-GB" sz="1400" dirty="0">
              <a:latin typeface="+mj-lt"/>
            </a:endParaRPr>
          </a:p>
        </p:txBody>
      </p:sp>
      <p:sp>
        <p:nvSpPr>
          <p:cNvPr id="62" name="TextBox 61">
            <a:extLst>
              <a:ext uri="{FF2B5EF4-FFF2-40B4-BE49-F238E27FC236}">
                <a16:creationId xmlns:a16="http://schemas.microsoft.com/office/drawing/2014/main" id="{C25595F5-F395-4103-9BA4-988762A0076E}"/>
              </a:ext>
            </a:extLst>
          </p:cNvPr>
          <p:cNvSpPr txBox="1"/>
          <p:nvPr/>
        </p:nvSpPr>
        <p:spPr>
          <a:xfrm>
            <a:off x="6139775" y="5667887"/>
            <a:ext cx="2909650" cy="738664"/>
          </a:xfrm>
          <a:prstGeom prst="rect">
            <a:avLst/>
          </a:prstGeom>
          <a:solidFill>
            <a:schemeClr val="bg1">
              <a:lumMod val="95000"/>
            </a:schemeClr>
          </a:solidFill>
        </p:spPr>
        <p:txBody>
          <a:bodyPr wrap="square" rtlCol="0">
            <a:spAutoFit/>
          </a:bodyPr>
          <a:lstStyle/>
          <a:p>
            <a:r>
              <a:rPr lang="fr-CH" sz="1400" dirty="0">
                <a:latin typeface="+mj-lt"/>
              </a:rPr>
              <a:t>Des anticorps issus d’espèces différentes diffèrent dans leur portion </a:t>
            </a:r>
            <a:r>
              <a:rPr lang="fr-CH" sz="1400" dirty="0" err="1">
                <a:latin typeface="+mj-lt"/>
              </a:rPr>
              <a:t>Fc</a:t>
            </a:r>
            <a:endParaRPr lang="en-GB" sz="1400" dirty="0">
              <a:latin typeface="+mj-lt"/>
            </a:endParaRPr>
          </a:p>
        </p:txBody>
      </p:sp>
      <p:pic>
        <p:nvPicPr>
          <p:cNvPr id="67" name="Picture 66">
            <a:extLst>
              <a:ext uri="{FF2B5EF4-FFF2-40B4-BE49-F238E27FC236}">
                <a16:creationId xmlns:a16="http://schemas.microsoft.com/office/drawing/2014/main" id="{0B7C59C4-62F8-47BF-AC7E-BB854D141F34}"/>
              </a:ext>
            </a:extLst>
          </p:cNvPr>
          <p:cNvPicPr>
            <a:picLocks noChangeAspect="1"/>
          </p:cNvPicPr>
          <p:nvPr/>
        </p:nvPicPr>
        <p:blipFill>
          <a:blip r:embed="rId2"/>
          <a:stretch>
            <a:fillRect/>
          </a:stretch>
        </p:blipFill>
        <p:spPr>
          <a:xfrm>
            <a:off x="5946120" y="3492282"/>
            <a:ext cx="3110507" cy="1058438"/>
          </a:xfrm>
          <a:prstGeom prst="rect">
            <a:avLst/>
          </a:prstGeom>
        </p:spPr>
      </p:pic>
      <p:pic>
        <p:nvPicPr>
          <p:cNvPr id="68" name="Picture 67">
            <a:extLst>
              <a:ext uri="{FF2B5EF4-FFF2-40B4-BE49-F238E27FC236}">
                <a16:creationId xmlns:a16="http://schemas.microsoft.com/office/drawing/2014/main" id="{DAB8C101-7DEB-423D-AF57-26AF00D430E6}"/>
              </a:ext>
            </a:extLst>
          </p:cNvPr>
          <p:cNvPicPr>
            <a:picLocks noChangeAspect="1"/>
          </p:cNvPicPr>
          <p:nvPr/>
        </p:nvPicPr>
        <p:blipFill>
          <a:blip r:embed="rId3"/>
          <a:stretch>
            <a:fillRect/>
          </a:stretch>
        </p:blipFill>
        <p:spPr>
          <a:xfrm>
            <a:off x="3025666" y="3014274"/>
            <a:ext cx="3121311" cy="2764895"/>
          </a:xfrm>
          <a:prstGeom prst="rect">
            <a:avLst/>
          </a:prstGeom>
        </p:spPr>
      </p:pic>
      <p:pic>
        <p:nvPicPr>
          <p:cNvPr id="69" name="Picture 68">
            <a:extLst>
              <a:ext uri="{FF2B5EF4-FFF2-40B4-BE49-F238E27FC236}">
                <a16:creationId xmlns:a16="http://schemas.microsoft.com/office/drawing/2014/main" id="{5984E36C-CED8-4C45-B8DE-51A8A81B7FDE}"/>
              </a:ext>
            </a:extLst>
          </p:cNvPr>
          <p:cNvPicPr>
            <a:picLocks noChangeAspect="1"/>
          </p:cNvPicPr>
          <p:nvPr/>
        </p:nvPicPr>
        <p:blipFill>
          <a:blip r:embed="rId4"/>
          <a:stretch>
            <a:fillRect/>
          </a:stretch>
        </p:blipFill>
        <p:spPr>
          <a:xfrm>
            <a:off x="216318" y="3135870"/>
            <a:ext cx="2408484" cy="1771262"/>
          </a:xfrm>
          <a:prstGeom prst="rect">
            <a:avLst/>
          </a:prstGeom>
        </p:spPr>
      </p:pic>
    </p:spTree>
    <p:extLst>
      <p:ext uri="{BB962C8B-B14F-4D97-AF65-F5344CB8AC3E}">
        <p14:creationId xmlns:p14="http://schemas.microsoft.com/office/powerpoint/2010/main" val="2765607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1B2C-2665-4F17-8990-FD9D221DD259}"/>
              </a:ext>
            </a:extLst>
          </p:cNvPr>
          <p:cNvSpPr>
            <a:spLocks noGrp="1"/>
          </p:cNvSpPr>
          <p:nvPr>
            <p:ph type="title"/>
          </p:nvPr>
        </p:nvSpPr>
        <p:spPr/>
        <p:txBody>
          <a:bodyPr/>
          <a:lstStyle/>
          <a:p>
            <a:r>
              <a:rPr lang="fr-CH"/>
              <a:t>Identification de molécules à l’aide d’anticorps</a:t>
            </a:r>
          </a:p>
        </p:txBody>
      </p:sp>
      <p:sp>
        <p:nvSpPr>
          <p:cNvPr id="3" name="Content Placeholder 2">
            <a:extLst>
              <a:ext uri="{FF2B5EF4-FFF2-40B4-BE49-F238E27FC236}">
                <a16:creationId xmlns:a16="http://schemas.microsoft.com/office/drawing/2014/main" id="{F67624DD-DA6D-4873-B6A3-B0D48D01B3AE}"/>
              </a:ext>
            </a:extLst>
          </p:cNvPr>
          <p:cNvSpPr>
            <a:spLocks noGrp="1"/>
          </p:cNvSpPr>
          <p:nvPr>
            <p:ph sz="half" idx="1"/>
          </p:nvPr>
        </p:nvSpPr>
        <p:spPr>
          <a:xfrm>
            <a:off x="216318" y="968721"/>
            <a:ext cx="8927682" cy="5047123"/>
          </a:xfrm>
        </p:spPr>
        <p:txBody>
          <a:bodyPr>
            <a:normAutofit/>
          </a:bodyPr>
          <a:lstStyle/>
          <a:p>
            <a:r>
              <a:rPr lang="fr-CH" sz="1800" b="1" dirty="0"/>
              <a:t>Les anticorps primaires </a:t>
            </a:r>
            <a:r>
              <a:rPr lang="fr-CH" sz="1800" dirty="0"/>
              <a:t>reconnaissent un antigène quelconque (p.ex. IgG murine anti-ovalbumine) </a:t>
            </a:r>
          </a:p>
          <a:p>
            <a:r>
              <a:rPr lang="fr-CH" sz="1800" b="1" dirty="0"/>
              <a:t>Les anticorps secondaires </a:t>
            </a:r>
            <a:r>
              <a:rPr lang="fr-CH" sz="1800" dirty="0"/>
              <a:t>reconnaissent la portion </a:t>
            </a:r>
            <a:r>
              <a:rPr lang="fr-CH" sz="1800" dirty="0" err="1"/>
              <a:t>Fc</a:t>
            </a:r>
            <a:r>
              <a:rPr lang="fr-CH" sz="1800" dirty="0"/>
              <a:t> d’un anticorps d’une espèce différente (p.ex. IgG de chèvre anti-souris) </a:t>
            </a:r>
          </a:p>
          <a:p>
            <a:r>
              <a:rPr lang="fr-CH" sz="1800" dirty="0"/>
              <a:t>Les anticorps peuvent être </a:t>
            </a:r>
            <a:r>
              <a:rPr lang="fr-CH" sz="1800" b="1" dirty="0"/>
              <a:t>couplés à des molécules fluorescentes</a:t>
            </a:r>
            <a:r>
              <a:rPr lang="fr-CH" sz="1800" dirty="0"/>
              <a:t> (p.ex. FITC, PE) </a:t>
            </a:r>
            <a:r>
              <a:rPr lang="fr-CH" sz="1800" b="1" dirty="0"/>
              <a:t>ou effectrices </a:t>
            </a:r>
            <a:r>
              <a:rPr lang="fr-CH" sz="1800" dirty="0"/>
              <a:t>(p.ex. des enzymes comme la péroxydase)</a:t>
            </a:r>
          </a:p>
        </p:txBody>
      </p:sp>
      <p:sp>
        <p:nvSpPr>
          <p:cNvPr id="60" name="TextBox 59">
            <a:extLst>
              <a:ext uri="{FF2B5EF4-FFF2-40B4-BE49-F238E27FC236}">
                <a16:creationId xmlns:a16="http://schemas.microsoft.com/office/drawing/2014/main" id="{C879F07E-8ED0-4CF4-AA75-415EA6923AA2}"/>
              </a:ext>
            </a:extLst>
          </p:cNvPr>
          <p:cNvSpPr txBox="1"/>
          <p:nvPr/>
        </p:nvSpPr>
        <p:spPr>
          <a:xfrm>
            <a:off x="469542" y="5012440"/>
            <a:ext cx="3278049" cy="523220"/>
          </a:xfrm>
          <a:prstGeom prst="rect">
            <a:avLst/>
          </a:prstGeom>
          <a:noFill/>
        </p:spPr>
        <p:txBody>
          <a:bodyPr wrap="square" rtlCol="0">
            <a:spAutoFit/>
          </a:bodyPr>
          <a:lstStyle/>
          <a:p>
            <a:r>
              <a:rPr lang="fr-FR" sz="1400" b="1" dirty="0">
                <a:latin typeface="+mj-lt"/>
              </a:rPr>
              <a:t>Anticorps primaire: </a:t>
            </a:r>
          </a:p>
          <a:p>
            <a:r>
              <a:rPr lang="fr-FR" sz="1400" dirty="0">
                <a:latin typeface="+mj-lt"/>
              </a:rPr>
              <a:t>IgG monoclonale de souris anti-ovalbumine</a:t>
            </a:r>
          </a:p>
        </p:txBody>
      </p:sp>
      <p:sp>
        <p:nvSpPr>
          <p:cNvPr id="61" name="TextBox 60">
            <a:extLst>
              <a:ext uri="{FF2B5EF4-FFF2-40B4-BE49-F238E27FC236}">
                <a16:creationId xmlns:a16="http://schemas.microsoft.com/office/drawing/2014/main" id="{43F71CEB-24F2-4F3A-AA31-46871AEDAC30}"/>
              </a:ext>
            </a:extLst>
          </p:cNvPr>
          <p:cNvSpPr txBox="1"/>
          <p:nvPr/>
        </p:nvSpPr>
        <p:spPr>
          <a:xfrm>
            <a:off x="5785395" y="2956513"/>
            <a:ext cx="2718525" cy="738664"/>
          </a:xfrm>
          <a:prstGeom prst="rect">
            <a:avLst/>
          </a:prstGeom>
          <a:noFill/>
        </p:spPr>
        <p:txBody>
          <a:bodyPr wrap="square" rtlCol="0">
            <a:spAutoFit/>
          </a:bodyPr>
          <a:lstStyle/>
          <a:p>
            <a:r>
              <a:rPr lang="fr-FR" sz="1400" b="1" dirty="0">
                <a:latin typeface="+mj-lt"/>
              </a:rPr>
              <a:t>Anticorps secondaire: </a:t>
            </a:r>
          </a:p>
          <a:p>
            <a:r>
              <a:rPr lang="fr-FR" sz="1400" dirty="0">
                <a:latin typeface="+mj-lt"/>
              </a:rPr>
              <a:t>IgG monoclonale de lapin anti-souris, couplée à un </a:t>
            </a:r>
            <a:r>
              <a:rPr lang="fr-FR" sz="1400" dirty="0">
                <a:solidFill>
                  <a:srgbClr val="FF00FF"/>
                </a:solidFill>
                <a:latin typeface="+mj-lt"/>
              </a:rPr>
              <a:t>fluorophore</a:t>
            </a:r>
          </a:p>
        </p:txBody>
      </p:sp>
      <p:cxnSp>
        <p:nvCxnSpPr>
          <p:cNvPr id="67" name="Straight Arrow Connector 66">
            <a:extLst>
              <a:ext uri="{FF2B5EF4-FFF2-40B4-BE49-F238E27FC236}">
                <a16:creationId xmlns:a16="http://schemas.microsoft.com/office/drawing/2014/main" id="{CDCB9FAB-0955-49C9-9D75-F759053EF745}"/>
              </a:ext>
            </a:extLst>
          </p:cNvPr>
          <p:cNvCxnSpPr/>
          <p:nvPr/>
        </p:nvCxnSpPr>
        <p:spPr>
          <a:xfrm flipV="1">
            <a:off x="1950720" y="5005580"/>
            <a:ext cx="1879600" cy="1648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5508C424-1BC5-4F2F-AFD6-DD4644FC2E2A}"/>
              </a:ext>
            </a:extLst>
          </p:cNvPr>
          <p:cNvCxnSpPr>
            <a:cxnSpLocks/>
            <a:stCxn id="61" idx="1"/>
          </p:cNvCxnSpPr>
          <p:nvPr/>
        </p:nvCxnSpPr>
        <p:spPr>
          <a:xfrm flipH="1">
            <a:off x="5303521" y="3325845"/>
            <a:ext cx="481874" cy="3693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285A36C0-1163-49FE-BADA-6575620E809B}"/>
              </a:ext>
            </a:extLst>
          </p:cNvPr>
          <p:cNvPicPr>
            <a:picLocks noChangeAspect="1"/>
          </p:cNvPicPr>
          <p:nvPr/>
        </p:nvPicPr>
        <p:blipFill>
          <a:blip r:embed="rId2"/>
          <a:stretch>
            <a:fillRect/>
          </a:stretch>
        </p:blipFill>
        <p:spPr>
          <a:xfrm>
            <a:off x="3722544" y="3562111"/>
            <a:ext cx="2601810" cy="2922581"/>
          </a:xfrm>
          <a:prstGeom prst="rect">
            <a:avLst/>
          </a:prstGeom>
        </p:spPr>
      </p:pic>
    </p:spTree>
    <p:extLst>
      <p:ext uri="{BB962C8B-B14F-4D97-AF65-F5344CB8AC3E}">
        <p14:creationId xmlns:p14="http://schemas.microsoft.com/office/powerpoint/2010/main" val="2910998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7567-FF14-4FAF-ABD8-F0786F5AD785}"/>
              </a:ext>
            </a:extLst>
          </p:cNvPr>
          <p:cNvSpPr>
            <a:spLocks noGrp="1"/>
          </p:cNvSpPr>
          <p:nvPr>
            <p:ph type="title"/>
          </p:nvPr>
        </p:nvSpPr>
        <p:spPr/>
        <p:txBody>
          <a:bodyPr/>
          <a:lstStyle/>
          <a:p>
            <a:r>
              <a:rPr lang="fr-CH">
                <a:latin typeface="+mj-lt"/>
              </a:rPr>
              <a:t>ELISA (</a:t>
            </a:r>
            <a:r>
              <a:rPr lang="fr-CH" b="1">
                <a:latin typeface="+mj-lt"/>
              </a:rPr>
              <a:t>E</a:t>
            </a:r>
            <a:r>
              <a:rPr lang="fr-CH">
                <a:latin typeface="+mj-lt"/>
              </a:rPr>
              <a:t>nzyme-</a:t>
            </a:r>
            <a:r>
              <a:rPr lang="fr-CH" b="1">
                <a:latin typeface="+mj-lt"/>
              </a:rPr>
              <a:t>L</a:t>
            </a:r>
            <a:r>
              <a:rPr lang="fr-CH">
                <a:latin typeface="+mj-lt"/>
              </a:rPr>
              <a:t>inked </a:t>
            </a:r>
            <a:r>
              <a:rPr lang="fr-CH" b="1">
                <a:latin typeface="+mj-lt"/>
              </a:rPr>
              <a:t>I</a:t>
            </a:r>
            <a:r>
              <a:rPr lang="fr-CH">
                <a:latin typeface="+mj-lt"/>
              </a:rPr>
              <a:t>mmuno</a:t>
            </a:r>
            <a:r>
              <a:rPr lang="fr-CH" b="1">
                <a:latin typeface="+mj-lt"/>
              </a:rPr>
              <a:t>S</a:t>
            </a:r>
            <a:r>
              <a:rPr lang="fr-CH">
                <a:latin typeface="+mj-lt"/>
              </a:rPr>
              <a:t>orbent </a:t>
            </a:r>
            <a:r>
              <a:rPr lang="fr-CH" b="1">
                <a:latin typeface="+mj-lt"/>
              </a:rPr>
              <a:t>A</a:t>
            </a:r>
            <a:r>
              <a:rPr lang="fr-CH">
                <a:latin typeface="+mj-lt"/>
              </a:rPr>
              <a:t>ssay)</a:t>
            </a:r>
          </a:p>
        </p:txBody>
      </p:sp>
      <p:graphicFrame>
        <p:nvGraphicFramePr>
          <p:cNvPr id="4" name="Content Placeholder 3">
            <a:extLst>
              <a:ext uri="{FF2B5EF4-FFF2-40B4-BE49-F238E27FC236}">
                <a16:creationId xmlns:a16="http://schemas.microsoft.com/office/drawing/2014/main" id="{4FE40F99-7C59-4B1B-BA9B-D49BD2E4969E}"/>
              </a:ext>
            </a:extLst>
          </p:cNvPr>
          <p:cNvGraphicFramePr>
            <a:graphicFrameLocks noGrp="1"/>
          </p:cNvGraphicFramePr>
          <p:nvPr>
            <p:ph idx="1"/>
            <p:extLst>
              <p:ext uri="{D42A27DB-BD31-4B8C-83A1-F6EECF244321}">
                <p14:modId xmlns:p14="http://schemas.microsoft.com/office/powerpoint/2010/main" val="3943346605"/>
              </p:ext>
            </p:extLst>
          </p:nvPr>
        </p:nvGraphicFramePr>
        <p:xfrm>
          <a:off x="168077" y="1468938"/>
          <a:ext cx="8807845" cy="5242560"/>
        </p:xfrm>
        <a:graphic>
          <a:graphicData uri="http://schemas.openxmlformats.org/drawingml/2006/table">
            <a:tbl>
              <a:tblPr bandRow="1">
                <a:tableStyleId>{C083E6E3-FA7D-4D7B-A595-EF9225AFEA82}</a:tableStyleId>
              </a:tblPr>
              <a:tblGrid>
                <a:gridCol w="2779836">
                  <a:extLst>
                    <a:ext uri="{9D8B030D-6E8A-4147-A177-3AD203B41FA5}">
                      <a16:colId xmlns:a16="http://schemas.microsoft.com/office/drawing/2014/main" val="1785239422"/>
                    </a:ext>
                  </a:extLst>
                </a:gridCol>
                <a:gridCol w="6028009">
                  <a:extLst>
                    <a:ext uri="{9D8B030D-6E8A-4147-A177-3AD203B41FA5}">
                      <a16:colId xmlns:a16="http://schemas.microsoft.com/office/drawing/2014/main" val="543357701"/>
                    </a:ext>
                  </a:extLst>
                </a:gridCol>
              </a:tblGrid>
              <a:tr h="370840">
                <a:tc>
                  <a:txBody>
                    <a:bodyPr/>
                    <a:lstStyle/>
                    <a:p>
                      <a:r>
                        <a:rPr lang="fr-CH" sz="1600" noProof="0" dirty="0">
                          <a:latin typeface="+mj-lt"/>
                        </a:rPr>
                        <a:t>Qu’est-ce que c’est?</a:t>
                      </a:r>
                    </a:p>
                  </a:txBody>
                  <a:tcPr/>
                </a:tc>
                <a:tc>
                  <a:txBody>
                    <a:bodyPr/>
                    <a:lstStyle/>
                    <a:p>
                      <a:r>
                        <a:rPr lang="fr-CH" sz="1600" noProof="0" dirty="0">
                          <a:latin typeface="+mj-lt"/>
                        </a:rPr>
                        <a:t>Essai sur microplaques</a:t>
                      </a:r>
                    </a:p>
                    <a:p>
                      <a:endParaRPr lang="fr-CH" sz="1600" noProof="0" dirty="0">
                        <a:latin typeface="+mj-lt"/>
                      </a:endParaRPr>
                    </a:p>
                  </a:txBody>
                  <a:tcPr/>
                </a:tc>
                <a:extLst>
                  <a:ext uri="{0D108BD9-81ED-4DB2-BD59-A6C34878D82A}">
                    <a16:rowId xmlns:a16="http://schemas.microsoft.com/office/drawing/2014/main" val="3172155107"/>
                  </a:ext>
                </a:extLst>
              </a:tr>
              <a:tr h="370840">
                <a:tc>
                  <a:txBody>
                    <a:bodyPr/>
                    <a:lstStyle/>
                    <a:p>
                      <a:r>
                        <a:rPr lang="fr-CH" sz="1600" noProof="0" dirty="0">
                          <a:latin typeface="+mj-lt"/>
                        </a:rPr>
                        <a:t>A quoi cela </a:t>
                      </a:r>
                      <a:r>
                        <a:rPr lang="fr-CH" sz="1600" noProof="0" dirty="0" err="1">
                          <a:latin typeface="+mj-lt"/>
                        </a:rPr>
                        <a:t>sert-il</a:t>
                      </a:r>
                      <a:r>
                        <a:rPr lang="fr-CH" sz="1600" noProof="0" dirty="0">
                          <a:latin typeface="+mj-lt"/>
                        </a:rPr>
                        <a:t>?</a:t>
                      </a:r>
                    </a:p>
                  </a:txBody>
                  <a:tcPr/>
                </a:tc>
                <a:tc>
                  <a:txBody>
                    <a:bodyPr/>
                    <a:lstStyle/>
                    <a:p>
                      <a:r>
                        <a:rPr lang="fr-CH" sz="1600" noProof="0" dirty="0">
                          <a:latin typeface="+mj-lt"/>
                        </a:rPr>
                        <a:t>Détecter et quantifier des molécules (peptides, protéines, hormones,…) à partir de mélanges complexes (p.ex. sérum, surnageant de culture cellulaire)</a:t>
                      </a:r>
                    </a:p>
                  </a:txBody>
                  <a:tcPr/>
                </a:tc>
                <a:extLst>
                  <a:ext uri="{0D108BD9-81ED-4DB2-BD59-A6C34878D82A}">
                    <a16:rowId xmlns:a16="http://schemas.microsoft.com/office/drawing/2014/main" val="1519732402"/>
                  </a:ext>
                </a:extLst>
              </a:tr>
              <a:tr h="370840">
                <a:tc>
                  <a:txBody>
                    <a:bodyPr/>
                    <a:lstStyle/>
                    <a:p>
                      <a:r>
                        <a:rPr lang="fr-CH" sz="1600" noProof="0">
                          <a:latin typeface="+mj-lt"/>
                        </a:rPr>
                        <a:t>Comment est-ce que ça marche?</a:t>
                      </a:r>
                    </a:p>
                  </a:txBody>
                  <a:tcPr/>
                </a:tc>
                <a:tc>
                  <a:txBody>
                    <a:bodyPr/>
                    <a:lstStyle/>
                    <a:p>
                      <a:pPr marL="342900" indent="-342900">
                        <a:buFont typeface="+mj-lt"/>
                        <a:buAutoNum type="arabicPeriod"/>
                      </a:pPr>
                      <a:r>
                        <a:rPr lang="fr-CH" sz="1600" noProof="0" dirty="0">
                          <a:latin typeface="+mj-lt"/>
                        </a:rPr>
                        <a:t>L’antigène est immobilisé sur une surface solide </a:t>
                      </a:r>
                    </a:p>
                    <a:p>
                      <a:pPr marL="342900" indent="-342900">
                        <a:buFont typeface="+mj-lt"/>
                        <a:buAutoNum type="arabicPeriod"/>
                      </a:pPr>
                      <a:r>
                        <a:rPr lang="fr-CH" sz="1600" noProof="0" dirty="0">
                          <a:latin typeface="+mj-lt"/>
                        </a:rPr>
                        <a:t>Un anticorps spécifique de l’antigène est ajouté afin de détecter l’antigène</a:t>
                      </a:r>
                    </a:p>
                    <a:p>
                      <a:pPr marL="342900" indent="-342900">
                        <a:buFont typeface="+mj-lt"/>
                        <a:buAutoNum type="arabicPeriod"/>
                      </a:pPr>
                      <a:r>
                        <a:rPr lang="fr-CH" sz="1600" noProof="0" dirty="0">
                          <a:latin typeface="+mj-lt"/>
                        </a:rPr>
                        <a:t>L’enzyme couplée à l’anticorps catalyse une réaction colorée qui peut être quantifiée à l’aide d’un spectrophotomètre</a:t>
                      </a:r>
                    </a:p>
                    <a:p>
                      <a:pPr marL="342900" indent="-342900">
                        <a:buFont typeface="+mj-lt"/>
                        <a:buAutoNum type="arabicPeriod"/>
                      </a:pPr>
                      <a:endParaRPr lang="fr-CH" sz="1600" noProof="0" dirty="0">
                        <a:latin typeface="+mj-lt"/>
                      </a:endParaRPr>
                    </a:p>
                  </a:txBody>
                  <a:tcPr/>
                </a:tc>
                <a:extLst>
                  <a:ext uri="{0D108BD9-81ED-4DB2-BD59-A6C34878D82A}">
                    <a16:rowId xmlns:a16="http://schemas.microsoft.com/office/drawing/2014/main" val="114418329"/>
                  </a:ext>
                </a:extLst>
              </a:tr>
              <a:tr h="370840">
                <a:tc>
                  <a:txBody>
                    <a:bodyPr/>
                    <a:lstStyle/>
                    <a:p>
                      <a:r>
                        <a:rPr lang="fr-CH" sz="1600" noProof="0" dirty="0">
                          <a:latin typeface="+mj-lt"/>
                        </a:rPr>
                        <a:t>A quoi ressemble un ELISA?</a:t>
                      </a:r>
                    </a:p>
                  </a:txBody>
                  <a:tcPr/>
                </a:tc>
                <a:tc>
                  <a:txBody>
                    <a:bodyPr/>
                    <a:lstStyle/>
                    <a:p>
                      <a:endParaRPr lang="fr-CH" sz="1600" noProof="0" dirty="0">
                        <a:latin typeface="+mj-lt"/>
                      </a:endParaRPr>
                    </a:p>
                    <a:p>
                      <a:endParaRPr lang="fr-CH" sz="1600" noProof="0" dirty="0">
                        <a:latin typeface="+mj-lt"/>
                      </a:endParaRPr>
                    </a:p>
                    <a:p>
                      <a:endParaRPr lang="fr-CH" sz="1600" noProof="0" dirty="0">
                        <a:latin typeface="+mj-lt"/>
                      </a:endParaRPr>
                    </a:p>
                    <a:p>
                      <a:endParaRPr lang="fr-CH" sz="1600" noProof="0" dirty="0">
                        <a:latin typeface="+mj-lt"/>
                      </a:endParaRPr>
                    </a:p>
                    <a:p>
                      <a:endParaRPr lang="fr-CH" sz="1600" noProof="0" dirty="0">
                        <a:latin typeface="+mj-lt"/>
                      </a:endParaRPr>
                    </a:p>
                    <a:p>
                      <a:endParaRPr lang="fr-CH" sz="1600" noProof="0" dirty="0">
                        <a:latin typeface="+mj-lt"/>
                      </a:endParaRPr>
                    </a:p>
                    <a:p>
                      <a:endParaRPr lang="fr-CH" sz="1600" noProof="0" dirty="0">
                        <a:latin typeface="+mj-lt"/>
                      </a:endParaRPr>
                    </a:p>
                    <a:p>
                      <a:endParaRPr lang="fr-CH" sz="1600" noProof="0" dirty="0">
                        <a:latin typeface="+mj-lt"/>
                      </a:endParaRPr>
                    </a:p>
                    <a:p>
                      <a:endParaRPr lang="fr-CH" sz="1600" noProof="0" dirty="0">
                        <a:latin typeface="+mj-lt"/>
                      </a:endParaRPr>
                    </a:p>
                  </a:txBody>
                  <a:tcPr/>
                </a:tc>
                <a:extLst>
                  <a:ext uri="{0D108BD9-81ED-4DB2-BD59-A6C34878D82A}">
                    <a16:rowId xmlns:a16="http://schemas.microsoft.com/office/drawing/2014/main" val="415890153"/>
                  </a:ext>
                </a:extLst>
              </a:tr>
            </a:tbl>
          </a:graphicData>
        </a:graphic>
      </p:graphicFrame>
      <p:pic>
        <p:nvPicPr>
          <p:cNvPr id="8" name="Picture 7">
            <a:extLst>
              <a:ext uri="{FF2B5EF4-FFF2-40B4-BE49-F238E27FC236}">
                <a16:creationId xmlns:a16="http://schemas.microsoft.com/office/drawing/2014/main" id="{D1FA38D3-0CA9-42B8-B4F5-1BB95AEC2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2072" y="1018089"/>
            <a:ext cx="1713560" cy="901698"/>
          </a:xfrm>
          <a:prstGeom prst="rect">
            <a:avLst/>
          </a:prstGeom>
        </p:spPr>
      </p:pic>
      <p:grpSp>
        <p:nvGrpSpPr>
          <p:cNvPr id="19" name="Group 18">
            <a:extLst>
              <a:ext uri="{FF2B5EF4-FFF2-40B4-BE49-F238E27FC236}">
                <a16:creationId xmlns:a16="http://schemas.microsoft.com/office/drawing/2014/main" id="{E4D1DDF6-06D1-4F17-8135-8700D649D297}"/>
              </a:ext>
            </a:extLst>
          </p:cNvPr>
          <p:cNvGrpSpPr/>
          <p:nvPr/>
        </p:nvGrpSpPr>
        <p:grpSpPr>
          <a:xfrm>
            <a:off x="3601209" y="4579068"/>
            <a:ext cx="3431094" cy="2200069"/>
            <a:chOff x="2270737" y="3948553"/>
            <a:chExt cx="3431094" cy="2200069"/>
          </a:xfrm>
        </p:grpSpPr>
        <p:pic>
          <p:nvPicPr>
            <p:cNvPr id="9" name="Picture 8">
              <a:extLst>
                <a:ext uri="{FF2B5EF4-FFF2-40B4-BE49-F238E27FC236}">
                  <a16:creationId xmlns:a16="http://schemas.microsoft.com/office/drawing/2014/main" id="{3210701D-79C2-4EE8-AE4F-9184CC427D31}"/>
                </a:ext>
              </a:extLst>
            </p:cNvPr>
            <p:cNvPicPr>
              <a:picLocks noChangeAspect="1"/>
            </p:cNvPicPr>
            <p:nvPr/>
          </p:nvPicPr>
          <p:blipFill rotWithShape="1">
            <a:blip r:embed="rId3"/>
            <a:srcRect t="4626" r="4968" b="7452"/>
            <a:stretch/>
          </p:blipFill>
          <p:spPr>
            <a:xfrm>
              <a:off x="2915899" y="3948553"/>
              <a:ext cx="2080253" cy="1358465"/>
            </a:xfrm>
            <a:prstGeom prst="rect">
              <a:avLst/>
            </a:prstGeom>
          </p:spPr>
        </p:pic>
        <p:sp>
          <p:nvSpPr>
            <p:cNvPr id="10" name="Rectangle 9">
              <a:extLst>
                <a:ext uri="{FF2B5EF4-FFF2-40B4-BE49-F238E27FC236}">
                  <a16:creationId xmlns:a16="http://schemas.microsoft.com/office/drawing/2014/main" id="{44D2CF01-EC57-46A6-81C1-0079458005B7}"/>
                </a:ext>
              </a:extLst>
            </p:cNvPr>
            <p:cNvSpPr/>
            <p:nvPr/>
          </p:nvSpPr>
          <p:spPr>
            <a:xfrm>
              <a:off x="3058653" y="3971617"/>
              <a:ext cx="319548" cy="1335401"/>
            </a:xfrm>
            <a:prstGeom prst="rect">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CH" sz="1200">
                <a:latin typeface="+mj-lt"/>
              </a:endParaRPr>
            </a:p>
          </p:txBody>
        </p:sp>
        <p:sp>
          <p:nvSpPr>
            <p:cNvPr id="11" name="TextBox 10">
              <a:extLst>
                <a:ext uri="{FF2B5EF4-FFF2-40B4-BE49-F238E27FC236}">
                  <a16:creationId xmlns:a16="http://schemas.microsoft.com/office/drawing/2014/main" id="{4E8F4D59-6CC6-4C9C-9AA4-65D910A8D92B}"/>
                </a:ext>
              </a:extLst>
            </p:cNvPr>
            <p:cNvSpPr txBox="1"/>
            <p:nvPr/>
          </p:nvSpPr>
          <p:spPr>
            <a:xfrm>
              <a:off x="2270737" y="5502291"/>
              <a:ext cx="1198967" cy="646331"/>
            </a:xfrm>
            <a:prstGeom prst="rect">
              <a:avLst/>
            </a:prstGeom>
            <a:noFill/>
          </p:spPr>
          <p:txBody>
            <a:bodyPr wrap="square" rtlCol="0">
              <a:spAutoFit/>
            </a:bodyPr>
            <a:lstStyle/>
            <a:p>
              <a:r>
                <a:rPr lang="fr-CH" sz="1200" dirty="0">
                  <a:solidFill>
                    <a:srgbClr val="FF0000"/>
                  </a:solidFill>
                  <a:latin typeface="+mj-lt"/>
                </a:rPr>
                <a:t>Dilution en série pour établir la courbe  étalon</a:t>
              </a:r>
            </a:p>
          </p:txBody>
        </p:sp>
        <p:cxnSp>
          <p:nvCxnSpPr>
            <p:cNvPr id="13" name="Straight Arrow Connector 12">
              <a:extLst>
                <a:ext uri="{FF2B5EF4-FFF2-40B4-BE49-F238E27FC236}">
                  <a16:creationId xmlns:a16="http://schemas.microsoft.com/office/drawing/2014/main" id="{D8DED1F7-25EB-48EF-97AE-C1150452BB57}"/>
                </a:ext>
              </a:extLst>
            </p:cNvPr>
            <p:cNvCxnSpPr/>
            <p:nvPr/>
          </p:nvCxnSpPr>
          <p:spPr>
            <a:xfrm flipV="1">
              <a:off x="2693240" y="5322389"/>
              <a:ext cx="353962" cy="2000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B59BE30-D2BD-4DEB-8976-820F409149AB}"/>
                </a:ext>
              </a:extLst>
            </p:cNvPr>
            <p:cNvSpPr/>
            <p:nvPr/>
          </p:nvSpPr>
          <p:spPr>
            <a:xfrm>
              <a:off x="3397251" y="3971617"/>
              <a:ext cx="774307" cy="1336554"/>
            </a:xfrm>
            <a:prstGeom prst="rect">
              <a:avLst/>
            </a:prstGeom>
            <a:noFill/>
            <a:ln w="127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CH" sz="1200">
                <a:latin typeface="+mj-lt"/>
              </a:endParaRPr>
            </a:p>
          </p:txBody>
        </p:sp>
        <p:sp>
          <p:nvSpPr>
            <p:cNvPr id="15" name="TextBox 14">
              <a:extLst>
                <a:ext uri="{FF2B5EF4-FFF2-40B4-BE49-F238E27FC236}">
                  <a16:creationId xmlns:a16="http://schemas.microsoft.com/office/drawing/2014/main" id="{C21306A7-BE12-4FDC-8B22-8FB9713E78DF}"/>
                </a:ext>
              </a:extLst>
            </p:cNvPr>
            <p:cNvSpPr txBox="1"/>
            <p:nvPr/>
          </p:nvSpPr>
          <p:spPr>
            <a:xfrm>
              <a:off x="3452702" y="5502291"/>
              <a:ext cx="2249129" cy="461665"/>
            </a:xfrm>
            <a:prstGeom prst="rect">
              <a:avLst/>
            </a:prstGeom>
            <a:noFill/>
          </p:spPr>
          <p:txBody>
            <a:bodyPr wrap="square" rtlCol="0">
              <a:spAutoFit/>
            </a:bodyPr>
            <a:lstStyle/>
            <a:p>
              <a:r>
                <a:rPr lang="fr-CH" sz="1200" dirty="0">
                  <a:solidFill>
                    <a:srgbClr val="0070C0"/>
                  </a:solidFill>
                  <a:latin typeface="+mj-lt"/>
                </a:rPr>
                <a:t>Echantillons avec quantité inconnue d’antigène</a:t>
              </a:r>
            </a:p>
          </p:txBody>
        </p:sp>
        <p:cxnSp>
          <p:nvCxnSpPr>
            <p:cNvPr id="16" name="Straight Arrow Connector 15">
              <a:extLst>
                <a:ext uri="{FF2B5EF4-FFF2-40B4-BE49-F238E27FC236}">
                  <a16:creationId xmlns:a16="http://schemas.microsoft.com/office/drawing/2014/main" id="{B7F9F675-29F3-4301-A740-6E5CC1477544}"/>
                </a:ext>
              </a:extLst>
            </p:cNvPr>
            <p:cNvCxnSpPr>
              <a:cxnSpLocks/>
            </p:cNvCxnSpPr>
            <p:nvPr/>
          </p:nvCxnSpPr>
          <p:spPr>
            <a:xfrm flipH="1" flipV="1">
              <a:off x="3817970" y="5322466"/>
              <a:ext cx="169830" cy="19999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1947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7567-FF14-4FAF-ABD8-F0786F5AD785}"/>
              </a:ext>
            </a:extLst>
          </p:cNvPr>
          <p:cNvSpPr>
            <a:spLocks noGrp="1"/>
          </p:cNvSpPr>
          <p:nvPr>
            <p:ph type="title"/>
          </p:nvPr>
        </p:nvSpPr>
        <p:spPr/>
        <p:txBody>
          <a:bodyPr/>
          <a:lstStyle/>
          <a:p>
            <a:r>
              <a:rPr lang="fr-CH">
                <a:latin typeface="+mj-lt"/>
              </a:rPr>
              <a:t>ELISA (</a:t>
            </a:r>
            <a:r>
              <a:rPr lang="fr-CH" b="1">
                <a:latin typeface="+mj-lt"/>
              </a:rPr>
              <a:t>E</a:t>
            </a:r>
            <a:r>
              <a:rPr lang="fr-CH">
                <a:latin typeface="+mj-lt"/>
              </a:rPr>
              <a:t>nzyme-</a:t>
            </a:r>
            <a:r>
              <a:rPr lang="fr-CH" b="1">
                <a:latin typeface="+mj-lt"/>
              </a:rPr>
              <a:t>L</a:t>
            </a:r>
            <a:r>
              <a:rPr lang="fr-CH">
                <a:latin typeface="+mj-lt"/>
              </a:rPr>
              <a:t>inked </a:t>
            </a:r>
            <a:r>
              <a:rPr lang="fr-CH" b="1">
                <a:latin typeface="+mj-lt"/>
              </a:rPr>
              <a:t>I</a:t>
            </a:r>
            <a:r>
              <a:rPr lang="fr-CH">
                <a:latin typeface="+mj-lt"/>
              </a:rPr>
              <a:t>mmuno</a:t>
            </a:r>
            <a:r>
              <a:rPr lang="fr-CH" b="1">
                <a:latin typeface="+mj-lt"/>
              </a:rPr>
              <a:t>S</a:t>
            </a:r>
            <a:r>
              <a:rPr lang="fr-CH">
                <a:latin typeface="+mj-lt"/>
              </a:rPr>
              <a:t>orbent </a:t>
            </a:r>
            <a:r>
              <a:rPr lang="fr-CH" b="1">
                <a:latin typeface="+mj-lt"/>
              </a:rPr>
              <a:t>A</a:t>
            </a:r>
            <a:r>
              <a:rPr lang="fr-CH">
                <a:latin typeface="+mj-lt"/>
              </a:rPr>
              <a:t>ssay)</a:t>
            </a:r>
          </a:p>
        </p:txBody>
      </p:sp>
      <p:sp>
        <p:nvSpPr>
          <p:cNvPr id="6" name="Content Placeholder 5">
            <a:extLst>
              <a:ext uri="{FF2B5EF4-FFF2-40B4-BE49-F238E27FC236}">
                <a16:creationId xmlns:a16="http://schemas.microsoft.com/office/drawing/2014/main" id="{DFE1D1CA-EB5C-431A-BB23-B7B3F80BF252}"/>
              </a:ext>
            </a:extLst>
          </p:cNvPr>
          <p:cNvSpPr>
            <a:spLocks noGrp="1"/>
          </p:cNvSpPr>
          <p:nvPr>
            <p:ph sz="half" idx="1"/>
          </p:nvPr>
        </p:nvSpPr>
        <p:spPr>
          <a:xfrm>
            <a:off x="202687" y="1495258"/>
            <a:ext cx="3886200" cy="4351338"/>
          </a:xfrm>
        </p:spPr>
        <p:txBody>
          <a:bodyPr>
            <a:normAutofit/>
          </a:bodyPr>
          <a:lstStyle/>
          <a:p>
            <a:pPr marL="457200" indent="-457200">
              <a:buFont typeface="+mj-lt"/>
              <a:buAutoNum type="arabicPeriod"/>
            </a:pPr>
            <a:r>
              <a:rPr lang="fr-CH" sz="1800" dirty="0"/>
              <a:t>Capture directe versus indirecte (‘sandwich ELISA’)</a:t>
            </a:r>
          </a:p>
          <a:p>
            <a:pPr marL="457200" indent="-457200">
              <a:buFont typeface="+mj-lt"/>
              <a:buAutoNum type="arabicPeriod"/>
            </a:pPr>
            <a:endParaRPr lang="fr-CH" sz="1800" dirty="0"/>
          </a:p>
          <a:p>
            <a:pPr marL="457200" indent="-457200">
              <a:buFont typeface="+mj-lt"/>
              <a:buAutoNum type="arabicPeriod"/>
            </a:pPr>
            <a:endParaRPr lang="fr-CH" sz="1800" dirty="0"/>
          </a:p>
          <a:p>
            <a:pPr marL="457200" indent="-457200">
              <a:buFont typeface="+mj-lt"/>
              <a:buAutoNum type="arabicPeriod"/>
            </a:pPr>
            <a:r>
              <a:rPr lang="fr-CH" sz="1800" dirty="0"/>
              <a:t>Détection directe versus indirecte</a:t>
            </a:r>
          </a:p>
          <a:p>
            <a:pPr marL="457200" indent="-457200">
              <a:buFont typeface="+mj-lt"/>
              <a:buAutoNum type="arabicPeriod"/>
            </a:pPr>
            <a:endParaRPr lang="fr-CH" sz="1800" dirty="0"/>
          </a:p>
          <a:p>
            <a:pPr marL="457200" indent="-457200">
              <a:buFont typeface="+mj-lt"/>
              <a:buAutoNum type="arabicPeriod"/>
            </a:pPr>
            <a:endParaRPr lang="fr-CH" sz="1800" dirty="0"/>
          </a:p>
          <a:p>
            <a:pPr marL="457200" indent="-457200">
              <a:buFont typeface="+mj-lt"/>
              <a:buAutoNum type="arabicPeriod"/>
            </a:pPr>
            <a:r>
              <a:rPr lang="fr-CH" sz="1800" dirty="0"/>
              <a:t>Réaction de substrat</a:t>
            </a:r>
          </a:p>
        </p:txBody>
      </p:sp>
      <p:pic>
        <p:nvPicPr>
          <p:cNvPr id="34" name="Picture 33">
            <a:extLst>
              <a:ext uri="{FF2B5EF4-FFF2-40B4-BE49-F238E27FC236}">
                <a16:creationId xmlns:a16="http://schemas.microsoft.com/office/drawing/2014/main" id="{6754D4CD-987A-4FBF-A976-0C3F790B4E30}"/>
              </a:ext>
            </a:extLst>
          </p:cNvPr>
          <p:cNvPicPr>
            <a:picLocks noChangeAspect="1"/>
          </p:cNvPicPr>
          <p:nvPr/>
        </p:nvPicPr>
        <p:blipFill rotWithShape="1">
          <a:blip r:embed="rId2"/>
          <a:srcRect l="11238" t="22966" r="26848" b="8830"/>
          <a:stretch/>
        </p:blipFill>
        <p:spPr>
          <a:xfrm>
            <a:off x="3846667" y="1401900"/>
            <a:ext cx="1614304" cy="999368"/>
          </a:xfrm>
          <a:prstGeom prst="rect">
            <a:avLst/>
          </a:prstGeom>
        </p:spPr>
      </p:pic>
      <p:pic>
        <p:nvPicPr>
          <p:cNvPr id="35" name="Picture 34">
            <a:extLst>
              <a:ext uri="{FF2B5EF4-FFF2-40B4-BE49-F238E27FC236}">
                <a16:creationId xmlns:a16="http://schemas.microsoft.com/office/drawing/2014/main" id="{0282A337-D8F2-4642-849F-DE712C0A3A0C}"/>
              </a:ext>
            </a:extLst>
          </p:cNvPr>
          <p:cNvPicPr>
            <a:picLocks noChangeAspect="1"/>
          </p:cNvPicPr>
          <p:nvPr/>
        </p:nvPicPr>
        <p:blipFill rotWithShape="1">
          <a:blip r:embed="rId3"/>
          <a:srcRect l="15315" t="22966" r="11750" b="8830"/>
          <a:stretch/>
        </p:blipFill>
        <p:spPr>
          <a:xfrm>
            <a:off x="5433361" y="1401900"/>
            <a:ext cx="1901667" cy="999368"/>
          </a:xfrm>
          <a:prstGeom prst="rect">
            <a:avLst/>
          </a:prstGeom>
        </p:spPr>
      </p:pic>
      <p:pic>
        <p:nvPicPr>
          <p:cNvPr id="37" name="Picture 36">
            <a:extLst>
              <a:ext uri="{FF2B5EF4-FFF2-40B4-BE49-F238E27FC236}">
                <a16:creationId xmlns:a16="http://schemas.microsoft.com/office/drawing/2014/main" id="{7FD6A969-92DC-4E7C-841F-05FEC9BAB61F}"/>
              </a:ext>
            </a:extLst>
          </p:cNvPr>
          <p:cNvPicPr>
            <a:picLocks noChangeAspect="1"/>
          </p:cNvPicPr>
          <p:nvPr/>
        </p:nvPicPr>
        <p:blipFill rotWithShape="1">
          <a:blip r:embed="rId4"/>
          <a:srcRect l="13937" t="23079" r="28038" b="9433"/>
          <a:stretch/>
        </p:blipFill>
        <p:spPr>
          <a:xfrm>
            <a:off x="3925952" y="2768471"/>
            <a:ext cx="1512883" cy="988867"/>
          </a:xfrm>
          <a:prstGeom prst="rect">
            <a:avLst/>
          </a:prstGeom>
        </p:spPr>
      </p:pic>
      <p:pic>
        <p:nvPicPr>
          <p:cNvPr id="38" name="Picture 37">
            <a:extLst>
              <a:ext uri="{FF2B5EF4-FFF2-40B4-BE49-F238E27FC236}">
                <a16:creationId xmlns:a16="http://schemas.microsoft.com/office/drawing/2014/main" id="{01AE5E44-C33C-43D6-8B50-329ECD6FC66C}"/>
              </a:ext>
            </a:extLst>
          </p:cNvPr>
          <p:cNvPicPr>
            <a:picLocks noChangeAspect="1"/>
          </p:cNvPicPr>
          <p:nvPr/>
        </p:nvPicPr>
        <p:blipFill rotWithShape="1">
          <a:blip r:embed="rId5"/>
          <a:srcRect l="14451" t="21069" r="15531" b="8155"/>
          <a:stretch/>
        </p:blipFill>
        <p:spPr>
          <a:xfrm>
            <a:off x="3934693" y="4150809"/>
            <a:ext cx="1825600" cy="1037039"/>
          </a:xfrm>
          <a:prstGeom prst="rect">
            <a:avLst/>
          </a:prstGeom>
        </p:spPr>
      </p:pic>
      <p:pic>
        <p:nvPicPr>
          <p:cNvPr id="39" name="Picture 38">
            <a:extLst>
              <a:ext uri="{FF2B5EF4-FFF2-40B4-BE49-F238E27FC236}">
                <a16:creationId xmlns:a16="http://schemas.microsoft.com/office/drawing/2014/main" id="{BE76C70A-9AC2-44BB-910D-56436720A9D8}"/>
              </a:ext>
            </a:extLst>
          </p:cNvPr>
          <p:cNvPicPr>
            <a:picLocks noChangeAspect="1"/>
          </p:cNvPicPr>
          <p:nvPr/>
        </p:nvPicPr>
        <p:blipFill rotWithShape="1">
          <a:blip r:embed="rId6"/>
          <a:srcRect l="15423" t="23079" r="14558" b="9433"/>
          <a:stretch/>
        </p:blipFill>
        <p:spPr>
          <a:xfrm>
            <a:off x="5442819" y="2768471"/>
            <a:ext cx="1825600" cy="988865"/>
          </a:xfrm>
          <a:prstGeom prst="rect">
            <a:avLst/>
          </a:prstGeom>
        </p:spPr>
      </p:pic>
      <p:grpSp>
        <p:nvGrpSpPr>
          <p:cNvPr id="40" name="Group 39">
            <a:extLst>
              <a:ext uri="{FF2B5EF4-FFF2-40B4-BE49-F238E27FC236}">
                <a16:creationId xmlns:a16="http://schemas.microsoft.com/office/drawing/2014/main" id="{4B123166-E58C-4468-9205-9D71DE645080}"/>
              </a:ext>
            </a:extLst>
          </p:cNvPr>
          <p:cNvGrpSpPr/>
          <p:nvPr/>
        </p:nvGrpSpPr>
        <p:grpSpPr>
          <a:xfrm>
            <a:off x="6438925" y="4189866"/>
            <a:ext cx="2179353" cy="1656732"/>
            <a:chOff x="8388237" y="5747025"/>
            <a:chExt cx="1353206" cy="1028700"/>
          </a:xfrm>
        </p:grpSpPr>
        <p:pic>
          <p:nvPicPr>
            <p:cNvPr id="41" name="Picture 40">
              <a:extLst>
                <a:ext uri="{FF2B5EF4-FFF2-40B4-BE49-F238E27FC236}">
                  <a16:creationId xmlns:a16="http://schemas.microsoft.com/office/drawing/2014/main" id="{0E123651-4C01-4A0D-A75D-D21980DB019C}"/>
                </a:ext>
              </a:extLst>
            </p:cNvPr>
            <p:cNvPicPr>
              <a:picLocks noChangeAspect="1"/>
            </p:cNvPicPr>
            <p:nvPr/>
          </p:nvPicPr>
          <p:blipFill rotWithShape="1">
            <a:blip r:embed="rId7"/>
            <a:srcRect l="8427" t="-20" r="45431" b="15069"/>
            <a:stretch/>
          </p:blipFill>
          <p:spPr>
            <a:xfrm>
              <a:off x="8747155" y="5747025"/>
              <a:ext cx="994288" cy="1028700"/>
            </a:xfrm>
            <a:prstGeom prst="rect">
              <a:avLst/>
            </a:prstGeom>
          </p:spPr>
        </p:pic>
        <p:pic>
          <p:nvPicPr>
            <p:cNvPr id="42" name="Picture 41">
              <a:extLst>
                <a:ext uri="{FF2B5EF4-FFF2-40B4-BE49-F238E27FC236}">
                  <a16:creationId xmlns:a16="http://schemas.microsoft.com/office/drawing/2014/main" id="{19525464-E4DC-4714-9657-55418D24DB36}"/>
                </a:ext>
              </a:extLst>
            </p:cNvPr>
            <p:cNvPicPr>
              <a:picLocks noChangeAspect="1"/>
            </p:cNvPicPr>
            <p:nvPr/>
          </p:nvPicPr>
          <p:blipFill rotWithShape="1">
            <a:blip r:embed="rId7"/>
            <a:srcRect l="56796" t="23246" r="17325" b="15069"/>
            <a:stretch/>
          </p:blipFill>
          <p:spPr>
            <a:xfrm>
              <a:off x="8388237" y="6028765"/>
              <a:ext cx="557644" cy="746959"/>
            </a:xfrm>
            <a:prstGeom prst="rect">
              <a:avLst/>
            </a:prstGeom>
          </p:spPr>
        </p:pic>
      </p:grpSp>
      <p:sp>
        <p:nvSpPr>
          <p:cNvPr id="43" name="TextBox 42">
            <a:extLst>
              <a:ext uri="{FF2B5EF4-FFF2-40B4-BE49-F238E27FC236}">
                <a16:creationId xmlns:a16="http://schemas.microsoft.com/office/drawing/2014/main" id="{36D85393-3F6A-461F-834F-C72DEAA3261E}"/>
              </a:ext>
            </a:extLst>
          </p:cNvPr>
          <p:cNvSpPr txBox="1"/>
          <p:nvPr/>
        </p:nvSpPr>
        <p:spPr>
          <a:xfrm>
            <a:off x="6438925" y="6332350"/>
            <a:ext cx="2314475" cy="30777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CH" sz="1400" dirty="0">
                <a:latin typeface="+mj-lt"/>
              </a:rPr>
              <a:t>Watch </a:t>
            </a:r>
            <a:r>
              <a:rPr lang="fr-CH" sz="1400" dirty="0" err="1">
                <a:latin typeface="+mj-lt"/>
              </a:rPr>
              <a:t>video</a:t>
            </a:r>
            <a:r>
              <a:rPr lang="fr-CH" sz="1400" dirty="0">
                <a:latin typeface="+mj-lt"/>
              </a:rPr>
              <a:t> of ELISA </a:t>
            </a:r>
            <a:r>
              <a:rPr lang="fr-CH" sz="1400" dirty="0" err="1">
                <a:latin typeface="+mj-lt"/>
                <a:hlinkClick r:id="rId8"/>
              </a:rPr>
              <a:t>here</a:t>
            </a:r>
            <a:endParaRPr lang="en-GB" sz="1400" dirty="0">
              <a:latin typeface="+mj-lt"/>
            </a:endParaRPr>
          </a:p>
        </p:txBody>
      </p:sp>
    </p:spTree>
    <p:extLst>
      <p:ext uri="{BB962C8B-B14F-4D97-AF65-F5344CB8AC3E}">
        <p14:creationId xmlns:p14="http://schemas.microsoft.com/office/powerpoint/2010/main" val="1710724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a:extLst>
              <a:ext uri="{FF2B5EF4-FFF2-40B4-BE49-F238E27FC236}">
                <a16:creationId xmlns:a16="http://schemas.microsoft.com/office/drawing/2014/main" id="{0B748448-3210-453D-B992-8030E3669F00}"/>
              </a:ext>
            </a:extLst>
          </p:cNvPr>
          <p:cNvSpPr/>
          <p:nvPr/>
        </p:nvSpPr>
        <p:spPr>
          <a:xfrm>
            <a:off x="4449236" y="803848"/>
            <a:ext cx="5573171" cy="29650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4" name="Rectangle 123">
            <a:extLst>
              <a:ext uri="{FF2B5EF4-FFF2-40B4-BE49-F238E27FC236}">
                <a16:creationId xmlns:a16="http://schemas.microsoft.com/office/drawing/2014/main" id="{3B2D9FC8-35E2-4F53-A8A7-8E40736BF86D}"/>
              </a:ext>
            </a:extLst>
          </p:cNvPr>
          <p:cNvSpPr/>
          <p:nvPr/>
        </p:nvSpPr>
        <p:spPr>
          <a:xfrm>
            <a:off x="6319684" y="4122698"/>
            <a:ext cx="1971973" cy="24087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1" name="Rectangle 110">
            <a:extLst>
              <a:ext uri="{FF2B5EF4-FFF2-40B4-BE49-F238E27FC236}">
                <a16:creationId xmlns:a16="http://schemas.microsoft.com/office/drawing/2014/main" id="{60F4D7CA-DCDC-4DDA-8809-4BA5A78625A0}"/>
              </a:ext>
            </a:extLst>
          </p:cNvPr>
          <p:cNvSpPr/>
          <p:nvPr/>
        </p:nvSpPr>
        <p:spPr>
          <a:xfrm>
            <a:off x="289150" y="4112363"/>
            <a:ext cx="5573171" cy="24087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le 1">
            <a:extLst>
              <a:ext uri="{FF2B5EF4-FFF2-40B4-BE49-F238E27FC236}">
                <a16:creationId xmlns:a16="http://schemas.microsoft.com/office/drawing/2014/main" id="{FDF17C71-83D1-498D-BC61-08EBFC73DBBA}"/>
              </a:ext>
            </a:extLst>
          </p:cNvPr>
          <p:cNvSpPr>
            <a:spLocks noGrp="1"/>
          </p:cNvSpPr>
          <p:nvPr>
            <p:ph type="title"/>
          </p:nvPr>
        </p:nvSpPr>
        <p:spPr/>
        <p:txBody>
          <a:bodyPr>
            <a:normAutofit fontScale="90000"/>
          </a:bodyPr>
          <a:lstStyle/>
          <a:p>
            <a:r>
              <a:rPr lang="fr-CH" dirty="0"/>
              <a:t>Exemple: quantification d’une cytokine dans le sérum ou dans le surnageant de culture cellulaire</a:t>
            </a:r>
          </a:p>
        </p:txBody>
      </p:sp>
      <p:sp>
        <p:nvSpPr>
          <p:cNvPr id="40" name="TextBox 39">
            <a:extLst>
              <a:ext uri="{FF2B5EF4-FFF2-40B4-BE49-F238E27FC236}">
                <a16:creationId xmlns:a16="http://schemas.microsoft.com/office/drawing/2014/main" id="{1230C0DD-A341-4FDB-A1DF-DCD7C143FD28}"/>
              </a:ext>
            </a:extLst>
          </p:cNvPr>
          <p:cNvSpPr txBox="1"/>
          <p:nvPr/>
        </p:nvSpPr>
        <p:spPr>
          <a:xfrm>
            <a:off x="474512" y="3173934"/>
            <a:ext cx="1440321" cy="461665"/>
          </a:xfrm>
          <a:prstGeom prst="rect">
            <a:avLst/>
          </a:prstGeom>
          <a:noFill/>
        </p:spPr>
        <p:txBody>
          <a:bodyPr wrap="square" rtlCol="0">
            <a:spAutoFit/>
          </a:bodyPr>
          <a:lstStyle/>
          <a:p>
            <a:r>
              <a:rPr lang="fr-CH" sz="1200" dirty="0">
                <a:solidFill>
                  <a:schemeClr val="accent1"/>
                </a:solidFill>
                <a:latin typeface="+mj-lt"/>
              </a:rPr>
              <a:t>Echantillon 1: cellules T au repos</a:t>
            </a:r>
          </a:p>
        </p:txBody>
      </p:sp>
      <p:sp>
        <p:nvSpPr>
          <p:cNvPr id="41" name="TextBox 40">
            <a:extLst>
              <a:ext uri="{FF2B5EF4-FFF2-40B4-BE49-F238E27FC236}">
                <a16:creationId xmlns:a16="http://schemas.microsoft.com/office/drawing/2014/main" id="{5A35095D-C745-4F19-9107-FCDB4E66864B}"/>
              </a:ext>
            </a:extLst>
          </p:cNvPr>
          <p:cNvSpPr txBox="1"/>
          <p:nvPr/>
        </p:nvSpPr>
        <p:spPr>
          <a:xfrm>
            <a:off x="1769711" y="3173934"/>
            <a:ext cx="1384326" cy="461665"/>
          </a:xfrm>
          <a:prstGeom prst="rect">
            <a:avLst/>
          </a:prstGeom>
          <a:noFill/>
        </p:spPr>
        <p:txBody>
          <a:bodyPr wrap="square" rtlCol="0">
            <a:spAutoFit/>
          </a:bodyPr>
          <a:lstStyle/>
          <a:p>
            <a:r>
              <a:rPr lang="fr-CH" sz="1200" dirty="0">
                <a:solidFill>
                  <a:schemeClr val="accent2"/>
                </a:solidFill>
                <a:latin typeface="+mj-lt"/>
              </a:rPr>
              <a:t>Echantillon 2: cellules T activées</a:t>
            </a:r>
          </a:p>
        </p:txBody>
      </p:sp>
      <p:grpSp>
        <p:nvGrpSpPr>
          <p:cNvPr id="42" name="Group 41">
            <a:extLst>
              <a:ext uri="{FF2B5EF4-FFF2-40B4-BE49-F238E27FC236}">
                <a16:creationId xmlns:a16="http://schemas.microsoft.com/office/drawing/2014/main" id="{E71E9844-946F-461F-B90F-812BA8786EEF}"/>
              </a:ext>
            </a:extLst>
          </p:cNvPr>
          <p:cNvGrpSpPr/>
          <p:nvPr/>
        </p:nvGrpSpPr>
        <p:grpSpPr>
          <a:xfrm>
            <a:off x="505401" y="1154285"/>
            <a:ext cx="1291590" cy="2008728"/>
            <a:chOff x="941070" y="1735182"/>
            <a:chExt cx="586740" cy="661308"/>
          </a:xfrm>
        </p:grpSpPr>
        <p:cxnSp>
          <p:nvCxnSpPr>
            <p:cNvPr id="43" name="Straight Connector 42">
              <a:extLst>
                <a:ext uri="{FF2B5EF4-FFF2-40B4-BE49-F238E27FC236}">
                  <a16:creationId xmlns:a16="http://schemas.microsoft.com/office/drawing/2014/main" id="{AB28D97F-5569-44ED-9E4D-C7A5A097A4C3}"/>
                </a:ext>
              </a:extLst>
            </p:cNvPr>
            <p:cNvCxnSpPr>
              <a:cxnSpLocks/>
            </p:cNvCxnSpPr>
            <p:nvPr/>
          </p:nvCxnSpPr>
          <p:spPr>
            <a:xfrm>
              <a:off x="941070" y="1742895"/>
              <a:ext cx="0" cy="653595"/>
            </a:xfrm>
            <a:prstGeom prst="line">
              <a:avLst/>
            </a:prstGeom>
          </p:spPr>
          <p:style>
            <a:lnRef idx="2">
              <a:schemeClr val="accent3"/>
            </a:lnRef>
            <a:fillRef idx="0">
              <a:schemeClr val="accent3"/>
            </a:fillRef>
            <a:effectRef idx="1">
              <a:schemeClr val="accent3"/>
            </a:effectRef>
            <a:fontRef idx="minor">
              <a:schemeClr val="tx1"/>
            </a:fontRef>
          </p:style>
        </p:cxnSp>
        <p:cxnSp>
          <p:nvCxnSpPr>
            <p:cNvPr id="44" name="Straight Connector 43">
              <a:extLst>
                <a:ext uri="{FF2B5EF4-FFF2-40B4-BE49-F238E27FC236}">
                  <a16:creationId xmlns:a16="http://schemas.microsoft.com/office/drawing/2014/main" id="{11A4FF99-CC42-4C98-A751-01A4F851ADEC}"/>
                </a:ext>
              </a:extLst>
            </p:cNvPr>
            <p:cNvCxnSpPr>
              <a:cxnSpLocks/>
            </p:cNvCxnSpPr>
            <p:nvPr/>
          </p:nvCxnSpPr>
          <p:spPr>
            <a:xfrm>
              <a:off x="1527810" y="1735182"/>
              <a:ext cx="0" cy="661308"/>
            </a:xfrm>
            <a:prstGeom prst="line">
              <a:avLst/>
            </a:prstGeom>
          </p:spPr>
          <p:style>
            <a:lnRef idx="2">
              <a:schemeClr val="accent3"/>
            </a:lnRef>
            <a:fillRef idx="0">
              <a:schemeClr val="accent3"/>
            </a:fillRef>
            <a:effectRef idx="1">
              <a:schemeClr val="accent3"/>
            </a:effectRef>
            <a:fontRef idx="minor">
              <a:schemeClr val="tx1"/>
            </a:fontRef>
          </p:style>
        </p:cxnSp>
        <p:cxnSp>
          <p:nvCxnSpPr>
            <p:cNvPr id="45" name="Straight Connector 44">
              <a:extLst>
                <a:ext uri="{FF2B5EF4-FFF2-40B4-BE49-F238E27FC236}">
                  <a16:creationId xmlns:a16="http://schemas.microsoft.com/office/drawing/2014/main" id="{7AED4438-A9A7-4A6C-91D9-431BB65BC85A}"/>
                </a:ext>
              </a:extLst>
            </p:cNvPr>
            <p:cNvCxnSpPr>
              <a:cxnSpLocks/>
            </p:cNvCxnSpPr>
            <p:nvPr/>
          </p:nvCxnSpPr>
          <p:spPr>
            <a:xfrm rot="5400000">
              <a:off x="1234440" y="2103120"/>
              <a:ext cx="0" cy="586740"/>
            </a:xfrm>
            <a:prstGeom prst="line">
              <a:avLst/>
            </a:prstGeom>
          </p:spPr>
          <p:style>
            <a:lnRef idx="2">
              <a:schemeClr val="accent3"/>
            </a:lnRef>
            <a:fillRef idx="0">
              <a:schemeClr val="accent3"/>
            </a:fillRef>
            <a:effectRef idx="1">
              <a:schemeClr val="accent3"/>
            </a:effectRef>
            <a:fontRef idx="minor">
              <a:schemeClr val="tx1"/>
            </a:fontRef>
          </p:style>
        </p:cxnSp>
      </p:grpSp>
      <p:pic>
        <p:nvPicPr>
          <p:cNvPr id="46" name="Picture 197" descr="Ige">
            <a:extLst>
              <a:ext uri="{FF2B5EF4-FFF2-40B4-BE49-F238E27FC236}">
                <a16:creationId xmlns:a16="http://schemas.microsoft.com/office/drawing/2014/main" id="{67B25E61-FE6F-429A-A13C-12285F039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30587">
            <a:off x="576672" y="2610529"/>
            <a:ext cx="568710" cy="581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 name="Picture 197" descr="Ige">
            <a:extLst>
              <a:ext uri="{FF2B5EF4-FFF2-40B4-BE49-F238E27FC236}">
                <a16:creationId xmlns:a16="http://schemas.microsoft.com/office/drawing/2014/main" id="{2EAB4DBF-4BB8-40A3-A764-7B28BD845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30587">
            <a:off x="1157010" y="2610529"/>
            <a:ext cx="568710" cy="581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 name="TextBox 50">
            <a:extLst>
              <a:ext uri="{FF2B5EF4-FFF2-40B4-BE49-F238E27FC236}">
                <a16:creationId xmlns:a16="http://schemas.microsoft.com/office/drawing/2014/main" id="{FF3C94FE-CCE6-49BC-86E3-8519DCA10C18}"/>
              </a:ext>
            </a:extLst>
          </p:cNvPr>
          <p:cNvSpPr txBox="1"/>
          <p:nvPr/>
        </p:nvSpPr>
        <p:spPr>
          <a:xfrm>
            <a:off x="3514050" y="2546713"/>
            <a:ext cx="2348272" cy="523220"/>
          </a:xfrm>
          <a:prstGeom prst="rect">
            <a:avLst/>
          </a:prstGeom>
          <a:noFill/>
        </p:spPr>
        <p:txBody>
          <a:bodyPr wrap="square" rtlCol="0">
            <a:spAutoFit/>
          </a:bodyPr>
          <a:lstStyle/>
          <a:p>
            <a:r>
              <a:rPr lang="fr-CH" sz="1400" dirty="0">
                <a:latin typeface="+mj-lt"/>
              </a:rPr>
              <a:t>Il-2 capturé par l’anticorps immobilisé</a:t>
            </a:r>
          </a:p>
        </p:txBody>
      </p:sp>
      <p:sp>
        <p:nvSpPr>
          <p:cNvPr id="52" name="TextBox 51">
            <a:extLst>
              <a:ext uri="{FF2B5EF4-FFF2-40B4-BE49-F238E27FC236}">
                <a16:creationId xmlns:a16="http://schemas.microsoft.com/office/drawing/2014/main" id="{D5F8DA69-05FF-469A-88F7-62A436601CCB}"/>
              </a:ext>
            </a:extLst>
          </p:cNvPr>
          <p:cNvSpPr txBox="1"/>
          <p:nvPr/>
        </p:nvSpPr>
        <p:spPr>
          <a:xfrm>
            <a:off x="373409" y="709777"/>
            <a:ext cx="1953227" cy="369332"/>
          </a:xfrm>
          <a:prstGeom prst="rect">
            <a:avLst/>
          </a:prstGeom>
          <a:noFill/>
        </p:spPr>
        <p:txBody>
          <a:bodyPr wrap="none" rtlCol="0">
            <a:spAutoFit/>
          </a:bodyPr>
          <a:lstStyle/>
          <a:p>
            <a:r>
              <a:rPr lang="fr-CH" dirty="0">
                <a:latin typeface="+mj-lt"/>
              </a:rPr>
              <a:t>Il-2 sandwich ELISA</a:t>
            </a:r>
          </a:p>
        </p:txBody>
      </p:sp>
      <p:sp>
        <p:nvSpPr>
          <p:cNvPr id="67" name="TextBox 66">
            <a:extLst>
              <a:ext uri="{FF2B5EF4-FFF2-40B4-BE49-F238E27FC236}">
                <a16:creationId xmlns:a16="http://schemas.microsoft.com/office/drawing/2014/main" id="{9B41F759-D2AD-4726-BC18-18D3D678F420}"/>
              </a:ext>
            </a:extLst>
          </p:cNvPr>
          <p:cNvSpPr txBox="1"/>
          <p:nvPr/>
        </p:nvSpPr>
        <p:spPr>
          <a:xfrm>
            <a:off x="3514050" y="1905776"/>
            <a:ext cx="2009222" cy="523220"/>
          </a:xfrm>
          <a:prstGeom prst="rect">
            <a:avLst/>
          </a:prstGeom>
          <a:noFill/>
        </p:spPr>
        <p:txBody>
          <a:bodyPr wrap="square" rtlCol="0">
            <a:spAutoFit/>
          </a:bodyPr>
          <a:lstStyle/>
          <a:p>
            <a:r>
              <a:rPr lang="fr-CH" sz="1400" dirty="0">
                <a:latin typeface="+mj-lt"/>
              </a:rPr>
              <a:t>Anticorps secondaire couplé à une enzyme</a:t>
            </a:r>
          </a:p>
        </p:txBody>
      </p:sp>
      <p:sp>
        <p:nvSpPr>
          <p:cNvPr id="69" name="Rectangle 68">
            <a:extLst>
              <a:ext uri="{FF2B5EF4-FFF2-40B4-BE49-F238E27FC236}">
                <a16:creationId xmlns:a16="http://schemas.microsoft.com/office/drawing/2014/main" id="{D1D6DFC9-EC17-415D-A1F2-53BDA325A58C}"/>
              </a:ext>
            </a:extLst>
          </p:cNvPr>
          <p:cNvSpPr/>
          <p:nvPr/>
        </p:nvSpPr>
        <p:spPr>
          <a:xfrm>
            <a:off x="-1293700" y="1177712"/>
            <a:ext cx="1300473" cy="2041881"/>
          </a:xfrm>
          <a:prstGeom prst="rect">
            <a:avLst/>
          </a:prstGeom>
          <a:solidFill>
            <a:srgbClr val="FFFF00">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400">
              <a:latin typeface="+mj-lt"/>
            </a:endParaRPr>
          </a:p>
        </p:txBody>
      </p:sp>
      <p:pic>
        <p:nvPicPr>
          <p:cNvPr id="77" name="Picture 76">
            <a:extLst>
              <a:ext uri="{FF2B5EF4-FFF2-40B4-BE49-F238E27FC236}">
                <a16:creationId xmlns:a16="http://schemas.microsoft.com/office/drawing/2014/main" id="{D6FA7328-4EE0-4187-A896-8D4012063C38}"/>
              </a:ext>
            </a:extLst>
          </p:cNvPr>
          <p:cNvPicPr>
            <a:picLocks noChangeAspect="1"/>
          </p:cNvPicPr>
          <p:nvPr/>
        </p:nvPicPr>
        <p:blipFill rotWithShape="1">
          <a:blip r:embed="rId3">
            <a:extLst>
              <a:ext uri="{28A0092B-C50C-407E-A947-70E740481C1C}">
                <a14:useLocalDpi xmlns:a14="http://schemas.microsoft.com/office/drawing/2010/main" val="0"/>
              </a:ext>
            </a:extLst>
          </a:blip>
          <a:srcRect l="3837" t="13145" r="55118" b="11216"/>
          <a:stretch/>
        </p:blipFill>
        <p:spPr>
          <a:xfrm>
            <a:off x="823615" y="4287809"/>
            <a:ext cx="1920484" cy="1877805"/>
          </a:xfrm>
          <a:prstGeom prst="rect">
            <a:avLst/>
          </a:prstGeom>
        </p:spPr>
      </p:pic>
      <p:sp>
        <p:nvSpPr>
          <p:cNvPr id="78" name="TextBox 77">
            <a:extLst>
              <a:ext uri="{FF2B5EF4-FFF2-40B4-BE49-F238E27FC236}">
                <a16:creationId xmlns:a16="http://schemas.microsoft.com/office/drawing/2014/main" id="{881BFEE5-2035-4268-89EA-70167689B5FD}"/>
              </a:ext>
            </a:extLst>
          </p:cNvPr>
          <p:cNvSpPr txBox="1"/>
          <p:nvPr/>
        </p:nvSpPr>
        <p:spPr>
          <a:xfrm>
            <a:off x="823615" y="6116988"/>
            <a:ext cx="2209917" cy="307777"/>
          </a:xfrm>
          <a:prstGeom prst="rect">
            <a:avLst/>
          </a:prstGeom>
          <a:noFill/>
        </p:spPr>
        <p:txBody>
          <a:bodyPr wrap="square" rtlCol="0">
            <a:spAutoFit/>
          </a:bodyPr>
          <a:lstStyle/>
          <a:p>
            <a:r>
              <a:rPr lang="fr-CH" sz="1400" dirty="0">
                <a:latin typeface="+mj-lt"/>
              </a:rPr>
              <a:t>Concentration d’IL-2 (</a:t>
            </a:r>
            <a:r>
              <a:rPr lang="fr-CH" sz="1400" dirty="0" err="1">
                <a:latin typeface="+mj-lt"/>
              </a:rPr>
              <a:t>pg</a:t>
            </a:r>
            <a:r>
              <a:rPr lang="fr-CH" sz="1400" dirty="0">
                <a:latin typeface="+mj-lt"/>
              </a:rPr>
              <a:t>/ml)</a:t>
            </a:r>
          </a:p>
        </p:txBody>
      </p:sp>
      <p:sp>
        <p:nvSpPr>
          <p:cNvPr id="79" name="TextBox 78">
            <a:extLst>
              <a:ext uri="{FF2B5EF4-FFF2-40B4-BE49-F238E27FC236}">
                <a16:creationId xmlns:a16="http://schemas.microsoft.com/office/drawing/2014/main" id="{94CB23E8-20B6-4B66-A7CE-8EC9DD7366EF}"/>
              </a:ext>
            </a:extLst>
          </p:cNvPr>
          <p:cNvSpPr txBox="1"/>
          <p:nvPr/>
        </p:nvSpPr>
        <p:spPr>
          <a:xfrm rot="16200000">
            <a:off x="-115134" y="4836865"/>
            <a:ext cx="1569720" cy="307777"/>
          </a:xfrm>
          <a:prstGeom prst="rect">
            <a:avLst/>
          </a:prstGeom>
          <a:noFill/>
        </p:spPr>
        <p:txBody>
          <a:bodyPr wrap="square" rtlCol="0">
            <a:spAutoFit/>
          </a:bodyPr>
          <a:lstStyle/>
          <a:p>
            <a:r>
              <a:rPr lang="fr-CH" sz="1400" dirty="0">
                <a:latin typeface="+mj-lt"/>
              </a:rPr>
              <a:t>Densité optique</a:t>
            </a:r>
          </a:p>
        </p:txBody>
      </p:sp>
      <p:sp>
        <p:nvSpPr>
          <p:cNvPr id="80" name="Oval 79">
            <a:extLst>
              <a:ext uri="{FF2B5EF4-FFF2-40B4-BE49-F238E27FC236}">
                <a16:creationId xmlns:a16="http://schemas.microsoft.com/office/drawing/2014/main" id="{906D60AC-1BE9-415C-8076-3F193E51CF4F}"/>
              </a:ext>
            </a:extLst>
          </p:cNvPr>
          <p:cNvSpPr/>
          <p:nvPr/>
        </p:nvSpPr>
        <p:spPr>
          <a:xfrm>
            <a:off x="1449120" y="5661790"/>
            <a:ext cx="98108" cy="11382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CH"/>
          </a:p>
        </p:txBody>
      </p:sp>
      <p:cxnSp>
        <p:nvCxnSpPr>
          <p:cNvPr id="83" name="Straight Connector 82">
            <a:extLst>
              <a:ext uri="{FF2B5EF4-FFF2-40B4-BE49-F238E27FC236}">
                <a16:creationId xmlns:a16="http://schemas.microsoft.com/office/drawing/2014/main" id="{89F74555-DC9F-4992-9562-89B108B13DFE}"/>
              </a:ext>
            </a:extLst>
          </p:cNvPr>
          <p:cNvCxnSpPr>
            <a:cxnSpLocks/>
          </p:cNvCxnSpPr>
          <p:nvPr/>
        </p:nvCxnSpPr>
        <p:spPr>
          <a:xfrm>
            <a:off x="1060500" y="5725968"/>
            <a:ext cx="4029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847E1C5-EC69-4692-BC73-0CE5A251D1CB}"/>
              </a:ext>
            </a:extLst>
          </p:cNvPr>
          <p:cNvCxnSpPr>
            <a:cxnSpLocks/>
          </p:cNvCxnSpPr>
          <p:nvPr/>
        </p:nvCxnSpPr>
        <p:spPr>
          <a:xfrm>
            <a:off x="1463408" y="5725968"/>
            <a:ext cx="0" cy="162163"/>
          </a:xfrm>
          <a:prstGeom prst="line">
            <a:avLst/>
          </a:prstGeom>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9385FEDF-255D-4BA5-92F6-D5A09B9CB221}"/>
              </a:ext>
            </a:extLst>
          </p:cNvPr>
          <p:cNvSpPr/>
          <p:nvPr/>
        </p:nvSpPr>
        <p:spPr>
          <a:xfrm>
            <a:off x="2035794" y="4845630"/>
            <a:ext cx="98108" cy="1138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CH"/>
          </a:p>
        </p:txBody>
      </p:sp>
      <p:cxnSp>
        <p:nvCxnSpPr>
          <p:cNvPr id="101" name="Straight Connector 100">
            <a:extLst>
              <a:ext uri="{FF2B5EF4-FFF2-40B4-BE49-F238E27FC236}">
                <a16:creationId xmlns:a16="http://schemas.microsoft.com/office/drawing/2014/main" id="{76941C49-F008-4225-A6B9-93D29577FD6F}"/>
              </a:ext>
            </a:extLst>
          </p:cNvPr>
          <p:cNvCxnSpPr>
            <a:cxnSpLocks/>
          </p:cNvCxnSpPr>
          <p:nvPr/>
        </p:nvCxnSpPr>
        <p:spPr>
          <a:xfrm>
            <a:off x="1060500" y="4902543"/>
            <a:ext cx="101250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2" name="Straight Connector 101">
            <a:extLst>
              <a:ext uri="{FF2B5EF4-FFF2-40B4-BE49-F238E27FC236}">
                <a16:creationId xmlns:a16="http://schemas.microsoft.com/office/drawing/2014/main" id="{ADB8428A-D51C-4259-8F2F-7A89081B6A07}"/>
              </a:ext>
            </a:extLst>
          </p:cNvPr>
          <p:cNvCxnSpPr>
            <a:cxnSpLocks/>
          </p:cNvCxnSpPr>
          <p:nvPr/>
        </p:nvCxnSpPr>
        <p:spPr>
          <a:xfrm>
            <a:off x="2073008" y="4902543"/>
            <a:ext cx="0" cy="985588"/>
          </a:xfrm>
          <a:prstGeom prst="line">
            <a:avLst/>
          </a:prstGeom>
        </p:spPr>
        <p:style>
          <a:lnRef idx="2">
            <a:schemeClr val="accent2"/>
          </a:lnRef>
          <a:fillRef idx="0">
            <a:schemeClr val="accent2"/>
          </a:fillRef>
          <a:effectRef idx="1">
            <a:schemeClr val="accent2"/>
          </a:effectRef>
          <a:fontRef idx="minor">
            <a:schemeClr val="tx1"/>
          </a:fontRef>
        </p:style>
      </p:cxnSp>
      <p:sp>
        <p:nvSpPr>
          <p:cNvPr id="112" name="TextBox 111">
            <a:extLst>
              <a:ext uri="{FF2B5EF4-FFF2-40B4-BE49-F238E27FC236}">
                <a16:creationId xmlns:a16="http://schemas.microsoft.com/office/drawing/2014/main" id="{15A46138-210E-4A2A-A21A-6D61CBC1F7C6}"/>
              </a:ext>
            </a:extLst>
          </p:cNvPr>
          <p:cNvSpPr txBox="1"/>
          <p:nvPr/>
        </p:nvSpPr>
        <p:spPr>
          <a:xfrm>
            <a:off x="2877833" y="4412257"/>
            <a:ext cx="1524012" cy="307777"/>
          </a:xfrm>
          <a:prstGeom prst="rect">
            <a:avLst/>
          </a:prstGeom>
          <a:noFill/>
        </p:spPr>
        <p:txBody>
          <a:bodyPr wrap="square" rtlCol="0">
            <a:spAutoFit/>
          </a:bodyPr>
          <a:lstStyle/>
          <a:p>
            <a:r>
              <a:rPr lang="fr-CH" sz="1400" dirty="0">
                <a:latin typeface="+mj-lt"/>
              </a:rPr>
              <a:t>Courbe standard</a:t>
            </a:r>
          </a:p>
        </p:txBody>
      </p:sp>
      <p:sp>
        <p:nvSpPr>
          <p:cNvPr id="113" name="TextBox 112">
            <a:extLst>
              <a:ext uri="{FF2B5EF4-FFF2-40B4-BE49-F238E27FC236}">
                <a16:creationId xmlns:a16="http://schemas.microsoft.com/office/drawing/2014/main" id="{5EC0E0FD-DE8C-4C06-8B0D-8233721A831B}"/>
              </a:ext>
            </a:extLst>
          </p:cNvPr>
          <p:cNvSpPr txBox="1"/>
          <p:nvPr/>
        </p:nvSpPr>
        <p:spPr>
          <a:xfrm>
            <a:off x="2870855" y="5540894"/>
            <a:ext cx="2292667" cy="307777"/>
          </a:xfrm>
          <a:prstGeom prst="rect">
            <a:avLst/>
          </a:prstGeom>
          <a:noFill/>
        </p:spPr>
        <p:txBody>
          <a:bodyPr wrap="square" rtlCol="0">
            <a:spAutoFit/>
          </a:bodyPr>
          <a:lstStyle/>
          <a:p>
            <a:r>
              <a:rPr lang="fr-CH" sz="1400" dirty="0">
                <a:solidFill>
                  <a:schemeClr val="accent1"/>
                </a:solidFill>
                <a:latin typeface="+mj-lt"/>
              </a:rPr>
              <a:t>Echantillon 1: absence d’IL-2</a:t>
            </a:r>
          </a:p>
        </p:txBody>
      </p:sp>
      <p:sp>
        <p:nvSpPr>
          <p:cNvPr id="114" name="TextBox 113">
            <a:extLst>
              <a:ext uri="{FF2B5EF4-FFF2-40B4-BE49-F238E27FC236}">
                <a16:creationId xmlns:a16="http://schemas.microsoft.com/office/drawing/2014/main" id="{52E46E13-70E2-4AF7-B4DD-3CE0E49E31E3}"/>
              </a:ext>
            </a:extLst>
          </p:cNvPr>
          <p:cNvSpPr txBox="1"/>
          <p:nvPr/>
        </p:nvSpPr>
        <p:spPr>
          <a:xfrm>
            <a:off x="2870855" y="4732331"/>
            <a:ext cx="2292667" cy="307777"/>
          </a:xfrm>
          <a:prstGeom prst="rect">
            <a:avLst/>
          </a:prstGeom>
          <a:noFill/>
        </p:spPr>
        <p:txBody>
          <a:bodyPr wrap="square" rtlCol="0">
            <a:spAutoFit/>
          </a:bodyPr>
          <a:lstStyle/>
          <a:p>
            <a:r>
              <a:rPr lang="fr-CH" sz="1400" dirty="0">
                <a:solidFill>
                  <a:schemeClr val="accent2"/>
                </a:solidFill>
                <a:latin typeface="+mj-lt"/>
              </a:rPr>
              <a:t>Echantillon 2: IL-2 élevé</a:t>
            </a:r>
          </a:p>
        </p:txBody>
      </p:sp>
      <p:cxnSp>
        <p:nvCxnSpPr>
          <p:cNvPr id="116" name="Straight Arrow Connector 115">
            <a:extLst>
              <a:ext uri="{FF2B5EF4-FFF2-40B4-BE49-F238E27FC236}">
                <a16:creationId xmlns:a16="http://schemas.microsoft.com/office/drawing/2014/main" id="{A08F590A-6246-4C6F-A11B-E57156E0D606}"/>
              </a:ext>
            </a:extLst>
          </p:cNvPr>
          <p:cNvCxnSpPr>
            <a:cxnSpLocks/>
          </p:cNvCxnSpPr>
          <p:nvPr/>
        </p:nvCxnSpPr>
        <p:spPr>
          <a:xfrm flipH="1">
            <a:off x="2354603" y="4595698"/>
            <a:ext cx="516253" cy="6037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7" name="Straight Arrow Connector 116">
            <a:extLst>
              <a:ext uri="{FF2B5EF4-FFF2-40B4-BE49-F238E27FC236}">
                <a16:creationId xmlns:a16="http://schemas.microsoft.com/office/drawing/2014/main" id="{C3BD1B40-6DAE-437E-8517-D34CE083935C}"/>
              </a:ext>
            </a:extLst>
          </p:cNvPr>
          <p:cNvCxnSpPr>
            <a:cxnSpLocks/>
            <a:stCxn id="114" idx="1"/>
          </p:cNvCxnSpPr>
          <p:nvPr/>
        </p:nvCxnSpPr>
        <p:spPr>
          <a:xfrm flipH="1">
            <a:off x="2160037" y="4886220"/>
            <a:ext cx="710818" cy="1978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19" name="Straight Arrow Connector 118">
            <a:extLst>
              <a:ext uri="{FF2B5EF4-FFF2-40B4-BE49-F238E27FC236}">
                <a16:creationId xmlns:a16="http://schemas.microsoft.com/office/drawing/2014/main" id="{AF0ECE5A-B76C-4F6B-BFBE-26AF46F74C3D}"/>
              </a:ext>
            </a:extLst>
          </p:cNvPr>
          <p:cNvCxnSpPr>
            <a:cxnSpLocks/>
            <a:stCxn id="113" idx="1"/>
          </p:cNvCxnSpPr>
          <p:nvPr/>
        </p:nvCxnSpPr>
        <p:spPr>
          <a:xfrm flipH="1">
            <a:off x="1584445" y="5694783"/>
            <a:ext cx="1286410" cy="239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26" name="Picture 125">
            <a:extLst>
              <a:ext uri="{FF2B5EF4-FFF2-40B4-BE49-F238E27FC236}">
                <a16:creationId xmlns:a16="http://schemas.microsoft.com/office/drawing/2014/main" id="{43B29726-87E7-451A-B282-514ED7BC06A3}"/>
              </a:ext>
            </a:extLst>
          </p:cNvPr>
          <p:cNvPicPr>
            <a:picLocks noChangeAspect="1"/>
          </p:cNvPicPr>
          <p:nvPr/>
        </p:nvPicPr>
        <p:blipFill rotWithShape="1">
          <a:blip r:embed="rId4"/>
          <a:srcRect l="-21" t="7797" r="79869" b="33755"/>
          <a:stretch/>
        </p:blipFill>
        <p:spPr>
          <a:xfrm>
            <a:off x="6629400" y="4205893"/>
            <a:ext cx="1144197" cy="1703330"/>
          </a:xfrm>
          <a:prstGeom prst="rect">
            <a:avLst/>
          </a:prstGeom>
        </p:spPr>
      </p:pic>
      <p:sp>
        <p:nvSpPr>
          <p:cNvPr id="127" name="TextBox 126">
            <a:extLst>
              <a:ext uri="{FF2B5EF4-FFF2-40B4-BE49-F238E27FC236}">
                <a16:creationId xmlns:a16="http://schemas.microsoft.com/office/drawing/2014/main" id="{CA74CD8B-1193-486E-847B-437A0098C446}"/>
              </a:ext>
            </a:extLst>
          </p:cNvPr>
          <p:cNvSpPr txBox="1"/>
          <p:nvPr/>
        </p:nvSpPr>
        <p:spPr>
          <a:xfrm rot="18542185">
            <a:off x="6911418" y="5819046"/>
            <a:ext cx="956023" cy="461665"/>
          </a:xfrm>
          <a:prstGeom prst="rect">
            <a:avLst/>
          </a:prstGeom>
          <a:noFill/>
        </p:spPr>
        <p:txBody>
          <a:bodyPr wrap="square" rtlCol="0">
            <a:spAutoFit/>
          </a:bodyPr>
          <a:lstStyle/>
          <a:p>
            <a:r>
              <a:rPr lang="fr-CH" sz="1200">
                <a:latin typeface="Times New Roman" panose="02020603050405020304" pitchFamily="18" charset="0"/>
                <a:cs typeface="Times New Roman" panose="02020603050405020304" pitchFamily="18" charset="0"/>
              </a:rPr>
              <a:t>Resting</a:t>
            </a:r>
          </a:p>
          <a:p>
            <a:r>
              <a:rPr lang="fr-CH" sz="1200">
                <a:latin typeface="Times New Roman" panose="02020603050405020304" pitchFamily="18" charset="0"/>
                <a:cs typeface="Times New Roman" panose="02020603050405020304" pitchFamily="18" charset="0"/>
              </a:rPr>
              <a:t>Activated</a:t>
            </a:r>
          </a:p>
        </p:txBody>
      </p:sp>
      <p:sp>
        <p:nvSpPr>
          <p:cNvPr id="128" name="Arrow: Right 127">
            <a:extLst>
              <a:ext uri="{FF2B5EF4-FFF2-40B4-BE49-F238E27FC236}">
                <a16:creationId xmlns:a16="http://schemas.microsoft.com/office/drawing/2014/main" id="{01A37A74-1121-4DC0-8E8D-A8B45E4313BD}"/>
              </a:ext>
            </a:extLst>
          </p:cNvPr>
          <p:cNvSpPr/>
          <p:nvPr/>
        </p:nvSpPr>
        <p:spPr>
          <a:xfrm rot="5400000">
            <a:off x="4970206" y="3605981"/>
            <a:ext cx="560439" cy="681828"/>
          </a:xfrm>
          <a:prstGeom prst="rightArrow">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fr-CH"/>
              <a:t> </a:t>
            </a:r>
          </a:p>
        </p:txBody>
      </p:sp>
      <p:sp>
        <p:nvSpPr>
          <p:cNvPr id="129" name="Arrow: Right 128">
            <a:extLst>
              <a:ext uri="{FF2B5EF4-FFF2-40B4-BE49-F238E27FC236}">
                <a16:creationId xmlns:a16="http://schemas.microsoft.com/office/drawing/2014/main" id="{6BDD0B6F-F8F0-450A-9A50-F346B136E116}"/>
              </a:ext>
            </a:extLst>
          </p:cNvPr>
          <p:cNvSpPr/>
          <p:nvPr/>
        </p:nvSpPr>
        <p:spPr>
          <a:xfrm>
            <a:off x="5773720" y="4886219"/>
            <a:ext cx="560439" cy="681828"/>
          </a:xfrm>
          <a:prstGeom prst="rightArrow">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fr-CH"/>
              <a:t> </a:t>
            </a:r>
          </a:p>
        </p:txBody>
      </p:sp>
      <p:sp>
        <p:nvSpPr>
          <p:cNvPr id="64" name="Rectangle 63">
            <a:extLst>
              <a:ext uri="{FF2B5EF4-FFF2-40B4-BE49-F238E27FC236}">
                <a16:creationId xmlns:a16="http://schemas.microsoft.com/office/drawing/2014/main" id="{BF04DA2C-9284-B04D-B4E8-B16D782C17F5}"/>
              </a:ext>
            </a:extLst>
          </p:cNvPr>
          <p:cNvSpPr/>
          <p:nvPr/>
        </p:nvSpPr>
        <p:spPr>
          <a:xfrm>
            <a:off x="2018933" y="1113403"/>
            <a:ext cx="1300473" cy="203967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400">
              <a:latin typeface="Palatino" charset="0"/>
              <a:ea typeface="Palatino" charset="0"/>
              <a:cs typeface="Palatino" charset="0"/>
            </a:endParaRPr>
          </a:p>
        </p:txBody>
      </p:sp>
      <p:grpSp>
        <p:nvGrpSpPr>
          <p:cNvPr id="65" name="Group 10">
            <a:extLst>
              <a:ext uri="{FF2B5EF4-FFF2-40B4-BE49-F238E27FC236}">
                <a16:creationId xmlns:a16="http://schemas.microsoft.com/office/drawing/2014/main" id="{2EB75C12-5500-B745-80E0-5F8DB550914C}"/>
              </a:ext>
            </a:extLst>
          </p:cNvPr>
          <p:cNvGrpSpPr/>
          <p:nvPr/>
        </p:nvGrpSpPr>
        <p:grpSpPr>
          <a:xfrm>
            <a:off x="2016013" y="1137073"/>
            <a:ext cx="1291590" cy="2051329"/>
            <a:chOff x="941070" y="1721157"/>
            <a:chExt cx="586740" cy="675333"/>
          </a:xfrm>
        </p:grpSpPr>
        <p:cxnSp>
          <p:nvCxnSpPr>
            <p:cNvPr id="66" name="Straight Connector 11">
              <a:extLst>
                <a:ext uri="{FF2B5EF4-FFF2-40B4-BE49-F238E27FC236}">
                  <a16:creationId xmlns:a16="http://schemas.microsoft.com/office/drawing/2014/main" id="{905FFBE2-906D-2642-8C38-B4A1B0422E27}"/>
                </a:ext>
              </a:extLst>
            </p:cNvPr>
            <p:cNvCxnSpPr>
              <a:cxnSpLocks/>
            </p:cNvCxnSpPr>
            <p:nvPr/>
          </p:nvCxnSpPr>
          <p:spPr>
            <a:xfrm flipH="1">
              <a:off x="941070" y="1721157"/>
              <a:ext cx="8986" cy="675333"/>
            </a:xfrm>
            <a:prstGeom prst="line">
              <a:avLst/>
            </a:prstGeom>
          </p:spPr>
          <p:style>
            <a:lnRef idx="2">
              <a:schemeClr val="accent3"/>
            </a:lnRef>
            <a:fillRef idx="0">
              <a:schemeClr val="accent3"/>
            </a:fillRef>
            <a:effectRef idx="1">
              <a:schemeClr val="accent3"/>
            </a:effectRef>
            <a:fontRef idx="minor">
              <a:schemeClr val="tx1"/>
            </a:fontRef>
          </p:style>
        </p:cxnSp>
        <p:cxnSp>
          <p:nvCxnSpPr>
            <p:cNvPr id="70" name="Straight Connector 12">
              <a:extLst>
                <a:ext uri="{FF2B5EF4-FFF2-40B4-BE49-F238E27FC236}">
                  <a16:creationId xmlns:a16="http://schemas.microsoft.com/office/drawing/2014/main" id="{DE4B9E81-DDAA-1B4D-BA9D-1B9656F3A60E}"/>
                </a:ext>
              </a:extLst>
            </p:cNvPr>
            <p:cNvCxnSpPr>
              <a:cxnSpLocks/>
            </p:cNvCxnSpPr>
            <p:nvPr/>
          </p:nvCxnSpPr>
          <p:spPr>
            <a:xfrm>
              <a:off x="1527810" y="1726824"/>
              <a:ext cx="0" cy="669666"/>
            </a:xfrm>
            <a:prstGeom prst="line">
              <a:avLst/>
            </a:prstGeom>
          </p:spPr>
          <p:style>
            <a:lnRef idx="2">
              <a:schemeClr val="accent3"/>
            </a:lnRef>
            <a:fillRef idx="0">
              <a:schemeClr val="accent3"/>
            </a:fillRef>
            <a:effectRef idx="1">
              <a:schemeClr val="accent3"/>
            </a:effectRef>
            <a:fontRef idx="minor">
              <a:schemeClr val="tx1"/>
            </a:fontRef>
          </p:style>
        </p:cxnSp>
        <p:cxnSp>
          <p:nvCxnSpPr>
            <p:cNvPr id="71" name="Straight Connector 13">
              <a:extLst>
                <a:ext uri="{FF2B5EF4-FFF2-40B4-BE49-F238E27FC236}">
                  <a16:creationId xmlns:a16="http://schemas.microsoft.com/office/drawing/2014/main" id="{2DB96753-0167-A94B-9170-962FAECF3323}"/>
                </a:ext>
              </a:extLst>
            </p:cNvPr>
            <p:cNvCxnSpPr>
              <a:cxnSpLocks/>
            </p:cNvCxnSpPr>
            <p:nvPr/>
          </p:nvCxnSpPr>
          <p:spPr>
            <a:xfrm rot="5400000">
              <a:off x="1234440" y="2103120"/>
              <a:ext cx="0" cy="586740"/>
            </a:xfrm>
            <a:prstGeom prst="line">
              <a:avLst/>
            </a:prstGeom>
          </p:spPr>
          <p:style>
            <a:lnRef idx="2">
              <a:schemeClr val="accent3"/>
            </a:lnRef>
            <a:fillRef idx="0">
              <a:schemeClr val="accent3"/>
            </a:fillRef>
            <a:effectRef idx="1">
              <a:schemeClr val="accent3"/>
            </a:effectRef>
            <a:fontRef idx="minor">
              <a:schemeClr val="tx1"/>
            </a:fontRef>
          </p:style>
        </p:cxnSp>
      </p:grpSp>
      <p:pic>
        <p:nvPicPr>
          <p:cNvPr id="72" name="Picture 197" descr="Ige">
            <a:extLst>
              <a:ext uri="{FF2B5EF4-FFF2-40B4-BE49-F238E27FC236}">
                <a16:creationId xmlns:a16="http://schemas.microsoft.com/office/drawing/2014/main" id="{F01E2A68-67E8-5948-AF5F-00D1DEC59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30587">
            <a:off x="2087284" y="2635919"/>
            <a:ext cx="568710" cy="581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5" name="Picture 197" descr="Ige">
            <a:extLst>
              <a:ext uri="{FF2B5EF4-FFF2-40B4-BE49-F238E27FC236}">
                <a16:creationId xmlns:a16="http://schemas.microsoft.com/office/drawing/2014/main" id="{8222ECCC-C657-A543-A0DC-0840453E7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30587">
            <a:off x="2667622" y="2635919"/>
            <a:ext cx="568710" cy="581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 name="Oval 16">
            <a:extLst>
              <a:ext uri="{FF2B5EF4-FFF2-40B4-BE49-F238E27FC236}">
                <a16:creationId xmlns:a16="http://schemas.microsoft.com/office/drawing/2014/main" id="{4DB1F67C-CB9B-E040-9463-6D26BFAF84F1}"/>
              </a:ext>
            </a:extLst>
          </p:cNvPr>
          <p:cNvSpPr/>
          <p:nvPr/>
        </p:nvSpPr>
        <p:spPr>
          <a:xfrm>
            <a:off x="2647177" y="2569722"/>
            <a:ext cx="121920" cy="2133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400">
              <a:latin typeface="Palatino" charset="0"/>
              <a:ea typeface="Palatino" charset="0"/>
              <a:cs typeface="Palatino" charset="0"/>
            </a:endParaRPr>
          </a:p>
        </p:txBody>
      </p:sp>
      <p:sp>
        <p:nvSpPr>
          <p:cNvPr id="81" name="Oval 17">
            <a:extLst>
              <a:ext uri="{FF2B5EF4-FFF2-40B4-BE49-F238E27FC236}">
                <a16:creationId xmlns:a16="http://schemas.microsoft.com/office/drawing/2014/main" id="{A716240A-A22D-DB4C-9464-B30D7226F14C}"/>
              </a:ext>
            </a:extLst>
          </p:cNvPr>
          <p:cNvSpPr/>
          <p:nvPr/>
        </p:nvSpPr>
        <p:spPr>
          <a:xfrm>
            <a:off x="3120226" y="2569722"/>
            <a:ext cx="121920" cy="2133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400">
              <a:latin typeface="Palatino" charset="0"/>
              <a:ea typeface="Palatino" charset="0"/>
              <a:cs typeface="Palatino" charset="0"/>
            </a:endParaRPr>
          </a:p>
        </p:txBody>
      </p:sp>
      <p:sp>
        <p:nvSpPr>
          <p:cNvPr id="82" name="Oval 18">
            <a:extLst>
              <a:ext uri="{FF2B5EF4-FFF2-40B4-BE49-F238E27FC236}">
                <a16:creationId xmlns:a16="http://schemas.microsoft.com/office/drawing/2014/main" id="{F04C454F-7FFD-B149-9AB3-E8BDD3C9AA5B}"/>
              </a:ext>
            </a:extLst>
          </p:cNvPr>
          <p:cNvSpPr/>
          <p:nvPr/>
        </p:nvSpPr>
        <p:spPr>
          <a:xfrm>
            <a:off x="2081470" y="2558800"/>
            <a:ext cx="121920" cy="2133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400">
              <a:latin typeface="Palatino" charset="0"/>
              <a:ea typeface="Palatino" charset="0"/>
              <a:cs typeface="Palatino" charset="0"/>
            </a:endParaRPr>
          </a:p>
        </p:txBody>
      </p:sp>
      <p:grpSp>
        <p:nvGrpSpPr>
          <p:cNvPr id="84" name="Group 32">
            <a:extLst>
              <a:ext uri="{FF2B5EF4-FFF2-40B4-BE49-F238E27FC236}">
                <a16:creationId xmlns:a16="http://schemas.microsoft.com/office/drawing/2014/main" id="{F09F72FB-1B4D-6149-8EF5-3E41EDDAE336}"/>
              </a:ext>
            </a:extLst>
          </p:cNvPr>
          <p:cNvGrpSpPr/>
          <p:nvPr/>
        </p:nvGrpSpPr>
        <p:grpSpPr>
          <a:xfrm rot="10800000">
            <a:off x="2209396" y="1624323"/>
            <a:ext cx="581411" cy="583542"/>
            <a:chOff x="6522927" y="1717088"/>
            <a:chExt cx="581411" cy="583542"/>
          </a:xfrm>
        </p:grpSpPr>
        <p:pic>
          <p:nvPicPr>
            <p:cNvPr id="85" name="Picture 197" descr="Ige">
              <a:extLst>
                <a:ext uri="{FF2B5EF4-FFF2-40B4-BE49-F238E27FC236}">
                  <a16:creationId xmlns:a16="http://schemas.microsoft.com/office/drawing/2014/main" id="{EDFB8051-66BE-B145-9CE1-AAC98C807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72470">
              <a:off x="6535628" y="1719028"/>
              <a:ext cx="568710" cy="581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6" name="Picture 197" descr="Ige">
              <a:extLst>
                <a:ext uri="{FF2B5EF4-FFF2-40B4-BE49-F238E27FC236}">
                  <a16:creationId xmlns:a16="http://schemas.microsoft.com/office/drawing/2014/main" id="{7C135CCA-74E9-AE40-9BB7-35F0DF7BD0C8}"/>
                </a:ext>
              </a:extLst>
            </p:cNvPr>
            <p:cNvPicPr>
              <a:picLocks noChangeAspect="1" noChangeArrowheads="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b="66045"/>
            <a:stretch/>
          </p:blipFill>
          <p:spPr bwMode="auto">
            <a:xfrm rot="21372470">
              <a:off x="6522927" y="1717088"/>
              <a:ext cx="568710" cy="1974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87" name="Oval 35">
            <a:extLst>
              <a:ext uri="{FF2B5EF4-FFF2-40B4-BE49-F238E27FC236}">
                <a16:creationId xmlns:a16="http://schemas.microsoft.com/office/drawing/2014/main" id="{B1CC83AB-AE48-9247-86BB-45A08B154DA6}"/>
              </a:ext>
            </a:extLst>
          </p:cNvPr>
          <p:cNvSpPr/>
          <p:nvPr/>
        </p:nvSpPr>
        <p:spPr>
          <a:xfrm>
            <a:off x="2439966" y="1535647"/>
            <a:ext cx="312420" cy="28194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a:latin typeface="Palatino" charset="0"/>
                <a:ea typeface="Palatino" charset="0"/>
                <a:cs typeface="Palatino" charset="0"/>
              </a:rPr>
              <a:t>E</a:t>
            </a:r>
          </a:p>
        </p:txBody>
      </p:sp>
      <p:sp>
        <p:nvSpPr>
          <p:cNvPr id="88" name="Arc 87">
            <a:extLst>
              <a:ext uri="{FF2B5EF4-FFF2-40B4-BE49-F238E27FC236}">
                <a16:creationId xmlns:a16="http://schemas.microsoft.com/office/drawing/2014/main" id="{4DEC81AE-AF71-7348-9FEF-7EC27F5D02CA}"/>
              </a:ext>
            </a:extLst>
          </p:cNvPr>
          <p:cNvSpPr/>
          <p:nvPr/>
        </p:nvSpPr>
        <p:spPr>
          <a:xfrm flipV="1">
            <a:off x="2603380" y="1167300"/>
            <a:ext cx="480060" cy="430319"/>
          </a:xfrm>
          <a:prstGeom prst="arc">
            <a:avLst>
              <a:gd name="adj1" fmla="val 10710013"/>
              <a:gd name="adj2" fmla="val 0"/>
            </a:avLst>
          </a:prstGeom>
          <a:ln>
            <a:headEnd type="none" w="med" len="med"/>
            <a:tailEnd type="arrow" w="med" len="med"/>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fr-CH" sz="1400">
              <a:latin typeface="Palatino" charset="0"/>
              <a:ea typeface="Palatino" charset="0"/>
              <a:cs typeface="Palatino" charset="0"/>
            </a:endParaRPr>
          </a:p>
        </p:txBody>
      </p:sp>
      <p:sp>
        <p:nvSpPr>
          <p:cNvPr id="89" name="Oval 38">
            <a:extLst>
              <a:ext uri="{FF2B5EF4-FFF2-40B4-BE49-F238E27FC236}">
                <a16:creationId xmlns:a16="http://schemas.microsoft.com/office/drawing/2014/main" id="{980FBA8F-2BAE-4343-A38F-FFA563A3C7EF}"/>
              </a:ext>
            </a:extLst>
          </p:cNvPr>
          <p:cNvSpPr/>
          <p:nvPr/>
        </p:nvSpPr>
        <p:spPr>
          <a:xfrm>
            <a:off x="2343652" y="1154288"/>
            <a:ext cx="312420" cy="28194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solidFill>
                  <a:schemeClr val="bg1">
                    <a:lumMod val="75000"/>
                  </a:schemeClr>
                </a:solidFill>
                <a:latin typeface="Palatino" charset="0"/>
                <a:ea typeface="Palatino" charset="0"/>
                <a:cs typeface="Palatino" charset="0"/>
              </a:rPr>
              <a:t>S</a:t>
            </a:r>
          </a:p>
        </p:txBody>
      </p:sp>
      <p:sp>
        <p:nvSpPr>
          <p:cNvPr id="90" name="Oval 39">
            <a:extLst>
              <a:ext uri="{FF2B5EF4-FFF2-40B4-BE49-F238E27FC236}">
                <a16:creationId xmlns:a16="http://schemas.microsoft.com/office/drawing/2014/main" id="{9BAEFC3D-CFD6-0449-A14E-46CD30AC2ACC}"/>
              </a:ext>
            </a:extLst>
          </p:cNvPr>
          <p:cNvSpPr/>
          <p:nvPr/>
        </p:nvSpPr>
        <p:spPr>
          <a:xfrm>
            <a:off x="2908866" y="1146021"/>
            <a:ext cx="312420" cy="28194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solidFill>
                  <a:srgbClr val="FFC000"/>
                </a:solidFill>
                <a:latin typeface="Palatino" charset="0"/>
                <a:ea typeface="Palatino" charset="0"/>
                <a:cs typeface="Palatino" charset="0"/>
              </a:rPr>
              <a:t>S</a:t>
            </a:r>
          </a:p>
        </p:txBody>
      </p:sp>
      <p:cxnSp>
        <p:nvCxnSpPr>
          <p:cNvPr id="91" name="Straight Arrow Connector 42">
            <a:extLst>
              <a:ext uri="{FF2B5EF4-FFF2-40B4-BE49-F238E27FC236}">
                <a16:creationId xmlns:a16="http://schemas.microsoft.com/office/drawing/2014/main" id="{272E56A8-1837-A74F-B48F-99DAE714B61A}"/>
              </a:ext>
            </a:extLst>
          </p:cNvPr>
          <p:cNvCxnSpPr>
            <a:cxnSpLocks/>
            <a:endCxn id="91" idx="6"/>
          </p:cNvCxnSpPr>
          <p:nvPr/>
        </p:nvCxnSpPr>
        <p:spPr>
          <a:xfrm flipH="1" flipV="1">
            <a:off x="3242146" y="2676402"/>
            <a:ext cx="425470" cy="15731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2" name="Straight Arrow Connector 43">
            <a:extLst>
              <a:ext uri="{FF2B5EF4-FFF2-40B4-BE49-F238E27FC236}">
                <a16:creationId xmlns:a16="http://schemas.microsoft.com/office/drawing/2014/main" id="{BBCE5877-B77A-7B46-895A-07BBFEF3A069}"/>
              </a:ext>
            </a:extLst>
          </p:cNvPr>
          <p:cNvCxnSpPr>
            <a:cxnSpLocks/>
          </p:cNvCxnSpPr>
          <p:nvPr/>
        </p:nvCxnSpPr>
        <p:spPr>
          <a:xfrm flipH="1" flipV="1">
            <a:off x="3082767" y="1709767"/>
            <a:ext cx="408490" cy="3125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93" name="Picture 197" descr="Ige">
            <a:extLst>
              <a:ext uri="{FF2B5EF4-FFF2-40B4-BE49-F238E27FC236}">
                <a16:creationId xmlns:a16="http://schemas.microsoft.com/office/drawing/2014/main" id="{3B96664D-B008-6E4E-AEE2-74E6305498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021714">
            <a:off x="2042281" y="2063019"/>
            <a:ext cx="568710" cy="581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4" name="Picture 197" descr="Ige">
            <a:extLst>
              <a:ext uri="{FF2B5EF4-FFF2-40B4-BE49-F238E27FC236}">
                <a16:creationId xmlns:a16="http://schemas.microsoft.com/office/drawing/2014/main" id="{7D0754D0-0196-B040-9AA1-24796DBAB8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538481">
            <a:off x="2724466" y="2091353"/>
            <a:ext cx="568710" cy="581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5" name="Group 67">
            <a:extLst>
              <a:ext uri="{FF2B5EF4-FFF2-40B4-BE49-F238E27FC236}">
                <a16:creationId xmlns:a16="http://schemas.microsoft.com/office/drawing/2014/main" id="{B4B7C568-3CF9-B54F-9941-22B980BA7D7A}"/>
              </a:ext>
            </a:extLst>
          </p:cNvPr>
          <p:cNvGrpSpPr/>
          <p:nvPr/>
        </p:nvGrpSpPr>
        <p:grpSpPr>
          <a:xfrm rot="10800000">
            <a:off x="2545437" y="1685327"/>
            <a:ext cx="581411" cy="583542"/>
            <a:chOff x="6522927" y="1717088"/>
            <a:chExt cx="581411" cy="583542"/>
          </a:xfrm>
        </p:grpSpPr>
        <p:pic>
          <p:nvPicPr>
            <p:cNvPr id="96" name="Picture 197" descr="Ige">
              <a:extLst>
                <a:ext uri="{FF2B5EF4-FFF2-40B4-BE49-F238E27FC236}">
                  <a16:creationId xmlns:a16="http://schemas.microsoft.com/office/drawing/2014/main" id="{E9CBCA64-1BAD-A74B-BD76-4730095885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72470">
              <a:off x="6535628" y="1719028"/>
              <a:ext cx="568710" cy="581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8" name="Picture 197" descr="Ige">
              <a:extLst>
                <a:ext uri="{FF2B5EF4-FFF2-40B4-BE49-F238E27FC236}">
                  <a16:creationId xmlns:a16="http://schemas.microsoft.com/office/drawing/2014/main" id="{CECA7FAA-D2E0-F94F-85A9-837C35D0BEA6}"/>
                </a:ext>
              </a:extLst>
            </p:cNvPr>
            <p:cNvPicPr>
              <a:picLocks noChangeAspect="1" noChangeArrowheads="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b="66045"/>
            <a:stretch/>
          </p:blipFill>
          <p:spPr bwMode="auto">
            <a:xfrm rot="21372470">
              <a:off x="6522927" y="1717088"/>
              <a:ext cx="568710" cy="1974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99" name="Oval 70">
            <a:extLst>
              <a:ext uri="{FF2B5EF4-FFF2-40B4-BE49-F238E27FC236}">
                <a16:creationId xmlns:a16="http://schemas.microsoft.com/office/drawing/2014/main" id="{08645A7B-9F24-9146-BA81-EBA0408A0D9B}"/>
              </a:ext>
            </a:extLst>
          </p:cNvPr>
          <p:cNvSpPr/>
          <p:nvPr/>
        </p:nvSpPr>
        <p:spPr>
          <a:xfrm>
            <a:off x="2776007" y="1596651"/>
            <a:ext cx="312420" cy="28194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a:latin typeface="Palatino" charset="0"/>
                <a:ea typeface="Palatino" charset="0"/>
                <a:cs typeface="Palatino" charset="0"/>
              </a:rPr>
              <a:t>E</a:t>
            </a:r>
          </a:p>
        </p:txBody>
      </p:sp>
      <p:cxnSp>
        <p:nvCxnSpPr>
          <p:cNvPr id="103" name="Straight Arrow Connector 72">
            <a:extLst>
              <a:ext uri="{FF2B5EF4-FFF2-40B4-BE49-F238E27FC236}">
                <a16:creationId xmlns:a16="http://schemas.microsoft.com/office/drawing/2014/main" id="{578B2A8E-2FA0-DF4C-9697-405CEA8E7843}"/>
              </a:ext>
            </a:extLst>
          </p:cNvPr>
          <p:cNvCxnSpPr>
            <a:cxnSpLocks/>
          </p:cNvCxnSpPr>
          <p:nvPr/>
        </p:nvCxnSpPr>
        <p:spPr>
          <a:xfrm flipH="1" flipV="1">
            <a:off x="3079941" y="2218691"/>
            <a:ext cx="408490" cy="3125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4" name="Rectangle 103">
            <a:extLst>
              <a:ext uri="{FF2B5EF4-FFF2-40B4-BE49-F238E27FC236}">
                <a16:creationId xmlns:a16="http://schemas.microsoft.com/office/drawing/2014/main" id="{35D7CC37-5489-DC4A-8368-58FA30BA1861}"/>
              </a:ext>
            </a:extLst>
          </p:cNvPr>
          <p:cNvSpPr/>
          <p:nvPr/>
        </p:nvSpPr>
        <p:spPr>
          <a:xfrm>
            <a:off x="522779" y="1095252"/>
            <a:ext cx="1300473" cy="203967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400">
              <a:latin typeface="Palatino" charset="0"/>
              <a:ea typeface="Palatino" charset="0"/>
              <a:cs typeface="Palatino" charset="0"/>
            </a:endParaRPr>
          </a:p>
        </p:txBody>
      </p:sp>
    </p:spTree>
    <p:extLst>
      <p:ext uri="{BB962C8B-B14F-4D97-AF65-F5344CB8AC3E}">
        <p14:creationId xmlns:p14="http://schemas.microsoft.com/office/powerpoint/2010/main" val="380965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_Bar"/>
          <p:cNvSpPr/>
          <p:nvPr/>
        </p:nvSpPr>
        <p:spPr>
          <a:xfrm>
            <a:off x="1060" y="857250"/>
            <a:ext cx="8098325" cy="47219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Red_Bar"/>
          <p:cNvPicPr>
            <a:picLocks noChangeAspect="1"/>
          </p:cNvPicPr>
          <p:nvPr/>
        </p:nvPicPr>
        <p:blipFill rotWithShape="1">
          <a:blip r:embed="rId2">
            <a:extLst>
              <a:ext uri="{28A0092B-C50C-407E-A947-70E740481C1C}">
                <a14:useLocalDpi xmlns:a14="http://schemas.microsoft.com/office/drawing/2010/main" val="0"/>
              </a:ext>
            </a:extLst>
          </a:blip>
          <a:srcRect r="98164" b="90820"/>
          <a:stretch/>
        </p:blipFill>
        <p:spPr>
          <a:xfrm>
            <a:off x="1058" y="857250"/>
            <a:ext cx="167907" cy="472190"/>
          </a:xfrm>
          <a:prstGeom prst="rect">
            <a:avLst/>
          </a:prstGeom>
        </p:spPr>
      </p:pic>
      <p:sp>
        <p:nvSpPr>
          <p:cNvPr id="6" name="Title"/>
          <p:cNvSpPr txBox="1"/>
          <p:nvPr/>
        </p:nvSpPr>
        <p:spPr>
          <a:xfrm>
            <a:off x="168966" y="949073"/>
            <a:ext cx="8581495" cy="311624"/>
          </a:xfrm>
          <a:prstGeom prst="rect">
            <a:avLst/>
          </a:prstGeom>
          <a:noFill/>
        </p:spPr>
        <p:txBody>
          <a:bodyPr wrap="square" rtlCol="0">
            <a:spAutoFit/>
          </a:bodyPr>
          <a:lstStyle/>
          <a:p>
            <a:r>
              <a:rPr lang="fr-CH" sz="1425" dirty="0">
                <a:solidFill>
                  <a:schemeClr val="bg1"/>
                </a:solidFill>
                <a:latin typeface="Palatino" charset="0"/>
                <a:ea typeface="Palatino" charset="0"/>
                <a:cs typeface="Palatino" charset="0"/>
              </a:rPr>
              <a:t>Exemple : quantification d’une cytokine dans le sérum ou dans le surnageant de culture cellulaire</a:t>
            </a:r>
            <a:endParaRPr lang="en-US" sz="1425" dirty="0">
              <a:solidFill>
                <a:schemeClr val="bg1"/>
              </a:solidFill>
              <a:latin typeface="Palatino" charset="0"/>
              <a:ea typeface="Palatino" charset="0"/>
              <a:cs typeface="Palatino" charset="0"/>
            </a:endParaRPr>
          </a:p>
        </p:txBody>
      </p:sp>
      <p:sp>
        <p:nvSpPr>
          <p:cNvPr id="7" name="Rectangle 6">
            <a:extLst>
              <a:ext uri="{FF2B5EF4-FFF2-40B4-BE49-F238E27FC236}">
                <a16:creationId xmlns:a16="http://schemas.microsoft.com/office/drawing/2014/main" id="{0B748448-3210-453D-B992-8030E3669F00}"/>
              </a:ext>
            </a:extLst>
          </p:cNvPr>
          <p:cNvSpPr/>
          <p:nvPr/>
        </p:nvSpPr>
        <p:spPr>
          <a:xfrm>
            <a:off x="1631868" y="1629518"/>
            <a:ext cx="4179878" cy="22238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a:latin typeface="Palatino" charset="0"/>
              <a:ea typeface="Palatino" charset="0"/>
              <a:cs typeface="Palatino" charset="0"/>
            </a:endParaRPr>
          </a:p>
        </p:txBody>
      </p:sp>
      <p:sp>
        <p:nvSpPr>
          <p:cNvPr id="8" name="Rectangle 7">
            <a:extLst>
              <a:ext uri="{FF2B5EF4-FFF2-40B4-BE49-F238E27FC236}">
                <a16:creationId xmlns:a16="http://schemas.microsoft.com/office/drawing/2014/main" id="{3B2D9FC8-35E2-4F53-A8A7-8E40736BF86D}"/>
              </a:ext>
            </a:extLst>
          </p:cNvPr>
          <p:cNvSpPr/>
          <p:nvPr/>
        </p:nvSpPr>
        <p:spPr>
          <a:xfrm>
            <a:off x="6154768" y="4018723"/>
            <a:ext cx="1478980" cy="18065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a:latin typeface="Palatino" charset="0"/>
              <a:ea typeface="Palatino" charset="0"/>
              <a:cs typeface="Palatino" charset="0"/>
            </a:endParaRPr>
          </a:p>
        </p:txBody>
      </p:sp>
      <p:sp>
        <p:nvSpPr>
          <p:cNvPr id="9" name="Rectangle 8">
            <a:extLst>
              <a:ext uri="{FF2B5EF4-FFF2-40B4-BE49-F238E27FC236}">
                <a16:creationId xmlns:a16="http://schemas.microsoft.com/office/drawing/2014/main" id="{60F4D7CA-DCDC-4DDA-8809-4BA5A78625A0}"/>
              </a:ext>
            </a:extLst>
          </p:cNvPr>
          <p:cNvSpPr/>
          <p:nvPr/>
        </p:nvSpPr>
        <p:spPr>
          <a:xfrm>
            <a:off x="1631868" y="4010971"/>
            <a:ext cx="4179878" cy="18065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a:latin typeface="Palatino" charset="0"/>
              <a:ea typeface="Palatino" charset="0"/>
              <a:cs typeface="Palatino" charset="0"/>
            </a:endParaRPr>
          </a:p>
        </p:txBody>
      </p:sp>
      <p:sp>
        <p:nvSpPr>
          <p:cNvPr id="10" name="Rectangle 9">
            <a:extLst>
              <a:ext uri="{FF2B5EF4-FFF2-40B4-BE49-F238E27FC236}">
                <a16:creationId xmlns:a16="http://schemas.microsoft.com/office/drawing/2014/main" id="{4407D6E4-DCBF-4F8D-8825-5C24E7F83B20}"/>
              </a:ext>
            </a:extLst>
          </p:cNvPr>
          <p:cNvSpPr/>
          <p:nvPr/>
        </p:nvSpPr>
        <p:spPr>
          <a:xfrm>
            <a:off x="2811840" y="1877517"/>
            <a:ext cx="975355" cy="1529753"/>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50">
              <a:latin typeface="Palatino" charset="0"/>
              <a:ea typeface="Palatino" charset="0"/>
              <a:cs typeface="Palatino" charset="0"/>
            </a:endParaRPr>
          </a:p>
        </p:txBody>
      </p:sp>
      <p:grpSp>
        <p:nvGrpSpPr>
          <p:cNvPr id="11" name="Group 10">
            <a:extLst>
              <a:ext uri="{FF2B5EF4-FFF2-40B4-BE49-F238E27FC236}">
                <a16:creationId xmlns:a16="http://schemas.microsoft.com/office/drawing/2014/main" id="{A6F2CFAD-DAD2-42CE-9A71-34ECF534C0FC}"/>
              </a:ext>
            </a:extLst>
          </p:cNvPr>
          <p:cNvGrpSpPr/>
          <p:nvPr/>
        </p:nvGrpSpPr>
        <p:grpSpPr>
          <a:xfrm>
            <a:off x="2811840" y="2079344"/>
            <a:ext cx="968693" cy="1336670"/>
            <a:chOff x="941070" y="1809750"/>
            <a:chExt cx="586740" cy="586740"/>
          </a:xfrm>
        </p:grpSpPr>
        <p:cxnSp>
          <p:nvCxnSpPr>
            <p:cNvPr id="12" name="Straight Connector 11">
              <a:extLst>
                <a:ext uri="{FF2B5EF4-FFF2-40B4-BE49-F238E27FC236}">
                  <a16:creationId xmlns:a16="http://schemas.microsoft.com/office/drawing/2014/main" id="{7D51E940-CB08-4C9A-A176-C41760B33E63}"/>
                </a:ext>
              </a:extLst>
            </p:cNvPr>
            <p:cNvCxnSpPr>
              <a:cxnSpLocks/>
            </p:cNvCxnSpPr>
            <p:nvPr/>
          </p:nvCxnSpPr>
          <p:spPr>
            <a:xfrm>
              <a:off x="941070" y="1809750"/>
              <a:ext cx="0" cy="586740"/>
            </a:xfrm>
            <a:prstGeom prst="line">
              <a:avLst/>
            </a:prstGeom>
          </p:spPr>
          <p:style>
            <a:lnRef idx="2">
              <a:schemeClr val="accent3"/>
            </a:lnRef>
            <a:fillRef idx="0">
              <a:schemeClr val="accent3"/>
            </a:fillRef>
            <a:effectRef idx="1">
              <a:schemeClr val="accent3"/>
            </a:effectRef>
            <a:fontRef idx="minor">
              <a:schemeClr val="tx1"/>
            </a:fontRef>
          </p:style>
        </p:cxnSp>
        <p:cxnSp>
          <p:nvCxnSpPr>
            <p:cNvPr id="13" name="Straight Connector 12">
              <a:extLst>
                <a:ext uri="{FF2B5EF4-FFF2-40B4-BE49-F238E27FC236}">
                  <a16:creationId xmlns:a16="http://schemas.microsoft.com/office/drawing/2014/main" id="{1A6B1230-2216-4212-9899-A9072C5DC657}"/>
                </a:ext>
              </a:extLst>
            </p:cNvPr>
            <p:cNvCxnSpPr>
              <a:cxnSpLocks/>
            </p:cNvCxnSpPr>
            <p:nvPr/>
          </p:nvCxnSpPr>
          <p:spPr>
            <a:xfrm>
              <a:off x="1527810" y="1809750"/>
              <a:ext cx="0" cy="586740"/>
            </a:xfrm>
            <a:prstGeom prst="line">
              <a:avLst/>
            </a:prstGeom>
          </p:spPr>
          <p:style>
            <a:lnRef idx="2">
              <a:schemeClr val="accent3"/>
            </a:lnRef>
            <a:fillRef idx="0">
              <a:schemeClr val="accent3"/>
            </a:fillRef>
            <a:effectRef idx="1">
              <a:schemeClr val="accent3"/>
            </a:effectRef>
            <a:fontRef idx="minor">
              <a:schemeClr val="tx1"/>
            </a:fontRef>
          </p:style>
        </p:cxnSp>
        <p:cxnSp>
          <p:nvCxnSpPr>
            <p:cNvPr id="14" name="Straight Connector 13">
              <a:extLst>
                <a:ext uri="{FF2B5EF4-FFF2-40B4-BE49-F238E27FC236}">
                  <a16:creationId xmlns:a16="http://schemas.microsoft.com/office/drawing/2014/main" id="{9BB1273C-AAFF-4765-95E5-EE6692F5BCEF}"/>
                </a:ext>
              </a:extLst>
            </p:cNvPr>
            <p:cNvCxnSpPr>
              <a:cxnSpLocks/>
            </p:cNvCxnSpPr>
            <p:nvPr/>
          </p:nvCxnSpPr>
          <p:spPr>
            <a:xfrm rot="5400000">
              <a:off x="1234440" y="2103120"/>
              <a:ext cx="0" cy="586740"/>
            </a:xfrm>
            <a:prstGeom prst="line">
              <a:avLst/>
            </a:prstGeom>
          </p:spPr>
          <p:style>
            <a:lnRef idx="2">
              <a:schemeClr val="accent3"/>
            </a:lnRef>
            <a:fillRef idx="0">
              <a:schemeClr val="accent3"/>
            </a:fillRef>
            <a:effectRef idx="1">
              <a:schemeClr val="accent3"/>
            </a:effectRef>
            <a:fontRef idx="minor">
              <a:schemeClr val="tx1"/>
            </a:fontRef>
          </p:style>
        </p:cxnSp>
      </p:grpSp>
      <p:pic>
        <p:nvPicPr>
          <p:cNvPr id="15" name="Picture 197" descr="Ige">
            <a:extLst>
              <a:ext uri="{FF2B5EF4-FFF2-40B4-BE49-F238E27FC236}">
                <a16:creationId xmlns:a16="http://schemas.microsoft.com/office/drawing/2014/main" id="{22F55CEF-CF00-4307-A7D2-1A1D8263A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30587">
            <a:off x="2865293" y="3001651"/>
            <a:ext cx="426533" cy="436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97" descr="Ige">
            <a:extLst>
              <a:ext uri="{FF2B5EF4-FFF2-40B4-BE49-F238E27FC236}">
                <a16:creationId xmlns:a16="http://schemas.microsoft.com/office/drawing/2014/main" id="{58525A8F-43B3-4886-9114-AB411C4BF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30587">
            <a:off x="3300547" y="3001651"/>
            <a:ext cx="426533" cy="436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Oval 16">
            <a:extLst>
              <a:ext uri="{FF2B5EF4-FFF2-40B4-BE49-F238E27FC236}">
                <a16:creationId xmlns:a16="http://schemas.microsoft.com/office/drawing/2014/main" id="{02A3C99E-FA6E-4C99-825A-AC4D97FDDEFA}"/>
              </a:ext>
            </a:extLst>
          </p:cNvPr>
          <p:cNvSpPr/>
          <p:nvPr/>
        </p:nvSpPr>
        <p:spPr>
          <a:xfrm>
            <a:off x="3285213" y="2952004"/>
            <a:ext cx="91440" cy="16002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50">
              <a:latin typeface="Palatino" charset="0"/>
              <a:ea typeface="Palatino" charset="0"/>
              <a:cs typeface="Palatino" charset="0"/>
            </a:endParaRPr>
          </a:p>
        </p:txBody>
      </p:sp>
      <p:sp>
        <p:nvSpPr>
          <p:cNvPr id="18" name="Oval 17">
            <a:extLst>
              <a:ext uri="{FF2B5EF4-FFF2-40B4-BE49-F238E27FC236}">
                <a16:creationId xmlns:a16="http://schemas.microsoft.com/office/drawing/2014/main" id="{94A19ACE-027C-48A1-9044-69DDC9FFAF52}"/>
              </a:ext>
            </a:extLst>
          </p:cNvPr>
          <p:cNvSpPr/>
          <p:nvPr/>
        </p:nvSpPr>
        <p:spPr>
          <a:xfrm>
            <a:off x="3640000" y="2952004"/>
            <a:ext cx="91440" cy="16002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50">
              <a:latin typeface="Palatino" charset="0"/>
              <a:ea typeface="Palatino" charset="0"/>
              <a:cs typeface="Palatino" charset="0"/>
            </a:endParaRPr>
          </a:p>
        </p:txBody>
      </p:sp>
      <p:sp>
        <p:nvSpPr>
          <p:cNvPr id="19" name="Oval 18">
            <a:extLst>
              <a:ext uri="{FF2B5EF4-FFF2-40B4-BE49-F238E27FC236}">
                <a16:creationId xmlns:a16="http://schemas.microsoft.com/office/drawing/2014/main" id="{23FD93E7-ECC8-4214-B4CE-9A30FEAADF78}"/>
              </a:ext>
            </a:extLst>
          </p:cNvPr>
          <p:cNvSpPr/>
          <p:nvPr/>
        </p:nvSpPr>
        <p:spPr>
          <a:xfrm>
            <a:off x="2860933" y="2943812"/>
            <a:ext cx="91440" cy="16002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50">
              <a:latin typeface="Palatino" charset="0"/>
              <a:ea typeface="Palatino" charset="0"/>
              <a:cs typeface="Palatino" charset="0"/>
            </a:endParaRPr>
          </a:p>
        </p:txBody>
      </p:sp>
      <p:sp>
        <p:nvSpPr>
          <p:cNvPr id="20" name="TextBox 19">
            <a:extLst>
              <a:ext uri="{FF2B5EF4-FFF2-40B4-BE49-F238E27FC236}">
                <a16:creationId xmlns:a16="http://schemas.microsoft.com/office/drawing/2014/main" id="{1230C0DD-A341-4FDB-A1DF-DCD7C143FD28}"/>
              </a:ext>
            </a:extLst>
          </p:cNvPr>
          <p:cNvSpPr txBox="1"/>
          <p:nvPr/>
        </p:nvSpPr>
        <p:spPr>
          <a:xfrm>
            <a:off x="1770889" y="3416792"/>
            <a:ext cx="1080241" cy="507831"/>
          </a:xfrm>
          <a:prstGeom prst="rect">
            <a:avLst/>
          </a:prstGeom>
          <a:noFill/>
        </p:spPr>
        <p:txBody>
          <a:bodyPr wrap="square" rtlCol="0">
            <a:spAutoFit/>
          </a:bodyPr>
          <a:lstStyle/>
          <a:p>
            <a:r>
              <a:rPr lang="fr-CH" sz="900" dirty="0">
                <a:solidFill>
                  <a:schemeClr val="accent1"/>
                </a:solidFill>
                <a:latin typeface="Palatino" charset="0"/>
                <a:ea typeface="Palatino" charset="0"/>
                <a:cs typeface="Palatino" charset="0"/>
              </a:rPr>
              <a:t>Echantillon 1: cellules T au repos</a:t>
            </a:r>
          </a:p>
        </p:txBody>
      </p:sp>
      <p:sp>
        <p:nvSpPr>
          <p:cNvPr id="21" name="TextBox 20">
            <a:extLst>
              <a:ext uri="{FF2B5EF4-FFF2-40B4-BE49-F238E27FC236}">
                <a16:creationId xmlns:a16="http://schemas.microsoft.com/office/drawing/2014/main" id="{5A35095D-C745-4F19-9107-FCDB4E66864B}"/>
              </a:ext>
            </a:extLst>
          </p:cNvPr>
          <p:cNvSpPr txBox="1"/>
          <p:nvPr/>
        </p:nvSpPr>
        <p:spPr>
          <a:xfrm>
            <a:off x="2742288" y="3416792"/>
            <a:ext cx="1143172" cy="369332"/>
          </a:xfrm>
          <a:prstGeom prst="rect">
            <a:avLst/>
          </a:prstGeom>
          <a:noFill/>
        </p:spPr>
        <p:txBody>
          <a:bodyPr wrap="square" rtlCol="0">
            <a:spAutoFit/>
          </a:bodyPr>
          <a:lstStyle/>
          <a:p>
            <a:r>
              <a:rPr lang="fr-CH" sz="900" dirty="0">
                <a:solidFill>
                  <a:schemeClr val="accent2"/>
                </a:solidFill>
                <a:latin typeface="Palatino" charset="0"/>
                <a:ea typeface="Palatino" charset="0"/>
                <a:cs typeface="Palatino" charset="0"/>
              </a:rPr>
              <a:t>Echantillon 2: cellules T activées</a:t>
            </a:r>
          </a:p>
        </p:txBody>
      </p:sp>
      <p:grpSp>
        <p:nvGrpSpPr>
          <p:cNvPr id="22" name="Group 21">
            <a:extLst>
              <a:ext uri="{FF2B5EF4-FFF2-40B4-BE49-F238E27FC236}">
                <a16:creationId xmlns:a16="http://schemas.microsoft.com/office/drawing/2014/main" id="{E71E9844-946F-461F-B90F-812BA8786EEF}"/>
              </a:ext>
            </a:extLst>
          </p:cNvPr>
          <p:cNvGrpSpPr/>
          <p:nvPr/>
        </p:nvGrpSpPr>
        <p:grpSpPr>
          <a:xfrm>
            <a:off x="1794055" y="2079344"/>
            <a:ext cx="968693" cy="1336670"/>
            <a:chOff x="941070" y="1809750"/>
            <a:chExt cx="586740" cy="586740"/>
          </a:xfrm>
        </p:grpSpPr>
        <p:cxnSp>
          <p:nvCxnSpPr>
            <p:cNvPr id="23" name="Straight Connector 22">
              <a:extLst>
                <a:ext uri="{FF2B5EF4-FFF2-40B4-BE49-F238E27FC236}">
                  <a16:creationId xmlns:a16="http://schemas.microsoft.com/office/drawing/2014/main" id="{AB28D97F-5569-44ED-9E4D-C7A5A097A4C3}"/>
                </a:ext>
              </a:extLst>
            </p:cNvPr>
            <p:cNvCxnSpPr>
              <a:cxnSpLocks/>
            </p:cNvCxnSpPr>
            <p:nvPr/>
          </p:nvCxnSpPr>
          <p:spPr>
            <a:xfrm>
              <a:off x="941070" y="1809750"/>
              <a:ext cx="0" cy="586740"/>
            </a:xfrm>
            <a:prstGeom prst="line">
              <a:avLst/>
            </a:prstGeom>
          </p:spPr>
          <p:style>
            <a:lnRef idx="2">
              <a:schemeClr val="accent3"/>
            </a:lnRef>
            <a:fillRef idx="0">
              <a:schemeClr val="accent3"/>
            </a:fillRef>
            <a:effectRef idx="1">
              <a:schemeClr val="accent3"/>
            </a:effectRef>
            <a:fontRef idx="minor">
              <a:schemeClr val="tx1"/>
            </a:fontRef>
          </p:style>
        </p:cxnSp>
        <p:cxnSp>
          <p:nvCxnSpPr>
            <p:cNvPr id="24" name="Straight Connector 23">
              <a:extLst>
                <a:ext uri="{FF2B5EF4-FFF2-40B4-BE49-F238E27FC236}">
                  <a16:creationId xmlns:a16="http://schemas.microsoft.com/office/drawing/2014/main" id="{11A4FF99-CC42-4C98-A751-01A4F851ADEC}"/>
                </a:ext>
              </a:extLst>
            </p:cNvPr>
            <p:cNvCxnSpPr>
              <a:cxnSpLocks/>
            </p:cNvCxnSpPr>
            <p:nvPr/>
          </p:nvCxnSpPr>
          <p:spPr>
            <a:xfrm>
              <a:off x="1527810" y="1809750"/>
              <a:ext cx="0" cy="586740"/>
            </a:xfrm>
            <a:prstGeom prst="line">
              <a:avLst/>
            </a:prstGeom>
          </p:spPr>
          <p:style>
            <a:lnRef idx="2">
              <a:schemeClr val="accent3"/>
            </a:lnRef>
            <a:fillRef idx="0">
              <a:schemeClr val="accent3"/>
            </a:fillRef>
            <a:effectRef idx="1">
              <a:schemeClr val="accent3"/>
            </a:effectRef>
            <a:fontRef idx="minor">
              <a:schemeClr val="tx1"/>
            </a:fontRef>
          </p:style>
        </p:cxnSp>
        <p:cxnSp>
          <p:nvCxnSpPr>
            <p:cNvPr id="25" name="Straight Connector 24">
              <a:extLst>
                <a:ext uri="{FF2B5EF4-FFF2-40B4-BE49-F238E27FC236}">
                  <a16:creationId xmlns:a16="http://schemas.microsoft.com/office/drawing/2014/main" id="{7AED4438-A9A7-4A6C-91D9-431BB65BC85A}"/>
                </a:ext>
              </a:extLst>
            </p:cNvPr>
            <p:cNvCxnSpPr>
              <a:cxnSpLocks/>
            </p:cNvCxnSpPr>
            <p:nvPr/>
          </p:nvCxnSpPr>
          <p:spPr>
            <a:xfrm rot="5400000">
              <a:off x="1234440" y="2103120"/>
              <a:ext cx="0" cy="586740"/>
            </a:xfrm>
            <a:prstGeom prst="line">
              <a:avLst/>
            </a:prstGeom>
          </p:spPr>
          <p:style>
            <a:lnRef idx="2">
              <a:schemeClr val="accent3"/>
            </a:lnRef>
            <a:fillRef idx="0">
              <a:schemeClr val="accent3"/>
            </a:fillRef>
            <a:effectRef idx="1">
              <a:schemeClr val="accent3"/>
            </a:effectRef>
            <a:fontRef idx="minor">
              <a:schemeClr val="tx1"/>
            </a:fontRef>
          </p:style>
        </p:cxnSp>
      </p:grpSp>
      <p:pic>
        <p:nvPicPr>
          <p:cNvPr id="26" name="Picture 197" descr="Ige">
            <a:extLst>
              <a:ext uri="{FF2B5EF4-FFF2-40B4-BE49-F238E27FC236}">
                <a16:creationId xmlns:a16="http://schemas.microsoft.com/office/drawing/2014/main" id="{67B25E61-FE6F-429A-A13C-12285F039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30587">
            <a:off x="1847509" y="3001651"/>
            <a:ext cx="426533" cy="436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197" descr="Ige">
            <a:extLst>
              <a:ext uri="{FF2B5EF4-FFF2-40B4-BE49-F238E27FC236}">
                <a16:creationId xmlns:a16="http://schemas.microsoft.com/office/drawing/2014/main" id="{2EAB4DBF-4BB8-40A3-A764-7B28BD845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30587">
            <a:off x="2282762" y="3001651"/>
            <a:ext cx="426533" cy="436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FF3C94FE-CCE6-49BC-86E3-8519DCA10C18}"/>
              </a:ext>
            </a:extLst>
          </p:cNvPr>
          <p:cNvSpPr txBox="1"/>
          <p:nvPr/>
        </p:nvSpPr>
        <p:spPr>
          <a:xfrm>
            <a:off x="4050542" y="2953789"/>
            <a:ext cx="1761204" cy="415498"/>
          </a:xfrm>
          <a:prstGeom prst="rect">
            <a:avLst/>
          </a:prstGeom>
          <a:noFill/>
        </p:spPr>
        <p:txBody>
          <a:bodyPr wrap="square" rtlCol="0">
            <a:spAutoFit/>
          </a:bodyPr>
          <a:lstStyle/>
          <a:p>
            <a:r>
              <a:rPr lang="fr-CH" sz="1050" dirty="0">
                <a:latin typeface="Palatino" charset="0"/>
                <a:ea typeface="Palatino" charset="0"/>
                <a:cs typeface="Palatino" charset="0"/>
              </a:rPr>
              <a:t>Il-2 capturé par l’anticorps immobilisé</a:t>
            </a:r>
          </a:p>
        </p:txBody>
      </p:sp>
      <p:sp>
        <p:nvSpPr>
          <p:cNvPr id="29" name="TextBox 28">
            <a:extLst>
              <a:ext uri="{FF2B5EF4-FFF2-40B4-BE49-F238E27FC236}">
                <a16:creationId xmlns:a16="http://schemas.microsoft.com/office/drawing/2014/main" id="{D5F8DA69-05FF-469A-88F7-62A436601CCB}"/>
              </a:ext>
            </a:extLst>
          </p:cNvPr>
          <p:cNvSpPr txBox="1"/>
          <p:nvPr/>
        </p:nvSpPr>
        <p:spPr>
          <a:xfrm>
            <a:off x="1764824" y="1695008"/>
            <a:ext cx="1757212" cy="300082"/>
          </a:xfrm>
          <a:prstGeom prst="rect">
            <a:avLst/>
          </a:prstGeom>
          <a:noFill/>
        </p:spPr>
        <p:txBody>
          <a:bodyPr wrap="none" rtlCol="0">
            <a:spAutoFit/>
          </a:bodyPr>
          <a:lstStyle/>
          <a:p>
            <a:r>
              <a:rPr lang="fr-CH" sz="1350" dirty="0">
                <a:latin typeface="Palatino" charset="0"/>
                <a:ea typeface="Palatino" charset="0"/>
                <a:cs typeface="Palatino" charset="0"/>
              </a:rPr>
              <a:t>Il-2 sandwich ELISA</a:t>
            </a:r>
          </a:p>
        </p:txBody>
      </p:sp>
      <p:grpSp>
        <p:nvGrpSpPr>
          <p:cNvPr id="33" name="Group 32">
            <a:extLst>
              <a:ext uri="{FF2B5EF4-FFF2-40B4-BE49-F238E27FC236}">
                <a16:creationId xmlns:a16="http://schemas.microsoft.com/office/drawing/2014/main" id="{DCAA3CB8-A41B-4133-B749-32C2A330F90B}"/>
              </a:ext>
            </a:extLst>
          </p:cNvPr>
          <p:cNvGrpSpPr/>
          <p:nvPr/>
        </p:nvGrpSpPr>
        <p:grpSpPr>
          <a:xfrm rot="10800000">
            <a:off x="2956878" y="2242954"/>
            <a:ext cx="436058" cy="437657"/>
            <a:chOff x="6522927" y="1717088"/>
            <a:chExt cx="581411" cy="583542"/>
          </a:xfrm>
        </p:grpSpPr>
        <p:pic>
          <p:nvPicPr>
            <p:cNvPr id="34" name="Picture 197" descr="Ige">
              <a:extLst>
                <a:ext uri="{FF2B5EF4-FFF2-40B4-BE49-F238E27FC236}">
                  <a16:creationId xmlns:a16="http://schemas.microsoft.com/office/drawing/2014/main" id="{F2685786-2258-4427-A71A-3B14AA38D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72470">
              <a:off x="6535628" y="1719028"/>
              <a:ext cx="568710" cy="581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197" descr="Ige">
              <a:extLst>
                <a:ext uri="{FF2B5EF4-FFF2-40B4-BE49-F238E27FC236}">
                  <a16:creationId xmlns:a16="http://schemas.microsoft.com/office/drawing/2014/main" id="{46444814-2485-4C73-8A2B-9DB65514083D}"/>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b="66045"/>
            <a:stretch/>
          </p:blipFill>
          <p:spPr bwMode="auto">
            <a:xfrm rot="21372470">
              <a:off x="6522927" y="1717088"/>
              <a:ext cx="568710" cy="1974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6" name="Oval 35">
            <a:extLst>
              <a:ext uri="{FF2B5EF4-FFF2-40B4-BE49-F238E27FC236}">
                <a16:creationId xmlns:a16="http://schemas.microsoft.com/office/drawing/2014/main" id="{9910DC44-B81B-42EB-98DD-14E348B4C0E0}"/>
              </a:ext>
            </a:extLst>
          </p:cNvPr>
          <p:cNvSpPr/>
          <p:nvPr/>
        </p:nvSpPr>
        <p:spPr>
          <a:xfrm>
            <a:off x="3129805" y="2176448"/>
            <a:ext cx="234315" cy="21145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a:latin typeface="Palatino" charset="0"/>
                <a:ea typeface="Palatino" charset="0"/>
                <a:cs typeface="Palatino" charset="0"/>
              </a:rPr>
              <a:t>E</a:t>
            </a:r>
          </a:p>
        </p:txBody>
      </p:sp>
      <p:sp>
        <p:nvSpPr>
          <p:cNvPr id="38" name="Arc 37">
            <a:extLst>
              <a:ext uri="{FF2B5EF4-FFF2-40B4-BE49-F238E27FC236}">
                <a16:creationId xmlns:a16="http://schemas.microsoft.com/office/drawing/2014/main" id="{69179B07-AAA1-4F41-9DEC-DEBD49CAD9F5}"/>
              </a:ext>
            </a:extLst>
          </p:cNvPr>
          <p:cNvSpPr/>
          <p:nvPr/>
        </p:nvSpPr>
        <p:spPr>
          <a:xfrm flipV="1">
            <a:off x="3252365" y="1900188"/>
            <a:ext cx="360045" cy="322739"/>
          </a:xfrm>
          <a:prstGeom prst="arc">
            <a:avLst>
              <a:gd name="adj1" fmla="val 10710013"/>
              <a:gd name="adj2" fmla="val 0"/>
            </a:avLst>
          </a:prstGeom>
          <a:ln>
            <a:headEnd type="none" w="med" len="med"/>
            <a:tailEnd type="arrow" w="med" len="med"/>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fr-CH" sz="1050">
              <a:latin typeface="Palatino" charset="0"/>
              <a:ea typeface="Palatino" charset="0"/>
              <a:cs typeface="Palatino" charset="0"/>
            </a:endParaRPr>
          </a:p>
        </p:txBody>
      </p:sp>
      <p:sp>
        <p:nvSpPr>
          <p:cNvPr id="39" name="Oval 38">
            <a:extLst>
              <a:ext uri="{FF2B5EF4-FFF2-40B4-BE49-F238E27FC236}">
                <a16:creationId xmlns:a16="http://schemas.microsoft.com/office/drawing/2014/main" id="{F6647D2E-1F60-45B4-9DB7-023F6A7F5033}"/>
              </a:ext>
            </a:extLst>
          </p:cNvPr>
          <p:cNvSpPr/>
          <p:nvPr/>
        </p:nvSpPr>
        <p:spPr>
          <a:xfrm>
            <a:off x="3057569" y="1890428"/>
            <a:ext cx="234315" cy="21145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a:solidFill>
                  <a:schemeClr val="bg1">
                    <a:lumMod val="75000"/>
                  </a:schemeClr>
                </a:solidFill>
                <a:latin typeface="Palatino" charset="0"/>
                <a:ea typeface="Palatino" charset="0"/>
                <a:cs typeface="Palatino" charset="0"/>
              </a:rPr>
              <a:t>S</a:t>
            </a:r>
          </a:p>
        </p:txBody>
      </p:sp>
      <p:sp>
        <p:nvSpPr>
          <p:cNvPr id="40" name="Oval 39">
            <a:extLst>
              <a:ext uri="{FF2B5EF4-FFF2-40B4-BE49-F238E27FC236}">
                <a16:creationId xmlns:a16="http://schemas.microsoft.com/office/drawing/2014/main" id="{805DFEE8-D66D-473C-AC57-8944475FB478}"/>
              </a:ext>
            </a:extLst>
          </p:cNvPr>
          <p:cNvSpPr/>
          <p:nvPr/>
        </p:nvSpPr>
        <p:spPr>
          <a:xfrm>
            <a:off x="3481480" y="1884228"/>
            <a:ext cx="234315" cy="211455"/>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a:solidFill>
                  <a:srgbClr val="FFC000"/>
                </a:solidFill>
                <a:latin typeface="Palatino" charset="0"/>
                <a:ea typeface="Palatino" charset="0"/>
                <a:cs typeface="Palatino" charset="0"/>
              </a:rPr>
              <a:t>S</a:t>
            </a:r>
          </a:p>
        </p:txBody>
      </p:sp>
      <p:sp>
        <p:nvSpPr>
          <p:cNvPr id="41" name="TextBox 40">
            <a:extLst>
              <a:ext uri="{FF2B5EF4-FFF2-40B4-BE49-F238E27FC236}">
                <a16:creationId xmlns:a16="http://schemas.microsoft.com/office/drawing/2014/main" id="{9B41F759-D2AD-4726-BC18-18D3D678F420}"/>
              </a:ext>
            </a:extLst>
          </p:cNvPr>
          <p:cNvSpPr txBox="1"/>
          <p:nvPr/>
        </p:nvSpPr>
        <p:spPr>
          <a:xfrm>
            <a:off x="4036179" y="2116835"/>
            <a:ext cx="1506917" cy="415498"/>
          </a:xfrm>
          <a:prstGeom prst="rect">
            <a:avLst/>
          </a:prstGeom>
          <a:noFill/>
        </p:spPr>
        <p:txBody>
          <a:bodyPr wrap="square" rtlCol="0">
            <a:spAutoFit/>
          </a:bodyPr>
          <a:lstStyle/>
          <a:p>
            <a:r>
              <a:rPr lang="fr-CH" sz="1050" dirty="0">
                <a:latin typeface="Palatino" charset="0"/>
                <a:ea typeface="Palatino" charset="0"/>
                <a:cs typeface="Palatino" charset="0"/>
              </a:rPr>
              <a:t>Anticorps secondaire couplé à une enzyme</a:t>
            </a:r>
          </a:p>
        </p:txBody>
      </p:sp>
      <p:sp>
        <p:nvSpPr>
          <p:cNvPr id="42" name="Rectangle 41">
            <a:extLst>
              <a:ext uri="{FF2B5EF4-FFF2-40B4-BE49-F238E27FC236}">
                <a16:creationId xmlns:a16="http://schemas.microsoft.com/office/drawing/2014/main" id="{D1D6DFC9-EC17-415D-A1F2-53BDA325A58C}"/>
              </a:ext>
            </a:extLst>
          </p:cNvPr>
          <p:cNvSpPr/>
          <p:nvPr/>
        </p:nvSpPr>
        <p:spPr>
          <a:xfrm>
            <a:off x="1792665" y="1877516"/>
            <a:ext cx="975355" cy="1529753"/>
          </a:xfrm>
          <a:prstGeom prst="rect">
            <a:avLst/>
          </a:prstGeom>
          <a:solidFill>
            <a:srgbClr val="FFFF00">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050">
              <a:latin typeface="Palatino" charset="0"/>
              <a:ea typeface="Palatino" charset="0"/>
              <a:cs typeface="Palatino" charset="0"/>
            </a:endParaRPr>
          </a:p>
        </p:txBody>
      </p:sp>
      <p:cxnSp>
        <p:nvCxnSpPr>
          <p:cNvPr id="43" name="Straight Arrow Connector 42">
            <a:extLst>
              <a:ext uri="{FF2B5EF4-FFF2-40B4-BE49-F238E27FC236}">
                <a16:creationId xmlns:a16="http://schemas.microsoft.com/office/drawing/2014/main" id="{D5B78861-D8AC-4023-AA36-E7845DA9483F}"/>
              </a:ext>
            </a:extLst>
          </p:cNvPr>
          <p:cNvCxnSpPr>
            <a:cxnSpLocks/>
            <a:endCxn id="43" idx="6"/>
          </p:cNvCxnSpPr>
          <p:nvPr/>
        </p:nvCxnSpPr>
        <p:spPr>
          <a:xfrm flipH="1" flipV="1">
            <a:off x="3731440" y="3032014"/>
            <a:ext cx="319103" cy="117983"/>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Straight Arrow Connector 43">
            <a:extLst>
              <a:ext uri="{FF2B5EF4-FFF2-40B4-BE49-F238E27FC236}">
                <a16:creationId xmlns:a16="http://schemas.microsoft.com/office/drawing/2014/main" id="{BADF689D-0E53-438D-A058-E1A14F32EE38}"/>
              </a:ext>
            </a:extLst>
          </p:cNvPr>
          <p:cNvCxnSpPr>
            <a:cxnSpLocks/>
          </p:cNvCxnSpPr>
          <p:nvPr/>
        </p:nvCxnSpPr>
        <p:spPr>
          <a:xfrm flipH="1" flipV="1">
            <a:off x="3611905" y="2307038"/>
            <a:ext cx="306368" cy="23439"/>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45" name="Picture 44">
            <a:extLst>
              <a:ext uri="{FF2B5EF4-FFF2-40B4-BE49-F238E27FC236}">
                <a16:creationId xmlns:a16="http://schemas.microsoft.com/office/drawing/2014/main" id="{D6FA7328-4EE0-4187-A896-8D4012063C38}"/>
              </a:ext>
            </a:extLst>
          </p:cNvPr>
          <p:cNvPicPr>
            <a:picLocks noChangeAspect="1"/>
          </p:cNvPicPr>
          <p:nvPr/>
        </p:nvPicPr>
        <p:blipFill rotWithShape="1">
          <a:blip r:embed="rId4">
            <a:extLst>
              <a:ext uri="{28A0092B-C50C-407E-A947-70E740481C1C}">
                <a14:useLocalDpi xmlns:a14="http://schemas.microsoft.com/office/drawing/2010/main" val="0"/>
              </a:ext>
            </a:extLst>
          </a:blip>
          <a:srcRect l="3837" t="13145" r="55118" b="11216"/>
          <a:stretch/>
        </p:blipFill>
        <p:spPr>
          <a:xfrm>
            <a:off x="2032716" y="4142556"/>
            <a:ext cx="1440363" cy="1408354"/>
          </a:xfrm>
          <a:prstGeom prst="rect">
            <a:avLst/>
          </a:prstGeom>
        </p:spPr>
      </p:pic>
      <p:sp>
        <p:nvSpPr>
          <p:cNvPr id="46" name="TextBox 45">
            <a:extLst>
              <a:ext uri="{FF2B5EF4-FFF2-40B4-BE49-F238E27FC236}">
                <a16:creationId xmlns:a16="http://schemas.microsoft.com/office/drawing/2014/main" id="{881BFEE5-2035-4268-89EA-70167689B5FD}"/>
              </a:ext>
            </a:extLst>
          </p:cNvPr>
          <p:cNvSpPr txBox="1"/>
          <p:nvPr/>
        </p:nvSpPr>
        <p:spPr>
          <a:xfrm>
            <a:off x="1873165" y="5521904"/>
            <a:ext cx="2017826" cy="253916"/>
          </a:xfrm>
          <a:prstGeom prst="rect">
            <a:avLst/>
          </a:prstGeom>
          <a:noFill/>
        </p:spPr>
        <p:txBody>
          <a:bodyPr wrap="square" rtlCol="0">
            <a:spAutoFit/>
          </a:bodyPr>
          <a:lstStyle/>
          <a:p>
            <a:r>
              <a:rPr lang="fr-CH" sz="1050" dirty="0">
                <a:latin typeface="Palatino" charset="0"/>
                <a:ea typeface="Palatino" charset="0"/>
                <a:cs typeface="Palatino" charset="0"/>
              </a:rPr>
              <a:t>Concentration d’IL-2 (</a:t>
            </a:r>
            <a:r>
              <a:rPr lang="fr-CH" sz="1050" dirty="0" err="1">
                <a:latin typeface="Palatino" charset="0"/>
                <a:ea typeface="Palatino" charset="0"/>
                <a:cs typeface="Palatino" charset="0"/>
              </a:rPr>
              <a:t>pg</a:t>
            </a:r>
            <a:r>
              <a:rPr lang="fr-CH" sz="1050" dirty="0">
                <a:latin typeface="Palatino" charset="0"/>
                <a:ea typeface="Palatino" charset="0"/>
                <a:cs typeface="Palatino" charset="0"/>
              </a:rPr>
              <a:t>/ml)</a:t>
            </a:r>
          </a:p>
        </p:txBody>
      </p:sp>
      <p:sp>
        <p:nvSpPr>
          <p:cNvPr id="47" name="TextBox 46">
            <a:extLst>
              <a:ext uri="{FF2B5EF4-FFF2-40B4-BE49-F238E27FC236}">
                <a16:creationId xmlns:a16="http://schemas.microsoft.com/office/drawing/2014/main" id="{94CB23E8-20B6-4B66-A7CE-8EC9DD7366EF}"/>
              </a:ext>
            </a:extLst>
          </p:cNvPr>
          <p:cNvSpPr txBox="1"/>
          <p:nvPr/>
        </p:nvSpPr>
        <p:spPr>
          <a:xfrm rot="16200000">
            <a:off x="1328654" y="4542806"/>
            <a:ext cx="1177290" cy="253916"/>
          </a:xfrm>
          <a:prstGeom prst="rect">
            <a:avLst/>
          </a:prstGeom>
          <a:noFill/>
        </p:spPr>
        <p:txBody>
          <a:bodyPr wrap="square" rtlCol="0">
            <a:spAutoFit/>
          </a:bodyPr>
          <a:lstStyle/>
          <a:p>
            <a:r>
              <a:rPr lang="fr-CH" sz="1050" dirty="0">
                <a:latin typeface="Palatino" charset="0"/>
                <a:ea typeface="Palatino" charset="0"/>
                <a:cs typeface="Palatino" charset="0"/>
              </a:rPr>
              <a:t>Densité optique</a:t>
            </a:r>
          </a:p>
        </p:txBody>
      </p:sp>
      <p:sp>
        <p:nvSpPr>
          <p:cNvPr id="48" name="Oval 47">
            <a:extLst>
              <a:ext uri="{FF2B5EF4-FFF2-40B4-BE49-F238E27FC236}">
                <a16:creationId xmlns:a16="http://schemas.microsoft.com/office/drawing/2014/main" id="{906D60AC-1BE9-415C-8076-3F193E51CF4F}"/>
              </a:ext>
            </a:extLst>
          </p:cNvPr>
          <p:cNvSpPr/>
          <p:nvPr/>
        </p:nvSpPr>
        <p:spPr>
          <a:xfrm>
            <a:off x="2501845" y="5173041"/>
            <a:ext cx="73581" cy="8536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CH" sz="1350">
              <a:latin typeface="Palatino" charset="0"/>
              <a:ea typeface="Palatino" charset="0"/>
              <a:cs typeface="Palatino" charset="0"/>
            </a:endParaRPr>
          </a:p>
        </p:txBody>
      </p:sp>
      <p:cxnSp>
        <p:nvCxnSpPr>
          <p:cNvPr id="49" name="Straight Connector 48">
            <a:extLst>
              <a:ext uri="{FF2B5EF4-FFF2-40B4-BE49-F238E27FC236}">
                <a16:creationId xmlns:a16="http://schemas.microsoft.com/office/drawing/2014/main" id="{89F74555-DC9F-4992-9562-89B108B13DFE}"/>
              </a:ext>
            </a:extLst>
          </p:cNvPr>
          <p:cNvCxnSpPr>
            <a:cxnSpLocks/>
          </p:cNvCxnSpPr>
          <p:nvPr/>
        </p:nvCxnSpPr>
        <p:spPr>
          <a:xfrm>
            <a:off x="2210380" y="5221175"/>
            <a:ext cx="3021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847E1C5-EC69-4692-BC73-0CE5A251D1CB}"/>
              </a:ext>
            </a:extLst>
          </p:cNvPr>
          <p:cNvCxnSpPr>
            <a:cxnSpLocks/>
          </p:cNvCxnSpPr>
          <p:nvPr/>
        </p:nvCxnSpPr>
        <p:spPr>
          <a:xfrm>
            <a:off x="2512561" y="5221175"/>
            <a:ext cx="0" cy="121622"/>
          </a:xfrm>
          <a:prstGeom prst="line">
            <a:avLst/>
          </a:prstGeom>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9385FEDF-255D-4BA5-92F6-D5A09B9CB221}"/>
              </a:ext>
            </a:extLst>
          </p:cNvPr>
          <p:cNvSpPr/>
          <p:nvPr/>
        </p:nvSpPr>
        <p:spPr>
          <a:xfrm>
            <a:off x="2941850" y="4560921"/>
            <a:ext cx="73581" cy="85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CH" sz="1350">
              <a:latin typeface="Palatino" charset="0"/>
              <a:ea typeface="Palatino" charset="0"/>
              <a:cs typeface="Palatino" charset="0"/>
            </a:endParaRPr>
          </a:p>
        </p:txBody>
      </p:sp>
      <p:cxnSp>
        <p:nvCxnSpPr>
          <p:cNvPr id="52" name="Straight Connector 51">
            <a:extLst>
              <a:ext uri="{FF2B5EF4-FFF2-40B4-BE49-F238E27FC236}">
                <a16:creationId xmlns:a16="http://schemas.microsoft.com/office/drawing/2014/main" id="{76941C49-F008-4225-A6B9-93D29577FD6F}"/>
              </a:ext>
            </a:extLst>
          </p:cNvPr>
          <p:cNvCxnSpPr>
            <a:cxnSpLocks/>
          </p:cNvCxnSpPr>
          <p:nvPr/>
        </p:nvCxnSpPr>
        <p:spPr>
          <a:xfrm>
            <a:off x="2210380" y="4603606"/>
            <a:ext cx="759381"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53" name="Straight Connector 52">
            <a:extLst>
              <a:ext uri="{FF2B5EF4-FFF2-40B4-BE49-F238E27FC236}">
                <a16:creationId xmlns:a16="http://schemas.microsoft.com/office/drawing/2014/main" id="{ADB8428A-D51C-4259-8F2F-7A89081B6A07}"/>
              </a:ext>
            </a:extLst>
          </p:cNvPr>
          <p:cNvCxnSpPr>
            <a:cxnSpLocks/>
          </p:cNvCxnSpPr>
          <p:nvPr/>
        </p:nvCxnSpPr>
        <p:spPr>
          <a:xfrm>
            <a:off x="2969761" y="4603606"/>
            <a:ext cx="0" cy="739191"/>
          </a:xfrm>
          <a:prstGeom prst="line">
            <a:avLst/>
          </a:prstGeom>
        </p:spPr>
        <p:style>
          <a:lnRef idx="2">
            <a:schemeClr val="accent2"/>
          </a:lnRef>
          <a:fillRef idx="0">
            <a:schemeClr val="accent2"/>
          </a:fillRef>
          <a:effectRef idx="1">
            <a:schemeClr val="accent2"/>
          </a:effectRef>
          <a:fontRef idx="minor">
            <a:schemeClr val="tx1"/>
          </a:fontRef>
        </p:style>
      </p:cxnSp>
      <p:sp>
        <p:nvSpPr>
          <p:cNvPr id="54" name="TextBox 53">
            <a:extLst>
              <a:ext uri="{FF2B5EF4-FFF2-40B4-BE49-F238E27FC236}">
                <a16:creationId xmlns:a16="http://schemas.microsoft.com/office/drawing/2014/main" id="{15A46138-210E-4A2A-A21A-6D61CBC1F7C6}"/>
              </a:ext>
            </a:extLst>
          </p:cNvPr>
          <p:cNvSpPr txBox="1"/>
          <p:nvPr/>
        </p:nvSpPr>
        <p:spPr>
          <a:xfrm>
            <a:off x="3573380" y="4235891"/>
            <a:ext cx="1143009" cy="415498"/>
          </a:xfrm>
          <a:prstGeom prst="rect">
            <a:avLst/>
          </a:prstGeom>
          <a:noFill/>
        </p:spPr>
        <p:txBody>
          <a:bodyPr wrap="square" rtlCol="0">
            <a:spAutoFit/>
          </a:bodyPr>
          <a:lstStyle/>
          <a:p>
            <a:r>
              <a:rPr lang="fr-CH" sz="1050" dirty="0">
                <a:latin typeface="Palatino" charset="0"/>
                <a:ea typeface="Palatino" charset="0"/>
                <a:cs typeface="Palatino" charset="0"/>
              </a:rPr>
              <a:t>Courbe standard</a:t>
            </a:r>
          </a:p>
        </p:txBody>
      </p:sp>
      <p:sp>
        <p:nvSpPr>
          <p:cNvPr id="55" name="TextBox 54">
            <a:extLst>
              <a:ext uri="{FF2B5EF4-FFF2-40B4-BE49-F238E27FC236}">
                <a16:creationId xmlns:a16="http://schemas.microsoft.com/office/drawing/2014/main" id="{5EC0E0FD-DE8C-4C06-8B0D-8233721A831B}"/>
              </a:ext>
            </a:extLst>
          </p:cNvPr>
          <p:cNvSpPr txBox="1"/>
          <p:nvPr/>
        </p:nvSpPr>
        <p:spPr>
          <a:xfrm>
            <a:off x="3568147" y="5082369"/>
            <a:ext cx="1719500" cy="415498"/>
          </a:xfrm>
          <a:prstGeom prst="rect">
            <a:avLst/>
          </a:prstGeom>
          <a:noFill/>
        </p:spPr>
        <p:txBody>
          <a:bodyPr wrap="square" rtlCol="0">
            <a:spAutoFit/>
          </a:bodyPr>
          <a:lstStyle/>
          <a:p>
            <a:r>
              <a:rPr lang="fr-CH" sz="1050" dirty="0">
                <a:solidFill>
                  <a:schemeClr val="accent1"/>
                </a:solidFill>
                <a:latin typeface="Palatino" charset="0"/>
                <a:ea typeface="Palatino" charset="0"/>
                <a:cs typeface="Palatino" charset="0"/>
              </a:rPr>
              <a:t>Echantillon 1: absence d’IL-2</a:t>
            </a:r>
          </a:p>
        </p:txBody>
      </p:sp>
      <p:sp>
        <p:nvSpPr>
          <p:cNvPr id="56" name="TextBox 55">
            <a:extLst>
              <a:ext uri="{FF2B5EF4-FFF2-40B4-BE49-F238E27FC236}">
                <a16:creationId xmlns:a16="http://schemas.microsoft.com/office/drawing/2014/main" id="{52E46E13-70E2-4AF7-B4DD-3CE0E49E31E3}"/>
              </a:ext>
            </a:extLst>
          </p:cNvPr>
          <p:cNvSpPr txBox="1"/>
          <p:nvPr/>
        </p:nvSpPr>
        <p:spPr>
          <a:xfrm>
            <a:off x="3568147" y="4475947"/>
            <a:ext cx="1719500" cy="253916"/>
          </a:xfrm>
          <a:prstGeom prst="rect">
            <a:avLst/>
          </a:prstGeom>
          <a:noFill/>
        </p:spPr>
        <p:txBody>
          <a:bodyPr wrap="square" rtlCol="0">
            <a:spAutoFit/>
          </a:bodyPr>
          <a:lstStyle/>
          <a:p>
            <a:r>
              <a:rPr lang="fr-CH" sz="1050" dirty="0">
                <a:solidFill>
                  <a:schemeClr val="accent2"/>
                </a:solidFill>
                <a:latin typeface="Palatino" charset="0"/>
                <a:ea typeface="Palatino" charset="0"/>
                <a:cs typeface="Palatino" charset="0"/>
              </a:rPr>
              <a:t>Echantillon 2: IL-2 élevé</a:t>
            </a:r>
          </a:p>
        </p:txBody>
      </p:sp>
      <p:cxnSp>
        <p:nvCxnSpPr>
          <p:cNvPr id="57" name="Straight Arrow Connector 56">
            <a:extLst>
              <a:ext uri="{FF2B5EF4-FFF2-40B4-BE49-F238E27FC236}">
                <a16:creationId xmlns:a16="http://schemas.microsoft.com/office/drawing/2014/main" id="{A08F590A-6246-4C6F-A11B-E57156E0D606}"/>
              </a:ext>
            </a:extLst>
          </p:cNvPr>
          <p:cNvCxnSpPr>
            <a:cxnSpLocks/>
          </p:cNvCxnSpPr>
          <p:nvPr/>
        </p:nvCxnSpPr>
        <p:spPr>
          <a:xfrm flipH="1">
            <a:off x="3180957" y="4373473"/>
            <a:ext cx="387190" cy="4528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8" name="Straight Arrow Connector 57">
            <a:extLst>
              <a:ext uri="{FF2B5EF4-FFF2-40B4-BE49-F238E27FC236}">
                <a16:creationId xmlns:a16="http://schemas.microsoft.com/office/drawing/2014/main" id="{C3BD1B40-6DAE-437E-8517-D34CE083935C}"/>
              </a:ext>
            </a:extLst>
          </p:cNvPr>
          <p:cNvCxnSpPr>
            <a:cxnSpLocks/>
          </p:cNvCxnSpPr>
          <p:nvPr/>
        </p:nvCxnSpPr>
        <p:spPr>
          <a:xfrm flipH="1">
            <a:off x="3035032" y="4591364"/>
            <a:ext cx="533114" cy="1484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59" name="Straight Arrow Connector 58">
            <a:extLst>
              <a:ext uri="{FF2B5EF4-FFF2-40B4-BE49-F238E27FC236}">
                <a16:creationId xmlns:a16="http://schemas.microsoft.com/office/drawing/2014/main" id="{AF0ECE5A-B76C-4F6B-BFBE-26AF46F74C3D}"/>
              </a:ext>
            </a:extLst>
          </p:cNvPr>
          <p:cNvCxnSpPr>
            <a:cxnSpLocks/>
          </p:cNvCxnSpPr>
          <p:nvPr/>
        </p:nvCxnSpPr>
        <p:spPr>
          <a:xfrm flipH="1">
            <a:off x="2603338" y="5197786"/>
            <a:ext cx="964808" cy="179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60" name="Picture 59">
            <a:extLst>
              <a:ext uri="{FF2B5EF4-FFF2-40B4-BE49-F238E27FC236}">
                <a16:creationId xmlns:a16="http://schemas.microsoft.com/office/drawing/2014/main" id="{43B29726-87E7-451A-B282-514ED7BC06A3}"/>
              </a:ext>
            </a:extLst>
          </p:cNvPr>
          <p:cNvPicPr>
            <a:picLocks noChangeAspect="1"/>
          </p:cNvPicPr>
          <p:nvPr/>
        </p:nvPicPr>
        <p:blipFill rotWithShape="1">
          <a:blip r:embed="rId5"/>
          <a:srcRect l="-21" t="7797" r="79869" b="33755"/>
          <a:stretch/>
        </p:blipFill>
        <p:spPr>
          <a:xfrm>
            <a:off x="6387055" y="4081118"/>
            <a:ext cx="858148" cy="1277498"/>
          </a:xfrm>
          <a:prstGeom prst="rect">
            <a:avLst/>
          </a:prstGeom>
        </p:spPr>
      </p:pic>
      <p:sp>
        <p:nvSpPr>
          <p:cNvPr id="61" name="TextBox 60">
            <a:extLst>
              <a:ext uri="{FF2B5EF4-FFF2-40B4-BE49-F238E27FC236}">
                <a16:creationId xmlns:a16="http://schemas.microsoft.com/office/drawing/2014/main" id="{CA74CD8B-1193-486E-847B-437A0098C446}"/>
              </a:ext>
            </a:extLst>
          </p:cNvPr>
          <p:cNvSpPr txBox="1"/>
          <p:nvPr/>
        </p:nvSpPr>
        <p:spPr>
          <a:xfrm rot="18542185">
            <a:off x="6589345" y="5337063"/>
            <a:ext cx="717017" cy="369332"/>
          </a:xfrm>
          <a:prstGeom prst="rect">
            <a:avLst/>
          </a:prstGeom>
          <a:noFill/>
        </p:spPr>
        <p:txBody>
          <a:bodyPr wrap="square" rtlCol="0">
            <a:spAutoFit/>
          </a:bodyPr>
          <a:lstStyle/>
          <a:p>
            <a:r>
              <a:rPr lang="fr-CH" sz="900">
                <a:latin typeface="Palatino" charset="0"/>
                <a:ea typeface="Palatino" charset="0"/>
                <a:cs typeface="Palatino" charset="0"/>
              </a:rPr>
              <a:t>Resting</a:t>
            </a:r>
          </a:p>
          <a:p>
            <a:r>
              <a:rPr lang="fr-CH" sz="900">
                <a:latin typeface="Palatino" charset="0"/>
                <a:ea typeface="Palatino" charset="0"/>
                <a:cs typeface="Palatino" charset="0"/>
              </a:rPr>
              <a:t>Activated</a:t>
            </a:r>
          </a:p>
        </p:txBody>
      </p:sp>
      <p:sp>
        <p:nvSpPr>
          <p:cNvPr id="62" name="Arrow: Right 127">
            <a:extLst>
              <a:ext uri="{FF2B5EF4-FFF2-40B4-BE49-F238E27FC236}">
                <a16:creationId xmlns:a16="http://schemas.microsoft.com/office/drawing/2014/main" id="{01A37A74-1121-4DC0-8E8D-A8B45E4313BD}"/>
              </a:ext>
            </a:extLst>
          </p:cNvPr>
          <p:cNvSpPr/>
          <p:nvPr/>
        </p:nvSpPr>
        <p:spPr>
          <a:xfrm rot="5400000">
            <a:off x="5142660" y="3631184"/>
            <a:ext cx="420329" cy="511371"/>
          </a:xfrm>
          <a:prstGeom prst="rightArrow">
            <a:avLst/>
          </a:prstGeom>
          <a:solidFill>
            <a:schemeClr val="accent1">
              <a:lumMod val="40000"/>
              <a:lumOff val="6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fr-CH" sz="1350">
                <a:latin typeface="Palatino" charset="0"/>
                <a:ea typeface="Palatino" charset="0"/>
                <a:cs typeface="Palatino" charset="0"/>
              </a:rPr>
              <a:t> </a:t>
            </a:r>
          </a:p>
        </p:txBody>
      </p:sp>
      <p:sp>
        <p:nvSpPr>
          <p:cNvPr id="63" name="Arrow: Right 128">
            <a:extLst>
              <a:ext uri="{FF2B5EF4-FFF2-40B4-BE49-F238E27FC236}">
                <a16:creationId xmlns:a16="http://schemas.microsoft.com/office/drawing/2014/main" id="{6BDD0B6F-F8F0-450A-9A50-F346B136E116}"/>
              </a:ext>
            </a:extLst>
          </p:cNvPr>
          <p:cNvSpPr/>
          <p:nvPr/>
        </p:nvSpPr>
        <p:spPr>
          <a:xfrm>
            <a:off x="5745295" y="4591363"/>
            <a:ext cx="420329" cy="511371"/>
          </a:xfrm>
          <a:prstGeom prst="rightArrow">
            <a:avLst/>
          </a:prstGeom>
          <a:solidFill>
            <a:schemeClr val="accent1">
              <a:lumMod val="40000"/>
              <a:lumOff val="6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fr-CH" sz="1350">
                <a:latin typeface="Palatino" charset="0"/>
                <a:ea typeface="Palatino" charset="0"/>
                <a:cs typeface="Palatino" charset="0"/>
              </a:rPr>
              <a:t> </a:t>
            </a:r>
          </a:p>
        </p:txBody>
      </p:sp>
      <p:pic>
        <p:nvPicPr>
          <p:cNvPr id="64" name="Picture 197" descr="Ige">
            <a:extLst>
              <a:ext uri="{FF2B5EF4-FFF2-40B4-BE49-F238E27FC236}">
                <a16:creationId xmlns:a16="http://schemas.microsoft.com/office/drawing/2014/main" id="{7439E8D0-CE21-4543-B6F5-A5528EEF9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021714">
            <a:off x="2831541" y="2571976"/>
            <a:ext cx="426533" cy="436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5" name="Picture 197" descr="Ige">
            <a:extLst>
              <a:ext uri="{FF2B5EF4-FFF2-40B4-BE49-F238E27FC236}">
                <a16:creationId xmlns:a16="http://schemas.microsoft.com/office/drawing/2014/main" id="{495DBB8E-F769-DC47-AA1A-3F1920B07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538481">
            <a:off x="3343180" y="2593227"/>
            <a:ext cx="426533" cy="436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8" name="Group 67">
            <a:extLst>
              <a:ext uri="{FF2B5EF4-FFF2-40B4-BE49-F238E27FC236}">
                <a16:creationId xmlns:a16="http://schemas.microsoft.com/office/drawing/2014/main" id="{6CEC4926-AB3F-4BE6-8566-D9C7201480B1}"/>
              </a:ext>
            </a:extLst>
          </p:cNvPr>
          <p:cNvGrpSpPr/>
          <p:nvPr/>
        </p:nvGrpSpPr>
        <p:grpSpPr>
          <a:xfrm rot="10800000">
            <a:off x="3208909" y="2288707"/>
            <a:ext cx="436058" cy="437657"/>
            <a:chOff x="6522927" y="1717088"/>
            <a:chExt cx="581411" cy="583542"/>
          </a:xfrm>
        </p:grpSpPr>
        <p:pic>
          <p:nvPicPr>
            <p:cNvPr id="69" name="Picture 197" descr="Ige">
              <a:extLst>
                <a:ext uri="{FF2B5EF4-FFF2-40B4-BE49-F238E27FC236}">
                  <a16:creationId xmlns:a16="http://schemas.microsoft.com/office/drawing/2014/main" id="{B5BEA0A3-FD34-45B7-9F06-398F2EFCD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72470">
              <a:off x="6535628" y="1719028"/>
              <a:ext cx="568710" cy="581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0" name="Picture 197" descr="Ige">
              <a:extLst>
                <a:ext uri="{FF2B5EF4-FFF2-40B4-BE49-F238E27FC236}">
                  <a16:creationId xmlns:a16="http://schemas.microsoft.com/office/drawing/2014/main" id="{849D2274-AFBD-4E6B-BC03-D72B403F1539}"/>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b="66045"/>
            <a:stretch/>
          </p:blipFill>
          <p:spPr bwMode="auto">
            <a:xfrm rot="21372470">
              <a:off x="6522927" y="1717088"/>
              <a:ext cx="568710" cy="1974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1" name="Oval 70">
            <a:extLst>
              <a:ext uri="{FF2B5EF4-FFF2-40B4-BE49-F238E27FC236}">
                <a16:creationId xmlns:a16="http://schemas.microsoft.com/office/drawing/2014/main" id="{8A4899EE-EFA7-48E4-938B-C94122AD674A}"/>
              </a:ext>
            </a:extLst>
          </p:cNvPr>
          <p:cNvSpPr/>
          <p:nvPr/>
        </p:nvSpPr>
        <p:spPr>
          <a:xfrm>
            <a:off x="3381836" y="2222201"/>
            <a:ext cx="234315" cy="21145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a:latin typeface="Palatino" charset="0"/>
                <a:ea typeface="Palatino" charset="0"/>
                <a:cs typeface="Palatino" charset="0"/>
              </a:rPr>
              <a:t>E</a:t>
            </a:r>
          </a:p>
        </p:txBody>
      </p:sp>
      <p:sp>
        <p:nvSpPr>
          <p:cNvPr id="72" name="TextBox 71">
            <a:extLst>
              <a:ext uri="{FF2B5EF4-FFF2-40B4-BE49-F238E27FC236}">
                <a16:creationId xmlns:a16="http://schemas.microsoft.com/office/drawing/2014/main" id="{4E58B565-ACE0-4EBF-8F77-D4ACE9A48F07}"/>
              </a:ext>
            </a:extLst>
          </p:cNvPr>
          <p:cNvSpPr txBox="1"/>
          <p:nvPr/>
        </p:nvSpPr>
        <p:spPr>
          <a:xfrm>
            <a:off x="4039225" y="2532779"/>
            <a:ext cx="1506917" cy="415498"/>
          </a:xfrm>
          <a:prstGeom prst="rect">
            <a:avLst/>
          </a:prstGeom>
          <a:noFill/>
        </p:spPr>
        <p:txBody>
          <a:bodyPr wrap="square" rtlCol="0">
            <a:spAutoFit/>
          </a:bodyPr>
          <a:lstStyle/>
          <a:p>
            <a:r>
              <a:rPr lang="fr-CH" sz="1050" dirty="0">
                <a:latin typeface="Palatino" charset="0"/>
                <a:ea typeface="Palatino" charset="0"/>
                <a:cs typeface="Palatino" charset="0"/>
              </a:rPr>
              <a:t>Anticorps primaire anti-IL-2</a:t>
            </a:r>
          </a:p>
        </p:txBody>
      </p:sp>
      <p:cxnSp>
        <p:nvCxnSpPr>
          <p:cNvPr id="73" name="Straight Arrow Connector 72">
            <a:extLst>
              <a:ext uri="{FF2B5EF4-FFF2-40B4-BE49-F238E27FC236}">
                <a16:creationId xmlns:a16="http://schemas.microsoft.com/office/drawing/2014/main" id="{307EE1C7-BAA1-4077-91FB-271FC985B225}"/>
              </a:ext>
            </a:extLst>
          </p:cNvPr>
          <p:cNvCxnSpPr>
            <a:cxnSpLocks/>
          </p:cNvCxnSpPr>
          <p:nvPr/>
        </p:nvCxnSpPr>
        <p:spPr>
          <a:xfrm flipH="1" flipV="1">
            <a:off x="3609786" y="2688731"/>
            <a:ext cx="306368" cy="23439"/>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608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AC34B-D332-44CB-84C5-0F7EB5F4C0FF}"/>
              </a:ext>
            </a:extLst>
          </p:cNvPr>
          <p:cNvSpPr>
            <a:spLocks noGrp="1"/>
          </p:cNvSpPr>
          <p:nvPr>
            <p:ph type="title"/>
          </p:nvPr>
        </p:nvSpPr>
        <p:spPr/>
        <p:txBody>
          <a:bodyPr/>
          <a:lstStyle/>
          <a:p>
            <a:r>
              <a:rPr lang="fr-CH"/>
              <a:t>Western Blot</a:t>
            </a:r>
          </a:p>
        </p:txBody>
      </p:sp>
      <p:graphicFrame>
        <p:nvGraphicFramePr>
          <p:cNvPr id="3" name="Content Placeholder 3">
            <a:extLst>
              <a:ext uri="{FF2B5EF4-FFF2-40B4-BE49-F238E27FC236}">
                <a16:creationId xmlns:a16="http://schemas.microsoft.com/office/drawing/2014/main" id="{F0E87569-BEA0-4AE6-A6FD-44956D265E2C}"/>
              </a:ext>
            </a:extLst>
          </p:cNvPr>
          <p:cNvGraphicFramePr>
            <a:graphicFrameLocks/>
          </p:cNvGraphicFramePr>
          <p:nvPr>
            <p:extLst>
              <p:ext uri="{D42A27DB-BD31-4B8C-83A1-F6EECF244321}">
                <p14:modId xmlns:p14="http://schemas.microsoft.com/office/powerpoint/2010/main" val="3007546962"/>
              </p:ext>
            </p:extLst>
          </p:nvPr>
        </p:nvGraphicFramePr>
        <p:xfrm>
          <a:off x="289997" y="1127760"/>
          <a:ext cx="8564005" cy="5486400"/>
        </p:xfrm>
        <a:graphic>
          <a:graphicData uri="http://schemas.openxmlformats.org/drawingml/2006/table">
            <a:tbl>
              <a:tblPr bandRow="1">
                <a:tableStyleId>{C083E6E3-FA7D-4D7B-A595-EF9225AFEA82}</a:tableStyleId>
              </a:tblPr>
              <a:tblGrid>
                <a:gridCol w="2396696">
                  <a:extLst>
                    <a:ext uri="{9D8B030D-6E8A-4147-A177-3AD203B41FA5}">
                      <a16:colId xmlns:a16="http://schemas.microsoft.com/office/drawing/2014/main" val="1785239422"/>
                    </a:ext>
                  </a:extLst>
                </a:gridCol>
                <a:gridCol w="6167309">
                  <a:extLst>
                    <a:ext uri="{9D8B030D-6E8A-4147-A177-3AD203B41FA5}">
                      <a16:colId xmlns:a16="http://schemas.microsoft.com/office/drawing/2014/main" val="543357701"/>
                    </a:ext>
                  </a:extLst>
                </a:gridCol>
              </a:tblGrid>
              <a:tr h="370840">
                <a:tc>
                  <a:txBody>
                    <a:bodyPr/>
                    <a:lstStyle/>
                    <a:p>
                      <a:r>
                        <a:rPr lang="fr-CH" sz="1600" noProof="0">
                          <a:latin typeface="+mj-lt"/>
                        </a:rPr>
                        <a:t>Qu’est-ce que c’est?</a:t>
                      </a:r>
                    </a:p>
                  </a:txBody>
                  <a:tcPr/>
                </a:tc>
                <a:tc>
                  <a:txBody>
                    <a:bodyPr/>
                    <a:lstStyle/>
                    <a:p>
                      <a:r>
                        <a:rPr lang="fr-CH" sz="1600" dirty="0">
                          <a:latin typeface="+mj-lt"/>
                        </a:rPr>
                        <a:t>Essai de détection de protéines en phase solide</a:t>
                      </a:r>
                    </a:p>
                    <a:p>
                      <a:endParaRPr lang="en-GB" sz="1600" dirty="0">
                        <a:latin typeface="+mj-lt"/>
                      </a:endParaRPr>
                    </a:p>
                  </a:txBody>
                  <a:tcPr/>
                </a:tc>
                <a:extLst>
                  <a:ext uri="{0D108BD9-81ED-4DB2-BD59-A6C34878D82A}">
                    <a16:rowId xmlns:a16="http://schemas.microsoft.com/office/drawing/2014/main" val="3172155107"/>
                  </a:ext>
                </a:extLst>
              </a:tr>
              <a:tr h="370840">
                <a:tc>
                  <a:txBody>
                    <a:bodyPr/>
                    <a:lstStyle/>
                    <a:p>
                      <a:r>
                        <a:rPr lang="fr-CH" sz="1600" noProof="0">
                          <a:latin typeface="+mj-lt"/>
                        </a:rPr>
                        <a:t>A quoi cela sert-il?</a:t>
                      </a:r>
                    </a:p>
                  </a:txBody>
                  <a:tcPr/>
                </a:tc>
                <a:tc>
                  <a:txBody>
                    <a:bodyPr/>
                    <a:lstStyle/>
                    <a:p>
                      <a:r>
                        <a:rPr lang="fr-CH" sz="1600" dirty="0">
                          <a:latin typeface="+mj-lt"/>
                        </a:rPr>
                        <a:t>Détecter, quantifier et caractériser des protéines et leurs modifications post-traductionnelles (p.ex. phosphorylation)</a:t>
                      </a:r>
                    </a:p>
                    <a:p>
                      <a:endParaRPr lang="en-GB" sz="1600" dirty="0">
                        <a:latin typeface="+mj-lt"/>
                      </a:endParaRPr>
                    </a:p>
                  </a:txBody>
                  <a:tcPr/>
                </a:tc>
                <a:extLst>
                  <a:ext uri="{0D108BD9-81ED-4DB2-BD59-A6C34878D82A}">
                    <a16:rowId xmlns:a16="http://schemas.microsoft.com/office/drawing/2014/main" val="1519732402"/>
                  </a:ext>
                </a:extLst>
              </a:tr>
              <a:tr h="370840">
                <a:tc>
                  <a:txBody>
                    <a:bodyPr/>
                    <a:lstStyle/>
                    <a:p>
                      <a:r>
                        <a:rPr lang="fr-CH" sz="1600" noProof="0">
                          <a:latin typeface="+mj-lt"/>
                        </a:rPr>
                        <a:t>Comment est-ce que ça marche?</a:t>
                      </a:r>
                    </a:p>
                  </a:txBody>
                  <a:tcPr/>
                </a:tc>
                <a:tc>
                  <a:txBody>
                    <a:bodyPr/>
                    <a:lstStyle/>
                    <a:p>
                      <a:pPr marL="342900" indent="-342900">
                        <a:buFont typeface="+mj-lt"/>
                        <a:buAutoNum type="arabicPeriod"/>
                      </a:pPr>
                      <a:r>
                        <a:rPr lang="fr-CH" sz="1600" dirty="0">
                          <a:latin typeface="+mj-lt"/>
                        </a:rPr>
                        <a:t>Un mélange de protéines est séparé par électrophorèse de gel et transféré sur une membrane de nitrocellulose (blot)</a:t>
                      </a:r>
                    </a:p>
                    <a:p>
                      <a:pPr marL="342900" indent="-342900">
                        <a:buFont typeface="+mj-lt"/>
                        <a:buAutoNum type="arabicPeriod"/>
                      </a:pPr>
                      <a:r>
                        <a:rPr lang="fr-CH" sz="1600" dirty="0">
                          <a:latin typeface="+mj-lt"/>
                        </a:rPr>
                        <a:t>Un anticorps spécifique de l’antigène recherché est ajouté afin de détecter l’antigène</a:t>
                      </a:r>
                      <a:endParaRPr lang="en-GB" sz="1600" dirty="0">
                        <a:latin typeface="+mj-lt"/>
                      </a:endParaRPr>
                    </a:p>
                    <a:p>
                      <a:pPr marL="342900" indent="-342900">
                        <a:buFont typeface="+mj-lt"/>
                        <a:buAutoNum type="arabicPeriod"/>
                      </a:pPr>
                      <a:r>
                        <a:rPr lang="fr-CH" sz="1600" dirty="0">
                          <a:latin typeface="+mj-lt"/>
                        </a:rPr>
                        <a:t>L’enzyme couplée à l’anticorps catalyse une réaction luminescente qui peut être visualisée sur film</a:t>
                      </a:r>
                    </a:p>
                    <a:p>
                      <a:pPr marL="342900" indent="-342900">
                        <a:buFont typeface="+mj-lt"/>
                        <a:buAutoNum type="arabicPeriod"/>
                      </a:pPr>
                      <a:endParaRPr lang="fr-CH" sz="1600" dirty="0">
                        <a:latin typeface="+mj-lt"/>
                      </a:endParaRPr>
                    </a:p>
                  </a:txBody>
                  <a:tcPr/>
                </a:tc>
                <a:extLst>
                  <a:ext uri="{0D108BD9-81ED-4DB2-BD59-A6C34878D82A}">
                    <a16:rowId xmlns:a16="http://schemas.microsoft.com/office/drawing/2014/main" val="114418329"/>
                  </a:ext>
                </a:extLst>
              </a:tr>
              <a:tr h="370840">
                <a:tc>
                  <a:txBody>
                    <a:bodyPr/>
                    <a:lstStyle/>
                    <a:p>
                      <a:r>
                        <a:rPr lang="fr-CH" sz="1600" noProof="0" dirty="0">
                          <a:latin typeface="+mj-lt"/>
                        </a:rPr>
                        <a:t>A quoi ressemble un Western?</a:t>
                      </a:r>
                    </a:p>
                  </a:txBody>
                  <a:tcPr/>
                </a:tc>
                <a:tc>
                  <a:txBody>
                    <a:bodyPr/>
                    <a:lstStyle/>
                    <a:p>
                      <a:endParaRPr lang="fr-CH" sz="1600" dirty="0">
                        <a:latin typeface="+mj-lt"/>
                      </a:endParaRPr>
                    </a:p>
                    <a:p>
                      <a:endParaRPr lang="fr-CH" sz="1600" dirty="0">
                        <a:latin typeface="+mj-lt"/>
                      </a:endParaRPr>
                    </a:p>
                    <a:p>
                      <a:endParaRPr lang="fr-CH" sz="1600" dirty="0">
                        <a:latin typeface="+mj-lt"/>
                      </a:endParaRPr>
                    </a:p>
                    <a:p>
                      <a:endParaRPr lang="fr-CH" sz="1600" dirty="0">
                        <a:latin typeface="+mj-lt"/>
                      </a:endParaRPr>
                    </a:p>
                    <a:p>
                      <a:endParaRPr lang="fr-CH" sz="1600" dirty="0">
                        <a:latin typeface="+mj-lt"/>
                      </a:endParaRPr>
                    </a:p>
                    <a:p>
                      <a:endParaRPr lang="fr-CH" sz="1600" dirty="0">
                        <a:latin typeface="+mj-lt"/>
                      </a:endParaRPr>
                    </a:p>
                    <a:p>
                      <a:endParaRPr lang="fr-CH" sz="1600" dirty="0">
                        <a:latin typeface="+mj-lt"/>
                      </a:endParaRPr>
                    </a:p>
                    <a:p>
                      <a:endParaRPr lang="fr-CH" sz="1600" dirty="0">
                        <a:latin typeface="+mj-lt"/>
                      </a:endParaRPr>
                    </a:p>
                    <a:p>
                      <a:endParaRPr lang="fr-CH" sz="1600" dirty="0">
                        <a:latin typeface="+mj-lt"/>
                      </a:endParaRPr>
                    </a:p>
                  </a:txBody>
                  <a:tcPr/>
                </a:tc>
                <a:extLst>
                  <a:ext uri="{0D108BD9-81ED-4DB2-BD59-A6C34878D82A}">
                    <a16:rowId xmlns:a16="http://schemas.microsoft.com/office/drawing/2014/main" val="415890153"/>
                  </a:ext>
                </a:extLst>
              </a:tr>
            </a:tbl>
          </a:graphicData>
        </a:graphic>
      </p:graphicFrame>
      <p:pic>
        <p:nvPicPr>
          <p:cNvPr id="34" name="Picture 33">
            <a:extLst>
              <a:ext uri="{FF2B5EF4-FFF2-40B4-BE49-F238E27FC236}">
                <a16:creationId xmlns:a16="http://schemas.microsoft.com/office/drawing/2014/main" id="{471A288E-608F-496B-82E4-2954B823FF3C}"/>
              </a:ext>
            </a:extLst>
          </p:cNvPr>
          <p:cNvPicPr>
            <a:picLocks noChangeAspect="1"/>
          </p:cNvPicPr>
          <p:nvPr/>
        </p:nvPicPr>
        <p:blipFill rotWithShape="1">
          <a:blip r:embed="rId2"/>
          <a:srcRect l="12043" t="52611" r="53488" b="3571"/>
          <a:stretch/>
        </p:blipFill>
        <p:spPr>
          <a:xfrm>
            <a:off x="3599764" y="4366353"/>
            <a:ext cx="2284155" cy="2138573"/>
          </a:xfrm>
          <a:prstGeom prst="rect">
            <a:avLst/>
          </a:prstGeom>
        </p:spPr>
      </p:pic>
      <p:sp>
        <p:nvSpPr>
          <p:cNvPr id="35" name="TextBox 34">
            <a:extLst>
              <a:ext uri="{FF2B5EF4-FFF2-40B4-BE49-F238E27FC236}">
                <a16:creationId xmlns:a16="http://schemas.microsoft.com/office/drawing/2014/main" id="{2DCE46EC-D00A-4719-922C-EFAC3ECE1778}"/>
              </a:ext>
            </a:extLst>
          </p:cNvPr>
          <p:cNvSpPr txBox="1"/>
          <p:nvPr/>
        </p:nvSpPr>
        <p:spPr>
          <a:xfrm>
            <a:off x="5702511" y="6152495"/>
            <a:ext cx="1989175" cy="461665"/>
          </a:xfrm>
          <a:prstGeom prst="rect">
            <a:avLst/>
          </a:prstGeom>
          <a:noFill/>
        </p:spPr>
        <p:txBody>
          <a:bodyPr wrap="square" rtlCol="0">
            <a:spAutoFit/>
          </a:bodyPr>
          <a:lstStyle/>
          <a:p>
            <a:r>
              <a:rPr lang="fr-CH" sz="1200" dirty="0">
                <a:latin typeface="+mj-lt"/>
              </a:rPr>
              <a:t>Témoins de charge pour normaliser le signal</a:t>
            </a:r>
          </a:p>
        </p:txBody>
      </p:sp>
      <p:sp>
        <p:nvSpPr>
          <p:cNvPr id="36" name="TextBox 35">
            <a:extLst>
              <a:ext uri="{FF2B5EF4-FFF2-40B4-BE49-F238E27FC236}">
                <a16:creationId xmlns:a16="http://schemas.microsoft.com/office/drawing/2014/main" id="{83C5D5D5-7FAF-4FE0-B676-09A7008339C6}"/>
              </a:ext>
            </a:extLst>
          </p:cNvPr>
          <p:cNvSpPr txBox="1"/>
          <p:nvPr/>
        </p:nvSpPr>
        <p:spPr>
          <a:xfrm>
            <a:off x="5784000" y="4851965"/>
            <a:ext cx="1685372" cy="276999"/>
          </a:xfrm>
          <a:prstGeom prst="rect">
            <a:avLst/>
          </a:prstGeom>
          <a:noFill/>
        </p:spPr>
        <p:txBody>
          <a:bodyPr wrap="square" rtlCol="0">
            <a:spAutoFit/>
          </a:bodyPr>
          <a:lstStyle/>
          <a:p>
            <a:r>
              <a:rPr lang="fr-CH" sz="1200" dirty="0">
                <a:latin typeface="+mj-lt"/>
              </a:rPr>
              <a:t>Protéine d’intérêt</a:t>
            </a:r>
          </a:p>
        </p:txBody>
      </p:sp>
    </p:spTree>
    <p:extLst>
      <p:ext uri="{BB962C8B-B14F-4D97-AF65-F5344CB8AC3E}">
        <p14:creationId xmlns:p14="http://schemas.microsoft.com/office/powerpoint/2010/main" val="2610898821"/>
      </p:ext>
    </p:extLst>
  </p:cSld>
  <p:clrMapOvr>
    <a:masterClrMapping/>
  </p:clrMapOvr>
</p:sld>
</file>

<file path=ppt/theme/theme1.xml><?xml version="1.0" encoding="utf-8"?>
<a:theme xmlns:a="http://schemas.openxmlformats.org/drawingml/2006/main" name="MOOC_blue_calibri">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OC_blue_calibri.potx" id="{278E7758-D89B-4DA0-96F1-1039F8C16042}" vid="{03F57942-DF8A-49D2-8C17-EBBC995F41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MOOC_blue_calibri</Template>
  <TotalTime>591</TotalTime>
  <Words>1766</Words>
  <Application>Microsoft Macintosh PowerPoint</Application>
  <PresentationFormat>Affichage à l'écran (4:3)</PresentationFormat>
  <Paragraphs>273</Paragraphs>
  <Slides>20</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Calibri</vt:lpstr>
      <vt:lpstr>Calibri Light</vt:lpstr>
      <vt:lpstr>Palatino</vt:lpstr>
      <vt:lpstr>Times New Roman</vt:lpstr>
      <vt:lpstr>MOOC_blue_calibri</vt:lpstr>
      <vt:lpstr>9. Méthodes en immunologie</vt:lpstr>
      <vt:lpstr>Sommaire</vt:lpstr>
      <vt:lpstr>Identification de molécules à l’aide d’anticorps</vt:lpstr>
      <vt:lpstr>Identification de molécules à l’aide d’anticorps</vt:lpstr>
      <vt:lpstr>ELISA (Enzyme-Linked ImmunoSorbent Assay)</vt:lpstr>
      <vt:lpstr>ELISA (Enzyme-Linked ImmunoSorbent Assay)</vt:lpstr>
      <vt:lpstr>Exemple: quantification d’une cytokine dans le sérum ou dans le surnageant de culture cellulaire</vt:lpstr>
      <vt:lpstr>Présentation PowerPoint</vt:lpstr>
      <vt:lpstr>Western Blot</vt:lpstr>
      <vt:lpstr>Western Blot</vt:lpstr>
      <vt:lpstr>Essais cellulaires : essai de relargage de Chrome51 (Cr51) pour quantifier la cytotoxicité</vt:lpstr>
      <vt:lpstr>Essais cellulaires: prolifération</vt:lpstr>
      <vt:lpstr>Exemple: Essai de prolifération des cellules T</vt:lpstr>
      <vt:lpstr>Principe de la cytométrie en flux</vt:lpstr>
      <vt:lpstr>Cytométrie en flux: équipement</vt:lpstr>
      <vt:lpstr>Cytométrie en flux sur cellules non-marquées</vt:lpstr>
      <vt:lpstr>Cytométrie en flux sur cellules marquées (fluorescence)</vt:lpstr>
      <vt:lpstr>Exemple: caractérisation de populations de cellules T</vt:lpstr>
      <vt:lpstr>Exemple: énumération des cellules T CD4+  chez un patient infecté par le VIH</vt:lpstr>
      <vt:lpstr>FACS (Fluorescence-Activated Cell Sorting)</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Immunology Methods</dc:title>
  <dc:creator>Claudine Neyen</dc:creator>
  <cp:lastModifiedBy>Utilisateur de Microsoft Office</cp:lastModifiedBy>
  <cp:revision>69</cp:revision>
  <dcterms:created xsi:type="dcterms:W3CDTF">2018-02-12T09:15:12Z</dcterms:created>
  <dcterms:modified xsi:type="dcterms:W3CDTF">2018-09-26T15:14:14Z</dcterms:modified>
</cp:coreProperties>
</file>