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70" r:id="rId11"/>
    <p:sldId id="271" r:id="rId12"/>
    <p:sldId id="272" r:id="rId13"/>
    <p:sldId id="273" r:id="rId14"/>
    <p:sldId id="266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7" r:id="rId25"/>
    <p:sldId id="283" r:id="rId26"/>
    <p:sldId id="284" r:id="rId27"/>
    <p:sldId id="285" r:id="rId28"/>
    <p:sldId id="286" r:id="rId29"/>
    <p:sldId id="287" r:id="rId30"/>
    <p:sldId id="288" r:id="rId31"/>
    <p:sldId id="26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132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4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0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9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9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8096"/>
          </a:xfrm>
          <a:prstGeom prst="rect">
            <a:avLst/>
          </a:prstGeom>
          <a:solidFill>
            <a:srgbClr val="E4EE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629" y="903910"/>
            <a:ext cx="8734806" cy="536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EF82-5D0E-42AE-83DA-E7B6649B428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9056" y="0"/>
            <a:ext cx="694944" cy="768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9B1B-C057-44D8-A411-7FE52B733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6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hi.epfl.ch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AB7B-F506-4A51-9C69-1EB5ECC4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9027"/>
            <a:ext cx="9144000" cy="2533077"/>
          </a:xfrm>
        </p:spPr>
        <p:txBody>
          <a:bodyPr/>
          <a:lstStyle/>
          <a:p>
            <a:r>
              <a:rPr lang="en-GB" dirty="0"/>
              <a:t>14. </a:t>
            </a:r>
            <a:r>
              <a:rPr lang="en-GB" dirty="0" err="1"/>
              <a:t>Immunothérapies</a:t>
            </a:r>
            <a:r>
              <a:rPr lang="en-GB" dirty="0"/>
              <a:t> anti-</a:t>
            </a:r>
            <a:r>
              <a:rPr lang="en-GB" dirty="0" err="1"/>
              <a:t>cancéreuses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F988E-B4CC-48DD-A483-1558B500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340352"/>
            <a:ext cx="7886700" cy="2389632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sv-SE" sz="1800" dirty="0"/>
              <a:t>par Claudine </a:t>
            </a:r>
            <a:r>
              <a:rPr lang="sv-SE" sz="1800" dirty="0" err="1"/>
              <a:t>Neyen</a:t>
            </a:r>
            <a:r>
              <a:rPr lang="sv-SE" sz="1800" dirty="0"/>
              <a:t> et Bruno Lemaitre, </a:t>
            </a:r>
          </a:p>
          <a:p>
            <a:pPr marL="342900" indent="-342900" algn="ctr"/>
            <a:r>
              <a:rPr lang="sv-SE" sz="1800" dirty="0"/>
              <a:t>Ecole Polytechnique Fédérale de Lausanne</a:t>
            </a:r>
          </a:p>
          <a:p>
            <a:pPr marL="342900" indent="-342900" algn="ctr"/>
            <a:r>
              <a:rPr lang="fr-FR" sz="1800" dirty="0">
                <a:solidFill>
                  <a:srgbClr val="000000"/>
                </a:solidFill>
              </a:rPr>
              <a:t>Web: </a:t>
            </a:r>
            <a:r>
              <a:rPr lang="fr-FR" sz="1800" dirty="0">
                <a:solidFill>
                  <a:srgbClr val="000000"/>
                </a:solidFill>
                <a:hlinkClick r:id="rId2"/>
              </a:rPr>
              <a:t>http://ghi.epfl.ch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</a:p>
          <a:p>
            <a:endParaRPr lang="en-US" b="1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4D9D5-0A21-4742-994C-74AC61EE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16632"/>
            <a:ext cx="8855968" cy="1194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8D2B3-3E9F-45E5-862F-8631BFDE4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94071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7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D7D6-EE20-473B-BC9B-4592347E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Antigènes de différenciation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D17BB7-9E8C-4A8A-A8F6-B8319E4A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protéines spécifiques d’un tissu donné, suite à sa différenciation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213F60-5C35-458F-A03B-5A50506EA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44936"/>
              </p:ext>
            </p:extLst>
          </p:nvPr>
        </p:nvGraphicFramePr>
        <p:xfrm>
          <a:off x="50800" y="2020164"/>
          <a:ext cx="8997950" cy="26268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0637">
                  <a:extLst>
                    <a:ext uri="{9D8B030D-6E8A-4147-A177-3AD203B41FA5}">
                      <a16:colId xmlns:a16="http://schemas.microsoft.com/office/drawing/2014/main" val="372084214"/>
                    </a:ext>
                  </a:extLst>
                </a:gridCol>
                <a:gridCol w="2591163">
                  <a:extLst>
                    <a:ext uri="{9D8B030D-6E8A-4147-A177-3AD203B41FA5}">
                      <a16:colId xmlns:a16="http://schemas.microsoft.com/office/drawing/2014/main" val="1732805504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1455580849"/>
                    </a:ext>
                  </a:extLst>
                </a:gridCol>
              </a:tblGrid>
              <a:tr h="623111"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Tumeur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Risques associés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39218"/>
                  </a:ext>
                </a:extLst>
              </a:tr>
              <a:tr h="449293"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CD19 sur les cellules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Lymphomes de cellules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Aplasie des cellules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791884"/>
                  </a:ext>
                </a:extLst>
              </a:tr>
              <a:tr h="623111"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Antigène </a:t>
                      </a:r>
                      <a:r>
                        <a:rPr lang="fr-CH" noProof="0" dirty="0" err="1">
                          <a:latin typeface="+mn-lt"/>
                        </a:rPr>
                        <a:t>carcinoembryonique</a:t>
                      </a:r>
                      <a:r>
                        <a:rPr lang="fr-CH" noProof="0" dirty="0">
                          <a:latin typeface="+mn-lt"/>
                        </a:rPr>
                        <a:t> (CEA)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Cancer du 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Enterocolite, inflammation disséminée des muqueuses intestinales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53621"/>
                  </a:ext>
                </a:extLst>
              </a:tr>
              <a:tr h="623111"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Antigènes de différenciation des mélanocytes (MDA)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mélanome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Destruction de mélanocytes de la peau, des yeux, des oreilles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09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A3F4-D721-45B5-8895-9AD1C412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Néoantigènes</a:t>
            </a:r>
            <a:r>
              <a:rPr lang="fr-CH" dirty="0"/>
              <a:t> et antigènes viraux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5A470-076E-4F1F-A1A9-340AB363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/>
              <a:t>Néoantigènes</a:t>
            </a:r>
            <a:r>
              <a:rPr lang="fr-CH" dirty="0"/>
              <a:t>: </a:t>
            </a:r>
          </a:p>
          <a:p>
            <a:r>
              <a:rPr lang="fr-CH" dirty="0"/>
              <a:t>particulièrement fréquents dans des tumeurs issues de carcinogènes (irradiation UV, tabagisme)</a:t>
            </a:r>
          </a:p>
          <a:p>
            <a:r>
              <a:rPr lang="fr-CH" dirty="0"/>
              <a:t>produits de mutations ponctuelles affectant la région codante des protéines</a:t>
            </a:r>
          </a:p>
          <a:p>
            <a:r>
              <a:rPr lang="fr-CH" dirty="0"/>
              <a:t>absentes de la panoplie de protéines du soi exprimées dans les organes lymphoïdes primaires lors de la tolérance centrale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9BE1A4-3117-4B21-8AEF-C6AF9C871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94720"/>
              </p:ext>
            </p:extLst>
          </p:nvPr>
        </p:nvGraphicFramePr>
        <p:xfrm>
          <a:off x="50800" y="3445104"/>
          <a:ext cx="9010650" cy="217759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69618">
                  <a:extLst>
                    <a:ext uri="{9D8B030D-6E8A-4147-A177-3AD203B41FA5}">
                      <a16:colId xmlns:a16="http://schemas.microsoft.com/office/drawing/2014/main" val="1609666778"/>
                    </a:ext>
                  </a:extLst>
                </a:gridCol>
                <a:gridCol w="1887982">
                  <a:extLst>
                    <a:ext uri="{9D8B030D-6E8A-4147-A177-3AD203B41FA5}">
                      <a16:colId xmlns:a16="http://schemas.microsoft.com/office/drawing/2014/main" val="372084214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73280550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55580849"/>
                    </a:ext>
                  </a:extLst>
                </a:gridCol>
              </a:tblGrid>
              <a:tr h="623111"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Tumeur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Risques associés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39218"/>
                  </a:ext>
                </a:extLst>
              </a:tr>
              <a:tr h="623111">
                <a:tc>
                  <a:txBody>
                    <a:bodyPr/>
                    <a:lstStyle/>
                    <a:p>
                      <a:r>
                        <a:rPr lang="fr-CH" noProof="0" dirty="0" err="1">
                          <a:latin typeface="+mn-lt"/>
                        </a:rPr>
                        <a:t>Néoantigènes</a:t>
                      </a:r>
                      <a:r>
                        <a:rPr lang="fr-CH" noProof="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Mélanome, cancer du poumon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Absents des tissus normaux, pas de risque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30210"/>
                  </a:ext>
                </a:extLst>
              </a:tr>
              <a:tr h="623111"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Antigènes viraux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Virus du papillome humain (HPV)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Tumeurs d’origine virale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>
                          <a:latin typeface="+mn-lt"/>
                        </a:rPr>
                        <a:t>Absents des tissus normaux, pas de risque</a:t>
                      </a:r>
                    </a:p>
                    <a:p>
                      <a:endParaRPr lang="fr-CH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66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62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05F5-FA73-4617-9EED-67D564BC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Antigènes produits par des changements épigénétiques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2D44A-F91C-44AB-9EC2-39FD058E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85" y="1161091"/>
            <a:ext cx="4688230" cy="2267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AA7B77-468C-40A7-B71A-148DE7EEAEFB}"/>
              </a:ext>
            </a:extLst>
          </p:cNvPr>
          <p:cNvSpPr txBox="1"/>
          <p:nvPr/>
        </p:nvSpPr>
        <p:spPr>
          <a:xfrm>
            <a:off x="327936" y="1336668"/>
            <a:ext cx="357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Antigènes</a:t>
            </a:r>
            <a:r>
              <a:rPr lang="en-GB" dirty="0"/>
              <a:t> </a:t>
            </a:r>
            <a:r>
              <a:rPr lang="en-GB" dirty="0" err="1"/>
              <a:t>testiculaires</a:t>
            </a:r>
            <a:r>
              <a:rPr lang="en-GB" dirty="0"/>
              <a:t> du cancer: CTAs (Cancer Testis Antigens)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0B1F98-9383-4F6C-8C9C-43D0176DF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9143"/>
              </p:ext>
            </p:extLst>
          </p:nvPr>
        </p:nvGraphicFramePr>
        <p:xfrm>
          <a:off x="21832" y="3983821"/>
          <a:ext cx="9065018" cy="181183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0945">
                  <a:extLst>
                    <a:ext uri="{9D8B030D-6E8A-4147-A177-3AD203B41FA5}">
                      <a16:colId xmlns:a16="http://schemas.microsoft.com/office/drawing/2014/main" val="372084214"/>
                    </a:ext>
                  </a:extLst>
                </a:gridCol>
                <a:gridCol w="4825123">
                  <a:extLst>
                    <a:ext uri="{9D8B030D-6E8A-4147-A177-3AD203B41FA5}">
                      <a16:colId xmlns:a16="http://schemas.microsoft.com/office/drawing/2014/main" val="1732805504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1455580849"/>
                    </a:ext>
                  </a:extLst>
                </a:gridCol>
              </a:tblGrid>
              <a:tr h="623111"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Tumeur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>
                          <a:latin typeface="+mn-lt"/>
                        </a:rPr>
                        <a:t>Risques associés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39218"/>
                  </a:ext>
                </a:extLst>
              </a:tr>
              <a:tr h="623111"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NY-ESO 1*</a:t>
                      </a:r>
                      <a:endParaRPr lang="fr-CH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fr-FR" dirty="0">
                          <a:latin typeface="+mn-lt"/>
                        </a:rPr>
                        <a:t>exprimé dans plus de 50 % des mélanomes, des cancers du sein, de la prostate, de l'</a:t>
                      </a:r>
                      <a:r>
                        <a:rPr lang="fr-FR" dirty="0" err="1">
                          <a:latin typeface="+mn-lt"/>
                        </a:rPr>
                        <a:t>oesophage</a:t>
                      </a:r>
                      <a:r>
                        <a:rPr lang="fr-FR" dirty="0">
                          <a:latin typeface="+mn-lt"/>
                        </a:rPr>
                        <a:t>, des poumons et des ovaires et dans 80 % des cas de sarcome synovial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>
                          <a:latin typeface="+mn-lt"/>
                        </a:rPr>
                        <a:t>Absents des tissus normaux, pas de risque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302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E70C316-A009-4186-9E2A-FADC7F383C20}"/>
              </a:ext>
            </a:extLst>
          </p:cNvPr>
          <p:cNvSpPr/>
          <p:nvPr/>
        </p:nvSpPr>
        <p:spPr>
          <a:xfrm>
            <a:off x="0" y="5795652"/>
            <a:ext cx="3405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Palatino"/>
              </a:rPr>
              <a:t>*New York </a:t>
            </a:r>
            <a:r>
              <a:rPr lang="en-GB" sz="1100" dirty="0" err="1">
                <a:latin typeface="Palatino"/>
              </a:rPr>
              <a:t>esophageal</a:t>
            </a:r>
            <a:r>
              <a:rPr lang="en-GB" sz="1100" dirty="0">
                <a:latin typeface="Palatino"/>
              </a:rPr>
              <a:t> squamous cell carcinoma 1</a:t>
            </a:r>
          </a:p>
        </p:txBody>
      </p:sp>
    </p:spTree>
    <p:extLst>
      <p:ext uri="{BB962C8B-B14F-4D97-AF65-F5344CB8AC3E}">
        <p14:creationId xmlns:p14="http://schemas.microsoft.com/office/powerpoint/2010/main" val="178930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909E8F-E119-48AC-9711-CC76D9BC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Evasion de </a:t>
            </a:r>
            <a:r>
              <a:rPr lang="en-GB" dirty="0" err="1"/>
              <a:t>l’immunité</a:t>
            </a:r>
            <a:r>
              <a:rPr lang="en-GB" dirty="0"/>
              <a:t> anti-</a:t>
            </a:r>
            <a:r>
              <a:rPr lang="en-GB" dirty="0" err="1"/>
              <a:t>tumorale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65E7E-E8E9-4EAE-BDFF-341F3A42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97" y="1715605"/>
            <a:ext cx="7796403" cy="34267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Evasion de la reconnaissance:</a:t>
            </a:r>
          </a:p>
          <a:p>
            <a:r>
              <a:rPr lang="fr-FR" dirty="0"/>
              <a:t>Profil d’expression modifié, perte de l’antigène</a:t>
            </a:r>
          </a:p>
          <a:p>
            <a:r>
              <a:rPr lang="fr-FR" dirty="0"/>
              <a:t>Réduction de l’expression du MHC I</a:t>
            </a:r>
          </a:p>
          <a:p>
            <a:r>
              <a:rPr lang="fr-FR" dirty="0"/>
              <a:t>Perte de la fonction d’apprêtement d’antigènes par la voie endogène</a:t>
            </a:r>
          </a:p>
          <a:p>
            <a:r>
              <a:rPr lang="fr-FR" dirty="0"/>
              <a:t> invisibles aux cellules T</a:t>
            </a:r>
          </a:p>
          <a:p>
            <a:r>
              <a:rPr lang="fr-FR" dirty="0"/>
              <a:t> résistance accrue aux </a:t>
            </a:r>
            <a:r>
              <a:rPr lang="fr-FR" dirty="0" err="1"/>
              <a:t>CTLs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 noter: mécanismes d’évasion similaires à ceux employés par des virus ou bactéries intracellulaires qui échappent à l’immunité cellulaire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09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rmAutofit/>
          </a:bodyPr>
          <a:lstStyle/>
          <a:p>
            <a:br>
              <a:rPr lang="fr-CH" sz="3600" dirty="0"/>
            </a:br>
            <a:r>
              <a:rPr lang="fr-FR" sz="3600" dirty="0"/>
              <a:t>14.B. Vaccins anti-cancéreux </a:t>
            </a:r>
            <a:br>
              <a:rPr lang="fr-FR" sz="3600" dirty="0"/>
            </a:br>
            <a:endParaRPr lang="fr-CH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6B6F1-C262-4514-A3B0-51E7636E1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64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C572-96FC-4C7E-8575-4B1CC479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Vaccins</a:t>
            </a:r>
            <a:r>
              <a:rPr lang="en-GB" dirty="0"/>
              <a:t> anti-</a:t>
            </a:r>
            <a:r>
              <a:rPr lang="en-GB" dirty="0" err="1"/>
              <a:t>cancéreux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665D2-7394-4F50-9AB1-2E9568C25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350" y="1454150"/>
            <a:ext cx="45021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Thérapeutiques plutôt que préventifs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But des vaccins thérapeutiques:</a:t>
            </a:r>
          </a:p>
          <a:p>
            <a:r>
              <a:rPr lang="fr-FR" dirty="0"/>
              <a:t>Activer les cellules </a:t>
            </a:r>
            <a:r>
              <a:rPr lang="fr-FR" b="1" dirty="0"/>
              <a:t>T CD8+ naïves </a:t>
            </a:r>
            <a:r>
              <a:rPr lang="fr-FR" dirty="0"/>
              <a:t>à se différencier en </a:t>
            </a:r>
            <a:r>
              <a:rPr lang="fr-FR" dirty="0" err="1"/>
              <a:t>CTLs</a:t>
            </a:r>
            <a:endParaRPr lang="fr-FR" dirty="0"/>
          </a:p>
          <a:p>
            <a:r>
              <a:rPr lang="fr-FR" dirty="0"/>
              <a:t>Activer des cellules </a:t>
            </a:r>
            <a:r>
              <a:rPr lang="fr-FR" b="1" dirty="0"/>
              <a:t>T CD8+ à mémoire </a:t>
            </a:r>
            <a:r>
              <a:rPr lang="fr-FR" dirty="0"/>
              <a:t>déjà présentes </a:t>
            </a:r>
          </a:p>
          <a:p>
            <a:r>
              <a:rPr lang="fr-FR" dirty="0"/>
              <a:t>Stimuler des cellules </a:t>
            </a:r>
            <a:r>
              <a:rPr lang="fr-FR" b="1" dirty="0"/>
              <a:t>T CD8+ anergiques </a:t>
            </a:r>
            <a:r>
              <a:rPr lang="fr-FR" dirty="0"/>
              <a:t>(exposées chroniquement aux antigènes de la tumeur) </a:t>
            </a:r>
          </a:p>
          <a:p>
            <a:r>
              <a:rPr lang="fr-FR" dirty="0"/>
              <a:t>Générer des cellules </a:t>
            </a:r>
            <a:r>
              <a:rPr lang="fr-FR" b="1" dirty="0"/>
              <a:t>T CD8+ à mémoire </a:t>
            </a:r>
            <a:r>
              <a:rPr lang="fr-FR" dirty="0"/>
              <a:t>pour prévenir les rechutes</a:t>
            </a:r>
          </a:p>
          <a:p>
            <a:r>
              <a:rPr lang="fr-FR" dirty="0"/>
              <a:t>Activer des cellules </a:t>
            </a:r>
            <a:r>
              <a:rPr lang="fr-FR" b="1" dirty="0"/>
              <a:t>T CD4+ helper Th1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91B9A-E50C-4E34-846F-EC20C9D1A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6350" y="2181225"/>
            <a:ext cx="38862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Caractéristiques</a:t>
            </a:r>
            <a:r>
              <a:rPr lang="en-GB" b="1" dirty="0"/>
              <a:t> des T CD8+ </a:t>
            </a:r>
            <a:r>
              <a:rPr lang="en-GB" b="1" dirty="0" err="1"/>
              <a:t>idéales</a:t>
            </a:r>
            <a:endParaRPr lang="en-GB" b="1" dirty="0"/>
          </a:p>
          <a:p>
            <a:pPr lvl="0"/>
            <a:r>
              <a:rPr lang="fr-CH" dirty="0"/>
              <a:t>TCR à forte affinité pour les complexes MHC-peptide tumoral</a:t>
            </a:r>
            <a:endParaRPr lang="en-GB" dirty="0"/>
          </a:p>
          <a:p>
            <a:pPr lvl="0"/>
            <a:r>
              <a:rPr lang="fr-CH" dirty="0"/>
              <a:t>adressage des </a:t>
            </a:r>
            <a:r>
              <a:rPr lang="fr-CH" dirty="0" err="1"/>
              <a:t>CTLs</a:t>
            </a:r>
            <a:r>
              <a:rPr lang="fr-CH" dirty="0"/>
              <a:t> vers les tumeurs </a:t>
            </a:r>
            <a:endParaRPr lang="en-GB" dirty="0"/>
          </a:p>
          <a:p>
            <a:pPr lvl="0"/>
            <a:r>
              <a:rPr lang="fr-CH" dirty="0"/>
              <a:t>expression de molécules d’adhésion (intégrines)</a:t>
            </a:r>
            <a:endParaRPr lang="en-GB" dirty="0"/>
          </a:p>
          <a:p>
            <a:pPr lvl="0"/>
            <a:r>
              <a:rPr lang="fr-CH" dirty="0"/>
              <a:t>faible expression de molécules inhibitrices (CTLA-4)</a:t>
            </a:r>
            <a:endParaRPr lang="en-GB" dirty="0"/>
          </a:p>
          <a:p>
            <a:pPr lvl="0"/>
            <a:r>
              <a:rPr lang="fr-CH" dirty="0"/>
              <a:t>forte expression de granzyme &amp; perforine</a:t>
            </a:r>
            <a:endParaRPr lang="en-GB" dirty="0"/>
          </a:p>
          <a:p>
            <a:pPr lvl="0"/>
            <a:r>
              <a:rPr lang="fr-CH" dirty="0"/>
              <a:t>mémoire à longue durée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90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96E7-0A41-42BC-8131-A59D0DC4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Rappel: génération de cellules T cytotoxiques</a:t>
            </a:r>
            <a:endParaRPr lang="en-GB" dirty="0"/>
          </a:p>
        </p:txBody>
      </p:sp>
      <p:pic>
        <p:nvPicPr>
          <p:cNvPr id="3" name="Image 2" descr="Dia_15_a.jpg">
            <a:extLst>
              <a:ext uri="{FF2B5EF4-FFF2-40B4-BE49-F238E27FC236}">
                <a16:creationId xmlns:a16="http://schemas.microsoft.com/office/drawing/2014/main" id="{F1146635-95C6-4A74-90AB-5D5FB353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9" y="1031824"/>
            <a:ext cx="6823361" cy="55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96E7-0A41-42BC-8131-A59D0DC4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Rappel: génération de cellules T cytotoxiques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CB805-BDDD-48AF-ABFA-B541A4B6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Une fois différenciée, la cellule T n’aura plus besoin de </a:t>
            </a:r>
            <a:r>
              <a:rPr lang="fr-CH" dirty="0" err="1"/>
              <a:t>co-stimulation</a:t>
            </a:r>
            <a:r>
              <a:rPr lang="fr-CH" dirty="0"/>
              <a:t> pour être activée. La seule reconnaissance du complexe peptide-MHC suffit. </a:t>
            </a:r>
          </a:p>
          <a:p>
            <a:r>
              <a:rPr lang="fr-CH" dirty="0"/>
              <a:t>Comme toutes les cellules nuclées du corps expriment le MHC de classe I, tout type de tumeur peut en principe être reconnu.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8FF1F-D716-4CD6-96F3-2B2353E8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38" y="2580242"/>
            <a:ext cx="5270223" cy="40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8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D84F-2B34-499E-84D1-98499DF4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Rappel: voies de présentation d’antigène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06846-C7FA-4B5F-BC76-F88EE3D4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28" y="903910"/>
            <a:ext cx="8910371" cy="5365216"/>
          </a:xfrm>
        </p:spPr>
        <p:txBody>
          <a:bodyPr>
            <a:normAutofit/>
          </a:bodyPr>
          <a:lstStyle/>
          <a:p>
            <a:r>
              <a:rPr lang="fr-CH" sz="1800" dirty="0"/>
              <a:t>La </a:t>
            </a:r>
            <a:r>
              <a:rPr lang="fr-CH" sz="1800" b="1" dirty="0"/>
              <a:t>voie exogène </a:t>
            </a:r>
            <a:r>
              <a:rPr lang="fr-CH" sz="1800" dirty="0"/>
              <a:t>présente des peptides phagocytés sur des molécules MHC II et stimule des cellules T CD4+ ou helper</a:t>
            </a:r>
            <a:endParaRPr lang="en-GB" sz="1800" dirty="0"/>
          </a:p>
          <a:p>
            <a:r>
              <a:rPr lang="fr-CH" sz="1800" dirty="0"/>
              <a:t>La </a:t>
            </a:r>
            <a:r>
              <a:rPr lang="fr-CH" sz="1800" b="1" dirty="0"/>
              <a:t>voie endogène </a:t>
            </a:r>
            <a:r>
              <a:rPr lang="fr-CH" sz="1800" dirty="0"/>
              <a:t>présente des peptides cytoplasmiques sur des molécules MHC I et active des cellules T CD8+</a:t>
            </a:r>
            <a:endParaRPr lang="en-GB" sz="1800" dirty="0"/>
          </a:p>
          <a:p>
            <a:r>
              <a:rPr lang="fr-CH" sz="1800" dirty="0"/>
              <a:t>Pour qu’un antigène tumoral soit présenté à une cellule T CD8, il faut que la cellule tumorale soit phagocytée par une DC mais que les antigènes soient présentés sur le MHC I : ceci se fait par la </a:t>
            </a:r>
            <a:r>
              <a:rPr lang="fr-CH" sz="1800" b="1" dirty="0"/>
              <a:t>voie croisée</a:t>
            </a:r>
            <a:r>
              <a:rPr lang="fr-CH" sz="1800" dirty="0"/>
              <a:t>, unique aux APC professionnelles. </a:t>
            </a:r>
            <a:endParaRPr lang="en-GB" sz="1800" dirty="0"/>
          </a:p>
        </p:txBody>
      </p:sp>
      <p:pic>
        <p:nvPicPr>
          <p:cNvPr id="3" name="Image 2" descr="dia_29.jpg">
            <a:extLst>
              <a:ext uri="{FF2B5EF4-FFF2-40B4-BE49-F238E27FC236}">
                <a16:creationId xmlns:a16="http://schemas.microsoft.com/office/drawing/2014/main" id="{03158A1A-875C-45A1-9B49-6858628E9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8121" b="7909"/>
          <a:stretch/>
        </p:blipFill>
        <p:spPr>
          <a:xfrm>
            <a:off x="2768600" y="3057805"/>
            <a:ext cx="5105400" cy="3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A6D4-BB7B-420C-8E07-4EB3F6F7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Induction d’une immunité cellulaire antitumorale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2451A-3E64-498F-AEA7-339E0935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82" y="768097"/>
            <a:ext cx="7840136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319A-9B8B-4FA1-BDAD-2D01AB5C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20B8-31A3-425A-8779-37E14D03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94" y="1640510"/>
            <a:ext cx="8201406" cy="5365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H" sz="2400" dirty="0"/>
              <a:t>Est-ce qu’une tumeur peut être immunogène ? </a:t>
            </a:r>
          </a:p>
          <a:p>
            <a:pPr>
              <a:lnSpc>
                <a:spcPct val="150000"/>
              </a:lnSpc>
            </a:pPr>
            <a:endParaRPr lang="fr-CH" sz="2400" dirty="0"/>
          </a:p>
          <a:p>
            <a:pPr>
              <a:lnSpc>
                <a:spcPct val="150000"/>
              </a:lnSpc>
            </a:pPr>
            <a:r>
              <a:rPr lang="fr-CH" sz="2400" dirty="0"/>
              <a:t>Comment le système immunitaire adaptatif, qui est entraîné à tolérer les antigènes du soi, pourra-t-il reconnaître et détruire une tumeur qui dérive d’un tissu du soi ?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161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7B6B-AB63-42AE-8B19-1D08F4DB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Barrières à la vaccination anticancéreuse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4FAD-2A8B-4AE4-8FE9-B0EDEF60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1798409"/>
            <a:ext cx="8734806" cy="3325190"/>
          </a:xfrm>
        </p:spPr>
        <p:txBody>
          <a:bodyPr/>
          <a:lstStyle/>
          <a:p>
            <a:r>
              <a:rPr lang="fr-FR" dirty="0"/>
              <a:t>DC dans les tissus sont immatures (efficaces à phagocyter des antigènes tumoraux mais peu efficaces à stimuler des cellules T naïves par manque de </a:t>
            </a:r>
            <a:r>
              <a:rPr lang="fr-FR" dirty="0" err="1"/>
              <a:t>co-stimulation</a:t>
            </a:r>
            <a:r>
              <a:rPr lang="fr-FR" dirty="0"/>
              <a:t>; génèrent des </a:t>
            </a:r>
            <a:r>
              <a:rPr lang="fr-FR" dirty="0" err="1"/>
              <a:t>Treg</a:t>
            </a:r>
            <a:r>
              <a:rPr lang="fr-FR" dirty="0"/>
              <a:t> plutôt que des T effectrices)</a:t>
            </a:r>
          </a:p>
          <a:p>
            <a:r>
              <a:rPr lang="fr-FR" dirty="0"/>
              <a:t>Régulateurs intrinsèques (interaction CTLA4-CD28, PD1-PDL1)</a:t>
            </a:r>
          </a:p>
          <a:p>
            <a:r>
              <a:rPr lang="fr-FR" dirty="0"/>
              <a:t>Régulateurs extrinsèques (</a:t>
            </a:r>
            <a:r>
              <a:rPr lang="fr-FR" dirty="0" err="1"/>
              <a:t>Tregs</a:t>
            </a:r>
            <a:r>
              <a:rPr lang="fr-FR" dirty="0"/>
              <a:t>, </a:t>
            </a:r>
            <a:r>
              <a:rPr lang="fr-CH" dirty="0"/>
              <a:t>cellules myéloïdes suppressives ou </a:t>
            </a:r>
            <a:r>
              <a:rPr lang="fr-CH" dirty="0" err="1"/>
              <a:t>MDSCs</a:t>
            </a:r>
            <a:r>
              <a:rPr lang="fr-FR" dirty="0"/>
              <a:t>)</a:t>
            </a:r>
          </a:p>
          <a:p>
            <a:r>
              <a:rPr lang="fr-FR" dirty="0"/>
              <a:t>Evasion immune (perte d’expression de l’antigène)</a:t>
            </a:r>
          </a:p>
          <a:p>
            <a:r>
              <a:rPr lang="fr-FR" dirty="0"/>
              <a:t>Peu ou pas d’expression MHC I sur les cellules tumorales</a:t>
            </a:r>
          </a:p>
          <a:p>
            <a:r>
              <a:rPr lang="fr-FR" dirty="0"/>
              <a:t>Tumeurs solides: accès limité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80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DA9C-4C8E-4E66-AD57-332B1B47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Types de </a:t>
            </a:r>
            <a:r>
              <a:rPr lang="en-GB" dirty="0" err="1"/>
              <a:t>vaccins</a:t>
            </a:r>
            <a:r>
              <a:rPr lang="en-GB" dirty="0"/>
              <a:t> </a:t>
            </a:r>
            <a:r>
              <a:rPr lang="en-GB" dirty="0" err="1"/>
              <a:t>anticancéreux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6B5BB3-DBAA-4103-B674-FE77CDED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5044110"/>
            <a:ext cx="8734806" cy="1458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Les molécules MHC I présentent aux cellules CD8+, et les molécules MHC II aux cellules CD4+. Les molécules MHC II peuvent présenter des peptides plus longs que les molécules MHC I. En conséquence, seulement les peptides longs peuvent activer à la fois des réponses CD8+ et CD4+ ce qui permet le développement d’une mémoire immunologique.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0749F0-CA5C-4382-82B2-355C92EA7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53735"/>
              </p:ext>
            </p:extLst>
          </p:nvPr>
        </p:nvGraphicFramePr>
        <p:xfrm>
          <a:off x="232110" y="918848"/>
          <a:ext cx="8679780" cy="36437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2568">
                  <a:extLst>
                    <a:ext uri="{9D8B030D-6E8A-4147-A177-3AD203B41FA5}">
                      <a16:colId xmlns:a16="http://schemas.microsoft.com/office/drawing/2014/main" val="2098138177"/>
                    </a:ext>
                  </a:extLst>
                </a:gridCol>
                <a:gridCol w="3443062">
                  <a:extLst>
                    <a:ext uri="{9D8B030D-6E8A-4147-A177-3AD203B41FA5}">
                      <a16:colId xmlns:a16="http://schemas.microsoft.com/office/drawing/2014/main" val="1943373709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181442624"/>
                    </a:ext>
                  </a:extLst>
                </a:gridCol>
              </a:tblGrid>
              <a:tr h="42088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Vaccin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Caractéristiques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Effets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5287"/>
                  </a:ext>
                </a:extLst>
              </a:tr>
              <a:tr h="10377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+mn-lt"/>
                        </a:rPr>
                        <a:t>Peptides </a:t>
                      </a:r>
                      <a:r>
                        <a:rPr lang="en-GB" dirty="0" err="1">
                          <a:latin typeface="+mn-lt"/>
                        </a:rPr>
                        <a:t>d’antigènes</a:t>
                      </a:r>
                      <a:r>
                        <a:rPr lang="en-GB" dirty="0">
                          <a:latin typeface="+mn-lt"/>
                        </a:rPr>
                        <a:t> pan-</a:t>
                      </a:r>
                      <a:r>
                        <a:rPr lang="en-GB" dirty="0" err="1">
                          <a:latin typeface="+mn-lt"/>
                        </a:rPr>
                        <a:t>tumoraux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ou</a:t>
                      </a:r>
                      <a:r>
                        <a:rPr lang="en-GB" dirty="0">
                          <a:latin typeface="+mn-lt"/>
                        </a:rPr>
                        <a:t> 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err="1">
                          <a:latin typeface="+mn-lt"/>
                        </a:rPr>
                        <a:t>néo-antigènes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>
                          <a:latin typeface="+mn-lt"/>
                        </a:rPr>
                        <a:t>9-10 </a:t>
                      </a:r>
                      <a:r>
                        <a:rPr lang="fr-CH" dirty="0" err="1">
                          <a:latin typeface="+mn-lt"/>
                        </a:rPr>
                        <a:t>aa</a:t>
                      </a:r>
                      <a:r>
                        <a:rPr lang="fr-CH" dirty="0">
                          <a:latin typeface="+mn-lt"/>
                        </a:rPr>
                        <a:t>:  CD8+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H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>
                          <a:latin typeface="+mn-lt"/>
                        </a:rPr>
                        <a:t>10-20 </a:t>
                      </a:r>
                      <a:r>
                        <a:rPr lang="fr-CH" dirty="0" err="1">
                          <a:latin typeface="+mn-lt"/>
                        </a:rPr>
                        <a:t>aa</a:t>
                      </a:r>
                      <a:r>
                        <a:rPr lang="fr-CH" dirty="0">
                          <a:latin typeface="+mn-lt"/>
                        </a:rPr>
                        <a:t>: CD8+ et CD4+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+mn-lt"/>
                        </a:rPr>
                        <a:t>Pas de </a:t>
                      </a:r>
                      <a:r>
                        <a:rPr lang="en-GB" dirty="0" err="1">
                          <a:latin typeface="+mn-lt"/>
                        </a:rPr>
                        <a:t>mémoire</a:t>
                      </a:r>
                      <a:endParaRPr lang="en-GB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>
                          <a:latin typeface="+mn-lt"/>
                        </a:rPr>
                        <a:t>mémoire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117044"/>
                  </a:ext>
                </a:extLst>
              </a:tr>
              <a:tr h="420880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Adjuvants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Ligands de PRRs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63282"/>
                  </a:ext>
                </a:extLst>
              </a:tr>
              <a:tr h="1037787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Vecteurs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bactériens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n-lt"/>
                        </a:rPr>
                        <a:t>Listeria monocytogenes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intracellulaire</a:t>
                      </a:r>
                      <a:r>
                        <a:rPr lang="en-GB" dirty="0">
                          <a:latin typeface="+mn-lt"/>
                        </a:rPr>
                        <a:t> (</a:t>
                      </a:r>
                      <a:r>
                        <a:rPr lang="en-GB" dirty="0" err="1">
                          <a:latin typeface="+mn-lt"/>
                        </a:rPr>
                        <a:t>voie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exogène</a:t>
                      </a:r>
                      <a:r>
                        <a:rPr lang="en-GB" dirty="0">
                          <a:latin typeface="+mn-lt"/>
                        </a:rPr>
                        <a:t> et </a:t>
                      </a:r>
                      <a:r>
                        <a:rPr lang="en-GB" dirty="0" err="1">
                          <a:latin typeface="+mn-lt"/>
                        </a:rPr>
                        <a:t>endogène</a:t>
                      </a:r>
                      <a:r>
                        <a:rPr lang="en-GB" dirty="0">
                          <a:latin typeface="+mn-lt"/>
                        </a:rPr>
                        <a:t>)</a:t>
                      </a:r>
                      <a:endParaRPr lang="en-GB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Immunité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robuste</a:t>
                      </a:r>
                      <a:r>
                        <a:rPr lang="en-GB" dirty="0">
                          <a:latin typeface="+mn-lt"/>
                        </a:rPr>
                        <a:t> CD4+ et CD8+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15067"/>
                  </a:ext>
                </a:extLst>
              </a:tr>
              <a:tr h="726451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n-lt"/>
                        </a:rPr>
                        <a:t>Vecteurs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viraux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Virus </a:t>
                      </a:r>
                      <a:r>
                        <a:rPr lang="en-GB" dirty="0" err="1">
                          <a:latin typeface="+mn-lt"/>
                        </a:rPr>
                        <a:t>oncolytiques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injectés</a:t>
                      </a:r>
                      <a:r>
                        <a:rPr lang="en-GB" dirty="0">
                          <a:latin typeface="+mn-lt"/>
                        </a:rPr>
                        <a:t> </a:t>
                      </a:r>
                      <a:r>
                        <a:rPr lang="en-GB" dirty="0" err="1">
                          <a:latin typeface="+mn-lt"/>
                        </a:rPr>
                        <a:t>dans</a:t>
                      </a:r>
                      <a:r>
                        <a:rPr lang="en-GB" dirty="0">
                          <a:latin typeface="+mn-lt"/>
                        </a:rPr>
                        <a:t> la </a:t>
                      </a:r>
                      <a:r>
                        <a:rPr lang="en-GB" dirty="0" err="1">
                          <a:latin typeface="+mn-lt"/>
                        </a:rPr>
                        <a:t>tumeur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Mort </a:t>
                      </a:r>
                      <a:r>
                        <a:rPr lang="en-GB" dirty="0" err="1">
                          <a:latin typeface="+mn-lt"/>
                        </a:rPr>
                        <a:t>cellulaire</a:t>
                      </a:r>
                      <a:endParaRPr lang="en-GB" dirty="0">
                        <a:latin typeface="+mn-lt"/>
                      </a:endParaRPr>
                    </a:p>
                    <a:p>
                      <a:r>
                        <a:rPr lang="en-GB" dirty="0">
                          <a:latin typeface="+mn-lt"/>
                        </a:rPr>
                        <a:t>Forte </a:t>
                      </a:r>
                      <a:r>
                        <a:rPr lang="en-GB" dirty="0" err="1">
                          <a:latin typeface="+mn-lt"/>
                        </a:rPr>
                        <a:t>immunogénicité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6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44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5321-BBF1-4029-99C3-4E217CFA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Stimulation de </a:t>
            </a:r>
            <a:r>
              <a:rPr lang="fr-FR" dirty="0" err="1"/>
              <a:t>DCs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0FF9-37A0-46EB-8268-AEE7F17709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/>
              <a:t>Ex vivo</a:t>
            </a:r>
          </a:p>
          <a:p>
            <a:r>
              <a:rPr lang="fr-FR" dirty="0"/>
              <a:t>Source: monocytes ou cellules dendritiques en circulation (sang du patient)</a:t>
            </a:r>
          </a:p>
          <a:p>
            <a:r>
              <a:rPr lang="fr-FR" dirty="0"/>
              <a:t>Traitement: peptides ou cellules tumorales lysées + cytokines </a:t>
            </a:r>
          </a:p>
          <a:p>
            <a:r>
              <a:rPr lang="fr-FR" dirty="0"/>
              <a:t>Induisent une immunité CD4+ et CD8+</a:t>
            </a:r>
          </a:p>
          <a:p>
            <a:endParaRPr lang="fr-FR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EF273-7ABE-4C4F-9944-FA0F3B21F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/>
              <a:t>In vivo</a:t>
            </a:r>
          </a:p>
          <a:p>
            <a:r>
              <a:rPr lang="fr-FR" dirty="0"/>
              <a:t>Antigènes tumoraux adressés aux </a:t>
            </a:r>
            <a:r>
              <a:rPr lang="fr-FR" dirty="0" err="1"/>
              <a:t>DCs</a:t>
            </a:r>
            <a:r>
              <a:rPr lang="fr-FR" dirty="0"/>
              <a:t> par couplage à des anticorps dirigés contre des récepteurs de surface des </a:t>
            </a:r>
            <a:r>
              <a:rPr lang="fr-FR" dirty="0" err="1"/>
              <a:t>DCs</a:t>
            </a:r>
            <a:endParaRPr lang="fr-FR" dirty="0"/>
          </a:p>
          <a:p>
            <a:r>
              <a:rPr lang="fr-FR" dirty="0"/>
              <a:t>Sans adjuvant: induit tolérance contre l’antigène car DC reste immature</a:t>
            </a:r>
          </a:p>
          <a:p>
            <a:r>
              <a:rPr lang="fr-FR" dirty="0"/>
              <a:t>Avec adjuvant: induit la maturation de la DC et une réponse cellulaire CD4+ &amp; CD8+ contre l’antigène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41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85652A-3D61-4575-9629-1996E42C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Thérapies basées sur les cellules dendritiques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67F04-F5E8-4BA9-93ED-02133A27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325" y="2998836"/>
            <a:ext cx="5096534" cy="28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2501A-DD71-49A8-8093-D23F62344304}"/>
              </a:ext>
            </a:extLst>
          </p:cNvPr>
          <p:cNvSpPr txBox="1"/>
          <p:nvPr/>
        </p:nvSpPr>
        <p:spPr>
          <a:xfrm>
            <a:off x="2219325" y="1713531"/>
            <a:ext cx="5096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Palatino"/>
              </a:rPr>
              <a:t>Ralph Steinman</a:t>
            </a:r>
          </a:p>
          <a:p>
            <a:r>
              <a:rPr lang="en-GB" dirty="0">
                <a:latin typeface="Palatino"/>
              </a:rPr>
              <a:t>Prix Nobel 2011 de </a:t>
            </a:r>
            <a:r>
              <a:rPr lang="en-GB" dirty="0" err="1">
                <a:latin typeface="Palatino"/>
              </a:rPr>
              <a:t>physiologie</a:t>
            </a:r>
            <a:r>
              <a:rPr lang="en-GB" dirty="0">
                <a:latin typeface="Palatino"/>
              </a:rPr>
              <a:t> et </a:t>
            </a:r>
            <a:r>
              <a:rPr lang="en-GB" dirty="0" err="1">
                <a:latin typeface="Palatino"/>
              </a:rPr>
              <a:t>médecine</a:t>
            </a:r>
            <a:endParaRPr lang="en-GB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4683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Autofit/>
          </a:bodyPr>
          <a:lstStyle/>
          <a:p>
            <a:br>
              <a:rPr lang="fr-CH" sz="3600" dirty="0"/>
            </a:br>
            <a:r>
              <a:rPr lang="fr-FR" sz="3600" dirty="0"/>
              <a:t>14.C. Thérapies par anticorps monoclonaux </a:t>
            </a:r>
            <a:br>
              <a:rPr lang="fr-FR" sz="3600" dirty="0"/>
            </a:br>
            <a:endParaRPr lang="fr-CH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6B6F1-C262-4514-A3B0-51E7636E1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31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1E95-6618-4F4F-B19E-41962EF2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Thérapies</a:t>
            </a:r>
            <a:r>
              <a:rPr lang="en-GB" dirty="0"/>
              <a:t> par </a:t>
            </a:r>
            <a:r>
              <a:rPr lang="en-GB" dirty="0" err="1"/>
              <a:t>anticorps</a:t>
            </a:r>
            <a:r>
              <a:rPr lang="en-GB" dirty="0"/>
              <a:t> </a:t>
            </a:r>
            <a:r>
              <a:rPr lang="en-GB" dirty="0" err="1"/>
              <a:t>monoclonaux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CF72-0AC2-44EB-AF5E-9F1323634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1170610"/>
            <a:ext cx="8734806" cy="536521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anticorps monoclonaux visent différents aspects: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Agonistes</a:t>
            </a:r>
            <a:r>
              <a:rPr lang="fr-FR" dirty="0"/>
              <a:t>: activent des processus anticorps-dépendants (p.ex. ADCC)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Anti-CD20 (rituximab) pour traiter certains lymphomes: active CD20 qui est pro-apoptotique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Pas de mémoire, spécifiques d’un type de cancer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b="1" dirty="0"/>
              <a:t>Antagonistes</a:t>
            </a:r>
            <a:r>
              <a:rPr lang="fr-FR" dirty="0"/>
              <a:t>: bloquent l’accès à un antigène (p.ex. un récepteur de croissance)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Anti-HER2 (</a:t>
            </a:r>
            <a:r>
              <a:rPr lang="fr-FR" dirty="0" err="1"/>
              <a:t>herceptine</a:t>
            </a:r>
            <a:r>
              <a:rPr lang="fr-FR" dirty="0"/>
              <a:t>) pour traiter des cancers du sein: bloque le récepteur Her2 qui lie une hormone de croissance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Pas de mémoire, spécifiques d’un type de cancer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b="1" dirty="0"/>
              <a:t>Inhibiteurs de check-point</a:t>
            </a:r>
            <a:r>
              <a:rPr lang="fr-FR" dirty="0"/>
              <a:t>: bloquent des mécanismes immunosuppresseurs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Anti-CTLA4, anti-PD1, anti-PDL1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Pan-cancers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Mémoire durable car action sur les cellules T</a:t>
            </a:r>
          </a:p>
          <a:p>
            <a:pPr lvl="1"/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865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F0E0-6B7D-4F24-BAF2-49EF9E27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Immunosuppression </a:t>
            </a:r>
            <a:r>
              <a:rPr lang="en-GB" dirty="0" err="1"/>
              <a:t>associée</a:t>
            </a:r>
            <a:r>
              <a:rPr lang="en-GB" dirty="0"/>
              <a:t> aux </a:t>
            </a:r>
            <a:r>
              <a:rPr lang="en-GB" dirty="0" err="1"/>
              <a:t>tumeurs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3592-2E66-47BD-BAE3-F87AE6D01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0" y="1825625"/>
            <a:ext cx="40005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Cellules </a:t>
            </a:r>
            <a:r>
              <a:rPr lang="fr-FR" b="1" dirty="0" err="1"/>
              <a:t>Treg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expriment des cytokines immunosuppressives (IL-10, TGF-β)</a:t>
            </a:r>
          </a:p>
          <a:p>
            <a:r>
              <a:rPr lang="fr-FR" dirty="0"/>
              <a:t>expriment des molécules </a:t>
            </a:r>
            <a:r>
              <a:rPr lang="fr-FR" dirty="0" err="1"/>
              <a:t>co</a:t>
            </a:r>
            <a:r>
              <a:rPr lang="fr-FR" dirty="0"/>
              <a:t>-stimulatrices suppressives (CTLA-4, PD-1, PDL-1)</a:t>
            </a:r>
          </a:p>
          <a:p>
            <a:r>
              <a:rPr lang="fr-FR" dirty="0"/>
              <a:t>compétition pour l’IL-2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2EAEB-95E1-45B4-84B1-837AE6FB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Cellules MDSC </a:t>
            </a:r>
          </a:p>
          <a:p>
            <a:pPr marL="0" indent="0">
              <a:buNone/>
            </a:pPr>
            <a:r>
              <a:rPr lang="fr-FR" b="1" dirty="0"/>
              <a:t>(</a:t>
            </a:r>
            <a:r>
              <a:rPr lang="fr-FR" b="1" dirty="0" err="1"/>
              <a:t>myeloid-derived</a:t>
            </a:r>
            <a:r>
              <a:rPr lang="fr-FR" b="1" dirty="0"/>
              <a:t> </a:t>
            </a:r>
            <a:r>
              <a:rPr lang="fr-FR" b="1" dirty="0" err="1"/>
              <a:t>suppressor</a:t>
            </a:r>
            <a:r>
              <a:rPr lang="fr-FR" b="1" dirty="0"/>
              <a:t> </a:t>
            </a:r>
            <a:r>
              <a:rPr lang="fr-FR" b="1" dirty="0" err="1"/>
              <a:t>cells</a:t>
            </a:r>
            <a:r>
              <a:rPr lang="fr-FR" b="1" dirty="0"/>
              <a:t>)</a:t>
            </a:r>
          </a:p>
          <a:p>
            <a:r>
              <a:rPr lang="fr-FR" dirty="0"/>
              <a:t>Groupe de cellules </a:t>
            </a:r>
            <a:r>
              <a:rPr lang="fr-FR" dirty="0" err="1"/>
              <a:t>précurseures</a:t>
            </a:r>
            <a:r>
              <a:rPr lang="fr-FR" dirty="0"/>
              <a:t> de cellules dendritiques</a:t>
            </a:r>
          </a:p>
          <a:p>
            <a:r>
              <a:rPr lang="fr-FR" dirty="0"/>
              <a:t>Induisent des </a:t>
            </a:r>
            <a:r>
              <a:rPr lang="fr-FR" dirty="0" err="1"/>
              <a:t>Treg</a:t>
            </a:r>
            <a:r>
              <a:rPr lang="fr-FR" dirty="0"/>
              <a:t> et </a:t>
            </a:r>
            <a:r>
              <a:rPr lang="fr-FR" dirty="0" err="1"/>
              <a:t>tolérisent</a:t>
            </a:r>
            <a:r>
              <a:rPr lang="fr-FR" dirty="0"/>
              <a:t> les cellules T CD8 cytotoxiques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54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2E97-C228-4530-AB8C-7B5B7E23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Inhibiteurs</a:t>
            </a:r>
            <a:r>
              <a:rPr lang="en-GB" dirty="0"/>
              <a:t> de </a:t>
            </a:r>
            <a:r>
              <a:rPr lang="en-GB" i="1" dirty="0"/>
              <a:t>check-points</a:t>
            </a:r>
            <a:r>
              <a:rPr lang="en-GB" dirty="0"/>
              <a:t> </a:t>
            </a:r>
            <a:r>
              <a:rPr lang="en-GB" dirty="0" err="1"/>
              <a:t>immunitaires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31A57-1BDF-4CEA-9715-BAE10421E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Anti-CTLA-4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(Cytotoxic T lymphocyte antigen 4)</a:t>
            </a:r>
          </a:p>
          <a:p>
            <a:pPr marL="0" indent="0">
              <a:buNone/>
            </a:pPr>
            <a:r>
              <a:rPr lang="en-GB" dirty="0"/>
              <a:t>ipilimumab (</a:t>
            </a:r>
            <a:r>
              <a:rPr lang="en-GB" dirty="0" err="1"/>
              <a:t>anticorps</a:t>
            </a:r>
            <a:r>
              <a:rPr lang="en-GB" dirty="0"/>
              <a:t> monoclonal </a:t>
            </a:r>
            <a:r>
              <a:rPr lang="en-GB" dirty="0" err="1"/>
              <a:t>humain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784C-AA92-4173-A8B3-993A4EA45B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Anti-PD1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(Programmed Cell Death protein 1) 	</a:t>
            </a:r>
          </a:p>
          <a:p>
            <a:pPr marL="0" indent="0">
              <a:buNone/>
            </a:pPr>
            <a:r>
              <a:rPr lang="en-GB" dirty="0"/>
              <a:t>et </a:t>
            </a:r>
            <a:r>
              <a:rPr lang="en-GB" b="1" dirty="0"/>
              <a:t>Anti-PD-L1</a:t>
            </a:r>
            <a:r>
              <a:rPr lang="en-GB" dirty="0"/>
              <a:t> (ligand de PD-1)</a:t>
            </a:r>
          </a:p>
          <a:p>
            <a:pPr marL="0" indent="0">
              <a:buNone/>
            </a:pPr>
            <a:r>
              <a:rPr lang="en-GB" dirty="0"/>
              <a:t>pembrolizumab, nivolumab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E55BF-43A2-4DA0-B634-C2275B4CFE20}"/>
              </a:ext>
            </a:extLst>
          </p:cNvPr>
          <p:cNvSpPr txBox="1"/>
          <p:nvPr/>
        </p:nvSpPr>
        <p:spPr>
          <a:xfrm>
            <a:off x="434975" y="4001294"/>
            <a:ext cx="8274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+mj-lt"/>
              </a:rPr>
              <a:t>Avantages: 	ciblent les cellules T et non pas les cellules tumorales </a:t>
            </a:r>
            <a:r>
              <a:rPr lang="fr-CH" sz="2000" dirty="0">
                <a:latin typeface="+mj-lt"/>
                <a:sym typeface="Wingdings" panose="05000000000000000000" pitchFamily="2" charset="2"/>
              </a:rPr>
              <a:t> 					</a:t>
            </a:r>
            <a:r>
              <a:rPr lang="fr-CH" sz="2000" dirty="0">
                <a:latin typeface="+mj-lt"/>
              </a:rPr>
              <a:t>traitement unique pour tous types de cancers</a:t>
            </a:r>
          </a:p>
          <a:p>
            <a:r>
              <a:rPr lang="fr-CH" sz="2000" dirty="0">
                <a:latin typeface="+mj-lt"/>
              </a:rPr>
              <a:t>			induisent une cytotoxicité antitumorale efficace et une mémoire à 			long terme. </a:t>
            </a:r>
            <a:endParaRPr lang="en-GB" sz="2000" dirty="0">
              <a:latin typeface="+mj-lt"/>
            </a:endParaRPr>
          </a:p>
          <a:p>
            <a:r>
              <a:rPr lang="fr-CH" sz="2000" dirty="0">
                <a:latin typeface="+mj-lt"/>
              </a:rPr>
              <a:t>Mécanisme: 	désinhibent les cellules T capables de reconnaître les antigènes 			tumoraux, mais rendues anergiques par l’environnement tumoral.</a:t>
            </a:r>
          </a:p>
          <a:p>
            <a:r>
              <a:rPr lang="fr-CH" sz="2000" dirty="0">
                <a:latin typeface="+mj-lt"/>
              </a:rPr>
              <a:t>Risques: 		désinhibent tous les lymphocytes T </a:t>
            </a:r>
            <a:r>
              <a:rPr lang="fr-CH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CH" sz="2000" dirty="0">
                <a:latin typeface="+mj-lt"/>
              </a:rPr>
              <a:t>maladies auto-immunes ou 			inflammatoires aigues, traitées par des immunosuppresseurs </a:t>
            </a:r>
            <a:endParaRPr lang="en-GB" sz="2000" dirty="0">
              <a:latin typeface="+mj-lt"/>
            </a:endParaRPr>
          </a:p>
          <a:p>
            <a:pPr lvl="1"/>
            <a:r>
              <a:rPr lang="fr-FR" sz="2000" dirty="0">
                <a:latin typeface="+mj-lt"/>
              </a:rPr>
              <a:t> 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643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9943-826D-4776-89F3-9869BA6B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Comment </a:t>
            </a:r>
            <a:r>
              <a:rPr lang="en-GB" dirty="0" err="1"/>
              <a:t>fonctionne</a:t>
            </a:r>
            <a:r>
              <a:rPr lang="en-GB" dirty="0"/>
              <a:t> CTLA-4?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CD661-7DA1-4AF7-A9DD-E0E83E5D3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5679110"/>
            <a:ext cx="8734806" cy="924890"/>
          </a:xfrm>
        </p:spPr>
        <p:txBody>
          <a:bodyPr>
            <a:normAutofit lnSpcReduction="10000"/>
          </a:bodyPr>
          <a:lstStyle/>
          <a:p>
            <a:pPr lvl="1"/>
            <a:r>
              <a:rPr lang="fr-CH" dirty="0"/>
              <a:t>L’expression de CTLA-4 augmente après activation du TCR &amp; </a:t>
            </a:r>
            <a:r>
              <a:rPr lang="fr-CH" dirty="0" err="1"/>
              <a:t>co-stimulation</a:t>
            </a:r>
            <a:endParaRPr lang="fr-CH" dirty="0"/>
          </a:p>
          <a:p>
            <a:pPr lvl="1"/>
            <a:r>
              <a:rPr lang="fr-CH" dirty="0"/>
              <a:t>CTLA-4 engage les </a:t>
            </a:r>
            <a:r>
              <a:rPr lang="fr-CH" dirty="0" err="1"/>
              <a:t>co</a:t>
            </a:r>
            <a:r>
              <a:rPr lang="fr-CH" dirty="0"/>
              <a:t>-stimulateurs CD80/CD86 à affinité plus élevée que CD28</a:t>
            </a:r>
            <a:endParaRPr lang="en-GB" dirty="0"/>
          </a:p>
          <a:p>
            <a:pPr lvl="1"/>
            <a:r>
              <a:rPr lang="fr-CH" dirty="0"/>
              <a:t>Ceci empêche une </a:t>
            </a:r>
            <a:r>
              <a:rPr lang="fr-CH" dirty="0" err="1"/>
              <a:t>sur-activation</a:t>
            </a:r>
            <a:r>
              <a:rPr lang="fr-CH" dirty="0"/>
              <a:t> des cellules T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06822-F452-4DBB-B84F-FE6F0DAD3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396"/>
            <a:ext cx="9144000" cy="42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EA66-722D-46DE-98C1-620977B1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Anti-CTLA-4 </a:t>
            </a:r>
            <a:r>
              <a:rPr lang="en-GB" dirty="0" err="1"/>
              <a:t>dans</a:t>
            </a:r>
            <a:r>
              <a:rPr lang="en-GB" dirty="0"/>
              <a:t> le </a:t>
            </a:r>
            <a:r>
              <a:rPr lang="en-GB" dirty="0" err="1"/>
              <a:t>traitement</a:t>
            </a:r>
            <a:r>
              <a:rPr lang="en-GB" dirty="0"/>
              <a:t> du </a:t>
            </a:r>
            <a:r>
              <a:rPr lang="en-GB" dirty="0" err="1"/>
              <a:t>mélanome</a:t>
            </a:r>
            <a:r>
              <a:rPr lang="en-GB" dirty="0"/>
              <a:t>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17E0F03-145A-48EB-880F-EC24160FE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06"/>
          <a:stretch/>
        </p:blipFill>
        <p:spPr>
          <a:xfrm>
            <a:off x="1809331" y="2059926"/>
            <a:ext cx="5366587" cy="3767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B4ADC-1AC6-4DDB-9837-347254AE9D35}"/>
              </a:ext>
            </a:extLst>
          </p:cNvPr>
          <p:cNvSpPr txBox="1"/>
          <p:nvPr/>
        </p:nvSpPr>
        <p:spPr>
          <a:xfrm>
            <a:off x="361950" y="1030185"/>
            <a:ext cx="826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La </a:t>
            </a:r>
            <a:r>
              <a:rPr lang="en-GB" sz="2000" dirty="0" err="1">
                <a:latin typeface="+mj-lt"/>
              </a:rPr>
              <a:t>blocade</a:t>
            </a:r>
            <a:r>
              <a:rPr lang="en-GB" sz="2000" dirty="0">
                <a:latin typeface="+mj-lt"/>
              </a:rPr>
              <a:t> de CTLA-4 </a:t>
            </a:r>
            <a:r>
              <a:rPr lang="en-GB" sz="2000" dirty="0" err="1">
                <a:latin typeface="+mj-lt"/>
              </a:rPr>
              <a:t>induit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une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mémoire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immunologique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contre</a:t>
            </a:r>
            <a:r>
              <a:rPr lang="en-GB" sz="2000" dirty="0">
                <a:latin typeface="+mj-lt"/>
              </a:rPr>
              <a:t> la </a:t>
            </a:r>
            <a:r>
              <a:rPr lang="en-GB" sz="2000" dirty="0" err="1">
                <a:latin typeface="+mj-lt"/>
              </a:rPr>
              <a:t>tumeur</a:t>
            </a:r>
            <a:r>
              <a:rPr lang="en-GB" sz="2000" dirty="0">
                <a:latin typeface="+mj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213D9-C4BC-4CEA-9DDE-373692099FE8}"/>
              </a:ext>
            </a:extLst>
          </p:cNvPr>
          <p:cNvSpPr txBox="1"/>
          <p:nvPr/>
        </p:nvSpPr>
        <p:spPr>
          <a:xfrm>
            <a:off x="1809331" y="5926737"/>
            <a:ext cx="534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Palatino"/>
              </a:rPr>
              <a:t>Hodi et al. N </a:t>
            </a:r>
            <a:r>
              <a:rPr lang="en-GB" sz="1400" dirty="0" err="1">
                <a:latin typeface="Palatino"/>
              </a:rPr>
              <a:t>Engl</a:t>
            </a:r>
            <a:r>
              <a:rPr lang="en-GB" sz="1400" dirty="0">
                <a:latin typeface="Palatino"/>
              </a:rPr>
              <a:t> J Med 2010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0AF62D-904F-4E77-AD2D-3D64D5454A12}"/>
              </a:ext>
            </a:extLst>
          </p:cNvPr>
          <p:cNvSpPr/>
          <p:nvPr/>
        </p:nvSpPr>
        <p:spPr>
          <a:xfrm>
            <a:off x="4906222" y="4549127"/>
            <a:ext cx="2603500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30E3E-AEF4-4C2E-8AF7-B7C4536827E2}"/>
              </a:ext>
            </a:extLst>
          </p:cNvPr>
          <p:cNvSpPr txBox="1"/>
          <p:nvPr/>
        </p:nvSpPr>
        <p:spPr>
          <a:xfrm>
            <a:off x="5200933" y="4179795"/>
            <a:ext cx="201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Plateau = </a:t>
            </a:r>
            <a:r>
              <a:rPr lang="en-GB" dirty="0" err="1">
                <a:solidFill>
                  <a:srgbClr val="FF0000"/>
                </a:solidFill>
              </a:rPr>
              <a:t>rémission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5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451104"/>
            <a:ext cx="2949178" cy="1600200"/>
          </a:xfrm>
        </p:spPr>
        <p:txBody>
          <a:bodyPr>
            <a:normAutofit/>
          </a:bodyPr>
          <a:lstStyle/>
          <a:p>
            <a:r>
              <a:rPr lang="fr-CH"/>
              <a:t>Sommaire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35" y="2509166"/>
            <a:ext cx="8782665" cy="270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Introduction</a:t>
            </a:r>
          </a:p>
          <a:p>
            <a:pPr marL="0" indent="0">
              <a:buNone/>
            </a:pPr>
            <a:r>
              <a:rPr lang="fr-FR" sz="2800" dirty="0"/>
              <a:t>14.A. Immunogénicité et antigènes tumoraux</a:t>
            </a:r>
          </a:p>
          <a:p>
            <a:pPr marL="0" indent="0">
              <a:buNone/>
            </a:pPr>
            <a:r>
              <a:rPr lang="fr-FR" sz="2800" dirty="0"/>
              <a:t>14.B. Vaccins anti-cancéreux </a:t>
            </a:r>
          </a:p>
          <a:p>
            <a:pPr marL="0" indent="0">
              <a:buNone/>
            </a:pPr>
            <a:r>
              <a:rPr lang="fr-FR" sz="2800" dirty="0"/>
              <a:t>14.C. Thérapies par anticorps monoclonaux </a:t>
            </a:r>
          </a:p>
          <a:p>
            <a:pPr marL="0" indent="0">
              <a:buNone/>
            </a:pPr>
            <a:r>
              <a:rPr lang="fr-FR" sz="2800" dirty="0"/>
              <a:t>14.D. Thérapies par transfert adoptif de cellules T</a:t>
            </a:r>
          </a:p>
        </p:txBody>
      </p:sp>
    </p:spTree>
    <p:extLst>
      <p:ext uri="{BB962C8B-B14F-4D97-AF65-F5344CB8AC3E}">
        <p14:creationId xmlns:p14="http://schemas.microsoft.com/office/powerpoint/2010/main" val="316428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143D-9069-42EF-8D69-57E8BFEB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Comment </a:t>
            </a:r>
            <a:r>
              <a:rPr lang="en-GB" dirty="0" err="1"/>
              <a:t>fonctionne</a:t>
            </a:r>
            <a:r>
              <a:rPr lang="en-GB" dirty="0"/>
              <a:t> PD-1?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CA84A-BE98-445C-B780-558B1F13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94" y="4946903"/>
            <a:ext cx="8734806" cy="1868269"/>
          </a:xfrm>
        </p:spPr>
        <p:txBody>
          <a:bodyPr/>
          <a:lstStyle/>
          <a:p>
            <a:r>
              <a:rPr lang="fr-FR" dirty="0"/>
              <a:t>PD-1 (</a:t>
            </a:r>
            <a:r>
              <a:rPr lang="fr-FR" dirty="0" err="1"/>
              <a:t>Programmed</a:t>
            </a:r>
            <a:r>
              <a:rPr lang="fr-FR" dirty="0"/>
              <a:t> </a:t>
            </a:r>
            <a:r>
              <a:rPr lang="fr-FR" dirty="0" err="1"/>
              <a:t>Cell-Death</a:t>
            </a:r>
            <a:r>
              <a:rPr lang="fr-FR" dirty="0"/>
              <a:t> 1) est exprimé sur les cellules T</a:t>
            </a:r>
          </a:p>
          <a:p>
            <a:r>
              <a:rPr lang="fr-FR" dirty="0"/>
              <a:t>Ses ligands, PDL-1 et PDL-2, sont exprimés sur les </a:t>
            </a:r>
            <a:r>
              <a:rPr lang="fr-FR" dirty="0" err="1"/>
              <a:t>APCs</a:t>
            </a:r>
            <a:r>
              <a:rPr lang="fr-FR" dirty="0"/>
              <a:t> et les cellules tumorales</a:t>
            </a:r>
          </a:p>
          <a:p>
            <a:r>
              <a:rPr lang="fr-FR" dirty="0"/>
              <a:t>L’interaction PD1-PDL1 diminue la signalisation du TCR </a:t>
            </a:r>
          </a:p>
          <a:p>
            <a:r>
              <a:rPr lang="fr-FR" dirty="0"/>
              <a:t>PDL-1 peut aussi engager CD80 et diminuer la </a:t>
            </a:r>
            <a:r>
              <a:rPr lang="fr-FR" dirty="0" err="1"/>
              <a:t>co-stimulation</a:t>
            </a:r>
            <a:endParaRPr lang="fr-FR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EE7B7-4CDC-4DFD-8415-FE946543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6" y="1068169"/>
            <a:ext cx="8492464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Autofit/>
          </a:bodyPr>
          <a:lstStyle/>
          <a:p>
            <a:br>
              <a:rPr lang="fr-CH" sz="3600" dirty="0"/>
            </a:br>
            <a:r>
              <a:rPr lang="fr-FR" sz="3600" dirty="0"/>
              <a:t>14.D. Thérapies par transfert adoptif de cellules T</a:t>
            </a:r>
            <a:br>
              <a:rPr lang="fr-FR" sz="3600" dirty="0"/>
            </a:br>
            <a:endParaRPr lang="fr-CH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6B6F1-C262-4514-A3B0-51E7636E1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622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AD45-3DB5-4AE2-9F4C-618CF33D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Thérapies par transfert adoptif de cellules 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AA10-1DBE-47AE-9187-DDAE4126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94" y="1348410"/>
            <a:ext cx="8734806" cy="5365216"/>
          </a:xfrm>
        </p:spPr>
        <p:txBody>
          <a:bodyPr/>
          <a:lstStyle/>
          <a:p>
            <a:r>
              <a:rPr lang="fr-FR" dirty="0"/>
              <a:t>Transfert adoptif de cellules anti-cancéreuses </a:t>
            </a:r>
            <a:r>
              <a:rPr lang="fr-FR" b="1" dirty="0"/>
              <a:t>naturelles </a:t>
            </a:r>
            <a:r>
              <a:rPr lang="fr-FR" dirty="0"/>
              <a:t>(dérivées du patient)</a:t>
            </a:r>
            <a:endParaRPr lang="fr-FR" b="1" dirty="0"/>
          </a:p>
          <a:p>
            <a:r>
              <a:rPr lang="fr-FR" dirty="0"/>
              <a:t>Transfert adoptif de cellules anti-cancéreuses </a:t>
            </a:r>
            <a:r>
              <a:rPr lang="fr-FR" b="1" dirty="0"/>
              <a:t>génétiquement modifiées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00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2013-8BD1-43A0-9662-C5BFB2EC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Lymphocytes infiltrant la tumeur (</a:t>
            </a:r>
            <a:r>
              <a:rPr lang="fr-FR" dirty="0" err="1"/>
              <a:t>TILs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A4F28-9191-4333-9CB9-2178CC0C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94" y="1492784"/>
            <a:ext cx="8734806" cy="5365216"/>
          </a:xfrm>
        </p:spPr>
        <p:txBody>
          <a:bodyPr/>
          <a:lstStyle/>
          <a:p>
            <a:r>
              <a:rPr lang="fr-FR" dirty="0"/>
              <a:t>Cellules naturellement présentes dans les tumeurs</a:t>
            </a:r>
          </a:p>
          <a:p>
            <a:r>
              <a:rPr lang="fr-FR" dirty="0"/>
              <a:t>Cellules T CD4+ spécifiques de </a:t>
            </a:r>
            <a:r>
              <a:rPr lang="fr-FR" dirty="0" err="1"/>
              <a:t>néoantigènes</a:t>
            </a:r>
            <a:r>
              <a:rPr lang="fr-FR" dirty="0"/>
              <a:t> tumoraux</a:t>
            </a:r>
          </a:p>
          <a:p>
            <a:r>
              <a:rPr lang="fr-FR" dirty="0"/>
              <a:t>Polarisées vers Th1</a:t>
            </a:r>
          </a:p>
          <a:p>
            <a:r>
              <a:rPr lang="fr-FR" dirty="0"/>
              <a:t>Produisent les cytokines IFN-γ et TNF-α</a:t>
            </a:r>
          </a:p>
          <a:p>
            <a:r>
              <a:rPr lang="fr-FR" dirty="0"/>
              <a:t>Stimulent les cellules T CD8+ spécifiques des cellules tumorales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MAIS: </a:t>
            </a:r>
          </a:p>
          <a:p>
            <a:r>
              <a:rPr lang="fr-FR" dirty="0"/>
              <a:t>subissent une stimulation chronique par les antigènes tumoraux ce qui les rend anergiques</a:t>
            </a:r>
          </a:p>
          <a:p>
            <a:r>
              <a:rPr lang="fr-FR" dirty="0"/>
              <a:t>inhibées par des facteurs immunosuppresseurs ou tolérogènes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586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A45B-24F2-4367-84BC-29432604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Lymphocytes infiltrant la tumeur (</a:t>
            </a:r>
            <a:r>
              <a:rPr lang="fr-FR" dirty="0" err="1"/>
              <a:t>TILs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AABC1D-8A1A-42AF-92ED-B8A68B62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338894"/>
            <a:ext cx="3373171" cy="5365216"/>
          </a:xfrm>
        </p:spPr>
        <p:txBody>
          <a:bodyPr>
            <a:normAutofit/>
          </a:bodyPr>
          <a:lstStyle/>
          <a:p>
            <a:r>
              <a:rPr lang="fr-CH" sz="1800" dirty="0"/>
              <a:t>masse tumorale comprend: cellules dendritiques, cellules NK, </a:t>
            </a:r>
            <a:r>
              <a:rPr lang="fr-CH" sz="1800" dirty="0" err="1"/>
              <a:t>Treg</a:t>
            </a:r>
            <a:r>
              <a:rPr lang="fr-CH" sz="1800" dirty="0"/>
              <a:t>, T CD8+.</a:t>
            </a:r>
          </a:p>
          <a:p>
            <a:r>
              <a:rPr lang="fr-CH" sz="1800" dirty="0"/>
              <a:t>tumeur est fragmentée et mise en culture en présence d’IL-2 pour faire proliférer les lymphocytes T</a:t>
            </a:r>
          </a:p>
          <a:p>
            <a:r>
              <a:rPr lang="fr-CH" sz="1800" dirty="0"/>
              <a:t>des clones de cellules T à la spécificité désirée sont sélectionnés et amplifiés, et transfusés dans le patient</a:t>
            </a:r>
          </a:p>
          <a:p>
            <a:r>
              <a:rPr lang="fr-CH" sz="1800" dirty="0"/>
              <a:t>patient peut être </a:t>
            </a:r>
            <a:r>
              <a:rPr lang="fr-CH" sz="1800" dirty="0" err="1"/>
              <a:t>immunodéplété</a:t>
            </a:r>
            <a:r>
              <a:rPr lang="fr-CH" sz="1800" dirty="0"/>
              <a:t> auparavant par chimiothérapie ou par irradiation pour augmenter l’efficacité du transfert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FCCF4-EE2D-473A-933D-A302AB4D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2"/>
          <a:stretch/>
        </p:blipFill>
        <p:spPr>
          <a:xfrm>
            <a:off x="3500171" y="1034094"/>
            <a:ext cx="5643829" cy="4993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45783-4E5C-417D-B8E0-A66106AA5442}"/>
              </a:ext>
            </a:extLst>
          </p:cNvPr>
          <p:cNvSpPr txBox="1"/>
          <p:nvPr/>
        </p:nvSpPr>
        <p:spPr>
          <a:xfrm>
            <a:off x="4416808" y="6245421"/>
            <a:ext cx="472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Adapted from </a:t>
            </a:r>
            <a:r>
              <a:rPr lang="en-GB" sz="1400" dirty="0" err="1"/>
              <a:t>Restifo</a:t>
            </a:r>
            <a:r>
              <a:rPr lang="en-GB" sz="1400" dirty="0"/>
              <a:t> et al. Nat </a:t>
            </a:r>
            <a:r>
              <a:rPr lang="en-GB" sz="1400" dirty="0" err="1"/>
              <a:t>Imm</a:t>
            </a:r>
            <a:r>
              <a:rPr lang="en-GB" sz="1400" dirty="0"/>
              <a:t> 2012 and Nat Rev Cancer </a:t>
            </a:r>
          </a:p>
        </p:txBody>
      </p:sp>
    </p:spTree>
    <p:extLst>
      <p:ext uri="{BB962C8B-B14F-4D97-AF65-F5344CB8AC3E}">
        <p14:creationId xmlns:p14="http://schemas.microsoft.com/office/powerpoint/2010/main" val="369026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7B1E-901C-4337-ABBE-FD7AD00C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Lymphocytes infiltrant la tumeur (</a:t>
            </a:r>
            <a:r>
              <a:rPr lang="fr-FR" dirty="0" err="1"/>
              <a:t>TILs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5B04-7DCD-4D0A-86CF-9BF71348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94" y="1234110"/>
            <a:ext cx="8734806" cy="536521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</a:t>
            </a:r>
            <a:r>
              <a:rPr lang="fr-FR" baseline="30000" dirty="0"/>
              <a:t>ier</a:t>
            </a:r>
            <a:r>
              <a:rPr lang="fr-FR" dirty="0"/>
              <a:t> exemple de thérapie: 1988, contre mélanome métastatique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Limites des thérapies par transfert de </a:t>
            </a:r>
            <a:r>
              <a:rPr lang="fr-FR" dirty="0" err="1"/>
              <a:t>TILs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TCRs</a:t>
            </a:r>
            <a:r>
              <a:rPr lang="fr-FR" dirty="0"/>
              <a:t> contre des épitopes du soi sont typiquement à faible affinité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/>
              <a:t>CTLs</a:t>
            </a:r>
            <a:r>
              <a:rPr lang="fr-FR" dirty="0"/>
              <a:t> ont une </a:t>
            </a:r>
            <a:r>
              <a:rPr lang="fr-FR" b="1" dirty="0"/>
              <a:t>avidité faible </a:t>
            </a:r>
            <a:r>
              <a:rPr lang="fr-FR" dirty="0"/>
              <a:t>pour leur cible</a:t>
            </a:r>
          </a:p>
          <a:p>
            <a:endParaRPr lang="fr-FR" dirty="0"/>
          </a:p>
          <a:p>
            <a:r>
              <a:rPr lang="fr-FR" dirty="0" err="1"/>
              <a:t>TCRs</a:t>
            </a:r>
            <a:r>
              <a:rPr lang="fr-FR" dirty="0"/>
              <a:t> reconnaissent un peptide dans le contexte MHC du patient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dirty="0"/>
              <a:t>thérapie individualisée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925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1D33-A902-4E41-A647-F64D19D4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Cellules T exprimant un TCR synthétique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88CE1-EC59-4271-A1CA-6623F43D6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6" y="4038600"/>
            <a:ext cx="8734806" cy="3263900"/>
          </a:xfrm>
        </p:spPr>
        <p:txBody>
          <a:bodyPr/>
          <a:lstStyle/>
          <a:p>
            <a:r>
              <a:rPr lang="fr-FR" dirty="0"/>
              <a:t>Des souris ‘humanisées’ par l’expression de MHC de classe I humain sont immunisées avec un antigène tumoral d’intérêt.</a:t>
            </a:r>
          </a:p>
          <a:p>
            <a:r>
              <a:rPr lang="fr-FR" dirty="0"/>
              <a:t>Les lymphocytes T murins, dont le TCR est restreint au MHC humain, sont sélectionnés pour leur spécificité à l’antigène tumoral.</a:t>
            </a:r>
          </a:p>
          <a:p>
            <a:r>
              <a:rPr lang="fr-FR" dirty="0"/>
              <a:t>Les gènes codant le TCR sont clonés et sont transférés dans un vecteur viral qui permettra l’insertion du TCR dans une cellule T autologue du patient.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E8CE3-8719-4852-9078-105E1373A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66"/>
          <a:stretch/>
        </p:blipFill>
        <p:spPr>
          <a:xfrm>
            <a:off x="87776" y="1093594"/>
            <a:ext cx="8968447" cy="2335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03873-7D62-43ED-9182-8977BC5B8C71}"/>
              </a:ext>
            </a:extLst>
          </p:cNvPr>
          <p:cNvSpPr txBox="1"/>
          <p:nvPr/>
        </p:nvSpPr>
        <p:spPr>
          <a:xfrm>
            <a:off x="5924336" y="3121223"/>
            <a:ext cx="32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Adapted from </a:t>
            </a:r>
            <a:r>
              <a:rPr lang="en-GB" sz="1400" dirty="0" err="1"/>
              <a:t>Restifo</a:t>
            </a:r>
            <a:r>
              <a:rPr lang="en-GB" sz="1400" dirty="0"/>
              <a:t> et al. Nat </a:t>
            </a:r>
            <a:r>
              <a:rPr lang="en-GB" sz="1400" dirty="0" err="1"/>
              <a:t>Imm</a:t>
            </a:r>
            <a:r>
              <a:rPr lang="en-GB" sz="14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820796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675E-2C54-4E97-ACB7-47B7850A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Cellules T exprimant un </a:t>
            </a:r>
            <a:br>
              <a:rPr lang="fr-FR" dirty="0"/>
            </a:br>
            <a:r>
              <a:rPr lang="fr-FR" dirty="0"/>
              <a:t>récepteur d’antigène chimérique (CAR-T)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88A79E-0452-453F-AFC4-CA930DD8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3819156"/>
            <a:ext cx="8734806" cy="3436948"/>
          </a:xfrm>
        </p:spPr>
        <p:txBody>
          <a:bodyPr/>
          <a:lstStyle/>
          <a:p>
            <a:r>
              <a:rPr lang="fr-FR" dirty="0"/>
              <a:t>Le CAR est un récepteur synthétique basé sur le principe dit de l’anticorps, sans restriction MHC. </a:t>
            </a:r>
          </a:p>
          <a:p>
            <a:r>
              <a:rPr lang="fr-FR" dirty="0"/>
              <a:t>Il consiste en la partie variable d’un bras de l’anticorps, qui est combinée avec une queue cytoplasmique qui peut porter des motifs d’activation du TCR.</a:t>
            </a:r>
          </a:p>
          <a:p>
            <a:r>
              <a:rPr lang="fr-FR" dirty="0"/>
              <a:t>Le CAR est transféré dans une cellule T autologue par un vecteur viral, donnant lieu à une cellule CAR-T.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F2DD5-1CF1-4CAA-A7E5-919D7D5132AB}"/>
              </a:ext>
            </a:extLst>
          </p:cNvPr>
          <p:cNvSpPr txBox="1"/>
          <p:nvPr/>
        </p:nvSpPr>
        <p:spPr>
          <a:xfrm>
            <a:off x="5924336" y="2998975"/>
            <a:ext cx="32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Adapted from </a:t>
            </a:r>
            <a:r>
              <a:rPr lang="en-GB" sz="1400" dirty="0" err="1"/>
              <a:t>Restifo</a:t>
            </a:r>
            <a:r>
              <a:rPr lang="en-GB" sz="1400" dirty="0"/>
              <a:t> et al. Nat </a:t>
            </a:r>
            <a:r>
              <a:rPr lang="en-GB" sz="1400" dirty="0" err="1"/>
              <a:t>Imm</a:t>
            </a:r>
            <a:r>
              <a:rPr lang="en-GB" sz="1400" dirty="0"/>
              <a:t> 2012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9D40B-6871-479B-96F1-927E60B8E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797"/>
          <a:stretch/>
        </p:blipFill>
        <p:spPr>
          <a:xfrm>
            <a:off x="85257" y="1220543"/>
            <a:ext cx="8973485" cy="17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44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0A32-3545-4C68-9666-B7E234C0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 du CAR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115D81-A14E-4A27-8D6A-9985133D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1" y="1551569"/>
            <a:ext cx="9144000" cy="48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28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FEB8-A599-4741-BFCF-6C954C6E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de thérapie CAR-T: anti-CD19 (lymphome B)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2A62F7-E6E6-4725-842A-06CA4C8FF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92035"/>
              </p:ext>
            </p:extLst>
          </p:nvPr>
        </p:nvGraphicFramePr>
        <p:xfrm>
          <a:off x="269081" y="1779588"/>
          <a:ext cx="8605837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143">
                  <a:extLst>
                    <a:ext uri="{9D8B030D-6E8A-4147-A177-3AD203B41FA5}">
                      <a16:colId xmlns:a16="http://schemas.microsoft.com/office/drawing/2014/main" val="2139814806"/>
                    </a:ext>
                  </a:extLst>
                </a:gridCol>
                <a:gridCol w="5560694">
                  <a:extLst>
                    <a:ext uri="{9D8B030D-6E8A-4147-A177-3AD203B41FA5}">
                      <a16:colId xmlns:a16="http://schemas.microsoft.com/office/drawing/2014/main" val="114400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800" dirty="0"/>
                        <a:t>Cible:</a:t>
                      </a:r>
                      <a:endParaRPr lang="fr-CH" sz="1800" dirty="0">
                        <a:latin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/>
                        <a:t>antigène de différenciation CD19: leucémies à cellules B (lymphomes)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dirty="0">
                        <a:latin typeface="Palatin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dirty="0"/>
                        <a:t>Effet on-</a:t>
                      </a:r>
                      <a:r>
                        <a:rPr lang="fr-CH" sz="1800" dirty="0" err="1"/>
                        <a:t>target</a:t>
                      </a:r>
                      <a:r>
                        <a:rPr lang="fr-CH" sz="1800" dirty="0"/>
                        <a:t>, off-</a:t>
                      </a:r>
                      <a:r>
                        <a:rPr lang="fr-CH" sz="1800" dirty="0" err="1"/>
                        <a:t>tumour</a:t>
                      </a:r>
                      <a:r>
                        <a:rPr lang="fr-CH" sz="1800" dirty="0"/>
                        <a:t>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dirty="0"/>
                        <a:t>toutes les cellules B à partir du stade pro-B expriment CD19 </a:t>
                      </a:r>
                      <a:r>
                        <a:rPr lang="fr-CH" sz="1800" dirty="0">
                          <a:sym typeface="Wingdings" panose="05000000000000000000" pitchFamily="2" charset="2"/>
                        </a:rPr>
                        <a:t> p</a:t>
                      </a:r>
                      <a:r>
                        <a:rPr lang="fr-CH" sz="1800" dirty="0"/>
                        <a:t>erte de l’immunité humorale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H" sz="1800" dirty="0">
                        <a:latin typeface="Palatin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7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dirty="0"/>
                        <a:t>Thérapie: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/>
                        <a:t>pré-conditionnement </a:t>
                      </a:r>
                      <a:r>
                        <a:rPr lang="fr-CH" sz="1800" dirty="0" err="1"/>
                        <a:t>chémothérapeutique</a:t>
                      </a:r>
                      <a:r>
                        <a:rPr lang="fr-CH" sz="1800" dirty="0"/>
                        <a:t> pour dépléter les cellules T du patient et maximiser l’effet des CAR-T infusées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dirty="0">
                        <a:latin typeface="Palatin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58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dirty="0"/>
                        <a:t>Limitations: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dirty="0"/>
                        <a:t>Persistance des CAR-T est limitée &amp; pas de mémoire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31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7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66E3-ED0B-4026-B07D-169AABD7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Immunité</a:t>
            </a:r>
            <a:r>
              <a:rPr lang="en-GB" dirty="0"/>
              <a:t> anti-</a:t>
            </a:r>
            <a:r>
              <a:rPr lang="en-GB" dirty="0" err="1"/>
              <a:t>tumorale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BD6293-26FE-442F-8B90-5CEB2BAA46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9194" y="1367373"/>
            <a:ext cx="8734806" cy="5365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H" sz="1800" b="1" dirty="0">
                <a:ea typeface="Palatino" charset="0"/>
                <a:cs typeface="Palatino" charset="0"/>
              </a:rPr>
              <a:t>Paul Ehrlich (1909) </a:t>
            </a:r>
            <a:r>
              <a:rPr lang="fr-CH" sz="1800" dirty="0">
                <a:ea typeface="Palatino" charset="0"/>
                <a:cs typeface="Palatino" charset="0"/>
              </a:rPr>
              <a:t>: 	un des pères de l’immunologie humorale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H" sz="1800" dirty="0">
                <a:ea typeface="Palatino" charset="0"/>
                <a:cs typeface="Palatino" charset="0"/>
              </a:rPr>
              <a:t>			essais de vaccins avec tumeurs: différentes tumeurs élicitent 			une réponse immunitaire variable. Concept de  ‘virulence’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CH" sz="1800" dirty="0">
              <a:ea typeface="Palatino" charset="0"/>
              <a:cs typeface="Palatino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H" sz="1800" b="1" dirty="0">
                <a:ea typeface="Palatino" charset="0"/>
                <a:cs typeface="Palatino" charset="0"/>
              </a:rPr>
              <a:t>Old &amp; </a:t>
            </a:r>
            <a:r>
              <a:rPr lang="fr-CH" sz="1800" b="1" dirty="0" err="1">
                <a:ea typeface="Palatino" charset="0"/>
                <a:cs typeface="Palatino" charset="0"/>
              </a:rPr>
              <a:t>Boyse</a:t>
            </a:r>
            <a:r>
              <a:rPr lang="fr-CH" sz="1800" b="1" dirty="0">
                <a:ea typeface="Palatino" charset="0"/>
                <a:cs typeface="Palatino" charset="0"/>
              </a:rPr>
              <a:t> (1964) : 	</a:t>
            </a:r>
            <a:r>
              <a:rPr lang="fr-CH" sz="1800" dirty="0">
                <a:ea typeface="Palatino" charset="0"/>
                <a:cs typeface="Palatino" charset="0"/>
              </a:rPr>
              <a:t>prouvent l’existence d’antigènes tumoraux, capables de 				stimuler des réponses spécifiques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CH" sz="1800" dirty="0">
              <a:ea typeface="Palatino" charset="0"/>
              <a:cs typeface="Palatino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H" sz="1800" b="1" dirty="0">
                <a:ea typeface="Palatino" charset="0"/>
                <a:cs typeface="Palatino" charset="0"/>
              </a:rPr>
              <a:t>Burnet &amp; Thomas (1950s) </a:t>
            </a:r>
            <a:r>
              <a:rPr lang="fr-CH" sz="1800" dirty="0">
                <a:ea typeface="Palatino" charset="0"/>
                <a:cs typeface="Palatino" charset="0"/>
              </a:rPr>
              <a:t>: 	</a:t>
            </a:r>
            <a:r>
              <a:rPr lang="fr-CH" sz="1800" dirty="0" err="1">
                <a:ea typeface="Palatino" charset="0"/>
                <a:cs typeface="Palatino" charset="0"/>
              </a:rPr>
              <a:t>immunosurveillance</a:t>
            </a:r>
            <a:r>
              <a:rPr lang="fr-CH" sz="1800" dirty="0">
                <a:ea typeface="Palatino" charset="0"/>
                <a:cs typeface="Palatino" charset="0"/>
              </a:rPr>
              <a:t> </a:t>
            </a:r>
            <a:r>
              <a:rPr lang="fr-CH" sz="1800" dirty="0" err="1">
                <a:ea typeface="Palatino" charset="0"/>
                <a:cs typeface="Palatino" charset="0"/>
              </a:rPr>
              <a:t>anti-tumorale</a:t>
            </a:r>
            <a:r>
              <a:rPr lang="fr-CH" sz="1800" dirty="0">
                <a:ea typeface="Palatino" charset="0"/>
                <a:cs typeface="Palatino" charset="0"/>
              </a:rPr>
              <a:t>, basée sur 					l’immunité adaptative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CH" sz="1800" b="1" dirty="0">
              <a:highlight>
                <a:srgbClr val="FFFF00"/>
              </a:highlight>
              <a:ea typeface="Palatino" charset="0"/>
              <a:cs typeface="Palatino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fr-CH" sz="1800" dirty="0"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34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578B-A78B-4032-B802-AD4B4B82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Vers</a:t>
            </a:r>
            <a:r>
              <a:rPr lang="en-GB" dirty="0"/>
              <a:t> des CAR-T </a:t>
            </a:r>
            <a:r>
              <a:rPr lang="en-GB" dirty="0" err="1"/>
              <a:t>optimisées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44A386-50AF-49C2-BB4C-60CEDC74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020"/>
            <a:ext cx="9144000" cy="54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2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565B-E586-4C26-A820-2AC158E7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Immunothérapies</a:t>
            </a:r>
            <a:r>
              <a:rPr lang="en-GB" dirty="0"/>
              <a:t>: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1E93B-65EE-48D7-A739-2BB75A70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1399210"/>
            <a:ext cx="8734806" cy="5365216"/>
          </a:xfrm>
        </p:spPr>
        <p:txBody>
          <a:bodyPr/>
          <a:lstStyle/>
          <a:p>
            <a:r>
              <a:rPr lang="fr-FR" dirty="0"/>
              <a:t>Vaccins contre antigènes tumoraux (cellules dendritiques)</a:t>
            </a:r>
          </a:p>
          <a:p>
            <a:r>
              <a:rPr lang="fr-FR" dirty="0"/>
              <a:t>Anticorps monoclonaux spécifiques d’antigènes cancéreux</a:t>
            </a:r>
          </a:p>
          <a:p>
            <a:r>
              <a:rPr lang="fr-FR" dirty="0"/>
              <a:t>Mécanismes visant les molécules immunosuppressives CTLA4, PD-1 ou PDL-1 ou les cellules </a:t>
            </a:r>
            <a:r>
              <a:rPr lang="fr-FR" dirty="0" err="1"/>
              <a:t>Treg</a:t>
            </a:r>
            <a:endParaRPr lang="fr-FR" dirty="0"/>
          </a:p>
          <a:p>
            <a:r>
              <a:rPr lang="fr-FR" dirty="0"/>
              <a:t>Transfert adoptif de cellules anti-cancéreuses naturelles</a:t>
            </a:r>
          </a:p>
          <a:p>
            <a:r>
              <a:rPr lang="fr-FR" dirty="0"/>
              <a:t>Transfert adoptif de cellules anti-cancéreuses génétiquement modifiées</a:t>
            </a:r>
          </a:p>
          <a:p>
            <a:endParaRPr lang="fr-FR" dirty="0"/>
          </a:p>
          <a:p>
            <a:r>
              <a:rPr lang="fr-CH" dirty="0"/>
              <a:t>Souvent, une combinaison de thérapies est utilisée, par exemple le transfert adoptif de cellules antitumorales avec des inhibiteurs de checkpoint ou encore la thérapie à l’IL-2.</a:t>
            </a:r>
            <a:endParaRPr lang="en-GB" dirty="0"/>
          </a:p>
          <a:p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66E3-ED0B-4026-B07D-169AABD7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Immunité</a:t>
            </a:r>
            <a:r>
              <a:rPr lang="en-GB" dirty="0"/>
              <a:t> anti-</a:t>
            </a:r>
            <a:r>
              <a:rPr lang="en-GB" dirty="0" err="1"/>
              <a:t>tumorale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3D49-F3E0-418B-95F7-80C07E611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94" y="5190739"/>
            <a:ext cx="8734806" cy="12726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dirty="0"/>
              <a:t>Les souris immunodéficientes (RAG</a:t>
            </a:r>
            <a:r>
              <a:rPr lang="fr-CH" baseline="30000" dirty="0"/>
              <a:t>-/- </a:t>
            </a:r>
            <a:r>
              <a:rPr lang="fr-CH" dirty="0"/>
              <a:t>= pas de lymphocytes B ou T; </a:t>
            </a:r>
            <a:r>
              <a:rPr lang="fr-CH" dirty="0" err="1"/>
              <a:t>IFNg</a:t>
            </a:r>
            <a:r>
              <a:rPr lang="fr-CH" baseline="30000" dirty="0"/>
              <a:t>-/- </a:t>
            </a:r>
            <a:r>
              <a:rPr lang="fr-CH" dirty="0"/>
              <a:t>= réponses cytotoxiques et Th1 affectées) sont plus susceptibles de développer des tumeurs</a:t>
            </a:r>
            <a:endParaRPr lang="en-GB" dirty="0"/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/>
              <a:t>l’immunité adaptative peut s’opposer au développement de tumeurs suite à l’exposition à un carcinogène.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6E380-AE49-4190-A7C6-D5B2674874EC}"/>
              </a:ext>
            </a:extLst>
          </p:cNvPr>
          <p:cNvSpPr txBox="1"/>
          <p:nvPr/>
        </p:nvSpPr>
        <p:spPr>
          <a:xfrm>
            <a:off x="6055666" y="4350656"/>
            <a:ext cx="2307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Adapté</a:t>
            </a:r>
            <a:r>
              <a:rPr lang="en-GB" sz="1200" dirty="0"/>
              <a:t> de Schreiber Science 2011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49BA62-74F5-41B0-9004-B456DFF7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2" y="1015855"/>
            <a:ext cx="7882811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5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3EB1-C6AE-42F8-9926-17F20833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Mécanismes</a:t>
            </a:r>
            <a:r>
              <a:rPr lang="en-GB" dirty="0"/>
              <a:t> </a:t>
            </a:r>
            <a:r>
              <a:rPr lang="en-GB" dirty="0" err="1"/>
              <a:t>immunitaires</a:t>
            </a:r>
            <a:r>
              <a:rPr lang="en-GB" dirty="0"/>
              <a:t> anti-</a:t>
            </a:r>
            <a:r>
              <a:rPr lang="en-GB" dirty="0" err="1"/>
              <a:t>tumoraux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7E4A8B-C726-4954-85FF-6BF968EA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241"/>
            <a:ext cx="9144000" cy="44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4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CE09-0A00-4F6B-8B01-EB761CF7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Immunothérapies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0CA2D-EBE4-4217-B2BB-15DD9A30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156513"/>
            <a:ext cx="8559800" cy="4079187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Objectifs des immunothérapies:</a:t>
            </a:r>
          </a:p>
          <a:p>
            <a:r>
              <a:rPr lang="fr-FR" dirty="0"/>
              <a:t>Générer ou augmenter une réponse immunitaire contre une tumeur</a:t>
            </a:r>
          </a:p>
          <a:p>
            <a:r>
              <a:rPr lang="fr-FR" dirty="0"/>
              <a:t>Augmenter la qualité et/ou la quantité des cellules </a:t>
            </a:r>
            <a:r>
              <a:rPr lang="fr-FR" dirty="0" err="1"/>
              <a:t>anti-tumorales</a:t>
            </a:r>
            <a:r>
              <a:rPr lang="fr-FR" dirty="0"/>
              <a:t> existantes</a:t>
            </a:r>
          </a:p>
          <a:p>
            <a:r>
              <a:rPr lang="fr-FR" dirty="0"/>
              <a:t>Accroître l’immunogénicité des cellules tumorales et favoriser leur reconnaissance par le système immunitaire</a:t>
            </a:r>
          </a:p>
          <a:p>
            <a:r>
              <a:rPr lang="fr-FR" dirty="0"/>
              <a:t>Empêcher l’immunosuppression, c.-à-d. la suppression de la réponse immunitaire par l’environnement tumoral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2986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Autofit/>
          </a:bodyPr>
          <a:lstStyle/>
          <a:p>
            <a:br>
              <a:rPr lang="fr-CH" sz="3600" dirty="0"/>
            </a:br>
            <a:br>
              <a:rPr lang="fr-CH" sz="3600" dirty="0"/>
            </a:br>
            <a:br>
              <a:rPr lang="fr-CH" sz="3600" dirty="0"/>
            </a:br>
            <a:r>
              <a:rPr lang="fr-FR" sz="3600" dirty="0"/>
              <a:t>14.A. Immunogénicité et </a:t>
            </a:r>
            <a:br>
              <a:rPr lang="fr-FR" sz="3600" dirty="0"/>
            </a:br>
            <a:r>
              <a:rPr lang="fr-FR" sz="3600" dirty="0"/>
              <a:t>antigènes tumoraux</a:t>
            </a:r>
            <a:br>
              <a:rPr lang="fr-FR" sz="3600" dirty="0"/>
            </a:br>
            <a:endParaRPr lang="fr-CH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6B6F1-C262-4514-A3B0-51E7636E1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76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21588-C8BC-40A6-9E5C-1FD99715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Immunogénicité</a:t>
            </a:r>
            <a:r>
              <a:rPr lang="en-GB" dirty="0"/>
              <a:t> et </a:t>
            </a:r>
            <a:r>
              <a:rPr lang="en-GB" dirty="0" err="1"/>
              <a:t>antigènes</a:t>
            </a:r>
            <a:r>
              <a:rPr lang="en-GB" dirty="0"/>
              <a:t> </a:t>
            </a:r>
            <a:r>
              <a:rPr lang="en-GB" dirty="0" err="1"/>
              <a:t>tumoraux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260094-F12B-4641-A396-B6257F813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825625"/>
            <a:ext cx="4248150" cy="4351338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Les tumeurs dérivent d’un tissu du soi </a:t>
            </a: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/>
              <a:t>essentiellement des auto-antigènes</a:t>
            </a: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 peu ou pas de cellules </a:t>
            </a:r>
            <a:r>
              <a:rPr lang="fr-CH" dirty="0"/>
              <a:t>T fortement réactives aux antigènes tumoraux</a:t>
            </a:r>
            <a:endParaRPr lang="fr-FR" dirty="0"/>
          </a:p>
          <a:p>
            <a:endParaRPr lang="fr-FR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2B49A-4230-4BF4-B424-5E627FF91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4655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Mais: les tumeurs expriment</a:t>
            </a:r>
          </a:p>
          <a:p>
            <a:r>
              <a:rPr lang="fr-FR" dirty="0"/>
              <a:t>Des produits de </a:t>
            </a:r>
            <a:r>
              <a:rPr lang="fr-FR" b="1" dirty="0"/>
              <a:t>gènes mutés</a:t>
            </a:r>
          </a:p>
          <a:p>
            <a:r>
              <a:rPr lang="fr-FR" b="1" dirty="0"/>
              <a:t>Des gènes exprimés anormalement</a:t>
            </a:r>
          </a:p>
          <a:p>
            <a:r>
              <a:rPr lang="fr-FR" dirty="0"/>
              <a:t>Des produits de </a:t>
            </a:r>
            <a:r>
              <a:rPr lang="fr-FR" b="1" dirty="0"/>
              <a:t>gènes viraux</a:t>
            </a:r>
          </a:p>
          <a:p>
            <a:r>
              <a:rPr lang="fr-FR" b="1" dirty="0"/>
              <a:t>Des signaux de danger</a:t>
            </a:r>
            <a:r>
              <a:rPr lang="fr-FR" dirty="0"/>
              <a:t>: stress, IFN de type 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894485"/>
      </p:ext>
    </p:extLst>
  </p:cSld>
  <p:clrMapOvr>
    <a:masterClrMapping/>
  </p:clrMapOvr>
</p:sld>
</file>

<file path=ppt/theme/theme1.xml><?xml version="1.0" encoding="utf-8"?>
<a:theme xmlns:a="http://schemas.openxmlformats.org/drawingml/2006/main" name="MOOC_blue_calibr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C_blue_calibri.potx" id="{278E7758-D89B-4DA0-96F1-1039F8C16042}" vid="{03F57942-DF8A-49D2-8C17-EBBC995F41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MOOC_blue_calibri</Template>
  <TotalTime>102</TotalTime>
  <Words>1908</Words>
  <Application>Microsoft Office PowerPoint</Application>
  <PresentationFormat>On-screen Show (4:3)</PresentationFormat>
  <Paragraphs>273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Palatino</vt:lpstr>
      <vt:lpstr>Wingdings</vt:lpstr>
      <vt:lpstr>MOOC_blue_calibri</vt:lpstr>
      <vt:lpstr>14. Immunothérapies anti-cancéreuses</vt:lpstr>
      <vt:lpstr>Questions</vt:lpstr>
      <vt:lpstr>Sommaire</vt:lpstr>
      <vt:lpstr>Immunité anti-tumorale</vt:lpstr>
      <vt:lpstr>Immunité anti-tumorale</vt:lpstr>
      <vt:lpstr>Mécanismes immunitaires anti-tumoraux</vt:lpstr>
      <vt:lpstr>Immunothérapies</vt:lpstr>
      <vt:lpstr>   14.A. Immunogénicité et  antigènes tumoraux </vt:lpstr>
      <vt:lpstr>Immunogénicité et antigènes tumoraux</vt:lpstr>
      <vt:lpstr>Antigènes de différenciation</vt:lpstr>
      <vt:lpstr>Néoantigènes et antigènes viraux</vt:lpstr>
      <vt:lpstr>Antigènes produits par des changements épigénétiques</vt:lpstr>
      <vt:lpstr>Evasion de l’immunité anti-tumorale</vt:lpstr>
      <vt:lpstr> 14.B. Vaccins anti-cancéreux  </vt:lpstr>
      <vt:lpstr>Vaccins anti-cancéreux</vt:lpstr>
      <vt:lpstr>Rappel: génération de cellules T cytotoxiques</vt:lpstr>
      <vt:lpstr>Rappel: génération de cellules T cytotoxiques</vt:lpstr>
      <vt:lpstr>Rappel: voies de présentation d’antigène</vt:lpstr>
      <vt:lpstr>Induction d’une immunité cellulaire antitumorale</vt:lpstr>
      <vt:lpstr>Barrières à la vaccination anticancéreuse</vt:lpstr>
      <vt:lpstr>Types de vaccins anticancéreux</vt:lpstr>
      <vt:lpstr>Stimulation de DCs</vt:lpstr>
      <vt:lpstr>Thérapies basées sur les cellules dendritiques</vt:lpstr>
      <vt:lpstr> 14.C. Thérapies par anticorps monoclonaux  </vt:lpstr>
      <vt:lpstr>Thérapies par anticorps monoclonaux </vt:lpstr>
      <vt:lpstr>Immunosuppression associée aux tumeurs</vt:lpstr>
      <vt:lpstr>Inhibiteurs de check-points immunitaires</vt:lpstr>
      <vt:lpstr>Comment fonctionne CTLA-4?</vt:lpstr>
      <vt:lpstr>Anti-CTLA-4 dans le traitement du mélanome </vt:lpstr>
      <vt:lpstr>Comment fonctionne PD-1?</vt:lpstr>
      <vt:lpstr> 14.D. Thérapies par transfert adoptif de cellules T </vt:lpstr>
      <vt:lpstr>Thérapies par transfert adoptif de cellules T</vt:lpstr>
      <vt:lpstr>Lymphocytes infiltrant la tumeur (TILs)</vt:lpstr>
      <vt:lpstr>Lymphocytes infiltrant la tumeur (TILs)</vt:lpstr>
      <vt:lpstr>Lymphocytes infiltrant la tumeur (TILs)</vt:lpstr>
      <vt:lpstr>Cellules T exprimant un TCR synthétique</vt:lpstr>
      <vt:lpstr>Cellules T exprimant un  récepteur d’antigène chimérique (CAR-T)</vt:lpstr>
      <vt:lpstr>Structure du CAR</vt:lpstr>
      <vt:lpstr>Exemple de thérapie CAR-T: anti-CD19 (lymphome B)</vt:lpstr>
      <vt:lpstr>Vers des CAR-T optimisées</vt:lpstr>
      <vt:lpstr>Immunothérapies: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Immunothérapies anti-cancéreuses</dc:title>
  <dc:creator>Claudine Neyen</dc:creator>
  <cp:lastModifiedBy>Claudine Neyen</cp:lastModifiedBy>
  <cp:revision>15</cp:revision>
  <dcterms:created xsi:type="dcterms:W3CDTF">2018-12-20T19:28:22Z</dcterms:created>
  <dcterms:modified xsi:type="dcterms:W3CDTF">2018-12-20T21:11:15Z</dcterms:modified>
</cp:coreProperties>
</file>