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7" r:id="rId2"/>
    <p:sldId id="258" r:id="rId3"/>
    <p:sldId id="332" r:id="rId4"/>
    <p:sldId id="334" r:id="rId5"/>
    <p:sldId id="349" r:id="rId6"/>
    <p:sldId id="335" r:id="rId7"/>
    <p:sldId id="346" r:id="rId8"/>
    <p:sldId id="347" r:id="rId9"/>
    <p:sldId id="336" r:id="rId10"/>
    <p:sldId id="337" r:id="rId11"/>
    <p:sldId id="348" r:id="rId12"/>
    <p:sldId id="338" r:id="rId13"/>
    <p:sldId id="339" r:id="rId14"/>
    <p:sldId id="340" r:id="rId15"/>
    <p:sldId id="341" r:id="rId16"/>
    <p:sldId id="342" r:id="rId17"/>
    <p:sldId id="343" r:id="rId18"/>
    <p:sldId id="350" r:id="rId19"/>
    <p:sldId id="345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008080"/>
    <a:srgbClr val="66FFFF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2"/>
    <p:restoredTop sz="89632" autoAdjust="0"/>
  </p:normalViewPr>
  <p:slideViewPr>
    <p:cSldViewPr snapToGrid="0" snapToObjects="1">
      <p:cViewPr varScale="1">
        <p:scale>
          <a:sx n="141" d="100"/>
          <a:sy n="141" d="100"/>
        </p:scale>
        <p:origin x="135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A4D811-A810-F741-9495-6CA67B931DFE}" type="datetimeFigureOut">
              <a:rPr lang="en-US" smtClean="0"/>
              <a:t>1/28/20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AB6A5-766F-5946-8123-26ACF255435D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7942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BFC094-DC60-A248-85F0-3A0CDC705E35}" type="datetimeFigureOut">
              <a:rPr lang="en-US" smtClean="0"/>
              <a:pPr/>
              <a:t>1/28/20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86B28C-8C2A-264C-A2BD-D51427F4541D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4421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7800" indent="-177800">
              <a:spcBef>
                <a:spcPts val="600"/>
              </a:spcBef>
              <a:buFont typeface="Wingdings" pitchFamily="2" charset="2"/>
              <a:buChar char="Ø"/>
            </a:pPr>
            <a:r>
              <a:rPr lang="fr-CH" sz="1200" i="1" dirty="0">
                <a:cs typeface="Helvetica" pitchFamily="34" charset="0"/>
              </a:rPr>
              <a:t>Réponse anti-isotype </a:t>
            </a:r>
            <a:r>
              <a:rPr lang="fr-CH" sz="1200" dirty="0">
                <a:cs typeface="Helvetica" pitchFamily="34" charset="0"/>
              </a:rPr>
              <a:t>:</a:t>
            </a:r>
          </a:p>
          <a:p>
            <a:pPr algn="just"/>
            <a:r>
              <a:rPr lang="fr-CH" sz="1200" dirty="0">
                <a:cs typeface="Helvetica" pitchFamily="34" charset="0"/>
              </a:rPr>
              <a:t>Si un anticorps a été produit chez une autre espèce (p.ex.: cheval), le receveur peut produire une réponse immunitaire forte contre les déterminants isotypiques de l’anticorps – engendre une réaction d’hypersensibilité pouvant aller jusqu’à l’anaphylaxie.</a:t>
            </a:r>
          </a:p>
          <a:p>
            <a:pPr marL="177800" indent="-177800">
              <a:spcBef>
                <a:spcPts val="1200"/>
              </a:spcBef>
              <a:buFont typeface="Wingdings" pitchFamily="2" charset="2"/>
              <a:buChar char="Ø"/>
            </a:pPr>
            <a:r>
              <a:rPr lang="fr-CH" sz="1200" i="1" dirty="0">
                <a:cs typeface="Helvetica" pitchFamily="34" charset="0"/>
              </a:rPr>
              <a:t>Réponse anti-allotype </a:t>
            </a:r>
            <a:r>
              <a:rPr lang="fr-CH" sz="1200" dirty="0">
                <a:cs typeface="Helvetica" pitchFamily="34" charset="0"/>
              </a:rPr>
              <a:t>:</a:t>
            </a:r>
          </a:p>
          <a:p>
            <a:pPr algn="just"/>
            <a:r>
              <a:rPr lang="fr-CH" sz="1200" dirty="0">
                <a:cs typeface="Helvetica" pitchFamily="34" charset="0"/>
              </a:rPr>
              <a:t>Si un anticorps d’origine humaine est utilisé, le receveur peut produire une réponse immunitaire contre un allotype spécifique – engendre une réaction d’hypersensibilité, généralement moins prononcée que la réponse anti-isotype.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6B28C-8C2A-264C-A2BD-D51427F4541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422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</a:t>
            </a:r>
            <a:r>
              <a:rPr lang="en-US" dirty="0" err="1"/>
              <a:t>réalisée</a:t>
            </a:r>
            <a:r>
              <a:rPr lang="en-US" dirty="0"/>
              <a:t> </a:t>
            </a:r>
            <a:r>
              <a:rPr lang="en-US" baseline="0" dirty="0"/>
              <a:t>par Adrian Duval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6B28C-8C2A-264C-A2BD-D51427F4541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353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6B28C-8C2A-264C-A2BD-D51427F4541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649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CH" dirty="0"/>
              <a:t>Les lymphocytes</a:t>
            </a:r>
            <a:r>
              <a:rPr lang="fr-CH" baseline="0" dirty="0"/>
              <a:t> T nécessitent un contact protéique pour s’activer (ne peuvent pas reconnaître une sous unité polysaccharidique)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6B28C-8C2A-264C-A2BD-D51427F4541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6B28C-8C2A-264C-A2BD-D51427F4541D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6B28C-8C2A-264C-A2BD-D51427F4541D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6B28C-8C2A-264C-A2BD-D51427F4541D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1446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86B28C-8C2A-264C-A2BD-D51427F4541D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CH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786B86-4443-3E41-836A-CD6A78C70021}" type="datetime1">
              <a:rPr lang="en-US" smtClean="0"/>
              <a:t>1/28/20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93777-8F04-1545-9852-C966AD813958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337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C72EEB-E6FC-0448-A214-134D11D1DFD3}" type="datetime1">
              <a:rPr lang="en-US" smtClean="0"/>
              <a:t>1/28/20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93777-8F04-1545-9852-C966AD813958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315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CE388-1294-7246-8525-4D21B3106CA3}" type="datetime1">
              <a:rPr lang="en-US" smtClean="0"/>
              <a:t>1/28/20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93777-8F04-1545-9852-C966AD813958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5026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947928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E74BC-31D7-C342-AC42-C3C69E832BC8}" type="datetime1">
              <a:rPr lang="en-US" smtClean="0"/>
              <a:t>1/28/20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93777-8F04-1545-9852-C966AD813958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677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CH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34C0A4-FDD4-1641-BF20-545DB3D1F683}" type="datetime1">
              <a:rPr lang="en-US" smtClean="0"/>
              <a:t>1/28/20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93777-8F04-1545-9852-C966AD813958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889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D1731-AD36-EB4F-A488-872338998D8E}" type="datetime1">
              <a:rPr lang="en-US" smtClean="0"/>
              <a:t>1/28/20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93777-8F04-1545-9852-C966AD813958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027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CH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6AC717-1562-C24A-A573-E7A6B980EA50}" type="datetime1">
              <a:rPr lang="en-US" smtClean="0"/>
              <a:t>1/28/20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93777-8F04-1545-9852-C966AD813958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12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2B7D1D-DBC5-B146-A07F-1C0C7C3936CC}" type="datetime1">
              <a:rPr lang="en-US" smtClean="0"/>
              <a:t>1/28/20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93777-8F04-1545-9852-C966AD813958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482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0640A-6B70-6848-96B6-B2570C96820E}" type="datetime1">
              <a:rPr lang="en-US" smtClean="0"/>
              <a:t>1/28/20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93777-8F04-1545-9852-C966AD813958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9474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3D1F5-FE52-9849-978F-F741BB29365D}" type="datetime1">
              <a:rPr lang="en-US" smtClean="0"/>
              <a:t>1/28/20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93777-8F04-1545-9852-C966AD813958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070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CH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0F68-E133-D845-925C-79F90C9127AE}" type="datetime1">
              <a:rPr lang="en-US" smtClean="0"/>
              <a:t>1/28/20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93777-8F04-1545-9852-C966AD813958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798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H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H"/>
              <a:t>Click to edit Master text styles</a:t>
            </a:r>
          </a:p>
          <a:p>
            <a:pPr lvl="1"/>
            <a:r>
              <a:rPr lang="fr-CH"/>
              <a:t>Second level</a:t>
            </a:r>
          </a:p>
          <a:p>
            <a:pPr lvl="2"/>
            <a:r>
              <a:rPr lang="fr-CH"/>
              <a:t>Third level</a:t>
            </a:r>
          </a:p>
          <a:p>
            <a:pPr lvl="3"/>
            <a:r>
              <a:rPr lang="fr-CH"/>
              <a:t>Fourth level</a:t>
            </a:r>
          </a:p>
          <a:p>
            <a:pPr lvl="4"/>
            <a:r>
              <a:rPr lang="fr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078EE-520E-8441-BE7C-D550AA7C0317}" type="datetime1">
              <a:rPr lang="en-US" smtClean="0"/>
              <a:t>1/28/20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93777-8F04-1545-9852-C966AD813958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338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hyperlink" Target="mailto:Adrian.duval@unil.ch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3"/>
            <a:ext cx="7772400" cy="1470025"/>
          </a:xfrm>
        </p:spPr>
        <p:txBody>
          <a:bodyPr>
            <a:normAutofit/>
          </a:bodyPr>
          <a:lstStyle/>
          <a:p>
            <a:r>
              <a:rPr lang="fr-CH" dirty="0">
                <a:cs typeface="Helvetica"/>
              </a:rPr>
              <a:t>Principes de base de la vaccination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42343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en-US" sz="1600" dirty="0">
                <a:latin typeface="+mj-lt"/>
                <a:cs typeface="Helvetica"/>
              </a:rPr>
              <a:t>Abbas, Basic Immunology, 4</a:t>
            </a:r>
            <a:r>
              <a:rPr lang="en-US" sz="1600" baseline="30000" dirty="0">
                <a:latin typeface="+mj-lt"/>
                <a:cs typeface="Helvetica"/>
              </a:rPr>
              <a:t>th</a:t>
            </a:r>
            <a:r>
              <a:rPr lang="en-US" sz="1600" dirty="0">
                <a:latin typeface="+mj-lt"/>
                <a:cs typeface="Helvetica"/>
              </a:rPr>
              <a:t> edition, p. 207-223 and p.171-187</a:t>
            </a:r>
          </a:p>
          <a:p>
            <a:r>
              <a:rPr lang="en-US" sz="1600" dirty="0">
                <a:latin typeface="+mj-lt"/>
                <a:cs typeface="Helvetica"/>
              </a:rPr>
              <a:t>Robbins, Pathologic Basis of Disease, 9</a:t>
            </a:r>
            <a:r>
              <a:rPr lang="en-US" sz="1600" baseline="30000" dirty="0">
                <a:latin typeface="+mj-lt"/>
                <a:cs typeface="Helvetica"/>
              </a:rPr>
              <a:t>th</a:t>
            </a:r>
            <a:r>
              <a:rPr lang="en-US" sz="1600" dirty="0">
                <a:latin typeface="+mj-lt"/>
                <a:cs typeface="Helvetica"/>
              </a:rPr>
              <a:t> edition</a:t>
            </a:r>
          </a:p>
          <a:p>
            <a:endParaRPr lang="en-US" sz="1600" dirty="0">
              <a:latin typeface="+mj-lt"/>
              <a:cs typeface="Helvetica"/>
            </a:endParaRPr>
          </a:p>
          <a:p>
            <a:r>
              <a:rPr lang="en-US" sz="1600" dirty="0">
                <a:latin typeface="+mj-lt"/>
                <a:cs typeface="Helvetica"/>
              </a:rPr>
              <a:t>Adrian Duval</a:t>
            </a:r>
          </a:p>
          <a:p>
            <a:r>
              <a:rPr lang="en-US" sz="1600" dirty="0">
                <a:latin typeface="+mj-lt"/>
                <a:cs typeface="Helvetica"/>
                <a:hlinkClick r:id="rId2"/>
              </a:rPr>
              <a:t>Adrian.duval@unil.ch</a:t>
            </a:r>
            <a:endParaRPr lang="en-US" sz="1600" dirty="0">
              <a:latin typeface="+mj-lt"/>
              <a:cs typeface="Helvetica"/>
            </a:endParaRPr>
          </a:p>
          <a:p>
            <a:r>
              <a:rPr lang="en-US" sz="1600" dirty="0" err="1">
                <a:latin typeface="+mj-lt"/>
                <a:cs typeface="Helvetica"/>
              </a:rPr>
              <a:t>Basé</a:t>
            </a:r>
            <a:r>
              <a:rPr lang="en-US" sz="1600" dirty="0">
                <a:latin typeface="+mj-lt"/>
                <a:cs typeface="Helvetica"/>
              </a:rPr>
              <a:t> </a:t>
            </a:r>
            <a:r>
              <a:rPr lang="en-US" sz="1600" dirty="0" err="1">
                <a:latin typeface="+mj-lt"/>
                <a:cs typeface="Helvetica"/>
              </a:rPr>
              <a:t>sur</a:t>
            </a:r>
            <a:r>
              <a:rPr lang="en-US" sz="1600" dirty="0">
                <a:latin typeface="+mj-lt"/>
                <a:cs typeface="Helvetica"/>
              </a:rPr>
              <a:t> un </a:t>
            </a:r>
            <a:r>
              <a:rPr lang="en-US" sz="1600" dirty="0" err="1">
                <a:latin typeface="+mj-lt"/>
                <a:cs typeface="Helvetica"/>
              </a:rPr>
              <a:t>cours</a:t>
            </a:r>
            <a:r>
              <a:rPr lang="en-US" sz="1600" dirty="0">
                <a:latin typeface="+mj-lt"/>
                <a:cs typeface="Helvetica"/>
              </a:rPr>
              <a:t> de la Pr. A. </a:t>
            </a:r>
            <a:r>
              <a:rPr lang="en-US" sz="1600" dirty="0" err="1">
                <a:latin typeface="+mj-lt"/>
                <a:cs typeface="Helvetica"/>
              </a:rPr>
              <a:t>Ablasser</a:t>
            </a:r>
            <a:endParaRPr lang="en-US" sz="1600" dirty="0">
              <a:latin typeface="+mj-lt"/>
              <a:cs typeface="Helvetica"/>
            </a:endParaRPr>
          </a:p>
        </p:txBody>
      </p:sp>
      <p:pic>
        <p:nvPicPr>
          <p:cNvPr id="4" name="Picture 3" descr="EPFL_LOG_RVB-55.T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68700" y="5450115"/>
            <a:ext cx="1986280" cy="960120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lIns="91435" tIns="45718" rIns="91435" bIns="45718"/>
          <a:lstStyle/>
          <a:p>
            <a:fld id="{A74CFC7B-D8CB-2F42-8718-0E4EC4DEBC65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6" name="Picture 5" descr="Logo_2017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15"/>
            <a:ext cx="1398965" cy="988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830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122"/>
          <p:cNvPicPr>
            <a:picLocks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7668" y="259057"/>
            <a:ext cx="8768663" cy="1036685"/>
          </a:xfrm>
          <a:prstGeom prst="rect">
            <a:avLst/>
          </a:prstGeom>
          <a:effectLst/>
        </p:spPr>
      </p:pic>
      <p:sp>
        <p:nvSpPr>
          <p:cNvPr id="124" name="Shape 124"/>
          <p:cNvSpPr/>
          <p:nvPr/>
        </p:nvSpPr>
        <p:spPr>
          <a:xfrm>
            <a:off x="339474" y="357284"/>
            <a:ext cx="8465053" cy="6437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 algn="l">
              <a:defRPr sz="50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algn="ctr"/>
            <a:r>
              <a:rPr lang="fr-CH" sz="3800" dirty="0">
                <a:latin typeface="+mj-lt"/>
                <a:cs typeface="Helvetica" pitchFamily="34" charset="0"/>
              </a:rPr>
              <a:t>Vaccins vivants atténués (I) - description</a:t>
            </a:r>
            <a:endParaRPr sz="3800" i="1" dirty="0">
              <a:latin typeface="+mj-lt"/>
              <a:cs typeface="Helvetica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339474" y="1256492"/>
            <a:ext cx="8465053" cy="830997"/>
          </a:xfrm>
          <a:prstGeom prst="rect">
            <a:avLst/>
          </a:prstGeom>
          <a:solidFill>
            <a:srgbClr val="E6B9B8">
              <a:alpha val="67000"/>
            </a:srgbClr>
          </a:solidFill>
        </p:spPr>
        <p:txBody>
          <a:bodyPr wrap="square" rtlCol="0">
            <a:spAutoFit/>
          </a:bodyPr>
          <a:lstStyle/>
          <a:p>
            <a:pPr marL="0" lvl="1">
              <a:spcBef>
                <a:spcPct val="20000"/>
              </a:spcBef>
            </a:pPr>
            <a:r>
              <a:rPr lang="fr-FR" sz="2400" b="1" dirty="0"/>
              <a:t>Règle générale </a:t>
            </a:r>
            <a:r>
              <a:rPr lang="fr-FR" sz="2400" dirty="0"/>
              <a:t>: plus un vaccin ressemble au pathogène créant la maladie, plus la réponse immune sera efficace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23599" y="2226490"/>
            <a:ext cx="8465053" cy="38779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355600" lvl="1" indent="-355600" algn="just">
              <a:spcBef>
                <a:spcPct val="20000"/>
              </a:spcBef>
              <a:buFont typeface="Wingdings" pitchFamily="2" charset="2"/>
              <a:buChar char="Ø"/>
            </a:pPr>
            <a:r>
              <a:rPr lang="fr-FR" sz="2400" dirty="0"/>
              <a:t>Obtenu par la </a:t>
            </a:r>
            <a:r>
              <a:rPr lang="fr-FR" sz="2400" b="1" dirty="0"/>
              <a:t>modification génétique</a:t>
            </a:r>
            <a:r>
              <a:rPr lang="fr-FR" sz="2400" dirty="0"/>
              <a:t> d’un virus ou d’une bactérie « </a:t>
            </a:r>
            <a:r>
              <a:rPr lang="fr-FR" sz="2400" dirty="0" err="1"/>
              <a:t>wild</a:t>
            </a:r>
            <a:r>
              <a:rPr lang="fr-FR" sz="2400" dirty="0"/>
              <a:t>-type ».</a:t>
            </a:r>
          </a:p>
          <a:p>
            <a:pPr marL="355600" lvl="1" indent="-355600" algn="just">
              <a:spcBef>
                <a:spcPts val="1200"/>
              </a:spcBef>
              <a:buFont typeface="Wingdings" pitchFamily="2" charset="2"/>
              <a:buChar char="Ø"/>
            </a:pPr>
            <a:r>
              <a:rPr lang="fr-CH" sz="2400" dirty="0"/>
              <a:t>La modification empêche le pathogène de provoquer la maladie chez l’hôte mais </a:t>
            </a:r>
            <a:r>
              <a:rPr lang="fr-CH" sz="2400" b="1" dirty="0"/>
              <a:t>conserve sa capacité de croître et de se multiplier</a:t>
            </a:r>
            <a:r>
              <a:rPr lang="fr-CH" sz="2400" dirty="0"/>
              <a:t>.</a:t>
            </a:r>
            <a:endParaRPr lang="fr-CH" sz="2400" b="1" dirty="0"/>
          </a:p>
          <a:p>
            <a:pPr marL="355600" lvl="1" indent="-355600">
              <a:spcBef>
                <a:spcPts val="1200"/>
              </a:spcBef>
              <a:buFont typeface="Wingdings" pitchFamily="2" charset="2"/>
              <a:buChar char="Ø"/>
            </a:pPr>
            <a:r>
              <a:rPr lang="fr-CH" sz="2400" dirty="0"/>
              <a:t> La capacité de multiplication permet d’injecter une petite quantité et provoque une </a:t>
            </a:r>
            <a:r>
              <a:rPr lang="fr-CH" sz="2400" b="1" dirty="0"/>
              <a:t>immunité durable </a:t>
            </a:r>
            <a:r>
              <a:rPr lang="fr-CH" sz="2400" dirty="0"/>
              <a:t>en </a:t>
            </a:r>
            <a:r>
              <a:rPr lang="fr-CH" sz="2400" b="1" dirty="0"/>
              <a:t>une seule dose</a:t>
            </a:r>
            <a:r>
              <a:rPr lang="fr-CH" sz="2400" dirty="0"/>
              <a:t>.</a:t>
            </a:r>
          </a:p>
          <a:p>
            <a:pPr marL="355600" lvl="1" indent="-355600">
              <a:spcBef>
                <a:spcPts val="1200"/>
              </a:spcBef>
              <a:buFont typeface="Wingdings" pitchFamily="2" charset="2"/>
              <a:buChar char="Ø"/>
            </a:pPr>
            <a:r>
              <a:rPr lang="fr-CH" sz="2400" dirty="0"/>
              <a:t> Induit une réponse immunitaire forte </a:t>
            </a:r>
            <a:r>
              <a:rPr lang="fr-CH" sz="2400" i="1" dirty="0"/>
              <a:t>sans</a:t>
            </a:r>
            <a:r>
              <a:rPr lang="fr-CH" sz="2400" dirty="0"/>
              <a:t> provoquer les symptômes de la maladie.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605617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122"/>
          <p:cNvPicPr>
            <a:picLocks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87668" y="259057"/>
            <a:ext cx="8768663" cy="1036685"/>
          </a:xfrm>
          <a:prstGeom prst="rect">
            <a:avLst/>
          </a:prstGeom>
          <a:effectLst/>
        </p:spPr>
      </p:pic>
      <p:sp>
        <p:nvSpPr>
          <p:cNvPr id="124" name="Shape 124"/>
          <p:cNvSpPr/>
          <p:nvPr/>
        </p:nvSpPr>
        <p:spPr>
          <a:xfrm>
            <a:off x="339474" y="357284"/>
            <a:ext cx="8465053" cy="6437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 algn="l">
              <a:defRPr sz="50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algn="ctr"/>
            <a:r>
              <a:rPr lang="fr-CH" sz="3800" dirty="0">
                <a:latin typeface="+mj-lt"/>
                <a:cs typeface="Helvetica" pitchFamily="34" charset="0"/>
              </a:rPr>
              <a:t>Vaccins vivants atténués (II) - limitations</a:t>
            </a:r>
            <a:endParaRPr sz="3800" i="1" dirty="0">
              <a:latin typeface="+mj-lt"/>
              <a:cs typeface="Helvetica" pitchFamily="34" charset="0"/>
            </a:endParaRPr>
          </a:p>
        </p:txBody>
      </p:sp>
      <p:grpSp>
        <p:nvGrpSpPr>
          <p:cNvPr id="2" name="Group 139"/>
          <p:cNvGrpSpPr/>
          <p:nvPr/>
        </p:nvGrpSpPr>
        <p:grpSpPr>
          <a:xfrm>
            <a:off x="6766676" y="6484220"/>
            <a:ext cx="1266325" cy="231516"/>
            <a:chOff x="0" y="0"/>
            <a:chExt cx="1800995" cy="329266"/>
          </a:xfrm>
        </p:grpSpPr>
        <p:sp>
          <p:nvSpPr>
            <p:cNvPr id="137" name="Shape 137"/>
            <p:cNvSpPr/>
            <p:nvPr/>
          </p:nvSpPr>
          <p:spPr>
            <a:xfrm>
              <a:off x="0" y="25400"/>
              <a:ext cx="1775596" cy="30386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138" name="Shape 138"/>
            <p:cNvSpPr/>
            <p:nvPr/>
          </p:nvSpPr>
          <p:spPr>
            <a:xfrm>
              <a:off x="25400" y="0"/>
              <a:ext cx="1775596" cy="30386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dirty="0"/>
            </a:p>
          </p:txBody>
        </p:sp>
      </p:grpSp>
      <p:sp>
        <p:nvSpPr>
          <p:cNvPr id="10" name="Rectangle 9"/>
          <p:cNvSpPr/>
          <p:nvPr/>
        </p:nvSpPr>
        <p:spPr>
          <a:xfrm>
            <a:off x="396372" y="2924962"/>
            <a:ext cx="8465053" cy="3354765"/>
          </a:xfrm>
          <a:prstGeom prst="rect">
            <a:avLst/>
          </a:prstGeom>
          <a:solidFill>
            <a:srgbClr val="FFFFFF">
              <a:alpha val="50000"/>
            </a:srgbClr>
          </a:solidFill>
          <a:ln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273050" lvl="1" indent="-273050" algn="just">
              <a:spcBef>
                <a:spcPct val="20000"/>
              </a:spcBef>
              <a:buFont typeface="Wingdings" pitchFamily="2" charset="2"/>
              <a:buChar char="Ø"/>
            </a:pPr>
            <a:r>
              <a:rPr lang="fr-CH" sz="2600" dirty="0"/>
              <a:t>Produits </a:t>
            </a:r>
            <a:r>
              <a:rPr lang="fr-CH" sz="2600" b="1" dirty="0"/>
              <a:t>fragiles</a:t>
            </a:r>
            <a:r>
              <a:rPr lang="fr-CH" sz="2600" dirty="0"/>
              <a:t> (sensibles à la lumière, température etc.) donc inappropriés si les conditions de transport et stockage ne sont pas adéquats</a:t>
            </a:r>
          </a:p>
          <a:p>
            <a:pPr marL="273050" lvl="1" indent="-273050"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fr-CH" sz="2600" dirty="0"/>
              <a:t>Leur efficacité peut être perturbée en présence </a:t>
            </a:r>
            <a:r>
              <a:rPr lang="fr-CH" sz="2600" b="1" dirty="0"/>
              <a:t>d’anticorps</a:t>
            </a:r>
            <a:r>
              <a:rPr lang="fr-CH" sz="2600" dirty="0"/>
              <a:t> (p.ex: transplacentaire, transfusion)</a:t>
            </a:r>
          </a:p>
          <a:p>
            <a:pPr marL="273050" lvl="1" indent="-273050"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fr-CH" sz="2600" dirty="0"/>
              <a:t>Peut produire des symptômes de la maladie chez les </a:t>
            </a:r>
            <a:r>
              <a:rPr lang="fr-CH" sz="2600" b="1" dirty="0" err="1"/>
              <a:t>immunosupprimés</a:t>
            </a:r>
            <a:endParaRPr lang="fr-CH" sz="2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4" name="Picture 3" descr="220px-Achtung.svg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6499" y="1295742"/>
            <a:ext cx="1683001" cy="1476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8162130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122"/>
          <p:cNvPicPr>
            <a:picLocks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7668" y="259057"/>
            <a:ext cx="8768663" cy="1036685"/>
          </a:xfrm>
          <a:prstGeom prst="rect">
            <a:avLst/>
          </a:prstGeom>
          <a:effectLst/>
        </p:spPr>
      </p:pic>
      <p:sp>
        <p:nvSpPr>
          <p:cNvPr id="124" name="Shape 124"/>
          <p:cNvSpPr/>
          <p:nvPr/>
        </p:nvSpPr>
        <p:spPr>
          <a:xfrm>
            <a:off x="339474" y="357284"/>
            <a:ext cx="8465053" cy="6437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 algn="l">
              <a:defRPr sz="50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algn="ctr"/>
            <a:r>
              <a:rPr lang="fr-CH" sz="3800" dirty="0">
                <a:latin typeface="+mj-lt"/>
                <a:cs typeface="Helvetica" pitchFamily="34" charset="0"/>
              </a:rPr>
              <a:t>Vaccins inactivés (I)</a:t>
            </a:r>
            <a:endParaRPr sz="3800" i="1" dirty="0">
              <a:latin typeface="+mj-lt"/>
              <a:cs typeface="Helvetica" pitchFamily="34" charset="0"/>
            </a:endParaRPr>
          </a:p>
        </p:txBody>
      </p:sp>
      <p:grpSp>
        <p:nvGrpSpPr>
          <p:cNvPr id="2" name="Group 139"/>
          <p:cNvGrpSpPr/>
          <p:nvPr/>
        </p:nvGrpSpPr>
        <p:grpSpPr>
          <a:xfrm>
            <a:off x="6766676" y="6484220"/>
            <a:ext cx="1266325" cy="231516"/>
            <a:chOff x="0" y="0"/>
            <a:chExt cx="1800995" cy="329266"/>
          </a:xfrm>
        </p:grpSpPr>
        <p:sp>
          <p:nvSpPr>
            <p:cNvPr id="137" name="Shape 137"/>
            <p:cNvSpPr/>
            <p:nvPr/>
          </p:nvSpPr>
          <p:spPr>
            <a:xfrm>
              <a:off x="0" y="25400"/>
              <a:ext cx="1775596" cy="30386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138" name="Shape 138"/>
            <p:cNvSpPr/>
            <p:nvPr/>
          </p:nvSpPr>
          <p:spPr>
            <a:xfrm>
              <a:off x="25400" y="0"/>
              <a:ext cx="1775596" cy="30386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dirty="0"/>
            </a:p>
          </p:txBody>
        </p:sp>
      </p:grpSp>
      <p:sp>
        <p:nvSpPr>
          <p:cNvPr id="13" name="ZoneTexte 12"/>
          <p:cNvSpPr txBox="1"/>
          <p:nvPr/>
        </p:nvSpPr>
        <p:spPr>
          <a:xfrm>
            <a:off x="339474" y="1129492"/>
            <a:ext cx="84650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>
              <a:spcBef>
                <a:spcPct val="20000"/>
              </a:spcBef>
            </a:pPr>
            <a:r>
              <a:rPr lang="fr-FR" sz="2400" dirty="0"/>
              <a:t>Peuvent être des </a:t>
            </a:r>
            <a:r>
              <a:rPr lang="fr-FR" sz="2400" b="1" dirty="0"/>
              <a:t>germes entiers </a:t>
            </a:r>
            <a:r>
              <a:rPr lang="fr-FR" sz="2400" dirty="0"/>
              <a:t>(morts) ou des </a:t>
            </a:r>
            <a:r>
              <a:rPr lang="fr-FR" sz="2400" b="1" dirty="0"/>
              <a:t>sous-unités purifiées</a:t>
            </a:r>
            <a:r>
              <a:rPr lang="fr-FR" sz="2400" dirty="0"/>
              <a:t> (protéines, polysaccharides)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39474" y="2071490"/>
            <a:ext cx="8465053" cy="4081117"/>
          </a:xfrm>
          <a:prstGeom prst="rect">
            <a:avLst/>
          </a:prstGeom>
          <a:solidFill>
            <a:schemeClr val="accent3">
              <a:lumMod val="40000"/>
              <a:lumOff val="60000"/>
              <a:alpha val="67000"/>
            </a:schemeClr>
          </a:solidFill>
        </p:spPr>
        <p:txBody>
          <a:bodyPr wrap="square" rtlCol="0">
            <a:spAutoFit/>
          </a:bodyPr>
          <a:lstStyle/>
          <a:p>
            <a:pPr marL="355600" lvl="1" indent="-355600" algn="just">
              <a:spcBef>
                <a:spcPct val="20000"/>
              </a:spcBef>
              <a:buFont typeface="Wingdings" pitchFamily="2" charset="2"/>
              <a:buChar char="Ø"/>
            </a:pPr>
            <a:r>
              <a:rPr lang="fr-CH" sz="2400" dirty="0"/>
              <a:t>Incapables de croître ou de se multiplier</a:t>
            </a:r>
          </a:p>
          <a:p>
            <a:pPr marL="355600" lvl="1" indent="-355600" algn="just">
              <a:spcBef>
                <a:spcPct val="20000"/>
              </a:spcBef>
            </a:pPr>
            <a:r>
              <a:rPr lang="fr-CH" sz="2200" dirty="0">
                <a:sym typeface="Wingdings" pitchFamily="2" charset="2"/>
              </a:rPr>
              <a:t>	 Ne peuvent PAS causer la maladie</a:t>
            </a:r>
          </a:p>
          <a:p>
            <a:pPr marL="355600" lvl="1" indent="-355600" algn="just">
              <a:spcBef>
                <a:spcPts val="2400"/>
              </a:spcBef>
              <a:buFont typeface="Wingdings" pitchFamily="2" charset="2"/>
              <a:buChar char="Ø"/>
            </a:pPr>
            <a:r>
              <a:rPr lang="fr-CH" sz="2400" dirty="0">
                <a:sym typeface="Wingdings" pitchFamily="2" charset="2"/>
              </a:rPr>
              <a:t>Le taux d’anticorps </a:t>
            </a:r>
            <a:r>
              <a:rPr lang="fr-CH" sz="2400" b="1" dirty="0">
                <a:sym typeface="Wingdings" pitchFamily="2" charset="2"/>
              </a:rPr>
              <a:t>diminue avec le temps</a:t>
            </a:r>
          </a:p>
          <a:p>
            <a:pPr marL="355600" lvl="1" indent="-355600" algn="just">
              <a:spcBef>
                <a:spcPct val="20000"/>
              </a:spcBef>
            </a:pPr>
            <a:r>
              <a:rPr lang="fr-CH" sz="2200" b="1" dirty="0">
                <a:sym typeface="Wingdings" pitchFamily="2" charset="2"/>
              </a:rPr>
              <a:t>	 </a:t>
            </a:r>
            <a:r>
              <a:rPr lang="fr-CH" sz="2200" dirty="0">
                <a:sym typeface="Wingdings" pitchFamily="2" charset="2"/>
              </a:rPr>
              <a:t>Nécessitent des </a:t>
            </a:r>
            <a:r>
              <a:rPr lang="fr-CH" sz="2200" b="1" dirty="0">
                <a:sym typeface="Wingdings" pitchFamily="2" charset="2"/>
              </a:rPr>
              <a:t>« </a:t>
            </a:r>
            <a:r>
              <a:rPr lang="fr-CH" sz="2200" b="1" dirty="0" err="1">
                <a:sym typeface="Wingdings" pitchFamily="2" charset="2"/>
              </a:rPr>
              <a:t>boost</a:t>
            </a:r>
            <a:r>
              <a:rPr lang="fr-CH" sz="2200" b="1" dirty="0">
                <a:sym typeface="Wingdings" pitchFamily="2" charset="2"/>
              </a:rPr>
              <a:t> » (vaccins de rappel)</a:t>
            </a:r>
            <a:endParaRPr lang="fr-CH" sz="2200" dirty="0">
              <a:sym typeface="Wingdings" pitchFamily="2" charset="2"/>
            </a:endParaRPr>
          </a:p>
          <a:p>
            <a:pPr marL="355600" lvl="1" indent="-355600" algn="just">
              <a:spcBef>
                <a:spcPts val="2400"/>
              </a:spcBef>
              <a:buFont typeface="Wingdings" pitchFamily="2" charset="2"/>
              <a:buChar char="Ø"/>
            </a:pPr>
            <a:r>
              <a:rPr lang="fr-CH" sz="2400" dirty="0">
                <a:sym typeface="Wingdings" pitchFamily="2" charset="2"/>
              </a:rPr>
              <a:t>Moins immunogènes que les vaccins vivants (ne se répliquent pas) </a:t>
            </a:r>
          </a:p>
          <a:p>
            <a:pPr marL="355600" lvl="1" indent="-355600" algn="just">
              <a:spcBef>
                <a:spcPct val="20000"/>
              </a:spcBef>
            </a:pPr>
            <a:r>
              <a:rPr lang="fr-CH" sz="2200" dirty="0">
                <a:sym typeface="Wingdings" pitchFamily="2" charset="2"/>
              </a:rPr>
              <a:t>	 Nécessitent </a:t>
            </a:r>
            <a:r>
              <a:rPr lang="fr-CH" sz="2200" b="1" dirty="0">
                <a:sym typeface="Wingdings" pitchFamily="2" charset="2"/>
              </a:rPr>
              <a:t>plusieurs doses</a:t>
            </a:r>
            <a:r>
              <a:rPr lang="fr-CH" sz="2200" dirty="0">
                <a:sym typeface="Wingdings" pitchFamily="2" charset="2"/>
              </a:rPr>
              <a:t>, besoin </a:t>
            </a:r>
            <a:r>
              <a:rPr lang="fr-CH" sz="2200" b="1" dirty="0">
                <a:sym typeface="Wingdings" pitchFamily="2" charset="2"/>
              </a:rPr>
              <a:t>d’adjuvants</a:t>
            </a:r>
            <a:r>
              <a:rPr lang="fr-CH" sz="2200" dirty="0">
                <a:sym typeface="Wingdings" pitchFamily="2" charset="2"/>
              </a:rPr>
              <a:t>, doivent être injectés dans des zones riches en cellules présentatrices d’antigènes (</a:t>
            </a:r>
            <a:r>
              <a:rPr lang="fr-CH" sz="2200" dirty="0" err="1">
                <a:sym typeface="Wingdings" pitchFamily="2" charset="2"/>
              </a:rPr>
              <a:t>p.ex</a:t>
            </a:r>
            <a:r>
              <a:rPr lang="fr-CH" sz="2200" dirty="0">
                <a:sym typeface="Wingdings" pitchFamily="2" charset="2"/>
              </a:rPr>
              <a:t>: intramusculaire)</a:t>
            </a:r>
            <a:endParaRPr lang="fr-CH" sz="2200" b="1" dirty="0">
              <a:sym typeface="Wingdings" pitchFamily="2" charset="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05617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122"/>
          <p:cNvPicPr>
            <a:picLocks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7668" y="259057"/>
            <a:ext cx="8768663" cy="1036685"/>
          </a:xfrm>
          <a:prstGeom prst="rect">
            <a:avLst/>
          </a:prstGeom>
          <a:effectLst/>
        </p:spPr>
      </p:pic>
      <p:sp>
        <p:nvSpPr>
          <p:cNvPr id="124" name="Shape 124"/>
          <p:cNvSpPr/>
          <p:nvPr/>
        </p:nvSpPr>
        <p:spPr>
          <a:xfrm>
            <a:off x="339474" y="357284"/>
            <a:ext cx="8465053" cy="6437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 algn="l">
              <a:defRPr sz="50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algn="ctr"/>
            <a:r>
              <a:rPr lang="fr-CH" sz="3800" dirty="0">
                <a:latin typeface="+mj-lt"/>
                <a:cs typeface="Helvetica" pitchFamily="34" charset="0"/>
              </a:rPr>
              <a:t>Vaccins inactivés (II) - protéiques</a:t>
            </a:r>
            <a:endParaRPr sz="3800" i="1" dirty="0">
              <a:latin typeface="+mj-lt"/>
              <a:cs typeface="Helvetica" pitchFamily="34" charset="0"/>
            </a:endParaRPr>
          </a:p>
        </p:txBody>
      </p:sp>
      <p:grpSp>
        <p:nvGrpSpPr>
          <p:cNvPr id="38" name="Groupe 37"/>
          <p:cNvGrpSpPr/>
          <p:nvPr/>
        </p:nvGrpSpPr>
        <p:grpSpPr>
          <a:xfrm>
            <a:off x="1680188" y="2046349"/>
            <a:ext cx="6026884" cy="4323632"/>
            <a:chOff x="880786" y="1365117"/>
            <a:chExt cx="7458442" cy="5350619"/>
          </a:xfrm>
        </p:grpSpPr>
        <p:grpSp>
          <p:nvGrpSpPr>
            <p:cNvPr id="35" name="Groupe 34"/>
            <p:cNvGrpSpPr/>
            <p:nvPr/>
          </p:nvGrpSpPr>
          <p:grpSpPr>
            <a:xfrm>
              <a:off x="880786" y="1365117"/>
              <a:ext cx="7458442" cy="4974324"/>
              <a:chOff x="785786" y="830742"/>
              <a:chExt cx="7458442" cy="4974324"/>
            </a:xfrm>
          </p:grpSpPr>
          <p:pic>
            <p:nvPicPr>
              <p:cNvPr id="10" name="Picture 4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2123728" y="2445160"/>
                <a:ext cx="4801052" cy="24954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1" name="Line 9"/>
              <p:cNvSpPr>
                <a:spLocks noChangeShapeType="1"/>
              </p:cNvSpPr>
              <p:nvPr/>
            </p:nvSpPr>
            <p:spPr bwMode="auto">
              <a:xfrm>
                <a:off x="3276600" y="5228803"/>
                <a:ext cx="0" cy="57626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</p:spPr>
            <p:txBody>
              <a:bodyPr/>
              <a:lstStyle/>
              <a:p>
                <a:endParaRPr lang="fr-CH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/>
            </p:nvSpPr>
            <p:spPr bwMode="auto">
              <a:xfrm>
                <a:off x="3419475" y="5228803"/>
                <a:ext cx="0" cy="57626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</p:spPr>
            <p:txBody>
              <a:bodyPr/>
              <a:lstStyle/>
              <a:p>
                <a:endParaRPr lang="fr-CH"/>
              </a:p>
            </p:txBody>
          </p:sp>
          <p:sp>
            <p:nvSpPr>
              <p:cNvPr id="14" name="Line 11"/>
              <p:cNvSpPr>
                <a:spLocks noChangeShapeType="1"/>
              </p:cNvSpPr>
              <p:nvPr/>
            </p:nvSpPr>
            <p:spPr bwMode="auto">
              <a:xfrm>
                <a:off x="3708400" y="5228803"/>
                <a:ext cx="0" cy="57626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</p:spPr>
            <p:txBody>
              <a:bodyPr/>
              <a:lstStyle/>
              <a:p>
                <a:endParaRPr lang="fr-CH"/>
              </a:p>
            </p:txBody>
          </p:sp>
          <p:sp>
            <p:nvSpPr>
              <p:cNvPr id="15" name="Line 12"/>
              <p:cNvSpPr>
                <a:spLocks noChangeShapeType="1"/>
              </p:cNvSpPr>
              <p:nvPr/>
            </p:nvSpPr>
            <p:spPr bwMode="auto">
              <a:xfrm>
                <a:off x="5292725" y="5228803"/>
                <a:ext cx="0" cy="57626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</p:spPr>
            <p:txBody>
              <a:bodyPr/>
              <a:lstStyle/>
              <a:p>
                <a:endParaRPr lang="fr-CH"/>
              </a:p>
            </p:txBody>
          </p:sp>
          <p:sp>
            <p:nvSpPr>
              <p:cNvPr id="16" name="Rectangle 13"/>
              <p:cNvSpPr>
                <a:spLocks noChangeArrowheads="1"/>
              </p:cNvSpPr>
              <p:nvPr/>
            </p:nvSpPr>
            <p:spPr bwMode="auto">
              <a:xfrm>
                <a:off x="3563938" y="4365203"/>
                <a:ext cx="647700" cy="50323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CH"/>
              </a:p>
            </p:txBody>
          </p:sp>
          <p:sp>
            <p:nvSpPr>
              <p:cNvPr id="17" name="AutoShape 19"/>
              <p:cNvSpPr>
                <a:spLocks noChangeArrowheads="1"/>
              </p:cNvSpPr>
              <p:nvPr/>
            </p:nvSpPr>
            <p:spPr bwMode="auto">
              <a:xfrm>
                <a:off x="3132360" y="2420822"/>
                <a:ext cx="1511598" cy="1373766"/>
              </a:xfrm>
              <a:prstGeom prst="wedgeRectCallout">
                <a:avLst>
                  <a:gd name="adj1" fmla="val 3106"/>
                  <a:gd name="adj2" fmla="val 68963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/>
                <a:endParaRPr lang="fr-FR"/>
              </a:p>
            </p:txBody>
          </p:sp>
          <p:sp>
            <p:nvSpPr>
              <p:cNvPr id="18" name="Text Box 20"/>
              <p:cNvSpPr txBox="1">
                <a:spLocks noChangeArrowheads="1"/>
              </p:cNvSpPr>
              <p:nvPr/>
            </p:nvSpPr>
            <p:spPr bwMode="auto">
              <a:xfrm>
                <a:off x="3276600" y="2636416"/>
                <a:ext cx="1149350" cy="91598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CH" b="1" dirty="0">
                    <a:solidFill>
                      <a:schemeClr val="bg1"/>
                    </a:solidFill>
                  </a:rPr>
                  <a:t>Réponse</a:t>
                </a:r>
              </a:p>
              <a:p>
                <a:pPr algn="ctr"/>
                <a:r>
                  <a:rPr lang="fr-CH" b="1" dirty="0">
                    <a:solidFill>
                      <a:schemeClr val="bg1"/>
                    </a:solidFill>
                  </a:rPr>
                  <a:t>Immune</a:t>
                </a:r>
              </a:p>
              <a:p>
                <a:pPr algn="ctr"/>
                <a:r>
                  <a:rPr lang="fr-CH" b="1" dirty="0">
                    <a:solidFill>
                      <a:schemeClr val="bg1"/>
                    </a:solidFill>
                  </a:rPr>
                  <a:t>Primaire</a:t>
                </a:r>
                <a:endParaRPr lang="fr-FR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19" name="AutoShape 21"/>
              <p:cNvSpPr>
                <a:spLocks noChangeArrowheads="1"/>
              </p:cNvSpPr>
              <p:nvPr/>
            </p:nvSpPr>
            <p:spPr bwMode="auto">
              <a:xfrm>
                <a:off x="6732240" y="830742"/>
                <a:ext cx="1511988" cy="1374122"/>
              </a:xfrm>
              <a:prstGeom prst="wedgeRectCallout">
                <a:avLst>
                  <a:gd name="adj1" fmla="val -48194"/>
                  <a:gd name="adj2" fmla="val 85944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 algn="ctr"/>
                <a:endParaRPr lang="fr-FR"/>
              </a:p>
            </p:txBody>
          </p:sp>
          <p:sp>
            <p:nvSpPr>
              <p:cNvPr id="20" name="Text Box 22"/>
              <p:cNvSpPr txBox="1">
                <a:spLocks noChangeArrowheads="1"/>
              </p:cNvSpPr>
              <p:nvPr/>
            </p:nvSpPr>
            <p:spPr bwMode="auto">
              <a:xfrm>
                <a:off x="6756220" y="1046691"/>
                <a:ext cx="1416050" cy="915988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/>
                <a:r>
                  <a:rPr lang="fr-CH" b="1" dirty="0">
                    <a:solidFill>
                      <a:schemeClr val="bg1"/>
                    </a:solidFill>
                  </a:rPr>
                  <a:t>Réponse</a:t>
                </a:r>
              </a:p>
              <a:p>
                <a:pPr algn="ctr"/>
                <a:r>
                  <a:rPr lang="fr-CH" b="1" dirty="0">
                    <a:solidFill>
                      <a:schemeClr val="bg1"/>
                    </a:solidFill>
                  </a:rPr>
                  <a:t>Immune</a:t>
                </a:r>
              </a:p>
              <a:p>
                <a:pPr algn="ctr"/>
                <a:r>
                  <a:rPr lang="fr-CH" b="1" dirty="0">
                    <a:solidFill>
                      <a:schemeClr val="bg1"/>
                    </a:solidFill>
                  </a:rPr>
                  <a:t>Secondaire</a:t>
                </a:r>
                <a:endParaRPr lang="fr-FR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Line 27"/>
              <p:cNvSpPr>
                <a:spLocks noChangeShapeType="1"/>
              </p:cNvSpPr>
              <p:nvPr/>
            </p:nvSpPr>
            <p:spPr bwMode="auto">
              <a:xfrm>
                <a:off x="2124075" y="5013176"/>
                <a:ext cx="511175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fr-CH"/>
              </a:p>
            </p:txBody>
          </p:sp>
          <p:sp>
            <p:nvSpPr>
              <p:cNvPr id="23" name="Line 27"/>
              <p:cNvSpPr>
                <a:spLocks noChangeShapeType="1"/>
              </p:cNvSpPr>
              <p:nvPr/>
            </p:nvSpPr>
            <p:spPr bwMode="auto">
              <a:xfrm rot="16200000">
                <a:off x="517711" y="3450842"/>
                <a:ext cx="321203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fr-CH"/>
              </a:p>
            </p:txBody>
          </p:sp>
          <p:cxnSp>
            <p:nvCxnSpPr>
              <p:cNvPr id="26" name="Connecteur droit 25"/>
              <p:cNvCxnSpPr/>
              <p:nvPr/>
            </p:nvCxnSpPr>
            <p:spPr>
              <a:xfrm rot="5400000">
                <a:off x="3239852" y="5049180"/>
                <a:ext cx="72008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Connecteur droit 26"/>
              <p:cNvCxnSpPr/>
              <p:nvPr/>
            </p:nvCxnSpPr>
            <p:spPr>
              <a:xfrm rot="5400000">
                <a:off x="5256076" y="5049180"/>
                <a:ext cx="72008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Connecteur droit 27"/>
              <p:cNvCxnSpPr/>
              <p:nvPr/>
            </p:nvCxnSpPr>
            <p:spPr>
              <a:xfrm rot="5400000">
                <a:off x="4383596" y="5049180"/>
                <a:ext cx="72008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Connecteur droit 28"/>
              <p:cNvCxnSpPr/>
              <p:nvPr/>
            </p:nvCxnSpPr>
            <p:spPr>
              <a:xfrm rot="5400000">
                <a:off x="6408204" y="5049180"/>
                <a:ext cx="72008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Rectangle 29"/>
              <p:cNvSpPr/>
              <p:nvPr/>
            </p:nvSpPr>
            <p:spPr>
              <a:xfrm rot="6837357">
                <a:off x="4797891" y="4615516"/>
                <a:ext cx="144016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cxnSp>
            <p:nvCxnSpPr>
              <p:cNvPr id="31" name="Connecteur droit 30"/>
              <p:cNvCxnSpPr/>
              <p:nvPr/>
            </p:nvCxnSpPr>
            <p:spPr>
              <a:xfrm rot="5400000">
                <a:off x="4752020" y="4617132"/>
                <a:ext cx="144016" cy="72008"/>
              </a:xfrm>
              <a:prstGeom prst="line">
                <a:avLst/>
              </a:prstGeom>
              <a:ln w="19050">
                <a:solidFill>
                  <a:srgbClr val="00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Connecteur droit 31"/>
              <p:cNvCxnSpPr/>
              <p:nvPr/>
            </p:nvCxnSpPr>
            <p:spPr>
              <a:xfrm rot="5400000">
                <a:off x="4824028" y="4617132"/>
                <a:ext cx="144016" cy="72008"/>
              </a:xfrm>
              <a:prstGeom prst="line">
                <a:avLst/>
              </a:prstGeom>
              <a:ln w="19050">
                <a:solidFill>
                  <a:srgbClr val="00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3" name="Text Box 5"/>
              <p:cNvSpPr txBox="1">
                <a:spLocks noChangeArrowheads="1"/>
              </p:cNvSpPr>
              <p:nvPr/>
            </p:nvSpPr>
            <p:spPr bwMode="auto">
              <a:xfrm>
                <a:off x="785786" y="1844824"/>
                <a:ext cx="1261884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fr-CH" b="1" dirty="0"/>
                  <a:t>Anticorps</a:t>
                </a:r>
                <a:endParaRPr lang="fr-FR" b="1" dirty="0"/>
              </a:p>
            </p:txBody>
          </p:sp>
          <p:sp>
            <p:nvSpPr>
              <p:cNvPr id="34" name="Text Box 24"/>
              <p:cNvSpPr txBox="1">
                <a:spLocks noChangeArrowheads="1"/>
              </p:cNvSpPr>
              <p:nvPr/>
            </p:nvSpPr>
            <p:spPr bwMode="auto">
              <a:xfrm>
                <a:off x="6794326" y="5345684"/>
                <a:ext cx="1357291" cy="4570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fr-CH" b="1" dirty="0"/>
                  <a:t>semaines</a:t>
                </a:r>
                <a:endParaRPr lang="fr-FR" b="1" dirty="0"/>
              </a:p>
            </p:txBody>
          </p:sp>
        </p:grpSp>
        <p:sp>
          <p:nvSpPr>
            <p:cNvPr id="36" name="ZoneTexte 35"/>
            <p:cNvSpPr txBox="1"/>
            <p:nvPr/>
          </p:nvSpPr>
          <p:spPr>
            <a:xfrm>
              <a:off x="2601002" y="6346404"/>
              <a:ext cx="17794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 algn="ctr">
                <a:spcBef>
                  <a:spcPct val="20000"/>
                </a:spcBef>
              </a:pPr>
              <a:r>
                <a:rPr lang="fr-FR" dirty="0"/>
                <a:t>Plusieurs doses</a:t>
              </a:r>
            </a:p>
          </p:txBody>
        </p:sp>
        <p:sp>
          <p:nvSpPr>
            <p:cNvPr id="37" name="ZoneTexte 36"/>
            <p:cNvSpPr txBox="1"/>
            <p:nvPr/>
          </p:nvSpPr>
          <p:spPr>
            <a:xfrm>
              <a:off x="4486127" y="6317970"/>
              <a:ext cx="20412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 algn="ctr">
                <a:spcBef>
                  <a:spcPct val="20000"/>
                </a:spcBef>
              </a:pPr>
              <a:r>
                <a:rPr lang="fr-FR" dirty="0"/>
                <a:t>Dose de « </a:t>
              </a:r>
              <a:r>
                <a:rPr lang="fr-FR" dirty="0" err="1"/>
                <a:t>boost</a:t>
              </a:r>
              <a:r>
                <a:rPr lang="fr-FR" dirty="0"/>
                <a:t> »</a:t>
              </a:r>
            </a:p>
          </p:txBody>
        </p:sp>
      </p:grpSp>
      <p:sp>
        <p:nvSpPr>
          <p:cNvPr id="39" name="ZoneTexte 38"/>
          <p:cNvSpPr txBox="1"/>
          <p:nvPr/>
        </p:nvSpPr>
        <p:spPr>
          <a:xfrm>
            <a:off x="339474" y="1129492"/>
            <a:ext cx="84650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>
              <a:spcBef>
                <a:spcPct val="20000"/>
              </a:spcBef>
            </a:pPr>
            <a:r>
              <a:rPr lang="fr-FR" sz="2400" dirty="0"/>
              <a:t>Les vaccins inactivés à germes entiers et sous-unités protéiques induisent une </a:t>
            </a:r>
            <a:r>
              <a:rPr lang="fr-FR" sz="2400" b="1" dirty="0"/>
              <a:t>mémoire immunologique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05617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122"/>
          <p:cNvPicPr>
            <a:picLocks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87668" y="259057"/>
            <a:ext cx="8768663" cy="1036685"/>
          </a:xfrm>
          <a:prstGeom prst="rect">
            <a:avLst/>
          </a:prstGeom>
          <a:effectLst/>
        </p:spPr>
      </p:pic>
      <p:sp>
        <p:nvSpPr>
          <p:cNvPr id="124" name="Shape 124"/>
          <p:cNvSpPr/>
          <p:nvPr/>
        </p:nvSpPr>
        <p:spPr>
          <a:xfrm>
            <a:off x="339474" y="357284"/>
            <a:ext cx="8465053" cy="6437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 algn="l">
              <a:defRPr sz="50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algn="ctr"/>
            <a:r>
              <a:rPr lang="fr-CH" sz="3800" dirty="0">
                <a:latin typeface="+mj-lt"/>
                <a:cs typeface="Helvetica" pitchFamily="34" charset="0"/>
              </a:rPr>
              <a:t>Vaccins inactivés (III) - polysaccharidiques</a:t>
            </a:r>
            <a:endParaRPr sz="3800" i="1" dirty="0">
              <a:latin typeface="+mj-lt"/>
              <a:cs typeface="Helvetica" pitchFamily="34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339474" y="1129492"/>
            <a:ext cx="84650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>
              <a:spcBef>
                <a:spcPct val="20000"/>
              </a:spcBef>
            </a:pPr>
            <a:r>
              <a:rPr lang="fr-FR" sz="2400" dirty="0"/>
              <a:t>Les vaccins inactivés à sous-unités polysaccharidiques n’induisent </a:t>
            </a:r>
            <a:r>
              <a:rPr lang="fr-FR" sz="2400" b="1" dirty="0"/>
              <a:t>PAS</a:t>
            </a:r>
            <a:r>
              <a:rPr lang="fr-FR" sz="2400" dirty="0"/>
              <a:t> de mémoire immunologique (</a:t>
            </a:r>
            <a:r>
              <a:rPr lang="fr-FR" sz="2400" b="1" dirty="0"/>
              <a:t>pas d’effet </a:t>
            </a:r>
            <a:r>
              <a:rPr lang="fr-FR" sz="2400" b="1" dirty="0" err="1"/>
              <a:t>boost</a:t>
            </a:r>
            <a:r>
              <a:rPr lang="fr-FR" sz="2400" dirty="0"/>
              <a:t>)</a:t>
            </a:r>
          </a:p>
        </p:txBody>
      </p:sp>
      <p:grpSp>
        <p:nvGrpSpPr>
          <p:cNvPr id="57" name="Groupe 56"/>
          <p:cNvGrpSpPr/>
          <p:nvPr/>
        </p:nvGrpSpPr>
        <p:grpSpPr>
          <a:xfrm>
            <a:off x="878775" y="2033701"/>
            <a:ext cx="6602706" cy="3896953"/>
            <a:chOff x="733588" y="2214156"/>
            <a:chExt cx="7244776" cy="4275906"/>
          </a:xfrm>
        </p:grpSpPr>
        <p:grpSp>
          <p:nvGrpSpPr>
            <p:cNvPr id="35" name="Groupe 34"/>
            <p:cNvGrpSpPr/>
            <p:nvPr/>
          </p:nvGrpSpPr>
          <p:grpSpPr>
            <a:xfrm>
              <a:off x="733588" y="2214156"/>
              <a:ext cx="7244776" cy="3960638"/>
              <a:chOff x="785786" y="1772817"/>
              <a:chExt cx="7244776" cy="3960638"/>
            </a:xfrm>
          </p:grpSpPr>
          <p:sp>
            <p:nvSpPr>
              <p:cNvPr id="38" name="Line 27"/>
              <p:cNvSpPr>
                <a:spLocks noChangeShapeType="1"/>
              </p:cNvSpPr>
              <p:nvPr/>
            </p:nvSpPr>
            <p:spPr bwMode="auto">
              <a:xfrm>
                <a:off x="2124075" y="4953658"/>
                <a:ext cx="511175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fr-CH"/>
              </a:p>
            </p:txBody>
          </p:sp>
          <p:sp>
            <p:nvSpPr>
              <p:cNvPr id="40" name="Line 10"/>
              <p:cNvSpPr>
                <a:spLocks noChangeShapeType="1"/>
              </p:cNvSpPr>
              <p:nvPr/>
            </p:nvSpPr>
            <p:spPr bwMode="auto">
              <a:xfrm>
                <a:off x="3276600" y="5157192"/>
                <a:ext cx="0" cy="57626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</p:spPr>
            <p:txBody>
              <a:bodyPr/>
              <a:lstStyle/>
              <a:p>
                <a:endParaRPr lang="fr-CH"/>
              </a:p>
            </p:txBody>
          </p:sp>
          <p:sp>
            <p:nvSpPr>
              <p:cNvPr id="41" name="Line 13"/>
              <p:cNvSpPr>
                <a:spLocks noChangeShapeType="1"/>
              </p:cNvSpPr>
              <p:nvPr/>
            </p:nvSpPr>
            <p:spPr bwMode="auto">
              <a:xfrm>
                <a:off x="5292725" y="5157192"/>
                <a:ext cx="0" cy="576263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 type="triangle" w="med" len="med"/>
                <a:tailEnd/>
              </a:ln>
              <a:effectLst/>
            </p:spPr>
            <p:txBody>
              <a:bodyPr/>
              <a:lstStyle/>
              <a:p>
                <a:endParaRPr lang="fr-CH"/>
              </a:p>
            </p:txBody>
          </p:sp>
          <p:sp>
            <p:nvSpPr>
              <p:cNvPr id="42" name="Rectangle 41"/>
              <p:cNvSpPr/>
              <p:nvPr/>
            </p:nvSpPr>
            <p:spPr>
              <a:xfrm rot="6837357">
                <a:off x="4725883" y="4896748"/>
                <a:ext cx="144016" cy="7200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cxnSp>
            <p:nvCxnSpPr>
              <p:cNvPr id="43" name="Connecteur droit 42"/>
              <p:cNvCxnSpPr/>
              <p:nvPr/>
            </p:nvCxnSpPr>
            <p:spPr>
              <a:xfrm rot="5400000">
                <a:off x="4680012" y="4898364"/>
                <a:ext cx="144016" cy="72008"/>
              </a:xfrm>
              <a:prstGeom prst="line">
                <a:avLst/>
              </a:prstGeom>
              <a:ln w="19050">
                <a:solidFill>
                  <a:srgbClr val="00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Connecteur droit 43"/>
              <p:cNvCxnSpPr/>
              <p:nvPr/>
            </p:nvCxnSpPr>
            <p:spPr>
              <a:xfrm rot="5400000">
                <a:off x="4752020" y="4898364"/>
                <a:ext cx="144016" cy="72008"/>
              </a:xfrm>
              <a:prstGeom prst="line">
                <a:avLst/>
              </a:prstGeom>
              <a:ln w="19050">
                <a:solidFill>
                  <a:srgbClr val="0033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Forme libre 44"/>
              <p:cNvSpPr/>
              <p:nvPr/>
            </p:nvSpPr>
            <p:spPr>
              <a:xfrm>
                <a:off x="3275856" y="3861048"/>
                <a:ext cx="1080120" cy="1080120"/>
              </a:xfrm>
              <a:custGeom>
                <a:avLst/>
                <a:gdLst>
                  <a:gd name="connsiteX0" fmla="*/ 0 w 1143000"/>
                  <a:gd name="connsiteY0" fmla="*/ 1087394 h 1112108"/>
                  <a:gd name="connsiteX1" fmla="*/ 0 w 1143000"/>
                  <a:gd name="connsiteY1" fmla="*/ 1087394 h 1112108"/>
                  <a:gd name="connsiteX2" fmla="*/ 624017 w 1143000"/>
                  <a:gd name="connsiteY2" fmla="*/ 0 h 1112108"/>
                  <a:gd name="connsiteX3" fmla="*/ 1143000 w 1143000"/>
                  <a:gd name="connsiteY3" fmla="*/ 1112108 h 1112108"/>
                  <a:gd name="connsiteX4" fmla="*/ 1136822 w 1143000"/>
                  <a:gd name="connsiteY4" fmla="*/ 1112108 h 1112108"/>
                  <a:gd name="connsiteX0" fmla="*/ 0 w 1143000"/>
                  <a:gd name="connsiteY0" fmla="*/ 1048630 h 1073344"/>
                  <a:gd name="connsiteX1" fmla="*/ 0 w 1143000"/>
                  <a:gd name="connsiteY1" fmla="*/ 1048630 h 1073344"/>
                  <a:gd name="connsiteX2" fmla="*/ 566936 w 1143000"/>
                  <a:gd name="connsiteY2" fmla="*/ 0 h 1073344"/>
                  <a:gd name="connsiteX3" fmla="*/ 1143000 w 1143000"/>
                  <a:gd name="connsiteY3" fmla="*/ 1073344 h 1073344"/>
                  <a:gd name="connsiteX4" fmla="*/ 1136822 w 1143000"/>
                  <a:gd name="connsiteY4" fmla="*/ 1073344 h 1073344"/>
                  <a:gd name="connsiteX0" fmla="*/ 9128 w 1152128"/>
                  <a:gd name="connsiteY0" fmla="*/ 1048630 h 1080120"/>
                  <a:gd name="connsiteX1" fmla="*/ 0 w 1152128"/>
                  <a:gd name="connsiteY1" fmla="*/ 1080120 h 1080120"/>
                  <a:gd name="connsiteX2" fmla="*/ 576064 w 1152128"/>
                  <a:gd name="connsiteY2" fmla="*/ 0 h 1080120"/>
                  <a:gd name="connsiteX3" fmla="*/ 1152128 w 1152128"/>
                  <a:gd name="connsiteY3" fmla="*/ 1073344 h 1080120"/>
                  <a:gd name="connsiteX4" fmla="*/ 1145950 w 1152128"/>
                  <a:gd name="connsiteY4" fmla="*/ 1073344 h 10801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52128" h="1080120">
                    <a:moveTo>
                      <a:pt x="9128" y="1048630"/>
                    </a:moveTo>
                    <a:lnTo>
                      <a:pt x="0" y="1080120"/>
                    </a:lnTo>
                    <a:lnTo>
                      <a:pt x="576064" y="0"/>
                    </a:lnTo>
                    <a:lnTo>
                      <a:pt x="1152128" y="1073344"/>
                    </a:lnTo>
                    <a:lnTo>
                      <a:pt x="1145950" y="1073344"/>
                    </a:lnTo>
                  </a:path>
                </a:pathLst>
              </a:cu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46" name="Line 27"/>
              <p:cNvSpPr>
                <a:spLocks noChangeShapeType="1"/>
              </p:cNvSpPr>
              <p:nvPr/>
            </p:nvSpPr>
            <p:spPr bwMode="auto">
              <a:xfrm rot="16200000">
                <a:off x="517711" y="3378834"/>
                <a:ext cx="321203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fr-CH"/>
              </a:p>
            </p:txBody>
          </p:sp>
          <p:cxnSp>
            <p:nvCxnSpPr>
              <p:cNvPr id="47" name="Connecteur droit 46"/>
              <p:cNvCxnSpPr/>
              <p:nvPr/>
            </p:nvCxnSpPr>
            <p:spPr>
              <a:xfrm rot="5400000">
                <a:off x="3239852" y="4977172"/>
                <a:ext cx="72008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Connecteur droit 47"/>
              <p:cNvCxnSpPr/>
              <p:nvPr/>
            </p:nvCxnSpPr>
            <p:spPr>
              <a:xfrm rot="5400000">
                <a:off x="5256076" y="4977172"/>
                <a:ext cx="72008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Connecteur droit 48"/>
              <p:cNvCxnSpPr/>
              <p:nvPr/>
            </p:nvCxnSpPr>
            <p:spPr>
              <a:xfrm rot="5400000">
                <a:off x="4383596" y="4977172"/>
                <a:ext cx="72008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Connecteur droit 49"/>
              <p:cNvCxnSpPr/>
              <p:nvPr/>
            </p:nvCxnSpPr>
            <p:spPr>
              <a:xfrm rot="5400000">
                <a:off x="6408204" y="4977172"/>
                <a:ext cx="72008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Forme libre 50"/>
              <p:cNvSpPr/>
              <p:nvPr/>
            </p:nvSpPr>
            <p:spPr>
              <a:xfrm>
                <a:off x="5292080" y="3861048"/>
                <a:ext cx="1080120" cy="1080120"/>
              </a:xfrm>
              <a:custGeom>
                <a:avLst/>
                <a:gdLst>
                  <a:gd name="connsiteX0" fmla="*/ 0 w 1143000"/>
                  <a:gd name="connsiteY0" fmla="*/ 1087394 h 1112108"/>
                  <a:gd name="connsiteX1" fmla="*/ 0 w 1143000"/>
                  <a:gd name="connsiteY1" fmla="*/ 1087394 h 1112108"/>
                  <a:gd name="connsiteX2" fmla="*/ 624017 w 1143000"/>
                  <a:gd name="connsiteY2" fmla="*/ 0 h 1112108"/>
                  <a:gd name="connsiteX3" fmla="*/ 1143000 w 1143000"/>
                  <a:gd name="connsiteY3" fmla="*/ 1112108 h 1112108"/>
                  <a:gd name="connsiteX4" fmla="*/ 1136822 w 1143000"/>
                  <a:gd name="connsiteY4" fmla="*/ 1112108 h 1112108"/>
                  <a:gd name="connsiteX0" fmla="*/ 0 w 1143000"/>
                  <a:gd name="connsiteY0" fmla="*/ 1048630 h 1073344"/>
                  <a:gd name="connsiteX1" fmla="*/ 0 w 1143000"/>
                  <a:gd name="connsiteY1" fmla="*/ 1048630 h 1073344"/>
                  <a:gd name="connsiteX2" fmla="*/ 566936 w 1143000"/>
                  <a:gd name="connsiteY2" fmla="*/ 0 h 1073344"/>
                  <a:gd name="connsiteX3" fmla="*/ 1143000 w 1143000"/>
                  <a:gd name="connsiteY3" fmla="*/ 1073344 h 1073344"/>
                  <a:gd name="connsiteX4" fmla="*/ 1136822 w 1143000"/>
                  <a:gd name="connsiteY4" fmla="*/ 1073344 h 1073344"/>
                  <a:gd name="connsiteX0" fmla="*/ 9128 w 1152128"/>
                  <a:gd name="connsiteY0" fmla="*/ 1048630 h 1080120"/>
                  <a:gd name="connsiteX1" fmla="*/ 0 w 1152128"/>
                  <a:gd name="connsiteY1" fmla="*/ 1080120 h 1080120"/>
                  <a:gd name="connsiteX2" fmla="*/ 576064 w 1152128"/>
                  <a:gd name="connsiteY2" fmla="*/ 0 h 1080120"/>
                  <a:gd name="connsiteX3" fmla="*/ 1152128 w 1152128"/>
                  <a:gd name="connsiteY3" fmla="*/ 1073344 h 1080120"/>
                  <a:gd name="connsiteX4" fmla="*/ 1145950 w 1152128"/>
                  <a:gd name="connsiteY4" fmla="*/ 1073344 h 10801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52128" h="1080120">
                    <a:moveTo>
                      <a:pt x="9128" y="1048630"/>
                    </a:moveTo>
                    <a:lnTo>
                      <a:pt x="0" y="1080120"/>
                    </a:lnTo>
                    <a:lnTo>
                      <a:pt x="576064" y="0"/>
                    </a:lnTo>
                    <a:lnTo>
                      <a:pt x="1152128" y="1073344"/>
                    </a:lnTo>
                    <a:lnTo>
                      <a:pt x="1145950" y="1073344"/>
                    </a:lnTo>
                  </a:path>
                </a:pathLst>
              </a:cu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fr-CH"/>
              </a:p>
            </p:txBody>
          </p:sp>
          <p:sp>
            <p:nvSpPr>
              <p:cNvPr id="52" name="Text Box 5"/>
              <p:cNvSpPr txBox="1">
                <a:spLocks noChangeArrowheads="1"/>
              </p:cNvSpPr>
              <p:nvPr/>
            </p:nvSpPr>
            <p:spPr bwMode="auto">
              <a:xfrm>
                <a:off x="785786" y="1844824"/>
                <a:ext cx="1261884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fr-CH" b="1" dirty="0"/>
                  <a:t>Anticorps</a:t>
                </a:r>
                <a:endParaRPr lang="fr-FR" b="1" dirty="0"/>
              </a:p>
            </p:txBody>
          </p:sp>
          <p:sp>
            <p:nvSpPr>
              <p:cNvPr id="53" name="Text Box 24"/>
              <p:cNvSpPr txBox="1">
                <a:spLocks noChangeArrowheads="1"/>
              </p:cNvSpPr>
              <p:nvPr/>
            </p:nvSpPr>
            <p:spPr bwMode="auto">
              <a:xfrm>
                <a:off x="6794326" y="5345684"/>
                <a:ext cx="1236236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fr-CH" b="1" dirty="0"/>
                  <a:t>semaines</a:t>
                </a:r>
                <a:endParaRPr lang="fr-FR" b="1" dirty="0"/>
              </a:p>
            </p:txBody>
          </p:sp>
        </p:grpSp>
        <p:sp>
          <p:nvSpPr>
            <p:cNvPr id="54" name="ZoneTexte 53"/>
            <p:cNvSpPr txBox="1"/>
            <p:nvPr/>
          </p:nvSpPr>
          <p:spPr>
            <a:xfrm>
              <a:off x="2517325" y="6120730"/>
              <a:ext cx="14379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 algn="ctr">
                <a:spcBef>
                  <a:spcPct val="20000"/>
                </a:spcBef>
              </a:pPr>
              <a:r>
                <a:rPr lang="fr-FR" dirty="0"/>
                <a:t>1</a:t>
              </a:r>
              <a:r>
                <a:rPr lang="fr-FR" baseline="30000" dirty="0"/>
                <a:t>ère</a:t>
              </a:r>
              <a:r>
                <a:rPr lang="fr-FR" dirty="0"/>
                <a:t> dose</a:t>
              </a:r>
            </a:p>
          </p:txBody>
        </p:sp>
        <p:sp>
          <p:nvSpPr>
            <p:cNvPr id="55" name="ZoneTexte 54"/>
            <p:cNvSpPr txBox="1"/>
            <p:nvPr/>
          </p:nvSpPr>
          <p:spPr>
            <a:xfrm>
              <a:off x="4248450" y="6106880"/>
              <a:ext cx="322991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 algn="ctr">
                <a:spcBef>
                  <a:spcPct val="20000"/>
                </a:spcBef>
              </a:pPr>
              <a:r>
                <a:rPr lang="fr-FR" dirty="0"/>
                <a:t>2</a:t>
              </a:r>
              <a:r>
                <a:rPr lang="fr-FR" baseline="30000" dirty="0"/>
                <a:t>ème</a:t>
              </a:r>
              <a:r>
                <a:rPr lang="fr-FR" dirty="0"/>
                <a:t> dose – pas d’effet </a:t>
              </a:r>
              <a:r>
                <a:rPr lang="fr-FR" dirty="0" err="1"/>
                <a:t>boost</a:t>
              </a:r>
              <a:endParaRPr lang="fr-FR" dirty="0"/>
            </a:p>
          </p:txBody>
        </p:sp>
      </p:grpSp>
      <p:sp>
        <p:nvSpPr>
          <p:cNvPr id="56" name="ZoneTexte 55"/>
          <p:cNvSpPr txBox="1"/>
          <p:nvPr/>
        </p:nvSpPr>
        <p:spPr>
          <a:xfrm>
            <a:off x="4460687" y="2033701"/>
            <a:ext cx="4281573" cy="1175706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pPr marL="0" lvl="1" algn="ctr">
              <a:spcBef>
                <a:spcPct val="20000"/>
              </a:spcBef>
            </a:pPr>
            <a:r>
              <a:rPr lang="fr-FR" sz="2200" b="1" dirty="0">
                <a:solidFill>
                  <a:schemeClr val="bg1"/>
                </a:solidFill>
              </a:rPr>
              <a:t>Activation des lymphocytes B </a:t>
            </a:r>
            <a:r>
              <a:rPr lang="fr-FR" sz="2200" b="1" i="1" dirty="0">
                <a:solidFill>
                  <a:schemeClr val="bg1"/>
                </a:solidFill>
              </a:rPr>
              <a:t>indépendante </a:t>
            </a:r>
            <a:r>
              <a:rPr lang="fr-FR" sz="2200" b="1" dirty="0">
                <a:solidFill>
                  <a:schemeClr val="bg1"/>
                </a:solidFill>
              </a:rPr>
              <a:t>des lymphocytes T</a:t>
            </a:r>
          </a:p>
          <a:p>
            <a:pPr marL="0" lvl="1" algn="ctr">
              <a:spcBef>
                <a:spcPct val="20000"/>
              </a:spcBef>
            </a:pPr>
            <a:r>
              <a:rPr lang="fr-FR" sz="2200" b="1" dirty="0">
                <a:solidFill>
                  <a:schemeClr val="bg1"/>
                </a:solidFill>
              </a:rPr>
              <a:t>- pas de mémoire -</a:t>
            </a:r>
          </a:p>
        </p:txBody>
      </p:sp>
      <p:sp>
        <p:nvSpPr>
          <p:cNvPr id="58" name="ZoneTexte 57"/>
          <p:cNvSpPr txBox="1"/>
          <p:nvPr/>
        </p:nvSpPr>
        <p:spPr>
          <a:xfrm>
            <a:off x="1362811" y="6024362"/>
            <a:ext cx="6491228" cy="76944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marL="0" lvl="1" algn="ctr">
              <a:spcBef>
                <a:spcPct val="20000"/>
              </a:spcBef>
            </a:pPr>
            <a:r>
              <a:rPr lang="fr-FR" sz="2200" dirty="0"/>
              <a:t>Effet limité dans le temps, pas efficace chez les</a:t>
            </a:r>
          </a:p>
          <a:p>
            <a:pPr marL="0" lvl="1" algn="ctr"/>
            <a:r>
              <a:rPr lang="fr-FR" sz="2200" dirty="0"/>
              <a:t>&lt; 2 ans (immaturité du système immunitaire)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0561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122"/>
          <p:cNvPicPr>
            <a:picLocks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7668" y="259057"/>
            <a:ext cx="8768663" cy="1036685"/>
          </a:xfrm>
          <a:prstGeom prst="rect">
            <a:avLst/>
          </a:prstGeom>
          <a:effectLst/>
        </p:spPr>
      </p:pic>
      <p:sp>
        <p:nvSpPr>
          <p:cNvPr id="124" name="Shape 124"/>
          <p:cNvSpPr/>
          <p:nvPr/>
        </p:nvSpPr>
        <p:spPr>
          <a:xfrm>
            <a:off x="339474" y="357284"/>
            <a:ext cx="8465053" cy="6437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 algn="l">
              <a:defRPr sz="50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algn="ctr"/>
            <a:r>
              <a:rPr lang="fr-CH" sz="3800" dirty="0">
                <a:latin typeface="+mj-lt"/>
                <a:cs typeface="Helvetica" pitchFamily="34" charset="0"/>
              </a:rPr>
              <a:t>Vaccins inactivés (IV) - conjugués</a:t>
            </a:r>
            <a:endParaRPr sz="3800" i="1" dirty="0">
              <a:latin typeface="+mj-lt"/>
              <a:cs typeface="Helvetica" pitchFamily="34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339474" y="1129492"/>
            <a:ext cx="8465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ctr">
              <a:spcBef>
                <a:spcPct val="20000"/>
              </a:spcBef>
            </a:pPr>
            <a:r>
              <a:rPr lang="fr-FR" sz="2400" dirty="0"/>
              <a:t>Conjugué = antigène polysaccharidique + vecteur protéique </a:t>
            </a:r>
            <a:endParaRPr lang="fr-FR" sz="2400" b="1" dirty="0"/>
          </a:p>
        </p:txBody>
      </p:sp>
      <p:sp>
        <p:nvSpPr>
          <p:cNvPr id="63" name="ZoneTexte 62"/>
          <p:cNvSpPr txBox="1"/>
          <p:nvPr/>
        </p:nvSpPr>
        <p:spPr>
          <a:xfrm>
            <a:off x="4239733" y="1804650"/>
            <a:ext cx="4281573" cy="121264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marL="0" lvl="1" algn="ctr">
              <a:spcBef>
                <a:spcPct val="20000"/>
              </a:spcBef>
            </a:pPr>
            <a:r>
              <a:rPr lang="fr-FR" sz="2200" b="1" dirty="0">
                <a:solidFill>
                  <a:schemeClr val="bg1"/>
                </a:solidFill>
              </a:rPr>
              <a:t>Activation des lymphocytes B </a:t>
            </a:r>
            <a:r>
              <a:rPr lang="fr-FR" sz="2200" b="1" i="1" dirty="0">
                <a:solidFill>
                  <a:schemeClr val="bg1"/>
                </a:solidFill>
              </a:rPr>
              <a:t>dépendante </a:t>
            </a:r>
            <a:r>
              <a:rPr lang="fr-FR" sz="2200" b="1" dirty="0">
                <a:solidFill>
                  <a:schemeClr val="bg1"/>
                </a:solidFill>
              </a:rPr>
              <a:t>des lymphocytes T</a:t>
            </a:r>
          </a:p>
          <a:p>
            <a:pPr marL="0" lvl="1" algn="ctr">
              <a:spcBef>
                <a:spcPct val="20000"/>
              </a:spcBef>
            </a:pPr>
            <a:r>
              <a:rPr lang="fr-FR" sz="2200" b="1" dirty="0">
                <a:solidFill>
                  <a:schemeClr val="bg1"/>
                </a:solidFill>
              </a:rPr>
              <a:t>- </a:t>
            </a:r>
            <a:r>
              <a:rPr lang="en-US" sz="2400" dirty="0">
                <a:solidFill>
                  <a:schemeClr val="bg1"/>
                </a:solidFill>
              </a:rPr>
              <a:t>✓</a:t>
            </a:r>
            <a:r>
              <a:rPr lang="en-US" sz="2400" dirty="0"/>
              <a:t> </a:t>
            </a:r>
            <a:r>
              <a:rPr lang="fr-FR" sz="2200" b="1" dirty="0">
                <a:solidFill>
                  <a:schemeClr val="bg1"/>
                </a:solidFill>
              </a:rPr>
              <a:t>Mémoire -</a:t>
            </a:r>
          </a:p>
        </p:txBody>
      </p:sp>
      <p:grpSp>
        <p:nvGrpSpPr>
          <p:cNvPr id="35" name="Groupe 34"/>
          <p:cNvGrpSpPr/>
          <p:nvPr/>
        </p:nvGrpSpPr>
        <p:grpSpPr>
          <a:xfrm>
            <a:off x="210847" y="1957335"/>
            <a:ext cx="6700594" cy="4039810"/>
            <a:chOff x="785786" y="1772817"/>
            <a:chExt cx="7643865" cy="4608511"/>
          </a:xfrm>
        </p:grpSpPr>
        <p:sp>
          <p:nvSpPr>
            <p:cNvPr id="38" name="Rectangle 8"/>
            <p:cNvSpPr>
              <a:spLocks noChangeArrowheads="1"/>
            </p:cNvSpPr>
            <p:nvPr/>
          </p:nvSpPr>
          <p:spPr bwMode="auto">
            <a:xfrm>
              <a:off x="1619250" y="4869880"/>
              <a:ext cx="1152525" cy="115093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CH"/>
            </a:p>
          </p:txBody>
        </p:sp>
        <p:sp>
          <p:nvSpPr>
            <p:cNvPr id="40" name="Rectangle 9"/>
            <p:cNvSpPr>
              <a:spLocks noChangeArrowheads="1"/>
            </p:cNvSpPr>
            <p:nvPr/>
          </p:nvSpPr>
          <p:spPr bwMode="auto">
            <a:xfrm>
              <a:off x="2843213" y="4869880"/>
              <a:ext cx="4681537" cy="1223962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fr-FR"/>
            </a:p>
          </p:txBody>
        </p:sp>
        <p:sp>
          <p:nvSpPr>
            <p:cNvPr id="41" name="Line 20"/>
            <p:cNvSpPr>
              <a:spLocks noChangeShapeType="1"/>
            </p:cNvSpPr>
            <p:nvPr/>
          </p:nvSpPr>
          <p:spPr bwMode="auto">
            <a:xfrm flipV="1">
              <a:off x="5292080" y="2420888"/>
              <a:ext cx="647700" cy="2519363"/>
            </a:xfrm>
            <a:prstGeom prst="line">
              <a:avLst/>
            </a:prstGeom>
            <a:noFill/>
            <a:ln w="38100">
              <a:solidFill>
                <a:srgbClr val="0033CC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CH"/>
            </a:p>
          </p:txBody>
        </p:sp>
        <p:sp>
          <p:nvSpPr>
            <p:cNvPr id="42" name="Text Box 21"/>
            <p:cNvSpPr txBox="1">
              <a:spLocks noChangeArrowheads="1"/>
            </p:cNvSpPr>
            <p:nvPr/>
          </p:nvSpPr>
          <p:spPr bwMode="auto">
            <a:xfrm>
              <a:off x="4643438" y="5734997"/>
              <a:ext cx="1305779" cy="64633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fr-CH" b="1" dirty="0" err="1"/>
                <a:t>Boost</a:t>
              </a:r>
              <a:endParaRPr lang="fr-CH" b="1" dirty="0"/>
            </a:p>
            <a:p>
              <a:pPr algn="ctr"/>
              <a:r>
                <a:rPr lang="fr-CH" b="1" dirty="0"/>
                <a:t>Mémoire</a:t>
              </a:r>
              <a:endParaRPr lang="fr-FR" b="1" dirty="0"/>
            </a:p>
          </p:txBody>
        </p:sp>
        <p:sp>
          <p:nvSpPr>
            <p:cNvPr id="43" name="Line 27"/>
            <p:cNvSpPr>
              <a:spLocks noChangeShapeType="1"/>
            </p:cNvSpPr>
            <p:nvPr/>
          </p:nvSpPr>
          <p:spPr bwMode="auto">
            <a:xfrm flipV="1">
              <a:off x="2124074" y="4929198"/>
              <a:ext cx="6305577" cy="1197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CH"/>
            </a:p>
          </p:txBody>
        </p:sp>
        <p:sp>
          <p:nvSpPr>
            <p:cNvPr id="44" name="Line 10"/>
            <p:cNvSpPr>
              <a:spLocks noChangeShapeType="1"/>
            </p:cNvSpPr>
            <p:nvPr/>
          </p:nvSpPr>
          <p:spPr bwMode="auto">
            <a:xfrm>
              <a:off x="3276600" y="5157192"/>
              <a:ext cx="0" cy="5762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fr-CH"/>
            </a:p>
          </p:txBody>
        </p:sp>
        <p:sp>
          <p:nvSpPr>
            <p:cNvPr id="45" name="Line 13"/>
            <p:cNvSpPr>
              <a:spLocks noChangeShapeType="1"/>
            </p:cNvSpPr>
            <p:nvPr/>
          </p:nvSpPr>
          <p:spPr bwMode="auto">
            <a:xfrm>
              <a:off x="5292725" y="5157192"/>
              <a:ext cx="0" cy="5762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fr-CH"/>
            </a:p>
          </p:txBody>
        </p:sp>
        <p:sp>
          <p:nvSpPr>
            <p:cNvPr id="46" name="Rectangle 45"/>
            <p:cNvSpPr/>
            <p:nvPr/>
          </p:nvSpPr>
          <p:spPr>
            <a:xfrm rot="6837357">
              <a:off x="4725883" y="4896748"/>
              <a:ext cx="144016" cy="7200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cxnSp>
          <p:nvCxnSpPr>
            <p:cNvPr id="47" name="Connecteur droit 46"/>
            <p:cNvCxnSpPr/>
            <p:nvPr/>
          </p:nvCxnSpPr>
          <p:spPr>
            <a:xfrm rot="5400000">
              <a:off x="4680012" y="4898364"/>
              <a:ext cx="144016" cy="72008"/>
            </a:xfrm>
            <a:prstGeom prst="line">
              <a:avLst/>
            </a:prstGeom>
            <a:ln w="1905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necteur droit 47"/>
            <p:cNvCxnSpPr/>
            <p:nvPr/>
          </p:nvCxnSpPr>
          <p:spPr>
            <a:xfrm rot="5400000">
              <a:off x="4752020" y="4898364"/>
              <a:ext cx="144016" cy="72008"/>
            </a:xfrm>
            <a:prstGeom prst="line">
              <a:avLst/>
            </a:prstGeom>
            <a:ln w="19050">
              <a:solidFill>
                <a:srgbClr val="0033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Forme libre 48"/>
            <p:cNvSpPr/>
            <p:nvPr/>
          </p:nvSpPr>
          <p:spPr>
            <a:xfrm>
              <a:off x="3275856" y="3861048"/>
              <a:ext cx="1080120" cy="1080120"/>
            </a:xfrm>
            <a:custGeom>
              <a:avLst/>
              <a:gdLst>
                <a:gd name="connsiteX0" fmla="*/ 0 w 1143000"/>
                <a:gd name="connsiteY0" fmla="*/ 1087394 h 1112108"/>
                <a:gd name="connsiteX1" fmla="*/ 0 w 1143000"/>
                <a:gd name="connsiteY1" fmla="*/ 1087394 h 1112108"/>
                <a:gd name="connsiteX2" fmla="*/ 624017 w 1143000"/>
                <a:gd name="connsiteY2" fmla="*/ 0 h 1112108"/>
                <a:gd name="connsiteX3" fmla="*/ 1143000 w 1143000"/>
                <a:gd name="connsiteY3" fmla="*/ 1112108 h 1112108"/>
                <a:gd name="connsiteX4" fmla="*/ 1136822 w 1143000"/>
                <a:gd name="connsiteY4" fmla="*/ 1112108 h 1112108"/>
                <a:gd name="connsiteX0" fmla="*/ 0 w 1143000"/>
                <a:gd name="connsiteY0" fmla="*/ 1048630 h 1073344"/>
                <a:gd name="connsiteX1" fmla="*/ 0 w 1143000"/>
                <a:gd name="connsiteY1" fmla="*/ 1048630 h 1073344"/>
                <a:gd name="connsiteX2" fmla="*/ 566936 w 1143000"/>
                <a:gd name="connsiteY2" fmla="*/ 0 h 1073344"/>
                <a:gd name="connsiteX3" fmla="*/ 1143000 w 1143000"/>
                <a:gd name="connsiteY3" fmla="*/ 1073344 h 1073344"/>
                <a:gd name="connsiteX4" fmla="*/ 1136822 w 1143000"/>
                <a:gd name="connsiteY4" fmla="*/ 1073344 h 1073344"/>
                <a:gd name="connsiteX0" fmla="*/ 9128 w 1152128"/>
                <a:gd name="connsiteY0" fmla="*/ 1048630 h 1080120"/>
                <a:gd name="connsiteX1" fmla="*/ 0 w 1152128"/>
                <a:gd name="connsiteY1" fmla="*/ 1080120 h 1080120"/>
                <a:gd name="connsiteX2" fmla="*/ 576064 w 1152128"/>
                <a:gd name="connsiteY2" fmla="*/ 0 h 1080120"/>
                <a:gd name="connsiteX3" fmla="*/ 1152128 w 1152128"/>
                <a:gd name="connsiteY3" fmla="*/ 1073344 h 1080120"/>
                <a:gd name="connsiteX4" fmla="*/ 1145950 w 1152128"/>
                <a:gd name="connsiteY4" fmla="*/ 1073344 h 1080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2128" h="1080120">
                  <a:moveTo>
                    <a:pt x="9128" y="1048630"/>
                  </a:moveTo>
                  <a:lnTo>
                    <a:pt x="0" y="1080120"/>
                  </a:lnTo>
                  <a:lnTo>
                    <a:pt x="576064" y="0"/>
                  </a:lnTo>
                  <a:lnTo>
                    <a:pt x="1152128" y="1073344"/>
                  </a:lnTo>
                  <a:lnTo>
                    <a:pt x="1145950" y="1073344"/>
                  </a:lnTo>
                </a:path>
              </a:pathLst>
            </a:cu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50" name="Line 27"/>
            <p:cNvSpPr>
              <a:spLocks noChangeShapeType="1"/>
            </p:cNvSpPr>
            <p:nvPr/>
          </p:nvSpPr>
          <p:spPr bwMode="auto">
            <a:xfrm rot="16200000">
              <a:off x="517711" y="3378834"/>
              <a:ext cx="321203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CH"/>
            </a:p>
          </p:txBody>
        </p:sp>
        <p:cxnSp>
          <p:nvCxnSpPr>
            <p:cNvPr id="51" name="Connecteur droit 50"/>
            <p:cNvCxnSpPr/>
            <p:nvPr/>
          </p:nvCxnSpPr>
          <p:spPr>
            <a:xfrm rot="5400000">
              <a:off x="3239852" y="4977172"/>
              <a:ext cx="7200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necteur droit 51"/>
            <p:cNvCxnSpPr/>
            <p:nvPr/>
          </p:nvCxnSpPr>
          <p:spPr>
            <a:xfrm rot="5400000">
              <a:off x="5256076" y="4977172"/>
              <a:ext cx="7200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necteur droit 52"/>
            <p:cNvCxnSpPr/>
            <p:nvPr/>
          </p:nvCxnSpPr>
          <p:spPr>
            <a:xfrm rot="5400000">
              <a:off x="4383596" y="4977172"/>
              <a:ext cx="7200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necteur droit 53"/>
            <p:cNvCxnSpPr/>
            <p:nvPr/>
          </p:nvCxnSpPr>
          <p:spPr>
            <a:xfrm rot="5400000">
              <a:off x="6408204" y="4977172"/>
              <a:ext cx="72008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Forme libre 54"/>
            <p:cNvSpPr/>
            <p:nvPr/>
          </p:nvSpPr>
          <p:spPr>
            <a:xfrm>
              <a:off x="5292080" y="3861048"/>
              <a:ext cx="1080120" cy="1080120"/>
            </a:xfrm>
            <a:custGeom>
              <a:avLst/>
              <a:gdLst>
                <a:gd name="connsiteX0" fmla="*/ 0 w 1143000"/>
                <a:gd name="connsiteY0" fmla="*/ 1087394 h 1112108"/>
                <a:gd name="connsiteX1" fmla="*/ 0 w 1143000"/>
                <a:gd name="connsiteY1" fmla="*/ 1087394 h 1112108"/>
                <a:gd name="connsiteX2" fmla="*/ 624017 w 1143000"/>
                <a:gd name="connsiteY2" fmla="*/ 0 h 1112108"/>
                <a:gd name="connsiteX3" fmla="*/ 1143000 w 1143000"/>
                <a:gd name="connsiteY3" fmla="*/ 1112108 h 1112108"/>
                <a:gd name="connsiteX4" fmla="*/ 1136822 w 1143000"/>
                <a:gd name="connsiteY4" fmla="*/ 1112108 h 1112108"/>
                <a:gd name="connsiteX0" fmla="*/ 0 w 1143000"/>
                <a:gd name="connsiteY0" fmla="*/ 1048630 h 1073344"/>
                <a:gd name="connsiteX1" fmla="*/ 0 w 1143000"/>
                <a:gd name="connsiteY1" fmla="*/ 1048630 h 1073344"/>
                <a:gd name="connsiteX2" fmla="*/ 566936 w 1143000"/>
                <a:gd name="connsiteY2" fmla="*/ 0 h 1073344"/>
                <a:gd name="connsiteX3" fmla="*/ 1143000 w 1143000"/>
                <a:gd name="connsiteY3" fmla="*/ 1073344 h 1073344"/>
                <a:gd name="connsiteX4" fmla="*/ 1136822 w 1143000"/>
                <a:gd name="connsiteY4" fmla="*/ 1073344 h 1073344"/>
                <a:gd name="connsiteX0" fmla="*/ 9128 w 1152128"/>
                <a:gd name="connsiteY0" fmla="*/ 1048630 h 1080120"/>
                <a:gd name="connsiteX1" fmla="*/ 0 w 1152128"/>
                <a:gd name="connsiteY1" fmla="*/ 1080120 h 1080120"/>
                <a:gd name="connsiteX2" fmla="*/ 576064 w 1152128"/>
                <a:gd name="connsiteY2" fmla="*/ 0 h 1080120"/>
                <a:gd name="connsiteX3" fmla="*/ 1152128 w 1152128"/>
                <a:gd name="connsiteY3" fmla="*/ 1073344 h 1080120"/>
                <a:gd name="connsiteX4" fmla="*/ 1145950 w 1152128"/>
                <a:gd name="connsiteY4" fmla="*/ 1073344 h 1080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2128" h="1080120">
                  <a:moveTo>
                    <a:pt x="9128" y="1048630"/>
                  </a:moveTo>
                  <a:lnTo>
                    <a:pt x="0" y="1080120"/>
                  </a:lnTo>
                  <a:lnTo>
                    <a:pt x="576064" y="0"/>
                  </a:lnTo>
                  <a:lnTo>
                    <a:pt x="1152128" y="1073344"/>
                  </a:lnTo>
                  <a:lnTo>
                    <a:pt x="1145950" y="1073344"/>
                  </a:lnTo>
                </a:path>
              </a:pathLst>
            </a:cu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CH"/>
            </a:p>
          </p:txBody>
        </p:sp>
        <p:sp>
          <p:nvSpPr>
            <p:cNvPr id="56" name="Text Box 24"/>
            <p:cNvSpPr txBox="1">
              <a:spLocks noChangeArrowheads="1"/>
            </p:cNvSpPr>
            <p:nvPr/>
          </p:nvSpPr>
          <p:spPr bwMode="auto">
            <a:xfrm>
              <a:off x="7121978" y="5072074"/>
              <a:ext cx="864339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CH" b="1" dirty="0"/>
                <a:t>temps</a:t>
              </a:r>
              <a:endParaRPr lang="fr-FR" b="1" dirty="0"/>
            </a:p>
          </p:txBody>
        </p:sp>
        <p:sp>
          <p:nvSpPr>
            <p:cNvPr id="57" name="Text Box 5"/>
            <p:cNvSpPr txBox="1">
              <a:spLocks noChangeArrowheads="1"/>
            </p:cNvSpPr>
            <p:nvPr/>
          </p:nvSpPr>
          <p:spPr bwMode="auto">
            <a:xfrm>
              <a:off x="785786" y="1844824"/>
              <a:ext cx="126188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CH" b="1" dirty="0"/>
                <a:t>Anticorps</a:t>
              </a:r>
              <a:endParaRPr lang="fr-FR" b="1" dirty="0"/>
            </a:p>
          </p:txBody>
        </p:sp>
        <p:cxnSp>
          <p:nvCxnSpPr>
            <p:cNvPr id="58" name="Connecteur droit 57"/>
            <p:cNvCxnSpPr/>
            <p:nvPr/>
          </p:nvCxnSpPr>
          <p:spPr>
            <a:xfrm rot="16200000" flipH="1">
              <a:off x="5857884" y="2500306"/>
              <a:ext cx="2428892" cy="2286016"/>
            </a:xfrm>
            <a:prstGeom prst="line">
              <a:avLst/>
            </a:prstGeom>
            <a:ln w="41275">
              <a:solidFill>
                <a:srgbClr val="0033C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Connecteur droit avec flèche 58"/>
            <p:cNvCxnSpPr/>
            <p:nvPr/>
          </p:nvCxnSpPr>
          <p:spPr>
            <a:xfrm>
              <a:off x="3286116" y="5786454"/>
              <a:ext cx="1000132" cy="158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ZoneTexte 59"/>
            <p:cNvSpPr txBox="1"/>
            <p:nvPr/>
          </p:nvSpPr>
          <p:spPr>
            <a:xfrm>
              <a:off x="3428992" y="5929330"/>
              <a:ext cx="7745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CH" b="1" dirty="0"/>
                <a:t>3 ans</a:t>
              </a:r>
            </a:p>
          </p:txBody>
        </p:sp>
        <p:cxnSp>
          <p:nvCxnSpPr>
            <p:cNvPr id="61" name="Connecteur droit avec flèche 60"/>
            <p:cNvCxnSpPr/>
            <p:nvPr/>
          </p:nvCxnSpPr>
          <p:spPr>
            <a:xfrm>
              <a:off x="5286380" y="5643578"/>
              <a:ext cx="3000396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ZoneTexte 61"/>
            <p:cNvSpPr txBox="1"/>
            <p:nvPr/>
          </p:nvSpPr>
          <p:spPr>
            <a:xfrm>
              <a:off x="7180663" y="6000768"/>
              <a:ext cx="902811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fr-CH" b="1" dirty="0"/>
                <a:t>10 ans</a:t>
              </a:r>
            </a:p>
          </p:txBody>
        </p:sp>
      </p:grpSp>
      <p:sp>
        <p:nvSpPr>
          <p:cNvPr id="64" name="ZoneTexte 63"/>
          <p:cNvSpPr txBox="1"/>
          <p:nvPr/>
        </p:nvSpPr>
        <p:spPr>
          <a:xfrm>
            <a:off x="1362811" y="6119362"/>
            <a:ext cx="6491228" cy="430887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marL="0" lvl="1" algn="ctr">
              <a:spcBef>
                <a:spcPct val="20000"/>
              </a:spcBef>
            </a:pPr>
            <a:r>
              <a:rPr lang="fr-FR" sz="2200" dirty="0"/>
              <a:t>Effets plus long, fonctionne chez les &lt; 2 ans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05617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122"/>
          <p:cNvPicPr>
            <a:picLocks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87668" y="259057"/>
            <a:ext cx="8768663" cy="1036685"/>
          </a:xfrm>
          <a:prstGeom prst="rect">
            <a:avLst/>
          </a:prstGeom>
          <a:effectLst/>
        </p:spPr>
      </p:pic>
      <p:sp>
        <p:nvSpPr>
          <p:cNvPr id="124" name="Shape 124"/>
          <p:cNvSpPr/>
          <p:nvPr/>
        </p:nvSpPr>
        <p:spPr>
          <a:xfrm>
            <a:off x="339474" y="357284"/>
            <a:ext cx="8465053" cy="6437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 algn="l">
              <a:defRPr sz="50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algn="ctr"/>
            <a:r>
              <a:rPr lang="fr-CH" sz="3800" dirty="0">
                <a:latin typeface="+mj-lt"/>
                <a:cs typeface="Helvetica" pitchFamily="34" charset="0"/>
              </a:rPr>
              <a:t>Adjuvants (I)</a:t>
            </a:r>
            <a:endParaRPr sz="3800" i="1" dirty="0">
              <a:latin typeface="+mj-lt"/>
              <a:cs typeface="Helvetica" pitchFamily="34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339474" y="1129492"/>
            <a:ext cx="8465053" cy="5306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fr-FR" sz="2400" u="sng" dirty="0"/>
              <a:t>Définition</a:t>
            </a:r>
            <a:r>
              <a:rPr lang="fr-FR" sz="2400" dirty="0"/>
              <a:t> : substances ou moyens </a:t>
            </a:r>
            <a:r>
              <a:rPr lang="fr-CH" sz="2400" b="1" dirty="0"/>
              <a:t>qui renforcent la réponse immunitaire </a:t>
            </a:r>
            <a:r>
              <a:rPr lang="fr-CH" sz="2400" dirty="0"/>
              <a:t>en</a:t>
            </a:r>
            <a:r>
              <a:rPr lang="fr-CH" sz="2400" b="1" dirty="0"/>
              <a:t> </a:t>
            </a:r>
            <a:r>
              <a:rPr lang="fr-CH" sz="2400" dirty="0"/>
              <a:t>:</a:t>
            </a:r>
          </a:p>
          <a:p>
            <a:pPr marL="742950" lvl="1" indent="-285750">
              <a:spcBef>
                <a:spcPts val="1200"/>
              </a:spcBef>
              <a:buFontTx/>
              <a:buChar char="–"/>
            </a:pPr>
            <a:r>
              <a:rPr lang="fr-CH" sz="2200" dirty="0"/>
              <a:t>Ralentissant la libération de l’antigène</a:t>
            </a:r>
          </a:p>
          <a:p>
            <a:pPr marL="742950" lvl="1" indent="-285750">
              <a:spcBef>
                <a:spcPts val="1200"/>
              </a:spcBef>
              <a:buFontTx/>
              <a:buChar char="–"/>
            </a:pPr>
            <a:r>
              <a:rPr lang="fr-CH" sz="2200" dirty="0"/>
              <a:t>Améliorant la </a:t>
            </a:r>
            <a:r>
              <a:rPr lang="fr-CH" sz="2200" b="1" dirty="0"/>
              <a:t>prise en charge de l’antigène </a:t>
            </a:r>
            <a:r>
              <a:rPr lang="fr-CH" sz="2200" dirty="0"/>
              <a:t>par les cellules présentant l’antigène</a:t>
            </a:r>
          </a:p>
          <a:p>
            <a:pPr marL="742950" lvl="1" indent="-285750">
              <a:spcBef>
                <a:spcPts val="1200"/>
              </a:spcBef>
              <a:buFontTx/>
              <a:buChar char="–"/>
            </a:pPr>
            <a:r>
              <a:rPr lang="fr-CH" sz="2200" dirty="0"/>
              <a:t>Stimulant le système immunitaire par des moyens non spécifiques (</a:t>
            </a:r>
            <a:r>
              <a:rPr lang="fr-CH" sz="2200" b="1" dirty="0"/>
              <a:t>inflammation</a:t>
            </a:r>
            <a:r>
              <a:rPr lang="fr-CH" sz="2200" dirty="0"/>
              <a:t>).</a:t>
            </a:r>
          </a:p>
          <a:p>
            <a:pPr marL="342900" indent="-342900">
              <a:spcBef>
                <a:spcPts val="2400"/>
              </a:spcBef>
              <a:buFontTx/>
              <a:buChar char="•"/>
            </a:pPr>
            <a:r>
              <a:rPr lang="fr-CH" sz="2400" dirty="0"/>
              <a:t>Nécessaires pour stimuler l’</a:t>
            </a:r>
            <a:r>
              <a:rPr lang="fr-CH" sz="2400" dirty="0" err="1"/>
              <a:t>immunogénicité</a:t>
            </a:r>
            <a:r>
              <a:rPr lang="fr-CH" sz="2400" dirty="0"/>
              <a:t> des </a:t>
            </a:r>
            <a:r>
              <a:rPr lang="fr-CH" sz="2400" b="1" dirty="0"/>
              <a:t>vaccins inactivés</a:t>
            </a:r>
          </a:p>
          <a:p>
            <a:pPr marL="342900" indent="-342900">
              <a:spcBef>
                <a:spcPts val="2400"/>
              </a:spcBef>
              <a:buFontTx/>
              <a:buChar char="•"/>
            </a:pPr>
            <a:r>
              <a:rPr lang="fr-CH" sz="2400" dirty="0"/>
              <a:t>Inutiles pour les vaccins vivants</a:t>
            </a:r>
          </a:p>
          <a:p>
            <a:pPr marL="0" lvl="1" algn="ctr">
              <a:spcBef>
                <a:spcPct val="20000"/>
              </a:spcBef>
            </a:pPr>
            <a:endParaRPr lang="fr-FR" sz="2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05617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122"/>
          <p:cNvPicPr>
            <a:picLocks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87668" y="259057"/>
            <a:ext cx="8768663" cy="1036685"/>
          </a:xfrm>
          <a:prstGeom prst="rect">
            <a:avLst/>
          </a:prstGeom>
          <a:effectLst/>
        </p:spPr>
      </p:pic>
      <p:sp>
        <p:nvSpPr>
          <p:cNvPr id="124" name="Shape 124"/>
          <p:cNvSpPr/>
          <p:nvPr/>
        </p:nvSpPr>
        <p:spPr>
          <a:xfrm>
            <a:off x="339474" y="357284"/>
            <a:ext cx="8465053" cy="6437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 algn="l">
              <a:defRPr sz="50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algn="ctr"/>
            <a:r>
              <a:rPr lang="fr-CH" sz="3800" dirty="0">
                <a:latin typeface="+mj-lt"/>
                <a:cs typeface="Helvetica" pitchFamily="34" charset="0"/>
              </a:rPr>
              <a:t>Adjuvants (II) – exemples </a:t>
            </a:r>
            <a:endParaRPr sz="3800" i="1" dirty="0">
              <a:latin typeface="+mj-lt"/>
              <a:cs typeface="Helvetica" pitchFamily="34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339474" y="1390742"/>
            <a:ext cx="8465053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050" lvl="1" indent="-273050">
              <a:spcBef>
                <a:spcPct val="20000"/>
              </a:spcBef>
              <a:buFont typeface="Arial" pitchFamily="34" charset="0"/>
              <a:buChar char="•"/>
            </a:pPr>
            <a:r>
              <a:rPr lang="fr-CH" sz="2400" b="1" dirty="0"/>
              <a:t>CFA (Complete </a:t>
            </a:r>
            <a:r>
              <a:rPr lang="fr-CH" sz="2400" b="1" dirty="0" err="1"/>
              <a:t>Freund’s</a:t>
            </a:r>
            <a:r>
              <a:rPr lang="fr-CH" sz="2400" b="1" dirty="0"/>
              <a:t> Adjuvant) </a:t>
            </a:r>
            <a:r>
              <a:rPr lang="fr-CH" sz="2400" dirty="0"/>
              <a:t>: émulsion huile + </a:t>
            </a:r>
            <a:r>
              <a:rPr lang="fr-CH" sz="2400" i="1" dirty="0" err="1"/>
              <a:t>Mycobacterium</a:t>
            </a:r>
            <a:r>
              <a:rPr lang="fr-CH" sz="2400" i="1" dirty="0"/>
              <a:t> </a:t>
            </a:r>
            <a:r>
              <a:rPr lang="fr-CH" sz="2400" i="1" dirty="0" err="1"/>
              <a:t>bovis</a:t>
            </a:r>
            <a:r>
              <a:rPr lang="fr-CH" sz="2400" dirty="0"/>
              <a:t> tués</a:t>
            </a:r>
          </a:p>
          <a:p>
            <a:pPr marL="273050" lvl="1" indent="-273050">
              <a:spcBef>
                <a:spcPts val="2400"/>
              </a:spcBef>
              <a:buFont typeface="Arial" pitchFamily="34" charset="0"/>
              <a:buChar char="•"/>
            </a:pPr>
            <a:r>
              <a:rPr lang="fr-CH" sz="2400" b="1" dirty="0" err="1"/>
              <a:t>Alum</a:t>
            </a:r>
            <a:r>
              <a:rPr lang="fr-CH" sz="2400" dirty="0"/>
              <a:t>: stimule réponse humorale</a:t>
            </a:r>
          </a:p>
          <a:p>
            <a:pPr marL="273050" lvl="1" indent="-273050">
              <a:spcBef>
                <a:spcPts val="2400"/>
              </a:spcBef>
              <a:buFont typeface="Arial" pitchFamily="34" charset="0"/>
              <a:buChar char="•"/>
            </a:pPr>
            <a:r>
              <a:rPr lang="fr-CH" sz="2400" b="1" dirty="0"/>
              <a:t>Nouvelles classes </a:t>
            </a:r>
            <a:r>
              <a:rPr lang="fr-CH" sz="2400" dirty="0"/>
              <a:t>:</a:t>
            </a:r>
          </a:p>
          <a:p>
            <a:pPr marL="628650" lvl="1" indent="-273050">
              <a:spcBef>
                <a:spcPct val="20000"/>
              </a:spcBef>
              <a:buFontTx/>
              <a:buChar char="-"/>
            </a:pPr>
            <a:r>
              <a:rPr lang="fr-CH" sz="2000" dirty="0"/>
              <a:t>Adjuvants bactériens (MPL), ou synthétiques, émulsions</a:t>
            </a:r>
          </a:p>
          <a:p>
            <a:pPr marL="628650" lvl="1" indent="-273050">
              <a:spcBef>
                <a:spcPct val="20000"/>
              </a:spcBef>
              <a:buFontTx/>
              <a:buChar char="-"/>
            </a:pPr>
            <a:r>
              <a:rPr lang="fr-CH" sz="2000" dirty="0"/>
              <a:t>Cytokines ou molécules </a:t>
            </a:r>
            <a:r>
              <a:rPr lang="fr-CH" sz="2000" dirty="0" err="1"/>
              <a:t>co</a:t>
            </a:r>
            <a:r>
              <a:rPr lang="fr-CH" sz="2000" dirty="0"/>
              <a:t>-stimulatrices (IL-12, CD40L,…)</a:t>
            </a:r>
          </a:p>
          <a:p>
            <a:pPr marL="628650" lvl="1" indent="-273050">
              <a:spcBef>
                <a:spcPct val="20000"/>
              </a:spcBef>
              <a:buFontTx/>
              <a:buChar char="-"/>
            </a:pPr>
            <a:r>
              <a:rPr lang="fr-CH" sz="2000" dirty="0"/>
              <a:t>DNA bactérien (</a:t>
            </a:r>
            <a:r>
              <a:rPr lang="fr-CH" sz="2000" dirty="0" err="1"/>
              <a:t>CpG</a:t>
            </a:r>
            <a:r>
              <a:rPr lang="fr-CH" sz="2000" dirty="0"/>
              <a:t>)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491278" y="5167239"/>
            <a:ext cx="8313249" cy="120032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marL="0" lvl="1" algn="ctr">
              <a:spcBef>
                <a:spcPct val="20000"/>
              </a:spcBef>
            </a:pPr>
            <a:r>
              <a:rPr lang="fr-FR" sz="2400" b="1" dirty="0">
                <a:solidFill>
                  <a:schemeClr val="bg1"/>
                </a:solidFill>
              </a:rPr>
              <a:t>Stimulent le système immunitaire et induisent une réponse plus rapide, plus forte (plus d’anticorps) et de plus longue durée (stimulation de mémoire immunitaire)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05617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122"/>
          <p:cNvPicPr>
            <a:picLocks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87668" y="259057"/>
            <a:ext cx="8768663" cy="1036685"/>
          </a:xfrm>
          <a:prstGeom prst="rect">
            <a:avLst/>
          </a:prstGeom>
          <a:effectLst/>
        </p:spPr>
      </p:pic>
      <p:sp>
        <p:nvSpPr>
          <p:cNvPr id="124" name="Shape 124"/>
          <p:cNvSpPr/>
          <p:nvPr/>
        </p:nvSpPr>
        <p:spPr>
          <a:xfrm>
            <a:off x="339474" y="357284"/>
            <a:ext cx="8465053" cy="6437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 algn="l">
              <a:defRPr sz="50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algn="ctr"/>
            <a:r>
              <a:rPr lang="fr-CH" sz="3800" dirty="0">
                <a:latin typeface="Palatino"/>
                <a:cs typeface="Palatino"/>
              </a:rPr>
              <a:t>Immunité de troupeau</a:t>
            </a:r>
            <a:endParaRPr sz="3800" i="1" dirty="0">
              <a:latin typeface="Palatino"/>
              <a:cs typeface="Palatino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>
                <a:latin typeface="Palatino"/>
                <a:cs typeface="Palatino"/>
              </a:rPr>
              <a:pPr/>
              <a:t>18</a:t>
            </a:fld>
            <a:endParaRPr lang="en-US">
              <a:latin typeface="Palatino"/>
              <a:cs typeface="Palatino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9423" y="1613267"/>
            <a:ext cx="8473874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3000"/>
              </a:spcBef>
              <a:buFont typeface="Arial"/>
              <a:buChar char="•"/>
            </a:pPr>
            <a:r>
              <a:rPr lang="fr-FR" sz="2400" dirty="0">
                <a:latin typeface="Palatino"/>
                <a:cs typeface="Palatino"/>
              </a:rPr>
              <a:t>Certains individus ne peuvent </a:t>
            </a:r>
            <a:r>
              <a:rPr lang="fr-FR" sz="2400" b="1" dirty="0">
                <a:latin typeface="Palatino"/>
                <a:cs typeface="Palatino"/>
              </a:rPr>
              <a:t>PAS</a:t>
            </a:r>
            <a:r>
              <a:rPr lang="fr-FR" sz="2400" dirty="0">
                <a:latin typeface="Palatino"/>
                <a:cs typeface="Palatino"/>
              </a:rPr>
              <a:t> être vaccinés (immunodéficience, bébés, …)</a:t>
            </a:r>
          </a:p>
          <a:p>
            <a:pPr marL="285750" indent="-285750">
              <a:spcBef>
                <a:spcPts val="3000"/>
              </a:spcBef>
              <a:buFont typeface="Arial"/>
              <a:buChar char="•"/>
            </a:pPr>
            <a:r>
              <a:rPr lang="fr-FR" sz="2400" dirty="0">
                <a:latin typeface="Palatino"/>
                <a:cs typeface="Palatino"/>
              </a:rPr>
              <a:t>Haut taux de pénétration de vaccination = protection de la population y compris les individus non-vaccinés et réduit le </a:t>
            </a:r>
            <a:r>
              <a:rPr lang="fr-FR" sz="2400" dirty="0" err="1">
                <a:latin typeface="Palatino"/>
                <a:cs typeface="Palatino"/>
              </a:rPr>
              <a:t>rique</a:t>
            </a:r>
            <a:r>
              <a:rPr lang="fr-FR" sz="2400">
                <a:latin typeface="Palatino"/>
                <a:cs typeface="Palatino"/>
              </a:rPr>
              <a:t> épidémique</a:t>
            </a:r>
            <a:endParaRPr lang="fr-FR" sz="2400" dirty="0">
              <a:latin typeface="Palatino"/>
              <a:cs typeface="Palatino"/>
            </a:endParaRPr>
          </a:p>
          <a:p>
            <a:pPr marL="285750" indent="-285750">
              <a:spcBef>
                <a:spcPts val="3000"/>
              </a:spcBef>
              <a:buFont typeface="Arial"/>
              <a:buChar char="•"/>
            </a:pPr>
            <a:r>
              <a:rPr lang="fr-FR" sz="2400" dirty="0">
                <a:latin typeface="Palatino"/>
                <a:cs typeface="Palatino"/>
              </a:rPr>
              <a:t>Se vacciner – avantages :</a:t>
            </a:r>
          </a:p>
          <a:p>
            <a:pPr marL="914400" lvl="1" indent="-457200">
              <a:buFontTx/>
              <a:buChar char="-"/>
            </a:pPr>
            <a:r>
              <a:rPr lang="fr-FR" sz="2400" dirty="0">
                <a:latin typeface="Palatino"/>
                <a:cs typeface="Palatino"/>
              </a:rPr>
              <a:t>Pour soi</a:t>
            </a:r>
          </a:p>
          <a:p>
            <a:pPr marL="914400" lvl="1" indent="-457200">
              <a:buFontTx/>
              <a:buChar char="-"/>
            </a:pPr>
            <a:r>
              <a:rPr lang="fr-FR" sz="2400" dirty="0">
                <a:latin typeface="Palatino"/>
                <a:cs typeface="Palatino"/>
              </a:rPr>
              <a:t>Pour les autres</a:t>
            </a:r>
          </a:p>
        </p:txBody>
      </p:sp>
    </p:spTree>
    <p:extLst>
      <p:ext uri="{BB962C8B-B14F-4D97-AF65-F5344CB8AC3E}">
        <p14:creationId xmlns:p14="http://schemas.microsoft.com/office/powerpoint/2010/main" val="1198733753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122"/>
          <p:cNvPicPr>
            <a:picLocks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87668" y="259057"/>
            <a:ext cx="8768663" cy="1036685"/>
          </a:xfrm>
          <a:prstGeom prst="rect">
            <a:avLst/>
          </a:prstGeom>
          <a:effectLst/>
        </p:spPr>
      </p:pic>
      <p:sp>
        <p:nvSpPr>
          <p:cNvPr id="124" name="Shape 124"/>
          <p:cNvSpPr/>
          <p:nvPr/>
        </p:nvSpPr>
        <p:spPr>
          <a:xfrm>
            <a:off x="339474" y="357284"/>
            <a:ext cx="8465053" cy="6437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 algn="l">
              <a:defRPr sz="50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algn="ctr"/>
            <a:r>
              <a:rPr lang="fr-CH" sz="3800" dirty="0">
                <a:latin typeface="+mj-lt"/>
                <a:cs typeface="Helvetica" pitchFamily="34" charset="0"/>
              </a:rPr>
              <a:t>Résumé</a:t>
            </a:r>
            <a:endParaRPr sz="3800" i="1" dirty="0">
              <a:latin typeface="+mj-lt"/>
              <a:cs typeface="Helvetica" pitchFamily="34" charset="0"/>
            </a:endParaRPr>
          </a:p>
        </p:txBody>
      </p:sp>
      <p:graphicFrame>
        <p:nvGraphicFramePr>
          <p:cNvPr id="9" name="Tableau 8"/>
          <p:cNvGraphicFramePr>
            <a:graphicFrameLocks noGrp="1"/>
          </p:cNvGraphicFramePr>
          <p:nvPr/>
        </p:nvGraphicFramePr>
        <p:xfrm>
          <a:off x="1028242" y="1733797"/>
          <a:ext cx="7121236" cy="367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95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579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3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CH" dirty="0"/>
                        <a:t>Caractéristiques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Vaccins</a:t>
                      </a:r>
                      <a:r>
                        <a:rPr lang="fr-CH" baseline="0" dirty="0"/>
                        <a:t> vivants</a:t>
                      </a:r>
                      <a:endParaRPr lang="en-US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Vaccin</a:t>
                      </a:r>
                      <a:r>
                        <a:rPr lang="fr-CH" baseline="0" dirty="0"/>
                        <a:t>s inactivés</a:t>
                      </a:r>
                      <a:endParaRPr lang="en-US" dirty="0"/>
                    </a:p>
                  </a:txBody>
                  <a:tcPr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b="1" dirty="0"/>
                        <a:t>Réponse immune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Humorale et cellulaire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Surtout humorale</a:t>
                      </a:r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b="1" dirty="0"/>
                        <a:t>Doses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Une seule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Plusieurs</a:t>
                      </a:r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b="1" dirty="0"/>
                        <a:t>Adjuvant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Non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Nécessaire</a:t>
                      </a:r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b="1" dirty="0"/>
                        <a:t>Durée de</a:t>
                      </a:r>
                      <a:r>
                        <a:rPr lang="fr-CH" b="1" baseline="0" dirty="0"/>
                        <a:t> l’immunité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A vie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Rappels nécessaires</a:t>
                      </a:r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b="1" dirty="0"/>
                        <a:t>Voie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Oral, nasal, sous-cutané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Intramusculaire, sous-cutané</a:t>
                      </a:r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CH" b="1" dirty="0"/>
                        <a:t>Utilisation chez patients</a:t>
                      </a:r>
                      <a:r>
                        <a:rPr lang="fr-CH" b="1" baseline="0" dirty="0"/>
                        <a:t> </a:t>
                      </a:r>
                      <a:r>
                        <a:rPr lang="fr-CH" b="1" baseline="0" dirty="0" err="1"/>
                        <a:t>immunocompromis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Déconseillé</a:t>
                      </a:r>
                      <a:r>
                        <a:rPr lang="fr-CH" baseline="0" dirty="0"/>
                        <a:t> (peut provoquer la maladie)</a:t>
                      </a:r>
                      <a:endParaRPr lang="en-US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CH" dirty="0"/>
                        <a:t>OK (ne peut pas provoquer la maladie)</a:t>
                      </a:r>
                      <a:endParaRPr lang="en-US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10" name="Picture 5" descr="image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453" y="46368"/>
            <a:ext cx="522542" cy="449127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05617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122"/>
          <p:cNvPicPr>
            <a:picLocks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7668" y="259057"/>
            <a:ext cx="8768663" cy="1036685"/>
          </a:xfrm>
          <a:prstGeom prst="rect">
            <a:avLst/>
          </a:prstGeom>
          <a:effectLst/>
        </p:spPr>
      </p:pic>
      <p:sp>
        <p:nvSpPr>
          <p:cNvPr id="124" name="Shape 124"/>
          <p:cNvSpPr/>
          <p:nvPr/>
        </p:nvSpPr>
        <p:spPr>
          <a:xfrm>
            <a:off x="339474" y="357284"/>
            <a:ext cx="8465053" cy="6437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 algn="l">
              <a:defRPr sz="50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algn="ctr"/>
            <a:r>
              <a:rPr lang="fr-CH" dirty="0">
                <a:latin typeface="+mj-lt"/>
                <a:cs typeface="Helvetica" pitchFamily="34" charset="0"/>
              </a:rPr>
              <a:t>Histoire de la vaccination</a:t>
            </a:r>
            <a:endParaRPr dirty="0">
              <a:latin typeface="+mj-lt"/>
              <a:cs typeface="Helvetica" pitchFamily="34" charset="0"/>
            </a:endParaRPr>
          </a:p>
        </p:txBody>
      </p:sp>
      <p:grpSp>
        <p:nvGrpSpPr>
          <p:cNvPr id="139" name="Group 139"/>
          <p:cNvGrpSpPr/>
          <p:nvPr/>
        </p:nvGrpSpPr>
        <p:grpSpPr>
          <a:xfrm>
            <a:off x="6766676" y="6484220"/>
            <a:ext cx="1266325" cy="231516"/>
            <a:chOff x="0" y="0"/>
            <a:chExt cx="1800995" cy="329266"/>
          </a:xfrm>
        </p:grpSpPr>
        <p:sp>
          <p:nvSpPr>
            <p:cNvPr id="137" name="Shape 137"/>
            <p:cNvSpPr/>
            <p:nvPr/>
          </p:nvSpPr>
          <p:spPr>
            <a:xfrm>
              <a:off x="0" y="25400"/>
              <a:ext cx="1775596" cy="30386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138" name="Shape 138"/>
            <p:cNvSpPr/>
            <p:nvPr/>
          </p:nvSpPr>
          <p:spPr>
            <a:xfrm>
              <a:off x="25400" y="0"/>
              <a:ext cx="1775596" cy="30386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dirty="0"/>
            </a:p>
          </p:txBody>
        </p:sp>
      </p:grpSp>
      <p:sp>
        <p:nvSpPr>
          <p:cNvPr id="20" name="ZoneTexte 19"/>
          <p:cNvSpPr txBox="1"/>
          <p:nvPr/>
        </p:nvSpPr>
        <p:spPr>
          <a:xfrm>
            <a:off x="187668" y="1626919"/>
            <a:ext cx="5916249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fr-CH" sz="2200" b="1" dirty="0">
                <a:cs typeface="Helvetica" pitchFamily="34" charset="0"/>
              </a:rPr>
              <a:t>Edward Jenner (1749 – 1823) </a:t>
            </a:r>
            <a:r>
              <a:rPr lang="fr-CH" sz="2200" dirty="0">
                <a:cs typeface="Helvetica" pitchFamily="34" charset="0"/>
              </a:rPr>
              <a:t>: découvre que les nourrices  sont généralement protégées de la variole. Il postule que leur exposition à la vaccine (= variole de la vache), une maladie similaire à la variole mais moins dangereuse, les protège.</a:t>
            </a:r>
          </a:p>
          <a:p>
            <a:pPr marL="457200" indent="-457200" algn="just">
              <a:spcBef>
                <a:spcPts val="1800"/>
              </a:spcBef>
              <a:buFont typeface="+mj-lt"/>
              <a:buAutoNum type="arabicPeriod"/>
            </a:pPr>
            <a:r>
              <a:rPr lang="fr-CH" sz="2200" b="1" dirty="0">
                <a:cs typeface="Helvetica" pitchFamily="34" charset="0"/>
              </a:rPr>
              <a:t>Louis Pasteur (1822 – 1895) </a:t>
            </a:r>
            <a:r>
              <a:rPr lang="fr-CH" sz="2200" dirty="0">
                <a:cs typeface="Helvetica" pitchFamily="34" charset="0"/>
              </a:rPr>
              <a:t>: découvre qu’il peut protéger des poules contre le choléra en leur injectant une souche inactivée de cette maladie. Ce fut le début du développement des vaccins en laboratoire.</a:t>
            </a:r>
          </a:p>
          <a:p>
            <a:pPr marL="457200" indent="-457200" algn="just">
              <a:buFont typeface="+mj-lt"/>
              <a:buAutoNum type="arabicPeriod"/>
            </a:pPr>
            <a:endParaRPr lang="en-US" sz="2200" dirty="0">
              <a:cs typeface="Helvetica" pitchFamily="34" charset="0"/>
            </a:endParaRPr>
          </a:p>
        </p:txBody>
      </p:sp>
      <p:sp>
        <p:nvSpPr>
          <p:cNvPr id="23" name="object 3"/>
          <p:cNvSpPr>
            <a:spLocks noChangeAspect="1"/>
          </p:cNvSpPr>
          <p:nvPr/>
        </p:nvSpPr>
        <p:spPr>
          <a:xfrm>
            <a:off x="6386744" y="1781299"/>
            <a:ext cx="1980000" cy="168268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3"/>
          <p:cNvSpPr>
            <a:spLocks noChangeAspect="1"/>
          </p:cNvSpPr>
          <p:nvPr/>
        </p:nvSpPr>
        <p:spPr>
          <a:xfrm>
            <a:off x="6386744" y="4032735"/>
            <a:ext cx="1980000" cy="1980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05617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122"/>
          <p:cNvPicPr>
            <a:picLocks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7668" y="259057"/>
            <a:ext cx="8768663" cy="1036685"/>
          </a:xfrm>
          <a:prstGeom prst="rect">
            <a:avLst/>
          </a:prstGeom>
          <a:effectLst/>
        </p:spPr>
      </p:pic>
      <p:sp>
        <p:nvSpPr>
          <p:cNvPr id="124" name="Shape 124"/>
          <p:cNvSpPr/>
          <p:nvPr/>
        </p:nvSpPr>
        <p:spPr>
          <a:xfrm>
            <a:off x="339474" y="357284"/>
            <a:ext cx="8465053" cy="6437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 algn="l">
              <a:defRPr sz="50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algn="ctr"/>
            <a:r>
              <a:rPr lang="fr-CH" dirty="0">
                <a:latin typeface="+mj-lt"/>
                <a:cs typeface="Helvetica" pitchFamily="34" charset="0"/>
              </a:rPr>
              <a:t>Principes de l’immunisation</a:t>
            </a:r>
            <a:endParaRPr dirty="0">
              <a:latin typeface="+mj-lt"/>
              <a:cs typeface="Helvetica" pitchFamily="34" charset="0"/>
            </a:endParaRPr>
          </a:p>
        </p:txBody>
      </p:sp>
      <p:grpSp>
        <p:nvGrpSpPr>
          <p:cNvPr id="2" name="Group 139"/>
          <p:cNvGrpSpPr/>
          <p:nvPr/>
        </p:nvGrpSpPr>
        <p:grpSpPr>
          <a:xfrm>
            <a:off x="6766676" y="6484220"/>
            <a:ext cx="1266325" cy="231516"/>
            <a:chOff x="0" y="0"/>
            <a:chExt cx="1800995" cy="329266"/>
          </a:xfrm>
        </p:grpSpPr>
        <p:sp>
          <p:nvSpPr>
            <p:cNvPr id="137" name="Shape 137"/>
            <p:cNvSpPr/>
            <p:nvPr/>
          </p:nvSpPr>
          <p:spPr>
            <a:xfrm>
              <a:off x="0" y="25400"/>
              <a:ext cx="1775596" cy="30386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138" name="Shape 138"/>
            <p:cNvSpPr/>
            <p:nvPr/>
          </p:nvSpPr>
          <p:spPr>
            <a:xfrm>
              <a:off x="25400" y="0"/>
              <a:ext cx="1775596" cy="30386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dirty="0"/>
            </a:p>
          </p:txBody>
        </p:sp>
      </p:grpSp>
      <p:sp>
        <p:nvSpPr>
          <p:cNvPr id="20" name="ZoneTexte 19"/>
          <p:cNvSpPr txBox="1"/>
          <p:nvPr/>
        </p:nvSpPr>
        <p:spPr>
          <a:xfrm>
            <a:off x="327599" y="1295742"/>
            <a:ext cx="8616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200" dirty="0">
                <a:cs typeface="Helvetica" pitchFamily="34" charset="0"/>
              </a:rPr>
              <a:t>L’immunité contre des organismes infectieux peut être obtenue de manière </a:t>
            </a:r>
            <a:r>
              <a:rPr lang="fr-CH" sz="2200" b="1" dirty="0">
                <a:cs typeface="Helvetica" pitchFamily="34" charset="0"/>
              </a:rPr>
              <a:t>active</a:t>
            </a:r>
            <a:r>
              <a:rPr lang="fr-CH" sz="2200" dirty="0">
                <a:cs typeface="Helvetica" pitchFamily="34" charset="0"/>
              </a:rPr>
              <a:t> ou </a:t>
            </a:r>
            <a:r>
              <a:rPr lang="fr-CH" sz="2200" b="1" dirty="0">
                <a:cs typeface="Helvetica" pitchFamily="34" charset="0"/>
              </a:rPr>
              <a:t> passive</a:t>
            </a:r>
            <a:endParaRPr lang="en-US" sz="2200" dirty="0">
              <a:cs typeface="Helvetica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87668" y="2505694"/>
            <a:ext cx="4372457" cy="38779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CH" sz="2600" b="1" dirty="0">
                <a:cs typeface="Helvetica" pitchFamily="34" charset="0"/>
              </a:rPr>
              <a:t>Immunisation passive</a:t>
            </a:r>
          </a:p>
          <a:p>
            <a:pPr algn="ctr"/>
            <a:endParaRPr lang="fr-CH" sz="2200" b="1" dirty="0">
              <a:cs typeface="Helvetica" pitchFamily="34" charset="0"/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fr-CH" sz="2200" dirty="0"/>
              <a:t>Protection acquise par le biais d’un donneur ou d’un animal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fr-CH" sz="2200" dirty="0"/>
              <a:t>Protection temporaire</a:t>
            </a:r>
            <a:endParaRPr lang="fr-CH" sz="2200" dirty="0">
              <a:cs typeface="Helvetica" pitchFamily="34" charset="0"/>
            </a:endParaRPr>
          </a:p>
          <a:p>
            <a:endParaRPr lang="fr-CH" sz="2200" dirty="0">
              <a:cs typeface="Helvetica" pitchFamily="34" charset="0"/>
            </a:endParaRPr>
          </a:p>
          <a:p>
            <a:endParaRPr lang="fr-CH" sz="2200" dirty="0">
              <a:cs typeface="Helvetica" pitchFamily="34" charset="0"/>
            </a:endParaRPr>
          </a:p>
          <a:p>
            <a:r>
              <a:rPr lang="fr-CH" sz="2200" dirty="0">
                <a:cs typeface="Helvetica" pitchFamily="34" charset="0"/>
              </a:rPr>
              <a:t>Exemples:</a:t>
            </a:r>
          </a:p>
          <a:p>
            <a:pPr>
              <a:buFont typeface="Arial" pitchFamily="34" charset="0"/>
              <a:buChar char="•"/>
            </a:pPr>
            <a:r>
              <a:rPr lang="fr-CH" sz="2200" dirty="0">
                <a:cs typeface="Helvetica" pitchFamily="34" charset="0"/>
              </a:rPr>
              <a:t> Anticorps maternels</a:t>
            </a:r>
          </a:p>
          <a:p>
            <a:pPr>
              <a:buFont typeface="Arial" pitchFamily="34" charset="0"/>
              <a:buChar char="•"/>
            </a:pPr>
            <a:r>
              <a:rPr lang="fr-CH" sz="2200" dirty="0">
                <a:cs typeface="Helvetica" pitchFamily="34" charset="0"/>
              </a:rPr>
              <a:t> Antitoxines</a:t>
            </a:r>
          </a:p>
          <a:p>
            <a:pPr marL="82550" indent="-82550">
              <a:buFont typeface="Arial" pitchFamily="34" charset="0"/>
              <a:buChar char="•"/>
            </a:pPr>
            <a:r>
              <a:rPr lang="fr-CH" sz="2200" dirty="0">
                <a:cs typeface="Helvetica" pitchFamily="34" charset="0"/>
              </a:rPr>
              <a:t> Anticorps monoclonaux humanisés</a:t>
            </a:r>
          </a:p>
        </p:txBody>
      </p:sp>
      <p:sp>
        <p:nvSpPr>
          <p:cNvPr id="12" name="ZoneTexte 11"/>
          <p:cNvSpPr txBox="1"/>
          <p:nvPr/>
        </p:nvSpPr>
        <p:spPr>
          <a:xfrm>
            <a:off x="4631374" y="2493819"/>
            <a:ext cx="4372457" cy="387798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r-CH" sz="2600" b="1" dirty="0">
                <a:cs typeface="Helvetica" pitchFamily="34" charset="0"/>
              </a:rPr>
              <a:t>Immunisation active</a:t>
            </a:r>
          </a:p>
          <a:p>
            <a:pPr algn="ctr"/>
            <a:endParaRPr lang="fr-CH" sz="2200" dirty="0">
              <a:cs typeface="Helvetica" pitchFamily="34" charset="0"/>
            </a:endParaRPr>
          </a:p>
          <a:p>
            <a:pPr marL="177800" indent="-177800">
              <a:buFont typeface="Arial" pitchFamily="34" charset="0"/>
              <a:buChar char="•"/>
            </a:pPr>
            <a:r>
              <a:rPr lang="fr-CH" sz="2200" dirty="0">
                <a:cs typeface="Helvetica" pitchFamily="34" charset="0"/>
              </a:rPr>
              <a:t>Inoculation de pathogènes ou composés induisant une réponse immunitaire propre à l’individu</a:t>
            </a:r>
          </a:p>
          <a:p>
            <a:pPr marL="177800" indent="-177800">
              <a:buFont typeface="Arial" pitchFamily="34" charset="0"/>
              <a:buChar char="•"/>
            </a:pPr>
            <a:r>
              <a:rPr lang="fr-CH" sz="2200" dirty="0">
                <a:cs typeface="Helvetica" pitchFamily="34" charset="0"/>
              </a:rPr>
              <a:t>Protection de longue durée</a:t>
            </a:r>
          </a:p>
          <a:p>
            <a:endParaRPr lang="fr-CH" sz="2200" dirty="0">
              <a:cs typeface="Helvetica" pitchFamily="34" charset="0"/>
            </a:endParaRPr>
          </a:p>
          <a:p>
            <a:r>
              <a:rPr lang="fr-CH" sz="2200" dirty="0">
                <a:cs typeface="Helvetica" pitchFamily="34" charset="0"/>
              </a:rPr>
              <a:t>Exemples:</a:t>
            </a:r>
          </a:p>
          <a:p>
            <a:pPr>
              <a:buFont typeface="Arial" pitchFamily="34" charset="0"/>
              <a:buChar char="•"/>
            </a:pPr>
            <a:r>
              <a:rPr lang="fr-CH" sz="2200" dirty="0">
                <a:cs typeface="Helvetica" pitchFamily="34" charset="0"/>
              </a:rPr>
              <a:t> Infections naturelles</a:t>
            </a:r>
          </a:p>
          <a:p>
            <a:pPr>
              <a:buFont typeface="Arial" pitchFamily="34" charset="0"/>
              <a:buChar char="•"/>
            </a:pPr>
            <a:r>
              <a:rPr lang="fr-CH" sz="2200" dirty="0">
                <a:cs typeface="Helvetica" pitchFamily="34" charset="0"/>
              </a:rPr>
              <a:t> </a:t>
            </a:r>
            <a:r>
              <a:rPr lang="fr-CH" sz="2200" b="1" dirty="0">
                <a:cs typeface="Helvetica" pitchFamily="34" charset="0"/>
              </a:rPr>
              <a:t>Vaccins</a:t>
            </a:r>
          </a:p>
          <a:p>
            <a:endParaRPr lang="fr-CH" sz="2200" dirty="0">
              <a:cs typeface="Helvetic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0561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122"/>
          <p:cNvPicPr>
            <a:picLocks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7668" y="259057"/>
            <a:ext cx="8768663" cy="1036685"/>
          </a:xfrm>
          <a:prstGeom prst="rect">
            <a:avLst/>
          </a:prstGeom>
          <a:effectLst/>
        </p:spPr>
      </p:pic>
      <p:sp>
        <p:nvSpPr>
          <p:cNvPr id="124" name="Shape 124"/>
          <p:cNvSpPr/>
          <p:nvPr/>
        </p:nvSpPr>
        <p:spPr>
          <a:xfrm>
            <a:off x="339474" y="357284"/>
            <a:ext cx="8465053" cy="6437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 algn="l">
              <a:defRPr sz="50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algn="ctr"/>
            <a:r>
              <a:rPr lang="fr-CH" dirty="0">
                <a:latin typeface="+mj-lt"/>
                <a:cs typeface="Helvetica" pitchFamily="34" charset="0"/>
              </a:rPr>
              <a:t>Immunisation passive (I)</a:t>
            </a:r>
            <a:endParaRPr dirty="0">
              <a:latin typeface="+mj-lt"/>
              <a:cs typeface="Helvetica" pitchFamily="34" charset="0"/>
            </a:endParaRPr>
          </a:p>
        </p:txBody>
      </p:sp>
      <p:grpSp>
        <p:nvGrpSpPr>
          <p:cNvPr id="2" name="Group 139"/>
          <p:cNvGrpSpPr/>
          <p:nvPr/>
        </p:nvGrpSpPr>
        <p:grpSpPr>
          <a:xfrm>
            <a:off x="6766676" y="6484220"/>
            <a:ext cx="1266325" cy="231516"/>
            <a:chOff x="0" y="0"/>
            <a:chExt cx="1800995" cy="329266"/>
          </a:xfrm>
        </p:grpSpPr>
        <p:sp>
          <p:nvSpPr>
            <p:cNvPr id="137" name="Shape 137"/>
            <p:cNvSpPr/>
            <p:nvPr/>
          </p:nvSpPr>
          <p:spPr>
            <a:xfrm>
              <a:off x="0" y="25400"/>
              <a:ext cx="1775596" cy="30386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138" name="Shape 138"/>
            <p:cNvSpPr/>
            <p:nvPr/>
          </p:nvSpPr>
          <p:spPr>
            <a:xfrm>
              <a:off x="25400" y="0"/>
              <a:ext cx="1775596" cy="30386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dirty="0"/>
            </a:p>
          </p:txBody>
        </p:sp>
      </p:grpSp>
      <p:sp>
        <p:nvSpPr>
          <p:cNvPr id="20" name="ZoneTexte 19"/>
          <p:cNvSpPr txBox="1"/>
          <p:nvPr/>
        </p:nvSpPr>
        <p:spPr>
          <a:xfrm>
            <a:off x="327599" y="1295742"/>
            <a:ext cx="8616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H" sz="2200" dirty="0">
                <a:cs typeface="Helvetica" pitchFamily="34" charset="0"/>
              </a:rPr>
              <a:t>L’immunité passive peut se faire via l’activation du système immunitaire inné ou par une neutralisation directe via des agents externes</a:t>
            </a:r>
            <a:endParaRPr lang="en-US" sz="2200" dirty="0">
              <a:cs typeface="Helvetica" pitchFamily="34" charset="0"/>
            </a:endParaRPr>
          </a:p>
        </p:txBody>
      </p:sp>
      <p:sp>
        <p:nvSpPr>
          <p:cNvPr id="12" name="object 4"/>
          <p:cNvSpPr/>
          <p:nvPr/>
        </p:nvSpPr>
        <p:spPr>
          <a:xfrm>
            <a:off x="6360456" y="1970905"/>
            <a:ext cx="2574695" cy="4751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ZoneTexte 12"/>
          <p:cNvSpPr txBox="1"/>
          <p:nvPr/>
        </p:nvSpPr>
        <p:spPr>
          <a:xfrm>
            <a:off x="187668" y="2065183"/>
            <a:ext cx="583078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200" u="sng" dirty="0">
                <a:cs typeface="Helvetica" pitchFamily="34" charset="0"/>
              </a:rPr>
              <a:t>Exemples de mécanismes </a:t>
            </a:r>
            <a:r>
              <a:rPr lang="fr-CH" sz="2200" dirty="0">
                <a:cs typeface="Helvetica" pitchFamily="34" charset="0"/>
              </a:rPr>
              <a:t>:</a:t>
            </a:r>
          </a:p>
          <a:p>
            <a:pPr marL="177800" indent="-1778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fr-CH" sz="2200" dirty="0">
                <a:cs typeface="Helvetica" pitchFamily="34" charset="0"/>
              </a:rPr>
              <a:t>Neutralisation directe de toxines ou virus</a:t>
            </a:r>
          </a:p>
          <a:p>
            <a:pPr marL="177800" indent="-177800" algn="just">
              <a:spcBef>
                <a:spcPts val="1200"/>
              </a:spcBef>
              <a:buFont typeface="Arial" pitchFamily="34" charset="0"/>
              <a:buChar char="•"/>
            </a:pPr>
            <a:r>
              <a:rPr lang="fr-CH" sz="2200" dirty="0" err="1">
                <a:cs typeface="Helvetica" pitchFamily="34" charset="0"/>
              </a:rPr>
              <a:t>Opsonisation</a:t>
            </a:r>
            <a:r>
              <a:rPr lang="fr-CH" sz="2200" dirty="0">
                <a:cs typeface="Helvetica" pitchFamily="34" charset="0"/>
              </a:rPr>
              <a:t> de bactéries pour faciliter leur </a:t>
            </a:r>
            <a:r>
              <a:rPr lang="fr-CH" sz="2200" i="1" dirty="0">
                <a:cs typeface="Helvetica" pitchFamily="34" charset="0"/>
              </a:rPr>
              <a:t>phagocytose</a:t>
            </a:r>
            <a:r>
              <a:rPr lang="fr-CH" sz="2200" dirty="0">
                <a:cs typeface="Helvetica" pitchFamily="34" charset="0"/>
              </a:rPr>
              <a:t> et destruction par les macrophages et neutrophiles</a:t>
            </a:r>
          </a:p>
          <a:p>
            <a:pPr marL="177800" indent="-177800" algn="just">
              <a:spcBef>
                <a:spcPts val="1200"/>
              </a:spcBef>
              <a:buFont typeface="Arial" pitchFamily="34" charset="0"/>
              <a:buChar char="•"/>
            </a:pPr>
            <a:r>
              <a:rPr lang="fr-CH" sz="2200" dirty="0">
                <a:cs typeface="Helvetica" pitchFamily="34" charset="0"/>
              </a:rPr>
              <a:t>Activation du complément (C’) pour la destruction immédiate du pathogène</a:t>
            </a:r>
          </a:p>
          <a:p>
            <a:pPr marL="177800" indent="-177800" algn="just">
              <a:spcBef>
                <a:spcPts val="1200"/>
              </a:spcBef>
              <a:buFont typeface="Arial" pitchFamily="34" charset="0"/>
              <a:buChar char="•"/>
            </a:pPr>
            <a:r>
              <a:rPr lang="fr-CH" sz="2200" dirty="0">
                <a:cs typeface="Helvetica" pitchFamily="34" charset="0"/>
              </a:rPr>
              <a:t>Anticorps dirigés contre le pathogène pouvant recruter des cellules NK pouvant détruire la cible via les mécanismes de </a:t>
            </a:r>
            <a:r>
              <a:rPr lang="fr-CH" sz="2200" dirty="0" err="1">
                <a:cs typeface="Helvetica" pitchFamily="34" charset="0"/>
              </a:rPr>
              <a:t>cytotoxicité</a:t>
            </a:r>
            <a:r>
              <a:rPr lang="fr-CH" sz="2200" dirty="0">
                <a:cs typeface="Helvetica" pitchFamily="34" charset="0"/>
              </a:rPr>
              <a:t> cellulaire dépendante des anticorps</a:t>
            </a:r>
          </a:p>
          <a:p>
            <a:pPr>
              <a:buFont typeface="Arial" pitchFamily="34" charset="0"/>
              <a:buChar char="•"/>
            </a:pPr>
            <a:endParaRPr lang="en-US" sz="2200" dirty="0">
              <a:cs typeface="Helvetic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05617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122"/>
          <p:cNvPicPr>
            <a:picLocks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7668" y="259057"/>
            <a:ext cx="8768663" cy="1036685"/>
          </a:xfrm>
          <a:prstGeom prst="rect">
            <a:avLst/>
          </a:prstGeom>
          <a:effectLst/>
        </p:spPr>
      </p:pic>
      <p:sp>
        <p:nvSpPr>
          <p:cNvPr id="124" name="Shape 124"/>
          <p:cNvSpPr/>
          <p:nvPr/>
        </p:nvSpPr>
        <p:spPr>
          <a:xfrm>
            <a:off x="339474" y="357284"/>
            <a:ext cx="8465053" cy="6437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 algn="l">
              <a:defRPr sz="50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algn="ctr"/>
            <a:r>
              <a:rPr lang="fr-CH" dirty="0">
                <a:latin typeface="+mj-lt"/>
                <a:cs typeface="Helvetica" pitchFamily="34" charset="0"/>
              </a:rPr>
              <a:t>Immunisation passive (I)</a:t>
            </a:r>
            <a:endParaRPr dirty="0">
              <a:latin typeface="+mj-lt"/>
              <a:cs typeface="Helvetica" pitchFamily="34" charset="0"/>
            </a:endParaRPr>
          </a:p>
        </p:txBody>
      </p:sp>
      <p:grpSp>
        <p:nvGrpSpPr>
          <p:cNvPr id="2" name="Group 139"/>
          <p:cNvGrpSpPr/>
          <p:nvPr/>
        </p:nvGrpSpPr>
        <p:grpSpPr>
          <a:xfrm>
            <a:off x="6766676" y="6484220"/>
            <a:ext cx="1266325" cy="231516"/>
            <a:chOff x="0" y="0"/>
            <a:chExt cx="1800995" cy="329266"/>
          </a:xfrm>
        </p:grpSpPr>
        <p:sp>
          <p:nvSpPr>
            <p:cNvPr id="137" name="Shape 137"/>
            <p:cNvSpPr/>
            <p:nvPr/>
          </p:nvSpPr>
          <p:spPr>
            <a:xfrm>
              <a:off x="0" y="25400"/>
              <a:ext cx="1775596" cy="30386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138" name="Shape 138"/>
            <p:cNvSpPr/>
            <p:nvPr/>
          </p:nvSpPr>
          <p:spPr>
            <a:xfrm>
              <a:off x="25400" y="0"/>
              <a:ext cx="1775596" cy="30386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dirty="0"/>
            </a:p>
          </p:txBody>
        </p:sp>
      </p:grpSp>
      <p:sp>
        <p:nvSpPr>
          <p:cNvPr id="20" name="ZoneTexte 19"/>
          <p:cNvSpPr txBox="1"/>
          <p:nvPr/>
        </p:nvSpPr>
        <p:spPr>
          <a:xfrm>
            <a:off x="263570" y="1138919"/>
            <a:ext cx="861685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H" sz="2200" dirty="0">
                <a:cs typeface="Helvetica" pitchFamily="34" charset="0"/>
              </a:rPr>
              <a:t>L’immunité passive peut se faire via l’activation du système immunitaire inné ou par une neutralisation directe via des agents externes</a:t>
            </a:r>
            <a:endParaRPr lang="en-US" sz="2200" dirty="0">
              <a:cs typeface="Helvetica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87668" y="2065183"/>
            <a:ext cx="5830784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200" u="sng" dirty="0">
                <a:cs typeface="Helvetica" pitchFamily="34" charset="0"/>
              </a:rPr>
              <a:t>Exemples de mécanismes </a:t>
            </a:r>
            <a:r>
              <a:rPr lang="fr-CH" sz="2200" dirty="0">
                <a:cs typeface="Helvetica" pitchFamily="34" charset="0"/>
              </a:rPr>
              <a:t>:</a:t>
            </a:r>
          </a:p>
          <a:p>
            <a:pPr marL="177800" indent="-177800" algn="just">
              <a:spcBef>
                <a:spcPts val="600"/>
              </a:spcBef>
              <a:buFont typeface="Arial" pitchFamily="34" charset="0"/>
              <a:buChar char="•"/>
            </a:pPr>
            <a:r>
              <a:rPr lang="fr-CH" sz="2200" dirty="0">
                <a:cs typeface="Helvetica" pitchFamily="34" charset="0"/>
              </a:rPr>
              <a:t>Neutralisation directe de toxines ou virus</a:t>
            </a:r>
          </a:p>
          <a:p>
            <a:pPr marL="177800" indent="-177800" algn="just">
              <a:spcBef>
                <a:spcPts val="1200"/>
              </a:spcBef>
              <a:buFont typeface="Arial" pitchFamily="34" charset="0"/>
              <a:buChar char="•"/>
            </a:pPr>
            <a:r>
              <a:rPr lang="fr-CH" sz="2200" dirty="0" err="1">
                <a:cs typeface="Helvetica" pitchFamily="34" charset="0"/>
              </a:rPr>
              <a:t>Opsonisation</a:t>
            </a:r>
            <a:r>
              <a:rPr lang="fr-CH" sz="2200" dirty="0">
                <a:cs typeface="Helvetica" pitchFamily="34" charset="0"/>
              </a:rPr>
              <a:t> de bactéries pour faciliter leur </a:t>
            </a:r>
            <a:r>
              <a:rPr lang="fr-CH" sz="2200" i="1" dirty="0">
                <a:cs typeface="Helvetica" pitchFamily="34" charset="0"/>
              </a:rPr>
              <a:t>phagocytose</a:t>
            </a:r>
            <a:r>
              <a:rPr lang="fr-CH" sz="2200" dirty="0">
                <a:cs typeface="Helvetica" pitchFamily="34" charset="0"/>
              </a:rPr>
              <a:t> et destruction par les macrophages et neutrophiles</a:t>
            </a:r>
          </a:p>
          <a:p>
            <a:pPr marL="177800" indent="-177800" algn="just">
              <a:spcBef>
                <a:spcPts val="1200"/>
              </a:spcBef>
              <a:buFont typeface="Arial" pitchFamily="34" charset="0"/>
              <a:buChar char="•"/>
            </a:pPr>
            <a:r>
              <a:rPr lang="fr-CH" sz="2200" dirty="0">
                <a:cs typeface="Helvetica" pitchFamily="34" charset="0"/>
              </a:rPr>
              <a:t>Activation du complément (C’) pour la destruction immédiate du pathogène</a:t>
            </a:r>
          </a:p>
          <a:p>
            <a:pPr marL="177800" indent="-177800" algn="just">
              <a:spcBef>
                <a:spcPts val="1200"/>
              </a:spcBef>
              <a:buFont typeface="Arial" pitchFamily="34" charset="0"/>
              <a:buChar char="•"/>
            </a:pPr>
            <a:r>
              <a:rPr lang="fr-CH" sz="2200" dirty="0">
                <a:cs typeface="Helvetica" pitchFamily="34" charset="0"/>
              </a:rPr>
              <a:t>Anticorps dirigés contre le pathogène pouvant recruter des cellules NK pouvant détruire la cible via les mécanismes de </a:t>
            </a:r>
            <a:r>
              <a:rPr lang="fr-CH" sz="2200" dirty="0" err="1">
                <a:cs typeface="Helvetica" pitchFamily="34" charset="0"/>
              </a:rPr>
              <a:t>cytotoxicité</a:t>
            </a:r>
            <a:r>
              <a:rPr lang="fr-CH" sz="2200" dirty="0">
                <a:cs typeface="Helvetica" pitchFamily="34" charset="0"/>
              </a:rPr>
              <a:t> cellulaire dépendante des anticorps</a:t>
            </a:r>
          </a:p>
          <a:p>
            <a:pPr>
              <a:buFont typeface="Arial" pitchFamily="34" charset="0"/>
              <a:buChar char="•"/>
            </a:pPr>
            <a:endParaRPr lang="en-US" sz="2200" dirty="0">
              <a:cs typeface="Helvetic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1" name="Image 3" descr="dia_45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269" b="10339"/>
          <a:stretch/>
        </p:blipFill>
        <p:spPr>
          <a:xfrm>
            <a:off x="6361709" y="3822247"/>
            <a:ext cx="2372902" cy="1351722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46"/>
          <a:stretch/>
        </p:blipFill>
        <p:spPr>
          <a:xfrm>
            <a:off x="6361709" y="5449052"/>
            <a:ext cx="2372902" cy="1321013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15" name="Group 14"/>
          <p:cNvGrpSpPr/>
          <p:nvPr/>
        </p:nvGrpSpPr>
        <p:grpSpPr>
          <a:xfrm>
            <a:off x="5977225" y="1954085"/>
            <a:ext cx="2856395" cy="2239173"/>
            <a:chOff x="502358" y="985371"/>
            <a:chExt cx="2856395" cy="223917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921134">
              <a:off x="1432036" y="1297828"/>
              <a:ext cx="2239173" cy="1614260"/>
            </a:xfrm>
            <a:prstGeom prst="rect">
              <a:avLst/>
            </a:prstGeom>
          </p:spPr>
        </p:pic>
        <p:grpSp>
          <p:nvGrpSpPr>
            <p:cNvPr id="17" name="Group 16"/>
            <p:cNvGrpSpPr/>
            <p:nvPr/>
          </p:nvGrpSpPr>
          <p:grpSpPr>
            <a:xfrm>
              <a:off x="502358" y="1150390"/>
              <a:ext cx="2745234" cy="1614260"/>
              <a:chOff x="502358" y="1150390"/>
              <a:chExt cx="2745234" cy="1614260"/>
            </a:xfrm>
          </p:grpSpPr>
          <p:pic>
            <p:nvPicPr>
              <p:cNvPr id="18" name="Picture 17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1297719">
                <a:off x="502358" y="1150390"/>
                <a:ext cx="2239173" cy="1614260"/>
              </a:xfrm>
              <a:prstGeom prst="rect">
                <a:avLst/>
              </a:prstGeom>
            </p:spPr>
          </p:pic>
          <p:sp>
            <p:nvSpPr>
              <p:cNvPr id="19" name="Rectangle 18"/>
              <p:cNvSpPr/>
              <p:nvPr/>
            </p:nvSpPr>
            <p:spPr>
              <a:xfrm>
                <a:off x="874690" y="1215992"/>
                <a:ext cx="2372902" cy="135172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" name="TextBox 3"/>
          <p:cNvSpPr txBox="1"/>
          <p:nvPr/>
        </p:nvSpPr>
        <p:spPr>
          <a:xfrm>
            <a:off x="6784535" y="1839237"/>
            <a:ext cx="15165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Neutralisation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66379" y="3471480"/>
            <a:ext cx="1417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/>
              <a:t>Opsonisation</a:t>
            </a:r>
            <a:endParaRPr lang="fr-FR" dirty="0"/>
          </a:p>
        </p:txBody>
      </p:sp>
      <p:sp>
        <p:nvSpPr>
          <p:cNvPr id="22" name="TextBox 21"/>
          <p:cNvSpPr txBox="1"/>
          <p:nvPr/>
        </p:nvSpPr>
        <p:spPr>
          <a:xfrm>
            <a:off x="6780521" y="5127345"/>
            <a:ext cx="16518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Activation du C’</a:t>
            </a:r>
          </a:p>
        </p:txBody>
      </p:sp>
    </p:spTree>
    <p:extLst>
      <p:ext uri="{BB962C8B-B14F-4D97-AF65-F5344CB8AC3E}">
        <p14:creationId xmlns:p14="http://schemas.microsoft.com/office/powerpoint/2010/main" val="1684712813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122"/>
          <p:cNvPicPr>
            <a:picLocks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87668" y="259057"/>
            <a:ext cx="8768663" cy="1036685"/>
          </a:xfrm>
          <a:prstGeom prst="rect">
            <a:avLst/>
          </a:prstGeom>
          <a:effectLst/>
        </p:spPr>
      </p:pic>
      <p:sp>
        <p:nvSpPr>
          <p:cNvPr id="124" name="Shape 124"/>
          <p:cNvSpPr/>
          <p:nvPr/>
        </p:nvSpPr>
        <p:spPr>
          <a:xfrm>
            <a:off x="339474" y="357284"/>
            <a:ext cx="8465053" cy="6437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 algn="l">
              <a:defRPr sz="50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algn="ctr"/>
            <a:r>
              <a:rPr lang="fr-CH" dirty="0">
                <a:latin typeface="+mj-lt"/>
                <a:cs typeface="Helvetica" pitchFamily="34" charset="0"/>
              </a:rPr>
              <a:t>Immunisation passive (II)</a:t>
            </a:r>
            <a:endParaRPr dirty="0">
              <a:latin typeface="+mj-lt"/>
              <a:cs typeface="Helvetica" pitchFamily="34" charset="0"/>
            </a:endParaRPr>
          </a:p>
        </p:txBody>
      </p:sp>
      <p:grpSp>
        <p:nvGrpSpPr>
          <p:cNvPr id="2" name="Group 139"/>
          <p:cNvGrpSpPr/>
          <p:nvPr/>
        </p:nvGrpSpPr>
        <p:grpSpPr>
          <a:xfrm>
            <a:off x="6766676" y="6484220"/>
            <a:ext cx="1266325" cy="231516"/>
            <a:chOff x="0" y="0"/>
            <a:chExt cx="1800995" cy="329266"/>
          </a:xfrm>
        </p:grpSpPr>
        <p:sp>
          <p:nvSpPr>
            <p:cNvPr id="137" name="Shape 137"/>
            <p:cNvSpPr/>
            <p:nvPr/>
          </p:nvSpPr>
          <p:spPr>
            <a:xfrm>
              <a:off x="0" y="25400"/>
              <a:ext cx="1775596" cy="30386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138" name="Shape 138"/>
            <p:cNvSpPr/>
            <p:nvPr/>
          </p:nvSpPr>
          <p:spPr>
            <a:xfrm>
              <a:off x="25400" y="0"/>
              <a:ext cx="1775596" cy="30386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dirty="0"/>
            </a:p>
          </p:txBody>
        </p:sp>
      </p:grpSp>
      <p:sp>
        <p:nvSpPr>
          <p:cNvPr id="20" name="ZoneTexte 19"/>
          <p:cNvSpPr txBox="1"/>
          <p:nvPr/>
        </p:nvSpPr>
        <p:spPr>
          <a:xfrm>
            <a:off x="327599" y="1295742"/>
            <a:ext cx="861685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CH" sz="2200" dirty="0">
                <a:cs typeface="Helvetica" pitchFamily="34" charset="0"/>
              </a:rPr>
              <a:t>CAVEAT : l’immunisation passive inactive les effets immédiats d’une affection, mais </a:t>
            </a:r>
            <a:r>
              <a:rPr lang="fr-CH" sz="2200" b="1" dirty="0">
                <a:cs typeface="Helvetica" pitchFamily="34" charset="0"/>
              </a:rPr>
              <a:t>n’active pas le système immunitaire adaptatif </a:t>
            </a:r>
            <a:r>
              <a:rPr lang="fr-CH" sz="2200" dirty="0">
                <a:cs typeface="Helvetica" pitchFamily="34" charset="0"/>
              </a:rPr>
              <a:t>et ne génère donc </a:t>
            </a:r>
            <a:r>
              <a:rPr lang="fr-CH" sz="2200" b="1" dirty="0">
                <a:cs typeface="Helvetica" pitchFamily="34" charset="0"/>
              </a:rPr>
              <a:t>pas de mémoire</a:t>
            </a:r>
            <a:r>
              <a:rPr lang="fr-CH" sz="2200" dirty="0">
                <a:cs typeface="Helvetica" pitchFamily="34" charset="0"/>
              </a:rPr>
              <a:t>. La protection est donc </a:t>
            </a:r>
            <a:r>
              <a:rPr lang="fr-CH" sz="2200" b="1" dirty="0">
                <a:cs typeface="Helvetica" pitchFamily="34" charset="0"/>
              </a:rPr>
              <a:t>temporaire</a:t>
            </a:r>
            <a:r>
              <a:rPr lang="fr-CH" sz="2200" dirty="0">
                <a:cs typeface="Helvetica" pitchFamily="34" charset="0"/>
              </a:rPr>
              <a:t>.</a:t>
            </a:r>
            <a:endParaRPr lang="en-US" sz="2200" dirty="0">
              <a:cs typeface="Helvetica" pitchFamily="34" charset="0"/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87667" y="2619181"/>
            <a:ext cx="8616859" cy="3877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u="sng" dirty="0">
                <a:cs typeface="Helvetica" pitchFamily="34" charset="0"/>
              </a:rPr>
              <a:t>Effets secondaires possibles d’une immunisation passive :</a:t>
            </a:r>
          </a:p>
          <a:p>
            <a:pPr marL="177800" indent="-177800">
              <a:spcBef>
                <a:spcPts val="600"/>
              </a:spcBef>
              <a:buFont typeface="Wingdings" pitchFamily="2" charset="2"/>
              <a:buChar char="Ø"/>
            </a:pPr>
            <a:r>
              <a:rPr lang="fr-FR" sz="2400" dirty="0">
                <a:cs typeface="Helvetica" pitchFamily="34" charset="0"/>
              </a:rPr>
              <a:t> </a:t>
            </a:r>
            <a:r>
              <a:rPr lang="fr-FR" sz="2400" i="1" dirty="0">
                <a:cs typeface="Helvetica" pitchFamily="34" charset="0"/>
              </a:rPr>
              <a:t>Réponse anti-</a:t>
            </a:r>
            <a:r>
              <a:rPr lang="fr-FR" sz="2400" i="1" dirty="0" err="1">
                <a:cs typeface="Helvetica" pitchFamily="34" charset="0"/>
              </a:rPr>
              <a:t>isotype</a:t>
            </a:r>
            <a:r>
              <a:rPr lang="fr-FR" sz="2400" i="1" dirty="0">
                <a:cs typeface="Helvetica" pitchFamily="34" charset="0"/>
              </a:rPr>
              <a:t> </a:t>
            </a:r>
            <a:r>
              <a:rPr lang="fr-FR" sz="2400" dirty="0">
                <a:cs typeface="Helvetica" pitchFamily="34" charset="0"/>
              </a:rPr>
              <a:t>: si utilisation d’anticorps produits dans une espèce animale (p.ex.: cheval), risque de réponse immunitaire </a:t>
            </a:r>
            <a:r>
              <a:rPr lang="fr-FR" sz="2400" dirty="0" err="1">
                <a:cs typeface="Helvetica" pitchFamily="34" charset="0"/>
              </a:rPr>
              <a:t>isotypique</a:t>
            </a:r>
            <a:r>
              <a:rPr lang="fr-FR" sz="2400" dirty="0">
                <a:cs typeface="Helvetica" pitchFamily="34" charset="0"/>
              </a:rPr>
              <a:t> intense, engendrant une réaction d’hypersensibilité pouvant aller jusqu’à l’anaphylaxie.</a:t>
            </a:r>
          </a:p>
          <a:p>
            <a:pPr marL="177800" indent="-177800">
              <a:spcBef>
                <a:spcPts val="3000"/>
              </a:spcBef>
              <a:buFont typeface="Wingdings" pitchFamily="2" charset="2"/>
              <a:buChar char="Ø"/>
            </a:pPr>
            <a:r>
              <a:rPr lang="fr-FR" sz="2400" i="1" dirty="0">
                <a:cs typeface="Helvetica" pitchFamily="34" charset="0"/>
              </a:rPr>
              <a:t>Réponse anti-</a:t>
            </a:r>
            <a:r>
              <a:rPr lang="fr-FR" sz="2400" i="1" dirty="0" err="1">
                <a:cs typeface="Helvetica" pitchFamily="34" charset="0"/>
              </a:rPr>
              <a:t>allotype</a:t>
            </a:r>
            <a:r>
              <a:rPr lang="fr-FR" sz="2400" i="1" dirty="0">
                <a:cs typeface="Helvetica" pitchFamily="34" charset="0"/>
              </a:rPr>
              <a:t> </a:t>
            </a:r>
            <a:r>
              <a:rPr lang="fr-FR" sz="2400" dirty="0">
                <a:cs typeface="Helvetica" pitchFamily="34" charset="0"/>
              </a:rPr>
              <a:t>: si utilisation d’anticorps d’origine humaine, risque de réponse immunitaire </a:t>
            </a:r>
            <a:r>
              <a:rPr lang="fr-FR" sz="2400" dirty="0" err="1">
                <a:cs typeface="Helvetica" pitchFamily="34" charset="0"/>
              </a:rPr>
              <a:t>allotypique</a:t>
            </a:r>
            <a:r>
              <a:rPr lang="fr-FR" sz="2400" dirty="0">
                <a:cs typeface="Helvetica" pitchFamily="34" charset="0"/>
              </a:rPr>
              <a:t> engendrant une réaction d’hypersensibilité, généralement moins prononcée que la réponse anti-</a:t>
            </a:r>
            <a:r>
              <a:rPr lang="fr-FR" sz="2400" dirty="0" err="1">
                <a:cs typeface="Helvetica" pitchFamily="34" charset="0"/>
              </a:rPr>
              <a:t>isotype</a:t>
            </a:r>
            <a:r>
              <a:rPr lang="fr-FR" sz="2400" dirty="0">
                <a:cs typeface="Helvetica" pitchFamily="34" charset="0"/>
              </a:rPr>
              <a:t>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605617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122"/>
          <p:cNvPicPr>
            <a:picLocks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7668" y="259057"/>
            <a:ext cx="8768663" cy="1036685"/>
          </a:xfrm>
          <a:prstGeom prst="rect">
            <a:avLst/>
          </a:prstGeom>
          <a:effectLst/>
        </p:spPr>
      </p:pic>
      <p:sp>
        <p:nvSpPr>
          <p:cNvPr id="124" name="Shape 124"/>
          <p:cNvSpPr/>
          <p:nvPr/>
        </p:nvSpPr>
        <p:spPr>
          <a:xfrm>
            <a:off x="339474" y="357284"/>
            <a:ext cx="8465053" cy="6437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 algn="l">
              <a:defRPr sz="50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algn="ctr"/>
            <a:r>
              <a:rPr lang="fr-CH" sz="3800" dirty="0">
                <a:latin typeface="+mj-lt"/>
                <a:cs typeface="Helvetica" pitchFamily="34" charset="0"/>
              </a:rPr>
              <a:t>Immunisation active – vaccins </a:t>
            </a:r>
            <a:r>
              <a:rPr lang="fr-CH" sz="3800" i="1" dirty="0">
                <a:latin typeface="+mj-lt"/>
                <a:cs typeface="Helvetica" pitchFamily="34" charset="0"/>
              </a:rPr>
              <a:t>préventifs</a:t>
            </a:r>
            <a:endParaRPr sz="3800" i="1" dirty="0">
              <a:latin typeface="+mj-lt"/>
              <a:cs typeface="Helvetica" pitchFamily="34" charset="0"/>
            </a:endParaRPr>
          </a:p>
        </p:txBody>
      </p:sp>
      <p:grpSp>
        <p:nvGrpSpPr>
          <p:cNvPr id="2" name="Group 139"/>
          <p:cNvGrpSpPr/>
          <p:nvPr/>
        </p:nvGrpSpPr>
        <p:grpSpPr>
          <a:xfrm>
            <a:off x="6766676" y="6484220"/>
            <a:ext cx="1266325" cy="231516"/>
            <a:chOff x="0" y="0"/>
            <a:chExt cx="1800995" cy="329266"/>
          </a:xfrm>
        </p:grpSpPr>
        <p:sp>
          <p:nvSpPr>
            <p:cNvPr id="137" name="Shape 137"/>
            <p:cNvSpPr/>
            <p:nvPr/>
          </p:nvSpPr>
          <p:spPr>
            <a:xfrm>
              <a:off x="0" y="25400"/>
              <a:ext cx="1775596" cy="30386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138" name="Shape 138"/>
            <p:cNvSpPr/>
            <p:nvPr/>
          </p:nvSpPr>
          <p:spPr>
            <a:xfrm>
              <a:off x="25400" y="0"/>
              <a:ext cx="1775596" cy="30386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dirty="0"/>
            </a:p>
          </p:txBody>
        </p:sp>
      </p:grpSp>
      <p:sp>
        <p:nvSpPr>
          <p:cNvPr id="13" name="ZoneTexte 12"/>
          <p:cNvSpPr txBox="1"/>
          <p:nvPr/>
        </p:nvSpPr>
        <p:spPr>
          <a:xfrm>
            <a:off x="339474" y="1295742"/>
            <a:ext cx="8465053" cy="29054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lvl="1">
              <a:spcBef>
                <a:spcPct val="20000"/>
              </a:spcBef>
            </a:pPr>
            <a:r>
              <a:rPr lang="fr-FR" sz="2400" b="1" dirty="0"/>
              <a:t>Un vaccin préventif est une préparation (antigène) qui, administrée à un individu, tente d’induire :</a:t>
            </a:r>
          </a:p>
          <a:p>
            <a:pPr marL="628650" lvl="2" indent="-355600">
              <a:spcBef>
                <a:spcPct val="20000"/>
              </a:spcBef>
              <a:buFont typeface="Wingdings" pitchFamily="2" charset="2"/>
              <a:buChar char="Ø"/>
            </a:pPr>
            <a:r>
              <a:rPr lang="fr-FR" sz="2400" dirty="0"/>
              <a:t>Une résistance immunitaire </a:t>
            </a:r>
            <a:r>
              <a:rPr lang="fr-FR" sz="2400" b="1" dirty="0"/>
              <a:t>spécifique</a:t>
            </a:r>
            <a:r>
              <a:rPr lang="fr-FR" sz="2400" dirty="0"/>
              <a:t> à une maladie infectieuse</a:t>
            </a:r>
          </a:p>
          <a:p>
            <a:pPr marL="628650" lvl="2" indent="-355600">
              <a:spcBef>
                <a:spcPts val="1200"/>
              </a:spcBef>
              <a:buFont typeface="Wingdings" pitchFamily="2" charset="2"/>
              <a:buChar char="Ø"/>
            </a:pPr>
            <a:r>
              <a:rPr lang="fr-FR" sz="2400" dirty="0"/>
              <a:t>Une immunité et une </a:t>
            </a:r>
            <a:r>
              <a:rPr lang="fr-FR" sz="2400" b="1" dirty="0"/>
              <a:t>mémoire immunologique (anticorps)</a:t>
            </a:r>
            <a:r>
              <a:rPr lang="fr-FR" sz="2400" dirty="0"/>
              <a:t> similaire à l’infection naturelle, mais </a:t>
            </a:r>
            <a:r>
              <a:rPr lang="fr-FR" sz="2400" b="1" dirty="0"/>
              <a:t>sans le risque de la maladie.</a:t>
            </a:r>
            <a:endParaRPr lang="fr-CH" sz="2400" dirty="0"/>
          </a:p>
        </p:txBody>
      </p:sp>
      <p:sp>
        <p:nvSpPr>
          <p:cNvPr id="9" name="ZoneTexte 8"/>
          <p:cNvSpPr txBox="1"/>
          <p:nvPr/>
        </p:nvSpPr>
        <p:spPr>
          <a:xfrm>
            <a:off x="339474" y="4307657"/>
            <a:ext cx="8465053" cy="193899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0" lvl="1" algn="just">
              <a:spcBef>
                <a:spcPct val="20000"/>
              </a:spcBef>
            </a:pPr>
            <a:r>
              <a:rPr lang="fr-FR" sz="2400" dirty="0"/>
              <a:t>La production d’anticorps (</a:t>
            </a:r>
            <a:r>
              <a:rPr lang="fr-FR" sz="2400" b="1" dirty="0"/>
              <a:t>immunité humorale</a:t>
            </a:r>
            <a:r>
              <a:rPr lang="fr-FR" sz="2400" dirty="0"/>
              <a:t>) induite par le vaccin permet à ceux-ci de reconnaître la présence d’un pathogène de façon hautement spécifique et d’induire une </a:t>
            </a:r>
            <a:r>
              <a:rPr lang="fr-FR" sz="2400" b="1" dirty="0"/>
              <a:t>réponse immunitaire </a:t>
            </a:r>
            <a:r>
              <a:rPr lang="fr-FR" sz="2400" dirty="0"/>
              <a:t>efficace via le </a:t>
            </a:r>
            <a:r>
              <a:rPr lang="fr-FR" sz="2400" b="1" dirty="0"/>
              <a:t>Complément (C’)</a:t>
            </a:r>
            <a:r>
              <a:rPr lang="fr-FR" sz="2400" dirty="0"/>
              <a:t> et </a:t>
            </a:r>
            <a:r>
              <a:rPr lang="fr-FR" sz="2400" b="1" dirty="0"/>
              <a:t>l’immunité cellulaire.</a:t>
            </a:r>
            <a:endParaRPr lang="fr-FR" sz="2400" dirty="0"/>
          </a:p>
        </p:txBody>
      </p:sp>
      <p:pic>
        <p:nvPicPr>
          <p:cNvPr id="10" name="Picture 5" descr="images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453" y="46368"/>
            <a:ext cx="522542" cy="449127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14550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122"/>
          <p:cNvPicPr>
            <a:picLocks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87668" y="259057"/>
            <a:ext cx="8768663" cy="1036685"/>
          </a:xfrm>
          <a:prstGeom prst="rect">
            <a:avLst/>
          </a:prstGeom>
          <a:effectLst/>
        </p:spPr>
      </p:pic>
      <p:sp>
        <p:nvSpPr>
          <p:cNvPr id="124" name="Shape 124"/>
          <p:cNvSpPr/>
          <p:nvPr/>
        </p:nvSpPr>
        <p:spPr>
          <a:xfrm>
            <a:off x="339474" y="357284"/>
            <a:ext cx="8465053" cy="6437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 algn="l">
              <a:defRPr sz="50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algn="ctr"/>
            <a:r>
              <a:rPr lang="fr-CH" sz="3800" dirty="0">
                <a:latin typeface="+mj-lt"/>
                <a:cs typeface="Helvetica" pitchFamily="34" charset="0"/>
              </a:rPr>
              <a:t>Immunité humorale</a:t>
            </a:r>
            <a:endParaRPr sz="3800" i="1" dirty="0">
              <a:latin typeface="+mj-lt"/>
              <a:cs typeface="Helvetica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>
          <a:xfrm>
            <a:off x="6897927" y="6515100"/>
            <a:ext cx="2133600" cy="365125"/>
          </a:xfrm>
        </p:spPr>
        <p:txBody>
          <a:bodyPr/>
          <a:lstStyle/>
          <a:p>
            <a:fld id="{86CB4B4D-7CA3-9044-876B-883B54F8677D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29" name="ZoneTexte 35"/>
          <p:cNvSpPr txBox="1"/>
          <p:nvPr/>
        </p:nvSpPr>
        <p:spPr>
          <a:xfrm>
            <a:off x="328798" y="1168742"/>
            <a:ext cx="847572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1" indent="-285750" algn="just">
              <a:spcBef>
                <a:spcPct val="20000"/>
              </a:spcBef>
              <a:buFont typeface="Wingdings" charset="2"/>
              <a:buChar char="Ø"/>
            </a:pPr>
            <a:r>
              <a:rPr lang="fr-FR" sz="2300" dirty="0"/>
              <a:t>La production d’anticorps est induite lorsqu’un lymphocyte B (LB) mature naïf rencontre un antigène (vaccin, pathogène, toxine) pour lequel il est spécifique.</a:t>
            </a:r>
          </a:p>
          <a:p>
            <a:pPr marL="285750" lvl="1" indent="-285750" algn="just">
              <a:spcBef>
                <a:spcPts val="600"/>
              </a:spcBef>
              <a:buFont typeface="Wingdings" charset="2"/>
              <a:buChar char="Ø"/>
            </a:pPr>
            <a:r>
              <a:rPr lang="fr-FR" sz="2300" dirty="0"/>
              <a:t>Ce mécanisme peut être dépendant ou indépendant des lymphocytes </a:t>
            </a:r>
            <a:r>
              <a:rPr lang="fr-FR" sz="2300" dirty="0" err="1"/>
              <a:t>T</a:t>
            </a:r>
            <a:r>
              <a:rPr lang="fr-FR" sz="2300" dirty="0"/>
              <a:t> (LT CD4</a:t>
            </a:r>
            <a:r>
              <a:rPr lang="fr-FR" sz="2300" baseline="30000" dirty="0"/>
              <a:t>+</a:t>
            </a:r>
            <a:r>
              <a:rPr lang="fr-FR" sz="2300" dirty="0"/>
              <a:t> TH2)</a:t>
            </a:r>
          </a:p>
        </p:txBody>
      </p:sp>
      <p:grpSp>
        <p:nvGrpSpPr>
          <p:cNvPr id="90" name="Group 89"/>
          <p:cNvGrpSpPr/>
          <p:nvPr/>
        </p:nvGrpSpPr>
        <p:grpSpPr>
          <a:xfrm>
            <a:off x="288040" y="3089223"/>
            <a:ext cx="8509885" cy="3640404"/>
            <a:chOff x="176915" y="3025723"/>
            <a:chExt cx="8509885" cy="3640404"/>
          </a:xfrm>
        </p:grpSpPr>
        <p:sp>
          <p:nvSpPr>
            <p:cNvPr id="97" name="Rectangle 96"/>
            <p:cNvSpPr/>
            <p:nvPr/>
          </p:nvSpPr>
          <p:spPr>
            <a:xfrm>
              <a:off x="176915" y="3025723"/>
              <a:ext cx="1547319" cy="3634054"/>
            </a:xfrm>
            <a:prstGeom prst="rect">
              <a:avLst/>
            </a:prstGeom>
            <a:solidFill>
              <a:schemeClr val="accent2">
                <a:lumMod val="40000"/>
                <a:lumOff val="60000"/>
                <a:alpha val="28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grpSp>
          <p:nvGrpSpPr>
            <p:cNvPr id="89" name="Group 88"/>
            <p:cNvGrpSpPr/>
            <p:nvPr/>
          </p:nvGrpSpPr>
          <p:grpSpPr>
            <a:xfrm>
              <a:off x="176915" y="3032073"/>
              <a:ext cx="8509885" cy="3634054"/>
              <a:chOff x="176915" y="3032073"/>
              <a:chExt cx="8509885" cy="3634054"/>
            </a:xfrm>
          </p:grpSpPr>
          <p:sp>
            <p:nvSpPr>
              <p:cNvPr id="86" name="Rectangle 85"/>
              <p:cNvSpPr/>
              <p:nvPr/>
            </p:nvSpPr>
            <p:spPr>
              <a:xfrm>
                <a:off x="1724234" y="3032073"/>
                <a:ext cx="6962566" cy="3634054"/>
              </a:xfrm>
              <a:prstGeom prst="rect">
                <a:avLst/>
              </a:prstGeom>
              <a:solidFill>
                <a:schemeClr val="accent2">
                  <a:lumMod val="75000"/>
                  <a:alpha val="28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3428843" y="4851004"/>
                <a:ext cx="5069301" cy="162748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3419991" y="3174949"/>
                <a:ext cx="5069301" cy="162748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49" name="Group 48"/>
              <p:cNvGrpSpPr/>
              <p:nvPr/>
            </p:nvGrpSpPr>
            <p:grpSpPr>
              <a:xfrm>
                <a:off x="3938456" y="3912257"/>
                <a:ext cx="497581" cy="272662"/>
                <a:chOff x="5969000" y="3256530"/>
                <a:chExt cx="599286" cy="328394"/>
              </a:xfrm>
            </p:grpSpPr>
            <p:cxnSp>
              <p:nvCxnSpPr>
                <p:cNvPr id="31" name="Straight Connector 30"/>
                <p:cNvCxnSpPr/>
                <p:nvPr/>
              </p:nvCxnSpPr>
              <p:spPr>
                <a:xfrm flipH="1">
                  <a:off x="5969000" y="3361591"/>
                  <a:ext cx="285750" cy="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Straight Connector 50"/>
                <p:cNvCxnSpPr/>
                <p:nvPr/>
              </p:nvCxnSpPr>
              <p:spPr>
                <a:xfrm flipH="1">
                  <a:off x="5978525" y="3482241"/>
                  <a:ext cx="285750" cy="0"/>
                </a:xfrm>
                <a:prstGeom prst="line">
                  <a:avLst/>
                </a:prstGeom>
                <a:ln>
                  <a:solidFill>
                    <a:schemeClr val="tx2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8" name="Rectangle 37"/>
                <p:cNvSpPr/>
                <p:nvPr/>
              </p:nvSpPr>
              <p:spPr>
                <a:xfrm>
                  <a:off x="6207125" y="3256530"/>
                  <a:ext cx="231335" cy="328394"/>
                </a:xfrm>
                <a:prstGeom prst="rect">
                  <a:avLst/>
                </a:prstGeom>
                <a:solidFill>
                  <a:srgbClr val="FFFF66"/>
                </a:solidFill>
                <a:ln/>
              </p:spPr>
              <p:style>
                <a:lnRef idx="0">
                  <a:schemeClr val="accent1"/>
                </a:lnRef>
                <a:fillRef idx="3">
                  <a:schemeClr val="accent1"/>
                </a:fillRef>
                <a:effectRef idx="3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41" name="Oval 40"/>
                <p:cNvSpPr/>
                <p:nvPr/>
              </p:nvSpPr>
              <p:spPr>
                <a:xfrm>
                  <a:off x="6374960" y="3320665"/>
                  <a:ext cx="193326" cy="193326"/>
                </a:xfrm>
                <a:prstGeom prst="ellipse">
                  <a:avLst/>
                </a:prstGeom>
              </p:spPr>
              <p:style>
                <a:lnRef idx="0">
                  <a:schemeClr val="accent2"/>
                </a:lnRef>
                <a:fillRef idx="3">
                  <a:schemeClr val="accent2"/>
                </a:fillRef>
                <a:effectRef idx="3">
                  <a:schemeClr val="accent2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p:pic>
            <p:nvPicPr>
              <p:cNvPr id="11" name="droppedImage.pdf"/>
              <p:cNvPicPr>
                <a:picLocks noChangeAspect="1"/>
              </p:cNvPicPr>
              <p:nvPr/>
            </p:nvPicPr>
            <p:blipFill>
              <a:blip r:embed="rId4" cstate="print">
                <a:extLst/>
              </a:blip>
              <a:stretch>
                <a:fillRect/>
              </a:stretch>
            </p:blipFill>
            <p:spPr>
              <a:xfrm>
                <a:off x="555834" y="4473664"/>
                <a:ext cx="657532" cy="657533"/>
              </a:xfrm>
              <a:prstGeom prst="rect">
                <a:avLst/>
              </a:prstGeom>
              <a:ln w="12700">
                <a:miter lim="400000"/>
              </a:ln>
              <a:effectLst>
                <a:outerShdw blurRad="38100" dist="38100" dir="5400000" rotWithShape="0">
                  <a:srgbClr val="A6AAA9">
                    <a:alpha val="50000"/>
                  </a:srgbClr>
                </a:outerShdw>
              </a:effectLst>
            </p:spPr>
          </p:pic>
          <p:sp>
            <p:nvSpPr>
              <p:cNvPr id="12" name="ZoneTexte 35"/>
              <p:cNvSpPr txBox="1"/>
              <p:nvPr/>
            </p:nvSpPr>
            <p:spPr>
              <a:xfrm>
                <a:off x="176915" y="5158001"/>
                <a:ext cx="135395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lvl="1" algn="ctr">
                  <a:spcBef>
                    <a:spcPct val="20000"/>
                  </a:spcBef>
                </a:pPr>
                <a:r>
                  <a:rPr lang="fr-FR" sz="1600" dirty="0"/>
                  <a:t>LB immature</a:t>
                </a:r>
              </a:p>
            </p:txBody>
          </p:sp>
          <p:sp>
            <p:nvSpPr>
              <p:cNvPr id="15" name="ZoneTexte 35"/>
              <p:cNvSpPr txBox="1"/>
              <p:nvPr/>
            </p:nvSpPr>
            <p:spPr>
              <a:xfrm>
                <a:off x="1504065" y="5079564"/>
                <a:ext cx="1353952" cy="584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lvl="1" algn="ctr">
                  <a:spcBef>
                    <a:spcPct val="20000"/>
                  </a:spcBef>
                </a:pPr>
                <a:r>
                  <a:rPr lang="fr-FR" sz="1600" dirty="0"/>
                  <a:t>LB mature naïf</a:t>
                </a:r>
              </a:p>
            </p:txBody>
          </p:sp>
          <p:cxnSp>
            <p:nvCxnSpPr>
              <p:cNvPr id="5" name="Straight Arrow Connector 4"/>
              <p:cNvCxnSpPr>
                <a:stCxn id="16" idx="3"/>
              </p:cNvCxnSpPr>
              <p:nvPr/>
            </p:nvCxnSpPr>
            <p:spPr>
              <a:xfrm>
                <a:off x="2381766" y="4802431"/>
                <a:ext cx="1038225" cy="864573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>
                <a:stCxn id="16" idx="3"/>
              </p:cNvCxnSpPr>
              <p:nvPr/>
            </p:nvCxnSpPr>
            <p:spPr>
              <a:xfrm flipV="1">
                <a:off x="2381766" y="4048588"/>
                <a:ext cx="1038225" cy="753843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3" name="Group 22"/>
              <p:cNvGrpSpPr/>
              <p:nvPr/>
            </p:nvGrpSpPr>
            <p:grpSpPr>
              <a:xfrm>
                <a:off x="1724234" y="4241929"/>
                <a:ext cx="657532" cy="889268"/>
                <a:chOff x="2765118" y="3361591"/>
                <a:chExt cx="657532" cy="889268"/>
              </a:xfrm>
            </p:grpSpPr>
            <p:pic>
              <p:nvPicPr>
                <p:cNvPr id="16" name="droppedImage.pdf"/>
                <p:cNvPicPr>
                  <a:picLocks noChangeAspect="1"/>
                </p:cNvPicPr>
                <p:nvPr/>
              </p:nvPicPr>
              <p:blipFill>
                <a:blip r:embed="rId4" cstate="print">
                  <a:extLst/>
                </a:blip>
                <a:stretch>
                  <a:fillRect/>
                </a:stretch>
              </p:blipFill>
              <p:spPr>
                <a:xfrm>
                  <a:off x="2765118" y="3593326"/>
                  <a:ext cx="657532" cy="657533"/>
                </a:xfrm>
                <a:prstGeom prst="rect">
                  <a:avLst/>
                </a:prstGeom>
                <a:ln w="12700">
                  <a:miter lim="400000"/>
                </a:ln>
                <a:effectLst>
                  <a:outerShdw blurRad="38100" dist="38100" dir="5400000" rotWithShape="0">
                    <a:srgbClr val="A6AAA9">
                      <a:alpha val="50000"/>
                    </a:srgbClr>
                  </a:outerShdw>
                </a:effectLst>
              </p:spPr>
            </p:pic>
            <p:pic>
              <p:nvPicPr>
                <p:cNvPr id="30" name="pasted-image.pdf"/>
                <p:cNvPicPr>
                  <a:picLocks noChangeAspect="1"/>
                </p:cNvPicPr>
                <p:nvPr/>
              </p:nvPicPr>
              <p:blipFill>
                <a:blip r:embed="rId5" cstate="print">
                  <a:extLst/>
                </a:blip>
                <a:stretch>
                  <a:fillRect/>
                </a:stretch>
              </p:blipFill>
              <p:spPr>
                <a:xfrm>
                  <a:off x="3026408" y="3361591"/>
                  <a:ext cx="224902" cy="276647"/>
                </a:xfrm>
                <a:prstGeom prst="rect">
                  <a:avLst/>
                </a:prstGeom>
                <a:ln w="12700">
                  <a:miter lim="400000"/>
                </a:ln>
              </p:spPr>
            </p:pic>
          </p:grpSp>
          <p:grpSp>
            <p:nvGrpSpPr>
              <p:cNvPr id="42" name="Group 41"/>
              <p:cNvGrpSpPr/>
              <p:nvPr/>
            </p:nvGrpSpPr>
            <p:grpSpPr>
              <a:xfrm>
                <a:off x="3458468" y="4935012"/>
                <a:ext cx="803205" cy="1060758"/>
                <a:chOff x="4442875" y="2453233"/>
                <a:chExt cx="803205" cy="1060758"/>
              </a:xfrm>
            </p:grpSpPr>
            <p:grpSp>
              <p:nvGrpSpPr>
                <p:cNvPr id="43" name="Group 42"/>
                <p:cNvGrpSpPr/>
                <p:nvPr/>
              </p:nvGrpSpPr>
              <p:grpSpPr>
                <a:xfrm>
                  <a:off x="4460875" y="2624723"/>
                  <a:ext cx="657532" cy="889268"/>
                  <a:chOff x="2765118" y="3361591"/>
                  <a:chExt cx="657532" cy="889268"/>
                </a:xfrm>
              </p:grpSpPr>
              <p:pic>
                <p:nvPicPr>
                  <p:cNvPr id="47" name="droppedImage.pdf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/>
                  </a:blip>
                  <a:stretch>
                    <a:fillRect/>
                  </a:stretch>
                </p:blipFill>
                <p:spPr>
                  <a:xfrm>
                    <a:off x="2765118" y="3593326"/>
                    <a:ext cx="657532" cy="657533"/>
                  </a:xfrm>
                  <a:prstGeom prst="rect">
                    <a:avLst/>
                  </a:prstGeom>
                  <a:ln w="12700">
                    <a:miter lim="400000"/>
                  </a:ln>
                  <a:effectLst>
                    <a:outerShdw blurRad="38100" dist="38100" dir="5400000" rotWithShape="0">
                      <a:srgbClr val="A6AAA9">
                        <a:alpha val="50000"/>
                      </a:srgbClr>
                    </a:outerShdw>
                  </a:effectLst>
                </p:spPr>
              </p:pic>
              <p:pic>
                <p:nvPicPr>
                  <p:cNvPr id="48" name="pasted-image.pdf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/>
                  </a:blip>
                  <a:stretch>
                    <a:fillRect/>
                  </a:stretch>
                </p:blipFill>
                <p:spPr>
                  <a:xfrm>
                    <a:off x="3026408" y="3361591"/>
                    <a:ext cx="224902" cy="276647"/>
                  </a:xfrm>
                  <a:prstGeom prst="rect">
                    <a:avLst/>
                  </a:prstGeom>
                  <a:ln w="12700">
                    <a:miter lim="400000"/>
                  </a:ln>
                </p:spPr>
              </p:pic>
            </p:grpSp>
            <p:sp>
              <p:nvSpPr>
                <p:cNvPr id="44" name="Explosion 2 43"/>
                <p:cNvSpPr/>
                <p:nvPr/>
              </p:nvSpPr>
              <p:spPr>
                <a:xfrm>
                  <a:off x="4743827" y="2453233"/>
                  <a:ext cx="219115" cy="219115"/>
                </a:xfrm>
                <a:prstGeom prst="irregularSeal2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45" name="Explosion 2 44"/>
                <p:cNvSpPr/>
                <p:nvPr/>
              </p:nvSpPr>
              <p:spPr>
                <a:xfrm>
                  <a:off x="4442875" y="2559575"/>
                  <a:ext cx="219115" cy="219115"/>
                </a:xfrm>
                <a:prstGeom prst="irregularSeal2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46" name="Explosion 2 45"/>
                <p:cNvSpPr/>
                <p:nvPr/>
              </p:nvSpPr>
              <p:spPr>
                <a:xfrm>
                  <a:off x="5026965" y="2569665"/>
                  <a:ext cx="219115" cy="219115"/>
                </a:xfrm>
                <a:prstGeom prst="irregularSeal2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p:grpSp>
            <p:nvGrpSpPr>
              <p:cNvPr id="26" name="Group 25"/>
              <p:cNvGrpSpPr/>
              <p:nvPr/>
            </p:nvGrpSpPr>
            <p:grpSpPr>
              <a:xfrm>
                <a:off x="3433741" y="3333571"/>
                <a:ext cx="803205" cy="1060758"/>
                <a:chOff x="4442875" y="2453233"/>
                <a:chExt cx="803205" cy="1060758"/>
              </a:xfrm>
            </p:grpSpPr>
            <p:grpSp>
              <p:nvGrpSpPr>
                <p:cNvPr id="32" name="Group 31"/>
                <p:cNvGrpSpPr/>
                <p:nvPr/>
              </p:nvGrpSpPr>
              <p:grpSpPr>
                <a:xfrm>
                  <a:off x="4460875" y="2624723"/>
                  <a:ext cx="657532" cy="889268"/>
                  <a:chOff x="2765118" y="3361591"/>
                  <a:chExt cx="657532" cy="889268"/>
                </a:xfrm>
              </p:grpSpPr>
              <p:pic>
                <p:nvPicPr>
                  <p:cNvPr id="34" name="pasted-image.pdf"/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/>
                  </a:blip>
                  <a:stretch>
                    <a:fillRect/>
                  </a:stretch>
                </p:blipFill>
                <p:spPr>
                  <a:xfrm>
                    <a:off x="3026408" y="3361591"/>
                    <a:ext cx="224902" cy="276647"/>
                  </a:xfrm>
                  <a:prstGeom prst="rect">
                    <a:avLst/>
                  </a:prstGeom>
                  <a:ln w="12700">
                    <a:miter lim="400000"/>
                  </a:ln>
                </p:spPr>
              </p:pic>
              <p:pic>
                <p:nvPicPr>
                  <p:cNvPr id="33" name="droppedImage.pdf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extLst/>
                  </a:blip>
                  <a:stretch>
                    <a:fillRect/>
                  </a:stretch>
                </p:blipFill>
                <p:spPr>
                  <a:xfrm>
                    <a:off x="2765118" y="3593326"/>
                    <a:ext cx="657532" cy="657533"/>
                  </a:xfrm>
                  <a:prstGeom prst="rect">
                    <a:avLst/>
                  </a:prstGeom>
                  <a:ln w="12700">
                    <a:miter lim="400000"/>
                  </a:ln>
                  <a:effectLst>
                    <a:outerShdw blurRad="38100" dist="38100" dir="5400000" rotWithShape="0">
                      <a:srgbClr val="A6AAA9">
                        <a:alpha val="50000"/>
                      </a:srgbClr>
                    </a:outerShdw>
                  </a:effectLst>
                </p:spPr>
              </p:pic>
            </p:grpSp>
            <p:sp>
              <p:nvSpPr>
                <p:cNvPr id="24" name="Explosion 2 23"/>
                <p:cNvSpPr/>
                <p:nvPr/>
              </p:nvSpPr>
              <p:spPr>
                <a:xfrm>
                  <a:off x="4743827" y="2453233"/>
                  <a:ext cx="219115" cy="219115"/>
                </a:xfrm>
                <a:prstGeom prst="irregularSeal2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39" name="Explosion 2 38"/>
                <p:cNvSpPr/>
                <p:nvPr/>
              </p:nvSpPr>
              <p:spPr>
                <a:xfrm>
                  <a:off x="4442875" y="2559575"/>
                  <a:ext cx="219115" cy="219115"/>
                </a:xfrm>
                <a:prstGeom prst="irregularSeal2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40" name="Explosion 2 39"/>
                <p:cNvSpPr/>
                <p:nvPr/>
              </p:nvSpPr>
              <p:spPr>
                <a:xfrm>
                  <a:off x="5026965" y="2569665"/>
                  <a:ext cx="219115" cy="219115"/>
                </a:xfrm>
                <a:prstGeom prst="irregularSeal2">
                  <a:avLst/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  <p:cxnSp>
            <p:nvCxnSpPr>
              <p:cNvPr id="55" name="Straight Arrow Connector 54"/>
              <p:cNvCxnSpPr>
                <a:stCxn id="41" idx="6"/>
                <a:endCxn id="58" idx="1"/>
              </p:cNvCxnSpPr>
              <p:nvPr/>
            </p:nvCxnSpPr>
            <p:spPr>
              <a:xfrm>
                <a:off x="4436037" y="4045766"/>
                <a:ext cx="681832" cy="2822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1" name="Group 60"/>
              <p:cNvGrpSpPr/>
              <p:nvPr/>
            </p:nvGrpSpPr>
            <p:grpSpPr>
              <a:xfrm>
                <a:off x="5117869" y="3402378"/>
                <a:ext cx="1465173" cy="1448626"/>
                <a:chOff x="5285628" y="2522040"/>
                <a:chExt cx="1465173" cy="1448626"/>
              </a:xfrm>
            </p:grpSpPr>
            <p:pic>
              <p:nvPicPr>
                <p:cNvPr id="58" name="droppedImage.pdf"/>
                <p:cNvPicPr>
                  <a:picLocks noChangeAspect="1"/>
                </p:cNvPicPr>
                <p:nvPr/>
              </p:nvPicPr>
              <p:blipFill>
                <a:blip r:embed="rId4" cstate="print">
                  <a:extLst/>
                </a:blip>
                <a:stretch>
                  <a:fillRect/>
                </a:stretch>
              </p:blipFill>
              <p:spPr>
                <a:xfrm>
                  <a:off x="5285628" y="2839483"/>
                  <a:ext cx="657532" cy="657533"/>
                </a:xfrm>
                <a:prstGeom prst="rect">
                  <a:avLst/>
                </a:prstGeom>
                <a:ln w="12700">
                  <a:miter lim="400000"/>
                </a:ln>
                <a:effectLst>
                  <a:outerShdw blurRad="38100" dist="38100" dir="5400000" rotWithShape="0">
                    <a:srgbClr val="A6AAA9">
                      <a:alpha val="50000"/>
                    </a:srgbClr>
                  </a:outerShdw>
                </a:effectLst>
              </p:spPr>
            </p:pic>
            <p:pic>
              <p:nvPicPr>
                <p:cNvPr id="59" name="droppedImage.pdf"/>
                <p:cNvPicPr>
                  <a:picLocks noChangeAspect="1"/>
                </p:cNvPicPr>
                <p:nvPr/>
              </p:nvPicPr>
              <p:blipFill>
                <a:blip r:embed="rId4" cstate="print">
                  <a:duotone>
                    <a:prstClr val="black"/>
                    <a:schemeClr val="accent1">
                      <a:tint val="45000"/>
                      <a:satMod val="400000"/>
                    </a:schemeClr>
                  </a:duotone>
                  <a:extLst/>
                </a:blip>
                <a:stretch>
                  <a:fillRect/>
                </a:stretch>
              </p:blipFill>
              <p:spPr>
                <a:xfrm>
                  <a:off x="5893551" y="2716789"/>
                  <a:ext cx="657532" cy="657533"/>
                </a:xfrm>
                <a:prstGeom prst="rect">
                  <a:avLst/>
                </a:prstGeom>
                <a:ln w="12700">
                  <a:miter lim="400000"/>
                </a:ln>
                <a:effectLst>
                  <a:outerShdw blurRad="38100" dist="38100" dir="5400000" rotWithShape="0">
                    <a:srgbClr val="A6AAA9">
                      <a:alpha val="50000"/>
                    </a:srgbClr>
                  </a:outerShdw>
                </a:effectLst>
              </p:spPr>
            </p:pic>
            <p:sp>
              <p:nvSpPr>
                <p:cNvPr id="53" name="Rectangle 52"/>
                <p:cNvSpPr/>
                <p:nvPr/>
              </p:nvSpPr>
              <p:spPr>
                <a:xfrm>
                  <a:off x="5834934" y="3385890"/>
                  <a:ext cx="915867" cy="58477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fr-FR" sz="1600" dirty="0"/>
                    <a:t>LT CD4</a:t>
                  </a:r>
                  <a:r>
                    <a:rPr lang="fr-FR" sz="1600" baseline="30000" dirty="0"/>
                    <a:t>+</a:t>
                  </a:r>
                  <a:r>
                    <a:rPr lang="fr-FR" sz="1600" dirty="0"/>
                    <a:t> TH2</a:t>
                  </a:r>
                  <a:endParaRPr lang="en-US" sz="1600" dirty="0"/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>
                  <a:off x="5310828" y="2522040"/>
                  <a:ext cx="382537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r-FR" sz="1600" dirty="0"/>
                    <a:t>LB</a:t>
                  </a:r>
                  <a:endParaRPr lang="en-US" sz="1600" dirty="0"/>
                </a:p>
              </p:txBody>
            </p:sp>
          </p:grpSp>
          <p:sp>
            <p:nvSpPr>
              <p:cNvPr id="62" name="Rectangle 61"/>
              <p:cNvSpPr/>
              <p:nvPr/>
            </p:nvSpPr>
            <p:spPr>
              <a:xfrm>
                <a:off x="3899467" y="4210730"/>
                <a:ext cx="676813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fr-FR" sz="1400" dirty="0"/>
                  <a:t>CMH II</a:t>
                </a:r>
                <a:endParaRPr lang="en-US" sz="1400" dirty="0"/>
              </a:p>
            </p:txBody>
          </p:sp>
          <p:grpSp>
            <p:nvGrpSpPr>
              <p:cNvPr id="57" name="Group 56"/>
              <p:cNvGrpSpPr/>
              <p:nvPr/>
            </p:nvGrpSpPr>
            <p:grpSpPr>
              <a:xfrm>
                <a:off x="6930230" y="3334756"/>
                <a:ext cx="1527950" cy="1241903"/>
                <a:chOff x="7129739" y="2565543"/>
                <a:chExt cx="1527950" cy="1241903"/>
              </a:xfrm>
            </p:grpSpPr>
            <p:grpSp>
              <p:nvGrpSpPr>
                <p:cNvPr id="56" name="Group 55"/>
                <p:cNvGrpSpPr/>
                <p:nvPr/>
              </p:nvGrpSpPr>
              <p:grpSpPr>
                <a:xfrm>
                  <a:off x="7129739" y="2839483"/>
                  <a:ext cx="1138853" cy="967963"/>
                  <a:chOff x="7431364" y="2839483"/>
                  <a:chExt cx="1138853" cy="967963"/>
                </a:xfrm>
              </p:grpSpPr>
              <p:pic>
                <p:nvPicPr>
                  <p:cNvPr id="63" name="droppedImage.pdf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duotone>
                      <a:prstClr val="black"/>
                      <a:schemeClr val="accent2">
                        <a:tint val="45000"/>
                        <a:satMod val="400000"/>
                      </a:schemeClr>
                    </a:duotone>
                    <a:extLst/>
                  </a:blip>
                  <a:stretch>
                    <a:fillRect/>
                  </a:stretch>
                </p:blipFill>
                <p:spPr>
                  <a:xfrm>
                    <a:off x="7704235" y="2839483"/>
                    <a:ext cx="657532" cy="657533"/>
                  </a:xfrm>
                  <a:prstGeom prst="rect">
                    <a:avLst/>
                  </a:prstGeom>
                  <a:ln w="12700">
                    <a:miter lim="400000"/>
                  </a:ln>
                  <a:effectLst>
                    <a:outerShdw blurRad="38100" dist="38100" dir="5400000" rotWithShape="0">
                      <a:srgbClr val="A6AAA9">
                        <a:alpha val="50000"/>
                      </a:srgbClr>
                    </a:outerShdw>
                  </a:effectLst>
                </p:spPr>
              </p:pic>
              <p:sp>
                <p:nvSpPr>
                  <p:cNvPr id="64" name="Rectangle 63"/>
                  <p:cNvSpPr/>
                  <p:nvPr/>
                </p:nvSpPr>
                <p:spPr>
                  <a:xfrm>
                    <a:off x="7431364" y="3468892"/>
                    <a:ext cx="1138853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fr-FR" sz="1600" dirty="0"/>
                      <a:t>Plasmocyte</a:t>
                    </a:r>
                    <a:endParaRPr lang="en-US" sz="1600" dirty="0"/>
                  </a:p>
                </p:txBody>
              </p:sp>
            </p:grpSp>
            <p:pic>
              <p:nvPicPr>
                <p:cNvPr id="66" name="pasted-image.pdf"/>
                <p:cNvPicPr>
                  <a:picLocks noChangeAspect="1"/>
                </p:cNvPicPr>
                <p:nvPr/>
              </p:nvPicPr>
              <p:blipFill>
                <a:blip r:embed="rId5" cstate="print">
                  <a:extLst/>
                </a:blip>
                <a:stretch>
                  <a:fillRect/>
                </a:stretch>
              </p:blipFill>
              <p:spPr>
                <a:xfrm>
                  <a:off x="8084182" y="2565543"/>
                  <a:ext cx="224902" cy="276647"/>
                </a:xfrm>
                <a:prstGeom prst="rect">
                  <a:avLst/>
                </a:prstGeom>
                <a:ln w="12700">
                  <a:miter lim="400000"/>
                </a:ln>
              </p:spPr>
            </p:pic>
            <p:pic>
              <p:nvPicPr>
                <p:cNvPr id="67" name="pasted-image.pdf"/>
                <p:cNvPicPr>
                  <a:picLocks noChangeAspect="1"/>
                </p:cNvPicPr>
                <p:nvPr/>
              </p:nvPicPr>
              <p:blipFill>
                <a:blip r:embed="rId5" cstate="print">
                  <a:extLst/>
                </a:blip>
                <a:stretch>
                  <a:fillRect/>
                </a:stretch>
              </p:blipFill>
              <p:spPr>
                <a:xfrm rot="5400000">
                  <a:off x="8268592" y="3009294"/>
                  <a:ext cx="224902" cy="276647"/>
                </a:xfrm>
                <a:prstGeom prst="rect">
                  <a:avLst/>
                </a:prstGeom>
                <a:ln w="12700">
                  <a:miter lim="400000"/>
                </a:ln>
              </p:spPr>
            </p:pic>
            <p:pic>
              <p:nvPicPr>
                <p:cNvPr id="68" name="pasted-image.pdf"/>
                <p:cNvPicPr>
                  <a:picLocks noChangeAspect="1"/>
                </p:cNvPicPr>
                <p:nvPr/>
              </p:nvPicPr>
              <p:blipFill>
                <a:blip r:embed="rId5" cstate="print">
                  <a:extLst/>
                </a:blip>
                <a:stretch>
                  <a:fillRect/>
                </a:stretch>
              </p:blipFill>
              <p:spPr>
                <a:xfrm rot="6660000">
                  <a:off x="8406915" y="3370066"/>
                  <a:ext cx="224902" cy="276647"/>
                </a:xfrm>
                <a:prstGeom prst="rect">
                  <a:avLst/>
                </a:prstGeom>
                <a:ln w="12700">
                  <a:miter lim="400000"/>
                </a:ln>
              </p:spPr>
            </p:pic>
          </p:grpSp>
          <p:grpSp>
            <p:nvGrpSpPr>
              <p:cNvPr id="74" name="Group 73"/>
              <p:cNvGrpSpPr/>
              <p:nvPr/>
            </p:nvGrpSpPr>
            <p:grpSpPr>
              <a:xfrm>
                <a:off x="6924658" y="5062012"/>
                <a:ext cx="1527950" cy="1241903"/>
                <a:chOff x="7129739" y="2565543"/>
                <a:chExt cx="1527950" cy="1241903"/>
              </a:xfrm>
            </p:grpSpPr>
            <p:grpSp>
              <p:nvGrpSpPr>
                <p:cNvPr id="75" name="Group 74"/>
                <p:cNvGrpSpPr/>
                <p:nvPr/>
              </p:nvGrpSpPr>
              <p:grpSpPr>
                <a:xfrm>
                  <a:off x="7129739" y="2839483"/>
                  <a:ext cx="1138853" cy="967963"/>
                  <a:chOff x="7431364" y="2839483"/>
                  <a:chExt cx="1138853" cy="967963"/>
                </a:xfrm>
              </p:grpSpPr>
              <p:pic>
                <p:nvPicPr>
                  <p:cNvPr id="79" name="droppedImage.pdf"/>
                  <p:cNvPicPr>
                    <a:picLocks noChangeAspect="1"/>
                  </p:cNvPicPr>
                  <p:nvPr/>
                </p:nvPicPr>
                <p:blipFill>
                  <a:blip r:embed="rId4" cstate="print">
                    <a:duotone>
                      <a:prstClr val="black"/>
                      <a:schemeClr val="accent2">
                        <a:tint val="45000"/>
                        <a:satMod val="400000"/>
                      </a:schemeClr>
                    </a:duotone>
                    <a:extLst/>
                  </a:blip>
                  <a:stretch>
                    <a:fillRect/>
                  </a:stretch>
                </p:blipFill>
                <p:spPr>
                  <a:xfrm>
                    <a:off x="7704235" y="2839483"/>
                    <a:ext cx="657532" cy="657533"/>
                  </a:xfrm>
                  <a:prstGeom prst="rect">
                    <a:avLst/>
                  </a:prstGeom>
                  <a:ln w="12700">
                    <a:miter lim="400000"/>
                  </a:ln>
                  <a:effectLst>
                    <a:outerShdw blurRad="38100" dist="38100" dir="5400000" rotWithShape="0">
                      <a:srgbClr val="A6AAA9">
                        <a:alpha val="50000"/>
                      </a:srgbClr>
                    </a:outerShdw>
                  </a:effectLst>
                </p:spPr>
              </p:pic>
              <p:sp>
                <p:nvSpPr>
                  <p:cNvPr id="80" name="Rectangle 79"/>
                  <p:cNvSpPr/>
                  <p:nvPr/>
                </p:nvSpPr>
                <p:spPr>
                  <a:xfrm>
                    <a:off x="7431364" y="3468892"/>
                    <a:ext cx="1138853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fr-FR" sz="1600" dirty="0"/>
                      <a:t>Plasmocyte</a:t>
                    </a:r>
                    <a:endParaRPr lang="en-US" sz="1600" dirty="0"/>
                  </a:p>
                </p:txBody>
              </p:sp>
            </p:grpSp>
            <p:pic>
              <p:nvPicPr>
                <p:cNvPr id="76" name="pasted-image.pdf"/>
                <p:cNvPicPr>
                  <a:picLocks noChangeAspect="1"/>
                </p:cNvPicPr>
                <p:nvPr/>
              </p:nvPicPr>
              <p:blipFill>
                <a:blip r:embed="rId5" cstate="print">
                  <a:extLst/>
                </a:blip>
                <a:stretch>
                  <a:fillRect/>
                </a:stretch>
              </p:blipFill>
              <p:spPr>
                <a:xfrm>
                  <a:off x="8084182" y="2565543"/>
                  <a:ext cx="224902" cy="276647"/>
                </a:xfrm>
                <a:prstGeom prst="rect">
                  <a:avLst/>
                </a:prstGeom>
                <a:ln w="12700">
                  <a:miter lim="400000"/>
                </a:ln>
              </p:spPr>
            </p:pic>
            <p:pic>
              <p:nvPicPr>
                <p:cNvPr id="77" name="pasted-image.pdf"/>
                <p:cNvPicPr>
                  <a:picLocks noChangeAspect="1"/>
                </p:cNvPicPr>
                <p:nvPr/>
              </p:nvPicPr>
              <p:blipFill>
                <a:blip r:embed="rId5" cstate="print">
                  <a:extLst/>
                </a:blip>
                <a:stretch>
                  <a:fillRect/>
                </a:stretch>
              </p:blipFill>
              <p:spPr>
                <a:xfrm rot="5400000">
                  <a:off x="8268592" y="3009294"/>
                  <a:ext cx="224902" cy="276647"/>
                </a:xfrm>
                <a:prstGeom prst="rect">
                  <a:avLst/>
                </a:prstGeom>
                <a:ln w="12700">
                  <a:miter lim="400000"/>
                </a:ln>
              </p:spPr>
            </p:pic>
            <p:pic>
              <p:nvPicPr>
                <p:cNvPr id="78" name="pasted-image.pdf"/>
                <p:cNvPicPr>
                  <a:picLocks noChangeAspect="1"/>
                </p:cNvPicPr>
                <p:nvPr/>
              </p:nvPicPr>
              <p:blipFill>
                <a:blip r:embed="rId5" cstate="print">
                  <a:extLst/>
                </a:blip>
                <a:stretch>
                  <a:fillRect/>
                </a:stretch>
              </p:blipFill>
              <p:spPr>
                <a:xfrm rot="6660000">
                  <a:off x="8406915" y="3370066"/>
                  <a:ext cx="224902" cy="276647"/>
                </a:xfrm>
                <a:prstGeom prst="rect">
                  <a:avLst/>
                </a:prstGeom>
                <a:ln w="12700">
                  <a:miter lim="400000"/>
                </a:ln>
              </p:spPr>
            </p:pic>
          </p:grpSp>
          <p:cxnSp>
            <p:nvCxnSpPr>
              <p:cNvPr id="81" name="Straight Arrow Connector 80"/>
              <p:cNvCxnSpPr>
                <a:stCxn id="47" idx="3"/>
                <a:endCxn id="79" idx="1"/>
              </p:cNvCxnSpPr>
              <p:nvPr/>
            </p:nvCxnSpPr>
            <p:spPr>
              <a:xfrm flipV="1">
                <a:off x="4134000" y="5664719"/>
                <a:ext cx="3063529" cy="2285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Arrow Connector 83"/>
              <p:cNvCxnSpPr>
                <a:stCxn id="59" idx="3"/>
                <a:endCxn id="63" idx="1"/>
              </p:cNvCxnSpPr>
              <p:nvPr/>
            </p:nvCxnSpPr>
            <p:spPr>
              <a:xfrm>
                <a:off x="6383324" y="3925894"/>
                <a:ext cx="819777" cy="11569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Arrow Connector 86"/>
              <p:cNvCxnSpPr>
                <a:stCxn id="11" idx="3"/>
                <a:endCxn id="16" idx="1"/>
              </p:cNvCxnSpPr>
              <p:nvPr/>
            </p:nvCxnSpPr>
            <p:spPr>
              <a:xfrm>
                <a:off x="1213366" y="4802431"/>
                <a:ext cx="510868" cy="0"/>
              </a:xfrm>
              <a:prstGeom prst="straightConnector1">
                <a:avLst/>
              </a:prstGeom>
              <a:ln w="38100" cmpd="sng">
                <a:solidFill>
                  <a:schemeClr val="tx1"/>
                </a:solidFill>
                <a:headEnd type="none"/>
                <a:tailEnd type="triangle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1" name="ZoneTexte 35"/>
              <p:cNvSpPr txBox="1"/>
              <p:nvPr/>
            </p:nvSpPr>
            <p:spPr>
              <a:xfrm>
                <a:off x="3686297" y="3095574"/>
                <a:ext cx="44841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lvl="1" algn="ctr">
                  <a:spcBef>
                    <a:spcPct val="20000"/>
                  </a:spcBef>
                </a:pPr>
                <a:r>
                  <a:rPr lang="fr-FR" b="1" dirty="0"/>
                  <a:t>Voie dépendante des LT</a:t>
                </a:r>
              </a:p>
            </p:txBody>
          </p:sp>
          <p:sp>
            <p:nvSpPr>
              <p:cNvPr id="95" name="ZoneTexte 35"/>
              <p:cNvSpPr txBox="1"/>
              <p:nvPr/>
            </p:nvSpPr>
            <p:spPr>
              <a:xfrm>
                <a:off x="3695149" y="4771629"/>
                <a:ext cx="44841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lvl="1" algn="ctr">
                  <a:spcBef>
                    <a:spcPct val="20000"/>
                  </a:spcBef>
                </a:pPr>
                <a:r>
                  <a:rPr lang="fr-FR" b="1" dirty="0"/>
                  <a:t>Voie indépendante des LT</a:t>
                </a:r>
              </a:p>
            </p:txBody>
          </p:sp>
        </p:grpSp>
        <p:sp>
          <p:nvSpPr>
            <p:cNvPr id="98" name="ZoneTexte 35"/>
            <p:cNvSpPr txBox="1"/>
            <p:nvPr/>
          </p:nvSpPr>
          <p:spPr>
            <a:xfrm>
              <a:off x="219154" y="3119854"/>
              <a:ext cx="141191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 algn="ctr">
                <a:spcBef>
                  <a:spcPct val="20000"/>
                </a:spcBef>
              </a:pPr>
              <a:r>
                <a:rPr lang="fr-FR" b="1" dirty="0"/>
                <a:t>Moelle osseuse</a:t>
              </a:r>
            </a:p>
          </p:txBody>
        </p:sp>
        <p:sp>
          <p:nvSpPr>
            <p:cNvPr id="99" name="ZoneTexte 35"/>
            <p:cNvSpPr txBox="1"/>
            <p:nvPr/>
          </p:nvSpPr>
          <p:spPr>
            <a:xfrm>
              <a:off x="1783465" y="3174949"/>
              <a:ext cx="14119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 algn="ctr">
                <a:spcBef>
                  <a:spcPct val="20000"/>
                </a:spcBef>
              </a:pPr>
              <a:r>
                <a:rPr lang="fr-FR" b="1" dirty="0"/>
                <a:t>Périphérie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709807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Picture 122"/>
          <p:cNvPicPr>
            <a:picLocks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87668" y="259057"/>
            <a:ext cx="8768663" cy="1036685"/>
          </a:xfrm>
          <a:prstGeom prst="rect">
            <a:avLst/>
          </a:prstGeom>
          <a:effectLst/>
        </p:spPr>
      </p:pic>
      <p:sp>
        <p:nvSpPr>
          <p:cNvPr id="124" name="Shape 124"/>
          <p:cNvSpPr/>
          <p:nvPr/>
        </p:nvSpPr>
        <p:spPr>
          <a:xfrm>
            <a:off x="339474" y="357284"/>
            <a:ext cx="8465053" cy="64377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numCol="1" anchor="ctr">
            <a:noAutofit/>
          </a:bodyPr>
          <a:lstStyle>
            <a:lvl1pPr algn="l">
              <a:defRPr sz="5000"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algn="ctr"/>
            <a:r>
              <a:rPr lang="fr-CH" sz="3800" dirty="0">
                <a:latin typeface="+mj-lt"/>
                <a:cs typeface="Helvetica" pitchFamily="34" charset="0"/>
              </a:rPr>
              <a:t>Vaccins préventifs - classification</a:t>
            </a:r>
            <a:endParaRPr sz="3800" i="1" dirty="0">
              <a:latin typeface="+mj-lt"/>
              <a:cs typeface="Helvetica" pitchFamily="34" charset="0"/>
            </a:endParaRPr>
          </a:p>
        </p:txBody>
      </p:sp>
      <p:grpSp>
        <p:nvGrpSpPr>
          <p:cNvPr id="2" name="Group 139"/>
          <p:cNvGrpSpPr/>
          <p:nvPr/>
        </p:nvGrpSpPr>
        <p:grpSpPr>
          <a:xfrm>
            <a:off x="6766676" y="6484220"/>
            <a:ext cx="1266325" cy="231516"/>
            <a:chOff x="0" y="0"/>
            <a:chExt cx="1800995" cy="329266"/>
          </a:xfrm>
        </p:grpSpPr>
        <p:sp>
          <p:nvSpPr>
            <p:cNvPr id="137" name="Shape 137"/>
            <p:cNvSpPr/>
            <p:nvPr/>
          </p:nvSpPr>
          <p:spPr>
            <a:xfrm>
              <a:off x="0" y="25400"/>
              <a:ext cx="1775596" cy="30386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dirty="0"/>
            </a:p>
          </p:txBody>
        </p:sp>
        <p:sp>
          <p:nvSpPr>
            <p:cNvPr id="138" name="Shape 138"/>
            <p:cNvSpPr/>
            <p:nvPr/>
          </p:nvSpPr>
          <p:spPr>
            <a:xfrm>
              <a:off x="25400" y="0"/>
              <a:ext cx="1775596" cy="303867"/>
            </a:xfrm>
            <a:prstGeom prst="rect">
              <a:avLst/>
            </a:pr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dirty="0"/>
            </a:p>
          </p:txBody>
        </p:sp>
      </p:grpSp>
      <p:sp>
        <p:nvSpPr>
          <p:cNvPr id="9" name="ZoneTexte 8"/>
          <p:cNvSpPr txBox="1"/>
          <p:nvPr/>
        </p:nvSpPr>
        <p:spPr>
          <a:xfrm>
            <a:off x="339474" y="1428274"/>
            <a:ext cx="8465053" cy="24314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444500" lvl="2" indent="-444500">
              <a:spcBef>
                <a:spcPct val="20000"/>
              </a:spcBef>
              <a:buFont typeface="Wingdings" charset="2"/>
              <a:buChar char="v"/>
            </a:pPr>
            <a:r>
              <a:rPr lang="fr-FR" sz="2400" dirty="0"/>
              <a:t>Vaccins </a:t>
            </a:r>
            <a:r>
              <a:rPr lang="fr-FR" sz="2400" b="1" dirty="0">
                <a:solidFill>
                  <a:schemeClr val="accent1">
                    <a:lumMod val="50000"/>
                  </a:schemeClr>
                </a:solidFill>
              </a:rPr>
              <a:t>vivants atténués :</a:t>
            </a:r>
          </a:p>
          <a:p>
            <a:pPr marL="984250" lvl="3" indent="-269875">
              <a:spcBef>
                <a:spcPts val="600"/>
              </a:spcBef>
              <a:buFont typeface="Wingdings" charset="2"/>
              <a:buChar char="Ø"/>
            </a:pPr>
            <a:r>
              <a:rPr lang="fr-FR" sz="2200" b="1" dirty="0">
                <a:solidFill>
                  <a:srgbClr val="000000"/>
                </a:solidFill>
              </a:rPr>
              <a:t>Viraux</a:t>
            </a:r>
            <a:r>
              <a:rPr lang="fr-FR" sz="2400" b="1" dirty="0">
                <a:solidFill>
                  <a:srgbClr val="000000"/>
                </a:solidFill>
              </a:rPr>
              <a:t>:</a:t>
            </a:r>
          </a:p>
          <a:p>
            <a:pPr marL="1463675" lvl="2" indent="-342900">
              <a:spcBef>
                <a:spcPct val="20000"/>
              </a:spcBef>
              <a:buFont typeface="Courier New"/>
              <a:buChar char="o"/>
            </a:pPr>
            <a:r>
              <a:rPr lang="fr-CH" sz="2000" dirty="0">
                <a:solidFill>
                  <a:srgbClr val="000000"/>
                </a:solidFill>
              </a:rPr>
              <a:t>Rougeole, oreillons, rubéole</a:t>
            </a:r>
          </a:p>
          <a:p>
            <a:pPr marL="1463675" lvl="2" indent="-342900">
              <a:spcBef>
                <a:spcPct val="20000"/>
              </a:spcBef>
              <a:buFont typeface="Courier New"/>
              <a:buChar char="o"/>
            </a:pPr>
            <a:r>
              <a:rPr lang="fr-CH" sz="2000" dirty="0">
                <a:solidFill>
                  <a:srgbClr val="000000"/>
                </a:solidFill>
              </a:rPr>
              <a:t>Vaccinia, varicelle, fièvre jaune</a:t>
            </a:r>
          </a:p>
          <a:p>
            <a:pPr marL="1463675" lvl="2" indent="-342900">
              <a:spcBef>
                <a:spcPct val="20000"/>
              </a:spcBef>
              <a:buFont typeface="Courier New"/>
              <a:buChar char="o"/>
            </a:pPr>
            <a:r>
              <a:rPr lang="fr-CH" sz="2000" dirty="0">
                <a:solidFill>
                  <a:srgbClr val="000000"/>
                </a:solidFill>
              </a:rPr>
              <a:t>Influenza (intranasal)</a:t>
            </a:r>
          </a:p>
          <a:p>
            <a:pPr marL="1006475" lvl="1" indent="-342900">
              <a:spcBef>
                <a:spcPts val="600"/>
              </a:spcBef>
              <a:buFont typeface="Wingdings" charset="2"/>
              <a:buChar char="Ø"/>
            </a:pPr>
            <a:r>
              <a:rPr lang="fr-CH" sz="2200" b="1" dirty="0">
                <a:solidFill>
                  <a:srgbClr val="000000"/>
                </a:solidFill>
              </a:rPr>
              <a:t>Bactériens: </a:t>
            </a:r>
            <a:r>
              <a:rPr lang="fr-CH" sz="2000" dirty="0">
                <a:solidFill>
                  <a:srgbClr val="000000"/>
                </a:solidFill>
              </a:rPr>
              <a:t>BCG (tuberculose), fièvre typhoïde, choléra</a:t>
            </a:r>
            <a:endParaRPr lang="fr-FR" sz="2000" dirty="0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2" name="ZoneTexte 8"/>
          <p:cNvSpPr txBox="1"/>
          <p:nvPr/>
        </p:nvSpPr>
        <p:spPr>
          <a:xfrm>
            <a:off x="339474" y="4039257"/>
            <a:ext cx="8465053" cy="225446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pPr marL="444500" lvl="2" indent="-444500">
              <a:spcBef>
                <a:spcPts val="1200"/>
              </a:spcBef>
              <a:buFont typeface="Wingdings" charset="2"/>
              <a:buChar char="v"/>
            </a:pPr>
            <a:r>
              <a:rPr lang="fr-FR" sz="2400" dirty="0"/>
              <a:t>Vaccins </a:t>
            </a:r>
            <a:r>
              <a:rPr lang="fr-FR" sz="2400" b="1" dirty="0">
                <a:solidFill>
                  <a:schemeClr val="accent1">
                    <a:lumMod val="50000"/>
                  </a:schemeClr>
                </a:solidFill>
              </a:rPr>
              <a:t>inactivés :</a:t>
            </a:r>
          </a:p>
          <a:p>
            <a:pPr marL="1187450" lvl="3" indent="-457200">
              <a:spcBef>
                <a:spcPts val="600"/>
              </a:spcBef>
              <a:buFont typeface="Wingdings" charset="2"/>
              <a:buChar char="Ø"/>
            </a:pPr>
            <a:r>
              <a:rPr lang="fr-FR" sz="2200" b="1" dirty="0"/>
              <a:t>Germes entiers (morts)</a:t>
            </a:r>
            <a:r>
              <a:rPr lang="fr-FR" sz="2000" dirty="0"/>
              <a:t> :</a:t>
            </a:r>
          </a:p>
          <a:p>
            <a:pPr marL="1425575" lvl="3" indent="-346075">
              <a:buFont typeface="Courier New"/>
              <a:buChar char="o"/>
            </a:pPr>
            <a:r>
              <a:rPr lang="fr-FR" sz="2000" i="1" dirty="0"/>
              <a:t>Viraux</a:t>
            </a:r>
            <a:r>
              <a:rPr lang="fr-FR" sz="2000" dirty="0"/>
              <a:t> : poliomyélite, hépatite A, rage, influenza</a:t>
            </a:r>
          </a:p>
          <a:p>
            <a:pPr marL="1425575" lvl="3" indent="-346075">
              <a:spcBef>
                <a:spcPts val="300"/>
              </a:spcBef>
              <a:buFont typeface="Courier New"/>
              <a:buChar char="o"/>
            </a:pPr>
            <a:r>
              <a:rPr lang="fr-FR" sz="2000" i="1" dirty="0"/>
              <a:t>Bactérien</a:t>
            </a:r>
            <a:r>
              <a:rPr lang="fr-FR" sz="2000" dirty="0"/>
              <a:t> : fièvre typhoïde, choléra, </a:t>
            </a:r>
            <a:r>
              <a:rPr lang="fr-FR" sz="2000" dirty="0" err="1"/>
              <a:t>pertussis</a:t>
            </a:r>
            <a:r>
              <a:rPr lang="fr-FR" sz="2000" dirty="0"/>
              <a:t>, peste</a:t>
            </a:r>
          </a:p>
          <a:p>
            <a:pPr marL="1187450" lvl="3" indent="-457200">
              <a:spcBef>
                <a:spcPts val="600"/>
              </a:spcBef>
              <a:buFont typeface="Wingdings" charset="2"/>
              <a:buChar char="Ø"/>
            </a:pPr>
            <a:r>
              <a:rPr lang="fr-FR" sz="2200" b="1" dirty="0"/>
              <a:t>Sous-unités purifiées (protéine, polysaccharide)</a:t>
            </a:r>
            <a:r>
              <a:rPr lang="fr-FR" sz="2000" dirty="0"/>
              <a:t>: tétanos, diphtérie, coqueluche, hépatite B</a:t>
            </a:r>
          </a:p>
        </p:txBody>
      </p:sp>
    </p:spTree>
    <p:extLst>
      <p:ext uri="{BB962C8B-B14F-4D97-AF65-F5344CB8AC3E}">
        <p14:creationId xmlns:p14="http://schemas.microsoft.com/office/powerpoint/2010/main" val="244360561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45392</TotalTime>
  <Words>1498</Words>
  <Application>Microsoft Macintosh PowerPoint</Application>
  <PresentationFormat>Affichage à l'écran (4:3)</PresentationFormat>
  <Paragraphs>210</Paragraphs>
  <Slides>19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Courier New</vt:lpstr>
      <vt:lpstr>Gill Sans</vt:lpstr>
      <vt:lpstr>Helvetica</vt:lpstr>
      <vt:lpstr>Palatino</vt:lpstr>
      <vt:lpstr>Wingdings</vt:lpstr>
      <vt:lpstr>Office Theme</vt:lpstr>
      <vt:lpstr>Principes de base de la vaccination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Transplantation immunology</dc:title>
  <dc:creator>ap d</dc:creator>
  <cp:lastModifiedBy>Utilisateur de Microsoft Office</cp:lastModifiedBy>
  <cp:revision>3450</cp:revision>
  <dcterms:created xsi:type="dcterms:W3CDTF">2017-12-06T11:44:17Z</dcterms:created>
  <dcterms:modified xsi:type="dcterms:W3CDTF">2020-01-28T10:09:01Z</dcterms:modified>
</cp:coreProperties>
</file>