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334" r:id="rId2"/>
    <p:sldId id="333" r:id="rId3"/>
    <p:sldId id="331" r:id="rId4"/>
    <p:sldId id="330" r:id="rId5"/>
    <p:sldId id="304" r:id="rId6"/>
    <p:sldId id="260" r:id="rId7"/>
    <p:sldId id="262" r:id="rId8"/>
    <p:sldId id="263" r:id="rId9"/>
    <p:sldId id="308" r:id="rId10"/>
    <p:sldId id="305" r:id="rId11"/>
    <p:sldId id="267" r:id="rId12"/>
    <p:sldId id="268" r:id="rId13"/>
    <p:sldId id="271" r:id="rId14"/>
    <p:sldId id="272" r:id="rId15"/>
    <p:sldId id="273" r:id="rId16"/>
    <p:sldId id="274" r:id="rId17"/>
    <p:sldId id="275" r:id="rId18"/>
    <p:sldId id="276" r:id="rId19"/>
    <p:sldId id="278" r:id="rId20"/>
    <p:sldId id="280" r:id="rId21"/>
    <p:sldId id="281" r:id="rId22"/>
    <p:sldId id="282" r:id="rId23"/>
    <p:sldId id="307" r:id="rId24"/>
    <p:sldId id="309" r:id="rId25"/>
    <p:sldId id="310" r:id="rId26"/>
    <p:sldId id="332" r:id="rId27"/>
    <p:sldId id="312" r:id="rId28"/>
    <p:sldId id="335" r:id="rId29"/>
    <p:sldId id="327" r:id="rId30"/>
    <p:sldId id="336" r:id="rId31"/>
    <p:sldId id="314" r:id="rId32"/>
    <p:sldId id="315" r:id="rId33"/>
    <p:sldId id="337" r:id="rId34"/>
    <p:sldId id="317" r:id="rId35"/>
    <p:sldId id="318" r:id="rId36"/>
    <p:sldId id="319" r:id="rId37"/>
    <p:sldId id="321" r:id="rId38"/>
    <p:sldId id="338" r:id="rId39"/>
    <p:sldId id="323" r:id="rId40"/>
    <p:sldId id="324" r:id="rId41"/>
    <p:sldId id="32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1" d="100"/>
          <a:sy n="121" d="100"/>
        </p:scale>
        <p:origin x="12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E3238-00BD-014E-BEE3-F340FC4C108A}" type="datetimeFigureOut">
              <a:rPr lang="en-US" smtClean="0"/>
              <a:t>5/8/2018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32F510-C88C-C045-8B53-8E52D28C5FCA}" type="slidenum">
              <a:rPr lang="en-US" smtClean="0"/>
              <a:t>‹#›</a:t>
            </a:fld>
            <a:endParaRPr lang="en-US"/>
          </a:p>
        </p:txBody>
      </p:sp>
    </p:spTree>
    <p:extLst>
      <p:ext uri="{BB962C8B-B14F-4D97-AF65-F5344CB8AC3E}">
        <p14:creationId xmlns:p14="http://schemas.microsoft.com/office/powerpoint/2010/main" val="5150278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Immediate HS is a rapid Immunologic</a:t>
            </a:r>
            <a:r>
              <a:rPr lang="en-GB" baseline="0" noProof="0" dirty="0" smtClean="0"/>
              <a:t> reaction occurring after the combination of an antigen with an antibody bound to mast cells in a previously sensitized individual. </a:t>
            </a:r>
          </a:p>
        </p:txBody>
      </p:sp>
      <p:sp>
        <p:nvSpPr>
          <p:cNvPr id="4" name="Slide Number Placeholder 3"/>
          <p:cNvSpPr>
            <a:spLocks noGrp="1"/>
          </p:cNvSpPr>
          <p:nvPr>
            <p:ph type="sldNum" sz="quarter" idx="10"/>
          </p:nvPr>
        </p:nvSpPr>
        <p:spPr/>
        <p:txBody>
          <a:bodyPr/>
          <a:lstStyle/>
          <a:p>
            <a:fld id="{FC6519DE-1302-9E49-ABA8-23C06067CEAA}" type="slidenum">
              <a:rPr lang="en-US" smtClean="0"/>
              <a:t>8</a:t>
            </a:fld>
            <a:endParaRPr lang="en-US"/>
          </a:p>
        </p:txBody>
      </p:sp>
    </p:spTree>
    <p:extLst>
      <p:ext uri="{BB962C8B-B14F-4D97-AF65-F5344CB8AC3E}">
        <p14:creationId xmlns:p14="http://schemas.microsoft.com/office/powerpoint/2010/main" val="1783623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6519DE-1302-9E49-ABA8-23C06067CEAA}" type="slidenum">
              <a:rPr lang="en-US" smtClean="0"/>
              <a:pPr/>
              <a:t>35</a:t>
            </a:fld>
            <a:endParaRPr lang="en-US"/>
          </a:p>
        </p:txBody>
      </p:sp>
    </p:spTree>
    <p:extLst>
      <p:ext uri="{BB962C8B-B14F-4D97-AF65-F5344CB8AC3E}">
        <p14:creationId xmlns:p14="http://schemas.microsoft.com/office/powerpoint/2010/main" val="1090987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Mechanisms of T cell–mediated (type IV) hypersensitivity reactions. </a:t>
            </a:r>
            <a:r>
              <a:rPr lang="en-US" b="1" dirty="0" smtClean="0"/>
              <a:t>A,</a:t>
            </a:r>
            <a:r>
              <a:rPr lang="en-US" dirty="0" smtClean="0"/>
              <a:t> CD4+ T</a:t>
            </a:r>
            <a:r>
              <a:rPr lang="en-US" baseline="-25000" dirty="0" smtClean="0"/>
              <a:t>H</a:t>
            </a:r>
            <a:r>
              <a:rPr lang="en-US" dirty="0" smtClean="0"/>
              <a:t>1 cells (and sometimes CD8+ T cells, not shown) respond to tissue antigens by secreting cytokines that stimulate inflammation and activate phagocytes, leading to tissue injury. CD4+ T</a:t>
            </a:r>
            <a:r>
              <a:rPr lang="en-US" baseline="-25000" dirty="0" smtClean="0"/>
              <a:t>H</a:t>
            </a:r>
            <a:r>
              <a:rPr lang="en-US" dirty="0" smtClean="0"/>
              <a:t>17 cells contribute to inflammation by recruiting neutrophils (and, to a lesser extent, monocytes). </a:t>
            </a:r>
            <a:r>
              <a:rPr lang="en-US" b="1" dirty="0" smtClean="0"/>
              <a:t>B,</a:t>
            </a:r>
            <a:r>
              <a:rPr lang="en-US" dirty="0" smtClean="0"/>
              <a:t> In some diseases, CD8+ cytotoxic T lymphocytes (CTLs) directly kill tissue cells. APC, Antigen-presenting cell. </a:t>
            </a:r>
          </a:p>
          <a:p>
            <a:endParaRPr lang="en-US" dirty="0"/>
          </a:p>
        </p:txBody>
      </p:sp>
      <p:sp>
        <p:nvSpPr>
          <p:cNvPr id="4" name="Slide Number Placeholder 3"/>
          <p:cNvSpPr>
            <a:spLocks noGrp="1"/>
          </p:cNvSpPr>
          <p:nvPr>
            <p:ph type="sldNum" sz="quarter" idx="10"/>
          </p:nvPr>
        </p:nvSpPr>
        <p:spPr/>
        <p:txBody>
          <a:bodyPr/>
          <a:lstStyle/>
          <a:p>
            <a:fld id="{E38C76A7-79E6-3A4F-AB98-3BB0F61BEB66}" type="slidenum">
              <a:rPr lang="en-US" smtClean="0"/>
              <a:pPr/>
              <a:t>37</a:t>
            </a:fld>
            <a:endParaRPr lang="en-US"/>
          </a:p>
        </p:txBody>
      </p:sp>
    </p:spTree>
    <p:extLst>
      <p:ext uri="{BB962C8B-B14F-4D97-AF65-F5344CB8AC3E}">
        <p14:creationId xmlns:p14="http://schemas.microsoft.com/office/powerpoint/2010/main" val="548289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Helvetica"/>
                <a:cs typeface="Helvetica"/>
              </a:rPr>
              <a:t>CD4</a:t>
            </a:r>
            <a:r>
              <a:rPr lang="en-US" baseline="30000" dirty="0" smtClean="0">
                <a:latin typeface="Helvetica"/>
                <a:cs typeface="Helvetica"/>
              </a:rPr>
              <a:t>+</a:t>
            </a:r>
            <a:r>
              <a:rPr lang="en-US" dirty="0" smtClean="0">
                <a:latin typeface="Helvetica"/>
                <a:cs typeface="Helvetica"/>
              </a:rPr>
              <a:t> and CD8</a:t>
            </a:r>
            <a:r>
              <a:rPr lang="en-US" baseline="30000" dirty="0" smtClean="0">
                <a:latin typeface="Helvetica"/>
                <a:cs typeface="Helvetica"/>
              </a:rPr>
              <a:t>+</a:t>
            </a:r>
            <a:r>
              <a:rPr lang="en-US" dirty="0" smtClean="0">
                <a:latin typeface="Helvetica"/>
                <a:cs typeface="Helvetica"/>
              </a:rPr>
              <a:t> </a:t>
            </a:r>
            <a:r>
              <a:rPr lang="en-US" dirty="0" err="1" smtClean="0">
                <a:latin typeface="Helvetica"/>
                <a:cs typeface="Helvetica"/>
              </a:rPr>
              <a:t>autoreactive</a:t>
            </a:r>
            <a:r>
              <a:rPr lang="en-US" dirty="0" smtClean="0">
                <a:latin typeface="Helvetica"/>
                <a:cs typeface="Helvetica"/>
              </a:rPr>
              <a:t> T cells against pancreatic islet beta cells </a:t>
            </a:r>
            <a:r>
              <a:rPr lang="en-US" dirty="0" smtClean="0">
                <a:latin typeface="Helvetica"/>
                <a:cs typeface="Helvetica"/>
                <a:sym typeface="Wingdings"/>
              </a:rPr>
              <a:t> destruction  inability to secrete insulin and balance glucose levels</a:t>
            </a:r>
            <a:endParaRPr lang="en-US" dirty="0" smtClean="0">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Insulin</a:t>
            </a:r>
            <a:r>
              <a:rPr lang="en-US" baseline="0" dirty="0" smtClean="0"/>
              <a:t> producing beta cells of the pancreas release </a:t>
            </a:r>
            <a:r>
              <a:rPr lang="en-US" baseline="0" dirty="0" err="1" smtClean="0"/>
              <a:t>exosomes</a:t>
            </a:r>
            <a:r>
              <a:rPr lang="en-US" baseline="0" dirty="0" smtClean="0"/>
              <a:t> which are taken up by dendritic cells. Dendritic cells present the </a:t>
            </a:r>
            <a:r>
              <a:rPr lang="en-US" baseline="0" dirty="0" err="1" smtClean="0"/>
              <a:t>exosome</a:t>
            </a:r>
            <a:r>
              <a:rPr lang="en-US" baseline="0" dirty="0" smtClean="0"/>
              <a:t> contents to self-reactive T cells, which recognize the proteins as “enemies” and thus attack the cells producing them</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Th1 </a:t>
            </a:r>
            <a:r>
              <a:rPr lang="en-US" dirty="0" err="1" smtClean="0"/>
              <a:t>Teclls</a:t>
            </a:r>
            <a:r>
              <a:rPr lang="en-US" dirty="0" smtClean="0"/>
              <a:t> mainly + TNF and IL-1 + autoantibodies</a:t>
            </a:r>
            <a:r>
              <a:rPr lang="en-US" baseline="0" dirty="0" smtClean="0"/>
              <a:t> against beta cells</a:t>
            </a:r>
            <a:endParaRPr lang="en-US" dirty="0"/>
          </a:p>
        </p:txBody>
      </p:sp>
      <p:sp>
        <p:nvSpPr>
          <p:cNvPr id="4" name="Slide Number Placeholder 3"/>
          <p:cNvSpPr>
            <a:spLocks noGrp="1"/>
          </p:cNvSpPr>
          <p:nvPr>
            <p:ph type="sldNum" sz="quarter" idx="10"/>
          </p:nvPr>
        </p:nvSpPr>
        <p:spPr/>
        <p:txBody>
          <a:bodyPr/>
          <a:lstStyle/>
          <a:p>
            <a:fld id="{FC6519DE-1302-9E49-ABA8-23C06067CEAA}" type="slidenum">
              <a:rPr lang="en-US" smtClean="0"/>
              <a:pPr/>
              <a:t>39</a:t>
            </a:fld>
            <a:endParaRPr lang="en-US"/>
          </a:p>
        </p:txBody>
      </p:sp>
    </p:spTree>
    <p:extLst>
      <p:ext uri="{BB962C8B-B14F-4D97-AF65-F5344CB8AC3E}">
        <p14:creationId xmlns:p14="http://schemas.microsoft.com/office/powerpoint/2010/main" val="3543415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Phases of immediate hypersensitivity reactions. </a:t>
            </a:r>
            <a:r>
              <a:rPr lang="en-US" b="1" dirty="0" smtClean="0"/>
              <a:t>A,</a:t>
            </a:r>
            <a:r>
              <a:rPr lang="en-US" dirty="0" smtClean="0"/>
              <a:t> Kinetics of the immediate and late-phase reactions. The immediate vascular and smooth muscle reaction to allergen develops within minutes after challenge (allergen exposure in a previously sensitized individual), and the late-phase reaction develops 2 to 24 hours later. The immediate reaction </a:t>
            </a:r>
            <a:r>
              <a:rPr lang="en-US" b="1" dirty="0" smtClean="0"/>
              <a:t>(B)</a:t>
            </a:r>
            <a:r>
              <a:rPr lang="en-US" dirty="0" smtClean="0"/>
              <a:t> is characterized by vasodilation, congestion, and edema, and the late-phase reaction </a:t>
            </a:r>
            <a:r>
              <a:rPr lang="en-US" b="1" dirty="0" smtClean="0"/>
              <a:t>(C)</a:t>
            </a:r>
            <a:r>
              <a:rPr lang="en-US" dirty="0" smtClean="0"/>
              <a:t> is characterized by an inflammatory infiltrate rich in </a:t>
            </a:r>
            <a:r>
              <a:rPr lang="en-US" b="1" dirty="0" err="1" smtClean="0"/>
              <a:t>eosinophils</a:t>
            </a:r>
            <a:r>
              <a:rPr lang="en-US" dirty="0" smtClean="0"/>
              <a:t>, neutrophils, and T cells. </a:t>
            </a:r>
          </a:p>
          <a:p>
            <a:endParaRPr lang="fr-FR" dirty="0"/>
          </a:p>
        </p:txBody>
      </p:sp>
      <p:sp>
        <p:nvSpPr>
          <p:cNvPr id="4" name="Slide Number Placeholder 3"/>
          <p:cNvSpPr>
            <a:spLocks noGrp="1"/>
          </p:cNvSpPr>
          <p:nvPr>
            <p:ph type="sldNum" sz="quarter" idx="10"/>
          </p:nvPr>
        </p:nvSpPr>
        <p:spPr/>
        <p:txBody>
          <a:bodyPr/>
          <a:lstStyle/>
          <a:p>
            <a:fld id="{FC6519DE-1302-9E49-ABA8-23C06067CEAA}" type="slidenum">
              <a:rPr lang="en-US" smtClean="0"/>
              <a:t>10</a:t>
            </a:fld>
            <a:endParaRPr lang="en-US"/>
          </a:p>
        </p:txBody>
      </p:sp>
    </p:spTree>
    <p:extLst>
      <p:ext uri="{BB962C8B-B14F-4D97-AF65-F5344CB8AC3E}">
        <p14:creationId xmlns:p14="http://schemas.microsoft.com/office/powerpoint/2010/main" val="349283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Add</a:t>
            </a:r>
            <a:r>
              <a:rPr lang="fr-FR" dirty="0" smtClean="0"/>
              <a:t> </a:t>
            </a:r>
            <a:r>
              <a:rPr lang="fr-FR" dirty="0" err="1" smtClean="0"/>
              <a:t>child</a:t>
            </a:r>
            <a:r>
              <a:rPr lang="fr-FR" dirty="0" smtClean="0"/>
              <a:t> photo</a:t>
            </a:r>
            <a:endParaRPr lang="fr-FR" dirty="0"/>
          </a:p>
        </p:txBody>
      </p:sp>
      <p:sp>
        <p:nvSpPr>
          <p:cNvPr id="4" name="Slide Number Placeholder 3"/>
          <p:cNvSpPr>
            <a:spLocks noGrp="1"/>
          </p:cNvSpPr>
          <p:nvPr>
            <p:ph type="sldNum" sz="quarter" idx="10"/>
          </p:nvPr>
        </p:nvSpPr>
        <p:spPr/>
        <p:txBody>
          <a:bodyPr/>
          <a:lstStyle/>
          <a:p>
            <a:fld id="{FC6519DE-1302-9E49-ABA8-23C06067CEAA}" type="slidenum">
              <a:rPr lang="en-US" smtClean="0"/>
              <a:t>17</a:t>
            </a:fld>
            <a:endParaRPr lang="en-US"/>
          </a:p>
        </p:txBody>
      </p:sp>
    </p:spTree>
    <p:extLst>
      <p:ext uri="{BB962C8B-B14F-4D97-AF65-F5344CB8AC3E}">
        <p14:creationId xmlns:p14="http://schemas.microsoft.com/office/powerpoint/2010/main" val="19108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IgM</a:t>
            </a:r>
            <a:r>
              <a:rPr lang="en-US" baseline="0" dirty="0" smtClean="0"/>
              <a:t> and </a:t>
            </a:r>
            <a:r>
              <a:rPr lang="en-US" baseline="0" dirty="0" err="1" smtClean="0"/>
              <a:t>IgG</a:t>
            </a:r>
            <a:r>
              <a:rPr lang="en-US" baseline="0" dirty="0" smtClean="0"/>
              <a:t> </a:t>
            </a:r>
          </a:p>
          <a:p>
            <a:r>
              <a:rPr lang="en-US" baseline="0" dirty="0" smtClean="0"/>
              <a:t>-&gt; promote phagocytosis</a:t>
            </a:r>
          </a:p>
          <a:p>
            <a:r>
              <a:rPr lang="en-US" dirty="0" smtClean="0"/>
              <a:t>-&gt; induce</a:t>
            </a:r>
            <a:r>
              <a:rPr lang="en-US" baseline="0" dirty="0" smtClean="0"/>
              <a:t> inflammation</a:t>
            </a:r>
          </a:p>
          <a:p>
            <a:r>
              <a:rPr lang="en-US" baseline="0" dirty="0" smtClean="0"/>
              <a:t>-&gt; may interfere with functions of cells by binding to essential molecules and receptors</a:t>
            </a:r>
            <a:endParaRPr lang="en-US" dirty="0"/>
          </a:p>
        </p:txBody>
      </p:sp>
      <p:sp>
        <p:nvSpPr>
          <p:cNvPr id="4" name="Slide Number Placeholder 3"/>
          <p:cNvSpPr>
            <a:spLocks noGrp="1"/>
          </p:cNvSpPr>
          <p:nvPr>
            <p:ph type="sldNum" sz="quarter" idx="10"/>
          </p:nvPr>
        </p:nvSpPr>
        <p:spPr/>
        <p:txBody>
          <a:bodyPr/>
          <a:lstStyle/>
          <a:p>
            <a:fld id="{FC6519DE-1302-9E49-ABA8-23C06067CEAA}" type="slidenum">
              <a:rPr lang="en-US" smtClean="0"/>
              <a:pPr/>
              <a:t>27</a:t>
            </a:fld>
            <a:endParaRPr lang="en-US"/>
          </a:p>
        </p:txBody>
      </p:sp>
    </p:spTree>
    <p:extLst>
      <p:ext uri="{BB962C8B-B14F-4D97-AF65-F5344CB8AC3E}">
        <p14:creationId xmlns:p14="http://schemas.microsoft.com/office/powerpoint/2010/main" val="1919998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C3b: </a:t>
            </a:r>
            <a:r>
              <a:rPr lang="en-US" dirty="0" err="1" smtClean="0"/>
              <a:t>opsonisation</a:t>
            </a:r>
            <a:r>
              <a:rPr lang="en-US" dirty="0" smtClean="0"/>
              <a:t> for phagocytosis</a:t>
            </a:r>
          </a:p>
          <a:p>
            <a:endParaRPr lang="en-US" dirty="0" smtClean="0"/>
          </a:p>
          <a:p>
            <a:r>
              <a:rPr lang="en-US" dirty="0" smtClean="0"/>
              <a:t>Mechanisms of antibody-mediated injury.</a:t>
            </a:r>
            <a:endParaRPr lang="en-US" dirty="0"/>
          </a:p>
        </p:txBody>
      </p:sp>
      <p:sp>
        <p:nvSpPr>
          <p:cNvPr id="4" name="Slide Number Placeholder 3"/>
          <p:cNvSpPr>
            <a:spLocks noGrp="1"/>
          </p:cNvSpPr>
          <p:nvPr>
            <p:ph type="sldNum" sz="quarter" idx="10"/>
          </p:nvPr>
        </p:nvSpPr>
        <p:spPr/>
        <p:txBody>
          <a:bodyPr/>
          <a:lstStyle/>
          <a:p>
            <a:fld id="{FC6519DE-1302-9E49-ABA8-23C06067CEAA}" type="slidenum">
              <a:rPr lang="en-US" smtClean="0"/>
              <a:pPr/>
              <a:t>28</a:t>
            </a:fld>
            <a:endParaRPr lang="en-US"/>
          </a:p>
        </p:txBody>
      </p:sp>
    </p:spTree>
    <p:extLst>
      <p:ext uri="{BB962C8B-B14F-4D97-AF65-F5344CB8AC3E}">
        <p14:creationId xmlns:p14="http://schemas.microsoft.com/office/powerpoint/2010/main" val="237387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C5a C3a </a:t>
            </a:r>
            <a:r>
              <a:rPr lang="en-US" dirty="0" err="1" smtClean="0"/>
              <a:t>mediateurs</a:t>
            </a:r>
            <a:r>
              <a:rPr lang="en-US" dirty="0" smtClean="0"/>
              <a:t> </a:t>
            </a:r>
            <a:r>
              <a:rPr lang="en-US" dirty="0" err="1" smtClean="0"/>
              <a:t>puissants</a:t>
            </a:r>
            <a:r>
              <a:rPr lang="en-US" dirty="0" smtClean="0"/>
              <a:t> inflammation</a:t>
            </a:r>
          </a:p>
        </p:txBody>
      </p:sp>
      <p:sp>
        <p:nvSpPr>
          <p:cNvPr id="4" name="Slide Number Placeholder 3"/>
          <p:cNvSpPr>
            <a:spLocks noGrp="1"/>
          </p:cNvSpPr>
          <p:nvPr>
            <p:ph type="sldNum" sz="quarter" idx="10"/>
          </p:nvPr>
        </p:nvSpPr>
        <p:spPr/>
        <p:txBody>
          <a:bodyPr/>
          <a:lstStyle/>
          <a:p>
            <a:fld id="{FC6519DE-1302-9E49-ABA8-23C06067CEAA}" type="slidenum">
              <a:rPr lang="en-US" smtClean="0"/>
              <a:pPr/>
              <a:t>29</a:t>
            </a:fld>
            <a:endParaRPr lang="en-US"/>
          </a:p>
        </p:txBody>
      </p:sp>
    </p:spTree>
    <p:extLst>
      <p:ext uri="{BB962C8B-B14F-4D97-AF65-F5344CB8AC3E}">
        <p14:creationId xmlns:p14="http://schemas.microsoft.com/office/powerpoint/2010/main" val="2373870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C5a C3a </a:t>
            </a:r>
            <a:r>
              <a:rPr lang="en-US" dirty="0" err="1" smtClean="0"/>
              <a:t>mediateurs</a:t>
            </a:r>
            <a:r>
              <a:rPr lang="en-US" dirty="0" smtClean="0"/>
              <a:t> </a:t>
            </a:r>
            <a:r>
              <a:rPr lang="en-US" dirty="0" err="1" smtClean="0"/>
              <a:t>puissants</a:t>
            </a:r>
            <a:r>
              <a:rPr lang="en-US" dirty="0" smtClean="0"/>
              <a:t> inflammation</a:t>
            </a:r>
          </a:p>
        </p:txBody>
      </p:sp>
      <p:sp>
        <p:nvSpPr>
          <p:cNvPr id="4" name="Slide Number Placeholder 3"/>
          <p:cNvSpPr>
            <a:spLocks noGrp="1"/>
          </p:cNvSpPr>
          <p:nvPr>
            <p:ph type="sldNum" sz="quarter" idx="10"/>
          </p:nvPr>
        </p:nvSpPr>
        <p:spPr/>
        <p:txBody>
          <a:bodyPr/>
          <a:lstStyle/>
          <a:p>
            <a:fld id="{FC6519DE-1302-9E49-ABA8-23C06067CEAA}" type="slidenum">
              <a:rPr lang="en-US" smtClean="0"/>
              <a:pPr/>
              <a:t>30</a:t>
            </a:fld>
            <a:endParaRPr lang="en-US"/>
          </a:p>
        </p:txBody>
      </p:sp>
    </p:spTree>
    <p:extLst>
      <p:ext uri="{BB962C8B-B14F-4D97-AF65-F5344CB8AC3E}">
        <p14:creationId xmlns:p14="http://schemas.microsoft.com/office/powerpoint/2010/main" val="237387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Immune complexes are normal. Not</a:t>
            </a:r>
            <a:r>
              <a:rPr lang="en-US" baseline="0" dirty="0" smtClean="0"/>
              <a:t> well understood why sometimes becomes pathological. Can be circulating antigens or self antigen components. </a:t>
            </a:r>
          </a:p>
          <a:p>
            <a:endParaRPr lang="en-US" dirty="0" smtClean="0"/>
          </a:p>
          <a:p>
            <a:r>
              <a:rPr lang="en-US" dirty="0" smtClean="0"/>
              <a:t>Immune complex disease. The sequential phases in the induction of systemic immune complex–mediated diseases (type III hypersensitivity). </a:t>
            </a:r>
            <a:endParaRPr lang="en-US" dirty="0"/>
          </a:p>
        </p:txBody>
      </p:sp>
      <p:sp>
        <p:nvSpPr>
          <p:cNvPr id="4" name="Slide Number Placeholder 3"/>
          <p:cNvSpPr>
            <a:spLocks noGrp="1"/>
          </p:cNvSpPr>
          <p:nvPr>
            <p:ph type="sldNum" sz="quarter" idx="10"/>
          </p:nvPr>
        </p:nvSpPr>
        <p:spPr/>
        <p:txBody>
          <a:bodyPr/>
          <a:lstStyle/>
          <a:p>
            <a:fld id="{FC6519DE-1302-9E49-ABA8-23C06067CEAA}" type="slidenum">
              <a:rPr lang="en-US" smtClean="0"/>
              <a:pPr/>
              <a:t>33</a:t>
            </a:fld>
            <a:endParaRPr lang="en-US"/>
          </a:p>
        </p:txBody>
      </p:sp>
    </p:spTree>
    <p:extLst>
      <p:ext uri="{BB962C8B-B14F-4D97-AF65-F5344CB8AC3E}">
        <p14:creationId xmlns:p14="http://schemas.microsoft.com/office/powerpoint/2010/main" val="385165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By Mikael</a:t>
            </a:r>
            <a:r>
              <a:rPr lang="en-US" baseline="0" dirty="0" smtClean="0"/>
              <a:t> </a:t>
            </a:r>
            <a:r>
              <a:rPr lang="en-US" baseline="0" dirty="0" err="1" smtClean="0"/>
              <a:t>Häggström</a:t>
            </a:r>
            <a:r>
              <a:rPr lang="en-US" baseline="0" dirty="0" smtClean="0"/>
              <a:t>, used with permission. All used images are in public domain.</a:t>
            </a:r>
            <a:endParaRPr lang="en-US" dirty="0"/>
          </a:p>
        </p:txBody>
      </p:sp>
      <p:sp>
        <p:nvSpPr>
          <p:cNvPr id="4" name="Espace réservé du numéro de diapositive 3"/>
          <p:cNvSpPr>
            <a:spLocks noGrp="1"/>
          </p:cNvSpPr>
          <p:nvPr>
            <p:ph type="sldNum" sz="quarter" idx="10"/>
          </p:nvPr>
        </p:nvSpPr>
        <p:spPr/>
        <p:txBody>
          <a:bodyPr/>
          <a:lstStyle/>
          <a:p>
            <a:fld id="{E38C76A7-79E6-3A4F-AB98-3BB0F61BEB66}"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H"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lang="en-US"/>
          </a:p>
        </p:txBody>
      </p:sp>
      <p:sp>
        <p:nvSpPr>
          <p:cNvPr id="4" name="Date Placeholder 3"/>
          <p:cNvSpPr>
            <a:spLocks noGrp="1"/>
          </p:cNvSpPr>
          <p:nvPr>
            <p:ph type="dt" sz="half" idx="10"/>
          </p:nvPr>
        </p:nvSpPr>
        <p:spPr/>
        <p:txBody>
          <a:bodyPr/>
          <a:lstStyle/>
          <a:p>
            <a:fld id="{4768B912-853F-F54A-918B-7CFA881FDA57}"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9700A-ED1E-8441-9D57-B896E27DAC87}" type="slidenum">
              <a:rPr lang="en-US" smtClean="0"/>
              <a:t>‹#›</a:t>
            </a:fld>
            <a:endParaRPr lang="en-US"/>
          </a:p>
        </p:txBody>
      </p:sp>
    </p:spTree>
    <p:extLst>
      <p:ext uri="{BB962C8B-B14F-4D97-AF65-F5344CB8AC3E}">
        <p14:creationId xmlns:p14="http://schemas.microsoft.com/office/powerpoint/2010/main" val="2690878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p>
            <a:fld id="{4768B912-853F-F54A-918B-7CFA881FDA57}"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9700A-ED1E-8441-9D57-B896E27DAC87}" type="slidenum">
              <a:rPr lang="en-US" smtClean="0"/>
              <a:t>‹#›</a:t>
            </a:fld>
            <a:endParaRPr lang="en-US"/>
          </a:p>
        </p:txBody>
      </p:sp>
    </p:spTree>
    <p:extLst>
      <p:ext uri="{BB962C8B-B14F-4D97-AF65-F5344CB8AC3E}">
        <p14:creationId xmlns:p14="http://schemas.microsoft.com/office/powerpoint/2010/main" val="170058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p>
            <a:fld id="{4768B912-853F-F54A-918B-7CFA881FDA57}"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9700A-ED1E-8441-9D57-B896E27DAC87}" type="slidenum">
              <a:rPr lang="en-US" smtClean="0"/>
              <a:t>‹#›</a:t>
            </a:fld>
            <a:endParaRPr lang="en-US"/>
          </a:p>
        </p:txBody>
      </p:sp>
    </p:spTree>
    <p:extLst>
      <p:ext uri="{BB962C8B-B14F-4D97-AF65-F5344CB8AC3E}">
        <p14:creationId xmlns:p14="http://schemas.microsoft.com/office/powerpoint/2010/main" val="329729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idx="1"/>
          </p:nvPr>
        </p:nvSpPr>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p>
            <a:fld id="{4768B912-853F-F54A-918B-7CFA881FDA57}"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9700A-ED1E-8441-9D57-B896E27DAC87}" type="slidenum">
              <a:rPr lang="en-US" smtClean="0"/>
              <a:t>‹#›</a:t>
            </a:fld>
            <a:endParaRPr lang="en-US"/>
          </a:p>
        </p:txBody>
      </p:sp>
    </p:spTree>
    <p:extLst>
      <p:ext uri="{BB962C8B-B14F-4D97-AF65-F5344CB8AC3E}">
        <p14:creationId xmlns:p14="http://schemas.microsoft.com/office/powerpoint/2010/main" val="240692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4" name="Date Placeholder 3"/>
          <p:cNvSpPr>
            <a:spLocks noGrp="1"/>
          </p:cNvSpPr>
          <p:nvPr>
            <p:ph type="dt" sz="half" idx="10"/>
          </p:nvPr>
        </p:nvSpPr>
        <p:spPr/>
        <p:txBody>
          <a:bodyPr/>
          <a:lstStyle/>
          <a:p>
            <a:fld id="{4768B912-853F-F54A-918B-7CFA881FDA57}"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9700A-ED1E-8441-9D57-B896E27DAC87}" type="slidenum">
              <a:rPr lang="en-US" smtClean="0"/>
              <a:t>‹#›</a:t>
            </a:fld>
            <a:endParaRPr lang="en-US"/>
          </a:p>
        </p:txBody>
      </p:sp>
    </p:spTree>
    <p:extLst>
      <p:ext uri="{BB962C8B-B14F-4D97-AF65-F5344CB8AC3E}">
        <p14:creationId xmlns:p14="http://schemas.microsoft.com/office/powerpoint/2010/main" val="117526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Date Placeholder 4"/>
          <p:cNvSpPr>
            <a:spLocks noGrp="1"/>
          </p:cNvSpPr>
          <p:nvPr>
            <p:ph type="dt" sz="half" idx="10"/>
          </p:nvPr>
        </p:nvSpPr>
        <p:spPr/>
        <p:txBody>
          <a:bodyPr/>
          <a:lstStyle/>
          <a:p>
            <a:fld id="{4768B912-853F-F54A-918B-7CFA881FDA57}"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F9700A-ED1E-8441-9D57-B896E27DAC87}" type="slidenum">
              <a:rPr lang="en-US" smtClean="0"/>
              <a:t>‹#›</a:t>
            </a:fld>
            <a:endParaRPr lang="en-US"/>
          </a:p>
        </p:txBody>
      </p:sp>
    </p:spTree>
    <p:extLst>
      <p:ext uri="{BB962C8B-B14F-4D97-AF65-F5344CB8AC3E}">
        <p14:creationId xmlns:p14="http://schemas.microsoft.com/office/powerpoint/2010/main" val="336220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7" name="Date Placeholder 6"/>
          <p:cNvSpPr>
            <a:spLocks noGrp="1"/>
          </p:cNvSpPr>
          <p:nvPr>
            <p:ph type="dt" sz="half" idx="10"/>
          </p:nvPr>
        </p:nvSpPr>
        <p:spPr/>
        <p:txBody>
          <a:bodyPr/>
          <a:lstStyle/>
          <a:p>
            <a:fld id="{4768B912-853F-F54A-918B-7CFA881FDA57}"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F9700A-ED1E-8441-9D57-B896E27DAC87}" type="slidenum">
              <a:rPr lang="en-US" smtClean="0"/>
              <a:t>‹#›</a:t>
            </a:fld>
            <a:endParaRPr lang="en-US"/>
          </a:p>
        </p:txBody>
      </p:sp>
    </p:spTree>
    <p:extLst>
      <p:ext uri="{BB962C8B-B14F-4D97-AF65-F5344CB8AC3E}">
        <p14:creationId xmlns:p14="http://schemas.microsoft.com/office/powerpoint/2010/main" val="190515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Date Placeholder 2"/>
          <p:cNvSpPr>
            <a:spLocks noGrp="1"/>
          </p:cNvSpPr>
          <p:nvPr>
            <p:ph type="dt" sz="half" idx="10"/>
          </p:nvPr>
        </p:nvSpPr>
        <p:spPr/>
        <p:txBody>
          <a:bodyPr/>
          <a:lstStyle/>
          <a:p>
            <a:fld id="{4768B912-853F-F54A-918B-7CFA881FDA57}"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F9700A-ED1E-8441-9D57-B896E27DAC87}" type="slidenum">
              <a:rPr lang="en-US" smtClean="0"/>
              <a:t>‹#›</a:t>
            </a:fld>
            <a:endParaRPr lang="en-US"/>
          </a:p>
        </p:txBody>
      </p:sp>
    </p:spTree>
    <p:extLst>
      <p:ext uri="{BB962C8B-B14F-4D97-AF65-F5344CB8AC3E}">
        <p14:creationId xmlns:p14="http://schemas.microsoft.com/office/powerpoint/2010/main" val="27085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8B912-853F-F54A-918B-7CFA881FDA57}"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F9700A-ED1E-8441-9D57-B896E27DAC87}" type="slidenum">
              <a:rPr lang="en-US" smtClean="0"/>
              <a:t>‹#›</a:t>
            </a:fld>
            <a:endParaRPr lang="en-US"/>
          </a:p>
        </p:txBody>
      </p:sp>
    </p:spTree>
    <p:extLst>
      <p:ext uri="{BB962C8B-B14F-4D97-AF65-F5344CB8AC3E}">
        <p14:creationId xmlns:p14="http://schemas.microsoft.com/office/powerpoint/2010/main" val="63187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p>
            <a:fld id="{4768B912-853F-F54A-918B-7CFA881FDA57}"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F9700A-ED1E-8441-9D57-B896E27DAC87}" type="slidenum">
              <a:rPr lang="en-US" smtClean="0"/>
              <a:t>‹#›</a:t>
            </a:fld>
            <a:endParaRPr lang="en-US"/>
          </a:p>
        </p:txBody>
      </p:sp>
    </p:spTree>
    <p:extLst>
      <p:ext uri="{BB962C8B-B14F-4D97-AF65-F5344CB8AC3E}">
        <p14:creationId xmlns:p14="http://schemas.microsoft.com/office/powerpoint/2010/main" val="379592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p>
            <a:fld id="{4768B912-853F-F54A-918B-7CFA881FDA57}"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F9700A-ED1E-8441-9D57-B896E27DAC87}" type="slidenum">
              <a:rPr lang="en-US" smtClean="0"/>
              <a:t>‹#›</a:t>
            </a:fld>
            <a:endParaRPr lang="en-US"/>
          </a:p>
        </p:txBody>
      </p:sp>
    </p:spTree>
    <p:extLst>
      <p:ext uri="{BB962C8B-B14F-4D97-AF65-F5344CB8AC3E}">
        <p14:creationId xmlns:p14="http://schemas.microsoft.com/office/powerpoint/2010/main" val="18431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8B912-853F-F54A-918B-7CFA881FDA57}" type="datetimeFigureOut">
              <a:rPr lang="en-US" smtClean="0"/>
              <a:t>5/8/2018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9700A-ED1E-8441-9D57-B896E27DAC87}" type="slidenum">
              <a:rPr lang="en-US" smtClean="0"/>
              <a:t>‹#›</a:t>
            </a:fld>
            <a:endParaRPr lang="en-US"/>
          </a:p>
        </p:txBody>
      </p:sp>
    </p:spTree>
    <p:extLst>
      <p:ext uri="{BB962C8B-B14F-4D97-AF65-F5344CB8AC3E}">
        <p14:creationId xmlns:p14="http://schemas.microsoft.com/office/powerpoint/2010/main" val="754151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ncbi.nlm.nih.gov/pubmed/24388012" TargetMode="External"/><Relationship Id="rId13" Type="http://schemas.openxmlformats.org/officeDocument/2006/relationships/hyperlink" Target="https://en.wikipedia.org/wiki/International_Standard_Book_Number" TargetMode="External"/><Relationship Id="rId3" Type="http://schemas.openxmlformats.org/officeDocument/2006/relationships/hyperlink" Target="https://dx.doi.org/10.1056/NEJMcp1412282" TargetMode="External"/><Relationship Id="rId7" Type="http://schemas.openxmlformats.org/officeDocument/2006/relationships/hyperlink" Target="https://dx.doi.org/10.1016/j.jaci.2013.11.020" TargetMode="External"/><Relationship Id="rId12" Type="http://schemas.openxmlformats.org/officeDocument/2006/relationships/hyperlink" Target="https://books.google.ca/books?id=MWdT7W4_N8sC&amp;pg=PA199" TargetMode="External"/><Relationship Id="rId2" Type="http://schemas.openxmlformats.org/officeDocument/2006/relationships/hyperlink" Target="https://en.wikipedia.org/wiki/Digital_object_identifier" TargetMode="External"/><Relationship Id="rId1" Type="http://schemas.openxmlformats.org/officeDocument/2006/relationships/slideLayout" Target="../slideLayouts/slideLayout2.xml"/><Relationship Id="rId6" Type="http://schemas.openxmlformats.org/officeDocument/2006/relationships/hyperlink" Target="https://www.niaid.nih.gov/topics/foodAllergy/Documents/foodallergy.pdf" TargetMode="External"/><Relationship Id="rId11" Type="http://schemas.openxmlformats.org/officeDocument/2006/relationships/hyperlink" Target="http://www.ginasthma.org/uploads/users/files/GINA_Report2011_May4.pdf" TargetMode="External"/><Relationship Id="rId5" Type="http://schemas.openxmlformats.org/officeDocument/2006/relationships/hyperlink" Target="https://www.ncbi.nlm.nih.gov/pubmed/25629743" TargetMode="External"/><Relationship Id="rId15" Type="http://schemas.openxmlformats.org/officeDocument/2006/relationships/image" Target="../media/image3.png"/><Relationship Id="rId10" Type="http://schemas.openxmlformats.org/officeDocument/2006/relationships/hyperlink" Target="https://www.ncbi.nlm.nih.gov/pubmed/25006501" TargetMode="External"/><Relationship Id="rId4" Type="http://schemas.openxmlformats.org/officeDocument/2006/relationships/hyperlink" Target="https://en.wikipedia.org/wiki/PubMed_Identifier" TargetMode="External"/><Relationship Id="rId9" Type="http://schemas.openxmlformats.org/officeDocument/2006/relationships/hyperlink" Target="https://dx.doi.org/10.1155/2014/354250" TargetMode="External"/><Relationship Id="rId14" Type="http://schemas.openxmlformats.org/officeDocument/2006/relationships/hyperlink" Target="https://en.wikipedia.org/wiki/Special:BookSources/978-1-4511-4863-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fr-CH" dirty="0" smtClean="0">
                <a:latin typeface="Helvetica"/>
                <a:cs typeface="Helvetica"/>
              </a:rPr>
              <a:t>Hypersensibilités</a:t>
            </a:r>
            <a:endParaRPr lang="fr-CH" dirty="0">
              <a:latin typeface="Helvetica"/>
              <a:cs typeface="Helvetica"/>
            </a:endParaRPr>
          </a:p>
        </p:txBody>
      </p:sp>
      <p:sp>
        <p:nvSpPr>
          <p:cNvPr id="3" name="Subtitle 2"/>
          <p:cNvSpPr>
            <a:spLocks noGrp="1"/>
          </p:cNvSpPr>
          <p:nvPr>
            <p:ph type="subTitle" idx="1"/>
          </p:nvPr>
        </p:nvSpPr>
        <p:spPr>
          <a:xfrm>
            <a:off x="1371600" y="3142343"/>
            <a:ext cx="6400800" cy="1752600"/>
          </a:xfrm>
        </p:spPr>
        <p:txBody>
          <a:bodyPr>
            <a:normAutofit/>
          </a:bodyPr>
          <a:lstStyle/>
          <a:p>
            <a:endParaRPr lang="en-US" sz="1600" dirty="0">
              <a:latin typeface="Helvetica"/>
              <a:cs typeface="Helvetica"/>
            </a:endParaRPr>
          </a:p>
          <a:p>
            <a:endParaRPr lang="en-US" sz="1600" dirty="0" smtClean="0">
              <a:latin typeface="Helvetica"/>
              <a:cs typeface="Helvetica"/>
            </a:endParaRPr>
          </a:p>
          <a:p>
            <a:r>
              <a:rPr lang="en-US" sz="1600" dirty="0" smtClean="0">
                <a:latin typeface="Helvetica"/>
                <a:cs typeface="Helvetica"/>
              </a:rPr>
              <a:t>Adrian Duval</a:t>
            </a:r>
          </a:p>
          <a:p>
            <a:r>
              <a:rPr lang="en-US" sz="1600" dirty="0" err="1" smtClean="0">
                <a:latin typeface="Helvetica"/>
                <a:cs typeface="Helvetica"/>
              </a:rPr>
              <a:t>Adrian.duval@unil.ch</a:t>
            </a:r>
            <a:endParaRPr lang="en-US" sz="1600" dirty="0">
              <a:latin typeface="Helvetica"/>
              <a:cs typeface="Helvetica"/>
            </a:endParaRPr>
          </a:p>
        </p:txBody>
      </p:sp>
      <p:pic>
        <p:nvPicPr>
          <p:cNvPr id="4" name="Picture 3" descr="EPFL_LOG_RVB-55.T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68700" y="5450115"/>
            <a:ext cx="1986280" cy="960120"/>
          </a:xfrm>
          <a:prstGeom prst="rect">
            <a:avLst/>
          </a:prstGeom>
        </p:spPr>
      </p:pic>
      <p:sp>
        <p:nvSpPr>
          <p:cNvPr id="7" name="Slide Number Placeholder 6"/>
          <p:cNvSpPr>
            <a:spLocks noGrp="1"/>
          </p:cNvSpPr>
          <p:nvPr>
            <p:ph type="sldNum" sz="quarter" idx="12"/>
          </p:nvPr>
        </p:nvSpPr>
        <p:spPr/>
        <p:txBody>
          <a:bodyPr/>
          <a:lstStyle/>
          <a:p>
            <a:fld id="{A74CFC7B-D8CB-2F42-8718-0E4EC4DEBC65}" type="slidenum">
              <a:rPr lang="en-US" smtClean="0"/>
              <a:t>1</a:t>
            </a:fld>
            <a:endParaRPr lang="en-US"/>
          </a:p>
        </p:txBody>
      </p:sp>
      <p:pic>
        <p:nvPicPr>
          <p:cNvPr id="6" name="Picture 5" descr="Logo_20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15"/>
            <a:ext cx="1398965" cy="988580"/>
          </a:xfrm>
          <a:prstGeom prst="rect">
            <a:avLst/>
          </a:prstGeom>
        </p:spPr>
      </p:pic>
    </p:spTree>
    <p:extLst>
      <p:ext uri="{BB962C8B-B14F-4D97-AF65-F5344CB8AC3E}">
        <p14:creationId xmlns:p14="http://schemas.microsoft.com/office/powerpoint/2010/main" val="3775991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p:cNvPicPr>
          <p:nvPr/>
        </p:nvPicPr>
        <p:blipFill>
          <a:blip r:embed="rId3">
            <a:extLst/>
          </a:blip>
          <a:stretch>
            <a:fillRect/>
          </a:stretch>
        </p:blipFill>
        <p:spPr>
          <a:xfrm>
            <a:off x="187668" y="328417"/>
            <a:ext cx="8768663" cy="1259287"/>
          </a:xfrm>
          <a:prstGeom prst="rect">
            <a:avLst/>
          </a:prstGeom>
          <a:effectLst/>
        </p:spPr>
      </p:pic>
      <p:sp>
        <p:nvSpPr>
          <p:cNvPr id="4" name="Slide Number Placeholder 3"/>
          <p:cNvSpPr>
            <a:spLocks noGrp="1"/>
          </p:cNvSpPr>
          <p:nvPr>
            <p:ph type="sldNum" sz="quarter" idx="12"/>
          </p:nvPr>
        </p:nvSpPr>
        <p:spPr/>
        <p:txBody>
          <a:bodyPr/>
          <a:lstStyle/>
          <a:p>
            <a:fld id="{A74CFC7B-D8CB-2F42-8718-0E4EC4DEBC65}" type="slidenum">
              <a:rPr lang="en-US" smtClean="0"/>
              <a:t>10</a:t>
            </a:fld>
            <a:endParaRPr lang="en-US"/>
          </a:p>
        </p:txBody>
      </p:sp>
      <p:grpSp>
        <p:nvGrpSpPr>
          <p:cNvPr id="58" name="Group 57"/>
          <p:cNvGrpSpPr/>
          <p:nvPr/>
        </p:nvGrpSpPr>
        <p:grpSpPr>
          <a:xfrm>
            <a:off x="1057950" y="1461523"/>
            <a:ext cx="6509953" cy="5158409"/>
            <a:chOff x="1057950" y="771099"/>
            <a:chExt cx="6509953" cy="5158409"/>
          </a:xfrm>
        </p:grpSpPr>
        <p:sp>
          <p:nvSpPr>
            <p:cNvPr id="55" name="Rectangle 54"/>
            <p:cNvSpPr/>
            <p:nvPr/>
          </p:nvSpPr>
          <p:spPr>
            <a:xfrm>
              <a:off x="3889236" y="1129739"/>
              <a:ext cx="3269694" cy="4167731"/>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623313" y="1134533"/>
              <a:ext cx="2278253" cy="4167731"/>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1854193" y="1845725"/>
              <a:ext cx="5317067" cy="3191598"/>
            </a:xfrm>
            <a:custGeom>
              <a:avLst/>
              <a:gdLst>
                <a:gd name="connsiteX0" fmla="*/ 0 w 5317067"/>
                <a:gd name="connsiteY0" fmla="*/ 3183475 h 3191598"/>
                <a:gd name="connsiteX1" fmla="*/ 1100667 w 5317067"/>
                <a:gd name="connsiteY1" fmla="*/ 8 h 3191598"/>
                <a:gd name="connsiteX2" fmla="*/ 1862667 w 5317067"/>
                <a:gd name="connsiteY2" fmla="*/ 3149608 h 3191598"/>
                <a:gd name="connsiteX3" fmla="*/ 3369734 w 5317067"/>
                <a:gd name="connsiteY3" fmla="*/ 1879608 h 3191598"/>
                <a:gd name="connsiteX4" fmla="*/ 5317067 w 5317067"/>
                <a:gd name="connsiteY4" fmla="*/ 2895608 h 3191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7067" h="3191598">
                  <a:moveTo>
                    <a:pt x="0" y="3183475"/>
                  </a:moveTo>
                  <a:cubicBezTo>
                    <a:pt x="395111" y="1594563"/>
                    <a:pt x="790223" y="5652"/>
                    <a:pt x="1100667" y="8"/>
                  </a:cubicBezTo>
                  <a:cubicBezTo>
                    <a:pt x="1411111" y="-5636"/>
                    <a:pt x="1484489" y="2836341"/>
                    <a:pt x="1862667" y="3149608"/>
                  </a:cubicBezTo>
                  <a:cubicBezTo>
                    <a:pt x="2240845" y="3462875"/>
                    <a:pt x="2794001" y="1921941"/>
                    <a:pt x="3369734" y="1879608"/>
                  </a:cubicBezTo>
                  <a:cubicBezTo>
                    <a:pt x="3945467" y="1837275"/>
                    <a:pt x="5317067" y="2895608"/>
                    <a:pt x="5317067" y="2895608"/>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Straight Arrow Connector 19"/>
            <p:cNvCxnSpPr/>
            <p:nvPr/>
          </p:nvCxnSpPr>
          <p:spPr>
            <a:xfrm flipV="1">
              <a:off x="1634060" y="1134533"/>
              <a:ext cx="0" cy="4182534"/>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1624303" y="5310297"/>
              <a:ext cx="5943600" cy="1"/>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854193" y="1417638"/>
              <a:ext cx="0" cy="3892659"/>
            </a:xfrm>
            <a:prstGeom prst="line">
              <a:avLst/>
            </a:prstGeom>
            <a:ln>
              <a:solidFill>
                <a:schemeClr val="tx1">
                  <a:lumMod val="50000"/>
                  <a:lumOff val="50000"/>
                </a:schemeClr>
              </a:solidFill>
              <a:prstDash val="dashDot"/>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752593" y="1078786"/>
              <a:ext cx="2231795" cy="353943"/>
            </a:xfrm>
            <a:prstGeom prst="rect">
              <a:avLst/>
            </a:prstGeom>
            <a:noFill/>
          </p:spPr>
          <p:txBody>
            <a:bodyPr wrap="none" rtlCol="0">
              <a:spAutoFit/>
            </a:bodyPr>
            <a:lstStyle/>
            <a:p>
              <a:r>
                <a:rPr lang="fr-CH" sz="1700" dirty="0" smtClean="0">
                  <a:solidFill>
                    <a:schemeClr val="tx1">
                      <a:lumMod val="50000"/>
                      <a:lumOff val="50000"/>
                    </a:schemeClr>
                  </a:solidFill>
                </a:rPr>
                <a:t>Exposition à </a:t>
              </a:r>
              <a:r>
                <a:rPr lang="fr-CH" sz="1700" dirty="0" smtClean="0">
                  <a:solidFill>
                    <a:schemeClr val="tx1">
                      <a:lumMod val="50000"/>
                      <a:lumOff val="50000"/>
                    </a:schemeClr>
                  </a:solidFill>
                </a:rPr>
                <a:t>l’allergène</a:t>
              </a:r>
              <a:endParaRPr lang="fr-CH" sz="1700" dirty="0">
                <a:solidFill>
                  <a:schemeClr val="tx1">
                    <a:lumMod val="50000"/>
                    <a:lumOff val="50000"/>
                  </a:schemeClr>
                </a:solidFill>
              </a:endParaRPr>
            </a:p>
          </p:txBody>
        </p:sp>
        <p:grpSp>
          <p:nvGrpSpPr>
            <p:cNvPr id="33" name="Group 32"/>
            <p:cNvGrpSpPr/>
            <p:nvPr/>
          </p:nvGrpSpPr>
          <p:grpSpPr>
            <a:xfrm>
              <a:off x="3643301" y="4902523"/>
              <a:ext cx="246925" cy="244486"/>
              <a:chOff x="2466441" y="4902523"/>
              <a:chExt cx="246925" cy="244486"/>
            </a:xfrm>
          </p:grpSpPr>
          <p:sp>
            <p:nvSpPr>
              <p:cNvPr id="32" name="Oval 31"/>
              <p:cNvSpPr/>
              <p:nvPr/>
            </p:nvSpPr>
            <p:spPr>
              <a:xfrm>
                <a:off x="2548367" y="4981865"/>
                <a:ext cx="87830" cy="88757"/>
              </a:xfrm>
              <a:prstGeom prst="ellipse">
                <a:avLst/>
              </a:prstGeom>
              <a:solidFill>
                <a:srgbClr val="F2DC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2466441" y="4902523"/>
                <a:ext cx="174513" cy="20320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2538853" y="4943809"/>
                <a:ext cx="174513" cy="20320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8" name="TextBox 37"/>
            <p:cNvSpPr txBox="1"/>
            <p:nvPr/>
          </p:nvSpPr>
          <p:spPr>
            <a:xfrm rot="16200000">
              <a:off x="-976988" y="3010393"/>
              <a:ext cx="4500764" cy="430887"/>
            </a:xfrm>
            <a:prstGeom prst="rect">
              <a:avLst/>
            </a:prstGeom>
            <a:noFill/>
          </p:spPr>
          <p:txBody>
            <a:bodyPr wrap="none" rtlCol="0">
              <a:spAutoFit/>
            </a:bodyPr>
            <a:lstStyle/>
            <a:p>
              <a:r>
                <a:rPr lang="fr-CH" sz="2200" dirty="0" smtClean="0"/>
                <a:t>Intensité des manifestations cliniques</a:t>
              </a:r>
              <a:endParaRPr lang="fr-CH" sz="2200" dirty="0"/>
            </a:p>
          </p:txBody>
        </p:sp>
        <p:sp>
          <p:nvSpPr>
            <p:cNvPr id="39" name="TextBox 38"/>
            <p:cNvSpPr txBox="1"/>
            <p:nvPr/>
          </p:nvSpPr>
          <p:spPr>
            <a:xfrm>
              <a:off x="2222005" y="5498621"/>
              <a:ext cx="4655466" cy="430887"/>
            </a:xfrm>
            <a:prstGeom prst="rect">
              <a:avLst/>
            </a:prstGeom>
            <a:noFill/>
          </p:spPr>
          <p:txBody>
            <a:bodyPr wrap="none" rtlCol="0">
              <a:spAutoFit/>
            </a:bodyPr>
            <a:lstStyle/>
            <a:p>
              <a:r>
                <a:rPr lang="fr-CH" sz="2200" dirty="0" smtClean="0"/>
                <a:t>Heures après </a:t>
              </a:r>
              <a:r>
                <a:rPr lang="fr-CH" sz="2200" dirty="0" smtClean="0"/>
                <a:t>l’exposition </a:t>
              </a:r>
              <a:r>
                <a:rPr lang="fr-CH" sz="2200" dirty="0" smtClean="0"/>
                <a:t>à l’allergène</a:t>
              </a:r>
              <a:endParaRPr lang="fr-CH" sz="2200" dirty="0"/>
            </a:p>
          </p:txBody>
        </p:sp>
        <p:cxnSp>
          <p:nvCxnSpPr>
            <p:cNvPr id="41" name="Straight Connector 40"/>
            <p:cNvCxnSpPr/>
            <p:nvPr/>
          </p:nvCxnSpPr>
          <p:spPr>
            <a:xfrm>
              <a:off x="3311117" y="5310297"/>
              <a:ext cx="0" cy="8252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202838" y="5310297"/>
              <a:ext cx="0" cy="8252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5275988" y="5302264"/>
              <a:ext cx="0" cy="8252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262960" y="5310297"/>
              <a:ext cx="0" cy="8252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7171260" y="5310297"/>
              <a:ext cx="0" cy="8252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3175037" y="5320703"/>
              <a:ext cx="288661" cy="338554"/>
            </a:xfrm>
            <a:prstGeom prst="rect">
              <a:avLst/>
            </a:prstGeom>
            <a:noFill/>
          </p:spPr>
          <p:txBody>
            <a:bodyPr wrap="none" rtlCol="0">
              <a:spAutoFit/>
            </a:bodyPr>
            <a:lstStyle/>
            <a:p>
              <a:r>
                <a:rPr lang="en-US" sz="1600" dirty="0" smtClean="0"/>
                <a:t>1</a:t>
              </a:r>
              <a:endParaRPr lang="en-US" sz="1600" dirty="0"/>
            </a:p>
          </p:txBody>
        </p:sp>
        <p:sp>
          <p:nvSpPr>
            <p:cNvPr id="49" name="TextBox 48"/>
            <p:cNvSpPr txBox="1"/>
            <p:nvPr/>
          </p:nvSpPr>
          <p:spPr>
            <a:xfrm>
              <a:off x="4069847" y="5320703"/>
              <a:ext cx="288661" cy="338554"/>
            </a:xfrm>
            <a:prstGeom prst="rect">
              <a:avLst/>
            </a:prstGeom>
            <a:noFill/>
          </p:spPr>
          <p:txBody>
            <a:bodyPr wrap="none" rtlCol="0">
              <a:spAutoFit/>
            </a:bodyPr>
            <a:lstStyle/>
            <a:p>
              <a:r>
                <a:rPr lang="en-US" sz="1600" dirty="0"/>
                <a:t>4</a:t>
              </a:r>
            </a:p>
          </p:txBody>
        </p:sp>
        <p:sp>
          <p:nvSpPr>
            <p:cNvPr id="50" name="TextBox 49"/>
            <p:cNvSpPr txBox="1"/>
            <p:nvPr/>
          </p:nvSpPr>
          <p:spPr>
            <a:xfrm>
              <a:off x="5131657" y="5324181"/>
              <a:ext cx="288661" cy="338554"/>
            </a:xfrm>
            <a:prstGeom prst="rect">
              <a:avLst/>
            </a:prstGeom>
            <a:noFill/>
          </p:spPr>
          <p:txBody>
            <a:bodyPr wrap="none" rtlCol="0">
              <a:spAutoFit/>
            </a:bodyPr>
            <a:lstStyle/>
            <a:p>
              <a:r>
                <a:rPr lang="en-US" sz="1600" dirty="0" smtClean="0"/>
                <a:t>8</a:t>
              </a:r>
              <a:endParaRPr lang="en-US" sz="1600" dirty="0"/>
            </a:p>
          </p:txBody>
        </p:sp>
        <p:sp>
          <p:nvSpPr>
            <p:cNvPr id="51" name="TextBox 50"/>
            <p:cNvSpPr txBox="1"/>
            <p:nvPr/>
          </p:nvSpPr>
          <p:spPr>
            <a:xfrm>
              <a:off x="6073269" y="5324181"/>
              <a:ext cx="392656" cy="338554"/>
            </a:xfrm>
            <a:prstGeom prst="rect">
              <a:avLst/>
            </a:prstGeom>
            <a:noFill/>
          </p:spPr>
          <p:txBody>
            <a:bodyPr wrap="none" rtlCol="0">
              <a:spAutoFit/>
            </a:bodyPr>
            <a:lstStyle/>
            <a:p>
              <a:pPr algn="ctr"/>
              <a:r>
                <a:rPr lang="en-US" sz="1600" dirty="0" smtClean="0"/>
                <a:t>16</a:t>
              </a:r>
              <a:endParaRPr lang="en-US" sz="1600" dirty="0"/>
            </a:p>
          </p:txBody>
        </p:sp>
        <p:sp>
          <p:nvSpPr>
            <p:cNvPr id="52" name="TextBox 51"/>
            <p:cNvSpPr txBox="1"/>
            <p:nvPr/>
          </p:nvSpPr>
          <p:spPr>
            <a:xfrm>
              <a:off x="6974932" y="5317067"/>
              <a:ext cx="392656" cy="338554"/>
            </a:xfrm>
            <a:prstGeom prst="rect">
              <a:avLst/>
            </a:prstGeom>
            <a:noFill/>
          </p:spPr>
          <p:txBody>
            <a:bodyPr wrap="none" rtlCol="0">
              <a:spAutoFit/>
            </a:bodyPr>
            <a:lstStyle/>
            <a:p>
              <a:pPr algn="ctr"/>
              <a:r>
                <a:rPr lang="en-US" sz="1600" dirty="0" smtClean="0"/>
                <a:t>20</a:t>
              </a:r>
              <a:endParaRPr lang="en-US" sz="1600" dirty="0"/>
            </a:p>
          </p:txBody>
        </p:sp>
        <p:sp>
          <p:nvSpPr>
            <p:cNvPr id="54" name="Rectangle 53"/>
            <p:cNvSpPr/>
            <p:nvPr/>
          </p:nvSpPr>
          <p:spPr>
            <a:xfrm>
              <a:off x="3682107" y="5297470"/>
              <a:ext cx="105308"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3609695" y="5189617"/>
              <a:ext cx="246925" cy="244486"/>
              <a:chOff x="2466441" y="4902523"/>
              <a:chExt cx="246925" cy="244486"/>
            </a:xfrm>
          </p:grpSpPr>
          <p:cxnSp>
            <p:nvCxnSpPr>
              <p:cNvPr id="36" name="Straight Connector 35"/>
              <p:cNvCxnSpPr/>
              <p:nvPr/>
            </p:nvCxnSpPr>
            <p:spPr>
              <a:xfrm flipH="1">
                <a:off x="2466441" y="4902523"/>
                <a:ext cx="174513" cy="20320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2538853" y="4943809"/>
                <a:ext cx="174513" cy="20320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6" name="TextBox 55"/>
            <p:cNvSpPr txBox="1"/>
            <p:nvPr/>
          </p:nvSpPr>
          <p:spPr>
            <a:xfrm>
              <a:off x="1611974" y="771099"/>
              <a:ext cx="2277262" cy="369332"/>
            </a:xfrm>
            <a:prstGeom prst="rect">
              <a:avLst/>
            </a:prstGeom>
            <a:solidFill>
              <a:schemeClr val="accent2">
                <a:lumMod val="20000"/>
                <a:lumOff val="80000"/>
              </a:schemeClr>
            </a:solidFill>
          </p:spPr>
          <p:txBody>
            <a:bodyPr wrap="square" rtlCol="0">
              <a:spAutoFit/>
            </a:bodyPr>
            <a:lstStyle/>
            <a:p>
              <a:pPr algn="ctr"/>
              <a:r>
                <a:rPr lang="fr-CH" dirty="0" smtClean="0">
                  <a:solidFill>
                    <a:schemeClr val="accent2">
                      <a:lumMod val="75000"/>
                    </a:schemeClr>
                  </a:solidFill>
                </a:rPr>
                <a:t>Réaction immédiate</a:t>
              </a:r>
              <a:endParaRPr lang="fr-CH" dirty="0">
                <a:solidFill>
                  <a:schemeClr val="accent2">
                    <a:lumMod val="75000"/>
                  </a:schemeClr>
                </a:solidFill>
              </a:endParaRPr>
            </a:p>
          </p:txBody>
        </p:sp>
        <p:sp>
          <p:nvSpPr>
            <p:cNvPr id="57" name="TextBox 56"/>
            <p:cNvSpPr txBox="1"/>
            <p:nvPr/>
          </p:nvSpPr>
          <p:spPr>
            <a:xfrm>
              <a:off x="3890226" y="771099"/>
              <a:ext cx="3268704" cy="369332"/>
            </a:xfrm>
            <a:prstGeom prst="rect">
              <a:avLst/>
            </a:prstGeom>
            <a:solidFill>
              <a:schemeClr val="accent6">
                <a:lumMod val="40000"/>
                <a:lumOff val="60000"/>
              </a:schemeClr>
            </a:solidFill>
          </p:spPr>
          <p:txBody>
            <a:bodyPr wrap="square" rtlCol="0">
              <a:spAutoFit/>
            </a:bodyPr>
            <a:lstStyle/>
            <a:p>
              <a:pPr algn="ctr"/>
              <a:r>
                <a:rPr lang="fr-CH" dirty="0" smtClean="0">
                  <a:solidFill>
                    <a:schemeClr val="accent6">
                      <a:lumMod val="75000"/>
                    </a:schemeClr>
                  </a:solidFill>
                </a:rPr>
                <a:t>Phase tardive de la réaction</a:t>
              </a:r>
              <a:endParaRPr lang="fr-CH" dirty="0">
                <a:solidFill>
                  <a:schemeClr val="accent6">
                    <a:lumMod val="75000"/>
                  </a:schemeClr>
                </a:solidFill>
              </a:endParaRPr>
            </a:p>
          </p:txBody>
        </p:sp>
      </p:grpSp>
      <p:sp>
        <p:nvSpPr>
          <p:cNvPr id="60" name="Title 1"/>
          <p:cNvSpPr>
            <a:spLocks noGrp="1"/>
          </p:cNvSpPr>
          <p:nvPr>
            <p:ph type="title"/>
          </p:nvPr>
        </p:nvSpPr>
        <p:spPr>
          <a:xfrm>
            <a:off x="457200" y="274638"/>
            <a:ext cx="8229600" cy="1143000"/>
          </a:xfrm>
        </p:spPr>
        <p:txBody>
          <a:bodyPr/>
          <a:lstStyle/>
          <a:p>
            <a:r>
              <a:rPr lang="fr-CH" dirty="0" smtClean="0">
                <a:latin typeface="Helvetica"/>
                <a:cs typeface="Helvetica"/>
              </a:rPr>
              <a:t>Timeline</a:t>
            </a:r>
            <a:endParaRPr lang="fr-CH" dirty="0">
              <a:latin typeface="Helvetica"/>
              <a:cs typeface="Helvetica"/>
            </a:endParaRPr>
          </a:p>
        </p:txBody>
      </p:sp>
    </p:spTree>
    <p:extLst>
      <p:ext uri="{BB962C8B-B14F-4D97-AF65-F5344CB8AC3E}">
        <p14:creationId xmlns:p14="http://schemas.microsoft.com/office/powerpoint/2010/main" val="759845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2">
            <a:extLst/>
          </a:blip>
          <a:stretch>
            <a:fillRect/>
          </a:stretch>
        </p:blipFill>
        <p:spPr>
          <a:xfrm>
            <a:off x="187668" y="150404"/>
            <a:ext cx="8768663" cy="1719559"/>
          </a:xfrm>
          <a:prstGeom prst="rect">
            <a:avLst/>
          </a:prstGeom>
          <a:effectLst/>
        </p:spPr>
      </p:pic>
      <p:sp>
        <p:nvSpPr>
          <p:cNvPr id="2" name="Title 1"/>
          <p:cNvSpPr>
            <a:spLocks noGrp="1"/>
          </p:cNvSpPr>
          <p:nvPr>
            <p:ph type="title"/>
          </p:nvPr>
        </p:nvSpPr>
        <p:spPr/>
        <p:txBody>
          <a:bodyPr>
            <a:normAutofit fontScale="90000"/>
          </a:bodyPr>
          <a:lstStyle/>
          <a:p>
            <a:r>
              <a:rPr lang="fr-CH" dirty="0" smtClean="0">
                <a:latin typeface="Helvetica"/>
                <a:cs typeface="Helvetica"/>
              </a:rPr>
              <a:t>– </a:t>
            </a:r>
            <a:r>
              <a:rPr lang="fr-CH" b="1" dirty="0" smtClean="0">
                <a:latin typeface="Helvetica"/>
                <a:cs typeface="Helvetica"/>
              </a:rPr>
              <a:t>Réaction immédiate </a:t>
            </a:r>
            <a:r>
              <a:rPr lang="fr-CH" dirty="0" smtClean="0">
                <a:latin typeface="Helvetica"/>
                <a:cs typeface="Helvetica"/>
              </a:rPr>
              <a:t>– Dégranulation des mastocytes</a:t>
            </a:r>
            <a:endParaRPr lang="fr-CH" dirty="0">
              <a:latin typeface="Helvetica"/>
              <a:cs typeface="Helvetica"/>
            </a:endParaRPr>
          </a:p>
        </p:txBody>
      </p:sp>
      <p:sp>
        <p:nvSpPr>
          <p:cNvPr id="3" name="Content Placeholder 2"/>
          <p:cNvSpPr>
            <a:spLocks noGrp="1"/>
          </p:cNvSpPr>
          <p:nvPr>
            <p:ph idx="1"/>
          </p:nvPr>
        </p:nvSpPr>
        <p:spPr>
          <a:xfrm>
            <a:off x="457200" y="1800744"/>
            <a:ext cx="8229600" cy="4525963"/>
          </a:xfrm>
        </p:spPr>
        <p:txBody>
          <a:bodyPr>
            <a:normAutofit fontScale="92500" lnSpcReduction="10000"/>
          </a:bodyPr>
          <a:lstStyle/>
          <a:p>
            <a:pPr>
              <a:buFont typeface="Wingdings" charset="2"/>
              <a:buChar char="Ø"/>
            </a:pPr>
            <a:r>
              <a:rPr lang="fr-CH" dirty="0" smtClean="0">
                <a:latin typeface="Helvetica"/>
                <a:cs typeface="Helvetica"/>
              </a:rPr>
              <a:t>Exocytose de granules :</a:t>
            </a:r>
          </a:p>
          <a:p>
            <a:pPr lvl="1">
              <a:buFont typeface="Wingdings" charset="2"/>
              <a:buChar char="§"/>
            </a:pPr>
            <a:r>
              <a:rPr lang="fr-CH" dirty="0" smtClean="0">
                <a:solidFill>
                  <a:srgbClr val="FF0000"/>
                </a:solidFill>
                <a:latin typeface="Helvetica"/>
                <a:cs typeface="Helvetica"/>
              </a:rPr>
              <a:t>HISTAMINE</a:t>
            </a:r>
          </a:p>
          <a:p>
            <a:pPr lvl="1">
              <a:buFont typeface="Wingdings" charset="2"/>
              <a:buChar char="§"/>
            </a:pPr>
            <a:r>
              <a:rPr lang="fr-CH" dirty="0" smtClean="0">
                <a:latin typeface="Helvetica"/>
                <a:cs typeface="Helvetica"/>
              </a:rPr>
              <a:t>Protéases</a:t>
            </a:r>
          </a:p>
          <a:p>
            <a:pPr lvl="1">
              <a:spcAft>
                <a:spcPts val="1200"/>
              </a:spcAft>
              <a:buFont typeface="Wingdings" charset="2"/>
              <a:buChar char="§"/>
            </a:pPr>
            <a:r>
              <a:rPr lang="fr-CH" dirty="0" smtClean="0">
                <a:latin typeface="Helvetica"/>
                <a:cs typeface="Helvetica"/>
              </a:rPr>
              <a:t>Facteurs </a:t>
            </a:r>
            <a:r>
              <a:rPr lang="fr-CH" dirty="0" err="1" smtClean="0">
                <a:latin typeface="Helvetica"/>
                <a:cs typeface="Helvetica"/>
              </a:rPr>
              <a:t>chémotactiques</a:t>
            </a:r>
            <a:endParaRPr lang="fr-CH" dirty="0" smtClean="0">
              <a:latin typeface="Helvetica"/>
              <a:cs typeface="Helvetica"/>
            </a:endParaRPr>
          </a:p>
          <a:p>
            <a:pPr>
              <a:buFont typeface="Wingdings" charset="2"/>
              <a:buChar char="Ø"/>
            </a:pPr>
            <a:r>
              <a:rPr lang="fr-CH" dirty="0" smtClean="0">
                <a:latin typeface="Helvetica"/>
                <a:cs typeface="Helvetica"/>
              </a:rPr>
              <a:t>Sécrétion de médiateurs lipidiques :</a:t>
            </a:r>
          </a:p>
          <a:p>
            <a:pPr lvl="1">
              <a:buFont typeface="Wingdings" charset="2"/>
              <a:buChar char="§"/>
            </a:pPr>
            <a:r>
              <a:rPr lang="fr-CH" dirty="0" smtClean="0">
                <a:latin typeface="Helvetica"/>
                <a:cs typeface="Helvetica"/>
              </a:rPr>
              <a:t>Leukotrienes</a:t>
            </a:r>
          </a:p>
          <a:p>
            <a:pPr lvl="1">
              <a:spcAft>
                <a:spcPts val="1200"/>
              </a:spcAft>
              <a:buFont typeface="Wingdings" charset="2"/>
              <a:buChar char="§"/>
            </a:pPr>
            <a:r>
              <a:rPr lang="fr-CH" dirty="0" smtClean="0">
                <a:latin typeface="Helvetica"/>
                <a:cs typeface="Helvetica"/>
              </a:rPr>
              <a:t>Prostaglandines</a:t>
            </a:r>
          </a:p>
          <a:p>
            <a:pPr>
              <a:buFont typeface="Wingdings" charset="2"/>
              <a:buChar char="Ø"/>
            </a:pPr>
            <a:r>
              <a:rPr lang="fr-CH" dirty="0" smtClean="0">
                <a:latin typeface="Helvetica"/>
                <a:cs typeface="Helvetica"/>
              </a:rPr>
              <a:t>Sécrétion de cytokines :</a:t>
            </a:r>
          </a:p>
          <a:p>
            <a:pPr lvl="1">
              <a:buFont typeface="Wingdings" charset="2"/>
              <a:buChar char="§"/>
            </a:pPr>
            <a:r>
              <a:rPr lang="fr-CH" dirty="0" smtClean="0">
                <a:latin typeface="Helvetica"/>
                <a:cs typeface="Helvetica"/>
              </a:rPr>
              <a:t>P.ex.: TNF</a:t>
            </a:r>
            <a:endParaRPr lang="fr-CH" dirty="0">
              <a:latin typeface="Helvetica"/>
              <a:cs typeface="Helvetica"/>
            </a:endParaRPr>
          </a:p>
        </p:txBody>
      </p:sp>
      <p:sp>
        <p:nvSpPr>
          <p:cNvPr id="4" name="Slide Number Placeholder 3"/>
          <p:cNvSpPr>
            <a:spLocks noGrp="1"/>
          </p:cNvSpPr>
          <p:nvPr>
            <p:ph type="sldNum" sz="quarter" idx="12"/>
          </p:nvPr>
        </p:nvSpPr>
        <p:spPr/>
        <p:txBody>
          <a:bodyPr/>
          <a:lstStyle/>
          <a:p>
            <a:fld id="{A74CFC7B-D8CB-2F42-8718-0E4EC4DEBC65}" type="slidenum">
              <a:rPr lang="en-US" smtClean="0"/>
              <a:t>11</a:t>
            </a:fld>
            <a:endParaRPr lang="en-US"/>
          </a:p>
        </p:txBody>
      </p:sp>
    </p:spTree>
    <p:extLst>
      <p:ext uri="{BB962C8B-B14F-4D97-AF65-F5344CB8AC3E}">
        <p14:creationId xmlns:p14="http://schemas.microsoft.com/office/powerpoint/2010/main" val="405241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2">
            <a:extLst/>
          </a:blip>
          <a:stretch>
            <a:fillRect/>
          </a:stretch>
        </p:blipFill>
        <p:spPr>
          <a:xfrm>
            <a:off x="187668" y="328417"/>
            <a:ext cx="8768663" cy="1259287"/>
          </a:xfrm>
          <a:prstGeom prst="rect">
            <a:avLst/>
          </a:prstGeom>
          <a:effectLst/>
        </p:spPr>
      </p:pic>
      <p:sp>
        <p:nvSpPr>
          <p:cNvPr id="2" name="Title 1"/>
          <p:cNvSpPr>
            <a:spLocks noGrp="1"/>
          </p:cNvSpPr>
          <p:nvPr>
            <p:ph type="title"/>
          </p:nvPr>
        </p:nvSpPr>
        <p:spPr/>
        <p:txBody>
          <a:bodyPr>
            <a:normAutofit fontScale="90000"/>
          </a:bodyPr>
          <a:lstStyle/>
          <a:p>
            <a:r>
              <a:rPr lang="fr-CH" b="1" dirty="0" smtClean="0"/>
              <a:t>Phase tardive de la réaction (2-24h)</a:t>
            </a:r>
            <a:endParaRPr lang="fr-CH" b="1" dirty="0"/>
          </a:p>
        </p:txBody>
      </p:sp>
      <p:sp>
        <p:nvSpPr>
          <p:cNvPr id="3" name="Content Placeholder 2"/>
          <p:cNvSpPr>
            <a:spLocks noGrp="1"/>
          </p:cNvSpPr>
          <p:nvPr>
            <p:ph idx="1"/>
          </p:nvPr>
        </p:nvSpPr>
        <p:spPr>
          <a:xfrm>
            <a:off x="457200" y="1600200"/>
            <a:ext cx="8526104" cy="3959993"/>
          </a:xfrm>
        </p:spPr>
        <p:txBody>
          <a:bodyPr>
            <a:normAutofit fontScale="85000" lnSpcReduction="10000"/>
          </a:bodyPr>
          <a:lstStyle/>
          <a:p>
            <a:pPr>
              <a:buFont typeface="Wingdings" charset="2"/>
              <a:buChar char="Ø"/>
            </a:pPr>
            <a:r>
              <a:rPr lang="fr-FR" dirty="0" smtClean="0">
                <a:latin typeface="Helvetica"/>
                <a:cs typeface="Helvetica"/>
              </a:rPr>
              <a:t>Recrutement et infiltration de granulocytes:</a:t>
            </a:r>
          </a:p>
          <a:p>
            <a:pPr lvl="1">
              <a:lnSpc>
                <a:spcPct val="130000"/>
              </a:lnSpc>
              <a:buFont typeface="Wingdings" charset="2"/>
              <a:buChar char="§"/>
            </a:pPr>
            <a:r>
              <a:rPr lang="fr-FR" dirty="0" smtClean="0">
                <a:solidFill>
                  <a:srgbClr val="FF0000"/>
                </a:solidFill>
                <a:latin typeface="Helvetica"/>
                <a:cs typeface="Helvetica"/>
              </a:rPr>
              <a:t>Eosinophiles</a:t>
            </a:r>
            <a:r>
              <a:rPr lang="fr-FR" dirty="0">
                <a:latin typeface="Helvetica"/>
                <a:cs typeface="Helvetica"/>
              </a:rPr>
              <a:t>: </a:t>
            </a:r>
            <a:r>
              <a:rPr lang="fr-FR" dirty="0" err="1" smtClean="0">
                <a:latin typeface="Helvetica"/>
                <a:cs typeface="Helvetica"/>
              </a:rPr>
              <a:t>dégranulation</a:t>
            </a:r>
            <a:r>
              <a:rPr lang="fr-FR" dirty="0" smtClean="0">
                <a:latin typeface="Helvetica"/>
                <a:cs typeface="Helvetica"/>
              </a:rPr>
              <a:t>, ROS, lipides, cytokines</a:t>
            </a:r>
            <a:endParaRPr lang="fr-FR" dirty="0">
              <a:solidFill>
                <a:srgbClr val="FF0000"/>
              </a:solidFill>
              <a:latin typeface="Helvetica"/>
              <a:cs typeface="Helvetica"/>
            </a:endParaRPr>
          </a:p>
          <a:p>
            <a:pPr lvl="1">
              <a:lnSpc>
                <a:spcPct val="130000"/>
              </a:lnSpc>
              <a:buFont typeface="Wingdings" charset="2"/>
              <a:buChar char="§"/>
            </a:pPr>
            <a:r>
              <a:rPr lang="fr-FR" dirty="0" smtClean="0">
                <a:latin typeface="Helvetica"/>
                <a:cs typeface="Helvetica"/>
              </a:rPr>
              <a:t>Neutrophiles: </a:t>
            </a:r>
            <a:r>
              <a:rPr lang="fr-FR" dirty="0">
                <a:latin typeface="Helvetica"/>
                <a:cs typeface="Helvetica"/>
              </a:rPr>
              <a:t>cytokines, </a:t>
            </a:r>
            <a:r>
              <a:rPr lang="fr-FR" dirty="0" err="1" smtClean="0">
                <a:latin typeface="Helvetica"/>
                <a:cs typeface="Helvetica"/>
              </a:rPr>
              <a:t>dégranulation</a:t>
            </a:r>
            <a:r>
              <a:rPr lang="fr-FR" dirty="0">
                <a:latin typeface="Helvetica"/>
                <a:cs typeface="Helvetica"/>
              </a:rPr>
              <a:t>, </a:t>
            </a:r>
            <a:r>
              <a:rPr lang="fr-FR" dirty="0" err="1">
                <a:latin typeface="Helvetica"/>
                <a:cs typeface="Helvetica"/>
              </a:rPr>
              <a:t>phagocytosis</a:t>
            </a:r>
            <a:endParaRPr lang="fr-FR" dirty="0">
              <a:latin typeface="Helvetica"/>
              <a:cs typeface="Helvetica"/>
            </a:endParaRPr>
          </a:p>
          <a:p>
            <a:pPr lvl="1">
              <a:lnSpc>
                <a:spcPct val="130000"/>
              </a:lnSpc>
              <a:buFont typeface="Wingdings" charset="2"/>
              <a:buChar char="§"/>
            </a:pPr>
            <a:r>
              <a:rPr lang="fr-FR" dirty="0" smtClean="0">
                <a:latin typeface="Helvetica"/>
                <a:cs typeface="Helvetica"/>
              </a:rPr>
              <a:t>Basophiles: histamine</a:t>
            </a:r>
            <a:endParaRPr lang="fr-FR" dirty="0">
              <a:latin typeface="Helvetica"/>
              <a:cs typeface="Helvetica"/>
            </a:endParaRPr>
          </a:p>
          <a:p>
            <a:pPr marL="0" indent="0">
              <a:buNone/>
            </a:pPr>
            <a:endParaRPr lang="fr-FR" dirty="0" smtClean="0">
              <a:latin typeface="Helvetica"/>
              <a:cs typeface="Helvetica"/>
            </a:endParaRPr>
          </a:p>
          <a:p>
            <a:pPr marL="457200" lvl="1" indent="-457200">
              <a:buFont typeface="Wingdings" charset="2"/>
              <a:buChar char="Ø"/>
            </a:pPr>
            <a:r>
              <a:rPr lang="fr-FR" sz="3200" dirty="0" smtClean="0">
                <a:latin typeface="Helvetica"/>
                <a:cs typeface="Helvetica"/>
              </a:rPr>
              <a:t>Lymphocytes </a:t>
            </a:r>
            <a:r>
              <a:rPr lang="fr-FR" sz="3200" dirty="0" err="1" smtClean="0">
                <a:latin typeface="Helvetica"/>
                <a:cs typeface="Helvetica"/>
              </a:rPr>
              <a:t>T</a:t>
            </a:r>
            <a:r>
              <a:rPr lang="fr-FR" sz="3200" dirty="0" smtClean="0">
                <a:latin typeface="Helvetica"/>
                <a:cs typeface="Helvetica"/>
              </a:rPr>
              <a:t> : cytokines, </a:t>
            </a:r>
            <a:r>
              <a:rPr lang="fr-FR" sz="3200" dirty="0" err="1" smtClean="0">
                <a:latin typeface="Helvetica"/>
                <a:cs typeface="Helvetica"/>
              </a:rPr>
              <a:t>cytotoxicité</a:t>
            </a:r>
            <a:r>
              <a:rPr lang="fr-FR" sz="3200" dirty="0" smtClean="0">
                <a:latin typeface="Helvetica"/>
                <a:cs typeface="Helvetica"/>
              </a:rPr>
              <a:t> directe</a:t>
            </a:r>
          </a:p>
          <a:p>
            <a:pPr marL="457200" lvl="1" indent="-457200">
              <a:buFont typeface="Wingdings" charset="2"/>
              <a:buChar char="Ø"/>
            </a:pPr>
            <a:endParaRPr lang="fr-FR" sz="3200" dirty="0">
              <a:latin typeface="Helvetica"/>
              <a:cs typeface="Helvetica"/>
            </a:endParaRPr>
          </a:p>
          <a:p>
            <a:pPr marL="457200" lvl="1" indent="-457200">
              <a:buFont typeface="Wingdings" charset="2"/>
              <a:buChar char="Ø"/>
            </a:pPr>
            <a:r>
              <a:rPr lang="fr-FR" sz="3200" dirty="0" smtClean="0">
                <a:latin typeface="Helvetica"/>
                <a:cs typeface="Helvetica"/>
              </a:rPr>
              <a:t>Lymphocytes B : </a:t>
            </a:r>
            <a:r>
              <a:rPr lang="fr-FR" sz="3200" dirty="0" err="1" smtClean="0">
                <a:latin typeface="Helvetica"/>
                <a:cs typeface="Helvetica"/>
              </a:rPr>
              <a:t>IgE</a:t>
            </a:r>
            <a:endParaRPr lang="fr-FR" sz="3200" dirty="0" smtClean="0">
              <a:latin typeface="Helvetica"/>
              <a:cs typeface="Helvetica"/>
            </a:endParaRPr>
          </a:p>
        </p:txBody>
      </p:sp>
      <p:sp>
        <p:nvSpPr>
          <p:cNvPr id="4" name="Slide Number Placeholder 3"/>
          <p:cNvSpPr>
            <a:spLocks noGrp="1"/>
          </p:cNvSpPr>
          <p:nvPr>
            <p:ph type="sldNum" sz="quarter" idx="12"/>
          </p:nvPr>
        </p:nvSpPr>
        <p:spPr/>
        <p:txBody>
          <a:bodyPr/>
          <a:lstStyle/>
          <a:p>
            <a:fld id="{A74CFC7B-D8CB-2F42-8718-0E4EC4DEBC65}" type="slidenum">
              <a:rPr lang="en-US" smtClean="0"/>
              <a:t>12</a:t>
            </a:fld>
            <a:endParaRPr lang="en-US"/>
          </a:p>
        </p:txBody>
      </p:sp>
      <p:sp>
        <p:nvSpPr>
          <p:cNvPr id="7" name="Rectangle 6"/>
          <p:cNvSpPr/>
          <p:nvPr/>
        </p:nvSpPr>
        <p:spPr>
          <a:xfrm>
            <a:off x="1045707" y="5710019"/>
            <a:ext cx="7358505" cy="646331"/>
          </a:xfrm>
          <a:prstGeom prst="rect">
            <a:avLst/>
          </a:prstGeom>
        </p:spPr>
        <p:txBody>
          <a:bodyPr wrap="none">
            <a:spAutoFit/>
          </a:bodyPr>
          <a:lstStyle/>
          <a:p>
            <a:r>
              <a:rPr lang="fr-FR" sz="3600" dirty="0" smtClean="0">
                <a:latin typeface="Helvetica"/>
                <a:cs typeface="Helvetica"/>
              </a:rPr>
              <a:t>Réaction immune </a:t>
            </a:r>
            <a:r>
              <a:rPr lang="fr-FR" sz="3600" dirty="0" smtClean="0">
                <a:latin typeface="Helvetica"/>
                <a:cs typeface="Helvetica"/>
                <a:sym typeface="Wingdings"/>
              </a:rPr>
              <a:t> </a:t>
            </a:r>
            <a:r>
              <a:rPr lang="fr-FR" sz="3600" b="1" dirty="0">
                <a:solidFill>
                  <a:srgbClr val="FF0000"/>
                </a:solidFill>
                <a:latin typeface="Helvetica"/>
                <a:cs typeface="Helvetica"/>
                <a:sym typeface="Wingdings"/>
              </a:rPr>
              <a:t>inflammation</a:t>
            </a:r>
            <a:endParaRPr lang="fr-FR" sz="3600" b="1" dirty="0">
              <a:solidFill>
                <a:srgbClr val="FF0000"/>
              </a:solidFill>
              <a:latin typeface="Helvetica"/>
              <a:cs typeface="Helvetica"/>
            </a:endParaRPr>
          </a:p>
        </p:txBody>
      </p:sp>
    </p:spTree>
    <p:extLst>
      <p:ext uri="{BB962C8B-B14F-4D97-AF65-F5344CB8AC3E}">
        <p14:creationId xmlns:p14="http://schemas.microsoft.com/office/powerpoint/2010/main" val="4123028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2">
            <a:extLst/>
          </a:blip>
          <a:stretch>
            <a:fillRect/>
          </a:stretch>
        </p:blipFill>
        <p:spPr>
          <a:xfrm>
            <a:off x="187668" y="328417"/>
            <a:ext cx="8768663" cy="1259287"/>
          </a:xfrm>
          <a:prstGeom prst="rect">
            <a:avLst/>
          </a:prstGeom>
          <a:effectLst/>
        </p:spPr>
      </p:pic>
      <p:sp>
        <p:nvSpPr>
          <p:cNvPr id="2" name="Title 1"/>
          <p:cNvSpPr>
            <a:spLocks noGrp="1"/>
          </p:cNvSpPr>
          <p:nvPr>
            <p:ph type="title"/>
          </p:nvPr>
        </p:nvSpPr>
        <p:spPr/>
        <p:txBody>
          <a:bodyPr/>
          <a:lstStyle/>
          <a:p>
            <a:r>
              <a:rPr lang="fr-CH" b="1" dirty="0" smtClean="0">
                <a:latin typeface="Helvetica"/>
                <a:cs typeface="Helvetica"/>
              </a:rPr>
              <a:t>Concepts clefs – HS type I</a:t>
            </a:r>
            <a:endParaRPr lang="fr-CH" b="1" dirty="0">
              <a:latin typeface="Helvetica"/>
              <a:cs typeface="Helvetica"/>
            </a:endParaRPr>
          </a:p>
        </p:txBody>
      </p:sp>
      <p:sp>
        <p:nvSpPr>
          <p:cNvPr id="4" name="Slide Number Placeholder 3"/>
          <p:cNvSpPr>
            <a:spLocks noGrp="1"/>
          </p:cNvSpPr>
          <p:nvPr>
            <p:ph type="sldNum" sz="quarter" idx="12"/>
          </p:nvPr>
        </p:nvSpPr>
        <p:spPr/>
        <p:txBody>
          <a:bodyPr/>
          <a:lstStyle/>
          <a:p>
            <a:fld id="{A74CFC7B-D8CB-2F42-8718-0E4EC4DEBC65}" type="slidenum">
              <a:rPr lang="en-US" smtClean="0"/>
              <a:t>13</a:t>
            </a:fld>
            <a:endParaRPr lang="en-US"/>
          </a:p>
        </p:txBody>
      </p:sp>
      <p:pic>
        <p:nvPicPr>
          <p:cNvPr id="6" name="Picture 5"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5" y="43507"/>
            <a:ext cx="887610" cy="762904"/>
          </a:xfrm>
          <a:prstGeom prst="rect">
            <a:avLst/>
          </a:prstGeom>
        </p:spPr>
      </p:pic>
      <p:sp>
        <p:nvSpPr>
          <p:cNvPr id="8" name="TextBox 7"/>
          <p:cNvSpPr txBox="1"/>
          <p:nvPr/>
        </p:nvSpPr>
        <p:spPr>
          <a:xfrm>
            <a:off x="113326" y="3127488"/>
            <a:ext cx="8740233" cy="3159839"/>
          </a:xfrm>
          <a:prstGeom prst="rect">
            <a:avLst/>
          </a:prstGeom>
          <a:noFill/>
        </p:spPr>
        <p:txBody>
          <a:bodyPr wrap="square" rtlCol="0">
            <a:spAutoFit/>
          </a:bodyPr>
          <a:lstStyle/>
          <a:p>
            <a:pPr marL="450850" indent="-450850">
              <a:buFont typeface="Wingdings" charset="2"/>
              <a:buChar char="Ø"/>
            </a:pPr>
            <a:r>
              <a:rPr lang="fr-CH" sz="2200" u="sng" dirty="0" smtClean="0">
                <a:latin typeface="Helvetica"/>
                <a:cs typeface="Helvetica"/>
              </a:rPr>
              <a:t>1</a:t>
            </a:r>
            <a:r>
              <a:rPr lang="fr-CH" sz="2200" u="sng" baseline="30000" dirty="0" smtClean="0">
                <a:latin typeface="Helvetica"/>
                <a:cs typeface="Helvetica"/>
              </a:rPr>
              <a:t>ère</a:t>
            </a:r>
            <a:r>
              <a:rPr lang="fr-CH" sz="2200" u="sng" dirty="0" smtClean="0">
                <a:latin typeface="Helvetica"/>
                <a:cs typeface="Helvetica"/>
              </a:rPr>
              <a:t> exposition </a:t>
            </a:r>
            <a:r>
              <a:rPr lang="fr-CH" sz="2200" dirty="0" smtClean="0">
                <a:latin typeface="Helvetica"/>
                <a:cs typeface="Helvetica"/>
              </a:rPr>
              <a:t>:</a:t>
            </a:r>
          </a:p>
          <a:p>
            <a:pPr marL="908050" lvl="1" indent="-450850">
              <a:buFont typeface="Arial"/>
              <a:buChar char="•"/>
            </a:pPr>
            <a:r>
              <a:rPr lang="fr-CH" sz="2200" dirty="0">
                <a:latin typeface="Helvetica"/>
                <a:cs typeface="Helvetica"/>
              </a:rPr>
              <a:t>R</a:t>
            </a:r>
            <a:r>
              <a:rPr lang="fr-CH" sz="2200" dirty="0" smtClean="0">
                <a:latin typeface="Helvetica"/>
                <a:cs typeface="Helvetica"/>
              </a:rPr>
              <a:t>éponse immunitaire de type Th2</a:t>
            </a:r>
            <a:endParaRPr lang="fr-CH" sz="2200" dirty="0">
              <a:latin typeface="Helvetica"/>
              <a:cs typeface="Helvetica"/>
            </a:endParaRPr>
          </a:p>
          <a:p>
            <a:pPr marL="908050" lvl="1" indent="-450850">
              <a:buFont typeface="Arial"/>
              <a:buChar char="•"/>
            </a:pPr>
            <a:r>
              <a:rPr lang="fr-CH" sz="2200" dirty="0" smtClean="0">
                <a:latin typeface="Helvetica"/>
                <a:cs typeface="Helvetica"/>
              </a:rPr>
              <a:t>Sensibilisation via l’ancrage d’IgE à la surface mastocytaire lors de la 1</a:t>
            </a:r>
            <a:r>
              <a:rPr lang="fr-CH" sz="2200" baseline="30000" dirty="0" smtClean="0">
                <a:latin typeface="Helvetica"/>
                <a:cs typeface="Helvetica"/>
              </a:rPr>
              <a:t>ère</a:t>
            </a:r>
            <a:r>
              <a:rPr lang="fr-CH" sz="2200" dirty="0" smtClean="0">
                <a:latin typeface="Helvetica"/>
                <a:cs typeface="Helvetica"/>
              </a:rPr>
              <a:t> exposition à l’allergène</a:t>
            </a:r>
          </a:p>
          <a:p>
            <a:pPr marL="450850" indent="-450850">
              <a:spcBef>
                <a:spcPts val="1800"/>
              </a:spcBef>
              <a:buFont typeface="Wingdings" charset="2"/>
              <a:buChar char="Ø"/>
            </a:pPr>
            <a:r>
              <a:rPr lang="fr-CH" sz="2200" u="sng" dirty="0" smtClean="0">
                <a:latin typeface="Helvetica"/>
                <a:cs typeface="Helvetica"/>
              </a:rPr>
              <a:t>Réexposition à l’allergène – réaction allergique en deux phases </a:t>
            </a:r>
            <a:r>
              <a:rPr lang="fr-CH" sz="2200" dirty="0" smtClean="0">
                <a:latin typeface="Helvetica"/>
                <a:cs typeface="Helvetica"/>
              </a:rPr>
              <a:t>:</a:t>
            </a:r>
          </a:p>
          <a:p>
            <a:pPr marL="901700" lvl="1" indent="-450850">
              <a:spcBef>
                <a:spcPts val="400"/>
              </a:spcBef>
              <a:spcAft>
                <a:spcPts val="200"/>
              </a:spcAft>
              <a:buFont typeface="Arial"/>
              <a:buChar char="•"/>
            </a:pPr>
            <a:r>
              <a:rPr lang="fr-CH" sz="2200" i="1" dirty="0" smtClean="0">
                <a:latin typeface="Helvetica"/>
                <a:cs typeface="Helvetica"/>
              </a:rPr>
              <a:t>Immédiate </a:t>
            </a:r>
            <a:r>
              <a:rPr lang="fr-CH" sz="2200" dirty="0" smtClean="0">
                <a:latin typeface="Helvetica"/>
                <a:cs typeface="Helvetica"/>
              </a:rPr>
              <a:t>: </a:t>
            </a:r>
            <a:r>
              <a:rPr lang="fr-CH" sz="2200" dirty="0" err="1" smtClean="0">
                <a:latin typeface="Helvetica"/>
                <a:cs typeface="Helvetica"/>
              </a:rPr>
              <a:t>dégranulation</a:t>
            </a:r>
            <a:r>
              <a:rPr lang="fr-CH" sz="2200" dirty="0" smtClean="0">
                <a:latin typeface="Helvetica"/>
                <a:cs typeface="Helvetica"/>
              </a:rPr>
              <a:t> </a:t>
            </a:r>
            <a:r>
              <a:rPr lang="fr-CH" sz="2200" dirty="0" err="1" smtClean="0">
                <a:latin typeface="Helvetica"/>
                <a:cs typeface="Helvetica"/>
              </a:rPr>
              <a:t>mastocytaire</a:t>
            </a:r>
            <a:r>
              <a:rPr lang="fr-CH" sz="2200" dirty="0" smtClean="0">
                <a:latin typeface="Helvetica"/>
                <a:cs typeface="Helvetica"/>
              </a:rPr>
              <a:t> (</a:t>
            </a:r>
            <a:r>
              <a:rPr lang="fr-CH" sz="2200" dirty="0" smtClean="0">
                <a:latin typeface="Helvetica"/>
                <a:cs typeface="Helvetica"/>
              </a:rPr>
              <a:t>histamine)</a:t>
            </a:r>
          </a:p>
          <a:p>
            <a:pPr marL="901700" lvl="1" indent="-450850">
              <a:spcBef>
                <a:spcPts val="400"/>
              </a:spcBef>
              <a:spcAft>
                <a:spcPts val="200"/>
              </a:spcAft>
              <a:buFont typeface="Arial"/>
              <a:buChar char="•"/>
            </a:pPr>
            <a:r>
              <a:rPr lang="fr-CH" sz="2200" i="1" dirty="0" smtClean="0">
                <a:latin typeface="Helvetica"/>
                <a:cs typeface="Helvetica"/>
              </a:rPr>
              <a:t>Phase tardive (2-24h) </a:t>
            </a:r>
            <a:r>
              <a:rPr lang="fr-CH" sz="2200" dirty="0" smtClean="0">
                <a:latin typeface="Helvetica"/>
                <a:cs typeface="Helvetica"/>
              </a:rPr>
              <a:t>: recrutement d’</a:t>
            </a:r>
            <a:r>
              <a:rPr lang="fr-CH" sz="2200" b="1" dirty="0" smtClean="0">
                <a:latin typeface="Helvetica"/>
                <a:cs typeface="Helvetica"/>
              </a:rPr>
              <a:t>éosinophiles</a:t>
            </a:r>
            <a:r>
              <a:rPr lang="fr-CH" sz="2200" dirty="0" smtClean="0">
                <a:latin typeface="Helvetica"/>
                <a:cs typeface="Helvetica"/>
              </a:rPr>
              <a:t> &amp; autres cellules du système immunitaire </a:t>
            </a:r>
            <a:r>
              <a:rPr lang="fr-CH" sz="2200" dirty="0" smtClean="0">
                <a:latin typeface="Helvetica"/>
                <a:cs typeface="Helvetica"/>
                <a:sym typeface="Wingdings"/>
              </a:rPr>
              <a:t> </a:t>
            </a:r>
            <a:r>
              <a:rPr lang="fr-CH" sz="2200" b="1" dirty="0" smtClean="0">
                <a:latin typeface="Helvetica"/>
                <a:cs typeface="Helvetica"/>
                <a:sym typeface="Wingdings"/>
              </a:rPr>
              <a:t>inflammation</a:t>
            </a:r>
            <a:endParaRPr lang="fr-CH" sz="2200" b="1" dirty="0">
              <a:latin typeface="Helvetica"/>
              <a:cs typeface="Helvetica"/>
            </a:endParaRPr>
          </a:p>
        </p:txBody>
      </p:sp>
      <p:grpSp>
        <p:nvGrpSpPr>
          <p:cNvPr id="14" name="Group 13"/>
          <p:cNvGrpSpPr/>
          <p:nvPr/>
        </p:nvGrpSpPr>
        <p:grpSpPr>
          <a:xfrm>
            <a:off x="2225681" y="1253464"/>
            <a:ext cx="5310411" cy="2466812"/>
            <a:chOff x="2476316" y="1587704"/>
            <a:chExt cx="5310411" cy="2466812"/>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6294" y="1587704"/>
              <a:ext cx="2466812" cy="2466812"/>
            </a:xfrm>
            <a:prstGeom prst="rect">
              <a:avLst/>
            </a:prstGeom>
          </p:spPr>
        </p:pic>
        <p:sp>
          <p:nvSpPr>
            <p:cNvPr id="3" name="TextBox 2"/>
            <p:cNvSpPr txBox="1"/>
            <p:nvPr/>
          </p:nvSpPr>
          <p:spPr>
            <a:xfrm>
              <a:off x="5125638" y="1938532"/>
              <a:ext cx="531140" cy="369332"/>
            </a:xfrm>
            <a:prstGeom prst="rect">
              <a:avLst/>
            </a:prstGeom>
            <a:noFill/>
          </p:spPr>
          <p:txBody>
            <a:bodyPr wrap="none" rtlCol="0">
              <a:spAutoFit/>
            </a:bodyPr>
            <a:lstStyle/>
            <a:p>
              <a:r>
                <a:rPr lang="fr-CH" dirty="0" smtClean="0">
                  <a:latin typeface="Helvetica"/>
                  <a:cs typeface="Helvetica"/>
                </a:rPr>
                <a:t>IgE</a:t>
              </a:r>
              <a:endParaRPr lang="fr-CH" dirty="0">
                <a:latin typeface="Helvetica"/>
                <a:cs typeface="Helvetica"/>
              </a:endParaRPr>
            </a:p>
          </p:txBody>
        </p:sp>
        <p:sp>
          <p:nvSpPr>
            <p:cNvPr id="10" name="TextBox 9"/>
            <p:cNvSpPr txBox="1"/>
            <p:nvPr/>
          </p:nvSpPr>
          <p:spPr>
            <a:xfrm>
              <a:off x="2476316" y="1753866"/>
              <a:ext cx="1159955" cy="369332"/>
            </a:xfrm>
            <a:prstGeom prst="rect">
              <a:avLst/>
            </a:prstGeom>
            <a:noFill/>
          </p:spPr>
          <p:txBody>
            <a:bodyPr wrap="none" rtlCol="0">
              <a:spAutoFit/>
            </a:bodyPr>
            <a:lstStyle/>
            <a:p>
              <a:r>
                <a:rPr lang="fr-CH" dirty="0" smtClean="0">
                  <a:latin typeface="Helvetica"/>
                  <a:cs typeface="Helvetica"/>
                </a:rPr>
                <a:t>Allergène</a:t>
              </a:r>
              <a:endParaRPr lang="fr-CH" dirty="0">
                <a:latin typeface="Helvetica"/>
                <a:cs typeface="Helvetica"/>
              </a:endParaRPr>
            </a:p>
          </p:txBody>
        </p:sp>
        <p:sp>
          <p:nvSpPr>
            <p:cNvPr id="11" name="TextBox 10"/>
            <p:cNvSpPr txBox="1"/>
            <p:nvPr/>
          </p:nvSpPr>
          <p:spPr>
            <a:xfrm>
              <a:off x="2476316" y="2674997"/>
              <a:ext cx="1313581" cy="369332"/>
            </a:xfrm>
            <a:prstGeom prst="rect">
              <a:avLst/>
            </a:prstGeom>
            <a:noFill/>
          </p:spPr>
          <p:txBody>
            <a:bodyPr wrap="none" rtlCol="0">
              <a:spAutoFit/>
            </a:bodyPr>
            <a:lstStyle/>
            <a:p>
              <a:r>
                <a:rPr lang="fr-CH" b="1" dirty="0" smtClean="0">
                  <a:latin typeface="Helvetica"/>
                  <a:cs typeface="Helvetica"/>
                </a:rPr>
                <a:t>Mastocyte</a:t>
              </a:r>
              <a:endParaRPr lang="fr-CH" b="1" dirty="0">
                <a:latin typeface="Helvetica"/>
                <a:cs typeface="Helvetica"/>
              </a:endParaRPr>
            </a:p>
          </p:txBody>
        </p:sp>
        <p:sp>
          <p:nvSpPr>
            <p:cNvPr id="12" name="TextBox 11"/>
            <p:cNvSpPr txBox="1"/>
            <p:nvPr/>
          </p:nvSpPr>
          <p:spPr>
            <a:xfrm>
              <a:off x="5202892" y="3047475"/>
              <a:ext cx="2583835" cy="369332"/>
            </a:xfrm>
            <a:prstGeom prst="rect">
              <a:avLst/>
            </a:prstGeom>
            <a:noFill/>
          </p:spPr>
          <p:txBody>
            <a:bodyPr wrap="none" rtlCol="0">
              <a:spAutoFit/>
            </a:bodyPr>
            <a:lstStyle/>
            <a:p>
              <a:r>
                <a:rPr lang="fr-CH" dirty="0" smtClean="0">
                  <a:latin typeface="Helvetica"/>
                  <a:cs typeface="Helvetica"/>
                </a:rPr>
                <a:t>Exocytose &amp; sécrétions</a:t>
              </a:r>
              <a:endParaRPr lang="fr-CH" dirty="0">
                <a:latin typeface="Helvetica"/>
                <a:cs typeface="Helvetica"/>
              </a:endParaRPr>
            </a:p>
          </p:txBody>
        </p:sp>
      </p:grpSp>
    </p:spTree>
    <p:extLst>
      <p:ext uri="{BB962C8B-B14F-4D97-AF65-F5344CB8AC3E}">
        <p14:creationId xmlns:p14="http://schemas.microsoft.com/office/powerpoint/2010/main" val="909443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p:cNvPicPr>
          <p:nvPr/>
        </p:nvPicPr>
        <p:blipFill>
          <a:blip r:embed="rId2">
            <a:extLst/>
          </a:blip>
          <a:stretch>
            <a:fillRect/>
          </a:stretch>
        </p:blipFill>
        <p:spPr>
          <a:xfrm>
            <a:off x="187668" y="328417"/>
            <a:ext cx="8768663" cy="1259287"/>
          </a:xfrm>
          <a:prstGeom prst="rect">
            <a:avLst/>
          </a:prstGeom>
          <a:effectLst/>
        </p:spPr>
      </p:pic>
      <p:sp>
        <p:nvSpPr>
          <p:cNvPr id="2" name="Title 1"/>
          <p:cNvSpPr>
            <a:spLocks noGrp="1"/>
          </p:cNvSpPr>
          <p:nvPr>
            <p:ph type="title"/>
          </p:nvPr>
        </p:nvSpPr>
        <p:spPr/>
        <p:txBody>
          <a:bodyPr/>
          <a:lstStyle/>
          <a:p>
            <a:r>
              <a:rPr lang="fr-CH" b="1" dirty="0" smtClean="0">
                <a:latin typeface="Helvetica"/>
                <a:cs typeface="Helvetica"/>
              </a:rPr>
              <a:t>Manifestations cliniques</a:t>
            </a:r>
            <a:endParaRPr lang="fr-CH" b="1" dirty="0">
              <a:latin typeface="Helvetica"/>
              <a:cs typeface="Helvetica"/>
            </a:endParaRPr>
          </a:p>
        </p:txBody>
      </p:sp>
      <p:sp>
        <p:nvSpPr>
          <p:cNvPr id="4" name="Slide Number Placeholder 3"/>
          <p:cNvSpPr>
            <a:spLocks noGrp="1"/>
          </p:cNvSpPr>
          <p:nvPr>
            <p:ph type="sldNum" sz="quarter" idx="12"/>
          </p:nvPr>
        </p:nvSpPr>
        <p:spPr/>
        <p:txBody>
          <a:bodyPr/>
          <a:lstStyle/>
          <a:p>
            <a:fld id="{A74CFC7B-D8CB-2F42-8718-0E4EC4DEBC65}" type="slidenum">
              <a:rPr lang="en-US" smtClean="0"/>
              <a:t>14</a:t>
            </a:fld>
            <a:endParaRPr lang="en-US"/>
          </a:p>
        </p:txBody>
      </p:sp>
      <p:pic>
        <p:nvPicPr>
          <p:cNvPr id="9"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4442310" y="4064002"/>
            <a:ext cx="4244490" cy="2334306"/>
          </a:xfrm>
        </p:spPr>
      </p:pic>
      <p:pic>
        <p:nvPicPr>
          <p:cNvPr id="10" name="Picture 9"/>
          <p:cNvPicPr>
            <a:picLocks noChangeAspect="1"/>
          </p:cNvPicPr>
          <p:nvPr/>
        </p:nvPicPr>
        <p:blipFill>
          <a:blip r:embed="rId4"/>
          <a:stretch>
            <a:fillRect/>
          </a:stretch>
        </p:blipFill>
        <p:spPr>
          <a:xfrm>
            <a:off x="4442310" y="1432663"/>
            <a:ext cx="4244490" cy="265742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a:ext>
            </a:extLst>
          </a:blip>
          <a:srcRect b="16227"/>
          <a:stretch/>
        </p:blipFill>
        <p:spPr>
          <a:xfrm>
            <a:off x="336157" y="1457115"/>
            <a:ext cx="4105666" cy="2622567"/>
          </a:xfrm>
          <a:prstGeom prst="rect">
            <a:avLst/>
          </a:prstGeom>
        </p:spPr>
      </p:pic>
      <p:pic>
        <p:nvPicPr>
          <p:cNvPr id="12" name="Picture 11"/>
          <p:cNvPicPr>
            <a:picLocks noChangeAspect="1"/>
          </p:cNvPicPr>
          <p:nvPr/>
        </p:nvPicPr>
        <p:blipFill>
          <a:blip r:embed="rId6"/>
          <a:stretch>
            <a:fillRect/>
          </a:stretch>
        </p:blipFill>
        <p:spPr>
          <a:xfrm>
            <a:off x="336157" y="4090083"/>
            <a:ext cx="4105666" cy="2308225"/>
          </a:xfrm>
          <a:prstGeom prst="rect">
            <a:avLst/>
          </a:prstGeom>
        </p:spPr>
      </p:pic>
    </p:spTree>
    <p:extLst>
      <p:ext uri="{BB962C8B-B14F-4D97-AF65-F5344CB8AC3E}">
        <p14:creationId xmlns:p14="http://schemas.microsoft.com/office/powerpoint/2010/main" val="2745430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2">
            <a:extLst/>
          </a:blip>
          <a:stretch>
            <a:fillRect/>
          </a:stretch>
        </p:blipFill>
        <p:spPr>
          <a:xfrm>
            <a:off x="187668" y="328417"/>
            <a:ext cx="8768663" cy="1259287"/>
          </a:xfrm>
          <a:prstGeom prst="rect">
            <a:avLst/>
          </a:prstGeom>
          <a:effectLst/>
        </p:spPr>
      </p:pic>
      <p:sp>
        <p:nvSpPr>
          <p:cNvPr id="2" name="Title 1"/>
          <p:cNvSpPr>
            <a:spLocks noGrp="1"/>
          </p:cNvSpPr>
          <p:nvPr>
            <p:ph type="title"/>
          </p:nvPr>
        </p:nvSpPr>
        <p:spPr/>
        <p:txBody>
          <a:bodyPr/>
          <a:lstStyle/>
          <a:p>
            <a:r>
              <a:rPr lang="fr-CH" b="1" dirty="0" smtClean="0">
                <a:latin typeface="Helvetica"/>
                <a:cs typeface="Helvetica"/>
              </a:rPr>
              <a:t>Manifestations cliniques</a:t>
            </a:r>
            <a:endParaRPr lang="fr-CH" b="1" dirty="0">
              <a:latin typeface="Helvetica"/>
              <a:cs typeface="Helvetica"/>
            </a:endParaRPr>
          </a:p>
        </p:txBody>
      </p:sp>
      <p:sp>
        <p:nvSpPr>
          <p:cNvPr id="4" name="Slide Number Placeholder 3"/>
          <p:cNvSpPr>
            <a:spLocks noGrp="1"/>
          </p:cNvSpPr>
          <p:nvPr>
            <p:ph type="sldNum" sz="quarter" idx="12"/>
          </p:nvPr>
        </p:nvSpPr>
        <p:spPr/>
        <p:txBody>
          <a:bodyPr/>
          <a:lstStyle/>
          <a:p>
            <a:fld id="{A74CFC7B-D8CB-2F42-8718-0E4EC4DEBC65}" type="slidenum">
              <a:rPr lang="en-US" smtClean="0"/>
              <a:t>15</a:t>
            </a:fld>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1574500958"/>
              </p:ext>
            </p:extLst>
          </p:nvPr>
        </p:nvGraphicFramePr>
        <p:xfrm>
          <a:off x="520910" y="1626893"/>
          <a:ext cx="8165890" cy="4893696"/>
        </p:xfrm>
        <a:graphic>
          <a:graphicData uri="http://schemas.openxmlformats.org/drawingml/2006/table">
            <a:tbl>
              <a:tblPr firstRow="1" bandRow="1">
                <a:tableStyleId>{5C22544A-7EE6-4342-B048-85BDC9FD1C3A}</a:tableStyleId>
              </a:tblPr>
              <a:tblGrid>
                <a:gridCol w="4082945">
                  <a:extLst>
                    <a:ext uri="{9D8B030D-6E8A-4147-A177-3AD203B41FA5}">
                      <a16:colId xmlns:a16="http://schemas.microsoft.com/office/drawing/2014/main" val="20000"/>
                    </a:ext>
                  </a:extLst>
                </a:gridCol>
                <a:gridCol w="4082945">
                  <a:extLst>
                    <a:ext uri="{9D8B030D-6E8A-4147-A177-3AD203B41FA5}">
                      <a16:colId xmlns:a16="http://schemas.microsoft.com/office/drawing/2014/main" val="20001"/>
                    </a:ext>
                  </a:extLst>
                </a:gridCol>
              </a:tblGrid>
              <a:tr h="611140">
                <a:tc>
                  <a:txBody>
                    <a:bodyPr/>
                    <a:lstStyle/>
                    <a:p>
                      <a:pPr algn="ctr"/>
                      <a:r>
                        <a:rPr lang="fr-FR" sz="2800" dirty="0" smtClean="0">
                          <a:latin typeface="Helvetica"/>
                          <a:cs typeface="Helvetica"/>
                        </a:rPr>
                        <a:t>Réponses</a:t>
                      </a:r>
                      <a:r>
                        <a:rPr lang="fr-FR" sz="2800" baseline="0" dirty="0" smtClean="0">
                          <a:latin typeface="Helvetica"/>
                          <a:cs typeface="Helvetica"/>
                        </a:rPr>
                        <a:t> biologiques</a:t>
                      </a:r>
                      <a:endParaRPr lang="fr-FR" sz="2800" dirty="0">
                        <a:latin typeface="Helvetica"/>
                        <a:cs typeface="Helvetica"/>
                      </a:endParaRPr>
                    </a:p>
                  </a:txBody>
                  <a:tcPr marL="104867" marR="104867" marT="52433" marB="52433"/>
                </a:tc>
                <a:tc>
                  <a:txBody>
                    <a:bodyPr/>
                    <a:lstStyle/>
                    <a:p>
                      <a:r>
                        <a:rPr lang="fr-FR" sz="2800" dirty="0" err="1" smtClean="0">
                          <a:latin typeface="Helvetica"/>
                          <a:cs typeface="Helvetica"/>
                        </a:rPr>
                        <a:t>Clinical</a:t>
                      </a:r>
                      <a:r>
                        <a:rPr lang="fr-FR" sz="2800" dirty="0" smtClean="0">
                          <a:latin typeface="Helvetica"/>
                          <a:cs typeface="Helvetica"/>
                        </a:rPr>
                        <a:t> </a:t>
                      </a:r>
                      <a:r>
                        <a:rPr lang="fr-FR" sz="2800" dirty="0" err="1" smtClean="0">
                          <a:latin typeface="Helvetica"/>
                          <a:cs typeface="Helvetica"/>
                        </a:rPr>
                        <a:t>sign</a:t>
                      </a:r>
                      <a:r>
                        <a:rPr lang="fr-FR" sz="2800" dirty="0" smtClean="0">
                          <a:latin typeface="Helvetica"/>
                          <a:cs typeface="Helvetica"/>
                        </a:rPr>
                        <a:t> </a:t>
                      </a:r>
                      <a:r>
                        <a:rPr lang="fr-FR" sz="2800" dirty="0" err="1" smtClean="0">
                          <a:latin typeface="Helvetica"/>
                          <a:cs typeface="Helvetica"/>
                        </a:rPr>
                        <a:t>example</a:t>
                      </a:r>
                      <a:endParaRPr lang="fr-FR" sz="2800" dirty="0">
                        <a:latin typeface="Helvetica"/>
                        <a:cs typeface="Helvetica"/>
                      </a:endParaRPr>
                    </a:p>
                  </a:txBody>
                  <a:tcPr marL="104867" marR="104867" marT="52433" marB="52433"/>
                </a:tc>
                <a:extLst>
                  <a:ext uri="{0D108BD9-81ED-4DB2-BD59-A6C34878D82A}">
                    <a16:rowId xmlns:a16="http://schemas.microsoft.com/office/drawing/2014/main" val="10000"/>
                  </a:ext>
                </a:extLst>
              </a:tr>
              <a:tr h="611140">
                <a:tc>
                  <a:txBody>
                    <a:bodyPr/>
                    <a:lstStyle/>
                    <a:p>
                      <a:pPr algn="ctr"/>
                      <a:r>
                        <a:rPr lang="fr-FR" sz="2400" dirty="0" smtClean="0">
                          <a:latin typeface="Helvetica"/>
                          <a:cs typeface="Helvetica"/>
                        </a:rPr>
                        <a:t>Vasodilatation</a:t>
                      </a:r>
                      <a:endParaRPr lang="fr-FR" sz="2400" dirty="0">
                        <a:latin typeface="Helvetica"/>
                        <a:cs typeface="Helvetica"/>
                      </a:endParaRPr>
                    </a:p>
                  </a:txBody>
                  <a:tcPr marL="104867" marR="104867" marT="52433" marB="52433"/>
                </a:tc>
                <a:tc>
                  <a:txBody>
                    <a:bodyPr/>
                    <a:lstStyle/>
                    <a:p>
                      <a:pPr algn="ctr"/>
                      <a:r>
                        <a:rPr lang="fr-FR" sz="2400" dirty="0" smtClean="0">
                          <a:latin typeface="Helvetica"/>
                          <a:cs typeface="Helvetica"/>
                        </a:rPr>
                        <a:t>Rash (=</a:t>
                      </a:r>
                      <a:r>
                        <a:rPr lang="fr-FR" sz="2400" baseline="0" dirty="0" smtClean="0">
                          <a:latin typeface="Helvetica"/>
                          <a:cs typeface="Helvetica"/>
                        </a:rPr>
                        <a:t> peau chaude, rouge)</a:t>
                      </a:r>
                      <a:endParaRPr lang="fr-FR" sz="2400" dirty="0">
                        <a:latin typeface="Helvetica"/>
                        <a:cs typeface="Helvetica"/>
                      </a:endParaRPr>
                    </a:p>
                  </a:txBody>
                  <a:tcPr marL="104867" marR="104867" marT="52433" marB="52433"/>
                </a:tc>
                <a:extLst>
                  <a:ext uri="{0D108BD9-81ED-4DB2-BD59-A6C34878D82A}">
                    <a16:rowId xmlns:a16="http://schemas.microsoft.com/office/drawing/2014/main" val="10001"/>
                  </a:ext>
                </a:extLst>
              </a:tr>
              <a:tr h="1054845">
                <a:tc>
                  <a:txBody>
                    <a:bodyPr/>
                    <a:lstStyle/>
                    <a:p>
                      <a:pPr algn="ctr"/>
                      <a:r>
                        <a:rPr lang="fr-FR" sz="2400" dirty="0" smtClean="0">
                          <a:latin typeface="Helvetica"/>
                          <a:cs typeface="Helvetica"/>
                        </a:rPr>
                        <a:t>Augmentation de la perméabilité</a:t>
                      </a:r>
                      <a:r>
                        <a:rPr lang="fr-FR" sz="2400" baseline="0" dirty="0" smtClean="0">
                          <a:latin typeface="Helvetica"/>
                          <a:cs typeface="Helvetica"/>
                        </a:rPr>
                        <a:t> vasculaire</a:t>
                      </a:r>
                      <a:endParaRPr lang="fr-FR" sz="2400" dirty="0">
                        <a:latin typeface="Helvetica"/>
                        <a:cs typeface="Helvetica"/>
                      </a:endParaRPr>
                    </a:p>
                  </a:txBody>
                  <a:tcPr marL="104867" marR="104867" marT="52433" marB="52433"/>
                </a:tc>
                <a:tc>
                  <a:txBody>
                    <a:bodyPr/>
                    <a:lstStyle/>
                    <a:p>
                      <a:pPr algn="ctr"/>
                      <a:r>
                        <a:rPr lang="fr-FR" sz="2400" b="0" kern="1200" dirty="0" smtClean="0">
                          <a:solidFill>
                            <a:schemeClr val="dk1"/>
                          </a:solidFill>
                          <a:latin typeface="Helvetica"/>
                          <a:ea typeface="+mn-ea"/>
                          <a:cs typeface="Helvetica"/>
                        </a:rPr>
                        <a:t>Œ</a:t>
                      </a:r>
                      <a:r>
                        <a:rPr lang="fr-FR" sz="2400" dirty="0" smtClean="0">
                          <a:latin typeface="Helvetica"/>
                          <a:cs typeface="Helvetica"/>
                        </a:rPr>
                        <a:t>dème</a:t>
                      </a:r>
                      <a:endParaRPr lang="fr-FR" sz="2400" dirty="0">
                        <a:latin typeface="Helvetica"/>
                        <a:cs typeface="Helvetica"/>
                      </a:endParaRPr>
                    </a:p>
                  </a:txBody>
                  <a:tcPr marL="104867" marR="104867" marT="52433" marB="52433"/>
                </a:tc>
                <a:extLst>
                  <a:ext uri="{0D108BD9-81ED-4DB2-BD59-A6C34878D82A}">
                    <a16:rowId xmlns:a16="http://schemas.microsoft.com/office/drawing/2014/main" val="10002"/>
                  </a:ext>
                </a:extLst>
              </a:tr>
              <a:tr h="943799">
                <a:tc>
                  <a:txBody>
                    <a:bodyPr/>
                    <a:lstStyle/>
                    <a:p>
                      <a:pPr algn="ctr"/>
                      <a:r>
                        <a:rPr lang="fr-FR" sz="2400" dirty="0" smtClean="0">
                          <a:latin typeface="Helvetica"/>
                          <a:cs typeface="Helvetica"/>
                        </a:rPr>
                        <a:t>Contraction des muscles lisses</a:t>
                      </a:r>
                      <a:endParaRPr lang="fr-FR" sz="2400" dirty="0">
                        <a:latin typeface="Helvetica"/>
                        <a:cs typeface="Helvetica"/>
                      </a:endParaRPr>
                    </a:p>
                  </a:txBody>
                  <a:tcPr marL="104867" marR="104867" marT="52433" marB="52433"/>
                </a:tc>
                <a:tc>
                  <a:txBody>
                    <a:bodyPr/>
                    <a:lstStyle/>
                    <a:p>
                      <a:pPr algn="ctr"/>
                      <a:r>
                        <a:rPr lang="fr-FR" sz="2400" dirty="0" smtClean="0">
                          <a:latin typeface="Helvetica"/>
                          <a:cs typeface="Helvetica"/>
                        </a:rPr>
                        <a:t>Stridor (respiration</a:t>
                      </a:r>
                      <a:r>
                        <a:rPr lang="fr-FR" sz="2400" baseline="0" dirty="0" smtClean="0">
                          <a:latin typeface="Helvetica"/>
                          <a:cs typeface="Helvetica"/>
                        </a:rPr>
                        <a:t> sifflante)</a:t>
                      </a:r>
                      <a:endParaRPr lang="fr-FR" sz="2400" dirty="0">
                        <a:latin typeface="Helvetica"/>
                        <a:cs typeface="Helvetica"/>
                      </a:endParaRPr>
                    </a:p>
                  </a:txBody>
                  <a:tcPr marL="104867" marR="104867" marT="52433" marB="52433"/>
                </a:tc>
                <a:extLst>
                  <a:ext uri="{0D108BD9-81ED-4DB2-BD59-A6C34878D82A}">
                    <a16:rowId xmlns:a16="http://schemas.microsoft.com/office/drawing/2014/main" val="10003"/>
                  </a:ext>
                </a:extLst>
              </a:tr>
              <a:tr h="611140">
                <a:tc>
                  <a:txBody>
                    <a:bodyPr/>
                    <a:lstStyle/>
                    <a:p>
                      <a:pPr algn="ctr"/>
                      <a:r>
                        <a:rPr lang="fr-FR" sz="2400" dirty="0" smtClean="0">
                          <a:latin typeface="Helvetica"/>
                          <a:cs typeface="Helvetica"/>
                        </a:rPr>
                        <a:t>Sécrétion de mucus</a:t>
                      </a:r>
                      <a:endParaRPr lang="fr-FR" sz="2400" dirty="0">
                        <a:latin typeface="Helvetica"/>
                        <a:cs typeface="Helvetica"/>
                      </a:endParaRPr>
                    </a:p>
                  </a:txBody>
                  <a:tcPr marL="104867" marR="104867" marT="52433" marB="52433"/>
                </a:tc>
                <a:tc>
                  <a:txBody>
                    <a:bodyPr/>
                    <a:lstStyle/>
                    <a:p>
                      <a:pPr algn="ctr"/>
                      <a:r>
                        <a:rPr lang="fr-FR" sz="2400" dirty="0" smtClean="0">
                          <a:latin typeface="Helvetica"/>
                          <a:cs typeface="Helvetica"/>
                        </a:rPr>
                        <a:t>Toux, éternuement</a:t>
                      </a:r>
                      <a:endParaRPr lang="fr-FR" sz="2400" dirty="0">
                        <a:latin typeface="Helvetica"/>
                        <a:cs typeface="Helvetica"/>
                      </a:endParaRPr>
                    </a:p>
                  </a:txBody>
                  <a:tcPr marL="104867" marR="104867" marT="52433" marB="52433"/>
                </a:tc>
                <a:extLst>
                  <a:ext uri="{0D108BD9-81ED-4DB2-BD59-A6C34878D82A}">
                    <a16:rowId xmlns:a16="http://schemas.microsoft.com/office/drawing/2014/main" val="10004"/>
                  </a:ext>
                </a:extLst>
              </a:tr>
              <a:tr h="611140">
                <a:tc>
                  <a:txBody>
                    <a:bodyPr/>
                    <a:lstStyle/>
                    <a:p>
                      <a:pPr algn="ctr"/>
                      <a:r>
                        <a:rPr lang="fr-FR" sz="2400" dirty="0" smtClean="0">
                          <a:latin typeface="Helvetica"/>
                          <a:cs typeface="Helvetica"/>
                        </a:rPr>
                        <a:t>Lésions tissulaires</a:t>
                      </a:r>
                      <a:endParaRPr lang="fr-FR" sz="2400" dirty="0">
                        <a:latin typeface="Helvetica"/>
                        <a:cs typeface="Helvetica"/>
                      </a:endParaRPr>
                    </a:p>
                  </a:txBody>
                  <a:tcPr marL="104867" marR="104867" marT="52433" marB="52433"/>
                </a:tc>
                <a:tc>
                  <a:txBody>
                    <a:bodyPr/>
                    <a:lstStyle/>
                    <a:p>
                      <a:pPr algn="ctr"/>
                      <a:r>
                        <a:rPr lang="fr-FR" sz="2400" dirty="0" smtClean="0">
                          <a:latin typeface="Helvetica"/>
                          <a:cs typeface="Helvetica"/>
                        </a:rPr>
                        <a:t>Nécrose de la peau, infarctus du myocarde</a:t>
                      </a:r>
                      <a:endParaRPr lang="fr-FR" sz="2400" dirty="0">
                        <a:latin typeface="Helvetica"/>
                        <a:cs typeface="Helvetica"/>
                      </a:endParaRPr>
                    </a:p>
                  </a:txBody>
                  <a:tcPr marL="104867" marR="104867" marT="52433" marB="52433"/>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35363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p:cNvPicPr>
          <p:nvPr/>
        </p:nvPicPr>
        <p:blipFill>
          <a:blip r:embed="rId2">
            <a:extLst/>
          </a:blip>
          <a:stretch>
            <a:fillRect/>
          </a:stretch>
        </p:blipFill>
        <p:spPr>
          <a:xfrm>
            <a:off x="187668" y="328417"/>
            <a:ext cx="8768663" cy="1259287"/>
          </a:xfrm>
          <a:prstGeom prst="rect">
            <a:avLst/>
          </a:prstGeom>
          <a:effectLst/>
        </p:spPr>
      </p:pic>
      <p:sp>
        <p:nvSpPr>
          <p:cNvPr id="4" name="Slide Number Placeholder 3"/>
          <p:cNvSpPr>
            <a:spLocks noGrp="1"/>
          </p:cNvSpPr>
          <p:nvPr>
            <p:ph type="sldNum" sz="quarter" idx="12"/>
          </p:nvPr>
        </p:nvSpPr>
        <p:spPr/>
        <p:txBody>
          <a:bodyPr/>
          <a:lstStyle/>
          <a:p>
            <a:fld id="{A74CFC7B-D8CB-2F42-8718-0E4EC4DEBC65}" type="slidenum">
              <a:rPr lang="en-US" smtClean="0"/>
              <a:t>16</a:t>
            </a:fld>
            <a:endParaRPr lang="en-US"/>
          </a:p>
        </p:txBody>
      </p:sp>
      <p:sp>
        <p:nvSpPr>
          <p:cNvPr id="5" name="Title 1"/>
          <p:cNvSpPr>
            <a:spLocks noGrp="1"/>
          </p:cNvSpPr>
          <p:nvPr>
            <p:ph type="title"/>
          </p:nvPr>
        </p:nvSpPr>
        <p:spPr>
          <a:xfrm>
            <a:off x="457200" y="274638"/>
            <a:ext cx="8229600" cy="1143000"/>
          </a:xfrm>
        </p:spPr>
        <p:txBody>
          <a:bodyPr/>
          <a:lstStyle/>
          <a:p>
            <a:r>
              <a:rPr lang="fr-CH" b="1" dirty="0" smtClean="0">
                <a:latin typeface="Helvetica"/>
                <a:cs typeface="Helvetica"/>
              </a:rPr>
              <a:t>Anaphylaxie</a:t>
            </a:r>
            <a:endParaRPr lang="fr-CH" b="1" dirty="0">
              <a:latin typeface="Helvetica"/>
              <a:cs typeface="Helvetica"/>
            </a:endParaRPr>
          </a:p>
        </p:txBody>
      </p:sp>
      <p:sp>
        <p:nvSpPr>
          <p:cNvPr id="6" name="Content Placeholder 5"/>
          <p:cNvSpPr>
            <a:spLocks noGrp="1"/>
          </p:cNvSpPr>
          <p:nvPr>
            <p:ph idx="1"/>
          </p:nvPr>
        </p:nvSpPr>
        <p:spPr>
          <a:xfrm>
            <a:off x="813085" y="1417638"/>
            <a:ext cx="8245095" cy="523220"/>
          </a:xfrm>
          <a:prstGeom prst="rect">
            <a:avLst/>
          </a:prstGeom>
        </p:spPr>
        <p:txBody>
          <a:bodyPr wrap="square">
            <a:spAutoFit/>
          </a:bodyPr>
          <a:lstStyle/>
          <a:p>
            <a:pPr marL="0" indent="0">
              <a:buNone/>
            </a:pPr>
            <a:r>
              <a:rPr lang="fr-CH" sz="2800" dirty="0" smtClean="0">
                <a:solidFill>
                  <a:srgbClr val="FF0000"/>
                </a:solidFill>
                <a:latin typeface="Helvetica"/>
                <a:cs typeface="Helvetica"/>
                <a:sym typeface="Wingdings"/>
              </a:rPr>
              <a:t> </a:t>
            </a:r>
            <a:r>
              <a:rPr lang="fr-CH" sz="2800" dirty="0" smtClean="0">
                <a:solidFill>
                  <a:srgbClr val="FF0000"/>
                </a:solidFill>
                <a:latin typeface="Helvetica"/>
                <a:cs typeface="Helvetica"/>
              </a:rPr>
              <a:t>Forme très sévère de l’hypersensibilité de type I</a:t>
            </a:r>
          </a:p>
        </p:txBody>
      </p:sp>
      <p:sp>
        <p:nvSpPr>
          <p:cNvPr id="8" name="Lightning Bolt 7"/>
          <p:cNvSpPr/>
          <p:nvPr/>
        </p:nvSpPr>
        <p:spPr>
          <a:xfrm>
            <a:off x="231370" y="921094"/>
            <a:ext cx="607551" cy="993087"/>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TextBox 6"/>
          <p:cNvSpPr txBox="1"/>
          <p:nvPr/>
        </p:nvSpPr>
        <p:spPr>
          <a:xfrm>
            <a:off x="6937778" y="2312761"/>
            <a:ext cx="1835696" cy="430887"/>
          </a:xfrm>
          <a:prstGeom prst="rect">
            <a:avLst/>
          </a:prstGeom>
          <a:noFill/>
          <a:ln>
            <a:solidFill>
              <a:srgbClr val="000000"/>
            </a:solidFill>
          </a:ln>
        </p:spPr>
        <p:txBody>
          <a:bodyPr wrap="none" rtlCol="0">
            <a:spAutoFit/>
          </a:bodyPr>
          <a:lstStyle/>
          <a:p>
            <a:r>
              <a:rPr lang="fr-FR" sz="2200" dirty="0" smtClean="0"/>
              <a:t>Vasodilatation</a:t>
            </a:r>
            <a:endParaRPr lang="fr-FR" sz="2200" dirty="0"/>
          </a:p>
        </p:txBody>
      </p:sp>
      <p:sp>
        <p:nvSpPr>
          <p:cNvPr id="14" name="TextBox 13"/>
          <p:cNvSpPr txBox="1"/>
          <p:nvPr/>
        </p:nvSpPr>
        <p:spPr>
          <a:xfrm>
            <a:off x="3501586" y="2312761"/>
            <a:ext cx="3170159" cy="430887"/>
          </a:xfrm>
          <a:prstGeom prst="rect">
            <a:avLst/>
          </a:prstGeom>
          <a:noFill/>
          <a:ln>
            <a:solidFill>
              <a:schemeClr val="tx1"/>
            </a:solidFill>
          </a:ln>
        </p:spPr>
        <p:txBody>
          <a:bodyPr wrap="none" rtlCol="0">
            <a:spAutoFit/>
          </a:bodyPr>
          <a:lstStyle/>
          <a:p>
            <a:r>
              <a:rPr lang="fr-FR" sz="2200" dirty="0" smtClean="0">
                <a:latin typeface="Wingdings"/>
                <a:ea typeface="Wingdings"/>
                <a:cs typeface="Wingdings"/>
                <a:sym typeface="Wingdings"/>
              </a:rPr>
              <a:t></a:t>
            </a:r>
            <a:r>
              <a:rPr lang="fr-FR" sz="2200" dirty="0">
                <a:sym typeface="Wingdings"/>
              </a:rPr>
              <a:t> </a:t>
            </a:r>
            <a:r>
              <a:rPr lang="fr-FR" sz="2200" dirty="0" smtClean="0">
                <a:sym typeface="Wingdings"/>
              </a:rPr>
              <a:t>Perméabilité vasculaire</a:t>
            </a:r>
            <a:endParaRPr lang="fr-FR" sz="2200" dirty="0"/>
          </a:p>
        </p:txBody>
      </p:sp>
      <p:sp>
        <p:nvSpPr>
          <p:cNvPr id="31" name="Rectangle 30"/>
          <p:cNvSpPr/>
          <p:nvPr/>
        </p:nvSpPr>
        <p:spPr>
          <a:xfrm>
            <a:off x="25402" y="2312761"/>
            <a:ext cx="3329056" cy="400110"/>
          </a:xfrm>
          <a:prstGeom prst="rect">
            <a:avLst/>
          </a:prstGeom>
          <a:ln>
            <a:solidFill>
              <a:schemeClr val="tx1"/>
            </a:solidFill>
          </a:ln>
        </p:spPr>
        <p:txBody>
          <a:bodyPr wrap="none">
            <a:spAutoFit/>
          </a:bodyPr>
          <a:lstStyle/>
          <a:p>
            <a:r>
              <a:rPr lang="fr-FR" sz="2000" dirty="0" smtClean="0"/>
              <a:t>Contraction des muscles lisses</a:t>
            </a:r>
            <a:endParaRPr lang="fr-FR" sz="2000" dirty="0"/>
          </a:p>
        </p:txBody>
      </p:sp>
      <p:sp>
        <p:nvSpPr>
          <p:cNvPr id="10" name="TextBox 9"/>
          <p:cNvSpPr txBox="1"/>
          <p:nvPr/>
        </p:nvSpPr>
        <p:spPr>
          <a:xfrm>
            <a:off x="6465638" y="3436774"/>
            <a:ext cx="2792050" cy="461665"/>
          </a:xfrm>
          <a:prstGeom prst="rect">
            <a:avLst/>
          </a:prstGeom>
          <a:noFill/>
        </p:spPr>
        <p:txBody>
          <a:bodyPr wrap="none" rtlCol="0">
            <a:spAutoFit/>
          </a:bodyPr>
          <a:lstStyle/>
          <a:p>
            <a:r>
              <a:rPr lang="fr-FR" sz="2400" dirty="0" smtClean="0">
                <a:latin typeface="Wingdings"/>
                <a:ea typeface="Wingdings"/>
                <a:cs typeface="Wingdings"/>
                <a:sym typeface="Wingdings"/>
              </a:rPr>
              <a:t></a:t>
            </a:r>
            <a:r>
              <a:rPr lang="fr-FR" sz="2400" dirty="0">
                <a:sym typeface="Wingdings"/>
              </a:rPr>
              <a:t> </a:t>
            </a:r>
            <a:r>
              <a:rPr lang="fr-FR" sz="2400" dirty="0" smtClean="0">
                <a:sym typeface="Wingdings"/>
              </a:rPr>
              <a:t>Pr</a:t>
            </a:r>
            <a:r>
              <a:rPr lang="fr-FR" sz="2400" dirty="0" smtClean="0"/>
              <a:t>ession </a:t>
            </a:r>
            <a:r>
              <a:rPr lang="fr-FR" sz="2400" dirty="0" smtClean="0"/>
              <a:t>artérielle</a:t>
            </a:r>
            <a:endParaRPr lang="fr-FR" sz="2400" dirty="0"/>
          </a:p>
        </p:txBody>
      </p:sp>
      <p:sp>
        <p:nvSpPr>
          <p:cNvPr id="13" name="Rectangle 12"/>
          <p:cNvSpPr/>
          <p:nvPr/>
        </p:nvSpPr>
        <p:spPr>
          <a:xfrm>
            <a:off x="3818811" y="3369803"/>
            <a:ext cx="1165253" cy="461665"/>
          </a:xfrm>
          <a:prstGeom prst="rect">
            <a:avLst/>
          </a:prstGeom>
        </p:spPr>
        <p:txBody>
          <a:bodyPr wrap="none">
            <a:spAutoFit/>
          </a:bodyPr>
          <a:lstStyle/>
          <a:p>
            <a:r>
              <a:rPr lang="fr-FR" sz="2400" dirty="0" smtClean="0">
                <a:solidFill>
                  <a:schemeClr val="dk1"/>
                </a:solidFill>
              </a:rPr>
              <a:t>Œ</a:t>
            </a:r>
            <a:r>
              <a:rPr lang="fr-FR" sz="2400" dirty="0" smtClean="0"/>
              <a:t>dème </a:t>
            </a:r>
            <a:endParaRPr lang="fr-FR" sz="2400" dirty="0"/>
          </a:p>
        </p:txBody>
      </p:sp>
      <p:cxnSp>
        <p:nvCxnSpPr>
          <p:cNvPr id="16" name="Straight Arrow Connector 15"/>
          <p:cNvCxnSpPr>
            <a:stCxn id="14" idx="2"/>
            <a:endCxn id="13" idx="0"/>
          </p:cNvCxnSpPr>
          <p:nvPr/>
        </p:nvCxnSpPr>
        <p:spPr>
          <a:xfrm rot="5400000">
            <a:off x="4430975" y="2714111"/>
            <a:ext cx="626155" cy="685228"/>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a:stCxn id="7" idx="2"/>
            <a:endCxn id="10" idx="0"/>
          </p:cNvCxnSpPr>
          <p:nvPr/>
        </p:nvCxnSpPr>
        <p:spPr>
          <a:xfrm rot="16200000" flipH="1">
            <a:off x="7512081" y="3087192"/>
            <a:ext cx="693126" cy="6037"/>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a:stCxn id="14" idx="2"/>
            <a:endCxn id="10" idx="0"/>
          </p:cNvCxnSpPr>
          <p:nvPr/>
        </p:nvCxnSpPr>
        <p:spPr>
          <a:xfrm rot="16200000" flipH="1">
            <a:off x="6127601" y="1702712"/>
            <a:ext cx="693126" cy="2774997"/>
          </a:xfrm>
          <a:prstGeom prst="bentConnector3">
            <a:avLst>
              <a:gd name="adj1" fmla="val 44029"/>
            </a:avLst>
          </a:prstGeom>
          <a:ln>
            <a:tailEnd type="arrow"/>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1487748" y="3292763"/>
            <a:ext cx="2158680" cy="830997"/>
          </a:xfrm>
          <a:prstGeom prst="rect">
            <a:avLst/>
          </a:prstGeom>
          <a:noFill/>
        </p:spPr>
        <p:txBody>
          <a:bodyPr wrap="square" rtlCol="0">
            <a:spAutoFit/>
          </a:bodyPr>
          <a:lstStyle/>
          <a:p>
            <a:pPr algn="ctr"/>
            <a:r>
              <a:rPr lang="fr-FR" sz="2400" dirty="0" smtClean="0"/>
              <a:t>Contraction bronchique</a:t>
            </a:r>
            <a:endParaRPr lang="fr-FR" sz="2400" dirty="0"/>
          </a:p>
        </p:txBody>
      </p:sp>
      <p:cxnSp>
        <p:nvCxnSpPr>
          <p:cNvPr id="34" name="Straight Arrow Connector 33"/>
          <p:cNvCxnSpPr>
            <a:stCxn id="31" idx="2"/>
            <a:endCxn id="32" idx="0"/>
          </p:cNvCxnSpPr>
          <p:nvPr/>
        </p:nvCxnSpPr>
        <p:spPr>
          <a:xfrm rot="16200000" flipH="1">
            <a:off x="1838563" y="2564238"/>
            <a:ext cx="579892" cy="877158"/>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43" name="TextBox 42"/>
          <p:cNvSpPr txBox="1"/>
          <p:nvPr/>
        </p:nvSpPr>
        <p:spPr>
          <a:xfrm>
            <a:off x="0" y="3278239"/>
            <a:ext cx="1689930" cy="830997"/>
          </a:xfrm>
          <a:prstGeom prst="rect">
            <a:avLst/>
          </a:prstGeom>
          <a:noFill/>
        </p:spPr>
        <p:txBody>
          <a:bodyPr wrap="square" rtlCol="0">
            <a:spAutoFit/>
          </a:bodyPr>
          <a:lstStyle/>
          <a:p>
            <a:pPr algn="ctr"/>
            <a:r>
              <a:rPr lang="fr-FR" sz="2400" dirty="0" smtClean="0"/>
              <a:t>Spasme coronarien</a:t>
            </a:r>
            <a:endParaRPr lang="fr-FR" sz="2400" dirty="0"/>
          </a:p>
        </p:txBody>
      </p:sp>
      <p:cxnSp>
        <p:nvCxnSpPr>
          <p:cNvPr id="45" name="Straight Arrow Connector 44"/>
          <p:cNvCxnSpPr>
            <a:stCxn id="31" idx="2"/>
            <a:endCxn id="43" idx="0"/>
          </p:cNvCxnSpPr>
          <p:nvPr/>
        </p:nvCxnSpPr>
        <p:spPr>
          <a:xfrm rot="5400000">
            <a:off x="984764" y="2573073"/>
            <a:ext cx="565368" cy="844965"/>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grpSp>
        <p:nvGrpSpPr>
          <p:cNvPr id="19" name="Group 18"/>
          <p:cNvGrpSpPr/>
          <p:nvPr/>
        </p:nvGrpSpPr>
        <p:grpSpPr>
          <a:xfrm>
            <a:off x="3153839" y="4699107"/>
            <a:ext cx="2729172" cy="1049429"/>
            <a:chOff x="3153839" y="4699107"/>
            <a:chExt cx="2729172" cy="1049429"/>
          </a:xfrm>
        </p:grpSpPr>
        <p:sp>
          <p:nvSpPr>
            <p:cNvPr id="11" name="TextBox 10"/>
            <p:cNvSpPr txBox="1"/>
            <p:nvPr/>
          </p:nvSpPr>
          <p:spPr>
            <a:xfrm>
              <a:off x="3809510" y="4699107"/>
              <a:ext cx="1221859" cy="707886"/>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fr-FR" sz="4000" b="1" dirty="0" smtClean="0">
                  <a:solidFill>
                    <a:srgbClr val="FF0000"/>
                  </a:solidFill>
                </a:rPr>
                <a:t>Choc</a:t>
              </a:r>
              <a:endParaRPr lang="fr-FR" sz="4000" b="1" dirty="0">
                <a:solidFill>
                  <a:srgbClr val="FF0000"/>
                </a:solidFill>
              </a:endParaRPr>
            </a:p>
          </p:txBody>
        </p:sp>
        <p:cxnSp>
          <p:nvCxnSpPr>
            <p:cNvPr id="60" name="Elbow Connector 59"/>
            <p:cNvCxnSpPr>
              <a:stCxn id="38" idx="1"/>
              <a:endCxn id="11" idx="3"/>
            </p:cNvCxnSpPr>
            <p:nvPr/>
          </p:nvCxnSpPr>
          <p:spPr>
            <a:xfrm flipH="1" flipV="1">
              <a:off x="5031369" y="5053050"/>
              <a:ext cx="851642" cy="1765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74" name="Straight Arrow Connector 73"/>
            <p:cNvCxnSpPr>
              <a:stCxn id="39" idx="0"/>
              <a:endCxn id="11" idx="2"/>
            </p:cNvCxnSpPr>
            <p:nvPr/>
          </p:nvCxnSpPr>
          <p:spPr>
            <a:xfrm flipV="1">
              <a:off x="4415933" y="5406993"/>
              <a:ext cx="4507" cy="341543"/>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76" name="Elbow Connector 75"/>
            <p:cNvCxnSpPr/>
            <p:nvPr/>
          </p:nvCxnSpPr>
          <p:spPr>
            <a:xfrm>
              <a:off x="3153839" y="5049506"/>
              <a:ext cx="538708" cy="3544"/>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grpSp>
        <p:nvGrpSpPr>
          <p:cNvPr id="15" name="Group 14"/>
          <p:cNvGrpSpPr/>
          <p:nvPr/>
        </p:nvGrpSpPr>
        <p:grpSpPr>
          <a:xfrm>
            <a:off x="1422580" y="3831468"/>
            <a:ext cx="2978858" cy="1729757"/>
            <a:chOff x="1422580" y="3831468"/>
            <a:chExt cx="2978858" cy="1729757"/>
          </a:xfrm>
        </p:grpSpPr>
        <p:sp>
          <p:nvSpPr>
            <p:cNvPr id="36" name="TextBox 35"/>
            <p:cNvSpPr txBox="1"/>
            <p:nvPr/>
          </p:nvSpPr>
          <p:spPr>
            <a:xfrm>
              <a:off x="1422580" y="4791784"/>
              <a:ext cx="1731259" cy="769441"/>
            </a:xfrm>
            <a:prstGeom prst="rect">
              <a:avLst/>
            </a:prstGeom>
            <a:noFill/>
          </p:spPr>
          <p:txBody>
            <a:bodyPr wrap="square" rtlCol="0">
              <a:spAutoFit/>
            </a:bodyPr>
            <a:lstStyle/>
            <a:p>
              <a:pPr algn="ctr"/>
              <a:r>
                <a:rPr lang="fr-FR" sz="2200" b="1" dirty="0" smtClean="0"/>
                <a:t>Défaillance respiratoire</a:t>
              </a:r>
              <a:endParaRPr lang="fr-FR" sz="2200" b="1" dirty="0"/>
            </a:p>
          </p:txBody>
        </p:sp>
        <p:cxnSp>
          <p:nvCxnSpPr>
            <p:cNvPr id="55" name="Straight Arrow Connector 54"/>
            <p:cNvCxnSpPr>
              <a:stCxn id="13" idx="2"/>
              <a:endCxn id="36" idx="0"/>
            </p:cNvCxnSpPr>
            <p:nvPr/>
          </p:nvCxnSpPr>
          <p:spPr>
            <a:xfrm rot="5400000">
              <a:off x="2864666" y="3255012"/>
              <a:ext cx="960316" cy="2113228"/>
            </a:xfrm>
            <a:prstGeom prst="bentConnector3">
              <a:avLst>
                <a:gd name="adj1" fmla="val 44779"/>
              </a:avLst>
            </a:prstGeom>
            <a:ln>
              <a:tailEnd type="arrow"/>
            </a:ln>
          </p:spPr>
          <p:style>
            <a:lnRef idx="2">
              <a:schemeClr val="dk1"/>
            </a:lnRef>
            <a:fillRef idx="0">
              <a:schemeClr val="dk1"/>
            </a:fillRef>
            <a:effectRef idx="1">
              <a:schemeClr val="dk1"/>
            </a:effectRef>
            <a:fontRef idx="minor">
              <a:schemeClr val="tx1"/>
            </a:fontRef>
          </p:style>
        </p:cxnSp>
        <p:cxnSp>
          <p:nvCxnSpPr>
            <p:cNvPr id="58" name="Straight Arrow Connector 57"/>
            <p:cNvCxnSpPr>
              <a:stCxn id="32" idx="2"/>
              <a:endCxn id="36" idx="0"/>
            </p:cNvCxnSpPr>
            <p:nvPr/>
          </p:nvCxnSpPr>
          <p:spPr>
            <a:xfrm rot="5400000">
              <a:off x="2093637" y="4318333"/>
              <a:ext cx="668024" cy="278878"/>
            </a:xfrm>
            <a:prstGeom prst="bentConnector3">
              <a:avLst>
                <a:gd name="adj1" fmla="val 19980"/>
              </a:avLst>
            </a:prstGeom>
            <a:ln>
              <a:tailEnd type="arrow"/>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844966" y="3898439"/>
            <a:ext cx="7016697" cy="2619538"/>
            <a:chOff x="844966" y="3898439"/>
            <a:chExt cx="7016697" cy="2619538"/>
          </a:xfrm>
        </p:grpSpPr>
        <p:sp>
          <p:nvSpPr>
            <p:cNvPr id="39" name="TextBox 38"/>
            <p:cNvSpPr txBox="1"/>
            <p:nvPr/>
          </p:nvSpPr>
          <p:spPr>
            <a:xfrm>
              <a:off x="3364025" y="5748536"/>
              <a:ext cx="2103816" cy="769441"/>
            </a:xfrm>
            <a:prstGeom prst="rect">
              <a:avLst/>
            </a:prstGeom>
            <a:noFill/>
          </p:spPr>
          <p:txBody>
            <a:bodyPr wrap="square" rtlCol="0">
              <a:spAutoFit/>
            </a:bodyPr>
            <a:lstStyle/>
            <a:p>
              <a:pPr algn="ctr"/>
              <a:r>
                <a:rPr lang="fr-FR" sz="2200" b="1" dirty="0" smtClean="0"/>
                <a:t>Défaillance cardiovasculaire</a:t>
              </a:r>
              <a:endParaRPr lang="fr-FR" sz="2200" b="1" dirty="0"/>
            </a:p>
          </p:txBody>
        </p:sp>
        <p:cxnSp>
          <p:nvCxnSpPr>
            <p:cNvPr id="51" name="Straight Arrow Connector 50"/>
            <p:cNvCxnSpPr>
              <a:stCxn id="10" idx="2"/>
              <a:endCxn id="39" idx="2"/>
            </p:cNvCxnSpPr>
            <p:nvPr/>
          </p:nvCxnSpPr>
          <p:spPr>
            <a:xfrm rot="5400000">
              <a:off x="4829029" y="3485343"/>
              <a:ext cx="2619538" cy="3445730"/>
            </a:xfrm>
            <a:prstGeom prst="bentConnector3">
              <a:avLst>
                <a:gd name="adj1" fmla="val 108727"/>
              </a:avLst>
            </a:prstGeom>
            <a:ln>
              <a:tailEnd type="arrow"/>
            </a:ln>
          </p:spPr>
          <p:style>
            <a:lnRef idx="2">
              <a:schemeClr val="dk1"/>
            </a:lnRef>
            <a:fillRef idx="0">
              <a:schemeClr val="dk1"/>
            </a:fillRef>
            <a:effectRef idx="1">
              <a:schemeClr val="dk1"/>
            </a:effectRef>
            <a:fontRef idx="minor">
              <a:schemeClr val="tx1"/>
            </a:fontRef>
          </p:style>
        </p:cxnSp>
        <p:cxnSp>
          <p:nvCxnSpPr>
            <p:cNvPr id="65" name="Elbow Connector 64"/>
            <p:cNvCxnSpPr>
              <a:stCxn id="43" idx="2"/>
              <a:endCxn id="39" idx="2"/>
            </p:cNvCxnSpPr>
            <p:nvPr/>
          </p:nvCxnSpPr>
          <p:spPr>
            <a:xfrm rot="16200000" flipH="1">
              <a:off x="1426079" y="3528122"/>
              <a:ext cx="2408741" cy="3570968"/>
            </a:xfrm>
            <a:prstGeom prst="bentConnector3">
              <a:avLst>
                <a:gd name="adj1" fmla="val 109490"/>
              </a:avLst>
            </a:prstGeom>
            <a:ln>
              <a:tailEnd type="arrow"/>
            </a:ln>
          </p:spPr>
          <p:style>
            <a:lnRef idx="2">
              <a:schemeClr val="dk1"/>
            </a:lnRef>
            <a:fillRef idx="0">
              <a:schemeClr val="dk1"/>
            </a:fillRef>
            <a:effectRef idx="1">
              <a:schemeClr val="dk1"/>
            </a:effectRef>
            <a:fontRef idx="minor">
              <a:schemeClr val="tx1"/>
            </a:fontRef>
          </p:style>
        </p:cxnSp>
      </p:grpSp>
      <p:grpSp>
        <p:nvGrpSpPr>
          <p:cNvPr id="17" name="Group 16"/>
          <p:cNvGrpSpPr/>
          <p:nvPr/>
        </p:nvGrpSpPr>
        <p:grpSpPr>
          <a:xfrm>
            <a:off x="4401439" y="3831467"/>
            <a:ext cx="3738240" cy="2736416"/>
            <a:chOff x="4457883" y="3831467"/>
            <a:chExt cx="3738240" cy="2736416"/>
          </a:xfrm>
        </p:grpSpPr>
        <p:cxnSp>
          <p:nvCxnSpPr>
            <p:cNvPr id="48" name="Straight Arrow Connector 47"/>
            <p:cNvCxnSpPr>
              <a:stCxn id="10" idx="2"/>
              <a:endCxn id="38" idx="0"/>
            </p:cNvCxnSpPr>
            <p:nvPr/>
          </p:nvCxnSpPr>
          <p:spPr>
            <a:xfrm rot="5400000">
              <a:off x="6906422" y="3674302"/>
              <a:ext cx="787548" cy="1235823"/>
            </a:xfrm>
            <a:prstGeom prst="bentConnector3">
              <a:avLst>
                <a:gd name="adj1" fmla="val 45756"/>
              </a:avLst>
            </a:prstGeom>
            <a:ln>
              <a:tailEnd type="arrow"/>
            </a:ln>
          </p:spPr>
          <p:style>
            <a:lnRef idx="2">
              <a:schemeClr val="dk1"/>
            </a:lnRef>
            <a:fillRef idx="0">
              <a:schemeClr val="dk1"/>
            </a:fillRef>
            <a:effectRef idx="1">
              <a:schemeClr val="dk1"/>
            </a:effectRef>
            <a:fontRef idx="minor">
              <a:schemeClr val="tx1"/>
            </a:fontRef>
          </p:style>
        </p:cxnSp>
        <p:cxnSp>
          <p:nvCxnSpPr>
            <p:cNvPr id="161" name="Straight Arrow Connector 160"/>
            <p:cNvCxnSpPr>
              <a:stCxn id="13" idx="2"/>
              <a:endCxn id="38" idx="0"/>
            </p:cNvCxnSpPr>
            <p:nvPr/>
          </p:nvCxnSpPr>
          <p:spPr>
            <a:xfrm rot="16200000" flipH="1">
              <a:off x="5142824" y="3146526"/>
              <a:ext cx="854519" cy="2224402"/>
            </a:xfrm>
            <a:prstGeom prst="bentConnector3">
              <a:avLst/>
            </a:prstGeom>
            <a:ln>
              <a:tailEnd type="arrow"/>
            </a:ln>
          </p:spPr>
          <p:style>
            <a:lnRef idx="2">
              <a:schemeClr val="dk1"/>
            </a:lnRef>
            <a:fillRef idx="0">
              <a:schemeClr val="dk1"/>
            </a:fillRef>
            <a:effectRef idx="1">
              <a:schemeClr val="dk1"/>
            </a:effectRef>
            <a:fontRef idx="minor">
              <a:schemeClr val="tx1"/>
            </a:fontRef>
          </p:style>
        </p:cxnSp>
        <p:grpSp>
          <p:nvGrpSpPr>
            <p:cNvPr id="198" name="Group 197"/>
            <p:cNvGrpSpPr/>
            <p:nvPr/>
          </p:nvGrpSpPr>
          <p:grpSpPr>
            <a:xfrm>
              <a:off x="5797339" y="4685987"/>
              <a:ext cx="2398784" cy="1881896"/>
              <a:chOff x="5797339" y="4668826"/>
              <a:chExt cx="2398784" cy="1881896"/>
            </a:xfrm>
          </p:grpSpPr>
          <p:sp>
            <p:nvSpPr>
              <p:cNvPr id="38" name="TextBox 37"/>
              <p:cNvSpPr txBox="1"/>
              <p:nvPr/>
            </p:nvSpPr>
            <p:spPr>
              <a:xfrm>
                <a:off x="5939455" y="4668826"/>
                <a:ext cx="1485658" cy="769441"/>
              </a:xfrm>
              <a:prstGeom prst="rect">
                <a:avLst/>
              </a:prstGeom>
              <a:noFill/>
            </p:spPr>
            <p:txBody>
              <a:bodyPr wrap="square" rtlCol="0">
                <a:spAutoFit/>
              </a:bodyPr>
              <a:lstStyle/>
              <a:p>
                <a:pPr algn="ctr"/>
                <a:r>
                  <a:rPr lang="fr-FR" sz="2200" b="1" dirty="0" smtClean="0"/>
                  <a:t>Défaillance cérébrale</a:t>
                </a:r>
                <a:endParaRPr lang="fr-FR" dirty="0" smtClean="0"/>
              </a:p>
            </p:txBody>
          </p:sp>
          <p:sp>
            <p:nvSpPr>
              <p:cNvPr id="197" name="Rectangle 196"/>
              <p:cNvSpPr/>
              <p:nvPr/>
            </p:nvSpPr>
            <p:spPr>
              <a:xfrm>
                <a:off x="5797339" y="5350393"/>
                <a:ext cx="2398784" cy="1200329"/>
              </a:xfrm>
              <a:prstGeom prst="rect">
                <a:avLst/>
              </a:prstGeom>
            </p:spPr>
            <p:txBody>
              <a:bodyPr wrap="square">
                <a:spAutoFit/>
              </a:bodyPr>
              <a:lstStyle/>
              <a:p>
                <a:pPr marL="285750" indent="-285750">
                  <a:buFont typeface="Arial"/>
                  <a:buChar char="•"/>
                </a:pPr>
                <a:r>
                  <a:rPr lang="fr-FR" dirty="0" smtClean="0"/>
                  <a:t>Tête « légère »</a:t>
                </a:r>
                <a:endParaRPr lang="fr-FR" dirty="0"/>
              </a:p>
              <a:p>
                <a:pPr marL="285750" indent="-285750">
                  <a:buFont typeface="Arial"/>
                  <a:buChar char="•"/>
                </a:pPr>
                <a:r>
                  <a:rPr lang="fr-FR" dirty="0"/>
                  <a:t>« </a:t>
                </a:r>
                <a:r>
                  <a:rPr lang="fr-FR" dirty="0" smtClean="0"/>
                  <a:t>Catastrophe imminente</a:t>
                </a:r>
                <a:r>
                  <a:rPr lang="fr-FR" dirty="0"/>
                  <a:t> »</a:t>
                </a:r>
              </a:p>
              <a:p>
                <a:pPr marL="285750" indent="-285750">
                  <a:buFont typeface="Arial"/>
                  <a:buChar char="•"/>
                </a:pPr>
                <a:r>
                  <a:rPr lang="fr-FR" dirty="0" smtClean="0"/>
                  <a:t>Coma</a:t>
                </a:r>
                <a:endParaRPr lang="fr-FR" dirty="0"/>
              </a:p>
            </p:txBody>
          </p:sp>
        </p:grpSp>
      </p:grpSp>
    </p:spTree>
    <p:extLst>
      <p:ext uri="{BB962C8B-B14F-4D97-AF65-F5344CB8AC3E}">
        <p14:creationId xmlns:p14="http://schemas.microsoft.com/office/powerpoint/2010/main" val="416012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p:cNvPicPr>
          <p:nvPr/>
        </p:nvPicPr>
        <p:blipFill>
          <a:blip r:embed="rId3">
            <a:extLst/>
          </a:blip>
          <a:stretch>
            <a:fillRect/>
          </a:stretch>
        </p:blipFill>
        <p:spPr>
          <a:xfrm>
            <a:off x="187668" y="328417"/>
            <a:ext cx="8768663" cy="1259287"/>
          </a:xfrm>
          <a:prstGeom prst="rect">
            <a:avLst/>
          </a:prstGeom>
          <a:effectLst/>
        </p:spPr>
      </p:pic>
      <p:sp>
        <p:nvSpPr>
          <p:cNvPr id="2" name="Title 1"/>
          <p:cNvSpPr>
            <a:spLocks noGrp="1"/>
          </p:cNvSpPr>
          <p:nvPr>
            <p:ph type="title"/>
          </p:nvPr>
        </p:nvSpPr>
        <p:spPr/>
        <p:txBody>
          <a:bodyPr/>
          <a:lstStyle/>
          <a:p>
            <a:r>
              <a:rPr lang="fr-CH" b="1" dirty="0" smtClean="0">
                <a:latin typeface="Helvetica"/>
                <a:cs typeface="Helvetica"/>
              </a:rPr>
              <a:t>Anaphylaxie</a:t>
            </a:r>
            <a:endParaRPr lang="fr-CH" b="1" dirty="0">
              <a:latin typeface="Helvetica"/>
              <a:cs typeface="Helvetica"/>
            </a:endParaRPr>
          </a:p>
        </p:txBody>
      </p:sp>
      <p:pic>
        <p:nvPicPr>
          <p:cNvPr id="5" name="Content Placeholder 4" descr="6c028e372de857c5a8e7cafcc5919f7d.jpg"/>
          <p:cNvPicPr>
            <a:picLocks noGrp="1" noChangeAspect="1"/>
          </p:cNvPicPr>
          <p:nvPr>
            <p:ph idx="1"/>
          </p:nvPr>
        </p:nvPicPr>
        <p:blipFill rotWithShape="1">
          <a:blip r:embed="rId4">
            <a:extLst>
              <a:ext uri="{28A0092B-C50C-407E-A947-70E740481C1C}">
                <a14:useLocalDpi xmlns:a14="http://schemas.microsoft.com/office/drawing/2010/main" val="0"/>
              </a:ext>
            </a:extLst>
          </a:blip>
          <a:srcRect l="15499" r="11249" b="2308"/>
          <a:stretch/>
        </p:blipFill>
        <p:spPr>
          <a:xfrm>
            <a:off x="245535" y="1481669"/>
            <a:ext cx="4693356" cy="4550128"/>
          </a:xfrm>
        </p:spPr>
      </p:pic>
      <p:sp>
        <p:nvSpPr>
          <p:cNvPr id="4" name="Slide Number Placeholder 3"/>
          <p:cNvSpPr>
            <a:spLocks noGrp="1"/>
          </p:cNvSpPr>
          <p:nvPr>
            <p:ph type="sldNum" sz="quarter" idx="12"/>
          </p:nvPr>
        </p:nvSpPr>
        <p:spPr/>
        <p:txBody>
          <a:bodyPr/>
          <a:lstStyle/>
          <a:p>
            <a:fld id="{A74CFC7B-D8CB-2F42-8718-0E4EC4DEBC65}" type="slidenum">
              <a:rPr lang="en-US" smtClean="0"/>
              <a:t>17</a:t>
            </a:fld>
            <a:endParaRPr lang="en-US"/>
          </a:p>
        </p:txBody>
      </p:sp>
      <p:sp>
        <p:nvSpPr>
          <p:cNvPr id="6" name="TextBox 5"/>
          <p:cNvSpPr txBox="1"/>
          <p:nvPr/>
        </p:nvSpPr>
        <p:spPr>
          <a:xfrm>
            <a:off x="1240443" y="6011581"/>
            <a:ext cx="3698448" cy="276999"/>
          </a:xfrm>
          <a:prstGeom prst="rect">
            <a:avLst/>
          </a:prstGeom>
          <a:noFill/>
        </p:spPr>
        <p:txBody>
          <a:bodyPr wrap="none" rtlCol="0">
            <a:spAutoFit/>
          </a:bodyPr>
          <a:lstStyle/>
          <a:p>
            <a:r>
              <a:rPr lang="pl-PL" sz="1200" dirty="0" err="1"/>
              <a:t>https</a:t>
            </a:r>
            <a:r>
              <a:rPr lang="pl-PL" sz="1200" dirty="0"/>
              <a:t>://</a:t>
            </a:r>
            <a:r>
              <a:rPr lang="pl-PL" sz="1200" dirty="0" err="1"/>
              <a:t>www.pinterest.com</a:t>
            </a:r>
            <a:r>
              <a:rPr lang="pl-PL" sz="1200" dirty="0"/>
              <a:t>/pin/306948530825248307/</a:t>
            </a:r>
            <a:endParaRPr lang="en-US" sz="1200" dirty="0"/>
          </a:p>
        </p:txBody>
      </p:sp>
      <p:pic>
        <p:nvPicPr>
          <p:cNvPr id="3" name="Picture 2" descr="Angioedema2010.JPG"/>
          <p:cNvPicPr>
            <a:picLocks noChangeAspect="1"/>
          </p:cNvPicPr>
          <p:nvPr/>
        </p:nvPicPr>
        <p:blipFill rotWithShape="1">
          <a:blip r:embed="rId5">
            <a:extLst>
              <a:ext uri="{28A0092B-C50C-407E-A947-70E740481C1C}">
                <a14:useLocalDpi xmlns:a14="http://schemas.microsoft.com/office/drawing/2010/main" val="0"/>
              </a:ext>
            </a:extLst>
          </a:blip>
          <a:srcRect t="9845"/>
          <a:stretch/>
        </p:blipFill>
        <p:spPr>
          <a:xfrm>
            <a:off x="5113436" y="1481669"/>
            <a:ext cx="3579009" cy="4550128"/>
          </a:xfrm>
          <a:prstGeom prst="rect">
            <a:avLst/>
          </a:prstGeom>
        </p:spPr>
      </p:pic>
      <p:sp>
        <p:nvSpPr>
          <p:cNvPr id="7" name="TextBox 6"/>
          <p:cNvSpPr txBox="1"/>
          <p:nvPr/>
        </p:nvSpPr>
        <p:spPr>
          <a:xfrm>
            <a:off x="7232280" y="6026970"/>
            <a:ext cx="1454520" cy="261610"/>
          </a:xfrm>
          <a:prstGeom prst="rect">
            <a:avLst/>
          </a:prstGeom>
          <a:noFill/>
        </p:spPr>
        <p:txBody>
          <a:bodyPr wrap="none" rtlCol="0">
            <a:spAutoFit/>
          </a:bodyPr>
          <a:lstStyle/>
          <a:p>
            <a:r>
              <a:rPr lang="fr-FR" sz="1100" dirty="0">
                <a:latin typeface="Helvetica"/>
                <a:cs typeface="Helvetica"/>
              </a:rPr>
              <a:t>James </a:t>
            </a:r>
            <a:r>
              <a:rPr lang="fr-FR" sz="1100" dirty="0" err="1">
                <a:latin typeface="Helvetica"/>
                <a:cs typeface="Helvetica"/>
              </a:rPr>
              <a:t>Heilman</a:t>
            </a:r>
            <a:r>
              <a:rPr lang="fr-FR" sz="1100" dirty="0">
                <a:latin typeface="Helvetica"/>
                <a:cs typeface="Helvetica"/>
              </a:rPr>
              <a:t>, MD</a:t>
            </a:r>
          </a:p>
        </p:txBody>
      </p:sp>
    </p:spTree>
    <p:extLst>
      <p:ext uri="{BB962C8B-B14F-4D97-AF65-F5344CB8AC3E}">
        <p14:creationId xmlns:p14="http://schemas.microsoft.com/office/powerpoint/2010/main" val="2538261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2">
            <a:extLst/>
          </a:blip>
          <a:stretch>
            <a:fillRect/>
          </a:stretch>
        </p:blipFill>
        <p:spPr>
          <a:xfrm>
            <a:off x="187668" y="328417"/>
            <a:ext cx="8768663" cy="1259287"/>
          </a:xfrm>
          <a:prstGeom prst="rect">
            <a:avLst/>
          </a:prstGeom>
          <a:effectLst/>
        </p:spPr>
      </p:pic>
      <p:sp>
        <p:nvSpPr>
          <p:cNvPr id="2" name="Title 1"/>
          <p:cNvSpPr>
            <a:spLocks noGrp="1"/>
          </p:cNvSpPr>
          <p:nvPr>
            <p:ph type="title"/>
          </p:nvPr>
        </p:nvSpPr>
        <p:spPr/>
        <p:txBody>
          <a:bodyPr/>
          <a:lstStyle/>
          <a:p>
            <a:r>
              <a:rPr lang="fr-CH" b="1" dirty="0" smtClean="0">
                <a:latin typeface="Helvetica"/>
                <a:cs typeface="Helvetica"/>
              </a:rPr>
              <a:t>Epidémiologie des allergies</a:t>
            </a:r>
            <a:endParaRPr lang="fr-CH" b="1" dirty="0">
              <a:latin typeface="Helvetica"/>
              <a:cs typeface="Helvetica"/>
            </a:endParaRPr>
          </a:p>
        </p:txBody>
      </p:sp>
      <p:sp>
        <p:nvSpPr>
          <p:cNvPr id="3" name="Content Placeholder 2"/>
          <p:cNvSpPr>
            <a:spLocks noGrp="1"/>
          </p:cNvSpPr>
          <p:nvPr>
            <p:ph idx="1"/>
          </p:nvPr>
        </p:nvSpPr>
        <p:spPr>
          <a:xfrm>
            <a:off x="225779" y="1600200"/>
            <a:ext cx="8706554" cy="3699609"/>
          </a:xfrm>
        </p:spPr>
        <p:txBody>
          <a:bodyPr>
            <a:normAutofit/>
          </a:bodyPr>
          <a:lstStyle/>
          <a:p>
            <a:r>
              <a:rPr lang="fr-CH" sz="3000" dirty="0" smtClean="0">
                <a:latin typeface="Helvetica"/>
                <a:cs typeface="Helvetica"/>
              </a:rPr>
              <a:t>Facteurs de risque :</a:t>
            </a:r>
          </a:p>
          <a:p>
            <a:pPr lvl="1"/>
            <a:r>
              <a:rPr lang="fr-CH" i="1" dirty="0" smtClean="0">
                <a:latin typeface="Helvetica"/>
                <a:cs typeface="Helvetica"/>
              </a:rPr>
              <a:t>Prédisposition génétique </a:t>
            </a:r>
            <a:r>
              <a:rPr lang="fr-CH" dirty="0" smtClean="0">
                <a:latin typeface="Helvetica"/>
                <a:cs typeface="Helvetica"/>
              </a:rPr>
              <a:t>: p.ex.:  mutation *5q312-33 et asthme</a:t>
            </a:r>
          </a:p>
          <a:p>
            <a:pPr lvl="1"/>
            <a:r>
              <a:rPr lang="fr-CH" i="1" dirty="0" smtClean="0">
                <a:latin typeface="Helvetica"/>
                <a:cs typeface="Helvetica"/>
              </a:rPr>
              <a:t>Haut statut socioéconomique </a:t>
            </a:r>
            <a:r>
              <a:rPr lang="fr-CH" dirty="0" smtClean="0">
                <a:latin typeface="Helvetica"/>
                <a:cs typeface="Helvetica"/>
              </a:rPr>
              <a:t>: hypothèse de l’hygiène</a:t>
            </a:r>
          </a:p>
          <a:p>
            <a:pPr lvl="1">
              <a:spcAft>
                <a:spcPts val="1200"/>
              </a:spcAft>
            </a:pPr>
            <a:r>
              <a:rPr lang="fr-CH" i="1" dirty="0" smtClean="0">
                <a:latin typeface="Helvetica"/>
                <a:cs typeface="Helvetica"/>
              </a:rPr>
              <a:t>Enfants </a:t>
            </a:r>
            <a:r>
              <a:rPr lang="fr-CH" dirty="0" smtClean="0">
                <a:latin typeface="Helvetica"/>
                <a:cs typeface="Helvetica"/>
              </a:rPr>
              <a:t>: la marche allergique</a:t>
            </a:r>
          </a:p>
          <a:p>
            <a:pPr>
              <a:spcBef>
                <a:spcPts val="0"/>
              </a:spcBef>
            </a:pPr>
            <a:r>
              <a:rPr lang="fr-CH" sz="3000" dirty="0" smtClean="0">
                <a:latin typeface="Helvetica"/>
                <a:cs typeface="Helvetica"/>
              </a:rPr>
              <a:t>Evénements déclencheurs </a:t>
            </a:r>
            <a:r>
              <a:rPr lang="fr-CH" dirty="0" smtClean="0">
                <a:latin typeface="Helvetica"/>
                <a:cs typeface="Helvetica"/>
              </a:rPr>
              <a:t>:</a:t>
            </a:r>
          </a:p>
          <a:p>
            <a:pPr marL="457200" lvl="1" indent="0">
              <a:buNone/>
            </a:pPr>
            <a:endParaRPr lang="fr-CH" dirty="0" smtClean="0"/>
          </a:p>
        </p:txBody>
      </p:sp>
      <p:sp>
        <p:nvSpPr>
          <p:cNvPr id="4" name="Slide Number Placeholder 3"/>
          <p:cNvSpPr>
            <a:spLocks noGrp="1"/>
          </p:cNvSpPr>
          <p:nvPr>
            <p:ph type="sldNum" sz="quarter" idx="12"/>
          </p:nvPr>
        </p:nvSpPr>
        <p:spPr/>
        <p:txBody>
          <a:bodyPr/>
          <a:lstStyle/>
          <a:p>
            <a:fld id="{A74CFC7B-D8CB-2F42-8718-0E4EC4DEBC65}" type="slidenum">
              <a:rPr lang="en-US" smtClean="0"/>
              <a:t>18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87868945"/>
              </p:ext>
            </p:extLst>
          </p:nvPr>
        </p:nvGraphicFramePr>
        <p:xfrm>
          <a:off x="871743" y="5238115"/>
          <a:ext cx="7108605" cy="1483360"/>
        </p:xfrm>
        <a:graphic>
          <a:graphicData uri="http://schemas.openxmlformats.org/drawingml/2006/table">
            <a:tbl>
              <a:tblPr firstRow="1" bandRow="1">
                <a:tableStyleId>{69CF1AB2-1976-4502-BF36-3FF5EA218861}</a:tableStyleId>
              </a:tblPr>
              <a:tblGrid>
                <a:gridCol w="2687088">
                  <a:extLst>
                    <a:ext uri="{9D8B030D-6E8A-4147-A177-3AD203B41FA5}">
                      <a16:colId xmlns:a16="http://schemas.microsoft.com/office/drawing/2014/main" val="20000"/>
                    </a:ext>
                  </a:extLst>
                </a:gridCol>
                <a:gridCol w="2051982">
                  <a:extLst>
                    <a:ext uri="{9D8B030D-6E8A-4147-A177-3AD203B41FA5}">
                      <a16:colId xmlns:a16="http://schemas.microsoft.com/office/drawing/2014/main" val="20001"/>
                    </a:ext>
                  </a:extLst>
                </a:gridCol>
                <a:gridCol w="2369535">
                  <a:extLst>
                    <a:ext uri="{9D8B030D-6E8A-4147-A177-3AD203B41FA5}">
                      <a16:colId xmlns:a16="http://schemas.microsoft.com/office/drawing/2014/main" val="20002"/>
                    </a:ext>
                  </a:extLst>
                </a:gridCol>
              </a:tblGrid>
              <a:tr h="370840">
                <a:tc>
                  <a:txBody>
                    <a:bodyPr/>
                    <a:lstStyle/>
                    <a:p>
                      <a:pPr algn="ctr"/>
                      <a:r>
                        <a:rPr lang="fr-FR" dirty="0" smtClean="0">
                          <a:latin typeface="Helvetica"/>
                          <a:cs typeface="Helvetica"/>
                        </a:rPr>
                        <a:t>Pollen</a:t>
                      </a:r>
                      <a:endParaRPr lang="fr-FR" dirty="0">
                        <a:latin typeface="Helvetica"/>
                        <a:cs typeface="Helvetica"/>
                      </a:endParaRPr>
                    </a:p>
                  </a:txBody>
                  <a:tcPr/>
                </a:tc>
                <a:tc>
                  <a:txBody>
                    <a:bodyPr/>
                    <a:lstStyle/>
                    <a:p>
                      <a:pPr algn="ctr"/>
                      <a:r>
                        <a:rPr lang="fr-FR" dirty="0" smtClean="0">
                          <a:latin typeface="Helvetica"/>
                          <a:cs typeface="Helvetica"/>
                        </a:rPr>
                        <a:t>Nourriture</a:t>
                      </a:r>
                      <a:endParaRPr lang="fr-FR" dirty="0">
                        <a:latin typeface="Helvetica"/>
                        <a:cs typeface="Helvetica"/>
                      </a:endParaRPr>
                    </a:p>
                  </a:txBody>
                  <a:tcPr/>
                </a:tc>
                <a:tc>
                  <a:txBody>
                    <a:bodyPr/>
                    <a:lstStyle/>
                    <a:p>
                      <a:pPr algn="ctr"/>
                      <a:r>
                        <a:rPr lang="fr-FR" dirty="0" smtClean="0">
                          <a:latin typeface="Helvetica"/>
                          <a:cs typeface="Helvetica"/>
                        </a:rPr>
                        <a:t>Médicaments</a:t>
                      </a:r>
                      <a:endParaRPr lang="fr-FR" dirty="0">
                        <a:latin typeface="Helvetica"/>
                        <a:cs typeface="Helvetica"/>
                      </a:endParaRPr>
                    </a:p>
                  </a:txBody>
                  <a:tcPr/>
                </a:tc>
                <a:extLst>
                  <a:ext uri="{0D108BD9-81ED-4DB2-BD59-A6C34878D82A}">
                    <a16:rowId xmlns:a16="http://schemas.microsoft.com/office/drawing/2014/main" val="10000"/>
                  </a:ext>
                </a:extLst>
              </a:tr>
              <a:tr h="370840">
                <a:tc>
                  <a:txBody>
                    <a:bodyPr/>
                    <a:lstStyle/>
                    <a:p>
                      <a:pPr algn="ctr"/>
                      <a:r>
                        <a:rPr lang="fr-FR" sz="1600" dirty="0" smtClean="0">
                          <a:latin typeface="Helvetica"/>
                          <a:cs typeface="Helvetica"/>
                        </a:rPr>
                        <a:t>Fourrure animale </a:t>
                      </a:r>
                      <a:r>
                        <a:rPr lang="fr-FR" sz="1600" dirty="0" smtClean="0">
                          <a:latin typeface="Helvetica"/>
                          <a:cs typeface="Helvetica"/>
                        </a:rPr>
                        <a:t>/ plumes</a:t>
                      </a:r>
                      <a:endParaRPr lang="fr-FR" sz="1600" dirty="0">
                        <a:latin typeface="Helvetica"/>
                        <a:cs typeface="Helvetica"/>
                      </a:endParaRPr>
                    </a:p>
                  </a:txBody>
                  <a:tcPr/>
                </a:tc>
                <a:tc>
                  <a:txBody>
                    <a:bodyPr/>
                    <a:lstStyle/>
                    <a:p>
                      <a:pPr algn="ctr"/>
                      <a:r>
                        <a:rPr lang="fr-FR" sz="1600" dirty="0" smtClean="0">
                          <a:latin typeface="Helvetica"/>
                          <a:cs typeface="Helvetica"/>
                        </a:rPr>
                        <a:t>Piqûres d’insectes</a:t>
                      </a:r>
                      <a:endParaRPr lang="fr-FR" sz="1600" dirty="0">
                        <a:latin typeface="Helvetica"/>
                        <a:cs typeface="Helvetica"/>
                      </a:endParaRPr>
                    </a:p>
                  </a:txBody>
                  <a:tcPr/>
                </a:tc>
                <a:tc>
                  <a:txBody>
                    <a:bodyPr/>
                    <a:lstStyle/>
                    <a:p>
                      <a:pPr algn="ctr"/>
                      <a:r>
                        <a:rPr lang="fr-FR" sz="1600" dirty="0" smtClean="0">
                          <a:latin typeface="Helvetica"/>
                          <a:cs typeface="Helvetica"/>
                        </a:rPr>
                        <a:t>Stress</a:t>
                      </a:r>
                      <a:endParaRPr lang="fr-FR" sz="1600" dirty="0">
                        <a:latin typeface="Helvetica"/>
                        <a:cs typeface="Helvetica"/>
                      </a:endParaRPr>
                    </a:p>
                  </a:txBody>
                  <a:tcPr/>
                </a:tc>
                <a:extLst>
                  <a:ext uri="{0D108BD9-81ED-4DB2-BD59-A6C34878D82A}">
                    <a16:rowId xmlns:a16="http://schemas.microsoft.com/office/drawing/2014/main" val="10001"/>
                  </a:ext>
                </a:extLst>
              </a:tr>
              <a:tr h="370840">
                <a:tc>
                  <a:txBody>
                    <a:bodyPr/>
                    <a:lstStyle/>
                    <a:p>
                      <a:pPr algn="ctr"/>
                      <a:r>
                        <a:rPr lang="fr-FR" sz="1600" dirty="0" smtClean="0">
                          <a:latin typeface="Helvetica"/>
                          <a:cs typeface="Helvetica"/>
                        </a:rPr>
                        <a:t>Activité physique</a:t>
                      </a:r>
                      <a:endParaRPr lang="fr-FR" sz="1600" dirty="0">
                        <a:latin typeface="Helvetica"/>
                        <a:cs typeface="Helvetica"/>
                      </a:endParaRPr>
                    </a:p>
                  </a:txBody>
                  <a:tcPr/>
                </a:tc>
                <a:tc>
                  <a:txBody>
                    <a:bodyPr/>
                    <a:lstStyle/>
                    <a:p>
                      <a:pPr algn="ctr"/>
                      <a:r>
                        <a:rPr lang="fr-FR" sz="1600" dirty="0" smtClean="0">
                          <a:latin typeface="Helvetica"/>
                          <a:cs typeface="Helvetica"/>
                        </a:rPr>
                        <a:t>Moisissures</a:t>
                      </a:r>
                      <a:endParaRPr lang="fr-FR" sz="1600" dirty="0">
                        <a:latin typeface="Helvetica"/>
                        <a:cs typeface="Helvetica"/>
                      </a:endParaRPr>
                    </a:p>
                  </a:txBody>
                  <a:tcPr/>
                </a:tc>
                <a:tc>
                  <a:txBody>
                    <a:bodyPr/>
                    <a:lstStyle/>
                    <a:p>
                      <a:pPr algn="ctr"/>
                      <a:r>
                        <a:rPr lang="fr-FR" sz="1600" dirty="0" smtClean="0">
                          <a:latin typeface="Helvetica"/>
                          <a:cs typeface="Helvetica"/>
                        </a:rPr>
                        <a:t>Latex</a:t>
                      </a:r>
                      <a:endParaRPr lang="fr-FR" sz="1600" dirty="0">
                        <a:latin typeface="Helvetica"/>
                        <a:cs typeface="Helvetica"/>
                      </a:endParaRPr>
                    </a:p>
                  </a:txBody>
                  <a:tcPr/>
                </a:tc>
                <a:extLst>
                  <a:ext uri="{0D108BD9-81ED-4DB2-BD59-A6C34878D82A}">
                    <a16:rowId xmlns:a16="http://schemas.microsoft.com/office/drawing/2014/main" val="10002"/>
                  </a:ext>
                </a:extLst>
              </a:tr>
              <a:tr h="370840">
                <a:tc>
                  <a:txBody>
                    <a:bodyPr/>
                    <a:lstStyle/>
                    <a:p>
                      <a:pPr algn="ctr"/>
                      <a:r>
                        <a:rPr lang="fr-FR" sz="1600" dirty="0" smtClean="0">
                          <a:latin typeface="Helvetica"/>
                          <a:cs typeface="Helvetica"/>
                        </a:rPr>
                        <a:t>Virus</a:t>
                      </a:r>
                      <a:endParaRPr lang="fr-FR" sz="1600" dirty="0">
                        <a:latin typeface="Helvetica"/>
                        <a:cs typeface="Helvetica"/>
                      </a:endParaRPr>
                    </a:p>
                  </a:txBody>
                  <a:tcPr/>
                </a:tc>
                <a:tc>
                  <a:txBody>
                    <a:bodyPr/>
                    <a:lstStyle/>
                    <a:p>
                      <a:pPr algn="ctr"/>
                      <a:r>
                        <a:rPr lang="fr-FR" sz="1600" dirty="0" smtClean="0">
                          <a:latin typeface="Helvetica"/>
                          <a:cs typeface="Helvetica"/>
                        </a:rPr>
                        <a:t>Parasites</a:t>
                      </a:r>
                      <a:endParaRPr lang="fr-FR" sz="1600" dirty="0">
                        <a:latin typeface="Helvetica"/>
                        <a:cs typeface="Helvetica"/>
                      </a:endParaRPr>
                    </a:p>
                  </a:txBody>
                  <a:tcPr/>
                </a:tc>
                <a:tc>
                  <a:txBody>
                    <a:bodyPr/>
                    <a:lstStyle/>
                    <a:p>
                      <a:pPr algn="ctr"/>
                      <a:r>
                        <a:rPr lang="fr-FR" sz="1600" dirty="0" smtClean="0">
                          <a:latin typeface="Helvetica"/>
                          <a:cs typeface="Helvetica"/>
                        </a:rPr>
                        <a:t>Pollution</a:t>
                      </a:r>
                      <a:r>
                        <a:rPr lang="fr-FR" sz="1600" baseline="0" dirty="0" smtClean="0">
                          <a:latin typeface="Helvetica"/>
                          <a:cs typeface="Helvetica"/>
                        </a:rPr>
                        <a:t> (SO</a:t>
                      </a:r>
                      <a:r>
                        <a:rPr lang="fr-FR" sz="1600" baseline="-25000" dirty="0" smtClean="0">
                          <a:latin typeface="Helvetica"/>
                          <a:cs typeface="Helvetica"/>
                        </a:rPr>
                        <a:t>2</a:t>
                      </a:r>
                      <a:r>
                        <a:rPr lang="fr-FR" sz="1600" baseline="0" dirty="0" smtClean="0">
                          <a:latin typeface="Helvetica"/>
                          <a:cs typeface="Helvetica"/>
                        </a:rPr>
                        <a:t>)</a:t>
                      </a:r>
                      <a:endParaRPr lang="fr-FR" sz="1600" dirty="0">
                        <a:latin typeface="Helvetica"/>
                        <a:cs typeface="Helvetica"/>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27727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4CFC7B-D8CB-2F42-8718-0E4EC4DEBC65}" type="slidenum">
              <a:rPr lang="en-US" smtClean="0"/>
              <a:t>19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090157204"/>
              </p:ext>
            </p:extLst>
          </p:nvPr>
        </p:nvGraphicFramePr>
        <p:xfrm>
          <a:off x="1747127" y="2031962"/>
          <a:ext cx="6096000" cy="1854200"/>
        </p:xfrm>
        <a:graphic>
          <a:graphicData uri="http://schemas.openxmlformats.org/drawingml/2006/table">
            <a:tbl>
              <a:tblPr firstRow="1" bandRow="1">
                <a:tableStyleId>{8A107856-5554-42FB-B03E-39F5DBC370BA}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fr-FR" dirty="0" smtClean="0">
                          <a:latin typeface="Helvetica"/>
                          <a:cs typeface="Helvetica"/>
                        </a:rPr>
                        <a:t>Rhinite allergique</a:t>
                      </a:r>
                      <a:endParaRPr lang="fr-FR" dirty="0">
                        <a:latin typeface="Helvetica"/>
                        <a:cs typeface="Helvetica"/>
                      </a:endParaRPr>
                    </a:p>
                  </a:txBody>
                  <a:tcPr/>
                </a:tc>
                <a:tc>
                  <a:txBody>
                    <a:bodyPr/>
                    <a:lstStyle/>
                    <a:p>
                      <a:r>
                        <a:rPr lang="fr-FR" dirty="0" smtClean="0">
                          <a:latin typeface="Helvetica"/>
                          <a:cs typeface="Helvetica"/>
                        </a:rPr>
                        <a:t>20%</a:t>
                      </a:r>
                      <a:r>
                        <a:rPr lang="fr-FR" baseline="30000" dirty="0" smtClean="0">
                          <a:latin typeface="Helvetica"/>
                          <a:cs typeface="Helvetica"/>
                        </a:rPr>
                        <a:t>1</a:t>
                      </a:r>
                      <a:endParaRPr lang="fr-FR" dirty="0" smtClean="0">
                        <a:latin typeface="Helvetica"/>
                        <a:cs typeface="Helvetica"/>
                      </a:endParaRPr>
                    </a:p>
                  </a:txBody>
                  <a:tcPr/>
                </a:tc>
                <a:extLst>
                  <a:ext uri="{0D108BD9-81ED-4DB2-BD59-A6C34878D82A}">
                    <a16:rowId xmlns:a16="http://schemas.microsoft.com/office/drawing/2014/main" val="10000"/>
                  </a:ext>
                </a:extLst>
              </a:tr>
              <a:tr h="370840">
                <a:tc>
                  <a:txBody>
                    <a:bodyPr/>
                    <a:lstStyle/>
                    <a:p>
                      <a:r>
                        <a:rPr lang="fr-FR" b="1" dirty="0" smtClean="0">
                          <a:latin typeface="Helvetica"/>
                          <a:cs typeface="Helvetica"/>
                        </a:rPr>
                        <a:t>Dermatite atopique</a:t>
                      </a:r>
                      <a:endParaRPr lang="fr-FR" b="1" dirty="0">
                        <a:latin typeface="Helvetica"/>
                        <a:cs typeface="Helvetica"/>
                      </a:endParaRPr>
                    </a:p>
                  </a:txBody>
                  <a:tcPr/>
                </a:tc>
                <a:tc>
                  <a:txBody>
                    <a:bodyPr/>
                    <a:lstStyle/>
                    <a:p>
                      <a:r>
                        <a:rPr lang="fr-FR" b="1" dirty="0" smtClean="0">
                          <a:latin typeface="Helvetica"/>
                          <a:cs typeface="Helvetica"/>
                        </a:rPr>
                        <a:t>20%</a:t>
                      </a:r>
                      <a:r>
                        <a:rPr lang="fr-FR" b="1" baseline="30000" dirty="0" smtClean="0">
                          <a:latin typeface="Helvetica"/>
                          <a:cs typeface="Helvetica"/>
                        </a:rPr>
                        <a:t>2,3</a:t>
                      </a:r>
                      <a:endParaRPr lang="fr-FR" b="1" dirty="0">
                        <a:latin typeface="Helvetica"/>
                        <a:cs typeface="Helvetica"/>
                      </a:endParaRPr>
                    </a:p>
                  </a:txBody>
                  <a:tcPr/>
                </a:tc>
                <a:extLst>
                  <a:ext uri="{0D108BD9-81ED-4DB2-BD59-A6C34878D82A}">
                    <a16:rowId xmlns:a16="http://schemas.microsoft.com/office/drawing/2014/main" val="10001"/>
                  </a:ext>
                </a:extLst>
              </a:tr>
              <a:tr h="370840">
                <a:tc>
                  <a:txBody>
                    <a:bodyPr/>
                    <a:lstStyle/>
                    <a:p>
                      <a:r>
                        <a:rPr lang="fr-FR" dirty="0" smtClean="0">
                          <a:latin typeface="Helvetica"/>
                          <a:cs typeface="Helvetica"/>
                        </a:rPr>
                        <a:t>Asthme</a:t>
                      </a:r>
                      <a:endParaRPr lang="fr-FR" dirty="0">
                        <a:latin typeface="Helvetica"/>
                        <a:cs typeface="Helvetica"/>
                      </a:endParaRPr>
                    </a:p>
                  </a:txBody>
                  <a:tcPr/>
                </a:tc>
                <a:tc>
                  <a:txBody>
                    <a:bodyPr/>
                    <a:lstStyle/>
                    <a:p>
                      <a:r>
                        <a:rPr lang="fr-FR" dirty="0" smtClean="0">
                          <a:latin typeface="Helvetica"/>
                          <a:cs typeface="Helvetica"/>
                        </a:rPr>
                        <a:t>1-18%</a:t>
                      </a:r>
                      <a:r>
                        <a:rPr lang="fr-FR" baseline="30000" dirty="0" smtClean="0">
                          <a:latin typeface="Helvetica"/>
                          <a:cs typeface="Helvetica"/>
                        </a:rPr>
                        <a:t>4</a:t>
                      </a:r>
                      <a:endParaRPr lang="fr-FR" dirty="0">
                        <a:latin typeface="Helvetica"/>
                        <a:cs typeface="Helvetica"/>
                      </a:endParaRPr>
                    </a:p>
                  </a:txBody>
                  <a:tcPr/>
                </a:tc>
                <a:extLst>
                  <a:ext uri="{0D108BD9-81ED-4DB2-BD59-A6C34878D82A}">
                    <a16:rowId xmlns:a16="http://schemas.microsoft.com/office/drawing/2014/main" val="10002"/>
                  </a:ext>
                </a:extLst>
              </a:tr>
              <a:tr h="370840">
                <a:tc>
                  <a:txBody>
                    <a:bodyPr/>
                    <a:lstStyle/>
                    <a:p>
                      <a:r>
                        <a:rPr lang="fr-FR" dirty="0" smtClean="0">
                          <a:latin typeface="Helvetica"/>
                          <a:cs typeface="Helvetica"/>
                        </a:rPr>
                        <a:t>Allergie alimentaire</a:t>
                      </a:r>
                      <a:endParaRPr lang="fr-FR" dirty="0">
                        <a:latin typeface="Helvetica"/>
                        <a:cs typeface="Helvetica"/>
                      </a:endParaRPr>
                    </a:p>
                  </a:txBody>
                  <a:tcPr/>
                </a:tc>
                <a:tc>
                  <a:txBody>
                    <a:bodyPr/>
                    <a:lstStyle/>
                    <a:p>
                      <a:r>
                        <a:rPr lang="fr-FR" dirty="0" smtClean="0">
                          <a:latin typeface="Helvetica"/>
                          <a:cs typeface="Helvetica"/>
                        </a:rPr>
                        <a:t>6%</a:t>
                      </a:r>
                      <a:r>
                        <a:rPr lang="fr-FR" baseline="30000" dirty="0" smtClean="0">
                          <a:latin typeface="Helvetica"/>
                          <a:cs typeface="Helvetica"/>
                        </a:rPr>
                        <a:t>5</a:t>
                      </a:r>
                      <a:endParaRPr lang="fr-FR" dirty="0">
                        <a:latin typeface="Helvetica"/>
                        <a:cs typeface="Helvetica"/>
                      </a:endParaRPr>
                    </a:p>
                  </a:txBody>
                  <a:tcPr/>
                </a:tc>
                <a:extLst>
                  <a:ext uri="{0D108BD9-81ED-4DB2-BD59-A6C34878D82A}">
                    <a16:rowId xmlns:a16="http://schemas.microsoft.com/office/drawing/2014/main" val="10003"/>
                  </a:ext>
                </a:extLst>
              </a:tr>
              <a:tr h="370840">
                <a:tc>
                  <a:txBody>
                    <a:bodyPr/>
                    <a:lstStyle/>
                    <a:p>
                      <a:r>
                        <a:rPr lang="fr-FR" dirty="0" smtClean="0">
                          <a:latin typeface="Helvetica"/>
                          <a:cs typeface="Helvetica"/>
                        </a:rPr>
                        <a:t>Anaphylaxie</a:t>
                      </a:r>
                      <a:endParaRPr lang="fr-FR" dirty="0">
                        <a:latin typeface="Helvetica"/>
                        <a:cs typeface="Helvetica"/>
                      </a:endParaRPr>
                    </a:p>
                  </a:txBody>
                  <a:tcPr/>
                </a:tc>
                <a:tc>
                  <a:txBody>
                    <a:bodyPr/>
                    <a:lstStyle/>
                    <a:p>
                      <a:r>
                        <a:rPr lang="fr-FR" dirty="0" smtClean="0">
                          <a:latin typeface="Helvetica"/>
                          <a:cs typeface="Helvetica"/>
                        </a:rPr>
                        <a:t>0.05-2%</a:t>
                      </a:r>
                      <a:r>
                        <a:rPr lang="fr-FR" baseline="30000" dirty="0" smtClean="0">
                          <a:latin typeface="Helvetica"/>
                          <a:cs typeface="Helvetica"/>
                        </a:rPr>
                        <a:t>6</a:t>
                      </a:r>
                      <a:endParaRPr lang="fr-FR" dirty="0">
                        <a:latin typeface="Helvetica"/>
                        <a:cs typeface="Helvetica"/>
                      </a:endParaRPr>
                    </a:p>
                  </a:txBody>
                  <a:tcPr/>
                </a:tc>
                <a:extLst>
                  <a:ext uri="{0D108BD9-81ED-4DB2-BD59-A6C34878D82A}">
                    <a16:rowId xmlns:a16="http://schemas.microsoft.com/office/drawing/2014/main" val="10004"/>
                  </a:ext>
                </a:extLst>
              </a:tr>
            </a:tbl>
          </a:graphicData>
        </a:graphic>
      </p:graphicFrame>
      <p:sp>
        <p:nvSpPr>
          <p:cNvPr id="7" name="Rectangle 6"/>
          <p:cNvSpPr/>
          <p:nvPr/>
        </p:nvSpPr>
        <p:spPr>
          <a:xfrm>
            <a:off x="-1" y="5677369"/>
            <a:ext cx="7208785" cy="1292662"/>
          </a:xfrm>
          <a:prstGeom prst="rect">
            <a:avLst/>
          </a:prstGeom>
        </p:spPr>
        <p:txBody>
          <a:bodyPr wrap="square">
            <a:spAutoFit/>
          </a:bodyPr>
          <a:lstStyle/>
          <a:p>
            <a:pPr algn="just"/>
            <a:r>
              <a:rPr lang="fr-FR" sz="900" baseline="30000" dirty="0" smtClean="0"/>
              <a:t>1</a:t>
            </a:r>
            <a:r>
              <a:rPr lang="fr-FR" sz="900" dirty="0" smtClean="0"/>
              <a:t>Wheatley</a:t>
            </a:r>
            <a:r>
              <a:rPr lang="fr-FR" sz="900" dirty="0"/>
              <a:t>, LM; </a:t>
            </a:r>
            <a:r>
              <a:rPr lang="fr-FR" sz="900" dirty="0" err="1"/>
              <a:t>Togias</a:t>
            </a:r>
            <a:r>
              <a:rPr lang="fr-FR" sz="900" dirty="0"/>
              <a:t>, A (29 </a:t>
            </a:r>
            <a:r>
              <a:rPr lang="fr-FR" sz="900" dirty="0" err="1"/>
              <a:t>January</a:t>
            </a:r>
            <a:r>
              <a:rPr lang="fr-FR" sz="900" dirty="0"/>
              <a:t> 2015). "</a:t>
            </a:r>
            <a:r>
              <a:rPr lang="fr-FR" sz="900" dirty="0" err="1"/>
              <a:t>Clinical</a:t>
            </a:r>
            <a:r>
              <a:rPr lang="fr-FR" sz="900" dirty="0"/>
              <a:t> practice. </a:t>
            </a:r>
            <a:r>
              <a:rPr lang="fr-FR" sz="900" dirty="0" err="1"/>
              <a:t>Allergic</a:t>
            </a:r>
            <a:r>
              <a:rPr lang="fr-FR" sz="900" dirty="0"/>
              <a:t> </a:t>
            </a:r>
            <a:r>
              <a:rPr lang="fr-FR" sz="900" dirty="0" err="1"/>
              <a:t>rhinitis</a:t>
            </a:r>
            <a:r>
              <a:rPr lang="fr-FR" sz="900" dirty="0"/>
              <a:t>". </a:t>
            </a:r>
            <a:r>
              <a:rPr lang="fr-FR" sz="900" i="1" dirty="0"/>
              <a:t>The New </a:t>
            </a:r>
            <a:r>
              <a:rPr lang="fr-FR" sz="900" i="1" dirty="0" err="1"/>
              <a:t>England</a:t>
            </a:r>
            <a:r>
              <a:rPr lang="fr-FR" sz="900" i="1" dirty="0"/>
              <a:t> Journal of </a:t>
            </a:r>
            <a:r>
              <a:rPr lang="fr-FR" sz="900" i="1" dirty="0" err="1"/>
              <a:t>Medicine</a:t>
            </a:r>
            <a:r>
              <a:rPr lang="fr-FR" sz="900" dirty="0"/>
              <a:t>. </a:t>
            </a:r>
            <a:r>
              <a:rPr lang="fr-FR" sz="900" b="1" dirty="0"/>
              <a:t>372</a:t>
            </a:r>
            <a:r>
              <a:rPr lang="fr-FR" sz="900" dirty="0"/>
              <a:t> (5): 456–63. </a:t>
            </a:r>
            <a:r>
              <a:rPr lang="fr-FR" sz="900" dirty="0">
                <a:hlinkClick r:id="rId2"/>
              </a:rPr>
              <a:t>doi:</a:t>
            </a:r>
            <a:r>
              <a:rPr lang="fr-FR" sz="900" dirty="0">
                <a:hlinkClick r:id="rId3"/>
              </a:rPr>
              <a:t>10.1056/NEJMcp1412282. </a:t>
            </a:r>
            <a:r>
              <a:rPr lang="fr-FR" sz="900" dirty="0">
                <a:hlinkClick r:id="rId4"/>
              </a:rPr>
              <a:t>PMID </a:t>
            </a:r>
            <a:r>
              <a:rPr lang="fr-FR" sz="900" dirty="0" smtClean="0">
                <a:hlinkClick r:id="rId5"/>
              </a:rPr>
              <a:t>25629743</a:t>
            </a:r>
            <a:endParaRPr lang="fr-FR" sz="900" dirty="0" smtClean="0"/>
          </a:p>
          <a:p>
            <a:pPr algn="just"/>
            <a:r>
              <a:rPr lang="fr-FR" sz="900" baseline="30000" dirty="0" smtClean="0"/>
              <a:t>2</a:t>
            </a:r>
            <a:r>
              <a:rPr lang="fr-FR" sz="900" dirty="0" smtClean="0"/>
              <a:t>National </a:t>
            </a:r>
            <a:r>
              <a:rPr lang="fr-FR" sz="900" dirty="0"/>
              <a:t>Institute of </a:t>
            </a:r>
            <a:r>
              <a:rPr lang="fr-FR" sz="900" dirty="0" err="1"/>
              <a:t>Allergy</a:t>
            </a:r>
            <a:r>
              <a:rPr lang="fr-FR" sz="900" dirty="0"/>
              <a:t> and </a:t>
            </a:r>
            <a:r>
              <a:rPr lang="fr-FR" sz="900" dirty="0" err="1"/>
              <a:t>Infectious</a:t>
            </a:r>
            <a:r>
              <a:rPr lang="fr-FR" sz="900" dirty="0"/>
              <a:t> </a:t>
            </a:r>
            <a:r>
              <a:rPr lang="fr-FR" sz="900" dirty="0" err="1"/>
              <a:t>Diseases</a:t>
            </a:r>
            <a:r>
              <a:rPr lang="fr-FR" sz="900" dirty="0"/>
              <a:t> (July 2012). </a:t>
            </a:r>
            <a:r>
              <a:rPr lang="fr-FR" sz="900" dirty="0">
                <a:hlinkClick r:id="rId6"/>
              </a:rPr>
              <a:t>"Food Allergy An </a:t>
            </a:r>
            <a:r>
              <a:rPr lang="fr-FR" sz="900" dirty="0" smtClean="0">
                <a:hlinkClick r:id="rId6"/>
              </a:rPr>
              <a:t>Overview »</a:t>
            </a:r>
            <a:endParaRPr lang="fr-FR" sz="900" dirty="0" smtClean="0"/>
          </a:p>
          <a:p>
            <a:pPr algn="just"/>
            <a:r>
              <a:rPr lang="fr-FR" sz="900" baseline="30000" dirty="0" smtClean="0"/>
              <a:t>3</a:t>
            </a:r>
            <a:r>
              <a:rPr lang="fr-FR" sz="900" dirty="0" smtClean="0"/>
              <a:t>Sicherer</a:t>
            </a:r>
            <a:r>
              <a:rPr lang="fr-FR" sz="900" dirty="0"/>
              <a:t>, SH.; </a:t>
            </a:r>
            <a:r>
              <a:rPr lang="fr-FR" sz="900" dirty="0" err="1"/>
              <a:t>Sampson</a:t>
            </a:r>
            <a:r>
              <a:rPr lang="fr-FR" sz="900" dirty="0"/>
              <a:t>, HA. (</a:t>
            </a:r>
            <a:r>
              <a:rPr lang="fr-FR" sz="900" dirty="0" err="1"/>
              <a:t>Feb</a:t>
            </a:r>
            <a:r>
              <a:rPr lang="fr-FR" sz="900" dirty="0"/>
              <a:t> 2014). "Food </a:t>
            </a:r>
            <a:r>
              <a:rPr lang="fr-FR" sz="900" dirty="0" err="1"/>
              <a:t>allergy</a:t>
            </a:r>
            <a:r>
              <a:rPr lang="fr-FR" sz="900" dirty="0"/>
              <a:t>: </a:t>
            </a:r>
            <a:r>
              <a:rPr lang="fr-FR" sz="900" dirty="0" err="1"/>
              <a:t>Epidemiology</a:t>
            </a:r>
            <a:r>
              <a:rPr lang="fr-FR" sz="900" dirty="0"/>
              <a:t>, </a:t>
            </a:r>
            <a:r>
              <a:rPr lang="fr-FR" sz="900" dirty="0" err="1"/>
              <a:t>pathogenesis</a:t>
            </a:r>
            <a:r>
              <a:rPr lang="fr-FR" sz="900" dirty="0"/>
              <a:t>, </a:t>
            </a:r>
            <a:r>
              <a:rPr lang="fr-FR" sz="900" dirty="0" err="1"/>
              <a:t>diagnosis</a:t>
            </a:r>
            <a:r>
              <a:rPr lang="fr-FR" sz="900" dirty="0"/>
              <a:t>, and </a:t>
            </a:r>
            <a:r>
              <a:rPr lang="fr-FR" sz="900" dirty="0" err="1"/>
              <a:t>treatment</a:t>
            </a:r>
            <a:r>
              <a:rPr lang="fr-FR" sz="900" dirty="0"/>
              <a:t>". </a:t>
            </a:r>
            <a:r>
              <a:rPr lang="fr-FR" sz="900" i="1" dirty="0"/>
              <a:t>J </a:t>
            </a:r>
            <a:r>
              <a:rPr lang="fr-FR" sz="900" i="1" dirty="0" err="1"/>
              <a:t>Allergy</a:t>
            </a:r>
            <a:r>
              <a:rPr lang="fr-FR" sz="900" i="1" dirty="0"/>
              <a:t> Clin </a:t>
            </a:r>
            <a:r>
              <a:rPr lang="fr-FR" sz="900" i="1" dirty="0" err="1"/>
              <a:t>Immunol</a:t>
            </a:r>
            <a:r>
              <a:rPr lang="fr-FR" sz="900" dirty="0"/>
              <a:t>. </a:t>
            </a:r>
            <a:r>
              <a:rPr lang="fr-FR" sz="900" b="1" dirty="0"/>
              <a:t>133</a:t>
            </a:r>
            <a:r>
              <a:rPr lang="fr-FR" sz="900" dirty="0"/>
              <a:t> (2): 291–307; quiz 308. </a:t>
            </a:r>
            <a:r>
              <a:rPr lang="fr-FR" sz="900" dirty="0">
                <a:hlinkClick r:id="rId2"/>
              </a:rPr>
              <a:t>doi:</a:t>
            </a:r>
            <a:r>
              <a:rPr lang="fr-FR" sz="900" dirty="0">
                <a:hlinkClick r:id="rId7"/>
              </a:rPr>
              <a:t>10.1016/j.jaci.2013.11.020. </a:t>
            </a:r>
            <a:r>
              <a:rPr lang="fr-FR" sz="900" dirty="0">
                <a:hlinkClick r:id="rId4"/>
              </a:rPr>
              <a:t>PMID </a:t>
            </a:r>
            <a:r>
              <a:rPr lang="fr-FR" sz="900" dirty="0" smtClean="0">
                <a:hlinkClick r:id="rId8"/>
              </a:rPr>
              <a:t>24388012</a:t>
            </a:r>
            <a:endParaRPr lang="fr-FR" sz="900" dirty="0" smtClean="0"/>
          </a:p>
          <a:p>
            <a:pPr algn="just"/>
            <a:r>
              <a:rPr lang="fr-FR" sz="900" baseline="30000" dirty="0" smtClean="0"/>
              <a:t>4</a:t>
            </a:r>
            <a:r>
              <a:rPr lang="fr-FR" sz="900" dirty="0" smtClean="0"/>
              <a:t>Thomsen</a:t>
            </a:r>
            <a:r>
              <a:rPr lang="fr-FR" sz="900" dirty="0"/>
              <a:t>, SF (2014). "</a:t>
            </a:r>
            <a:r>
              <a:rPr lang="fr-FR" sz="900" dirty="0" err="1"/>
              <a:t>Atopic</a:t>
            </a:r>
            <a:r>
              <a:rPr lang="fr-FR" sz="900" dirty="0"/>
              <a:t> </a:t>
            </a:r>
            <a:r>
              <a:rPr lang="fr-FR" sz="900" dirty="0" err="1"/>
              <a:t>dermatitis</a:t>
            </a:r>
            <a:r>
              <a:rPr lang="fr-FR" sz="900" dirty="0"/>
              <a:t>: </a:t>
            </a:r>
            <a:r>
              <a:rPr lang="fr-FR" sz="900" dirty="0" err="1"/>
              <a:t>natural</a:t>
            </a:r>
            <a:r>
              <a:rPr lang="fr-FR" sz="900" dirty="0"/>
              <a:t> </a:t>
            </a:r>
            <a:r>
              <a:rPr lang="fr-FR" sz="900" dirty="0" err="1"/>
              <a:t>history</a:t>
            </a:r>
            <a:r>
              <a:rPr lang="fr-FR" sz="900" dirty="0"/>
              <a:t>, </a:t>
            </a:r>
            <a:r>
              <a:rPr lang="fr-FR" sz="900" dirty="0" err="1"/>
              <a:t>diagnosis</a:t>
            </a:r>
            <a:r>
              <a:rPr lang="fr-FR" sz="900" dirty="0"/>
              <a:t>, and </a:t>
            </a:r>
            <a:r>
              <a:rPr lang="fr-FR" sz="900" dirty="0" err="1"/>
              <a:t>treatment</a:t>
            </a:r>
            <a:r>
              <a:rPr lang="fr-FR" sz="900" dirty="0"/>
              <a:t>". </a:t>
            </a:r>
            <a:r>
              <a:rPr lang="fr-FR" sz="900" i="1" dirty="0"/>
              <a:t>ISRN </a:t>
            </a:r>
            <a:r>
              <a:rPr lang="fr-FR" sz="900" i="1" dirty="0" err="1"/>
              <a:t>allergy</a:t>
            </a:r>
            <a:r>
              <a:rPr lang="fr-FR" sz="900" dirty="0"/>
              <a:t>: 354250. </a:t>
            </a:r>
            <a:r>
              <a:rPr lang="fr-FR" sz="900" dirty="0">
                <a:hlinkClick r:id="rId2"/>
              </a:rPr>
              <a:t>doi:</a:t>
            </a:r>
            <a:r>
              <a:rPr lang="fr-FR" sz="900" dirty="0">
                <a:hlinkClick r:id="rId9"/>
              </a:rPr>
              <a:t>10.1155/2014/354250. </a:t>
            </a:r>
            <a:r>
              <a:rPr lang="fr-FR" sz="900" dirty="0">
                <a:hlinkClick r:id="rId4"/>
              </a:rPr>
              <a:t>PMID </a:t>
            </a:r>
            <a:r>
              <a:rPr lang="fr-FR" sz="900" dirty="0" smtClean="0">
                <a:hlinkClick r:id="rId10"/>
              </a:rPr>
              <a:t>25006501</a:t>
            </a:r>
            <a:endParaRPr lang="fr-FR" sz="900" dirty="0" smtClean="0"/>
          </a:p>
          <a:p>
            <a:pPr algn="just"/>
            <a:r>
              <a:rPr lang="fr-FR" sz="900" baseline="30000" dirty="0" smtClean="0"/>
              <a:t>5</a:t>
            </a:r>
            <a:r>
              <a:rPr lang="fr-FR" sz="900" dirty="0" smtClean="0"/>
              <a:t>Global </a:t>
            </a:r>
            <a:r>
              <a:rPr lang="fr-FR" sz="900" dirty="0"/>
              <a:t>Initiative for </a:t>
            </a:r>
            <a:r>
              <a:rPr lang="fr-FR" sz="900" dirty="0" err="1"/>
              <a:t>Asthma</a:t>
            </a:r>
            <a:r>
              <a:rPr lang="fr-FR" sz="900" dirty="0"/>
              <a:t>. 2011. pp. 2–5. </a:t>
            </a:r>
            <a:r>
              <a:rPr lang="fr-FR" sz="900" dirty="0" err="1"/>
              <a:t>Archived</a:t>
            </a:r>
            <a:r>
              <a:rPr lang="fr-FR" sz="900" dirty="0"/>
              <a:t> </a:t>
            </a:r>
            <a:r>
              <a:rPr lang="fr-FR" sz="900" dirty="0" err="1"/>
              <a:t>from</a:t>
            </a:r>
            <a:r>
              <a:rPr lang="fr-FR" sz="900" dirty="0"/>
              <a:t> </a:t>
            </a:r>
            <a:r>
              <a:rPr lang="fr-FR" sz="900" dirty="0">
                <a:hlinkClick r:id="rId11"/>
              </a:rPr>
              <a:t>the original (PDF) on July </a:t>
            </a:r>
            <a:r>
              <a:rPr lang="fr-FR" sz="900" dirty="0" smtClean="0">
                <a:hlinkClick r:id="rId11"/>
              </a:rPr>
              <a:t>2016</a:t>
            </a:r>
            <a:endParaRPr lang="fr-FR" sz="900" dirty="0" smtClean="0"/>
          </a:p>
          <a:p>
            <a:pPr algn="just"/>
            <a:r>
              <a:rPr lang="fr-FR" sz="900" baseline="30000" dirty="0" smtClean="0"/>
              <a:t>6</a:t>
            </a:r>
            <a:r>
              <a:rPr lang="fr-FR" sz="900" dirty="0" smtClean="0"/>
              <a:t>Leslie </a:t>
            </a:r>
            <a:r>
              <a:rPr lang="fr-FR" sz="900" dirty="0"/>
              <a:t>C. </a:t>
            </a:r>
            <a:r>
              <a:rPr lang="fr-FR" sz="900" dirty="0" err="1"/>
              <a:t>Grammer</a:t>
            </a:r>
            <a:r>
              <a:rPr lang="fr-FR" sz="900" dirty="0"/>
              <a:t> (2012). </a:t>
            </a:r>
            <a:r>
              <a:rPr lang="fr-FR" sz="900" i="1" dirty="0">
                <a:hlinkClick r:id="rId12"/>
              </a:rPr>
              <a:t>Patterson's Allergic Diseases (7 ed.). </a:t>
            </a:r>
            <a:r>
              <a:rPr lang="fr-FR" sz="900" i="1" dirty="0">
                <a:hlinkClick r:id="rId13"/>
              </a:rPr>
              <a:t>ISBN </a:t>
            </a:r>
            <a:r>
              <a:rPr lang="fr-FR" sz="900" i="1" dirty="0">
                <a:hlinkClick r:id="rId14"/>
              </a:rPr>
              <a:t>978-1-4511-4863-3.</a:t>
            </a:r>
            <a:endParaRPr lang="fr-FR" sz="900" baseline="30000" dirty="0"/>
          </a:p>
          <a:p>
            <a:pPr algn="just"/>
            <a:endParaRPr lang="fr-FR" sz="900" baseline="30000" dirty="0" smtClean="0"/>
          </a:p>
        </p:txBody>
      </p:sp>
      <p:sp>
        <p:nvSpPr>
          <p:cNvPr id="9" name="TextBox 8"/>
          <p:cNvSpPr txBox="1"/>
          <p:nvPr/>
        </p:nvSpPr>
        <p:spPr>
          <a:xfrm>
            <a:off x="-31356" y="4282226"/>
            <a:ext cx="6404317" cy="400110"/>
          </a:xfrm>
          <a:prstGeom prst="rect">
            <a:avLst/>
          </a:prstGeom>
          <a:noFill/>
        </p:spPr>
        <p:txBody>
          <a:bodyPr wrap="none" rtlCol="0">
            <a:spAutoFit/>
          </a:bodyPr>
          <a:lstStyle/>
          <a:p>
            <a:pPr marL="285750" indent="-285750">
              <a:buFont typeface="Wingdings" charset="2"/>
              <a:buChar char="Ø"/>
            </a:pPr>
            <a:r>
              <a:rPr lang="fr-FR" sz="2000" dirty="0" smtClean="0">
                <a:latin typeface="Helvetica"/>
                <a:cs typeface="Helvetica"/>
              </a:rPr>
              <a:t>Au moins 1/5 personne souffre d’une sorte d’allergie</a:t>
            </a:r>
            <a:endParaRPr lang="fr-FR" sz="2000" dirty="0">
              <a:latin typeface="Helvetica"/>
              <a:cs typeface="Helvetica"/>
            </a:endParaRPr>
          </a:p>
        </p:txBody>
      </p:sp>
      <p:sp>
        <p:nvSpPr>
          <p:cNvPr id="10" name="TextBox 9"/>
          <p:cNvSpPr txBox="1"/>
          <p:nvPr/>
        </p:nvSpPr>
        <p:spPr>
          <a:xfrm>
            <a:off x="218923" y="1396918"/>
            <a:ext cx="8951877" cy="492443"/>
          </a:xfrm>
          <a:prstGeom prst="rect">
            <a:avLst/>
          </a:prstGeom>
          <a:noFill/>
        </p:spPr>
        <p:txBody>
          <a:bodyPr wrap="none" rtlCol="0">
            <a:spAutoFit/>
          </a:bodyPr>
          <a:lstStyle/>
          <a:p>
            <a:r>
              <a:rPr lang="fr-FR" sz="2600" dirty="0" smtClean="0">
                <a:latin typeface="Helvetica"/>
                <a:cs typeface="Helvetica"/>
              </a:rPr>
              <a:t>Prévalence des allergies des pays développés (2012-2015)</a:t>
            </a:r>
            <a:endParaRPr lang="fr-FR" sz="2600" dirty="0">
              <a:latin typeface="Helvetica"/>
              <a:cs typeface="Helvetica"/>
            </a:endParaRPr>
          </a:p>
        </p:txBody>
      </p:sp>
      <p:grpSp>
        <p:nvGrpSpPr>
          <p:cNvPr id="13" name="Group 12"/>
          <p:cNvGrpSpPr/>
          <p:nvPr/>
        </p:nvGrpSpPr>
        <p:grpSpPr>
          <a:xfrm>
            <a:off x="-47034" y="3123321"/>
            <a:ext cx="9328195" cy="2382485"/>
            <a:chOff x="-47034" y="3123321"/>
            <a:chExt cx="9328195" cy="2382485"/>
          </a:xfrm>
        </p:grpSpPr>
        <p:sp>
          <p:nvSpPr>
            <p:cNvPr id="8" name="Oval 7"/>
            <p:cNvSpPr/>
            <p:nvPr/>
          </p:nvSpPr>
          <p:spPr>
            <a:xfrm>
              <a:off x="1493247" y="3123321"/>
              <a:ext cx="6659544" cy="429027"/>
            </a:xfrm>
            <a:prstGeom prst="ellipse">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TextBox 11"/>
            <p:cNvSpPr txBox="1"/>
            <p:nvPr/>
          </p:nvSpPr>
          <p:spPr>
            <a:xfrm>
              <a:off x="-47034" y="5105696"/>
              <a:ext cx="9328195" cy="400110"/>
            </a:xfrm>
            <a:prstGeom prst="rect">
              <a:avLst/>
            </a:prstGeom>
            <a:noFill/>
          </p:spPr>
          <p:txBody>
            <a:bodyPr wrap="none" rtlCol="0">
              <a:spAutoFit/>
            </a:bodyPr>
            <a:lstStyle/>
            <a:p>
              <a:pPr marL="285750" indent="-285750">
                <a:buFont typeface="Wingdings" charset="2"/>
                <a:buChar char="Ø"/>
              </a:pPr>
              <a:r>
                <a:rPr lang="fr-FR" sz="2000" dirty="0" smtClean="0">
                  <a:latin typeface="Helvetica"/>
                  <a:cs typeface="Helvetica"/>
                </a:rPr>
                <a:t>Allergie alimentaire: haute prévalence perçue publiquement – basse en réalité</a:t>
              </a:r>
              <a:endParaRPr lang="fr-FR" sz="2000" dirty="0">
                <a:latin typeface="Helvetica"/>
                <a:cs typeface="Helvetica"/>
              </a:endParaRPr>
            </a:p>
          </p:txBody>
        </p:sp>
      </p:grpSp>
      <p:pic>
        <p:nvPicPr>
          <p:cNvPr id="14" name="Picture 13"/>
          <p:cNvPicPr>
            <a:picLocks/>
          </p:cNvPicPr>
          <p:nvPr/>
        </p:nvPicPr>
        <p:blipFill>
          <a:blip r:embed="rId15">
            <a:extLst/>
          </a:blip>
          <a:stretch>
            <a:fillRect/>
          </a:stretch>
        </p:blipFill>
        <p:spPr>
          <a:xfrm>
            <a:off x="187668" y="328417"/>
            <a:ext cx="8768663" cy="1259287"/>
          </a:xfrm>
          <a:prstGeom prst="rect">
            <a:avLst/>
          </a:prstGeom>
          <a:effectLst/>
        </p:spPr>
      </p:pic>
      <p:sp>
        <p:nvSpPr>
          <p:cNvPr id="15" name="Title 1"/>
          <p:cNvSpPr>
            <a:spLocks noGrp="1"/>
          </p:cNvSpPr>
          <p:nvPr>
            <p:ph type="title"/>
          </p:nvPr>
        </p:nvSpPr>
        <p:spPr>
          <a:xfrm>
            <a:off x="457200" y="274638"/>
            <a:ext cx="8229600" cy="1143000"/>
          </a:xfrm>
        </p:spPr>
        <p:txBody>
          <a:bodyPr/>
          <a:lstStyle/>
          <a:p>
            <a:r>
              <a:rPr lang="fr-CH" b="1" dirty="0" smtClean="0">
                <a:latin typeface="Helvetica"/>
                <a:cs typeface="Helvetica"/>
              </a:rPr>
              <a:t>Epidémiologie des allergies</a:t>
            </a:r>
            <a:endParaRPr lang="fr-CH" b="1" dirty="0">
              <a:latin typeface="Helvetica"/>
              <a:cs typeface="Helvetica"/>
            </a:endParaRPr>
          </a:p>
        </p:txBody>
      </p:sp>
    </p:spTree>
    <p:extLst>
      <p:ext uri="{BB962C8B-B14F-4D97-AF65-F5344CB8AC3E}">
        <p14:creationId xmlns:p14="http://schemas.microsoft.com/office/powerpoint/2010/main" val="395309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blip>
          <a:stretch>
            <a:fillRect/>
          </a:stretch>
        </p:blipFill>
        <p:spPr>
          <a:xfrm>
            <a:off x="187668" y="328417"/>
            <a:ext cx="8768663" cy="1271783"/>
          </a:xfrm>
          <a:prstGeom prst="rect">
            <a:avLst/>
          </a:prstGeom>
          <a:effectLst/>
        </p:spPr>
      </p:pic>
      <p:sp>
        <p:nvSpPr>
          <p:cNvPr id="2" name="Title 1"/>
          <p:cNvSpPr>
            <a:spLocks noGrp="1"/>
          </p:cNvSpPr>
          <p:nvPr>
            <p:ph type="title"/>
          </p:nvPr>
        </p:nvSpPr>
        <p:spPr/>
        <p:txBody>
          <a:bodyPr/>
          <a:lstStyle/>
          <a:p>
            <a:r>
              <a:rPr lang="fr-FR"/>
              <a:t>Sommaire</a:t>
            </a:r>
          </a:p>
        </p:txBody>
      </p:sp>
      <p:sp>
        <p:nvSpPr>
          <p:cNvPr id="3" name="Content Placeholder 2"/>
          <p:cNvSpPr>
            <a:spLocks noGrp="1"/>
          </p:cNvSpPr>
          <p:nvPr>
            <p:ph idx="1"/>
          </p:nvPr>
        </p:nvSpPr>
        <p:spPr/>
        <p:txBody>
          <a:bodyPr/>
          <a:lstStyle/>
          <a:p>
            <a:pPr marL="355600" indent="-355600">
              <a:buFont typeface="+mj-lt"/>
              <a:buAutoNum type="arabicPeriod"/>
            </a:pPr>
            <a:r>
              <a:rPr lang="fr-FR" b="1" dirty="0"/>
              <a:t> </a:t>
            </a:r>
            <a:r>
              <a:rPr lang="fr-FR" b="1" dirty="0" smtClean="0"/>
              <a:t>Hypersensibilités (HS)</a:t>
            </a:r>
            <a:r>
              <a:rPr lang="fr-FR" dirty="0" smtClean="0"/>
              <a:t> : définitions &amp; classes</a:t>
            </a:r>
            <a:endParaRPr lang="fr-FR" dirty="0"/>
          </a:p>
          <a:p>
            <a:pPr marL="355600" indent="-355600">
              <a:buFont typeface="+mj-lt"/>
              <a:buAutoNum type="arabicPeriod"/>
            </a:pPr>
            <a:r>
              <a:rPr lang="fr-FR" b="1" dirty="0" smtClean="0"/>
              <a:t> HS type I </a:t>
            </a:r>
            <a:r>
              <a:rPr lang="fr-FR" dirty="0" smtClean="0"/>
              <a:t>: immédiate</a:t>
            </a:r>
          </a:p>
          <a:p>
            <a:pPr marL="355600" indent="-355600">
              <a:buFont typeface="+mj-lt"/>
              <a:buAutoNum type="arabicPeriod"/>
            </a:pPr>
            <a:r>
              <a:rPr lang="fr-FR" b="1" dirty="0" smtClean="0"/>
              <a:t> HS type I </a:t>
            </a:r>
            <a:r>
              <a:rPr lang="fr-FR" dirty="0" smtClean="0"/>
              <a:t>: manifestations cliniques &amp; facteurs de risques</a:t>
            </a:r>
          </a:p>
          <a:p>
            <a:pPr marL="355600" indent="-355600">
              <a:buFont typeface="+mj-lt"/>
              <a:buAutoNum type="arabicPeriod"/>
            </a:pPr>
            <a:r>
              <a:rPr lang="fr-FR" b="1" dirty="0" smtClean="0"/>
              <a:t> HS type II </a:t>
            </a:r>
            <a:r>
              <a:rPr lang="fr-FR" dirty="0" smtClean="0"/>
              <a:t>: cytotoxique</a:t>
            </a:r>
            <a:endParaRPr lang="fr-FR" dirty="0"/>
          </a:p>
          <a:p>
            <a:pPr marL="355600" indent="-355600">
              <a:buFont typeface="+mj-lt"/>
              <a:buAutoNum type="arabicPeriod"/>
            </a:pPr>
            <a:r>
              <a:rPr lang="fr-FR" b="1" dirty="0" smtClean="0"/>
              <a:t> HS type III </a:t>
            </a:r>
            <a:r>
              <a:rPr lang="fr-FR" dirty="0" smtClean="0"/>
              <a:t>: à complexes immuns</a:t>
            </a:r>
            <a:endParaRPr lang="fr-FR" dirty="0"/>
          </a:p>
          <a:p>
            <a:pPr marL="355600" indent="-355600">
              <a:buFont typeface="+mj-lt"/>
              <a:buAutoNum type="arabicPeriod"/>
            </a:pPr>
            <a:r>
              <a:rPr lang="fr-FR" b="1" dirty="0" smtClean="0"/>
              <a:t> HS type IV </a:t>
            </a:r>
            <a:r>
              <a:rPr lang="fr-FR" dirty="0" smtClean="0"/>
              <a:t>: retardée</a:t>
            </a:r>
            <a:endParaRPr lang="fr-FR" dirty="0"/>
          </a:p>
        </p:txBody>
      </p:sp>
    </p:spTree>
    <p:extLst>
      <p:ext uri="{BB962C8B-B14F-4D97-AF65-F5344CB8AC3E}">
        <p14:creationId xmlns:p14="http://schemas.microsoft.com/office/powerpoint/2010/main" val="1358472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solidFill>
                  <a:srgbClr val="FF0000"/>
                </a:solidFill>
                <a:latin typeface="Helvetica"/>
                <a:cs typeface="Helvetica"/>
              </a:rPr>
              <a:t>Allergie alimentaire </a:t>
            </a:r>
            <a:r>
              <a:rPr lang="fr-FR" dirty="0" smtClean="0">
                <a:latin typeface="Helvetica"/>
                <a:cs typeface="Helvetica"/>
              </a:rPr>
              <a:t>≠ </a:t>
            </a:r>
            <a:r>
              <a:rPr lang="fr-FR" dirty="0" smtClean="0">
                <a:solidFill>
                  <a:srgbClr val="0000FF"/>
                </a:solidFill>
                <a:latin typeface="Helvetica"/>
                <a:cs typeface="Helvetica"/>
              </a:rPr>
              <a:t>intolérance</a:t>
            </a:r>
            <a:endParaRPr lang="fr-FR" dirty="0">
              <a:solidFill>
                <a:srgbClr val="0000FF"/>
              </a:solidFill>
              <a:latin typeface="Helvetica"/>
              <a:cs typeface="Helvetica"/>
            </a:endParaRPr>
          </a:p>
        </p:txBody>
      </p:sp>
      <p:sp>
        <p:nvSpPr>
          <p:cNvPr id="4" name="Slide Number Placeholder 3"/>
          <p:cNvSpPr>
            <a:spLocks noGrp="1"/>
          </p:cNvSpPr>
          <p:nvPr>
            <p:ph type="sldNum" sz="quarter" idx="12"/>
          </p:nvPr>
        </p:nvSpPr>
        <p:spPr/>
        <p:txBody>
          <a:bodyPr/>
          <a:lstStyle/>
          <a:p>
            <a:fld id="{A74CFC7B-D8CB-2F42-8718-0E4EC4DEBC65}" type="slidenum">
              <a:rPr lang="en-US" smtClean="0"/>
              <a:t>20</a:t>
            </a:fld>
            <a:endParaRPr lang="en-US"/>
          </a:p>
        </p:txBody>
      </p:sp>
      <p:grpSp>
        <p:nvGrpSpPr>
          <p:cNvPr id="45" name="Group 44"/>
          <p:cNvGrpSpPr/>
          <p:nvPr/>
        </p:nvGrpSpPr>
        <p:grpSpPr>
          <a:xfrm>
            <a:off x="617895" y="1269921"/>
            <a:ext cx="8139266" cy="2800502"/>
            <a:chOff x="617895" y="1269921"/>
            <a:chExt cx="8139266" cy="2800502"/>
          </a:xfrm>
        </p:grpSpPr>
        <p:cxnSp>
          <p:nvCxnSpPr>
            <p:cNvPr id="10" name="Straight Arrow Connector 9"/>
            <p:cNvCxnSpPr>
              <a:endCxn id="8" idx="0"/>
            </p:cNvCxnSpPr>
            <p:nvPr/>
          </p:nvCxnSpPr>
          <p:spPr>
            <a:xfrm flipH="1">
              <a:off x="2181084" y="1269921"/>
              <a:ext cx="547960" cy="13385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endCxn id="7" idx="0"/>
            </p:cNvCxnSpPr>
            <p:nvPr/>
          </p:nvCxnSpPr>
          <p:spPr>
            <a:xfrm>
              <a:off x="6865994" y="1269921"/>
              <a:ext cx="186026" cy="13385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44" name="Group 43"/>
            <p:cNvGrpSpPr/>
            <p:nvPr/>
          </p:nvGrpSpPr>
          <p:grpSpPr>
            <a:xfrm>
              <a:off x="5215573" y="2608485"/>
              <a:ext cx="3541588" cy="1461938"/>
              <a:chOff x="5215573" y="2608485"/>
              <a:chExt cx="3541588" cy="1461938"/>
            </a:xfrm>
          </p:grpSpPr>
          <p:sp>
            <p:nvSpPr>
              <p:cNvPr id="7" name="TextBox 6"/>
              <p:cNvSpPr txBox="1"/>
              <p:nvPr/>
            </p:nvSpPr>
            <p:spPr>
              <a:xfrm>
                <a:off x="5346879" y="2608485"/>
                <a:ext cx="3410282" cy="584776"/>
              </a:xfrm>
              <a:prstGeom prst="rect">
                <a:avLst/>
              </a:prstGeom>
              <a:noFill/>
            </p:spPr>
            <p:txBody>
              <a:bodyPr wrap="square" rtlCol="0">
                <a:spAutoFit/>
              </a:bodyPr>
              <a:lstStyle/>
              <a:p>
                <a:r>
                  <a:rPr lang="fr-FR" sz="3200" dirty="0" smtClean="0">
                    <a:solidFill>
                      <a:srgbClr val="0000FF"/>
                    </a:solidFill>
                    <a:latin typeface="Helvetica"/>
                    <a:cs typeface="Helvetica"/>
                  </a:rPr>
                  <a:t>Système digestif</a:t>
                </a:r>
                <a:endParaRPr lang="fr-FR" sz="3200" dirty="0" smtClean="0">
                  <a:latin typeface="Helvetica"/>
                  <a:cs typeface="Helvetica"/>
                </a:endParaRPr>
              </a:p>
            </p:txBody>
          </p:sp>
          <p:sp>
            <p:nvSpPr>
              <p:cNvPr id="26" name="Rectangle 25"/>
              <p:cNvSpPr/>
              <p:nvPr/>
            </p:nvSpPr>
            <p:spPr>
              <a:xfrm>
                <a:off x="5215573" y="3147093"/>
                <a:ext cx="3275062" cy="923330"/>
              </a:xfrm>
              <a:prstGeom prst="rect">
                <a:avLst/>
              </a:prstGeom>
            </p:spPr>
            <p:txBody>
              <a:bodyPr wrap="square">
                <a:spAutoFit/>
              </a:bodyPr>
              <a:lstStyle/>
              <a:p>
                <a:pPr marL="285750" indent="-285750">
                  <a:buFont typeface="Wingdings" charset="2"/>
                  <a:buChar char="Ø"/>
                </a:pPr>
                <a:r>
                  <a:rPr lang="fr-FR" dirty="0" err="1" smtClean="0">
                    <a:latin typeface="Helvetica"/>
                    <a:cs typeface="Helvetica"/>
                  </a:rPr>
                  <a:t>Malfonction</a:t>
                </a:r>
                <a:r>
                  <a:rPr lang="fr-FR" dirty="0" smtClean="0">
                    <a:latin typeface="Helvetica"/>
                    <a:cs typeface="Helvetica"/>
                  </a:rPr>
                  <a:t> enzymatique (</a:t>
                </a:r>
                <a:r>
                  <a:rPr lang="fr-FR" dirty="0">
                    <a:latin typeface="Helvetica"/>
                    <a:cs typeface="Helvetica"/>
                  </a:rPr>
                  <a:t>ex. </a:t>
                </a:r>
                <a:r>
                  <a:rPr lang="fr-FR" dirty="0" err="1">
                    <a:latin typeface="Helvetica"/>
                    <a:cs typeface="Helvetica"/>
                  </a:rPr>
                  <a:t>Coeliac</a:t>
                </a:r>
                <a:r>
                  <a:rPr lang="fr-FR" dirty="0">
                    <a:latin typeface="Helvetica"/>
                    <a:cs typeface="Helvetica"/>
                  </a:rPr>
                  <a:t> </a:t>
                </a:r>
                <a:r>
                  <a:rPr lang="fr-FR" dirty="0" err="1">
                    <a:latin typeface="Helvetica"/>
                    <a:cs typeface="Helvetica"/>
                  </a:rPr>
                  <a:t>disease</a:t>
                </a:r>
                <a:r>
                  <a:rPr lang="fr-FR" dirty="0">
                    <a:latin typeface="Helvetica"/>
                    <a:cs typeface="Helvetica"/>
                  </a:rPr>
                  <a:t>)</a:t>
                </a:r>
              </a:p>
              <a:p>
                <a:pPr marL="285750" indent="-285750">
                  <a:buFont typeface="Wingdings" charset="2"/>
                  <a:buChar char="Ø"/>
                </a:pPr>
                <a:r>
                  <a:rPr lang="fr-FR" dirty="0" smtClean="0">
                    <a:latin typeface="Helvetica"/>
                    <a:cs typeface="Helvetica"/>
                  </a:rPr>
                  <a:t>Sensibilités à des produits</a:t>
                </a:r>
                <a:endParaRPr lang="fr-FR" dirty="0">
                  <a:latin typeface="Helvetica"/>
                  <a:cs typeface="Helvetica"/>
                </a:endParaRPr>
              </a:p>
            </p:txBody>
          </p:sp>
        </p:grpSp>
        <p:grpSp>
          <p:nvGrpSpPr>
            <p:cNvPr id="43" name="Group 42"/>
            <p:cNvGrpSpPr/>
            <p:nvPr/>
          </p:nvGrpSpPr>
          <p:grpSpPr>
            <a:xfrm>
              <a:off x="617895" y="2608485"/>
              <a:ext cx="3126377" cy="943150"/>
              <a:chOff x="617895" y="2608485"/>
              <a:chExt cx="3126377" cy="943150"/>
            </a:xfrm>
          </p:grpSpPr>
          <p:sp>
            <p:nvSpPr>
              <p:cNvPr id="8" name="TextBox 7"/>
              <p:cNvSpPr txBox="1"/>
              <p:nvPr/>
            </p:nvSpPr>
            <p:spPr>
              <a:xfrm>
                <a:off x="617895" y="2608485"/>
                <a:ext cx="3126377" cy="584776"/>
              </a:xfrm>
              <a:prstGeom prst="rect">
                <a:avLst/>
              </a:prstGeom>
              <a:noFill/>
            </p:spPr>
            <p:txBody>
              <a:bodyPr wrap="none" rtlCol="0">
                <a:spAutoFit/>
              </a:bodyPr>
              <a:lstStyle/>
              <a:p>
                <a:r>
                  <a:rPr lang="fr-FR" sz="3200" dirty="0" smtClean="0">
                    <a:solidFill>
                      <a:srgbClr val="FF0000"/>
                    </a:solidFill>
                    <a:latin typeface="Helvetica"/>
                    <a:cs typeface="Helvetica"/>
                  </a:rPr>
                  <a:t>Système immun</a:t>
                </a:r>
              </a:p>
            </p:txBody>
          </p:sp>
          <p:sp>
            <p:nvSpPr>
              <p:cNvPr id="28" name="Rectangle 27"/>
              <p:cNvSpPr/>
              <p:nvPr/>
            </p:nvSpPr>
            <p:spPr>
              <a:xfrm>
                <a:off x="757727" y="3182303"/>
                <a:ext cx="2274982" cy="369332"/>
              </a:xfrm>
              <a:prstGeom prst="rect">
                <a:avLst/>
              </a:prstGeom>
            </p:spPr>
            <p:txBody>
              <a:bodyPr wrap="none">
                <a:spAutoFit/>
              </a:bodyPr>
              <a:lstStyle/>
              <a:p>
                <a:pPr marL="457200" indent="-457200">
                  <a:buFont typeface="Wingdings" charset="2"/>
                  <a:buChar char="Ø"/>
                </a:pPr>
                <a:r>
                  <a:rPr lang="fr-FR" dirty="0" smtClean="0">
                    <a:latin typeface="Helvetica"/>
                    <a:cs typeface="Helvetica"/>
                  </a:rPr>
                  <a:t>Hypersensibilité</a:t>
                </a:r>
                <a:endParaRPr lang="fr-FR" dirty="0">
                  <a:latin typeface="Helvetica"/>
                  <a:cs typeface="Helvetica"/>
                </a:endParaRPr>
              </a:p>
            </p:txBody>
          </p:sp>
        </p:grpSp>
      </p:grpSp>
      <p:grpSp>
        <p:nvGrpSpPr>
          <p:cNvPr id="46" name="Group 45"/>
          <p:cNvGrpSpPr/>
          <p:nvPr/>
        </p:nvGrpSpPr>
        <p:grpSpPr>
          <a:xfrm>
            <a:off x="50568" y="3551635"/>
            <a:ext cx="9207742" cy="2376029"/>
            <a:chOff x="50568" y="3551635"/>
            <a:chExt cx="9207742" cy="2376029"/>
          </a:xfrm>
        </p:grpSpPr>
        <p:sp>
          <p:nvSpPr>
            <p:cNvPr id="31" name="TextBox 30"/>
            <p:cNvSpPr txBox="1"/>
            <p:nvPr/>
          </p:nvSpPr>
          <p:spPr>
            <a:xfrm>
              <a:off x="50568" y="5029322"/>
              <a:ext cx="3694591" cy="861774"/>
            </a:xfrm>
            <a:prstGeom prst="rect">
              <a:avLst/>
            </a:prstGeom>
            <a:noFill/>
          </p:spPr>
          <p:txBody>
            <a:bodyPr wrap="none" rtlCol="0">
              <a:spAutoFit/>
            </a:bodyPr>
            <a:lstStyle/>
            <a:p>
              <a:pPr algn="ctr"/>
              <a:r>
                <a:rPr lang="fr-FR" sz="3400" i="1" dirty="0" smtClean="0">
                  <a:solidFill>
                    <a:srgbClr val="FF0000"/>
                  </a:solidFill>
                  <a:latin typeface="Helvetica"/>
                  <a:cs typeface="Helvetica"/>
                </a:rPr>
                <a:t>Symptômes aigus</a:t>
              </a:r>
              <a:endParaRPr lang="fr-FR" sz="3400" dirty="0" smtClean="0">
                <a:solidFill>
                  <a:srgbClr val="FF0000"/>
                </a:solidFill>
                <a:latin typeface="Helvetica"/>
                <a:cs typeface="Helvetica"/>
              </a:endParaRPr>
            </a:p>
            <a:p>
              <a:pPr algn="ctr"/>
              <a:r>
                <a:rPr lang="fr-FR" sz="1600" dirty="0" smtClean="0">
                  <a:latin typeface="Helvetica"/>
                  <a:cs typeface="Helvetica"/>
                </a:rPr>
                <a:t>Peut menacer la vie</a:t>
              </a:r>
              <a:endParaRPr lang="fr-FR" sz="1600" dirty="0">
                <a:latin typeface="Helvetica"/>
                <a:cs typeface="Helvetica"/>
              </a:endParaRPr>
            </a:p>
          </p:txBody>
        </p:sp>
        <p:cxnSp>
          <p:nvCxnSpPr>
            <p:cNvPr id="33" name="Straight Arrow Connector 32"/>
            <p:cNvCxnSpPr>
              <a:stCxn id="28" idx="2"/>
              <a:endCxn id="31" idx="0"/>
            </p:cNvCxnSpPr>
            <p:nvPr/>
          </p:nvCxnSpPr>
          <p:spPr>
            <a:xfrm>
              <a:off x="1895218" y="3551635"/>
              <a:ext cx="2646" cy="14776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4473677" y="5065890"/>
              <a:ext cx="4784633" cy="861774"/>
            </a:xfrm>
            <a:prstGeom prst="rect">
              <a:avLst/>
            </a:prstGeom>
            <a:noFill/>
          </p:spPr>
          <p:txBody>
            <a:bodyPr wrap="none" rtlCol="0">
              <a:spAutoFit/>
            </a:bodyPr>
            <a:lstStyle/>
            <a:p>
              <a:pPr algn="ctr"/>
              <a:r>
                <a:rPr lang="fr-FR" sz="3400" i="1" dirty="0" smtClean="0">
                  <a:solidFill>
                    <a:srgbClr val="0000FF"/>
                  </a:solidFill>
                  <a:latin typeface="Helvetica"/>
                  <a:cs typeface="Helvetica"/>
                </a:rPr>
                <a:t>Symptômes chroniques</a:t>
              </a:r>
              <a:endParaRPr lang="fr-FR" sz="3400" dirty="0" smtClean="0">
                <a:solidFill>
                  <a:srgbClr val="0000FF"/>
                </a:solidFill>
                <a:latin typeface="Helvetica"/>
                <a:cs typeface="Helvetica"/>
              </a:endParaRPr>
            </a:p>
            <a:p>
              <a:pPr algn="ctr"/>
              <a:r>
                <a:rPr lang="fr-FR" sz="1600" dirty="0" smtClean="0">
                  <a:latin typeface="Helvetica"/>
                  <a:cs typeface="Helvetica"/>
                </a:rPr>
                <a:t>Affecte la qualité de vie</a:t>
              </a:r>
              <a:endParaRPr lang="fr-FR" sz="1600" dirty="0">
                <a:latin typeface="Helvetica"/>
                <a:cs typeface="Helvetica"/>
              </a:endParaRPr>
            </a:p>
          </p:txBody>
        </p:sp>
        <p:cxnSp>
          <p:nvCxnSpPr>
            <p:cNvPr id="38" name="Straight Arrow Connector 37"/>
            <p:cNvCxnSpPr>
              <a:stCxn id="26" idx="2"/>
              <a:endCxn id="36" idx="0"/>
            </p:cNvCxnSpPr>
            <p:nvPr/>
          </p:nvCxnSpPr>
          <p:spPr>
            <a:xfrm>
              <a:off x="6853104" y="4070423"/>
              <a:ext cx="12890" cy="99546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42" name="Group 41"/>
          <p:cNvGrpSpPr/>
          <p:nvPr/>
        </p:nvGrpSpPr>
        <p:grpSpPr>
          <a:xfrm>
            <a:off x="2616152" y="2900872"/>
            <a:ext cx="3857394" cy="1957016"/>
            <a:chOff x="2616152" y="2900872"/>
            <a:chExt cx="3857394" cy="1957016"/>
          </a:xfrm>
        </p:grpSpPr>
        <p:sp>
          <p:nvSpPr>
            <p:cNvPr id="14" name="TextBox 13"/>
            <p:cNvSpPr txBox="1"/>
            <p:nvPr/>
          </p:nvSpPr>
          <p:spPr>
            <a:xfrm>
              <a:off x="3246595" y="4273112"/>
              <a:ext cx="2738250" cy="584776"/>
            </a:xfrm>
            <a:prstGeom prst="rect">
              <a:avLst/>
            </a:prstGeom>
            <a:noFill/>
          </p:spPr>
          <p:txBody>
            <a:bodyPr wrap="none" rtlCol="0">
              <a:spAutoFit/>
            </a:bodyPr>
            <a:lstStyle/>
            <a:p>
              <a:r>
                <a:rPr lang="fr-FR" sz="3200" b="1" dirty="0" smtClean="0">
                  <a:latin typeface="Helvetica"/>
                  <a:cs typeface="Helvetica"/>
                </a:rPr>
                <a:t>Inflammation</a:t>
              </a:r>
              <a:endParaRPr lang="fr-FR" sz="3200" b="1" dirty="0">
                <a:latin typeface="Helvetica"/>
                <a:cs typeface="Helvetica"/>
              </a:endParaRPr>
            </a:p>
          </p:txBody>
        </p:sp>
        <p:cxnSp>
          <p:nvCxnSpPr>
            <p:cNvPr id="18" name="Elbow Connector 17"/>
            <p:cNvCxnSpPr>
              <a:stCxn id="8" idx="3"/>
              <a:endCxn id="14" idx="0"/>
            </p:cNvCxnSpPr>
            <p:nvPr/>
          </p:nvCxnSpPr>
          <p:spPr>
            <a:xfrm>
              <a:off x="3744272" y="2900873"/>
              <a:ext cx="871448" cy="1372239"/>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22" name="Elbow Connector 21"/>
            <p:cNvCxnSpPr>
              <a:stCxn id="7" idx="1"/>
              <a:endCxn id="14" idx="0"/>
            </p:cNvCxnSpPr>
            <p:nvPr/>
          </p:nvCxnSpPr>
          <p:spPr>
            <a:xfrm rot="10800000" flipV="1">
              <a:off x="4615721" y="2900872"/>
              <a:ext cx="731159" cy="1372239"/>
            </a:xfrm>
            <a:prstGeom prst="bentConnector2">
              <a:avLst/>
            </a:prstGeom>
            <a:ln>
              <a:tailEnd type="arrow"/>
            </a:ln>
          </p:spPr>
          <p:style>
            <a:lnRef idx="3">
              <a:schemeClr val="dk1"/>
            </a:lnRef>
            <a:fillRef idx="0">
              <a:schemeClr val="dk1"/>
            </a:fillRef>
            <a:effectRef idx="2">
              <a:schemeClr val="dk1"/>
            </a:effectRef>
            <a:fontRef idx="minor">
              <a:schemeClr val="tx1"/>
            </a:fontRef>
          </p:style>
        </p:cxnSp>
        <p:pic>
          <p:nvPicPr>
            <p:cNvPr id="40" name="Picture 39" descr="flame_clip_art_1316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152" y="4119935"/>
              <a:ext cx="531326" cy="737953"/>
            </a:xfrm>
            <a:prstGeom prst="rect">
              <a:avLst/>
            </a:prstGeom>
          </p:spPr>
        </p:pic>
        <p:pic>
          <p:nvPicPr>
            <p:cNvPr id="41" name="Picture 40" descr="flame_clip_art_1316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2220" y="4119935"/>
              <a:ext cx="531326" cy="737953"/>
            </a:xfrm>
            <a:prstGeom prst="rect">
              <a:avLst/>
            </a:prstGeom>
          </p:spPr>
        </p:pic>
      </p:grpSp>
    </p:spTree>
    <p:extLst>
      <p:ext uri="{BB962C8B-B14F-4D97-AF65-F5344CB8AC3E}">
        <p14:creationId xmlns:p14="http://schemas.microsoft.com/office/powerpoint/2010/main" val="289536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p:cNvPicPr>
          <p:nvPr/>
        </p:nvPicPr>
        <p:blipFill>
          <a:blip r:embed="rId2">
            <a:extLst/>
          </a:blip>
          <a:stretch>
            <a:fillRect/>
          </a:stretch>
        </p:blipFill>
        <p:spPr>
          <a:xfrm>
            <a:off x="187668" y="328417"/>
            <a:ext cx="8768663" cy="1259287"/>
          </a:xfrm>
          <a:prstGeom prst="rect">
            <a:avLst/>
          </a:prstGeom>
          <a:effectLst/>
        </p:spPr>
      </p:pic>
      <p:sp>
        <p:nvSpPr>
          <p:cNvPr id="2" name="Title 1"/>
          <p:cNvSpPr>
            <a:spLocks noGrp="1"/>
          </p:cNvSpPr>
          <p:nvPr>
            <p:ph type="title"/>
          </p:nvPr>
        </p:nvSpPr>
        <p:spPr/>
        <p:txBody>
          <a:bodyPr/>
          <a:lstStyle/>
          <a:p>
            <a:r>
              <a:rPr lang="fr-FR" b="1" dirty="0" smtClean="0">
                <a:latin typeface="Helvetica"/>
                <a:cs typeface="Helvetica"/>
              </a:rPr>
              <a:t>Allergies chez les enfants</a:t>
            </a:r>
            <a:endParaRPr lang="fr-FR" b="1" dirty="0">
              <a:latin typeface="Helvetica"/>
              <a:cs typeface="Helvetica"/>
            </a:endParaRPr>
          </a:p>
        </p:txBody>
      </p:sp>
      <p:sp>
        <p:nvSpPr>
          <p:cNvPr id="4" name="Slide Number Placeholder 3"/>
          <p:cNvSpPr>
            <a:spLocks noGrp="1"/>
          </p:cNvSpPr>
          <p:nvPr>
            <p:ph type="sldNum" sz="quarter" idx="12"/>
          </p:nvPr>
        </p:nvSpPr>
        <p:spPr/>
        <p:txBody>
          <a:bodyPr/>
          <a:lstStyle/>
          <a:p>
            <a:fld id="{A74CFC7B-D8CB-2F42-8718-0E4EC4DEBC65}" type="slidenum">
              <a:rPr lang="en-US" smtClean="0"/>
              <a:t>21</a:t>
            </a:fld>
            <a:endParaRPr lang="en-US"/>
          </a:p>
        </p:txBody>
      </p:sp>
      <p:grpSp>
        <p:nvGrpSpPr>
          <p:cNvPr id="7" name="Group 6"/>
          <p:cNvGrpSpPr/>
          <p:nvPr/>
        </p:nvGrpSpPr>
        <p:grpSpPr>
          <a:xfrm>
            <a:off x="670003" y="1737128"/>
            <a:ext cx="7818461" cy="4082902"/>
            <a:chOff x="464035" y="1737128"/>
            <a:chExt cx="7818461" cy="4082902"/>
          </a:xfrm>
        </p:grpSpPr>
        <p:pic>
          <p:nvPicPr>
            <p:cNvPr id="5" name="Picture 4" descr="Allergic_Marc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35" y="1737128"/>
              <a:ext cx="7818461" cy="3805903"/>
            </a:xfrm>
            <a:prstGeom prst="rect">
              <a:avLst/>
            </a:prstGeom>
          </p:spPr>
        </p:pic>
        <p:sp>
          <p:nvSpPr>
            <p:cNvPr id="6" name="Rectangle 5"/>
            <p:cNvSpPr/>
            <p:nvPr/>
          </p:nvSpPr>
          <p:spPr>
            <a:xfrm>
              <a:off x="464035" y="5543031"/>
              <a:ext cx="4572000" cy="276999"/>
            </a:xfrm>
            <a:prstGeom prst="rect">
              <a:avLst/>
            </a:prstGeom>
          </p:spPr>
          <p:txBody>
            <a:bodyPr>
              <a:spAutoFit/>
            </a:bodyPr>
            <a:lstStyle/>
            <a:p>
              <a:r>
                <a:rPr lang="fr-FR" sz="1200" dirty="0"/>
                <a:t>http://</a:t>
              </a:r>
              <a:r>
                <a:rPr lang="fr-FR" sz="1200" dirty="0" err="1"/>
                <a:t>asthmaallergyclinic.in</a:t>
              </a:r>
              <a:r>
                <a:rPr lang="fr-FR" sz="1200" dirty="0"/>
                <a:t>/</a:t>
              </a:r>
              <a:r>
                <a:rPr lang="fr-FR" sz="1200" dirty="0" err="1"/>
                <a:t>allergy</a:t>
              </a:r>
              <a:r>
                <a:rPr lang="fr-FR" sz="1200" dirty="0"/>
                <a:t>/</a:t>
              </a:r>
              <a:r>
                <a:rPr lang="fr-FR" sz="1200" dirty="0" err="1"/>
                <a:t>allergy-march</a:t>
              </a:r>
              <a:r>
                <a:rPr lang="fr-FR" sz="1200" dirty="0"/>
                <a:t>/</a:t>
              </a:r>
            </a:p>
          </p:txBody>
        </p:sp>
      </p:grpSp>
    </p:spTree>
    <p:extLst>
      <p:ext uri="{BB962C8B-B14F-4D97-AF65-F5344CB8AC3E}">
        <p14:creationId xmlns:p14="http://schemas.microsoft.com/office/powerpoint/2010/main" val="3587169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p:cNvPicPr>
          <p:nvPr/>
        </p:nvPicPr>
        <p:blipFill>
          <a:blip r:embed="rId2">
            <a:extLst/>
          </a:blip>
          <a:stretch>
            <a:fillRect/>
          </a:stretch>
        </p:blipFill>
        <p:spPr>
          <a:xfrm>
            <a:off x="187668" y="328417"/>
            <a:ext cx="8768663" cy="1259287"/>
          </a:xfrm>
          <a:prstGeom prst="rect">
            <a:avLst/>
          </a:prstGeom>
          <a:effectLst/>
        </p:spPr>
      </p:pic>
      <p:sp>
        <p:nvSpPr>
          <p:cNvPr id="2" name="Title 1"/>
          <p:cNvSpPr>
            <a:spLocks noGrp="1"/>
          </p:cNvSpPr>
          <p:nvPr>
            <p:ph type="title"/>
          </p:nvPr>
        </p:nvSpPr>
        <p:spPr>
          <a:xfrm>
            <a:off x="187667" y="274638"/>
            <a:ext cx="8768663" cy="1143000"/>
          </a:xfrm>
        </p:spPr>
        <p:txBody>
          <a:bodyPr>
            <a:noAutofit/>
          </a:bodyPr>
          <a:lstStyle/>
          <a:p>
            <a:r>
              <a:rPr lang="fr-FR" sz="3000" b="1" dirty="0" smtClean="0">
                <a:latin typeface="Helvetica"/>
                <a:cs typeface="Helvetica"/>
              </a:rPr>
              <a:t>Exemples de facteurs de risque/protecteurs chez les enfants</a:t>
            </a:r>
            <a:endParaRPr lang="fr-FR" sz="3000" b="1" dirty="0">
              <a:latin typeface="Helvetica"/>
              <a:cs typeface="Helvetica"/>
            </a:endParaRPr>
          </a:p>
        </p:txBody>
      </p:sp>
      <p:sp>
        <p:nvSpPr>
          <p:cNvPr id="4" name="Slide Number Placeholder 3"/>
          <p:cNvSpPr>
            <a:spLocks noGrp="1"/>
          </p:cNvSpPr>
          <p:nvPr>
            <p:ph type="sldNum" sz="quarter" idx="12"/>
          </p:nvPr>
        </p:nvSpPr>
        <p:spPr/>
        <p:txBody>
          <a:bodyPr/>
          <a:lstStyle/>
          <a:p>
            <a:fld id="{A74CFC7B-D8CB-2F42-8718-0E4EC4DEBC65}" type="slidenum">
              <a:rPr lang="en-US" smtClean="0"/>
              <a:t>22</a:t>
            </a:fld>
            <a:endParaRPr lang="en-US"/>
          </a:p>
        </p:txBody>
      </p:sp>
      <p:grpSp>
        <p:nvGrpSpPr>
          <p:cNvPr id="14" name="Group 13"/>
          <p:cNvGrpSpPr/>
          <p:nvPr/>
        </p:nvGrpSpPr>
        <p:grpSpPr>
          <a:xfrm>
            <a:off x="166717" y="1775975"/>
            <a:ext cx="4003730" cy="2406120"/>
            <a:chOff x="457200" y="1294544"/>
            <a:chExt cx="3056759" cy="1837019"/>
          </a:xfrm>
        </p:grpSpPr>
        <p:sp>
          <p:nvSpPr>
            <p:cNvPr id="3" name="Oval 2"/>
            <p:cNvSpPr/>
            <p:nvPr/>
          </p:nvSpPr>
          <p:spPr>
            <a:xfrm>
              <a:off x="457200" y="1294544"/>
              <a:ext cx="3056759" cy="183701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en-US" dirty="0"/>
            </a:p>
          </p:txBody>
        </p:sp>
        <p:sp>
          <p:nvSpPr>
            <p:cNvPr id="5" name="TextBox 4"/>
            <p:cNvSpPr txBox="1"/>
            <p:nvPr/>
          </p:nvSpPr>
          <p:spPr>
            <a:xfrm>
              <a:off x="749138" y="1569738"/>
              <a:ext cx="2724860" cy="1245397"/>
            </a:xfrm>
            <a:prstGeom prst="rect">
              <a:avLst/>
            </a:prstGeom>
            <a:noFill/>
          </p:spPr>
          <p:txBody>
            <a:bodyPr wrap="square" rtlCol="0">
              <a:spAutoFit/>
            </a:bodyPr>
            <a:lstStyle/>
            <a:p>
              <a:pPr marL="285750" indent="-285750">
                <a:buFont typeface="Wingdings" charset="0"/>
                <a:buChar char="é"/>
              </a:pPr>
              <a:r>
                <a:rPr lang="fr-CH" sz="2000" u="sng" dirty="0" smtClean="0">
                  <a:latin typeface="Helvetica"/>
                  <a:ea typeface="Wingdings"/>
                  <a:cs typeface="Helvetica"/>
                  <a:sym typeface="Wingdings"/>
                </a:rPr>
                <a:t>Risque</a:t>
              </a:r>
              <a:r>
                <a:rPr lang="fr-CH" sz="2000" dirty="0" smtClean="0">
                  <a:latin typeface="Helvetica"/>
                  <a:ea typeface="Wingdings"/>
                  <a:cs typeface="Helvetica"/>
                  <a:sym typeface="Wingdings"/>
                </a:rPr>
                <a:t> :</a:t>
              </a:r>
            </a:p>
            <a:p>
              <a:pPr marL="285750" indent="-285750">
                <a:buFont typeface="Arial"/>
                <a:buChar char="•"/>
              </a:pPr>
              <a:r>
                <a:rPr lang="fr-CH" sz="2000" dirty="0" smtClean="0">
                  <a:latin typeface="Helvetica"/>
                  <a:ea typeface="Wingdings"/>
                  <a:cs typeface="Helvetica"/>
                  <a:sym typeface="Wingdings"/>
                </a:rPr>
                <a:t>Utilisation d’antibiotiques chez les 0-2 ans</a:t>
              </a:r>
            </a:p>
            <a:p>
              <a:pPr marL="285750" indent="-285750">
                <a:buFont typeface="Arial"/>
                <a:buChar char="•"/>
              </a:pPr>
              <a:r>
                <a:rPr lang="fr-CH" sz="2000" dirty="0" smtClean="0">
                  <a:latin typeface="Helvetica"/>
                  <a:ea typeface="Wingdings"/>
                  <a:cs typeface="Helvetica"/>
                  <a:sym typeface="Wingdings"/>
                </a:rPr>
                <a:t>Evénements stressants lors de la grossesse</a:t>
              </a:r>
              <a:endParaRPr lang="fr-CH" sz="2000" dirty="0">
                <a:latin typeface="Helvetica"/>
                <a:cs typeface="Helvetica"/>
              </a:endParaRPr>
            </a:p>
          </p:txBody>
        </p:sp>
      </p:grpSp>
      <p:grpSp>
        <p:nvGrpSpPr>
          <p:cNvPr id="7" name="Group 6"/>
          <p:cNvGrpSpPr/>
          <p:nvPr/>
        </p:nvGrpSpPr>
        <p:grpSpPr>
          <a:xfrm>
            <a:off x="5086077" y="1762037"/>
            <a:ext cx="3996329" cy="2392020"/>
            <a:chOff x="4826351" y="1294544"/>
            <a:chExt cx="3069093" cy="1837019"/>
          </a:xfrm>
        </p:grpSpPr>
        <p:sp>
          <p:nvSpPr>
            <p:cNvPr id="9" name="Oval 8"/>
            <p:cNvSpPr/>
            <p:nvPr/>
          </p:nvSpPr>
          <p:spPr>
            <a:xfrm>
              <a:off x="4826351" y="1294544"/>
              <a:ext cx="3056759" cy="18370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US" dirty="0"/>
            </a:p>
          </p:txBody>
        </p:sp>
        <p:sp>
          <p:nvSpPr>
            <p:cNvPr id="10" name="TextBox 9"/>
            <p:cNvSpPr txBox="1"/>
            <p:nvPr/>
          </p:nvSpPr>
          <p:spPr>
            <a:xfrm>
              <a:off x="5170584" y="1685448"/>
              <a:ext cx="2724860" cy="1016372"/>
            </a:xfrm>
            <a:prstGeom prst="rect">
              <a:avLst/>
            </a:prstGeom>
            <a:noFill/>
          </p:spPr>
          <p:txBody>
            <a:bodyPr wrap="square" rtlCol="0">
              <a:spAutoFit/>
            </a:bodyPr>
            <a:lstStyle/>
            <a:p>
              <a:r>
                <a:rPr lang="fr-CH" sz="2000" dirty="0" smtClean="0">
                  <a:latin typeface="Helvetica"/>
                  <a:ea typeface="Wingdings"/>
                  <a:cs typeface="Helvetica"/>
                  <a:sym typeface="Wingdings"/>
                </a:rPr>
                <a:t> </a:t>
              </a:r>
              <a:r>
                <a:rPr lang="fr-CH" sz="2000" u="sng" dirty="0" smtClean="0">
                  <a:latin typeface="Helvetica"/>
                  <a:ea typeface="Wingdings"/>
                  <a:cs typeface="Helvetica"/>
                  <a:sym typeface="Wingdings"/>
                </a:rPr>
                <a:t>Risque</a:t>
              </a:r>
              <a:r>
                <a:rPr lang="fr-CH" sz="2000" dirty="0" smtClean="0">
                  <a:latin typeface="Helvetica"/>
                  <a:ea typeface="Wingdings"/>
                  <a:cs typeface="Helvetica"/>
                  <a:sym typeface="Wingdings"/>
                </a:rPr>
                <a:t> :</a:t>
              </a:r>
            </a:p>
            <a:p>
              <a:pPr marL="285750" indent="-285750">
                <a:buFont typeface="Arial"/>
                <a:buChar char="•"/>
              </a:pPr>
              <a:r>
                <a:rPr lang="fr-CH" sz="2000" dirty="0" smtClean="0">
                  <a:latin typeface="Helvetica"/>
                  <a:ea typeface="Wingdings"/>
                  <a:cs typeface="Helvetica"/>
                  <a:sym typeface="Wingdings"/>
                </a:rPr>
                <a:t>Allaitement</a:t>
              </a:r>
            </a:p>
            <a:p>
              <a:pPr marL="285750" indent="-285750">
                <a:buFont typeface="Arial"/>
                <a:buChar char="•"/>
              </a:pPr>
              <a:r>
                <a:rPr lang="fr-CH" sz="2000" dirty="0" smtClean="0">
                  <a:latin typeface="Helvetica"/>
                  <a:ea typeface="Wingdings"/>
                  <a:cs typeface="Helvetica"/>
                  <a:sym typeface="Wingdings"/>
                </a:rPr>
                <a:t>Exposition aux poussières de ferme</a:t>
              </a:r>
              <a:endParaRPr lang="fr-CH" sz="2000" dirty="0">
                <a:latin typeface="Helvetica"/>
                <a:cs typeface="Helvetica"/>
              </a:endParaRPr>
            </a:p>
          </p:txBody>
        </p:sp>
      </p:grpSp>
      <p:grpSp>
        <p:nvGrpSpPr>
          <p:cNvPr id="13" name="Group 12"/>
          <p:cNvGrpSpPr/>
          <p:nvPr/>
        </p:nvGrpSpPr>
        <p:grpSpPr>
          <a:xfrm>
            <a:off x="2199278" y="4154056"/>
            <a:ext cx="4353923" cy="2243863"/>
            <a:chOff x="2364858" y="3131563"/>
            <a:chExt cx="3072321" cy="1837019"/>
          </a:xfrm>
        </p:grpSpPr>
        <p:sp>
          <p:nvSpPr>
            <p:cNvPr id="11" name="Oval 10"/>
            <p:cNvSpPr/>
            <p:nvPr/>
          </p:nvSpPr>
          <p:spPr>
            <a:xfrm>
              <a:off x="2364858" y="3131563"/>
              <a:ext cx="3056759" cy="183701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endParaRPr lang="en-US" dirty="0"/>
            </a:p>
          </p:txBody>
        </p:sp>
        <p:sp>
          <p:nvSpPr>
            <p:cNvPr id="12" name="TextBox 11"/>
            <p:cNvSpPr txBox="1"/>
            <p:nvPr/>
          </p:nvSpPr>
          <p:spPr>
            <a:xfrm>
              <a:off x="2642824" y="3542507"/>
              <a:ext cx="2794355" cy="831509"/>
            </a:xfrm>
            <a:prstGeom prst="rect">
              <a:avLst/>
            </a:prstGeom>
            <a:noFill/>
          </p:spPr>
          <p:txBody>
            <a:bodyPr wrap="square" rtlCol="0">
              <a:spAutoFit/>
            </a:bodyPr>
            <a:lstStyle/>
            <a:p>
              <a:r>
                <a:rPr lang="en-US" sz="2000" u="sng" dirty="0" smtClean="0">
                  <a:latin typeface="Helvetica"/>
                  <a:ea typeface="Wingdings"/>
                  <a:cs typeface="Helvetica"/>
                  <a:sym typeface="Wingdings"/>
                </a:rPr>
                <a:t>Sans </a:t>
              </a:r>
              <a:r>
                <a:rPr lang="en-US" sz="2000" u="sng" dirty="0" err="1" smtClean="0">
                  <a:latin typeface="Helvetica"/>
                  <a:ea typeface="Wingdings"/>
                  <a:cs typeface="Helvetica"/>
                  <a:sym typeface="Wingdings"/>
                </a:rPr>
                <a:t>effet</a:t>
              </a:r>
              <a:r>
                <a:rPr lang="en-US" sz="2000" u="sng" dirty="0" smtClean="0">
                  <a:latin typeface="Helvetica"/>
                  <a:ea typeface="Wingdings"/>
                  <a:cs typeface="Helvetica"/>
                  <a:sym typeface="Wingdings"/>
                </a:rPr>
                <a:t> </a:t>
              </a:r>
              <a:r>
                <a:rPr lang="en-US" sz="2000" u="sng" dirty="0" err="1" smtClean="0">
                  <a:latin typeface="Helvetica"/>
                  <a:ea typeface="Wingdings"/>
                  <a:cs typeface="Helvetica"/>
                  <a:sym typeface="Wingdings"/>
                </a:rPr>
                <a:t>sur</a:t>
              </a:r>
              <a:r>
                <a:rPr lang="en-US" sz="2000" u="sng" dirty="0" smtClean="0">
                  <a:latin typeface="Helvetica"/>
                  <a:ea typeface="Wingdings"/>
                  <a:cs typeface="Helvetica"/>
                  <a:sym typeface="Wingdings"/>
                </a:rPr>
                <a:t> le </a:t>
              </a:r>
              <a:r>
                <a:rPr lang="en-US" sz="2000" u="sng" dirty="0" err="1" smtClean="0">
                  <a:latin typeface="Helvetica"/>
                  <a:ea typeface="Wingdings"/>
                  <a:cs typeface="Helvetica"/>
                  <a:sym typeface="Wingdings"/>
                </a:rPr>
                <a:t>risque</a:t>
              </a:r>
              <a:r>
                <a:rPr lang="en-US" sz="2000" u="sng" dirty="0" smtClean="0">
                  <a:latin typeface="Helvetica"/>
                  <a:ea typeface="Wingdings"/>
                  <a:cs typeface="Helvetica"/>
                  <a:sym typeface="Wingdings"/>
                </a:rPr>
                <a:t> </a:t>
              </a:r>
              <a:r>
                <a:rPr lang="en-US" sz="2000" u="sng" dirty="0" err="1" smtClean="0">
                  <a:latin typeface="Helvetica"/>
                  <a:ea typeface="Wingdings"/>
                  <a:cs typeface="Helvetica"/>
                  <a:sym typeface="Wingdings"/>
                </a:rPr>
                <a:t>d’atopie</a:t>
              </a:r>
              <a:r>
                <a:rPr lang="en-US" sz="2000" dirty="0" smtClean="0">
                  <a:latin typeface="Helvetica"/>
                  <a:ea typeface="Wingdings"/>
                  <a:cs typeface="Helvetica"/>
                  <a:sym typeface="Wingdings"/>
                </a:rPr>
                <a:t> :</a:t>
              </a:r>
            </a:p>
            <a:p>
              <a:pPr marL="285750" indent="-285750">
                <a:buFont typeface="Arial"/>
                <a:buChar char="•"/>
              </a:pPr>
              <a:r>
                <a:rPr lang="en-US" sz="2000" dirty="0" err="1" smtClean="0">
                  <a:latin typeface="Helvetica"/>
                  <a:ea typeface="Wingdings"/>
                  <a:cs typeface="Helvetica"/>
                  <a:sym typeface="Wingdings"/>
                </a:rPr>
                <a:t>Prématurité</a:t>
              </a:r>
              <a:endParaRPr lang="en-US" sz="2000" dirty="0">
                <a:latin typeface="Helvetica"/>
                <a:ea typeface="Wingdings"/>
                <a:cs typeface="Helvetica"/>
                <a:sym typeface="Wingdings"/>
              </a:endParaRPr>
            </a:p>
            <a:p>
              <a:pPr marL="285750" indent="-285750">
                <a:buFont typeface="Arial"/>
                <a:buChar char="•"/>
              </a:pPr>
              <a:r>
                <a:rPr lang="en-US" sz="2000" dirty="0" smtClean="0">
                  <a:latin typeface="Helvetica"/>
                  <a:ea typeface="Wingdings"/>
                  <a:cs typeface="Helvetica"/>
                  <a:sym typeface="Wingdings"/>
                </a:rPr>
                <a:t>Petit </a:t>
              </a:r>
              <a:r>
                <a:rPr lang="en-US" sz="2000" dirty="0" err="1" smtClean="0">
                  <a:latin typeface="Helvetica"/>
                  <a:ea typeface="Wingdings"/>
                  <a:cs typeface="Helvetica"/>
                  <a:sym typeface="Wingdings"/>
                </a:rPr>
                <a:t>poids</a:t>
              </a:r>
              <a:r>
                <a:rPr lang="en-US" sz="2000" dirty="0" smtClean="0">
                  <a:latin typeface="Helvetica"/>
                  <a:ea typeface="Wingdings"/>
                  <a:cs typeface="Helvetica"/>
                  <a:sym typeface="Wingdings"/>
                </a:rPr>
                <a:t> </a:t>
              </a:r>
              <a:r>
                <a:rPr lang="en-US" sz="2000" dirty="0" err="1" smtClean="0">
                  <a:latin typeface="Helvetica"/>
                  <a:ea typeface="Wingdings"/>
                  <a:cs typeface="Helvetica"/>
                  <a:sym typeface="Wingdings"/>
                </a:rPr>
                <a:t>à</a:t>
              </a:r>
              <a:r>
                <a:rPr lang="en-US" sz="2000" dirty="0" smtClean="0">
                  <a:latin typeface="Helvetica"/>
                  <a:ea typeface="Wingdings"/>
                  <a:cs typeface="Helvetica"/>
                  <a:sym typeface="Wingdings"/>
                </a:rPr>
                <a:t> la naissance</a:t>
              </a:r>
              <a:endParaRPr lang="en-US" sz="2000" dirty="0">
                <a:latin typeface="Helvetica"/>
                <a:cs typeface="Helvetica"/>
              </a:endParaRPr>
            </a:p>
          </p:txBody>
        </p:sp>
      </p:grpSp>
    </p:spTree>
    <p:extLst>
      <p:ext uri="{BB962C8B-B14F-4D97-AF65-F5344CB8AC3E}">
        <p14:creationId xmlns:p14="http://schemas.microsoft.com/office/powerpoint/2010/main" val="405738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p:cNvPicPr>
          <p:nvPr/>
        </p:nvPicPr>
        <p:blipFill>
          <a:blip r:embed="rId2">
            <a:extLst/>
          </a:blip>
          <a:stretch>
            <a:fillRect/>
          </a:stretch>
        </p:blipFill>
        <p:spPr>
          <a:xfrm>
            <a:off x="187668" y="10879"/>
            <a:ext cx="8768663" cy="1259287"/>
          </a:xfrm>
          <a:prstGeom prst="rect">
            <a:avLst/>
          </a:prstGeom>
          <a:effectLst/>
        </p:spPr>
      </p:pic>
      <p:sp>
        <p:nvSpPr>
          <p:cNvPr id="3" name="Content Placeholder 2"/>
          <p:cNvSpPr>
            <a:spLocks noGrp="1"/>
          </p:cNvSpPr>
          <p:nvPr>
            <p:ph idx="1"/>
          </p:nvPr>
        </p:nvSpPr>
        <p:spPr>
          <a:xfrm>
            <a:off x="187668" y="1151080"/>
            <a:ext cx="8499132" cy="5580094"/>
          </a:xfrm>
        </p:spPr>
        <p:txBody>
          <a:bodyPr>
            <a:noAutofit/>
          </a:bodyPr>
          <a:lstStyle/>
          <a:p>
            <a:pPr algn="just"/>
            <a:r>
              <a:rPr lang="fr-CH" sz="1600" dirty="0" smtClean="0">
                <a:latin typeface="Helvetica"/>
                <a:cs typeface="Helvetica"/>
              </a:rPr>
              <a:t>Aussi appelée réactions allergiques ou </a:t>
            </a:r>
            <a:r>
              <a:rPr lang="fr-CH" sz="1600" dirty="0" smtClean="0">
                <a:latin typeface="Helvetica"/>
                <a:cs typeface="Helvetica"/>
              </a:rPr>
              <a:t>allergies.</a:t>
            </a:r>
            <a:endParaRPr lang="fr-CH" sz="1600" dirty="0" smtClean="0">
              <a:latin typeface="Helvetica"/>
              <a:cs typeface="Helvetica"/>
            </a:endParaRPr>
          </a:p>
          <a:p>
            <a:pPr algn="just"/>
            <a:r>
              <a:rPr lang="fr-CH" sz="1600" dirty="0" smtClean="0">
                <a:latin typeface="Helvetica"/>
                <a:cs typeface="Helvetica"/>
              </a:rPr>
              <a:t>Induite </a:t>
            </a:r>
            <a:r>
              <a:rPr lang="fr-CH" sz="1600" dirty="0" smtClean="0">
                <a:latin typeface="Helvetica"/>
                <a:cs typeface="Helvetica"/>
              </a:rPr>
              <a:t>par des antigènes environnementaux (allergènes) </a:t>
            </a:r>
            <a:r>
              <a:rPr lang="fr-CH" sz="1600" dirty="0" smtClean="0">
                <a:latin typeface="Helvetica"/>
                <a:cs typeface="Helvetica"/>
              </a:rPr>
              <a:t>stimulant </a:t>
            </a:r>
            <a:r>
              <a:rPr lang="fr-CH" sz="1600" dirty="0" smtClean="0">
                <a:latin typeface="Helvetica"/>
                <a:cs typeface="Helvetica"/>
              </a:rPr>
              <a:t>de fortes réponses de type T</a:t>
            </a:r>
            <a:r>
              <a:rPr lang="fr-CH" sz="1600" baseline="-25000" dirty="0" smtClean="0">
                <a:latin typeface="Helvetica"/>
                <a:cs typeface="Helvetica"/>
              </a:rPr>
              <a:t>H</a:t>
            </a:r>
            <a:r>
              <a:rPr lang="fr-CH" sz="1600" dirty="0" smtClean="0">
                <a:latin typeface="Helvetica"/>
                <a:cs typeface="Helvetica"/>
              </a:rPr>
              <a:t>2 et la production d’IgE chez des individus génétiquement susceptibles.</a:t>
            </a:r>
          </a:p>
          <a:p>
            <a:pPr algn="just"/>
            <a:r>
              <a:rPr lang="fr-CH" sz="1600" dirty="0" smtClean="0">
                <a:latin typeface="Helvetica"/>
                <a:cs typeface="Helvetica"/>
              </a:rPr>
              <a:t>Les IgE recouvrent les mastocytes en s’attachant à leur récepteur F</a:t>
            </a:r>
            <a:r>
              <a:rPr lang="fr-CH" sz="1600" baseline="-25000" dirty="0" smtClean="0">
                <a:latin typeface="Helvetica"/>
                <a:cs typeface="Helvetica"/>
              </a:rPr>
              <a:t>Cε</a:t>
            </a:r>
            <a:r>
              <a:rPr lang="fr-CH" sz="1600" dirty="0" smtClean="0">
                <a:latin typeface="Helvetica"/>
                <a:cs typeface="Helvetica"/>
              </a:rPr>
              <a:t> ; une réexposition à l’allergène entraîne une interaction entre les IgE et récepteurs F</a:t>
            </a:r>
            <a:r>
              <a:rPr lang="fr-CH" sz="1600" baseline="-25000" dirty="0" smtClean="0">
                <a:latin typeface="Helvetica"/>
                <a:cs typeface="Helvetica"/>
              </a:rPr>
              <a:t>Cε</a:t>
            </a:r>
            <a:r>
              <a:rPr lang="fr-CH" sz="1600" dirty="0" smtClean="0">
                <a:latin typeface="Helvetica"/>
                <a:cs typeface="Helvetica"/>
              </a:rPr>
              <a:t>, l’activation des mastocytes et le relâchement de médiateurs cellulaires (= dégranulation).</a:t>
            </a:r>
          </a:p>
          <a:p>
            <a:pPr algn="just"/>
            <a:r>
              <a:rPr lang="fr-CH" sz="1600" dirty="0" smtClean="0">
                <a:latin typeface="Helvetica"/>
                <a:cs typeface="Helvetica"/>
              </a:rPr>
              <a:t>Les principaux médiateurs sont l’histamine, les protéases, et autres </a:t>
            </a:r>
            <a:r>
              <a:rPr lang="fr-CH" sz="1600" dirty="0" smtClean="0">
                <a:latin typeface="Helvetica"/>
                <a:cs typeface="Helvetica"/>
              </a:rPr>
              <a:t>contenus </a:t>
            </a:r>
            <a:r>
              <a:rPr lang="fr-CH" sz="1600" dirty="0" smtClean="0">
                <a:latin typeface="Helvetica"/>
                <a:cs typeface="Helvetica"/>
              </a:rPr>
              <a:t>des granules ainsi que </a:t>
            </a:r>
            <a:r>
              <a:rPr lang="fr-CH" sz="1600" dirty="0" smtClean="0">
                <a:latin typeface="Helvetica"/>
                <a:cs typeface="Helvetica"/>
              </a:rPr>
              <a:t>les </a:t>
            </a:r>
            <a:r>
              <a:rPr lang="fr-CH" sz="1600" dirty="0" smtClean="0">
                <a:latin typeface="Helvetica"/>
                <a:cs typeface="Helvetica"/>
              </a:rPr>
              <a:t>prostaglandines, leukotriènes et cytokines.</a:t>
            </a:r>
          </a:p>
          <a:p>
            <a:pPr algn="just"/>
            <a:r>
              <a:rPr lang="fr-CH" sz="1600" dirty="0" smtClean="0">
                <a:latin typeface="Helvetica"/>
                <a:cs typeface="Helvetica"/>
              </a:rPr>
              <a:t>Les médiateurs sont </a:t>
            </a:r>
            <a:r>
              <a:rPr lang="fr-CH" sz="1600" dirty="0" smtClean="0">
                <a:latin typeface="Helvetica"/>
                <a:cs typeface="Helvetica"/>
              </a:rPr>
              <a:t>responsables </a:t>
            </a:r>
            <a:r>
              <a:rPr lang="fr-CH" sz="1600" dirty="0" smtClean="0">
                <a:latin typeface="Helvetica"/>
                <a:cs typeface="Helvetica"/>
              </a:rPr>
              <a:t>des réactions vasculaires musculaires lisses immédiates ainsi que du recrutement de cellules immunitaires, incluant les éosinophiles, qui élicitent la phase tardive de la réaction (inflammation).</a:t>
            </a:r>
          </a:p>
          <a:p>
            <a:pPr algn="just"/>
            <a:r>
              <a:rPr lang="fr-CH" sz="1600" dirty="0" smtClean="0">
                <a:latin typeface="Helvetica"/>
                <a:cs typeface="Helvetica"/>
              </a:rPr>
              <a:t>Les manifestations cliniques peuvent être locales ou systémiques et peuvent aller d’une simple rhinite à une anaphylaxie fatale.</a:t>
            </a:r>
          </a:p>
          <a:p>
            <a:pPr algn="just"/>
            <a:r>
              <a:rPr lang="fr-CH" sz="1600" dirty="0" smtClean="0">
                <a:latin typeface="Helvetica"/>
                <a:cs typeface="Helvetica"/>
              </a:rPr>
              <a:t>Le risque de développer des allergies dépend de facteurs de risques hérités génétiquement ainsi que de multiples facteurs de </a:t>
            </a:r>
            <a:r>
              <a:rPr lang="fr-CH" sz="1600" dirty="0" smtClean="0">
                <a:latin typeface="Helvetica"/>
                <a:cs typeface="Helvetica"/>
              </a:rPr>
              <a:t>risques </a:t>
            </a:r>
            <a:r>
              <a:rPr lang="fr-CH" sz="1600" dirty="0" smtClean="0">
                <a:latin typeface="Helvetica"/>
                <a:cs typeface="Helvetica"/>
              </a:rPr>
              <a:t>dus à l’exposistion à l’environnement, qui commencent avant la naissance.</a:t>
            </a:r>
          </a:p>
          <a:p>
            <a:pPr algn="just"/>
            <a:r>
              <a:rPr lang="fr-CH" sz="1600" dirty="0" smtClean="0">
                <a:latin typeface="Helvetica"/>
                <a:cs typeface="Helvetica"/>
              </a:rPr>
              <a:t>Les enfants sont particulièrement à risque de développer des allergies (immaturité du système immun) et ceux qui développent des allergies durant l’enfance ont un plus grand risque de développer d’autres symptômes liés aux réactions allergiques durant leur croissance et en tant </a:t>
            </a:r>
            <a:r>
              <a:rPr lang="fr-CH" sz="1600" dirty="0" smtClean="0">
                <a:latin typeface="Helvetica"/>
                <a:cs typeface="Helvetica"/>
              </a:rPr>
              <a:t>qu’adulte </a:t>
            </a:r>
            <a:r>
              <a:rPr lang="fr-CH" sz="1600" dirty="0" smtClean="0">
                <a:latin typeface="Helvetica"/>
                <a:cs typeface="Helvetica"/>
              </a:rPr>
              <a:t>(marche allergique).</a:t>
            </a:r>
          </a:p>
          <a:p>
            <a:pPr algn="just"/>
            <a:endParaRPr lang="fr-CH" sz="1600" dirty="0">
              <a:latin typeface="Helvetica"/>
              <a:cs typeface="Helvetica"/>
            </a:endParaRPr>
          </a:p>
        </p:txBody>
      </p:sp>
      <p:sp>
        <p:nvSpPr>
          <p:cNvPr id="5" name="Slide Number Placeholder 4"/>
          <p:cNvSpPr>
            <a:spLocks noGrp="1"/>
          </p:cNvSpPr>
          <p:nvPr>
            <p:ph type="sldNum" sz="quarter" idx="12"/>
          </p:nvPr>
        </p:nvSpPr>
        <p:spPr/>
        <p:txBody>
          <a:bodyPr/>
          <a:lstStyle/>
          <a:p>
            <a:fld id="{A74CFC7B-D8CB-2F42-8718-0E4EC4DEBC65}" type="slidenum">
              <a:rPr lang="en-US" smtClean="0"/>
              <a:t>23</a:t>
            </a:fld>
            <a:endParaRPr lang="en-US"/>
          </a:p>
        </p:txBody>
      </p:sp>
      <p:pic>
        <p:nvPicPr>
          <p:cNvPr id="6" name="Picture 5"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5" y="43507"/>
            <a:ext cx="887610" cy="762904"/>
          </a:xfrm>
          <a:prstGeom prst="rect">
            <a:avLst/>
          </a:prstGeom>
        </p:spPr>
      </p:pic>
      <p:sp>
        <p:nvSpPr>
          <p:cNvPr id="7" name="Title 1"/>
          <p:cNvSpPr>
            <a:spLocks noGrp="1"/>
          </p:cNvSpPr>
          <p:nvPr>
            <p:ph type="title"/>
          </p:nvPr>
        </p:nvSpPr>
        <p:spPr>
          <a:xfrm>
            <a:off x="498837" y="3962"/>
            <a:ext cx="8229600" cy="1143000"/>
          </a:xfrm>
        </p:spPr>
        <p:txBody>
          <a:bodyPr>
            <a:normAutofit fontScale="90000"/>
          </a:bodyPr>
          <a:lstStyle/>
          <a:p>
            <a:r>
              <a:rPr lang="fr-FR" dirty="0" smtClean="0">
                <a:latin typeface="Helvetica"/>
                <a:cs typeface="Helvetica"/>
              </a:rPr>
              <a:t>Hypersensibilité immédiate (Type I)</a:t>
            </a:r>
            <a:endParaRPr lang="fr-FR" dirty="0">
              <a:latin typeface="Helvetica"/>
              <a:cs typeface="Helvetica"/>
            </a:endParaRPr>
          </a:p>
        </p:txBody>
      </p:sp>
    </p:spTree>
    <p:extLst>
      <p:ext uri="{BB962C8B-B14F-4D97-AF65-F5344CB8AC3E}">
        <p14:creationId xmlns:p14="http://schemas.microsoft.com/office/powerpoint/2010/main" val="3750753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blip>
          <a:stretch>
            <a:fillRect/>
          </a:stretch>
        </p:blipFill>
        <p:spPr>
          <a:xfrm>
            <a:off x="187668" y="328417"/>
            <a:ext cx="8768663" cy="1259287"/>
          </a:xfrm>
          <a:prstGeom prst="rect">
            <a:avLst/>
          </a:prstGeom>
          <a:effectLst/>
        </p:spPr>
      </p:pic>
      <p:sp>
        <p:nvSpPr>
          <p:cNvPr id="2" name="Title 1"/>
          <p:cNvSpPr>
            <a:spLocks noGrp="1"/>
          </p:cNvSpPr>
          <p:nvPr>
            <p:ph type="title"/>
          </p:nvPr>
        </p:nvSpPr>
        <p:spPr/>
        <p:txBody>
          <a:bodyPr/>
          <a:lstStyle/>
          <a:p>
            <a:r>
              <a:rPr lang="fr-CH" dirty="0" smtClean="0"/>
              <a:t>STOP</a:t>
            </a:r>
            <a:endParaRPr lang="fr-CH" dirty="0"/>
          </a:p>
        </p:txBody>
      </p:sp>
    </p:spTree>
    <p:extLst>
      <p:ext uri="{BB962C8B-B14F-4D97-AF65-F5344CB8AC3E}">
        <p14:creationId xmlns:p14="http://schemas.microsoft.com/office/powerpoint/2010/main" val="2400818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a:bodyPr>
          <a:lstStyle/>
          <a:p>
            <a:r>
              <a:rPr lang="fr-CH" dirty="0" smtClean="0">
                <a:latin typeface="Helvetica"/>
                <a:cs typeface="Helvetica"/>
              </a:rPr>
              <a:t>Hypersensibilité</a:t>
            </a:r>
            <a:br>
              <a:rPr lang="fr-CH" dirty="0" smtClean="0">
                <a:latin typeface="Helvetica"/>
                <a:cs typeface="Helvetica"/>
              </a:rPr>
            </a:br>
            <a:r>
              <a:rPr lang="fr-CH" dirty="0" smtClean="0">
                <a:latin typeface="Helvetica"/>
                <a:cs typeface="Helvetica"/>
              </a:rPr>
              <a:t>- Types II, III &amp; IV -</a:t>
            </a:r>
            <a:endParaRPr lang="fr-CH" dirty="0">
              <a:latin typeface="Helvetica"/>
              <a:cs typeface="Helvetica"/>
            </a:endParaRPr>
          </a:p>
        </p:txBody>
      </p:sp>
      <p:sp>
        <p:nvSpPr>
          <p:cNvPr id="3" name="Subtitle 2"/>
          <p:cNvSpPr>
            <a:spLocks noGrp="1"/>
          </p:cNvSpPr>
          <p:nvPr>
            <p:ph type="subTitle" idx="1"/>
          </p:nvPr>
        </p:nvSpPr>
        <p:spPr>
          <a:xfrm>
            <a:off x="1371600" y="3142343"/>
            <a:ext cx="6400800" cy="1752600"/>
          </a:xfrm>
        </p:spPr>
        <p:txBody>
          <a:bodyPr>
            <a:normAutofit/>
          </a:bodyPr>
          <a:lstStyle/>
          <a:p>
            <a:r>
              <a:rPr lang="en-US" sz="1600" dirty="0" smtClean="0">
                <a:latin typeface="Helvetica"/>
                <a:cs typeface="Helvetica"/>
              </a:rPr>
              <a:t>Abbas, Basic Immunology, 4</a:t>
            </a:r>
            <a:r>
              <a:rPr lang="en-US" sz="1600" baseline="30000" dirty="0" smtClean="0">
                <a:latin typeface="Helvetica"/>
                <a:cs typeface="Helvetica"/>
              </a:rPr>
              <a:t>th</a:t>
            </a:r>
            <a:r>
              <a:rPr lang="en-US" sz="1600" dirty="0" smtClean="0">
                <a:latin typeface="Helvetica"/>
                <a:cs typeface="Helvetica"/>
              </a:rPr>
              <a:t> edition, p. 207-223 and p.171-187</a:t>
            </a:r>
          </a:p>
          <a:p>
            <a:r>
              <a:rPr lang="en-US" sz="1600" dirty="0" smtClean="0">
                <a:latin typeface="Helvetica"/>
                <a:cs typeface="Helvetica"/>
              </a:rPr>
              <a:t>Robbins, Pathologic Basis of Disease, 9</a:t>
            </a:r>
            <a:r>
              <a:rPr lang="en-US" sz="1600" baseline="30000" dirty="0" smtClean="0">
                <a:latin typeface="Helvetica"/>
                <a:cs typeface="Helvetica"/>
              </a:rPr>
              <a:t>th</a:t>
            </a:r>
            <a:r>
              <a:rPr lang="en-US" sz="1600" dirty="0" smtClean="0">
                <a:latin typeface="Helvetica"/>
                <a:cs typeface="Helvetica"/>
              </a:rPr>
              <a:t> edition</a:t>
            </a:r>
          </a:p>
          <a:p>
            <a:endParaRPr lang="en-US" sz="1600" dirty="0">
              <a:latin typeface="Helvetica"/>
              <a:cs typeface="Helvetica"/>
            </a:endParaRPr>
          </a:p>
          <a:p>
            <a:r>
              <a:rPr lang="en-US" sz="1600" dirty="0" smtClean="0">
                <a:latin typeface="Helvetica"/>
                <a:cs typeface="Helvetica"/>
              </a:rPr>
              <a:t>Adrian Duval</a:t>
            </a:r>
          </a:p>
          <a:p>
            <a:r>
              <a:rPr lang="en-US" sz="1600" dirty="0" err="1" smtClean="0">
                <a:latin typeface="Helvetica"/>
                <a:cs typeface="Helvetica"/>
              </a:rPr>
              <a:t>Adrian.duval@unil.ch</a:t>
            </a:r>
            <a:endParaRPr lang="en-US" sz="1600" dirty="0">
              <a:latin typeface="Helvetica"/>
              <a:cs typeface="Helvetica"/>
            </a:endParaRPr>
          </a:p>
        </p:txBody>
      </p:sp>
      <p:pic>
        <p:nvPicPr>
          <p:cNvPr id="4" name="Picture 3" descr="EPFL_LOG_RVB-55.T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68700" y="5450115"/>
            <a:ext cx="1986280" cy="960120"/>
          </a:xfrm>
          <a:prstGeom prst="rect">
            <a:avLst/>
          </a:prstGeom>
        </p:spPr>
      </p:pic>
      <p:sp>
        <p:nvSpPr>
          <p:cNvPr id="7" name="Slide Number Placeholder 6"/>
          <p:cNvSpPr>
            <a:spLocks noGrp="1"/>
          </p:cNvSpPr>
          <p:nvPr>
            <p:ph type="sldNum" sz="quarter" idx="12"/>
          </p:nvPr>
        </p:nvSpPr>
        <p:spPr/>
        <p:txBody>
          <a:bodyPr/>
          <a:lstStyle/>
          <a:p>
            <a:fld id="{A74CFC7B-D8CB-2F42-8718-0E4EC4DEBC65}" type="slidenum">
              <a:rPr lang="en-US" smtClean="0"/>
              <a:pPr/>
              <a:t>25</a:t>
            </a:fld>
            <a:endParaRPr lang="en-US"/>
          </a:p>
        </p:txBody>
      </p:sp>
    </p:spTree>
    <p:extLst>
      <p:ext uri="{BB962C8B-B14F-4D97-AF65-F5344CB8AC3E}">
        <p14:creationId xmlns:p14="http://schemas.microsoft.com/office/powerpoint/2010/main" val="192955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2">
            <a:extLst/>
          </a:blip>
          <a:stretch>
            <a:fillRect/>
          </a:stretch>
        </p:blipFill>
        <p:spPr>
          <a:xfrm>
            <a:off x="187668" y="328417"/>
            <a:ext cx="8768663" cy="1259287"/>
          </a:xfrm>
          <a:prstGeom prst="rect">
            <a:avLst/>
          </a:prstGeom>
          <a:effectLst/>
        </p:spPr>
      </p:pic>
      <p:sp>
        <p:nvSpPr>
          <p:cNvPr id="2" name="Title 1"/>
          <p:cNvSpPr>
            <a:spLocks noGrp="1"/>
          </p:cNvSpPr>
          <p:nvPr>
            <p:ph type="title"/>
          </p:nvPr>
        </p:nvSpPr>
        <p:spPr/>
        <p:txBody>
          <a:bodyPr/>
          <a:lstStyle/>
          <a:p>
            <a:r>
              <a:rPr lang="fr-CH" b="1" dirty="0" smtClean="0">
                <a:latin typeface="Helvetica"/>
                <a:cs typeface="Helvetica"/>
              </a:rPr>
              <a:t>Classes d’hypersensibilités</a:t>
            </a:r>
            <a:endParaRPr lang="fr-CH" b="1" dirty="0">
              <a:latin typeface="Helvetica"/>
              <a:cs typeface="Helvetica"/>
            </a:endParaRPr>
          </a:p>
        </p:txBody>
      </p:sp>
      <p:sp>
        <p:nvSpPr>
          <p:cNvPr id="8" name="Slide Number Placeholder 7"/>
          <p:cNvSpPr>
            <a:spLocks noGrp="1"/>
          </p:cNvSpPr>
          <p:nvPr>
            <p:ph type="sldNum" sz="quarter" idx="12"/>
          </p:nvPr>
        </p:nvSpPr>
        <p:spPr/>
        <p:txBody>
          <a:bodyPr/>
          <a:lstStyle/>
          <a:p>
            <a:fld id="{A74CFC7B-D8CB-2F42-8718-0E4EC4DEBC65}" type="slidenum">
              <a:rPr lang="en-US" smtClean="0"/>
              <a:t>26</a:t>
            </a:fld>
            <a:endParaRPr lang="en-US"/>
          </a:p>
        </p:txBody>
      </p:sp>
      <p:sp>
        <p:nvSpPr>
          <p:cNvPr id="12" name="TextBox 11"/>
          <p:cNvSpPr txBox="1"/>
          <p:nvPr/>
        </p:nvSpPr>
        <p:spPr>
          <a:xfrm>
            <a:off x="417040" y="1412616"/>
            <a:ext cx="8269760" cy="5016758"/>
          </a:xfrm>
          <a:prstGeom prst="rect">
            <a:avLst/>
          </a:prstGeom>
          <a:noFill/>
        </p:spPr>
        <p:txBody>
          <a:bodyPr wrap="square" rtlCol="0">
            <a:spAutoFit/>
          </a:bodyPr>
          <a:lstStyle/>
          <a:p>
            <a:pPr marL="546100" indent="-546100">
              <a:spcBef>
                <a:spcPts val="4800"/>
              </a:spcBef>
              <a:buFont typeface="Wingdings" charset="2"/>
              <a:buChar char="Ø"/>
            </a:pPr>
            <a:r>
              <a:rPr lang="fr-CH" sz="4000" b="1" dirty="0" smtClean="0">
                <a:solidFill>
                  <a:schemeClr val="tx1">
                    <a:lumMod val="50000"/>
                    <a:lumOff val="50000"/>
                  </a:schemeClr>
                </a:solidFill>
                <a:latin typeface="Helvetica"/>
                <a:cs typeface="Helvetica"/>
              </a:rPr>
              <a:t>Type I</a:t>
            </a:r>
            <a:r>
              <a:rPr lang="fr-CH" sz="4000" dirty="0" smtClean="0">
                <a:solidFill>
                  <a:schemeClr val="tx1">
                    <a:lumMod val="50000"/>
                    <a:lumOff val="50000"/>
                  </a:schemeClr>
                </a:solidFill>
                <a:latin typeface="Helvetica"/>
                <a:cs typeface="Helvetica"/>
              </a:rPr>
              <a:t>: « immédiate »</a:t>
            </a:r>
          </a:p>
          <a:p>
            <a:pPr marL="546100" indent="-546100">
              <a:spcBef>
                <a:spcPts val="4800"/>
              </a:spcBef>
              <a:buFont typeface="Wingdings" charset="2"/>
              <a:buChar char="Ø"/>
            </a:pPr>
            <a:r>
              <a:rPr lang="fr-CH" sz="4000" b="1" dirty="0" smtClean="0">
                <a:latin typeface="Helvetica"/>
                <a:cs typeface="Helvetica"/>
              </a:rPr>
              <a:t>Type II</a:t>
            </a:r>
            <a:r>
              <a:rPr lang="fr-CH" sz="4000" dirty="0" smtClean="0">
                <a:latin typeface="Helvetica"/>
                <a:cs typeface="Helvetica"/>
              </a:rPr>
              <a:t>: « cytotoxique »</a:t>
            </a:r>
          </a:p>
          <a:p>
            <a:pPr marL="546100" indent="-546100">
              <a:spcBef>
                <a:spcPts val="4800"/>
              </a:spcBef>
              <a:buFont typeface="Wingdings" charset="2"/>
              <a:buChar char="Ø"/>
            </a:pPr>
            <a:r>
              <a:rPr lang="fr-CH" sz="4000" b="1" dirty="0" smtClean="0">
                <a:latin typeface="Helvetica"/>
                <a:cs typeface="Helvetica"/>
              </a:rPr>
              <a:t>Type III</a:t>
            </a:r>
            <a:r>
              <a:rPr lang="fr-CH" sz="4000" dirty="0" smtClean="0">
                <a:latin typeface="Helvetica"/>
                <a:cs typeface="Helvetica"/>
              </a:rPr>
              <a:t>: « complexes immuns »</a:t>
            </a:r>
          </a:p>
          <a:p>
            <a:pPr marL="546100" indent="-546100">
              <a:spcBef>
                <a:spcPts val="4800"/>
              </a:spcBef>
              <a:buFont typeface="Wingdings" charset="2"/>
              <a:buChar char="Ø"/>
            </a:pPr>
            <a:r>
              <a:rPr lang="fr-CH" sz="4000" b="1" dirty="0" smtClean="0">
                <a:latin typeface="Helvetica"/>
                <a:cs typeface="Helvetica"/>
              </a:rPr>
              <a:t>Type IV</a:t>
            </a:r>
            <a:r>
              <a:rPr lang="fr-CH" sz="4000" dirty="0" smtClean="0">
                <a:latin typeface="Helvetica"/>
                <a:cs typeface="Helvetica"/>
              </a:rPr>
              <a:t>: « retardée », médiée 					par les lymphocytes T</a:t>
            </a:r>
          </a:p>
        </p:txBody>
      </p:sp>
    </p:spTree>
    <p:extLst>
      <p:ext uri="{BB962C8B-B14F-4D97-AF65-F5344CB8AC3E}">
        <p14:creationId xmlns:p14="http://schemas.microsoft.com/office/powerpoint/2010/main" val="3960458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extLst/>
          </a:blip>
          <a:stretch>
            <a:fillRect/>
          </a:stretch>
        </p:blipFill>
        <p:spPr>
          <a:xfrm>
            <a:off x="187668" y="328417"/>
            <a:ext cx="8768663" cy="1259287"/>
          </a:xfrm>
          <a:prstGeom prst="rect">
            <a:avLst/>
          </a:prstGeom>
          <a:effectLst/>
        </p:spPr>
      </p:pic>
      <p:sp>
        <p:nvSpPr>
          <p:cNvPr id="2" name="Title 1"/>
          <p:cNvSpPr>
            <a:spLocks noGrp="1"/>
          </p:cNvSpPr>
          <p:nvPr>
            <p:ph type="title"/>
          </p:nvPr>
        </p:nvSpPr>
        <p:spPr>
          <a:xfrm>
            <a:off x="457200" y="274638"/>
            <a:ext cx="8467962" cy="1143000"/>
          </a:xfrm>
        </p:spPr>
        <p:txBody>
          <a:bodyPr>
            <a:noAutofit/>
          </a:bodyPr>
          <a:lstStyle/>
          <a:p>
            <a:r>
              <a:rPr lang="fr-CH" sz="3600" b="1" dirty="0" smtClean="0">
                <a:latin typeface="Helvetica"/>
                <a:cs typeface="Helvetica"/>
              </a:rPr>
              <a:t>Type II: hypersensibilité cytotoxique</a:t>
            </a:r>
            <a:endParaRPr lang="fr-CH" sz="3600" b="1" dirty="0">
              <a:latin typeface="Helvetica"/>
              <a:cs typeface="Helvetica"/>
            </a:endParaRPr>
          </a:p>
        </p:txBody>
      </p:sp>
      <p:sp>
        <p:nvSpPr>
          <p:cNvPr id="3" name="Content Placeholder 2"/>
          <p:cNvSpPr>
            <a:spLocks noGrp="1"/>
          </p:cNvSpPr>
          <p:nvPr>
            <p:ph idx="1"/>
          </p:nvPr>
        </p:nvSpPr>
        <p:spPr/>
        <p:txBody>
          <a:bodyPr>
            <a:normAutofit lnSpcReduction="10000"/>
          </a:bodyPr>
          <a:lstStyle/>
          <a:p>
            <a:pPr algn="just">
              <a:buFont typeface="Wingdings" charset="2"/>
              <a:buChar char="Ø"/>
            </a:pPr>
            <a:r>
              <a:rPr lang="fr-CH" sz="2600" dirty="0" smtClean="0">
                <a:latin typeface="Helvetica"/>
                <a:cs typeface="Helvetica"/>
              </a:rPr>
              <a:t>L’hypersensibilité de type II est médiée par des anticorps</a:t>
            </a:r>
            <a:r>
              <a:rPr lang="fr-CH" sz="2600" b="1" dirty="0" smtClean="0">
                <a:latin typeface="Helvetica"/>
                <a:cs typeface="Helvetica"/>
              </a:rPr>
              <a:t> (IgM &amp; IgG)</a:t>
            </a:r>
            <a:r>
              <a:rPr lang="fr-CH" sz="2600" dirty="0" smtClean="0">
                <a:latin typeface="Helvetica"/>
                <a:cs typeface="Helvetica"/>
              </a:rPr>
              <a:t> dirigés contre des antigènes présents à la surface des cellules ou dans la matrice extracellulaire.</a:t>
            </a:r>
          </a:p>
          <a:p>
            <a:pPr>
              <a:spcBef>
                <a:spcPts val="3000"/>
              </a:spcBef>
              <a:buFont typeface="Wingdings" charset="2"/>
              <a:buChar char="Ø"/>
            </a:pPr>
            <a:r>
              <a:rPr lang="fr-CH" sz="2600" dirty="0" smtClean="0">
                <a:latin typeface="Helvetica"/>
                <a:cs typeface="Helvetica"/>
              </a:rPr>
              <a:t>IgM &amp; IgG : </a:t>
            </a:r>
          </a:p>
          <a:p>
            <a:pPr marL="717550"/>
            <a:r>
              <a:rPr lang="fr-CH" sz="2400" dirty="0" smtClean="0">
                <a:latin typeface="Helvetica"/>
                <a:cs typeface="Helvetica"/>
              </a:rPr>
              <a:t>Promeuvent la phagocytose</a:t>
            </a:r>
          </a:p>
          <a:p>
            <a:pPr marL="717550"/>
            <a:r>
              <a:rPr lang="fr-CH" sz="2400" dirty="0" smtClean="0">
                <a:latin typeface="Helvetica"/>
                <a:cs typeface="Helvetica"/>
              </a:rPr>
              <a:t>Induisent l’inflammation</a:t>
            </a:r>
          </a:p>
          <a:p>
            <a:pPr marL="717550"/>
            <a:r>
              <a:rPr lang="fr-CH" sz="2400" dirty="0" smtClean="0">
                <a:latin typeface="Helvetica"/>
                <a:cs typeface="Helvetica"/>
              </a:rPr>
              <a:t>Peuvent interférer avec la </a:t>
            </a:r>
            <a:r>
              <a:rPr lang="fr-CH" sz="2400" dirty="0" smtClean="0">
                <a:latin typeface="Helvetica"/>
                <a:cs typeface="Helvetica"/>
              </a:rPr>
              <a:t>fonctionnalité </a:t>
            </a:r>
            <a:r>
              <a:rPr lang="fr-CH" sz="2400" dirty="0" smtClean="0">
                <a:latin typeface="Helvetica"/>
                <a:cs typeface="Helvetica"/>
              </a:rPr>
              <a:t>cellulaire en se liant à des molécules ou récepteurs, </a:t>
            </a:r>
            <a:r>
              <a:rPr lang="fr-CH" sz="2400" dirty="0" smtClean="0">
                <a:latin typeface="Helvetica"/>
                <a:cs typeface="Helvetica"/>
              </a:rPr>
              <a:t>déclenchant </a:t>
            </a:r>
            <a:r>
              <a:rPr lang="fr-CH" sz="2400" dirty="0" smtClean="0">
                <a:latin typeface="Helvetica"/>
                <a:cs typeface="Helvetica"/>
              </a:rPr>
              <a:t>des maladies spécifiques (p.ex: paralysie musculaire, hyperthyroïdie)</a:t>
            </a:r>
            <a:endParaRPr lang="fr-CH" dirty="0">
              <a:latin typeface="Helvetica"/>
              <a:cs typeface="Helvetica"/>
            </a:endParaRPr>
          </a:p>
        </p:txBody>
      </p:sp>
      <p:sp>
        <p:nvSpPr>
          <p:cNvPr id="5" name="Slide Number Placeholder 4"/>
          <p:cNvSpPr>
            <a:spLocks noGrp="1"/>
          </p:cNvSpPr>
          <p:nvPr>
            <p:ph type="sldNum" sz="quarter" idx="12"/>
          </p:nvPr>
        </p:nvSpPr>
        <p:spPr/>
        <p:txBody>
          <a:bodyPr/>
          <a:lstStyle/>
          <a:p>
            <a:fld id="{A74CFC7B-D8CB-2F42-8718-0E4EC4DEBC65}" type="slidenum">
              <a:rPr lang="en-US" smtClean="0"/>
              <a:pPr/>
              <a:t>27</a:t>
            </a:fld>
            <a:endParaRPr lang="en-US"/>
          </a:p>
        </p:txBody>
      </p:sp>
    </p:spTree>
    <p:extLst>
      <p:ext uri="{BB962C8B-B14F-4D97-AF65-F5344CB8AC3E}">
        <p14:creationId xmlns:p14="http://schemas.microsoft.com/office/powerpoint/2010/main" val="3980924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74CFC7B-D8CB-2F42-8718-0E4EC4DEBC65}" type="slidenum">
              <a:rPr lang="en-US" smtClean="0"/>
              <a:pPr/>
              <a:t>28</a:t>
            </a:fld>
            <a:endParaRPr lang="en-US"/>
          </a:p>
        </p:txBody>
      </p:sp>
      <p:pic>
        <p:nvPicPr>
          <p:cNvPr id="272" name="Picture 271"/>
          <p:cNvPicPr>
            <a:picLocks/>
          </p:cNvPicPr>
          <p:nvPr/>
        </p:nvPicPr>
        <p:blipFill>
          <a:blip r:embed="rId3">
            <a:extLst/>
          </a:blip>
          <a:stretch>
            <a:fillRect/>
          </a:stretch>
        </p:blipFill>
        <p:spPr>
          <a:xfrm>
            <a:off x="187668" y="328417"/>
            <a:ext cx="8768663" cy="1259287"/>
          </a:xfrm>
          <a:prstGeom prst="rect">
            <a:avLst/>
          </a:prstGeom>
          <a:effectLst/>
        </p:spPr>
      </p:pic>
      <p:sp>
        <p:nvSpPr>
          <p:cNvPr id="273" name="Title 1"/>
          <p:cNvSpPr>
            <a:spLocks noGrp="1"/>
          </p:cNvSpPr>
          <p:nvPr>
            <p:ph type="title"/>
          </p:nvPr>
        </p:nvSpPr>
        <p:spPr>
          <a:xfrm>
            <a:off x="457200" y="274638"/>
            <a:ext cx="8467962" cy="1143000"/>
          </a:xfrm>
        </p:spPr>
        <p:txBody>
          <a:bodyPr>
            <a:noAutofit/>
          </a:bodyPr>
          <a:lstStyle/>
          <a:p>
            <a:r>
              <a:rPr lang="fr-CH" sz="3200" b="1" dirty="0" smtClean="0">
                <a:latin typeface="Helvetica"/>
                <a:cs typeface="Helvetica"/>
              </a:rPr>
              <a:t>Type II: opsonisation et phagocytose</a:t>
            </a:r>
            <a:endParaRPr lang="fr-CH" sz="3200" b="1" dirty="0">
              <a:latin typeface="Helvetica"/>
              <a:cs typeface="Helvetica"/>
            </a:endParaRPr>
          </a:p>
        </p:txBody>
      </p:sp>
      <p:grpSp>
        <p:nvGrpSpPr>
          <p:cNvPr id="2" name="Group 1"/>
          <p:cNvGrpSpPr/>
          <p:nvPr/>
        </p:nvGrpSpPr>
        <p:grpSpPr>
          <a:xfrm>
            <a:off x="1194984" y="2001216"/>
            <a:ext cx="1290836" cy="1395275"/>
            <a:chOff x="1194984" y="2001216"/>
            <a:chExt cx="1290836" cy="1395275"/>
          </a:xfrm>
        </p:grpSpPr>
        <p:grpSp>
          <p:nvGrpSpPr>
            <p:cNvPr id="237" name="Group 236"/>
            <p:cNvGrpSpPr/>
            <p:nvPr/>
          </p:nvGrpSpPr>
          <p:grpSpPr>
            <a:xfrm rot="1644284">
              <a:off x="1548331" y="2513786"/>
              <a:ext cx="882034" cy="882705"/>
              <a:chOff x="1306767" y="2768795"/>
              <a:chExt cx="1147610" cy="1060407"/>
            </a:xfrm>
          </p:grpSpPr>
          <p:sp>
            <p:nvSpPr>
              <p:cNvPr id="269" name="Oval 268"/>
              <p:cNvSpPr/>
              <p:nvPr/>
            </p:nvSpPr>
            <p:spPr>
              <a:xfrm rot="20311263">
                <a:off x="1899420" y="3019411"/>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rot="19741289">
                <a:off x="1585104" y="3145053"/>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rot="16019829">
                <a:off x="1478655" y="3386715"/>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rot="888193">
                <a:off x="1657750" y="3625817"/>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rot="20262315">
                <a:off x="1971143" y="3596267"/>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rot="17887217">
                <a:off x="2208678" y="3369502"/>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rot="14992441">
                <a:off x="2192846" y="3096428"/>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0" name="Picture 27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770264">
                <a:off x="2011673" y="2768795"/>
                <a:ext cx="325735" cy="319813"/>
              </a:xfrm>
              <a:prstGeom prst="rect">
                <a:avLst/>
              </a:prstGeom>
            </p:spPr>
          </p:pic>
          <p:pic>
            <p:nvPicPr>
              <p:cNvPr id="281" name="Picture 28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80819">
                <a:off x="2131603" y="3506428"/>
                <a:ext cx="325735" cy="319813"/>
              </a:xfrm>
              <a:prstGeom prst="rect">
                <a:avLst/>
              </a:prstGeom>
            </p:spPr>
          </p:pic>
          <p:pic>
            <p:nvPicPr>
              <p:cNvPr id="282" name="Picture 28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334668">
                <a:off x="1303806" y="3502924"/>
                <a:ext cx="325735" cy="319813"/>
              </a:xfrm>
              <a:prstGeom prst="rect">
                <a:avLst/>
              </a:prstGeom>
            </p:spPr>
          </p:pic>
          <p:pic>
            <p:nvPicPr>
              <p:cNvPr id="283" name="Picture 2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570944">
                <a:off x="1583173" y="2787029"/>
                <a:ext cx="325735" cy="319813"/>
              </a:xfrm>
              <a:prstGeom prst="rect">
                <a:avLst/>
              </a:prstGeom>
            </p:spPr>
          </p:pic>
          <p:pic>
            <p:nvPicPr>
              <p:cNvPr id="284" name="Picture 2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741289">
                <a:off x="1529188" y="3064211"/>
                <a:ext cx="791274" cy="604837"/>
              </a:xfrm>
              <a:prstGeom prst="rect">
                <a:avLst/>
              </a:prstGeom>
            </p:spPr>
          </p:pic>
        </p:grpSp>
        <p:cxnSp>
          <p:nvCxnSpPr>
            <p:cNvPr id="239" name="Straight Arrow Connector 238"/>
            <p:cNvCxnSpPr/>
            <p:nvPr/>
          </p:nvCxnSpPr>
          <p:spPr>
            <a:xfrm>
              <a:off x="1194984" y="2943581"/>
              <a:ext cx="245966"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67" name="TextBox 366"/>
            <p:cNvSpPr txBox="1"/>
            <p:nvPr/>
          </p:nvSpPr>
          <p:spPr>
            <a:xfrm>
              <a:off x="1605188" y="2001216"/>
              <a:ext cx="880632" cy="307777"/>
            </a:xfrm>
            <a:prstGeom prst="rect">
              <a:avLst/>
            </a:prstGeom>
            <a:noFill/>
          </p:spPr>
          <p:txBody>
            <a:bodyPr wrap="none" rtlCol="0">
              <a:spAutoFit/>
            </a:bodyPr>
            <a:lstStyle/>
            <a:p>
              <a:r>
                <a:rPr lang="fr-CH" sz="1400" dirty="0" smtClean="0"/>
                <a:t>Anticorps</a:t>
              </a:r>
              <a:endParaRPr lang="fr-CH" sz="1400" dirty="0"/>
            </a:p>
          </p:txBody>
        </p:sp>
      </p:grpSp>
      <p:grpSp>
        <p:nvGrpSpPr>
          <p:cNvPr id="3" name="Group 2"/>
          <p:cNvGrpSpPr/>
          <p:nvPr/>
        </p:nvGrpSpPr>
        <p:grpSpPr>
          <a:xfrm>
            <a:off x="2471772" y="2110976"/>
            <a:ext cx="1185520" cy="1332574"/>
            <a:chOff x="2471772" y="2110976"/>
            <a:chExt cx="1185520" cy="1332574"/>
          </a:xfrm>
        </p:grpSpPr>
        <p:grpSp>
          <p:nvGrpSpPr>
            <p:cNvPr id="238" name="Group 237"/>
            <p:cNvGrpSpPr/>
            <p:nvPr/>
          </p:nvGrpSpPr>
          <p:grpSpPr>
            <a:xfrm rot="1409308">
              <a:off x="2775595" y="2373232"/>
              <a:ext cx="881697" cy="1070318"/>
              <a:chOff x="2706973" y="2561130"/>
              <a:chExt cx="1147172" cy="1285789"/>
            </a:xfrm>
          </p:grpSpPr>
          <p:pic>
            <p:nvPicPr>
              <p:cNvPr id="242" name="Picture 2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46661">
                <a:off x="3142834" y="2561130"/>
                <a:ext cx="495504" cy="351358"/>
              </a:xfrm>
              <a:prstGeom prst="rect">
                <a:avLst/>
              </a:prstGeom>
            </p:spPr>
          </p:pic>
          <p:sp>
            <p:nvSpPr>
              <p:cNvPr id="243" name="Oval 242"/>
              <p:cNvSpPr/>
              <p:nvPr/>
            </p:nvSpPr>
            <p:spPr>
              <a:xfrm rot="20478936">
                <a:off x="3325750" y="3024511"/>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rot="19908962">
                <a:off x="3005683" y="3134679"/>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rot="16187502">
                <a:off x="2887577" y="3370864"/>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rot="1055866">
                <a:off x="3054803" y="3618413"/>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rot="20429988">
                <a:off x="3369263" y="3604177"/>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rot="18054890">
                <a:off x="3617572" y="3389263"/>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rot="15160114">
                <a:off x="3615072" y="3115742"/>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6" name="Picture 2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937937">
                <a:off x="3444586" y="2784502"/>
                <a:ext cx="325735" cy="319813"/>
              </a:xfrm>
              <a:prstGeom prst="rect">
                <a:avLst/>
              </a:prstGeom>
            </p:spPr>
          </p:pic>
          <p:pic>
            <p:nvPicPr>
              <p:cNvPr id="257" name="Picture 2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048492">
                <a:off x="3528410" y="3527106"/>
                <a:ext cx="325735" cy="319813"/>
              </a:xfrm>
              <a:prstGeom prst="rect">
                <a:avLst/>
              </a:prstGeom>
            </p:spPr>
          </p:pic>
          <p:pic>
            <p:nvPicPr>
              <p:cNvPr id="258" name="Picture 2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25279">
                <a:off x="2704012" y="3495116"/>
                <a:ext cx="325735" cy="319813"/>
              </a:xfrm>
              <a:prstGeom prst="rect">
                <a:avLst/>
              </a:prstGeom>
            </p:spPr>
          </p:pic>
          <p:pic>
            <p:nvPicPr>
              <p:cNvPr id="259" name="Picture 2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738617">
                <a:off x="3015707" y="2781824"/>
                <a:ext cx="325735" cy="319813"/>
              </a:xfrm>
              <a:prstGeom prst="rect">
                <a:avLst/>
              </a:prstGeom>
            </p:spPr>
          </p:pic>
          <p:pic>
            <p:nvPicPr>
              <p:cNvPr id="266" name="Picture 2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908962">
                <a:off x="2941047" y="3067223"/>
                <a:ext cx="791274" cy="604837"/>
              </a:xfrm>
              <a:prstGeom prst="rect">
                <a:avLst/>
              </a:prstGeom>
            </p:spPr>
          </p:pic>
        </p:grpSp>
        <p:cxnSp>
          <p:nvCxnSpPr>
            <p:cNvPr id="240" name="Straight Arrow Connector 239"/>
            <p:cNvCxnSpPr/>
            <p:nvPr/>
          </p:nvCxnSpPr>
          <p:spPr>
            <a:xfrm>
              <a:off x="2471772" y="2943581"/>
              <a:ext cx="245966"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68" name="TextBox 367"/>
            <p:cNvSpPr txBox="1"/>
            <p:nvPr/>
          </p:nvSpPr>
          <p:spPr>
            <a:xfrm>
              <a:off x="3238051" y="2110976"/>
              <a:ext cx="372218" cy="307777"/>
            </a:xfrm>
            <a:prstGeom prst="rect">
              <a:avLst/>
            </a:prstGeom>
            <a:noFill/>
          </p:spPr>
          <p:txBody>
            <a:bodyPr wrap="none" rtlCol="0">
              <a:spAutoFit/>
            </a:bodyPr>
            <a:lstStyle/>
            <a:p>
              <a:r>
                <a:rPr lang="en-US" sz="1400" dirty="0" smtClean="0"/>
                <a:t>C1</a:t>
              </a:r>
              <a:endParaRPr lang="en-US" sz="1400" dirty="0"/>
            </a:p>
          </p:txBody>
        </p:sp>
      </p:grpSp>
      <p:grpSp>
        <p:nvGrpSpPr>
          <p:cNvPr id="8" name="Group 7"/>
          <p:cNvGrpSpPr/>
          <p:nvPr/>
        </p:nvGrpSpPr>
        <p:grpSpPr>
          <a:xfrm>
            <a:off x="275970" y="1912329"/>
            <a:ext cx="939360" cy="1367684"/>
            <a:chOff x="275970" y="1912329"/>
            <a:chExt cx="939360" cy="1367684"/>
          </a:xfrm>
        </p:grpSpPr>
        <p:grpSp>
          <p:nvGrpSpPr>
            <p:cNvPr id="236" name="Group 235"/>
            <p:cNvGrpSpPr/>
            <p:nvPr/>
          </p:nvGrpSpPr>
          <p:grpSpPr>
            <a:xfrm rot="21173926">
              <a:off x="417176" y="2706760"/>
              <a:ext cx="666726" cy="573253"/>
              <a:chOff x="1331207" y="3192780"/>
              <a:chExt cx="867474" cy="688657"/>
            </a:xfrm>
          </p:grpSpPr>
          <p:sp>
            <p:nvSpPr>
              <p:cNvPr id="285" name="Oval 284"/>
              <p:cNvSpPr/>
              <p:nvPr/>
            </p:nvSpPr>
            <p:spPr>
              <a:xfrm>
                <a:off x="1844040" y="3230880"/>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1546860" y="3192780"/>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1331207" y="3345180"/>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p:nvPr/>
            </p:nvSpPr>
            <p:spPr>
              <a:xfrm>
                <a:off x="1361687" y="3642360"/>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1607820" y="3782377"/>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p:nvPr/>
            </p:nvSpPr>
            <p:spPr>
              <a:xfrm>
                <a:off x="1965960" y="3706177"/>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2076761" y="3431857"/>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2" name="Picture 2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1687" y="3230880"/>
                <a:ext cx="791274" cy="604837"/>
              </a:xfrm>
              <a:prstGeom prst="rect">
                <a:avLst/>
              </a:prstGeom>
            </p:spPr>
          </p:pic>
        </p:grpSp>
        <p:cxnSp>
          <p:nvCxnSpPr>
            <p:cNvPr id="301" name="Straight Connector 300"/>
            <p:cNvCxnSpPr/>
            <p:nvPr/>
          </p:nvCxnSpPr>
          <p:spPr>
            <a:xfrm>
              <a:off x="581898" y="2391420"/>
              <a:ext cx="0" cy="30678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9" name="TextBox 368"/>
            <p:cNvSpPr txBox="1"/>
            <p:nvPr/>
          </p:nvSpPr>
          <p:spPr>
            <a:xfrm>
              <a:off x="275970" y="1912329"/>
              <a:ext cx="939360" cy="523220"/>
            </a:xfrm>
            <a:prstGeom prst="rect">
              <a:avLst/>
            </a:prstGeom>
            <a:noFill/>
          </p:spPr>
          <p:txBody>
            <a:bodyPr wrap="none" rtlCol="0">
              <a:spAutoFit/>
            </a:bodyPr>
            <a:lstStyle/>
            <a:p>
              <a:r>
                <a:rPr lang="fr-CH" sz="1400" dirty="0" smtClean="0"/>
                <a:t>Antigène</a:t>
              </a:r>
            </a:p>
            <a:p>
              <a:r>
                <a:rPr lang="fr-CH" sz="1400" dirty="0" smtClean="0"/>
                <a:t>de surface</a:t>
              </a:r>
              <a:endParaRPr lang="fr-CH" sz="1400" dirty="0"/>
            </a:p>
          </p:txBody>
        </p:sp>
      </p:grpSp>
      <p:grpSp>
        <p:nvGrpSpPr>
          <p:cNvPr id="5" name="Group 4"/>
          <p:cNvGrpSpPr/>
          <p:nvPr/>
        </p:nvGrpSpPr>
        <p:grpSpPr>
          <a:xfrm>
            <a:off x="3637434" y="1941051"/>
            <a:ext cx="2385202" cy="1657986"/>
            <a:chOff x="3637434" y="1941051"/>
            <a:chExt cx="2385202" cy="1657986"/>
          </a:xfrm>
        </p:grpSpPr>
        <p:cxnSp>
          <p:nvCxnSpPr>
            <p:cNvPr id="241" name="Straight Arrow Connector 240"/>
            <p:cNvCxnSpPr/>
            <p:nvPr/>
          </p:nvCxnSpPr>
          <p:spPr>
            <a:xfrm>
              <a:off x="3637434" y="2943866"/>
              <a:ext cx="245966" cy="0"/>
            </a:xfrm>
            <a:prstGeom prst="straightConnector1">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3939873" y="2323481"/>
              <a:ext cx="1438816" cy="1275556"/>
              <a:chOff x="3939873" y="2323481"/>
              <a:chExt cx="1438816" cy="1275556"/>
            </a:xfrm>
          </p:grpSpPr>
          <p:pic>
            <p:nvPicPr>
              <p:cNvPr id="117" name="Picture 1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88206">
                <a:off x="4749885" y="2506615"/>
                <a:ext cx="380836" cy="292478"/>
              </a:xfrm>
              <a:prstGeom prst="rect">
                <a:avLst/>
              </a:prstGeom>
            </p:spPr>
          </p:pic>
          <p:sp>
            <p:nvSpPr>
              <p:cNvPr id="118" name="Oval 117"/>
              <p:cNvSpPr/>
              <p:nvPr/>
            </p:nvSpPr>
            <p:spPr>
              <a:xfrm rot="620481">
                <a:off x="4765085" y="2855521"/>
                <a:ext cx="93706" cy="824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50507">
                <a:off x="4508899" y="2806435"/>
                <a:ext cx="93706" cy="824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7929047">
                <a:off x="4337558" y="2933808"/>
                <a:ext cx="101489" cy="7613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rot="2797411">
                <a:off x="4357626" y="3181533"/>
                <a:ext cx="101489" cy="7613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rot="571533">
                <a:off x="4578160" y="3295018"/>
                <a:ext cx="93706" cy="824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rot="19796435">
                <a:off x="4825182" y="3238878"/>
                <a:ext cx="93706" cy="824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rot="16901659">
                <a:off x="4921611" y="3041942"/>
                <a:ext cx="101489" cy="7613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5" name="Picture 1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679482">
                <a:off x="4873057" y="2768650"/>
                <a:ext cx="271149" cy="245803"/>
              </a:xfrm>
              <a:prstGeom prst="rect">
                <a:avLst/>
              </a:prstGeom>
            </p:spPr>
          </p:pic>
          <p:pic>
            <p:nvPicPr>
              <p:cNvPr id="126" name="Picture 1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0037">
                <a:off x="4662857" y="3332818"/>
                <a:ext cx="250355" cy="266219"/>
              </a:xfrm>
              <a:prstGeom prst="rect">
                <a:avLst/>
              </a:prstGeom>
            </p:spPr>
          </p:pic>
          <p:pic>
            <p:nvPicPr>
              <p:cNvPr id="127" name="Picture 1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0999">
                <a:off x="4121126" y="3006176"/>
                <a:ext cx="271149" cy="245803"/>
              </a:xfrm>
              <a:prstGeom prst="rect">
                <a:avLst/>
              </a:prstGeom>
            </p:spPr>
          </p:pic>
          <p:pic>
            <p:nvPicPr>
              <p:cNvPr id="128" name="Picture 1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480162">
                <a:off x="4596224" y="2583271"/>
                <a:ext cx="250355" cy="266219"/>
              </a:xfrm>
              <a:prstGeom prst="rect">
                <a:avLst/>
              </a:prstGeom>
            </p:spPr>
          </p:pic>
          <p:pic>
            <p:nvPicPr>
              <p:cNvPr id="129" name="Picture 1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0507">
                <a:off x="4364003" y="2839964"/>
                <a:ext cx="608160" cy="503479"/>
              </a:xfrm>
              <a:prstGeom prst="rect">
                <a:avLst/>
              </a:prstGeom>
            </p:spPr>
          </p:pic>
          <p:grpSp>
            <p:nvGrpSpPr>
              <p:cNvPr id="130" name="Group 129"/>
              <p:cNvGrpSpPr/>
              <p:nvPr/>
            </p:nvGrpSpPr>
            <p:grpSpPr>
              <a:xfrm rot="19549410">
                <a:off x="4372637" y="2707049"/>
                <a:ext cx="95505" cy="197097"/>
                <a:chOff x="2965450" y="2544041"/>
                <a:chExt cx="237268" cy="461096"/>
              </a:xfrm>
            </p:grpSpPr>
            <p:sp>
              <p:nvSpPr>
                <p:cNvPr id="134" name="Freeform 139"/>
                <p:cNvSpPr>
                  <a:spLocks/>
                </p:cNvSpPr>
                <p:nvPr/>
              </p:nvSpPr>
              <p:spPr bwMode="auto">
                <a:xfrm flipV="1">
                  <a:off x="2965450" y="2544041"/>
                  <a:ext cx="237268" cy="375372"/>
                </a:xfrm>
                <a:custGeom>
                  <a:avLst/>
                  <a:gdLst>
                    <a:gd name="T0" fmla="*/ 2147483647 w 220"/>
                    <a:gd name="T1" fmla="*/ 2147483647 h 376"/>
                    <a:gd name="T2" fmla="*/ 2147483647 w 220"/>
                    <a:gd name="T3" fmla="*/ 2147483647 h 376"/>
                    <a:gd name="T4" fmla="*/ 2147483647 w 220"/>
                    <a:gd name="T5" fmla="*/ 2147483647 h 376"/>
                    <a:gd name="T6" fmla="*/ 2147483647 w 220"/>
                    <a:gd name="T7" fmla="*/ 2147483647 h 376"/>
                    <a:gd name="T8" fmla="*/ 2147483647 w 220"/>
                    <a:gd name="T9" fmla="*/ 0 h 376"/>
                    <a:gd name="T10" fmla="*/ 2147483647 w 220"/>
                    <a:gd name="T11" fmla="*/ 0 h 376"/>
                    <a:gd name="T12" fmla="*/ 2147483647 w 220"/>
                    <a:gd name="T13" fmla="*/ 0 h 376"/>
                    <a:gd name="T14" fmla="*/ 2147483647 w 220"/>
                    <a:gd name="T15" fmla="*/ 2147483647 h 376"/>
                    <a:gd name="T16" fmla="*/ 2147483647 w 220"/>
                    <a:gd name="T17" fmla="*/ 2147483647 h 376"/>
                    <a:gd name="T18" fmla="*/ 2147483647 w 220"/>
                    <a:gd name="T19" fmla="*/ 2147483647 h 376"/>
                    <a:gd name="T20" fmla="*/ 0 w 220"/>
                    <a:gd name="T21" fmla="*/ 2147483647 h 376"/>
                    <a:gd name="T22" fmla="*/ 2147483647 w 220"/>
                    <a:gd name="T23" fmla="*/ 2147483647 h 376"/>
                    <a:gd name="T24" fmla="*/ 2147483647 w 220"/>
                    <a:gd name="T25" fmla="*/ 2147483647 h 376"/>
                    <a:gd name="T26" fmla="*/ 2147483647 w 220"/>
                    <a:gd name="T27" fmla="*/ 2147483647 h 376"/>
                    <a:gd name="T28" fmla="*/ 2147483647 w 220"/>
                    <a:gd name="T29" fmla="*/ 2147483647 h 376"/>
                    <a:gd name="T30" fmla="*/ 2147483647 w 220"/>
                    <a:gd name="T31" fmla="*/ 2147483647 h 3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
                    <a:gd name="T49" fmla="*/ 0 h 376"/>
                    <a:gd name="T50" fmla="*/ 220 w 220"/>
                    <a:gd name="T51" fmla="*/ 376 h 3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 h="376">
                      <a:moveTo>
                        <a:pt x="220" y="150"/>
                      </a:moveTo>
                      <a:lnTo>
                        <a:pt x="220" y="70"/>
                      </a:lnTo>
                      <a:lnTo>
                        <a:pt x="220" y="36"/>
                      </a:lnTo>
                      <a:lnTo>
                        <a:pt x="214" y="12"/>
                      </a:lnTo>
                      <a:lnTo>
                        <a:pt x="198" y="0"/>
                      </a:lnTo>
                      <a:lnTo>
                        <a:pt x="164" y="0"/>
                      </a:lnTo>
                      <a:lnTo>
                        <a:pt x="32" y="0"/>
                      </a:lnTo>
                      <a:lnTo>
                        <a:pt x="6" y="12"/>
                      </a:lnTo>
                      <a:lnTo>
                        <a:pt x="2" y="30"/>
                      </a:lnTo>
                      <a:lnTo>
                        <a:pt x="2" y="314"/>
                      </a:lnTo>
                      <a:lnTo>
                        <a:pt x="0" y="344"/>
                      </a:lnTo>
                      <a:lnTo>
                        <a:pt x="10" y="364"/>
                      </a:lnTo>
                      <a:lnTo>
                        <a:pt x="28" y="376"/>
                      </a:lnTo>
                      <a:lnTo>
                        <a:pt x="140" y="376"/>
                      </a:lnTo>
                      <a:lnTo>
                        <a:pt x="220" y="250"/>
                      </a:lnTo>
                      <a:lnTo>
                        <a:pt x="220" y="136"/>
                      </a:lnTo>
                    </a:path>
                  </a:pathLst>
                </a:custGeom>
                <a:solidFill>
                  <a:srgbClr val="FFC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6" name="Line 140"/>
                <p:cNvSpPr>
                  <a:spLocks noChangeShapeType="1"/>
                </p:cNvSpPr>
                <p:nvPr/>
              </p:nvSpPr>
              <p:spPr bwMode="auto">
                <a:xfrm>
                  <a:off x="3105776" y="2919413"/>
                  <a:ext cx="0" cy="8572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37" name="Group 136"/>
              <p:cNvGrpSpPr/>
              <p:nvPr/>
            </p:nvGrpSpPr>
            <p:grpSpPr>
              <a:xfrm rot="7402112">
                <a:off x="4964503" y="3162045"/>
                <a:ext cx="103438" cy="181982"/>
                <a:chOff x="2965450" y="2544041"/>
                <a:chExt cx="237268" cy="461096"/>
              </a:xfrm>
            </p:grpSpPr>
            <p:sp>
              <p:nvSpPr>
                <p:cNvPr id="139" name="Freeform 139"/>
                <p:cNvSpPr>
                  <a:spLocks/>
                </p:cNvSpPr>
                <p:nvPr/>
              </p:nvSpPr>
              <p:spPr bwMode="auto">
                <a:xfrm flipV="1">
                  <a:off x="2965450" y="2544041"/>
                  <a:ext cx="237268" cy="375372"/>
                </a:xfrm>
                <a:custGeom>
                  <a:avLst/>
                  <a:gdLst>
                    <a:gd name="T0" fmla="*/ 2147483647 w 220"/>
                    <a:gd name="T1" fmla="*/ 2147483647 h 376"/>
                    <a:gd name="T2" fmla="*/ 2147483647 w 220"/>
                    <a:gd name="T3" fmla="*/ 2147483647 h 376"/>
                    <a:gd name="T4" fmla="*/ 2147483647 w 220"/>
                    <a:gd name="T5" fmla="*/ 2147483647 h 376"/>
                    <a:gd name="T6" fmla="*/ 2147483647 w 220"/>
                    <a:gd name="T7" fmla="*/ 2147483647 h 376"/>
                    <a:gd name="T8" fmla="*/ 2147483647 w 220"/>
                    <a:gd name="T9" fmla="*/ 0 h 376"/>
                    <a:gd name="T10" fmla="*/ 2147483647 w 220"/>
                    <a:gd name="T11" fmla="*/ 0 h 376"/>
                    <a:gd name="T12" fmla="*/ 2147483647 w 220"/>
                    <a:gd name="T13" fmla="*/ 0 h 376"/>
                    <a:gd name="T14" fmla="*/ 2147483647 w 220"/>
                    <a:gd name="T15" fmla="*/ 2147483647 h 376"/>
                    <a:gd name="T16" fmla="*/ 2147483647 w 220"/>
                    <a:gd name="T17" fmla="*/ 2147483647 h 376"/>
                    <a:gd name="T18" fmla="*/ 2147483647 w 220"/>
                    <a:gd name="T19" fmla="*/ 2147483647 h 376"/>
                    <a:gd name="T20" fmla="*/ 0 w 220"/>
                    <a:gd name="T21" fmla="*/ 2147483647 h 376"/>
                    <a:gd name="T22" fmla="*/ 2147483647 w 220"/>
                    <a:gd name="T23" fmla="*/ 2147483647 h 376"/>
                    <a:gd name="T24" fmla="*/ 2147483647 w 220"/>
                    <a:gd name="T25" fmla="*/ 2147483647 h 376"/>
                    <a:gd name="T26" fmla="*/ 2147483647 w 220"/>
                    <a:gd name="T27" fmla="*/ 2147483647 h 376"/>
                    <a:gd name="T28" fmla="*/ 2147483647 w 220"/>
                    <a:gd name="T29" fmla="*/ 2147483647 h 376"/>
                    <a:gd name="T30" fmla="*/ 2147483647 w 220"/>
                    <a:gd name="T31" fmla="*/ 2147483647 h 3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
                    <a:gd name="T49" fmla="*/ 0 h 376"/>
                    <a:gd name="T50" fmla="*/ 220 w 220"/>
                    <a:gd name="T51" fmla="*/ 376 h 3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 h="376">
                      <a:moveTo>
                        <a:pt x="220" y="150"/>
                      </a:moveTo>
                      <a:lnTo>
                        <a:pt x="220" y="70"/>
                      </a:lnTo>
                      <a:lnTo>
                        <a:pt x="220" y="36"/>
                      </a:lnTo>
                      <a:lnTo>
                        <a:pt x="214" y="12"/>
                      </a:lnTo>
                      <a:lnTo>
                        <a:pt x="198" y="0"/>
                      </a:lnTo>
                      <a:lnTo>
                        <a:pt x="164" y="0"/>
                      </a:lnTo>
                      <a:lnTo>
                        <a:pt x="32" y="0"/>
                      </a:lnTo>
                      <a:lnTo>
                        <a:pt x="6" y="12"/>
                      </a:lnTo>
                      <a:lnTo>
                        <a:pt x="2" y="30"/>
                      </a:lnTo>
                      <a:lnTo>
                        <a:pt x="2" y="314"/>
                      </a:lnTo>
                      <a:lnTo>
                        <a:pt x="0" y="344"/>
                      </a:lnTo>
                      <a:lnTo>
                        <a:pt x="10" y="364"/>
                      </a:lnTo>
                      <a:lnTo>
                        <a:pt x="28" y="376"/>
                      </a:lnTo>
                      <a:lnTo>
                        <a:pt x="140" y="376"/>
                      </a:lnTo>
                      <a:lnTo>
                        <a:pt x="220" y="250"/>
                      </a:lnTo>
                      <a:lnTo>
                        <a:pt x="220" y="136"/>
                      </a:lnTo>
                    </a:path>
                  </a:pathLst>
                </a:custGeom>
                <a:solidFill>
                  <a:srgbClr val="FFC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0" name="Line 140"/>
                <p:cNvSpPr>
                  <a:spLocks noChangeShapeType="1"/>
                </p:cNvSpPr>
                <p:nvPr/>
              </p:nvSpPr>
              <p:spPr bwMode="auto">
                <a:xfrm>
                  <a:off x="3105776" y="2919413"/>
                  <a:ext cx="0" cy="8572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1" name="Group 230"/>
              <p:cNvGrpSpPr/>
              <p:nvPr/>
            </p:nvGrpSpPr>
            <p:grpSpPr>
              <a:xfrm rot="11827296">
                <a:off x="4470695" y="3303879"/>
                <a:ext cx="95505" cy="197097"/>
                <a:chOff x="2965450" y="2544041"/>
                <a:chExt cx="237268" cy="461096"/>
              </a:xfrm>
            </p:grpSpPr>
            <p:sp>
              <p:nvSpPr>
                <p:cNvPr id="232" name="Freeform 139"/>
                <p:cNvSpPr>
                  <a:spLocks/>
                </p:cNvSpPr>
                <p:nvPr/>
              </p:nvSpPr>
              <p:spPr bwMode="auto">
                <a:xfrm flipV="1">
                  <a:off x="2965450" y="2544041"/>
                  <a:ext cx="237268" cy="375372"/>
                </a:xfrm>
                <a:custGeom>
                  <a:avLst/>
                  <a:gdLst>
                    <a:gd name="T0" fmla="*/ 2147483647 w 220"/>
                    <a:gd name="T1" fmla="*/ 2147483647 h 376"/>
                    <a:gd name="T2" fmla="*/ 2147483647 w 220"/>
                    <a:gd name="T3" fmla="*/ 2147483647 h 376"/>
                    <a:gd name="T4" fmla="*/ 2147483647 w 220"/>
                    <a:gd name="T5" fmla="*/ 2147483647 h 376"/>
                    <a:gd name="T6" fmla="*/ 2147483647 w 220"/>
                    <a:gd name="T7" fmla="*/ 2147483647 h 376"/>
                    <a:gd name="T8" fmla="*/ 2147483647 w 220"/>
                    <a:gd name="T9" fmla="*/ 0 h 376"/>
                    <a:gd name="T10" fmla="*/ 2147483647 w 220"/>
                    <a:gd name="T11" fmla="*/ 0 h 376"/>
                    <a:gd name="T12" fmla="*/ 2147483647 w 220"/>
                    <a:gd name="T13" fmla="*/ 0 h 376"/>
                    <a:gd name="T14" fmla="*/ 2147483647 w 220"/>
                    <a:gd name="T15" fmla="*/ 2147483647 h 376"/>
                    <a:gd name="T16" fmla="*/ 2147483647 w 220"/>
                    <a:gd name="T17" fmla="*/ 2147483647 h 376"/>
                    <a:gd name="T18" fmla="*/ 2147483647 w 220"/>
                    <a:gd name="T19" fmla="*/ 2147483647 h 376"/>
                    <a:gd name="T20" fmla="*/ 0 w 220"/>
                    <a:gd name="T21" fmla="*/ 2147483647 h 376"/>
                    <a:gd name="T22" fmla="*/ 2147483647 w 220"/>
                    <a:gd name="T23" fmla="*/ 2147483647 h 376"/>
                    <a:gd name="T24" fmla="*/ 2147483647 w 220"/>
                    <a:gd name="T25" fmla="*/ 2147483647 h 376"/>
                    <a:gd name="T26" fmla="*/ 2147483647 w 220"/>
                    <a:gd name="T27" fmla="*/ 2147483647 h 376"/>
                    <a:gd name="T28" fmla="*/ 2147483647 w 220"/>
                    <a:gd name="T29" fmla="*/ 2147483647 h 376"/>
                    <a:gd name="T30" fmla="*/ 2147483647 w 220"/>
                    <a:gd name="T31" fmla="*/ 2147483647 h 3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
                    <a:gd name="T49" fmla="*/ 0 h 376"/>
                    <a:gd name="T50" fmla="*/ 220 w 220"/>
                    <a:gd name="T51" fmla="*/ 376 h 3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 h="376">
                      <a:moveTo>
                        <a:pt x="220" y="150"/>
                      </a:moveTo>
                      <a:lnTo>
                        <a:pt x="220" y="70"/>
                      </a:lnTo>
                      <a:lnTo>
                        <a:pt x="220" y="36"/>
                      </a:lnTo>
                      <a:lnTo>
                        <a:pt x="214" y="12"/>
                      </a:lnTo>
                      <a:lnTo>
                        <a:pt x="198" y="0"/>
                      </a:lnTo>
                      <a:lnTo>
                        <a:pt x="164" y="0"/>
                      </a:lnTo>
                      <a:lnTo>
                        <a:pt x="32" y="0"/>
                      </a:lnTo>
                      <a:lnTo>
                        <a:pt x="6" y="12"/>
                      </a:lnTo>
                      <a:lnTo>
                        <a:pt x="2" y="30"/>
                      </a:lnTo>
                      <a:lnTo>
                        <a:pt x="2" y="314"/>
                      </a:lnTo>
                      <a:lnTo>
                        <a:pt x="0" y="344"/>
                      </a:lnTo>
                      <a:lnTo>
                        <a:pt x="10" y="364"/>
                      </a:lnTo>
                      <a:lnTo>
                        <a:pt x="28" y="376"/>
                      </a:lnTo>
                      <a:lnTo>
                        <a:pt x="140" y="376"/>
                      </a:lnTo>
                      <a:lnTo>
                        <a:pt x="220" y="250"/>
                      </a:lnTo>
                      <a:lnTo>
                        <a:pt x="220" y="136"/>
                      </a:lnTo>
                    </a:path>
                  </a:pathLst>
                </a:custGeom>
                <a:solidFill>
                  <a:srgbClr val="FFC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3" name="Line 140"/>
                <p:cNvSpPr>
                  <a:spLocks noChangeShapeType="1"/>
                </p:cNvSpPr>
                <p:nvPr/>
              </p:nvSpPr>
              <p:spPr bwMode="auto">
                <a:xfrm>
                  <a:off x="3105776" y="2919413"/>
                  <a:ext cx="0" cy="8572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93" name="Arc 292"/>
              <p:cNvSpPr/>
              <p:nvPr/>
            </p:nvSpPr>
            <p:spPr>
              <a:xfrm rot="20814267">
                <a:off x="4377752" y="2377985"/>
                <a:ext cx="608045" cy="596443"/>
              </a:xfrm>
              <a:prstGeom prst="arc">
                <a:avLst>
                  <a:gd name="adj1" fmla="val 11415161"/>
                  <a:gd name="adj2" fmla="val 19776306"/>
                </a:avLst>
              </a:prstGeom>
              <a:ln w="12700">
                <a:solidFill>
                  <a:schemeClr val="tx1"/>
                </a:solidFill>
                <a:prstDash val="sysDot"/>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4" name="Arc 293"/>
              <p:cNvSpPr/>
              <p:nvPr/>
            </p:nvSpPr>
            <p:spPr>
              <a:xfrm rot="4387057" flipH="1">
                <a:off x="4710410" y="2607516"/>
                <a:ext cx="658549" cy="550702"/>
              </a:xfrm>
              <a:prstGeom prst="arc">
                <a:avLst>
                  <a:gd name="adj1" fmla="val 11415161"/>
                  <a:gd name="adj2" fmla="val 19776306"/>
                </a:avLst>
              </a:prstGeom>
              <a:ln w="12700">
                <a:solidFill>
                  <a:schemeClr val="tx1"/>
                </a:solidFill>
                <a:prstDash val="sysDot"/>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8" name="TextBox 297"/>
              <p:cNvSpPr txBox="1"/>
              <p:nvPr/>
            </p:nvSpPr>
            <p:spPr>
              <a:xfrm>
                <a:off x="3939873" y="2617874"/>
                <a:ext cx="358770" cy="256200"/>
              </a:xfrm>
              <a:prstGeom prst="rect">
                <a:avLst/>
              </a:prstGeom>
              <a:noFill/>
            </p:spPr>
            <p:txBody>
              <a:bodyPr wrap="none" rtlCol="0">
                <a:spAutoFit/>
              </a:bodyPr>
              <a:lstStyle/>
              <a:p>
                <a:r>
                  <a:rPr lang="en-US" sz="1400" dirty="0"/>
                  <a:t>C3b</a:t>
                </a:r>
              </a:p>
            </p:txBody>
          </p:sp>
          <p:sp>
            <p:nvSpPr>
              <p:cNvPr id="299" name="TextBox 298"/>
              <p:cNvSpPr txBox="1"/>
              <p:nvPr/>
            </p:nvSpPr>
            <p:spPr>
              <a:xfrm>
                <a:off x="5019919" y="3137418"/>
                <a:ext cx="358770" cy="256200"/>
              </a:xfrm>
              <a:prstGeom prst="rect">
                <a:avLst/>
              </a:prstGeom>
              <a:noFill/>
            </p:spPr>
            <p:txBody>
              <a:bodyPr wrap="none" rtlCol="0">
                <a:spAutoFit/>
              </a:bodyPr>
              <a:lstStyle/>
              <a:p>
                <a:r>
                  <a:rPr lang="en-US" sz="1400" dirty="0"/>
                  <a:t>C3b</a:t>
                </a:r>
              </a:p>
            </p:txBody>
          </p:sp>
          <p:sp>
            <p:nvSpPr>
              <p:cNvPr id="302" name="TextBox 301"/>
              <p:cNvSpPr txBox="1"/>
              <p:nvPr/>
            </p:nvSpPr>
            <p:spPr>
              <a:xfrm>
                <a:off x="4946527" y="2323481"/>
                <a:ext cx="286081" cy="256200"/>
              </a:xfrm>
              <a:prstGeom prst="rect">
                <a:avLst/>
              </a:prstGeom>
              <a:noFill/>
            </p:spPr>
            <p:txBody>
              <a:bodyPr wrap="none" rtlCol="0">
                <a:spAutoFit/>
              </a:bodyPr>
              <a:lstStyle/>
              <a:p>
                <a:r>
                  <a:rPr lang="en-US" sz="1400" dirty="0"/>
                  <a:t>C1</a:t>
                </a:r>
              </a:p>
            </p:txBody>
          </p:sp>
        </p:grpSp>
        <p:sp>
          <p:nvSpPr>
            <p:cNvPr id="370" name="TextBox 369"/>
            <p:cNvSpPr txBox="1"/>
            <p:nvPr/>
          </p:nvSpPr>
          <p:spPr>
            <a:xfrm>
              <a:off x="4024910" y="1941051"/>
              <a:ext cx="1997726" cy="307777"/>
            </a:xfrm>
            <a:prstGeom prst="rect">
              <a:avLst/>
            </a:prstGeom>
            <a:noFill/>
          </p:spPr>
          <p:txBody>
            <a:bodyPr wrap="none" rtlCol="0">
              <a:spAutoFit/>
            </a:bodyPr>
            <a:lstStyle/>
            <a:p>
              <a:r>
                <a:rPr lang="en-US" sz="1400" dirty="0" smtClean="0"/>
                <a:t>Cascade du </a:t>
              </a:r>
              <a:r>
                <a:rPr lang="en-US" sz="1400" dirty="0" err="1"/>
                <a:t>C</a:t>
              </a:r>
              <a:r>
                <a:rPr lang="en-US" sz="1400" dirty="0" err="1" smtClean="0"/>
                <a:t>omplément</a:t>
              </a:r>
              <a:endParaRPr lang="en-US" sz="1400" dirty="0"/>
            </a:p>
          </p:txBody>
        </p:sp>
      </p:grpSp>
      <p:grpSp>
        <p:nvGrpSpPr>
          <p:cNvPr id="6" name="Group 5"/>
          <p:cNvGrpSpPr/>
          <p:nvPr/>
        </p:nvGrpSpPr>
        <p:grpSpPr>
          <a:xfrm>
            <a:off x="5211797" y="2474608"/>
            <a:ext cx="2238451" cy="2496175"/>
            <a:chOff x="5211797" y="2474608"/>
            <a:chExt cx="2238451" cy="2496175"/>
          </a:xfrm>
        </p:grpSpPr>
        <p:pic>
          <p:nvPicPr>
            <p:cNvPr id="115" name="Picture 1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9457">
              <a:off x="6089399" y="3501217"/>
              <a:ext cx="125842" cy="263298"/>
            </a:xfrm>
            <a:prstGeom prst="rect">
              <a:avLst/>
            </a:prstGeom>
          </p:spPr>
        </p:pic>
        <p:pic>
          <p:nvPicPr>
            <p:cNvPr id="116" name="Picture 1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63310">
              <a:off x="6422643" y="3543611"/>
              <a:ext cx="122563" cy="252535"/>
            </a:xfrm>
            <a:prstGeom prst="rect">
              <a:avLst/>
            </a:prstGeom>
          </p:spPr>
        </p:pic>
        <p:pic>
          <p:nvPicPr>
            <p:cNvPr id="146" name="Picture 1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673735">
              <a:off x="5802844" y="3723066"/>
              <a:ext cx="1064796" cy="1024795"/>
            </a:xfrm>
            <a:prstGeom prst="rect">
              <a:avLst/>
            </a:prstGeom>
          </p:spPr>
        </p:pic>
        <p:cxnSp>
          <p:nvCxnSpPr>
            <p:cNvPr id="234" name="Straight Arrow Connector 233"/>
            <p:cNvCxnSpPr/>
            <p:nvPr/>
          </p:nvCxnSpPr>
          <p:spPr>
            <a:xfrm>
              <a:off x="5496362" y="2934472"/>
              <a:ext cx="245966"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04" name="TextBox 303"/>
            <p:cNvSpPr txBox="1"/>
            <p:nvPr/>
          </p:nvSpPr>
          <p:spPr>
            <a:xfrm>
              <a:off x="5833368" y="4714583"/>
              <a:ext cx="848236" cy="256200"/>
            </a:xfrm>
            <a:prstGeom prst="rect">
              <a:avLst/>
            </a:prstGeom>
            <a:noFill/>
          </p:spPr>
          <p:txBody>
            <a:bodyPr wrap="none" rtlCol="0">
              <a:spAutoFit/>
            </a:bodyPr>
            <a:lstStyle/>
            <a:p>
              <a:r>
                <a:rPr lang="en-US" sz="1400" dirty="0"/>
                <a:t>Macrophage</a:t>
              </a:r>
            </a:p>
          </p:txBody>
        </p:sp>
        <p:pic>
          <p:nvPicPr>
            <p:cNvPr id="305" name="Picture 30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88206">
              <a:off x="6400856" y="2474608"/>
              <a:ext cx="380836" cy="292478"/>
            </a:xfrm>
            <a:prstGeom prst="rect">
              <a:avLst/>
            </a:prstGeom>
          </p:spPr>
        </p:pic>
        <p:sp>
          <p:nvSpPr>
            <p:cNvPr id="306" name="Oval 305"/>
            <p:cNvSpPr/>
            <p:nvPr/>
          </p:nvSpPr>
          <p:spPr>
            <a:xfrm rot="620481">
              <a:off x="6416056" y="2823514"/>
              <a:ext cx="93706" cy="824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rot="50507">
              <a:off x="6159870" y="2774429"/>
              <a:ext cx="93706" cy="824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rot="17929047">
              <a:off x="5988529" y="2901801"/>
              <a:ext cx="101489" cy="7613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p:nvPr/>
          </p:nvSpPr>
          <p:spPr>
            <a:xfrm rot="2797411">
              <a:off x="6008597" y="3149527"/>
              <a:ext cx="101489" cy="7613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p:nvPr/>
          </p:nvSpPr>
          <p:spPr>
            <a:xfrm rot="571533">
              <a:off x="6229131" y="3263011"/>
              <a:ext cx="93706" cy="824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p:nvPr/>
          </p:nvSpPr>
          <p:spPr>
            <a:xfrm rot="19796435">
              <a:off x="6476152" y="3206871"/>
              <a:ext cx="93706" cy="824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p:nvPr/>
          </p:nvSpPr>
          <p:spPr>
            <a:xfrm rot="16901659">
              <a:off x="6572582" y="3009935"/>
              <a:ext cx="101489" cy="7613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3" name="Picture 3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679482">
              <a:off x="6524028" y="2736644"/>
              <a:ext cx="271149" cy="245803"/>
            </a:xfrm>
            <a:prstGeom prst="rect">
              <a:avLst/>
            </a:prstGeom>
          </p:spPr>
        </p:pic>
        <p:pic>
          <p:nvPicPr>
            <p:cNvPr id="314" name="Picture 3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0037">
              <a:off x="6313828" y="3300811"/>
              <a:ext cx="250355" cy="266219"/>
            </a:xfrm>
            <a:prstGeom prst="rect">
              <a:avLst/>
            </a:prstGeom>
          </p:spPr>
        </p:pic>
        <p:pic>
          <p:nvPicPr>
            <p:cNvPr id="315" name="Picture 3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0999">
              <a:off x="5772097" y="2974169"/>
              <a:ext cx="271149" cy="245803"/>
            </a:xfrm>
            <a:prstGeom prst="rect">
              <a:avLst/>
            </a:prstGeom>
          </p:spPr>
        </p:pic>
        <p:pic>
          <p:nvPicPr>
            <p:cNvPr id="316" name="Picture 3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480162">
              <a:off x="6247195" y="2551265"/>
              <a:ext cx="250355" cy="266219"/>
            </a:xfrm>
            <a:prstGeom prst="rect">
              <a:avLst/>
            </a:prstGeom>
          </p:spPr>
        </p:pic>
        <p:pic>
          <p:nvPicPr>
            <p:cNvPr id="317" name="Picture 3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0507">
              <a:off x="6014974" y="2807958"/>
              <a:ext cx="608160" cy="503479"/>
            </a:xfrm>
            <a:prstGeom prst="rect">
              <a:avLst/>
            </a:prstGeom>
          </p:spPr>
        </p:pic>
        <p:grpSp>
          <p:nvGrpSpPr>
            <p:cNvPr id="318" name="Group 317"/>
            <p:cNvGrpSpPr/>
            <p:nvPr/>
          </p:nvGrpSpPr>
          <p:grpSpPr>
            <a:xfrm rot="19549410">
              <a:off x="6023608" y="2675043"/>
              <a:ext cx="95505" cy="197097"/>
              <a:chOff x="2965450" y="2544041"/>
              <a:chExt cx="237268" cy="461096"/>
            </a:xfrm>
          </p:grpSpPr>
          <p:sp>
            <p:nvSpPr>
              <p:cNvPr id="319" name="Freeform 139"/>
              <p:cNvSpPr>
                <a:spLocks/>
              </p:cNvSpPr>
              <p:nvPr/>
            </p:nvSpPr>
            <p:spPr bwMode="auto">
              <a:xfrm flipV="1">
                <a:off x="2965450" y="2544041"/>
                <a:ext cx="237268" cy="375372"/>
              </a:xfrm>
              <a:custGeom>
                <a:avLst/>
                <a:gdLst>
                  <a:gd name="T0" fmla="*/ 2147483647 w 220"/>
                  <a:gd name="T1" fmla="*/ 2147483647 h 376"/>
                  <a:gd name="T2" fmla="*/ 2147483647 w 220"/>
                  <a:gd name="T3" fmla="*/ 2147483647 h 376"/>
                  <a:gd name="T4" fmla="*/ 2147483647 w 220"/>
                  <a:gd name="T5" fmla="*/ 2147483647 h 376"/>
                  <a:gd name="T6" fmla="*/ 2147483647 w 220"/>
                  <a:gd name="T7" fmla="*/ 2147483647 h 376"/>
                  <a:gd name="T8" fmla="*/ 2147483647 w 220"/>
                  <a:gd name="T9" fmla="*/ 0 h 376"/>
                  <a:gd name="T10" fmla="*/ 2147483647 w 220"/>
                  <a:gd name="T11" fmla="*/ 0 h 376"/>
                  <a:gd name="T12" fmla="*/ 2147483647 w 220"/>
                  <a:gd name="T13" fmla="*/ 0 h 376"/>
                  <a:gd name="T14" fmla="*/ 2147483647 w 220"/>
                  <a:gd name="T15" fmla="*/ 2147483647 h 376"/>
                  <a:gd name="T16" fmla="*/ 2147483647 w 220"/>
                  <a:gd name="T17" fmla="*/ 2147483647 h 376"/>
                  <a:gd name="T18" fmla="*/ 2147483647 w 220"/>
                  <a:gd name="T19" fmla="*/ 2147483647 h 376"/>
                  <a:gd name="T20" fmla="*/ 0 w 220"/>
                  <a:gd name="T21" fmla="*/ 2147483647 h 376"/>
                  <a:gd name="T22" fmla="*/ 2147483647 w 220"/>
                  <a:gd name="T23" fmla="*/ 2147483647 h 376"/>
                  <a:gd name="T24" fmla="*/ 2147483647 w 220"/>
                  <a:gd name="T25" fmla="*/ 2147483647 h 376"/>
                  <a:gd name="T26" fmla="*/ 2147483647 w 220"/>
                  <a:gd name="T27" fmla="*/ 2147483647 h 376"/>
                  <a:gd name="T28" fmla="*/ 2147483647 w 220"/>
                  <a:gd name="T29" fmla="*/ 2147483647 h 376"/>
                  <a:gd name="T30" fmla="*/ 2147483647 w 220"/>
                  <a:gd name="T31" fmla="*/ 2147483647 h 3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
                  <a:gd name="T49" fmla="*/ 0 h 376"/>
                  <a:gd name="T50" fmla="*/ 220 w 220"/>
                  <a:gd name="T51" fmla="*/ 376 h 3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 h="376">
                    <a:moveTo>
                      <a:pt x="220" y="150"/>
                    </a:moveTo>
                    <a:lnTo>
                      <a:pt x="220" y="70"/>
                    </a:lnTo>
                    <a:lnTo>
                      <a:pt x="220" y="36"/>
                    </a:lnTo>
                    <a:lnTo>
                      <a:pt x="214" y="12"/>
                    </a:lnTo>
                    <a:lnTo>
                      <a:pt x="198" y="0"/>
                    </a:lnTo>
                    <a:lnTo>
                      <a:pt x="164" y="0"/>
                    </a:lnTo>
                    <a:lnTo>
                      <a:pt x="32" y="0"/>
                    </a:lnTo>
                    <a:lnTo>
                      <a:pt x="6" y="12"/>
                    </a:lnTo>
                    <a:lnTo>
                      <a:pt x="2" y="30"/>
                    </a:lnTo>
                    <a:lnTo>
                      <a:pt x="2" y="314"/>
                    </a:lnTo>
                    <a:lnTo>
                      <a:pt x="0" y="344"/>
                    </a:lnTo>
                    <a:lnTo>
                      <a:pt x="10" y="364"/>
                    </a:lnTo>
                    <a:lnTo>
                      <a:pt x="28" y="376"/>
                    </a:lnTo>
                    <a:lnTo>
                      <a:pt x="140" y="376"/>
                    </a:lnTo>
                    <a:lnTo>
                      <a:pt x="220" y="250"/>
                    </a:lnTo>
                    <a:lnTo>
                      <a:pt x="220" y="136"/>
                    </a:lnTo>
                  </a:path>
                </a:pathLst>
              </a:custGeom>
              <a:solidFill>
                <a:srgbClr val="FFC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 name="Line 140"/>
              <p:cNvSpPr>
                <a:spLocks noChangeShapeType="1"/>
              </p:cNvSpPr>
              <p:nvPr/>
            </p:nvSpPr>
            <p:spPr bwMode="auto">
              <a:xfrm>
                <a:off x="3105776" y="2919413"/>
                <a:ext cx="0" cy="8572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21" name="Group 320"/>
            <p:cNvGrpSpPr/>
            <p:nvPr/>
          </p:nvGrpSpPr>
          <p:grpSpPr>
            <a:xfrm rot="7402112">
              <a:off x="6615474" y="3130039"/>
              <a:ext cx="103438" cy="181982"/>
              <a:chOff x="2965450" y="2544041"/>
              <a:chExt cx="237268" cy="461096"/>
            </a:xfrm>
          </p:grpSpPr>
          <p:sp>
            <p:nvSpPr>
              <p:cNvPr id="322" name="Freeform 139"/>
              <p:cNvSpPr>
                <a:spLocks/>
              </p:cNvSpPr>
              <p:nvPr/>
            </p:nvSpPr>
            <p:spPr bwMode="auto">
              <a:xfrm flipV="1">
                <a:off x="2965450" y="2544041"/>
                <a:ext cx="237268" cy="375372"/>
              </a:xfrm>
              <a:custGeom>
                <a:avLst/>
                <a:gdLst>
                  <a:gd name="T0" fmla="*/ 2147483647 w 220"/>
                  <a:gd name="T1" fmla="*/ 2147483647 h 376"/>
                  <a:gd name="T2" fmla="*/ 2147483647 w 220"/>
                  <a:gd name="T3" fmla="*/ 2147483647 h 376"/>
                  <a:gd name="T4" fmla="*/ 2147483647 w 220"/>
                  <a:gd name="T5" fmla="*/ 2147483647 h 376"/>
                  <a:gd name="T6" fmla="*/ 2147483647 w 220"/>
                  <a:gd name="T7" fmla="*/ 2147483647 h 376"/>
                  <a:gd name="T8" fmla="*/ 2147483647 w 220"/>
                  <a:gd name="T9" fmla="*/ 0 h 376"/>
                  <a:gd name="T10" fmla="*/ 2147483647 w 220"/>
                  <a:gd name="T11" fmla="*/ 0 h 376"/>
                  <a:gd name="T12" fmla="*/ 2147483647 w 220"/>
                  <a:gd name="T13" fmla="*/ 0 h 376"/>
                  <a:gd name="T14" fmla="*/ 2147483647 w 220"/>
                  <a:gd name="T15" fmla="*/ 2147483647 h 376"/>
                  <a:gd name="T16" fmla="*/ 2147483647 w 220"/>
                  <a:gd name="T17" fmla="*/ 2147483647 h 376"/>
                  <a:gd name="T18" fmla="*/ 2147483647 w 220"/>
                  <a:gd name="T19" fmla="*/ 2147483647 h 376"/>
                  <a:gd name="T20" fmla="*/ 0 w 220"/>
                  <a:gd name="T21" fmla="*/ 2147483647 h 376"/>
                  <a:gd name="T22" fmla="*/ 2147483647 w 220"/>
                  <a:gd name="T23" fmla="*/ 2147483647 h 376"/>
                  <a:gd name="T24" fmla="*/ 2147483647 w 220"/>
                  <a:gd name="T25" fmla="*/ 2147483647 h 376"/>
                  <a:gd name="T26" fmla="*/ 2147483647 w 220"/>
                  <a:gd name="T27" fmla="*/ 2147483647 h 376"/>
                  <a:gd name="T28" fmla="*/ 2147483647 w 220"/>
                  <a:gd name="T29" fmla="*/ 2147483647 h 376"/>
                  <a:gd name="T30" fmla="*/ 2147483647 w 220"/>
                  <a:gd name="T31" fmla="*/ 2147483647 h 3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
                  <a:gd name="T49" fmla="*/ 0 h 376"/>
                  <a:gd name="T50" fmla="*/ 220 w 220"/>
                  <a:gd name="T51" fmla="*/ 376 h 3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 h="376">
                    <a:moveTo>
                      <a:pt x="220" y="150"/>
                    </a:moveTo>
                    <a:lnTo>
                      <a:pt x="220" y="70"/>
                    </a:lnTo>
                    <a:lnTo>
                      <a:pt x="220" y="36"/>
                    </a:lnTo>
                    <a:lnTo>
                      <a:pt x="214" y="12"/>
                    </a:lnTo>
                    <a:lnTo>
                      <a:pt x="198" y="0"/>
                    </a:lnTo>
                    <a:lnTo>
                      <a:pt x="164" y="0"/>
                    </a:lnTo>
                    <a:lnTo>
                      <a:pt x="32" y="0"/>
                    </a:lnTo>
                    <a:lnTo>
                      <a:pt x="6" y="12"/>
                    </a:lnTo>
                    <a:lnTo>
                      <a:pt x="2" y="30"/>
                    </a:lnTo>
                    <a:lnTo>
                      <a:pt x="2" y="314"/>
                    </a:lnTo>
                    <a:lnTo>
                      <a:pt x="0" y="344"/>
                    </a:lnTo>
                    <a:lnTo>
                      <a:pt x="10" y="364"/>
                    </a:lnTo>
                    <a:lnTo>
                      <a:pt x="28" y="376"/>
                    </a:lnTo>
                    <a:lnTo>
                      <a:pt x="140" y="376"/>
                    </a:lnTo>
                    <a:lnTo>
                      <a:pt x="220" y="250"/>
                    </a:lnTo>
                    <a:lnTo>
                      <a:pt x="220" y="136"/>
                    </a:lnTo>
                  </a:path>
                </a:pathLst>
              </a:custGeom>
              <a:solidFill>
                <a:srgbClr val="FFC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 name="Line 140"/>
              <p:cNvSpPr>
                <a:spLocks noChangeShapeType="1"/>
              </p:cNvSpPr>
              <p:nvPr/>
            </p:nvSpPr>
            <p:spPr bwMode="auto">
              <a:xfrm>
                <a:off x="3105776" y="2919413"/>
                <a:ext cx="0" cy="8572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24" name="Group 323"/>
            <p:cNvGrpSpPr/>
            <p:nvPr/>
          </p:nvGrpSpPr>
          <p:grpSpPr>
            <a:xfrm rot="11827296">
              <a:off x="6121666" y="3271872"/>
              <a:ext cx="95505" cy="197097"/>
              <a:chOff x="2965450" y="2544041"/>
              <a:chExt cx="237268" cy="461096"/>
            </a:xfrm>
          </p:grpSpPr>
          <p:sp>
            <p:nvSpPr>
              <p:cNvPr id="325" name="Freeform 139"/>
              <p:cNvSpPr>
                <a:spLocks/>
              </p:cNvSpPr>
              <p:nvPr/>
            </p:nvSpPr>
            <p:spPr bwMode="auto">
              <a:xfrm flipV="1">
                <a:off x="2965450" y="2544041"/>
                <a:ext cx="237268" cy="375372"/>
              </a:xfrm>
              <a:custGeom>
                <a:avLst/>
                <a:gdLst>
                  <a:gd name="T0" fmla="*/ 2147483647 w 220"/>
                  <a:gd name="T1" fmla="*/ 2147483647 h 376"/>
                  <a:gd name="T2" fmla="*/ 2147483647 w 220"/>
                  <a:gd name="T3" fmla="*/ 2147483647 h 376"/>
                  <a:gd name="T4" fmla="*/ 2147483647 w 220"/>
                  <a:gd name="T5" fmla="*/ 2147483647 h 376"/>
                  <a:gd name="T6" fmla="*/ 2147483647 w 220"/>
                  <a:gd name="T7" fmla="*/ 2147483647 h 376"/>
                  <a:gd name="T8" fmla="*/ 2147483647 w 220"/>
                  <a:gd name="T9" fmla="*/ 0 h 376"/>
                  <a:gd name="T10" fmla="*/ 2147483647 w 220"/>
                  <a:gd name="T11" fmla="*/ 0 h 376"/>
                  <a:gd name="T12" fmla="*/ 2147483647 w 220"/>
                  <a:gd name="T13" fmla="*/ 0 h 376"/>
                  <a:gd name="T14" fmla="*/ 2147483647 w 220"/>
                  <a:gd name="T15" fmla="*/ 2147483647 h 376"/>
                  <a:gd name="T16" fmla="*/ 2147483647 w 220"/>
                  <a:gd name="T17" fmla="*/ 2147483647 h 376"/>
                  <a:gd name="T18" fmla="*/ 2147483647 w 220"/>
                  <a:gd name="T19" fmla="*/ 2147483647 h 376"/>
                  <a:gd name="T20" fmla="*/ 0 w 220"/>
                  <a:gd name="T21" fmla="*/ 2147483647 h 376"/>
                  <a:gd name="T22" fmla="*/ 2147483647 w 220"/>
                  <a:gd name="T23" fmla="*/ 2147483647 h 376"/>
                  <a:gd name="T24" fmla="*/ 2147483647 w 220"/>
                  <a:gd name="T25" fmla="*/ 2147483647 h 376"/>
                  <a:gd name="T26" fmla="*/ 2147483647 w 220"/>
                  <a:gd name="T27" fmla="*/ 2147483647 h 376"/>
                  <a:gd name="T28" fmla="*/ 2147483647 w 220"/>
                  <a:gd name="T29" fmla="*/ 2147483647 h 376"/>
                  <a:gd name="T30" fmla="*/ 2147483647 w 220"/>
                  <a:gd name="T31" fmla="*/ 2147483647 h 3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
                  <a:gd name="T49" fmla="*/ 0 h 376"/>
                  <a:gd name="T50" fmla="*/ 220 w 220"/>
                  <a:gd name="T51" fmla="*/ 376 h 3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 h="376">
                    <a:moveTo>
                      <a:pt x="220" y="150"/>
                    </a:moveTo>
                    <a:lnTo>
                      <a:pt x="220" y="70"/>
                    </a:lnTo>
                    <a:lnTo>
                      <a:pt x="220" y="36"/>
                    </a:lnTo>
                    <a:lnTo>
                      <a:pt x="214" y="12"/>
                    </a:lnTo>
                    <a:lnTo>
                      <a:pt x="198" y="0"/>
                    </a:lnTo>
                    <a:lnTo>
                      <a:pt x="164" y="0"/>
                    </a:lnTo>
                    <a:lnTo>
                      <a:pt x="32" y="0"/>
                    </a:lnTo>
                    <a:lnTo>
                      <a:pt x="6" y="12"/>
                    </a:lnTo>
                    <a:lnTo>
                      <a:pt x="2" y="30"/>
                    </a:lnTo>
                    <a:lnTo>
                      <a:pt x="2" y="314"/>
                    </a:lnTo>
                    <a:lnTo>
                      <a:pt x="0" y="344"/>
                    </a:lnTo>
                    <a:lnTo>
                      <a:pt x="10" y="364"/>
                    </a:lnTo>
                    <a:lnTo>
                      <a:pt x="28" y="376"/>
                    </a:lnTo>
                    <a:lnTo>
                      <a:pt x="140" y="376"/>
                    </a:lnTo>
                    <a:lnTo>
                      <a:pt x="220" y="250"/>
                    </a:lnTo>
                    <a:lnTo>
                      <a:pt x="220" y="136"/>
                    </a:lnTo>
                  </a:path>
                </a:pathLst>
              </a:custGeom>
              <a:solidFill>
                <a:srgbClr val="FFC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 name="Line 140"/>
              <p:cNvSpPr>
                <a:spLocks noChangeShapeType="1"/>
              </p:cNvSpPr>
              <p:nvPr/>
            </p:nvSpPr>
            <p:spPr bwMode="auto">
              <a:xfrm>
                <a:off x="3105776" y="2919413"/>
                <a:ext cx="0" cy="8572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27" name="TextBox 326"/>
            <p:cNvSpPr txBox="1"/>
            <p:nvPr/>
          </p:nvSpPr>
          <p:spPr>
            <a:xfrm>
              <a:off x="5580796" y="2585867"/>
              <a:ext cx="358770" cy="256200"/>
            </a:xfrm>
            <a:prstGeom prst="rect">
              <a:avLst/>
            </a:prstGeom>
            <a:noFill/>
          </p:spPr>
          <p:txBody>
            <a:bodyPr wrap="none" rtlCol="0">
              <a:spAutoFit/>
            </a:bodyPr>
            <a:lstStyle/>
            <a:p>
              <a:r>
                <a:rPr lang="en-US" sz="1400" dirty="0"/>
                <a:t>C3b</a:t>
              </a:r>
            </a:p>
          </p:txBody>
        </p:sp>
        <p:sp>
          <p:nvSpPr>
            <p:cNvPr id="328" name="TextBox 327"/>
            <p:cNvSpPr txBox="1"/>
            <p:nvPr/>
          </p:nvSpPr>
          <p:spPr>
            <a:xfrm>
              <a:off x="6681604" y="3114436"/>
              <a:ext cx="358770" cy="256200"/>
            </a:xfrm>
            <a:prstGeom prst="rect">
              <a:avLst/>
            </a:prstGeom>
            <a:noFill/>
          </p:spPr>
          <p:txBody>
            <a:bodyPr wrap="none" rtlCol="0">
              <a:spAutoFit/>
            </a:bodyPr>
            <a:lstStyle/>
            <a:p>
              <a:r>
                <a:rPr lang="en-US" sz="1400" dirty="0"/>
                <a:t>C3b</a:t>
              </a:r>
            </a:p>
          </p:txBody>
        </p:sp>
        <p:grpSp>
          <p:nvGrpSpPr>
            <p:cNvPr id="360" name="Group 359"/>
            <p:cNvGrpSpPr/>
            <p:nvPr/>
          </p:nvGrpSpPr>
          <p:grpSpPr>
            <a:xfrm>
              <a:off x="6516403" y="3465810"/>
              <a:ext cx="933845" cy="513306"/>
              <a:chOff x="6252594" y="3235700"/>
              <a:chExt cx="933845" cy="513306"/>
            </a:xfrm>
          </p:grpSpPr>
          <p:sp>
            <p:nvSpPr>
              <p:cNvPr id="361" name="TextBox 360"/>
              <p:cNvSpPr txBox="1"/>
              <p:nvPr/>
            </p:nvSpPr>
            <p:spPr>
              <a:xfrm>
                <a:off x="6268738" y="3441229"/>
                <a:ext cx="339324" cy="307777"/>
              </a:xfrm>
              <a:prstGeom prst="rect">
                <a:avLst/>
              </a:prstGeom>
              <a:noFill/>
            </p:spPr>
            <p:txBody>
              <a:bodyPr wrap="none" rtlCol="0">
                <a:spAutoFit/>
              </a:bodyPr>
              <a:lstStyle/>
              <a:p>
                <a:r>
                  <a:rPr lang="en-US" sz="1400" dirty="0" smtClean="0"/>
                  <a:t>Fc</a:t>
                </a:r>
              </a:p>
            </p:txBody>
          </p:sp>
          <p:sp>
            <p:nvSpPr>
              <p:cNvPr id="362" name="TextBox 361"/>
              <p:cNvSpPr txBox="1"/>
              <p:nvPr/>
            </p:nvSpPr>
            <p:spPr>
              <a:xfrm>
                <a:off x="6252594" y="3235700"/>
                <a:ext cx="933845" cy="307777"/>
              </a:xfrm>
              <a:prstGeom prst="rect">
                <a:avLst/>
              </a:prstGeom>
              <a:noFill/>
            </p:spPr>
            <p:txBody>
              <a:bodyPr wrap="none" rtlCol="0">
                <a:spAutoFit/>
              </a:bodyPr>
              <a:lstStyle/>
              <a:p>
                <a:r>
                  <a:rPr lang="fr-CH" sz="1400" dirty="0"/>
                  <a:t>Récepteur</a:t>
                </a:r>
                <a:endParaRPr lang="en-US" sz="1400" dirty="0"/>
              </a:p>
            </p:txBody>
          </p:sp>
        </p:grpSp>
        <p:grpSp>
          <p:nvGrpSpPr>
            <p:cNvPr id="373" name="Group 372"/>
            <p:cNvGrpSpPr/>
            <p:nvPr/>
          </p:nvGrpSpPr>
          <p:grpSpPr>
            <a:xfrm>
              <a:off x="5211797" y="3500148"/>
              <a:ext cx="933845" cy="513306"/>
              <a:chOff x="6252594" y="3235700"/>
              <a:chExt cx="933845" cy="513306"/>
            </a:xfrm>
          </p:grpSpPr>
          <p:sp>
            <p:nvSpPr>
              <p:cNvPr id="374" name="TextBox 373"/>
              <p:cNvSpPr txBox="1"/>
              <p:nvPr/>
            </p:nvSpPr>
            <p:spPr>
              <a:xfrm>
                <a:off x="6268738" y="3441229"/>
                <a:ext cx="466794" cy="307777"/>
              </a:xfrm>
              <a:prstGeom prst="rect">
                <a:avLst/>
              </a:prstGeom>
              <a:noFill/>
            </p:spPr>
            <p:txBody>
              <a:bodyPr wrap="none" rtlCol="0">
                <a:spAutoFit/>
              </a:bodyPr>
              <a:lstStyle/>
              <a:p>
                <a:r>
                  <a:rPr lang="en-US" sz="1400" dirty="0" smtClean="0"/>
                  <a:t>C3b</a:t>
                </a:r>
              </a:p>
            </p:txBody>
          </p:sp>
          <p:sp>
            <p:nvSpPr>
              <p:cNvPr id="375" name="TextBox 374"/>
              <p:cNvSpPr txBox="1"/>
              <p:nvPr/>
            </p:nvSpPr>
            <p:spPr>
              <a:xfrm>
                <a:off x="6252594" y="3235700"/>
                <a:ext cx="933845" cy="307777"/>
              </a:xfrm>
              <a:prstGeom prst="rect">
                <a:avLst/>
              </a:prstGeom>
              <a:noFill/>
            </p:spPr>
            <p:txBody>
              <a:bodyPr wrap="none" rtlCol="0">
                <a:spAutoFit/>
              </a:bodyPr>
              <a:lstStyle/>
              <a:p>
                <a:r>
                  <a:rPr lang="fr-CH" sz="1400" dirty="0"/>
                  <a:t>Récepteur</a:t>
                </a:r>
                <a:endParaRPr lang="en-US" sz="1400" dirty="0"/>
              </a:p>
            </p:txBody>
          </p:sp>
        </p:grpSp>
      </p:grpSp>
      <p:grpSp>
        <p:nvGrpSpPr>
          <p:cNvPr id="7" name="Group 6"/>
          <p:cNvGrpSpPr/>
          <p:nvPr/>
        </p:nvGrpSpPr>
        <p:grpSpPr>
          <a:xfrm>
            <a:off x="7204282" y="2008863"/>
            <a:ext cx="1665798" cy="2309639"/>
            <a:chOff x="7204282" y="2008863"/>
            <a:chExt cx="1665798" cy="2309639"/>
          </a:xfrm>
        </p:grpSpPr>
        <p:sp>
          <p:nvSpPr>
            <p:cNvPr id="303" name="TextBox 302"/>
            <p:cNvSpPr txBox="1"/>
            <p:nvPr/>
          </p:nvSpPr>
          <p:spPr>
            <a:xfrm>
              <a:off x="7601598" y="2008863"/>
              <a:ext cx="1108472" cy="307777"/>
            </a:xfrm>
            <a:prstGeom prst="rect">
              <a:avLst/>
            </a:prstGeom>
            <a:noFill/>
          </p:spPr>
          <p:txBody>
            <a:bodyPr wrap="none" rtlCol="0">
              <a:spAutoFit/>
            </a:bodyPr>
            <a:lstStyle/>
            <a:p>
              <a:r>
                <a:rPr lang="en-US" sz="1400" dirty="0" err="1" smtClean="0"/>
                <a:t>Phagocytose</a:t>
              </a:r>
              <a:endParaRPr lang="en-US" sz="1400" dirty="0"/>
            </a:p>
          </p:txBody>
        </p:sp>
        <p:grpSp>
          <p:nvGrpSpPr>
            <p:cNvPr id="330" name="Group 329"/>
            <p:cNvGrpSpPr/>
            <p:nvPr/>
          </p:nvGrpSpPr>
          <p:grpSpPr>
            <a:xfrm>
              <a:off x="7387156" y="2483096"/>
              <a:ext cx="1482924" cy="1835406"/>
              <a:chOff x="7151986" y="2451736"/>
              <a:chExt cx="1482924" cy="1835406"/>
            </a:xfrm>
          </p:grpSpPr>
          <p:grpSp>
            <p:nvGrpSpPr>
              <p:cNvPr id="331" name="Group 330"/>
              <p:cNvGrpSpPr>
                <a:grpSpLocks noChangeAspect="1"/>
              </p:cNvGrpSpPr>
              <p:nvPr/>
            </p:nvGrpSpPr>
            <p:grpSpPr>
              <a:xfrm rot="496297">
                <a:off x="7538566" y="2451736"/>
                <a:ext cx="502735" cy="716882"/>
                <a:chOff x="6308488" y="3823065"/>
                <a:chExt cx="1204877" cy="1586347"/>
              </a:xfrm>
            </p:grpSpPr>
            <p:pic>
              <p:nvPicPr>
                <p:cNvPr id="333" name="Picture 3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825153">
                  <a:off x="6946495" y="5093108"/>
                  <a:ext cx="163733" cy="316304"/>
                </a:xfrm>
                <a:prstGeom prst="rect">
                  <a:avLst/>
                </a:prstGeom>
              </p:spPr>
            </p:pic>
            <p:pic>
              <p:nvPicPr>
                <p:cNvPr id="334" name="Picture 3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9329006">
                  <a:off x="7320205" y="4931714"/>
                  <a:ext cx="159466" cy="303374"/>
                </a:xfrm>
                <a:prstGeom prst="rect">
                  <a:avLst/>
                </a:prstGeom>
              </p:spPr>
            </p:pic>
            <p:pic>
              <p:nvPicPr>
                <p:cNvPr id="335" name="Picture 3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353902">
                  <a:off x="6695461" y="3823065"/>
                  <a:ext cx="495504" cy="351358"/>
                </a:xfrm>
                <a:prstGeom prst="rect">
                  <a:avLst/>
                </a:prstGeom>
              </p:spPr>
            </p:pic>
            <p:sp>
              <p:nvSpPr>
                <p:cNvPr id="336" name="Oval 335"/>
                <p:cNvSpPr/>
                <p:nvPr/>
              </p:nvSpPr>
              <p:spPr>
                <a:xfrm rot="20386177">
                  <a:off x="6887477" y="4286429"/>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p:nvPr/>
              </p:nvSpPr>
              <p:spPr>
                <a:xfrm rot="19816203">
                  <a:off x="6570498" y="4405192"/>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rot="16094743">
                  <a:off x="6458808" y="4644477"/>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p:nvPr/>
              </p:nvSpPr>
              <p:spPr>
                <a:xfrm rot="963107">
                  <a:off x="6632651" y="4887425"/>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p:nvPr/>
              </p:nvSpPr>
              <p:spPr>
                <a:xfrm rot="20337229">
                  <a:off x="6946613" y="4864710"/>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rot="17962131">
                  <a:off x="7189033" y="4643175"/>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p:nvPr/>
              </p:nvSpPr>
              <p:spPr>
                <a:xfrm rot="15067355">
                  <a:off x="7179155" y="4369821"/>
                  <a:ext cx="121920" cy="99060"/>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3" name="Picture 3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845178">
                  <a:off x="7002735" y="4040512"/>
                  <a:ext cx="325735" cy="319813"/>
                </a:xfrm>
                <a:prstGeom prst="rect">
                  <a:avLst/>
                </a:prstGeom>
              </p:spPr>
            </p:pic>
            <p:pic>
              <p:nvPicPr>
                <p:cNvPr id="344" name="Picture 3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55733">
                  <a:off x="7106563" y="4780584"/>
                  <a:ext cx="325735" cy="319813"/>
                </a:xfrm>
                <a:prstGeom prst="rect">
                  <a:avLst/>
                </a:prstGeom>
              </p:spPr>
            </p:pic>
            <p:pic>
              <p:nvPicPr>
                <p:cNvPr id="345" name="Picture 3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016695">
                  <a:off x="6305527" y="4783787"/>
                  <a:ext cx="325735" cy="319813"/>
                </a:xfrm>
                <a:prstGeom prst="rect">
                  <a:avLst/>
                </a:prstGeom>
              </p:spPr>
            </p:pic>
            <p:pic>
              <p:nvPicPr>
                <p:cNvPr id="346" name="Picture 3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645858">
                  <a:off x="6573940" y="4049405"/>
                  <a:ext cx="325735" cy="319813"/>
                </a:xfrm>
                <a:prstGeom prst="rect">
                  <a:avLst/>
                </a:prstGeom>
              </p:spPr>
            </p:pic>
            <p:pic>
              <p:nvPicPr>
                <p:cNvPr id="347" name="Picture 3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9816203">
                  <a:off x="6510767" y="4330383"/>
                  <a:ext cx="791274" cy="604837"/>
                </a:xfrm>
                <a:prstGeom prst="rect">
                  <a:avLst/>
                </a:prstGeom>
              </p:spPr>
            </p:pic>
            <p:grpSp>
              <p:nvGrpSpPr>
                <p:cNvPr id="348" name="Group 347"/>
                <p:cNvGrpSpPr/>
                <p:nvPr/>
              </p:nvGrpSpPr>
              <p:grpSpPr>
                <a:xfrm rot="17715106">
                  <a:off x="6391986" y="4382400"/>
                  <a:ext cx="124261" cy="236776"/>
                  <a:chOff x="2965450" y="2544041"/>
                  <a:chExt cx="237268" cy="461096"/>
                </a:xfrm>
              </p:grpSpPr>
              <p:sp>
                <p:nvSpPr>
                  <p:cNvPr id="355" name="Freeform 139"/>
                  <p:cNvSpPr>
                    <a:spLocks/>
                  </p:cNvSpPr>
                  <p:nvPr/>
                </p:nvSpPr>
                <p:spPr bwMode="auto">
                  <a:xfrm flipV="1">
                    <a:off x="2965450" y="2544041"/>
                    <a:ext cx="237268" cy="375372"/>
                  </a:xfrm>
                  <a:custGeom>
                    <a:avLst/>
                    <a:gdLst>
                      <a:gd name="T0" fmla="*/ 2147483647 w 220"/>
                      <a:gd name="T1" fmla="*/ 2147483647 h 376"/>
                      <a:gd name="T2" fmla="*/ 2147483647 w 220"/>
                      <a:gd name="T3" fmla="*/ 2147483647 h 376"/>
                      <a:gd name="T4" fmla="*/ 2147483647 w 220"/>
                      <a:gd name="T5" fmla="*/ 2147483647 h 376"/>
                      <a:gd name="T6" fmla="*/ 2147483647 w 220"/>
                      <a:gd name="T7" fmla="*/ 2147483647 h 376"/>
                      <a:gd name="T8" fmla="*/ 2147483647 w 220"/>
                      <a:gd name="T9" fmla="*/ 0 h 376"/>
                      <a:gd name="T10" fmla="*/ 2147483647 w 220"/>
                      <a:gd name="T11" fmla="*/ 0 h 376"/>
                      <a:gd name="T12" fmla="*/ 2147483647 w 220"/>
                      <a:gd name="T13" fmla="*/ 0 h 376"/>
                      <a:gd name="T14" fmla="*/ 2147483647 w 220"/>
                      <a:gd name="T15" fmla="*/ 2147483647 h 376"/>
                      <a:gd name="T16" fmla="*/ 2147483647 w 220"/>
                      <a:gd name="T17" fmla="*/ 2147483647 h 376"/>
                      <a:gd name="T18" fmla="*/ 2147483647 w 220"/>
                      <a:gd name="T19" fmla="*/ 2147483647 h 376"/>
                      <a:gd name="T20" fmla="*/ 0 w 220"/>
                      <a:gd name="T21" fmla="*/ 2147483647 h 376"/>
                      <a:gd name="T22" fmla="*/ 2147483647 w 220"/>
                      <a:gd name="T23" fmla="*/ 2147483647 h 376"/>
                      <a:gd name="T24" fmla="*/ 2147483647 w 220"/>
                      <a:gd name="T25" fmla="*/ 2147483647 h 376"/>
                      <a:gd name="T26" fmla="*/ 2147483647 w 220"/>
                      <a:gd name="T27" fmla="*/ 2147483647 h 376"/>
                      <a:gd name="T28" fmla="*/ 2147483647 w 220"/>
                      <a:gd name="T29" fmla="*/ 2147483647 h 376"/>
                      <a:gd name="T30" fmla="*/ 2147483647 w 220"/>
                      <a:gd name="T31" fmla="*/ 2147483647 h 3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
                      <a:gd name="T49" fmla="*/ 0 h 376"/>
                      <a:gd name="T50" fmla="*/ 220 w 220"/>
                      <a:gd name="T51" fmla="*/ 376 h 3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 h="376">
                        <a:moveTo>
                          <a:pt x="220" y="150"/>
                        </a:moveTo>
                        <a:lnTo>
                          <a:pt x="220" y="70"/>
                        </a:lnTo>
                        <a:lnTo>
                          <a:pt x="220" y="36"/>
                        </a:lnTo>
                        <a:lnTo>
                          <a:pt x="214" y="12"/>
                        </a:lnTo>
                        <a:lnTo>
                          <a:pt x="198" y="0"/>
                        </a:lnTo>
                        <a:lnTo>
                          <a:pt x="164" y="0"/>
                        </a:lnTo>
                        <a:lnTo>
                          <a:pt x="32" y="0"/>
                        </a:lnTo>
                        <a:lnTo>
                          <a:pt x="6" y="12"/>
                        </a:lnTo>
                        <a:lnTo>
                          <a:pt x="2" y="30"/>
                        </a:lnTo>
                        <a:lnTo>
                          <a:pt x="2" y="314"/>
                        </a:lnTo>
                        <a:lnTo>
                          <a:pt x="0" y="344"/>
                        </a:lnTo>
                        <a:lnTo>
                          <a:pt x="10" y="364"/>
                        </a:lnTo>
                        <a:lnTo>
                          <a:pt x="28" y="376"/>
                        </a:lnTo>
                        <a:lnTo>
                          <a:pt x="140" y="376"/>
                        </a:lnTo>
                        <a:lnTo>
                          <a:pt x="220" y="250"/>
                        </a:lnTo>
                        <a:lnTo>
                          <a:pt x="220" y="136"/>
                        </a:lnTo>
                      </a:path>
                    </a:pathLst>
                  </a:custGeom>
                  <a:solidFill>
                    <a:srgbClr val="FFC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6" name="Line 140"/>
                  <p:cNvSpPr>
                    <a:spLocks noChangeShapeType="1"/>
                  </p:cNvSpPr>
                  <p:nvPr/>
                </p:nvSpPr>
                <p:spPr bwMode="auto">
                  <a:xfrm>
                    <a:off x="3105776" y="2919413"/>
                    <a:ext cx="0" cy="8572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9" name="Group 348"/>
                <p:cNvGrpSpPr/>
                <p:nvPr/>
              </p:nvGrpSpPr>
              <p:grpSpPr>
                <a:xfrm rot="5567808">
                  <a:off x="7332846" y="4450899"/>
                  <a:ext cx="124261" cy="236776"/>
                  <a:chOff x="2965450" y="2544041"/>
                  <a:chExt cx="237268" cy="461096"/>
                </a:xfrm>
              </p:grpSpPr>
              <p:sp>
                <p:nvSpPr>
                  <p:cNvPr id="353" name="Freeform 139"/>
                  <p:cNvSpPr>
                    <a:spLocks/>
                  </p:cNvSpPr>
                  <p:nvPr/>
                </p:nvSpPr>
                <p:spPr bwMode="auto">
                  <a:xfrm flipV="1">
                    <a:off x="2965450" y="2544041"/>
                    <a:ext cx="237268" cy="375372"/>
                  </a:xfrm>
                  <a:custGeom>
                    <a:avLst/>
                    <a:gdLst>
                      <a:gd name="T0" fmla="*/ 2147483647 w 220"/>
                      <a:gd name="T1" fmla="*/ 2147483647 h 376"/>
                      <a:gd name="T2" fmla="*/ 2147483647 w 220"/>
                      <a:gd name="T3" fmla="*/ 2147483647 h 376"/>
                      <a:gd name="T4" fmla="*/ 2147483647 w 220"/>
                      <a:gd name="T5" fmla="*/ 2147483647 h 376"/>
                      <a:gd name="T6" fmla="*/ 2147483647 w 220"/>
                      <a:gd name="T7" fmla="*/ 2147483647 h 376"/>
                      <a:gd name="T8" fmla="*/ 2147483647 w 220"/>
                      <a:gd name="T9" fmla="*/ 0 h 376"/>
                      <a:gd name="T10" fmla="*/ 2147483647 w 220"/>
                      <a:gd name="T11" fmla="*/ 0 h 376"/>
                      <a:gd name="T12" fmla="*/ 2147483647 w 220"/>
                      <a:gd name="T13" fmla="*/ 0 h 376"/>
                      <a:gd name="T14" fmla="*/ 2147483647 w 220"/>
                      <a:gd name="T15" fmla="*/ 2147483647 h 376"/>
                      <a:gd name="T16" fmla="*/ 2147483647 w 220"/>
                      <a:gd name="T17" fmla="*/ 2147483647 h 376"/>
                      <a:gd name="T18" fmla="*/ 2147483647 w 220"/>
                      <a:gd name="T19" fmla="*/ 2147483647 h 376"/>
                      <a:gd name="T20" fmla="*/ 0 w 220"/>
                      <a:gd name="T21" fmla="*/ 2147483647 h 376"/>
                      <a:gd name="T22" fmla="*/ 2147483647 w 220"/>
                      <a:gd name="T23" fmla="*/ 2147483647 h 376"/>
                      <a:gd name="T24" fmla="*/ 2147483647 w 220"/>
                      <a:gd name="T25" fmla="*/ 2147483647 h 376"/>
                      <a:gd name="T26" fmla="*/ 2147483647 w 220"/>
                      <a:gd name="T27" fmla="*/ 2147483647 h 376"/>
                      <a:gd name="T28" fmla="*/ 2147483647 w 220"/>
                      <a:gd name="T29" fmla="*/ 2147483647 h 376"/>
                      <a:gd name="T30" fmla="*/ 2147483647 w 220"/>
                      <a:gd name="T31" fmla="*/ 2147483647 h 3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
                      <a:gd name="T49" fmla="*/ 0 h 376"/>
                      <a:gd name="T50" fmla="*/ 220 w 220"/>
                      <a:gd name="T51" fmla="*/ 376 h 3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 h="376">
                        <a:moveTo>
                          <a:pt x="220" y="150"/>
                        </a:moveTo>
                        <a:lnTo>
                          <a:pt x="220" y="70"/>
                        </a:lnTo>
                        <a:lnTo>
                          <a:pt x="220" y="36"/>
                        </a:lnTo>
                        <a:lnTo>
                          <a:pt x="214" y="12"/>
                        </a:lnTo>
                        <a:lnTo>
                          <a:pt x="198" y="0"/>
                        </a:lnTo>
                        <a:lnTo>
                          <a:pt x="164" y="0"/>
                        </a:lnTo>
                        <a:lnTo>
                          <a:pt x="32" y="0"/>
                        </a:lnTo>
                        <a:lnTo>
                          <a:pt x="6" y="12"/>
                        </a:lnTo>
                        <a:lnTo>
                          <a:pt x="2" y="30"/>
                        </a:lnTo>
                        <a:lnTo>
                          <a:pt x="2" y="314"/>
                        </a:lnTo>
                        <a:lnTo>
                          <a:pt x="0" y="344"/>
                        </a:lnTo>
                        <a:lnTo>
                          <a:pt x="10" y="364"/>
                        </a:lnTo>
                        <a:lnTo>
                          <a:pt x="28" y="376"/>
                        </a:lnTo>
                        <a:lnTo>
                          <a:pt x="140" y="376"/>
                        </a:lnTo>
                        <a:lnTo>
                          <a:pt x="220" y="250"/>
                        </a:lnTo>
                        <a:lnTo>
                          <a:pt x="220" y="136"/>
                        </a:lnTo>
                      </a:path>
                    </a:pathLst>
                  </a:custGeom>
                  <a:solidFill>
                    <a:srgbClr val="FFC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4" name="Line 140"/>
                  <p:cNvSpPr>
                    <a:spLocks noChangeShapeType="1"/>
                  </p:cNvSpPr>
                  <p:nvPr/>
                </p:nvSpPr>
                <p:spPr bwMode="auto">
                  <a:xfrm>
                    <a:off x="3105776" y="2919413"/>
                    <a:ext cx="0" cy="8572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50" name="Group 349"/>
                <p:cNvGrpSpPr/>
                <p:nvPr/>
              </p:nvGrpSpPr>
              <p:grpSpPr>
                <a:xfrm rot="9992992">
                  <a:off x="6866501" y="4934825"/>
                  <a:ext cx="124261" cy="236776"/>
                  <a:chOff x="2965450" y="2544041"/>
                  <a:chExt cx="237268" cy="461096"/>
                </a:xfrm>
              </p:grpSpPr>
              <p:sp>
                <p:nvSpPr>
                  <p:cNvPr id="351" name="Freeform 139"/>
                  <p:cNvSpPr>
                    <a:spLocks/>
                  </p:cNvSpPr>
                  <p:nvPr/>
                </p:nvSpPr>
                <p:spPr bwMode="auto">
                  <a:xfrm flipV="1">
                    <a:off x="2965450" y="2544041"/>
                    <a:ext cx="237268" cy="375372"/>
                  </a:xfrm>
                  <a:custGeom>
                    <a:avLst/>
                    <a:gdLst>
                      <a:gd name="T0" fmla="*/ 2147483647 w 220"/>
                      <a:gd name="T1" fmla="*/ 2147483647 h 376"/>
                      <a:gd name="T2" fmla="*/ 2147483647 w 220"/>
                      <a:gd name="T3" fmla="*/ 2147483647 h 376"/>
                      <a:gd name="T4" fmla="*/ 2147483647 w 220"/>
                      <a:gd name="T5" fmla="*/ 2147483647 h 376"/>
                      <a:gd name="T6" fmla="*/ 2147483647 w 220"/>
                      <a:gd name="T7" fmla="*/ 2147483647 h 376"/>
                      <a:gd name="T8" fmla="*/ 2147483647 w 220"/>
                      <a:gd name="T9" fmla="*/ 0 h 376"/>
                      <a:gd name="T10" fmla="*/ 2147483647 w 220"/>
                      <a:gd name="T11" fmla="*/ 0 h 376"/>
                      <a:gd name="T12" fmla="*/ 2147483647 w 220"/>
                      <a:gd name="T13" fmla="*/ 0 h 376"/>
                      <a:gd name="T14" fmla="*/ 2147483647 w 220"/>
                      <a:gd name="T15" fmla="*/ 2147483647 h 376"/>
                      <a:gd name="T16" fmla="*/ 2147483647 w 220"/>
                      <a:gd name="T17" fmla="*/ 2147483647 h 376"/>
                      <a:gd name="T18" fmla="*/ 2147483647 w 220"/>
                      <a:gd name="T19" fmla="*/ 2147483647 h 376"/>
                      <a:gd name="T20" fmla="*/ 0 w 220"/>
                      <a:gd name="T21" fmla="*/ 2147483647 h 376"/>
                      <a:gd name="T22" fmla="*/ 2147483647 w 220"/>
                      <a:gd name="T23" fmla="*/ 2147483647 h 376"/>
                      <a:gd name="T24" fmla="*/ 2147483647 w 220"/>
                      <a:gd name="T25" fmla="*/ 2147483647 h 376"/>
                      <a:gd name="T26" fmla="*/ 2147483647 w 220"/>
                      <a:gd name="T27" fmla="*/ 2147483647 h 376"/>
                      <a:gd name="T28" fmla="*/ 2147483647 w 220"/>
                      <a:gd name="T29" fmla="*/ 2147483647 h 376"/>
                      <a:gd name="T30" fmla="*/ 2147483647 w 220"/>
                      <a:gd name="T31" fmla="*/ 2147483647 h 3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
                      <a:gd name="T49" fmla="*/ 0 h 376"/>
                      <a:gd name="T50" fmla="*/ 220 w 220"/>
                      <a:gd name="T51" fmla="*/ 376 h 3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 h="376">
                        <a:moveTo>
                          <a:pt x="220" y="150"/>
                        </a:moveTo>
                        <a:lnTo>
                          <a:pt x="220" y="70"/>
                        </a:lnTo>
                        <a:lnTo>
                          <a:pt x="220" y="36"/>
                        </a:lnTo>
                        <a:lnTo>
                          <a:pt x="214" y="12"/>
                        </a:lnTo>
                        <a:lnTo>
                          <a:pt x="198" y="0"/>
                        </a:lnTo>
                        <a:lnTo>
                          <a:pt x="164" y="0"/>
                        </a:lnTo>
                        <a:lnTo>
                          <a:pt x="32" y="0"/>
                        </a:lnTo>
                        <a:lnTo>
                          <a:pt x="6" y="12"/>
                        </a:lnTo>
                        <a:lnTo>
                          <a:pt x="2" y="30"/>
                        </a:lnTo>
                        <a:lnTo>
                          <a:pt x="2" y="314"/>
                        </a:lnTo>
                        <a:lnTo>
                          <a:pt x="0" y="344"/>
                        </a:lnTo>
                        <a:lnTo>
                          <a:pt x="10" y="364"/>
                        </a:lnTo>
                        <a:lnTo>
                          <a:pt x="28" y="376"/>
                        </a:lnTo>
                        <a:lnTo>
                          <a:pt x="140" y="376"/>
                        </a:lnTo>
                        <a:lnTo>
                          <a:pt x="220" y="250"/>
                        </a:lnTo>
                        <a:lnTo>
                          <a:pt x="220" y="136"/>
                        </a:lnTo>
                      </a:path>
                    </a:pathLst>
                  </a:custGeom>
                  <a:solidFill>
                    <a:srgbClr val="FFC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2" name="Line 140"/>
                  <p:cNvSpPr>
                    <a:spLocks noChangeShapeType="1"/>
                  </p:cNvSpPr>
                  <p:nvPr/>
                </p:nvSpPr>
                <p:spPr bwMode="auto">
                  <a:xfrm>
                    <a:off x="3105776" y="2919413"/>
                    <a:ext cx="0" cy="8572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pic>
            <p:nvPicPr>
              <p:cNvPr id="332" name="Picture 33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134226">
                <a:off x="7151986" y="2511985"/>
                <a:ext cx="1482924" cy="1775157"/>
              </a:xfrm>
              <a:prstGeom prst="rect">
                <a:avLst/>
              </a:prstGeom>
            </p:spPr>
          </p:pic>
        </p:grpSp>
        <p:cxnSp>
          <p:nvCxnSpPr>
            <p:cNvPr id="147" name="Straight Arrow Connector 146"/>
            <p:cNvCxnSpPr/>
            <p:nvPr/>
          </p:nvCxnSpPr>
          <p:spPr>
            <a:xfrm>
              <a:off x="7204282" y="2913715"/>
              <a:ext cx="245966"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2845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74CFC7B-D8CB-2F42-8718-0E4EC4DEBC65}" type="slidenum">
              <a:rPr lang="en-US" smtClean="0"/>
              <a:pPr/>
              <a:t>29</a:t>
            </a:fld>
            <a:endParaRPr lang="en-US"/>
          </a:p>
        </p:txBody>
      </p:sp>
      <p:pic>
        <p:nvPicPr>
          <p:cNvPr id="272" name="Picture 271"/>
          <p:cNvPicPr>
            <a:picLocks/>
          </p:cNvPicPr>
          <p:nvPr/>
        </p:nvPicPr>
        <p:blipFill>
          <a:blip r:embed="rId3">
            <a:extLst/>
          </a:blip>
          <a:stretch>
            <a:fillRect/>
          </a:stretch>
        </p:blipFill>
        <p:spPr>
          <a:xfrm>
            <a:off x="187668" y="328417"/>
            <a:ext cx="8768663" cy="1259287"/>
          </a:xfrm>
          <a:prstGeom prst="rect">
            <a:avLst/>
          </a:prstGeom>
          <a:effectLst/>
        </p:spPr>
      </p:pic>
      <p:sp>
        <p:nvSpPr>
          <p:cNvPr id="273" name="Title 1"/>
          <p:cNvSpPr>
            <a:spLocks noGrp="1"/>
          </p:cNvSpPr>
          <p:nvPr>
            <p:ph type="title"/>
          </p:nvPr>
        </p:nvSpPr>
        <p:spPr>
          <a:xfrm>
            <a:off x="457200" y="274638"/>
            <a:ext cx="8467962" cy="1143000"/>
          </a:xfrm>
        </p:spPr>
        <p:txBody>
          <a:bodyPr>
            <a:noAutofit/>
          </a:bodyPr>
          <a:lstStyle/>
          <a:p>
            <a:r>
              <a:rPr lang="fr-CH" sz="3200" b="1" dirty="0" smtClean="0">
                <a:latin typeface="Helvetica"/>
                <a:cs typeface="Helvetica"/>
              </a:rPr>
              <a:t>Type II: inflammation médiée par le Complément et le récepteur Fc</a:t>
            </a:r>
            <a:endParaRPr lang="fr-CH" sz="3200" b="1" dirty="0">
              <a:latin typeface="Helvetica"/>
              <a:cs typeface="Helvetica"/>
            </a:endParaRPr>
          </a:p>
        </p:txBody>
      </p:sp>
      <p:grpSp>
        <p:nvGrpSpPr>
          <p:cNvPr id="2" name="Group 1"/>
          <p:cNvGrpSpPr/>
          <p:nvPr/>
        </p:nvGrpSpPr>
        <p:grpSpPr>
          <a:xfrm>
            <a:off x="123902" y="2386994"/>
            <a:ext cx="8922563" cy="3657273"/>
            <a:chOff x="317942" y="2386994"/>
            <a:chExt cx="8922563" cy="3657273"/>
          </a:xfrm>
        </p:grpSpPr>
        <p:sp>
          <p:nvSpPr>
            <p:cNvPr id="114" name="AutoShape 74"/>
            <p:cNvSpPr>
              <a:spLocks noChangeArrowheads="1"/>
            </p:cNvSpPr>
            <p:nvPr/>
          </p:nvSpPr>
          <p:spPr bwMode="auto">
            <a:xfrm rot="2160122">
              <a:off x="4959077" y="4060699"/>
              <a:ext cx="248327" cy="391766"/>
            </a:xfrm>
            <a:prstGeom prst="roundRect">
              <a:avLst>
                <a:gd name="adj" fmla="val 16667"/>
              </a:avLst>
            </a:prstGeom>
            <a:solidFill>
              <a:srgbClr val="6699FF"/>
            </a:solidFill>
            <a:ln>
              <a:noFill/>
            </a:ln>
          </p:spPr>
          <p:txBody>
            <a:bodyPr wrap="none" anchor="ctr"/>
            <a:lstStyle>
              <a:lvl1pPr eaLnBrk="0" hangingPunct="0">
                <a:defRPr sz="4800" b="1">
                  <a:solidFill>
                    <a:srgbClr val="CC3300"/>
                  </a:solidFill>
                  <a:latin typeface="Arial" panose="020B0604020202020204" pitchFamily="34" charset="0"/>
                  <a:ea typeface="ＭＳ Ｐゴシック" panose="020B0600070205080204" pitchFamily="34" charset="-128"/>
                </a:defRPr>
              </a:lvl1pPr>
              <a:lvl2pPr marL="742950" indent="-285750" eaLnBrk="0" hangingPunct="0">
                <a:defRPr sz="4800" b="1">
                  <a:solidFill>
                    <a:srgbClr val="CC3300"/>
                  </a:solidFill>
                  <a:latin typeface="Arial" panose="020B0604020202020204" pitchFamily="34" charset="0"/>
                  <a:ea typeface="ＭＳ Ｐゴシック" panose="020B0600070205080204" pitchFamily="34" charset="-128"/>
                </a:defRPr>
              </a:lvl2pPr>
              <a:lvl3pPr marL="1143000" indent="-228600" eaLnBrk="0" hangingPunct="0">
                <a:defRPr sz="4800" b="1">
                  <a:solidFill>
                    <a:srgbClr val="CC3300"/>
                  </a:solidFill>
                  <a:latin typeface="Arial" panose="020B0604020202020204" pitchFamily="34" charset="0"/>
                  <a:ea typeface="ＭＳ Ｐゴシック" panose="020B0600070205080204" pitchFamily="34" charset="-128"/>
                </a:defRPr>
              </a:lvl3pPr>
              <a:lvl4pPr marL="1600200" indent="-228600" eaLnBrk="0" hangingPunct="0">
                <a:defRPr sz="4800" b="1">
                  <a:solidFill>
                    <a:srgbClr val="CC3300"/>
                  </a:solidFill>
                  <a:latin typeface="Arial" panose="020B0604020202020204" pitchFamily="34" charset="0"/>
                  <a:ea typeface="ＭＳ Ｐゴシック" panose="020B0600070205080204" pitchFamily="34" charset="-128"/>
                </a:defRPr>
              </a:lvl4pPr>
              <a:lvl5pPr marL="2057400" indent="-228600" eaLnBrk="0" hangingPunct="0">
                <a:defRPr sz="4800" b="1">
                  <a:solidFill>
                    <a:srgbClr val="CC3300"/>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50000"/>
                </a:spcBef>
                <a:spcAft>
                  <a:spcPct val="0"/>
                </a:spcAft>
                <a:defRPr sz="4800" b="1">
                  <a:solidFill>
                    <a:srgbClr val="CC3300"/>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50000"/>
                </a:spcBef>
                <a:spcAft>
                  <a:spcPct val="0"/>
                </a:spcAft>
                <a:defRPr sz="4800" b="1">
                  <a:solidFill>
                    <a:srgbClr val="CC3300"/>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50000"/>
                </a:spcBef>
                <a:spcAft>
                  <a:spcPct val="0"/>
                </a:spcAft>
                <a:defRPr sz="4800" b="1">
                  <a:solidFill>
                    <a:srgbClr val="CC3300"/>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50000"/>
                </a:spcBef>
                <a:spcAft>
                  <a:spcPct val="0"/>
                </a:spcAft>
                <a:defRPr sz="4800" b="1">
                  <a:solidFill>
                    <a:srgbClr val="CC3300"/>
                  </a:solidFill>
                  <a:latin typeface="Arial" panose="020B0604020202020204" pitchFamily="34" charset="0"/>
                  <a:ea typeface="ＭＳ Ｐゴシック" panose="020B0600070205080204" pitchFamily="34" charset="-128"/>
                </a:defRPr>
              </a:lvl9pPr>
            </a:lstStyle>
            <a:p>
              <a:pPr eaLnBrk="1" hangingPunct="1"/>
              <a:endParaRPr lang="fr-CH" altLang="en-US"/>
            </a:p>
          </p:txBody>
        </p:sp>
        <p:sp>
          <p:nvSpPr>
            <p:cNvPr id="115" name="Oval 114"/>
            <p:cNvSpPr/>
            <p:nvPr/>
          </p:nvSpPr>
          <p:spPr>
            <a:xfrm rot="20429988">
              <a:off x="351795" y="5238377"/>
              <a:ext cx="247815" cy="226305"/>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6" name="Group 115"/>
            <p:cNvGrpSpPr/>
            <p:nvPr/>
          </p:nvGrpSpPr>
          <p:grpSpPr>
            <a:xfrm rot="292868">
              <a:off x="5692328" y="4930455"/>
              <a:ext cx="227515" cy="402117"/>
              <a:chOff x="5349335" y="3068393"/>
              <a:chExt cx="227515" cy="402117"/>
            </a:xfrm>
          </p:grpSpPr>
          <p:sp>
            <p:nvSpPr>
              <p:cNvPr id="117" name="Freeform 139"/>
              <p:cNvSpPr>
                <a:spLocks/>
              </p:cNvSpPr>
              <p:nvPr/>
            </p:nvSpPr>
            <p:spPr bwMode="auto">
              <a:xfrm rot="198363" flipV="1">
                <a:off x="5349335" y="3068393"/>
                <a:ext cx="227515" cy="347240"/>
              </a:xfrm>
              <a:custGeom>
                <a:avLst/>
                <a:gdLst>
                  <a:gd name="T0" fmla="*/ 2147483647 w 220"/>
                  <a:gd name="T1" fmla="*/ 2147483647 h 376"/>
                  <a:gd name="T2" fmla="*/ 2147483647 w 220"/>
                  <a:gd name="T3" fmla="*/ 2147483647 h 376"/>
                  <a:gd name="T4" fmla="*/ 2147483647 w 220"/>
                  <a:gd name="T5" fmla="*/ 2147483647 h 376"/>
                  <a:gd name="T6" fmla="*/ 2147483647 w 220"/>
                  <a:gd name="T7" fmla="*/ 2147483647 h 376"/>
                  <a:gd name="T8" fmla="*/ 2147483647 w 220"/>
                  <a:gd name="T9" fmla="*/ 0 h 376"/>
                  <a:gd name="T10" fmla="*/ 2147483647 w 220"/>
                  <a:gd name="T11" fmla="*/ 0 h 376"/>
                  <a:gd name="T12" fmla="*/ 2147483647 w 220"/>
                  <a:gd name="T13" fmla="*/ 0 h 376"/>
                  <a:gd name="T14" fmla="*/ 2147483647 w 220"/>
                  <a:gd name="T15" fmla="*/ 2147483647 h 376"/>
                  <a:gd name="T16" fmla="*/ 2147483647 w 220"/>
                  <a:gd name="T17" fmla="*/ 2147483647 h 376"/>
                  <a:gd name="T18" fmla="*/ 2147483647 w 220"/>
                  <a:gd name="T19" fmla="*/ 2147483647 h 376"/>
                  <a:gd name="T20" fmla="*/ 0 w 220"/>
                  <a:gd name="T21" fmla="*/ 2147483647 h 376"/>
                  <a:gd name="T22" fmla="*/ 2147483647 w 220"/>
                  <a:gd name="T23" fmla="*/ 2147483647 h 376"/>
                  <a:gd name="T24" fmla="*/ 2147483647 w 220"/>
                  <a:gd name="T25" fmla="*/ 2147483647 h 376"/>
                  <a:gd name="T26" fmla="*/ 2147483647 w 220"/>
                  <a:gd name="T27" fmla="*/ 2147483647 h 376"/>
                  <a:gd name="T28" fmla="*/ 2147483647 w 220"/>
                  <a:gd name="T29" fmla="*/ 2147483647 h 376"/>
                  <a:gd name="T30" fmla="*/ 2147483647 w 220"/>
                  <a:gd name="T31" fmla="*/ 2147483647 h 3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
                  <a:gd name="T49" fmla="*/ 0 h 376"/>
                  <a:gd name="T50" fmla="*/ 220 w 220"/>
                  <a:gd name="T51" fmla="*/ 376 h 3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 h="376">
                    <a:moveTo>
                      <a:pt x="220" y="150"/>
                    </a:moveTo>
                    <a:lnTo>
                      <a:pt x="220" y="70"/>
                    </a:lnTo>
                    <a:lnTo>
                      <a:pt x="220" y="36"/>
                    </a:lnTo>
                    <a:lnTo>
                      <a:pt x="214" y="12"/>
                    </a:lnTo>
                    <a:lnTo>
                      <a:pt x="198" y="0"/>
                    </a:lnTo>
                    <a:lnTo>
                      <a:pt x="164" y="0"/>
                    </a:lnTo>
                    <a:lnTo>
                      <a:pt x="32" y="0"/>
                    </a:lnTo>
                    <a:lnTo>
                      <a:pt x="6" y="12"/>
                    </a:lnTo>
                    <a:lnTo>
                      <a:pt x="2" y="30"/>
                    </a:lnTo>
                    <a:lnTo>
                      <a:pt x="2" y="314"/>
                    </a:lnTo>
                    <a:lnTo>
                      <a:pt x="0" y="344"/>
                    </a:lnTo>
                    <a:lnTo>
                      <a:pt x="10" y="364"/>
                    </a:lnTo>
                    <a:lnTo>
                      <a:pt x="28" y="376"/>
                    </a:lnTo>
                    <a:lnTo>
                      <a:pt x="140" y="376"/>
                    </a:lnTo>
                    <a:lnTo>
                      <a:pt x="220" y="250"/>
                    </a:lnTo>
                    <a:lnTo>
                      <a:pt x="220" y="136"/>
                    </a:lnTo>
                  </a:path>
                </a:pathLst>
              </a:custGeom>
              <a:solidFill>
                <a:srgbClr val="FFC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8" name="Line 121"/>
              <p:cNvSpPr>
                <a:spLocks noChangeShapeType="1"/>
              </p:cNvSpPr>
              <p:nvPr/>
            </p:nvSpPr>
            <p:spPr bwMode="auto">
              <a:xfrm rot="167821">
                <a:off x="5392348" y="3415531"/>
                <a:ext cx="0" cy="54979"/>
              </a:xfrm>
              <a:prstGeom prst="line">
                <a:avLst/>
              </a:prstGeom>
              <a:solidFill>
                <a:srgbClr val="00B0F0"/>
              </a:solidFill>
              <a:ln w="28575">
                <a:solidFill>
                  <a:schemeClr val="tx1"/>
                </a:solidFill>
                <a:round/>
                <a:headEnd/>
                <a:tailEnd/>
              </a:ln>
              <a:extLst/>
            </p:spPr>
            <p:txBody>
              <a:bodyPr/>
              <a:lstStyle/>
              <a:p>
                <a:endParaRPr lang="en-US"/>
              </a:p>
            </p:txBody>
          </p:sp>
        </p:grpSp>
        <p:sp>
          <p:nvSpPr>
            <p:cNvPr id="119" name="Oval 118"/>
            <p:cNvSpPr/>
            <p:nvPr/>
          </p:nvSpPr>
          <p:spPr>
            <a:xfrm rot="20429988">
              <a:off x="1033165" y="5159071"/>
              <a:ext cx="247815" cy="226305"/>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0" name="Picture 1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499101">
              <a:off x="1175069" y="4570429"/>
              <a:ext cx="656492" cy="644557"/>
            </a:xfrm>
            <a:prstGeom prst="rect">
              <a:avLst/>
            </a:prstGeom>
          </p:spPr>
        </p:pic>
        <p:sp>
          <p:nvSpPr>
            <p:cNvPr id="121" name="Oval 120"/>
            <p:cNvSpPr/>
            <p:nvPr/>
          </p:nvSpPr>
          <p:spPr>
            <a:xfrm rot="21235175">
              <a:off x="1773549" y="5095854"/>
              <a:ext cx="247815" cy="226305"/>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rot="21419764">
              <a:off x="2791669" y="5057511"/>
              <a:ext cx="247815" cy="226305"/>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rot="21419764">
              <a:off x="3562572" y="5061693"/>
              <a:ext cx="247815" cy="226305"/>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4" name="Picture 1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786063" y="4563910"/>
              <a:ext cx="656492" cy="644557"/>
            </a:xfrm>
            <a:prstGeom prst="rect">
              <a:avLst/>
            </a:prstGeom>
          </p:spPr>
        </p:pic>
        <p:pic>
          <p:nvPicPr>
            <p:cNvPr id="125" name="Picture 1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972296" y="4546583"/>
              <a:ext cx="656492" cy="644557"/>
            </a:xfrm>
            <a:prstGeom prst="rect">
              <a:avLst/>
            </a:prstGeom>
          </p:spPr>
        </p:pic>
        <p:pic>
          <p:nvPicPr>
            <p:cNvPr id="126" name="Picture 1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0957" y="4236364"/>
              <a:ext cx="779300" cy="552595"/>
            </a:xfrm>
            <a:prstGeom prst="rect">
              <a:avLst/>
            </a:prstGeom>
          </p:spPr>
        </p:pic>
        <p:grpSp>
          <p:nvGrpSpPr>
            <p:cNvPr id="127" name="Group 126"/>
            <p:cNvGrpSpPr/>
            <p:nvPr/>
          </p:nvGrpSpPr>
          <p:grpSpPr>
            <a:xfrm rot="167821">
              <a:off x="4774170" y="4827255"/>
              <a:ext cx="528599" cy="446645"/>
              <a:chOff x="4134470" y="306385"/>
              <a:chExt cx="740253" cy="696427"/>
            </a:xfrm>
          </p:grpSpPr>
          <p:sp>
            <p:nvSpPr>
              <p:cNvPr id="128" name="Freeform 120"/>
              <p:cNvSpPr>
                <a:spLocks/>
              </p:cNvSpPr>
              <p:nvPr/>
            </p:nvSpPr>
            <p:spPr bwMode="auto">
              <a:xfrm flipV="1">
                <a:off x="4134470" y="306385"/>
                <a:ext cx="387350" cy="596900"/>
              </a:xfrm>
              <a:custGeom>
                <a:avLst/>
                <a:gdLst>
                  <a:gd name="T0" fmla="*/ 621 w 220"/>
                  <a:gd name="T1" fmla="*/ 150 h 376"/>
                  <a:gd name="T2" fmla="*/ 621 w 220"/>
                  <a:gd name="T3" fmla="*/ 70 h 376"/>
                  <a:gd name="T4" fmla="*/ 621 w 220"/>
                  <a:gd name="T5" fmla="*/ 36 h 376"/>
                  <a:gd name="T6" fmla="*/ 601 w 220"/>
                  <a:gd name="T7" fmla="*/ 12 h 376"/>
                  <a:gd name="T8" fmla="*/ 560 w 220"/>
                  <a:gd name="T9" fmla="*/ 0 h 376"/>
                  <a:gd name="T10" fmla="*/ 461 w 220"/>
                  <a:gd name="T11" fmla="*/ 0 h 376"/>
                  <a:gd name="T12" fmla="*/ 89 w 220"/>
                  <a:gd name="T13" fmla="*/ 0 h 376"/>
                  <a:gd name="T14" fmla="*/ 18 w 220"/>
                  <a:gd name="T15" fmla="*/ 12 h 376"/>
                  <a:gd name="T16" fmla="*/ 2 w 220"/>
                  <a:gd name="T17" fmla="*/ 30 h 376"/>
                  <a:gd name="T18" fmla="*/ 2 w 220"/>
                  <a:gd name="T19" fmla="*/ 314 h 376"/>
                  <a:gd name="T20" fmla="*/ 0 w 220"/>
                  <a:gd name="T21" fmla="*/ 344 h 376"/>
                  <a:gd name="T22" fmla="*/ 27 w 220"/>
                  <a:gd name="T23" fmla="*/ 364 h 376"/>
                  <a:gd name="T24" fmla="*/ 79 w 220"/>
                  <a:gd name="T25" fmla="*/ 376 h 376"/>
                  <a:gd name="T26" fmla="*/ 395 w 220"/>
                  <a:gd name="T27" fmla="*/ 376 h 376"/>
                  <a:gd name="T28" fmla="*/ 621 w 220"/>
                  <a:gd name="T29" fmla="*/ 250 h 376"/>
                  <a:gd name="T30" fmla="*/ 621 w 220"/>
                  <a:gd name="T31" fmla="*/ 136 h 3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
                  <a:gd name="T49" fmla="*/ 0 h 376"/>
                  <a:gd name="T50" fmla="*/ 220 w 220"/>
                  <a:gd name="T51" fmla="*/ 376 h 3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 h="376">
                    <a:moveTo>
                      <a:pt x="220" y="150"/>
                    </a:moveTo>
                    <a:lnTo>
                      <a:pt x="220" y="70"/>
                    </a:lnTo>
                    <a:lnTo>
                      <a:pt x="220" y="36"/>
                    </a:lnTo>
                    <a:lnTo>
                      <a:pt x="214" y="12"/>
                    </a:lnTo>
                    <a:lnTo>
                      <a:pt x="198" y="0"/>
                    </a:lnTo>
                    <a:lnTo>
                      <a:pt x="164" y="0"/>
                    </a:lnTo>
                    <a:lnTo>
                      <a:pt x="32" y="0"/>
                    </a:lnTo>
                    <a:lnTo>
                      <a:pt x="6" y="12"/>
                    </a:lnTo>
                    <a:lnTo>
                      <a:pt x="2" y="30"/>
                    </a:lnTo>
                    <a:lnTo>
                      <a:pt x="2" y="314"/>
                    </a:lnTo>
                    <a:lnTo>
                      <a:pt x="0" y="344"/>
                    </a:lnTo>
                    <a:lnTo>
                      <a:pt x="10" y="364"/>
                    </a:lnTo>
                    <a:lnTo>
                      <a:pt x="28" y="376"/>
                    </a:lnTo>
                    <a:lnTo>
                      <a:pt x="140" y="376"/>
                    </a:lnTo>
                    <a:lnTo>
                      <a:pt x="220" y="250"/>
                    </a:lnTo>
                    <a:lnTo>
                      <a:pt x="220" y="136"/>
                    </a:lnTo>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9" name="Line 121"/>
              <p:cNvSpPr>
                <a:spLocks noChangeShapeType="1"/>
              </p:cNvSpPr>
              <p:nvPr/>
            </p:nvSpPr>
            <p:spPr bwMode="auto">
              <a:xfrm>
                <a:off x="4264128" y="917086"/>
                <a:ext cx="0" cy="85726"/>
              </a:xfrm>
              <a:prstGeom prst="line">
                <a:avLst/>
              </a:prstGeom>
              <a:solidFill>
                <a:srgbClr val="00B0F0"/>
              </a:solidFill>
              <a:ln w="28575">
                <a:solidFill>
                  <a:schemeClr val="tx1"/>
                </a:solidFill>
                <a:round/>
                <a:headEnd/>
                <a:tailEnd/>
              </a:ln>
              <a:extLst/>
            </p:spPr>
            <p:txBody>
              <a:bodyPr/>
              <a:lstStyle/>
              <a:p>
                <a:endParaRPr lang="en-US"/>
              </a:p>
            </p:txBody>
          </p:sp>
          <p:sp>
            <p:nvSpPr>
              <p:cNvPr id="130" name="Freeform 92"/>
              <p:cNvSpPr>
                <a:spLocks/>
              </p:cNvSpPr>
              <p:nvPr/>
            </p:nvSpPr>
            <p:spPr bwMode="auto">
              <a:xfrm rot="10800000">
                <a:off x="4487373" y="312735"/>
                <a:ext cx="387350" cy="596900"/>
              </a:xfrm>
              <a:custGeom>
                <a:avLst/>
                <a:gdLst>
                  <a:gd name="T0" fmla="*/ 2147483647 w 220"/>
                  <a:gd name="T1" fmla="*/ 2147483647 h 376"/>
                  <a:gd name="T2" fmla="*/ 2147483647 w 220"/>
                  <a:gd name="T3" fmla="*/ 2147483647 h 376"/>
                  <a:gd name="T4" fmla="*/ 2147483647 w 220"/>
                  <a:gd name="T5" fmla="*/ 2147483647 h 376"/>
                  <a:gd name="T6" fmla="*/ 2147483647 w 220"/>
                  <a:gd name="T7" fmla="*/ 2147483647 h 376"/>
                  <a:gd name="T8" fmla="*/ 2147483647 w 220"/>
                  <a:gd name="T9" fmla="*/ 0 h 376"/>
                  <a:gd name="T10" fmla="*/ 2147483647 w 220"/>
                  <a:gd name="T11" fmla="*/ 0 h 376"/>
                  <a:gd name="T12" fmla="*/ 2147483647 w 220"/>
                  <a:gd name="T13" fmla="*/ 0 h 376"/>
                  <a:gd name="T14" fmla="*/ 2147483647 w 220"/>
                  <a:gd name="T15" fmla="*/ 2147483647 h 376"/>
                  <a:gd name="T16" fmla="*/ 2147483647 w 220"/>
                  <a:gd name="T17" fmla="*/ 2147483647 h 376"/>
                  <a:gd name="T18" fmla="*/ 2147483647 w 220"/>
                  <a:gd name="T19" fmla="*/ 2147483647 h 376"/>
                  <a:gd name="T20" fmla="*/ 0 w 220"/>
                  <a:gd name="T21" fmla="*/ 2147483647 h 376"/>
                  <a:gd name="T22" fmla="*/ 2147483647 w 220"/>
                  <a:gd name="T23" fmla="*/ 2147483647 h 376"/>
                  <a:gd name="T24" fmla="*/ 2147483647 w 220"/>
                  <a:gd name="T25" fmla="*/ 2147483647 h 376"/>
                  <a:gd name="T26" fmla="*/ 2147483647 w 220"/>
                  <a:gd name="T27" fmla="*/ 2147483647 h 376"/>
                  <a:gd name="T28" fmla="*/ 2147483647 w 220"/>
                  <a:gd name="T29" fmla="*/ 2147483647 h 376"/>
                  <a:gd name="T30" fmla="*/ 2147483647 w 220"/>
                  <a:gd name="T31" fmla="*/ 2147483647 h 3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
                  <a:gd name="T49" fmla="*/ 0 h 376"/>
                  <a:gd name="T50" fmla="*/ 220 w 220"/>
                  <a:gd name="T51" fmla="*/ 376 h 3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 h="376">
                    <a:moveTo>
                      <a:pt x="220" y="150"/>
                    </a:moveTo>
                    <a:lnTo>
                      <a:pt x="220" y="70"/>
                    </a:lnTo>
                    <a:lnTo>
                      <a:pt x="220" y="36"/>
                    </a:lnTo>
                    <a:lnTo>
                      <a:pt x="214" y="12"/>
                    </a:lnTo>
                    <a:lnTo>
                      <a:pt x="198" y="0"/>
                    </a:lnTo>
                    <a:lnTo>
                      <a:pt x="164" y="0"/>
                    </a:lnTo>
                    <a:lnTo>
                      <a:pt x="32" y="0"/>
                    </a:lnTo>
                    <a:lnTo>
                      <a:pt x="6" y="12"/>
                    </a:lnTo>
                    <a:lnTo>
                      <a:pt x="2" y="30"/>
                    </a:lnTo>
                    <a:lnTo>
                      <a:pt x="2" y="314"/>
                    </a:lnTo>
                    <a:lnTo>
                      <a:pt x="0" y="344"/>
                    </a:lnTo>
                    <a:lnTo>
                      <a:pt x="10" y="364"/>
                    </a:lnTo>
                    <a:lnTo>
                      <a:pt x="28" y="376"/>
                    </a:lnTo>
                    <a:lnTo>
                      <a:pt x="140" y="376"/>
                    </a:lnTo>
                    <a:lnTo>
                      <a:pt x="220" y="250"/>
                    </a:lnTo>
                    <a:lnTo>
                      <a:pt x="220" y="136"/>
                    </a:lnTo>
                  </a:path>
                </a:pathLst>
              </a:custGeom>
              <a:solidFill>
                <a:srgbClr val="92D050"/>
              </a:solidFill>
              <a:ln>
                <a:noFill/>
              </a:ln>
            </p:spPr>
            <p:txBody>
              <a:bodyPr/>
              <a:lstStyle/>
              <a:p>
                <a:endParaRPr lang="en-US"/>
              </a:p>
            </p:txBody>
          </p:sp>
        </p:grpSp>
        <p:sp>
          <p:nvSpPr>
            <p:cNvPr id="134" name="Oval 133"/>
            <p:cNvSpPr/>
            <p:nvPr/>
          </p:nvSpPr>
          <p:spPr>
            <a:xfrm rot="21419764">
              <a:off x="4322535" y="5079270"/>
              <a:ext cx="247815" cy="226305"/>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Arc 135"/>
            <p:cNvSpPr/>
            <p:nvPr/>
          </p:nvSpPr>
          <p:spPr>
            <a:xfrm>
              <a:off x="3578200" y="4234680"/>
              <a:ext cx="1188502" cy="1099968"/>
            </a:xfrm>
            <a:prstGeom prst="arc">
              <a:avLst>
                <a:gd name="adj1" fmla="val 14369260"/>
                <a:gd name="adj2" fmla="val 21233769"/>
              </a:avLst>
            </a:prstGeom>
            <a:ln w="952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7" name="AutoShape 74"/>
            <p:cNvSpPr>
              <a:spLocks noChangeArrowheads="1"/>
            </p:cNvSpPr>
            <p:nvPr/>
          </p:nvSpPr>
          <p:spPr bwMode="auto">
            <a:xfrm rot="2765774">
              <a:off x="4978955" y="4444175"/>
              <a:ext cx="248327" cy="391766"/>
            </a:xfrm>
            <a:prstGeom prst="roundRect">
              <a:avLst>
                <a:gd name="adj" fmla="val 16667"/>
              </a:avLst>
            </a:prstGeom>
            <a:solidFill>
              <a:srgbClr val="FFCC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4800" b="1">
                  <a:solidFill>
                    <a:srgbClr val="CC3300"/>
                  </a:solidFill>
                  <a:latin typeface="Arial" panose="020B0604020202020204" pitchFamily="34" charset="0"/>
                  <a:ea typeface="ＭＳ Ｐゴシック" panose="020B0600070205080204" pitchFamily="34" charset="-128"/>
                </a:defRPr>
              </a:lvl1pPr>
              <a:lvl2pPr marL="742950" indent="-285750" eaLnBrk="0" hangingPunct="0">
                <a:defRPr sz="4800" b="1">
                  <a:solidFill>
                    <a:srgbClr val="CC3300"/>
                  </a:solidFill>
                  <a:latin typeface="Arial" panose="020B0604020202020204" pitchFamily="34" charset="0"/>
                  <a:ea typeface="ＭＳ Ｐゴシック" panose="020B0600070205080204" pitchFamily="34" charset="-128"/>
                </a:defRPr>
              </a:lvl2pPr>
              <a:lvl3pPr marL="1143000" indent="-228600" eaLnBrk="0" hangingPunct="0">
                <a:defRPr sz="4800" b="1">
                  <a:solidFill>
                    <a:srgbClr val="CC3300"/>
                  </a:solidFill>
                  <a:latin typeface="Arial" panose="020B0604020202020204" pitchFamily="34" charset="0"/>
                  <a:ea typeface="ＭＳ Ｐゴシック" panose="020B0600070205080204" pitchFamily="34" charset="-128"/>
                </a:defRPr>
              </a:lvl3pPr>
              <a:lvl4pPr marL="1600200" indent="-228600" eaLnBrk="0" hangingPunct="0">
                <a:defRPr sz="4800" b="1">
                  <a:solidFill>
                    <a:srgbClr val="CC3300"/>
                  </a:solidFill>
                  <a:latin typeface="Arial" panose="020B0604020202020204" pitchFamily="34" charset="0"/>
                  <a:ea typeface="ＭＳ Ｐゴシック" panose="020B0600070205080204" pitchFamily="34" charset="-128"/>
                </a:defRPr>
              </a:lvl4pPr>
              <a:lvl5pPr marL="2057400" indent="-228600" eaLnBrk="0" hangingPunct="0">
                <a:defRPr sz="4800" b="1">
                  <a:solidFill>
                    <a:srgbClr val="CC3300"/>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50000"/>
                </a:spcBef>
                <a:spcAft>
                  <a:spcPct val="0"/>
                </a:spcAft>
                <a:defRPr sz="4800" b="1">
                  <a:solidFill>
                    <a:srgbClr val="CC3300"/>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50000"/>
                </a:spcBef>
                <a:spcAft>
                  <a:spcPct val="0"/>
                </a:spcAft>
                <a:defRPr sz="4800" b="1">
                  <a:solidFill>
                    <a:srgbClr val="CC3300"/>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50000"/>
                </a:spcBef>
                <a:spcAft>
                  <a:spcPct val="0"/>
                </a:spcAft>
                <a:defRPr sz="4800" b="1">
                  <a:solidFill>
                    <a:srgbClr val="CC3300"/>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50000"/>
                </a:spcBef>
                <a:spcAft>
                  <a:spcPct val="0"/>
                </a:spcAft>
                <a:defRPr sz="4800" b="1">
                  <a:solidFill>
                    <a:srgbClr val="CC3300"/>
                  </a:solidFill>
                  <a:latin typeface="Arial" panose="020B0604020202020204" pitchFamily="34" charset="0"/>
                  <a:ea typeface="ＭＳ Ｐゴシック" panose="020B0600070205080204" pitchFamily="34" charset="-128"/>
                </a:defRPr>
              </a:lvl9pPr>
            </a:lstStyle>
            <a:p>
              <a:pPr eaLnBrk="1" hangingPunct="1"/>
              <a:endParaRPr lang="fr-CH" altLang="en-US"/>
            </a:p>
          </p:txBody>
        </p:sp>
        <p:grpSp>
          <p:nvGrpSpPr>
            <p:cNvPr id="139" name="Group 138"/>
            <p:cNvGrpSpPr/>
            <p:nvPr/>
          </p:nvGrpSpPr>
          <p:grpSpPr>
            <a:xfrm>
              <a:off x="4684079" y="3815844"/>
              <a:ext cx="1195455" cy="1411001"/>
              <a:chOff x="4737233" y="1883484"/>
              <a:chExt cx="764495" cy="1411001"/>
            </a:xfrm>
          </p:grpSpPr>
          <p:sp>
            <p:nvSpPr>
              <p:cNvPr id="140" name="Arc 139"/>
              <p:cNvSpPr/>
              <p:nvPr/>
            </p:nvSpPr>
            <p:spPr>
              <a:xfrm>
                <a:off x="4737233" y="2582334"/>
                <a:ext cx="749167" cy="712151"/>
              </a:xfrm>
              <a:prstGeom prst="arc">
                <a:avLst>
                  <a:gd name="adj1" fmla="val 17255303"/>
                  <a:gd name="adj2" fmla="val 21233769"/>
                </a:avLst>
              </a:prstGeom>
              <a:ln w="952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 name="Arc 145"/>
              <p:cNvSpPr/>
              <p:nvPr/>
            </p:nvSpPr>
            <p:spPr>
              <a:xfrm flipV="1">
                <a:off x="4752561" y="1883484"/>
                <a:ext cx="749167" cy="712151"/>
              </a:xfrm>
              <a:prstGeom prst="arc">
                <a:avLst>
                  <a:gd name="adj1" fmla="val 17255303"/>
                  <a:gd name="adj2" fmla="val 21233769"/>
                </a:avLst>
              </a:prstGeom>
              <a:ln w="952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31" name="Freeform 65"/>
            <p:cNvSpPr>
              <a:spLocks/>
            </p:cNvSpPr>
            <p:nvPr/>
          </p:nvSpPr>
          <p:spPr bwMode="auto">
            <a:xfrm>
              <a:off x="5831596" y="4025130"/>
              <a:ext cx="146050" cy="209550"/>
            </a:xfrm>
            <a:custGeom>
              <a:avLst/>
              <a:gdLst>
                <a:gd name="T0" fmla="*/ 2147483647 w 86"/>
                <a:gd name="T1" fmla="*/ 0 h 126"/>
                <a:gd name="T2" fmla="*/ 0 w 86"/>
                <a:gd name="T3" fmla="*/ 2147483647 h 126"/>
                <a:gd name="T4" fmla="*/ 2147483647 w 86"/>
                <a:gd name="T5" fmla="*/ 2147483647 h 126"/>
                <a:gd name="T6" fmla="*/ 2147483647 w 86"/>
                <a:gd name="T7" fmla="*/ 2147483647 h 126"/>
                <a:gd name="T8" fmla="*/ 2147483647 w 86"/>
                <a:gd name="T9" fmla="*/ 2147483647 h 126"/>
                <a:gd name="T10" fmla="*/ 2147483647 w 86"/>
                <a:gd name="T11" fmla="*/ 2147483647 h 126"/>
                <a:gd name="T12" fmla="*/ 2147483647 w 86"/>
                <a:gd name="T13" fmla="*/ 0 h 126"/>
                <a:gd name="T14" fmla="*/ 0 60000 65536"/>
                <a:gd name="T15" fmla="*/ 0 60000 65536"/>
                <a:gd name="T16" fmla="*/ 0 60000 65536"/>
                <a:gd name="T17" fmla="*/ 0 60000 65536"/>
                <a:gd name="T18" fmla="*/ 0 60000 65536"/>
                <a:gd name="T19" fmla="*/ 0 60000 65536"/>
                <a:gd name="T20" fmla="*/ 0 60000 65536"/>
                <a:gd name="T21" fmla="*/ 0 w 86"/>
                <a:gd name="T22" fmla="*/ 0 h 126"/>
                <a:gd name="T23" fmla="*/ 86 w 86"/>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126">
                  <a:moveTo>
                    <a:pt x="82" y="0"/>
                  </a:moveTo>
                  <a:lnTo>
                    <a:pt x="0" y="126"/>
                  </a:lnTo>
                  <a:lnTo>
                    <a:pt x="44" y="126"/>
                  </a:lnTo>
                  <a:lnTo>
                    <a:pt x="74" y="116"/>
                  </a:lnTo>
                  <a:lnTo>
                    <a:pt x="86" y="100"/>
                  </a:lnTo>
                  <a:lnTo>
                    <a:pt x="86" y="82"/>
                  </a:lnTo>
                  <a:lnTo>
                    <a:pt x="82" y="0"/>
                  </a:lnTo>
                  <a:close/>
                </a:path>
              </a:pathLst>
            </a:custGeom>
            <a:solidFill>
              <a:srgbClr val="FFC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cxnSp>
          <p:nvCxnSpPr>
            <p:cNvPr id="232" name="Straight Arrow Connector 231"/>
            <p:cNvCxnSpPr/>
            <p:nvPr/>
          </p:nvCxnSpPr>
          <p:spPr>
            <a:xfrm>
              <a:off x="5061651" y="3594012"/>
              <a:ext cx="1" cy="403094"/>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33" name="Picture 2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22171" y="4615374"/>
              <a:ext cx="656492" cy="644557"/>
            </a:xfrm>
            <a:prstGeom prst="rect">
              <a:avLst/>
            </a:prstGeom>
          </p:spPr>
        </p:pic>
        <p:pic>
          <p:nvPicPr>
            <p:cNvPr id="234" name="Picture 2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541741">
              <a:off x="1350214" y="4211678"/>
              <a:ext cx="250094" cy="573465"/>
            </a:xfrm>
            <a:prstGeom prst="rect">
              <a:avLst/>
            </a:prstGeom>
          </p:spPr>
        </p:pic>
        <p:pic>
          <p:nvPicPr>
            <p:cNvPr id="235" name="Picture 2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629131" y="4249446"/>
              <a:ext cx="270606" cy="573465"/>
            </a:xfrm>
            <a:prstGeom prst="rect">
              <a:avLst/>
            </a:prstGeom>
          </p:spPr>
        </p:pic>
        <p:sp>
          <p:nvSpPr>
            <p:cNvPr id="236" name="Freeform 65"/>
            <p:cNvSpPr>
              <a:spLocks/>
            </p:cNvSpPr>
            <p:nvPr/>
          </p:nvSpPr>
          <p:spPr bwMode="auto">
            <a:xfrm>
              <a:off x="5983996" y="4177530"/>
              <a:ext cx="146050" cy="209550"/>
            </a:xfrm>
            <a:custGeom>
              <a:avLst/>
              <a:gdLst>
                <a:gd name="T0" fmla="*/ 2147483647 w 86"/>
                <a:gd name="T1" fmla="*/ 0 h 126"/>
                <a:gd name="T2" fmla="*/ 0 w 86"/>
                <a:gd name="T3" fmla="*/ 2147483647 h 126"/>
                <a:gd name="T4" fmla="*/ 2147483647 w 86"/>
                <a:gd name="T5" fmla="*/ 2147483647 h 126"/>
                <a:gd name="T6" fmla="*/ 2147483647 w 86"/>
                <a:gd name="T7" fmla="*/ 2147483647 h 126"/>
                <a:gd name="T8" fmla="*/ 2147483647 w 86"/>
                <a:gd name="T9" fmla="*/ 2147483647 h 126"/>
                <a:gd name="T10" fmla="*/ 2147483647 w 86"/>
                <a:gd name="T11" fmla="*/ 2147483647 h 126"/>
                <a:gd name="T12" fmla="*/ 2147483647 w 86"/>
                <a:gd name="T13" fmla="*/ 0 h 126"/>
                <a:gd name="T14" fmla="*/ 0 60000 65536"/>
                <a:gd name="T15" fmla="*/ 0 60000 65536"/>
                <a:gd name="T16" fmla="*/ 0 60000 65536"/>
                <a:gd name="T17" fmla="*/ 0 60000 65536"/>
                <a:gd name="T18" fmla="*/ 0 60000 65536"/>
                <a:gd name="T19" fmla="*/ 0 60000 65536"/>
                <a:gd name="T20" fmla="*/ 0 60000 65536"/>
                <a:gd name="T21" fmla="*/ 0 w 86"/>
                <a:gd name="T22" fmla="*/ 0 h 126"/>
                <a:gd name="T23" fmla="*/ 86 w 86"/>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126">
                  <a:moveTo>
                    <a:pt x="82" y="0"/>
                  </a:moveTo>
                  <a:lnTo>
                    <a:pt x="0" y="126"/>
                  </a:lnTo>
                  <a:lnTo>
                    <a:pt x="44" y="126"/>
                  </a:lnTo>
                  <a:lnTo>
                    <a:pt x="74" y="116"/>
                  </a:lnTo>
                  <a:lnTo>
                    <a:pt x="86" y="100"/>
                  </a:lnTo>
                  <a:lnTo>
                    <a:pt x="86" y="82"/>
                  </a:lnTo>
                  <a:lnTo>
                    <a:pt x="82" y="0"/>
                  </a:lnTo>
                  <a:close/>
                </a:path>
              </a:pathLst>
            </a:custGeom>
            <a:solidFill>
              <a:srgbClr val="6699FF"/>
            </a:solidFill>
            <a:ln>
              <a:noFill/>
            </a:ln>
          </p:spPr>
          <p:txBody>
            <a:bodyPr/>
            <a:lstStyle/>
            <a:p>
              <a:endParaRPr lang="en-US"/>
            </a:p>
          </p:txBody>
        </p:sp>
        <p:grpSp>
          <p:nvGrpSpPr>
            <p:cNvPr id="237" name="Group 236"/>
            <p:cNvGrpSpPr/>
            <p:nvPr/>
          </p:nvGrpSpPr>
          <p:grpSpPr>
            <a:xfrm rot="292868">
              <a:off x="6067125" y="4967222"/>
              <a:ext cx="227515" cy="402117"/>
              <a:chOff x="5349335" y="3068393"/>
              <a:chExt cx="227515" cy="402117"/>
            </a:xfrm>
            <a:solidFill>
              <a:srgbClr val="6699FF"/>
            </a:solidFill>
          </p:grpSpPr>
          <p:sp>
            <p:nvSpPr>
              <p:cNvPr id="238" name="Freeform 139"/>
              <p:cNvSpPr>
                <a:spLocks/>
              </p:cNvSpPr>
              <p:nvPr/>
            </p:nvSpPr>
            <p:spPr bwMode="auto">
              <a:xfrm rot="198363" flipV="1">
                <a:off x="5349335" y="3068393"/>
                <a:ext cx="227515" cy="347240"/>
              </a:xfrm>
              <a:custGeom>
                <a:avLst/>
                <a:gdLst>
                  <a:gd name="T0" fmla="*/ 2147483647 w 220"/>
                  <a:gd name="T1" fmla="*/ 2147483647 h 376"/>
                  <a:gd name="T2" fmla="*/ 2147483647 w 220"/>
                  <a:gd name="T3" fmla="*/ 2147483647 h 376"/>
                  <a:gd name="T4" fmla="*/ 2147483647 w 220"/>
                  <a:gd name="T5" fmla="*/ 2147483647 h 376"/>
                  <a:gd name="T6" fmla="*/ 2147483647 w 220"/>
                  <a:gd name="T7" fmla="*/ 2147483647 h 376"/>
                  <a:gd name="T8" fmla="*/ 2147483647 w 220"/>
                  <a:gd name="T9" fmla="*/ 0 h 376"/>
                  <a:gd name="T10" fmla="*/ 2147483647 w 220"/>
                  <a:gd name="T11" fmla="*/ 0 h 376"/>
                  <a:gd name="T12" fmla="*/ 2147483647 w 220"/>
                  <a:gd name="T13" fmla="*/ 0 h 376"/>
                  <a:gd name="T14" fmla="*/ 2147483647 w 220"/>
                  <a:gd name="T15" fmla="*/ 2147483647 h 376"/>
                  <a:gd name="T16" fmla="*/ 2147483647 w 220"/>
                  <a:gd name="T17" fmla="*/ 2147483647 h 376"/>
                  <a:gd name="T18" fmla="*/ 2147483647 w 220"/>
                  <a:gd name="T19" fmla="*/ 2147483647 h 376"/>
                  <a:gd name="T20" fmla="*/ 0 w 220"/>
                  <a:gd name="T21" fmla="*/ 2147483647 h 376"/>
                  <a:gd name="T22" fmla="*/ 2147483647 w 220"/>
                  <a:gd name="T23" fmla="*/ 2147483647 h 376"/>
                  <a:gd name="T24" fmla="*/ 2147483647 w 220"/>
                  <a:gd name="T25" fmla="*/ 2147483647 h 376"/>
                  <a:gd name="T26" fmla="*/ 2147483647 w 220"/>
                  <a:gd name="T27" fmla="*/ 2147483647 h 376"/>
                  <a:gd name="T28" fmla="*/ 2147483647 w 220"/>
                  <a:gd name="T29" fmla="*/ 2147483647 h 376"/>
                  <a:gd name="T30" fmla="*/ 2147483647 w 220"/>
                  <a:gd name="T31" fmla="*/ 2147483647 h 3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
                  <a:gd name="T49" fmla="*/ 0 h 376"/>
                  <a:gd name="T50" fmla="*/ 220 w 220"/>
                  <a:gd name="T51" fmla="*/ 376 h 3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 h="376">
                    <a:moveTo>
                      <a:pt x="220" y="150"/>
                    </a:moveTo>
                    <a:lnTo>
                      <a:pt x="220" y="70"/>
                    </a:lnTo>
                    <a:lnTo>
                      <a:pt x="220" y="36"/>
                    </a:lnTo>
                    <a:lnTo>
                      <a:pt x="214" y="12"/>
                    </a:lnTo>
                    <a:lnTo>
                      <a:pt x="198" y="0"/>
                    </a:lnTo>
                    <a:lnTo>
                      <a:pt x="164" y="0"/>
                    </a:lnTo>
                    <a:lnTo>
                      <a:pt x="32" y="0"/>
                    </a:lnTo>
                    <a:lnTo>
                      <a:pt x="6" y="12"/>
                    </a:lnTo>
                    <a:lnTo>
                      <a:pt x="2" y="30"/>
                    </a:lnTo>
                    <a:lnTo>
                      <a:pt x="2" y="314"/>
                    </a:lnTo>
                    <a:lnTo>
                      <a:pt x="0" y="344"/>
                    </a:lnTo>
                    <a:lnTo>
                      <a:pt x="10" y="364"/>
                    </a:lnTo>
                    <a:lnTo>
                      <a:pt x="28" y="376"/>
                    </a:lnTo>
                    <a:lnTo>
                      <a:pt x="140" y="376"/>
                    </a:lnTo>
                    <a:lnTo>
                      <a:pt x="220" y="250"/>
                    </a:lnTo>
                    <a:lnTo>
                      <a:pt x="220" y="136"/>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9" name="Line 121"/>
              <p:cNvSpPr>
                <a:spLocks noChangeShapeType="1"/>
              </p:cNvSpPr>
              <p:nvPr/>
            </p:nvSpPr>
            <p:spPr bwMode="auto">
              <a:xfrm rot="167821">
                <a:off x="5392348" y="3415531"/>
                <a:ext cx="0" cy="54979"/>
              </a:xfrm>
              <a:prstGeom prst="line">
                <a:avLst/>
              </a:prstGeom>
              <a:grpFill/>
              <a:ln w="28575">
                <a:solidFill>
                  <a:schemeClr val="tx1"/>
                </a:solidFill>
                <a:round/>
                <a:headEnd/>
                <a:tailEnd/>
              </a:ln>
              <a:extLst/>
            </p:spPr>
            <p:txBody>
              <a:bodyPr/>
              <a:lstStyle/>
              <a:p>
                <a:endParaRPr lang="en-US"/>
              </a:p>
            </p:txBody>
          </p:sp>
        </p:grpSp>
        <p:pic>
          <p:nvPicPr>
            <p:cNvPr id="240" name="Picture 44" descr="palete_membrane_cur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130" y="5103619"/>
              <a:ext cx="6012376" cy="741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1" name="Picture 2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4437308">
              <a:off x="7044383" y="3842376"/>
              <a:ext cx="192142" cy="371183"/>
            </a:xfrm>
            <a:prstGeom prst="rect">
              <a:avLst/>
            </a:prstGeom>
          </p:spPr>
        </p:pic>
        <p:pic>
          <p:nvPicPr>
            <p:cNvPr id="242" name="Picture 2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2770886">
              <a:off x="7293519" y="4147475"/>
              <a:ext cx="192142" cy="371183"/>
            </a:xfrm>
            <a:prstGeom prst="rect">
              <a:avLst/>
            </a:prstGeom>
          </p:spPr>
        </p:pic>
        <p:sp>
          <p:nvSpPr>
            <p:cNvPr id="243" name="Freeform 65"/>
            <p:cNvSpPr>
              <a:spLocks/>
            </p:cNvSpPr>
            <p:nvPr/>
          </p:nvSpPr>
          <p:spPr bwMode="auto">
            <a:xfrm rot="1856536">
              <a:off x="6884065" y="3986209"/>
              <a:ext cx="146050" cy="209550"/>
            </a:xfrm>
            <a:custGeom>
              <a:avLst/>
              <a:gdLst>
                <a:gd name="T0" fmla="*/ 2147483647 w 86"/>
                <a:gd name="T1" fmla="*/ 0 h 126"/>
                <a:gd name="T2" fmla="*/ 0 w 86"/>
                <a:gd name="T3" fmla="*/ 2147483647 h 126"/>
                <a:gd name="T4" fmla="*/ 2147483647 w 86"/>
                <a:gd name="T5" fmla="*/ 2147483647 h 126"/>
                <a:gd name="T6" fmla="*/ 2147483647 w 86"/>
                <a:gd name="T7" fmla="*/ 2147483647 h 126"/>
                <a:gd name="T8" fmla="*/ 2147483647 w 86"/>
                <a:gd name="T9" fmla="*/ 2147483647 h 126"/>
                <a:gd name="T10" fmla="*/ 2147483647 w 86"/>
                <a:gd name="T11" fmla="*/ 2147483647 h 126"/>
                <a:gd name="T12" fmla="*/ 2147483647 w 86"/>
                <a:gd name="T13" fmla="*/ 0 h 126"/>
                <a:gd name="T14" fmla="*/ 0 60000 65536"/>
                <a:gd name="T15" fmla="*/ 0 60000 65536"/>
                <a:gd name="T16" fmla="*/ 0 60000 65536"/>
                <a:gd name="T17" fmla="*/ 0 60000 65536"/>
                <a:gd name="T18" fmla="*/ 0 60000 65536"/>
                <a:gd name="T19" fmla="*/ 0 60000 65536"/>
                <a:gd name="T20" fmla="*/ 0 60000 65536"/>
                <a:gd name="T21" fmla="*/ 0 w 86"/>
                <a:gd name="T22" fmla="*/ 0 h 126"/>
                <a:gd name="T23" fmla="*/ 86 w 86"/>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126">
                  <a:moveTo>
                    <a:pt x="82" y="0"/>
                  </a:moveTo>
                  <a:lnTo>
                    <a:pt x="0" y="126"/>
                  </a:lnTo>
                  <a:lnTo>
                    <a:pt x="44" y="126"/>
                  </a:lnTo>
                  <a:lnTo>
                    <a:pt x="74" y="116"/>
                  </a:lnTo>
                  <a:lnTo>
                    <a:pt x="86" y="100"/>
                  </a:lnTo>
                  <a:lnTo>
                    <a:pt x="86" y="82"/>
                  </a:lnTo>
                  <a:lnTo>
                    <a:pt x="82" y="0"/>
                  </a:lnTo>
                  <a:close/>
                </a:path>
              </a:pathLst>
            </a:custGeom>
            <a:solidFill>
              <a:srgbClr val="FFC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4" name="Freeform 65"/>
            <p:cNvSpPr>
              <a:spLocks/>
            </p:cNvSpPr>
            <p:nvPr/>
          </p:nvSpPr>
          <p:spPr bwMode="auto">
            <a:xfrm>
              <a:off x="7178572" y="4352941"/>
              <a:ext cx="146050" cy="209550"/>
            </a:xfrm>
            <a:custGeom>
              <a:avLst/>
              <a:gdLst>
                <a:gd name="T0" fmla="*/ 2147483647 w 86"/>
                <a:gd name="T1" fmla="*/ 0 h 126"/>
                <a:gd name="T2" fmla="*/ 0 w 86"/>
                <a:gd name="T3" fmla="*/ 2147483647 h 126"/>
                <a:gd name="T4" fmla="*/ 2147483647 w 86"/>
                <a:gd name="T5" fmla="*/ 2147483647 h 126"/>
                <a:gd name="T6" fmla="*/ 2147483647 w 86"/>
                <a:gd name="T7" fmla="*/ 2147483647 h 126"/>
                <a:gd name="T8" fmla="*/ 2147483647 w 86"/>
                <a:gd name="T9" fmla="*/ 2147483647 h 126"/>
                <a:gd name="T10" fmla="*/ 2147483647 w 86"/>
                <a:gd name="T11" fmla="*/ 2147483647 h 126"/>
                <a:gd name="T12" fmla="*/ 2147483647 w 86"/>
                <a:gd name="T13" fmla="*/ 0 h 126"/>
                <a:gd name="T14" fmla="*/ 0 60000 65536"/>
                <a:gd name="T15" fmla="*/ 0 60000 65536"/>
                <a:gd name="T16" fmla="*/ 0 60000 65536"/>
                <a:gd name="T17" fmla="*/ 0 60000 65536"/>
                <a:gd name="T18" fmla="*/ 0 60000 65536"/>
                <a:gd name="T19" fmla="*/ 0 60000 65536"/>
                <a:gd name="T20" fmla="*/ 0 60000 65536"/>
                <a:gd name="T21" fmla="*/ 0 w 86"/>
                <a:gd name="T22" fmla="*/ 0 h 126"/>
                <a:gd name="T23" fmla="*/ 86 w 86"/>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126">
                  <a:moveTo>
                    <a:pt x="82" y="0"/>
                  </a:moveTo>
                  <a:lnTo>
                    <a:pt x="0" y="126"/>
                  </a:lnTo>
                  <a:lnTo>
                    <a:pt x="44" y="126"/>
                  </a:lnTo>
                  <a:lnTo>
                    <a:pt x="74" y="116"/>
                  </a:lnTo>
                  <a:lnTo>
                    <a:pt x="86" y="100"/>
                  </a:lnTo>
                  <a:lnTo>
                    <a:pt x="86" y="82"/>
                  </a:lnTo>
                  <a:lnTo>
                    <a:pt x="82" y="0"/>
                  </a:lnTo>
                  <a:close/>
                </a:path>
              </a:pathLst>
            </a:custGeom>
            <a:solidFill>
              <a:srgbClr val="6699FF"/>
            </a:solidFill>
            <a:ln>
              <a:noFill/>
            </a:ln>
          </p:spPr>
          <p:txBody>
            <a:bodyPr/>
            <a:lstStyle/>
            <a:p>
              <a:endParaRPr lang="en-US"/>
            </a:p>
          </p:txBody>
        </p:sp>
        <p:sp>
          <p:nvSpPr>
            <p:cNvPr id="245" name="AutoShape 74"/>
            <p:cNvSpPr>
              <a:spLocks noChangeArrowheads="1"/>
            </p:cNvSpPr>
            <p:nvPr/>
          </p:nvSpPr>
          <p:spPr bwMode="auto">
            <a:xfrm rot="5400000">
              <a:off x="5174669" y="3032269"/>
              <a:ext cx="248327" cy="391766"/>
            </a:xfrm>
            <a:prstGeom prst="roundRect">
              <a:avLst>
                <a:gd name="adj" fmla="val 16667"/>
              </a:avLst>
            </a:prstGeom>
            <a:solidFill>
              <a:srgbClr val="6699FF"/>
            </a:solidFill>
            <a:ln>
              <a:noFill/>
            </a:ln>
          </p:spPr>
          <p:txBody>
            <a:bodyPr wrap="none" anchor="ctr"/>
            <a:lstStyle>
              <a:lvl1pPr eaLnBrk="0" hangingPunct="0">
                <a:defRPr sz="4800" b="1">
                  <a:solidFill>
                    <a:srgbClr val="CC3300"/>
                  </a:solidFill>
                  <a:latin typeface="Arial" panose="020B0604020202020204" pitchFamily="34" charset="0"/>
                  <a:ea typeface="ＭＳ Ｐゴシック" panose="020B0600070205080204" pitchFamily="34" charset="-128"/>
                </a:defRPr>
              </a:lvl1pPr>
              <a:lvl2pPr marL="742950" indent="-285750" eaLnBrk="0" hangingPunct="0">
                <a:defRPr sz="4800" b="1">
                  <a:solidFill>
                    <a:srgbClr val="CC3300"/>
                  </a:solidFill>
                  <a:latin typeface="Arial" panose="020B0604020202020204" pitchFamily="34" charset="0"/>
                  <a:ea typeface="ＭＳ Ｐゴシック" panose="020B0600070205080204" pitchFamily="34" charset="-128"/>
                </a:defRPr>
              </a:lvl2pPr>
              <a:lvl3pPr marL="1143000" indent="-228600" eaLnBrk="0" hangingPunct="0">
                <a:defRPr sz="4800" b="1">
                  <a:solidFill>
                    <a:srgbClr val="CC3300"/>
                  </a:solidFill>
                  <a:latin typeface="Arial" panose="020B0604020202020204" pitchFamily="34" charset="0"/>
                  <a:ea typeface="ＭＳ Ｐゴシック" panose="020B0600070205080204" pitchFamily="34" charset="-128"/>
                </a:defRPr>
              </a:lvl3pPr>
              <a:lvl4pPr marL="1600200" indent="-228600" eaLnBrk="0" hangingPunct="0">
                <a:defRPr sz="4800" b="1">
                  <a:solidFill>
                    <a:srgbClr val="CC3300"/>
                  </a:solidFill>
                  <a:latin typeface="Arial" panose="020B0604020202020204" pitchFamily="34" charset="0"/>
                  <a:ea typeface="ＭＳ Ｐゴシック" panose="020B0600070205080204" pitchFamily="34" charset="-128"/>
                </a:defRPr>
              </a:lvl4pPr>
              <a:lvl5pPr marL="2057400" indent="-228600" eaLnBrk="0" hangingPunct="0">
                <a:defRPr sz="4800" b="1">
                  <a:solidFill>
                    <a:srgbClr val="CC3300"/>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50000"/>
                </a:spcBef>
                <a:spcAft>
                  <a:spcPct val="0"/>
                </a:spcAft>
                <a:defRPr sz="4800" b="1">
                  <a:solidFill>
                    <a:srgbClr val="CC3300"/>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50000"/>
                </a:spcBef>
                <a:spcAft>
                  <a:spcPct val="0"/>
                </a:spcAft>
                <a:defRPr sz="4800" b="1">
                  <a:solidFill>
                    <a:srgbClr val="CC3300"/>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50000"/>
                </a:spcBef>
                <a:spcAft>
                  <a:spcPct val="0"/>
                </a:spcAft>
                <a:defRPr sz="4800" b="1">
                  <a:solidFill>
                    <a:srgbClr val="CC3300"/>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50000"/>
                </a:spcBef>
                <a:spcAft>
                  <a:spcPct val="0"/>
                </a:spcAft>
                <a:defRPr sz="4800" b="1">
                  <a:solidFill>
                    <a:srgbClr val="CC3300"/>
                  </a:solidFill>
                  <a:latin typeface="Arial" panose="020B0604020202020204" pitchFamily="34" charset="0"/>
                  <a:ea typeface="ＭＳ Ｐゴシック" panose="020B0600070205080204" pitchFamily="34" charset="-128"/>
                </a:defRPr>
              </a:lvl9pPr>
            </a:lstStyle>
            <a:p>
              <a:pPr eaLnBrk="1" hangingPunct="1"/>
              <a:endParaRPr lang="fr-CH" altLang="en-US"/>
            </a:p>
          </p:txBody>
        </p:sp>
        <p:sp>
          <p:nvSpPr>
            <p:cNvPr id="246" name="AutoShape 74"/>
            <p:cNvSpPr>
              <a:spLocks noChangeArrowheads="1"/>
            </p:cNvSpPr>
            <p:nvPr/>
          </p:nvSpPr>
          <p:spPr bwMode="auto">
            <a:xfrm rot="5400000">
              <a:off x="4930465" y="3156433"/>
              <a:ext cx="248327" cy="391766"/>
            </a:xfrm>
            <a:prstGeom prst="roundRect">
              <a:avLst>
                <a:gd name="adj" fmla="val 16667"/>
              </a:avLst>
            </a:prstGeom>
            <a:solidFill>
              <a:srgbClr val="FFCC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4800" b="1">
                  <a:solidFill>
                    <a:srgbClr val="CC3300"/>
                  </a:solidFill>
                  <a:latin typeface="Arial" panose="020B0604020202020204" pitchFamily="34" charset="0"/>
                  <a:ea typeface="ＭＳ Ｐゴシック" panose="020B0600070205080204" pitchFamily="34" charset="-128"/>
                </a:defRPr>
              </a:lvl1pPr>
              <a:lvl2pPr marL="742950" indent="-285750" eaLnBrk="0" hangingPunct="0">
                <a:defRPr sz="4800" b="1">
                  <a:solidFill>
                    <a:srgbClr val="CC3300"/>
                  </a:solidFill>
                  <a:latin typeface="Arial" panose="020B0604020202020204" pitchFamily="34" charset="0"/>
                  <a:ea typeface="ＭＳ Ｐゴシック" panose="020B0600070205080204" pitchFamily="34" charset="-128"/>
                </a:defRPr>
              </a:lvl2pPr>
              <a:lvl3pPr marL="1143000" indent="-228600" eaLnBrk="0" hangingPunct="0">
                <a:defRPr sz="4800" b="1">
                  <a:solidFill>
                    <a:srgbClr val="CC3300"/>
                  </a:solidFill>
                  <a:latin typeface="Arial" panose="020B0604020202020204" pitchFamily="34" charset="0"/>
                  <a:ea typeface="ＭＳ Ｐゴシック" panose="020B0600070205080204" pitchFamily="34" charset="-128"/>
                </a:defRPr>
              </a:lvl3pPr>
              <a:lvl4pPr marL="1600200" indent="-228600" eaLnBrk="0" hangingPunct="0">
                <a:defRPr sz="4800" b="1">
                  <a:solidFill>
                    <a:srgbClr val="CC3300"/>
                  </a:solidFill>
                  <a:latin typeface="Arial" panose="020B0604020202020204" pitchFamily="34" charset="0"/>
                  <a:ea typeface="ＭＳ Ｐゴシック" panose="020B0600070205080204" pitchFamily="34" charset="-128"/>
                </a:defRPr>
              </a:lvl4pPr>
              <a:lvl5pPr marL="2057400" indent="-228600" eaLnBrk="0" hangingPunct="0">
                <a:defRPr sz="4800" b="1">
                  <a:solidFill>
                    <a:srgbClr val="CC3300"/>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50000"/>
                </a:spcBef>
                <a:spcAft>
                  <a:spcPct val="0"/>
                </a:spcAft>
                <a:defRPr sz="4800" b="1">
                  <a:solidFill>
                    <a:srgbClr val="CC3300"/>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50000"/>
                </a:spcBef>
                <a:spcAft>
                  <a:spcPct val="0"/>
                </a:spcAft>
                <a:defRPr sz="4800" b="1">
                  <a:solidFill>
                    <a:srgbClr val="CC3300"/>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50000"/>
                </a:spcBef>
                <a:spcAft>
                  <a:spcPct val="0"/>
                </a:spcAft>
                <a:defRPr sz="4800" b="1">
                  <a:solidFill>
                    <a:srgbClr val="CC3300"/>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50000"/>
                </a:spcBef>
                <a:spcAft>
                  <a:spcPct val="0"/>
                </a:spcAft>
                <a:defRPr sz="4800" b="1">
                  <a:solidFill>
                    <a:srgbClr val="CC3300"/>
                  </a:solidFill>
                  <a:latin typeface="Arial" panose="020B0604020202020204" pitchFamily="34" charset="0"/>
                  <a:ea typeface="ＭＳ Ｐゴシック" panose="020B0600070205080204" pitchFamily="34" charset="-128"/>
                </a:defRPr>
              </a:lvl9pPr>
            </a:lstStyle>
            <a:p>
              <a:pPr eaLnBrk="1" hangingPunct="1"/>
              <a:endParaRPr lang="fr-CH" altLang="en-US"/>
            </a:p>
          </p:txBody>
        </p:sp>
        <p:sp>
          <p:nvSpPr>
            <p:cNvPr id="247" name="TextBox 246"/>
            <p:cNvSpPr txBox="1"/>
            <p:nvPr/>
          </p:nvSpPr>
          <p:spPr>
            <a:xfrm>
              <a:off x="4856062" y="3185818"/>
              <a:ext cx="372218" cy="307777"/>
            </a:xfrm>
            <a:prstGeom prst="rect">
              <a:avLst/>
            </a:prstGeom>
            <a:noFill/>
          </p:spPr>
          <p:txBody>
            <a:bodyPr wrap="none" rtlCol="0">
              <a:spAutoFit/>
            </a:bodyPr>
            <a:lstStyle/>
            <a:p>
              <a:r>
                <a:rPr lang="en-US" sz="1400" dirty="0" smtClean="0"/>
                <a:t>C3</a:t>
              </a:r>
              <a:endParaRPr lang="en-US" sz="1400" dirty="0"/>
            </a:p>
          </p:txBody>
        </p:sp>
        <p:sp>
          <p:nvSpPr>
            <p:cNvPr id="248" name="TextBox 247"/>
            <p:cNvSpPr txBox="1"/>
            <p:nvPr/>
          </p:nvSpPr>
          <p:spPr>
            <a:xfrm>
              <a:off x="5117797" y="3043486"/>
              <a:ext cx="372218" cy="307777"/>
            </a:xfrm>
            <a:prstGeom prst="rect">
              <a:avLst/>
            </a:prstGeom>
            <a:noFill/>
          </p:spPr>
          <p:txBody>
            <a:bodyPr wrap="none" rtlCol="0">
              <a:spAutoFit/>
            </a:bodyPr>
            <a:lstStyle/>
            <a:p>
              <a:r>
                <a:rPr lang="en-US" sz="1400" dirty="0" smtClean="0"/>
                <a:t>C5</a:t>
              </a:r>
              <a:endParaRPr lang="en-US" sz="1400" dirty="0"/>
            </a:p>
          </p:txBody>
        </p:sp>
        <p:sp>
          <p:nvSpPr>
            <p:cNvPr id="249" name="TextBox 248"/>
            <p:cNvSpPr txBox="1"/>
            <p:nvPr/>
          </p:nvSpPr>
          <p:spPr>
            <a:xfrm rot="16682375">
              <a:off x="5559519" y="4952892"/>
              <a:ext cx="466794" cy="307777"/>
            </a:xfrm>
            <a:prstGeom prst="rect">
              <a:avLst/>
            </a:prstGeom>
            <a:noFill/>
          </p:spPr>
          <p:txBody>
            <a:bodyPr wrap="none" rtlCol="0">
              <a:spAutoFit/>
            </a:bodyPr>
            <a:lstStyle/>
            <a:p>
              <a:r>
                <a:rPr lang="en-US" sz="1400" dirty="0" smtClean="0"/>
                <a:t>C3b</a:t>
              </a:r>
              <a:endParaRPr lang="en-US" sz="1400" dirty="0"/>
            </a:p>
          </p:txBody>
        </p:sp>
        <p:sp>
          <p:nvSpPr>
            <p:cNvPr id="256" name="TextBox 255"/>
            <p:cNvSpPr txBox="1"/>
            <p:nvPr/>
          </p:nvSpPr>
          <p:spPr>
            <a:xfrm rot="16682375">
              <a:off x="5923980" y="4974214"/>
              <a:ext cx="466794" cy="307777"/>
            </a:xfrm>
            <a:prstGeom prst="rect">
              <a:avLst/>
            </a:prstGeom>
            <a:noFill/>
          </p:spPr>
          <p:txBody>
            <a:bodyPr wrap="none" rtlCol="0">
              <a:spAutoFit/>
            </a:bodyPr>
            <a:lstStyle/>
            <a:p>
              <a:r>
                <a:rPr lang="en-US" sz="1400" dirty="0" smtClean="0"/>
                <a:t>C5b</a:t>
              </a:r>
              <a:endParaRPr lang="en-US" sz="1400" dirty="0"/>
            </a:p>
          </p:txBody>
        </p:sp>
        <p:sp>
          <p:nvSpPr>
            <p:cNvPr id="257" name="TextBox 256"/>
            <p:cNvSpPr txBox="1"/>
            <p:nvPr/>
          </p:nvSpPr>
          <p:spPr>
            <a:xfrm>
              <a:off x="3554538" y="3941669"/>
              <a:ext cx="372218" cy="307777"/>
            </a:xfrm>
            <a:prstGeom prst="rect">
              <a:avLst/>
            </a:prstGeom>
            <a:noFill/>
          </p:spPr>
          <p:txBody>
            <a:bodyPr wrap="none" rtlCol="0">
              <a:spAutoFit/>
            </a:bodyPr>
            <a:lstStyle/>
            <a:p>
              <a:r>
                <a:rPr lang="en-US" sz="1400" dirty="0" smtClean="0"/>
                <a:t>C1</a:t>
              </a:r>
              <a:endParaRPr lang="en-US" sz="1400" dirty="0"/>
            </a:p>
          </p:txBody>
        </p:sp>
        <p:sp>
          <p:nvSpPr>
            <p:cNvPr id="258" name="TextBox 257"/>
            <p:cNvSpPr txBox="1"/>
            <p:nvPr/>
          </p:nvSpPr>
          <p:spPr>
            <a:xfrm>
              <a:off x="4520809" y="5736490"/>
              <a:ext cx="982640" cy="307777"/>
            </a:xfrm>
            <a:prstGeom prst="rect">
              <a:avLst/>
            </a:prstGeom>
            <a:noFill/>
          </p:spPr>
          <p:txBody>
            <a:bodyPr wrap="none" rtlCol="0">
              <a:spAutoFit/>
            </a:bodyPr>
            <a:lstStyle/>
            <a:p>
              <a:pPr algn="ctr"/>
              <a:r>
                <a:rPr lang="en-US" sz="1400" dirty="0" smtClean="0"/>
                <a:t>convertase</a:t>
              </a:r>
            </a:p>
          </p:txBody>
        </p:sp>
        <p:sp>
          <p:nvSpPr>
            <p:cNvPr id="259" name="TextBox 258"/>
            <p:cNvSpPr txBox="1"/>
            <p:nvPr/>
          </p:nvSpPr>
          <p:spPr>
            <a:xfrm>
              <a:off x="5711284" y="3787780"/>
              <a:ext cx="458780" cy="307777"/>
            </a:xfrm>
            <a:prstGeom prst="rect">
              <a:avLst/>
            </a:prstGeom>
            <a:noFill/>
          </p:spPr>
          <p:txBody>
            <a:bodyPr wrap="none" rtlCol="0">
              <a:spAutoFit/>
            </a:bodyPr>
            <a:lstStyle/>
            <a:p>
              <a:r>
                <a:rPr lang="en-US" sz="1400" dirty="0" smtClean="0"/>
                <a:t>C3a</a:t>
              </a:r>
              <a:endParaRPr lang="en-US" sz="1400" dirty="0"/>
            </a:p>
          </p:txBody>
        </p:sp>
        <p:sp>
          <p:nvSpPr>
            <p:cNvPr id="266" name="TextBox 265"/>
            <p:cNvSpPr txBox="1"/>
            <p:nvPr/>
          </p:nvSpPr>
          <p:spPr>
            <a:xfrm>
              <a:off x="5862996" y="4360805"/>
              <a:ext cx="458780" cy="307777"/>
            </a:xfrm>
            <a:prstGeom prst="rect">
              <a:avLst/>
            </a:prstGeom>
            <a:noFill/>
          </p:spPr>
          <p:txBody>
            <a:bodyPr wrap="none" rtlCol="0">
              <a:spAutoFit/>
            </a:bodyPr>
            <a:lstStyle/>
            <a:p>
              <a:r>
                <a:rPr lang="en-US" sz="1400" dirty="0" smtClean="0"/>
                <a:t>C5a</a:t>
              </a:r>
              <a:endParaRPr lang="en-US" sz="1400" dirty="0"/>
            </a:p>
          </p:txBody>
        </p:sp>
        <p:cxnSp>
          <p:nvCxnSpPr>
            <p:cNvPr id="269" name="Straight Arrow Connector 268"/>
            <p:cNvCxnSpPr/>
            <p:nvPr/>
          </p:nvCxnSpPr>
          <p:spPr>
            <a:xfrm rot="16200000">
              <a:off x="6388013" y="3949446"/>
              <a:ext cx="1" cy="403094"/>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71" name="Picture 2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857825">
              <a:off x="317942" y="2895286"/>
              <a:ext cx="1521441" cy="1570519"/>
            </a:xfrm>
            <a:prstGeom prst="rect">
              <a:avLst/>
            </a:prstGeom>
          </p:spPr>
        </p:pic>
        <p:pic>
          <p:nvPicPr>
            <p:cNvPr id="274" name="Picture 27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857825">
              <a:off x="7082155" y="2848661"/>
              <a:ext cx="1521441" cy="1570519"/>
            </a:xfrm>
            <a:prstGeom prst="rect">
              <a:avLst/>
            </a:prstGeom>
          </p:spPr>
        </p:pic>
        <p:grpSp>
          <p:nvGrpSpPr>
            <p:cNvPr id="275" name="Group 274"/>
            <p:cNvGrpSpPr/>
            <p:nvPr/>
          </p:nvGrpSpPr>
          <p:grpSpPr>
            <a:xfrm>
              <a:off x="8140537" y="2621619"/>
              <a:ext cx="1099968" cy="1379506"/>
              <a:chOff x="7839067" y="743712"/>
              <a:chExt cx="1099968" cy="1379506"/>
            </a:xfrm>
          </p:grpSpPr>
          <p:sp>
            <p:nvSpPr>
              <p:cNvPr id="276" name="Arc 275"/>
              <p:cNvSpPr/>
              <p:nvPr/>
            </p:nvSpPr>
            <p:spPr>
              <a:xfrm rot="16745470">
                <a:off x="7794800" y="978983"/>
                <a:ext cx="1188502" cy="1099968"/>
              </a:xfrm>
              <a:prstGeom prst="arc">
                <a:avLst>
                  <a:gd name="adj1" fmla="val 18488573"/>
                  <a:gd name="adj2" fmla="val 21233769"/>
                </a:avLst>
              </a:prstGeom>
              <a:ln w="952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Oval 276"/>
              <p:cNvSpPr>
                <a:spLocks noChangeAspect="1"/>
              </p:cNvSpPr>
              <p:nvPr/>
            </p:nvSpPr>
            <p:spPr>
              <a:xfrm>
                <a:off x="8120160" y="1036320"/>
                <a:ext cx="95998" cy="8612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a:spLocks noChangeAspect="1"/>
              </p:cNvSpPr>
              <p:nvPr/>
            </p:nvSpPr>
            <p:spPr>
              <a:xfrm>
                <a:off x="8272560" y="1188720"/>
                <a:ext cx="95998" cy="8612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a:spLocks noChangeAspect="1"/>
              </p:cNvSpPr>
              <p:nvPr/>
            </p:nvSpPr>
            <p:spPr>
              <a:xfrm>
                <a:off x="8424960" y="743712"/>
                <a:ext cx="95998" cy="8612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a:spLocks noChangeAspect="1"/>
              </p:cNvSpPr>
              <p:nvPr/>
            </p:nvSpPr>
            <p:spPr>
              <a:xfrm>
                <a:off x="8577360" y="896112"/>
                <a:ext cx="95998" cy="8612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a:spLocks noChangeAspect="1"/>
              </p:cNvSpPr>
              <p:nvPr/>
            </p:nvSpPr>
            <p:spPr>
              <a:xfrm>
                <a:off x="8095776" y="816864"/>
                <a:ext cx="95998" cy="8612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a:spLocks noChangeAspect="1"/>
              </p:cNvSpPr>
              <p:nvPr/>
            </p:nvSpPr>
            <p:spPr>
              <a:xfrm>
                <a:off x="8370096" y="1005840"/>
                <a:ext cx="95998" cy="8612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a:spLocks noChangeAspect="1"/>
              </p:cNvSpPr>
              <p:nvPr/>
            </p:nvSpPr>
            <p:spPr>
              <a:xfrm>
                <a:off x="8680992" y="768096"/>
                <a:ext cx="95998" cy="8612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4" name="TextBox 283"/>
            <p:cNvSpPr txBox="1"/>
            <p:nvPr/>
          </p:nvSpPr>
          <p:spPr>
            <a:xfrm>
              <a:off x="1530400" y="4383040"/>
              <a:ext cx="1136436" cy="307777"/>
            </a:xfrm>
            <a:prstGeom prst="rect">
              <a:avLst/>
            </a:prstGeom>
            <a:noFill/>
          </p:spPr>
          <p:txBody>
            <a:bodyPr wrap="none" rtlCol="0">
              <a:spAutoFit/>
            </a:bodyPr>
            <a:lstStyle/>
            <a:p>
              <a:r>
                <a:rPr lang="fr-CH" sz="1400" dirty="0" smtClean="0"/>
                <a:t>Récepteur Fc</a:t>
              </a:r>
              <a:endParaRPr lang="fr-CH" sz="1400" dirty="0"/>
            </a:p>
          </p:txBody>
        </p:sp>
        <p:sp>
          <p:nvSpPr>
            <p:cNvPr id="285" name="TextBox 284"/>
            <p:cNvSpPr txBox="1"/>
            <p:nvPr/>
          </p:nvSpPr>
          <p:spPr>
            <a:xfrm>
              <a:off x="6206226" y="3493595"/>
              <a:ext cx="1007658" cy="523220"/>
            </a:xfrm>
            <a:prstGeom prst="rect">
              <a:avLst/>
            </a:prstGeom>
            <a:noFill/>
          </p:spPr>
          <p:txBody>
            <a:bodyPr wrap="none" rtlCol="0">
              <a:spAutoFit/>
            </a:bodyPr>
            <a:lstStyle/>
            <a:p>
              <a:pPr algn="ctr"/>
              <a:r>
                <a:rPr lang="fr-CH" sz="1400" dirty="0" smtClean="0"/>
                <a:t>Récepteurs</a:t>
              </a:r>
            </a:p>
            <a:p>
              <a:pPr algn="ctr"/>
              <a:r>
                <a:rPr lang="fr-CH" sz="1400" dirty="0" smtClean="0"/>
                <a:t>C3a/C5a </a:t>
              </a:r>
            </a:p>
          </p:txBody>
        </p:sp>
        <p:cxnSp>
          <p:nvCxnSpPr>
            <p:cNvPr id="286" name="Straight Arrow Connector 285"/>
            <p:cNvCxnSpPr/>
            <p:nvPr/>
          </p:nvCxnSpPr>
          <p:spPr>
            <a:xfrm>
              <a:off x="5004615" y="5032417"/>
              <a:ext cx="0" cy="696624"/>
            </a:xfrm>
            <a:prstGeom prst="straightConnector1">
              <a:avLst/>
            </a:prstGeom>
            <a:ln w="9525">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7" name="TextBox 286"/>
            <p:cNvSpPr txBox="1"/>
            <p:nvPr/>
          </p:nvSpPr>
          <p:spPr>
            <a:xfrm rot="18948856">
              <a:off x="4919072" y="4502358"/>
              <a:ext cx="372218" cy="307777"/>
            </a:xfrm>
            <a:prstGeom prst="rect">
              <a:avLst/>
            </a:prstGeom>
            <a:noFill/>
          </p:spPr>
          <p:txBody>
            <a:bodyPr wrap="none" rtlCol="0">
              <a:spAutoFit/>
            </a:bodyPr>
            <a:lstStyle/>
            <a:p>
              <a:r>
                <a:rPr lang="en-US" sz="1400" dirty="0" smtClean="0"/>
                <a:t>C3</a:t>
              </a:r>
              <a:endParaRPr lang="en-US" sz="1400" dirty="0"/>
            </a:p>
          </p:txBody>
        </p:sp>
        <p:sp>
          <p:nvSpPr>
            <p:cNvPr id="288" name="TextBox 287"/>
            <p:cNvSpPr txBox="1"/>
            <p:nvPr/>
          </p:nvSpPr>
          <p:spPr>
            <a:xfrm rot="18284781">
              <a:off x="4899046" y="4092679"/>
              <a:ext cx="372218" cy="307777"/>
            </a:xfrm>
            <a:prstGeom prst="rect">
              <a:avLst/>
            </a:prstGeom>
            <a:noFill/>
          </p:spPr>
          <p:txBody>
            <a:bodyPr wrap="none" rtlCol="0">
              <a:spAutoFit/>
            </a:bodyPr>
            <a:lstStyle/>
            <a:p>
              <a:r>
                <a:rPr lang="en-US" sz="1400" dirty="0" smtClean="0"/>
                <a:t>C5</a:t>
              </a:r>
              <a:endParaRPr lang="en-US" sz="1400" dirty="0"/>
            </a:p>
          </p:txBody>
        </p:sp>
        <p:sp>
          <p:nvSpPr>
            <p:cNvPr id="289" name="TextBox 288"/>
            <p:cNvSpPr txBox="1"/>
            <p:nvPr/>
          </p:nvSpPr>
          <p:spPr>
            <a:xfrm>
              <a:off x="581937" y="2386994"/>
              <a:ext cx="1062010" cy="307777"/>
            </a:xfrm>
            <a:prstGeom prst="rect">
              <a:avLst/>
            </a:prstGeom>
            <a:noFill/>
          </p:spPr>
          <p:txBody>
            <a:bodyPr wrap="none" rtlCol="0">
              <a:spAutoFit/>
            </a:bodyPr>
            <a:lstStyle/>
            <a:p>
              <a:r>
                <a:rPr lang="fr-CH" sz="1400" dirty="0" smtClean="0"/>
                <a:t>Neutrophile</a:t>
              </a:r>
              <a:endParaRPr lang="fr-CH" sz="1400" dirty="0"/>
            </a:p>
          </p:txBody>
        </p:sp>
      </p:grpSp>
    </p:spTree>
    <p:extLst>
      <p:ext uri="{BB962C8B-B14F-4D97-AF65-F5344CB8AC3E}">
        <p14:creationId xmlns:p14="http://schemas.microsoft.com/office/powerpoint/2010/main" val="139002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2">
            <a:extLst/>
          </a:blip>
          <a:stretch>
            <a:fillRect/>
          </a:stretch>
        </p:blipFill>
        <p:spPr>
          <a:xfrm>
            <a:off x="187668" y="61025"/>
            <a:ext cx="8768663" cy="1259287"/>
          </a:xfrm>
          <a:prstGeom prst="rect">
            <a:avLst/>
          </a:prstGeom>
          <a:effectLst/>
        </p:spPr>
      </p:pic>
      <p:sp>
        <p:nvSpPr>
          <p:cNvPr id="7" name="Title 1"/>
          <p:cNvSpPr>
            <a:spLocks noGrp="1"/>
          </p:cNvSpPr>
          <p:nvPr>
            <p:ph type="title"/>
          </p:nvPr>
        </p:nvSpPr>
        <p:spPr>
          <a:xfrm>
            <a:off x="457200" y="7246"/>
            <a:ext cx="8229600" cy="1143000"/>
          </a:xfrm>
        </p:spPr>
        <p:txBody>
          <a:bodyPr>
            <a:normAutofit/>
          </a:bodyPr>
          <a:lstStyle/>
          <a:p>
            <a:r>
              <a:rPr lang="fr-CH" b="1" dirty="0" smtClean="0">
                <a:latin typeface="Helvetica"/>
                <a:cs typeface="Helvetica"/>
              </a:rPr>
              <a:t>Dermatite atopique</a:t>
            </a:r>
            <a:endParaRPr lang="fr-CH" b="1" dirty="0">
              <a:latin typeface="Helvetica"/>
              <a:cs typeface="Helvetica"/>
            </a:endParaRPr>
          </a:p>
        </p:txBody>
      </p:sp>
      <p:pic>
        <p:nvPicPr>
          <p:cNvPr id="2" name="Picture 1" descr="Atopy20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386" y="1320312"/>
            <a:ext cx="5907663" cy="5056488"/>
          </a:xfrm>
          <a:prstGeom prst="rect">
            <a:avLst/>
          </a:prstGeom>
        </p:spPr>
      </p:pic>
      <p:sp>
        <p:nvSpPr>
          <p:cNvPr id="3" name="Rectangle 2"/>
          <p:cNvSpPr/>
          <p:nvPr/>
        </p:nvSpPr>
        <p:spPr>
          <a:xfrm>
            <a:off x="1611386" y="6379094"/>
            <a:ext cx="4206638" cy="246221"/>
          </a:xfrm>
          <a:prstGeom prst="rect">
            <a:avLst/>
          </a:prstGeom>
        </p:spPr>
        <p:txBody>
          <a:bodyPr wrap="none">
            <a:spAutoFit/>
          </a:bodyPr>
          <a:lstStyle/>
          <a:p>
            <a:r>
              <a:rPr lang="fr-CH" sz="1000" dirty="0"/>
              <a:t>James Heilman, </a:t>
            </a:r>
            <a:r>
              <a:rPr lang="fr-CH" sz="1000" dirty="0" smtClean="0"/>
              <a:t>MD, Creative Commons Attribution-Share Alike 3.0 Unported</a:t>
            </a:r>
            <a:endParaRPr lang="fr-CH" sz="1000" dirty="0"/>
          </a:p>
        </p:txBody>
      </p:sp>
    </p:spTree>
    <p:extLst>
      <p:ext uri="{BB962C8B-B14F-4D97-AF65-F5344CB8AC3E}">
        <p14:creationId xmlns:p14="http://schemas.microsoft.com/office/powerpoint/2010/main" val="3755168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74CFC7B-D8CB-2F42-8718-0E4EC4DEBC65}" type="slidenum">
              <a:rPr lang="en-US" smtClean="0"/>
              <a:pPr/>
              <a:t>30</a:t>
            </a:fld>
            <a:endParaRPr lang="en-US"/>
          </a:p>
        </p:txBody>
      </p:sp>
      <p:pic>
        <p:nvPicPr>
          <p:cNvPr id="272" name="Picture 271"/>
          <p:cNvPicPr>
            <a:picLocks/>
          </p:cNvPicPr>
          <p:nvPr/>
        </p:nvPicPr>
        <p:blipFill>
          <a:blip r:embed="rId3">
            <a:extLst/>
          </a:blip>
          <a:stretch>
            <a:fillRect/>
          </a:stretch>
        </p:blipFill>
        <p:spPr>
          <a:xfrm>
            <a:off x="187668" y="328417"/>
            <a:ext cx="8768663" cy="1259287"/>
          </a:xfrm>
          <a:prstGeom prst="rect">
            <a:avLst/>
          </a:prstGeom>
          <a:effectLst/>
        </p:spPr>
      </p:pic>
      <p:sp>
        <p:nvSpPr>
          <p:cNvPr id="273" name="Title 1"/>
          <p:cNvSpPr>
            <a:spLocks noGrp="1"/>
          </p:cNvSpPr>
          <p:nvPr>
            <p:ph type="title"/>
          </p:nvPr>
        </p:nvSpPr>
        <p:spPr>
          <a:xfrm>
            <a:off x="457200" y="274638"/>
            <a:ext cx="8467962" cy="1143000"/>
          </a:xfrm>
        </p:spPr>
        <p:txBody>
          <a:bodyPr>
            <a:noAutofit/>
          </a:bodyPr>
          <a:lstStyle/>
          <a:p>
            <a:r>
              <a:rPr lang="fr-CH" sz="3200" b="1" dirty="0" smtClean="0">
                <a:latin typeface="Helvetica"/>
                <a:cs typeface="Helvetica"/>
              </a:rPr>
              <a:t>Type II: interférence fonctionnelle</a:t>
            </a:r>
            <a:endParaRPr lang="fr-CH" sz="3200" b="1" dirty="0">
              <a:latin typeface="Helvetica"/>
              <a:cs typeface="Helvetica"/>
            </a:endParaRPr>
          </a:p>
        </p:txBody>
      </p:sp>
      <p:grpSp>
        <p:nvGrpSpPr>
          <p:cNvPr id="3" name="Group 2"/>
          <p:cNvGrpSpPr/>
          <p:nvPr/>
        </p:nvGrpSpPr>
        <p:grpSpPr>
          <a:xfrm>
            <a:off x="340055" y="1512515"/>
            <a:ext cx="4737210" cy="4856347"/>
            <a:chOff x="340055" y="1512515"/>
            <a:chExt cx="4737210" cy="4856347"/>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055" y="1866167"/>
              <a:ext cx="4737210" cy="4502695"/>
            </a:xfrm>
            <a:prstGeom prst="rect">
              <a:avLst/>
            </a:prstGeom>
          </p:spPr>
        </p:pic>
        <p:sp>
          <p:nvSpPr>
            <p:cNvPr id="114" name="Text Box 31"/>
            <p:cNvSpPr txBox="1">
              <a:spLocks noChangeArrowheads="1"/>
            </p:cNvSpPr>
            <p:nvPr/>
          </p:nvSpPr>
          <p:spPr bwMode="auto">
            <a:xfrm>
              <a:off x="2606042" y="6085489"/>
              <a:ext cx="961308"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CH" altLang="en-US" sz="1000" dirty="0" smtClean="0"/>
                <a:t>Récepteur ACh</a:t>
              </a:r>
              <a:endParaRPr lang="fr-FR" altLang="en-US" sz="1000" dirty="0"/>
            </a:p>
          </p:txBody>
        </p:sp>
        <p:sp>
          <p:nvSpPr>
            <p:cNvPr id="115" name="Text Box 31"/>
            <p:cNvSpPr txBox="1">
              <a:spLocks noChangeArrowheads="1"/>
            </p:cNvSpPr>
            <p:nvPr/>
          </p:nvSpPr>
          <p:spPr bwMode="auto">
            <a:xfrm>
              <a:off x="2891666" y="5687375"/>
              <a:ext cx="1702008"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CH" altLang="en-US" sz="1000" dirty="0" smtClean="0"/>
                <a:t>Anticorps anti-récepteur ACh</a:t>
              </a:r>
              <a:endParaRPr lang="fr-FR" altLang="en-US" sz="1000" dirty="0"/>
            </a:p>
          </p:txBody>
        </p:sp>
        <p:sp>
          <p:nvSpPr>
            <p:cNvPr id="116" name="Text Box 31"/>
            <p:cNvSpPr txBox="1">
              <a:spLocks noChangeArrowheads="1"/>
            </p:cNvSpPr>
            <p:nvPr/>
          </p:nvSpPr>
          <p:spPr bwMode="auto">
            <a:xfrm>
              <a:off x="1428052" y="1512515"/>
              <a:ext cx="26089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CH" altLang="en-US" dirty="0" smtClean="0"/>
                <a:t>Jonction neuromusculaire</a:t>
              </a:r>
              <a:endParaRPr lang="fr-FR" altLang="en-US" dirty="0"/>
            </a:p>
          </p:txBody>
        </p:sp>
      </p:grpSp>
      <p:grpSp>
        <p:nvGrpSpPr>
          <p:cNvPr id="4" name="Group 3"/>
          <p:cNvGrpSpPr/>
          <p:nvPr/>
        </p:nvGrpSpPr>
        <p:grpSpPr>
          <a:xfrm>
            <a:off x="5313084" y="1543575"/>
            <a:ext cx="3838527" cy="4802450"/>
            <a:chOff x="5313084" y="1543575"/>
            <a:chExt cx="3838527" cy="4802450"/>
          </a:xfrm>
        </p:grpSpPr>
        <p:grpSp>
          <p:nvGrpSpPr>
            <p:cNvPr id="118" name="Group 117"/>
            <p:cNvGrpSpPr/>
            <p:nvPr/>
          </p:nvGrpSpPr>
          <p:grpSpPr>
            <a:xfrm>
              <a:off x="5697957" y="2436323"/>
              <a:ext cx="3453654" cy="3909702"/>
              <a:chOff x="5037437" y="2819537"/>
              <a:chExt cx="3453654" cy="3909702"/>
            </a:xfrm>
          </p:grpSpPr>
          <p:pic>
            <p:nvPicPr>
              <p:cNvPr id="119" name="Picture 42" descr="I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5597849" y="4756231"/>
                <a:ext cx="428625" cy="450850"/>
              </a:xfrm>
              <a:prstGeom prst="rect">
                <a:avLst/>
              </a:prstGeom>
              <a:noFill/>
              <a:extLst>
                <a:ext uri="{909E8E84-426E-40dd-AFC4-6F175D3DCCD1}">
                  <a14:hiddenFill xmlns:a14="http://schemas.microsoft.com/office/drawing/2010/main" xmlns="">
                    <a:solidFill>
                      <a:srgbClr val="FFFFFF"/>
                    </a:solidFill>
                  </a14:hiddenFill>
                </a:ext>
              </a:extLst>
            </p:spPr>
          </p:pic>
          <p:pic>
            <p:nvPicPr>
              <p:cNvPr id="120" name="Picture 42" descr="I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6369099" y="4757706"/>
                <a:ext cx="428625" cy="450850"/>
              </a:xfrm>
              <a:prstGeom prst="rect">
                <a:avLst/>
              </a:prstGeom>
              <a:noFill/>
              <a:extLst>
                <a:ext uri="{909E8E84-426E-40dd-AFC4-6F175D3DCCD1}">
                  <a14:hiddenFill xmlns:a14="http://schemas.microsoft.com/office/drawing/2010/main" xmlns="">
                    <a:solidFill>
                      <a:srgbClr val="FFFFFF"/>
                    </a:solidFill>
                  </a14:hiddenFill>
                </a:ext>
              </a:extLst>
            </p:spPr>
          </p:pic>
          <p:pic>
            <p:nvPicPr>
              <p:cNvPr id="121" name="Picture 42" descr="I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5081402" y="4749267"/>
                <a:ext cx="428625" cy="450850"/>
              </a:xfrm>
              <a:prstGeom prst="rect">
                <a:avLst/>
              </a:prstGeom>
              <a:noFill/>
              <a:extLst>
                <a:ext uri="{909E8E84-426E-40dd-AFC4-6F175D3DCCD1}">
                  <a14:hiddenFill xmlns:a14="http://schemas.microsoft.com/office/drawing/2010/main" xmlns="">
                    <a:solidFill>
                      <a:srgbClr val="FFFFFF"/>
                    </a:solidFill>
                  </a14:hiddenFill>
                </a:ext>
              </a:extLst>
            </p:spPr>
          </p:pic>
          <p:sp>
            <p:nvSpPr>
              <p:cNvPr id="122" name="Text Box 31"/>
              <p:cNvSpPr txBox="1">
                <a:spLocks noChangeArrowheads="1"/>
              </p:cNvSpPr>
              <p:nvPr/>
            </p:nvSpPr>
            <p:spPr bwMode="auto">
              <a:xfrm>
                <a:off x="7092174" y="3008848"/>
                <a:ext cx="95410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CH" altLang="en-US" sz="1000" dirty="0" smtClean="0"/>
                  <a:t>Récepteur TSH</a:t>
                </a:r>
                <a:endParaRPr lang="fr-FR" altLang="en-US" sz="1000" dirty="0"/>
              </a:p>
            </p:txBody>
          </p:sp>
          <p:sp>
            <p:nvSpPr>
              <p:cNvPr id="123" name="Oval 38"/>
              <p:cNvSpPr>
                <a:spLocks noChangeArrowheads="1"/>
              </p:cNvSpPr>
              <p:nvPr/>
            </p:nvSpPr>
            <p:spPr bwMode="auto">
              <a:xfrm>
                <a:off x="6336601" y="2819537"/>
                <a:ext cx="269875" cy="179877"/>
              </a:xfrm>
              <a:prstGeom prst="ellipse">
                <a:avLst/>
              </a:prstGeom>
              <a:gradFill rotWithShape="1">
                <a:gsLst>
                  <a:gs pos="0">
                    <a:schemeClr val="bg1"/>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fr-CH" altLang="en-US" sz="1000" dirty="0">
                    <a:solidFill>
                      <a:schemeClr val="tx2"/>
                    </a:solidFill>
                  </a:rPr>
                  <a:t>TSH</a:t>
                </a:r>
                <a:endParaRPr lang="fr-FR" altLang="en-US" sz="1000" dirty="0">
                  <a:solidFill>
                    <a:schemeClr val="tx2"/>
                  </a:solidFill>
                </a:endParaRPr>
              </a:p>
            </p:txBody>
          </p:sp>
          <p:sp>
            <p:nvSpPr>
              <p:cNvPr id="124" name="Oval 38"/>
              <p:cNvSpPr>
                <a:spLocks noChangeArrowheads="1"/>
              </p:cNvSpPr>
              <p:nvPr/>
            </p:nvSpPr>
            <p:spPr bwMode="auto">
              <a:xfrm>
                <a:off x="5037437" y="2819537"/>
                <a:ext cx="269875" cy="179877"/>
              </a:xfrm>
              <a:prstGeom prst="ellipse">
                <a:avLst/>
              </a:prstGeom>
              <a:gradFill rotWithShape="1">
                <a:gsLst>
                  <a:gs pos="0">
                    <a:schemeClr val="bg1"/>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fr-CH" altLang="en-US" sz="1000" dirty="0">
                    <a:solidFill>
                      <a:schemeClr val="tx2"/>
                    </a:solidFill>
                  </a:rPr>
                  <a:t>TSH</a:t>
                </a:r>
                <a:endParaRPr lang="fr-FR" altLang="en-US" sz="1000" dirty="0">
                  <a:solidFill>
                    <a:schemeClr val="tx2"/>
                  </a:solidFill>
                </a:endParaRPr>
              </a:p>
            </p:txBody>
          </p:sp>
          <p:grpSp>
            <p:nvGrpSpPr>
              <p:cNvPr id="125" name="Group 124"/>
              <p:cNvGrpSpPr/>
              <p:nvPr/>
            </p:nvGrpSpPr>
            <p:grpSpPr>
              <a:xfrm>
                <a:off x="5370557" y="3895897"/>
                <a:ext cx="361951" cy="403225"/>
                <a:chOff x="3463889" y="4111626"/>
                <a:chExt cx="361951" cy="403225"/>
              </a:xfrm>
            </p:grpSpPr>
            <p:sp>
              <p:nvSpPr>
                <p:cNvPr id="292" name="Oval 74"/>
                <p:cNvSpPr>
                  <a:spLocks noChangeArrowheads="1"/>
                </p:cNvSpPr>
                <p:nvPr/>
              </p:nvSpPr>
              <p:spPr bwMode="auto">
                <a:xfrm>
                  <a:off x="3532152" y="4187826"/>
                  <a:ext cx="219075" cy="257175"/>
                </a:xfrm>
                <a:prstGeom prst="ellipse">
                  <a:avLst/>
                </a:prstGeom>
                <a:solidFill>
                  <a:srgbClr val="00B050"/>
                </a:solidFill>
                <a:ln w="9525">
                  <a:solidFill>
                    <a:srgbClr val="92D05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93" name="Oval 75"/>
                <p:cNvSpPr>
                  <a:spLocks noChangeArrowheads="1"/>
                </p:cNvSpPr>
                <p:nvPr/>
              </p:nvSpPr>
              <p:spPr bwMode="auto">
                <a:xfrm>
                  <a:off x="3606764" y="4425951"/>
                  <a:ext cx="79375" cy="88900"/>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94" name="Oval 76"/>
                <p:cNvSpPr>
                  <a:spLocks noChangeArrowheads="1"/>
                </p:cNvSpPr>
                <p:nvPr/>
              </p:nvSpPr>
              <p:spPr bwMode="auto">
                <a:xfrm>
                  <a:off x="3463889" y="4271964"/>
                  <a:ext cx="79375" cy="88900"/>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95" name="Oval 77"/>
                <p:cNvSpPr>
                  <a:spLocks noChangeArrowheads="1"/>
                </p:cNvSpPr>
                <p:nvPr/>
              </p:nvSpPr>
              <p:spPr bwMode="auto">
                <a:xfrm>
                  <a:off x="3600414" y="4111626"/>
                  <a:ext cx="79375" cy="88900"/>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96" name="Oval 78"/>
                <p:cNvSpPr>
                  <a:spLocks noChangeArrowheads="1"/>
                </p:cNvSpPr>
                <p:nvPr/>
              </p:nvSpPr>
              <p:spPr bwMode="auto">
                <a:xfrm>
                  <a:off x="3743289" y="4270376"/>
                  <a:ext cx="79375" cy="88900"/>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97" name="Text Box 79"/>
                <p:cNvSpPr txBox="1">
                  <a:spLocks noChangeArrowheads="1"/>
                </p:cNvSpPr>
                <p:nvPr/>
              </p:nvSpPr>
              <p:spPr bwMode="auto">
                <a:xfrm>
                  <a:off x="3494052" y="4181476"/>
                  <a:ext cx="33178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CH" altLang="en-US" sz="1000" dirty="0"/>
                    <a:t>T4</a:t>
                  </a:r>
                  <a:endParaRPr lang="fr-FR" altLang="en-US" sz="1000" dirty="0"/>
                </a:p>
              </p:txBody>
            </p:sp>
          </p:grpSp>
          <p:grpSp>
            <p:nvGrpSpPr>
              <p:cNvPr id="126" name="Group 80"/>
              <p:cNvGrpSpPr>
                <a:grpSpLocks/>
              </p:cNvGrpSpPr>
              <p:nvPr/>
            </p:nvGrpSpPr>
            <p:grpSpPr bwMode="auto">
              <a:xfrm>
                <a:off x="5994724" y="3984136"/>
                <a:ext cx="363538" cy="341313"/>
                <a:chOff x="3031" y="2492"/>
                <a:chExt cx="229" cy="215"/>
              </a:xfrm>
            </p:grpSpPr>
            <p:sp>
              <p:nvSpPr>
                <p:cNvPr id="287" name="Oval 81"/>
                <p:cNvSpPr>
                  <a:spLocks noChangeArrowheads="1"/>
                </p:cNvSpPr>
                <p:nvPr/>
              </p:nvSpPr>
              <p:spPr bwMode="auto">
                <a:xfrm>
                  <a:off x="3077" y="2492"/>
                  <a:ext cx="138" cy="162"/>
                </a:xfrm>
                <a:prstGeom prst="ellipse">
                  <a:avLst/>
                </a:prstGeom>
                <a:solidFill>
                  <a:srgbClr val="00B050"/>
                </a:solidFill>
                <a:ln w="9525">
                  <a:solidFill>
                    <a:srgbClr val="92D05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88" name="Oval 82"/>
                <p:cNvSpPr>
                  <a:spLocks noChangeArrowheads="1"/>
                </p:cNvSpPr>
                <p:nvPr/>
              </p:nvSpPr>
              <p:spPr bwMode="auto">
                <a:xfrm>
                  <a:off x="3122" y="2651"/>
                  <a:ext cx="50" cy="56"/>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9" name="Oval 83"/>
                <p:cNvSpPr>
                  <a:spLocks noChangeArrowheads="1"/>
                </p:cNvSpPr>
                <p:nvPr/>
              </p:nvSpPr>
              <p:spPr bwMode="auto">
                <a:xfrm>
                  <a:off x="3210" y="2544"/>
                  <a:ext cx="50" cy="56"/>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90" name="Text Box 84"/>
                <p:cNvSpPr txBox="1">
                  <a:spLocks noChangeArrowheads="1"/>
                </p:cNvSpPr>
                <p:nvPr/>
              </p:nvSpPr>
              <p:spPr bwMode="auto">
                <a:xfrm>
                  <a:off x="3051" y="2492"/>
                  <a:ext cx="209"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CH" altLang="en-US" sz="1000" dirty="0"/>
                    <a:t>T3</a:t>
                  </a:r>
                  <a:endParaRPr lang="fr-FR" altLang="en-US" sz="1000" dirty="0"/>
                </a:p>
              </p:txBody>
            </p:sp>
            <p:sp>
              <p:nvSpPr>
                <p:cNvPr id="291" name="Oval 85"/>
                <p:cNvSpPr>
                  <a:spLocks noChangeArrowheads="1"/>
                </p:cNvSpPr>
                <p:nvPr/>
              </p:nvSpPr>
              <p:spPr bwMode="auto">
                <a:xfrm>
                  <a:off x="3031" y="2547"/>
                  <a:ext cx="50" cy="56"/>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27" name="Group 126"/>
              <p:cNvGrpSpPr/>
              <p:nvPr/>
            </p:nvGrpSpPr>
            <p:grpSpPr>
              <a:xfrm>
                <a:off x="5544127" y="5937781"/>
                <a:ext cx="361951" cy="403225"/>
                <a:chOff x="3463889" y="4111626"/>
                <a:chExt cx="361951" cy="403225"/>
              </a:xfrm>
            </p:grpSpPr>
            <p:sp>
              <p:nvSpPr>
                <p:cNvPr id="281" name="Oval 74"/>
                <p:cNvSpPr>
                  <a:spLocks noChangeArrowheads="1"/>
                </p:cNvSpPr>
                <p:nvPr/>
              </p:nvSpPr>
              <p:spPr bwMode="auto">
                <a:xfrm>
                  <a:off x="3532152" y="4187826"/>
                  <a:ext cx="219075" cy="257175"/>
                </a:xfrm>
                <a:prstGeom prst="ellipse">
                  <a:avLst/>
                </a:prstGeom>
                <a:solidFill>
                  <a:srgbClr val="00B050"/>
                </a:solidFill>
                <a:ln w="9525">
                  <a:solidFill>
                    <a:srgbClr val="92D05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82" name="Oval 75"/>
                <p:cNvSpPr>
                  <a:spLocks noChangeArrowheads="1"/>
                </p:cNvSpPr>
                <p:nvPr/>
              </p:nvSpPr>
              <p:spPr bwMode="auto">
                <a:xfrm>
                  <a:off x="3606764" y="4425951"/>
                  <a:ext cx="79375" cy="88900"/>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3" name="Oval 76"/>
                <p:cNvSpPr>
                  <a:spLocks noChangeArrowheads="1"/>
                </p:cNvSpPr>
                <p:nvPr/>
              </p:nvSpPr>
              <p:spPr bwMode="auto">
                <a:xfrm>
                  <a:off x="3463889" y="4271964"/>
                  <a:ext cx="79375" cy="88900"/>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4" name="Oval 77"/>
                <p:cNvSpPr>
                  <a:spLocks noChangeArrowheads="1"/>
                </p:cNvSpPr>
                <p:nvPr/>
              </p:nvSpPr>
              <p:spPr bwMode="auto">
                <a:xfrm>
                  <a:off x="3600414" y="4111626"/>
                  <a:ext cx="79375" cy="88900"/>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5" name="Oval 78"/>
                <p:cNvSpPr>
                  <a:spLocks noChangeArrowheads="1"/>
                </p:cNvSpPr>
                <p:nvPr/>
              </p:nvSpPr>
              <p:spPr bwMode="auto">
                <a:xfrm>
                  <a:off x="3743289" y="4270376"/>
                  <a:ext cx="79375" cy="88900"/>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 name="Text Box 79"/>
                <p:cNvSpPr txBox="1">
                  <a:spLocks noChangeArrowheads="1"/>
                </p:cNvSpPr>
                <p:nvPr/>
              </p:nvSpPr>
              <p:spPr bwMode="auto">
                <a:xfrm>
                  <a:off x="3494052" y="4181476"/>
                  <a:ext cx="33178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CH" altLang="en-US" sz="1000" dirty="0"/>
                    <a:t>T4</a:t>
                  </a:r>
                  <a:endParaRPr lang="fr-FR" altLang="en-US" sz="1000" dirty="0"/>
                </a:p>
              </p:txBody>
            </p:sp>
          </p:grpSp>
          <p:grpSp>
            <p:nvGrpSpPr>
              <p:cNvPr id="128" name="Group 80"/>
              <p:cNvGrpSpPr>
                <a:grpSpLocks/>
              </p:cNvGrpSpPr>
              <p:nvPr/>
            </p:nvGrpSpPr>
            <p:grpSpPr bwMode="auto">
              <a:xfrm>
                <a:off x="6159955" y="6038821"/>
                <a:ext cx="363538" cy="341313"/>
                <a:chOff x="3031" y="2492"/>
                <a:chExt cx="229" cy="215"/>
              </a:xfrm>
            </p:grpSpPr>
            <p:sp>
              <p:nvSpPr>
                <p:cNvPr id="276" name="Oval 81"/>
                <p:cNvSpPr>
                  <a:spLocks noChangeArrowheads="1"/>
                </p:cNvSpPr>
                <p:nvPr/>
              </p:nvSpPr>
              <p:spPr bwMode="auto">
                <a:xfrm>
                  <a:off x="3077" y="2492"/>
                  <a:ext cx="138" cy="162"/>
                </a:xfrm>
                <a:prstGeom prst="ellipse">
                  <a:avLst/>
                </a:prstGeom>
                <a:solidFill>
                  <a:srgbClr val="00B050"/>
                </a:solidFill>
                <a:ln w="9525">
                  <a:solidFill>
                    <a:srgbClr val="92D05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77" name="Oval 82"/>
                <p:cNvSpPr>
                  <a:spLocks noChangeArrowheads="1"/>
                </p:cNvSpPr>
                <p:nvPr/>
              </p:nvSpPr>
              <p:spPr bwMode="auto">
                <a:xfrm>
                  <a:off x="3122" y="2651"/>
                  <a:ext cx="50" cy="56"/>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8" name="Oval 83"/>
                <p:cNvSpPr>
                  <a:spLocks noChangeArrowheads="1"/>
                </p:cNvSpPr>
                <p:nvPr/>
              </p:nvSpPr>
              <p:spPr bwMode="auto">
                <a:xfrm>
                  <a:off x="3210" y="2544"/>
                  <a:ext cx="50" cy="56"/>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9" name="Text Box 84"/>
                <p:cNvSpPr txBox="1">
                  <a:spLocks noChangeArrowheads="1"/>
                </p:cNvSpPr>
                <p:nvPr/>
              </p:nvSpPr>
              <p:spPr bwMode="auto">
                <a:xfrm>
                  <a:off x="3051" y="2492"/>
                  <a:ext cx="209"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CH" altLang="en-US" sz="1000" dirty="0"/>
                    <a:t>T3</a:t>
                  </a:r>
                  <a:endParaRPr lang="fr-FR" altLang="en-US" sz="1000" dirty="0"/>
                </a:p>
              </p:txBody>
            </p:sp>
            <p:sp>
              <p:nvSpPr>
                <p:cNvPr id="280" name="Oval 85"/>
                <p:cNvSpPr>
                  <a:spLocks noChangeArrowheads="1"/>
                </p:cNvSpPr>
                <p:nvPr/>
              </p:nvSpPr>
              <p:spPr bwMode="auto">
                <a:xfrm>
                  <a:off x="3031" y="2547"/>
                  <a:ext cx="50" cy="56"/>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29" name="Group 128"/>
              <p:cNvGrpSpPr/>
              <p:nvPr/>
            </p:nvGrpSpPr>
            <p:grpSpPr>
              <a:xfrm>
                <a:off x="5307312" y="6292677"/>
                <a:ext cx="361951" cy="403225"/>
                <a:chOff x="3463889" y="4111626"/>
                <a:chExt cx="361951" cy="403225"/>
              </a:xfrm>
            </p:grpSpPr>
            <p:sp>
              <p:nvSpPr>
                <p:cNvPr id="268" name="Oval 74"/>
                <p:cNvSpPr>
                  <a:spLocks noChangeArrowheads="1"/>
                </p:cNvSpPr>
                <p:nvPr/>
              </p:nvSpPr>
              <p:spPr bwMode="auto">
                <a:xfrm>
                  <a:off x="3532152" y="4187826"/>
                  <a:ext cx="219075" cy="257175"/>
                </a:xfrm>
                <a:prstGeom prst="ellipse">
                  <a:avLst/>
                </a:prstGeom>
                <a:solidFill>
                  <a:srgbClr val="00B050"/>
                </a:solidFill>
                <a:ln w="9525">
                  <a:solidFill>
                    <a:srgbClr val="92D05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69" name="Oval 75"/>
                <p:cNvSpPr>
                  <a:spLocks noChangeArrowheads="1"/>
                </p:cNvSpPr>
                <p:nvPr/>
              </p:nvSpPr>
              <p:spPr bwMode="auto">
                <a:xfrm>
                  <a:off x="3606764" y="4425951"/>
                  <a:ext cx="79375" cy="88900"/>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0" name="Oval 76"/>
                <p:cNvSpPr>
                  <a:spLocks noChangeArrowheads="1"/>
                </p:cNvSpPr>
                <p:nvPr/>
              </p:nvSpPr>
              <p:spPr bwMode="auto">
                <a:xfrm>
                  <a:off x="3463889" y="4271964"/>
                  <a:ext cx="79375" cy="88900"/>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1" name="Oval 77"/>
                <p:cNvSpPr>
                  <a:spLocks noChangeArrowheads="1"/>
                </p:cNvSpPr>
                <p:nvPr/>
              </p:nvSpPr>
              <p:spPr bwMode="auto">
                <a:xfrm>
                  <a:off x="3600414" y="4111626"/>
                  <a:ext cx="79375" cy="88900"/>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4" name="Oval 78"/>
                <p:cNvSpPr>
                  <a:spLocks noChangeArrowheads="1"/>
                </p:cNvSpPr>
                <p:nvPr/>
              </p:nvSpPr>
              <p:spPr bwMode="auto">
                <a:xfrm>
                  <a:off x="3743289" y="4270376"/>
                  <a:ext cx="79375" cy="88900"/>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5" name="Text Box 79"/>
                <p:cNvSpPr txBox="1">
                  <a:spLocks noChangeArrowheads="1"/>
                </p:cNvSpPr>
                <p:nvPr/>
              </p:nvSpPr>
              <p:spPr bwMode="auto">
                <a:xfrm>
                  <a:off x="3494052" y="4181476"/>
                  <a:ext cx="33178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CH" altLang="en-US" sz="1000" dirty="0"/>
                    <a:t>T4</a:t>
                  </a:r>
                  <a:endParaRPr lang="fr-FR" altLang="en-US" sz="1000" dirty="0"/>
                </a:p>
              </p:txBody>
            </p:sp>
          </p:grpSp>
          <p:grpSp>
            <p:nvGrpSpPr>
              <p:cNvPr id="130" name="Group 80"/>
              <p:cNvGrpSpPr>
                <a:grpSpLocks/>
              </p:cNvGrpSpPr>
              <p:nvPr/>
            </p:nvGrpSpPr>
            <p:grpSpPr bwMode="auto">
              <a:xfrm>
                <a:off x="6018146" y="6317193"/>
                <a:ext cx="363538" cy="341313"/>
                <a:chOff x="3031" y="2492"/>
                <a:chExt cx="229" cy="215"/>
              </a:xfrm>
            </p:grpSpPr>
            <p:sp>
              <p:nvSpPr>
                <p:cNvPr id="263" name="Oval 81"/>
                <p:cNvSpPr>
                  <a:spLocks noChangeArrowheads="1"/>
                </p:cNvSpPr>
                <p:nvPr/>
              </p:nvSpPr>
              <p:spPr bwMode="auto">
                <a:xfrm>
                  <a:off x="3077" y="2492"/>
                  <a:ext cx="138" cy="162"/>
                </a:xfrm>
                <a:prstGeom prst="ellipse">
                  <a:avLst/>
                </a:prstGeom>
                <a:solidFill>
                  <a:srgbClr val="00B050"/>
                </a:solidFill>
                <a:ln w="9525">
                  <a:solidFill>
                    <a:srgbClr val="92D05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64" name="Oval 82"/>
                <p:cNvSpPr>
                  <a:spLocks noChangeArrowheads="1"/>
                </p:cNvSpPr>
                <p:nvPr/>
              </p:nvSpPr>
              <p:spPr bwMode="auto">
                <a:xfrm>
                  <a:off x="3122" y="2651"/>
                  <a:ext cx="50" cy="56"/>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5" name="Oval 83"/>
                <p:cNvSpPr>
                  <a:spLocks noChangeArrowheads="1"/>
                </p:cNvSpPr>
                <p:nvPr/>
              </p:nvSpPr>
              <p:spPr bwMode="auto">
                <a:xfrm>
                  <a:off x="3210" y="2544"/>
                  <a:ext cx="50" cy="56"/>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6" name="Text Box 84"/>
                <p:cNvSpPr txBox="1">
                  <a:spLocks noChangeArrowheads="1"/>
                </p:cNvSpPr>
                <p:nvPr/>
              </p:nvSpPr>
              <p:spPr bwMode="auto">
                <a:xfrm>
                  <a:off x="3051" y="2492"/>
                  <a:ext cx="209"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CH" altLang="en-US" sz="1000" dirty="0"/>
                    <a:t>T3</a:t>
                  </a:r>
                  <a:endParaRPr lang="fr-FR" altLang="en-US" sz="1000" dirty="0"/>
                </a:p>
              </p:txBody>
            </p:sp>
            <p:sp>
              <p:nvSpPr>
                <p:cNvPr id="267" name="Oval 85"/>
                <p:cNvSpPr>
                  <a:spLocks noChangeArrowheads="1"/>
                </p:cNvSpPr>
                <p:nvPr/>
              </p:nvSpPr>
              <p:spPr bwMode="auto">
                <a:xfrm>
                  <a:off x="3031" y="2547"/>
                  <a:ext cx="50" cy="56"/>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4" name="Group 133"/>
              <p:cNvGrpSpPr/>
              <p:nvPr/>
            </p:nvGrpSpPr>
            <p:grpSpPr>
              <a:xfrm>
                <a:off x="5627623" y="6326014"/>
                <a:ext cx="361951" cy="403225"/>
                <a:chOff x="3463889" y="4111626"/>
                <a:chExt cx="361951" cy="403225"/>
              </a:xfrm>
            </p:grpSpPr>
            <p:sp>
              <p:nvSpPr>
                <p:cNvPr id="257" name="Oval 74"/>
                <p:cNvSpPr>
                  <a:spLocks noChangeArrowheads="1"/>
                </p:cNvSpPr>
                <p:nvPr/>
              </p:nvSpPr>
              <p:spPr bwMode="auto">
                <a:xfrm>
                  <a:off x="3532152" y="4187826"/>
                  <a:ext cx="219075" cy="257175"/>
                </a:xfrm>
                <a:prstGeom prst="ellipse">
                  <a:avLst/>
                </a:prstGeom>
                <a:solidFill>
                  <a:srgbClr val="00B050"/>
                </a:solidFill>
                <a:ln w="9525">
                  <a:solidFill>
                    <a:srgbClr val="92D05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58" name="Oval 75"/>
                <p:cNvSpPr>
                  <a:spLocks noChangeArrowheads="1"/>
                </p:cNvSpPr>
                <p:nvPr/>
              </p:nvSpPr>
              <p:spPr bwMode="auto">
                <a:xfrm>
                  <a:off x="3606764" y="4425951"/>
                  <a:ext cx="79375" cy="88900"/>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9" name="Oval 76"/>
                <p:cNvSpPr>
                  <a:spLocks noChangeArrowheads="1"/>
                </p:cNvSpPr>
                <p:nvPr/>
              </p:nvSpPr>
              <p:spPr bwMode="auto">
                <a:xfrm>
                  <a:off x="3463889" y="4271964"/>
                  <a:ext cx="79375" cy="88900"/>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0" name="Oval 77"/>
                <p:cNvSpPr>
                  <a:spLocks noChangeArrowheads="1"/>
                </p:cNvSpPr>
                <p:nvPr/>
              </p:nvSpPr>
              <p:spPr bwMode="auto">
                <a:xfrm>
                  <a:off x="3600414" y="4111626"/>
                  <a:ext cx="79375" cy="88900"/>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1" name="Oval 78"/>
                <p:cNvSpPr>
                  <a:spLocks noChangeArrowheads="1"/>
                </p:cNvSpPr>
                <p:nvPr/>
              </p:nvSpPr>
              <p:spPr bwMode="auto">
                <a:xfrm>
                  <a:off x="3743289" y="4270376"/>
                  <a:ext cx="79375" cy="88900"/>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2" name="Text Box 79"/>
                <p:cNvSpPr txBox="1">
                  <a:spLocks noChangeArrowheads="1"/>
                </p:cNvSpPr>
                <p:nvPr/>
              </p:nvSpPr>
              <p:spPr bwMode="auto">
                <a:xfrm>
                  <a:off x="3494052" y="4181476"/>
                  <a:ext cx="33178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CH" altLang="en-US" sz="1000" dirty="0"/>
                    <a:t>T4</a:t>
                  </a:r>
                  <a:endParaRPr lang="fr-FR" altLang="en-US" sz="1000" dirty="0"/>
                </a:p>
              </p:txBody>
            </p:sp>
          </p:grpSp>
          <p:grpSp>
            <p:nvGrpSpPr>
              <p:cNvPr id="136" name="Group 80"/>
              <p:cNvGrpSpPr>
                <a:grpSpLocks/>
              </p:cNvGrpSpPr>
              <p:nvPr/>
            </p:nvGrpSpPr>
            <p:grpSpPr bwMode="auto">
              <a:xfrm>
                <a:off x="6382638" y="6380134"/>
                <a:ext cx="363538" cy="341313"/>
                <a:chOff x="3031" y="2492"/>
                <a:chExt cx="229" cy="215"/>
              </a:xfrm>
            </p:grpSpPr>
            <p:sp>
              <p:nvSpPr>
                <p:cNvPr id="252" name="Oval 81"/>
                <p:cNvSpPr>
                  <a:spLocks noChangeArrowheads="1"/>
                </p:cNvSpPr>
                <p:nvPr/>
              </p:nvSpPr>
              <p:spPr bwMode="auto">
                <a:xfrm>
                  <a:off x="3077" y="2492"/>
                  <a:ext cx="138" cy="162"/>
                </a:xfrm>
                <a:prstGeom prst="ellipse">
                  <a:avLst/>
                </a:prstGeom>
                <a:solidFill>
                  <a:srgbClr val="00B050"/>
                </a:solidFill>
                <a:ln w="9525">
                  <a:solidFill>
                    <a:srgbClr val="92D05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53" name="Oval 82"/>
                <p:cNvSpPr>
                  <a:spLocks noChangeArrowheads="1"/>
                </p:cNvSpPr>
                <p:nvPr/>
              </p:nvSpPr>
              <p:spPr bwMode="auto">
                <a:xfrm>
                  <a:off x="3122" y="2651"/>
                  <a:ext cx="50" cy="56"/>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4" name="Oval 83"/>
                <p:cNvSpPr>
                  <a:spLocks noChangeArrowheads="1"/>
                </p:cNvSpPr>
                <p:nvPr/>
              </p:nvSpPr>
              <p:spPr bwMode="auto">
                <a:xfrm>
                  <a:off x="3210" y="2544"/>
                  <a:ext cx="50" cy="56"/>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5" name="Text Box 84"/>
                <p:cNvSpPr txBox="1">
                  <a:spLocks noChangeArrowheads="1"/>
                </p:cNvSpPr>
                <p:nvPr/>
              </p:nvSpPr>
              <p:spPr bwMode="auto">
                <a:xfrm>
                  <a:off x="3051" y="2492"/>
                  <a:ext cx="209"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CH" altLang="en-US" sz="1000" dirty="0"/>
                    <a:t>T3</a:t>
                  </a:r>
                  <a:endParaRPr lang="fr-FR" altLang="en-US" sz="1000" dirty="0"/>
                </a:p>
              </p:txBody>
            </p:sp>
            <p:sp>
              <p:nvSpPr>
                <p:cNvPr id="256" name="Oval 85"/>
                <p:cNvSpPr>
                  <a:spLocks noChangeArrowheads="1"/>
                </p:cNvSpPr>
                <p:nvPr/>
              </p:nvSpPr>
              <p:spPr bwMode="auto">
                <a:xfrm>
                  <a:off x="3031" y="2547"/>
                  <a:ext cx="50" cy="56"/>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7" name="Oval 38"/>
              <p:cNvSpPr>
                <a:spLocks noChangeArrowheads="1"/>
              </p:cNvSpPr>
              <p:nvPr/>
            </p:nvSpPr>
            <p:spPr bwMode="auto">
              <a:xfrm>
                <a:off x="5821939" y="2819537"/>
                <a:ext cx="269875" cy="179877"/>
              </a:xfrm>
              <a:prstGeom prst="ellipse">
                <a:avLst/>
              </a:prstGeom>
              <a:gradFill rotWithShape="1">
                <a:gsLst>
                  <a:gs pos="0">
                    <a:schemeClr val="bg1"/>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fr-CH" altLang="en-US" sz="1000" dirty="0">
                    <a:solidFill>
                      <a:schemeClr val="tx2"/>
                    </a:solidFill>
                  </a:rPr>
                  <a:t>TSH</a:t>
                </a:r>
                <a:endParaRPr lang="fr-FR" altLang="en-US" sz="1000" dirty="0">
                  <a:solidFill>
                    <a:schemeClr val="tx2"/>
                  </a:solidFill>
                </a:endParaRPr>
              </a:p>
            </p:txBody>
          </p:sp>
          <p:sp>
            <p:nvSpPr>
              <p:cNvPr id="139" name="Text Box 31"/>
              <p:cNvSpPr txBox="1">
                <a:spLocks noChangeArrowheads="1"/>
              </p:cNvSpPr>
              <p:nvPr/>
            </p:nvSpPr>
            <p:spPr bwMode="auto">
              <a:xfrm>
                <a:off x="6797724" y="4756231"/>
                <a:ext cx="169336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CH" altLang="en-US" sz="1000" dirty="0" smtClean="0"/>
                  <a:t>Anticorps anti-récepteur TSH</a:t>
                </a:r>
                <a:endParaRPr lang="fr-FR" altLang="en-US" sz="1000" dirty="0"/>
              </a:p>
            </p:txBody>
          </p:sp>
          <p:grpSp>
            <p:nvGrpSpPr>
              <p:cNvPr id="140" name="Group 139"/>
              <p:cNvGrpSpPr/>
              <p:nvPr/>
            </p:nvGrpSpPr>
            <p:grpSpPr>
              <a:xfrm>
                <a:off x="5592865" y="4071449"/>
                <a:ext cx="361951" cy="403225"/>
                <a:chOff x="3463889" y="4111626"/>
                <a:chExt cx="361951" cy="403225"/>
              </a:xfrm>
            </p:grpSpPr>
            <p:sp>
              <p:nvSpPr>
                <p:cNvPr id="246" name="Oval 74"/>
                <p:cNvSpPr>
                  <a:spLocks noChangeArrowheads="1"/>
                </p:cNvSpPr>
                <p:nvPr/>
              </p:nvSpPr>
              <p:spPr bwMode="auto">
                <a:xfrm>
                  <a:off x="3532152" y="4187826"/>
                  <a:ext cx="219075" cy="257175"/>
                </a:xfrm>
                <a:prstGeom prst="ellipse">
                  <a:avLst/>
                </a:prstGeom>
                <a:solidFill>
                  <a:srgbClr val="00B050"/>
                </a:solidFill>
                <a:ln w="9525">
                  <a:solidFill>
                    <a:srgbClr val="92D05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47" name="Oval 75"/>
                <p:cNvSpPr>
                  <a:spLocks noChangeArrowheads="1"/>
                </p:cNvSpPr>
                <p:nvPr/>
              </p:nvSpPr>
              <p:spPr bwMode="auto">
                <a:xfrm>
                  <a:off x="3606764" y="4425951"/>
                  <a:ext cx="79375" cy="88900"/>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8" name="Oval 76"/>
                <p:cNvSpPr>
                  <a:spLocks noChangeArrowheads="1"/>
                </p:cNvSpPr>
                <p:nvPr/>
              </p:nvSpPr>
              <p:spPr bwMode="auto">
                <a:xfrm>
                  <a:off x="3463889" y="4271964"/>
                  <a:ext cx="79375" cy="88900"/>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9" name="Oval 77"/>
                <p:cNvSpPr>
                  <a:spLocks noChangeArrowheads="1"/>
                </p:cNvSpPr>
                <p:nvPr/>
              </p:nvSpPr>
              <p:spPr bwMode="auto">
                <a:xfrm>
                  <a:off x="3600414" y="4111626"/>
                  <a:ext cx="79375" cy="88900"/>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0" name="Oval 78"/>
                <p:cNvSpPr>
                  <a:spLocks noChangeArrowheads="1"/>
                </p:cNvSpPr>
                <p:nvPr/>
              </p:nvSpPr>
              <p:spPr bwMode="auto">
                <a:xfrm>
                  <a:off x="3743289" y="4270376"/>
                  <a:ext cx="79375" cy="88900"/>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1" name="Text Box 79"/>
                <p:cNvSpPr txBox="1">
                  <a:spLocks noChangeArrowheads="1"/>
                </p:cNvSpPr>
                <p:nvPr/>
              </p:nvSpPr>
              <p:spPr bwMode="auto">
                <a:xfrm>
                  <a:off x="3494052" y="4181476"/>
                  <a:ext cx="33178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CH" altLang="en-US" sz="1000" dirty="0"/>
                    <a:t>T4</a:t>
                  </a:r>
                  <a:endParaRPr lang="fr-FR" altLang="en-US" sz="1000" dirty="0"/>
                </a:p>
              </p:txBody>
            </p:sp>
          </p:grpSp>
          <p:grpSp>
            <p:nvGrpSpPr>
              <p:cNvPr id="146" name="Group 80"/>
              <p:cNvGrpSpPr>
                <a:grpSpLocks/>
              </p:cNvGrpSpPr>
              <p:nvPr/>
            </p:nvGrpSpPr>
            <p:grpSpPr bwMode="auto">
              <a:xfrm>
                <a:off x="6217404" y="4136536"/>
                <a:ext cx="363538" cy="341313"/>
                <a:chOff x="3031" y="2492"/>
                <a:chExt cx="229" cy="215"/>
              </a:xfrm>
            </p:grpSpPr>
            <p:sp>
              <p:nvSpPr>
                <p:cNvPr id="241" name="Oval 81"/>
                <p:cNvSpPr>
                  <a:spLocks noChangeArrowheads="1"/>
                </p:cNvSpPr>
                <p:nvPr/>
              </p:nvSpPr>
              <p:spPr bwMode="auto">
                <a:xfrm>
                  <a:off x="3077" y="2492"/>
                  <a:ext cx="138" cy="162"/>
                </a:xfrm>
                <a:prstGeom prst="ellipse">
                  <a:avLst/>
                </a:prstGeom>
                <a:solidFill>
                  <a:srgbClr val="00B050"/>
                </a:solidFill>
                <a:ln w="9525">
                  <a:solidFill>
                    <a:srgbClr val="92D05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42" name="Oval 82"/>
                <p:cNvSpPr>
                  <a:spLocks noChangeArrowheads="1"/>
                </p:cNvSpPr>
                <p:nvPr/>
              </p:nvSpPr>
              <p:spPr bwMode="auto">
                <a:xfrm>
                  <a:off x="3122" y="2651"/>
                  <a:ext cx="50" cy="56"/>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3" name="Oval 83"/>
                <p:cNvSpPr>
                  <a:spLocks noChangeArrowheads="1"/>
                </p:cNvSpPr>
                <p:nvPr/>
              </p:nvSpPr>
              <p:spPr bwMode="auto">
                <a:xfrm>
                  <a:off x="3210" y="2544"/>
                  <a:ext cx="50" cy="56"/>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4" name="Text Box 84"/>
                <p:cNvSpPr txBox="1">
                  <a:spLocks noChangeArrowheads="1"/>
                </p:cNvSpPr>
                <p:nvPr/>
              </p:nvSpPr>
              <p:spPr bwMode="auto">
                <a:xfrm>
                  <a:off x="3051" y="2492"/>
                  <a:ext cx="209"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CH" altLang="en-US" sz="1000" dirty="0"/>
                    <a:t>T3</a:t>
                  </a:r>
                  <a:endParaRPr lang="fr-FR" altLang="en-US" sz="1000" dirty="0"/>
                </a:p>
              </p:txBody>
            </p:sp>
            <p:sp>
              <p:nvSpPr>
                <p:cNvPr id="245" name="Oval 85"/>
                <p:cNvSpPr>
                  <a:spLocks noChangeArrowheads="1"/>
                </p:cNvSpPr>
                <p:nvPr/>
              </p:nvSpPr>
              <p:spPr bwMode="auto">
                <a:xfrm>
                  <a:off x="3031" y="2547"/>
                  <a:ext cx="50" cy="56"/>
                </a:xfrm>
                <a:prstGeom prst="ellipse">
                  <a:avLst/>
                </a:prstGeom>
                <a:solidFill>
                  <a:srgbClr val="EFDA5B"/>
                </a:solidFill>
                <a:ln w="9525">
                  <a:solidFill>
                    <a:srgbClr val="CC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207" name="Group 206"/>
              <p:cNvGrpSpPr/>
              <p:nvPr/>
            </p:nvGrpSpPr>
            <p:grpSpPr>
              <a:xfrm>
                <a:off x="5048793" y="3005831"/>
                <a:ext cx="2077552" cy="948288"/>
                <a:chOff x="5048793" y="3005831"/>
                <a:chExt cx="2077552" cy="948288"/>
              </a:xfrm>
            </p:grpSpPr>
            <p:cxnSp>
              <p:nvCxnSpPr>
                <p:cNvPr id="225" name="Straight Arrow Connector 224"/>
                <p:cNvCxnSpPr/>
                <p:nvPr/>
              </p:nvCxnSpPr>
              <p:spPr>
                <a:xfrm>
                  <a:off x="6515286" y="3683253"/>
                  <a:ext cx="0" cy="27011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6" name="Straight Arrow Connector 225"/>
                <p:cNvCxnSpPr/>
                <p:nvPr/>
              </p:nvCxnSpPr>
              <p:spPr>
                <a:xfrm>
                  <a:off x="5925817" y="3684006"/>
                  <a:ext cx="0" cy="27011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27" name="Group 226"/>
                <p:cNvGrpSpPr/>
                <p:nvPr/>
              </p:nvGrpSpPr>
              <p:grpSpPr>
                <a:xfrm>
                  <a:off x="5048793" y="3005831"/>
                  <a:ext cx="2077552" cy="928391"/>
                  <a:chOff x="5048793" y="3005831"/>
                  <a:chExt cx="2077552" cy="928391"/>
                </a:xfrm>
              </p:grpSpPr>
              <p:cxnSp>
                <p:nvCxnSpPr>
                  <p:cNvPr id="228" name="Straight Arrow Connector 227"/>
                  <p:cNvCxnSpPr/>
                  <p:nvPr/>
                </p:nvCxnSpPr>
                <p:spPr>
                  <a:xfrm>
                    <a:off x="5249665" y="3664109"/>
                    <a:ext cx="0" cy="27011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29" name="Picture 2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4673" y="3232921"/>
                    <a:ext cx="511232" cy="544482"/>
                  </a:xfrm>
                  <a:prstGeom prst="rect">
                    <a:avLst/>
                  </a:prstGeom>
                </p:spPr>
              </p:pic>
              <p:pic>
                <p:nvPicPr>
                  <p:cNvPr id="230" name="Picture 2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7030" y="3232921"/>
                    <a:ext cx="511232" cy="544482"/>
                  </a:xfrm>
                  <a:prstGeom prst="rect">
                    <a:avLst/>
                  </a:prstGeom>
                </p:spPr>
              </p:pic>
              <p:pic>
                <p:nvPicPr>
                  <p:cNvPr id="231" name="Picture 2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8837" y="3232921"/>
                    <a:ext cx="511232" cy="544482"/>
                  </a:xfrm>
                  <a:prstGeom prst="rect">
                    <a:avLst/>
                  </a:prstGeom>
                </p:spPr>
              </p:pic>
              <p:pic>
                <p:nvPicPr>
                  <p:cNvPr id="232" name="Picture 2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0942" y="3232921"/>
                    <a:ext cx="511232" cy="544482"/>
                  </a:xfrm>
                  <a:prstGeom prst="rect">
                    <a:avLst/>
                  </a:prstGeom>
                </p:spPr>
              </p:pic>
              <p:sp>
                <p:nvSpPr>
                  <p:cNvPr id="233" name="Freeform 25"/>
                  <p:cNvSpPr>
                    <a:spLocks/>
                  </p:cNvSpPr>
                  <p:nvPr/>
                </p:nvSpPr>
                <p:spPr bwMode="auto">
                  <a:xfrm>
                    <a:off x="5048793" y="3008986"/>
                    <a:ext cx="212725" cy="249238"/>
                  </a:xfrm>
                  <a:custGeom>
                    <a:avLst/>
                    <a:gdLst>
                      <a:gd name="T0" fmla="*/ 156 w 350"/>
                      <a:gd name="T1" fmla="*/ 606 h 606"/>
                      <a:gd name="T2" fmla="*/ 198 w 350"/>
                      <a:gd name="T3" fmla="*/ 606 h 606"/>
                      <a:gd name="T4" fmla="*/ 200 w 350"/>
                      <a:gd name="T5" fmla="*/ 170 h 606"/>
                      <a:gd name="T6" fmla="*/ 242 w 350"/>
                      <a:gd name="T7" fmla="*/ 168 h 606"/>
                      <a:gd name="T8" fmla="*/ 272 w 350"/>
                      <a:gd name="T9" fmla="*/ 150 h 606"/>
                      <a:gd name="T10" fmla="*/ 296 w 350"/>
                      <a:gd name="T11" fmla="*/ 130 h 606"/>
                      <a:gd name="T12" fmla="*/ 328 w 350"/>
                      <a:gd name="T13" fmla="*/ 92 h 606"/>
                      <a:gd name="T14" fmla="*/ 346 w 350"/>
                      <a:gd name="T15" fmla="*/ 52 h 606"/>
                      <a:gd name="T16" fmla="*/ 350 w 350"/>
                      <a:gd name="T17" fmla="*/ 0 h 606"/>
                      <a:gd name="T18" fmla="*/ 308 w 350"/>
                      <a:gd name="T19" fmla="*/ 0 h 606"/>
                      <a:gd name="T20" fmla="*/ 302 w 350"/>
                      <a:gd name="T21" fmla="*/ 42 h 606"/>
                      <a:gd name="T22" fmla="*/ 278 w 350"/>
                      <a:gd name="T23" fmla="*/ 84 h 606"/>
                      <a:gd name="T24" fmla="*/ 242 w 350"/>
                      <a:gd name="T25" fmla="*/ 114 h 606"/>
                      <a:gd name="T26" fmla="*/ 192 w 350"/>
                      <a:gd name="T27" fmla="*/ 130 h 606"/>
                      <a:gd name="T28" fmla="*/ 138 w 350"/>
                      <a:gd name="T29" fmla="*/ 126 h 606"/>
                      <a:gd name="T30" fmla="*/ 92 w 350"/>
                      <a:gd name="T31" fmla="*/ 98 h 606"/>
                      <a:gd name="T32" fmla="*/ 66 w 350"/>
                      <a:gd name="T33" fmla="*/ 66 h 606"/>
                      <a:gd name="T34" fmla="*/ 52 w 350"/>
                      <a:gd name="T35" fmla="*/ 28 h 606"/>
                      <a:gd name="T36" fmla="*/ 52 w 350"/>
                      <a:gd name="T37" fmla="*/ 0 h 606"/>
                      <a:gd name="T38" fmla="*/ 0 w 350"/>
                      <a:gd name="T39" fmla="*/ 0 h 606"/>
                      <a:gd name="T40" fmla="*/ 0 w 350"/>
                      <a:gd name="T41" fmla="*/ 38 h 606"/>
                      <a:gd name="T42" fmla="*/ 22 w 350"/>
                      <a:gd name="T43" fmla="*/ 88 h 606"/>
                      <a:gd name="T44" fmla="*/ 56 w 350"/>
                      <a:gd name="T45" fmla="*/ 132 h 606"/>
                      <a:gd name="T46" fmla="*/ 98 w 350"/>
                      <a:gd name="T47" fmla="*/ 160 h 606"/>
                      <a:gd name="T48" fmla="*/ 118 w 350"/>
                      <a:gd name="T49" fmla="*/ 168 h 606"/>
                      <a:gd name="T50" fmla="*/ 158 w 350"/>
                      <a:gd name="T51" fmla="*/ 172 h 606"/>
                      <a:gd name="T52" fmla="*/ 156 w 350"/>
                      <a:gd name="T53"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0" h="606">
                        <a:moveTo>
                          <a:pt x="156" y="606"/>
                        </a:moveTo>
                        <a:lnTo>
                          <a:pt x="198" y="606"/>
                        </a:lnTo>
                        <a:lnTo>
                          <a:pt x="200" y="170"/>
                        </a:lnTo>
                        <a:lnTo>
                          <a:pt x="242" y="168"/>
                        </a:lnTo>
                        <a:lnTo>
                          <a:pt x="272" y="150"/>
                        </a:lnTo>
                        <a:lnTo>
                          <a:pt x="296" y="130"/>
                        </a:lnTo>
                        <a:lnTo>
                          <a:pt x="328" y="92"/>
                        </a:lnTo>
                        <a:lnTo>
                          <a:pt x="346" y="52"/>
                        </a:lnTo>
                        <a:lnTo>
                          <a:pt x="350" y="0"/>
                        </a:lnTo>
                        <a:lnTo>
                          <a:pt x="308" y="0"/>
                        </a:lnTo>
                        <a:lnTo>
                          <a:pt x="302" y="42"/>
                        </a:lnTo>
                        <a:lnTo>
                          <a:pt x="278" y="84"/>
                        </a:lnTo>
                        <a:lnTo>
                          <a:pt x="242" y="114"/>
                        </a:lnTo>
                        <a:lnTo>
                          <a:pt x="192" y="130"/>
                        </a:lnTo>
                        <a:lnTo>
                          <a:pt x="138" y="126"/>
                        </a:lnTo>
                        <a:lnTo>
                          <a:pt x="92" y="98"/>
                        </a:lnTo>
                        <a:lnTo>
                          <a:pt x="66" y="66"/>
                        </a:lnTo>
                        <a:lnTo>
                          <a:pt x="52" y="28"/>
                        </a:lnTo>
                        <a:lnTo>
                          <a:pt x="52" y="0"/>
                        </a:lnTo>
                        <a:lnTo>
                          <a:pt x="0" y="0"/>
                        </a:lnTo>
                        <a:lnTo>
                          <a:pt x="0" y="38"/>
                        </a:lnTo>
                        <a:lnTo>
                          <a:pt x="22" y="88"/>
                        </a:lnTo>
                        <a:lnTo>
                          <a:pt x="56" y="132"/>
                        </a:lnTo>
                        <a:lnTo>
                          <a:pt x="98" y="160"/>
                        </a:lnTo>
                        <a:lnTo>
                          <a:pt x="118" y="168"/>
                        </a:lnTo>
                        <a:lnTo>
                          <a:pt x="158" y="172"/>
                        </a:lnTo>
                        <a:lnTo>
                          <a:pt x="156" y="606"/>
                        </a:lnTo>
                        <a:close/>
                      </a:path>
                    </a:pathLst>
                  </a:custGeom>
                  <a:gradFill rotWithShape="1">
                    <a:gsLst>
                      <a:gs pos="0">
                        <a:schemeClr val="bg1"/>
                      </a:gs>
                      <a:gs pos="100000">
                        <a:srgbClr val="2F85ED"/>
                      </a:gs>
                    </a:gsLst>
                    <a:path path="rect">
                      <a:fillToRect l="50000" t="50000" r="50000" b="50000"/>
                    </a:path>
                  </a:gradFill>
                  <a:ln w="9525">
                    <a:solidFill>
                      <a:srgbClr val="2F85E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34" name="Freeform 25"/>
                  <p:cNvSpPr>
                    <a:spLocks/>
                  </p:cNvSpPr>
                  <p:nvPr/>
                </p:nvSpPr>
                <p:spPr bwMode="auto">
                  <a:xfrm>
                    <a:off x="5315197" y="3008986"/>
                    <a:ext cx="212725" cy="249238"/>
                  </a:xfrm>
                  <a:custGeom>
                    <a:avLst/>
                    <a:gdLst>
                      <a:gd name="T0" fmla="*/ 156 w 350"/>
                      <a:gd name="T1" fmla="*/ 606 h 606"/>
                      <a:gd name="T2" fmla="*/ 198 w 350"/>
                      <a:gd name="T3" fmla="*/ 606 h 606"/>
                      <a:gd name="T4" fmla="*/ 200 w 350"/>
                      <a:gd name="T5" fmla="*/ 170 h 606"/>
                      <a:gd name="T6" fmla="*/ 242 w 350"/>
                      <a:gd name="T7" fmla="*/ 168 h 606"/>
                      <a:gd name="T8" fmla="*/ 272 w 350"/>
                      <a:gd name="T9" fmla="*/ 150 h 606"/>
                      <a:gd name="T10" fmla="*/ 296 w 350"/>
                      <a:gd name="T11" fmla="*/ 130 h 606"/>
                      <a:gd name="T12" fmla="*/ 328 w 350"/>
                      <a:gd name="T13" fmla="*/ 92 h 606"/>
                      <a:gd name="T14" fmla="*/ 346 w 350"/>
                      <a:gd name="T15" fmla="*/ 52 h 606"/>
                      <a:gd name="T16" fmla="*/ 350 w 350"/>
                      <a:gd name="T17" fmla="*/ 0 h 606"/>
                      <a:gd name="T18" fmla="*/ 308 w 350"/>
                      <a:gd name="T19" fmla="*/ 0 h 606"/>
                      <a:gd name="T20" fmla="*/ 302 w 350"/>
                      <a:gd name="T21" fmla="*/ 42 h 606"/>
                      <a:gd name="T22" fmla="*/ 278 w 350"/>
                      <a:gd name="T23" fmla="*/ 84 h 606"/>
                      <a:gd name="T24" fmla="*/ 242 w 350"/>
                      <a:gd name="T25" fmla="*/ 114 h 606"/>
                      <a:gd name="T26" fmla="*/ 192 w 350"/>
                      <a:gd name="T27" fmla="*/ 130 h 606"/>
                      <a:gd name="T28" fmla="*/ 138 w 350"/>
                      <a:gd name="T29" fmla="*/ 126 h 606"/>
                      <a:gd name="T30" fmla="*/ 92 w 350"/>
                      <a:gd name="T31" fmla="*/ 98 h 606"/>
                      <a:gd name="T32" fmla="*/ 66 w 350"/>
                      <a:gd name="T33" fmla="*/ 66 h 606"/>
                      <a:gd name="T34" fmla="*/ 52 w 350"/>
                      <a:gd name="T35" fmla="*/ 28 h 606"/>
                      <a:gd name="T36" fmla="*/ 52 w 350"/>
                      <a:gd name="T37" fmla="*/ 0 h 606"/>
                      <a:gd name="T38" fmla="*/ 0 w 350"/>
                      <a:gd name="T39" fmla="*/ 0 h 606"/>
                      <a:gd name="T40" fmla="*/ 0 w 350"/>
                      <a:gd name="T41" fmla="*/ 38 h 606"/>
                      <a:gd name="T42" fmla="*/ 22 w 350"/>
                      <a:gd name="T43" fmla="*/ 88 h 606"/>
                      <a:gd name="T44" fmla="*/ 56 w 350"/>
                      <a:gd name="T45" fmla="*/ 132 h 606"/>
                      <a:gd name="T46" fmla="*/ 98 w 350"/>
                      <a:gd name="T47" fmla="*/ 160 h 606"/>
                      <a:gd name="T48" fmla="*/ 118 w 350"/>
                      <a:gd name="T49" fmla="*/ 168 h 606"/>
                      <a:gd name="T50" fmla="*/ 158 w 350"/>
                      <a:gd name="T51" fmla="*/ 172 h 606"/>
                      <a:gd name="T52" fmla="*/ 156 w 350"/>
                      <a:gd name="T53"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0" h="606">
                        <a:moveTo>
                          <a:pt x="156" y="606"/>
                        </a:moveTo>
                        <a:lnTo>
                          <a:pt x="198" y="606"/>
                        </a:lnTo>
                        <a:lnTo>
                          <a:pt x="200" y="170"/>
                        </a:lnTo>
                        <a:lnTo>
                          <a:pt x="242" y="168"/>
                        </a:lnTo>
                        <a:lnTo>
                          <a:pt x="272" y="150"/>
                        </a:lnTo>
                        <a:lnTo>
                          <a:pt x="296" y="130"/>
                        </a:lnTo>
                        <a:lnTo>
                          <a:pt x="328" y="92"/>
                        </a:lnTo>
                        <a:lnTo>
                          <a:pt x="346" y="52"/>
                        </a:lnTo>
                        <a:lnTo>
                          <a:pt x="350" y="0"/>
                        </a:lnTo>
                        <a:lnTo>
                          <a:pt x="308" y="0"/>
                        </a:lnTo>
                        <a:lnTo>
                          <a:pt x="302" y="42"/>
                        </a:lnTo>
                        <a:lnTo>
                          <a:pt x="278" y="84"/>
                        </a:lnTo>
                        <a:lnTo>
                          <a:pt x="242" y="114"/>
                        </a:lnTo>
                        <a:lnTo>
                          <a:pt x="192" y="130"/>
                        </a:lnTo>
                        <a:lnTo>
                          <a:pt x="138" y="126"/>
                        </a:lnTo>
                        <a:lnTo>
                          <a:pt x="92" y="98"/>
                        </a:lnTo>
                        <a:lnTo>
                          <a:pt x="66" y="66"/>
                        </a:lnTo>
                        <a:lnTo>
                          <a:pt x="52" y="28"/>
                        </a:lnTo>
                        <a:lnTo>
                          <a:pt x="52" y="0"/>
                        </a:lnTo>
                        <a:lnTo>
                          <a:pt x="0" y="0"/>
                        </a:lnTo>
                        <a:lnTo>
                          <a:pt x="0" y="38"/>
                        </a:lnTo>
                        <a:lnTo>
                          <a:pt x="22" y="88"/>
                        </a:lnTo>
                        <a:lnTo>
                          <a:pt x="56" y="132"/>
                        </a:lnTo>
                        <a:lnTo>
                          <a:pt x="98" y="160"/>
                        </a:lnTo>
                        <a:lnTo>
                          <a:pt x="118" y="168"/>
                        </a:lnTo>
                        <a:lnTo>
                          <a:pt x="158" y="172"/>
                        </a:lnTo>
                        <a:lnTo>
                          <a:pt x="156" y="606"/>
                        </a:lnTo>
                        <a:close/>
                      </a:path>
                    </a:pathLst>
                  </a:custGeom>
                  <a:gradFill rotWithShape="1">
                    <a:gsLst>
                      <a:gs pos="0">
                        <a:schemeClr val="bg1"/>
                      </a:gs>
                      <a:gs pos="100000">
                        <a:srgbClr val="2F85ED"/>
                      </a:gs>
                    </a:gsLst>
                    <a:path path="rect">
                      <a:fillToRect l="50000" t="50000" r="50000" b="50000"/>
                    </a:path>
                  </a:gradFill>
                  <a:ln w="9525">
                    <a:solidFill>
                      <a:srgbClr val="2F85E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35" name="Freeform 25"/>
                  <p:cNvSpPr>
                    <a:spLocks/>
                  </p:cNvSpPr>
                  <p:nvPr/>
                </p:nvSpPr>
                <p:spPr bwMode="auto">
                  <a:xfrm>
                    <a:off x="6114409" y="3012003"/>
                    <a:ext cx="212725" cy="249238"/>
                  </a:xfrm>
                  <a:custGeom>
                    <a:avLst/>
                    <a:gdLst>
                      <a:gd name="T0" fmla="*/ 156 w 350"/>
                      <a:gd name="T1" fmla="*/ 606 h 606"/>
                      <a:gd name="T2" fmla="*/ 198 w 350"/>
                      <a:gd name="T3" fmla="*/ 606 h 606"/>
                      <a:gd name="T4" fmla="*/ 200 w 350"/>
                      <a:gd name="T5" fmla="*/ 170 h 606"/>
                      <a:gd name="T6" fmla="*/ 242 w 350"/>
                      <a:gd name="T7" fmla="*/ 168 h 606"/>
                      <a:gd name="T8" fmla="*/ 272 w 350"/>
                      <a:gd name="T9" fmla="*/ 150 h 606"/>
                      <a:gd name="T10" fmla="*/ 296 w 350"/>
                      <a:gd name="T11" fmla="*/ 130 h 606"/>
                      <a:gd name="T12" fmla="*/ 328 w 350"/>
                      <a:gd name="T13" fmla="*/ 92 h 606"/>
                      <a:gd name="T14" fmla="*/ 346 w 350"/>
                      <a:gd name="T15" fmla="*/ 52 h 606"/>
                      <a:gd name="T16" fmla="*/ 350 w 350"/>
                      <a:gd name="T17" fmla="*/ 0 h 606"/>
                      <a:gd name="T18" fmla="*/ 308 w 350"/>
                      <a:gd name="T19" fmla="*/ 0 h 606"/>
                      <a:gd name="T20" fmla="*/ 302 w 350"/>
                      <a:gd name="T21" fmla="*/ 42 h 606"/>
                      <a:gd name="T22" fmla="*/ 278 w 350"/>
                      <a:gd name="T23" fmla="*/ 84 h 606"/>
                      <a:gd name="T24" fmla="*/ 242 w 350"/>
                      <a:gd name="T25" fmla="*/ 114 h 606"/>
                      <a:gd name="T26" fmla="*/ 192 w 350"/>
                      <a:gd name="T27" fmla="*/ 130 h 606"/>
                      <a:gd name="T28" fmla="*/ 138 w 350"/>
                      <a:gd name="T29" fmla="*/ 126 h 606"/>
                      <a:gd name="T30" fmla="*/ 92 w 350"/>
                      <a:gd name="T31" fmla="*/ 98 h 606"/>
                      <a:gd name="T32" fmla="*/ 66 w 350"/>
                      <a:gd name="T33" fmla="*/ 66 h 606"/>
                      <a:gd name="T34" fmla="*/ 52 w 350"/>
                      <a:gd name="T35" fmla="*/ 28 h 606"/>
                      <a:gd name="T36" fmla="*/ 52 w 350"/>
                      <a:gd name="T37" fmla="*/ 0 h 606"/>
                      <a:gd name="T38" fmla="*/ 0 w 350"/>
                      <a:gd name="T39" fmla="*/ 0 h 606"/>
                      <a:gd name="T40" fmla="*/ 0 w 350"/>
                      <a:gd name="T41" fmla="*/ 38 h 606"/>
                      <a:gd name="T42" fmla="*/ 22 w 350"/>
                      <a:gd name="T43" fmla="*/ 88 h 606"/>
                      <a:gd name="T44" fmla="*/ 56 w 350"/>
                      <a:gd name="T45" fmla="*/ 132 h 606"/>
                      <a:gd name="T46" fmla="*/ 98 w 350"/>
                      <a:gd name="T47" fmla="*/ 160 h 606"/>
                      <a:gd name="T48" fmla="*/ 118 w 350"/>
                      <a:gd name="T49" fmla="*/ 168 h 606"/>
                      <a:gd name="T50" fmla="*/ 158 w 350"/>
                      <a:gd name="T51" fmla="*/ 172 h 606"/>
                      <a:gd name="T52" fmla="*/ 156 w 350"/>
                      <a:gd name="T53"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0" h="606">
                        <a:moveTo>
                          <a:pt x="156" y="606"/>
                        </a:moveTo>
                        <a:lnTo>
                          <a:pt x="198" y="606"/>
                        </a:lnTo>
                        <a:lnTo>
                          <a:pt x="200" y="170"/>
                        </a:lnTo>
                        <a:lnTo>
                          <a:pt x="242" y="168"/>
                        </a:lnTo>
                        <a:lnTo>
                          <a:pt x="272" y="150"/>
                        </a:lnTo>
                        <a:lnTo>
                          <a:pt x="296" y="130"/>
                        </a:lnTo>
                        <a:lnTo>
                          <a:pt x="328" y="92"/>
                        </a:lnTo>
                        <a:lnTo>
                          <a:pt x="346" y="52"/>
                        </a:lnTo>
                        <a:lnTo>
                          <a:pt x="350" y="0"/>
                        </a:lnTo>
                        <a:lnTo>
                          <a:pt x="308" y="0"/>
                        </a:lnTo>
                        <a:lnTo>
                          <a:pt x="302" y="42"/>
                        </a:lnTo>
                        <a:lnTo>
                          <a:pt x="278" y="84"/>
                        </a:lnTo>
                        <a:lnTo>
                          <a:pt x="242" y="114"/>
                        </a:lnTo>
                        <a:lnTo>
                          <a:pt x="192" y="130"/>
                        </a:lnTo>
                        <a:lnTo>
                          <a:pt x="138" y="126"/>
                        </a:lnTo>
                        <a:lnTo>
                          <a:pt x="92" y="98"/>
                        </a:lnTo>
                        <a:lnTo>
                          <a:pt x="66" y="66"/>
                        </a:lnTo>
                        <a:lnTo>
                          <a:pt x="52" y="28"/>
                        </a:lnTo>
                        <a:lnTo>
                          <a:pt x="52" y="0"/>
                        </a:lnTo>
                        <a:lnTo>
                          <a:pt x="0" y="0"/>
                        </a:lnTo>
                        <a:lnTo>
                          <a:pt x="0" y="38"/>
                        </a:lnTo>
                        <a:lnTo>
                          <a:pt x="22" y="88"/>
                        </a:lnTo>
                        <a:lnTo>
                          <a:pt x="56" y="132"/>
                        </a:lnTo>
                        <a:lnTo>
                          <a:pt x="98" y="160"/>
                        </a:lnTo>
                        <a:lnTo>
                          <a:pt x="118" y="168"/>
                        </a:lnTo>
                        <a:lnTo>
                          <a:pt x="158" y="172"/>
                        </a:lnTo>
                        <a:lnTo>
                          <a:pt x="156" y="606"/>
                        </a:lnTo>
                        <a:close/>
                      </a:path>
                    </a:pathLst>
                  </a:custGeom>
                  <a:gradFill rotWithShape="1">
                    <a:gsLst>
                      <a:gs pos="0">
                        <a:schemeClr val="bg1"/>
                      </a:gs>
                      <a:gs pos="100000">
                        <a:srgbClr val="2F85ED"/>
                      </a:gs>
                    </a:gsLst>
                    <a:path path="rect">
                      <a:fillToRect l="50000" t="50000" r="50000" b="50000"/>
                    </a:path>
                  </a:gradFill>
                  <a:ln w="9525">
                    <a:solidFill>
                      <a:srgbClr val="2F85E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36" name="Freeform 25"/>
                  <p:cNvSpPr>
                    <a:spLocks/>
                  </p:cNvSpPr>
                  <p:nvPr/>
                </p:nvSpPr>
                <p:spPr bwMode="auto">
                  <a:xfrm>
                    <a:off x="6380813" y="3008986"/>
                    <a:ext cx="212725" cy="249238"/>
                  </a:xfrm>
                  <a:custGeom>
                    <a:avLst/>
                    <a:gdLst>
                      <a:gd name="T0" fmla="*/ 156 w 350"/>
                      <a:gd name="T1" fmla="*/ 606 h 606"/>
                      <a:gd name="T2" fmla="*/ 198 w 350"/>
                      <a:gd name="T3" fmla="*/ 606 h 606"/>
                      <a:gd name="T4" fmla="*/ 200 w 350"/>
                      <a:gd name="T5" fmla="*/ 170 h 606"/>
                      <a:gd name="T6" fmla="*/ 242 w 350"/>
                      <a:gd name="T7" fmla="*/ 168 h 606"/>
                      <a:gd name="T8" fmla="*/ 272 w 350"/>
                      <a:gd name="T9" fmla="*/ 150 h 606"/>
                      <a:gd name="T10" fmla="*/ 296 w 350"/>
                      <a:gd name="T11" fmla="*/ 130 h 606"/>
                      <a:gd name="T12" fmla="*/ 328 w 350"/>
                      <a:gd name="T13" fmla="*/ 92 h 606"/>
                      <a:gd name="T14" fmla="*/ 346 w 350"/>
                      <a:gd name="T15" fmla="*/ 52 h 606"/>
                      <a:gd name="T16" fmla="*/ 350 w 350"/>
                      <a:gd name="T17" fmla="*/ 0 h 606"/>
                      <a:gd name="T18" fmla="*/ 308 w 350"/>
                      <a:gd name="T19" fmla="*/ 0 h 606"/>
                      <a:gd name="T20" fmla="*/ 302 w 350"/>
                      <a:gd name="T21" fmla="*/ 42 h 606"/>
                      <a:gd name="T22" fmla="*/ 278 w 350"/>
                      <a:gd name="T23" fmla="*/ 84 h 606"/>
                      <a:gd name="T24" fmla="*/ 242 w 350"/>
                      <a:gd name="T25" fmla="*/ 114 h 606"/>
                      <a:gd name="T26" fmla="*/ 192 w 350"/>
                      <a:gd name="T27" fmla="*/ 130 h 606"/>
                      <a:gd name="T28" fmla="*/ 138 w 350"/>
                      <a:gd name="T29" fmla="*/ 126 h 606"/>
                      <a:gd name="T30" fmla="*/ 92 w 350"/>
                      <a:gd name="T31" fmla="*/ 98 h 606"/>
                      <a:gd name="T32" fmla="*/ 66 w 350"/>
                      <a:gd name="T33" fmla="*/ 66 h 606"/>
                      <a:gd name="T34" fmla="*/ 52 w 350"/>
                      <a:gd name="T35" fmla="*/ 28 h 606"/>
                      <a:gd name="T36" fmla="*/ 52 w 350"/>
                      <a:gd name="T37" fmla="*/ 0 h 606"/>
                      <a:gd name="T38" fmla="*/ 0 w 350"/>
                      <a:gd name="T39" fmla="*/ 0 h 606"/>
                      <a:gd name="T40" fmla="*/ 0 w 350"/>
                      <a:gd name="T41" fmla="*/ 38 h 606"/>
                      <a:gd name="T42" fmla="*/ 22 w 350"/>
                      <a:gd name="T43" fmla="*/ 88 h 606"/>
                      <a:gd name="T44" fmla="*/ 56 w 350"/>
                      <a:gd name="T45" fmla="*/ 132 h 606"/>
                      <a:gd name="T46" fmla="*/ 98 w 350"/>
                      <a:gd name="T47" fmla="*/ 160 h 606"/>
                      <a:gd name="T48" fmla="*/ 118 w 350"/>
                      <a:gd name="T49" fmla="*/ 168 h 606"/>
                      <a:gd name="T50" fmla="*/ 158 w 350"/>
                      <a:gd name="T51" fmla="*/ 172 h 606"/>
                      <a:gd name="T52" fmla="*/ 156 w 350"/>
                      <a:gd name="T53"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0" h="606">
                        <a:moveTo>
                          <a:pt x="156" y="606"/>
                        </a:moveTo>
                        <a:lnTo>
                          <a:pt x="198" y="606"/>
                        </a:lnTo>
                        <a:lnTo>
                          <a:pt x="200" y="170"/>
                        </a:lnTo>
                        <a:lnTo>
                          <a:pt x="242" y="168"/>
                        </a:lnTo>
                        <a:lnTo>
                          <a:pt x="272" y="150"/>
                        </a:lnTo>
                        <a:lnTo>
                          <a:pt x="296" y="130"/>
                        </a:lnTo>
                        <a:lnTo>
                          <a:pt x="328" y="92"/>
                        </a:lnTo>
                        <a:lnTo>
                          <a:pt x="346" y="52"/>
                        </a:lnTo>
                        <a:lnTo>
                          <a:pt x="350" y="0"/>
                        </a:lnTo>
                        <a:lnTo>
                          <a:pt x="308" y="0"/>
                        </a:lnTo>
                        <a:lnTo>
                          <a:pt x="302" y="42"/>
                        </a:lnTo>
                        <a:lnTo>
                          <a:pt x="278" y="84"/>
                        </a:lnTo>
                        <a:lnTo>
                          <a:pt x="242" y="114"/>
                        </a:lnTo>
                        <a:lnTo>
                          <a:pt x="192" y="130"/>
                        </a:lnTo>
                        <a:lnTo>
                          <a:pt x="138" y="126"/>
                        </a:lnTo>
                        <a:lnTo>
                          <a:pt x="92" y="98"/>
                        </a:lnTo>
                        <a:lnTo>
                          <a:pt x="66" y="66"/>
                        </a:lnTo>
                        <a:lnTo>
                          <a:pt x="52" y="28"/>
                        </a:lnTo>
                        <a:lnTo>
                          <a:pt x="52" y="0"/>
                        </a:lnTo>
                        <a:lnTo>
                          <a:pt x="0" y="0"/>
                        </a:lnTo>
                        <a:lnTo>
                          <a:pt x="0" y="38"/>
                        </a:lnTo>
                        <a:lnTo>
                          <a:pt x="22" y="88"/>
                        </a:lnTo>
                        <a:lnTo>
                          <a:pt x="56" y="132"/>
                        </a:lnTo>
                        <a:lnTo>
                          <a:pt x="98" y="160"/>
                        </a:lnTo>
                        <a:lnTo>
                          <a:pt x="118" y="168"/>
                        </a:lnTo>
                        <a:lnTo>
                          <a:pt x="158" y="172"/>
                        </a:lnTo>
                        <a:lnTo>
                          <a:pt x="156" y="606"/>
                        </a:lnTo>
                        <a:close/>
                      </a:path>
                    </a:pathLst>
                  </a:custGeom>
                  <a:gradFill rotWithShape="1">
                    <a:gsLst>
                      <a:gs pos="0">
                        <a:schemeClr val="bg1"/>
                      </a:gs>
                      <a:gs pos="100000">
                        <a:srgbClr val="2F85ED"/>
                      </a:gs>
                    </a:gsLst>
                    <a:path path="rect">
                      <a:fillToRect l="50000" t="50000" r="50000" b="50000"/>
                    </a:path>
                  </a:gradFill>
                  <a:ln w="9525">
                    <a:solidFill>
                      <a:srgbClr val="2F85E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37" name="Freeform 25"/>
                  <p:cNvSpPr>
                    <a:spLocks/>
                  </p:cNvSpPr>
                  <p:nvPr/>
                </p:nvSpPr>
                <p:spPr bwMode="auto">
                  <a:xfrm>
                    <a:off x="5581601" y="3012003"/>
                    <a:ext cx="212725" cy="249238"/>
                  </a:xfrm>
                  <a:custGeom>
                    <a:avLst/>
                    <a:gdLst>
                      <a:gd name="T0" fmla="*/ 156 w 350"/>
                      <a:gd name="T1" fmla="*/ 606 h 606"/>
                      <a:gd name="T2" fmla="*/ 198 w 350"/>
                      <a:gd name="T3" fmla="*/ 606 h 606"/>
                      <a:gd name="T4" fmla="*/ 200 w 350"/>
                      <a:gd name="T5" fmla="*/ 170 h 606"/>
                      <a:gd name="T6" fmla="*/ 242 w 350"/>
                      <a:gd name="T7" fmla="*/ 168 h 606"/>
                      <a:gd name="T8" fmla="*/ 272 w 350"/>
                      <a:gd name="T9" fmla="*/ 150 h 606"/>
                      <a:gd name="T10" fmla="*/ 296 w 350"/>
                      <a:gd name="T11" fmla="*/ 130 h 606"/>
                      <a:gd name="T12" fmla="*/ 328 w 350"/>
                      <a:gd name="T13" fmla="*/ 92 h 606"/>
                      <a:gd name="T14" fmla="*/ 346 w 350"/>
                      <a:gd name="T15" fmla="*/ 52 h 606"/>
                      <a:gd name="T16" fmla="*/ 350 w 350"/>
                      <a:gd name="T17" fmla="*/ 0 h 606"/>
                      <a:gd name="T18" fmla="*/ 308 w 350"/>
                      <a:gd name="T19" fmla="*/ 0 h 606"/>
                      <a:gd name="T20" fmla="*/ 302 w 350"/>
                      <a:gd name="T21" fmla="*/ 42 h 606"/>
                      <a:gd name="T22" fmla="*/ 278 w 350"/>
                      <a:gd name="T23" fmla="*/ 84 h 606"/>
                      <a:gd name="T24" fmla="*/ 242 w 350"/>
                      <a:gd name="T25" fmla="*/ 114 h 606"/>
                      <a:gd name="T26" fmla="*/ 192 w 350"/>
                      <a:gd name="T27" fmla="*/ 130 h 606"/>
                      <a:gd name="T28" fmla="*/ 138 w 350"/>
                      <a:gd name="T29" fmla="*/ 126 h 606"/>
                      <a:gd name="T30" fmla="*/ 92 w 350"/>
                      <a:gd name="T31" fmla="*/ 98 h 606"/>
                      <a:gd name="T32" fmla="*/ 66 w 350"/>
                      <a:gd name="T33" fmla="*/ 66 h 606"/>
                      <a:gd name="T34" fmla="*/ 52 w 350"/>
                      <a:gd name="T35" fmla="*/ 28 h 606"/>
                      <a:gd name="T36" fmla="*/ 52 w 350"/>
                      <a:gd name="T37" fmla="*/ 0 h 606"/>
                      <a:gd name="T38" fmla="*/ 0 w 350"/>
                      <a:gd name="T39" fmla="*/ 0 h 606"/>
                      <a:gd name="T40" fmla="*/ 0 w 350"/>
                      <a:gd name="T41" fmla="*/ 38 h 606"/>
                      <a:gd name="T42" fmla="*/ 22 w 350"/>
                      <a:gd name="T43" fmla="*/ 88 h 606"/>
                      <a:gd name="T44" fmla="*/ 56 w 350"/>
                      <a:gd name="T45" fmla="*/ 132 h 606"/>
                      <a:gd name="T46" fmla="*/ 98 w 350"/>
                      <a:gd name="T47" fmla="*/ 160 h 606"/>
                      <a:gd name="T48" fmla="*/ 118 w 350"/>
                      <a:gd name="T49" fmla="*/ 168 h 606"/>
                      <a:gd name="T50" fmla="*/ 158 w 350"/>
                      <a:gd name="T51" fmla="*/ 172 h 606"/>
                      <a:gd name="T52" fmla="*/ 156 w 350"/>
                      <a:gd name="T53"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0" h="606">
                        <a:moveTo>
                          <a:pt x="156" y="606"/>
                        </a:moveTo>
                        <a:lnTo>
                          <a:pt x="198" y="606"/>
                        </a:lnTo>
                        <a:lnTo>
                          <a:pt x="200" y="170"/>
                        </a:lnTo>
                        <a:lnTo>
                          <a:pt x="242" y="168"/>
                        </a:lnTo>
                        <a:lnTo>
                          <a:pt x="272" y="150"/>
                        </a:lnTo>
                        <a:lnTo>
                          <a:pt x="296" y="130"/>
                        </a:lnTo>
                        <a:lnTo>
                          <a:pt x="328" y="92"/>
                        </a:lnTo>
                        <a:lnTo>
                          <a:pt x="346" y="52"/>
                        </a:lnTo>
                        <a:lnTo>
                          <a:pt x="350" y="0"/>
                        </a:lnTo>
                        <a:lnTo>
                          <a:pt x="308" y="0"/>
                        </a:lnTo>
                        <a:lnTo>
                          <a:pt x="302" y="42"/>
                        </a:lnTo>
                        <a:lnTo>
                          <a:pt x="278" y="84"/>
                        </a:lnTo>
                        <a:lnTo>
                          <a:pt x="242" y="114"/>
                        </a:lnTo>
                        <a:lnTo>
                          <a:pt x="192" y="130"/>
                        </a:lnTo>
                        <a:lnTo>
                          <a:pt x="138" y="126"/>
                        </a:lnTo>
                        <a:lnTo>
                          <a:pt x="92" y="98"/>
                        </a:lnTo>
                        <a:lnTo>
                          <a:pt x="66" y="66"/>
                        </a:lnTo>
                        <a:lnTo>
                          <a:pt x="52" y="28"/>
                        </a:lnTo>
                        <a:lnTo>
                          <a:pt x="52" y="0"/>
                        </a:lnTo>
                        <a:lnTo>
                          <a:pt x="0" y="0"/>
                        </a:lnTo>
                        <a:lnTo>
                          <a:pt x="0" y="38"/>
                        </a:lnTo>
                        <a:lnTo>
                          <a:pt x="22" y="88"/>
                        </a:lnTo>
                        <a:lnTo>
                          <a:pt x="56" y="132"/>
                        </a:lnTo>
                        <a:lnTo>
                          <a:pt x="98" y="160"/>
                        </a:lnTo>
                        <a:lnTo>
                          <a:pt x="118" y="168"/>
                        </a:lnTo>
                        <a:lnTo>
                          <a:pt x="158" y="172"/>
                        </a:lnTo>
                        <a:lnTo>
                          <a:pt x="156" y="606"/>
                        </a:lnTo>
                        <a:close/>
                      </a:path>
                    </a:pathLst>
                  </a:custGeom>
                  <a:gradFill rotWithShape="1">
                    <a:gsLst>
                      <a:gs pos="0">
                        <a:schemeClr val="bg1"/>
                      </a:gs>
                      <a:gs pos="100000">
                        <a:srgbClr val="2F85ED"/>
                      </a:gs>
                    </a:gsLst>
                    <a:path path="rect">
                      <a:fillToRect l="50000" t="50000" r="50000" b="50000"/>
                    </a:path>
                  </a:gradFill>
                  <a:ln w="9525">
                    <a:solidFill>
                      <a:srgbClr val="2F85E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38" name="Freeform 25"/>
                  <p:cNvSpPr>
                    <a:spLocks/>
                  </p:cNvSpPr>
                  <p:nvPr/>
                </p:nvSpPr>
                <p:spPr bwMode="auto">
                  <a:xfrm>
                    <a:off x="5848005" y="3008986"/>
                    <a:ext cx="212725" cy="249238"/>
                  </a:xfrm>
                  <a:custGeom>
                    <a:avLst/>
                    <a:gdLst>
                      <a:gd name="T0" fmla="*/ 156 w 350"/>
                      <a:gd name="T1" fmla="*/ 606 h 606"/>
                      <a:gd name="T2" fmla="*/ 198 w 350"/>
                      <a:gd name="T3" fmla="*/ 606 h 606"/>
                      <a:gd name="T4" fmla="*/ 200 w 350"/>
                      <a:gd name="T5" fmla="*/ 170 h 606"/>
                      <a:gd name="T6" fmla="*/ 242 w 350"/>
                      <a:gd name="T7" fmla="*/ 168 h 606"/>
                      <a:gd name="T8" fmla="*/ 272 w 350"/>
                      <a:gd name="T9" fmla="*/ 150 h 606"/>
                      <a:gd name="T10" fmla="*/ 296 w 350"/>
                      <a:gd name="T11" fmla="*/ 130 h 606"/>
                      <a:gd name="T12" fmla="*/ 328 w 350"/>
                      <a:gd name="T13" fmla="*/ 92 h 606"/>
                      <a:gd name="T14" fmla="*/ 346 w 350"/>
                      <a:gd name="T15" fmla="*/ 52 h 606"/>
                      <a:gd name="T16" fmla="*/ 350 w 350"/>
                      <a:gd name="T17" fmla="*/ 0 h 606"/>
                      <a:gd name="T18" fmla="*/ 308 w 350"/>
                      <a:gd name="T19" fmla="*/ 0 h 606"/>
                      <a:gd name="T20" fmla="*/ 302 w 350"/>
                      <a:gd name="T21" fmla="*/ 42 h 606"/>
                      <a:gd name="T22" fmla="*/ 278 w 350"/>
                      <a:gd name="T23" fmla="*/ 84 h 606"/>
                      <a:gd name="T24" fmla="*/ 242 w 350"/>
                      <a:gd name="T25" fmla="*/ 114 h 606"/>
                      <a:gd name="T26" fmla="*/ 192 w 350"/>
                      <a:gd name="T27" fmla="*/ 130 h 606"/>
                      <a:gd name="T28" fmla="*/ 138 w 350"/>
                      <a:gd name="T29" fmla="*/ 126 h 606"/>
                      <a:gd name="T30" fmla="*/ 92 w 350"/>
                      <a:gd name="T31" fmla="*/ 98 h 606"/>
                      <a:gd name="T32" fmla="*/ 66 w 350"/>
                      <a:gd name="T33" fmla="*/ 66 h 606"/>
                      <a:gd name="T34" fmla="*/ 52 w 350"/>
                      <a:gd name="T35" fmla="*/ 28 h 606"/>
                      <a:gd name="T36" fmla="*/ 52 w 350"/>
                      <a:gd name="T37" fmla="*/ 0 h 606"/>
                      <a:gd name="T38" fmla="*/ 0 w 350"/>
                      <a:gd name="T39" fmla="*/ 0 h 606"/>
                      <a:gd name="T40" fmla="*/ 0 w 350"/>
                      <a:gd name="T41" fmla="*/ 38 h 606"/>
                      <a:gd name="T42" fmla="*/ 22 w 350"/>
                      <a:gd name="T43" fmla="*/ 88 h 606"/>
                      <a:gd name="T44" fmla="*/ 56 w 350"/>
                      <a:gd name="T45" fmla="*/ 132 h 606"/>
                      <a:gd name="T46" fmla="*/ 98 w 350"/>
                      <a:gd name="T47" fmla="*/ 160 h 606"/>
                      <a:gd name="T48" fmla="*/ 118 w 350"/>
                      <a:gd name="T49" fmla="*/ 168 h 606"/>
                      <a:gd name="T50" fmla="*/ 158 w 350"/>
                      <a:gd name="T51" fmla="*/ 172 h 606"/>
                      <a:gd name="T52" fmla="*/ 156 w 350"/>
                      <a:gd name="T53"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0" h="606">
                        <a:moveTo>
                          <a:pt x="156" y="606"/>
                        </a:moveTo>
                        <a:lnTo>
                          <a:pt x="198" y="606"/>
                        </a:lnTo>
                        <a:lnTo>
                          <a:pt x="200" y="170"/>
                        </a:lnTo>
                        <a:lnTo>
                          <a:pt x="242" y="168"/>
                        </a:lnTo>
                        <a:lnTo>
                          <a:pt x="272" y="150"/>
                        </a:lnTo>
                        <a:lnTo>
                          <a:pt x="296" y="130"/>
                        </a:lnTo>
                        <a:lnTo>
                          <a:pt x="328" y="92"/>
                        </a:lnTo>
                        <a:lnTo>
                          <a:pt x="346" y="52"/>
                        </a:lnTo>
                        <a:lnTo>
                          <a:pt x="350" y="0"/>
                        </a:lnTo>
                        <a:lnTo>
                          <a:pt x="308" y="0"/>
                        </a:lnTo>
                        <a:lnTo>
                          <a:pt x="302" y="42"/>
                        </a:lnTo>
                        <a:lnTo>
                          <a:pt x="278" y="84"/>
                        </a:lnTo>
                        <a:lnTo>
                          <a:pt x="242" y="114"/>
                        </a:lnTo>
                        <a:lnTo>
                          <a:pt x="192" y="130"/>
                        </a:lnTo>
                        <a:lnTo>
                          <a:pt x="138" y="126"/>
                        </a:lnTo>
                        <a:lnTo>
                          <a:pt x="92" y="98"/>
                        </a:lnTo>
                        <a:lnTo>
                          <a:pt x="66" y="66"/>
                        </a:lnTo>
                        <a:lnTo>
                          <a:pt x="52" y="28"/>
                        </a:lnTo>
                        <a:lnTo>
                          <a:pt x="52" y="0"/>
                        </a:lnTo>
                        <a:lnTo>
                          <a:pt x="0" y="0"/>
                        </a:lnTo>
                        <a:lnTo>
                          <a:pt x="0" y="38"/>
                        </a:lnTo>
                        <a:lnTo>
                          <a:pt x="22" y="88"/>
                        </a:lnTo>
                        <a:lnTo>
                          <a:pt x="56" y="132"/>
                        </a:lnTo>
                        <a:lnTo>
                          <a:pt x="98" y="160"/>
                        </a:lnTo>
                        <a:lnTo>
                          <a:pt x="118" y="168"/>
                        </a:lnTo>
                        <a:lnTo>
                          <a:pt x="158" y="172"/>
                        </a:lnTo>
                        <a:lnTo>
                          <a:pt x="156" y="606"/>
                        </a:lnTo>
                        <a:close/>
                      </a:path>
                    </a:pathLst>
                  </a:custGeom>
                  <a:gradFill rotWithShape="1">
                    <a:gsLst>
                      <a:gs pos="0">
                        <a:schemeClr val="bg1"/>
                      </a:gs>
                      <a:gs pos="100000">
                        <a:srgbClr val="2F85ED"/>
                      </a:gs>
                    </a:gsLst>
                    <a:path path="rect">
                      <a:fillToRect l="50000" t="50000" r="50000" b="50000"/>
                    </a:path>
                  </a:gradFill>
                  <a:ln w="9525">
                    <a:solidFill>
                      <a:srgbClr val="2F85E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39" name="Freeform 25"/>
                  <p:cNvSpPr>
                    <a:spLocks/>
                  </p:cNvSpPr>
                  <p:nvPr/>
                </p:nvSpPr>
                <p:spPr bwMode="auto">
                  <a:xfrm>
                    <a:off x="6647217" y="3008848"/>
                    <a:ext cx="212725" cy="249238"/>
                  </a:xfrm>
                  <a:custGeom>
                    <a:avLst/>
                    <a:gdLst>
                      <a:gd name="T0" fmla="*/ 156 w 350"/>
                      <a:gd name="T1" fmla="*/ 606 h 606"/>
                      <a:gd name="T2" fmla="*/ 198 w 350"/>
                      <a:gd name="T3" fmla="*/ 606 h 606"/>
                      <a:gd name="T4" fmla="*/ 200 w 350"/>
                      <a:gd name="T5" fmla="*/ 170 h 606"/>
                      <a:gd name="T6" fmla="*/ 242 w 350"/>
                      <a:gd name="T7" fmla="*/ 168 h 606"/>
                      <a:gd name="T8" fmla="*/ 272 w 350"/>
                      <a:gd name="T9" fmla="*/ 150 h 606"/>
                      <a:gd name="T10" fmla="*/ 296 w 350"/>
                      <a:gd name="T11" fmla="*/ 130 h 606"/>
                      <a:gd name="T12" fmla="*/ 328 w 350"/>
                      <a:gd name="T13" fmla="*/ 92 h 606"/>
                      <a:gd name="T14" fmla="*/ 346 w 350"/>
                      <a:gd name="T15" fmla="*/ 52 h 606"/>
                      <a:gd name="T16" fmla="*/ 350 w 350"/>
                      <a:gd name="T17" fmla="*/ 0 h 606"/>
                      <a:gd name="T18" fmla="*/ 308 w 350"/>
                      <a:gd name="T19" fmla="*/ 0 h 606"/>
                      <a:gd name="T20" fmla="*/ 302 w 350"/>
                      <a:gd name="T21" fmla="*/ 42 h 606"/>
                      <a:gd name="T22" fmla="*/ 278 w 350"/>
                      <a:gd name="T23" fmla="*/ 84 h 606"/>
                      <a:gd name="T24" fmla="*/ 242 w 350"/>
                      <a:gd name="T25" fmla="*/ 114 h 606"/>
                      <a:gd name="T26" fmla="*/ 192 w 350"/>
                      <a:gd name="T27" fmla="*/ 130 h 606"/>
                      <a:gd name="T28" fmla="*/ 138 w 350"/>
                      <a:gd name="T29" fmla="*/ 126 h 606"/>
                      <a:gd name="T30" fmla="*/ 92 w 350"/>
                      <a:gd name="T31" fmla="*/ 98 h 606"/>
                      <a:gd name="T32" fmla="*/ 66 w 350"/>
                      <a:gd name="T33" fmla="*/ 66 h 606"/>
                      <a:gd name="T34" fmla="*/ 52 w 350"/>
                      <a:gd name="T35" fmla="*/ 28 h 606"/>
                      <a:gd name="T36" fmla="*/ 52 w 350"/>
                      <a:gd name="T37" fmla="*/ 0 h 606"/>
                      <a:gd name="T38" fmla="*/ 0 w 350"/>
                      <a:gd name="T39" fmla="*/ 0 h 606"/>
                      <a:gd name="T40" fmla="*/ 0 w 350"/>
                      <a:gd name="T41" fmla="*/ 38 h 606"/>
                      <a:gd name="T42" fmla="*/ 22 w 350"/>
                      <a:gd name="T43" fmla="*/ 88 h 606"/>
                      <a:gd name="T44" fmla="*/ 56 w 350"/>
                      <a:gd name="T45" fmla="*/ 132 h 606"/>
                      <a:gd name="T46" fmla="*/ 98 w 350"/>
                      <a:gd name="T47" fmla="*/ 160 h 606"/>
                      <a:gd name="T48" fmla="*/ 118 w 350"/>
                      <a:gd name="T49" fmla="*/ 168 h 606"/>
                      <a:gd name="T50" fmla="*/ 158 w 350"/>
                      <a:gd name="T51" fmla="*/ 172 h 606"/>
                      <a:gd name="T52" fmla="*/ 156 w 350"/>
                      <a:gd name="T53"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0" h="606">
                        <a:moveTo>
                          <a:pt x="156" y="606"/>
                        </a:moveTo>
                        <a:lnTo>
                          <a:pt x="198" y="606"/>
                        </a:lnTo>
                        <a:lnTo>
                          <a:pt x="200" y="170"/>
                        </a:lnTo>
                        <a:lnTo>
                          <a:pt x="242" y="168"/>
                        </a:lnTo>
                        <a:lnTo>
                          <a:pt x="272" y="150"/>
                        </a:lnTo>
                        <a:lnTo>
                          <a:pt x="296" y="130"/>
                        </a:lnTo>
                        <a:lnTo>
                          <a:pt x="328" y="92"/>
                        </a:lnTo>
                        <a:lnTo>
                          <a:pt x="346" y="52"/>
                        </a:lnTo>
                        <a:lnTo>
                          <a:pt x="350" y="0"/>
                        </a:lnTo>
                        <a:lnTo>
                          <a:pt x="308" y="0"/>
                        </a:lnTo>
                        <a:lnTo>
                          <a:pt x="302" y="42"/>
                        </a:lnTo>
                        <a:lnTo>
                          <a:pt x="278" y="84"/>
                        </a:lnTo>
                        <a:lnTo>
                          <a:pt x="242" y="114"/>
                        </a:lnTo>
                        <a:lnTo>
                          <a:pt x="192" y="130"/>
                        </a:lnTo>
                        <a:lnTo>
                          <a:pt x="138" y="126"/>
                        </a:lnTo>
                        <a:lnTo>
                          <a:pt x="92" y="98"/>
                        </a:lnTo>
                        <a:lnTo>
                          <a:pt x="66" y="66"/>
                        </a:lnTo>
                        <a:lnTo>
                          <a:pt x="52" y="28"/>
                        </a:lnTo>
                        <a:lnTo>
                          <a:pt x="52" y="0"/>
                        </a:lnTo>
                        <a:lnTo>
                          <a:pt x="0" y="0"/>
                        </a:lnTo>
                        <a:lnTo>
                          <a:pt x="0" y="38"/>
                        </a:lnTo>
                        <a:lnTo>
                          <a:pt x="22" y="88"/>
                        </a:lnTo>
                        <a:lnTo>
                          <a:pt x="56" y="132"/>
                        </a:lnTo>
                        <a:lnTo>
                          <a:pt x="98" y="160"/>
                        </a:lnTo>
                        <a:lnTo>
                          <a:pt x="118" y="168"/>
                        </a:lnTo>
                        <a:lnTo>
                          <a:pt x="158" y="172"/>
                        </a:lnTo>
                        <a:lnTo>
                          <a:pt x="156" y="606"/>
                        </a:lnTo>
                        <a:close/>
                      </a:path>
                    </a:pathLst>
                  </a:custGeom>
                  <a:gradFill rotWithShape="1">
                    <a:gsLst>
                      <a:gs pos="0">
                        <a:schemeClr val="bg1"/>
                      </a:gs>
                      <a:gs pos="100000">
                        <a:srgbClr val="2F85ED"/>
                      </a:gs>
                    </a:gsLst>
                    <a:path path="rect">
                      <a:fillToRect l="50000" t="50000" r="50000" b="50000"/>
                    </a:path>
                  </a:gradFill>
                  <a:ln w="9525">
                    <a:solidFill>
                      <a:srgbClr val="2F85E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0" name="Freeform 25"/>
                  <p:cNvSpPr>
                    <a:spLocks/>
                  </p:cNvSpPr>
                  <p:nvPr/>
                </p:nvSpPr>
                <p:spPr bwMode="auto">
                  <a:xfrm>
                    <a:off x="6913620" y="3005831"/>
                    <a:ext cx="212725" cy="249238"/>
                  </a:xfrm>
                  <a:custGeom>
                    <a:avLst/>
                    <a:gdLst>
                      <a:gd name="T0" fmla="*/ 156 w 350"/>
                      <a:gd name="T1" fmla="*/ 606 h 606"/>
                      <a:gd name="T2" fmla="*/ 198 w 350"/>
                      <a:gd name="T3" fmla="*/ 606 h 606"/>
                      <a:gd name="T4" fmla="*/ 200 w 350"/>
                      <a:gd name="T5" fmla="*/ 170 h 606"/>
                      <a:gd name="T6" fmla="*/ 242 w 350"/>
                      <a:gd name="T7" fmla="*/ 168 h 606"/>
                      <a:gd name="T8" fmla="*/ 272 w 350"/>
                      <a:gd name="T9" fmla="*/ 150 h 606"/>
                      <a:gd name="T10" fmla="*/ 296 w 350"/>
                      <a:gd name="T11" fmla="*/ 130 h 606"/>
                      <a:gd name="T12" fmla="*/ 328 w 350"/>
                      <a:gd name="T13" fmla="*/ 92 h 606"/>
                      <a:gd name="T14" fmla="*/ 346 w 350"/>
                      <a:gd name="T15" fmla="*/ 52 h 606"/>
                      <a:gd name="T16" fmla="*/ 350 w 350"/>
                      <a:gd name="T17" fmla="*/ 0 h 606"/>
                      <a:gd name="T18" fmla="*/ 308 w 350"/>
                      <a:gd name="T19" fmla="*/ 0 h 606"/>
                      <a:gd name="T20" fmla="*/ 302 w 350"/>
                      <a:gd name="T21" fmla="*/ 42 h 606"/>
                      <a:gd name="T22" fmla="*/ 278 w 350"/>
                      <a:gd name="T23" fmla="*/ 84 h 606"/>
                      <a:gd name="T24" fmla="*/ 242 w 350"/>
                      <a:gd name="T25" fmla="*/ 114 h 606"/>
                      <a:gd name="T26" fmla="*/ 192 w 350"/>
                      <a:gd name="T27" fmla="*/ 130 h 606"/>
                      <a:gd name="T28" fmla="*/ 138 w 350"/>
                      <a:gd name="T29" fmla="*/ 126 h 606"/>
                      <a:gd name="T30" fmla="*/ 92 w 350"/>
                      <a:gd name="T31" fmla="*/ 98 h 606"/>
                      <a:gd name="T32" fmla="*/ 66 w 350"/>
                      <a:gd name="T33" fmla="*/ 66 h 606"/>
                      <a:gd name="T34" fmla="*/ 52 w 350"/>
                      <a:gd name="T35" fmla="*/ 28 h 606"/>
                      <a:gd name="T36" fmla="*/ 52 w 350"/>
                      <a:gd name="T37" fmla="*/ 0 h 606"/>
                      <a:gd name="T38" fmla="*/ 0 w 350"/>
                      <a:gd name="T39" fmla="*/ 0 h 606"/>
                      <a:gd name="T40" fmla="*/ 0 w 350"/>
                      <a:gd name="T41" fmla="*/ 38 h 606"/>
                      <a:gd name="T42" fmla="*/ 22 w 350"/>
                      <a:gd name="T43" fmla="*/ 88 h 606"/>
                      <a:gd name="T44" fmla="*/ 56 w 350"/>
                      <a:gd name="T45" fmla="*/ 132 h 606"/>
                      <a:gd name="T46" fmla="*/ 98 w 350"/>
                      <a:gd name="T47" fmla="*/ 160 h 606"/>
                      <a:gd name="T48" fmla="*/ 118 w 350"/>
                      <a:gd name="T49" fmla="*/ 168 h 606"/>
                      <a:gd name="T50" fmla="*/ 158 w 350"/>
                      <a:gd name="T51" fmla="*/ 172 h 606"/>
                      <a:gd name="T52" fmla="*/ 156 w 350"/>
                      <a:gd name="T53"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0" h="606">
                        <a:moveTo>
                          <a:pt x="156" y="606"/>
                        </a:moveTo>
                        <a:lnTo>
                          <a:pt x="198" y="606"/>
                        </a:lnTo>
                        <a:lnTo>
                          <a:pt x="200" y="170"/>
                        </a:lnTo>
                        <a:lnTo>
                          <a:pt x="242" y="168"/>
                        </a:lnTo>
                        <a:lnTo>
                          <a:pt x="272" y="150"/>
                        </a:lnTo>
                        <a:lnTo>
                          <a:pt x="296" y="130"/>
                        </a:lnTo>
                        <a:lnTo>
                          <a:pt x="328" y="92"/>
                        </a:lnTo>
                        <a:lnTo>
                          <a:pt x="346" y="52"/>
                        </a:lnTo>
                        <a:lnTo>
                          <a:pt x="350" y="0"/>
                        </a:lnTo>
                        <a:lnTo>
                          <a:pt x="308" y="0"/>
                        </a:lnTo>
                        <a:lnTo>
                          <a:pt x="302" y="42"/>
                        </a:lnTo>
                        <a:lnTo>
                          <a:pt x="278" y="84"/>
                        </a:lnTo>
                        <a:lnTo>
                          <a:pt x="242" y="114"/>
                        </a:lnTo>
                        <a:lnTo>
                          <a:pt x="192" y="130"/>
                        </a:lnTo>
                        <a:lnTo>
                          <a:pt x="138" y="126"/>
                        </a:lnTo>
                        <a:lnTo>
                          <a:pt x="92" y="98"/>
                        </a:lnTo>
                        <a:lnTo>
                          <a:pt x="66" y="66"/>
                        </a:lnTo>
                        <a:lnTo>
                          <a:pt x="52" y="28"/>
                        </a:lnTo>
                        <a:lnTo>
                          <a:pt x="52" y="0"/>
                        </a:lnTo>
                        <a:lnTo>
                          <a:pt x="0" y="0"/>
                        </a:lnTo>
                        <a:lnTo>
                          <a:pt x="0" y="38"/>
                        </a:lnTo>
                        <a:lnTo>
                          <a:pt x="22" y="88"/>
                        </a:lnTo>
                        <a:lnTo>
                          <a:pt x="56" y="132"/>
                        </a:lnTo>
                        <a:lnTo>
                          <a:pt x="98" y="160"/>
                        </a:lnTo>
                        <a:lnTo>
                          <a:pt x="118" y="168"/>
                        </a:lnTo>
                        <a:lnTo>
                          <a:pt x="158" y="172"/>
                        </a:lnTo>
                        <a:lnTo>
                          <a:pt x="156" y="606"/>
                        </a:lnTo>
                        <a:close/>
                      </a:path>
                    </a:pathLst>
                  </a:custGeom>
                  <a:gradFill rotWithShape="1">
                    <a:gsLst>
                      <a:gs pos="0">
                        <a:schemeClr val="bg1"/>
                      </a:gs>
                      <a:gs pos="100000">
                        <a:srgbClr val="2F85ED"/>
                      </a:gs>
                    </a:gsLst>
                    <a:path path="rect">
                      <a:fillToRect l="50000" t="50000" r="50000" b="50000"/>
                    </a:path>
                  </a:gradFill>
                  <a:ln w="9525">
                    <a:solidFill>
                      <a:srgbClr val="2F85E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grpSp>
            <p:nvGrpSpPr>
              <p:cNvPr id="208" name="Group 207"/>
              <p:cNvGrpSpPr/>
              <p:nvPr/>
            </p:nvGrpSpPr>
            <p:grpSpPr>
              <a:xfrm>
                <a:off x="5047456" y="5142198"/>
                <a:ext cx="2077552" cy="948288"/>
                <a:chOff x="5048793" y="3005831"/>
                <a:chExt cx="2077552" cy="948288"/>
              </a:xfrm>
            </p:grpSpPr>
            <p:cxnSp>
              <p:nvCxnSpPr>
                <p:cNvPr id="209" name="Straight Arrow Connector 208"/>
                <p:cNvCxnSpPr/>
                <p:nvPr/>
              </p:nvCxnSpPr>
              <p:spPr>
                <a:xfrm>
                  <a:off x="6515286" y="3683253"/>
                  <a:ext cx="0" cy="27011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0" name="Straight Arrow Connector 209"/>
                <p:cNvCxnSpPr/>
                <p:nvPr/>
              </p:nvCxnSpPr>
              <p:spPr>
                <a:xfrm>
                  <a:off x="5925817" y="3684006"/>
                  <a:ext cx="0" cy="27011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11" name="Group 210"/>
                <p:cNvGrpSpPr/>
                <p:nvPr/>
              </p:nvGrpSpPr>
              <p:grpSpPr>
                <a:xfrm>
                  <a:off x="5048793" y="3005831"/>
                  <a:ext cx="2077552" cy="928391"/>
                  <a:chOff x="5048793" y="3005831"/>
                  <a:chExt cx="2077552" cy="928391"/>
                </a:xfrm>
              </p:grpSpPr>
              <p:cxnSp>
                <p:nvCxnSpPr>
                  <p:cNvPr id="212" name="Straight Arrow Connector 211"/>
                  <p:cNvCxnSpPr/>
                  <p:nvPr/>
                </p:nvCxnSpPr>
                <p:spPr>
                  <a:xfrm>
                    <a:off x="5249665" y="3664109"/>
                    <a:ext cx="0" cy="27011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13" name="Picture 2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4673" y="3232921"/>
                    <a:ext cx="511232" cy="544482"/>
                  </a:xfrm>
                  <a:prstGeom prst="rect">
                    <a:avLst/>
                  </a:prstGeom>
                </p:spPr>
              </p:pic>
              <p:pic>
                <p:nvPicPr>
                  <p:cNvPr id="214" name="Picture 2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7030" y="3232921"/>
                    <a:ext cx="511232" cy="544482"/>
                  </a:xfrm>
                  <a:prstGeom prst="rect">
                    <a:avLst/>
                  </a:prstGeom>
                </p:spPr>
              </p:pic>
              <p:pic>
                <p:nvPicPr>
                  <p:cNvPr id="215" name="Picture 2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8837" y="3232921"/>
                    <a:ext cx="511232" cy="544482"/>
                  </a:xfrm>
                  <a:prstGeom prst="rect">
                    <a:avLst/>
                  </a:prstGeom>
                </p:spPr>
              </p:pic>
              <p:pic>
                <p:nvPicPr>
                  <p:cNvPr id="216" name="Picture 2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0942" y="3232921"/>
                    <a:ext cx="511232" cy="544482"/>
                  </a:xfrm>
                  <a:prstGeom prst="rect">
                    <a:avLst/>
                  </a:prstGeom>
                </p:spPr>
              </p:pic>
              <p:sp>
                <p:nvSpPr>
                  <p:cNvPr id="217" name="Freeform 25"/>
                  <p:cNvSpPr>
                    <a:spLocks/>
                  </p:cNvSpPr>
                  <p:nvPr/>
                </p:nvSpPr>
                <p:spPr bwMode="auto">
                  <a:xfrm>
                    <a:off x="5048793" y="3008986"/>
                    <a:ext cx="212725" cy="249238"/>
                  </a:xfrm>
                  <a:custGeom>
                    <a:avLst/>
                    <a:gdLst>
                      <a:gd name="T0" fmla="*/ 156 w 350"/>
                      <a:gd name="T1" fmla="*/ 606 h 606"/>
                      <a:gd name="T2" fmla="*/ 198 w 350"/>
                      <a:gd name="T3" fmla="*/ 606 h 606"/>
                      <a:gd name="T4" fmla="*/ 200 w 350"/>
                      <a:gd name="T5" fmla="*/ 170 h 606"/>
                      <a:gd name="T6" fmla="*/ 242 w 350"/>
                      <a:gd name="T7" fmla="*/ 168 h 606"/>
                      <a:gd name="T8" fmla="*/ 272 w 350"/>
                      <a:gd name="T9" fmla="*/ 150 h 606"/>
                      <a:gd name="T10" fmla="*/ 296 w 350"/>
                      <a:gd name="T11" fmla="*/ 130 h 606"/>
                      <a:gd name="T12" fmla="*/ 328 w 350"/>
                      <a:gd name="T13" fmla="*/ 92 h 606"/>
                      <a:gd name="T14" fmla="*/ 346 w 350"/>
                      <a:gd name="T15" fmla="*/ 52 h 606"/>
                      <a:gd name="T16" fmla="*/ 350 w 350"/>
                      <a:gd name="T17" fmla="*/ 0 h 606"/>
                      <a:gd name="T18" fmla="*/ 308 w 350"/>
                      <a:gd name="T19" fmla="*/ 0 h 606"/>
                      <a:gd name="T20" fmla="*/ 302 w 350"/>
                      <a:gd name="T21" fmla="*/ 42 h 606"/>
                      <a:gd name="T22" fmla="*/ 278 w 350"/>
                      <a:gd name="T23" fmla="*/ 84 h 606"/>
                      <a:gd name="T24" fmla="*/ 242 w 350"/>
                      <a:gd name="T25" fmla="*/ 114 h 606"/>
                      <a:gd name="T26" fmla="*/ 192 w 350"/>
                      <a:gd name="T27" fmla="*/ 130 h 606"/>
                      <a:gd name="T28" fmla="*/ 138 w 350"/>
                      <a:gd name="T29" fmla="*/ 126 h 606"/>
                      <a:gd name="T30" fmla="*/ 92 w 350"/>
                      <a:gd name="T31" fmla="*/ 98 h 606"/>
                      <a:gd name="T32" fmla="*/ 66 w 350"/>
                      <a:gd name="T33" fmla="*/ 66 h 606"/>
                      <a:gd name="T34" fmla="*/ 52 w 350"/>
                      <a:gd name="T35" fmla="*/ 28 h 606"/>
                      <a:gd name="T36" fmla="*/ 52 w 350"/>
                      <a:gd name="T37" fmla="*/ 0 h 606"/>
                      <a:gd name="T38" fmla="*/ 0 w 350"/>
                      <a:gd name="T39" fmla="*/ 0 h 606"/>
                      <a:gd name="T40" fmla="*/ 0 w 350"/>
                      <a:gd name="T41" fmla="*/ 38 h 606"/>
                      <a:gd name="T42" fmla="*/ 22 w 350"/>
                      <a:gd name="T43" fmla="*/ 88 h 606"/>
                      <a:gd name="T44" fmla="*/ 56 w 350"/>
                      <a:gd name="T45" fmla="*/ 132 h 606"/>
                      <a:gd name="T46" fmla="*/ 98 w 350"/>
                      <a:gd name="T47" fmla="*/ 160 h 606"/>
                      <a:gd name="T48" fmla="*/ 118 w 350"/>
                      <a:gd name="T49" fmla="*/ 168 h 606"/>
                      <a:gd name="T50" fmla="*/ 158 w 350"/>
                      <a:gd name="T51" fmla="*/ 172 h 606"/>
                      <a:gd name="T52" fmla="*/ 156 w 350"/>
                      <a:gd name="T53"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0" h="606">
                        <a:moveTo>
                          <a:pt x="156" y="606"/>
                        </a:moveTo>
                        <a:lnTo>
                          <a:pt x="198" y="606"/>
                        </a:lnTo>
                        <a:lnTo>
                          <a:pt x="200" y="170"/>
                        </a:lnTo>
                        <a:lnTo>
                          <a:pt x="242" y="168"/>
                        </a:lnTo>
                        <a:lnTo>
                          <a:pt x="272" y="150"/>
                        </a:lnTo>
                        <a:lnTo>
                          <a:pt x="296" y="130"/>
                        </a:lnTo>
                        <a:lnTo>
                          <a:pt x="328" y="92"/>
                        </a:lnTo>
                        <a:lnTo>
                          <a:pt x="346" y="52"/>
                        </a:lnTo>
                        <a:lnTo>
                          <a:pt x="350" y="0"/>
                        </a:lnTo>
                        <a:lnTo>
                          <a:pt x="308" y="0"/>
                        </a:lnTo>
                        <a:lnTo>
                          <a:pt x="302" y="42"/>
                        </a:lnTo>
                        <a:lnTo>
                          <a:pt x="278" y="84"/>
                        </a:lnTo>
                        <a:lnTo>
                          <a:pt x="242" y="114"/>
                        </a:lnTo>
                        <a:lnTo>
                          <a:pt x="192" y="130"/>
                        </a:lnTo>
                        <a:lnTo>
                          <a:pt x="138" y="126"/>
                        </a:lnTo>
                        <a:lnTo>
                          <a:pt x="92" y="98"/>
                        </a:lnTo>
                        <a:lnTo>
                          <a:pt x="66" y="66"/>
                        </a:lnTo>
                        <a:lnTo>
                          <a:pt x="52" y="28"/>
                        </a:lnTo>
                        <a:lnTo>
                          <a:pt x="52" y="0"/>
                        </a:lnTo>
                        <a:lnTo>
                          <a:pt x="0" y="0"/>
                        </a:lnTo>
                        <a:lnTo>
                          <a:pt x="0" y="38"/>
                        </a:lnTo>
                        <a:lnTo>
                          <a:pt x="22" y="88"/>
                        </a:lnTo>
                        <a:lnTo>
                          <a:pt x="56" y="132"/>
                        </a:lnTo>
                        <a:lnTo>
                          <a:pt x="98" y="160"/>
                        </a:lnTo>
                        <a:lnTo>
                          <a:pt x="118" y="168"/>
                        </a:lnTo>
                        <a:lnTo>
                          <a:pt x="158" y="172"/>
                        </a:lnTo>
                        <a:lnTo>
                          <a:pt x="156" y="606"/>
                        </a:lnTo>
                        <a:close/>
                      </a:path>
                    </a:pathLst>
                  </a:custGeom>
                  <a:gradFill rotWithShape="1">
                    <a:gsLst>
                      <a:gs pos="0">
                        <a:schemeClr val="bg1"/>
                      </a:gs>
                      <a:gs pos="100000">
                        <a:srgbClr val="2F85ED"/>
                      </a:gs>
                    </a:gsLst>
                    <a:path path="rect">
                      <a:fillToRect l="50000" t="50000" r="50000" b="50000"/>
                    </a:path>
                  </a:gradFill>
                  <a:ln w="9525">
                    <a:solidFill>
                      <a:srgbClr val="2F85E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18" name="Freeform 25"/>
                  <p:cNvSpPr>
                    <a:spLocks/>
                  </p:cNvSpPr>
                  <p:nvPr/>
                </p:nvSpPr>
                <p:spPr bwMode="auto">
                  <a:xfrm>
                    <a:off x="5315197" y="3008986"/>
                    <a:ext cx="212725" cy="249238"/>
                  </a:xfrm>
                  <a:custGeom>
                    <a:avLst/>
                    <a:gdLst>
                      <a:gd name="T0" fmla="*/ 156 w 350"/>
                      <a:gd name="T1" fmla="*/ 606 h 606"/>
                      <a:gd name="T2" fmla="*/ 198 w 350"/>
                      <a:gd name="T3" fmla="*/ 606 h 606"/>
                      <a:gd name="T4" fmla="*/ 200 w 350"/>
                      <a:gd name="T5" fmla="*/ 170 h 606"/>
                      <a:gd name="T6" fmla="*/ 242 w 350"/>
                      <a:gd name="T7" fmla="*/ 168 h 606"/>
                      <a:gd name="T8" fmla="*/ 272 w 350"/>
                      <a:gd name="T9" fmla="*/ 150 h 606"/>
                      <a:gd name="T10" fmla="*/ 296 w 350"/>
                      <a:gd name="T11" fmla="*/ 130 h 606"/>
                      <a:gd name="T12" fmla="*/ 328 w 350"/>
                      <a:gd name="T13" fmla="*/ 92 h 606"/>
                      <a:gd name="T14" fmla="*/ 346 w 350"/>
                      <a:gd name="T15" fmla="*/ 52 h 606"/>
                      <a:gd name="T16" fmla="*/ 350 w 350"/>
                      <a:gd name="T17" fmla="*/ 0 h 606"/>
                      <a:gd name="T18" fmla="*/ 308 w 350"/>
                      <a:gd name="T19" fmla="*/ 0 h 606"/>
                      <a:gd name="T20" fmla="*/ 302 w 350"/>
                      <a:gd name="T21" fmla="*/ 42 h 606"/>
                      <a:gd name="T22" fmla="*/ 278 w 350"/>
                      <a:gd name="T23" fmla="*/ 84 h 606"/>
                      <a:gd name="T24" fmla="*/ 242 w 350"/>
                      <a:gd name="T25" fmla="*/ 114 h 606"/>
                      <a:gd name="T26" fmla="*/ 192 w 350"/>
                      <a:gd name="T27" fmla="*/ 130 h 606"/>
                      <a:gd name="T28" fmla="*/ 138 w 350"/>
                      <a:gd name="T29" fmla="*/ 126 h 606"/>
                      <a:gd name="T30" fmla="*/ 92 w 350"/>
                      <a:gd name="T31" fmla="*/ 98 h 606"/>
                      <a:gd name="T32" fmla="*/ 66 w 350"/>
                      <a:gd name="T33" fmla="*/ 66 h 606"/>
                      <a:gd name="T34" fmla="*/ 52 w 350"/>
                      <a:gd name="T35" fmla="*/ 28 h 606"/>
                      <a:gd name="T36" fmla="*/ 52 w 350"/>
                      <a:gd name="T37" fmla="*/ 0 h 606"/>
                      <a:gd name="T38" fmla="*/ 0 w 350"/>
                      <a:gd name="T39" fmla="*/ 0 h 606"/>
                      <a:gd name="T40" fmla="*/ 0 w 350"/>
                      <a:gd name="T41" fmla="*/ 38 h 606"/>
                      <a:gd name="T42" fmla="*/ 22 w 350"/>
                      <a:gd name="T43" fmla="*/ 88 h 606"/>
                      <a:gd name="T44" fmla="*/ 56 w 350"/>
                      <a:gd name="T45" fmla="*/ 132 h 606"/>
                      <a:gd name="T46" fmla="*/ 98 w 350"/>
                      <a:gd name="T47" fmla="*/ 160 h 606"/>
                      <a:gd name="T48" fmla="*/ 118 w 350"/>
                      <a:gd name="T49" fmla="*/ 168 h 606"/>
                      <a:gd name="T50" fmla="*/ 158 w 350"/>
                      <a:gd name="T51" fmla="*/ 172 h 606"/>
                      <a:gd name="T52" fmla="*/ 156 w 350"/>
                      <a:gd name="T53"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0" h="606">
                        <a:moveTo>
                          <a:pt x="156" y="606"/>
                        </a:moveTo>
                        <a:lnTo>
                          <a:pt x="198" y="606"/>
                        </a:lnTo>
                        <a:lnTo>
                          <a:pt x="200" y="170"/>
                        </a:lnTo>
                        <a:lnTo>
                          <a:pt x="242" y="168"/>
                        </a:lnTo>
                        <a:lnTo>
                          <a:pt x="272" y="150"/>
                        </a:lnTo>
                        <a:lnTo>
                          <a:pt x="296" y="130"/>
                        </a:lnTo>
                        <a:lnTo>
                          <a:pt x="328" y="92"/>
                        </a:lnTo>
                        <a:lnTo>
                          <a:pt x="346" y="52"/>
                        </a:lnTo>
                        <a:lnTo>
                          <a:pt x="350" y="0"/>
                        </a:lnTo>
                        <a:lnTo>
                          <a:pt x="308" y="0"/>
                        </a:lnTo>
                        <a:lnTo>
                          <a:pt x="302" y="42"/>
                        </a:lnTo>
                        <a:lnTo>
                          <a:pt x="278" y="84"/>
                        </a:lnTo>
                        <a:lnTo>
                          <a:pt x="242" y="114"/>
                        </a:lnTo>
                        <a:lnTo>
                          <a:pt x="192" y="130"/>
                        </a:lnTo>
                        <a:lnTo>
                          <a:pt x="138" y="126"/>
                        </a:lnTo>
                        <a:lnTo>
                          <a:pt x="92" y="98"/>
                        </a:lnTo>
                        <a:lnTo>
                          <a:pt x="66" y="66"/>
                        </a:lnTo>
                        <a:lnTo>
                          <a:pt x="52" y="28"/>
                        </a:lnTo>
                        <a:lnTo>
                          <a:pt x="52" y="0"/>
                        </a:lnTo>
                        <a:lnTo>
                          <a:pt x="0" y="0"/>
                        </a:lnTo>
                        <a:lnTo>
                          <a:pt x="0" y="38"/>
                        </a:lnTo>
                        <a:lnTo>
                          <a:pt x="22" y="88"/>
                        </a:lnTo>
                        <a:lnTo>
                          <a:pt x="56" y="132"/>
                        </a:lnTo>
                        <a:lnTo>
                          <a:pt x="98" y="160"/>
                        </a:lnTo>
                        <a:lnTo>
                          <a:pt x="118" y="168"/>
                        </a:lnTo>
                        <a:lnTo>
                          <a:pt x="158" y="172"/>
                        </a:lnTo>
                        <a:lnTo>
                          <a:pt x="156" y="606"/>
                        </a:lnTo>
                        <a:close/>
                      </a:path>
                    </a:pathLst>
                  </a:custGeom>
                  <a:gradFill rotWithShape="1">
                    <a:gsLst>
                      <a:gs pos="0">
                        <a:schemeClr val="bg1"/>
                      </a:gs>
                      <a:gs pos="100000">
                        <a:srgbClr val="2F85ED"/>
                      </a:gs>
                    </a:gsLst>
                    <a:path path="rect">
                      <a:fillToRect l="50000" t="50000" r="50000" b="50000"/>
                    </a:path>
                  </a:gradFill>
                  <a:ln w="9525">
                    <a:solidFill>
                      <a:srgbClr val="2F85E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19" name="Freeform 25"/>
                  <p:cNvSpPr>
                    <a:spLocks/>
                  </p:cNvSpPr>
                  <p:nvPr/>
                </p:nvSpPr>
                <p:spPr bwMode="auto">
                  <a:xfrm>
                    <a:off x="6114409" y="3012003"/>
                    <a:ext cx="212725" cy="249238"/>
                  </a:xfrm>
                  <a:custGeom>
                    <a:avLst/>
                    <a:gdLst>
                      <a:gd name="T0" fmla="*/ 156 w 350"/>
                      <a:gd name="T1" fmla="*/ 606 h 606"/>
                      <a:gd name="T2" fmla="*/ 198 w 350"/>
                      <a:gd name="T3" fmla="*/ 606 h 606"/>
                      <a:gd name="T4" fmla="*/ 200 w 350"/>
                      <a:gd name="T5" fmla="*/ 170 h 606"/>
                      <a:gd name="T6" fmla="*/ 242 w 350"/>
                      <a:gd name="T7" fmla="*/ 168 h 606"/>
                      <a:gd name="T8" fmla="*/ 272 w 350"/>
                      <a:gd name="T9" fmla="*/ 150 h 606"/>
                      <a:gd name="T10" fmla="*/ 296 w 350"/>
                      <a:gd name="T11" fmla="*/ 130 h 606"/>
                      <a:gd name="T12" fmla="*/ 328 w 350"/>
                      <a:gd name="T13" fmla="*/ 92 h 606"/>
                      <a:gd name="T14" fmla="*/ 346 w 350"/>
                      <a:gd name="T15" fmla="*/ 52 h 606"/>
                      <a:gd name="T16" fmla="*/ 350 w 350"/>
                      <a:gd name="T17" fmla="*/ 0 h 606"/>
                      <a:gd name="T18" fmla="*/ 308 w 350"/>
                      <a:gd name="T19" fmla="*/ 0 h 606"/>
                      <a:gd name="T20" fmla="*/ 302 w 350"/>
                      <a:gd name="T21" fmla="*/ 42 h 606"/>
                      <a:gd name="T22" fmla="*/ 278 w 350"/>
                      <a:gd name="T23" fmla="*/ 84 h 606"/>
                      <a:gd name="T24" fmla="*/ 242 w 350"/>
                      <a:gd name="T25" fmla="*/ 114 h 606"/>
                      <a:gd name="T26" fmla="*/ 192 w 350"/>
                      <a:gd name="T27" fmla="*/ 130 h 606"/>
                      <a:gd name="T28" fmla="*/ 138 w 350"/>
                      <a:gd name="T29" fmla="*/ 126 h 606"/>
                      <a:gd name="T30" fmla="*/ 92 w 350"/>
                      <a:gd name="T31" fmla="*/ 98 h 606"/>
                      <a:gd name="T32" fmla="*/ 66 w 350"/>
                      <a:gd name="T33" fmla="*/ 66 h 606"/>
                      <a:gd name="T34" fmla="*/ 52 w 350"/>
                      <a:gd name="T35" fmla="*/ 28 h 606"/>
                      <a:gd name="T36" fmla="*/ 52 w 350"/>
                      <a:gd name="T37" fmla="*/ 0 h 606"/>
                      <a:gd name="T38" fmla="*/ 0 w 350"/>
                      <a:gd name="T39" fmla="*/ 0 h 606"/>
                      <a:gd name="T40" fmla="*/ 0 w 350"/>
                      <a:gd name="T41" fmla="*/ 38 h 606"/>
                      <a:gd name="T42" fmla="*/ 22 w 350"/>
                      <a:gd name="T43" fmla="*/ 88 h 606"/>
                      <a:gd name="T44" fmla="*/ 56 w 350"/>
                      <a:gd name="T45" fmla="*/ 132 h 606"/>
                      <a:gd name="T46" fmla="*/ 98 w 350"/>
                      <a:gd name="T47" fmla="*/ 160 h 606"/>
                      <a:gd name="T48" fmla="*/ 118 w 350"/>
                      <a:gd name="T49" fmla="*/ 168 h 606"/>
                      <a:gd name="T50" fmla="*/ 158 w 350"/>
                      <a:gd name="T51" fmla="*/ 172 h 606"/>
                      <a:gd name="T52" fmla="*/ 156 w 350"/>
                      <a:gd name="T53"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0" h="606">
                        <a:moveTo>
                          <a:pt x="156" y="606"/>
                        </a:moveTo>
                        <a:lnTo>
                          <a:pt x="198" y="606"/>
                        </a:lnTo>
                        <a:lnTo>
                          <a:pt x="200" y="170"/>
                        </a:lnTo>
                        <a:lnTo>
                          <a:pt x="242" y="168"/>
                        </a:lnTo>
                        <a:lnTo>
                          <a:pt x="272" y="150"/>
                        </a:lnTo>
                        <a:lnTo>
                          <a:pt x="296" y="130"/>
                        </a:lnTo>
                        <a:lnTo>
                          <a:pt x="328" y="92"/>
                        </a:lnTo>
                        <a:lnTo>
                          <a:pt x="346" y="52"/>
                        </a:lnTo>
                        <a:lnTo>
                          <a:pt x="350" y="0"/>
                        </a:lnTo>
                        <a:lnTo>
                          <a:pt x="308" y="0"/>
                        </a:lnTo>
                        <a:lnTo>
                          <a:pt x="302" y="42"/>
                        </a:lnTo>
                        <a:lnTo>
                          <a:pt x="278" y="84"/>
                        </a:lnTo>
                        <a:lnTo>
                          <a:pt x="242" y="114"/>
                        </a:lnTo>
                        <a:lnTo>
                          <a:pt x="192" y="130"/>
                        </a:lnTo>
                        <a:lnTo>
                          <a:pt x="138" y="126"/>
                        </a:lnTo>
                        <a:lnTo>
                          <a:pt x="92" y="98"/>
                        </a:lnTo>
                        <a:lnTo>
                          <a:pt x="66" y="66"/>
                        </a:lnTo>
                        <a:lnTo>
                          <a:pt x="52" y="28"/>
                        </a:lnTo>
                        <a:lnTo>
                          <a:pt x="52" y="0"/>
                        </a:lnTo>
                        <a:lnTo>
                          <a:pt x="0" y="0"/>
                        </a:lnTo>
                        <a:lnTo>
                          <a:pt x="0" y="38"/>
                        </a:lnTo>
                        <a:lnTo>
                          <a:pt x="22" y="88"/>
                        </a:lnTo>
                        <a:lnTo>
                          <a:pt x="56" y="132"/>
                        </a:lnTo>
                        <a:lnTo>
                          <a:pt x="98" y="160"/>
                        </a:lnTo>
                        <a:lnTo>
                          <a:pt x="118" y="168"/>
                        </a:lnTo>
                        <a:lnTo>
                          <a:pt x="158" y="172"/>
                        </a:lnTo>
                        <a:lnTo>
                          <a:pt x="156" y="606"/>
                        </a:lnTo>
                        <a:close/>
                      </a:path>
                    </a:pathLst>
                  </a:custGeom>
                  <a:gradFill rotWithShape="1">
                    <a:gsLst>
                      <a:gs pos="0">
                        <a:schemeClr val="bg1"/>
                      </a:gs>
                      <a:gs pos="100000">
                        <a:srgbClr val="2F85ED"/>
                      </a:gs>
                    </a:gsLst>
                    <a:path path="rect">
                      <a:fillToRect l="50000" t="50000" r="50000" b="50000"/>
                    </a:path>
                  </a:gradFill>
                  <a:ln w="9525">
                    <a:solidFill>
                      <a:srgbClr val="2F85E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0" name="Freeform 25"/>
                  <p:cNvSpPr>
                    <a:spLocks/>
                  </p:cNvSpPr>
                  <p:nvPr/>
                </p:nvSpPr>
                <p:spPr bwMode="auto">
                  <a:xfrm>
                    <a:off x="6380813" y="3008986"/>
                    <a:ext cx="212725" cy="249238"/>
                  </a:xfrm>
                  <a:custGeom>
                    <a:avLst/>
                    <a:gdLst>
                      <a:gd name="T0" fmla="*/ 156 w 350"/>
                      <a:gd name="T1" fmla="*/ 606 h 606"/>
                      <a:gd name="T2" fmla="*/ 198 w 350"/>
                      <a:gd name="T3" fmla="*/ 606 h 606"/>
                      <a:gd name="T4" fmla="*/ 200 w 350"/>
                      <a:gd name="T5" fmla="*/ 170 h 606"/>
                      <a:gd name="T6" fmla="*/ 242 w 350"/>
                      <a:gd name="T7" fmla="*/ 168 h 606"/>
                      <a:gd name="T8" fmla="*/ 272 w 350"/>
                      <a:gd name="T9" fmla="*/ 150 h 606"/>
                      <a:gd name="T10" fmla="*/ 296 w 350"/>
                      <a:gd name="T11" fmla="*/ 130 h 606"/>
                      <a:gd name="T12" fmla="*/ 328 w 350"/>
                      <a:gd name="T13" fmla="*/ 92 h 606"/>
                      <a:gd name="T14" fmla="*/ 346 w 350"/>
                      <a:gd name="T15" fmla="*/ 52 h 606"/>
                      <a:gd name="T16" fmla="*/ 350 w 350"/>
                      <a:gd name="T17" fmla="*/ 0 h 606"/>
                      <a:gd name="T18" fmla="*/ 308 w 350"/>
                      <a:gd name="T19" fmla="*/ 0 h 606"/>
                      <a:gd name="T20" fmla="*/ 302 w 350"/>
                      <a:gd name="T21" fmla="*/ 42 h 606"/>
                      <a:gd name="T22" fmla="*/ 278 w 350"/>
                      <a:gd name="T23" fmla="*/ 84 h 606"/>
                      <a:gd name="T24" fmla="*/ 242 w 350"/>
                      <a:gd name="T25" fmla="*/ 114 h 606"/>
                      <a:gd name="T26" fmla="*/ 192 w 350"/>
                      <a:gd name="T27" fmla="*/ 130 h 606"/>
                      <a:gd name="T28" fmla="*/ 138 w 350"/>
                      <a:gd name="T29" fmla="*/ 126 h 606"/>
                      <a:gd name="T30" fmla="*/ 92 w 350"/>
                      <a:gd name="T31" fmla="*/ 98 h 606"/>
                      <a:gd name="T32" fmla="*/ 66 w 350"/>
                      <a:gd name="T33" fmla="*/ 66 h 606"/>
                      <a:gd name="T34" fmla="*/ 52 w 350"/>
                      <a:gd name="T35" fmla="*/ 28 h 606"/>
                      <a:gd name="T36" fmla="*/ 52 w 350"/>
                      <a:gd name="T37" fmla="*/ 0 h 606"/>
                      <a:gd name="T38" fmla="*/ 0 w 350"/>
                      <a:gd name="T39" fmla="*/ 0 h 606"/>
                      <a:gd name="T40" fmla="*/ 0 w 350"/>
                      <a:gd name="T41" fmla="*/ 38 h 606"/>
                      <a:gd name="T42" fmla="*/ 22 w 350"/>
                      <a:gd name="T43" fmla="*/ 88 h 606"/>
                      <a:gd name="T44" fmla="*/ 56 w 350"/>
                      <a:gd name="T45" fmla="*/ 132 h 606"/>
                      <a:gd name="T46" fmla="*/ 98 w 350"/>
                      <a:gd name="T47" fmla="*/ 160 h 606"/>
                      <a:gd name="T48" fmla="*/ 118 w 350"/>
                      <a:gd name="T49" fmla="*/ 168 h 606"/>
                      <a:gd name="T50" fmla="*/ 158 w 350"/>
                      <a:gd name="T51" fmla="*/ 172 h 606"/>
                      <a:gd name="T52" fmla="*/ 156 w 350"/>
                      <a:gd name="T53"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0" h="606">
                        <a:moveTo>
                          <a:pt x="156" y="606"/>
                        </a:moveTo>
                        <a:lnTo>
                          <a:pt x="198" y="606"/>
                        </a:lnTo>
                        <a:lnTo>
                          <a:pt x="200" y="170"/>
                        </a:lnTo>
                        <a:lnTo>
                          <a:pt x="242" y="168"/>
                        </a:lnTo>
                        <a:lnTo>
                          <a:pt x="272" y="150"/>
                        </a:lnTo>
                        <a:lnTo>
                          <a:pt x="296" y="130"/>
                        </a:lnTo>
                        <a:lnTo>
                          <a:pt x="328" y="92"/>
                        </a:lnTo>
                        <a:lnTo>
                          <a:pt x="346" y="52"/>
                        </a:lnTo>
                        <a:lnTo>
                          <a:pt x="350" y="0"/>
                        </a:lnTo>
                        <a:lnTo>
                          <a:pt x="308" y="0"/>
                        </a:lnTo>
                        <a:lnTo>
                          <a:pt x="302" y="42"/>
                        </a:lnTo>
                        <a:lnTo>
                          <a:pt x="278" y="84"/>
                        </a:lnTo>
                        <a:lnTo>
                          <a:pt x="242" y="114"/>
                        </a:lnTo>
                        <a:lnTo>
                          <a:pt x="192" y="130"/>
                        </a:lnTo>
                        <a:lnTo>
                          <a:pt x="138" y="126"/>
                        </a:lnTo>
                        <a:lnTo>
                          <a:pt x="92" y="98"/>
                        </a:lnTo>
                        <a:lnTo>
                          <a:pt x="66" y="66"/>
                        </a:lnTo>
                        <a:lnTo>
                          <a:pt x="52" y="28"/>
                        </a:lnTo>
                        <a:lnTo>
                          <a:pt x="52" y="0"/>
                        </a:lnTo>
                        <a:lnTo>
                          <a:pt x="0" y="0"/>
                        </a:lnTo>
                        <a:lnTo>
                          <a:pt x="0" y="38"/>
                        </a:lnTo>
                        <a:lnTo>
                          <a:pt x="22" y="88"/>
                        </a:lnTo>
                        <a:lnTo>
                          <a:pt x="56" y="132"/>
                        </a:lnTo>
                        <a:lnTo>
                          <a:pt x="98" y="160"/>
                        </a:lnTo>
                        <a:lnTo>
                          <a:pt x="118" y="168"/>
                        </a:lnTo>
                        <a:lnTo>
                          <a:pt x="158" y="172"/>
                        </a:lnTo>
                        <a:lnTo>
                          <a:pt x="156" y="606"/>
                        </a:lnTo>
                        <a:close/>
                      </a:path>
                    </a:pathLst>
                  </a:custGeom>
                  <a:gradFill rotWithShape="1">
                    <a:gsLst>
                      <a:gs pos="0">
                        <a:schemeClr val="bg1"/>
                      </a:gs>
                      <a:gs pos="100000">
                        <a:srgbClr val="2F85ED"/>
                      </a:gs>
                    </a:gsLst>
                    <a:path path="rect">
                      <a:fillToRect l="50000" t="50000" r="50000" b="50000"/>
                    </a:path>
                  </a:gradFill>
                  <a:ln w="9525">
                    <a:solidFill>
                      <a:srgbClr val="2F85E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1" name="Freeform 25"/>
                  <p:cNvSpPr>
                    <a:spLocks/>
                  </p:cNvSpPr>
                  <p:nvPr/>
                </p:nvSpPr>
                <p:spPr bwMode="auto">
                  <a:xfrm>
                    <a:off x="5581601" y="3012003"/>
                    <a:ext cx="212725" cy="249238"/>
                  </a:xfrm>
                  <a:custGeom>
                    <a:avLst/>
                    <a:gdLst>
                      <a:gd name="T0" fmla="*/ 156 w 350"/>
                      <a:gd name="T1" fmla="*/ 606 h 606"/>
                      <a:gd name="T2" fmla="*/ 198 w 350"/>
                      <a:gd name="T3" fmla="*/ 606 h 606"/>
                      <a:gd name="T4" fmla="*/ 200 w 350"/>
                      <a:gd name="T5" fmla="*/ 170 h 606"/>
                      <a:gd name="T6" fmla="*/ 242 w 350"/>
                      <a:gd name="T7" fmla="*/ 168 h 606"/>
                      <a:gd name="T8" fmla="*/ 272 w 350"/>
                      <a:gd name="T9" fmla="*/ 150 h 606"/>
                      <a:gd name="T10" fmla="*/ 296 w 350"/>
                      <a:gd name="T11" fmla="*/ 130 h 606"/>
                      <a:gd name="T12" fmla="*/ 328 w 350"/>
                      <a:gd name="T13" fmla="*/ 92 h 606"/>
                      <a:gd name="T14" fmla="*/ 346 w 350"/>
                      <a:gd name="T15" fmla="*/ 52 h 606"/>
                      <a:gd name="T16" fmla="*/ 350 w 350"/>
                      <a:gd name="T17" fmla="*/ 0 h 606"/>
                      <a:gd name="T18" fmla="*/ 308 w 350"/>
                      <a:gd name="T19" fmla="*/ 0 h 606"/>
                      <a:gd name="T20" fmla="*/ 302 w 350"/>
                      <a:gd name="T21" fmla="*/ 42 h 606"/>
                      <a:gd name="T22" fmla="*/ 278 w 350"/>
                      <a:gd name="T23" fmla="*/ 84 h 606"/>
                      <a:gd name="T24" fmla="*/ 242 w 350"/>
                      <a:gd name="T25" fmla="*/ 114 h 606"/>
                      <a:gd name="T26" fmla="*/ 192 w 350"/>
                      <a:gd name="T27" fmla="*/ 130 h 606"/>
                      <a:gd name="T28" fmla="*/ 138 w 350"/>
                      <a:gd name="T29" fmla="*/ 126 h 606"/>
                      <a:gd name="T30" fmla="*/ 92 w 350"/>
                      <a:gd name="T31" fmla="*/ 98 h 606"/>
                      <a:gd name="T32" fmla="*/ 66 w 350"/>
                      <a:gd name="T33" fmla="*/ 66 h 606"/>
                      <a:gd name="T34" fmla="*/ 52 w 350"/>
                      <a:gd name="T35" fmla="*/ 28 h 606"/>
                      <a:gd name="T36" fmla="*/ 52 w 350"/>
                      <a:gd name="T37" fmla="*/ 0 h 606"/>
                      <a:gd name="T38" fmla="*/ 0 w 350"/>
                      <a:gd name="T39" fmla="*/ 0 h 606"/>
                      <a:gd name="T40" fmla="*/ 0 w 350"/>
                      <a:gd name="T41" fmla="*/ 38 h 606"/>
                      <a:gd name="T42" fmla="*/ 22 w 350"/>
                      <a:gd name="T43" fmla="*/ 88 h 606"/>
                      <a:gd name="T44" fmla="*/ 56 w 350"/>
                      <a:gd name="T45" fmla="*/ 132 h 606"/>
                      <a:gd name="T46" fmla="*/ 98 w 350"/>
                      <a:gd name="T47" fmla="*/ 160 h 606"/>
                      <a:gd name="T48" fmla="*/ 118 w 350"/>
                      <a:gd name="T49" fmla="*/ 168 h 606"/>
                      <a:gd name="T50" fmla="*/ 158 w 350"/>
                      <a:gd name="T51" fmla="*/ 172 h 606"/>
                      <a:gd name="T52" fmla="*/ 156 w 350"/>
                      <a:gd name="T53"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0" h="606">
                        <a:moveTo>
                          <a:pt x="156" y="606"/>
                        </a:moveTo>
                        <a:lnTo>
                          <a:pt x="198" y="606"/>
                        </a:lnTo>
                        <a:lnTo>
                          <a:pt x="200" y="170"/>
                        </a:lnTo>
                        <a:lnTo>
                          <a:pt x="242" y="168"/>
                        </a:lnTo>
                        <a:lnTo>
                          <a:pt x="272" y="150"/>
                        </a:lnTo>
                        <a:lnTo>
                          <a:pt x="296" y="130"/>
                        </a:lnTo>
                        <a:lnTo>
                          <a:pt x="328" y="92"/>
                        </a:lnTo>
                        <a:lnTo>
                          <a:pt x="346" y="52"/>
                        </a:lnTo>
                        <a:lnTo>
                          <a:pt x="350" y="0"/>
                        </a:lnTo>
                        <a:lnTo>
                          <a:pt x="308" y="0"/>
                        </a:lnTo>
                        <a:lnTo>
                          <a:pt x="302" y="42"/>
                        </a:lnTo>
                        <a:lnTo>
                          <a:pt x="278" y="84"/>
                        </a:lnTo>
                        <a:lnTo>
                          <a:pt x="242" y="114"/>
                        </a:lnTo>
                        <a:lnTo>
                          <a:pt x="192" y="130"/>
                        </a:lnTo>
                        <a:lnTo>
                          <a:pt x="138" y="126"/>
                        </a:lnTo>
                        <a:lnTo>
                          <a:pt x="92" y="98"/>
                        </a:lnTo>
                        <a:lnTo>
                          <a:pt x="66" y="66"/>
                        </a:lnTo>
                        <a:lnTo>
                          <a:pt x="52" y="28"/>
                        </a:lnTo>
                        <a:lnTo>
                          <a:pt x="52" y="0"/>
                        </a:lnTo>
                        <a:lnTo>
                          <a:pt x="0" y="0"/>
                        </a:lnTo>
                        <a:lnTo>
                          <a:pt x="0" y="38"/>
                        </a:lnTo>
                        <a:lnTo>
                          <a:pt x="22" y="88"/>
                        </a:lnTo>
                        <a:lnTo>
                          <a:pt x="56" y="132"/>
                        </a:lnTo>
                        <a:lnTo>
                          <a:pt x="98" y="160"/>
                        </a:lnTo>
                        <a:lnTo>
                          <a:pt x="118" y="168"/>
                        </a:lnTo>
                        <a:lnTo>
                          <a:pt x="158" y="172"/>
                        </a:lnTo>
                        <a:lnTo>
                          <a:pt x="156" y="606"/>
                        </a:lnTo>
                        <a:close/>
                      </a:path>
                    </a:pathLst>
                  </a:custGeom>
                  <a:gradFill rotWithShape="1">
                    <a:gsLst>
                      <a:gs pos="0">
                        <a:schemeClr val="bg1"/>
                      </a:gs>
                      <a:gs pos="100000">
                        <a:srgbClr val="2F85ED"/>
                      </a:gs>
                    </a:gsLst>
                    <a:path path="rect">
                      <a:fillToRect l="50000" t="50000" r="50000" b="50000"/>
                    </a:path>
                  </a:gradFill>
                  <a:ln w="9525">
                    <a:solidFill>
                      <a:srgbClr val="2F85E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2" name="Freeform 25"/>
                  <p:cNvSpPr>
                    <a:spLocks/>
                  </p:cNvSpPr>
                  <p:nvPr/>
                </p:nvSpPr>
                <p:spPr bwMode="auto">
                  <a:xfrm>
                    <a:off x="5848005" y="3008986"/>
                    <a:ext cx="212725" cy="249238"/>
                  </a:xfrm>
                  <a:custGeom>
                    <a:avLst/>
                    <a:gdLst>
                      <a:gd name="T0" fmla="*/ 156 w 350"/>
                      <a:gd name="T1" fmla="*/ 606 h 606"/>
                      <a:gd name="T2" fmla="*/ 198 w 350"/>
                      <a:gd name="T3" fmla="*/ 606 h 606"/>
                      <a:gd name="T4" fmla="*/ 200 w 350"/>
                      <a:gd name="T5" fmla="*/ 170 h 606"/>
                      <a:gd name="T6" fmla="*/ 242 w 350"/>
                      <a:gd name="T7" fmla="*/ 168 h 606"/>
                      <a:gd name="T8" fmla="*/ 272 w 350"/>
                      <a:gd name="T9" fmla="*/ 150 h 606"/>
                      <a:gd name="T10" fmla="*/ 296 w 350"/>
                      <a:gd name="T11" fmla="*/ 130 h 606"/>
                      <a:gd name="T12" fmla="*/ 328 w 350"/>
                      <a:gd name="T13" fmla="*/ 92 h 606"/>
                      <a:gd name="T14" fmla="*/ 346 w 350"/>
                      <a:gd name="T15" fmla="*/ 52 h 606"/>
                      <a:gd name="T16" fmla="*/ 350 w 350"/>
                      <a:gd name="T17" fmla="*/ 0 h 606"/>
                      <a:gd name="T18" fmla="*/ 308 w 350"/>
                      <a:gd name="T19" fmla="*/ 0 h 606"/>
                      <a:gd name="T20" fmla="*/ 302 w 350"/>
                      <a:gd name="T21" fmla="*/ 42 h 606"/>
                      <a:gd name="T22" fmla="*/ 278 w 350"/>
                      <a:gd name="T23" fmla="*/ 84 h 606"/>
                      <a:gd name="T24" fmla="*/ 242 w 350"/>
                      <a:gd name="T25" fmla="*/ 114 h 606"/>
                      <a:gd name="T26" fmla="*/ 192 w 350"/>
                      <a:gd name="T27" fmla="*/ 130 h 606"/>
                      <a:gd name="T28" fmla="*/ 138 w 350"/>
                      <a:gd name="T29" fmla="*/ 126 h 606"/>
                      <a:gd name="T30" fmla="*/ 92 w 350"/>
                      <a:gd name="T31" fmla="*/ 98 h 606"/>
                      <a:gd name="T32" fmla="*/ 66 w 350"/>
                      <a:gd name="T33" fmla="*/ 66 h 606"/>
                      <a:gd name="T34" fmla="*/ 52 w 350"/>
                      <a:gd name="T35" fmla="*/ 28 h 606"/>
                      <a:gd name="T36" fmla="*/ 52 w 350"/>
                      <a:gd name="T37" fmla="*/ 0 h 606"/>
                      <a:gd name="T38" fmla="*/ 0 w 350"/>
                      <a:gd name="T39" fmla="*/ 0 h 606"/>
                      <a:gd name="T40" fmla="*/ 0 w 350"/>
                      <a:gd name="T41" fmla="*/ 38 h 606"/>
                      <a:gd name="T42" fmla="*/ 22 w 350"/>
                      <a:gd name="T43" fmla="*/ 88 h 606"/>
                      <a:gd name="T44" fmla="*/ 56 w 350"/>
                      <a:gd name="T45" fmla="*/ 132 h 606"/>
                      <a:gd name="T46" fmla="*/ 98 w 350"/>
                      <a:gd name="T47" fmla="*/ 160 h 606"/>
                      <a:gd name="T48" fmla="*/ 118 w 350"/>
                      <a:gd name="T49" fmla="*/ 168 h 606"/>
                      <a:gd name="T50" fmla="*/ 158 w 350"/>
                      <a:gd name="T51" fmla="*/ 172 h 606"/>
                      <a:gd name="T52" fmla="*/ 156 w 350"/>
                      <a:gd name="T53"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0" h="606">
                        <a:moveTo>
                          <a:pt x="156" y="606"/>
                        </a:moveTo>
                        <a:lnTo>
                          <a:pt x="198" y="606"/>
                        </a:lnTo>
                        <a:lnTo>
                          <a:pt x="200" y="170"/>
                        </a:lnTo>
                        <a:lnTo>
                          <a:pt x="242" y="168"/>
                        </a:lnTo>
                        <a:lnTo>
                          <a:pt x="272" y="150"/>
                        </a:lnTo>
                        <a:lnTo>
                          <a:pt x="296" y="130"/>
                        </a:lnTo>
                        <a:lnTo>
                          <a:pt x="328" y="92"/>
                        </a:lnTo>
                        <a:lnTo>
                          <a:pt x="346" y="52"/>
                        </a:lnTo>
                        <a:lnTo>
                          <a:pt x="350" y="0"/>
                        </a:lnTo>
                        <a:lnTo>
                          <a:pt x="308" y="0"/>
                        </a:lnTo>
                        <a:lnTo>
                          <a:pt x="302" y="42"/>
                        </a:lnTo>
                        <a:lnTo>
                          <a:pt x="278" y="84"/>
                        </a:lnTo>
                        <a:lnTo>
                          <a:pt x="242" y="114"/>
                        </a:lnTo>
                        <a:lnTo>
                          <a:pt x="192" y="130"/>
                        </a:lnTo>
                        <a:lnTo>
                          <a:pt x="138" y="126"/>
                        </a:lnTo>
                        <a:lnTo>
                          <a:pt x="92" y="98"/>
                        </a:lnTo>
                        <a:lnTo>
                          <a:pt x="66" y="66"/>
                        </a:lnTo>
                        <a:lnTo>
                          <a:pt x="52" y="28"/>
                        </a:lnTo>
                        <a:lnTo>
                          <a:pt x="52" y="0"/>
                        </a:lnTo>
                        <a:lnTo>
                          <a:pt x="0" y="0"/>
                        </a:lnTo>
                        <a:lnTo>
                          <a:pt x="0" y="38"/>
                        </a:lnTo>
                        <a:lnTo>
                          <a:pt x="22" y="88"/>
                        </a:lnTo>
                        <a:lnTo>
                          <a:pt x="56" y="132"/>
                        </a:lnTo>
                        <a:lnTo>
                          <a:pt x="98" y="160"/>
                        </a:lnTo>
                        <a:lnTo>
                          <a:pt x="118" y="168"/>
                        </a:lnTo>
                        <a:lnTo>
                          <a:pt x="158" y="172"/>
                        </a:lnTo>
                        <a:lnTo>
                          <a:pt x="156" y="606"/>
                        </a:lnTo>
                        <a:close/>
                      </a:path>
                    </a:pathLst>
                  </a:custGeom>
                  <a:gradFill rotWithShape="1">
                    <a:gsLst>
                      <a:gs pos="0">
                        <a:schemeClr val="bg1"/>
                      </a:gs>
                      <a:gs pos="100000">
                        <a:srgbClr val="2F85ED"/>
                      </a:gs>
                    </a:gsLst>
                    <a:path path="rect">
                      <a:fillToRect l="50000" t="50000" r="50000" b="50000"/>
                    </a:path>
                  </a:gradFill>
                  <a:ln w="9525">
                    <a:solidFill>
                      <a:srgbClr val="2F85E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3" name="Freeform 25"/>
                  <p:cNvSpPr>
                    <a:spLocks/>
                  </p:cNvSpPr>
                  <p:nvPr/>
                </p:nvSpPr>
                <p:spPr bwMode="auto">
                  <a:xfrm>
                    <a:off x="6647217" y="3008848"/>
                    <a:ext cx="212725" cy="249238"/>
                  </a:xfrm>
                  <a:custGeom>
                    <a:avLst/>
                    <a:gdLst>
                      <a:gd name="T0" fmla="*/ 156 w 350"/>
                      <a:gd name="T1" fmla="*/ 606 h 606"/>
                      <a:gd name="T2" fmla="*/ 198 w 350"/>
                      <a:gd name="T3" fmla="*/ 606 h 606"/>
                      <a:gd name="T4" fmla="*/ 200 w 350"/>
                      <a:gd name="T5" fmla="*/ 170 h 606"/>
                      <a:gd name="T6" fmla="*/ 242 w 350"/>
                      <a:gd name="T7" fmla="*/ 168 h 606"/>
                      <a:gd name="T8" fmla="*/ 272 w 350"/>
                      <a:gd name="T9" fmla="*/ 150 h 606"/>
                      <a:gd name="T10" fmla="*/ 296 w 350"/>
                      <a:gd name="T11" fmla="*/ 130 h 606"/>
                      <a:gd name="T12" fmla="*/ 328 w 350"/>
                      <a:gd name="T13" fmla="*/ 92 h 606"/>
                      <a:gd name="T14" fmla="*/ 346 w 350"/>
                      <a:gd name="T15" fmla="*/ 52 h 606"/>
                      <a:gd name="T16" fmla="*/ 350 w 350"/>
                      <a:gd name="T17" fmla="*/ 0 h 606"/>
                      <a:gd name="T18" fmla="*/ 308 w 350"/>
                      <a:gd name="T19" fmla="*/ 0 h 606"/>
                      <a:gd name="T20" fmla="*/ 302 w 350"/>
                      <a:gd name="T21" fmla="*/ 42 h 606"/>
                      <a:gd name="T22" fmla="*/ 278 w 350"/>
                      <a:gd name="T23" fmla="*/ 84 h 606"/>
                      <a:gd name="T24" fmla="*/ 242 w 350"/>
                      <a:gd name="T25" fmla="*/ 114 h 606"/>
                      <a:gd name="T26" fmla="*/ 192 w 350"/>
                      <a:gd name="T27" fmla="*/ 130 h 606"/>
                      <a:gd name="T28" fmla="*/ 138 w 350"/>
                      <a:gd name="T29" fmla="*/ 126 h 606"/>
                      <a:gd name="T30" fmla="*/ 92 w 350"/>
                      <a:gd name="T31" fmla="*/ 98 h 606"/>
                      <a:gd name="T32" fmla="*/ 66 w 350"/>
                      <a:gd name="T33" fmla="*/ 66 h 606"/>
                      <a:gd name="T34" fmla="*/ 52 w 350"/>
                      <a:gd name="T35" fmla="*/ 28 h 606"/>
                      <a:gd name="T36" fmla="*/ 52 w 350"/>
                      <a:gd name="T37" fmla="*/ 0 h 606"/>
                      <a:gd name="T38" fmla="*/ 0 w 350"/>
                      <a:gd name="T39" fmla="*/ 0 h 606"/>
                      <a:gd name="T40" fmla="*/ 0 w 350"/>
                      <a:gd name="T41" fmla="*/ 38 h 606"/>
                      <a:gd name="T42" fmla="*/ 22 w 350"/>
                      <a:gd name="T43" fmla="*/ 88 h 606"/>
                      <a:gd name="T44" fmla="*/ 56 w 350"/>
                      <a:gd name="T45" fmla="*/ 132 h 606"/>
                      <a:gd name="T46" fmla="*/ 98 w 350"/>
                      <a:gd name="T47" fmla="*/ 160 h 606"/>
                      <a:gd name="T48" fmla="*/ 118 w 350"/>
                      <a:gd name="T49" fmla="*/ 168 h 606"/>
                      <a:gd name="T50" fmla="*/ 158 w 350"/>
                      <a:gd name="T51" fmla="*/ 172 h 606"/>
                      <a:gd name="T52" fmla="*/ 156 w 350"/>
                      <a:gd name="T53"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0" h="606">
                        <a:moveTo>
                          <a:pt x="156" y="606"/>
                        </a:moveTo>
                        <a:lnTo>
                          <a:pt x="198" y="606"/>
                        </a:lnTo>
                        <a:lnTo>
                          <a:pt x="200" y="170"/>
                        </a:lnTo>
                        <a:lnTo>
                          <a:pt x="242" y="168"/>
                        </a:lnTo>
                        <a:lnTo>
                          <a:pt x="272" y="150"/>
                        </a:lnTo>
                        <a:lnTo>
                          <a:pt x="296" y="130"/>
                        </a:lnTo>
                        <a:lnTo>
                          <a:pt x="328" y="92"/>
                        </a:lnTo>
                        <a:lnTo>
                          <a:pt x="346" y="52"/>
                        </a:lnTo>
                        <a:lnTo>
                          <a:pt x="350" y="0"/>
                        </a:lnTo>
                        <a:lnTo>
                          <a:pt x="308" y="0"/>
                        </a:lnTo>
                        <a:lnTo>
                          <a:pt x="302" y="42"/>
                        </a:lnTo>
                        <a:lnTo>
                          <a:pt x="278" y="84"/>
                        </a:lnTo>
                        <a:lnTo>
                          <a:pt x="242" y="114"/>
                        </a:lnTo>
                        <a:lnTo>
                          <a:pt x="192" y="130"/>
                        </a:lnTo>
                        <a:lnTo>
                          <a:pt x="138" y="126"/>
                        </a:lnTo>
                        <a:lnTo>
                          <a:pt x="92" y="98"/>
                        </a:lnTo>
                        <a:lnTo>
                          <a:pt x="66" y="66"/>
                        </a:lnTo>
                        <a:lnTo>
                          <a:pt x="52" y="28"/>
                        </a:lnTo>
                        <a:lnTo>
                          <a:pt x="52" y="0"/>
                        </a:lnTo>
                        <a:lnTo>
                          <a:pt x="0" y="0"/>
                        </a:lnTo>
                        <a:lnTo>
                          <a:pt x="0" y="38"/>
                        </a:lnTo>
                        <a:lnTo>
                          <a:pt x="22" y="88"/>
                        </a:lnTo>
                        <a:lnTo>
                          <a:pt x="56" y="132"/>
                        </a:lnTo>
                        <a:lnTo>
                          <a:pt x="98" y="160"/>
                        </a:lnTo>
                        <a:lnTo>
                          <a:pt x="118" y="168"/>
                        </a:lnTo>
                        <a:lnTo>
                          <a:pt x="158" y="172"/>
                        </a:lnTo>
                        <a:lnTo>
                          <a:pt x="156" y="606"/>
                        </a:lnTo>
                        <a:close/>
                      </a:path>
                    </a:pathLst>
                  </a:custGeom>
                  <a:gradFill rotWithShape="1">
                    <a:gsLst>
                      <a:gs pos="0">
                        <a:schemeClr val="bg1"/>
                      </a:gs>
                      <a:gs pos="100000">
                        <a:srgbClr val="2F85ED"/>
                      </a:gs>
                    </a:gsLst>
                    <a:path path="rect">
                      <a:fillToRect l="50000" t="50000" r="50000" b="50000"/>
                    </a:path>
                  </a:gradFill>
                  <a:ln w="9525">
                    <a:solidFill>
                      <a:srgbClr val="2F85E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4" name="Freeform 25"/>
                  <p:cNvSpPr>
                    <a:spLocks/>
                  </p:cNvSpPr>
                  <p:nvPr/>
                </p:nvSpPr>
                <p:spPr bwMode="auto">
                  <a:xfrm>
                    <a:off x="6913620" y="3005831"/>
                    <a:ext cx="212725" cy="249238"/>
                  </a:xfrm>
                  <a:custGeom>
                    <a:avLst/>
                    <a:gdLst>
                      <a:gd name="T0" fmla="*/ 156 w 350"/>
                      <a:gd name="T1" fmla="*/ 606 h 606"/>
                      <a:gd name="T2" fmla="*/ 198 w 350"/>
                      <a:gd name="T3" fmla="*/ 606 h 606"/>
                      <a:gd name="T4" fmla="*/ 200 w 350"/>
                      <a:gd name="T5" fmla="*/ 170 h 606"/>
                      <a:gd name="T6" fmla="*/ 242 w 350"/>
                      <a:gd name="T7" fmla="*/ 168 h 606"/>
                      <a:gd name="T8" fmla="*/ 272 w 350"/>
                      <a:gd name="T9" fmla="*/ 150 h 606"/>
                      <a:gd name="T10" fmla="*/ 296 w 350"/>
                      <a:gd name="T11" fmla="*/ 130 h 606"/>
                      <a:gd name="T12" fmla="*/ 328 w 350"/>
                      <a:gd name="T13" fmla="*/ 92 h 606"/>
                      <a:gd name="T14" fmla="*/ 346 w 350"/>
                      <a:gd name="T15" fmla="*/ 52 h 606"/>
                      <a:gd name="T16" fmla="*/ 350 w 350"/>
                      <a:gd name="T17" fmla="*/ 0 h 606"/>
                      <a:gd name="T18" fmla="*/ 308 w 350"/>
                      <a:gd name="T19" fmla="*/ 0 h 606"/>
                      <a:gd name="T20" fmla="*/ 302 w 350"/>
                      <a:gd name="T21" fmla="*/ 42 h 606"/>
                      <a:gd name="T22" fmla="*/ 278 w 350"/>
                      <a:gd name="T23" fmla="*/ 84 h 606"/>
                      <a:gd name="T24" fmla="*/ 242 w 350"/>
                      <a:gd name="T25" fmla="*/ 114 h 606"/>
                      <a:gd name="T26" fmla="*/ 192 w 350"/>
                      <a:gd name="T27" fmla="*/ 130 h 606"/>
                      <a:gd name="T28" fmla="*/ 138 w 350"/>
                      <a:gd name="T29" fmla="*/ 126 h 606"/>
                      <a:gd name="T30" fmla="*/ 92 w 350"/>
                      <a:gd name="T31" fmla="*/ 98 h 606"/>
                      <a:gd name="T32" fmla="*/ 66 w 350"/>
                      <a:gd name="T33" fmla="*/ 66 h 606"/>
                      <a:gd name="T34" fmla="*/ 52 w 350"/>
                      <a:gd name="T35" fmla="*/ 28 h 606"/>
                      <a:gd name="T36" fmla="*/ 52 w 350"/>
                      <a:gd name="T37" fmla="*/ 0 h 606"/>
                      <a:gd name="T38" fmla="*/ 0 w 350"/>
                      <a:gd name="T39" fmla="*/ 0 h 606"/>
                      <a:gd name="T40" fmla="*/ 0 w 350"/>
                      <a:gd name="T41" fmla="*/ 38 h 606"/>
                      <a:gd name="T42" fmla="*/ 22 w 350"/>
                      <a:gd name="T43" fmla="*/ 88 h 606"/>
                      <a:gd name="T44" fmla="*/ 56 w 350"/>
                      <a:gd name="T45" fmla="*/ 132 h 606"/>
                      <a:gd name="T46" fmla="*/ 98 w 350"/>
                      <a:gd name="T47" fmla="*/ 160 h 606"/>
                      <a:gd name="T48" fmla="*/ 118 w 350"/>
                      <a:gd name="T49" fmla="*/ 168 h 606"/>
                      <a:gd name="T50" fmla="*/ 158 w 350"/>
                      <a:gd name="T51" fmla="*/ 172 h 606"/>
                      <a:gd name="T52" fmla="*/ 156 w 350"/>
                      <a:gd name="T53"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0" h="606">
                        <a:moveTo>
                          <a:pt x="156" y="606"/>
                        </a:moveTo>
                        <a:lnTo>
                          <a:pt x="198" y="606"/>
                        </a:lnTo>
                        <a:lnTo>
                          <a:pt x="200" y="170"/>
                        </a:lnTo>
                        <a:lnTo>
                          <a:pt x="242" y="168"/>
                        </a:lnTo>
                        <a:lnTo>
                          <a:pt x="272" y="150"/>
                        </a:lnTo>
                        <a:lnTo>
                          <a:pt x="296" y="130"/>
                        </a:lnTo>
                        <a:lnTo>
                          <a:pt x="328" y="92"/>
                        </a:lnTo>
                        <a:lnTo>
                          <a:pt x="346" y="52"/>
                        </a:lnTo>
                        <a:lnTo>
                          <a:pt x="350" y="0"/>
                        </a:lnTo>
                        <a:lnTo>
                          <a:pt x="308" y="0"/>
                        </a:lnTo>
                        <a:lnTo>
                          <a:pt x="302" y="42"/>
                        </a:lnTo>
                        <a:lnTo>
                          <a:pt x="278" y="84"/>
                        </a:lnTo>
                        <a:lnTo>
                          <a:pt x="242" y="114"/>
                        </a:lnTo>
                        <a:lnTo>
                          <a:pt x="192" y="130"/>
                        </a:lnTo>
                        <a:lnTo>
                          <a:pt x="138" y="126"/>
                        </a:lnTo>
                        <a:lnTo>
                          <a:pt x="92" y="98"/>
                        </a:lnTo>
                        <a:lnTo>
                          <a:pt x="66" y="66"/>
                        </a:lnTo>
                        <a:lnTo>
                          <a:pt x="52" y="28"/>
                        </a:lnTo>
                        <a:lnTo>
                          <a:pt x="52" y="0"/>
                        </a:lnTo>
                        <a:lnTo>
                          <a:pt x="0" y="0"/>
                        </a:lnTo>
                        <a:lnTo>
                          <a:pt x="0" y="38"/>
                        </a:lnTo>
                        <a:lnTo>
                          <a:pt x="22" y="88"/>
                        </a:lnTo>
                        <a:lnTo>
                          <a:pt x="56" y="132"/>
                        </a:lnTo>
                        <a:lnTo>
                          <a:pt x="98" y="160"/>
                        </a:lnTo>
                        <a:lnTo>
                          <a:pt x="118" y="168"/>
                        </a:lnTo>
                        <a:lnTo>
                          <a:pt x="158" y="172"/>
                        </a:lnTo>
                        <a:lnTo>
                          <a:pt x="156" y="606"/>
                        </a:lnTo>
                        <a:close/>
                      </a:path>
                    </a:pathLst>
                  </a:custGeom>
                  <a:gradFill rotWithShape="1">
                    <a:gsLst>
                      <a:gs pos="0">
                        <a:schemeClr val="bg1"/>
                      </a:gs>
                      <a:gs pos="100000">
                        <a:srgbClr val="2F85ED"/>
                      </a:gs>
                    </a:gsLst>
                    <a:path path="rect">
                      <a:fillToRect l="50000" t="50000" r="50000" b="50000"/>
                    </a:path>
                  </a:gradFill>
                  <a:ln w="9525">
                    <a:solidFill>
                      <a:srgbClr val="2F85E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grpSp>
        <p:sp>
          <p:nvSpPr>
            <p:cNvPr id="117" name="Text Box 31"/>
            <p:cNvSpPr txBox="1">
              <a:spLocks noChangeArrowheads="1"/>
            </p:cNvSpPr>
            <p:nvPr/>
          </p:nvSpPr>
          <p:spPr bwMode="auto">
            <a:xfrm>
              <a:off x="5313084" y="1543575"/>
              <a:ext cx="338453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CH" altLang="en-US" dirty="0" smtClean="0"/>
                <a:t>Cellules épithéliales thyroïdiennes</a:t>
              </a:r>
              <a:endParaRPr lang="fr-FR" altLang="en-US" dirty="0"/>
            </a:p>
          </p:txBody>
        </p:sp>
      </p:grpSp>
    </p:spTree>
    <p:extLst>
      <p:ext uri="{BB962C8B-B14F-4D97-AF65-F5344CB8AC3E}">
        <p14:creationId xmlns:p14="http://schemas.microsoft.com/office/powerpoint/2010/main" val="389981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p:cNvPicPr>
          <p:nvPr/>
        </p:nvPicPr>
        <p:blipFill>
          <a:blip r:embed="rId2">
            <a:extLst/>
          </a:blip>
          <a:stretch>
            <a:fillRect/>
          </a:stretch>
        </p:blipFill>
        <p:spPr>
          <a:xfrm>
            <a:off x="187668" y="328417"/>
            <a:ext cx="8768663" cy="1259287"/>
          </a:xfrm>
          <a:prstGeom prst="rect">
            <a:avLst/>
          </a:prstGeom>
          <a:effectLst/>
        </p:spPr>
      </p:pic>
      <p:sp>
        <p:nvSpPr>
          <p:cNvPr id="2" name="Title 1"/>
          <p:cNvSpPr>
            <a:spLocks noGrp="1"/>
          </p:cNvSpPr>
          <p:nvPr>
            <p:ph type="title"/>
          </p:nvPr>
        </p:nvSpPr>
        <p:spPr/>
        <p:txBody>
          <a:bodyPr/>
          <a:lstStyle/>
          <a:p>
            <a:r>
              <a:rPr lang="fr-CH" b="1" dirty="0" smtClean="0">
                <a:latin typeface="Helvetica"/>
                <a:cs typeface="Helvetica"/>
              </a:rPr>
              <a:t>Concepts clefs</a:t>
            </a:r>
            <a:endParaRPr lang="fr-CH" b="1" dirty="0">
              <a:latin typeface="Helvetica"/>
              <a:cs typeface="Helvetica"/>
            </a:endParaRPr>
          </a:p>
        </p:txBody>
      </p:sp>
      <p:sp>
        <p:nvSpPr>
          <p:cNvPr id="5" name="Slide Number Placeholder 4"/>
          <p:cNvSpPr>
            <a:spLocks noGrp="1"/>
          </p:cNvSpPr>
          <p:nvPr>
            <p:ph type="sldNum" sz="quarter" idx="12"/>
          </p:nvPr>
        </p:nvSpPr>
        <p:spPr/>
        <p:txBody>
          <a:bodyPr/>
          <a:lstStyle/>
          <a:p>
            <a:fld id="{A74CFC7B-D8CB-2F42-8718-0E4EC4DEBC65}" type="slidenum">
              <a:rPr lang="en-US" smtClean="0"/>
              <a:pPr/>
              <a:t>31</a:t>
            </a:fld>
            <a:endParaRPr lang="en-US"/>
          </a:p>
        </p:txBody>
      </p:sp>
      <p:pic>
        <p:nvPicPr>
          <p:cNvPr id="6" name="Picture 5"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5" y="43507"/>
            <a:ext cx="887610" cy="762904"/>
          </a:xfrm>
          <a:prstGeom prst="rect">
            <a:avLst/>
          </a:prstGeom>
        </p:spPr>
      </p:pic>
      <p:sp>
        <p:nvSpPr>
          <p:cNvPr id="7" name="Content Placeholder 6"/>
          <p:cNvSpPr>
            <a:spLocks noGrp="1"/>
          </p:cNvSpPr>
          <p:nvPr>
            <p:ph idx="1"/>
          </p:nvPr>
        </p:nvSpPr>
        <p:spPr>
          <a:xfrm>
            <a:off x="601698" y="1600200"/>
            <a:ext cx="7903206" cy="4226859"/>
          </a:xfrm>
        </p:spPr>
        <p:txBody>
          <a:bodyPr>
            <a:noAutofit/>
          </a:bodyPr>
          <a:lstStyle/>
          <a:p>
            <a:pPr marL="285750" indent="-285750" algn="just">
              <a:lnSpc>
                <a:spcPct val="120000"/>
              </a:lnSpc>
              <a:buFont typeface="Wingdings" charset="2"/>
              <a:buChar char="Ø"/>
            </a:pPr>
            <a:r>
              <a:rPr lang="fr-FR" sz="2600" dirty="0" smtClean="0">
                <a:latin typeface="Helvetica"/>
                <a:cs typeface="Helvetica"/>
              </a:rPr>
              <a:t>Anticorps (</a:t>
            </a:r>
            <a:r>
              <a:rPr lang="fr-FR" sz="2600" dirty="0" err="1">
                <a:latin typeface="Helvetica"/>
                <a:cs typeface="Helvetica"/>
              </a:rPr>
              <a:t>IgG</a:t>
            </a:r>
            <a:r>
              <a:rPr lang="fr-FR" sz="2600" dirty="0">
                <a:latin typeface="Helvetica"/>
                <a:cs typeface="Helvetica"/>
              </a:rPr>
              <a:t>, </a:t>
            </a:r>
            <a:r>
              <a:rPr lang="fr-FR" sz="2600" dirty="0" err="1">
                <a:latin typeface="Helvetica"/>
                <a:cs typeface="Helvetica"/>
              </a:rPr>
              <a:t>IgM</a:t>
            </a:r>
            <a:r>
              <a:rPr lang="fr-FR" sz="2600" dirty="0">
                <a:latin typeface="Helvetica"/>
                <a:cs typeface="Helvetica"/>
              </a:rPr>
              <a:t>) </a:t>
            </a:r>
            <a:r>
              <a:rPr lang="fr-FR" sz="2600" dirty="0" smtClean="0">
                <a:latin typeface="Helvetica"/>
                <a:cs typeface="Helvetica"/>
              </a:rPr>
              <a:t>contre des antigènes du soi</a:t>
            </a:r>
            <a:endParaRPr lang="fr-FR" sz="2600" dirty="0">
              <a:latin typeface="Helvetica"/>
              <a:cs typeface="Helvetica"/>
            </a:endParaRPr>
          </a:p>
          <a:p>
            <a:pPr marL="285750" indent="-285750" algn="just">
              <a:lnSpc>
                <a:spcPct val="110000"/>
              </a:lnSpc>
              <a:spcBef>
                <a:spcPts val="3000"/>
              </a:spcBef>
              <a:buFont typeface="Wingdings" charset="2"/>
              <a:buChar char="Ø"/>
            </a:pPr>
            <a:r>
              <a:rPr lang="fr-FR" sz="2600" dirty="0" smtClean="0">
                <a:latin typeface="Helvetica"/>
                <a:cs typeface="Helvetica"/>
              </a:rPr>
              <a:t>Recrutement et activation de leucocytes (neutrophiles, macrophages) induits par l’activation du Complément et des récepteurs </a:t>
            </a:r>
            <a:r>
              <a:rPr lang="fr-FR" sz="2600" dirty="0" err="1" smtClean="0">
                <a:latin typeface="Helvetica"/>
                <a:cs typeface="Helvetica"/>
              </a:rPr>
              <a:t>Fc</a:t>
            </a:r>
            <a:r>
              <a:rPr lang="fr-FR" sz="2600" dirty="0" smtClean="0">
                <a:latin typeface="Helvetica"/>
                <a:cs typeface="Helvetica"/>
              </a:rPr>
              <a:t> entraînant l’inflammation et dommages tissulaires</a:t>
            </a:r>
            <a:endParaRPr lang="fr-FR" sz="2600" dirty="0">
              <a:latin typeface="Helvetica"/>
              <a:cs typeface="Helvetica"/>
            </a:endParaRPr>
          </a:p>
          <a:p>
            <a:pPr marL="285750" indent="-285750" algn="just">
              <a:lnSpc>
                <a:spcPct val="110000"/>
              </a:lnSpc>
              <a:spcBef>
                <a:spcPts val="3000"/>
              </a:spcBef>
              <a:buFont typeface="Wingdings" charset="2"/>
              <a:buChar char="Ø"/>
            </a:pPr>
            <a:r>
              <a:rPr lang="fr-FR" sz="2600" dirty="0" err="1" smtClean="0">
                <a:latin typeface="Helvetica"/>
                <a:cs typeface="Helvetica"/>
              </a:rPr>
              <a:t>Opsonisation</a:t>
            </a:r>
            <a:r>
              <a:rPr lang="fr-FR" sz="2600" dirty="0" smtClean="0">
                <a:latin typeface="Helvetica"/>
                <a:cs typeface="Helvetica"/>
              </a:rPr>
              <a:t> et phagocytose cellulaire</a:t>
            </a:r>
            <a:endParaRPr lang="fr-FR" sz="2600" dirty="0">
              <a:latin typeface="Helvetica"/>
              <a:cs typeface="Helvetica"/>
            </a:endParaRPr>
          </a:p>
          <a:p>
            <a:pPr marL="285750" indent="-285750" algn="just">
              <a:lnSpc>
                <a:spcPct val="110000"/>
              </a:lnSpc>
              <a:spcBef>
                <a:spcPts val="3000"/>
              </a:spcBef>
              <a:buFont typeface="Wingdings" charset="2"/>
              <a:buChar char="Ø"/>
            </a:pPr>
            <a:r>
              <a:rPr lang="fr-FR" sz="2600" dirty="0" smtClean="0">
                <a:latin typeface="Helvetica"/>
                <a:cs typeface="Helvetica"/>
              </a:rPr>
              <a:t>Anormalités fonctionnelles cellulaires, p.ex.: neurotransmission, récepteurs hormonaux</a:t>
            </a:r>
            <a:endParaRPr lang="fr-FR" sz="2600" dirty="0">
              <a:latin typeface="Helvetica"/>
              <a:cs typeface="Helvetica"/>
            </a:endParaRPr>
          </a:p>
        </p:txBody>
      </p:sp>
    </p:spTree>
    <p:extLst>
      <p:ext uri="{BB962C8B-B14F-4D97-AF65-F5344CB8AC3E}">
        <p14:creationId xmlns:p14="http://schemas.microsoft.com/office/powerpoint/2010/main" val="835363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2">
            <a:extLst/>
          </a:blip>
          <a:stretch>
            <a:fillRect/>
          </a:stretch>
        </p:blipFill>
        <p:spPr>
          <a:xfrm>
            <a:off x="187668" y="328417"/>
            <a:ext cx="8768663" cy="1259287"/>
          </a:xfrm>
          <a:prstGeom prst="rect">
            <a:avLst/>
          </a:prstGeom>
          <a:effectLst/>
        </p:spPr>
      </p:pic>
      <p:sp>
        <p:nvSpPr>
          <p:cNvPr id="2" name="Title 1"/>
          <p:cNvSpPr>
            <a:spLocks noGrp="1"/>
          </p:cNvSpPr>
          <p:nvPr>
            <p:ph type="title"/>
          </p:nvPr>
        </p:nvSpPr>
        <p:spPr>
          <a:xfrm>
            <a:off x="171639" y="274638"/>
            <a:ext cx="8822178" cy="1143000"/>
          </a:xfrm>
        </p:spPr>
        <p:txBody>
          <a:bodyPr>
            <a:normAutofit/>
          </a:bodyPr>
          <a:lstStyle/>
          <a:p>
            <a:r>
              <a:rPr lang="en-US" sz="3900" b="1" dirty="0" smtClean="0">
                <a:latin typeface="Helvetica"/>
                <a:cs typeface="Helvetica"/>
              </a:rPr>
              <a:t>Type III: complexes </a:t>
            </a:r>
            <a:r>
              <a:rPr lang="en-US" sz="3900" b="1" dirty="0" err="1" smtClean="0">
                <a:latin typeface="Helvetica"/>
                <a:cs typeface="Helvetica"/>
              </a:rPr>
              <a:t>immuns</a:t>
            </a:r>
            <a:endParaRPr lang="en-US" sz="3900" b="1" dirty="0">
              <a:latin typeface="Helvetica"/>
              <a:cs typeface="Helvetica"/>
            </a:endParaRPr>
          </a:p>
        </p:txBody>
      </p:sp>
      <p:sp>
        <p:nvSpPr>
          <p:cNvPr id="3" name="Content Placeholder 2"/>
          <p:cNvSpPr>
            <a:spLocks noGrp="1"/>
          </p:cNvSpPr>
          <p:nvPr>
            <p:ph idx="1"/>
          </p:nvPr>
        </p:nvSpPr>
        <p:spPr>
          <a:xfrm>
            <a:off x="457200" y="1600200"/>
            <a:ext cx="8229600" cy="3652569"/>
          </a:xfrm>
        </p:spPr>
        <p:txBody>
          <a:bodyPr>
            <a:normAutofit/>
          </a:bodyPr>
          <a:lstStyle/>
          <a:p>
            <a:pPr algn="just">
              <a:spcAft>
                <a:spcPts val="1200"/>
              </a:spcAft>
              <a:buFont typeface="Wingdings" charset="2"/>
              <a:buChar char="Ø"/>
            </a:pPr>
            <a:r>
              <a:rPr lang="fr-CH" sz="2600" b="1" dirty="0" smtClean="0">
                <a:latin typeface="Helvetica"/>
                <a:cs typeface="Helvetica"/>
              </a:rPr>
              <a:t>Des complexes antigènes-anticorps </a:t>
            </a:r>
            <a:r>
              <a:rPr lang="fr-CH" sz="2600" dirty="0" smtClean="0">
                <a:latin typeface="Helvetica"/>
                <a:cs typeface="Helvetica"/>
              </a:rPr>
              <a:t>infligent des lésions tissulaires principalement en déclenchant une inflammation au site de dépôt.</a:t>
            </a:r>
          </a:p>
          <a:p>
            <a:pPr algn="just">
              <a:buFont typeface="Wingdings" charset="2"/>
              <a:buChar char="Ø"/>
            </a:pPr>
            <a:r>
              <a:rPr lang="fr-CH" sz="2600" dirty="0" smtClean="0">
                <a:latin typeface="Helvetica"/>
                <a:cs typeface="Helvetica"/>
              </a:rPr>
              <a:t>La réaction pathologique est usuellement initiée quand un antigène se combine avec un anticorps de la circulation sanguine, créant ainsi des complexes immuns qui se déposent dans les parois des </a:t>
            </a:r>
            <a:r>
              <a:rPr lang="fr-CH" sz="2600" dirty="0" smtClean="0">
                <a:latin typeface="Helvetica"/>
                <a:cs typeface="Helvetica"/>
              </a:rPr>
              <a:t>vaisseaux</a:t>
            </a:r>
            <a:r>
              <a:rPr lang="fr-CH" sz="2600" dirty="0" smtClean="0">
                <a:latin typeface="Helvetica"/>
                <a:cs typeface="Helvetica"/>
              </a:rPr>
              <a:t>.</a:t>
            </a:r>
            <a:endParaRPr lang="fr-CH" sz="2600" b="1" dirty="0">
              <a:latin typeface="Helvetica"/>
              <a:cs typeface="Helvetica"/>
            </a:endParaRPr>
          </a:p>
        </p:txBody>
      </p:sp>
      <p:sp>
        <p:nvSpPr>
          <p:cNvPr id="4" name="Slide Number Placeholder 3"/>
          <p:cNvSpPr>
            <a:spLocks noGrp="1"/>
          </p:cNvSpPr>
          <p:nvPr>
            <p:ph type="sldNum" sz="quarter" idx="12"/>
          </p:nvPr>
        </p:nvSpPr>
        <p:spPr/>
        <p:txBody>
          <a:bodyPr/>
          <a:lstStyle/>
          <a:p>
            <a:fld id="{A74CFC7B-D8CB-2F42-8718-0E4EC4DEBC65}" type="slidenum">
              <a:rPr lang="en-US" smtClean="0"/>
              <a:pPr/>
              <a:t>32</a:t>
            </a:fld>
            <a:endParaRPr lang="en-US"/>
          </a:p>
        </p:txBody>
      </p:sp>
    </p:spTree>
    <p:extLst>
      <p:ext uri="{BB962C8B-B14F-4D97-AF65-F5344CB8AC3E}">
        <p14:creationId xmlns:p14="http://schemas.microsoft.com/office/powerpoint/2010/main" val="2526287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97512" y="3971110"/>
            <a:ext cx="9186147" cy="3357152"/>
            <a:chOff x="297512" y="3971110"/>
            <a:chExt cx="9186147" cy="3357152"/>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247" y="3971110"/>
              <a:ext cx="4797412" cy="3357152"/>
            </a:xfrm>
            <a:prstGeom prst="rect">
              <a:avLst/>
            </a:prstGeom>
          </p:spPr>
        </p:pic>
        <p:sp>
          <p:nvSpPr>
            <p:cNvPr id="3" name="TextBox 2"/>
            <p:cNvSpPr txBox="1"/>
            <p:nvPr/>
          </p:nvSpPr>
          <p:spPr>
            <a:xfrm>
              <a:off x="297512" y="4850221"/>
              <a:ext cx="4810381" cy="1292662"/>
            </a:xfrm>
            <a:prstGeom prst="rect">
              <a:avLst/>
            </a:prstGeom>
            <a:noFill/>
          </p:spPr>
          <p:txBody>
            <a:bodyPr wrap="square" rtlCol="0">
              <a:spAutoFit/>
            </a:bodyPr>
            <a:lstStyle/>
            <a:p>
              <a:pPr marL="454025" indent="-454025"/>
              <a:r>
                <a:rPr lang="fr-FR" sz="2600" dirty="0" smtClean="0">
                  <a:latin typeface="Helvetica"/>
                  <a:cs typeface="Helvetica"/>
                </a:rPr>
                <a:t>3.  Inflammation et lésions tissulaires induites par les complexes immuns</a:t>
              </a:r>
              <a:endParaRPr lang="fr-FR" sz="2600" dirty="0">
                <a:latin typeface="Helvetica"/>
                <a:cs typeface="Helvetica"/>
              </a:endParaRPr>
            </a:p>
          </p:txBody>
        </p:sp>
      </p:grpSp>
      <p:sp>
        <p:nvSpPr>
          <p:cNvPr id="8" name="Slide Number Placeholder 7"/>
          <p:cNvSpPr>
            <a:spLocks noGrp="1"/>
          </p:cNvSpPr>
          <p:nvPr>
            <p:ph type="sldNum" sz="quarter" idx="12"/>
          </p:nvPr>
        </p:nvSpPr>
        <p:spPr/>
        <p:txBody>
          <a:bodyPr/>
          <a:lstStyle/>
          <a:p>
            <a:fld id="{A74CFC7B-D8CB-2F42-8718-0E4EC4DEBC65}" type="slidenum">
              <a:rPr lang="en-US" smtClean="0"/>
              <a:pPr/>
              <a:t>33</a:t>
            </a:fld>
            <a:endParaRPr lang="en-US"/>
          </a:p>
        </p:txBody>
      </p:sp>
      <p:grpSp>
        <p:nvGrpSpPr>
          <p:cNvPr id="6" name="Group 5"/>
          <p:cNvGrpSpPr/>
          <p:nvPr/>
        </p:nvGrpSpPr>
        <p:grpSpPr>
          <a:xfrm>
            <a:off x="297512" y="1986986"/>
            <a:ext cx="8968451" cy="3028016"/>
            <a:chOff x="297512" y="1986986"/>
            <a:chExt cx="8968451" cy="3028016"/>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8889" y="1986986"/>
              <a:ext cx="4327074" cy="3028016"/>
            </a:xfrm>
            <a:prstGeom prst="rect">
              <a:avLst/>
            </a:prstGeom>
          </p:spPr>
        </p:pic>
        <p:sp>
          <p:nvSpPr>
            <p:cNvPr id="2" name="TextBox 1"/>
            <p:cNvSpPr txBox="1"/>
            <p:nvPr/>
          </p:nvSpPr>
          <p:spPr>
            <a:xfrm>
              <a:off x="297512" y="2873673"/>
              <a:ext cx="4641377" cy="892552"/>
            </a:xfrm>
            <a:prstGeom prst="rect">
              <a:avLst/>
            </a:prstGeom>
            <a:noFill/>
          </p:spPr>
          <p:txBody>
            <a:bodyPr wrap="square" rtlCol="0">
              <a:spAutoFit/>
            </a:bodyPr>
            <a:lstStyle/>
            <a:p>
              <a:pPr marL="454025" indent="-454025"/>
              <a:r>
                <a:rPr lang="fr-FR" sz="2600" dirty="0" smtClean="0">
                  <a:latin typeface="Helvetica"/>
                  <a:cs typeface="Helvetica"/>
                </a:rPr>
                <a:t>2.  Dépôt de complexes immuns</a:t>
              </a:r>
              <a:endParaRPr lang="fr-FR" sz="2600" dirty="0">
                <a:latin typeface="Helvetica"/>
                <a:cs typeface="Helvetica"/>
              </a:endParaRPr>
            </a:p>
          </p:txBody>
        </p:sp>
      </p:grpSp>
      <p:grpSp>
        <p:nvGrpSpPr>
          <p:cNvPr id="4" name="Group 3"/>
          <p:cNvGrpSpPr/>
          <p:nvPr/>
        </p:nvGrpSpPr>
        <p:grpSpPr>
          <a:xfrm>
            <a:off x="297513" y="109347"/>
            <a:ext cx="8846487" cy="2824403"/>
            <a:chOff x="297513" y="109347"/>
            <a:chExt cx="8846487" cy="2824403"/>
          </a:xfrm>
        </p:grpSpPr>
        <p:sp>
          <p:nvSpPr>
            <p:cNvPr id="5" name="TextBox 4"/>
            <p:cNvSpPr txBox="1"/>
            <p:nvPr/>
          </p:nvSpPr>
          <p:spPr>
            <a:xfrm>
              <a:off x="297513" y="550334"/>
              <a:ext cx="4641376" cy="1292662"/>
            </a:xfrm>
            <a:prstGeom prst="rect">
              <a:avLst/>
            </a:prstGeom>
            <a:noFill/>
          </p:spPr>
          <p:txBody>
            <a:bodyPr wrap="square" rtlCol="0">
              <a:spAutoFit/>
            </a:bodyPr>
            <a:lstStyle/>
            <a:p>
              <a:pPr marL="454025" indent="-454025"/>
              <a:r>
                <a:rPr lang="fr-FR" sz="2600" dirty="0" smtClean="0">
                  <a:latin typeface="Helvetica"/>
                  <a:cs typeface="Helvetica"/>
                </a:rPr>
                <a:t>1.  Des anticorps </a:t>
              </a:r>
              <a:r>
                <a:rPr lang="fr-FR" sz="2600" dirty="0" smtClean="0">
                  <a:latin typeface="Helvetica"/>
                  <a:cs typeface="Helvetica"/>
                </a:rPr>
                <a:t>s’attachent </a:t>
              </a:r>
              <a:r>
                <a:rPr lang="fr-FR" sz="2600" dirty="0" smtClean="0">
                  <a:latin typeface="Helvetica"/>
                  <a:cs typeface="Helvetica"/>
                </a:rPr>
                <a:t>à des antigènes et forment des complexes immuns</a:t>
              </a:r>
              <a:endParaRPr lang="fr-FR" sz="2600" dirty="0">
                <a:latin typeface="Helvetica"/>
                <a:cs typeface="Helvetica"/>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7893" y="109347"/>
              <a:ext cx="4036107" cy="2824403"/>
            </a:xfrm>
            <a:prstGeom prst="rect">
              <a:avLst/>
            </a:prstGeom>
          </p:spPr>
        </p:pic>
      </p:grpSp>
    </p:spTree>
    <p:extLst>
      <p:ext uri="{BB962C8B-B14F-4D97-AF65-F5344CB8AC3E}">
        <p14:creationId xmlns:p14="http://schemas.microsoft.com/office/powerpoint/2010/main" val="323724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ymptoms_of_SL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0115" y="181268"/>
            <a:ext cx="5231830" cy="6633051"/>
          </a:xfrm>
          <a:prstGeom prst="rect">
            <a:avLst/>
          </a:prstGeom>
        </p:spPr>
      </p:pic>
      <p:sp>
        <p:nvSpPr>
          <p:cNvPr id="8" name="TextBox 7"/>
          <p:cNvSpPr txBox="1"/>
          <p:nvPr/>
        </p:nvSpPr>
        <p:spPr>
          <a:xfrm>
            <a:off x="5689030" y="1600200"/>
            <a:ext cx="3454971" cy="4616648"/>
          </a:xfrm>
          <a:prstGeom prst="rect">
            <a:avLst/>
          </a:prstGeom>
          <a:noFill/>
        </p:spPr>
        <p:txBody>
          <a:bodyPr wrap="square" rtlCol="0">
            <a:spAutoFit/>
          </a:bodyPr>
          <a:lstStyle/>
          <a:p>
            <a:pPr marL="342900" indent="-342900">
              <a:spcAft>
                <a:spcPts val="1800"/>
              </a:spcAft>
              <a:buFont typeface="Wingdings" charset="2"/>
              <a:buChar char="Ø"/>
            </a:pPr>
            <a:r>
              <a:rPr lang="en-US" sz="2400" b="1" dirty="0" err="1" smtClean="0">
                <a:latin typeface="Helvetica"/>
                <a:cs typeface="Helvetica"/>
              </a:rPr>
              <a:t>Plusieurs</a:t>
            </a:r>
            <a:r>
              <a:rPr lang="en-US" sz="2400" b="1" dirty="0" smtClean="0">
                <a:latin typeface="Helvetica"/>
                <a:cs typeface="Helvetica"/>
              </a:rPr>
              <a:t> </a:t>
            </a:r>
            <a:r>
              <a:rPr lang="en-US" sz="2400" b="1" dirty="0" err="1" smtClean="0">
                <a:latin typeface="Helvetica"/>
                <a:cs typeface="Helvetica"/>
              </a:rPr>
              <a:t>anticorps</a:t>
            </a:r>
            <a:r>
              <a:rPr lang="en-US" sz="2400" b="1" dirty="0" smtClean="0">
                <a:latin typeface="Helvetica"/>
                <a:cs typeface="Helvetica"/>
              </a:rPr>
              <a:t> </a:t>
            </a:r>
            <a:r>
              <a:rPr lang="en-US" sz="2400" dirty="0" err="1" smtClean="0">
                <a:latin typeface="Helvetica"/>
                <a:cs typeface="Helvetica"/>
              </a:rPr>
              <a:t>contre</a:t>
            </a:r>
            <a:r>
              <a:rPr lang="en-US" sz="2400" dirty="0" smtClean="0">
                <a:latin typeface="Helvetica"/>
                <a:cs typeface="Helvetica"/>
              </a:rPr>
              <a:t> des </a:t>
            </a:r>
            <a:r>
              <a:rPr lang="en-US" sz="2400" dirty="0" err="1" smtClean="0">
                <a:latin typeface="Helvetica"/>
                <a:cs typeface="Helvetica"/>
              </a:rPr>
              <a:t>antigènes</a:t>
            </a:r>
            <a:r>
              <a:rPr lang="en-US" sz="2400" dirty="0" smtClean="0">
                <a:latin typeface="Helvetica"/>
                <a:cs typeface="Helvetica"/>
              </a:rPr>
              <a:t> du </a:t>
            </a:r>
            <a:r>
              <a:rPr lang="en-US" sz="2400" dirty="0" err="1" smtClean="0">
                <a:latin typeface="Helvetica"/>
                <a:cs typeface="Helvetica"/>
              </a:rPr>
              <a:t>soi</a:t>
            </a:r>
            <a:endParaRPr lang="en-US" sz="2400" dirty="0" smtClean="0">
              <a:latin typeface="Helvetica"/>
              <a:cs typeface="Helvetica"/>
            </a:endParaRPr>
          </a:p>
          <a:p>
            <a:pPr marL="342900" indent="-342900">
              <a:spcAft>
                <a:spcPts val="1800"/>
              </a:spcAft>
              <a:buFont typeface="Wingdings" charset="2"/>
              <a:buChar char="Ø"/>
            </a:pPr>
            <a:r>
              <a:rPr lang="en-US" sz="2400" dirty="0" smtClean="0">
                <a:latin typeface="Helvetica"/>
                <a:cs typeface="Helvetica"/>
              </a:rPr>
              <a:t>La </a:t>
            </a:r>
            <a:r>
              <a:rPr lang="en-US" sz="2400" dirty="0" err="1" smtClean="0">
                <a:latin typeface="Helvetica"/>
                <a:cs typeface="Helvetica"/>
              </a:rPr>
              <a:t>plupart</a:t>
            </a:r>
            <a:r>
              <a:rPr lang="en-US" sz="2400" dirty="0" smtClean="0">
                <a:latin typeface="Helvetica"/>
                <a:cs typeface="Helvetica"/>
              </a:rPr>
              <a:t> </a:t>
            </a:r>
            <a:r>
              <a:rPr lang="en-US" sz="2400" dirty="0" err="1" smtClean="0">
                <a:latin typeface="Helvetica"/>
                <a:cs typeface="Helvetica"/>
              </a:rPr>
              <a:t>sont</a:t>
            </a:r>
            <a:r>
              <a:rPr lang="en-US" sz="2400" dirty="0" smtClean="0">
                <a:latin typeface="Helvetica"/>
                <a:cs typeface="Helvetica"/>
              </a:rPr>
              <a:t> des </a:t>
            </a:r>
            <a:r>
              <a:rPr lang="en-US" sz="2400" b="1" dirty="0" err="1" smtClean="0">
                <a:latin typeface="Helvetica"/>
                <a:cs typeface="Helvetica"/>
              </a:rPr>
              <a:t>antigènes</a:t>
            </a:r>
            <a:r>
              <a:rPr lang="en-US" sz="2400" b="1" dirty="0" smtClean="0">
                <a:latin typeface="Helvetica"/>
                <a:cs typeface="Helvetica"/>
              </a:rPr>
              <a:t> </a:t>
            </a:r>
            <a:r>
              <a:rPr lang="en-US" sz="2400" b="1" dirty="0" err="1" smtClean="0">
                <a:latin typeface="Helvetica"/>
                <a:cs typeface="Helvetica"/>
              </a:rPr>
              <a:t>nucléaires</a:t>
            </a:r>
            <a:r>
              <a:rPr lang="en-US" sz="2400" b="1" dirty="0" smtClean="0">
                <a:latin typeface="Helvetica"/>
                <a:cs typeface="Helvetica"/>
              </a:rPr>
              <a:t> </a:t>
            </a:r>
            <a:r>
              <a:rPr lang="en-US" sz="2400" dirty="0" err="1" smtClean="0">
                <a:latin typeface="Helvetica"/>
                <a:cs typeface="Helvetica"/>
              </a:rPr>
              <a:t>relâchés</a:t>
            </a:r>
            <a:r>
              <a:rPr lang="en-US" sz="2400" dirty="0" smtClean="0">
                <a:latin typeface="Helvetica"/>
                <a:cs typeface="Helvetica"/>
              </a:rPr>
              <a:t> par des cellules </a:t>
            </a:r>
            <a:r>
              <a:rPr lang="en-US" sz="2400" dirty="0" err="1" smtClean="0">
                <a:latin typeface="Helvetica"/>
                <a:cs typeface="Helvetica"/>
              </a:rPr>
              <a:t>mourantes</a:t>
            </a:r>
            <a:endParaRPr lang="en-US" sz="2400" dirty="0" smtClean="0">
              <a:latin typeface="Helvetica"/>
              <a:cs typeface="Helvetica"/>
            </a:endParaRPr>
          </a:p>
          <a:p>
            <a:pPr marL="342900" indent="-342900">
              <a:buFont typeface="Wingdings" charset="2"/>
              <a:buChar char="Ø"/>
            </a:pPr>
            <a:r>
              <a:rPr lang="en-US" sz="2400" dirty="0" err="1" smtClean="0">
                <a:latin typeface="Helvetica"/>
                <a:cs typeface="Helvetica"/>
              </a:rPr>
              <a:t>Peut</a:t>
            </a:r>
            <a:r>
              <a:rPr lang="en-US" sz="2400" dirty="0" smtClean="0">
                <a:latin typeface="Helvetica"/>
                <a:cs typeface="Helvetica"/>
              </a:rPr>
              <a:t> </a:t>
            </a:r>
            <a:r>
              <a:rPr lang="en-US" sz="2400" dirty="0" err="1" smtClean="0">
                <a:latin typeface="Helvetica"/>
                <a:cs typeface="Helvetica"/>
              </a:rPr>
              <a:t>toucher</a:t>
            </a:r>
            <a:r>
              <a:rPr lang="en-US" sz="2400" dirty="0" smtClean="0">
                <a:latin typeface="Helvetica"/>
                <a:cs typeface="Helvetica"/>
              </a:rPr>
              <a:t> </a:t>
            </a:r>
            <a:r>
              <a:rPr lang="en-US" sz="2400" b="1" dirty="0" err="1" smtClean="0">
                <a:latin typeface="Helvetica"/>
                <a:cs typeface="Helvetica"/>
              </a:rPr>
              <a:t>n’importe</a:t>
            </a:r>
            <a:r>
              <a:rPr lang="en-US" sz="2400" b="1" dirty="0" smtClean="0">
                <a:latin typeface="Helvetica"/>
                <a:cs typeface="Helvetica"/>
              </a:rPr>
              <a:t> </a:t>
            </a:r>
            <a:r>
              <a:rPr lang="en-US" sz="2400" b="1" dirty="0" err="1" smtClean="0">
                <a:latin typeface="Helvetica"/>
                <a:cs typeface="Helvetica"/>
              </a:rPr>
              <a:t>quelle</a:t>
            </a:r>
            <a:r>
              <a:rPr lang="en-US" sz="2400" b="1" dirty="0" smtClean="0">
                <a:latin typeface="Helvetica"/>
                <a:cs typeface="Helvetica"/>
              </a:rPr>
              <a:t> </a:t>
            </a:r>
            <a:r>
              <a:rPr lang="en-US" sz="2400" b="1" dirty="0" err="1" smtClean="0">
                <a:latin typeface="Helvetica"/>
                <a:cs typeface="Helvetica"/>
              </a:rPr>
              <a:t>partie</a:t>
            </a:r>
            <a:r>
              <a:rPr lang="en-US" sz="2400" b="1" dirty="0" smtClean="0">
                <a:latin typeface="Helvetica"/>
                <a:cs typeface="Helvetica"/>
              </a:rPr>
              <a:t> du corps</a:t>
            </a:r>
            <a:endParaRPr lang="en-US" sz="2400" b="1" dirty="0">
              <a:latin typeface="Helvetica"/>
              <a:cs typeface="Helvetica"/>
            </a:endParaRPr>
          </a:p>
        </p:txBody>
      </p:sp>
      <p:sp>
        <p:nvSpPr>
          <p:cNvPr id="9" name="Slide Number Placeholder 8"/>
          <p:cNvSpPr>
            <a:spLocks noGrp="1"/>
          </p:cNvSpPr>
          <p:nvPr>
            <p:ph type="sldNum" sz="quarter" idx="12"/>
          </p:nvPr>
        </p:nvSpPr>
        <p:spPr/>
        <p:txBody>
          <a:bodyPr/>
          <a:lstStyle/>
          <a:p>
            <a:fld id="{A74CFC7B-D8CB-2F42-8718-0E4EC4DEBC65}" type="slidenum">
              <a:rPr lang="en-US" smtClean="0"/>
              <a:pPr/>
              <a:t>34</a:t>
            </a:fld>
            <a:endParaRPr lang="en-US" dirty="0"/>
          </a:p>
        </p:txBody>
      </p:sp>
      <p:sp>
        <p:nvSpPr>
          <p:cNvPr id="2" name="Rectangle 1"/>
          <p:cNvSpPr/>
          <p:nvPr/>
        </p:nvSpPr>
        <p:spPr>
          <a:xfrm>
            <a:off x="3767738" y="6568098"/>
            <a:ext cx="4572000" cy="246221"/>
          </a:xfrm>
          <a:prstGeom prst="rect">
            <a:avLst/>
          </a:prstGeom>
        </p:spPr>
        <p:txBody>
          <a:bodyPr>
            <a:spAutoFit/>
          </a:bodyPr>
          <a:lstStyle/>
          <a:p>
            <a:r>
              <a:rPr lang="en-US" sz="1000" dirty="0">
                <a:solidFill>
                  <a:schemeClr val="bg1">
                    <a:lumMod val="50000"/>
                  </a:schemeClr>
                </a:solidFill>
              </a:rPr>
              <a:t>By Mikael </a:t>
            </a:r>
            <a:r>
              <a:rPr lang="en-US" sz="1000" dirty="0" err="1">
                <a:solidFill>
                  <a:schemeClr val="bg1">
                    <a:lumMod val="50000"/>
                  </a:schemeClr>
                </a:solidFill>
              </a:rPr>
              <a:t>Häggström</a:t>
            </a:r>
            <a:r>
              <a:rPr lang="en-US" sz="1000" dirty="0">
                <a:solidFill>
                  <a:schemeClr val="bg1">
                    <a:lumMod val="50000"/>
                  </a:schemeClr>
                </a:solidFill>
              </a:rPr>
              <a:t>, used with permission. All used images are in public domain.</a:t>
            </a:r>
          </a:p>
        </p:txBody>
      </p:sp>
    </p:spTree>
    <p:extLst>
      <p:ext uri="{BB962C8B-B14F-4D97-AF65-F5344CB8AC3E}">
        <p14:creationId xmlns:p14="http://schemas.microsoft.com/office/powerpoint/2010/main" val="864651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extLst/>
          </a:blip>
          <a:stretch>
            <a:fillRect/>
          </a:stretch>
        </p:blipFill>
        <p:spPr>
          <a:xfrm>
            <a:off x="187668" y="328417"/>
            <a:ext cx="8768663" cy="1259287"/>
          </a:xfrm>
          <a:prstGeom prst="rect">
            <a:avLst/>
          </a:prstGeom>
          <a:effectLst/>
        </p:spPr>
      </p:pic>
      <p:sp>
        <p:nvSpPr>
          <p:cNvPr id="2" name="Title 1"/>
          <p:cNvSpPr>
            <a:spLocks noGrp="1"/>
          </p:cNvSpPr>
          <p:nvPr>
            <p:ph type="title"/>
          </p:nvPr>
        </p:nvSpPr>
        <p:spPr/>
        <p:txBody>
          <a:bodyPr>
            <a:noAutofit/>
          </a:bodyPr>
          <a:lstStyle/>
          <a:p>
            <a:r>
              <a:rPr lang="fr-CH" sz="3400" b="1" dirty="0" smtClean="0">
                <a:latin typeface="Helvetica"/>
                <a:cs typeface="Helvetica"/>
              </a:rPr>
              <a:t>Lupus érythémateux disséminé (LED)</a:t>
            </a:r>
            <a:endParaRPr lang="fr-CH" sz="3400" b="1" dirty="0">
              <a:latin typeface="Helvetica"/>
              <a:cs typeface="Helvetica"/>
            </a:endParaRPr>
          </a:p>
        </p:txBody>
      </p:sp>
      <p:sp>
        <p:nvSpPr>
          <p:cNvPr id="4" name="Slide Number Placeholder 3"/>
          <p:cNvSpPr>
            <a:spLocks noGrp="1"/>
          </p:cNvSpPr>
          <p:nvPr>
            <p:ph type="sldNum" sz="quarter" idx="12"/>
          </p:nvPr>
        </p:nvSpPr>
        <p:spPr/>
        <p:txBody>
          <a:bodyPr/>
          <a:lstStyle/>
          <a:p>
            <a:fld id="{A74CFC7B-D8CB-2F42-8718-0E4EC4DEBC65}" type="slidenum">
              <a:rPr lang="en-US" smtClean="0"/>
              <a:pPr/>
              <a:t>35</a:t>
            </a:fld>
            <a:endParaRPr lang="en-US"/>
          </a:p>
        </p:txBody>
      </p:sp>
      <p:grpSp>
        <p:nvGrpSpPr>
          <p:cNvPr id="3" name="Group 2"/>
          <p:cNvGrpSpPr/>
          <p:nvPr/>
        </p:nvGrpSpPr>
        <p:grpSpPr>
          <a:xfrm>
            <a:off x="2267220" y="1550352"/>
            <a:ext cx="4805998" cy="5085275"/>
            <a:chOff x="1896780" y="1550352"/>
            <a:chExt cx="4805998" cy="5085275"/>
          </a:xfrm>
        </p:grpSpPr>
        <p:sp>
          <p:nvSpPr>
            <p:cNvPr id="5" name="Rectangle 4"/>
            <p:cNvSpPr/>
            <p:nvPr/>
          </p:nvSpPr>
          <p:spPr>
            <a:xfrm>
              <a:off x="2778781" y="6358628"/>
              <a:ext cx="3271664" cy="276999"/>
            </a:xfrm>
            <a:prstGeom prst="rect">
              <a:avLst/>
            </a:prstGeom>
          </p:spPr>
          <p:txBody>
            <a:bodyPr wrap="square">
              <a:spAutoFit/>
            </a:bodyPr>
            <a:lstStyle/>
            <a:p>
              <a:r>
                <a:rPr lang="fr-FR" sz="1200" dirty="0" err="1">
                  <a:solidFill>
                    <a:srgbClr val="7F7F7F"/>
                  </a:solidFill>
                </a:rPr>
                <a:t>https</a:t>
              </a:r>
              <a:r>
                <a:rPr lang="fr-FR" sz="1200" dirty="0">
                  <a:solidFill>
                    <a:srgbClr val="7F7F7F"/>
                  </a:solidFill>
                </a:rPr>
                <a:t>://</a:t>
              </a:r>
              <a:r>
                <a:rPr lang="fr-FR" sz="1200" dirty="0" err="1">
                  <a:solidFill>
                    <a:srgbClr val="7F7F7F"/>
                  </a:solidFill>
                </a:rPr>
                <a:t>creativecommons.org</a:t>
              </a:r>
              <a:r>
                <a:rPr lang="fr-FR" sz="1200" dirty="0">
                  <a:solidFill>
                    <a:srgbClr val="7F7F7F"/>
                  </a:solidFill>
                </a:rPr>
                <a:t>/</a:t>
              </a:r>
              <a:r>
                <a:rPr lang="fr-FR" sz="1200" dirty="0" err="1">
                  <a:solidFill>
                    <a:srgbClr val="7F7F7F"/>
                  </a:solidFill>
                </a:rPr>
                <a:t>licenses</a:t>
              </a:r>
              <a:r>
                <a:rPr lang="fr-FR" sz="1200" dirty="0">
                  <a:solidFill>
                    <a:srgbClr val="7F7F7F"/>
                  </a:solidFill>
                </a:rPr>
                <a:t>/by-sa/4.0/</a:t>
              </a:r>
            </a:p>
          </p:txBody>
        </p:sp>
        <p:pic>
          <p:nvPicPr>
            <p:cNvPr id="6" name="Picture 5" descr="Lupusfo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6780" y="1550352"/>
              <a:ext cx="4805998" cy="4805998"/>
            </a:xfrm>
            <a:prstGeom prst="rect">
              <a:avLst/>
            </a:prstGeom>
          </p:spPr>
        </p:pic>
      </p:grpSp>
    </p:spTree>
    <p:extLst>
      <p:ext uri="{BB962C8B-B14F-4D97-AF65-F5344CB8AC3E}">
        <p14:creationId xmlns:p14="http://schemas.microsoft.com/office/powerpoint/2010/main" val="2732024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2">
            <a:extLst/>
          </a:blip>
          <a:stretch>
            <a:fillRect/>
          </a:stretch>
        </p:blipFill>
        <p:spPr>
          <a:xfrm>
            <a:off x="187668" y="328417"/>
            <a:ext cx="8768663" cy="1259287"/>
          </a:xfrm>
          <a:prstGeom prst="rect">
            <a:avLst/>
          </a:prstGeom>
          <a:effectLst/>
        </p:spPr>
      </p:pic>
      <p:sp>
        <p:nvSpPr>
          <p:cNvPr id="2" name="Title 1"/>
          <p:cNvSpPr>
            <a:spLocks noGrp="1"/>
          </p:cNvSpPr>
          <p:nvPr>
            <p:ph type="title"/>
          </p:nvPr>
        </p:nvSpPr>
        <p:spPr/>
        <p:txBody>
          <a:bodyPr/>
          <a:lstStyle/>
          <a:p>
            <a:r>
              <a:rPr lang="en-US" b="1" dirty="0" smtClean="0">
                <a:latin typeface="Helvetica"/>
                <a:cs typeface="Helvetica"/>
              </a:rPr>
              <a:t>Concepts clefs</a:t>
            </a:r>
            <a:endParaRPr lang="en-US" b="1" dirty="0">
              <a:latin typeface="Helvetica"/>
              <a:cs typeface="Helvetica"/>
            </a:endParaRPr>
          </a:p>
        </p:txBody>
      </p:sp>
      <p:sp>
        <p:nvSpPr>
          <p:cNvPr id="6" name="Slide Number Placeholder 5"/>
          <p:cNvSpPr>
            <a:spLocks noGrp="1"/>
          </p:cNvSpPr>
          <p:nvPr>
            <p:ph type="sldNum" sz="quarter" idx="12"/>
          </p:nvPr>
        </p:nvSpPr>
        <p:spPr/>
        <p:txBody>
          <a:bodyPr/>
          <a:lstStyle/>
          <a:p>
            <a:fld id="{A74CFC7B-D8CB-2F42-8718-0E4EC4DEBC65}" type="slidenum">
              <a:rPr lang="en-US" smtClean="0"/>
              <a:pPr/>
              <a:t>36</a:t>
            </a:fld>
            <a:endParaRPr lang="en-US"/>
          </a:p>
        </p:txBody>
      </p:sp>
      <p:pic>
        <p:nvPicPr>
          <p:cNvPr id="3" name="Picture 2"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5" y="43507"/>
            <a:ext cx="887610" cy="762904"/>
          </a:xfrm>
          <a:prstGeom prst="rect">
            <a:avLst/>
          </a:prstGeom>
        </p:spPr>
      </p:pic>
      <p:sp>
        <p:nvSpPr>
          <p:cNvPr id="9" name="Content Placeholder 4"/>
          <p:cNvSpPr>
            <a:spLocks noGrp="1"/>
          </p:cNvSpPr>
          <p:nvPr>
            <p:ph idx="1"/>
          </p:nvPr>
        </p:nvSpPr>
        <p:spPr>
          <a:xfrm>
            <a:off x="457200" y="1600200"/>
            <a:ext cx="8229600" cy="4525963"/>
          </a:xfrm>
        </p:spPr>
        <p:txBody>
          <a:bodyPr>
            <a:normAutofit/>
          </a:bodyPr>
          <a:lstStyle/>
          <a:p>
            <a:pPr marL="285750" indent="-285750">
              <a:spcAft>
                <a:spcPts val="1200"/>
              </a:spcAft>
              <a:buFont typeface="Wingdings" charset="2"/>
              <a:buChar char="Ø"/>
            </a:pPr>
            <a:r>
              <a:rPr lang="fr-FR" dirty="0" smtClean="0">
                <a:latin typeface="Helvetica"/>
                <a:cs typeface="Helvetica"/>
              </a:rPr>
              <a:t>Complexes immuns formés d’antigènes </a:t>
            </a:r>
            <a:r>
              <a:rPr lang="fr-FR" dirty="0" smtClean="0">
                <a:latin typeface="Helvetica"/>
                <a:cs typeface="Helvetica"/>
              </a:rPr>
              <a:t>circulants </a:t>
            </a:r>
            <a:r>
              <a:rPr lang="fr-FR" dirty="0" smtClean="0">
                <a:latin typeface="Helvetica"/>
                <a:cs typeface="Helvetica"/>
              </a:rPr>
              <a:t>et anticorps </a:t>
            </a:r>
            <a:r>
              <a:rPr lang="fr-FR" dirty="0" err="1" smtClean="0">
                <a:latin typeface="Helvetica"/>
                <a:cs typeface="Helvetica"/>
              </a:rPr>
              <a:t>IgM</a:t>
            </a:r>
            <a:r>
              <a:rPr lang="fr-FR" dirty="0" smtClean="0">
                <a:latin typeface="Helvetica"/>
                <a:cs typeface="Helvetica"/>
              </a:rPr>
              <a:t> et </a:t>
            </a:r>
            <a:r>
              <a:rPr lang="fr-FR" dirty="0" err="1" smtClean="0">
                <a:latin typeface="Helvetica"/>
                <a:cs typeface="Helvetica"/>
              </a:rPr>
              <a:t>IgG</a:t>
            </a:r>
            <a:endParaRPr lang="fr-FR" dirty="0">
              <a:latin typeface="Helvetica"/>
              <a:cs typeface="Helvetica"/>
            </a:endParaRPr>
          </a:p>
          <a:p>
            <a:pPr marL="285750" indent="-285750">
              <a:spcAft>
                <a:spcPts val="1200"/>
              </a:spcAft>
              <a:buFont typeface="Wingdings" charset="2"/>
              <a:buChar char="Ø"/>
            </a:pPr>
            <a:r>
              <a:rPr lang="fr-FR" dirty="0" smtClean="0">
                <a:latin typeface="Helvetica"/>
                <a:cs typeface="Helvetica"/>
              </a:rPr>
              <a:t>Déposition des complexes dans les parois vasculaires</a:t>
            </a:r>
            <a:endParaRPr lang="fr-FR" dirty="0">
              <a:latin typeface="Helvetica"/>
              <a:cs typeface="Helvetica"/>
            </a:endParaRPr>
          </a:p>
          <a:p>
            <a:pPr marL="285750" indent="-285750">
              <a:spcAft>
                <a:spcPts val="1200"/>
              </a:spcAft>
              <a:buFont typeface="Wingdings" charset="2"/>
              <a:buChar char="Ø"/>
            </a:pPr>
            <a:r>
              <a:rPr lang="fr-FR" dirty="0">
                <a:latin typeface="Helvetica"/>
                <a:cs typeface="Helvetica"/>
              </a:rPr>
              <a:t>Activation </a:t>
            </a:r>
            <a:r>
              <a:rPr lang="fr-FR" dirty="0" smtClean="0">
                <a:latin typeface="Helvetica"/>
                <a:cs typeface="Helvetica"/>
              </a:rPr>
              <a:t>du Complément</a:t>
            </a:r>
            <a:endParaRPr lang="fr-FR" dirty="0">
              <a:latin typeface="Helvetica"/>
              <a:cs typeface="Helvetica"/>
            </a:endParaRPr>
          </a:p>
          <a:p>
            <a:pPr marL="285750" indent="-285750">
              <a:buFont typeface="Wingdings" charset="2"/>
              <a:buChar char="Ø"/>
            </a:pPr>
            <a:r>
              <a:rPr lang="fr-FR" dirty="0" smtClean="0">
                <a:latin typeface="Helvetica"/>
                <a:cs typeface="Helvetica"/>
              </a:rPr>
              <a:t>Recrutement de leucocytes</a:t>
            </a:r>
            <a:endParaRPr lang="fr-FR" dirty="0">
              <a:latin typeface="Helvetica"/>
              <a:cs typeface="Helvetica"/>
            </a:endParaRPr>
          </a:p>
        </p:txBody>
      </p:sp>
    </p:spTree>
    <p:extLst>
      <p:ext uri="{BB962C8B-B14F-4D97-AF65-F5344CB8AC3E}">
        <p14:creationId xmlns:p14="http://schemas.microsoft.com/office/powerpoint/2010/main" val="5421359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3">
            <a:extLst/>
          </a:blip>
          <a:stretch>
            <a:fillRect/>
          </a:stretch>
        </p:blipFill>
        <p:spPr>
          <a:xfrm>
            <a:off x="187668" y="328417"/>
            <a:ext cx="8768663" cy="1259287"/>
          </a:xfrm>
          <a:prstGeom prst="rect">
            <a:avLst/>
          </a:prstGeom>
          <a:effectLst/>
        </p:spPr>
      </p:pic>
      <p:sp>
        <p:nvSpPr>
          <p:cNvPr id="2" name="Title 1"/>
          <p:cNvSpPr>
            <a:spLocks noGrp="1"/>
          </p:cNvSpPr>
          <p:nvPr>
            <p:ph type="title"/>
          </p:nvPr>
        </p:nvSpPr>
        <p:spPr/>
        <p:txBody>
          <a:bodyPr/>
          <a:lstStyle/>
          <a:p>
            <a:r>
              <a:rPr lang="en-US" b="1" dirty="0">
                <a:latin typeface="Calibri"/>
                <a:cs typeface="Calibri"/>
              </a:rPr>
              <a:t>T</a:t>
            </a:r>
            <a:r>
              <a:rPr lang="en-US" b="1" dirty="0" smtClean="0">
                <a:latin typeface="Calibri"/>
                <a:cs typeface="Calibri"/>
              </a:rPr>
              <a:t>ype IV: </a:t>
            </a:r>
            <a:r>
              <a:rPr lang="en-US" b="1" dirty="0" err="1" smtClean="0">
                <a:latin typeface="Calibri"/>
                <a:cs typeface="Calibri"/>
              </a:rPr>
              <a:t>retardée</a:t>
            </a:r>
            <a:endParaRPr lang="en-US" b="1" dirty="0">
              <a:latin typeface="Calibri"/>
              <a:cs typeface="Calibri"/>
            </a:endParaRPr>
          </a:p>
        </p:txBody>
      </p:sp>
      <p:sp>
        <p:nvSpPr>
          <p:cNvPr id="3" name="Content Placeholder 2"/>
          <p:cNvSpPr>
            <a:spLocks noGrp="1"/>
          </p:cNvSpPr>
          <p:nvPr>
            <p:ph idx="1"/>
          </p:nvPr>
        </p:nvSpPr>
        <p:spPr/>
        <p:txBody>
          <a:bodyPr>
            <a:normAutofit/>
          </a:bodyPr>
          <a:lstStyle/>
          <a:p>
            <a:pPr marL="0" indent="0" algn="just">
              <a:spcAft>
                <a:spcPts val="2400"/>
              </a:spcAft>
              <a:buNone/>
            </a:pPr>
            <a:r>
              <a:rPr lang="fr-CH" dirty="0" smtClean="0">
                <a:latin typeface="Calibri"/>
                <a:cs typeface="Calibri"/>
              </a:rPr>
              <a:t>L’hypersensibilité de type IV est médiée par les lymphocytes T (LT) qui causent l’inflammation via :</a:t>
            </a:r>
          </a:p>
          <a:p>
            <a:pPr algn="just">
              <a:spcAft>
                <a:spcPts val="1200"/>
              </a:spcAft>
              <a:buFont typeface="Wingdings" charset="2"/>
              <a:buChar char="Ø"/>
            </a:pPr>
            <a:r>
              <a:rPr lang="fr-CH" dirty="0" smtClean="0">
                <a:latin typeface="Calibri"/>
                <a:cs typeface="Calibri"/>
              </a:rPr>
              <a:t>Des cytokines produites par des by </a:t>
            </a:r>
            <a:r>
              <a:rPr lang="fr-CH" b="1" dirty="0" smtClean="0">
                <a:solidFill>
                  <a:srgbClr val="3366FF"/>
                </a:solidFill>
                <a:cs typeface="Calibri"/>
              </a:rPr>
              <a:t>LT CD4</a:t>
            </a:r>
            <a:r>
              <a:rPr lang="fr-CH" b="1" baseline="30000" dirty="0" smtClean="0">
                <a:solidFill>
                  <a:srgbClr val="3366FF"/>
                </a:solidFill>
                <a:latin typeface="Calibri"/>
                <a:cs typeface="Calibri"/>
              </a:rPr>
              <a:t>+ </a:t>
            </a:r>
            <a:r>
              <a:rPr lang="fr-CH" dirty="0" smtClean="0">
                <a:latin typeface="Calibri"/>
                <a:cs typeface="Calibri"/>
              </a:rPr>
              <a:t>(type retardé) </a:t>
            </a:r>
          </a:p>
          <a:p>
            <a:pPr algn="just">
              <a:buFont typeface="Wingdings" charset="2"/>
              <a:buChar char="Ø"/>
            </a:pPr>
            <a:r>
              <a:rPr lang="fr-CH" dirty="0" smtClean="0">
                <a:solidFill>
                  <a:srgbClr val="000000"/>
                </a:solidFill>
                <a:latin typeface="Calibri"/>
                <a:cs typeface="Calibri"/>
              </a:rPr>
              <a:t>Mort cellulaire induite par des </a:t>
            </a:r>
            <a:r>
              <a:rPr lang="fr-CH" b="1" dirty="0" smtClean="0">
                <a:solidFill>
                  <a:schemeClr val="accent2"/>
                </a:solidFill>
                <a:latin typeface="Calibri"/>
                <a:cs typeface="Calibri"/>
              </a:rPr>
              <a:t>LT CD8</a:t>
            </a:r>
            <a:r>
              <a:rPr lang="fr-CH" b="1" baseline="30000" dirty="0" smtClean="0">
                <a:solidFill>
                  <a:schemeClr val="accent2"/>
                </a:solidFill>
                <a:latin typeface="Calibri"/>
                <a:cs typeface="Calibri"/>
              </a:rPr>
              <a:t>+</a:t>
            </a:r>
            <a:r>
              <a:rPr lang="fr-CH" b="1" dirty="0" smtClean="0">
                <a:solidFill>
                  <a:schemeClr val="accent2"/>
                </a:solidFill>
                <a:latin typeface="Calibri"/>
                <a:cs typeface="Calibri"/>
              </a:rPr>
              <a:t>  </a:t>
            </a:r>
            <a:r>
              <a:rPr lang="fr-CH" dirty="0" smtClean="0">
                <a:solidFill>
                  <a:srgbClr val="000000"/>
                </a:solidFill>
                <a:latin typeface="Calibri"/>
                <a:cs typeface="Calibri"/>
              </a:rPr>
              <a:t>(cytotoxicité directe)</a:t>
            </a:r>
            <a:endParaRPr lang="fr-CH" dirty="0">
              <a:solidFill>
                <a:srgbClr val="000000"/>
              </a:solidFill>
              <a:latin typeface="Calibri"/>
              <a:cs typeface="Calibri"/>
            </a:endParaRPr>
          </a:p>
        </p:txBody>
      </p:sp>
      <p:sp>
        <p:nvSpPr>
          <p:cNvPr id="4" name="Slide Number Placeholder 3"/>
          <p:cNvSpPr>
            <a:spLocks noGrp="1"/>
          </p:cNvSpPr>
          <p:nvPr>
            <p:ph type="sldNum" sz="quarter" idx="12"/>
          </p:nvPr>
        </p:nvSpPr>
        <p:spPr/>
        <p:txBody>
          <a:bodyPr/>
          <a:lstStyle/>
          <a:p>
            <a:fld id="{A74CFC7B-D8CB-2F42-8718-0E4EC4DEBC65}" type="slidenum">
              <a:rPr lang="en-US" smtClean="0"/>
              <a:pPr/>
              <a:t>37</a:t>
            </a:fld>
            <a:endParaRPr lang="en-US"/>
          </a:p>
        </p:txBody>
      </p:sp>
    </p:spTree>
    <p:extLst>
      <p:ext uri="{BB962C8B-B14F-4D97-AF65-F5344CB8AC3E}">
        <p14:creationId xmlns:p14="http://schemas.microsoft.com/office/powerpoint/2010/main" val="3011384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522" y="9728"/>
            <a:ext cx="8983126" cy="3789987"/>
            <a:chOff x="-145912" y="9728"/>
            <a:chExt cx="8983126" cy="3789987"/>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7167" b="16836"/>
            <a:stretch/>
          </p:blipFill>
          <p:spPr>
            <a:xfrm>
              <a:off x="620259" y="579859"/>
              <a:ext cx="8216955" cy="3219856"/>
            </a:xfrm>
            <a:prstGeom prst="rect">
              <a:avLst/>
            </a:prstGeom>
          </p:spPr>
        </p:pic>
        <p:sp>
          <p:nvSpPr>
            <p:cNvPr id="20" name="TextBox 19"/>
            <p:cNvSpPr txBox="1"/>
            <p:nvPr/>
          </p:nvSpPr>
          <p:spPr>
            <a:xfrm>
              <a:off x="-1" y="3104308"/>
              <a:ext cx="696763" cy="430887"/>
            </a:xfrm>
            <a:prstGeom prst="rect">
              <a:avLst/>
            </a:prstGeom>
            <a:noFill/>
          </p:spPr>
          <p:txBody>
            <a:bodyPr wrap="square" rtlCol="0">
              <a:spAutoFit/>
            </a:bodyPr>
            <a:lstStyle/>
            <a:p>
              <a:pPr algn="ctr"/>
              <a:r>
                <a:rPr lang="fr-FR" sz="1100" dirty="0" smtClean="0">
                  <a:cs typeface="Helvetica" panose="020B0604020202020204" pitchFamily="34" charset="0"/>
                </a:rPr>
                <a:t>Tissu sain</a:t>
              </a:r>
              <a:endParaRPr lang="fr-FR" sz="1100" dirty="0">
                <a:cs typeface="Helvetica" panose="020B0604020202020204" pitchFamily="34" charset="0"/>
              </a:endParaRPr>
            </a:p>
          </p:txBody>
        </p:sp>
        <p:sp>
          <p:nvSpPr>
            <p:cNvPr id="22" name="TextBox 21"/>
            <p:cNvSpPr txBox="1"/>
            <p:nvPr/>
          </p:nvSpPr>
          <p:spPr>
            <a:xfrm>
              <a:off x="-145912" y="2213149"/>
              <a:ext cx="881587" cy="538084"/>
            </a:xfrm>
            <a:prstGeom prst="rect">
              <a:avLst/>
            </a:prstGeom>
            <a:noFill/>
          </p:spPr>
          <p:txBody>
            <a:bodyPr wrap="square" rtlCol="0">
              <a:noAutofit/>
            </a:bodyPr>
            <a:lstStyle/>
            <a:p>
              <a:pPr algn="ctr"/>
              <a:r>
                <a:rPr lang="en-US" sz="1100" dirty="0" smtClean="0">
                  <a:cs typeface="Helvetica" panose="020B0604020202020204" pitchFamily="34" charset="0"/>
                </a:rPr>
                <a:t>LymphocyteCD4</a:t>
              </a:r>
              <a:r>
                <a:rPr lang="en-US" sz="1100" baseline="30000" dirty="0" smtClean="0">
                  <a:cs typeface="Helvetica" panose="020B0604020202020204" pitchFamily="34" charset="0"/>
                </a:rPr>
                <a:t>+</a:t>
              </a:r>
              <a:endParaRPr lang="en-US" sz="1100" dirty="0">
                <a:cs typeface="Helvetica" panose="020B0604020202020204" pitchFamily="34" charset="0"/>
              </a:endParaRPr>
            </a:p>
          </p:txBody>
        </p:sp>
        <p:sp>
          <p:nvSpPr>
            <p:cNvPr id="23" name="TextBox 22"/>
            <p:cNvSpPr txBox="1"/>
            <p:nvPr/>
          </p:nvSpPr>
          <p:spPr>
            <a:xfrm>
              <a:off x="2489045" y="2221922"/>
              <a:ext cx="529040" cy="314499"/>
            </a:xfrm>
            <a:prstGeom prst="rect">
              <a:avLst/>
            </a:prstGeom>
            <a:noFill/>
          </p:spPr>
          <p:txBody>
            <a:bodyPr wrap="square" rtlCol="0">
              <a:normAutofit/>
            </a:bodyPr>
            <a:lstStyle/>
            <a:p>
              <a:r>
                <a:rPr lang="en-US" sz="1100" dirty="0" smtClean="0">
                  <a:cs typeface="Helvetica" panose="020B0604020202020204" pitchFamily="34" charset="0"/>
                </a:rPr>
                <a:t>CPA</a:t>
              </a:r>
            </a:p>
          </p:txBody>
        </p:sp>
        <p:sp>
          <p:nvSpPr>
            <p:cNvPr id="24" name="TextBox 23"/>
            <p:cNvSpPr txBox="1"/>
            <p:nvPr/>
          </p:nvSpPr>
          <p:spPr>
            <a:xfrm>
              <a:off x="1790040" y="1435364"/>
              <a:ext cx="739306" cy="261610"/>
            </a:xfrm>
            <a:prstGeom prst="rect">
              <a:avLst/>
            </a:prstGeom>
            <a:noFill/>
          </p:spPr>
          <p:txBody>
            <a:bodyPr wrap="none" rtlCol="0">
              <a:spAutoFit/>
            </a:bodyPr>
            <a:lstStyle/>
            <a:p>
              <a:pPr algn="ctr"/>
              <a:r>
                <a:rPr lang="en-US" sz="1100" dirty="0" smtClean="0">
                  <a:latin typeface="+mj-lt"/>
                  <a:cs typeface="Helvetica" panose="020B0604020202020204" pitchFamily="34" charset="0"/>
                </a:rPr>
                <a:t>Cytokines</a:t>
              </a:r>
              <a:endParaRPr lang="en-US" sz="1100" dirty="0">
                <a:latin typeface="+mj-lt"/>
                <a:cs typeface="Helvetica" panose="020B0604020202020204" pitchFamily="34" charset="0"/>
              </a:endParaRPr>
            </a:p>
          </p:txBody>
        </p:sp>
        <p:cxnSp>
          <p:nvCxnSpPr>
            <p:cNvPr id="25" name="Straight Arrow Connector 24"/>
            <p:cNvCxnSpPr/>
            <p:nvPr/>
          </p:nvCxnSpPr>
          <p:spPr>
            <a:xfrm>
              <a:off x="3018085" y="3326317"/>
              <a:ext cx="40501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5719345" y="3326317"/>
              <a:ext cx="40501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4103399" y="2751233"/>
              <a:ext cx="972595" cy="253916"/>
              <a:chOff x="6142748" y="3157843"/>
              <a:chExt cx="972595" cy="253916"/>
            </a:xfrm>
          </p:grpSpPr>
          <p:sp>
            <p:nvSpPr>
              <p:cNvPr id="28" name="Rounded Rectangle 27"/>
              <p:cNvSpPr/>
              <p:nvPr/>
            </p:nvSpPr>
            <p:spPr>
              <a:xfrm>
                <a:off x="6142748" y="3182623"/>
                <a:ext cx="967082" cy="194672"/>
              </a:xfrm>
              <a:prstGeom prst="roundRect">
                <a:avLst/>
              </a:prstGeom>
              <a:solidFill>
                <a:schemeClr val="bg1"/>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6158030" y="3157843"/>
                <a:ext cx="957313" cy="253916"/>
              </a:xfrm>
              <a:prstGeom prst="rect">
                <a:avLst/>
              </a:prstGeom>
              <a:noFill/>
            </p:spPr>
            <p:txBody>
              <a:bodyPr wrap="none" rtlCol="0">
                <a:spAutoFit/>
              </a:bodyPr>
              <a:lstStyle/>
              <a:p>
                <a:pPr algn="ctr"/>
                <a:r>
                  <a:rPr lang="en-US" sz="1050" dirty="0" smtClean="0">
                    <a:latin typeface="Helvetica" panose="020B0604020202020204" pitchFamily="34" charset="0"/>
                    <a:cs typeface="Helvetica" panose="020B0604020202020204" pitchFamily="34" charset="0"/>
                  </a:rPr>
                  <a:t>Inflammation</a:t>
                </a:r>
                <a:endParaRPr lang="en-US" sz="1050" dirty="0">
                  <a:latin typeface="Helvetica" panose="020B0604020202020204" pitchFamily="34" charset="0"/>
                  <a:cs typeface="Helvetica" panose="020B0604020202020204" pitchFamily="34" charset="0"/>
                </a:endParaRPr>
              </a:p>
            </p:txBody>
          </p:sp>
        </p:grpSp>
        <p:sp>
          <p:nvSpPr>
            <p:cNvPr id="30" name="TextBox 29"/>
            <p:cNvSpPr txBox="1"/>
            <p:nvPr/>
          </p:nvSpPr>
          <p:spPr>
            <a:xfrm>
              <a:off x="5447071" y="2440141"/>
              <a:ext cx="1077539" cy="886176"/>
            </a:xfrm>
            <a:prstGeom prst="rect">
              <a:avLst/>
            </a:prstGeom>
            <a:noFill/>
          </p:spPr>
          <p:txBody>
            <a:bodyPr wrap="none" rtlCol="0">
              <a:normAutofit/>
            </a:bodyPr>
            <a:lstStyle/>
            <a:p>
              <a:r>
                <a:rPr lang="fr-FR" sz="900" dirty="0" smtClean="0">
                  <a:latin typeface="Helvetica" panose="020B0604020202020204" pitchFamily="34" charset="0"/>
                  <a:cs typeface="Helvetica" panose="020B0604020202020204" pitchFamily="34" charset="0"/>
                </a:rPr>
                <a:t>Neutrophile</a:t>
              </a:r>
            </a:p>
            <a:p>
              <a:r>
                <a:rPr lang="fr-FR" sz="900" dirty="0" smtClean="0">
                  <a:latin typeface="Helvetica" panose="020B0604020202020204" pitchFamily="34" charset="0"/>
                  <a:cs typeface="Helvetica" panose="020B0604020202020204" pitchFamily="34" charset="0"/>
                </a:rPr>
                <a:t>enzymes, </a:t>
              </a:r>
            </a:p>
            <a:p>
              <a:r>
                <a:rPr lang="fr-FR" sz="900" dirty="0" err="1" smtClean="0">
                  <a:latin typeface="Helvetica" panose="020B0604020202020204" pitchFamily="34" charset="0"/>
                  <a:cs typeface="Helvetica" panose="020B0604020202020204" pitchFamily="34" charset="0"/>
                </a:rPr>
                <a:t>reactive</a:t>
              </a:r>
              <a:r>
                <a:rPr lang="fr-FR" sz="900" dirty="0" smtClean="0">
                  <a:latin typeface="Helvetica" panose="020B0604020202020204" pitchFamily="34" charset="0"/>
                  <a:cs typeface="Helvetica" panose="020B0604020202020204" pitchFamily="34" charset="0"/>
                </a:rPr>
                <a:t> </a:t>
              </a:r>
              <a:r>
                <a:rPr lang="fr-FR" sz="900" dirty="0" err="1" smtClean="0">
                  <a:latin typeface="Helvetica" panose="020B0604020202020204" pitchFamily="34" charset="0"/>
                  <a:cs typeface="Helvetica" panose="020B0604020202020204" pitchFamily="34" charset="0"/>
                </a:rPr>
                <a:t>oxygen</a:t>
              </a:r>
              <a:endParaRPr lang="fr-FR" sz="900" dirty="0" smtClean="0">
                <a:latin typeface="Helvetica" panose="020B0604020202020204" pitchFamily="34" charset="0"/>
                <a:cs typeface="Helvetica" panose="020B0604020202020204" pitchFamily="34" charset="0"/>
              </a:endParaRPr>
            </a:p>
            <a:p>
              <a:r>
                <a:rPr lang="fr-FR" sz="900" dirty="0" err="1" smtClean="0">
                  <a:latin typeface="Helvetica" panose="020B0604020202020204" pitchFamily="34" charset="0"/>
                  <a:cs typeface="Helvetica" panose="020B0604020202020204" pitchFamily="34" charset="0"/>
                </a:rPr>
                <a:t>species</a:t>
              </a:r>
              <a:endParaRPr lang="fr-FR" sz="900" dirty="0">
                <a:latin typeface="Helvetica" panose="020B0604020202020204" pitchFamily="34" charset="0"/>
                <a:cs typeface="Helvetica" panose="020B0604020202020204" pitchFamily="34" charset="0"/>
              </a:endParaRPr>
            </a:p>
          </p:txBody>
        </p:sp>
        <p:cxnSp>
          <p:nvCxnSpPr>
            <p:cNvPr id="31" name="Straight Connector 30"/>
            <p:cNvCxnSpPr/>
            <p:nvPr/>
          </p:nvCxnSpPr>
          <p:spPr>
            <a:xfrm flipH="1">
              <a:off x="5279875" y="2610035"/>
              <a:ext cx="251484" cy="19459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a:off x="7096279" y="2700060"/>
              <a:ext cx="1397062" cy="253916"/>
              <a:chOff x="6032458" y="3161674"/>
              <a:chExt cx="1397062" cy="253916"/>
            </a:xfrm>
          </p:grpSpPr>
          <p:sp>
            <p:nvSpPr>
              <p:cNvPr id="33" name="Rounded Rectangle 32"/>
              <p:cNvSpPr/>
              <p:nvPr/>
            </p:nvSpPr>
            <p:spPr>
              <a:xfrm>
                <a:off x="6067735" y="3182622"/>
                <a:ext cx="1346107" cy="209287"/>
              </a:xfrm>
              <a:prstGeom prst="roundRect">
                <a:avLst/>
              </a:prstGeom>
              <a:solidFill>
                <a:schemeClr val="bg1"/>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6032458" y="3161674"/>
                <a:ext cx="1397062" cy="253916"/>
              </a:xfrm>
              <a:prstGeom prst="rect">
                <a:avLst/>
              </a:prstGeom>
              <a:noFill/>
            </p:spPr>
            <p:txBody>
              <a:bodyPr wrap="none" rtlCol="0">
                <a:spAutoFit/>
              </a:bodyPr>
              <a:lstStyle/>
              <a:p>
                <a:pPr algn="ctr"/>
                <a:r>
                  <a:rPr lang="fr-FR" sz="1050" b="1" dirty="0" smtClean="0">
                    <a:latin typeface="Helvetica" panose="020B0604020202020204" pitchFamily="34" charset="0"/>
                    <a:cs typeface="Helvetica" panose="020B0604020202020204" pitchFamily="34" charset="0"/>
                  </a:rPr>
                  <a:t>Lésions tissulaires</a:t>
                </a:r>
                <a:endParaRPr lang="fr-FR" sz="1050" b="1" dirty="0">
                  <a:latin typeface="Helvetica" panose="020B0604020202020204" pitchFamily="34" charset="0"/>
                  <a:cs typeface="Helvetica" panose="020B0604020202020204" pitchFamily="34" charset="0"/>
                </a:endParaRPr>
              </a:p>
            </p:txBody>
          </p:sp>
        </p:grpSp>
        <p:sp>
          <p:nvSpPr>
            <p:cNvPr id="35" name="TextBox 34"/>
            <p:cNvSpPr txBox="1"/>
            <p:nvPr/>
          </p:nvSpPr>
          <p:spPr>
            <a:xfrm>
              <a:off x="1203134" y="2842698"/>
              <a:ext cx="739306" cy="261610"/>
            </a:xfrm>
            <a:prstGeom prst="rect">
              <a:avLst/>
            </a:prstGeom>
            <a:noFill/>
          </p:spPr>
          <p:txBody>
            <a:bodyPr wrap="none" rtlCol="0">
              <a:spAutoFit/>
            </a:bodyPr>
            <a:lstStyle/>
            <a:p>
              <a:pPr algn="ctr"/>
              <a:r>
                <a:rPr lang="en-US" sz="1100" dirty="0" smtClean="0">
                  <a:latin typeface="+mj-lt"/>
                  <a:cs typeface="Helvetica" panose="020B0604020202020204" pitchFamily="34" charset="0"/>
                </a:rPr>
                <a:t>Cytokines</a:t>
              </a:r>
              <a:endParaRPr lang="en-US" sz="1100" dirty="0">
                <a:latin typeface="+mj-lt"/>
                <a:cs typeface="Helvetica" panose="020B0604020202020204" pitchFamily="34" charset="0"/>
              </a:endParaRPr>
            </a:p>
          </p:txBody>
        </p:sp>
        <p:sp>
          <p:nvSpPr>
            <p:cNvPr id="36" name="TextBox 35"/>
            <p:cNvSpPr txBox="1"/>
            <p:nvPr/>
          </p:nvSpPr>
          <p:spPr>
            <a:xfrm>
              <a:off x="2231448" y="614601"/>
              <a:ext cx="1175434" cy="261610"/>
            </a:xfrm>
            <a:prstGeom prst="rect">
              <a:avLst/>
            </a:prstGeom>
            <a:noFill/>
          </p:spPr>
          <p:txBody>
            <a:bodyPr wrap="none" rtlCol="0">
              <a:spAutoFit/>
            </a:bodyPr>
            <a:lstStyle/>
            <a:p>
              <a:pPr algn="ctr"/>
              <a:r>
                <a:rPr lang="fr-FR" sz="1100" dirty="0" smtClean="0">
                  <a:latin typeface="+mj-lt"/>
                  <a:cs typeface="Helvetica" panose="020B0604020202020204" pitchFamily="34" charset="0"/>
                </a:rPr>
                <a:t>Vaisseau sanguin</a:t>
              </a:r>
              <a:endParaRPr lang="fr-FR" sz="1100" dirty="0">
                <a:latin typeface="+mj-lt"/>
                <a:cs typeface="Helvetica" panose="020B0604020202020204" pitchFamily="34" charset="0"/>
              </a:endParaRPr>
            </a:p>
          </p:txBody>
        </p:sp>
        <p:sp>
          <p:nvSpPr>
            <p:cNvPr id="37" name="TextBox 36"/>
            <p:cNvSpPr txBox="1"/>
            <p:nvPr/>
          </p:nvSpPr>
          <p:spPr>
            <a:xfrm>
              <a:off x="3624744" y="1435364"/>
              <a:ext cx="957313" cy="261610"/>
            </a:xfrm>
            <a:prstGeom prst="rect">
              <a:avLst/>
            </a:prstGeom>
            <a:noFill/>
          </p:spPr>
          <p:txBody>
            <a:bodyPr wrap="none" rtlCol="0">
              <a:spAutoFit/>
            </a:bodyPr>
            <a:lstStyle/>
            <a:p>
              <a:pPr algn="ctr"/>
              <a:r>
                <a:rPr lang="en-US" sz="1100" dirty="0" smtClean="0">
                  <a:latin typeface="+mj-lt"/>
                  <a:cs typeface="Helvetica" panose="020B0604020202020204" pitchFamily="34" charset="0"/>
                </a:rPr>
                <a:t>Extravasation</a:t>
              </a:r>
              <a:endParaRPr lang="en-US" sz="1100" dirty="0">
                <a:latin typeface="+mj-lt"/>
                <a:cs typeface="Helvetica" panose="020B0604020202020204" pitchFamily="34" charset="0"/>
              </a:endParaRPr>
            </a:p>
          </p:txBody>
        </p:sp>
        <p:sp>
          <p:nvSpPr>
            <p:cNvPr id="38" name="TextBox 37"/>
            <p:cNvSpPr txBox="1"/>
            <p:nvPr/>
          </p:nvSpPr>
          <p:spPr>
            <a:xfrm>
              <a:off x="53268" y="9728"/>
              <a:ext cx="3869081" cy="369332"/>
            </a:xfrm>
            <a:prstGeom prst="rect">
              <a:avLst/>
            </a:prstGeom>
            <a:noFill/>
          </p:spPr>
          <p:txBody>
            <a:bodyPr wrap="none" rtlCol="0">
              <a:spAutoFit/>
            </a:bodyPr>
            <a:lstStyle/>
            <a:p>
              <a:r>
                <a:rPr lang="fr-FR" b="1" smtClean="0"/>
                <a:t>Inflammation induite par les cytokines</a:t>
              </a:r>
              <a:endParaRPr lang="fr-FR" b="1"/>
            </a:p>
          </p:txBody>
        </p:sp>
      </p:grpSp>
      <p:grpSp>
        <p:nvGrpSpPr>
          <p:cNvPr id="18" name="Group 17"/>
          <p:cNvGrpSpPr/>
          <p:nvPr/>
        </p:nvGrpSpPr>
        <p:grpSpPr>
          <a:xfrm>
            <a:off x="-192398" y="3897549"/>
            <a:ext cx="9173182" cy="3130476"/>
            <a:chOff x="-192398" y="3897549"/>
            <a:chExt cx="9173182" cy="3130476"/>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98" y="4544890"/>
              <a:ext cx="3548430" cy="24831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810" y="4544890"/>
              <a:ext cx="3548430" cy="248313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2354" y="4544890"/>
              <a:ext cx="3548430" cy="2483135"/>
            </a:xfrm>
            <a:prstGeom prst="rect">
              <a:avLst/>
            </a:prstGeom>
          </p:spPr>
        </p:pic>
        <p:sp>
          <p:nvSpPr>
            <p:cNvPr id="7" name="TextBox 6"/>
            <p:cNvSpPr txBox="1"/>
            <p:nvPr/>
          </p:nvSpPr>
          <p:spPr>
            <a:xfrm>
              <a:off x="40117" y="4718409"/>
              <a:ext cx="3017222" cy="261610"/>
            </a:xfrm>
            <a:prstGeom prst="rect">
              <a:avLst/>
            </a:prstGeom>
            <a:noFill/>
          </p:spPr>
          <p:txBody>
            <a:bodyPr wrap="square" rtlCol="0">
              <a:spAutoFit/>
            </a:bodyPr>
            <a:lstStyle/>
            <a:p>
              <a:pPr algn="ctr"/>
              <a:r>
                <a:rPr lang="en-US" sz="1100" dirty="0" smtClean="0">
                  <a:cs typeface="Helvetica" panose="020B0604020202020204" pitchFamily="34" charset="0"/>
                </a:rPr>
                <a:t>Lymphocytes CD8</a:t>
              </a:r>
              <a:r>
                <a:rPr lang="en-US" sz="1100" baseline="30000" dirty="0" smtClean="0">
                  <a:cs typeface="Helvetica" panose="020B0604020202020204" pitchFamily="34" charset="0"/>
                </a:rPr>
                <a:t>+</a:t>
              </a:r>
              <a:endParaRPr lang="en-US" sz="1100" dirty="0">
                <a:cs typeface="Helvetica" panose="020B0604020202020204" pitchFamily="34" charset="0"/>
              </a:endParaRPr>
            </a:p>
          </p:txBody>
        </p:sp>
        <p:sp>
          <p:nvSpPr>
            <p:cNvPr id="8" name="TextBox 7"/>
            <p:cNvSpPr txBox="1"/>
            <p:nvPr/>
          </p:nvSpPr>
          <p:spPr>
            <a:xfrm>
              <a:off x="-39169" y="5730093"/>
              <a:ext cx="603328" cy="261610"/>
            </a:xfrm>
            <a:prstGeom prst="rect">
              <a:avLst/>
            </a:prstGeom>
            <a:noFill/>
          </p:spPr>
          <p:txBody>
            <a:bodyPr wrap="square" rtlCol="0">
              <a:spAutoFit/>
            </a:bodyPr>
            <a:lstStyle/>
            <a:p>
              <a:pPr algn="r"/>
              <a:r>
                <a:rPr lang="en-US" sz="1100" dirty="0" smtClean="0">
                  <a:cs typeface="Helvetica" panose="020B0604020202020204" pitchFamily="34" charset="0"/>
                </a:rPr>
                <a:t>MHCI</a:t>
              </a:r>
              <a:endParaRPr lang="en-US" sz="1100" dirty="0">
                <a:cs typeface="Helvetica" panose="020B0604020202020204" pitchFamily="34" charset="0"/>
              </a:endParaRPr>
            </a:p>
          </p:txBody>
        </p:sp>
        <p:cxnSp>
          <p:nvCxnSpPr>
            <p:cNvPr id="10" name="Straight Arrow Connector 9"/>
            <p:cNvCxnSpPr/>
            <p:nvPr/>
          </p:nvCxnSpPr>
          <p:spPr>
            <a:xfrm>
              <a:off x="2846569" y="6232981"/>
              <a:ext cx="40501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547829" y="6232981"/>
              <a:ext cx="40501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6124359" y="4578204"/>
              <a:ext cx="2545396" cy="257918"/>
              <a:chOff x="7555960" y="5392447"/>
              <a:chExt cx="1218297" cy="174247"/>
            </a:xfrm>
          </p:grpSpPr>
          <p:sp>
            <p:nvSpPr>
              <p:cNvPr id="13" name="Rounded Rectangle 12"/>
              <p:cNvSpPr/>
              <p:nvPr/>
            </p:nvSpPr>
            <p:spPr>
              <a:xfrm>
                <a:off x="7555960" y="5397007"/>
                <a:ext cx="1218297" cy="169687"/>
              </a:xfrm>
              <a:prstGeom prst="roundRect">
                <a:avLst/>
              </a:prstGeom>
              <a:solidFill>
                <a:schemeClr val="bg1"/>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590366" y="5392447"/>
                <a:ext cx="1177273" cy="171543"/>
              </a:xfrm>
              <a:prstGeom prst="rect">
                <a:avLst/>
              </a:prstGeom>
              <a:noFill/>
            </p:spPr>
            <p:txBody>
              <a:bodyPr wrap="none" rtlCol="0">
                <a:spAutoFit/>
              </a:bodyPr>
              <a:lstStyle/>
              <a:p>
                <a:pPr algn="ctr"/>
                <a:r>
                  <a:rPr lang="fr-FR" sz="1050" b="1" dirty="0" smtClean="0">
                    <a:latin typeface="Helvetica" panose="020B0604020202020204" pitchFamily="34" charset="0"/>
                    <a:cs typeface="Helvetica" panose="020B0604020202020204" pitchFamily="34" charset="0"/>
                  </a:rPr>
                  <a:t>Mort cellulaire et lésions tissulaires</a:t>
                </a:r>
                <a:endParaRPr lang="fr-FR" sz="1050" b="1" dirty="0">
                  <a:latin typeface="Helvetica" panose="020B0604020202020204" pitchFamily="34" charset="0"/>
                  <a:cs typeface="Helvetica" panose="020B0604020202020204" pitchFamily="34" charset="0"/>
                </a:endParaRPr>
              </a:p>
            </p:txBody>
          </p:sp>
        </p:grpSp>
        <p:grpSp>
          <p:nvGrpSpPr>
            <p:cNvPr id="15" name="Group 14"/>
            <p:cNvGrpSpPr/>
            <p:nvPr/>
          </p:nvGrpSpPr>
          <p:grpSpPr>
            <a:xfrm>
              <a:off x="3350393" y="4524567"/>
              <a:ext cx="1967205" cy="311559"/>
              <a:chOff x="5954679" y="3182622"/>
              <a:chExt cx="1465847" cy="255421"/>
            </a:xfrm>
          </p:grpSpPr>
          <p:sp>
            <p:nvSpPr>
              <p:cNvPr id="16" name="Rounded Rectangle 15"/>
              <p:cNvSpPr/>
              <p:nvPr/>
            </p:nvSpPr>
            <p:spPr>
              <a:xfrm>
                <a:off x="6003542" y="3182622"/>
                <a:ext cx="1376398" cy="255421"/>
              </a:xfrm>
              <a:prstGeom prst="roundRect">
                <a:avLst/>
              </a:prstGeom>
              <a:solidFill>
                <a:schemeClr val="bg1"/>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954679" y="3197019"/>
                <a:ext cx="1465847" cy="208164"/>
              </a:xfrm>
              <a:prstGeom prst="rect">
                <a:avLst/>
              </a:prstGeom>
              <a:noFill/>
            </p:spPr>
            <p:txBody>
              <a:bodyPr wrap="none" rtlCol="0">
                <a:spAutoFit/>
              </a:bodyPr>
              <a:lstStyle/>
              <a:p>
                <a:pPr algn="ctr"/>
                <a:r>
                  <a:rPr lang="fr-FR" sz="1050" dirty="0" smtClean="0">
                    <a:latin typeface="Helvetica" panose="020B0604020202020204" pitchFamily="34" charset="0"/>
                    <a:cs typeface="Helvetica" panose="020B0604020202020204" pitchFamily="34" charset="0"/>
                  </a:rPr>
                  <a:t>Destruction de cellules saines</a:t>
                </a:r>
                <a:endParaRPr lang="fr-FR" sz="1050" dirty="0">
                  <a:latin typeface="Helvetica" panose="020B0604020202020204" pitchFamily="34" charset="0"/>
                  <a:cs typeface="Helvetica" panose="020B0604020202020204" pitchFamily="34" charset="0"/>
                </a:endParaRPr>
              </a:p>
            </p:txBody>
          </p:sp>
        </p:grpSp>
        <p:sp>
          <p:nvSpPr>
            <p:cNvPr id="39" name="TextBox 38"/>
            <p:cNvSpPr txBox="1"/>
            <p:nvPr/>
          </p:nvSpPr>
          <p:spPr>
            <a:xfrm>
              <a:off x="128659" y="3897549"/>
              <a:ext cx="4042543" cy="369332"/>
            </a:xfrm>
            <a:prstGeom prst="rect">
              <a:avLst/>
            </a:prstGeom>
            <a:noFill/>
          </p:spPr>
          <p:txBody>
            <a:bodyPr wrap="none" rtlCol="0">
              <a:spAutoFit/>
            </a:bodyPr>
            <a:lstStyle/>
            <a:p>
              <a:r>
                <a:rPr lang="fr-FR" b="1" dirty="0" smtClean="0"/>
                <a:t>Cytolyse directe par lymphocytes </a:t>
              </a:r>
              <a:r>
                <a:rPr lang="fr-FR" b="1" dirty="0" err="1" smtClean="0"/>
                <a:t>T</a:t>
              </a:r>
              <a:r>
                <a:rPr lang="fr-FR" b="1" dirty="0" smtClean="0"/>
                <a:t> CD8</a:t>
              </a:r>
              <a:r>
                <a:rPr lang="fr-FR" b="1" baseline="30000" dirty="0" smtClean="0"/>
                <a:t>+</a:t>
              </a:r>
              <a:r>
                <a:rPr lang="fr-FR" b="1" dirty="0" smtClean="0"/>
                <a:t> </a:t>
              </a:r>
              <a:endParaRPr lang="fr-FR" b="1" dirty="0"/>
            </a:p>
          </p:txBody>
        </p:sp>
        <p:sp>
          <p:nvSpPr>
            <p:cNvPr id="42" name="TextBox 41"/>
            <p:cNvSpPr txBox="1"/>
            <p:nvPr/>
          </p:nvSpPr>
          <p:spPr>
            <a:xfrm>
              <a:off x="-82652" y="6037294"/>
              <a:ext cx="696763" cy="430887"/>
            </a:xfrm>
            <a:prstGeom prst="rect">
              <a:avLst/>
            </a:prstGeom>
            <a:noFill/>
          </p:spPr>
          <p:txBody>
            <a:bodyPr wrap="square" rtlCol="0">
              <a:spAutoFit/>
            </a:bodyPr>
            <a:lstStyle/>
            <a:p>
              <a:pPr algn="ctr"/>
              <a:r>
                <a:rPr lang="fr-FR" sz="1100" dirty="0" smtClean="0">
                  <a:cs typeface="Helvetica" panose="020B0604020202020204" pitchFamily="34" charset="0"/>
                </a:rPr>
                <a:t>Tissu sain</a:t>
              </a:r>
              <a:endParaRPr lang="fr-FR" sz="1100" dirty="0">
                <a:cs typeface="Helvetica" panose="020B0604020202020204" pitchFamily="34" charset="0"/>
              </a:endParaRPr>
            </a:p>
          </p:txBody>
        </p:sp>
      </p:grpSp>
    </p:spTree>
    <p:extLst>
      <p:ext uri="{BB962C8B-B14F-4D97-AF65-F5344CB8AC3E}">
        <p14:creationId xmlns:p14="http://schemas.microsoft.com/office/powerpoint/2010/main" val="255232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extLst/>
          </a:blip>
          <a:stretch>
            <a:fillRect/>
          </a:stretch>
        </p:blipFill>
        <p:spPr>
          <a:xfrm>
            <a:off x="187668" y="328417"/>
            <a:ext cx="8768663" cy="1403724"/>
          </a:xfrm>
          <a:prstGeom prst="rect">
            <a:avLst/>
          </a:prstGeom>
          <a:effectLst/>
        </p:spPr>
      </p:pic>
      <p:sp>
        <p:nvSpPr>
          <p:cNvPr id="2" name="Title 1"/>
          <p:cNvSpPr>
            <a:spLocks noGrp="1"/>
          </p:cNvSpPr>
          <p:nvPr>
            <p:ph type="title"/>
          </p:nvPr>
        </p:nvSpPr>
        <p:spPr/>
        <p:txBody>
          <a:bodyPr>
            <a:noAutofit/>
          </a:bodyPr>
          <a:lstStyle/>
          <a:p>
            <a:r>
              <a:rPr lang="fr-CH" sz="3600" dirty="0" smtClean="0">
                <a:latin typeface="Helvetica"/>
                <a:cs typeface="Helvetica"/>
              </a:rPr>
              <a:t>Exemple clinique</a:t>
            </a:r>
            <a:br>
              <a:rPr lang="fr-CH" sz="3600" dirty="0" smtClean="0">
                <a:latin typeface="Helvetica"/>
                <a:cs typeface="Helvetica"/>
              </a:rPr>
            </a:br>
            <a:r>
              <a:rPr lang="fr-CH" sz="3600" dirty="0">
                <a:latin typeface="Helvetica"/>
                <a:cs typeface="Helvetica"/>
              </a:rPr>
              <a:t>–</a:t>
            </a:r>
            <a:r>
              <a:rPr lang="fr-CH" sz="3600" dirty="0" smtClean="0">
                <a:latin typeface="Helvetica"/>
                <a:cs typeface="Helvetica"/>
              </a:rPr>
              <a:t> Diabète de type I –</a:t>
            </a:r>
            <a:endParaRPr lang="fr-CH" sz="3600" dirty="0">
              <a:latin typeface="Helvetica"/>
              <a:cs typeface="Helvetica"/>
            </a:endParaRPr>
          </a:p>
        </p:txBody>
      </p:sp>
      <p:sp>
        <p:nvSpPr>
          <p:cNvPr id="6" name="Slide Number Placeholder 5"/>
          <p:cNvSpPr>
            <a:spLocks noGrp="1"/>
          </p:cNvSpPr>
          <p:nvPr>
            <p:ph type="sldNum" sz="quarter" idx="12"/>
          </p:nvPr>
        </p:nvSpPr>
        <p:spPr/>
        <p:txBody>
          <a:bodyPr/>
          <a:lstStyle/>
          <a:p>
            <a:fld id="{A74CFC7B-D8CB-2F42-8718-0E4EC4DEBC65}" type="slidenum">
              <a:rPr lang="en-US" smtClean="0"/>
              <a:pPr/>
              <a:t>39</a:t>
            </a:fld>
            <a:endParaRPr lang="en-US"/>
          </a:p>
        </p:txBody>
      </p:sp>
      <p:grpSp>
        <p:nvGrpSpPr>
          <p:cNvPr id="11" name="Group 10"/>
          <p:cNvGrpSpPr/>
          <p:nvPr/>
        </p:nvGrpSpPr>
        <p:grpSpPr>
          <a:xfrm>
            <a:off x="0" y="1732141"/>
            <a:ext cx="9144000" cy="5143500"/>
            <a:chOff x="17640" y="1732141"/>
            <a:chExt cx="9144000" cy="5143500"/>
          </a:xfrm>
        </p:grpSpPr>
        <p:pic>
          <p:nvPicPr>
            <p:cNvPr id="8" name="Picture 7" descr="Type_1_Diabetes_Mellitu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40" y="1732141"/>
              <a:ext cx="9144000" cy="5143500"/>
            </a:xfrm>
            <a:prstGeom prst="rect">
              <a:avLst/>
            </a:prstGeom>
          </p:spPr>
        </p:pic>
        <p:sp>
          <p:nvSpPr>
            <p:cNvPr id="10" name="Rectangle 9"/>
            <p:cNvSpPr/>
            <p:nvPr/>
          </p:nvSpPr>
          <p:spPr>
            <a:xfrm>
              <a:off x="17640" y="6616658"/>
              <a:ext cx="8220118" cy="246221"/>
            </a:xfrm>
            <a:prstGeom prst="rect">
              <a:avLst/>
            </a:prstGeom>
          </p:spPr>
          <p:txBody>
            <a:bodyPr wrap="square">
              <a:spAutoFit/>
            </a:bodyPr>
            <a:lstStyle/>
            <a:p>
              <a:r>
                <a:rPr lang="fr-CH" sz="1000" dirty="0">
                  <a:solidFill>
                    <a:schemeClr val="bg1">
                      <a:lumMod val="95000"/>
                    </a:schemeClr>
                  </a:solidFill>
                </a:rPr>
                <a:t>By Manu5 - http://www.scientificanimations.com/wiki-images/, CC BY-SA 4.0, https://commons.wikimedia.org/w/index.php?curid=65242912</a:t>
              </a:r>
            </a:p>
          </p:txBody>
        </p:sp>
      </p:grpSp>
      <p:sp>
        <p:nvSpPr>
          <p:cNvPr id="12" name="Rectangle 11"/>
          <p:cNvSpPr/>
          <p:nvPr/>
        </p:nvSpPr>
        <p:spPr>
          <a:xfrm>
            <a:off x="3685272" y="5973432"/>
            <a:ext cx="1394973" cy="369332"/>
          </a:xfrm>
          <a:prstGeom prst="rect">
            <a:avLst/>
          </a:prstGeom>
        </p:spPr>
        <p:txBody>
          <a:bodyPr wrap="square">
            <a:spAutoFit/>
          </a:bodyPr>
          <a:lstStyle/>
          <a:p>
            <a:r>
              <a:rPr lang="fr-CH" dirty="0" smtClean="0">
                <a:solidFill>
                  <a:schemeClr val="bg1">
                    <a:lumMod val="95000"/>
                  </a:schemeClr>
                </a:solidFill>
                <a:latin typeface="Helvetica"/>
                <a:cs typeface="Helvetica"/>
              </a:rPr>
              <a:t>Exosomes</a:t>
            </a:r>
            <a:endParaRPr lang="fr-CH" dirty="0">
              <a:solidFill>
                <a:schemeClr val="bg1">
                  <a:lumMod val="95000"/>
                </a:schemeClr>
              </a:solidFill>
              <a:latin typeface="Helvetica"/>
              <a:cs typeface="Helvetica"/>
            </a:endParaRPr>
          </a:p>
        </p:txBody>
      </p:sp>
      <p:sp>
        <p:nvSpPr>
          <p:cNvPr id="13" name="Rectangle 12"/>
          <p:cNvSpPr/>
          <p:nvPr/>
        </p:nvSpPr>
        <p:spPr>
          <a:xfrm>
            <a:off x="7295061" y="5681432"/>
            <a:ext cx="1661270" cy="646331"/>
          </a:xfrm>
          <a:prstGeom prst="rect">
            <a:avLst/>
          </a:prstGeom>
        </p:spPr>
        <p:txBody>
          <a:bodyPr wrap="square">
            <a:spAutoFit/>
          </a:bodyPr>
          <a:lstStyle/>
          <a:p>
            <a:pPr algn="ctr"/>
            <a:r>
              <a:rPr lang="fr-CH" dirty="0" smtClean="0">
                <a:solidFill>
                  <a:schemeClr val="bg1">
                    <a:lumMod val="95000"/>
                  </a:schemeClr>
                </a:solidFill>
                <a:latin typeface="Helvetica"/>
                <a:cs typeface="Helvetica"/>
              </a:rPr>
              <a:t>Cellule dendritique</a:t>
            </a:r>
            <a:endParaRPr lang="fr-CH" dirty="0">
              <a:solidFill>
                <a:schemeClr val="bg1">
                  <a:lumMod val="95000"/>
                </a:schemeClr>
              </a:solidFill>
              <a:latin typeface="Helvetica"/>
              <a:cs typeface="Helvetica"/>
            </a:endParaRPr>
          </a:p>
        </p:txBody>
      </p:sp>
      <p:sp>
        <p:nvSpPr>
          <p:cNvPr id="14" name="Rectangle 13"/>
          <p:cNvSpPr/>
          <p:nvPr/>
        </p:nvSpPr>
        <p:spPr>
          <a:xfrm>
            <a:off x="6553200" y="2217395"/>
            <a:ext cx="2133600" cy="369332"/>
          </a:xfrm>
          <a:prstGeom prst="rect">
            <a:avLst/>
          </a:prstGeom>
        </p:spPr>
        <p:txBody>
          <a:bodyPr wrap="square">
            <a:spAutoFit/>
          </a:bodyPr>
          <a:lstStyle/>
          <a:p>
            <a:pPr algn="ctr"/>
            <a:r>
              <a:rPr lang="fr-CH" dirty="0" smtClean="0">
                <a:solidFill>
                  <a:schemeClr val="bg1">
                    <a:lumMod val="95000"/>
                  </a:schemeClr>
                </a:solidFill>
                <a:latin typeface="Helvetica"/>
                <a:cs typeface="Helvetica"/>
              </a:rPr>
              <a:t>LT autoréactif</a:t>
            </a:r>
            <a:endParaRPr lang="fr-CH" dirty="0">
              <a:solidFill>
                <a:schemeClr val="bg1">
                  <a:lumMod val="95000"/>
                </a:schemeClr>
              </a:solidFill>
              <a:latin typeface="Helvetica"/>
              <a:cs typeface="Helvetica"/>
            </a:endParaRPr>
          </a:p>
        </p:txBody>
      </p:sp>
      <p:sp>
        <p:nvSpPr>
          <p:cNvPr id="15" name="Rectangle 14"/>
          <p:cNvSpPr/>
          <p:nvPr/>
        </p:nvSpPr>
        <p:spPr>
          <a:xfrm>
            <a:off x="-1" y="5604100"/>
            <a:ext cx="2994435" cy="369332"/>
          </a:xfrm>
          <a:prstGeom prst="rect">
            <a:avLst/>
          </a:prstGeom>
        </p:spPr>
        <p:txBody>
          <a:bodyPr wrap="square">
            <a:spAutoFit/>
          </a:bodyPr>
          <a:lstStyle/>
          <a:p>
            <a:r>
              <a:rPr lang="fr-CH" dirty="0" smtClean="0">
                <a:solidFill>
                  <a:schemeClr val="bg1">
                    <a:lumMod val="95000"/>
                  </a:schemeClr>
                </a:solidFill>
                <a:latin typeface="Helvetica"/>
                <a:cs typeface="Helvetica"/>
              </a:rPr>
              <a:t>Cellules beta du pancréas</a:t>
            </a:r>
            <a:endParaRPr lang="fr-CH" dirty="0">
              <a:solidFill>
                <a:schemeClr val="bg1">
                  <a:lumMod val="95000"/>
                </a:schemeClr>
              </a:solidFill>
              <a:latin typeface="Helvetica"/>
              <a:cs typeface="Helvetica"/>
            </a:endParaRPr>
          </a:p>
        </p:txBody>
      </p:sp>
      <p:sp>
        <p:nvSpPr>
          <p:cNvPr id="16"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4CFC7B-D8CB-2F42-8718-0E4EC4DEBC65}" type="slidenum">
              <a:rPr lang="en-US" smtClean="0"/>
              <a:pPr/>
              <a:t>39</a:t>
            </a:fld>
            <a:endParaRPr lang="en-US" dirty="0"/>
          </a:p>
        </p:txBody>
      </p:sp>
    </p:spTree>
    <p:extLst>
      <p:ext uri="{BB962C8B-B14F-4D97-AF65-F5344CB8AC3E}">
        <p14:creationId xmlns:p14="http://schemas.microsoft.com/office/powerpoint/2010/main" val="1345271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005840"/>
            <a:ext cx="9144000" cy="5852160"/>
          </a:xfrm>
          <a:prstGeom prst="rect">
            <a:avLst/>
          </a:prstGeom>
        </p:spPr>
      </p:pic>
      <p:pic>
        <p:nvPicPr>
          <p:cNvPr id="6" name="Picture 5"/>
          <p:cNvPicPr>
            <a:picLocks/>
          </p:cNvPicPr>
          <p:nvPr/>
        </p:nvPicPr>
        <p:blipFill>
          <a:blip r:embed="rId3">
            <a:extLst/>
          </a:blip>
          <a:stretch>
            <a:fillRect/>
          </a:stretch>
        </p:blipFill>
        <p:spPr>
          <a:xfrm>
            <a:off x="187668" y="61025"/>
            <a:ext cx="8768663" cy="1259287"/>
          </a:xfrm>
          <a:prstGeom prst="rect">
            <a:avLst/>
          </a:prstGeom>
          <a:effectLst/>
        </p:spPr>
      </p:pic>
      <p:sp>
        <p:nvSpPr>
          <p:cNvPr id="7" name="Title 1"/>
          <p:cNvSpPr>
            <a:spLocks noGrp="1"/>
          </p:cNvSpPr>
          <p:nvPr>
            <p:ph type="title"/>
          </p:nvPr>
        </p:nvSpPr>
        <p:spPr>
          <a:xfrm>
            <a:off x="457200" y="7246"/>
            <a:ext cx="8229600" cy="1143000"/>
          </a:xfrm>
        </p:spPr>
        <p:txBody>
          <a:bodyPr>
            <a:normAutofit/>
          </a:bodyPr>
          <a:lstStyle/>
          <a:p>
            <a:r>
              <a:rPr lang="fr-CH" b="1" dirty="0" smtClean="0">
                <a:latin typeface="Helvetica"/>
                <a:cs typeface="Helvetica"/>
              </a:rPr>
              <a:t>Syndrome de Lyell</a:t>
            </a:r>
            <a:endParaRPr lang="fr-CH" b="1" dirty="0">
              <a:latin typeface="Helvetica"/>
              <a:cs typeface="Helvetica"/>
            </a:endParaRPr>
          </a:p>
        </p:txBody>
      </p:sp>
    </p:spTree>
    <p:extLst>
      <p:ext uri="{BB962C8B-B14F-4D97-AF65-F5344CB8AC3E}">
        <p14:creationId xmlns:p14="http://schemas.microsoft.com/office/powerpoint/2010/main" val="333002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2">
            <a:extLst/>
          </a:blip>
          <a:stretch>
            <a:fillRect/>
          </a:stretch>
        </p:blipFill>
        <p:spPr>
          <a:xfrm>
            <a:off x="187668" y="222571"/>
            <a:ext cx="8768663" cy="1717956"/>
          </a:xfrm>
          <a:prstGeom prst="rect">
            <a:avLst/>
          </a:prstGeom>
          <a:effectLst/>
        </p:spPr>
      </p:pic>
      <p:pic>
        <p:nvPicPr>
          <p:cNvPr id="4" name="Picture 3"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5" y="43507"/>
            <a:ext cx="887610" cy="762904"/>
          </a:xfrm>
          <a:prstGeom prst="rect">
            <a:avLst/>
          </a:prstGeom>
        </p:spPr>
      </p:pic>
      <p:sp>
        <p:nvSpPr>
          <p:cNvPr id="2" name="Title 1"/>
          <p:cNvSpPr>
            <a:spLocks noGrp="1"/>
          </p:cNvSpPr>
          <p:nvPr>
            <p:ph type="title"/>
          </p:nvPr>
        </p:nvSpPr>
        <p:spPr/>
        <p:txBody>
          <a:bodyPr>
            <a:noAutofit/>
          </a:bodyPr>
          <a:lstStyle/>
          <a:p>
            <a:r>
              <a:rPr lang="fr-CH" sz="3400" dirty="0" smtClean="0">
                <a:latin typeface="Helvetica"/>
                <a:cs typeface="Helvetica"/>
              </a:rPr>
              <a:t>Mécanismes des réactions HS de type IV </a:t>
            </a:r>
            <a:br>
              <a:rPr lang="fr-CH" sz="3400" dirty="0" smtClean="0">
                <a:latin typeface="Helvetica"/>
                <a:cs typeface="Helvetica"/>
              </a:rPr>
            </a:br>
            <a:r>
              <a:rPr lang="fr-CH" sz="3400" dirty="0" smtClean="0">
                <a:latin typeface="Helvetica"/>
                <a:cs typeface="Helvetica"/>
              </a:rPr>
              <a:t>– résumé-</a:t>
            </a:r>
            <a:endParaRPr lang="fr-CH" sz="3400" dirty="0">
              <a:latin typeface="Helvetica"/>
              <a:cs typeface="Helvetica"/>
            </a:endParaRPr>
          </a:p>
        </p:txBody>
      </p:sp>
      <p:sp>
        <p:nvSpPr>
          <p:cNvPr id="3" name="Content Placeholder 2"/>
          <p:cNvSpPr>
            <a:spLocks noGrp="1"/>
          </p:cNvSpPr>
          <p:nvPr>
            <p:ph idx="1"/>
          </p:nvPr>
        </p:nvSpPr>
        <p:spPr>
          <a:xfrm>
            <a:off x="457200" y="1811892"/>
            <a:ext cx="8229600" cy="4525963"/>
          </a:xfrm>
        </p:spPr>
        <p:txBody>
          <a:bodyPr>
            <a:normAutofit fontScale="62500" lnSpcReduction="20000"/>
          </a:bodyPr>
          <a:lstStyle/>
          <a:p>
            <a:pPr>
              <a:lnSpc>
                <a:spcPct val="120000"/>
              </a:lnSpc>
              <a:spcBef>
                <a:spcPts val="1200"/>
              </a:spcBef>
            </a:pPr>
            <a:r>
              <a:rPr lang="fr-CH" dirty="0" smtClean="0"/>
              <a:t>L’HS de type IV, connue sous le nom </a:t>
            </a:r>
            <a:r>
              <a:rPr lang="fr-CH" dirty="0" smtClean="0"/>
              <a:t>d’“hypersensibilité </a:t>
            </a:r>
            <a:r>
              <a:rPr lang="fr-CH" dirty="0" smtClean="0"/>
              <a:t>retardée” est une réaction inflammatoire médiée par les lymphocytes T (LT</a:t>
            </a:r>
            <a:r>
              <a:rPr lang="fr-CH" dirty="0" smtClean="0"/>
              <a:t>).</a:t>
            </a:r>
            <a:endParaRPr lang="fr-CH" dirty="0" smtClean="0"/>
          </a:p>
          <a:p>
            <a:pPr algn="just">
              <a:lnSpc>
                <a:spcPct val="120000"/>
              </a:lnSpc>
              <a:spcBef>
                <a:spcPts val="1200"/>
              </a:spcBef>
            </a:pPr>
            <a:r>
              <a:rPr lang="fr-CH" b="1" dirty="0" smtClean="0"/>
              <a:t>Inflammation induite par les cytokines </a:t>
            </a:r>
            <a:r>
              <a:rPr lang="fr-CH" dirty="0" smtClean="0"/>
              <a:t>: les LT CD4+ sont activés par l’exposition à un antigène protéique et se différencient en effecteurs T</a:t>
            </a:r>
            <a:r>
              <a:rPr lang="fr-CH" baseline="-25000" dirty="0" smtClean="0"/>
              <a:t>H</a:t>
            </a:r>
            <a:r>
              <a:rPr lang="fr-CH" dirty="0" smtClean="0"/>
              <a:t>1 ou T</a:t>
            </a:r>
            <a:r>
              <a:rPr lang="fr-CH" baseline="-25000" dirty="0" smtClean="0"/>
              <a:t>H</a:t>
            </a:r>
            <a:r>
              <a:rPr lang="fr-CH" dirty="0" smtClean="0"/>
              <a:t>17. Une réexposition au même antigène provoque la sécrétion de cytokines, comme l’IFN-γ qui active des macrophages qui produisent des substances causant des lésions tissulaires et promouvant la fibrose. L’IL-17 et d’autres cytokines sont aussi sécrétées et recrutent d’autres leucocytes qui promeuvent et maintiennent l’inflammation.</a:t>
            </a:r>
          </a:p>
          <a:p>
            <a:pPr algn="just">
              <a:lnSpc>
                <a:spcPct val="120000"/>
              </a:lnSpc>
              <a:spcBef>
                <a:spcPts val="1200"/>
              </a:spcBef>
            </a:pPr>
            <a:r>
              <a:rPr lang="fr-CH" dirty="0" smtClean="0"/>
              <a:t>Cytotoxicity directe : </a:t>
            </a:r>
            <a:r>
              <a:rPr lang="fr-CH" dirty="0" smtClean="0"/>
              <a:t>les </a:t>
            </a:r>
            <a:r>
              <a:rPr lang="fr-CH" dirty="0" smtClean="0"/>
              <a:t>LT cytotoxiques CD8+ dirigés spécifiquement contre un antigène </a:t>
            </a:r>
            <a:r>
              <a:rPr lang="fr-CH" dirty="0" smtClean="0"/>
              <a:t>reconnaissent </a:t>
            </a:r>
            <a:r>
              <a:rPr lang="fr-CH" dirty="0" smtClean="0"/>
              <a:t>les cellules exprimant cet antigène et les suppriment. </a:t>
            </a:r>
            <a:r>
              <a:rPr lang="fr-CH" dirty="0" smtClean="0"/>
              <a:t>Ils </a:t>
            </a:r>
            <a:r>
              <a:rPr lang="fr-CH" dirty="0" smtClean="0"/>
              <a:t>peuvent aussi sécréter de l’ IFN-γ qui promeut les lésions tissulaires et la fibrose.</a:t>
            </a:r>
            <a:endParaRPr lang="fr-CH" dirty="0"/>
          </a:p>
        </p:txBody>
      </p:sp>
      <p:sp>
        <p:nvSpPr>
          <p:cNvPr id="6" name="Slide Number Placeholder 5"/>
          <p:cNvSpPr>
            <a:spLocks noGrp="1"/>
          </p:cNvSpPr>
          <p:nvPr>
            <p:ph type="sldNum" sz="quarter" idx="12"/>
          </p:nvPr>
        </p:nvSpPr>
        <p:spPr>
          <a:xfrm>
            <a:off x="6553200" y="6356350"/>
            <a:ext cx="2133600" cy="365125"/>
          </a:xfrm>
        </p:spPr>
        <p:txBody>
          <a:bodyPr/>
          <a:lstStyle/>
          <a:p>
            <a:fld id="{A74CFC7B-D8CB-2F42-8718-0E4EC4DEBC65}" type="slidenum">
              <a:rPr lang="en-US" smtClean="0"/>
              <a:pPr/>
              <a:t>40</a:t>
            </a:fld>
            <a:endParaRPr lang="en-US" dirty="0"/>
          </a:p>
        </p:txBody>
      </p:sp>
    </p:spTree>
    <p:extLst>
      <p:ext uri="{BB962C8B-B14F-4D97-AF65-F5344CB8AC3E}">
        <p14:creationId xmlns:p14="http://schemas.microsoft.com/office/powerpoint/2010/main" val="40001444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p:cNvPicPr>
          <p:nvPr/>
        </p:nvPicPr>
        <p:blipFill>
          <a:blip r:embed="rId2">
            <a:extLst/>
          </a:blip>
          <a:stretch>
            <a:fillRect/>
          </a:stretch>
        </p:blipFill>
        <p:spPr>
          <a:xfrm>
            <a:off x="187668" y="328417"/>
            <a:ext cx="8768663" cy="1259287"/>
          </a:xfrm>
          <a:prstGeom prst="rect">
            <a:avLst/>
          </a:prstGeom>
          <a:effectLst/>
        </p:spPr>
      </p:pic>
      <p:sp>
        <p:nvSpPr>
          <p:cNvPr id="2" name="Title 1"/>
          <p:cNvSpPr>
            <a:spLocks noGrp="1"/>
          </p:cNvSpPr>
          <p:nvPr>
            <p:ph type="title"/>
          </p:nvPr>
        </p:nvSpPr>
        <p:spPr/>
        <p:txBody>
          <a:bodyPr/>
          <a:lstStyle/>
          <a:p>
            <a:r>
              <a:rPr lang="fr-FR" b="1" dirty="0" smtClean="0">
                <a:latin typeface="Helvetica"/>
                <a:cs typeface="Helvetica"/>
              </a:rPr>
              <a:t>Hypersensibilités - résumé</a:t>
            </a:r>
            <a:endParaRPr lang="fr-FR" b="1" dirty="0">
              <a:latin typeface="Helvetica"/>
              <a:cs typeface="Helvetica"/>
            </a:endParaRPr>
          </a:p>
        </p:txBody>
      </p:sp>
      <p:sp>
        <p:nvSpPr>
          <p:cNvPr id="4" name="Slide Number Placeholder 3"/>
          <p:cNvSpPr>
            <a:spLocks noGrp="1"/>
          </p:cNvSpPr>
          <p:nvPr>
            <p:ph type="sldNum" sz="quarter" idx="12"/>
          </p:nvPr>
        </p:nvSpPr>
        <p:spPr/>
        <p:txBody>
          <a:bodyPr/>
          <a:lstStyle/>
          <a:p>
            <a:fld id="{A74CFC7B-D8CB-2F42-8718-0E4EC4DEBC65}" type="slidenum">
              <a:rPr lang="en-US" smtClean="0"/>
              <a:pPr/>
              <a:t>41</a:t>
            </a:fld>
            <a:endParaRPr lang="en-US"/>
          </a:p>
        </p:txBody>
      </p:sp>
      <p:cxnSp>
        <p:nvCxnSpPr>
          <p:cNvPr id="7" name="Straight Connector 6"/>
          <p:cNvCxnSpPr/>
          <p:nvPr/>
        </p:nvCxnSpPr>
        <p:spPr>
          <a:xfrm flipH="1">
            <a:off x="5150554" y="1975556"/>
            <a:ext cx="14114" cy="3622763"/>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5178776" y="1919112"/>
            <a:ext cx="3951113" cy="830997"/>
          </a:xfrm>
          <a:prstGeom prst="rect">
            <a:avLst/>
          </a:prstGeom>
          <a:noFill/>
        </p:spPr>
        <p:txBody>
          <a:bodyPr wrap="square" rtlCol="0">
            <a:spAutoFit/>
          </a:bodyPr>
          <a:lstStyle/>
          <a:p>
            <a:r>
              <a:rPr lang="fr-FR" sz="2400" dirty="0" smtClean="0">
                <a:solidFill>
                  <a:srgbClr val="0000FF"/>
                </a:solidFill>
                <a:latin typeface="Helvetica"/>
                <a:cs typeface="Helvetica"/>
              </a:rPr>
              <a:t>Réponse immune anormale à un trigger externe</a:t>
            </a:r>
            <a:endParaRPr lang="fr-FR" sz="2400" dirty="0">
              <a:solidFill>
                <a:srgbClr val="0000FF"/>
              </a:solidFill>
              <a:latin typeface="Helvetica"/>
              <a:cs typeface="Helvetica"/>
            </a:endParaRPr>
          </a:p>
        </p:txBody>
      </p:sp>
      <p:cxnSp>
        <p:nvCxnSpPr>
          <p:cNvPr id="9" name="Straight Connector 8"/>
          <p:cNvCxnSpPr/>
          <p:nvPr/>
        </p:nvCxnSpPr>
        <p:spPr>
          <a:xfrm>
            <a:off x="5531552" y="2833510"/>
            <a:ext cx="0" cy="2764809"/>
          </a:xfrm>
          <a:prstGeom prst="line">
            <a:avLst/>
          </a:prstGeom>
          <a:ln>
            <a:solidFill>
              <a:srgbClr val="4F81BD"/>
            </a:solidFill>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5531551" y="3079355"/>
            <a:ext cx="3598337" cy="1200328"/>
          </a:xfrm>
          <a:prstGeom prst="rect">
            <a:avLst/>
          </a:prstGeom>
          <a:noFill/>
        </p:spPr>
        <p:txBody>
          <a:bodyPr wrap="square" rtlCol="0">
            <a:spAutoFit/>
          </a:bodyPr>
          <a:lstStyle/>
          <a:p>
            <a:r>
              <a:rPr lang="fr-FR" sz="2400" dirty="0" smtClean="0">
                <a:solidFill>
                  <a:schemeClr val="accent1"/>
                </a:solidFill>
                <a:latin typeface="Helvetica"/>
                <a:cs typeface="Helvetica"/>
              </a:rPr>
              <a:t>Réponse immune anormale à un antigène du soi (= </a:t>
            </a:r>
            <a:r>
              <a:rPr lang="fr-FR" sz="2400" smtClean="0">
                <a:solidFill>
                  <a:schemeClr val="accent1"/>
                </a:solidFill>
                <a:latin typeface="Helvetica"/>
                <a:cs typeface="Helvetica"/>
              </a:rPr>
              <a:t>auto-immunité)</a:t>
            </a:r>
            <a:endParaRPr lang="fr-FR" sz="2400" dirty="0" smtClean="0">
              <a:solidFill>
                <a:schemeClr val="accent1"/>
              </a:solidFill>
              <a:latin typeface="Helvetica"/>
              <a:cs typeface="Helvetica"/>
            </a:endParaRPr>
          </a:p>
        </p:txBody>
      </p:sp>
      <p:sp>
        <p:nvSpPr>
          <p:cNvPr id="12" name="TextBox 11"/>
          <p:cNvSpPr txBox="1"/>
          <p:nvPr/>
        </p:nvSpPr>
        <p:spPr>
          <a:xfrm>
            <a:off x="187668" y="2135833"/>
            <a:ext cx="4962886" cy="3462486"/>
          </a:xfrm>
          <a:prstGeom prst="rect">
            <a:avLst/>
          </a:prstGeom>
          <a:noFill/>
        </p:spPr>
        <p:txBody>
          <a:bodyPr wrap="square" rtlCol="0">
            <a:spAutoFit/>
          </a:bodyPr>
          <a:lstStyle/>
          <a:p>
            <a:pPr marL="546100" indent="-546100">
              <a:spcBef>
                <a:spcPts val="3000"/>
              </a:spcBef>
              <a:buFont typeface="Wingdings" charset="2"/>
              <a:buChar char="Ø"/>
            </a:pPr>
            <a:r>
              <a:rPr lang="fr-CH" sz="2400" b="1" dirty="0" smtClean="0">
                <a:latin typeface="Helvetica"/>
                <a:cs typeface="Helvetica"/>
              </a:rPr>
              <a:t>Type I</a:t>
            </a:r>
            <a:r>
              <a:rPr lang="fr-CH" sz="2400" dirty="0" smtClean="0">
                <a:latin typeface="Helvetica"/>
                <a:cs typeface="Helvetica"/>
              </a:rPr>
              <a:t>: « immédiate »</a:t>
            </a:r>
          </a:p>
          <a:p>
            <a:pPr marL="546100" indent="-546100">
              <a:spcBef>
                <a:spcPts val="3000"/>
              </a:spcBef>
              <a:buFont typeface="Wingdings" charset="2"/>
              <a:buChar char="Ø"/>
            </a:pPr>
            <a:r>
              <a:rPr lang="fr-CH" sz="2400" b="1" dirty="0" smtClean="0">
                <a:latin typeface="Helvetica"/>
                <a:cs typeface="Helvetica"/>
              </a:rPr>
              <a:t>Type II</a:t>
            </a:r>
            <a:r>
              <a:rPr lang="fr-CH" sz="2400" dirty="0" smtClean="0">
                <a:latin typeface="Helvetica"/>
                <a:cs typeface="Helvetica"/>
              </a:rPr>
              <a:t>: « cytotoxique »</a:t>
            </a:r>
          </a:p>
          <a:p>
            <a:pPr marL="546100" indent="-546100">
              <a:spcBef>
                <a:spcPts val="3000"/>
              </a:spcBef>
              <a:buFont typeface="Wingdings" charset="2"/>
              <a:buChar char="Ø"/>
            </a:pPr>
            <a:r>
              <a:rPr lang="fr-CH" sz="2400" b="1" dirty="0" smtClean="0">
                <a:latin typeface="Helvetica"/>
                <a:cs typeface="Helvetica"/>
              </a:rPr>
              <a:t>Type III</a:t>
            </a:r>
            <a:r>
              <a:rPr lang="fr-CH" sz="2400" dirty="0" smtClean="0">
                <a:latin typeface="Helvetica"/>
                <a:cs typeface="Helvetica"/>
              </a:rPr>
              <a:t>: « complexes immuns »</a:t>
            </a:r>
          </a:p>
          <a:p>
            <a:pPr marL="546100" indent="-546100">
              <a:spcBef>
                <a:spcPts val="3000"/>
              </a:spcBef>
              <a:buFont typeface="Wingdings" charset="2"/>
              <a:buChar char="Ø"/>
            </a:pPr>
            <a:r>
              <a:rPr lang="fr-CH" sz="2400" b="1" dirty="0" smtClean="0">
                <a:latin typeface="Helvetica"/>
                <a:cs typeface="Helvetica"/>
              </a:rPr>
              <a:t>Type IV</a:t>
            </a:r>
            <a:r>
              <a:rPr lang="fr-CH" sz="2400" dirty="0" smtClean="0">
                <a:latin typeface="Helvetica"/>
                <a:cs typeface="Helvetica"/>
              </a:rPr>
              <a:t>: « retardée », médiée par les lymphocytes T</a:t>
            </a:r>
          </a:p>
        </p:txBody>
      </p:sp>
    </p:spTree>
    <p:extLst>
      <p:ext uri="{BB962C8B-B14F-4D97-AF65-F5344CB8AC3E}">
        <p14:creationId xmlns:p14="http://schemas.microsoft.com/office/powerpoint/2010/main" val="3860132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2">
            <a:extLst/>
          </a:blip>
          <a:stretch>
            <a:fillRect/>
          </a:stretch>
        </p:blipFill>
        <p:spPr>
          <a:xfrm>
            <a:off x="187668" y="328417"/>
            <a:ext cx="8768663" cy="1259287"/>
          </a:xfrm>
          <a:prstGeom prst="rect">
            <a:avLst/>
          </a:prstGeom>
          <a:effectLst/>
        </p:spPr>
      </p:pic>
      <p:sp>
        <p:nvSpPr>
          <p:cNvPr id="2" name="Title 1"/>
          <p:cNvSpPr>
            <a:spLocks noGrp="1"/>
          </p:cNvSpPr>
          <p:nvPr>
            <p:ph type="title"/>
          </p:nvPr>
        </p:nvSpPr>
        <p:spPr/>
        <p:txBody>
          <a:bodyPr>
            <a:normAutofit fontScale="90000"/>
          </a:bodyPr>
          <a:lstStyle/>
          <a:p>
            <a:r>
              <a:rPr lang="fr-CH" b="1" dirty="0" smtClean="0">
                <a:latin typeface="Helvetica"/>
                <a:cs typeface="Helvetica"/>
              </a:rPr>
              <a:t>Hypersensibilité (HS) - Définition</a:t>
            </a:r>
            <a:endParaRPr lang="fr-CH" b="1" dirty="0">
              <a:latin typeface="Helvetica"/>
              <a:cs typeface="Helvetica"/>
            </a:endParaRPr>
          </a:p>
        </p:txBody>
      </p:sp>
      <p:sp>
        <p:nvSpPr>
          <p:cNvPr id="3" name="Content Placeholder 2"/>
          <p:cNvSpPr>
            <a:spLocks noGrp="1"/>
          </p:cNvSpPr>
          <p:nvPr>
            <p:ph idx="1"/>
          </p:nvPr>
        </p:nvSpPr>
        <p:spPr/>
        <p:txBody>
          <a:bodyPr>
            <a:normAutofit fontScale="92500"/>
          </a:bodyPr>
          <a:lstStyle/>
          <a:p>
            <a:pPr algn="just">
              <a:lnSpc>
                <a:spcPct val="110000"/>
              </a:lnSpc>
              <a:spcBef>
                <a:spcPts val="1200"/>
              </a:spcBef>
              <a:buFont typeface="Wingdings" charset="2"/>
              <a:buChar char="Ø"/>
            </a:pPr>
            <a:r>
              <a:rPr lang="fr-CH" dirty="0" smtClean="0">
                <a:latin typeface="Helvetica"/>
                <a:cs typeface="Helvetica"/>
              </a:rPr>
              <a:t>Réaction immunitaire inappropriée causant des dommages tissulaires</a:t>
            </a:r>
          </a:p>
          <a:p>
            <a:pPr algn="just">
              <a:lnSpc>
                <a:spcPct val="110000"/>
              </a:lnSpc>
              <a:spcBef>
                <a:spcPts val="1200"/>
              </a:spcBef>
              <a:buFont typeface="Wingdings" charset="2"/>
              <a:buChar char="Ø"/>
            </a:pPr>
            <a:r>
              <a:rPr lang="fr-CH" dirty="0" smtClean="0">
                <a:latin typeface="Helvetica"/>
                <a:cs typeface="Helvetica"/>
              </a:rPr>
              <a:t>La réaction immunitaire peut être dirigée contre des pathogènes/allergènes exogènes, mais aussi contre des antigènes du soi (auto-immunité)</a:t>
            </a:r>
          </a:p>
          <a:p>
            <a:pPr algn="just">
              <a:lnSpc>
                <a:spcPct val="110000"/>
              </a:lnSpc>
              <a:spcBef>
                <a:spcPts val="1200"/>
              </a:spcBef>
              <a:buFont typeface="Wingdings" charset="2"/>
              <a:buChar char="Ø"/>
            </a:pPr>
            <a:r>
              <a:rPr lang="fr-CH" dirty="0" smtClean="0">
                <a:latin typeface="Helvetica"/>
                <a:cs typeface="Helvetica"/>
              </a:rPr>
              <a:t>L’hypersensibilité est classée en 4 groupes, selon le mécanisme impliqué dans la réaction</a:t>
            </a:r>
          </a:p>
          <a:p>
            <a:pPr marL="0" indent="0" algn="just">
              <a:buNone/>
            </a:pPr>
            <a:endParaRPr lang="fr-CH" dirty="0" smtClean="0">
              <a:latin typeface="Helvetica"/>
              <a:cs typeface="Helvetica"/>
            </a:endParaRPr>
          </a:p>
        </p:txBody>
      </p:sp>
      <p:sp>
        <p:nvSpPr>
          <p:cNvPr id="4" name="Slide Number Placeholder 3"/>
          <p:cNvSpPr>
            <a:spLocks noGrp="1"/>
          </p:cNvSpPr>
          <p:nvPr>
            <p:ph type="sldNum" sz="quarter" idx="12"/>
          </p:nvPr>
        </p:nvSpPr>
        <p:spPr/>
        <p:txBody>
          <a:bodyPr/>
          <a:lstStyle/>
          <a:p>
            <a:fld id="{A74CFC7B-D8CB-2F42-8718-0E4EC4DEBC65}" type="slidenum">
              <a:rPr lang="en-US" smtClean="0"/>
              <a:t>5</a:t>
            </a:fld>
            <a:endParaRPr lang="en-US"/>
          </a:p>
        </p:txBody>
      </p:sp>
    </p:spTree>
    <p:extLst>
      <p:ext uri="{BB962C8B-B14F-4D97-AF65-F5344CB8AC3E}">
        <p14:creationId xmlns:p14="http://schemas.microsoft.com/office/powerpoint/2010/main" val="1551651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2">
            <a:extLst/>
          </a:blip>
          <a:stretch>
            <a:fillRect/>
          </a:stretch>
        </p:blipFill>
        <p:spPr>
          <a:xfrm>
            <a:off x="187668" y="328417"/>
            <a:ext cx="8768663" cy="1259287"/>
          </a:xfrm>
          <a:prstGeom prst="rect">
            <a:avLst/>
          </a:prstGeom>
          <a:effectLst/>
        </p:spPr>
      </p:pic>
      <p:sp>
        <p:nvSpPr>
          <p:cNvPr id="2" name="Title 1"/>
          <p:cNvSpPr>
            <a:spLocks noGrp="1"/>
          </p:cNvSpPr>
          <p:nvPr>
            <p:ph type="title"/>
          </p:nvPr>
        </p:nvSpPr>
        <p:spPr/>
        <p:txBody>
          <a:bodyPr/>
          <a:lstStyle/>
          <a:p>
            <a:r>
              <a:rPr lang="fr-CH" b="1" dirty="0" smtClean="0">
                <a:latin typeface="Helvetica"/>
                <a:cs typeface="Helvetica"/>
              </a:rPr>
              <a:t>Classes d’hypersensibilités</a:t>
            </a:r>
            <a:endParaRPr lang="fr-CH" b="1" dirty="0">
              <a:latin typeface="Helvetica"/>
              <a:cs typeface="Helvetica"/>
            </a:endParaRPr>
          </a:p>
        </p:txBody>
      </p:sp>
      <p:sp>
        <p:nvSpPr>
          <p:cNvPr id="8" name="Slide Number Placeholder 7"/>
          <p:cNvSpPr>
            <a:spLocks noGrp="1"/>
          </p:cNvSpPr>
          <p:nvPr>
            <p:ph type="sldNum" sz="quarter" idx="12"/>
          </p:nvPr>
        </p:nvSpPr>
        <p:spPr/>
        <p:txBody>
          <a:bodyPr/>
          <a:lstStyle/>
          <a:p>
            <a:fld id="{A74CFC7B-D8CB-2F42-8718-0E4EC4DEBC65}" type="slidenum">
              <a:rPr lang="en-US" smtClean="0"/>
              <a:t>6</a:t>
            </a:fld>
            <a:endParaRPr lang="en-US"/>
          </a:p>
        </p:txBody>
      </p:sp>
      <p:sp>
        <p:nvSpPr>
          <p:cNvPr id="12" name="TextBox 11"/>
          <p:cNvSpPr txBox="1"/>
          <p:nvPr/>
        </p:nvSpPr>
        <p:spPr>
          <a:xfrm>
            <a:off x="417040" y="1412616"/>
            <a:ext cx="8269760" cy="5016758"/>
          </a:xfrm>
          <a:prstGeom prst="rect">
            <a:avLst/>
          </a:prstGeom>
          <a:noFill/>
        </p:spPr>
        <p:txBody>
          <a:bodyPr wrap="square" rtlCol="0">
            <a:spAutoFit/>
          </a:bodyPr>
          <a:lstStyle/>
          <a:p>
            <a:pPr marL="546100" indent="-546100">
              <a:spcBef>
                <a:spcPts val="4800"/>
              </a:spcBef>
              <a:buFont typeface="Wingdings" charset="2"/>
              <a:buChar char="Ø"/>
            </a:pPr>
            <a:r>
              <a:rPr lang="fr-CH" sz="4000" b="1" dirty="0" smtClean="0">
                <a:latin typeface="Helvetica"/>
                <a:cs typeface="Helvetica"/>
              </a:rPr>
              <a:t>Type I</a:t>
            </a:r>
            <a:r>
              <a:rPr lang="fr-CH" sz="4000" dirty="0" smtClean="0">
                <a:latin typeface="Helvetica"/>
                <a:cs typeface="Helvetica"/>
              </a:rPr>
              <a:t>: « immédiate »</a:t>
            </a:r>
          </a:p>
          <a:p>
            <a:pPr marL="546100" indent="-546100">
              <a:spcBef>
                <a:spcPts val="4800"/>
              </a:spcBef>
              <a:buFont typeface="Wingdings" charset="2"/>
              <a:buChar char="Ø"/>
            </a:pPr>
            <a:r>
              <a:rPr lang="fr-CH" sz="4000" b="1" dirty="0" smtClean="0">
                <a:latin typeface="Helvetica"/>
                <a:cs typeface="Helvetica"/>
              </a:rPr>
              <a:t>Type II</a:t>
            </a:r>
            <a:r>
              <a:rPr lang="fr-CH" sz="4000" dirty="0" smtClean="0">
                <a:latin typeface="Helvetica"/>
                <a:cs typeface="Helvetica"/>
              </a:rPr>
              <a:t>: « cytotoxique »</a:t>
            </a:r>
          </a:p>
          <a:p>
            <a:pPr marL="546100" indent="-546100">
              <a:spcBef>
                <a:spcPts val="4800"/>
              </a:spcBef>
              <a:buFont typeface="Wingdings" charset="2"/>
              <a:buChar char="Ø"/>
            </a:pPr>
            <a:r>
              <a:rPr lang="fr-CH" sz="4000" b="1" dirty="0" smtClean="0">
                <a:latin typeface="Helvetica"/>
                <a:cs typeface="Helvetica"/>
              </a:rPr>
              <a:t>Type III</a:t>
            </a:r>
            <a:r>
              <a:rPr lang="fr-CH" sz="4000" dirty="0" smtClean="0">
                <a:latin typeface="Helvetica"/>
                <a:cs typeface="Helvetica"/>
              </a:rPr>
              <a:t>: « complexes immuns »</a:t>
            </a:r>
          </a:p>
          <a:p>
            <a:pPr marL="546100" indent="-546100">
              <a:spcBef>
                <a:spcPts val="4800"/>
              </a:spcBef>
              <a:buFont typeface="Wingdings" charset="2"/>
              <a:buChar char="Ø"/>
            </a:pPr>
            <a:r>
              <a:rPr lang="fr-CH" sz="4000" b="1" dirty="0" smtClean="0">
                <a:latin typeface="Helvetica"/>
                <a:cs typeface="Helvetica"/>
              </a:rPr>
              <a:t>Type IV</a:t>
            </a:r>
            <a:r>
              <a:rPr lang="fr-CH" sz="4000" dirty="0" smtClean="0">
                <a:latin typeface="Helvetica"/>
                <a:cs typeface="Helvetica"/>
              </a:rPr>
              <a:t>: « retardée », médiée 					par les lymphocytes T</a:t>
            </a:r>
          </a:p>
        </p:txBody>
      </p:sp>
    </p:spTree>
    <p:extLst>
      <p:ext uri="{BB962C8B-B14F-4D97-AF65-F5344CB8AC3E}">
        <p14:creationId xmlns:p14="http://schemas.microsoft.com/office/powerpoint/2010/main" val="1435886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p:cNvPicPr>
          <p:nvPr/>
        </p:nvPicPr>
        <p:blipFill>
          <a:blip r:embed="rId2">
            <a:extLst/>
          </a:blip>
          <a:stretch>
            <a:fillRect/>
          </a:stretch>
        </p:blipFill>
        <p:spPr>
          <a:xfrm>
            <a:off x="187668" y="328417"/>
            <a:ext cx="8768663" cy="1259287"/>
          </a:xfrm>
          <a:prstGeom prst="rect">
            <a:avLst/>
          </a:prstGeom>
          <a:effectLst/>
        </p:spPr>
      </p:pic>
      <p:sp>
        <p:nvSpPr>
          <p:cNvPr id="2" name="Title 1"/>
          <p:cNvSpPr>
            <a:spLocks noGrp="1"/>
          </p:cNvSpPr>
          <p:nvPr>
            <p:ph type="title"/>
          </p:nvPr>
        </p:nvSpPr>
        <p:spPr/>
        <p:txBody>
          <a:bodyPr/>
          <a:lstStyle/>
          <a:p>
            <a:r>
              <a:rPr lang="fr-CH" b="1" dirty="0" smtClean="0">
                <a:latin typeface="Helvetica"/>
                <a:cs typeface="Helvetica"/>
              </a:rPr>
              <a:t>Type I</a:t>
            </a:r>
            <a:r>
              <a:rPr lang="fr-CH" dirty="0" smtClean="0">
                <a:latin typeface="Helvetica"/>
                <a:cs typeface="Helvetica"/>
              </a:rPr>
              <a:t>: immédiate</a:t>
            </a:r>
            <a:endParaRPr lang="fr-CH" dirty="0">
              <a:latin typeface="Helvetica"/>
              <a:cs typeface="Helvetica"/>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4442310" y="4064002"/>
            <a:ext cx="4244490" cy="2334306"/>
          </a:xfrm>
        </p:spPr>
      </p:pic>
      <p:pic>
        <p:nvPicPr>
          <p:cNvPr id="5" name="Picture 4"/>
          <p:cNvPicPr>
            <a:picLocks noChangeAspect="1"/>
          </p:cNvPicPr>
          <p:nvPr/>
        </p:nvPicPr>
        <p:blipFill>
          <a:blip r:embed="rId4"/>
          <a:stretch>
            <a:fillRect/>
          </a:stretch>
        </p:blipFill>
        <p:spPr>
          <a:xfrm>
            <a:off x="4442310" y="1432663"/>
            <a:ext cx="4244490" cy="265742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b="16227"/>
          <a:stretch/>
        </p:blipFill>
        <p:spPr>
          <a:xfrm>
            <a:off x="336157" y="1457115"/>
            <a:ext cx="4105666" cy="2622567"/>
          </a:xfrm>
          <a:prstGeom prst="rect">
            <a:avLst/>
          </a:prstGeom>
        </p:spPr>
      </p:pic>
      <p:pic>
        <p:nvPicPr>
          <p:cNvPr id="6" name="Picture 5"/>
          <p:cNvPicPr>
            <a:picLocks noChangeAspect="1"/>
          </p:cNvPicPr>
          <p:nvPr/>
        </p:nvPicPr>
        <p:blipFill>
          <a:blip r:embed="rId6"/>
          <a:stretch>
            <a:fillRect/>
          </a:stretch>
        </p:blipFill>
        <p:spPr>
          <a:xfrm>
            <a:off x="336157" y="4090083"/>
            <a:ext cx="4105666" cy="2308225"/>
          </a:xfrm>
          <a:prstGeom prst="rect">
            <a:avLst/>
          </a:prstGeom>
        </p:spPr>
      </p:pic>
      <p:sp>
        <p:nvSpPr>
          <p:cNvPr id="8" name="Slide Number Placeholder 7"/>
          <p:cNvSpPr>
            <a:spLocks noGrp="1"/>
          </p:cNvSpPr>
          <p:nvPr>
            <p:ph type="sldNum" sz="quarter" idx="12"/>
          </p:nvPr>
        </p:nvSpPr>
        <p:spPr/>
        <p:txBody>
          <a:bodyPr/>
          <a:lstStyle/>
          <a:p>
            <a:fld id="{A74CFC7B-D8CB-2F42-8718-0E4EC4DEBC65}" type="slidenum">
              <a:rPr lang="en-US" smtClean="0"/>
              <a:t>7</a:t>
            </a:fld>
            <a:endParaRPr lang="en-US"/>
          </a:p>
        </p:txBody>
      </p:sp>
    </p:spTree>
    <p:extLst>
      <p:ext uri="{BB962C8B-B14F-4D97-AF65-F5344CB8AC3E}">
        <p14:creationId xmlns:p14="http://schemas.microsoft.com/office/powerpoint/2010/main" val="3777792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52425" indent="-352425" algn="just">
              <a:spcBef>
                <a:spcPts val="2400"/>
              </a:spcBef>
              <a:buFont typeface="Wingdings" charset="2"/>
              <a:buChar char="Ø"/>
            </a:pPr>
            <a:r>
              <a:rPr lang="fr-CH" noProof="0" dirty="0" smtClean="0">
                <a:latin typeface="Helvetica"/>
                <a:cs typeface="Helvetica"/>
              </a:rPr>
              <a:t>L’hypersensibilité immédiate est une réaction immunitaire rapide survenant quand un antigène se lie à un anticorps attaché à la surface d’un </a:t>
            </a:r>
            <a:r>
              <a:rPr lang="fr-CH" b="1" noProof="0" dirty="0" smtClean="0">
                <a:latin typeface="Helvetica"/>
                <a:cs typeface="Helvetica"/>
              </a:rPr>
              <a:t>mastocyte</a:t>
            </a:r>
            <a:r>
              <a:rPr lang="fr-CH" noProof="0" dirty="0" smtClean="0">
                <a:latin typeface="Helvetica"/>
                <a:cs typeface="Helvetica"/>
              </a:rPr>
              <a:t>, chez un individu ayant été </a:t>
            </a:r>
            <a:r>
              <a:rPr lang="fr-CH" noProof="0" dirty="0" smtClean="0">
                <a:latin typeface="Helvetica"/>
                <a:cs typeface="Helvetica"/>
              </a:rPr>
              <a:t>précédemment </a:t>
            </a:r>
            <a:r>
              <a:rPr lang="fr-CH" b="1" noProof="0" dirty="0" smtClean="0">
                <a:latin typeface="Helvetica"/>
                <a:cs typeface="Helvetica"/>
              </a:rPr>
              <a:t>sensibilisé</a:t>
            </a:r>
            <a:r>
              <a:rPr lang="fr-CH" noProof="0" dirty="0" smtClean="0">
                <a:latin typeface="Helvetica"/>
                <a:cs typeface="Helvetica"/>
              </a:rPr>
              <a:t>.</a:t>
            </a:r>
          </a:p>
          <a:p>
            <a:pPr marL="352425" indent="-352425">
              <a:spcBef>
                <a:spcPts val="2400"/>
              </a:spcBef>
              <a:buFont typeface="Wingdings" charset="2"/>
              <a:buChar char="Ø"/>
            </a:pPr>
            <a:r>
              <a:rPr lang="fr-CH" dirty="0" smtClean="0">
                <a:latin typeface="Helvetica"/>
                <a:cs typeface="Helvetica"/>
              </a:rPr>
              <a:t>Souvent appelé </a:t>
            </a:r>
            <a:r>
              <a:rPr lang="fr-CH" b="1" dirty="0" smtClean="0">
                <a:latin typeface="Helvetica"/>
                <a:cs typeface="Helvetica"/>
              </a:rPr>
              <a:t>allergie</a:t>
            </a:r>
            <a:endParaRPr lang="fr-CH" b="1" baseline="0" noProof="0" dirty="0" smtClean="0">
              <a:latin typeface="Helvetica"/>
              <a:cs typeface="Helvetica"/>
            </a:endParaRPr>
          </a:p>
        </p:txBody>
      </p:sp>
      <p:sp>
        <p:nvSpPr>
          <p:cNvPr id="4" name="Slide Number Placeholder 3"/>
          <p:cNvSpPr>
            <a:spLocks noGrp="1"/>
          </p:cNvSpPr>
          <p:nvPr>
            <p:ph type="sldNum" sz="quarter" idx="12"/>
          </p:nvPr>
        </p:nvSpPr>
        <p:spPr/>
        <p:txBody>
          <a:bodyPr/>
          <a:lstStyle/>
          <a:p>
            <a:fld id="{A74CFC7B-D8CB-2F42-8718-0E4EC4DEBC65}" type="slidenum">
              <a:rPr lang="en-US" smtClean="0"/>
              <a:t>8</a:t>
            </a:fld>
            <a:endParaRPr lang="en-US"/>
          </a:p>
        </p:txBody>
      </p:sp>
      <p:pic>
        <p:nvPicPr>
          <p:cNvPr id="7" name="Picture 6"/>
          <p:cNvPicPr>
            <a:picLocks/>
          </p:cNvPicPr>
          <p:nvPr/>
        </p:nvPicPr>
        <p:blipFill>
          <a:blip r:embed="rId3">
            <a:extLst/>
          </a:blip>
          <a:stretch>
            <a:fillRect/>
          </a:stretch>
        </p:blipFill>
        <p:spPr>
          <a:xfrm>
            <a:off x="187668" y="328417"/>
            <a:ext cx="8768663" cy="1259287"/>
          </a:xfrm>
          <a:prstGeom prst="rect">
            <a:avLst/>
          </a:prstGeom>
          <a:effectLst/>
        </p:spPr>
      </p:pic>
      <p:sp>
        <p:nvSpPr>
          <p:cNvPr id="8" name="Title 1"/>
          <p:cNvSpPr>
            <a:spLocks noGrp="1"/>
          </p:cNvSpPr>
          <p:nvPr>
            <p:ph type="title"/>
          </p:nvPr>
        </p:nvSpPr>
        <p:spPr>
          <a:xfrm>
            <a:off x="457200" y="274638"/>
            <a:ext cx="8229600" cy="1143000"/>
          </a:xfrm>
        </p:spPr>
        <p:txBody>
          <a:bodyPr/>
          <a:lstStyle/>
          <a:p>
            <a:r>
              <a:rPr lang="fr-CH" b="1" dirty="0" smtClean="0">
                <a:latin typeface="Helvetica"/>
                <a:cs typeface="Helvetica"/>
              </a:rPr>
              <a:t>Type I</a:t>
            </a:r>
            <a:r>
              <a:rPr lang="fr-CH" dirty="0" smtClean="0">
                <a:latin typeface="Helvetica"/>
                <a:cs typeface="Helvetica"/>
              </a:rPr>
              <a:t>: immédiate</a:t>
            </a:r>
            <a:endParaRPr lang="fr-CH" dirty="0">
              <a:latin typeface="Helvetica"/>
              <a:cs typeface="Helvetica"/>
            </a:endParaRPr>
          </a:p>
        </p:txBody>
      </p:sp>
    </p:spTree>
    <p:extLst>
      <p:ext uri="{BB962C8B-B14F-4D97-AF65-F5344CB8AC3E}">
        <p14:creationId xmlns:p14="http://schemas.microsoft.com/office/powerpoint/2010/main" val="3964938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974" y="-30144"/>
            <a:ext cx="8230587" cy="6858000"/>
          </a:xfrm>
          <a:prstGeom prst="rect">
            <a:avLst/>
          </a:prstGeom>
        </p:spPr>
      </p:pic>
      <p:sp>
        <p:nvSpPr>
          <p:cNvPr id="5" name="TextBox 4"/>
          <p:cNvSpPr txBox="1"/>
          <p:nvPr/>
        </p:nvSpPr>
        <p:spPr>
          <a:xfrm>
            <a:off x="-10377" y="393632"/>
            <a:ext cx="847830" cy="400110"/>
          </a:xfrm>
          <a:prstGeom prst="rect">
            <a:avLst/>
          </a:prstGeom>
          <a:noFill/>
        </p:spPr>
        <p:txBody>
          <a:bodyPr wrap="square" rtlCol="0">
            <a:spAutoFit/>
          </a:bodyPr>
          <a:lstStyle/>
          <a:p>
            <a:pPr algn="ctr"/>
            <a:r>
              <a:rPr lang="fr-CH" sz="1000" dirty="0" smtClean="0"/>
              <a:t>Paroi muqueuse </a:t>
            </a:r>
            <a:endParaRPr lang="fr-CH" sz="1000" dirty="0"/>
          </a:p>
        </p:txBody>
      </p:sp>
      <p:sp>
        <p:nvSpPr>
          <p:cNvPr id="6" name="TextBox 5"/>
          <p:cNvSpPr txBox="1"/>
          <p:nvPr/>
        </p:nvSpPr>
        <p:spPr>
          <a:xfrm>
            <a:off x="951009" y="104483"/>
            <a:ext cx="2078797" cy="307777"/>
          </a:xfrm>
          <a:prstGeom prst="rect">
            <a:avLst/>
          </a:prstGeom>
          <a:noFill/>
        </p:spPr>
        <p:txBody>
          <a:bodyPr wrap="none" rtlCol="0">
            <a:spAutoFit/>
          </a:bodyPr>
          <a:lstStyle/>
          <a:p>
            <a:r>
              <a:rPr lang="fr-CH" sz="1400" dirty="0" smtClean="0"/>
              <a:t>Allergène (1</a:t>
            </a:r>
            <a:r>
              <a:rPr lang="fr-CH" sz="1400" baseline="30000" dirty="0" smtClean="0"/>
              <a:t>ère</a:t>
            </a:r>
            <a:r>
              <a:rPr lang="fr-CH" sz="1400" dirty="0" smtClean="0"/>
              <a:t> exposition)</a:t>
            </a:r>
            <a:endParaRPr lang="fr-CH" sz="1400" dirty="0"/>
          </a:p>
        </p:txBody>
      </p:sp>
      <p:sp>
        <p:nvSpPr>
          <p:cNvPr id="7" name="TextBox 6"/>
          <p:cNvSpPr txBox="1"/>
          <p:nvPr/>
        </p:nvSpPr>
        <p:spPr>
          <a:xfrm>
            <a:off x="3508487" y="1002412"/>
            <a:ext cx="1571689" cy="307777"/>
          </a:xfrm>
          <a:prstGeom prst="rect">
            <a:avLst/>
          </a:prstGeom>
          <a:noFill/>
        </p:spPr>
        <p:txBody>
          <a:bodyPr wrap="none" rtlCol="0">
            <a:spAutoFit/>
          </a:bodyPr>
          <a:lstStyle/>
          <a:p>
            <a:r>
              <a:rPr lang="fr-CH" sz="1400" dirty="0" smtClean="0"/>
              <a:t>Cellule dendritique</a:t>
            </a:r>
            <a:endParaRPr lang="fr-CH" sz="1400" dirty="0"/>
          </a:p>
        </p:txBody>
      </p:sp>
      <p:sp>
        <p:nvSpPr>
          <p:cNvPr id="8" name="TextBox 7"/>
          <p:cNvSpPr txBox="1"/>
          <p:nvPr/>
        </p:nvSpPr>
        <p:spPr>
          <a:xfrm>
            <a:off x="5908587" y="2356897"/>
            <a:ext cx="955848" cy="307777"/>
          </a:xfrm>
          <a:prstGeom prst="rect">
            <a:avLst/>
          </a:prstGeom>
          <a:noFill/>
        </p:spPr>
        <p:txBody>
          <a:bodyPr wrap="none" rtlCol="0">
            <a:spAutoFit/>
          </a:bodyPr>
          <a:lstStyle/>
          <a:p>
            <a:r>
              <a:rPr lang="fr-CH" sz="1400" dirty="0" smtClean="0"/>
              <a:t>Mastocyte</a:t>
            </a:r>
            <a:endParaRPr lang="fr-CH" sz="1400" dirty="0"/>
          </a:p>
        </p:txBody>
      </p:sp>
      <p:sp>
        <p:nvSpPr>
          <p:cNvPr id="9" name="TextBox 8"/>
          <p:cNvSpPr txBox="1"/>
          <p:nvPr/>
        </p:nvSpPr>
        <p:spPr>
          <a:xfrm>
            <a:off x="2880115" y="2356897"/>
            <a:ext cx="2494092" cy="307777"/>
          </a:xfrm>
          <a:prstGeom prst="rect">
            <a:avLst/>
          </a:prstGeom>
          <a:noFill/>
        </p:spPr>
        <p:txBody>
          <a:bodyPr wrap="none" rtlCol="0">
            <a:spAutoFit/>
          </a:bodyPr>
          <a:lstStyle/>
          <a:p>
            <a:pPr algn="r"/>
            <a:r>
              <a:rPr lang="fr-CH" sz="1400" dirty="0" smtClean="0"/>
              <a:t>Lymphocyte B sécrétant des IgE</a:t>
            </a:r>
            <a:endParaRPr lang="fr-CH" sz="1400" dirty="0"/>
          </a:p>
        </p:txBody>
      </p:sp>
      <p:sp>
        <p:nvSpPr>
          <p:cNvPr id="10" name="TextBox 9"/>
          <p:cNvSpPr txBox="1"/>
          <p:nvPr/>
        </p:nvSpPr>
        <p:spPr>
          <a:xfrm>
            <a:off x="5190408" y="99626"/>
            <a:ext cx="2439450" cy="307777"/>
          </a:xfrm>
          <a:prstGeom prst="rect">
            <a:avLst/>
          </a:prstGeom>
          <a:noFill/>
        </p:spPr>
        <p:txBody>
          <a:bodyPr wrap="none" rtlCol="0">
            <a:spAutoFit/>
          </a:bodyPr>
          <a:lstStyle/>
          <a:p>
            <a:r>
              <a:rPr lang="fr-CH" sz="1400" dirty="0" smtClean="0"/>
              <a:t>Allergène  </a:t>
            </a:r>
            <a:r>
              <a:rPr lang="fr-CH" sz="1400" dirty="0" smtClean="0"/>
              <a:t>(exposition répétée)</a:t>
            </a:r>
            <a:endParaRPr lang="fr-CH" sz="1400" dirty="0"/>
          </a:p>
        </p:txBody>
      </p:sp>
      <p:sp>
        <p:nvSpPr>
          <p:cNvPr id="11" name="TextBox 10"/>
          <p:cNvSpPr txBox="1"/>
          <p:nvPr/>
        </p:nvSpPr>
        <p:spPr>
          <a:xfrm>
            <a:off x="7361821" y="2356897"/>
            <a:ext cx="1301331" cy="523220"/>
          </a:xfrm>
          <a:prstGeom prst="rect">
            <a:avLst/>
          </a:prstGeom>
          <a:noFill/>
        </p:spPr>
        <p:txBody>
          <a:bodyPr wrap="square" rtlCol="0">
            <a:spAutoFit/>
          </a:bodyPr>
          <a:lstStyle/>
          <a:p>
            <a:pPr algn="ctr"/>
            <a:r>
              <a:rPr lang="fr-CH" sz="1400" dirty="0" smtClean="0"/>
              <a:t>Dégranulation mastocytaire</a:t>
            </a:r>
            <a:endParaRPr lang="fr-CH" sz="1400" dirty="0"/>
          </a:p>
        </p:txBody>
      </p:sp>
      <p:sp>
        <p:nvSpPr>
          <p:cNvPr id="12" name="TextBox 11"/>
          <p:cNvSpPr txBox="1"/>
          <p:nvPr/>
        </p:nvSpPr>
        <p:spPr>
          <a:xfrm>
            <a:off x="3849965" y="3822461"/>
            <a:ext cx="367408" cy="307777"/>
          </a:xfrm>
          <a:prstGeom prst="rect">
            <a:avLst/>
          </a:prstGeom>
          <a:noFill/>
        </p:spPr>
        <p:txBody>
          <a:bodyPr wrap="none" rtlCol="0">
            <a:spAutoFit/>
          </a:bodyPr>
          <a:lstStyle/>
          <a:p>
            <a:r>
              <a:rPr lang="en-US" sz="1400" dirty="0" smtClean="0"/>
              <a:t>Th</a:t>
            </a:r>
            <a:endParaRPr lang="en-US" sz="1400" dirty="0"/>
          </a:p>
        </p:txBody>
      </p:sp>
      <p:sp>
        <p:nvSpPr>
          <p:cNvPr id="13" name="TextBox 12"/>
          <p:cNvSpPr txBox="1"/>
          <p:nvPr/>
        </p:nvSpPr>
        <p:spPr>
          <a:xfrm>
            <a:off x="3828437" y="4994394"/>
            <a:ext cx="458780" cy="307777"/>
          </a:xfrm>
          <a:prstGeom prst="rect">
            <a:avLst/>
          </a:prstGeom>
          <a:noFill/>
        </p:spPr>
        <p:txBody>
          <a:bodyPr wrap="none" rtlCol="0">
            <a:spAutoFit/>
          </a:bodyPr>
          <a:lstStyle/>
          <a:p>
            <a:r>
              <a:rPr lang="en-US" sz="1400" dirty="0" smtClean="0"/>
              <a:t>Th2</a:t>
            </a:r>
            <a:endParaRPr lang="en-US" sz="1400" dirty="0"/>
          </a:p>
        </p:txBody>
      </p:sp>
      <p:sp>
        <p:nvSpPr>
          <p:cNvPr id="14" name="TextBox 13"/>
          <p:cNvSpPr txBox="1"/>
          <p:nvPr/>
        </p:nvSpPr>
        <p:spPr>
          <a:xfrm>
            <a:off x="2901789" y="6554555"/>
            <a:ext cx="314510" cy="246221"/>
          </a:xfrm>
          <a:prstGeom prst="rect">
            <a:avLst/>
          </a:prstGeom>
          <a:noFill/>
        </p:spPr>
        <p:txBody>
          <a:bodyPr wrap="none" rtlCol="0">
            <a:spAutoFit/>
          </a:bodyPr>
          <a:lstStyle/>
          <a:p>
            <a:r>
              <a:rPr lang="en-US" sz="1000" dirty="0" smtClean="0"/>
              <a:t>Th</a:t>
            </a:r>
            <a:endParaRPr lang="en-US" sz="1000" dirty="0"/>
          </a:p>
        </p:txBody>
      </p:sp>
      <p:sp>
        <p:nvSpPr>
          <p:cNvPr id="15" name="TextBox 14"/>
          <p:cNvSpPr txBox="1"/>
          <p:nvPr/>
        </p:nvSpPr>
        <p:spPr>
          <a:xfrm>
            <a:off x="2695718" y="6517063"/>
            <a:ext cx="255198" cy="246221"/>
          </a:xfrm>
          <a:prstGeom prst="rect">
            <a:avLst/>
          </a:prstGeom>
          <a:noFill/>
        </p:spPr>
        <p:txBody>
          <a:bodyPr wrap="none" rtlCol="0">
            <a:spAutoFit/>
          </a:bodyPr>
          <a:lstStyle/>
          <a:p>
            <a:r>
              <a:rPr lang="en-US" sz="1000" dirty="0" smtClean="0"/>
              <a:t>B</a:t>
            </a:r>
            <a:endParaRPr lang="en-US" sz="1000" dirty="0"/>
          </a:p>
        </p:txBody>
      </p:sp>
      <p:sp>
        <p:nvSpPr>
          <p:cNvPr id="16" name="TextBox 15"/>
          <p:cNvSpPr txBox="1"/>
          <p:nvPr/>
        </p:nvSpPr>
        <p:spPr>
          <a:xfrm flipH="1">
            <a:off x="2740073" y="5154692"/>
            <a:ext cx="218208" cy="307777"/>
          </a:xfrm>
          <a:prstGeom prst="rect">
            <a:avLst/>
          </a:prstGeom>
          <a:noFill/>
        </p:spPr>
        <p:txBody>
          <a:bodyPr wrap="square" rtlCol="0">
            <a:spAutoFit/>
          </a:bodyPr>
          <a:lstStyle/>
          <a:p>
            <a:pPr algn="r"/>
            <a:r>
              <a:rPr lang="en-US" sz="1400" dirty="0" smtClean="0"/>
              <a:t>B</a:t>
            </a:r>
            <a:endParaRPr lang="en-US" sz="1400" dirty="0"/>
          </a:p>
        </p:txBody>
      </p:sp>
      <p:cxnSp>
        <p:nvCxnSpPr>
          <p:cNvPr id="18" name="Straight Arrow Connector 17"/>
          <p:cNvCxnSpPr>
            <a:stCxn id="11" idx="2"/>
            <a:endCxn id="20" idx="0"/>
          </p:cNvCxnSpPr>
          <p:nvPr/>
        </p:nvCxnSpPr>
        <p:spPr>
          <a:xfrm flipH="1">
            <a:off x="7974634" y="2880117"/>
            <a:ext cx="37853" cy="573806"/>
          </a:xfrm>
          <a:prstGeom prst="straightConnector1">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749599" y="3453923"/>
            <a:ext cx="2450070" cy="738664"/>
          </a:xfrm>
          <a:prstGeom prst="rect">
            <a:avLst/>
          </a:prstGeom>
          <a:noFill/>
        </p:spPr>
        <p:txBody>
          <a:bodyPr wrap="square" rtlCol="0">
            <a:spAutoFit/>
          </a:bodyPr>
          <a:lstStyle/>
          <a:p>
            <a:pPr marL="258763" indent="-258763"/>
            <a:r>
              <a:rPr lang="fr-CH" sz="1400" dirty="0" smtClean="0"/>
              <a:t>1)  Réaction immédiate (min) : amines vasoactives, médiateurs lipidiques</a:t>
            </a:r>
            <a:endParaRPr lang="fr-CH" sz="1400" dirty="0"/>
          </a:p>
        </p:txBody>
      </p:sp>
      <p:cxnSp>
        <p:nvCxnSpPr>
          <p:cNvPr id="21" name="Straight Arrow Connector 17"/>
          <p:cNvCxnSpPr>
            <a:stCxn id="20" idx="2"/>
            <a:endCxn id="28" idx="0"/>
          </p:cNvCxnSpPr>
          <p:nvPr/>
        </p:nvCxnSpPr>
        <p:spPr>
          <a:xfrm>
            <a:off x="7974634" y="4192587"/>
            <a:ext cx="7442" cy="392851"/>
          </a:xfrm>
          <a:prstGeom prst="straightConnector1">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773116" y="4585438"/>
            <a:ext cx="2417919" cy="523220"/>
          </a:xfrm>
          <a:prstGeom prst="rect">
            <a:avLst/>
          </a:prstGeom>
          <a:noFill/>
        </p:spPr>
        <p:txBody>
          <a:bodyPr wrap="square" rtlCol="0">
            <a:spAutoFit/>
          </a:bodyPr>
          <a:lstStyle/>
          <a:p>
            <a:pPr marL="258763" indent="-258763"/>
            <a:r>
              <a:rPr lang="fr-CH" sz="1400" dirty="0" smtClean="0"/>
              <a:t>2)  Phase tardive de la réaction (2-24h): cytokines </a:t>
            </a:r>
            <a:endParaRPr lang="fr-CH" sz="1400" dirty="0"/>
          </a:p>
        </p:txBody>
      </p:sp>
    </p:spTree>
    <p:extLst>
      <p:ext uri="{BB962C8B-B14F-4D97-AF65-F5344CB8AC3E}">
        <p14:creationId xmlns:p14="http://schemas.microsoft.com/office/powerpoint/2010/main" val="3253819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813</TotalTime>
  <Words>2054</Words>
  <Application>Microsoft Office PowerPoint</Application>
  <PresentationFormat>On-screen Show (4:3)</PresentationFormat>
  <Paragraphs>388</Paragraphs>
  <Slides>41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ＭＳ Ｐゴシック</vt:lpstr>
      <vt:lpstr>Arial</vt:lpstr>
      <vt:lpstr>Calibri</vt:lpstr>
      <vt:lpstr>Helvetica</vt:lpstr>
      <vt:lpstr>Wingdings</vt:lpstr>
      <vt:lpstr>Office Theme</vt:lpstr>
      <vt:lpstr>Hypersensibilités</vt:lpstr>
      <vt:lpstr>Sommaire</vt:lpstr>
      <vt:lpstr>Dermatite atopique</vt:lpstr>
      <vt:lpstr>Syndrome de Lyell</vt:lpstr>
      <vt:lpstr>Hypersensibilité (HS) - Définition</vt:lpstr>
      <vt:lpstr>Classes d’hypersensibilités</vt:lpstr>
      <vt:lpstr>Type I: immédiate</vt:lpstr>
      <vt:lpstr>Type I: immédiate</vt:lpstr>
      <vt:lpstr>PowerPoint Presentation</vt:lpstr>
      <vt:lpstr>Timeline</vt:lpstr>
      <vt:lpstr>– Réaction immédiate – Dégranulation des mastocytes</vt:lpstr>
      <vt:lpstr>Phase tardive de la réaction (2-24h)</vt:lpstr>
      <vt:lpstr>Concepts clefs – HS type I</vt:lpstr>
      <vt:lpstr>Manifestations cliniques</vt:lpstr>
      <vt:lpstr>Manifestations cliniques</vt:lpstr>
      <vt:lpstr>Anaphylaxie</vt:lpstr>
      <vt:lpstr>Anaphylaxie</vt:lpstr>
      <vt:lpstr>Epidémiologie des allergies</vt:lpstr>
      <vt:lpstr>Epidémiologie des allergies</vt:lpstr>
      <vt:lpstr>Allergie alimentaire ≠ intolérance</vt:lpstr>
      <vt:lpstr>Allergies chez les enfants</vt:lpstr>
      <vt:lpstr>Exemples de facteurs de risque/protecteurs chez les enfants</vt:lpstr>
      <vt:lpstr>Hypersensibilité immédiate (Type I)</vt:lpstr>
      <vt:lpstr>STOP</vt:lpstr>
      <vt:lpstr>Hypersensibilité - Types II, III &amp; IV -</vt:lpstr>
      <vt:lpstr>Classes d’hypersensibilités</vt:lpstr>
      <vt:lpstr>Type II: hypersensibilité cytotoxique</vt:lpstr>
      <vt:lpstr>Type II: opsonisation et phagocytose</vt:lpstr>
      <vt:lpstr>Type II: inflammation médiée par le Complément et le récepteur Fc</vt:lpstr>
      <vt:lpstr>Type II: interférence fonctionnelle</vt:lpstr>
      <vt:lpstr>Concepts clefs</vt:lpstr>
      <vt:lpstr>Type III: complexes immuns</vt:lpstr>
      <vt:lpstr>PowerPoint Presentation</vt:lpstr>
      <vt:lpstr>PowerPoint Presentation</vt:lpstr>
      <vt:lpstr>Lupus érythémateux disséminé (LED)</vt:lpstr>
      <vt:lpstr>Concepts clefs</vt:lpstr>
      <vt:lpstr>Type IV: retardée</vt:lpstr>
      <vt:lpstr>PowerPoint Presentation</vt:lpstr>
      <vt:lpstr>Exemple clinique – Diabète de type I –</vt:lpstr>
      <vt:lpstr>Mécanismes des réactions HS de type IV  – résumé-</vt:lpstr>
      <vt:lpstr>Hypersensibilités - résumé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Hypersensitivity</dc:title>
  <dc:creator>ap d</dc:creator>
  <cp:lastModifiedBy>Hayward Scherer Cécile</cp:lastModifiedBy>
  <cp:revision>65</cp:revision>
  <dcterms:created xsi:type="dcterms:W3CDTF">2017-07-07T13:48:11Z</dcterms:created>
  <dcterms:modified xsi:type="dcterms:W3CDTF">2018-05-08T09:33:53Z</dcterms:modified>
</cp:coreProperties>
</file>