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97" r:id="rId7"/>
    <p:sldId id="298" r:id="rId8"/>
    <p:sldId id="299" r:id="rId9"/>
    <p:sldId id="263" r:id="rId10"/>
    <p:sldId id="286" r:id="rId11"/>
    <p:sldId id="278" r:id="rId12"/>
    <p:sldId id="288" r:id="rId13"/>
    <p:sldId id="280" r:id="rId14"/>
    <p:sldId id="268" r:id="rId15"/>
    <p:sldId id="295" r:id="rId16"/>
    <p:sldId id="302" r:id="rId17"/>
    <p:sldId id="303" r:id="rId18"/>
    <p:sldId id="301" r:id="rId19"/>
    <p:sldId id="270" r:id="rId20"/>
    <p:sldId id="273" r:id="rId21"/>
    <p:sldId id="274" r:id="rId22"/>
    <p:sldId id="30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BC9"/>
    <a:srgbClr val="FFC000"/>
    <a:srgbClr val="652B5B"/>
    <a:srgbClr val="F9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9" autoAdjust="0"/>
    <p:restoredTop sz="91621" autoAdjust="0"/>
  </p:normalViewPr>
  <p:slideViewPr>
    <p:cSldViewPr snapToGrid="0" snapToObjects="1">
      <p:cViewPr varScale="1">
        <p:scale>
          <a:sx n="117" d="100"/>
          <a:sy n="117" d="100"/>
        </p:scale>
        <p:origin x="12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4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5228F-5E12-2148-BC4D-54A50AAACC37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DD971-B85A-C74C-9BDF-66E1F53DBF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92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 about cortical T cells and AIRE</a:t>
            </a:r>
          </a:p>
          <a:p>
            <a:endParaRPr lang="en-US" dirty="0"/>
          </a:p>
          <a:p>
            <a:r>
              <a:rPr lang="en-US" dirty="0"/>
              <a:t>Very important </a:t>
            </a:r>
            <a:r>
              <a:rPr lang="en-US" dirty="0">
                <a:sym typeface="Wingdings"/>
              </a:rPr>
              <a:t> for e.g. tandem repeats in the insulin promoter</a:t>
            </a:r>
            <a:r>
              <a:rPr lang="en-US" baseline="0" dirty="0">
                <a:sym typeface="Wingdings"/>
              </a:rPr>
              <a:t> is thought to have a </a:t>
            </a:r>
            <a:r>
              <a:rPr lang="en-US" baseline="0" dirty="0" err="1">
                <a:sym typeface="Wingdings"/>
              </a:rPr>
              <a:t>neg</a:t>
            </a:r>
            <a:r>
              <a:rPr lang="en-US" baseline="0" dirty="0">
                <a:sym typeface="Wingdings"/>
              </a:rPr>
              <a:t> impact on the insulin expression in </a:t>
            </a:r>
            <a:r>
              <a:rPr lang="en-US" baseline="0" dirty="0" err="1">
                <a:sym typeface="Wingdings"/>
              </a:rPr>
              <a:t>mTECs</a:t>
            </a:r>
            <a:r>
              <a:rPr lang="en-US" baseline="0" dirty="0">
                <a:sym typeface="Wingdings"/>
              </a:rPr>
              <a:t>  play a role in type I diabetes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DD971-B85A-C74C-9BDF-66E1F53DBF8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78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to have co-stimulation by CD28/B7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DD971-B85A-C74C-9BDF-66E1F53DBF8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69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Mechanisms of immunologic tolerance to self antigens. The principal mechanisms of central and peripheral self-tolerance in T and B cells are illustrated. APC, Antigen-presenting cell.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19DE-1302-9E49-ABA8-23C06067CEA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36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Diabetes type I</a:t>
            </a:r>
          </a:p>
          <a:p>
            <a:r>
              <a:rPr lang="en-US" dirty="0"/>
              <a:t>Pathogenesis of autoimmunity. Autoimmunity results from multiple factors, including susceptibility genes that may interfere with self-tolerance and environmental triggers (such as infections, tissue injury, and inflammation) that promote lymphocyte entry into tissues, activation of self-reactive lymphocytes, and tissue damage.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19DE-1302-9E49-ABA8-23C06067CEA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93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Diabetes type I</a:t>
            </a:r>
          </a:p>
          <a:p>
            <a:r>
              <a:rPr lang="en-US" dirty="0"/>
              <a:t>Pathogenesis of autoimmunity. Autoimmunity results from multiple factors, including susceptibility genes that may interfere with self-tolerance and environmental triggers (such as infections, tissue injury, and inflammation) that promote lymphocyte entry into tissues, activation of self-reactive lymphocytes, and tissue damage.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19DE-1302-9E49-ABA8-23C06067CEA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40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APC</a:t>
            </a:r>
            <a:r>
              <a:rPr lang="en-US" baseline="0" dirty="0"/>
              <a:t> = antigen presenting cell</a:t>
            </a:r>
            <a:endParaRPr lang="en-US" dirty="0"/>
          </a:p>
          <a:p>
            <a:r>
              <a:rPr lang="en-US" dirty="0"/>
              <a:t>Postulated role of infections in autoimmunity. Infections may promote activation of self-reactive lymphocytes by inducing the expression of </a:t>
            </a:r>
            <a:r>
              <a:rPr lang="en-US" dirty="0" err="1"/>
              <a:t>costimulators</a:t>
            </a:r>
            <a:r>
              <a:rPr lang="en-US" dirty="0"/>
              <a:t> </a:t>
            </a:r>
            <a:r>
              <a:rPr lang="en-US" b="1" dirty="0"/>
              <a:t>(A),</a:t>
            </a:r>
            <a:r>
              <a:rPr lang="en-US" dirty="0"/>
              <a:t> or microbial antigens may mimic self antigens and activate self-reactive lymphocytes as a cross-reaction </a:t>
            </a:r>
            <a:r>
              <a:rPr lang="en-US" b="1" dirty="0"/>
              <a:t>(B).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19DE-1302-9E49-ABA8-23C06067CEA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44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Référence</a:t>
            </a:r>
            <a:r>
              <a:rPr lang="en-US" dirty="0"/>
              <a:t>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DD971-B85A-C74C-9BDF-66E1F53DBF8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12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BBBC-66BA-354D-AD96-042724D670EB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6541-A605-DE44-93E9-C0CF936B13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BBBC-66BA-354D-AD96-042724D670EB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6541-A605-DE44-93E9-C0CF936B13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8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BBBC-66BA-354D-AD96-042724D670EB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6541-A605-DE44-93E9-C0CF936B13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7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BBBC-66BA-354D-AD96-042724D670EB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6541-A605-DE44-93E9-C0CF936B13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92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BBBC-66BA-354D-AD96-042724D670EB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6541-A605-DE44-93E9-C0CF936B13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39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BBBC-66BA-354D-AD96-042724D670EB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6541-A605-DE44-93E9-C0CF936B13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7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BBBC-66BA-354D-AD96-042724D670EB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6541-A605-DE44-93E9-C0CF936B13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74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BBBC-66BA-354D-AD96-042724D670EB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6541-A605-DE44-93E9-C0CF936B13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2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BBBC-66BA-354D-AD96-042724D670EB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6541-A605-DE44-93E9-C0CF936B13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7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BBBC-66BA-354D-AD96-042724D670EB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6541-A605-DE44-93E9-C0CF936B13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7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6BBBC-66BA-354D-AD96-042724D670EB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C6541-A605-DE44-93E9-C0CF936B13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58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6BBBC-66BA-354D-AD96-042724D670EB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C6541-A605-DE44-93E9-C0CF936B13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4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fr-CH" dirty="0">
                <a:latin typeface="Helvetica"/>
                <a:cs typeface="Helvetica"/>
              </a:rPr>
              <a:t>Tolérance immunitaire et auto-immunité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42343"/>
            <a:ext cx="6400800" cy="1752600"/>
          </a:xfrm>
        </p:spPr>
        <p:txBody>
          <a:bodyPr>
            <a:normAutofit/>
          </a:bodyPr>
          <a:lstStyle/>
          <a:p>
            <a:endParaRPr lang="en-US" sz="1600" dirty="0">
              <a:latin typeface="Helvetica"/>
              <a:cs typeface="Helvetica"/>
            </a:endParaRPr>
          </a:p>
          <a:p>
            <a:r>
              <a:rPr lang="en-US" sz="1600" dirty="0">
                <a:latin typeface="Helvetica"/>
                <a:cs typeface="Helvetica"/>
              </a:rPr>
              <a:t>Adrian Duval</a:t>
            </a:r>
          </a:p>
          <a:p>
            <a:r>
              <a:rPr lang="en-US" sz="1600" dirty="0" err="1">
                <a:latin typeface="Helvetica"/>
                <a:cs typeface="Helvetica"/>
              </a:rPr>
              <a:t>Adrian.Duval@unil.ch</a:t>
            </a:r>
            <a:endParaRPr lang="en-US" sz="1600" dirty="0">
              <a:latin typeface="Helvetica"/>
              <a:cs typeface="Helvetica"/>
            </a:endParaRPr>
          </a:p>
        </p:txBody>
      </p:sp>
      <p:pic>
        <p:nvPicPr>
          <p:cNvPr id="4" name="Picture 3" descr="EPFL_LOG_RVB-5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700" y="5450115"/>
            <a:ext cx="1986280" cy="96012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FC7B-D8CB-2F42-8718-0E4EC4DEBC6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 descr="Logo_20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15"/>
            <a:ext cx="1398965" cy="98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46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187668" y="1378697"/>
            <a:ext cx="8768663" cy="5185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09336" y="2848458"/>
            <a:ext cx="8768663" cy="37933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546225" y="2444025"/>
            <a:ext cx="7737391" cy="1708564"/>
            <a:chOff x="546225" y="1809109"/>
            <a:chExt cx="7737391" cy="1708564"/>
          </a:xfrm>
        </p:grpSpPr>
        <p:pic>
          <p:nvPicPr>
            <p:cNvPr id="3" name="Image 2" descr="T peripheral tolerance_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081" y="1809109"/>
              <a:ext cx="4104000" cy="170856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46225" y="2417147"/>
              <a:ext cx="1791603" cy="4001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latin typeface="Helvetica"/>
                  <a:cs typeface="Helvetica"/>
                </a:rPr>
                <a:t>Suppression</a:t>
              </a:r>
              <a:endParaRPr lang="fr-FR" sz="20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499081" y="2417146"/>
              <a:ext cx="1784535" cy="400110"/>
            </a:xfrm>
            <a:prstGeom prst="rect">
              <a:avLst/>
            </a:prstGeom>
            <a:solidFill>
              <a:srgbClr val="E6B9B8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latin typeface="Helvetica"/>
                  <a:cs typeface="Helvetica"/>
                </a:rPr>
                <a:t>Apoptose</a:t>
              </a:r>
              <a:endParaRPr lang="fr-FR" sz="20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42848" y="3618615"/>
            <a:ext cx="8175554" cy="1708565"/>
            <a:chOff x="549603" y="3095743"/>
            <a:chExt cx="8175554" cy="1708565"/>
          </a:xfrm>
        </p:grpSpPr>
        <p:pic>
          <p:nvPicPr>
            <p:cNvPr id="4" name="Image 1" descr="T peripheral tolerance_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081" y="3095743"/>
              <a:ext cx="4104000" cy="170856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49603" y="3491064"/>
              <a:ext cx="1788225" cy="400110"/>
            </a:xfrm>
            <a:prstGeom prst="rect">
              <a:avLst/>
            </a:prstGeom>
            <a:solidFill>
              <a:srgbClr val="E6B9B8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latin typeface="Helvetica"/>
                  <a:cs typeface="Helvetica"/>
                </a:rPr>
                <a:t>Anergie</a:t>
              </a:r>
              <a:endParaRPr lang="fr-FR" sz="20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99082" y="3491064"/>
              <a:ext cx="2226075" cy="707886"/>
            </a:xfrm>
            <a:prstGeom prst="rect">
              <a:avLst/>
            </a:prstGeom>
            <a:solidFill>
              <a:srgbClr val="E6B9B8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smtClean="0">
                  <a:latin typeface="Helvetica"/>
                  <a:cs typeface="Helvetica"/>
                </a:rPr>
                <a:t>Absence  </a:t>
              </a:r>
              <a:r>
                <a:rPr lang="fr-FR" sz="2000" dirty="0">
                  <a:latin typeface="Helvetica"/>
                  <a:cs typeface="Helvetica"/>
                </a:rPr>
                <a:t>d’activité</a:t>
              </a:r>
              <a:endParaRPr lang="fr-FR" sz="20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42848" y="4948934"/>
            <a:ext cx="7740768" cy="1708563"/>
            <a:chOff x="542848" y="4668824"/>
            <a:chExt cx="7740768" cy="1708563"/>
          </a:xfrm>
        </p:grpSpPr>
        <p:pic>
          <p:nvPicPr>
            <p:cNvPr id="5" name="Image 2" descr="T peripheral tolerance_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1391" y="4668824"/>
              <a:ext cx="4104000" cy="1708563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987101" y="5919467"/>
              <a:ext cx="1444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latin typeface="Helvetica"/>
                  <a:cs typeface="Helvetica"/>
                </a:rPr>
                <a:t>LT régulateurs</a:t>
              </a:r>
              <a:endParaRPr lang="fr-FR" sz="12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2848" y="5211581"/>
              <a:ext cx="1788225" cy="400110"/>
            </a:xfrm>
            <a:prstGeom prst="rect">
              <a:avLst/>
            </a:prstGeom>
            <a:solidFill>
              <a:srgbClr val="E6B9B8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latin typeface="Helvetica"/>
                  <a:cs typeface="Helvetica"/>
                </a:rPr>
                <a:t>Suppression</a:t>
              </a:r>
              <a:endParaRPr lang="fr-FR" sz="20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495391" y="5211581"/>
              <a:ext cx="1788225" cy="707886"/>
            </a:xfrm>
            <a:prstGeom prst="rect">
              <a:avLst/>
            </a:prstGeom>
            <a:solidFill>
              <a:srgbClr val="E6B9B8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latin typeface="Helvetica"/>
                  <a:cs typeface="Helvetica"/>
                </a:rPr>
                <a:t>Bloc de l’activation</a:t>
              </a:r>
              <a:endParaRPr lang="fr-FR" sz="20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  <p:pic>
        <p:nvPicPr>
          <p:cNvPr id="46" name="Picture 45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7668" y="279213"/>
            <a:ext cx="8768663" cy="1036685"/>
          </a:xfrm>
          <a:prstGeom prst="rect">
            <a:avLst/>
          </a:prstGeom>
          <a:effectLst/>
        </p:spPr>
      </p:pic>
      <p:sp>
        <p:nvSpPr>
          <p:cNvPr id="47" name="Title 1"/>
          <p:cNvSpPr txBox="1">
            <a:spLocks/>
          </p:cNvSpPr>
          <p:nvPr/>
        </p:nvSpPr>
        <p:spPr>
          <a:xfrm>
            <a:off x="457200" y="318804"/>
            <a:ext cx="8229600" cy="7642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000" dirty="0">
                <a:latin typeface="Helvetica"/>
                <a:cs typeface="Helvetica"/>
              </a:rPr>
              <a:t>Tolérance T périphérique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42848" y="1138358"/>
            <a:ext cx="8039790" cy="1710099"/>
            <a:chOff x="542848" y="372724"/>
            <a:chExt cx="8039790" cy="1710099"/>
          </a:xfrm>
        </p:grpSpPr>
        <p:sp>
          <p:nvSpPr>
            <p:cNvPr id="6" name="TextBox 5"/>
            <p:cNvSpPr txBox="1"/>
            <p:nvPr/>
          </p:nvSpPr>
          <p:spPr>
            <a:xfrm>
              <a:off x="542848" y="809840"/>
              <a:ext cx="1791602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latin typeface="Helvetica"/>
                  <a:cs typeface="Helvetica"/>
                </a:rPr>
                <a:t>Réponse normale des LT</a:t>
              </a:r>
              <a:endParaRPr lang="fr-FR" sz="20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391392" y="372724"/>
              <a:ext cx="4104001" cy="1710099"/>
              <a:chOff x="2391390" y="201557"/>
              <a:chExt cx="4518837" cy="1881267"/>
            </a:xfrm>
          </p:grpSpPr>
          <p:pic>
            <p:nvPicPr>
              <p:cNvPr id="2" name="Image 1" descr="T peripheral tolerance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1390" y="201557"/>
                <a:ext cx="4518837" cy="1881267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767106" y="1532110"/>
                <a:ext cx="1051678" cy="304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smtClean="0">
                    <a:latin typeface="Helvetica"/>
                    <a:cs typeface="Helvetica"/>
                  </a:rPr>
                  <a:t>CD86/B7</a:t>
                </a:r>
                <a:endParaRPr lang="fr-FR" sz="1200" dirty="0">
                  <a:solidFill>
                    <a:srgbClr val="FF0000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655655" y="1564836"/>
                <a:ext cx="820691" cy="304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smtClean="0">
                    <a:latin typeface="Helvetica"/>
                    <a:cs typeface="Helvetica"/>
                  </a:rPr>
                  <a:t>CD28</a:t>
                </a:r>
                <a:endParaRPr lang="fr-FR" sz="1200" dirty="0">
                  <a:solidFill>
                    <a:srgbClr val="FF0000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339675" y="568668"/>
                <a:ext cx="7213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>
                    <a:latin typeface="Helvetica"/>
                    <a:cs typeface="Helvetica"/>
                  </a:rPr>
                  <a:t>TCR</a:t>
                </a:r>
                <a:endParaRPr lang="fr-FR" sz="1200" dirty="0">
                  <a:solidFill>
                    <a:srgbClr val="FF0000"/>
                  </a:solidFill>
                  <a:latin typeface="Helvetica"/>
                  <a:cs typeface="Helvetica"/>
                </a:endParaRPr>
              </a:p>
            </p:txBody>
          </p:sp>
          <p:cxnSp>
            <p:nvCxnSpPr>
              <p:cNvPr id="13" name="Straight Connector 12"/>
              <p:cNvCxnSpPr>
                <a:stCxn id="8" idx="0"/>
              </p:cNvCxnSpPr>
              <p:nvPr/>
            </p:nvCxnSpPr>
            <p:spPr>
              <a:xfrm flipV="1">
                <a:off x="3292945" y="1410603"/>
                <a:ext cx="306206" cy="12150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stCxn id="10" idx="0"/>
              </p:cNvCxnSpPr>
              <p:nvPr/>
            </p:nvCxnSpPr>
            <p:spPr>
              <a:xfrm flipH="1" flipV="1">
                <a:off x="3875287" y="1382379"/>
                <a:ext cx="190714" cy="18245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>
                <a:stCxn id="11" idx="2"/>
              </p:cNvCxnSpPr>
              <p:nvPr/>
            </p:nvCxnSpPr>
            <p:spPr>
              <a:xfrm flipH="1">
                <a:off x="3648516" y="845667"/>
                <a:ext cx="51823" cy="116705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6499082" y="809840"/>
              <a:ext cx="2083556" cy="707886"/>
            </a:xfrm>
            <a:prstGeom prst="rect">
              <a:avLst/>
            </a:prstGeom>
            <a:solidFill>
              <a:srgbClr val="D7E4BD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latin typeface="Helvetica"/>
                  <a:cs typeface="Helvetica"/>
                </a:rPr>
                <a:t>LT effecteurs et mémoire</a:t>
              </a:r>
              <a:endParaRPr lang="fr-FR" sz="20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42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668" y="92473"/>
            <a:ext cx="8768663" cy="1036685"/>
          </a:xfrm>
          <a:prstGeom prst="rect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8" y="1027336"/>
            <a:ext cx="7061200" cy="564896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169412"/>
            <a:ext cx="8229600" cy="7642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000" dirty="0">
                <a:latin typeface="Helvetica"/>
                <a:cs typeface="Helvetica"/>
              </a:rPr>
              <a:t>Tolérance B centrale</a:t>
            </a:r>
          </a:p>
        </p:txBody>
      </p:sp>
    </p:spTree>
    <p:extLst>
      <p:ext uri="{BB962C8B-B14F-4D97-AF65-F5344CB8AC3E}">
        <p14:creationId xmlns:p14="http://schemas.microsoft.com/office/powerpoint/2010/main" val="1982528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lide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86" y="1040612"/>
            <a:ext cx="6981702" cy="5817387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668" y="92473"/>
            <a:ext cx="8768663" cy="1036685"/>
          </a:xfrm>
          <a:prstGeom prst="rect">
            <a:avLst/>
          </a:prstGeom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69412"/>
            <a:ext cx="8229600" cy="7642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000" dirty="0">
                <a:latin typeface="Helvetica"/>
                <a:cs typeface="Helvetica"/>
              </a:rPr>
              <a:t>Tolérance B périphérique</a:t>
            </a:r>
          </a:p>
        </p:txBody>
      </p:sp>
    </p:spTree>
    <p:extLst>
      <p:ext uri="{BB962C8B-B14F-4D97-AF65-F5344CB8AC3E}">
        <p14:creationId xmlns:p14="http://schemas.microsoft.com/office/powerpoint/2010/main" val="3615469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/>
          <p:cNvSpPr/>
          <p:nvPr/>
        </p:nvSpPr>
        <p:spPr>
          <a:xfrm>
            <a:off x="4835434" y="-6222"/>
            <a:ext cx="4308566" cy="3013582"/>
          </a:xfrm>
          <a:prstGeom prst="rect">
            <a:avLst/>
          </a:prstGeom>
          <a:solidFill>
            <a:srgbClr val="FAEB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8598" y="4317"/>
            <a:ext cx="4356835" cy="29756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0" name="Rectangle 259"/>
          <p:cNvSpPr/>
          <p:nvPr/>
        </p:nvSpPr>
        <p:spPr>
          <a:xfrm>
            <a:off x="478598" y="2979939"/>
            <a:ext cx="8665402" cy="3878061"/>
          </a:xfrm>
          <a:prstGeom prst="rect">
            <a:avLst/>
          </a:prstGeom>
          <a:solidFill>
            <a:srgbClr val="F9F5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20" y="387279"/>
            <a:ext cx="852775" cy="60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146">
            <a:off x="1243482" y="4118599"/>
            <a:ext cx="1275292" cy="11568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81" y="4606723"/>
            <a:ext cx="868792" cy="6137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740">
            <a:off x="1401542" y="559213"/>
            <a:ext cx="1318718" cy="1312831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283691" y="5287088"/>
            <a:ext cx="516692" cy="658648"/>
            <a:chOff x="2235460" y="5212948"/>
            <a:chExt cx="516692" cy="65864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26747">
              <a:off x="2235460" y="5212948"/>
              <a:ext cx="172704" cy="33821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610" y="5382054"/>
              <a:ext cx="489542" cy="48954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478599" y="4872390"/>
            <a:ext cx="690859" cy="595862"/>
            <a:chOff x="697420" y="4920169"/>
            <a:chExt cx="690859" cy="59586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37986">
              <a:off x="1132821" y="4837415"/>
              <a:ext cx="172704" cy="33821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" y="4973106"/>
              <a:ext cx="542925" cy="542925"/>
            </a:xfrm>
            <a:prstGeom prst="rect">
              <a:avLst/>
            </a:prstGeom>
          </p:spPr>
        </p:pic>
      </p:grpSp>
      <p:grpSp>
        <p:nvGrpSpPr>
          <p:cNvPr id="34" name="Group 97"/>
          <p:cNvGrpSpPr/>
          <p:nvPr/>
        </p:nvGrpSpPr>
        <p:grpSpPr>
          <a:xfrm>
            <a:off x="2016019" y="593522"/>
            <a:ext cx="375539" cy="238955"/>
            <a:chOff x="2057163" y="5550497"/>
            <a:chExt cx="375539" cy="238955"/>
          </a:xfrm>
        </p:grpSpPr>
        <p:pic>
          <p:nvPicPr>
            <p:cNvPr id="35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2081601" y="5526059"/>
              <a:ext cx="238955" cy="287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" name="Oval 35"/>
            <p:cNvSpPr/>
            <p:nvPr/>
          </p:nvSpPr>
          <p:spPr>
            <a:xfrm>
              <a:off x="2321607" y="5608888"/>
              <a:ext cx="111095" cy="12818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39" name="Group 38"/>
          <p:cNvGrpSpPr/>
          <p:nvPr/>
        </p:nvGrpSpPr>
        <p:grpSpPr>
          <a:xfrm rot="18240708">
            <a:off x="2497553" y="342350"/>
            <a:ext cx="516692" cy="658648"/>
            <a:chOff x="2235460" y="5212948"/>
            <a:chExt cx="516692" cy="658648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26747">
              <a:off x="2235460" y="5212948"/>
              <a:ext cx="172704" cy="33821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610" y="5382054"/>
              <a:ext cx="489542" cy="489542"/>
            </a:xfrm>
            <a:prstGeom prst="rect">
              <a:avLst/>
            </a:prstGeom>
          </p:spPr>
        </p:pic>
      </p:grpSp>
      <p:grpSp>
        <p:nvGrpSpPr>
          <p:cNvPr id="42" name="Group 97"/>
          <p:cNvGrpSpPr/>
          <p:nvPr/>
        </p:nvGrpSpPr>
        <p:grpSpPr>
          <a:xfrm rot="4794944">
            <a:off x="2137096" y="1616251"/>
            <a:ext cx="375539" cy="238955"/>
            <a:chOff x="2057163" y="5550497"/>
            <a:chExt cx="375539" cy="238955"/>
          </a:xfrm>
        </p:grpSpPr>
        <p:pic>
          <p:nvPicPr>
            <p:cNvPr id="43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2081601" y="5526059"/>
              <a:ext cx="238955" cy="287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Oval 43"/>
            <p:cNvSpPr/>
            <p:nvPr/>
          </p:nvSpPr>
          <p:spPr>
            <a:xfrm>
              <a:off x="2321607" y="5608888"/>
              <a:ext cx="111095" cy="12818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45" name="Group 44"/>
          <p:cNvGrpSpPr/>
          <p:nvPr/>
        </p:nvGrpSpPr>
        <p:grpSpPr>
          <a:xfrm rot="1329180">
            <a:off x="2220181" y="1935892"/>
            <a:ext cx="516692" cy="658648"/>
            <a:chOff x="2235460" y="5212948"/>
            <a:chExt cx="516692" cy="65864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26747">
              <a:off x="2235460" y="5212948"/>
              <a:ext cx="172704" cy="338212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610" y="5382054"/>
              <a:ext cx="489542" cy="489542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546823" y="1840232"/>
            <a:ext cx="505686" cy="781695"/>
            <a:chOff x="1189705" y="2715006"/>
            <a:chExt cx="459389" cy="704889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2463">
              <a:off x="1321307" y="2715006"/>
              <a:ext cx="171799" cy="34842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14477">
              <a:off x="1181521" y="2952322"/>
              <a:ext cx="475757" cy="459389"/>
            </a:xfrm>
            <a:prstGeom prst="rect">
              <a:avLst/>
            </a:prstGeom>
          </p:spPr>
        </p:pic>
      </p:grpSp>
      <p:grpSp>
        <p:nvGrpSpPr>
          <p:cNvPr id="51" name="Group 97"/>
          <p:cNvGrpSpPr/>
          <p:nvPr/>
        </p:nvGrpSpPr>
        <p:grpSpPr>
          <a:xfrm rot="3954010">
            <a:off x="2030454" y="5049738"/>
            <a:ext cx="375539" cy="238955"/>
            <a:chOff x="2057163" y="5550497"/>
            <a:chExt cx="375539" cy="238955"/>
          </a:xfrm>
        </p:grpSpPr>
        <p:pic>
          <p:nvPicPr>
            <p:cNvPr id="52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2081601" y="5526059"/>
              <a:ext cx="238955" cy="287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3" name="Oval 52"/>
            <p:cNvSpPr/>
            <p:nvPr/>
          </p:nvSpPr>
          <p:spPr>
            <a:xfrm>
              <a:off x="2321607" y="5608888"/>
              <a:ext cx="111095" cy="12818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54" name="Group 97"/>
          <p:cNvGrpSpPr/>
          <p:nvPr/>
        </p:nvGrpSpPr>
        <p:grpSpPr>
          <a:xfrm rot="8016686">
            <a:off x="1058152" y="4611186"/>
            <a:ext cx="375539" cy="238955"/>
            <a:chOff x="2057163" y="5550497"/>
            <a:chExt cx="375539" cy="238955"/>
          </a:xfrm>
        </p:grpSpPr>
        <p:pic>
          <p:nvPicPr>
            <p:cNvPr id="55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2081601" y="5526059"/>
              <a:ext cx="238955" cy="287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6" name="Oval 55"/>
            <p:cNvSpPr/>
            <p:nvPr/>
          </p:nvSpPr>
          <p:spPr>
            <a:xfrm>
              <a:off x="2321607" y="5608888"/>
              <a:ext cx="111095" cy="12818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58" name="Group 97"/>
          <p:cNvGrpSpPr/>
          <p:nvPr/>
        </p:nvGrpSpPr>
        <p:grpSpPr>
          <a:xfrm>
            <a:off x="1986585" y="4040591"/>
            <a:ext cx="375539" cy="238955"/>
            <a:chOff x="2057163" y="5550497"/>
            <a:chExt cx="375539" cy="238955"/>
          </a:xfrm>
        </p:grpSpPr>
        <p:pic>
          <p:nvPicPr>
            <p:cNvPr id="59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2081601" y="5526059"/>
              <a:ext cx="238955" cy="287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" name="Oval 59"/>
            <p:cNvSpPr/>
            <p:nvPr/>
          </p:nvSpPr>
          <p:spPr>
            <a:xfrm>
              <a:off x="2321607" y="5608888"/>
              <a:ext cx="111095" cy="12818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61" name="Group 60"/>
          <p:cNvGrpSpPr/>
          <p:nvPr/>
        </p:nvGrpSpPr>
        <p:grpSpPr>
          <a:xfrm rot="18308665">
            <a:off x="2470499" y="3791201"/>
            <a:ext cx="516692" cy="658648"/>
            <a:chOff x="2235460" y="5212948"/>
            <a:chExt cx="516692" cy="65864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26747">
              <a:off x="2235460" y="5212948"/>
              <a:ext cx="172704" cy="338212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610" y="5382054"/>
              <a:ext cx="489542" cy="489542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 rot="10800000">
            <a:off x="3781511" y="3242572"/>
            <a:ext cx="786149" cy="537681"/>
            <a:chOff x="3731802" y="3713737"/>
            <a:chExt cx="786149" cy="537681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35412">
              <a:off x="3814556" y="3804389"/>
              <a:ext cx="172704" cy="338212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3980270" y="3713737"/>
              <a:ext cx="537681" cy="537681"/>
              <a:chOff x="4342254" y="5818669"/>
              <a:chExt cx="537681" cy="537681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2254" y="5818669"/>
                <a:ext cx="537681" cy="537681"/>
              </a:xfrm>
              <a:prstGeom prst="rect">
                <a:avLst/>
              </a:prstGeom>
            </p:spPr>
          </p:pic>
          <p:sp>
            <p:nvSpPr>
              <p:cNvPr id="13" name="Oval 124"/>
              <p:cNvSpPr>
                <a:spLocks noChangeArrowheads="1"/>
              </p:cNvSpPr>
              <p:nvPr/>
            </p:nvSpPr>
            <p:spPr bwMode="auto">
              <a:xfrm>
                <a:off x="4400026" y="5871610"/>
                <a:ext cx="432900" cy="441254"/>
              </a:xfrm>
              <a:prstGeom prst="ellipse">
                <a:avLst/>
              </a:prstGeom>
              <a:gradFill flip="none" rotWithShape="1">
                <a:gsLst>
                  <a:gs pos="0">
                    <a:srgbClr val="C1C1C1"/>
                  </a:gs>
                  <a:gs pos="82000">
                    <a:schemeClr val="bg2">
                      <a:lumMod val="25000"/>
                    </a:schemeClr>
                  </a:gs>
                  <a:gs pos="67000">
                    <a:schemeClr val="bg2">
                      <a:lumMod val="2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CH"/>
              </a:p>
            </p:txBody>
          </p:sp>
        </p:grpSp>
      </p:grpSp>
      <p:cxnSp>
        <p:nvCxnSpPr>
          <p:cNvPr id="67" name="Straight Arrow Connector 66"/>
          <p:cNvCxnSpPr/>
          <p:nvPr/>
        </p:nvCxnSpPr>
        <p:spPr>
          <a:xfrm>
            <a:off x="3187955" y="688489"/>
            <a:ext cx="59355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093407" y="3587372"/>
            <a:ext cx="493593" cy="4391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3093407" y="4315140"/>
            <a:ext cx="493593" cy="43914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1165167" y="2346252"/>
            <a:ext cx="86732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764976" y="2809185"/>
            <a:ext cx="0" cy="194510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Arc 76"/>
          <p:cNvSpPr/>
          <p:nvPr/>
        </p:nvSpPr>
        <p:spPr>
          <a:xfrm rot="9390189">
            <a:off x="766898" y="4259322"/>
            <a:ext cx="2091650" cy="1881207"/>
          </a:xfrm>
          <a:prstGeom prst="arc">
            <a:avLst>
              <a:gd name="adj1" fmla="val 15674415"/>
              <a:gd name="adj2" fmla="val 0"/>
            </a:avLst>
          </a:prstGeom>
          <a:ln w="12700">
            <a:solidFill>
              <a:srgbClr val="FF0000"/>
            </a:solidFill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/>
          <p:cNvGrpSpPr/>
          <p:nvPr/>
        </p:nvGrpSpPr>
        <p:grpSpPr>
          <a:xfrm>
            <a:off x="1241390" y="5954485"/>
            <a:ext cx="315491" cy="314778"/>
            <a:chOff x="5642272" y="2926080"/>
            <a:chExt cx="537681" cy="496694"/>
          </a:xfrm>
          <a:solidFill>
            <a:schemeClr val="bg1"/>
          </a:solidFill>
        </p:grpSpPr>
        <p:sp>
          <p:nvSpPr>
            <p:cNvPr id="81" name="Oval 80"/>
            <p:cNvSpPr/>
            <p:nvPr/>
          </p:nvSpPr>
          <p:spPr>
            <a:xfrm>
              <a:off x="5642272" y="2926080"/>
              <a:ext cx="537681" cy="496694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5760251" y="3188022"/>
              <a:ext cx="340865" cy="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1" name="Group 230"/>
          <p:cNvGrpSpPr/>
          <p:nvPr/>
        </p:nvGrpSpPr>
        <p:grpSpPr>
          <a:xfrm>
            <a:off x="5648136" y="3779666"/>
            <a:ext cx="930292" cy="893335"/>
            <a:chOff x="5559687" y="3333834"/>
            <a:chExt cx="930292" cy="893335"/>
          </a:xfrm>
        </p:grpSpPr>
        <p:grpSp>
          <p:nvGrpSpPr>
            <p:cNvPr id="97" name="Group 96"/>
            <p:cNvGrpSpPr/>
            <p:nvPr/>
          </p:nvGrpSpPr>
          <p:grpSpPr>
            <a:xfrm>
              <a:off x="5559687" y="3333834"/>
              <a:ext cx="930292" cy="893335"/>
              <a:chOff x="4979319" y="2456214"/>
              <a:chExt cx="1076844" cy="1059658"/>
            </a:xfrm>
          </p:grpSpPr>
          <p:grpSp>
            <p:nvGrpSpPr>
              <p:cNvPr id="92" name="Group 91"/>
              <p:cNvGrpSpPr/>
              <p:nvPr/>
            </p:nvGrpSpPr>
            <p:grpSpPr>
              <a:xfrm rot="15463613">
                <a:off x="4987912" y="2447621"/>
                <a:ext cx="1059658" cy="1076844"/>
                <a:chOff x="5253065" y="877989"/>
                <a:chExt cx="1059658" cy="1076844"/>
              </a:xfrm>
            </p:grpSpPr>
            <p:pic>
              <p:nvPicPr>
                <p:cNvPr id="93" name="Picture 92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627374">
                  <a:off x="5253065" y="1523230"/>
                  <a:ext cx="368159" cy="368159"/>
                </a:xfrm>
                <a:prstGeom prst="rect">
                  <a:avLst/>
                </a:prstGeom>
              </p:spPr>
            </p:pic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6812726">
                  <a:off x="5760105" y="877989"/>
                  <a:ext cx="368159" cy="368159"/>
                </a:xfrm>
                <a:prstGeom prst="rect">
                  <a:avLst/>
                </a:prstGeom>
              </p:spPr>
            </p:pic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3505700">
                  <a:off x="5944564" y="1586674"/>
                  <a:ext cx="368159" cy="368159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2510" y="2621927"/>
                <a:ext cx="677101" cy="677101"/>
              </a:xfrm>
              <a:prstGeom prst="rect">
                <a:avLst/>
              </a:prstGeom>
            </p:spPr>
          </p:pic>
        </p:grpSp>
        <p:sp>
          <p:nvSpPr>
            <p:cNvPr id="226" name="TextBox 225"/>
            <p:cNvSpPr txBox="1"/>
            <p:nvPr/>
          </p:nvSpPr>
          <p:spPr>
            <a:xfrm>
              <a:off x="5943783" y="3611724"/>
              <a:ext cx="287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Helvetica"/>
                  <a:cs typeface="Helvetica"/>
                </a:rPr>
                <a:t>B</a:t>
              </a:r>
              <a:endParaRPr lang="en-US" sz="1200" dirty="0">
                <a:solidFill>
                  <a:srgbClr val="C00000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7302128" y="3759217"/>
            <a:ext cx="942799" cy="977676"/>
            <a:chOff x="7357520" y="3217081"/>
            <a:chExt cx="942799" cy="977676"/>
          </a:xfrm>
        </p:grpSpPr>
        <p:grpSp>
          <p:nvGrpSpPr>
            <p:cNvPr id="105" name="Group 104"/>
            <p:cNvGrpSpPr/>
            <p:nvPr/>
          </p:nvGrpSpPr>
          <p:grpSpPr>
            <a:xfrm>
              <a:off x="7357520" y="3217081"/>
              <a:ext cx="942799" cy="977676"/>
              <a:chOff x="6947767" y="2460075"/>
              <a:chExt cx="1051922" cy="1059658"/>
            </a:xfrm>
          </p:grpSpPr>
          <p:grpSp>
            <p:nvGrpSpPr>
              <p:cNvPr id="100" name="Group 99"/>
              <p:cNvGrpSpPr/>
              <p:nvPr/>
            </p:nvGrpSpPr>
            <p:grpSpPr>
              <a:xfrm rot="15463613">
                <a:off x="6943899" y="2463943"/>
                <a:ext cx="1059658" cy="1051922"/>
                <a:chOff x="5253065" y="902911"/>
                <a:chExt cx="1059658" cy="1051922"/>
              </a:xfrm>
            </p:grpSpPr>
            <p:pic>
              <p:nvPicPr>
                <p:cNvPr id="102" name="Picture 101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627374">
                  <a:off x="5253065" y="1523230"/>
                  <a:ext cx="368159" cy="368159"/>
                </a:xfrm>
                <a:prstGeom prst="rect">
                  <a:avLst/>
                </a:prstGeom>
              </p:spPr>
            </p:pic>
            <p:pic>
              <p:nvPicPr>
                <p:cNvPr id="103" name="Picture 102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6812726">
                  <a:off x="5754839" y="902911"/>
                  <a:ext cx="368159" cy="368159"/>
                </a:xfrm>
                <a:prstGeom prst="rect">
                  <a:avLst/>
                </a:prstGeom>
              </p:spPr>
            </p:pic>
            <p:pic>
              <p:nvPicPr>
                <p:cNvPr id="104" name="Picture 103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3505700">
                  <a:off x="5944564" y="1586674"/>
                  <a:ext cx="368159" cy="368159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9675" y="2640439"/>
                <a:ext cx="658589" cy="658589"/>
              </a:xfrm>
              <a:prstGeom prst="rect">
                <a:avLst/>
              </a:prstGeom>
            </p:spPr>
          </p:pic>
        </p:grpSp>
        <p:sp>
          <p:nvSpPr>
            <p:cNvPr id="227" name="TextBox 226"/>
            <p:cNvSpPr txBox="1"/>
            <p:nvPr/>
          </p:nvSpPr>
          <p:spPr>
            <a:xfrm>
              <a:off x="7784492" y="3544429"/>
              <a:ext cx="287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29" name="Straight Arrow Connector 228"/>
          <p:cNvCxnSpPr/>
          <p:nvPr/>
        </p:nvCxnSpPr>
        <p:spPr>
          <a:xfrm>
            <a:off x="7242953" y="1441239"/>
            <a:ext cx="615848" cy="63786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3" name="TextBox 232"/>
          <p:cNvSpPr txBox="1"/>
          <p:nvPr/>
        </p:nvSpPr>
        <p:spPr>
          <a:xfrm>
            <a:off x="3658717" y="5182366"/>
            <a:ext cx="943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400" dirty="0">
                <a:latin typeface="Helvetica"/>
                <a:cs typeface="Helvetica"/>
              </a:rPr>
              <a:t>Apoptose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5158206" y="1221280"/>
            <a:ext cx="138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>
                <a:latin typeface="Helvetica"/>
                <a:cs typeface="Helvetica"/>
              </a:rPr>
              <a:t>Modifications des récepteurs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3020247" y="344136"/>
            <a:ext cx="943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latin typeface="Helvetica"/>
                <a:cs typeface="Helvetica"/>
              </a:rPr>
              <a:t>Apoptose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8231004" y="4116082"/>
            <a:ext cx="749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Anergie</a:t>
            </a:r>
          </a:p>
        </p:txBody>
      </p:sp>
      <p:sp>
        <p:nvSpPr>
          <p:cNvPr id="237" name="TextBox 236"/>
          <p:cNvSpPr txBox="1"/>
          <p:nvPr/>
        </p:nvSpPr>
        <p:spPr>
          <a:xfrm>
            <a:off x="3669300" y="3791205"/>
            <a:ext cx="80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latin typeface="Helvetica"/>
                <a:cs typeface="Helvetica"/>
              </a:rPr>
              <a:t>Anergie</a:t>
            </a:r>
          </a:p>
        </p:txBody>
      </p:sp>
      <p:cxnSp>
        <p:nvCxnSpPr>
          <p:cNvPr id="238" name="Straight Arrow Connector 237"/>
          <p:cNvCxnSpPr/>
          <p:nvPr/>
        </p:nvCxnSpPr>
        <p:spPr>
          <a:xfrm>
            <a:off x="6576428" y="4188260"/>
            <a:ext cx="59355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9" name="TextBox 238"/>
          <p:cNvSpPr txBox="1"/>
          <p:nvPr/>
        </p:nvSpPr>
        <p:spPr>
          <a:xfrm>
            <a:off x="7357133" y="1287350"/>
            <a:ext cx="943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latin typeface="Helvetica"/>
                <a:cs typeface="Helvetica"/>
              </a:rPr>
              <a:t>Apoptose</a:t>
            </a:r>
          </a:p>
        </p:txBody>
      </p:sp>
      <p:sp>
        <p:nvSpPr>
          <p:cNvPr id="241" name="TextBox 240"/>
          <p:cNvSpPr txBox="1"/>
          <p:nvPr/>
        </p:nvSpPr>
        <p:spPr>
          <a:xfrm>
            <a:off x="933781" y="2378991"/>
            <a:ext cx="1438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400" dirty="0" smtClean="0">
                <a:latin typeface="Helvetica"/>
                <a:cs typeface="Helvetica"/>
              </a:rPr>
              <a:t>Développement</a:t>
            </a:r>
            <a:endParaRPr lang="fr-CH" sz="1400" dirty="0">
              <a:latin typeface="Helvetica"/>
              <a:cs typeface="Helvetica"/>
            </a:endParaRPr>
          </a:p>
          <a:p>
            <a:pPr algn="ctr"/>
            <a:r>
              <a:rPr lang="fr-CH" sz="1400" dirty="0">
                <a:latin typeface="Helvetica"/>
                <a:cs typeface="Helvetica"/>
              </a:rPr>
              <a:t>des Treg</a:t>
            </a:r>
          </a:p>
        </p:txBody>
      </p:sp>
      <p:sp>
        <p:nvSpPr>
          <p:cNvPr id="242" name="TextBox 241"/>
          <p:cNvSpPr txBox="1"/>
          <p:nvPr/>
        </p:nvSpPr>
        <p:spPr>
          <a:xfrm>
            <a:off x="2699995" y="562798"/>
            <a:ext cx="287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2319316" y="2208631"/>
            <a:ext cx="287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566368" y="2221817"/>
            <a:ext cx="494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Helvetica"/>
                <a:cs typeface="Helvetica"/>
              </a:rPr>
              <a:t>Treg</a:t>
            </a:r>
            <a:endParaRPr lang="en-US" sz="12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520173" y="5080176"/>
            <a:ext cx="494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Helvetica"/>
                <a:cs typeface="Helvetica"/>
              </a:rPr>
              <a:t>Treg</a:t>
            </a:r>
            <a:endParaRPr lang="en-US" sz="12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2673447" y="4026516"/>
            <a:ext cx="287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2412687" y="5576989"/>
            <a:ext cx="287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1881504" y="109436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CPA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1658600" y="4601394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CPA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3888479" y="3388867"/>
            <a:ext cx="287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8" name="Group 267"/>
          <p:cNvGrpSpPr/>
          <p:nvPr/>
        </p:nvGrpSpPr>
        <p:grpSpPr>
          <a:xfrm>
            <a:off x="5754148" y="-18674"/>
            <a:ext cx="2649825" cy="682968"/>
            <a:chOff x="2772335" y="1504773"/>
            <a:chExt cx="3177302" cy="902226"/>
          </a:xfrm>
        </p:grpSpPr>
        <p:grpSp>
          <p:nvGrpSpPr>
            <p:cNvPr id="367" name="Group 366"/>
            <p:cNvGrpSpPr/>
            <p:nvPr/>
          </p:nvGrpSpPr>
          <p:grpSpPr>
            <a:xfrm>
              <a:off x="3183639" y="1535145"/>
              <a:ext cx="2424407" cy="871854"/>
              <a:chOff x="3404856" y="1549481"/>
              <a:chExt cx="2424407" cy="871854"/>
            </a:xfrm>
          </p:grpSpPr>
          <p:cxnSp>
            <p:nvCxnSpPr>
              <p:cNvPr id="369" name="Straight Connector 368"/>
              <p:cNvCxnSpPr/>
              <p:nvPr/>
            </p:nvCxnSpPr>
            <p:spPr>
              <a:xfrm rot="836921">
                <a:off x="3618108" y="1979318"/>
                <a:ext cx="0" cy="247657"/>
              </a:xfrm>
              <a:prstGeom prst="lin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" name="Oval 369"/>
              <p:cNvSpPr>
                <a:spLocks noChangeAspect="1"/>
              </p:cNvSpPr>
              <p:nvPr/>
            </p:nvSpPr>
            <p:spPr>
              <a:xfrm rot="836921" flipV="1">
                <a:off x="3533240" y="2219686"/>
                <a:ext cx="84232" cy="93600"/>
              </a:xfrm>
              <a:prstGeom prst="ellips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1" name="Straight Connector 370"/>
              <p:cNvCxnSpPr/>
              <p:nvPr/>
            </p:nvCxnSpPr>
            <p:spPr>
              <a:xfrm rot="20690759">
                <a:off x="5215759" y="2051436"/>
                <a:ext cx="0" cy="247657"/>
              </a:xfrm>
              <a:prstGeom prst="lin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2" name="Oval 371"/>
              <p:cNvSpPr>
                <a:spLocks noChangeAspect="1"/>
              </p:cNvSpPr>
              <p:nvPr/>
            </p:nvSpPr>
            <p:spPr>
              <a:xfrm rot="20690759" flipV="1">
                <a:off x="5209044" y="2294385"/>
                <a:ext cx="93600" cy="93600"/>
              </a:xfrm>
              <a:prstGeom prst="ellips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3" name="Straight Connector 372"/>
              <p:cNvCxnSpPr/>
              <p:nvPr/>
            </p:nvCxnSpPr>
            <p:spPr>
              <a:xfrm rot="21382056">
                <a:off x="4785841" y="2059301"/>
                <a:ext cx="0" cy="247657"/>
              </a:xfrm>
              <a:prstGeom prst="lin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Oval 373"/>
              <p:cNvSpPr>
                <a:spLocks noChangeAspect="1"/>
              </p:cNvSpPr>
              <p:nvPr/>
            </p:nvSpPr>
            <p:spPr>
              <a:xfrm rot="21382056" flipV="1">
                <a:off x="4745177" y="2306912"/>
                <a:ext cx="93600" cy="93600"/>
              </a:xfrm>
              <a:prstGeom prst="ellips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5" name="Straight Connector 374"/>
              <p:cNvCxnSpPr/>
              <p:nvPr/>
            </p:nvCxnSpPr>
            <p:spPr>
              <a:xfrm rot="21280621">
                <a:off x="5003785" y="2058895"/>
                <a:ext cx="0" cy="247657"/>
              </a:xfrm>
              <a:prstGeom prst="lin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6" name="Oval 375"/>
              <p:cNvSpPr>
                <a:spLocks noChangeAspect="1"/>
              </p:cNvSpPr>
              <p:nvPr/>
            </p:nvSpPr>
            <p:spPr>
              <a:xfrm rot="21280621" flipV="1">
                <a:off x="4968151" y="2306252"/>
                <a:ext cx="93600" cy="93600"/>
              </a:xfrm>
              <a:prstGeom prst="ellips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7" name="Straight Connector 376"/>
              <p:cNvCxnSpPr/>
              <p:nvPr/>
            </p:nvCxnSpPr>
            <p:spPr>
              <a:xfrm rot="20475202">
                <a:off x="5435735" y="2049452"/>
                <a:ext cx="0" cy="247657"/>
              </a:xfrm>
              <a:prstGeom prst="lin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8" name="Oval 377"/>
              <p:cNvSpPr>
                <a:spLocks noChangeAspect="1"/>
              </p:cNvSpPr>
              <p:nvPr/>
            </p:nvSpPr>
            <p:spPr>
              <a:xfrm rot="20475202" flipV="1">
                <a:off x="5439338" y="2289562"/>
                <a:ext cx="93600" cy="93600"/>
              </a:xfrm>
              <a:prstGeom prst="ellips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9" name="Straight Connector 378"/>
              <p:cNvCxnSpPr/>
              <p:nvPr/>
            </p:nvCxnSpPr>
            <p:spPr>
              <a:xfrm>
                <a:off x="4366556" y="2066184"/>
                <a:ext cx="0" cy="247657"/>
              </a:xfrm>
              <a:prstGeom prst="lin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0" name="Oval 379"/>
              <p:cNvSpPr>
                <a:spLocks noChangeAspect="1"/>
              </p:cNvSpPr>
              <p:nvPr/>
            </p:nvSpPr>
            <p:spPr>
              <a:xfrm flipV="1">
                <a:off x="4315072" y="2313842"/>
                <a:ext cx="93600" cy="93600"/>
              </a:xfrm>
              <a:prstGeom prst="ellips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1" name="Straight Connector 380"/>
              <p:cNvCxnSpPr/>
              <p:nvPr/>
            </p:nvCxnSpPr>
            <p:spPr>
              <a:xfrm rot="836921">
                <a:off x="4001363" y="2050638"/>
                <a:ext cx="0" cy="247657"/>
              </a:xfrm>
              <a:prstGeom prst="lin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2" name="Oval 381"/>
              <p:cNvSpPr>
                <a:spLocks noChangeAspect="1"/>
              </p:cNvSpPr>
              <p:nvPr/>
            </p:nvSpPr>
            <p:spPr>
              <a:xfrm rot="836921" flipV="1">
                <a:off x="3909024" y="2291009"/>
                <a:ext cx="84232" cy="93600"/>
              </a:xfrm>
              <a:prstGeom prst="ellips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3" name="Straight Connector 382"/>
              <p:cNvCxnSpPr/>
              <p:nvPr/>
            </p:nvCxnSpPr>
            <p:spPr>
              <a:xfrm rot="443940">
                <a:off x="4199158" y="2066660"/>
                <a:ext cx="0" cy="247657"/>
              </a:xfrm>
              <a:prstGeom prst="lin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4" name="Oval 383"/>
              <p:cNvSpPr>
                <a:spLocks noChangeAspect="1"/>
              </p:cNvSpPr>
              <p:nvPr/>
            </p:nvSpPr>
            <p:spPr>
              <a:xfrm rot="443940" flipV="1">
                <a:off x="4125740" y="2312294"/>
                <a:ext cx="93600" cy="93600"/>
              </a:xfrm>
              <a:prstGeom prst="ellips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5" name="Straight Connector 384"/>
              <p:cNvCxnSpPr/>
              <p:nvPr/>
            </p:nvCxnSpPr>
            <p:spPr>
              <a:xfrm>
                <a:off x="4601511" y="2059585"/>
                <a:ext cx="0" cy="247657"/>
              </a:xfrm>
              <a:prstGeom prst="lin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6" name="Oval 385"/>
              <p:cNvSpPr>
                <a:spLocks noChangeAspect="1"/>
              </p:cNvSpPr>
              <p:nvPr/>
            </p:nvSpPr>
            <p:spPr>
              <a:xfrm flipV="1">
                <a:off x="4550027" y="2307243"/>
                <a:ext cx="93600" cy="93600"/>
              </a:xfrm>
              <a:prstGeom prst="ellips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7" name="Straight Connector 386"/>
              <p:cNvCxnSpPr/>
              <p:nvPr/>
            </p:nvCxnSpPr>
            <p:spPr>
              <a:xfrm rot="836921">
                <a:off x="3789558" y="2010811"/>
                <a:ext cx="0" cy="247657"/>
              </a:xfrm>
              <a:prstGeom prst="lin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8" name="Oval 387"/>
              <p:cNvSpPr>
                <a:spLocks noChangeAspect="1"/>
              </p:cNvSpPr>
              <p:nvPr/>
            </p:nvSpPr>
            <p:spPr>
              <a:xfrm rot="836921" flipV="1">
                <a:off x="3704690" y="2251179"/>
                <a:ext cx="84232" cy="93600"/>
              </a:xfrm>
              <a:prstGeom prst="ellips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9" name="Straight Connector 388"/>
              <p:cNvCxnSpPr/>
              <p:nvPr/>
            </p:nvCxnSpPr>
            <p:spPr>
              <a:xfrm rot="20475202">
                <a:off x="5645934" y="2006236"/>
                <a:ext cx="0" cy="247657"/>
              </a:xfrm>
              <a:prstGeom prst="lin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0" name="Oval 389"/>
              <p:cNvSpPr>
                <a:spLocks noChangeAspect="1"/>
              </p:cNvSpPr>
              <p:nvPr/>
            </p:nvSpPr>
            <p:spPr>
              <a:xfrm rot="20475202" flipV="1">
                <a:off x="5649537" y="2246346"/>
                <a:ext cx="93600" cy="93600"/>
              </a:xfrm>
              <a:prstGeom prst="ellipse">
                <a:avLst/>
              </a:prstGeom>
              <a:solidFill>
                <a:srgbClr val="FE9900"/>
              </a:solidFill>
              <a:ln>
                <a:solidFill>
                  <a:srgbClr val="FE99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1" name="Picture 390" descr="Surface_Cell Generique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404856" y="1549481"/>
                <a:ext cx="2424407" cy="871854"/>
              </a:xfrm>
              <a:prstGeom prst="rect">
                <a:avLst/>
              </a:prstGeom>
            </p:spPr>
          </p:pic>
        </p:grpSp>
        <p:sp>
          <p:nvSpPr>
            <p:cNvPr id="368" name="TextBox 367"/>
            <p:cNvSpPr txBox="1"/>
            <p:nvPr/>
          </p:nvSpPr>
          <p:spPr>
            <a:xfrm>
              <a:off x="2772335" y="1504773"/>
              <a:ext cx="3177302" cy="569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100" b="1" dirty="0">
                  <a:latin typeface="Helvetica"/>
                  <a:cs typeface="Helvetica"/>
                </a:rPr>
                <a:t>Séries d’antigènes </a:t>
              </a:r>
              <a:r>
                <a:rPr lang="fr-CH" sz="1100" b="1" dirty="0" smtClean="0">
                  <a:latin typeface="Helvetica"/>
                  <a:cs typeface="Helvetica"/>
                </a:rPr>
                <a:t>multivalents </a:t>
              </a:r>
              <a:r>
                <a:rPr lang="fr-CH" sz="1100" b="1" dirty="0">
                  <a:latin typeface="Helvetica"/>
                  <a:cs typeface="Helvetica"/>
                </a:rPr>
                <a:t>sur les cellules de la moelle osseuse</a:t>
              </a:r>
            </a:p>
          </p:txBody>
        </p:sp>
      </p:grpSp>
      <p:sp>
        <p:nvSpPr>
          <p:cNvPr id="269" name="TextBox 268"/>
          <p:cNvSpPr txBox="1"/>
          <p:nvPr/>
        </p:nvSpPr>
        <p:spPr>
          <a:xfrm>
            <a:off x="679396" y="701657"/>
            <a:ext cx="8312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>
                <a:latin typeface="Helvetica"/>
                <a:cs typeface="Helvetica"/>
              </a:rPr>
              <a:t>IgM auto-réactif</a:t>
            </a:r>
          </a:p>
        </p:txBody>
      </p:sp>
      <p:grpSp>
        <p:nvGrpSpPr>
          <p:cNvPr id="271" name="Group 270"/>
          <p:cNvGrpSpPr/>
          <p:nvPr/>
        </p:nvGrpSpPr>
        <p:grpSpPr>
          <a:xfrm>
            <a:off x="7615547" y="2153838"/>
            <a:ext cx="916276" cy="663367"/>
            <a:chOff x="2222500" y="4767263"/>
            <a:chExt cx="2019300" cy="1495425"/>
          </a:xfrm>
        </p:grpSpPr>
        <p:sp>
          <p:nvSpPr>
            <p:cNvPr id="358" name="Freeform 169"/>
            <p:cNvSpPr>
              <a:spLocks/>
            </p:cNvSpPr>
            <p:nvPr/>
          </p:nvSpPr>
          <p:spPr bwMode="auto">
            <a:xfrm>
              <a:off x="2312988" y="4767263"/>
              <a:ext cx="1879600" cy="1371600"/>
            </a:xfrm>
            <a:custGeom>
              <a:avLst/>
              <a:gdLst>
                <a:gd name="T0" fmla="*/ 931 w 1184"/>
                <a:gd name="T1" fmla="*/ 69 h 864"/>
                <a:gd name="T2" fmla="*/ 793 w 1184"/>
                <a:gd name="T3" fmla="*/ 93 h 864"/>
                <a:gd name="T4" fmla="*/ 685 w 1184"/>
                <a:gd name="T5" fmla="*/ 51 h 864"/>
                <a:gd name="T6" fmla="*/ 535 w 1184"/>
                <a:gd name="T7" fmla="*/ 33 h 864"/>
                <a:gd name="T8" fmla="*/ 421 w 1184"/>
                <a:gd name="T9" fmla="*/ 75 h 864"/>
                <a:gd name="T10" fmla="*/ 337 w 1184"/>
                <a:gd name="T11" fmla="*/ 231 h 864"/>
                <a:gd name="T12" fmla="*/ 259 w 1184"/>
                <a:gd name="T13" fmla="*/ 243 h 864"/>
                <a:gd name="T14" fmla="*/ 37 w 1184"/>
                <a:gd name="T15" fmla="*/ 225 h 864"/>
                <a:gd name="T16" fmla="*/ 109 w 1184"/>
                <a:gd name="T17" fmla="*/ 315 h 864"/>
                <a:gd name="T18" fmla="*/ 253 w 1184"/>
                <a:gd name="T19" fmla="*/ 363 h 864"/>
                <a:gd name="T20" fmla="*/ 187 w 1184"/>
                <a:gd name="T21" fmla="*/ 465 h 864"/>
                <a:gd name="T22" fmla="*/ 1 w 1184"/>
                <a:gd name="T23" fmla="*/ 543 h 864"/>
                <a:gd name="T24" fmla="*/ 187 w 1184"/>
                <a:gd name="T25" fmla="*/ 585 h 864"/>
                <a:gd name="T26" fmla="*/ 355 w 1184"/>
                <a:gd name="T27" fmla="*/ 561 h 864"/>
                <a:gd name="T28" fmla="*/ 367 w 1184"/>
                <a:gd name="T29" fmla="*/ 789 h 864"/>
                <a:gd name="T30" fmla="*/ 421 w 1184"/>
                <a:gd name="T31" fmla="*/ 843 h 864"/>
                <a:gd name="T32" fmla="*/ 541 w 1184"/>
                <a:gd name="T33" fmla="*/ 627 h 864"/>
                <a:gd name="T34" fmla="*/ 661 w 1184"/>
                <a:gd name="T35" fmla="*/ 585 h 864"/>
                <a:gd name="T36" fmla="*/ 667 w 1184"/>
                <a:gd name="T37" fmla="*/ 729 h 864"/>
                <a:gd name="T38" fmla="*/ 865 w 1184"/>
                <a:gd name="T39" fmla="*/ 765 h 864"/>
                <a:gd name="T40" fmla="*/ 877 w 1184"/>
                <a:gd name="T41" fmla="*/ 663 h 864"/>
                <a:gd name="T42" fmla="*/ 829 w 1184"/>
                <a:gd name="T43" fmla="*/ 543 h 864"/>
                <a:gd name="T44" fmla="*/ 931 w 1184"/>
                <a:gd name="T45" fmla="*/ 621 h 864"/>
                <a:gd name="T46" fmla="*/ 1081 w 1184"/>
                <a:gd name="T47" fmla="*/ 627 h 864"/>
                <a:gd name="T48" fmla="*/ 943 w 1184"/>
                <a:gd name="T49" fmla="*/ 579 h 864"/>
                <a:gd name="T50" fmla="*/ 1033 w 1184"/>
                <a:gd name="T51" fmla="*/ 459 h 864"/>
                <a:gd name="T52" fmla="*/ 1159 w 1184"/>
                <a:gd name="T53" fmla="*/ 387 h 864"/>
                <a:gd name="T54" fmla="*/ 1117 w 1184"/>
                <a:gd name="T55" fmla="*/ 255 h 864"/>
                <a:gd name="T56" fmla="*/ 1045 w 1184"/>
                <a:gd name="T57" fmla="*/ 315 h 864"/>
                <a:gd name="T58" fmla="*/ 973 w 1184"/>
                <a:gd name="T59" fmla="*/ 255 h 864"/>
                <a:gd name="T60" fmla="*/ 1033 w 1184"/>
                <a:gd name="T61" fmla="*/ 165 h 864"/>
                <a:gd name="T62" fmla="*/ 1009 w 1184"/>
                <a:gd name="T63" fmla="*/ 75 h 8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84"/>
                <a:gd name="T97" fmla="*/ 0 h 864"/>
                <a:gd name="T98" fmla="*/ 1184 w 1184"/>
                <a:gd name="T99" fmla="*/ 864 h 8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84" h="864">
                  <a:moveTo>
                    <a:pt x="1009" y="75"/>
                  </a:moveTo>
                  <a:cubicBezTo>
                    <a:pt x="992" y="68"/>
                    <a:pt x="958" y="65"/>
                    <a:pt x="931" y="69"/>
                  </a:cubicBezTo>
                  <a:cubicBezTo>
                    <a:pt x="904" y="73"/>
                    <a:pt x="870" y="95"/>
                    <a:pt x="847" y="99"/>
                  </a:cubicBezTo>
                  <a:cubicBezTo>
                    <a:pt x="824" y="103"/>
                    <a:pt x="814" y="104"/>
                    <a:pt x="793" y="93"/>
                  </a:cubicBezTo>
                  <a:cubicBezTo>
                    <a:pt x="772" y="82"/>
                    <a:pt x="739" y="40"/>
                    <a:pt x="721" y="33"/>
                  </a:cubicBezTo>
                  <a:cubicBezTo>
                    <a:pt x="703" y="26"/>
                    <a:pt x="701" y="56"/>
                    <a:pt x="685" y="51"/>
                  </a:cubicBezTo>
                  <a:cubicBezTo>
                    <a:pt x="669" y="46"/>
                    <a:pt x="650" y="6"/>
                    <a:pt x="625" y="3"/>
                  </a:cubicBezTo>
                  <a:cubicBezTo>
                    <a:pt x="600" y="0"/>
                    <a:pt x="557" y="22"/>
                    <a:pt x="535" y="33"/>
                  </a:cubicBezTo>
                  <a:cubicBezTo>
                    <a:pt x="513" y="44"/>
                    <a:pt x="512" y="62"/>
                    <a:pt x="493" y="69"/>
                  </a:cubicBezTo>
                  <a:cubicBezTo>
                    <a:pt x="474" y="76"/>
                    <a:pt x="447" y="67"/>
                    <a:pt x="421" y="75"/>
                  </a:cubicBezTo>
                  <a:cubicBezTo>
                    <a:pt x="395" y="83"/>
                    <a:pt x="351" y="91"/>
                    <a:pt x="337" y="117"/>
                  </a:cubicBezTo>
                  <a:cubicBezTo>
                    <a:pt x="323" y="143"/>
                    <a:pt x="338" y="202"/>
                    <a:pt x="337" y="231"/>
                  </a:cubicBezTo>
                  <a:cubicBezTo>
                    <a:pt x="336" y="260"/>
                    <a:pt x="344" y="289"/>
                    <a:pt x="331" y="291"/>
                  </a:cubicBezTo>
                  <a:cubicBezTo>
                    <a:pt x="318" y="293"/>
                    <a:pt x="294" y="257"/>
                    <a:pt x="259" y="243"/>
                  </a:cubicBezTo>
                  <a:cubicBezTo>
                    <a:pt x="224" y="229"/>
                    <a:pt x="158" y="210"/>
                    <a:pt x="121" y="207"/>
                  </a:cubicBezTo>
                  <a:cubicBezTo>
                    <a:pt x="84" y="204"/>
                    <a:pt x="52" y="213"/>
                    <a:pt x="37" y="225"/>
                  </a:cubicBezTo>
                  <a:cubicBezTo>
                    <a:pt x="22" y="237"/>
                    <a:pt x="19" y="264"/>
                    <a:pt x="31" y="279"/>
                  </a:cubicBezTo>
                  <a:cubicBezTo>
                    <a:pt x="43" y="294"/>
                    <a:pt x="82" y="303"/>
                    <a:pt x="109" y="315"/>
                  </a:cubicBezTo>
                  <a:cubicBezTo>
                    <a:pt x="136" y="327"/>
                    <a:pt x="169" y="343"/>
                    <a:pt x="193" y="351"/>
                  </a:cubicBezTo>
                  <a:cubicBezTo>
                    <a:pt x="217" y="359"/>
                    <a:pt x="240" y="352"/>
                    <a:pt x="253" y="363"/>
                  </a:cubicBezTo>
                  <a:cubicBezTo>
                    <a:pt x="266" y="374"/>
                    <a:pt x="282" y="400"/>
                    <a:pt x="271" y="417"/>
                  </a:cubicBezTo>
                  <a:cubicBezTo>
                    <a:pt x="260" y="434"/>
                    <a:pt x="222" y="452"/>
                    <a:pt x="187" y="465"/>
                  </a:cubicBezTo>
                  <a:cubicBezTo>
                    <a:pt x="152" y="478"/>
                    <a:pt x="92" y="482"/>
                    <a:pt x="61" y="495"/>
                  </a:cubicBezTo>
                  <a:cubicBezTo>
                    <a:pt x="30" y="508"/>
                    <a:pt x="0" y="527"/>
                    <a:pt x="1" y="543"/>
                  </a:cubicBezTo>
                  <a:cubicBezTo>
                    <a:pt x="2" y="559"/>
                    <a:pt x="36" y="584"/>
                    <a:pt x="67" y="591"/>
                  </a:cubicBezTo>
                  <a:cubicBezTo>
                    <a:pt x="98" y="598"/>
                    <a:pt x="150" y="590"/>
                    <a:pt x="187" y="585"/>
                  </a:cubicBezTo>
                  <a:cubicBezTo>
                    <a:pt x="224" y="580"/>
                    <a:pt x="261" y="565"/>
                    <a:pt x="289" y="561"/>
                  </a:cubicBezTo>
                  <a:cubicBezTo>
                    <a:pt x="317" y="557"/>
                    <a:pt x="341" y="540"/>
                    <a:pt x="355" y="561"/>
                  </a:cubicBezTo>
                  <a:cubicBezTo>
                    <a:pt x="369" y="582"/>
                    <a:pt x="371" y="649"/>
                    <a:pt x="373" y="687"/>
                  </a:cubicBezTo>
                  <a:cubicBezTo>
                    <a:pt x="375" y="725"/>
                    <a:pt x="369" y="762"/>
                    <a:pt x="367" y="789"/>
                  </a:cubicBezTo>
                  <a:cubicBezTo>
                    <a:pt x="365" y="816"/>
                    <a:pt x="352" y="840"/>
                    <a:pt x="361" y="849"/>
                  </a:cubicBezTo>
                  <a:cubicBezTo>
                    <a:pt x="370" y="858"/>
                    <a:pt x="398" y="864"/>
                    <a:pt x="421" y="843"/>
                  </a:cubicBezTo>
                  <a:cubicBezTo>
                    <a:pt x="444" y="822"/>
                    <a:pt x="479" y="759"/>
                    <a:pt x="499" y="723"/>
                  </a:cubicBezTo>
                  <a:cubicBezTo>
                    <a:pt x="519" y="687"/>
                    <a:pt x="521" y="649"/>
                    <a:pt x="541" y="627"/>
                  </a:cubicBezTo>
                  <a:cubicBezTo>
                    <a:pt x="561" y="605"/>
                    <a:pt x="599" y="598"/>
                    <a:pt x="619" y="591"/>
                  </a:cubicBezTo>
                  <a:cubicBezTo>
                    <a:pt x="639" y="584"/>
                    <a:pt x="653" y="575"/>
                    <a:pt x="661" y="585"/>
                  </a:cubicBezTo>
                  <a:cubicBezTo>
                    <a:pt x="669" y="595"/>
                    <a:pt x="666" y="627"/>
                    <a:pt x="667" y="651"/>
                  </a:cubicBezTo>
                  <a:cubicBezTo>
                    <a:pt x="668" y="675"/>
                    <a:pt x="655" y="710"/>
                    <a:pt x="667" y="729"/>
                  </a:cubicBezTo>
                  <a:cubicBezTo>
                    <a:pt x="679" y="748"/>
                    <a:pt x="706" y="759"/>
                    <a:pt x="739" y="765"/>
                  </a:cubicBezTo>
                  <a:cubicBezTo>
                    <a:pt x="772" y="771"/>
                    <a:pt x="837" y="770"/>
                    <a:pt x="865" y="765"/>
                  </a:cubicBezTo>
                  <a:cubicBezTo>
                    <a:pt x="893" y="760"/>
                    <a:pt x="905" y="752"/>
                    <a:pt x="907" y="735"/>
                  </a:cubicBezTo>
                  <a:cubicBezTo>
                    <a:pt x="909" y="718"/>
                    <a:pt x="887" y="686"/>
                    <a:pt x="877" y="663"/>
                  </a:cubicBezTo>
                  <a:cubicBezTo>
                    <a:pt x="867" y="640"/>
                    <a:pt x="855" y="617"/>
                    <a:pt x="847" y="597"/>
                  </a:cubicBezTo>
                  <a:cubicBezTo>
                    <a:pt x="839" y="577"/>
                    <a:pt x="825" y="553"/>
                    <a:pt x="829" y="543"/>
                  </a:cubicBezTo>
                  <a:cubicBezTo>
                    <a:pt x="833" y="533"/>
                    <a:pt x="854" y="524"/>
                    <a:pt x="871" y="537"/>
                  </a:cubicBezTo>
                  <a:cubicBezTo>
                    <a:pt x="888" y="550"/>
                    <a:pt x="906" y="601"/>
                    <a:pt x="931" y="621"/>
                  </a:cubicBezTo>
                  <a:cubicBezTo>
                    <a:pt x="956" y="641"/>
                    <a:pt x="996" y="656"/>
                    <a:pt x="1021" y="657"/>
                  </a:cubicBezTo>
                  <a:cubicBezTo>
                    <a:pt x="1046" y="658"/>
                    <a:pt x="1083" y="634"/>
                    <a:pt x="1081" y="627"/>
                  </a:cubicBezTo>
                  <a:cubicBezTo>
                    <a:pt x="1079" y="620"/>
                    <a:pt x="1032" y="623"/>
                    <a:pt x="1009" y="615"/>
                  </a:cubicBezTo>
                  <a:cubicBezTo>
                    <a:pt x="986" y="607"/>
                    <a:pt x="955" y="593"/>
                    <a:pt x="943" y="579"/>
                  </a:cubicBezTo>
                  <a:cubicBezTo>
                    <a:pt x="931" y="565"/>
                    <a:pt x="922" y="551"/>
                    <a:pt x="937" y="531"/>
                  </a:cubicBezTo>
                  <a:cubicBezTo>
                    <a:pt x="952" y="511"/>
                    <a:pt x="1007" y="479"/>
                    <a:pt x="1033" y="459"/>
                  </a:cubicBezTo>
                  <a:cubicBezTo>
                    <a:pt x="1059" y="439"/>
                    <a:pt x="1072" y="423"/>
                    <a:pt x="1093" y="411"/>
                  </a:cubicBezTo>
                  <a:cubicBezTo>
                    <a:pt x="1114" y="399"/>
                    <a:pt x="1145" y="410"/>
                    <a:pt x="1159" y="387"/>
                  </a:cubicBezTo>
                  <a:cubicBezTo>
                    <a:pt x="1173" y="364"/>
                    <a:pt x="1184" y="295"/>
                    <a:pt x="1177" y="273"/>
                  </a:cubicBezTo>
                  <a:cubicBezTo>
                    <a:pt x="1170" y="251"/>
                    <a:pt x="1133" y="254"/>
                    <a:pt x="1117" y="255"/>
                  </a:cubicBezTo>
                  <a:cubicBezTo>
                    <a:pt x="1101" y="256"/>
                    <a:pt x="1093" y="269"/>
                    <a:pt x="1081" y="279"/>
                  </a:cubicBezTo>
                  <a:cubicBezTo>
                    <a:pt x="1069" y="289"/>
                    <a:pt x="1061" y="308"/>
                    <a:pt x="1045" y="315"/>
                  </a:cubicBezTo>
                  <a:cubicBezTo>
                    <a:pt x="1029" y="322"/>
                    <a:pt x="997" y="331"/>
                    <a:pt x="985" y="321"/>
                  </a:cubicBezTo>
                  <a:cubicBezTo>
                    <a:pt x="973" y="311"/>
                    <a:pt x="971" y="276"/>
                    <a:pt x="973" y="255"/>
                  </a:cubicBezTo>
                  <a:cubicBezTo>
                    <a:pt x="975" y="234"/>
                    <a:pt x="987" y="210"/>
                    <a:pt x="997" y="195"/>
                  </a:cubicBezTo>
                  <a:cubicBezTo>
                    <a:pt x="1007" y="180"/>
                    <a:pt x="1027" y="179"/>
                    <a:pt x="1033" y="165"/>
                  </a:cubicBezTo>
                  <a:cubicBezTo>
                    <a:pt x="1039" y="151"/>
                    <a:pt x="1036" y="127"/>
                    <a:pt x="1033" y="111"/>
                  </a:cubicBezTo>
                  <a:cubicBezTo>
                    <a:pt x="1030" y="95"/>
                    <a:pt x="1026" y="82"/>
                    <a:pt x="1009" y="75"/>
                  </a:cubicBezTo>
                  <a:close/>
                </a:path>
              </a:pathLst>
            </a:custGeom>
            <a:solidFill>
              <a:srgbClr val="CFA68F"/>
            </a:solidFill>
            <a:ln w="9525">
              <a:solidFill>
                <a:srgbClr val="D9D9D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170"/>
            <p:cNvSpPr>
              <a:spLocks/>
            </p:cNvSpPr>
            <p:nvPr/>
          </p:nvSpPr>
          <p:spPr bwMode="auto">
            <a:xfrm>
              <a:off x="2851150" y="5038726"/>
              <a:ext cx="784225" cy="614363"/>
            </a:xfrm>
            <a:custGeom>
              <a:avLst/>
              <a:gdLst>
                <a:gd name="T0" fmla="*/ 490 w 494"/>
                <a:gd name="T1" fmla="*/ 126 h 387"/>
                <a:gd name="T2" fmla="*/ 424 w 494"/>
                <a:gd name="T3" fmla="*/ 204 h 387"/>
                <a:gd name="T4" fmla="*/ 412 w 494"/>
                <a:gd name="T5" fmla="*/ 240 h 387"/>
                <a:gd name="T6" fmla="*/ 418 w 494"/>
                <a:gd name="T7" fmla="*/ 282 h 387"/>
                <a:gd name="T8" fmla="*/ 388 w 494"/>
                <a:gd name="T9" fmla="*/ 354 h 387"/>
                <a:gd name="T10" fmla="*/ 352 w 494"/>
                <a:gd name="T11" fmla="*/ 378 h 387"/>
                <a:gd name="T12" fmla="*/ 286 w 494"/>
                <a:gd name="T13" fmla="*/ 378 h 387"/>
                <a:gd name="T14" fmla="*/ 214 w 494"/>
                <a:gd name="T15" fmla="*/ 324 h 387"/>
                <a:gd name="T16" fmla="*/ 160 w 494"/>
                <a:gd name="T17" fmla="*/ 288 h 387"/>
                <a:gd name="T18" fmla="*/ 64 w 494"/>
                <a:gd name="T19" fmla="*/ 288 h 387"/>
                <a:gd name="T20" fmla="*/ 4 w 494"/>
                <a:gd name="T21" fmla="*/ 276 h 387"/>
                <a:gd name="T22" fmla="*/ 40 w 494"/>
                <a:gd name="T23" fmla="*/ 198 h 387"/>
                <a:gd name="T24" fmla="*/ 58 w 494"/>
                <a:gd name="T25" fmla="*/ 156 h 387"/>
                <a:gd name="T26" fmla="*/ 70 w 494"/>
                <a:gd name="T27" fmla="*/ 84 h 387"/>
                <a:gd name="T28" fmla="*/ 136 w 494"/>
                <a:gd name="T29" fmla="*/ 12 h 387"/>
                <a:gd name="T30" fmla="*/ 250 w 494"/>
                <a:gd name="T31" fmla="*/ 12 h 387"/>
                <a:gd name="T32" fmla="*/ 334 w 494"/>
                <a:gd name="T33" fmla="*/ 24 h 387"/>
                <a:gd name="T34" fmla="*/ 346 w 494"/>
                <a:gd name="T35" fmla="*/ 72 h 387"/>
                <a:gd name="T36" fmla="*/ 388 w 494"/>
                <a:gd name="T37" fmla="*/ 84 h 387"/>
                <a:gd name="T38" fmla="*/ 448 w 494"/>
                <a:gd name="T39" fmla="*/ 90 h 387"/>
                <a:gd name="T40" fmla="*/ 490 w 494"/>
                <a:gd name="T41" fmla="*/ 126 h 3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4"/>
                <a:gd name="T64" fmla="*/ 0 h 387"/>
                <a:gd name="T65" fmla="*/ 494 w 494"/>
                <a:gd name="T66" fmla="*/ 387 h 3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4" h="387">
                  <a:moveTo>
                    <a:pt x="490" y="126"/>
                  </a:moveTo>
                  <a:cubicBezTo>
                    <a:pt x="486" y="145"/>
                    <a:pt x="437" y="185"/>
                    <a:pt x="424" y="204"/>
                  </a:cubicBezTo>
                  <a:cubicBezTo>
                    <a:pt x="411" y="223"/>
                    <a:pt x="413" y="227"/>
                    <a:pt x="412" y="240"/>
                  </a:cubicBezTo>
                  <a:cubicBezTo>
                    <a:pt x="411" y="253"/>
                    <a:pt x="422" y="263"/>
                    <a:pt x="418" y="282"/>
                  </a:cubicBezTo>
                  <a:cubicBezTo>
                    <a:pt x="414" y="301"/>
                    <a:pt x="399" y="338"/>
                    <a:pt x="388" y="354"/>
                  </a:cubicBezTo>
                  <a:cubicBezTo>
                    <a:pt x="377" y="370"/>
                    <a:pt x="369" y="374"/>
                    <a:pt x="352" y="378"/>
                  </a:cubicBezTo>
                  <a:cubicBezTo>
                    <a:pt x="335" y="382"/>
                    <a:pt x="309" y="387"/>
                    <a:pt x="286" y="378"/>
                  </a:cubicBezTo>
                  <a:cubicBezTo>
                    <a:pt x="263" y="369"/>
                    <a:pt x="235" y="339"/>
                    <a:pt x="214" y="324"/>
                  </a:cubicBezTo>
                  <a:cubicBezTo>
                    <a:pt x="193" y="309"/>
                    <a:pt x="185" y="294"/>
                    <a:pt x="160" y="288"/>
                  </a:cubicBezTo>
                  <a:cubicBezTo>
                    <a:pt x="135" y="282"/>
                    <a:pt x="90" y="290"/>
                    <a:pt x="64" y="288"/>
                  </a:cubicBezTo>
                  <a:cubicBezTo>
                    <a:pt x="38" y="286"/>
                    <a:pt x="8" y="291"/>
                    <a:pt x="4" y="276"/>
                  </a:cubicBezTo>
                  <a:cubicBezTo>
                    <a:pt x="0" y="261"/>
                    <a:pt x="31" y="218"/>
                    <a:pt x="40" y="198"/>
                  </a:cubicBezTo>
                  <a:cubicBezTo>
                    <a:pt x="49" y="178"/>
                    <a:pt x="53" y="175"/>
                    <a:pt x="58" y="156"/>
                  </a:cubicBezTo>
                  <a:cubicBezTo>
                    <a:pt x="63" y="137"/>
                    <a:pt x="57" y="108"/>
                    <a:pt x="70" y="84"/>
                  </a:cubicBezTo>
                  <a:cubicBezTo>
                    <a:pt x="83" y="60"/>
                    <a:pt x="106" y="24"/>
                    <a:pt x="136" y="12"/>
                  </a:cubicBezTo>
                  <a:cubicBezTo>
                    <a:pt x="166" y="0"/>
                    <a:pt x="217" y="10"/>
                    <a:pt x="250" y="12"/>
                  </a:cubicBezTo>
                  <a:cubicBezTo>
                    <a:pt x="283" y="14"/>
                    <a:pt x="318" y="14"/>
                    <a:pt x="334" y="24"/>
                  </a:cubicBezTo>
                  <a:cubicBezTo>
                    <a:pt x="350" y="34"/>
                    <a:pt x="337" y="62"/>
                    <a:pt x="346" y="72"/>
                  </a:cubicBezTo>
                  <a:cubicBezTo>
                    <a:pt x="355" y="82"/>
                    <a:pt x="371" y="81"/>
                    <a:pt x="388" y="84"/>
                  </a:cubicBezTo>
                  <a:cubicBezTo>
                    <a:pt x="405" y="87"/>
                    <a:pt x="431" y="86"/>
                    <a:pt x="448" y="90"/>
                  </a:cubicBezTo>
                  <a:cubicBezTo>
                    <a:pt x="465" y="94"/>
                    <a:pt x="494" y="107"/>
                    <a:pt x="490" y="126"/>
                  </a:cubicBezTo>
                  <a:close/>
                </a:path>
              </a:pathLst>
            </a:custGeom>
            <a:solidFill>
              <a:srgbClr val="FF7714"/>
            </a:solidFill>
            <a:ln w="9525">
              <a:solidFill>
                <a:srgbClr val="CCCC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171"/>
            <p:cNvSpPr>
              <a:spLocks/>
            </p:cNvSpPr>
            <p:nvPr/>
          </p:nvSpPr>
          <p:spPr bwMode="auto">
            <a:xfrm>
              <a:off x="4013200" y="4824413"/>
              <a:ext cx="228600" cy="319088"/>
            </a:xfrm>
            <a:custGeom>
              <a:avLst/>
              <a:gdLst>
                <a:gd name="T0" fmla="*/ 64 w 144"/>
                <a:gd name="T1" fmla="*/ 9 h 201"/>
                <a:gd name="T2" fmla="*/ 34 w 144"/>
                <a:gd name="T3" fmla="*/ 39 h 201"/>
                <a:gd name="T4" fmla="*/ 40 w 144"/>
                <a:gd name="T5" fmla="*/ 81 h 201"/>
                <a:gd name="T6" fmla="*/ 4 w 144"/>
                <a:gd name="T7" fmla="*/ 135 h 201"/>
                <a:gd name="T8" fmla="*/ 16 w 144"/>
                <a:gd name="T9" fmla="*/ 183 h 201"/>
                <a:gd name="T10" fmla="*/ 64 w 144"/>
                <a:gd name="T11" fmla="*/ 189 h 201"/>
                <a:gd name="T12" fmla="*/ 130 w 144"/>
                <a:gd name="T13" fmla="*/ 111 h 201"/>
                <a:gd name="T14" fmla="*/ 142 w 144"/>
                <a:gd name="T15" fmla="*/ 57 h 201"/>
                <a:gd name="T16" fmla="*/ 118 w 144"/>
                <a:gd name="T17" fmla="*/ 9 h 201"/>
                <a:gd name="T18" fmla="*/ 64 w 144"/>
                <a:gd name="T19" fmla="*/ 9 h 2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201"/>
                <a:gd name="T32" fmla="*/ 144 w 144"/>
                <a:gd name="T33" fmla="*/ 201 h 2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201">
                  <a:moveTo>
                    <a:pt x="64" y="9"/>
                  </a:moveTo>
                  <a:cubicBezTo>
                    <a:pt x="50" y="14"/>
                    <a:pt x="38" y="27"/>
                    <a:pt x="34" y="39"/>
                  </a:cubicBezTo>
                  <a:cubicBezTo>
                    <a:pt x="30" y="51"/>
                    <a:pt x="45" y="65"/>
                    <a:pt x="40" y="81"/>
                  </a:cubicBezTo>
                  <a:cubicBezTo>
                    <a:pt x="35" y="97"/>
                    <a:pt x="8" y="118"/>
                    <a:pt x="4" y="135"/>
                  </a:cubicBezTo>
                  <a:cubicBezTo>
                    <a:pt x="0" y="152"/>
                    <a:pt x="6" y="174"/>
                    <a:pt x="16" y="183"/>
                  </a:cubicBezTo>
                  <a:cubicBezTo>
                    <a:pt x="26" y="192"/>
                    <a:pt x="45" y="201"/>
                    <a:pt x="64" y="189"/>
                  </a:cubicBezTo>
                  <a:cubicBezTo>
                    <a:pt x="83" y="177"/>
                    <a:pt x="117" y="133"/>
                    <a:pt x="130" y="111"/>
                  </a:cubicBezTo>
                  <a:cubicBezTo>
                    <a:pt x="143" y="89"/>
                    <a:pt x="144" y="74"/>
                    <a:pt x="142" y="57"/>
                  </a:cubicBezTo>
                  <a:cubicBezTo>
                    <a:pt x="140" y="40"/>
                    <a:pt x="130" y="18"/>
                    <a:pt x="118" y="9"/>
                  </a:cubicBezTo>
                  <a:cubicBezTo>
                    <a:pt x="106" y="0"/>
                    <a:pt x="78" y="4"/>
                    <a:pt x="64" y="9"/>
                  </a:cubicBezTo>
                  <a:close/>
                </a:path>
              </a:pathLst>
            </a:custGeom>
            <a:solidFill>
              <a:srgbClr val="CFA68F"/>
            </a:solidFill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172"/>
            <p:cNvSpPr>
              <a:spLocks/>
            </p:cNvSpPr>
            <p:nvPr/>
          </p:nvSpPr>
          <p:spPr bwMode="auto">
            <a:xfrm>
              <a:off x="2222500" y="5326063"/>
              <a:ext cx="355600" cy="193675"/>
            </a:xfrm>
            <a:custGeom>
              <a:avLst/>
              <a:gdLst>
                <a:gd name="T0" fmla="*/ 202 w 224"/>
                <a:gd name="T1" fmla="*/ 17 h 122"/>
                <a:gd name="T2" fmla="*/ 118 w 224"/>
                <a:gd name="T3" fmla="*/ 5 h 122"/>
                <a:gd name="T4" fmla="*/ 16 w 224"/>
                <a:gd name="T5" fmla="*/ 17 h 122"/>
                <a:gd name="T6" fmla="*/ 22 w 224"/>
                <a:gd name="T7" fmla="*/ 107 h 122"/>
                <a:gd name="T8" fmla="*/ 82 w 224"/>
                <a:gd name="T9" fmla="*/ 107 h 122"/>
                <a:gd name="T10" fmla="*/ 118 w 224"/>
                <a:gd name="T11" fmla="*/ 77 h 122"/>
                <a:gd name="T12" fmla="*/ 184 w 224"/>
                <a:gd name="T13" fmla="*/ 77 h 122"/>
                <a:gd name="T14" fmla="*/ 220 w 224"/>
                <a:gd name="T15" fmla="*/ 71 h 122"/>
                <a:gd name="T16" fmla="*/ 202 w 224"/>
                <a:gd name="T17" fmla="*/ 17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4"/>
                <a:gd name="T28" fmla="*/ 0 h 122"/>
                <a:gd name="T29" fmla="*/ 224 w 224"/>
                <a:gd name="T30" fmla="*/ 122 h 1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4" h="122">
                  <a:moveTo>
                    <a:pt x="202" y="17"/>
                  </a:moveTo>
                  <a:cubicBezTo>
                    <a:pt x="185" y="6"/>
                    <a:pt x="149" y="5"/>
                    <a:pt x="118" y="5"/>
                  </a:cubicBezTo>
                  <a:cubicBezTo>
                    <a:pt x="87" y="5"/>
                    <a:pt x="32" y="0"/>
                    <a:pt x="16" y="17"/>
                  </a:cubicBezTo>
                  <a:cubicBezTo>
                    <a:pt x="0" y="34"/>
                    <a:pt x="11" y="92"/>
                    <a:pt x="22" y="107"/>
                  </a:cubicBezTo>
                  <a:cubicBezTo>
                    <a:pt x="33" y="122"/>
                    <a:pt x="66" y="112"/>
                    <a:pt x="82" y="107"/>
                  </a:cubicBezTo>
                  <a:cubicBezTo>
                    <a:pt x="98" y="102"/>
                    <a:pt x="101" y="82"/>
                    <a:pt x="118" y="77"/>
                  </a:cubicBezTo>
                  <a:cubicBezTo>
                    <a:pt x="135" y="72"/>
                    <a:pt x="167" y="78"/>
                    <a:pt x="184" y="77"/>
                  </a:cubicBezTo>
                  <a:cubicBezTo>
                    <a:pt x="201" y="76"/>
                    <a:pt x="216" y="81"/>
                    <a:pt x="220" y="71"/>
                  </a:cubicBezTo>
                  <a:cubicBezTo>
                    <a:pt x="224" y="61"/>
                    <a:pt x="219" y="28"/>
                    <a:pt x="202" y="17"/>
                  </a:cubicBezTo>
                  <a:close/>
                </a:path>
              </a:pathLst>
            </a:custGeom>
            <a:solidFill>
              <a:srgbClr val="CFA68F"/>
            </a:solidFill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173"/>
            <p:cNvSpPr>
              <a:spLocks/>
            </p:cNvSpPr>
            <p:nvPr/>
          </p:nvSpPr>
          <p:spPr bwMode="auto">
            <a:xfrm>
              <a:off x="3916363" y="5478463"/>
              <a:ext cx="303213" cy="238125"/>
            </a:xfrm>
            <a:custGeom>
              <a:avLst/>
              <a:gdLst>
                <a:gd name="T0" fmla="*/ 161 w 191"/>
                <a:gd name="T1" fmla="*/ 11 h 150"/>
                <a:gd name="T2" fmla="*/ 83 w 191"/>
                <a:gd name="T3" fmla="*/ 17 h 150"/>
                <a:gd name="T4" fmla="*/ 71 w 191"/>
                <a:gd name="T5" fmla="*/ 59 h 150"/>
                <a:gd name="T6" fmla="*/ 11 w 191"/>
                <a:gd name="T7" fmla="*/ 89 h 150"/>
                <a:gd name="T8" fmla="*/ 17 w 191"/>
                <a:gd name="T9" fmla="*/ 125 h 150"/>
                <a:gd name="T10" fmla="*/ 113 w 191"/>
                <a:gd name="T11" fmla="*/ 143 h 150"/>
                <a:gd name="T12" fmla="*/ 179 w 191"/>
                <a:gd name="T13" fmla="*/ 83 h 150"/>
                <a:gd name="T14" fmla="*/ 161 w 191"/>
                <a:gd name="T15" fmla="*/ 11 h 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1"/>
                <a:gd name="T25" fmla="*/ 0 h 150"/>
                <a:gd name="T26" fmla="*/ 191 w 191"/>
                <a:gd name="T27" fmla="*/ 150 h 1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1" h="150">
                  <a:moveTo>
                    <a:pt x="161" y="11"/>
                  </a:moveTo>
                  <a:cubicBezTo>
                    <a:pt x="145" y="0"/>
                    <a:pt x="98" y="9"/>
                    <a:pt x="83" y="17"/>
                  </a:cubicBezTo>
                  <a:cubicBezTo>
                    <a:pt x="68" y="25"/>
                    <a:pt x="83" y="47"/>
                    <a:pt x="71" y="59"/>
                  </a:cubicBezTo>
                  <a:cubicBezTo>
                    <a:pt x="59" y="71"/>
                    <a:pt x="20" y="78"/>
                    <a:pt x="11" y="89"/>
                  </a:cubicBezTo>
                  <a:cubicBezTo>
                    <a:pt x="2" y="100"/>
                    <a:pt x="0" y="116"/>
                    <a:pt x="17" y="125"/>
                  </a:cubicBezTo>
                  <a:cubicBezTo>
                    <a:pt x="34" y="134"/>
                    <a:pt x="86" y="150"/>
                    <a:pt x="113" y="143"/>
                  </a:cubicBezTo>
                  <a:cubicBezTo>
                    <a:pt x="140" y="136"/>
                    <a:pt x="167" y="101"/>
                    <a:pt x="179" y="83"/>
                  </a:cubicBezTo>
                  <a:cubicBezTo>
                    <a:pt x="191" y="65"/>
                    <a:pt x="177" y="22"/>
                    <a:pt x="161" y="11"/>
                  </a:cubicBezTo>
                  <a:close/>
                </a:path>
              </a:pathLst>
            </a:custGeom>
            <a:solidFill>
              <a:srgbClr val="CFA68F"/>
            </a:solidFill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174"/>
            <p:cNvSpPr>
              <a:spLocks/>
            </p:cNvSpPr>
            <p:nvPr/>
          </p:nvSpPr>
          <p:spPr bwMode="auto">
            <a:xfrm>
              <a:off x="3138488" y="5880101"/>
              <a:ext cx="214313" cy="309563"/>
            </a:xfrm>
            <a:custGeom>
              <a:avLst/>
              <a:gdLst>
                <a:gd name="T0" fmla="*/ 135 w 135"/>
                <a:gd name="T1" fmla="*/ 82 h 195"/>
                <a:gd name="T2" fmla="*/ 117 w 135"/>
                <a:gd name="T3" fmla="*/ 34 h 195"/>
                <a:gd name="T4" fmla="*/ 51 w 135"/>
                <a:gd name="T5" fmla="*/ 10 h 195"/>
                <a:gd name="T6" fmla="*/ 33 w 135"/>
                <a:gd name="T7" fmla="*/ 94 h 195"/>
                <a:gd name="T8" fmla="*/ 3 w 135"/>
                <a:gd name="T9" fmla="*/ 166 h 195"/>
                <a:gd name="T10" fmla="*/ 51 w 135"/>
                <a:gd name="T11" fmla="*/ 190 h 195"/>
                <a:gd name="T12" fmla="*/ 117 w 135"/>
                <a:gd name="T13" fmla="*/ 136 h 195"/>
                <a:gd name="T14" fmla="*/ 135 w 135"/>
                <a:gd name="T15" fmla="*/ 82 h 1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"/>
                <a:gd name="T25" fmla="*/ 0 h 195"/>
                <a:gd name="T26" fmla="*/ 135 w 135"/>
                <a:gd name="T27" fmla="*/ 195 h 1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" h="195">
                  <a:moveTo>
                    <a:pt x="135" y="82"/>
                  </a:moveTo>
                  <a:cubicBezTo>
                    <a:pt x="135" y="65"/>
                    <a:pt x="131" y="46"/>
                    <a:pt x="117" y="34"/>
                  </a:cubicBezTo>
                  <a:cubicBezTo>
                    <a:pt x="103" y="22"/>
                    <a:pt x="65" y="0"/>
                    <a:pt x="51" y="10"/>
                  </a:cubicBezTo>
                  <a:cubicBezTo>
                    <a:pt x="37" y="20"/>
                    <a:pt x="41" y="68"/>
                    <a:pt x="33" y="94"/>
                  </a:cubicBezTo>
                  <a:cubicBezTo>
                    <a:pt x="25" y="120"/>
                    <a:pt x="0" y="150"/>
                    <a:pt x="3" y="166"/>
                  </a:cubicBezTo>
                  <a:cubicBezTo>
                    <a:pt x="6" y="182"/>
                    <a:pt x="32" y="195"/>
                    <a:pt x="51" y="190"/>
                  </a:cubicBezTo>
                  <a:cubicBezTo>
                    <a:pt x="70" y="185"/>
                    <a:pt x="103" y="154"/>
                    <a:pt x="117" y="136"/>
                  </a:cubicBezTo>
                  <a:cubicBezTo>
                    <a:pt x="131" y="118"/>
                    <a:pt x="135" y="99"/>
                    <a:pt x="135" y="82"/>
                  </a:cubicBezTo>
                  <a:close/>
                </a:path>
              </a:pathLst>
            </a:custGeom>
            <a:solidFill>
              <a:srgbClr val="CFA68F"/>
            </a:solidFill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175"/>
            <p:cNvSpPr>
              <a:spLocks/>
            </p:cNvSpPr>
            <p:nvPr/>
          </p:nvSpPr>
          <p:spPr bwMode="auto">
            <a:xfrm>
              <a:off x="3378200" y="6062663"/>
              <a:ext cx="119063" cy="200025"/>
            </a:xfrm>
            <a:custGeom>
              <a:avLst/>
              <a:gdLst>
                <a:gd name="T0" fmla="*/ 49 w 75"/>
                <a:gd name="T1" fmla="*/ 5 h 126"/>
                <a:gd name="T2" fmla="*/ 7 w 75"/>
                <a:gd name="T3" fmla="*/ 36 h 126"/>
                <a:gd name="T4" fmla="*/ 7 w 75"/>
                <a:gd name="T5" fmla="*/ 72 h 126"/>
                <a:gd name="T6" fmla="*/ 14 w 75"/>
                <a:gd name="T7" fmla="*/ 113 h 126"/>
                <a:gd name="T8" fmla="*/ 55 w 75"/>
                <a:gd name="T9" fmla="*/ 125 h 126"/>
                <a:gd name="T10" fmla="*/ 68 w 75"/>
                <a:gd name="T11" fmla="*/ 105 h 126"/>
                <a:gd name="T12" fmla="*/ 58 w 75"/>
                <a:gd name="T13" fmla="*/ 66 h 126"/>
                <a:gd name="T14" fmla="*/ 70 w 75"/>
                <a:gd name="T15" fmla="*/ 32 h 126"/>
                <a:gd name="T16" fmla="*/ 71 w 75"/>
                <a:gd name="T17" fmla="*/ 5 h 126"/>
                <a:gd name="T18" fmla="*/ 49 w 75"/>
                <a:gd name="T19" fmla="*/ 5 h 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"/>
                <a:gd name="T31" fmla="*/ 0 h 126"/>
                <a:gd name="T32" fmla="*/ 75 w 75"/>
                <a:gd name="T33" fmla="*/ 126 h 1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" h="126">
                  <a:moveTo>
                    <a:pt x="49" y="5"/>
                  </a:moveTo>
                  <a:cubicBezTo>
                    <a:pt x="38" y="10"/>
                    <a:pt x="14" y="25"/>
                    <a:pt x="7" y="36"/>
                  </a:cubicBezTo>
                  <a:cubicBezTo>
                    <a:pt x="0" y="47"/>
                    <a:pt x="6" y="59"/>
                    <a:pt x="7" y="72"/>
                  </a:cubicBezTo>
                  <a:cubicBezTo>
                    <a:pt x="8" y="85"/>
                    <a:pt x="6" y="104"/>
                    <a:pt x="14" y="113"/>
                  </a:cubicBezTo>
                  <a:cubicBezTo>
                    <a:pt x="22" y="122"/>
                    <a:pt x="46" y="126"/>
                    <a:pt x="55" y="125"/>
                  </a:cubicBezTo>
                  <a:cubicBezTo>
                    <a:pt x="64" y="124"/>
                    <a:pt x="68" y="115"/>
                    <a:pt x="68" y="105"/>
                  </a:cubicBezTo>
                  <a:cubicBezTo>
                    <a:pt x="68" y="95"/>
                    <a:pt x="58" y="78"/>
                    <a:pt x="58" y="66"/>
                  </a:cubicBezTo>
                  <a:cubicBezTo>
                    <a:pt x="58" y="54"/>
                    <a:pt x="68" y="42"/>
                    <a:pt x="70" y="32"/>
                  </a:cubicBezTo>
                  <a:cubicBezTo>
                    <a:pt x="72" y="22"/>
                    <a:pt x="75" y="10"/>
                    <a:pt x="71" y="5"/>
                  </a:cubicBezTo>
                  <a:cubicBezTo>
                    <a:pt x="67" y="0"/>
                    <a:pt x="60" y="0"/>
                    <a:pt x="49" y="5"/>
                  </a:cubicBezTo>
                  <a:close/>
                </a:path>
              </a:pathLst>
            </a:custGeom>
            <a:solidFill>
              <a:srgbClr val="CFA68F"/>
            </a:solidFill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176"/>
            <p:cNvSpPr>
              <a:spLocks/>
            </p:cNvSpPr>
            <p:nvPr/>
          </p:nvSpPr>
          <p:spPr bwMode="auto">
            <a:xfrm>
              <a:off x="2717800" y="5734051"/>
              <a:ext cx="101600" cy="190500"/>
            </a:xfrm>
            <a:custGeom>
              <a:avLst/>
              <a:gdLst>
                <a:gd name="T0" fmla="*/ 48 w 64"/>
                <a:gd name="T1" fmla="*/ 0 h 120"/>
                <a:gd name="T2" fmla="*/ 13 w 64"/>
                <a:gd name="T3" fmla="*/ 20 h 120"/>
                <a:gd name="T4" fmla="*/ 0 w 64"/>
                <a:gd name="T5" fmla="*/ 60 h 120"/>
                <a:gd name="T6" fmla="*/ 15 w 64"/>
                <a:gd name="T7" fmla="*/ 107 h 120"/>
                <a:gd name="T8" fmla="*/ 48 w 64"/>
                <a:gd name="T9" fmla="*/ 117 h 120"/>
                <a:gd name="T10" fmla="*/ 55 w 64"/>
                <a:gd name="T11" fmla="*/ 89 h 120"/>
                <a:gd name="T12" fmla="*/ 51 w 64"/>
                <a:gd name="T13" fmla="*/ 42 h 120"/>
                <a:gd name="T14" fmla="*/ 63 w 64"/>
                <a:gd name="T15" fmla="*/ 18 h 120"/>
                <a:gd name="T16" fmla="*/ 48 w 64"/>
                <a:gd name="T17" fmla="*/ 0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"/>
                <a:gd name="T28" fmla="*/ 0 h 120"/>
                <a:gd name="T29" fmla="*/ 64 w 64"/>
                <a:gd name="T30" fmla="*/ 120 h 1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" h="120">
                  <a:moveTo>
                    <a:pt x="48" y="0"/>
                  </a:moveTo>
                  <a:cubicBezTo>
                    <a:pt x="40" y="0"/>
                    <a:pt x="21" y="10"/>
                    <a:pt x="13" y="20"/>
                  </a:cubicBezTo>
                  <a:cubicBezTo>
                    <a:pt x="5" y="30"/>
                    <a:pt x="0" y="46"/>
                    <a:pt x="0" y="60"/>
                  </a:cubicBezTo>
                  <a:cubicBezTo>
                    <a:pt x="0" y="74"/>
                    <a:pt x="7" y="98"/>
                    <a:pt x="15" y="107"/>
                  </a:cubicBezTo>
                  <a:cubicBezTo>
                    <a:pt x="23" y="116"/>
                    <a:pt x="41" y="120"/>
                    <a:pt x="48" y="117"/>
                  </a:cubicBezTo>
                  <a:cubicBezTo>
                    <a:pt x="55" y="114"/>
                    <a:pt x="55" y="101"/>
                    <a:pt x="55" y="89"/>
                  </a:cubicBezTo>
                  <a:cubicBezTo>
                    <a:pt x="55" y="77"/>
                    <a:pt x="50" y="54"/>
                    <a:pt x="51" y="42"/>
                  </a:cubicBezTo>
                  <a:cubicBezTo>
                    <a:pt x="52" y="30"/>
                    <a:pt x="62" y="25"/>
                    <a:pt x="63" y="18"/>
                  </a:cubicBezTo>
                  <a:cubicBezTo>
                    <a:pt x="64" y="11"/>
                    <a:pt x="56" y="0"/>
                    <a:pt x="48" y="0"/>
                  </a:cubicBezTo>
                  <a:close/>
                </a:path>
              </a:pathLst>
            </a:custGeom>
            <a:solidFill>
              <a:srgbClr val="CFA68F"/>
            </a:solidFill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177"/>
            <p:cNvSpPr>
              <a:spLocks/>
            </p:cNvSpPr>
            <p:nvPr/>
          </p:nvSpPr>
          <p:spPr bwMode="auto">
            <a:xfrm>
              <a:off x="2365375" y="5813426"/>
              <a:ext cx="279400" cy="169863"/>
            </a:xfrm>
            <a:custGeom>
              <a:avLst/>
              <a:gdLst>
                <a:gd name="T0" fmla="*/ 162 w 176"/>
                <a:gd name="T1" fmla="*/ 33 h 107"/>
                <a:gd name="T2" fmla="*/ 114 w 176"/>
                <a:gd name="T3" fmla="*/ 34 h 107"/>
                <a:gd name="T4" fmla="*/ 82 w 176"/>
                <a:gd name="T5" fmla="*/ 13 h 107"/>
                <a:gd name="T6" fmla="*/ 45 w 176"/>
                <a:gd name="T7" fmla="*/ 0 h 107"/>
                <a:gd name="T8" fmla="*/ 3 w 176"/>
                <a:gd name="T9" fmla="*/ 12 h 107"/>
                <a:gd name="T10" fmla="*/ 27 w 176"/>
                <a:gd name="T11" fmla="*/ 54 h 107"/>
                <a:gd name="T12" fmla="*/ 72 w 176"/>
                <a:gd name="T13" fmla="*/ 99 h 107"/>
                <a:gd name="T14" fmla="*/ 108 w 176"/>
                <a:gd name="T15" fmla="*/ 100 h 107"/>
                <a:gd name="T16" fmla="*/ 129 w 176"/>
                <a:gd name="T17" fmla="*/ 81 h 107"/>
                <a:gd name="T18" fmla="*/ 162 w 176"/>
                <a:gd name="T19" fmla="*/ 81 h 107"/>
                <a:gd name="T20" fmla="*/ 175 w 176"/>
                <a:gd name="T21" fmla="*/ 54 h 107"/>
                <a:gd name="T22" fmla="*/ 162 w 176"/>
                <a:gd name="T23" fmla="*/ 33 h 10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"/>
                <a:gd name="T37" fmla="*/ 0 h 107"/>
                <a:gd name="T38" fmla="*/ 176 w 176"/>
                <a:gd name="T39" fmla="*/ 107 h 10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" h="107">
                  <a:moveTo>
                    <a:pt x="162" y="33"/>
                  </a:moveTo>
                  <a:cubicBezTo>
                    <a:pt x="152" y="30"/>
                    <a:pt x="127" y="37"/>
                    <a:pt x="114" y="34"/>
                  </a:cubicBezTo>
                  <a:cubicBezTo>
                    <a:pt x="101" y="31"/>
                    <a:pt x="93" y="19"/>
                    <a:pt x="82" y="13"/>
                  </a:cubicBezTo>
                  <a:cubicBezTo>
                    <a:pt x="71" y="7"/>
                    <a:pt x="58" y="0"/>
                    <a:pt x="45" y="0"/>
                  </a:cubicBezTo>
                  <a:cubicBezTo>
                    <a:pt x="32" y="0"/>
                    <a:pt x="6" y="3"/>
                    <a:pt x="3" y="12"/>
                  </a:cubicBezTo>
                  <a:cubicBezTo>
                    <a:pt x="0" y="21"/>
                    <a:pt x="16" y="40"/>
                    <a:pt x="27" y="54"/>
                  </a:cubicBezTo>
                  <a:cubicBezTo>
                    <a:pt x="38" y="68"/>
                    <a:pt x="59" y="91"/>
                    <a:pt x="72" y="99"/>
                  </a:cubicBezTo>
                  <a:cubicBezTo>
                    <a:pt x="85" y="107"/>
                    <a:pt x="99" y="103"/>
                    <a:pt x="108" y="100"/>
                  </a:cubicBezTo>
                  <a:cubicBezTo>
                    <a:pt x="117" y="97"/>
                    <a:pt x="120" y="84"/>
                    <a:pt x="129" y="81"/>
                  </a:cubicBezTo>
                  <a:cubicBezTo>
                    <a:pt x="138" y="78"/>
                    <a:pt x="154" y="86"/>
                    <a:pt x="162" y="81"/>
                  </a:cubicBezTo>
                  <a:cubicBezTo>
                    <a:pt x="170" y="76"/>
                    <a:pt x="174" y="63"/>
                    <a:pt x="175" y="54"/>
                  </a:cubicBezTo>
                  <a:cubicBezTo>
                    <a:pt x="176" y="45"/>
                    <a:pt x="172" y="36"/>
                    <a:pt x="162" y="33"/>
                  </a:cubicBezTo>
                  <a:close/>
                </a:path>
              </a:pathLst>
            </a:custGeom>
            <a:solidFill>
              <a:srgbClr val="CFA68F"/>
            </a:solidFill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2" name="Group 391"/>
          <p:cNvGrpSpPr/>
          <p:nvPr/>
        </p:nvGrpSpPr>
        <p:grpSpPr>
          <a:xfrm>
            <a:off x="6394494" y="577930"/>
            <a:ext cx="1042449" cy="877408"/>
            <a:chOff x="1644252" y="494503"/>
            <a:chExt cx="1411545" cy="1102916"/>
          </a:xfrm>
        </p:grpSpPr>
        <p:pic>
          <p:nvPicPr>
            <p:cNvPr id="278" name="Picture 8" descr="Ig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89893">
              <a:off x="2551066" y="561422"/>
              <a:ext cx="491789" cy="517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9" name="Picture 8" descr="Ig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10107" flipH="1">
              <a:off x="1657193" y="566627"/>
              <a:ext cx="491789" cy="517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0" name="Group 279"/>
            <p:cNvGrpSpPr/>
            <p:nvPr/>
          </p:nvGrpSpPr>
          <p:grpSpPr>
            <a:xfrm>
              <a:off x="1894716" y="494503"/>
              <a:ext cx="840589" cy="1102916"/>
              <a:chOff x="2153697" y="1029830"/>
              <a:chExt cx="840589" cy="1102916"/>
            </a:xfrm>
          </p:grpSpPr>
          <p:pic>
            <p:nvPicPr>
              <p:cNvPr id="282" name="Picture 8" descr="Ige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408" y="1029830"/>
                <a:ext cx="491789" cy="517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3" name="Picture 282" descr="Immature B.psd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23640">
                <a:off x="2153697" y="1381803"/>
                <a:ext cx="840589" cy="750943"/>
              </a:xfrm>
              <a:prstGeom prst="rect">
                <a:avLst/>
              </a:prstGeom>
            </p:spPr>
          </p:pic>
        </p:grpSp>
      </p:grpSp>
      <p:grpSp>
        <p:nvGrpSpPr>
          <p:cNvPr id="394" name="Group 393"/>
          <p:cNvGrpSpPr/>
          <p:nvPr/>
        </p:nvGrpSpPr>
        <p:grpSpPr>
          <a:xfrm rot="20970674">
            <a:off x="5480177" y="1834077"/>
            <a:ext cx="373867" cy="370061"/>
            <a:chOff x="1200487" y="1705837"/>
            <a:chExt cx="634741" cy="626550"/>
          </a:xfrm>
        </p:grpSpPr>
        <p:grpSp>
          <p:nvGrpSpPr>
            <p:cNvPr id="447" name="Group 446"/>
            <p:cNvGrpSpPr/>
            <p:nvPr/>
          </p:nvGrpSpPr>
          <p:grpSpPr>
            <a:xfrm>
              <a:off x="1540212" y="1705837"/>
              <a:ext cx="295016" cy="626550"/>
              <a:chOff x="1540212" y="1705837"/>
              <a:chExt cx="295016" cy="626550"/>
            </a:xfrm>
          </p:grpSpPr>
          <p:cxnSp>
            <p:nvCxnSpPr>
              <p:cNvPr id="456" name="Straight Connector 455"/>
              <p:cNvCxnSpPr/>
              <p:nvPr/>
            </p:nvCxnSpPr>
            <p:spPr>
              <a:xfrm flipH="1">
                <a:off x="1543386" y="1962326"/>
                <a:ext cx="1" cy="370061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7" name="Group 456"/>
              <p:cNvGrpSpPr/>
              <p:nvPr/>
            </p:nvGrpSpPr>
            <p:grpSpPr>
              <a:xfrm>
                <a:off x="1540212" y="1705837"/>
                <a:ext cx="178867" cy="262839"/>
                <a:chOff x="1540212" y="1705837"/>
                <a:chExt cx="178867" cy="262839"/>
              </a:xfrm>
            </p:grpSpPr>
            <p:cxnSp>
              <p:nvCxnSpPr>
                <p:cNvPr id="461" name="Straight Connector 460"/>
                <p:cNvCxnSpPr/>
                <p:nvPr/>
              </p:nvCxnSpPr>
              <p:spPr>
                <a:xfrm flipH="1">
                  <a:off x="1540212" y="1795598"/>
                  <a:ext cx="172513" cy="173078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2" name="Freeform 461"/>
                <p:cNvSpPr/>
                <p:nvPr/>
              </p:nvSpPr>
              <p:spPr>
                <a:xfrm>
                  <a:off x="1661151" y="1705837"/>
                  <a:ext cx="57928" cy="99286"/>
                </a:xfrm>
                <a:custGeom>
                  <a:avLst/>
                  <a:gdLst>
                    <a:gd name="connsiteX0" fmla="*/ 53791 w 57928"/>
                    <a:gd name="connsiteY0" fmla="*/ 99286 h 99286"/>
                    <a:gd name="connsiteX1" fmla="*/ 12 w 57928"/>
                    <a:gd name="connsiteY1" fmla="*/ 37232 h 99286"/>
                    <a:gd name="connsiteX2" fmla="*/ 57928 w 57928"/>
                    <a:gd name="connsiteY2" fmla="*/ 0 h 99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928" h="99286">
                      <a:moveTo>
                        <a:pt x="53791" y="99286"/>
                      </a:moveTo>
                      <a:cubicBezTo>
                        <a:pt x="26556" y="76533"/>
                        <a:pt x="-678" y="53780"/>
                        <a:pt x="12" y="37232"/>
                      </a:cubicBezTo>
                      <a:cubicBezTo>
                        <a:pt x="701" y="20684"/>
                        <a:pt x="57928" y="0"/>
                        <a:pt x="57928" y="0"/>
                      </a:cubicBez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8" name="Group 457"/>
              <p:cNvGrpSpPr/>
              <p:nvPr/>
            </p:nvGrpSpPr>
            <p:grpSpPr>
              <a:xfrm>
                <a:off x="1574354" y="1813484"/>
                <a:ext cx="260874" cy="179428"/>
                <a:chOff x="1801541" y="1515034"/>
                <a:chExt cx="260874" cy="179428"/>
              </a:xfrm>
            </p:grpSpPr>
            <p:cxnSp>
              <p:nvCxnSpPr>
                <p:cNvPr id="459" name="Straight Connector 458"/>
                <p:cNvCxnSpPr/>
                <p:nvPr/>
              </p:nvCxnSpPr>
              <p:spPr>
                <a:xfrm flipH="1">
                  <a:off x="1801541" y="1521384"/>
                  <a:ext cx="172513" cy="173078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0" name="Freeform 459"/>
                <p:cNvSpPr/>
                <p:nvPr/>
              </p:nvSpPr>
              <p:spPr>
                <a:xfrm rot="5400000" flipH="1">
                  <a:off x="1983808" y="1494355"/>
                  <a:ext cx="57928" cy="99286"/>
                </a:xfrm>
                <a:custGeom>
                  <a:avLst/>
                  <a:gdLst>
                    <a:gd name="connsiteX0" fmla="*/ 53791 w 57928"/>
                    <a:gd name="connsiteY0" fmla="*/ 99286 h 99286"/>
                    <a:gd name="connsiteX1" fmla="*/ 12 w 57928"/>
                    <a:gd name="connsiteY1" fmla="*/ 37232 h 99286"/>
                    <a:gd name="connsiteX2" fmla="*/ 57928 w 57928"/>
                    <a:gd name="connsiteY2" fmla="*/ 0 h 99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928" h="99286">
                      <a:moveTo>
                        <a:pt x="53791" y="99286"/>
                      </a:moveTo>
                      <a:cubicBezTo>
                        <a:pt x="26556" y="76533"/>
                        <a:pt x="-678" y="53780"/>
                        <a:pt x="12" y="37232"/>
                      </a:cubicBezTo>
                      <a:cubicBezTo>
                        <a:pt x="701" y="20684"/>
                        <a:pt x="57928" y="0"/>
                        <a:pt x="57928" y="0"/>
                      </a:cubicBez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8" name="Group 447"/>
            <p:cNvGrpSpPr/>
            <p:nvPr/>
          </p:nvGrpSpPr>
          <p:grpSpPr>
            <a:xfrm flipH="1">
              <a:off x="1200487" y="1705837"/>
              <a:ext cx="295016" cy="626550"/>
              <a:chOff x="1540212" y="1705837"/>
              <a:chExt cx="295016" cy="626550"/>
            </a:xfrm>
          </p:grpSpPr>
          <p:cxnSp>
            <p:nvCxnSpPr>
              <p:cNvPr id="449" name="Straight Connector 448"/>
              <p:cNvCxnSpPr/>
              <p:nvPr/>
            </p:nvCxnSpPr>
            <p:spPr>
              <a:xfrm flipH="1">
                <a:off x="1543386" y="1962326"/>
                <a:ext cx="1" cy="370061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0" name="Group 449"/>
              <p:cNvGrpSpPr/>
              <p:nvPr/>
            </p:nvGrpSpPr>
            <p:grpSpPr>
              <a:xfrm>
                <a:off x="1540212" y="1705837"/>
                <a:ext cx="178867" cy="262839"/>
                <a:chOff x="1540212" y="1705837"/>
                <a:chExt cx="178867" cy="262839"/>
              </a:xfrm>
            </p:grpSpPr>
            <p:cxnSp>
              <p:nvCxnSpPr>
                <p:cNvPr id="454" name="Straight Connector 453"/>
                <p:cNvCxnSpPr/>
                <p:nvPr/>
              </p:nvCxnSpPr>
              <p:spPr>
                <a:xfrm flipH="1">
                  <a:off x="1540212" y="1795598"/>
                  <a:ext cx="172513" cy="173078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5" name="Freeform 454"/>
                <p:cNvSpPr/>
                <p:nvPr/>
              </p:nvSpPr>
              <p:spPr>
                <a:xfrm>
                  <a:off x="1661151" y="1705837"/>
                  <a:ext cx="57928" cy="99286"/>
                </a:xfrm>
                <a:custGeom>
                  <a:avLst/>
                  <a:gdLst>
                    <a:gd name="connsiteX0" fmla="*/ 53791 w 57928"/>
                    <a:gd name="connsiteY0" fmla="*/ 99286 h 99286"/>
                    <a:gd name="connsiteX1" fmla="*/ 12 w 57928"/>
                    <a:gd name="connsiteY1" fmla="*/ 37232 h 99286"/>
                    <a:gd name="connsiteX2" fmla="*/ 57928 w 57928"/>
                    <a:gd name="connsiteY2" fmla="*/ 0 h 99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928" h="99286">
                      <a:moveTo>
                        <a:pt x="53791" y="99286"/>
                      </a:moveTo>
                      <a:cubicBezTo>
                        <a:pt x="26556" y="76533"/>
                        <a:pt x="-678" y="53780"/>
                        <a:pt x="12" y="37232"/>
                      </a:cubicBezTo>
                      <a:cubicBezTo>
                        <a:pt x="701" y="20684"/>
                        <a:pt x="57928" y="0"/>
                        <a:pt x="57928" y="0"/>
                      </a:cubicBez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1" name="Group 450"/>
              <p:cNvGrpSpPr/>
              <p:nvPr/>
            </p:nvGrpSpPr>
            <p:grpSpPr>
              <a:xfrm>
                <a:off x="1574354" y="1813484"/>
                <a:ext cx="260874" cy="179428"/>
                <a:chOff x="1801541" y="1515034"/>
                <a:chExt cx="260874" cy="179428"/>
              </a:xfrm>
            </p:grpSpPr>
            <p:cxnSp>
              <p:nvCxnSpPr>
                <p:cNvPr id="452" name="Straight Connector 451"/>
                <p:cNvCxnSpPr/>
                <p:nvPr/>
              </p:nvCxnSpPr>
              <p:spPr>
                <a:xfrm flipH="1">
                  <a:off x="1801541" y="1521384"/>
                  <a:ext cx="172513" cy="173078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3" name="Freeform 452"/>
                <p:cNvSpPr/>
                <p:nvPr/>
              </p:nvSpPr>
              <p:spPr>
                <a:xfrm rot="5400000" flipH="1">
                  <a:off x="1983808" y="1494355"/>
                  <a:ext cx="57928" cy="99286"/>
                </a:xfrm>
                <a:custGeom>
                  <a:avLst/>
                  <a:gdLst>
                    <a:gd name="connsiteX0" fmla="*/ 53791 w 57928"/>
                    <a:gd name="connsiteY0" fmla="*/ 99286 h 99286"/>
                    <a:gd name="connsiteX1" fmla="*/ 12 w 57928"/>
                    <a:gd name="connsiteY1" fmla="*/ 37232 h 99286"/>
                    <a:gd name="connsiteX2" fmla="*/ 57928 w 57928"/>
                    <a:gd name="connsiteY2" fmla="*/ 0 h 99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928" h="99286">
                      <a:moveTo>
                        <a:pt x="53791" y="99286"/>
                      </a:moveTo>
                      <a:cubicBezTo>
                        <a:pt x="26556" y="76533"/>
                        <a:pt x="-678" y="53780"/>
                        <a:pt x="12" y="37232"/>
                      </a:cubicBezTo>
                      <a:cubicBezTo>
                        <a:pt x="701" y="20684"/>
                        <a:pt x="57928" y="0"/>
                        <a:pt x="57928" y="0"/>
                      </a:cubicBez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95" name="Group 394"/>
          <p:cNvGrpSpPr/>
          <p:nvPr/>
        </p:nvGrpSpPr>
        <p:grpSpPr>
          <a:xfrm rot="7313113">
            <a:off x="5961493" y="2486814"/>
            <a:ext cx="373867" cy="370061"/>
            <a:chOff x="1200487" y="1705837"/>
            <a:chExt cx="634741" cy="626550"/>
          </a:xfrm>
        </p:grpSpPr>
        <p:grpSp>
          <p:nvGrpSpPr>
            <p:cNvPr id="431" name="Group 430"/>
            <p:cNvGrpSpPr/>
            <p:nvPr/>
          </p:nvGrpSpPr>
          <p:grpSpPr>
            <a:xfrm>
              <a:off x="1540212" y="1705837"/>
              <a:ext cx="295016" cy="626550"/>
              <a:chOff x="1540212" y="1705837"/>
              <a:chExt cx="295016" cy="626550"/>
            </a:xfrm>
          </p:grpSpPr>
          <p:cxnSp>
            <p:nvCxnSpPr>
              <p:cNvPr id="440" name="Straight Connector 439"/>
              <p:cNvCxnSpPr/>
              <p:nvPr/>
            </p:nvCxnSpPr>
            <p:spPr>
              <a:xfrm flipH="1">
                <a:off x="1543386" y="1962326"/>
                <a:ext cx="1" cy="370061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1" name="Group 440"/>
              <p:cNvGrpSpPr/>
              <p:nvPr/>
            </p:nvGrpSpPr>
            <p:grpSpPr>
              <a:xfrm>
                <a:off x="1540212" y="1705837"/>
                <a:ext cx="178867" cy="262839"/>
                <a:chOff x="1540212" y="1705837"/>
                <a:chExt cx="178867" cy="262839"/>
              </a:xfrm>
            </p:grpSpPr>
            <p:cxnSp>
              <p:nvCxnSpPr>
                <p:cNvPr id="445" name="Straight Connector 444"/>
                <p:cNvCxnSpPr/>
                <p:nvPr/>
              </p:nvCxnSpPr>
              <p:spPr>
                <a:xfrm flipH="1">
                  <a:off x="1540212" y="1795598"/>
                  <a:ext cx="172513" cy="173078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6" name="Freeform 445"/>
                <p:cNvSpPr/>
                <p:nvPr/>
              </p:nvSpPr>
              <p:spPr>
                <a:xfrm>
                  <a:off x="1661151" y="1705837"/>
                  <a:ext cx="57928" cy="99286"/>
                </a:xfrm>
                <a:custGeom>
                  <a:avLst/>
                  <a:gdLst>
                    <a:gd name="connsiteX0" fmla="*/ 53791 w 57928"/>
                    <a:gd name="connsiteY0" fmla="*/ 99286 h 99286"/>
                    <a:gd name="connsiteX1" fmla="*/ 12 w 57928"/>
                    <a:gd name="connsiteY1" fmla="*/ 37232 h 99286"/>
                    <a:gd name="connsiteX2" fmla="*/ 57928 w 57928"/>
                    <a:gd name="connsiteY2" fmla="*/ 0 h 99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928" h="99286">
                      <a:moveTo>
                        <a:pt x="53791" y="99286"/>
                      </a:moveTo>
                      <a:cubicBezTo>
                        <a:pt x="26556" y="76533"/>
                        <a:pt x="-678" y="53780"/>
                        <a:pt x="12" y="37232"/>
                      </a:cubicBezTo>
                      <a:cubicBezTo>
                        <a:pt x="701" y="20684"/>
                        <a:pt x="57928" y="0"/>
                        <a:pt x="57928" y="0"/>
                      </a:cubicBez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2" name="Group 441"/>
              <p:cNvGrpSpPr/>
              <p:nvPr/>
            </p:nvGrpSpPr>
            <p:grpSpPr>
              <a:xfrm>
                <a:off x="1574354" y="1813484"/>
                <a:ext cx="260874" cy="179428"/>
                <a:chOff x="1801541" y="1515034"/>
                <a:chExt cx="260874" cy="179428"/>
              </a:xfrm>
            </p:grpSpPr>
            <p:cxnSp>
              <p:nvCxnSpPr>
                <p:cNvPr id="443" name="Straight Connector 442"/>
                <p:cNvCxnSpPr/>
                <p:nvPr/>
              </p:nvCxnSpPr>
              <p:spPr>
                <a:xfrm flipH="1">
                  <a:off x="1801541" y="1521384"/>
                  <a:ext cx="172513" cy="173078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4" name="Freeform 443"/>
                <p:cNvSpPr/>
                <p:nvPr/>
              </p:nvSpPr>
              <p:spPr>
                <a:xfrm rot="5400000" flipH="1">
                  <a:off x="1983808" y="1494355"/>
                  <a:ext cx="57928" cy="99286"/>
                </a:xfrm>
                <a:custGeom>
                  <a:avLst/>
                  <a:gdLst>
                    <a:gd name="connsiteX0" fmla="*/ 53791 w 57928"/>
                    <a:gd name="connsiteY0" fmla="*/ 99286 h 99286"/>
                    <a:gd name="connsiteX1" fmla="*/ 12 w 57928"/>
                    <a:gd name="connsiteY1" fmla="*/ 37232 h 99286"/>
                    <a:gd name="connsiteX2" fmla="*/ 57928 w 57928"/>
                    <a:gd name="connsiteY2" fmla="*/ 0 h 99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928" h="99286">
                      <a:moveTo>
                        <a:pt x="53791" y="99286"/>
                      </a:moveTo>
                      <a:cubicBezTo>
                        <a:pt x="26556" y="76533"/>
                        <a:pt x="-678" y="53780"/>
                        <a:pt x="12" y="37232"/>
                      </a:cubicBezTo>
                      <a:cubicBezTo>
                        <a:pt x="701" y="20684"/>
                        <a:pt x="57928" y="0"/>
                        <a:pt x="57928" y="0"/>
                      </a:cubicBez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2" name="Group 431"/>
            <p:cNvGrpSpPr/>
            <p:nvPr/>
          </p:nvGrpSpPr>
          <p:grpSpPr>
            <a:xfrm flipH="1">
              <a:off x="1200487" y="1705837"/>
              <a:ext cx="295016" cy="626550"/>
              <a:chOff x="1540212" y="1705837"/>
              <a:chExt cx="295016" cy="626550"/>
            </a:xfrm>
          </p:grpSpPr>
          <p:cxnSp>
            <p:nvCxnSpPr>
              <p:cNvPr id="433" name="Straight Connector 432"/>
              <p:cNvCxnSpPr/>
              <p:nvPr/>
            </p:nvCxnSpPr>
            <p:spPr>
              <a:xfrm flipH="1">
                <a:off x="1543386" y="1962326"/>
                <a:ext cx="1" cy="370061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4" name="Group 433"/>
              <p:cNvGrpSpPr/>
              <p:nvPr/>
            </p:nvGrpSpPr>
            <p:grpSpPr>
              <a:xfrm>
                <a:off x="1540212" y="1705837"/>
                <a:ext cx="178867" cy="262839"/>
                <a:chOff x="1540212" y="1705837"/>
                <a:chExt cx="178867" cy="262839"/>
              </a:xfrm>
            </p:grpSpPr>
            <p:cxnSp>
              <p:nvCxnSpPr>
                <p:cNvPr id="438" name="Straight Connector 437"/>
                <p:cNvCxnSpPr/>
                <p:nvPr/>
              </p:nvCxnSpPr>
              <p:spPr>
                <a:xfrm flipH="1">
                  <a:off x="1540212" y="1795598"/>
                  <a:ext cx="172513" cy="173078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9" name="Freeform 438"/>
                <p:cNvSpPr/>
                <p:nvPr/>
              </p:nvSpPr>
              <p:spPr>
                <a:xfrm>
                  <a:off x="1661151" y="1705837"/>
                  <a:ext cx="57928" cy="99286"/>
                </a:xfrm>
                <a:custGeom>
                  <a:avLst/>
                  <a:gdLst>
                    <a:gd name="connsiteX0" fmla="*/ 53791 w 57928"/>
                    <a:gd name="connsiteY0" fmla="*/ 99286 h 99286"/>
                    <a:gd name="connsiteX1" fmla="*/ 12 w 57928"/>
                    <a:gd name="connsiteY1" fmla="*/ 37232 h 99286"/>
                    <a:gd name="connsiteX2" fmla="*/ 57928 w 57928"/>
                    <a:gd name="connsiteY2" fmla="*/ 0 h 99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928" h="99286">
                      <a:moveTo>
                        <a:pt x="53791" y="99286"/>
                      </a:moveTo>
                      <a:cubicBezTo>
                        <a:pt x="26556" y="76533"/>
                        <a:pt x="-678" y="53780"/>
                        <a:pt x="12" y="37232"/>
                      </a:cubicBezTo>
                      <a:cubicBezTo>
                        <a:pt x="701" y="20684"/>
                        <a:pt x="57928" y="0"/>
                        <a:pt x="57928" y="0"/>
                      </a:cubicBez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5" name="Group 434"/>
              <p:cNvGrpSpPr/>
              <p:nvPr/>
            </p:nvGrpSpPr>
            <p:grpSpPr>
              <a:xfrm>
                <a:off x="1574354" y="1813484"/>
                <a:ext cx="260874" cy="179428"/>
                <a:chOff x="1801541" y="1515034"/>
                <a:chExt cx="260874" cy="179428"/>
              </a:xfrm>
            </p:grpSpPr>
            <p:cxnSp>
              <p:nvCxnSpPr>
                <p:cNvPr id="436" name="Straight Connector 435"/>
                <p:cNvCxnSpPr/>
                <p:nvPr/>
              </p:nvCxnSpPr>
              <p:spPr>
                <a:xfrm flipH="1">
                  <a:off x="1801541" y="1521384"/>
                  <a:ext cx="172513" cy="173078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7" name="Freeform 436"/>
                <p:cNvSpPr/>
                <p:nvPr/>
              </p:nvSpPr>
              <p:spPr>
                <a:xfrm rot="5400000" flipH="1">
                  <a:off x="1983808" y="1494355"/>
                  <a:ext cx="57928" cy="99286"/>
                </a:xfrm>
                <a:custGeom>
                  <a:avLst/>
                  <a:gdLst>
                    <a:gd name="connsiteX0" fmla="*/ 53791 w 57928"/>
                    <a:gd name="connsiteY0" fmla="*/ 99286 h 99286"/>
                    <a:gd name="connsiteX1" fmla="*/ 12 w 57928"/>
                    <a:gd name="connsiteY1" fmla="*/ 37232 h 99286"/>
                    <a:gd name="connsiteX2" fmla="*/ 57928 w 57928"/>
                    <a:gd name="connsiteY2" fmla="*/ 0 h 99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928" h="99286">
                      <a:moveTo>
                        <a:pt x="53791" y="99286"/>
                      </a:moveTo>
                      <a:cubicBezTo>
                        <a:pt x="26556" y="76533"/>
                        <a:pt x="-678" y="53780"/>
                        <a:pt x="12" y="37232"/>
                      </a:cubicBezTo>
                      <a:cubicBezTo>
                        <a:pt x="701" y="20684"/>
                        <a:pt x="57928" y="0"/>
                        <a:pt x="57928" y="0"/>
                      </a:cubicBez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97" name="Group 396"/>
          <p:cNvGrpSpPr/>
          <p:nvPr/>
        </p:nvGrpSpPr>
        <p:grpSpPr>
          <a:xfrm rot="14318126">
            <a:off x="5165116" y="2498859"/>
            <a:ext cx="373867" cy="370061"/>
            <a:chOff x="1200487" y="1705837"/>
            <a:chExt cx="634741" cy="626550"/>
          </a:xfrm>
        </p:grpSpPr>
        <p:grpSp>
          <p:nvGrpSpPr>
            <p:cNvPr id="399" name="Group 398"/>
            <p:cNvGrpSpPr/>
            <p:nvPr/>
          </p:nvGrpSpPr>
          <p:grpSpPr>
            <a:xfrm>
              <a:off x="1540212" y="1705837"/>
              <a:ext cx="295016" cy="626550"/>
              <a:chOff x="1540212" y="1705837"/>
              <a:chExt cx="295016" cy="626550"/>
            </a:xfrm>
          </p:grpSpPr>
          <p:cxnSp>
            <p:nvCxnSpPr>
              <p:cNvPr id="408" name="Straight Connector 407"/>
              <p:cNvCxnSpPr/>
              <p:nvPr/>
            </p:nvCxnSpPr>
            <p:spPr>
              <a:xfrm flipH="1">
                <a:off x="1543386" y="1962326"/>
                <a:ext cx="1" cy="370061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9" name="Group 408"/>
              <p:cNvGrpSpPr/>
              <p:nvPr/>
            </p:nvGrpSpPr>
            <p:grpSpPr>
              <a:xfrm>
                <a:off x="1540212" y="1705837"/>
                <a:ext cx="178867" cy="262839"/>
                <a:chOff x="1540212" y="1705837"/>
                <a:chExt cx="178867" cy="262839"/>
              </a:xfrm>
            </p:grpSpPr>
            <p:cxnSp>
              <p:nvCxnSpPr>
                <p:cNvPr id="413" name="Straight Connector 412"/>
                <p:cNvCxnSpPr/>
                <p:nvPr/>
              </p:nvCxnSpPr>
              <p:spPr>
                <a:xfrm flipH="1">
                  <a:off x="1540212" y="1795598"/>
                  <a:ext cx="172513" cy="173078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4" name="Freeform 413"/>
                <p:cNvSpPr/>
                <p:nvPr/>
              </p:nvSpPr>
              <p:spPr>
                <a:xfrm>
                  <a:off x="1661151" y="1705837"/>
                  <a:ext cx="57928" cy="99286"/>
                </a:xfrm>
                <a:custGeom>
                  <a:avLst/>
                  <a:gdLst>
                    <a:gd name="connsiteX0" fmla="*/ 53791 w 57928"/>
                    <a:gd name="connsiteY0" fmla="*/ 99286 h 99286"/>
                    <a:gd name="connsiteX1" fmla="*/ 12 w 57928"/>
                    <a:gd name="connsiteY1" fmla="*/ 37232 h 99286"/>
                    <a:gd name="connsiteX2" fmla="*/ 57928 w 57928"/>
                    <a:gd name="connsiteY2" fmla="*/ 0 h 99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928" h="99286">
                      <a:moveTo>
                        <a:pt x="53791" y="99286"/>
                      </a:moveTo>
                      <a:cubicBezTo>
                        <a:pt x="26556" y="76533"/>
                        <a:pt x="-678" y="53780"/>
                        <a:pt x="12" y="37232"/>
                      </a:cubicBezTo>
                      <a:cubicBezTo>
                        <a:pt x="701" y="20684"/>
                        <a:pt x="57928" y="0"/>
                        <a:pt x="57928" y="0"/>
                      </a:cubicBez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0" name="Group 409"/>
              <p:cNvGrpSpPr/>
              <p:nvPr/>
            </p:nvGrpSpPr>
            <p:grpSpPr>
              <a:xfrm>
                <a:off x="1574354" y="1813484"/>
                <a:ext cx="260874" cy="179428"/>
                <a:chOff x="1801541" y="1515034"/>
                <a:chExt cx="260874" cy="179428"/>
              </a:xfrm>
            </p:grpSpPr>
            <p:cxnSp>
              <p:nvCxnSpPr>
                <p:cNvPr id="411" name="Straight Connector 410"/>
                <p:cNvCxnSpPr/>
                <p:nvPr/>
              </p:nvCxnSpPr>
              <p:spPr>
                <a:xfrm flipH="1">
                  <a:off x="1801541" y="1521384"/>
                  <a:ext cx="172513" cy="173078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2" name="Freeform 411"/>
                <p:cNvSpPr/>
                <p:nvPr/>
              </p:nvSpPr>
              <p:spPr>
                <a:xfrm rot="5400000" flipH="1">
                  <a:off x="1983808" y="1494355"/>
                  <a:ext cx="57928" cy="99286"/>
                </a:xfrm>
                <a:custGeom>
                  <a:avLst/>
                  <a:gdLst>
                    <a:gd name="connsiteX0" fmla="*/ 53791 w 57928"/>
                    <a:gd name="connsiteY0" fmla="*/ 99286 h 99286"/>
                    <a:gd name="connsiteX1" fmla="*/ 12 w 57928"/>
                    <a:gd name="connsiteY1" fmla="*/ 37232 h 99286"/>
                    <a:gd name="connsiteX2" fmla="*/ 57928 w 57928"/>
                    <a:gd name="connsiteY2" fmla="*/ 0 h 99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928" h="99286">
                      <a:moveTo>
                        <a:pt x="53791" y="99286"/>
                      </a:moveTo>
                      <a:cubicBezTo>
                        <a:pt x="26556" y="76533"/>
                        <a:pt x="-678" y="53780"/>
                        <a:pt x="12" y="37232"/>
                      </a:cubicBezTo>
                      <a:cubicBezTo>
                        <a:pt x="701" y="20684"/>
                        <a:pt x="57928" y="0"/>
                        <a:pt x="57928" y="0"/>
                      </a:cubicBez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00" name="Group 399"/>
            <p:cNvGrpSpPr/>
            <p:nvPr/>
          </p:nvGrpSpPr>
          <p:grpSpPr>
            <a:xfrm flipH="1">
              <a:off x="1200487" y="1705837"/>
              <a:ext cx="295016" cy="626550"/>
              <a:chOff x="1540212" y="1705837"/>
              <a:chExt cx="295016" cy="626550"/>
            </a:xfrm>
          </p:grpSpPr>
          <p:cxnSp>
            <p:nvCxnSpPr>
              <p:cNvPr id="401" name="Straight Connector 400"/>
              <p:cNvCxnSpPr/>
              <p:nvPr/>
            </p:nvCxnSpPr>
            <p:spPr>
              <a:xfrm flipH="1">
                <a:off x="1543386" y="1962326"/>
                <a:ext cx="1" cy="370061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2" name="Group 401"/>
              <p:cNvGrpSpPr/>
              <p:nvPr/>
            </p:nvGrpSpPr>
            <p:grpSpPr>
              <a:xfrm>
                <a:off x="1540212" y="1705837"/>
                <a:ext cx="178867" cy="262839"/>
                <a:chOff x="1540212" y="1705837"/>
                <a:chExt cx="178867" cy="262839"/>
              </a:xfrm>
            </p:grpSpPr>
            <p:cxnSp>
              <p:nvCxnSpPr>
                <p:cNvPr id="406" name="Straight Connector 405"/>
                <p:cNvCxnSpPr/>
                <p:nvPr/>
              </p:nvCxnSpPr>
              <p:spPr>
                <a:xfrm flipH="1">
                  <a:off x="1540212" y="1795598"/>
                  <a:ext cx="172513" cy="173078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7" name="Freeform 406"/>
                <p:cNvSpPr/>
                <p:nvPr/>
              </p:nvSpPr>
              <p:spPr>
                <a:xfrm>
                  <a:off x="1661151" y="1705837"/>
                  <a:ext cx="57928" cy="99286"/>
                </a:xfrm>
                <a:custGeom>
                  <a:avLst/>
                  <a:gdLst>
                    <a:gd name="connsiteX0" fmla="*/ 53791 w 57928"/>
                    <a:gd name="connsiteY0" fmla="*/ 99286 h 99286"/>
                    <a:gd name="connsiteX1" fmla="*/ 12 w 57928"/>
                    <a:gd name="connsiteY1" fmla="*/ 37232 h 99286"/>
                    <a:gd name="connsiteX2" fmla="*/ 57928 w 57928"/>
                    <a:gd name="connsiteY2" fmla="*/ 0 h 99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928" h="99286">
                      <a:moveTo>
                        <a:pt x="53791" y="99286"/>
                      </a:moveTo>
                      <a:cubicBezTo>
                        <a:pt x="26556" y="76533"/>
                        <a:pt x="-678" y="53780"/>
                        <a:pt x="12" y="37232"/>
                      </a:cubicBezTo>
                      <a:cubicBezTo>
                        <a:pt x="701" y="20684"/>
                        <a:pt x="57928" y="0"/>
                        <a:pt x="57928" y="0"/>
                      </a:cubicBez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3" name="Group 402"/>
              <p:cNvGrpSpPr/>
              <p:nvPr/>
            </p:nvGrpSpPr>
            <p:grpSpPr>
              <a:xfrm>
                <a:off x="1574354" y="1813484"/>
                <a:ext cx="260874" cy="179428"/>
                <a:chOff x="1801541" y="1515034"/>
                <a:chExt cx="260874" cy="179428"/>
              </a:xfrm>
            </p:grpSpPr>
            <p:cxnSp>
              <p:nvCxnSpPr>
                <p:cNvPr id="404" name="Straight Connector 403"/>
                <p:cNvCxnSpPr/>
                <p:nvPr/>
              </p:nvCxnSpPr>
              <p:spPr>
                <a:xfrm flipH="1">
                  <a:off x="1801541" y="1521384"/>
                  <a:ext cx="172513" cy="173078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5" name="Freeform 404"/>
                <p:cNvSpPr/>
                <p:nvPr/>
              </p:nvSpPr>
              <p:spPr>
                <a:xfrm rot="5400000" flipH="1">
                  <a:off x="1983808" y="1494355"/>
                  <a:ext cx="57928" cy="99286"/>
                </a:xfrm>
                <a:custGeom>
                  <a:avLst/>
                  <a:gdLst>
                    <a:gd name="connsiteX0" fmla="*/ 53791 w 57928"/>
                    <a:gd name="connsiteY0" fmla="*/ 99286 h 99286"/>
                    <a:gd name="connsiteX1" fmla="*/ 12 w 57928"/>
                    <a:gd name="connsiteY1" fmla="*/ 37232 h 99286"/>
                    <a:gd name="connsiteX2" fmla="*/ 57928 w 57928"/>
                    <a:gd name="connsiteY2" fmla="*/ 0 h 99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928" h="99286">
                      <a:moveTo>
                        <a:pt x="53791" y="99286"/>
                      </a:moveTo>
                      <a:cubicBezTo>
                        <a:pt x="26556" y="76533"/>
                        <a:pt x="-678" y="53780"/>
                        <a:pt x="12" y="37232"/>
                      </a:cubicBezTo>
                      <a:cubicBezTo>
                        <a:pt x="701" y="20684"/>
                        <a:pt x="57928" y="0"/>
                        <a:pt x="57928" y="0"/>
                      </a:cubicBez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398" name="Picture 397" descr="Immature B.ps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777">
            <a:off x="5442431" y="2147667"/>
            <a:ext cx="620755" cy="614843"/>
          </a:xfrm>
          <a:prstGeom prst="rect">
            <a:avLst/>
          </a:prstGeom>
        </p:spPr>
      </p:pic>
      <p:cxnSp>
        <p:nvCxnSpPr>
          <p:cNvPr id="465" name="Straight Arrow Connector 464"/>
          <p:cNvCxnSpPr/>
          <p:nvPr/>
        </p:nvCxnSpPr>
        <p:spPr>
          <a:xfrm flipH="1">
            <a:off x="6052785" y="1481589"/>
            <a:ext cx="615848" cy="63786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6" name="Group 495"/>
          <p:cNvGrpSpPr/>
          <p:nvPr/>
        </p:nvGrpSpPr>
        <p:grpSpPr>
          <a:xfrm>
            <a:off x="6245699" y="3556818"/>
            <a:ext cx="85107" cy="170495"/>
            <a:chOff x="7319908" y="5219687"/>
            <a:chExt cx="85107" cy="170495"/>
          </a:xfrm>
        </p:grpSpPr>
        <p:cxnSp>
          <p:nvCxnSpPr>
            <p:cNvPr id="497" name="Straight Connector 496"/>
            <p:cNvCxnSpPr/>
            <p:nvPr/>
          </p:nvCxnSpPr>
          <p:spPr>
            <a:xfrm>
              <a:off x="7319908" y="5219687"/>
              <a:ext cx="34166" cy="100669"/>
            </a:xfrm>
            <a:prstGeom prst="line">
              <a:avLst/>
            </a:prstGeom>
            <a:solidFill>
              <a:srgbClr val="FE9900"/>
            </a:solidFill>
            <a:ln>
              <a:solidFill>
                <a:srgbClr val="FE99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8" name="Oval 497"/>
            <p:cNvSpPr>
              <a:spLocks noChangeAspect="1"/>
            </p:cNvSpPr>
            <p:nvPr/>
          </p:nvSpPr>
          <p:spPr>
            <a:xfrm rot="20475202" flipV="1">
              <a:off x="7326954" y="5319329"/>
              <a:ext cx="78061" cy="70853"/>
            </a:xfrm>
            <a:prstGeom prst="ellipse">
              <a:avLst/>
            </a:prstGeom>
            <a:solidFill>
              <a:srgbClr val="FE9900"/>
            </a:solidFill>
            <a:ln>
              <a:solidFill>
                <a:srgbClr val="FE99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92" name="Picture 49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8233">
            <a:off x="5915999" y="3303732"/>
            <a:ext cx="366903" cy="4118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526" y="-13032"/>
            <a:ext cx="100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Helvetica"/>
                <a:cs typeface="Helvetica"/>
              </a:rPr>
              <a:t>Thymus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4908298" y="-14287"/>
            <a:ext cx="104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Moelle</a:t>
            </a:r>
          </a:p>
          <a:p>
            <a:pPr algn="ctr"/>
            <a:r>
              <a:rPr lang="fr-CH" dirty="0">
                <a:solidFill>
                  <a:schemeClr val="accent6">
                    <a:lumMod val="50000"/>
                  </a:schemeClr>
                </a:solidFill>
                <a:latin typeface="Helvetica"/>
                <a:cs typeface="Helvetica"/>
              </a:rPr>
              <a:t>osseuse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4087877" y="6372176"/>
            <a:ext cx="123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Périphérie</a:t>
            </a:r>
          </a:p>
        </p:txBody>
      </p:sp>
      <p:cxnSp>
        <p:nvCxnSpPr>
          <p:cNvPr id="196" name="Straight Connector 195"/>
          <p:cNvCxnSpPr/>
          <p:nvPr/>
        </p:nvCxnSpPr>
        <p:spPr>
          <a:xfrm>
            <a:off x="0" y="2957521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1240164" y="1325109"/>
            <a:ext cx="288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TOLERANCE CENTRALE</a:t>
            </a:r>
          </a:p>
        </p:txBody>
      </p:sp>
      <p:sp>
        <p:nvSpPr>
          <p:cNvPr id="200" name="TextBox 199"/>
          <p:cNvSpPr txBox="1"/>
          <p:nvPr/>
        </p:nvSpPr>
        <p:spPr>
          <a:xfrm rot="16200000">
            <a:off x="-1494048" y="4766150"/>
            <a:ext cx="340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TOLERANCE PERIPHERIQUE</a:t>
            </a:r>
          </a:p>
        </p:txBody>
      </p:sp>
    </p:spTree>
    <p:extLst>
      <p:ext uri="{BB962C8B-B14F-4D97-AF65-F5344CB8AC3E}">
        <p14:creationId xmlns:p14="http://schemas.microsoft.com/office/powerpoint/2010/main" val="1817255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charset="2"/>
              <a:buChar char="Ø"/>
            </a:pPr>
            <a:r>
              <a:rPr lang="fr-CH" sz="2400" dirty="0">
                <a:latin typeface="Helvetica"/>
                <a:cs typeface="Helvetica"/>
              </a:rPr>
              <a:t>La cause sous-jacente des maladies auto-immunes est </a:t>
            </a:r>
            <a:r>
              <a:rPr lang="fr-CH" sz="2400" b="1" dirty="0">
                <a:latin typeface="Helvetica"/>
                <a:cs typeface="Helvetica"/>
              </a:rPr>
              <a:t>l’échec de la tolérance</a:t>
            </a:r>
            <a:r>
              <a:rPr lang="fr-CH" sz="2400" dirty="0">
                <a:latin typeface="Helvetica"/>
                <a:cs typeface="Helvetica"/>
              </a:rPr>
              <a:t>, qui permet de développer une réponse immunitaire contre des auto-antigènes.</a:t>
            </a:r>
          </a:p>
          <a:p>
            <a:pPr algn="just">
              <a:spcBef>
                <a:spcPts val="1200"/>
              </a:spcBef>
              <a:buFont typeface="Wingdings" charset="2"/>
              <a:buChar char="Ø"/>
            </a:pPr>
            <a:r>
              <a:rPr lang="fr-CH" sz="2400" dirty="0">
                <a:latin typeface="Helvetica"/>
                <a:cs typeface="Helvetica"/>
              </a:rPr>
              <a:t>L’auto-immunité survient quand une personne hérite d’une combinaison de </a:t>
            </a:r>
            <a:r>
              <a:rPr lang="fr-CH" sz="2400" b="1" dirty="0">
                <a:latin typeface="Helvetica"/>
                <a:cs typeface="Helvetica"/>
              </a:rPr>
              <a:t>gènes de susceptibilité</a:t>
            </a:r>
            <a:r>
              <a:rPr lang="fr-CH" sz="2400" dirty="0">
                <a:latin typeface="Helvetica"/>
                <a:cs typeface="Helvetica"/>
              </a:rPr>
              <a:t>, qui peuvent contribuer à la malfonction de l’auto-tolérance, ainsi que des “triggers” (= déclencheurs) </a:t>
            </a:r>
            <a:r>
              <a:rPr lang="fr-CH" sz="2400" dirty="0" smtClean="0">
                <a:latin typeface="Helvetica"/>
                <a:cs typeface="Helvetica"/>
              </a:rPr>
              <a:t>environnementaux</a:t>
            </a:r>
            <a:r>
              <a:rPr lang="fr-CH" sz="2400" dirty="0">
                <a:latin typeface="Helvetica"/>
                <a:cs typeface="Helvetica"/>
              </a:rPr>
              <a:t>, comme les infections ou lésions tissulaires, qui </a:t>
            </a:r>
            <a:r>
              <a:rPr lang="fr-CH" sz="2400" dirty="0" smtClean="0">
                <a:latin typeface="Helvetica"/>
                <a:cs typeface="Helvetica"/>
              </a:rPr>
              <a:t>promeuvent </a:t>
            </a:r>
            <a:r>
              <a:rPr lang="fr-CH" sz="2400" dirty="0">
                <a:latin typeface="Helvetica"/>
                <a:cs typeface="Helvetica"/>
              </a:rPr>
              <a:t>l’activation de lymphocytes auto-réactifs.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FC7B-D8CB-2F42-8718-0E4EC4DEBC6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668" y="260539"/>
            <a:ext cx="8768663" cy="1036685"/>
          </a:xfrm>
          <a:prstGeom prst="rect">
            <a:avLst/>
          </a:prstGeom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337478"/>
            <a:ext cx="8229600" cy="7642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000" dirty="0">
                <a:latin typeface="Helvetica"/>
                <a:cs typeface="Helvetica"/>
              </a:rPr>
              <a:t>Auto-immunité</a:t>
            </a:r>
          </a:p>
        </p:txBody>
      </p:sp>
    </p:spTree>
    <p:extLst>
      <p:ext uri="{BB962C8B-B14F-4D97-AF65-F5344CB8AC3E}">
        <p14:creationId xmlns:p14="http://schemas.microsoft.com/office/powerpoint/2010/main" val="1662108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668" y="260539"/>
            <a:ext cx="8768663" cy="1036685"/>
          </a:xfrm>
          <a:prstGeom prst="rect">
            <a:avLst/>
          </a:prstGeom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37478"/>
            <a:ext cx="8229600" cy="7642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000" dirty="0">
                <a:latin typeface="Helvetica"/>
                <a:cs typeface="Helvetica"/>
              </a:rPr>
              <a:t>Pathogénèse de l’auto-immunité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337429"/>
            <a:ext cx="2405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>
                <a:solidFill>
                  <a:srgbClr val="FF0000"/>
                </a:solidFill>
                <a:latin typeface="Helvetica"/>
                <a:cs typeface="Helvetica"/>
              </a:rPr>
              <a:t>Gènes de susceptibilité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0192" y="2666286"/>
            <a:ext cx="2405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Helvetica"/>
                <a:cs typeface="Helvetica"/>
              </a:rPr>
              <a:t>Echec de l’auto-tolérance</a:t>
            </a:r>
            <a:endParaRPr lang="fr-FR" sz="24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104" y="3920448"/>
            <a:ext cx="2526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Helvetica"/>
                <a:cs typeface="Helvetica"/>
              </a:rPr>
              <a:t>Persistance de lymphocytes auto-réactifs fonctionnels</a:t>
            </a:r>
            <a:endParaRPr lang="fr-FR" sz="24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3279" y="4110196"/>
            <a:ext cx="21011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Helvetica"/>
                <a:cs typeface="Helvetica"/>
              </a:rPr>
              <a:t>Activation de lymphocytes auto-réactifs</a:t>
            </a:r>
            <a:endParaRPr lang="fr-FR" sz="24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0296" y="2474571"/>
            <a:ext cx="5195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Helvetica"/>
                <a:cs typeface="Helvetica"/>
              </a:rPr>
              <a:t>Trigger environnemental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  <a:latin typeface="Helvetica"/>
                <a:cs typeface="Helvetica"/>
              </a:rPr>
              <a:t>(p.ex. infections, lésions tissulaires)</a:t>
            </a:r>
          </a:p>
        </p:txBody>
      </p:sp>
      <p:cxnSp>
        <p:nvCxnSpPr>
          <p:cNvPr id="14" name="Straight Arrow Connector 13"/>
          <p:cNvCxnSpPr>
            <a:stCxn id="9" idx="2"/>
            <a:endCxn id="10" idx="0"/>
          </p:cNvCxnSpPr>
          <p:nvPr/>
        </p:nvCxnSpPr>
        <p:spPr>
          <a:xfrm>
            <a:off x="1660173" y="2168426"/>
            <a:ext cx="2992" cy="4978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2"/>
            <a:endCxn id="11" idx="0"/>
          </p:cNvCxnSpPr>
          <p:nvPr/>
        </p:nvCxnSpPr>
        <p:spPr>
          <a:xfrm flipH="1">
            <a:off x="1656139" y="3497283"/>
            <a:ext cx="7026" cy="423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3"/>
            <a:endCxn id="12" idx="1"/>
          </p:cNvCxnSpPr>
          <p:nvPr/>
        </p:nvCxnSpPr>
        <p:spPr>
          <a:xfrm>
            <a:off x="2919174" y="4705278"/>
            <a:ext cx="2664105" cy="50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Lightning Bolt 22"/>
          <p:cNvSpPr/>
          <p:nvPr/>
        </p:nvSpPr>
        <p:spPr>
          <a:xfrm flipH="1">
            <a:off x="3959209" y="3365837"/>
            <a:ext cx="896425" cy="1344523"/>
          </a:xfrm>
          <a:prstGeom prst="lightningBol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559511" y="5770192"/>
            <a:ext cx="414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Helvetica"/>
                <a:cs typeface="Helvetica"/>
              </a:rPr>
              <a:t>Réponse immunitaire contre des tissus du soi</a:t>
            </a:r>
          </a:p>
        </p:txBody>
      </p:sp>
      <p:cxnSp>
        <p:nvCxnSpPr>
          <p:cNvPr id="25" name="Straight Arrow Connector 24"/>
          <p:cNvCxnSpPr>
            <a:stCxn id="12" idx="2"/>
            <a:endCxn id="24" idx="0"/>
          </p:cNvCxnSpPr>
          <p:nvPr/>
        </p:nvCxnSpPr>
        <p:spPr>
          <a:xfrm flipH="1">
            <a:off x="6632494" y="5310524"/>
            <a:ext cx="1358" cy="4596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87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Picture 65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270" y="125259"/>
            <a:ext cx="8768663" cy="1036685"/>
          </a:xfrm>
          <a:prstGeom prst="rect">
            <a:avLst/>
          </a:prstGeom>
          <a:effectLst/>
        </p:spPr>
      </p:pic>
      <p:grpSp>
        <p:nvGrpSpPr>
          <p:cNvPr id="360" name="Group 359"/>
          <p:cNvGrpSpPr/>
          <p:nvPr/>
        </p:nvGrpSpPr>
        <p:grpSpPr>
          <a:xfrm>
            <a:off x="-244629" y="2284334"/>
            <a:ext cx="4208307" cy="2988271"/>
            <a:chOff x="1367343" y="2438417"/>
            <a:chExt cx="4208307" cy="2988271"/>
          </a:xfrm>
        </p:grpSpPr>
        <p:pic>
          <p:nvPicPr>
            <p:cNvPr id="377" name="Picture 37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343" y="2438417"/>
              <a:ext cx="4208307" cy="2988271"/>
            </a:xfrm>
            <a:prstGeom prst="rect">
              <a:avLst/>
            </a:prstGeom>
          </p:spPr>
        </p:pic>
        <p:sp>
          <p:nvSpPr>
            <p:cNvPr id="378" name="Oval 377"/>
            <p:cNvSpPr/>
            <p:nvPr/>
          </p:nvSpPr>
          <p:spPr>
            <a:xfrm rot="12933104">
              <a:off x="1893641" y="4652415"/>
              <a:ext cx="111095" cy="12818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379" name="TextBox 378"/>
          <p:cNvSpPr txBox="1"/>
          <p:nvPr/>
        </p:nvSpPr>
        <p:spPr>
          <a:xfrm>
            <a:off x="520551" y="269526"/>
            <a:ext cx="79269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200" dirty="0">
                <a:latin typeface="Palatino" charset="0"/>
                <a:ea typeface="Palatino" charset="0"/>
                <a:cs typeface="Palatino" charset="0"/>
              </a:rPr>
              <a:t>Trigger </a:t>
            </a:r>
            <a:r>
              <a:rPr lang="fr-CH" sz="2200" dirty="0" smtClean="0">
                <a:latin typeface="Palatino" charset="0"/>
                <a:ea typeface="Palatino" charset="0"/>
                <a:cs typeface="Palatino" charset="0"/>
              </a:rPr>
              <a:t>environnemental (</a:t>
            </a:r>
            <a:r>
              <a:rPr lang="fr-CH" sz="2200" dirty="0">
                <a:latin typeface="Palatino" charset="0"/>
                <a:ea typeface="Palatino" charset="0"/>
                <a:cs typeface="Palatino" charset="0"/>
              </a:rPr>
              <a:t>lésion tissulaire)</a:t>
            </a:r>
          </a:p>
        </p:txBody>
      </p:sp>
      <p:grpSp>
        <p:nvGrpSpPr>
          <p:cNvPr id="380" name="Group 379"/>
          <p:cNvGrpSpPr/>
          <p:nvPr/>
        </p:nvGrpSpPr>
        <p:grpSpPr>
          <a:xfrm>
            <a:off x="3692746" y="4277080"/>
            <a:ext cx="5257886" cy="1466516"/>
            <a:chOff x="2382206" y="1233472"/>
            <a:chExt cx="5257886" cy="1466516"/>
          </a:xfrm>
        </p:grpSpPr>
        <p:sp>
          <p:nvSpPr>
            <p:cNvPr id="392" name="Rectangle 391"/>
            <p:cNvSpPr/>
            <p:nvPr/>
          </p:nvSpPr>
          <p:spPr>
            <a:xfrm>
              <a:off x="2421474" y="1681859"/>
              <a:ext cx="5218618" cy="1018129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4" name="Group 393"/>
            <p:cNvGrpSpPr/>
            <p:nvPr/>
          </p:nvGrpSpPr>
          <p:grpSpPr>
            <a:xfrm>
              <a:off x="5270286" y="1233472"/>
              <a:ext cx="2369806" cy="657494"/>
              <a:chOff x="5270286" y="1233472"/>
              <a:chExt cx="2369806" cy="657494"/>
            </a:xfrm>
          </p:grpSpPr>
          <p:pic>
            <p:nvPicPr>
              <p:cNvPr id="426" name="Picture 42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286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427" name="Picture 42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0317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428" name="Picture 4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4547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429" name="Picture 42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9501" y="1233472"/>
                <a:ext cx="625545" cy="657494"/>
              </a:xfrm>
              <a:prstGeom prst="rect">
                <a:avLst/>
              </a:prstGeom>
            </p:spPr>
          </p:pic>
        </p:grpSp>
        <p:grpSp>
          <p:nvGrpSpPr>
            <p:cNvPr id="402" name="Group 401"/>
            <p:cNvGrpSpPr/>
            <p:nvPr/>
          </p:nvGrpSpPr>
          <p:grpSpPr>
            <a:xfrm>
              <a:off x="2382206" y="1241502"/>
              <a:ext cx="1775576" cy="657494"/>
              <a:chOff x="5270286" y="1233472"/>
              <a:chExt cx="1775576" cy="657494"/>
            </a:xfrm>
          </p:grpSpPr>
          <p:pic>
            <p:nvPicPr>
              <p:cNvPr id="405" name="Picture 40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286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415" name="Picture 4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0317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416" name="Picture 4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9501" y="1233472"/>
                <a:ext cx="625545" cy="657494"/>
              </a:xfrm>
              <a:prstGeom prst="rect">
                <a:avLst/>
              </a:prstGeom>
            </p:spPr>
          </p:pic>
        </p:grpSp>
      </p:grpSp>
      <p:grpSp>
        <p:nvGrpSpPr>
          <p:cNvPr id="464" name="Group 463"/>
          <p:cNvGrpSpPr/>
          <p:nvPr/>
        </p:nvGrpSpPr>
        <p:grpSpPr>
          <a:xfrm>
            <a:off x="3567479" y="1334568"/>
            <a:ext cx="5257886" cy="1466516"/>
            <a:chOff x="2382206" y="1233472"/>
            <a:chExt cx="5257886" cy="1466516"/>
          </a:xfrm>
        </p:grpSpPr>
        <p:sp>
          <p:nvSpPr>
            <p:cNvPr id="465" name="Rectangle 464"/>
            <p:cNvSpPr/>
            <p:nvPr/>
          </p:nvSpPr>
          <p:spPr>
            <a:xfrm>
              <a:off x="2421474" y="1681859"/>
              <a:ext cx="5218618" cy="1018129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66" name="Group 465"/>
            <p:cNvGrpSpPr/>
            <p:nvPr/>
          </p:nvGrpSpPr>
          <p:grpSpPr>
            <a:xfrm>
              <a:off x="5270286" y="1233472"/>
              <a:ext cx="2369806" cy="657494"/>
              <a:chOff x="5270286" y="1233472"/>
              <a:chExt cx="2369806" cy="657494"/>
            </a:xfrm>
          </p:grpSpPr>
          <p:pic>
            <p:nvPicPr>
              <p:cNvPr id="473" name="Picture 47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286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474" name="Picture 47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0317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475" name="Picture 47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4547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476" name="Picture 47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9501" y="1233472"/>
                <a:ext cx="625545" cy="657494"/>
              </a:xfrm>
              <a:prstGeom prst="rect">
                <a:avLst/>
              </a:prstGeom>
            </p:spPr>
          </p:pic>
        </p:grpSp>
        <p:grpSp>
          <p:nvGrpSpPr>
            <p:cNvPr id="467" name="Group 466"/>
            <p:cNvGrpSpPr/>
            <p:nvPr/>
          </p:nvGrpSpPr>
          <p:grpSpPr>
            <a:xfrm>
              <a:off x="2382206" y="1241502"/>
              <a:ext cx="2945595" cy="657494"/>
              <a:chOff x="5270286" y="1233472"/>
              <a:chExt cx="2945595" cy="657494"/>
            </a:xfrm>
          </p:grpSpPr>
          <p:pic>
            <p:nvPicPr>
              <p:cNvPr id="468" name="Picture 46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286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469" name="Picture 46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0317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470" name="Picture 46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4547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471" name="Picture 47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9501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472" name="Picture 47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0336" y="1233472"/>
                <a:ext cx="625545" cy="657494"/>
              </a:xfrm>
              <a:prstGeom prst="rect">
                <a:avLst/>
              </a:prstGeom>
            </p:spPr>
          </p:pic>
        </p:grpSp>
      </p:grpSp>
      <p:grpSp>
        <p:nvGrpSpPr>
          <p:cNvPr id="478" name="Group 168"/>
          <p:cNvGrpSpPr>
            <a:grpSpLocks/>
          </p:cNvGrpSpPr>
          <p:nvPr/>
        </p:nvGrpSpPr>
        <p:grpSpPr bwMode="auto">
          <a:xfrm rot="16200000">
            <a:off x="5346145" y="4308556"/>
            <a:ext cx="848705" cy="700977"/>
            <a:chOff x="2528" y="1743"/>
            <a:chExt cx="1272" cy="942"/>
          </a:xfrm>
          <a:solidFill>
            <a:srgbClr val="FAEBC9"/>
          </a:solidFill>
        </p:grpSpPr>
        <p:sp>
          <p:nvSpPr>
            <p:cNvPr id="479" name="Freeform 169"/>
            <p:cNvSpPr>
              <a:spLocks/>
            </p:cNvSpPr>
            <p:nvPr/>
          </p:nvSpPr>
          <p:spPr bwMode="auto">
            <a:xfrm>
              <a:off x="2585" y="1743"/>
              <a:ext cx="1184" cy="864"/>
            </a:xfrm>
            <a:custGeom>
              <a:avLst/>
              <a:gdLst>
                <a:gd name="T0" fmla="*/ 931 w 1184"/>
                <a:gd name="T1" fmla="*/ 69 h 864"/>
                <a:gd name="T2" fmla="*/ 793 w 1184"/>
                <a:gd name="T3" fmla="*/ 93 h 864"/>
                <a:gd name="T4" fmla="*/ 685 w 1184"/>
                <a:gd name="T5" fmla="*/ 51 h 864"/>
                <a:gd name="T6" fmla="*/ 535 w 1184"/>
                <a:gd name="T7" fmla="*/ 33 h 864"/>
                <a:gd name="T8" fmla="*/ 421 w 1184"/>
                <a:gd name="T9" fmla="*/ 75 h 864"/>
                <a:gd name="T10" fmla="*/ 337 w 1184"/>
                <a:gd name="T11" fmla="*/ 231 h 864"/>
                <a:gd name="T12" fmla="*/ 259 w 1184"/>
                <a:gd name="T13" fmla="*/ 243 h 864"/>
                <a:gd name="T14" fmla="*/ 37 w 1184"/>
                <a:gd name="T15" fmla="*/ 225 h 864"/>
                <a:gd name="T16" fmla="*/ 109 w 1184"/>
                <a:gd name="T17" fmla="*/ 315 h 864"/>
                <a:gd name="T18" fmla="*/ 253 w 1184"/>
                <a:gd name="T19" fmla="*/ 363 h 864"/>
                <a:gd name="T20" fmla="*/ 187 w 1184"/>
                <a:gd name="T21" fmla="*/ 465 h 864"/>
                <a:gd name="T22" fmla="*/ 1 w 1184"/>
                <a:gd name="T23" fmla="*/ 543 h 864"/>
                <a:gd name="T24" fmla="*/ 187 w 1184"/>
                <a:gd name="T25" fmla="*/ 585 h 864"/>
                <a:gd name="T26" fmla="*/ 355 w 1184"/>
                <a:gd name="T27" fmla="*/ 561 h 864"/>
                <a:gd name="T28" fmla="*/ 367 w 1184"/>
                <a:gd name="T29" fmla="*/ 789 h 864"/>
                <a:gd name="T30" fmla="*/ 421 w 1184"/>
                <a:gd name="T31" fmla="*/ 843 h 864"/>
                <a:gd name="T32" fmla="*/ 541 w 1184"/>
                <a:gd name="T33" fmla="*/ 627 h 864"/>
                <a:gd name="T34" fmla="*/ 661 w 1184"/>
                <a:gd name="T35" fmla="*/ 585 h 864"/>
                <a:gd name="T36" fmla="*/ 667 w 1184"/>
                <a:gd name="T37" fmla="*/ 729 h 864"/>
                <a:gd name="T38" fmla="*/ 865 w 1184"/>
                <a:gd name="T39" fmla="*/ 765 h 864"/>
                <a:gd name="T40" fmla="*/ 877 w 1184"/>
                <a:gd name="T41" fmla="*/ 663 h 864"/>
                <a:gd name="T42" fmla="*/ 829 w 1184"/>
                <a:gd name="T43" fmla="*/ 543 h 864"/>
                <a:gd name="T44" fmla="*/ 931 w 1184"/>
                <a:gd name="T45" fmla="*/ 621 h 864"/>
                <a:gd name="T46" fmla="*/ 1081 w 1184"/>
                <a:gd name="T47" fmla="*/ 627 h 864"/>
                <a:gd name="T48" fmla="*/ 943 w 1184"/>
                <a:gd name="T49" fmla="*/ 579 h 864"/>
                <a:gd name="T50" fmla="*/ 1033 w 1184"/>
                <a:gd name="T51" fmla="*/ 459 h 864"/>
                <a:gd name="T52" fmla="*/ 1159 w 1184"/>
                <a:gd name="T53" fmla="*/ 387 h 864"/>
                <a:gd name="T54" fmla="*/ 1117 w 1184"/>
                <a:gd name="T55" fmla="*/ 255 h 864"/>
                <a:gd name="T56" fmla="*/ 1045 w 1184"/>
                <a:gd name="T57" fmla="*/ 315 h 864"/>
                <a:gd name="T58" fmla="*/ 973 w 1184"/>
                <a:gd name="T59" fmla="*/ 255 h 864"/>
                <a:gd name="T60" fmla="*/ 1033 w 1184"/>
                <a:gd name="T61" fmla="*/ 165 h 864"/>
                <a:gd name="T62" fmla="*/ 1009 w 1184"/>
                <a:gd name="T63" fmla="*/ 75 h 8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84"/>
                <a:gd name="T97" fmla="*/ 0 h 864"/>
                <a:gd name="T98" fmla="*/ 1184 w 1184"/>
                <a:gd name="T99" fmla="*/ 864 h 8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84" h="864">
                  <a:moveTo>
                    <a:pt x="1009" y="75"/>
                  </a:moveTo>
                  <a:cubicBezTo>
                    <a:pt x="992" y="68"/>
                    <a:pt x="958" y="65"/>
                    <a:pt x="931" y="69"/>
                  </a:cubicBezTo>
                  <a:cubicBezTo>
                    <a:pt x="904" y="73"/>
                    <a:pt x="870" y="95"/>
                    <a:pt x="847" y="99"/>
                  </a:cubicBezTo>
                  <a:cubicBezTo>
                    <a:pt x="824" y="103"/>
                    <a:pt x="814" y="104"/>
                    <a:pt x="793" y="93"/>
                  </a:cubicBezTo>
                  <a:cubicBezTo>
                    <a:pt x="772" y="82"/>
                    <a:pt x="739" y="40"/>
                    <a:pt x="721" y="33"/>
                  </a:cubicBezTo>
                  <a:cubicBezTo>
                    <a:pt x="703" y="26"/>
                    <a:pt x="701" y="56"/>
                    <a:pt x="685" y="51"/>
                  </a:cubicBezTo>
                  <a:cubicBezTo>
                    <a:pt x="669" y="46"/>
                    <a:pt x="650" y="6"/>
                    <a:pt x="625" y="3"/>
                  </a:cubicBezTo>
                  <a:cubicBezTo>
                    <a:pt x="600" y="0"/>
                    <a:pt x="557" y="22"/>
                    <a:pt x="535" y="33"/>
                  </a:cubicBezTo>
                  <a:cubicBezTo>
                    <a:pt x="513" y="44"/>
                    <a:pt x="512" y="62"/>
                    <a:pt x="493" y="69"/>
                  </a:cubicBezTo>
                  <a:cubicBezTo>
                    <a:pt x="474" y="76"/>
                    <a:pt x="447" y="67"/>
                    <a:pt x="421" y="75"/>
                  </a:cubicBezTo>
                  <a:cubicBezTo>
                    <a:pt x="395" y="83"/>
                    <a:pt x="351" y="91"/>
                    <a:pt x="337" y="117"/>
                  </a:cubicBezTo>
                  <a:cubicBezTo>
                    <a:pt x="323" y="143"/>
                    <a:pt x="338" y="202"/>
                    <a:pt x="337" y="231"/>
                  </a:cubicBezTo>
                  <a:cubicBezTo>
                    <a:pt x="336" y="260"/>
                    <a:pt x="344" y="289"/>
                    <a:pt x="331" y="291"/>
                  </a:cubicBezTo>
                  <a:cubicBezTo>
                    <a:pt x="318" y="293"/>
                    <a:pt x="294" y="257"/>
                    <a:pt x="259" y="243"/>
                  </a:cubicBezTo>
                  <a:cubicBezTo>
                    <a:pt x="224" y="229"/>
                    <a:pt x="158" y="210"/>
                    <a:pt x="121" y="207"/>
                  </a:cubicBezTo>
                  <a:cubicBezTo>
                    <a:pt x="84" y="204"/>
                    <a:pt x="52" y="213"/>
                    <a:pt x="37" y="225"/>
                  </a:cubicBezTo>
                  <a:cubicBezTo>
                    <a:pt x="22" y="237"/>
                    <a:pt x="19" y="264"/>
                    <a:pt x="31" y="279"/>
                  </a:cubicBezTo>
                  <a:cubicBezTo>
                    <a:pt x="43" y="294"/>
                    <a:pt x="82" y="303"/>
                    <a:pt x="109" y="315"/>
                  </a:cubicBezTo>
                  <a:cubicBezTo>
                    <a:pt x="136" y="327"/>
                    <a:pt x="169" y="343"/>
                    <a:pt x="193" y="351"/>
                  </a:cubicBezTo>
                  <a:cubicBezTo>
                    <a:pt x="217" y="359"/>
                    <a:pt x="240" y="352"/>
                    <a:pt x="253" y="363"/>
                  </a:cubicBezTo>
                  <a:cubicBezTo>
                    <a:pt x="266" y="374"/>
                    <a:pt x="282" y="400"/>
                    <a:pt x="271" y="417"/>
                  </a:cubicBezTo>
                  <a:cubicBezTo>
                    <a:pt x="260" y="434"/>
                    <a:pt x="222" y="452"/>
                    <a:pt x="187" y="465"/>
                  </a:cubicBezTo>
                  <a:cubicBezTo>
                    <a:pt x="152" y="478"/>
                    <a:pt x="92" y="482"/>
                    <a:pt x="61" y="495"/>
                  </a:cubicBezTo>
                  <a:cubicBezTo>
                    <a:pt x="30" y="508"/>
                    <a:pt x="0" y="527"/>
                    <a:pt x="1" y="543"/>
                  </a:cubicBezTo>
                  <a:cubicBezTo>
                    <a:pt x="2" y="559"/>
                    <a:pt x="36" y="584"/>
                    <a:pt x="67" y="591"/>
                  </a:cubicBezTo>
                  <a:cubicBezTo>
                    <a:pt x="98" y="598"/>
                    <a:pt x="150" y="590"/>
                    <a:pt x="187" y="585"/>
                  </a:cubicBezTo>
                  <a:cubicBezTo>
                    <a:pt x="224" y="580"/>
                    <a:pt x="261" y="565"/>
                    <a:pt x="289" y="561"/>
                  </a:cubicBezTo>
                  <a:cubicBezTo>
                    <a:pt x="317" y="557"/>
                    <a:pt x="341" y="540"/>
                    <a:pt x="355" y="561"/>
                  </a:cubicBezTo>
                  <a:cubicBezTo>
                    <a:pt x="369" y="582"/>
                    <a:pt x="371" y="649"/>
                    <a:pt x="373" y="687"/>
                  </a:cubicBezTo>
                  <a:cubicBezTo>
                    <a:pt x="375" y="725"/>
                    <a:pt x="369" y="762"/>
                    <a:pt x="367" y="789"/>
                  </a:cubicBezTo>
                  <a:cubicBezTo>
                    <a:pt x="365" y="816"/>
                    <a:pt x="352" y="840"/>
                    <a:pt x="361" y="849"/>
                  </a:cubicBezTo>
                  <a:cubicBezTo>
                    <a:pt x="370" y="858"/>
                    <a:pt x="398" y="864"/>
                    <a:pt x="421" y="843"/>
                  </a:cubicBezTo>
                  <a:cubicBezTo>
                    <a:pt x="444" y="822"/>
                    <a:pt x="479" y="759"/>
                    <a:pt x="499" y="723"/>
                  </a:cubicBezTo>
                  <a:cubicBezTo>
                    <a:pt x="519" y="687"/>
                    <a:pt x="521" y="649"/>
                    <a:pt x="541" y="627"/>
                  </a:cubicBezTo>
                  <a:cubicBezTo>
                    <a:pt x="561" y="605"/>
                    <a:pt x="599" y="598"/>
                    <a:pt x="619" y="591"/>
                  </a:cubicBezTo>
                  <a:cubicBezTo>
                    <a:pt x="639" y="584"/>
                    <a:pt x="653" y="575"/>
                    <a:pt x="661" y="585"/>
                  </a:cubicBezTo>
                  <a:cubicBezTo>
                    <a:pt x="669" y="595"/>
                    <a:pt x="666" y="627"/>
                    <a:pt x="667" y="651"/>
                  </a:cubicBezTo>
                  <a:cubicBezTo>
                    <a:pt x="668" y="675"/>
                    <a:pt x="655" y="710"/>
                    <a:pt x="667" y="729"/>
                  </a:cubicBezTo>
                  <a:cubicBezTo>
                    <a:pt x="679" y="748"/>
                    <a:pt x="706" y="759"/>
                    <a:pt x="739" y="765"/>
                  </a:cubicBezTo>
                  <a:cubicBezTo>
                    <a:pt x="772" y="771"/>
                    <a:pt x="837" y="770"/>
                    <a:pt x="865" y="765"/>
                  </a:cubicBezTo>
                  <a:cubicBezTo>
                    <a:pt x="893" y="760"/>
                    <a:pt x="905" y="752"/>
                    <a:pt x="907" y="735"/>
                  </a:cubicBezTo>
                  <a:cubicBezTo>
                    <a:pt x="909" y="718"/>
                    <a:pt x="887" y="686"/>
                    <a:pt x="877" y="663"/>
                  </a:cubicBezTo>
                  <a:cubicBezTo>
                    <a:pt x="867" y="640"/>
                    <a:pt x="855" y="617"/>
                    <a:pt x="847" y="597"/>
                  </a:cubicBezTo>
                  <a:cubicBezTo>
                    <a:pt x="839" y="577"/>
                    <a:pt x="825" y="553"/>
                    <a:pt x="829" y="543"/>
                  </a:cubicBezTo>
                  <a:cubicBezTo>
                    <a:pt x="833" y="533"/>
                    <a:pt x="854" y="524"/>
                    <a:pt x="871" y="537"/>
                  </a:cubicBezTo>
                  <a:cubicBezTo>
                    <a:pt x="888" y="550"/>
                    <a:pt x="906" y="601"/>
                    <a:pt x="931" y="621"/>
                  </a:cubicBezTo>
                  <a:cubicBezTo>
                    <a:pt x="956" y="641"/>
                    <a:pt x="996" y="656"/>
                    <a:pt x="1021" y="657"/>
                  </a:cubicBezTo>
                  <a:cubicBezTo>
                    <a:pt x="1046" y="658"/>
                    <a:pt x="1083" y="634"/>
                    <a:pt x="1081" y="627"/>
                  </a:cubicBezTo>
                  <a:cubicBezTo>
                    <a:pt x="1079" y="620"/>
                    <a:pt x="1032" y="623"/>
                    <a:pt x="1009" y="615"/>
                  </a:cubicBezTo>
                  <a:cubicBezTo>
                    <a:pt x="986" y="607"/>
                    <a:pt x="955" y="593"/>
                    <a:pt x="943" y="579"/>
                  </a:cubicBezTo>
                  <a:cubicBezTo>
                    <a:pt x="931" y="565"/>
                    <a:pt x="922" y="551"/>
                    <a:pt x="937" y="531"/>
                  </a:cubicBezTo>
                  <a:cubicBezTo>
                    <a:pt x="952" y="511"/>
                    <a:pt x="1007" y="479"/>
                    <a:pt x="1033" y="459"/>
                  </a:cubicBezTo>
                  <a:cubicBezTo>
                    <a:pt x="1059" y="439"/>
                    <a:pt x="1072" y="423"/>
                    <a:pt x="1093" y="411"/>
                  </a:cubicBezTo>
                  <a:cubicBezTo>
                    <a:pt x="1114" y="399"/>
                    <a:pt x="1145" y="410"/>
                    <a:pt x="1159" y="387"/>
                  </a:cubicBezTo>
                  <a:cubicBezTo>
                    <a:pt x="1173" y="364"/>
                    <a:pt x="1184" y="295"/>
                    <a:pt x="1177" y="273"/>
                  </a:cubicBezTo>
                  <a:cubicBezTo>
                    <a:pt x="1170" y="251"/>
                    <a:pt x="1133" y="254"/>
                    <a:pt x="1117" y="255"/>
                  </a:cubicBezTo>
                  <a:cubicBezTo>
                    <a:pt x="1101" y="256"/>
                    <a:pt x="1093" y="269"/>
                    <a:pt x="1081" y="279"/>
                  </a:cubicBezTo>
                  <a:cubicBezTo>
                    <a:pt x="1069" y="289"/>
                    <a:pt x="1061" y="308"/>
                    <a:pt x="1045" y="315"/>
                  </a:cubicBezTo>
                  <a:cubicBezTo>
                    <a:pt x="1029" y="322"/>
                    <a:pt x="997" y="331"/>
                    <a:pt x="985" y="321"/>
                  </a:cubicBezTo>
                  <a:cubicBezTo>
                    <a:pt x="973" y="311"/>
                    <a:pt x="971" y="276"/>
                    <a:pt x="973" y="255"/>
                  </a:cubicBezTo>
                  <a:cubicBezTo>
                    <a:pt x="975" y="234"/>
                    <a:pt x="987" y="210"/>
                    <a:pt x="997" y="195"/>
                  </a:cubicBezTo>
                  <a:cubicBezTo>
                    <a:pt x="1007" y="180"/>
                    <a:pt x="1027" y="179"/>
                    <a:pt x="1033" y="165"/>
                  </a:cubicBezTo>
                  <a:cubicBezTo>
                    <a:pt x="1039" y="151"/>
                    <a:pt x="1036" y="127"/>
                    <a:pt x="1033" y="111"/>
                  </a:cubicBezTo>
                  <a:cubicBezTo>
                    <a:pt x="1030" y="95"/>
                    <a:pt x="1026" y="82"/>
                    <a:pt x="1009" y="7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Freeform 170"/>
            <p:cNvSpPr>
              <a:spLocks/>
            </p:cNvSpPr>
            <p:nvPr/>
          </p:nvSpPr>
          <p:spPr bwMode="auto">
            <a:xfrm>
              <a:off x="3081" y="2031"/>
              <a:ext cx="316" cy="206"/>
            </a:xfrm>
            <a:custGeom>
              <a:avLst/>
              <a:gdLst>
                <a:gd name="T0" fmla="*/ 490 w 494"/>
                <a:gd name="T1" fmla="*/ 126 h 387"/>
                <a:gd name="T2" fmla="*/ 424 w 494"/>
                <a:gd name="T3" fmla="*/ 204 h 387"/>
                <a:gd name="T4" fmla="*/ 412 w 494"/>
                <a:gd name="T5" fmla="*/ 240 h 387"/>
                <a:gd name="T6" fmla="*/ 418 w 494"/>
                <a:gd name="T7" fmla="*/ 282 h 387"/>
                <a:gd name="T8" fmla="*/ 388 w 494"/>
                <a:gd name="T9" fmla="*/ 354 h 387"/>
                <a:gd name="T10" fmla="*/ 352 w 494"/>
                <a:gd name="T11" fmla="*/ 378 h 387"/>
                <a:gd name="T12" fmla="*/ 286 w 494"/>
                <a:gd name="T13" fmla="*/ 378 h 387"/>
                <a:gd name="T14" fmla="*/ 214 w 494"/>
                <a:gd name="T15" fmla="*/ 324 h 387"/>
                <a:gd name="T16" fmla="*/ 160 w 494"/>
                <a:gd name="T17" fmla="*/ 288 h 387"/>
                <a:gd name="T18" fmla="*/ 64 w 494"/>
                <a:gd name="T19" fmla="*/ 288 h 387"/>
                <a:gd name="T20" fmla="*/ 4 w 494"/>
                <a:gd name="T21" fmla="*/ 276 h 387"/>
                <a:gd name="T22" fmla="*/ 40 w 494"/>
                <a:gd name="T23" fmla="*/ 198 h 387"/>
                <a:gd name="T24" fmla="*/ 58 w 494"/>
                <a:gd name="T25" fmla="*/ 156 h 387"/>
                <a:gd name="T26" fmla="*/ 70 w 494"/>
                <a:gd name="T27" fmla="*/ 84 h 387"/>
                <a:gd name="T28" fmla="*/ 136 w 494"/>
                <a:gd name="T29" fmla="*/ 12 h 387"/>
                <a:gd name="T30" fmla="*/ 250 w 494"/>
                <a:gd name="T31" fmla="*/ 12 h 387"/>
                <a:gd name="T32" fmla="*/ 334 w 494"/>
                <a:gd name="T33" fmla="*/ 24 h 387"/>
                <a:gd name="T34" fmla="*/ 346 w 494"/>
                <a:gd name="T35" fmla="*/ 72 h 387"/>
                <a:gd name="T36" fmla="*/ 388 w 494"/>
                <a:gd name="T37" fmla="*/ 84 h 387"/>
                <a:gd name="T38" fmla="*/ 448 w 494"/>
                <a:gd name="T39" fmla="*/ 90 h 387"/>
                <a:gd name="T40" fmla="*/ 490 w 494"/>
                <a:gd name="T41" fmla="*/ 126 h 3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4"/>
                <a:gd name="T64" fmla="*/ 0 h 387"/>
                <a:gd name="T65" fmla="*/ 494 w 494"/>
                <a:gd name="T66" fmla="*/ 387 h 3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4" h="387">
                  <a:moveTo>
                    <a:pt x="490" y="126"/>
                  </a:moveTo>
                  <a:cubicBezTo>
                    <a:pt x="486" y="145"/>
                    <a:pt x="437" y="185"/>
                    <a:pt x="424" y="204"/>
                  </a:cubicBezTo>
                  <a:cubicBezTo>
                    <a:pt x="411" y="223"/>
                    <a:pt x="413" y="227"/>
                    <a:pt x="412" y="240"/>
                  </a:cubicBezTo>
                  <a:cubicBezTo>
                    <a:pt x="411" y="253"/>
                    <a:pt x="422" y="263"/>
                    <a:pt x="418" y="282"/>
                  </a:cubicBezTo>
                  <a:cubicBezTo>
                    <a:pt x="414" y="301"/>
                    <a:pt x="399" y="338"/>
                    <a:pt x="388" y="354"/>
                  </a:cubicBezTo>
                  <a:cubicBezTo>
                    <a:pt x="377" y="370"/>
                    <a:pt x="369" y="374"/>
                    <a:pt x="352" y="378"/>
                  </a:cubicBezTo>
                  <a:cubicBezTo>
                    <a:pt x="335" y="382"/>
                    <a:pt x="309" y="387"/>
                    <a:pt x="286" y="378"/>
                  </a:cubicBezTo>
                  <a:cubicBezTo>
                    <a:pt x="263" y="369"/>
                    <a:pt x="235" y="339"/>
                    <a:pt x="214" y="324"/>
                  </a:cubicBezTo>
                  <a:cubicBezTo>
                    <a:pt x="193" y="309"/>
                    <a:pt x="185" y="294"/>
                    <a:pt x="160" y="288"/>
                  </a:cubicBezTo>
                  <a:cubicBezTo>
                    <a:pt x="135" y="282"/>
                    <a:pt x="90" y="290"/>
                    <a:pt x="64" y="288"/>
                  </a:cubicBezTo>
                  <a:cubicBezTo>
                    <a:pt x="38" y="286"/>
                    <a:pt x="8" y="291"/>
                    <a:pt x="4" y="276"/>
                  </a:cubicBezTo>
                  <a:cubicBezTo>
                    <a:pt x="0" y="261"/>
                    <a:pt x="31" y="218"/>
                    <a:pt x="40" y="198"/>
                  </a:cubicBezTo>
                  <a:cubicBezTo>
                    <a:pt x="49" y="178"/>
                    <a:pt x="53" y="175"/>
                    <a:pt x="58" y="156"/>
                  </a:cubicBezTo>
                  <a:cubicBezTo>
                    <a:pt x="63" y="137"/>
                    <a:pt x="57" y="108"/>
                    <a:pt x="70" y="84"/>
                  </a:cubicBezTo>
                  <a:cubicBezTo>
                    <a:pt x="83" y="60"/>
                    <a:pt x="106" y="24"/>
                    <a:pt x="136" y="12"/>
                  </a:cubicBezTo>
                  <a:cubicBezTo>
                    <a:pt x="166" y="0"/>
                    <a:pt x="217" y="10"/>
                    <a:pt x="250" y="12"/>
                  </a:cubicBezTo>
                  <a:cubicBezTo>
                    <a:pt x="283" y="14"/>
                    <a:pt x="318" y="14"/>
                    <a:pt x="334" y="24"/>
                  </a:cubicBezTo>
                  <a:cubicBezTo>
                    <a:pt x="350" y="34"/>
                    <a:pt x="337" y="62"/>
                    <a:pt x="346" y="72"/>
                  </a:cubicBezTo>
                  <a:cubicBezTo>
                    <a:pt x="355" y="82"/>
                    <a:pt x="371" y="81"/>
                    <a:pt x="388" y="84"/>
                  </a:cubicBezTo>
                  <a:cubicBezTo>
                    <a:pt x="405" y="87"/>
                    <a:pt x="431" y="86"/>
                    <a:pt x="448" y="90"/>
                  </a:cubicBezTo>
                  <a:cubicBezTo>
                    <a:pt x="465" y="94"/>
                    <a:pt x="494" y="107"/>
                    <a:pt x="490" y="126"/>
                  </a:cubicBezTo>
                  <a:close/>
                </a:path>
              </a:pathLst>
            </a:custGeom>
            <a:solidFill>
              <a:srgbClr val="652B5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Freeform 171"/>
            <p:cNvSpPr>
              <a:spLocks/>
            </p:cNvSpPr>
            <p:nvPr/>
          </p:nvSpPr>
          <p:spPr bwMode="auto">
            <a:xfrm>
              <a:off x="3656" y="1779"/>
              <a:ext cx="144" cy="201"/>
            </a:xfrm>
            <a:custGeom>
              <a:avLst/>
              <a:gdLst>
                <a:gd name="T0" fmla="*/ 64 w 144"/>
                <a:gd name="T1" fmla="*/ 9 h 201"/>
                <a:gd name="T2" fmla="*/ 34 w 144"/>
                <a:gd name="T3" fmla="*/ 39 h 201"/>
                <a:gd name="T4" fmla="*/ 40 w 144"/>
                <a:gd name="T5" fmla="*/ 81 h 201"/>
                <a:gd name="T6" fmla="*/ 4 w 144"/>
                <a:gd name="T7" fmla="*/ 135 h 201"/>
                <a:gd name="T8" fmla="*/ 16 w 144"/>
                <a:gd name="T9" fmla="*/ 183 h 201"/>
                <a:gd name="T10" fmla="*/ 64 w 144"/>
                <a:gd name="T11" fmla="*/ 189 h 201"/>
                <a:gd name="T12" fmla="*/ 130 w 144"/>
                <a:gd name="T13" fmla="*/ 111 h 201"/>
                <a:gd name="T14" fmla="*/ 142 w 144"/>
                <a:gd name="T15" fmla="*/ 57 h 201"/>
                <a:gd name="T16" fmla="*/ 118 w 144"/>
                <a:gd name="T17" fmla="*/ 9 h 201"/>
                <a:gd name="T18" fmla="*/ 64 w 144"/>
                <a:gd name="T19" fmla="*/ 9 h 2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201"/>
                <a:gd name="T32" fmla="*/ 144 w 144"/>
                <a:gd name="T33" fmla="*/ 201 h 2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201">
                  <a:moveTo>
                    <a:pt x="64" y="9"/>
                  </a:moveTo>
                  <a:cubicBezTo>
                    <a:pt x="50" y="14"/>
                    <a:pt x="38" y="27"/>
                    <a:pt x="34" y="39"/>
                  </a:cubicBezTo>
                  <a:cubicBezTo>
                    <a:pt x="30" y="51"/>
                    <a:pt x="45" y="65"/>
                    <a:pt x="40" y="81"/>
                  </a:cubicBezTo>
                  <a:cubicBezTo>
                    <a:pt x="35" y="97"/>
                    <a:pt x="8" y="118"/>
                    <a:pt x="4" y="135"/>
                  </a:cubicBezTo>
                  <a:cubicBezTo>
                    <a:pt x="0" y="152"/>
                    <a:pt x="6" y="174"/>
                    <a:pt x="16" y="183"/>
                  </a:cubicBezTo>
                  <a:cubicBezTo>
                    <a:pt x="26" y="192"/>
                    <a:pt x="45" y="201"/>
                    <a:pt x="64" y="189"/>
                  </a:cubicBezTo>
                  <a:cubicBezTo>
                    <a:pt x="83" y="177"/>
                    <a:pt x="117" y="133"/>
                    <a:pt x="130" y="111"/>
                  </a:cubicBezTo>
                  <a:cubicBezTo>
                    <a:pt x="143" y="89"/>
                    <a:pt x="144" y="74"/>
                    <a:pt x="142" y="57"/>
                  </a:cubicBezTo>
                  <a:cubicBezTo>
                    <a:pt x="140" y="40"/>
                    <a:pt x="130" y="18"/>
                    <a:pt x="118" y="9"/>
                  </a:cubicBezTo>
                  <a:cubicBezTo>
                    <a:pt x="106" y="0"/>
                    <a:pt x="78" y="4"/>
                    <a:pt x="64" y="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Freeform 172"/>
            <p:cNvSpPr>
              <a:spLocks/>
            </p:cNvSpPr>
            <p:nvPr/>
          </p:nvSpPr>
          <p:spPr bwMode="auto">
            <a:xfrm>
              <a:off x="2528" y="2095"/>
              <a:ext cx="224" cy="122"/>
            </a:xfrm>
            <a:custGeom>
              <a:avLst/>
              <a:gdLst>
                <a:gd name="T0" fmla="*/ 202 w 224"/>
                <a:gd name="T1" fmla="*/ 17 h 122"/>
                <a:gd name="T2" fmla="*/ 118 w 224"/>
                <a:gd name="T3" fmla="*/ 5 h 122"/>
                <a:gd name="T4" fmla="*/ 16 w 224"/>
                <a:gd name="T5" fmla="*/ 17 h 122"/>
                <a:gd name="T6" fmla="*/ 22 w 224"/>
                <a:gd name="T7" fmla="*/ 107 h 122"/>
                <a:gd name="T8" fmla="*/ 82 w 224"/>
                <a:gd name="T9" fmla="*/ 107 h 122"/>
                <a:gd name="T10" fmla="*/ 118 w 224"/>
                <a:gd name="T11" fmla="*/ 77 h 122"/>
                <a:gd name="T12" fmla="*/ 184 w 224"/>
                <a:gd name="T13" fmla="*/ 77 h 122"/>
                <a:gd name="T14" fmla="*/ 220 w 224"/>
                <a:gd name="T15" fmla="*/ 71 h 122"/>
                <a:gd name="T16" fmla="*/ 202 w 224"/>
                <a:gd name="T17" fmla="*/ 17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4"/>
                <a:gd name="T28" fmla="*/ 0 h 122"/>
                <a:gd name="T29" fmla="*/ 224 w 224"/>
                <a:gd name="T30" fmla="*/ 122 h 1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4" h="122">
                  <a:moveTo>
                    <a:pt x="202" y="17"/>
                  </a:moveTo>
                  <a:cubicBezTo>
                    <a:pt x="185" y="6"/>
                    <a:pt x="149" y="5"/>
                    <a:pt x="118" y="5"/>
                  </a:cubicBezTo>
                  <a:cubicBezTo>
                    <a:pt x="87" y="5"/>
                    <a:pt x="32" y="0"/>
                    <a:pt x="16" y="17"/>
                  </a:cubicBezTo>
                  <a:cubicBezTo>
                    <a:pt x="0" y="34"/>
                    <a:pt x="11" y="92"/>
                    <a:pt x="22" y="107"/>
                  </a:cubicBezTo>
                  <a:cubicBezTo>
                    <a:pt x="33" y="122"/>
                    <a:pt x="66" y="112"/>
                    <a:pt x="82" y="107"/>
                  </a:cubicBezTo>
                  <a:cubicBezTo>
                    <a:pt x="98" y="102"/>
                    <a:pt x="101" y="82"/>
                    <a:pt x="118" y="77"/>
                  </a:cubicBezTo>
                  <a:cubicBezTo>
                    <a:pt x="135" y="72"/>
                    <a:pt x="167" y="78"/>
                    <a:pt x="184" y="77"/>
                  </a:cubicBezTo>
                  <a:cubicBezTo>
                    <a:pt x="201" y="76"/>
                    <a:pt x="216" y="81"/>
                    <a:pt x="220" y="71"/>
                  </a:cubicBezTo>
                  <a:cubicBezTo>
                    <a:pt x="224" y="61"/>
                    <a:pt x="219" y="28"/>
                    <a:pt x="202" y="1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Freeform 173"/>
            <p:cNvSpPr>
              <a:spLocks/>
            </p:cNvSpPr>
            <p:nvPr/>
          </p:nvSpPr>
          <p:spPr bwMode="auto">
            <a:xfrm>
              <a:off x="3595" y="2191"/>
              <a:ext cx="191" cy="150"/>
            </a:xfrm>
            <a:custGeom>
              <a:avLst/>
              <a:gdLst>
                <a:gd name="T0" fmla="*/ 161 w 191"/>
                <a:gd name="T1" fmla="*/ 11 h 150"/>
                <a:gd name="T2" fmla="*/ 83 w 191"/>
                <a:gd name="T3" fmla="*/ 17 h 150"/>
                <a:gd name="T4" fmla="*/ 71 w 191"/>
                <a:gd name="T5" fmla="*/ 59 h 150"/>
                <a:gd name="T6" fmla="*/ 11 w 191"/>
                <a:gd name="T7" fmla="*/ 89 h 150"/>
                <a:gd name="T8" fmla="*/ 17 w 191"/>
                <a:gd name="T9" fmla="*/ 125 h 150"/>
                <a:gd name="T10" fmla="*/ 113 w 191"/>
                <a:gd name="T11" fmla="*/ 143 h 150"/>
                <a:gd name="T12" fmla="*/ 179 w 191"/>
                <a:gd name="T13" fmla="*/ 83 h 150"/>
                <a:gd name="T14" fmla="*/ 161 w 191"/>
                <a:gd name="T15" fmla="*/ 11 h 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1"/>
                <a:gd name="T25" fmla="*/ 0 h 150"/>
                <a:gd name="T26" fmla="*/ 191 w 191"/>
                <a:gd name="T27" fmla="*/ 150 h 1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1" h="150">
                  <a:moveTo>
                    <a:pt x="161" y="11"/>
                  </a:moveTo>
                  <a:cubicBezTo>
                    <a:pt x="145" y="0"/>
                    <a:pt x="98" y="9"/>
                    <a:pt x="83" y="17"/>
                  </a:cubicBezTo>
                  <a:cubicBezTo>
                    <a:pt x="68" y="25"/>
                    <a:pt x="83" y="47"/>
                    <a:pt x="71" y="59"/>
                  </a:cubicBezTo>
                  <a:cubicBezTo>
                    <a:pt x="59" y="71"/>
                    <a:pt x="20" y="78"/>
                    <a:pt x="11" y="89"/>
                  </a:cubicBezTo>
                  <a:cubicBezTo>
                    <a:pt x="2" y="100"/>
                    <a:pt x="0" y="116"/>
                    <a:pt x="17" y="125"/>
                  </a:cubicBezTo>
                  <a:cubicBezTo>
                    <a:pt x="34" y="134"/>
                    <a:pt x="86" y="150"/>
                    <a:pt x="113" y="143"/>
                  </a:cubicBezTo>
                  <a:cubicBezTo>
                    <a:pt x="140" y="136"/>
                    <a:pt x="167" y="101"/>
                    <a:pt x="179" y="83"/>
                  </a:cubicBezTo>
                  <a:cubicBezTo>
                    <a:pt x="191" y="65"/>
                    <a:pt x="177" y="22"/>
                    <a:pt x="161" y="1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Freeform 174"/>
            <p:cNvSpPr>
              <a:spLocks/>
            </p:cNvSpPr>
            <p:nvPr/>
          </p:nvSpPr>
          <p:spPr bwMode="auto">
            <a:xfrm>
              <a:off x="3105" y="2444"/>
              <a:ext cx="135" cy="195"/>
            </a:xfrm>
            <a:custGeom>
              <a:avLst/>
              <a:gdLst>
                <a:gd name="T0" fmla="*/ 135 w 135"/>
                <a:gd name="T1" fmla="*/ 82 h 195"/>
                <a:gd name="T2" fmla="*/ 117 w 135"/>
                <a:gd name="T3" fmla="*/ 34 h 195"/>
                <a:gd name="T4" fmla="*/ 51 w 135"/>
                <a:gd name="T5" fmla="*/ 10 h 195"/>
                <a:gd name="T6" fmla="*/ 33 w 135"/>
                <a:gd name="T7" fmla="*/ 94 h 195"/>
                <a:gd name="T8" fmla="*/ 3 w 135"/>
                <a:gd name="T9" fmla="*/ 166 h 195"/>
                <a:gd name="T10" fmla="*/ 51 w 135"/>
                <a:gd name="T11" fmla="*/ 190 h 195"/>
                <a:gd name="T12" fmla="*/ 117 w 135"/>
                <a:gd name="T13" fmla="*/ 136 h 195"/>
                <a:gd name="T14" fmla="*/ 135 w 135"/>
                <a:gd name="T15" fmla="*/ 82 h 1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"/>
                <a:gd name="T25" fmla="*/ 0 h 195"/>
                <a:gd name="T26" fmla="*/ 135 w 135"/>
                <a:gd name="T27" fmla="*/ 195 h 1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" h="195">
                  <a:moveTo>
                    <a:pt x="135" y="82"/>
                  </a:moveTo>
                  <a:cubicBezTo>
                    <a:pt x="135" y="65"/>
                    <a:pt x="131" y="46"/>
                    <a:pt x="117" y="34"/>
                  </a:cubicBezTo>
                  <a:cubicBezTo>
                    <a:pt x="103" y="22"/>
                    <a:pt x="65" y="0"/>
                    <a:pt x="51" y="10"/>
                  </a:cubicBezTo>
                  <a:cubicBezTo>
                    <a:pt x="37" y="20"/>
                    <a:pt x="41" y="68"/>
                    <a:pt x="33" y="94"/>
                  </a:cubicBezTo>
                  <a:cubicBezTo>
                    <a:pt x="25" y="120"/>
                    <a:pt x="0" y="150"/>
                    <a:pt x="3" y="166"/>
                  </a:cubicBezTo>
                  <a:cubicBezTo>
                    <a:pt x="6" y="182"/>
                    <a:pt x="32" y="195"/>
                    <a:pt x="51" y="190"/>
                  </a:cubicBezTo>
                  <a:cubicBezTo>
                    <a:pt x="70" y="185"/>
                    <a:pt x="103" y="154"/>
                    <a:pt x="117" y="136"/>
                  </a:cubicBezTo>
                  <a:cubicBezTo>
                    <a:pt x="131" y="118"/>
                    <a:pt x="135" y="99"/>
                    <a:pt x="135" y="8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Freeform 175"/>
            <p:cNvSpPr>
              <a:spLocks/>
            </p:cNvSpPr>
            <p:nvPr/>
          </p:nvSpPr>
          <p:spPr bwMode="auto">
            <a:xfrm>
              <a:off x="3256" y="2559"/>
              <a:ext cx="75" cy="126"/>
            </a:xfrm>
            <a:custGeom>
              <a:avLst/>
              <a:gdLst>
                <a:gd name="T0" fmla="*/ 49 w 75"/>
                <a:gd name="T1" fmla="*/ 5 h 126"/>
                <a:gd name="T2" fmla="*/ 7 w 75"/>
                <a:gd name="T3" fmla="*/ 36 h 126"/>
                <a:gd name="T4" fmla="*/ 7 w 75"/>
                <a:gd name="T5" fmla="*/ 72 h 126"/>
                <a:gd name="T6" fmla="*/ 14 w 75"/>
                <a:gd name="T7" fmla="*/ 113 h 126"/>
                <a:gd name="T8" fmla="*/ 55 w 75"/>
                <a:gd name="T9" fmla="*/ 125 h 126"/>
                <a:gd name="T10" fmla="*/ 68 w 75"/>
                <a:gd name="T11" fmla="*/ 105 h 126"/>
                <a:gd name="T12" fmla="*/ 58 w 75"/>
                <a:gd name="T13" fmla="*/ 66 h 126"/>
                <a:gd name="T14" fmla="*/ 70 w 75"/>
                <a:gd name="T15" fmla="*/ 32 h 126"/>
                <a:gd name="T16" fmla="*/ 71 w 75"/>
                <a:gd name="T17" fmla="*/ 5 h 126"/>
                <a:gd name="T18" fmla="*/ 49 w 75"/>
                <a:gd name="T19" fmla="*/ 5 h 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"/>
                <a:gd name="T31" fmla="*/ 0 h 126"/>
                <a:gd name="T32" fmla="*/ 75 w 75"/>
                <a:gd name="T33" fmla="*/ 126 h 1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" h="126">
                  <a:moveTo>
                    <a:pt x="49" y="5"/>
                  </a:moveTo>
                  <a:cubicBezTo>
                    <a:pt x="38" y="10"/>
                    <a:pt x="14" y="25"/>
                    <a:pt x="7" y="36"/>
                  </a:cubicBezTo>
                  <a:cubicBezTo>
                    <a:pt x="0" y="47"/>
                    <a:pt x="6" y="59"/>
                    <a:pt x="7" y="72"/>
                  </a:cubicBezTo>
                  <a:cubicBezTo>
                    <a:pt x="8" y="85"/>
                    <a:pt x="6" y="104"/>
                    <a:pt x="14" y="113"/>
                  </a:cubicBezTo>
                  <a:cubicBezTo>
                    <a:pt x="22" y="122"/>
                    <a:pt x="46" y="126"/>
                    <a:pt x="55" y="125"/>
                  </a:cubicBezTo>
                  <a:cubicBezTo>
                    <a:pt x="64" y="124"/>
                    <a:pt x="68" y="115"/>
                    <a:pt x="68" y="105"/>
                  </a:cubicBezTo>
                  <a:cubicBezTo>
                    <a:pt x="68" y="95"/>
                    <a:pt x="58" y="78"/>
                    <a:pt x="58" y="66"/>
                  </a:cubicBezTo>
                  <a:cubicBezTo>
                    <a:pt x="58" y="54"/>
                    <a:pt x="68" y="42"/>
                    <a:pt x="70" y="32"/>
                  </a:cubicBezTo>
                  <a:cubicBezTo>
                    <a:pt x="72" y="22"/>
                    <a:pt x="75" y="10"/>
                    <a:pt x="71" y="5"/>
                  </a:cubicBezTo>
                  <a:cubicBezTo>
                    <a:pt x="67" y="0"/>
                    <a:pt x="60" y="0"/>
                    <a:pt x="49" y="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Freeform 176"/>
            <p:cNvSpPr>
              <a:spLocks/>
            </p:cNvSpPr>
            <p:nvPr/>
          </p:nvSpPr>
          <p:spPr bwMode="auto">
            <a:xfrm>
              <a:off x="2840" y="2352"/>
              <a:ext cx="64" cy="120"/>
            </a:xfrm>
            <a:custGeom>
              <a:avLst/>
              <a:gdLst>
                <a:gd name="T0" fmla="*/ 48 w 64"/>
                <a:gd name="T1" fmla="*/ 0 h 120"/>
                <a:gd name="T2" fmla="*/ 13 w 64"/>
                <a:gd name="T3" fmla="*/ 20 h 120"/>
                <a:gd name="T4" fmla="*/ 0 w 64"/>
                <a:gd name="T5" fmla="*/ 60 h 120"/>
                <a:gd name="T6" fmla="*/ 15 w 64"/>
                <a:gd name="T7" fmla="*/ 107 h 120"/>
                <a:gd name="T8" fmla="*/ 48 w 64"/>
                <a:gd name="T9" fmla="*/ 117 h 120"/>
                <a:gd name="T10" fmla="*/ 55 w 64"/>
                <a:gd name="T11" fmla="*/ 89 h 120"/>
                <a:gd name="T12" fmla="*/ 51 w 64"/>
                <a:gd name="T13" fmla="*/ 42 h 120"/>
                <a:gd name="T14" fmla="*/ 63 w 64"/>
                <a:gd name="T15" fmla="*/ 18 h 120"/>
                <a:gd name="T16" fmla="*/ 48 w 64"/>
                <a:gd name="T17" fmla="*/ 0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"/>
                <a:gd name="T28" fmla="*/ 0 h 120"/>
                <a:gd name="T29" fmla="*/ 64 w 64"/>
                <a:gd name="T30" fmla="*/ 120 h 1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" h="120">
                  <a:moveTo>
                    <a:pt x="48" y="0"/>
                  </a:moveTo>
                  <a:cubicBezTo>
                    <a:pt x="40" y="0"/>
                    <a:pt x="21" y="10"/>
                    <a:pt x="13" y="20"/>
                  </a:cubicBezTo>
                  <a:cubicBezTo>
                    <a:pt x="5" y="30"/>
                    <a:pt x="0" y="46"/>
                    <a:pt x="0" y="60"/>
                  </a:cubicBezTo>
                  <a:cubicBezTo>
                    <a:pt x="0" y="74"/>
                    <a:pt x="7" y="98"/>
                    <a:pt x="15" y="107"/>
                  </a:cubicBezTo>
                  <a:cubicBezTo>
                    <a:pt x="23" y="116"/>
                    <a:pt x="41" y="120"/>
                    <a:pt x="48" y="117"/>
                  </a:cubicBezTo>
                  <a:cubicBezTo>
                    <a:pt x="55" y="114"/>
                    <a:pt x="55" y="101"/>
                    <a:pt x="55" y="89"/>
                  </a:cubicBezTo>
                  <a:cubicBezTo>
                    <a:pt x="55" y="77"/>
                    <a:pt x="50" y="54"/>
                    <a:pt x="51" y="42"/>
                  </a:cubicBezTo>
                  <a:cubicBezTo>
                    <a:pt x="52" y="30"/>
                    <a:pt x="62" y="25"/>
                    <a:pt x="63" y="18"/>
                  </a:cubicBezTo>
                  <a:cubicBezTo>
                    <a:pt x="64" y="11"/>
                    <a:pt x="56" y="0"/>
                    <a:pt x="48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Freeform 177"/>
            <p:cNvSpPr>
              <a:spLocks/>
            </p:cNvSpPr>
            <p:nvPr/>
          </p:nvSpPr>
          <p:spPr bwMode="auto">
            <a:xfrm>
              <a:off x="2618" y="2402"/>
              <a:ext cx="176" cy="107"/>
            </a:xfrm>
            <a:custGeom>
              <a:avLst/>
              <a:gdLst>
                <a:gd name="T0" fmla="*/ 162 w 176"/>
                <a:gd name="T1" fmla="*/ 33 h 107"/>
                <a:gd name="T2" fmla="*/ 114 w 176"/>
                <a:gd name="T3" fmla="*/ 34 h 107"/>
                <a:gd name="T4" fmla="*/ 82 w 176"/>
                <a:gd name="T5" fmla="*/ 13 h 107"/>
                <a:gd name="T6" fmla="*/ 45 w 176"/>
                <a:gd name="T7" fmla="*/ 0 h 107"/>
                <a:gd name="T8" fmla="*/ 3 w 176"/>
                <a:gd name="T9" fmla="*/ 12 h 107"/>
                <a:gd name="T10" fmla="*/ 27 w 176"/>
                <a:gd name="T11" fmla="*/ 54 h 107"/>
                <a:gd name="T12" fmla="*/ 72 w 176"/>
                <a:gd name="T13" fmla="*/ 99 h 107"/>
                <a:gd name="T14" fmla="*/ 108 w 176"/>
                <a:gd name="T15" fmla="*/ 100 h 107"/>
                <a:gd name="T16" fmla="*/ 129 w 176"/>
                <a:gd name="T17" fmla="*/ 81 h 107"/>
                <a:gd name="T18" fmla="*/ 162 w 176"/>
                <a:gd name="T19" fmla="*/ 81 h 107"/>
                <a:gd name="T20" fmla="*/ 175 w 176"/>
                <a:gd name="T21" fmla="*/ 54 h 107"/>
                <a:gd name="T22" fmla="*/ 162 w 176"/>
                <a:gd name="T23" fmla="*/ 33 h 10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"/>
                <a:gd name="T37" fmla="*/ 0 h 107"/>
                <a:gd name="T38" fmla="*/ 176 w 176"/>
                <a:gd name="T39" fmla="*/ 107 h 10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" h="107">
                  <a:moveTo>
                    <a:pt x="162" y="33"/>
                  </a:moveTo>
                  <a:cubicBezTo>
                    <a:pt x="152" y="30"/>
                    <a:pt x="127" y="37"/>
                    <a:pt x="114" y="34"/>
                  </a:cubicBezTo>
                  <a:cubicBezTo>
                    <a:pt x="101" y="31"/>
                    <a:pt x="93" y="19"/>
                    <a:pt x="82" y="13"/>
                  </a:cubicBezTo>
                  <a:cubicBezTo>
                    <a:pt x="71" y="7"/>
                    <a:pt x="58" y="0"/>
                    <a:pt x="45" y="0"/>
                  </a:cubicBezTo>
                  <a:cubicBezTo>
                    <a:pt x="32" y="0"/>
                    <a:pt x="6" y="3"/>
                    <a:pt x="3" y="12"/>
                  </a:cubicBezTo>
                  <a:cubicBezTo>
                    <a:pt x="0" y="21"/>
                    <a:pt x="16" y="40"/>
                    <a:pt x="27" y="54"/>
                  </a:cubicBezTo>
                  <a:cubicBezTo>
                    <a:pt x="38" y="68"/>
                    <a:pt x="59" y="91"/>
                    <a:pt x="72" y="99"/>
                  </a:cubicBezTo>
                  <a:cubicBezTo>
                    <a:pt x="85" y="107"/>
                    <a:pt x="99" y="103"/>
                    <a:pt x="108" y="100"/>
                  </a:cubicBezTo>
                  <a:cubicBezTo>
                    <a:pt x="117" y="97"/>
                    <a:pt x="120" y="84"/>
                    <a:pt x="129" y="81"/>
                  </a:cubicBezTo>
                  <a:cubicBezTo>
                    <a:pt x="138" y="78"/>
                    <a:pt x="154" y="86"/>
                    <a:pt x="162" y="81"/>
                  </a:cubicBezTo>
                  <a:cubicBezTo>
                    <a:pt x="170" y="76"/>
                    <a:pt x="174" y="63"/>
                    <a:pt x="175" y="54"/>
                  </a:cubicBezTo>
                  <a:cubicBezTo>
                    <a:pt x="176" y="45"/>
                    <a:pt x="172" y="36"/>
                    <a:pt x="162" y="3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8" name="Group 168"/>
          <p:cNvGrpSpPr>
            <a:grpSpLocks/>
          </p:cNvGrpSpPr>
          <p:nvPr/>
        </p:nvGrpSpPr>
        <p:grpSpPr bwMode="auto">
          <a:xfrm rot="16200000">
            <a:off x="5909065" y="4308556"/>
            <a:ext cx="848705" cy="700977"/>
            <a:chOff x="2528" y="1743"/>
            <a:chExt cx="1272" cy="942"/>
          </a:xfrm>
          <a:solidFill>
            <a:srgbClr val="FAEBC9"/>
          </a:solidFill>
        </p:grpSpPr>
        <p:sp>
          <p:nvSpPr>
            <p:cNvPr id="489" name="Freeform 169"/>
            <p:cNvSpPr>
              <a:spLocks/>
            </p:cNvSpPr>
            <p:nvPr/>
          </p:nvSpPr>
          <p:spPr bwMode="auto">
            <a:xfrm>
              <a:off x="2585" y="1743"/>
              <a:ext cx="1184" cy="864"/>
            </a:xfrm>
            <a:custGeom>
              <a:avLst/>
              <a:gdLst>
                <a:gd name="T0" fmla="*/ 931 w 1184"/>
                <a:gd name="T1" fmla="*/ 69 h 864"/>
                <a:gd name="T2" fmla="*/ 793 w 1184"/>
                <a:gd name="T3" fmla="*/ 93 h 864"/>
                <a:gd name="T4" fmla="*/ 685 w 1184"/>
                <a:gd name="T5" fmla="*/ 51 h 864"/>
                <a:gd name="T6" fmla="*/ 535 w 1184"/>
                <a:gd name="T7" fmla="*/ 33 h 864"/>
                <a:gd name="T8" fmla="*/ 421 w 1184"/>
                <a:gd name="T9" fmla="*/ 75 h 864"/>
                <a:gd name="T10" fmla="*/ 337 w 1184"/>
                <a:gd name="T11" fmla="*/ 231 h 864"/>
                <a:gd name="T12" fmla="*/ 259 w 1184"/>
                <a:gd name="T13" fmla="*/ 243 h 864"/>
                <a:gd name="T14" fmla="*/ 37 w 1184"/>
                <a:gd name="T15" fmla="*/ 225 h 864"/>
                <a:gd name="T16" fmla="*/ 109 w 1184"/>
                <a:gd name="T17" fmla="*/ 315 h 864"/>
                <a:gd name="T18" fmla="*/ 253 w 1184"/>
                <a:gd name="T19" fmla="*/ 363 h 864"/>
                <a:gd name="T20" fmla="*/ 187 w 1184"/>
                <a:gd name="T21" fmla="*/ 465 h 864"/>
                <a:gd name="T22" fmla="*/ 1 w 1184"/>
                <a:gd name="T23" fmla="*/ 543 h 864"/>
                <a:gd name="T24" fmla="*/ 187 w 1184"/>
                <a:gd name="T25" fmla="*/ 585 h 864"/>
                <a:gd name="T26" fmla="*/ 355 w 1184"/>
                <a:gd name="T27" fmla="*/ 561 h 864"/>
                <a:gd name="T28" fmla="*/ 367 w 1184"/>
                <a:gd name="T29" fmla="*/ 789 h 864"/>
                <a:gd name="T30" fmla="*/ 421 w 1184"/>
                <a:gd name="T31" fmla="*/ 843 h 864"/>
                <a:gd name="T32" fmla="*/ 541 w 1184"/>
                <a:gd name="T33" fmla="*/ 627 h 864"/>
                <a:gd name="T34" fmla="*/ 661 w 1184"/>
                <a:gd name="T35" fmla="*/ 585 h 864"/>
                <a:gd name="T36" fmla="*/ 667 w 1184"/>
                <a:gd name="T37" fmla="*/ 729 h 864"/>
                <a:gd name="T38" fmla="*/ 865 w 1184"/>
                <a:gd name="T39" fmla="*/ 765 h 864"/>
                <a:gd name="T40" fmla="*/ 877 w 1184"/>
                <a:gd name="T41" fmla="*/ 663 h 864"/>
                <a:gd name="T42" fmla="*/ 829 w 1184"/>
                <a:gd name="T43" fmla="*/ 543 h 864"/>
                <a:gd name="T44" fmla="*/ 931 w 1184"/>
                <a:gd name="T45" fmla="*/ 621 h 864"/>
                <a:gd name="T46" fmla="*/ 1081 w 1184"/>
                <a:gd name="T47" fmla="*/ 627 h 864"/>
                <a:gd name="T48" fmla="*/ 943 w 1184"/>
                <a:gd name="T49" fmla="*/ 579 h 864"/>
                <a:gd name="T50" fmla="*/ 1033 w 1184"/>
                <a:gd name="T51" fmla="*/ 459 h 864"/>
                <a:gd name="T52" fmla="*/ 1159 w 1184"/>
                <a:gd name="T53" fmla="*/ 387 h 864"/>
                <a:gd name="T54" fmla="*/ 1117 w 1184"/>
                <a:gd name="T55" fmla="*/ 255 h 864"/>
                <a:gd name="T56" fmla="*/ 1045 w 1184"/>
                <a:gd name="T57" fmla="*/ 315 h 864"/>
                <a:gd name="T58" fmla="*/ 973 w 1184"/>
                <a:gd name="T59" fmla="*/ 255 h 864"/>
                <a:gd name="T60" fmla="*/ 1033 w 1184"/>
                <a:gd name="T61" fmla="*/ 165 h 864"/>
                <a:gd name="T62" fmla="*/ 1009 w 1184"/>
                <a:gd name="T63" fmla="*/ 75 h 8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84"/>
                <a:gd name="T97" fmla="*/ 0 h 864"/>
                <a:gd name="T98" fmla="*/ 1184 w 1184"/>
                <a:gd name="T99" fmla="*/ 864 h 8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84" h="864">
                  <a:moveTo>
                    <a:pt x="1009" y="75"/>
                  </a:moveTo>
                  <a:cubicBezTo>
                    <a:pt x="992" y="68"/>
                    <a:pt x="958" y="65"/>
                    <a:pt x="931" y="69"/>
                  </a:cubicBezTo>
                  <a:cubicBezTo>
                    <a:pt x="904" y="73"/>
                    <a:pt x="870" y="95"/>
                    <a:pt x="847" y="99"/>
                  </a:cubicBezTo>
                  <a:cubicBezTo>
                    <a:pt x="824" y="103"/>
                    <a:pt x="814" y="104"/>
                    <a:pt x="793" y="93"/>
                  </a:cubicBezTo>
                  <a:cubicBezTo>
                    <a:pt x="772" y="82"/>
                    <a:pt x="739" y="40"/>
                    <a:pt x="721" y="33"/>
                  </a:cubicBezTo>
                  <a:cubicBezTo>
                    <a:pt x="703" y="26"/>
                    <a:pt x="701" y="56"/>
                    <a:pt x="685" y="51"/>
                  </a:cubicBezTo>
                  <a:cubicBezTo>
                    <a:pt x="669" y="46"/>
                    <a:pt x="650" y="6"/>
                    <a:pt x="625" y="3"/>
                  </a:cubicBezTo>
                  <a:cubicBezTo>
                    <a:pt x="600" y="0"/>
                    <a:pt x="557" y="22"/>
                    <a:pt x="535" y="33"/>
                  </a:cubicBezTo>
                  <a:cubicBezTo>
                    <a:pt x="513" y="44"/>
                    <a:pt x="512" y="62"/>
                    <a:pt x="493" y="69"/>
                  </a:cubicBezTo>
                  <a:cubicBezTo>
                    <a:pt x="474" y="76"/>
                    <a:pt x="447" y="67"/>
                    <a:pt x="421" y="75"/>
                  </a:cubicBezTo>
                  <a:cubicBezTo>
                    <a:pt x="395" y="83"/>
                    <a:pt x="351" y="91"/>
                    <a:pt x="337" y="117"/>
                  </a:cubicBezTo>
                  <a:cubicBezTo>
                    <a:pt x="323" y="143"/>
                    <a:pt x="338" y="202"/>
                    <a:pt x="337" y="231"/>
                  </a:cubicBezTo>
                  <a:cubicBezTo>
                    <a:pt x="336" y="260"/>
                    <a:pt x="344" y="289"/>
                    <a:pt x="331" y="291"/>
                  </a:cubicBezTo>
                  <a:cubicBezTo>
                    <a:pt x="318" y="293"/>
                    <a:pt x="294" y="257"/>
                    <a:pt x="259" y="243"/>
                  </a:cubicBezTo>
                  <a:cubicBezTo>
                    <a:pt x="224" y="229"/>
                    <a:pt x="158" y="210"/>
                    <a:pt x="121" y="207"/>
                  </a:cubicBezTo>
                  <a:cubicBezTo>
                    <a:pt x="84" y="204"/>
                    <a:pt x="52" y="213"/>
                    <a:pt x="37" y="225"/>
                  </a:cubicBezTo>
                  <a:cubicBezTo>
                    <a:pt x="22" y="237"/>
                    <a:pt x="19" y="264"/>
                    <a:pt x="31" y="279"/>
                  </a:cubicBezTo>
                  <a:cubicBezTo>
                    <a:pt x="43" y="294"/>
                    <a:pt x="82" y="303"/>
                    <a:pt x="109" y="315"/>
                  </a:cubicBezTo>
                  <a:cubicBezTo>
                    <a:pt x="136" y="327"/>
                    <a:pt x="169" y="343"/>
                    <a:pt x="193" y="351"/>
                  </a:cubicBezTo>
                  <a:cubicBezTo>
                    <a:pt x="217" y="359"/>
                    <a:pt x="240" y="352"/>
                    <a:pt x="253" y="363"/>
                  </a:cubicBezTo>
                  <a:cubicBezTo>
                    <a:pt x="266" y="374"/>
                    <a:pt x="282" y="400"/>
                    <a:pt x="271" y="417"/>
                  </a:cubicBezTo>
                  <a:cubicBezTo>
                    <a:pt x="260" y="434"/>
                    <a:pt x="222" y="452"/>
                    <a:pt x="187" y="465"/>
                  </a:cubicBezTo>
                  <a:cubicBezTo>
                    <a:pt x="152" y="478"/>
                    <a:pt x="92" y="482"/>
                    <a:pt x="61" y="495"/>
                  </a:cubicBezTo>
                  <a:cubicBezTo>
                    <a:pt x="30" y="508"/>
                    <a:pt x="0" y="527"/>
                    <a:pt x="1" y="543"/>
                  </a:cubicBezTo>
                  <a:cubicBezTo>
                    <a:pt x="2" y="559"/>
                    <a:pt x="36" y="584"/>
                    <a:pt x="67" y="591"/>
                  </a:cubicBezTo>
                  <a:cubicBezTo>
                    <a:pt x="98" y="598"/>
                    <a:pt x="150" y="590"/>
                    <a:pt x="187" y="585"/>
                  </a:cubicBezTo>
                  <a:cubicBezTo>
                    <a:pt x="224" y="580"/>
                    <a:pt x="261" y="565"/>
                    <a:pt x="289" y="561"/>
                  </a:cubicBezTo>
                  <a:cubicBezTo>
                    <a:pt x="317" y="557"/>
                    <a:pt x="341" y="540"/>
                    <a:pt x="355" y="561"/>
                  </a:cubicBezTo>
                  <a:cubicBezTo>
                    <a:pt x="369" y="582"/>
                    <a:pt x="371" y="649"/>
                    <a:pt x="373" y="687"/>
                  </a:cubicBezTo>
                  <a:cubicBezTo>
                    <a:pt x="375" y="725"/>
                    <a:pt x="369" y="762"/>
                    <a:pt x="367" y="789"/>
                  </a:cubicBezTo>
                  <a:cubicBezTo>
                    <a:pt x="365" y="816"/>
                    <a:pt x="352" y="840"/>
                    <a:pt x="361" y="849"/>
                  </a:cubicBezTo>
                  <a:cubicBezTo>
                    <a:pt x="370" y="858"/>
                    <a:pt x="398" y="864"/>
                    <a:pt x="421" y="843"/>
                  </a:cubicBezTo>
                  <a:cubicBezTo>
                    <a:pt x="444" y="822"/>
                    <a:pt x="479" y="759"/>
                    <a:pt x="499" y="723"/>
                  </a:cubicBezTo>
                  <a:cubicBezTo>
                    <a:pt x="519" y="687"/>
                    <a:pt x="521" y="649"/>
                    <a:pt x="541" y="627"/>
                  </a:cubicBezTo>
                  <a:cubicBezTo>
                    <a:pt x="561" y="605"/>
                    <a:pt x="599" y="598"/>
                    <a:pt x="619" y="591"/>
                  </a:cubicBezTo>
                  <a:cubicBezTo>
                    <a:pt x="639" y="584"/>
                    <a:pt x="653" y="575"/>
                    <a:pt x="661" y="585"/>
                  </a:cubicBezTo>
                  <a:cubicBezTo>
                    <a:pt x="669" y="595"/>
                    <a:pt x="666" y="627"/>
                    <a:pt x="667" y="651"/>
                  </a:cubicBezTo>
                  <a:cubicBezTo>
                    <a:pt x="668" y="675"/>
                    <a:pt x="655" y="710"/>
                    <a:pt x="667" y="729"/>
                  </a:cubicBezTo>
                  <a:cubicBezTo>
                    <a:pt x="679" y="748"/>
                    <a:pt x="706" y="759"/>
                    <a:pt x="739" y="765"/>
                  </a:cubicBezTo>
                  <a:cubicBezTo>
                    <a:pt x="772" y="771"/>
                    <a:pt x="837" y="770"/>
                    <a:pt x="865" y="765"/>
                  </a:cubicBezTo>
                  <a:cubicBezTo>
                    <a:pt x="893" y="760"/>
                    <a:pt x="905" y="752"/>
                    <a:pt x="907" y="735"/>
                  </a:cubicBezTo>
                  <a:cubicBezTo>
                    <a:pt x="909" y="718"/>
                    <a:pt x="887" y="686"/>
                    <a:pt x="877" y="663"/>
                  </a:cubicBezTo>
                  <a:cubicBezTo>
                    <a:pt x="867" y="640"/>
                    <a:pt x="855" y="617"/>
                    <a:pt x="847" y="597"/>
                  </a:cubicBezTo>
                  <a:cubicBezTo>
                    <a:pt x="839" y="577"/>
                    <a:pt x="825" y="553"/>
                    <a:pt x="829" y="543"/>
                  </a:cubicBezTo>
                  <a:cubicBezTo>
                    <a:pt x="833" y="533"/>
                    <a:pt x="854" y="524"/>
                    <a:pt x="871" y="537"/>
                  </a:cubicBezTo>
                  <a:cubicBezTo>
                    <a:pt x="888" y="550"/>
                    <a:pt x="906" y="601"/>
                    <a:pt x="931" y="621"/>
                  </a:cubicBezTo>
                  <a:cubicBezTo>
                    <a:pt x="956" y="641"/>
                    <a:pt x="996" y="656"/>
                    <a:pt x="1021" y="657"/>
                  </a:cubicBezTo>
                  <a:cubicBezTo>
                    <a:pt x="1046" y="658"/>
                    <a:pt x="1083" y="634"/>
                    <a:pt x="1081" y="627"/>
                  </a:cubicBezTo>
                  <a:cubicBezTo>
                    <a:pt x="1079" y="620"/>
                    <a:pt x="1032" y="623"/>
                    <a:pt x="1009" y="615"/>
                  </a:cubicBezTo>
                  <a:cubicBezTo>
                    <a:pt x="986" y="607"/>
                    <a:pt x="955" y="593"/>
                    <a:pt x="943" y="579"/>
                  </a:cubicBezTo>
                  <a:cubicBezTo>
                    <a:pt x="931" y="565"/>
                    <a:pt x="922" y="551"/>
                    <a:pt x="937" y="531"/>
                  </a:cubicBezTo>
                  <a:cubicBezTo>
                    <a:pt x="952" y="511"/>
                    <a:pt x="1007" y="479"/>
                    <a:pt x="1033" y="459"/>
                  </a:cubicBezTo>
                  <a:cubicBezTo>
                    <a:pt x="1059" y="439"/>
                    <a:pt x="1072" y="423"/>
                    <a:pt x="1093" y="411"/>
                  </a:cubicBezTo>
                  <a:cubicBezTo>
                    <a:pt x="1114" y="399"/>
                    <a:pt x="1145" y="410"/>
                    <a:pt x="1159" y="387"/>
                  </a:cubicBezTo>
                  <a:cubicBezTo>
                    <a:pt x="1173" y="364"/>
                    <a:pt x="1184" y="295"/>
                    <a:pt x="1177" y="273"/>
                  </a:cubicBezTo>
                  <a:cubicBezTo>
                    <a:pt x="1170" y="251"/>
                    <a:pt x="1133" y="254"/>
                    <a:pt x="1117" y="255"/>
                  </a:cubicBezTo>
                  <a:cubicBezTo>
                    <a:pt x="1101" y="256"/>
                    <a:pt x="1093" y="269"/>
                    <a:pt x="1081" y="279"/>
                  </a:cubicBezTo>
                  <a:cubicBezTo>
                    <a:pt x="1069" y="289"/>
                    <a:pt x="1061" y="308"/>
                    <a:pt x="1045" y="315"/>
                  </a:cubicBezTo>
                  <a:cubicBezTo>
                    <a:pt x="1029" y="322"/>
                    <a:pt x="997" y="331"/>
                    <a:pt x="985" y="321"/>
                  </a:cubicBezTo>
                  <a:cubicBezTo>
                    <a:pt x="973" y="311"/>
                    <a:pt x="971" y="276"/>
                    <a:pt x="973" y="255"/>
                  </a:cubicBezTo>
                  <a:cubicBezTo>
                    <a:pt x="975" y="234"/>
                    <a:pt x="987" y="210"/>
                    <a:pt x="997" y="195"/>
                  </a:cubicBezTo>
                  <a:cubicBezTo>
                    <a:pt x="1007" y="180"/>
                    <a:pt x="1027" y="179"/>
                    <a:pt x="1033" y="165"/>
                  </a:cubicBezTo>
                  <a:cubicBezTo>
                    <a:pt x="1039" y="151"/>
                    <a:pt x="1036" y="127"/>
                    <a:pt x="1033" y="111"/>
                  </a:cubicBezTo>
                  <a:cubicBezTo>
                    <a:pt x="1030" y="95"/>
                    <a:pt x="1026" y="82"/>
                    <a:pt x="1009" y="7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Freeform 170"/>
            <p:cNvSpPr>
              <a:spLocks/>
            </p:cNvSpPr>
            <p:nvPr/>
          </p:nvSpPr>
          <p:spPr bwMode="auto">
            <a:xfrm>
              <a:off x="3081" y="2031"/>
              <a:ext cx="316" cy="206"/>
            </a:xfrm>
            <a:custGeom>
              <a:avLst/>
              <a:gdLst>
                <a:gd name="T0" fmla="*/ 490 w 494"/>
                <a:gd name="T1" fmla="*/ 126 h 387"/>
                <a:gd name="T2" fmla="*/ 424 w 494"/>
                <a:gd name="T3" fmla="*/ 204 h 387"/>
                <a:gd name="T4" fmla="*/ 412 w 494"/>
                <a:gd name="T5" fmla="*/ 240 h 387"/>
                <a:gd name="T6" fmla="*/ 418 w 494"/>
                <a:gd name="T7" fmla="*/ 282 h 387"/>
                <a:gd name="T8" fmla="*/ 388 w 494"/>
                <a:gd name="T9" fmla="*/ 354 h 387"/>
                <a:gd name="T10" fmla="*/ 352 w 494"/>
                <a:gd name="T11" fmla="*/ 378 h 387"/>
                <a:gd name="T12" fmla="*/ 286 w 494"/>
                <a:gd name="T13" fmla="*/ 378 h 387"/>
                <a:gd name="T14" fmla="*/ 214 w 494"/>
                <a:gd name="T15" fmla="*/ 324 h 387"/>
                <a:gd name="T16" fmla="*/ 160 w 494"/>
                <a:gd name="T17" fmla="*/ 288 h 387"/>
                <a:gd name="T18" fmla="*/ 64 w 494"/>
                <a:gd name="T19" fmla="*/ 288 h 387"/>
                <a:gd name="T20" fmla="*/ 4 w 494"/>
                <a:gd name="T21" fmla="*/ 276 h 387"/>
                <a:gd name="T22" fmla="*/ 40 w 494"/>
                <a:gd name="T23" fmla="*/ 198 h 387"/>
                <a:gd name="T24" fmla="*/ 58 w 494"/>
                <a:gd name="T25" fmla="*/ 156 h 387"/>
                <a:gd name="T26" fmla="*/ 70 w 494"/>
                <a:gd name="T27" fmla="*/ 84 h 387"/>
                <a:gd name="T28" fmla="*/ 136 w 494"/>
                <a:gd name="T29" fmla="*/ 12 h 387"/>
                <a:gd name="T30" fmla="*/ 250 w 494"/>
                <a:gd name="T31" fmla="*/ 12 h 387"/>
                <a:gd name="T32" fmla="*/ 334 w 494"/>
                <a:gd name="T33" fmla="*/ 24 h 387"/>
                <a:gd name="T34" fmla="*/ 346 w 494"/>
                <a:gd name="T35" fmla="*/ 72 h 387"/>
                <a:gd name="T36" fmla="*/ 388 w 494"/>
                <a:gd name="T37" fmla="*/ 84 h 387"/>
                <a:gd name="T38" fmla="*/ 448 w 494"/>
                <a:gd name="T39" fmla="*/ 90 h 387"/>
                <a:gd name="T40" fmla="*/ 490 w 494"/>
                <a:gd name="T41" fmla="*/ 126 h 3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4"/>
                <a:gd name="T64" fmla="*/ 0 h 387"/>
                <a:gd name="T65" fmla="*/ 494 w 494"/>
                <a:gd name="T66" fmla="*/ 387 h 3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4" h="387">
                  <a:moveTo>
                    <a:pt x="490" y="126"/>
                  </a:moveTo>
                  <a:cubicBezTo>
                    <a:pt x="486" y="145"/>
                    <a:pt x="437" y="185"/>
                    <a:pt x="424" y="204"/>
                  </a:cubicBezTo>
                  <a:cubicBezTo>
                    <a:pt x="411" y="223"/>
                    <a:pt x="413" y="227"/>
                    <a:pt x="412" y="240"/>
                  </a:cubicBezTo>
                  <a:cubicBezTo>
                    <a:pt x="411" y="253"/>
                    <a:pt x="422" y="263"/>
                    <a:pt x="418" y="282"/>
                  </a:cubicBezTo>
                  <a:cubicBezTo>
                    <a:pt x="414" y="301"/>
                    <a:pt x="399" y="338"/>
                    <a:pt x="388" y="354"/>
                  </a:cubicBezTo>
                  <a:cubicBezTo>
                    <a:pt x="377" y="370"/>
                    <a:pt x="369" y="374"/>
                    <a:pt x="352" y="378"/>
                  </a:cubicBezTo>
                  <a:cubicBezTo>
                    <a:pt x="335" y="382"/>
                    <a:pt x="309" y="387"/>
                    <a:pt x="286" y="378"/>
                  </a:cubicBezTo>
                  <a:cubicBezTo>
                    <a:pt x="263" y="369"/>
                    <a:pt x="235" y="339"/>
                    <a:pt x="214" y="324"/>
                  </a:cubicBezTo>
                  <a:cubicBezTo>
                    <a:pt x="193" y="309"/>
                    <a:pt x="185" y="294"/>
                    <a:pt x="160" y="288"/>
                  </a:cubicBezTo>
                  <a:cubicBezTo>
                    <a:pt x="135" y="282"/>
                    <a:pt x="90" y="290"/>
                    <a:pt x="64" y="288"/>
                  </a:cubicBezTo>
                  <a:cubicBezTo>
                    <a:pt x="38" y="286"/>
                    <a:pt x="8" y="291"/>
                    <a:pt x="4" y="276"/>
                  </a:cubicBezTo>
                  <a:cubicBezTo>
                    <a:pt x="0" y="261"/>
                    <a:pt x="31" y="218"/>
                    <a:pt x="40" y="198"/>
                  </a:cubicBezTo>
                  <a:cubicBezTo>
                    <a:pt x="49" y="178"/>
                    <a:pt x="53" y="175"/>
                    <a:pt x="58" y="156"/>
                  </a:cubicBezTo>
                  <a:cubicBezTo>
                    <a:pt x="63" y="137"/>
                    <a:pt x="57" y="108"/>
                    <a:pt x="70" y="84"/>
                  </a:cubicBezTo>
                  <a:cubicBezTo>
                    <a:pt x="83" y="60"/>
                    <a:pt x="106" y="24"/>
                    <a:pt x="136" y="12"/>
                  </a:cubicBezTo>
                  <a:cubicBezTo>
                    <a:pt x="166" y="0"/>
                    <a:pt x="217" y="10"/>
                    <a:pt x="250" y="12"/>
                  </a:cubicBezTo>
                  <a:cubicBezTo>
                    <a:pt x="283" y="14"/>
                    <a:pt x="318" y="14"/>
                    <a:pt x="334" y="24"/>
                  </a:cubicBezTo>
                  <a:cubicBezTo>
                    <a:pt x="350" y="34"/>
                    <a:pt x="337" y="62"/>
                    <a:pt x="346" y="72"/>
                  </a:cubicBezTo>
                  <a:cubicBezTo>
                    <a:pt x="355" y="82"/>
                    <a:pt x="371" y="81"/>
                    <a:pt x="388" y="84"/>
                  </a:cubicBezTo>
                  <a:cubicBezTo>
                    <a:pt x="405" y="87"/>
                    <a:pt x="431" y="86"/>
                    <a:pt x="448" y="90"/>
                  </a:cubicBezTo>
                  <a:cubicBezTo>
                    <a:pt x="465" y="94"/>
                    <a:pt x="494" y="107"/>
                    <a:pt x="490" y="126"/>
                  </a:cubicBezTo>
                  <a:close/>
                </a:path>
              </a:pathLst>
            </a:custGeom>
            <a:solidFill>
              <a:srgbClr val="652B5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Freeform 171"/>
            <p:cNvSpPr>
              <a:spLocks/>
            </p:cNvSpPr>
            <p:nvPr/>
          </p:nvSpPr>
          <p:spPr bwMode="auto">
            <a:xfrm>
              <a:off x="3656" y="1779"/>
              <a:ext cx="144" cy="201"/>
            </a:xfrm>
            <a:custGeom>
              <a:avLst/>
              <a:gdLst>
                <a:gd name="T0" fmla="*/ 64 w 144"/>
                <a:gd name="T1" fmla="*/ 9 h 201"/>
                <a:gd name="T2" fmla="*/ 34 w 144"/>
                <a:gd name="T3" fmla="*/ 39 h 201"/>
                <a:gd name="T4" fmla="*/ 40 w 144"/>
                <a:gd name="T5" fmla="*/ 81 h 201"/>
                <a:gd name="T6" fmla="*/ 4 w 144"/>
                <a:gd name="T7" fmla="*/ 135 h 201"/>
                <a:gd name="T8" fmla="*/ 16 w 144"/>
                <a:gd name="T9" fmla="*/ 183 h 201"/>
                <a:gd name="T10" fmla="*/ 64 w 144"/>
                <a:gd name="T11" fmla="*/ 189 h 201"/>
                <a:gd name="T12" fmla="*/ 130 w 144"/>
                <a:gd name="T13" fmla="*/ 111 h 201"/>
                <a:gd name="T14" fmla="*/ 142 w 144"/>
                <a:gd name="T15" fmla="*/ 57 h 201"/>
                <a:gd name="T16" fmla="*/ 118 w 144"/>
                <a:gd name="T17" fmla="*/ 9 h 201"/>
                <a:gd name="T18" fmla="*/ 64 w 144"/>
                <a:gd name="T19" fmla="*/ 9 h 2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201"/>
                <a:gd name="T32" fmla="*/ 144 w 144"/>
                <a:gd name="T33" fmla="*/ 201 h 2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201">
                  <a:moveTo>
                    <a:pt x="64" y="9"/>
                  </a:moveTo>
                  <a:cubicBezTo>
                    <a:pt x="50" y="14"/>
                    <a:pt x="38" y="27"/>
                    <a:pt x="34" y="39"/>
                  </a:cubicBezTo>
                  <a:cubicBezTo>
                    <a:pt x="30" y="51"/>
                    <a:pt x="45" y="65"/>
                    <a:pt x="40" y="81"/>
                  </a:cubicBezTo>
                  <a:cubicBezTo>
                    <a:pt x="35" y="97"/>
                    <a:pt x="8" y="118"/>
                    <a:pt x="4" y="135"/>
                  </a:cubicBezTo>
                  <a:cubicBezTo>
                    <a:pt x="0" y="152"/>
                    <a:pt x="6" y="174"/>
                    <a:pt x="16" y="183"/>
                  </a:cubicBezTo>
                  <a:cubicBezTo>
                    <a:pt x="26" y="192"/>
                    <a:pt x="45" y="201"/>
                    <a:pt x="64" y="189"/>
                  </a:cubicBezTo>
                  <a:cubicBezTo>
                    <a:pt x="83" y="177"/>
                    <a:pt x="117" y="133"/>
                    <a:pt x="130" y="111"/>
                  </a:cubicBezTo>
                  <a:cubicBezTo>
                    <a:pt x="143" y="89"/>
                    <a:pt x="144" y="74"/>
                    <a:pt x="142" y="57"/>
                  </a:cubicBezTo>
                  <a:cubicBezTo>
                    <a:pt x="140" y="40"/>
                    <a:pt x="130" y="18"/>
                    <a:pt x="118" y="9"/>
                  </a:cubicBezTo>
                  <a:cubicBezTo>
                    <a:pt x="106" y="0"/>
                    <a:pt x="78" y="4"/>
                    <a:pt x="64" y="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Freeform 172"/>
            <p:cNvSpPr>
              <a:spLocks/>
            </p:cNvSpPr>
            <p:nvPr/>
          </p:nvSpPr>
          <p:spPr bwMode="auto">
            <a:xfrm>
              <a:off x="2528" y="2095"/>
              <a:ext cx="224" cy="122"/>
            </a:xfrm>
            <a:custGeom>
              <a:avLst/>
              <a:gdLst>
                <a:gd name="T0" fmla="*/ 202 w 224"/>
                <a:gd name="T1" fmla="*/ 17 h 122"/>
                <a:gd name="T2" fmla="*/ 118 w 224"/>
                <a:gd name="T3" fmla="*/ 5 h 122"/>
                <a:gd name="T4" fmla="*/ 16 w 224"/>
                <a:gd name="T5" fmla="*/ 17 h 122"/>
                <a:gd name="T6" fmla="*/ 22 w 224"/>
                <a:gd name="T7" fmla="*/ 107 h 122"/>
                <a:gd name="T8" fmla="*/ 82 w 224"/>
                <a:gd name="T9" fmla="*/ 107 h 122"/>
                <a:gd name="T10" fmla="*/ 118 w 224"/>
                <a:gd name="T11" fmla="*/ 77 h 122"/>
                <a:gd name="T12" fmla="*/ 184 w 224"/>
                <a:gd name="T13" fmla="*/ 77 h 122"/>
                <a:gd name="T14" fmla="*/ 220 w 224"/>
                <a:gd name="T15" fmla="*/ 71 h 122"/>
                <a:gd name="T16" fmla="*/ 202 w 224"/>
                <a:gd name="T17" fmla="*/ 17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4"/>
                <a:gd name="T28" fmla="*/ 0 h 122"/>
                <a:gd name="T29" fmla="*/ 224 w 224"/>
                <a:gd name="T30" fmla="*/ 122 h 1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4" h="122">
                  <a:moveTo>
                    <a:pt x="202" y="17"/>
                  </a:moveTo>
                  <a:cubicBezTo>
                    <a:pt x="185" y="6"/>
                    <a:pt x="149" y="5"/>
                    <a:pt x="118" y="5"/>
                  </a:cubicBezTo>
                  <a:cubicBezTo>
                    <a:pt x="87" y="5"/>
                    <a:pt x="32" y="0"/>
                    <a:pt x="16" y="17"/>
                  </a:cubicBezTo>
                  <a:cubicBezTo>
                    <a:pt x="0" y="34"/>
                    <a:pt x="11" y="92"/>
                    <a:pt x="22" y="107"/>
                  </a:cubicBezTo>
                  <a:cubicBezTo>
                    <a:pt x="33" y="122"/>
                    <a:pt x="66" y="112"/>
                    <a:pt x="82" y="107"/>
                  </a:cubicBezTo>
                  <a:cubicBezTo>
                    <a:pt x="98" y="102"/>
                    <a:pt x="101" y="82"/>
                    <a:pt x="118" y="77"/>
                  </a:cubicBezTo>
                  <a:cubicBezTo>
                    <a:pt x="135" y="72"/>
                    <a:pt x="167" y="78"/>
                    <a:pt x="184" y="77"/>
                  </a:cubicBezTo>
                  <a:cubicBezTo>
                    <a:pt x="201" y="76"/>
                    <a:pt x="216" y="81"/>
                    <a:pt x="220" y="71"/>
                  </a:cubicBezTo>
                  <a:cubicBezTo>
                    <a:pt x="224" y="61"/>
                    <a:pt x="219" y="28"/>
                    <a:pt x="202" y="1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Freeform 173"/>
            <p:cNvSpPr>
              <a:spLocks/>
            </p:cNvSpPr>
            <p:nvPr/>
          </p:nvSpPr>
          <p:spPr bwMode="auto">
            <a:xfrm>
              <a:off x="3595" y="2191"/>
              <a:ext cx="191" cy="150"/>
            </a:xfrm>
            <a:custGeom>
              <a:avLst/>
              <a:gdLst>
                <a:gd name="T0" fmla="*/ 161 w 191"/>
                <a:gd name="T1" fmla="*/ 11 h 150"/>
                <a:gd name="T2" fmla="*/ 83 w 191"/>
                <a:gd name="T3" fmla="*/ 17 h 150"/>
                <a:gd name="T4" fmla="*/ 71 w 191"/>
                <a:gd name="T5" fmla="*/ 59 h 150"/>
                <a:gd name="T6" fmla="*/ 11 w 191"/>
                <a:gd name="T7" fmla="*/ 89 h 150"/>
                <a:gd name="T8" fmla="*/ 17 w 191"/>
                <a:gd name="T9" fmla="*/ 125 h 150"/>
                <a:gd name="T10" fmla="*/ 113 w 191"/>
                <a:gd name="T11" fmla="*/ 143 h 150"/>
                <a:gd name="T12" fmla="*/ 179 w 191"/>
                <a:gd name="T13" fmla="*/ 83 h 150"/>
                <a:gd name="T14" fmla="*/ 161 w 191"/>
                <a:gd name="T15" fmla="*/ 11 h 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1"/>
                <a:gd name="T25" fmla="*/ 0 h 150"/>
                <a:gd name="T26" fmla="*/ 191 w 191"/>
                <a:gd name="T27" fmla="*/ 150 h 1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1" h="150">
                  <a:moveTo>
                    <a:pt x="161" y="11"/>
                  </a:moveTo>
                  <a:cubicBezTo>
                    <a:pt x="145" y="0"/>
                    <a:pt x="98" y="9"/>
                    <a:pt x="83" y="17"/>
                  </a:cubicBezTo>
                  <a:cubicBezTo>
                    <a:pt x="68" y="25"/>
                    <a:pt x="83" y="47"/>
                    <a:pt x="71" y="59"/>
                  </a:cubicBezTo>
                  <a:cubicBezTo>
                    <a:pt x="59" y="71"/>
                    <a:pt x="20" y="78"/>
                    <a:pt x="11" y="89"/>
                  </a:cubicBezTo>
                  <a:cubicBezTo>
                    <a:pt x="2" y="100"/>
                    <a:pt x="0" y="116"/>
                    <a:pt x="17" y="125"/>
                  </a:cubicBezTo>
                  <a:cubicBezTo>
                    <a:pt x="34" y="134"/>
                    <a:pt x="86" y="150"/>
                    <a:pt x="113" y="143"/>
                  </a:cubicBezTo>
                  <a:cubicBezTo>
                    <a:pt x="140" y="136"/>
                    <a:pt x="167" y="101"/>
                    <a:pt x="179" y="83"/>
                  </a:cubicBezTo>
                  <a:cubicBezTo>
                    <a:pt x="191" y="65"/>
                    <a:pt x="177" y="22"/>
                    <a:pt x="161" y="1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Freeform 174"/>
            <p:cNvSpPr>
              <a:spLocks/>
            </p:cNvSpPr>
            <p:nvPr/>
          </p:nvSpPr>
          <p:spPr bwMode="auto">
            <a:xfrm>
              <a:off x="3105" y="2444"/>
              <a:ext cx="135" cy="195"/>
            </a:xfrm>
            <a:custGeom>
              <a:avLst/>
              <a:gdLst>
                <a:gd name="T0" fmla="*/ 135 w 135"/>
                <a:gd name="T1" fmla="*/ 82 h 195"/>
                <a:gd name="T2" fmla="*/ 117 w 135"/>
                <a:gd name="T3" fmla="*/ 34 h 195"/>
                <a:gd name="T4" fmla="*/ 51 w 135"/>
                <a:gd name="T5" fmla="*/ 10 h 195"/>
                <a:gd name="T6" fmla="*/ 33 w 135"/>
                <a:gd name="T7" fmla="*/ 94 h 195"/>
                <a:gd name="T8" fmla="*/ 3 w 135"/>
                <a:gd name="T9" fmla="*/ 166 h 195"/>
                <a:gd name="T10" fmla="*/ 51 w 135"/>
                <a:gd name="T11" fmla="*/ 190 h 195"/>
                <a:gd name="T12" fmla="*/ 117 w 135"/>
                <a:gd name="T13" fmla="*/ 136 h 195"/>
                <a:gd name="T14" fmla="*/ 135 w 135"/>
                <a:gd name="T15" fmla="*/ 82 h 1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"/>
                <a:gd name="T25" fmla="*/ 0 h 195"/>
                <a:gd name="T26" fmla="*/ 135 w 135"/>
                <a:gd name="T27" fmla="*/ 195 h 1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" h="195">
                  <a:moveTo>
                    <a:pt x="135" y="82"/>
                  </a:moveTo>
                  <a:cubicBezTo>
                    <a:pt x="135" y="65"/>
                    <a:pt x="131" y="46"/>
                    <a:pt x="117" y="34"/>
                  </a:cubicBezTo>
                  <a:cubicBezTo>
                    <a:pt x="103" y="22"/>
                    <a:pt x="65" y="0"/>
                    <a:pt x="51" y="10"/>
                  </a:cubicBezTo>
                  <a:cubicBezTo>
                    <a:pt x="37" y="20"/>
                    <a:pt x="41" y="68"/>
                    <a:pt x="33" y="94"/>
                  </a:cubicBezTo>
                  <a:cubicBezTo>
                    <a:pt x="25" y="120"/>
                    <a:pt x="0" y="150"/>
                    <a:pt x="3" y="166"/>
                  </a:cubicBezTo>
                  <a:cubicBezTo>
                    <a:pt x="6" y="182"/>
                    <a:pt x="32" y="195"/>
                    <a:pt x="51" y="190"/>
                  </a:cubicBezTo>
                  <a:cubicBezTo>
                    <a:pt x="70" y="185"/>
                    <a:pt x="103" y="154"/>
                    <a:pt x="117" y="136"/>
                  </a:cubicBezTo>
                  <a:cubicBezTo>
                    <a:pt x="131" y="118"/>
                    <a:pt x="135" y="99"/>
                    <a:pt x="135" y="8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Freeform 175"/>
            <p:cNvSpPr>
              <a:spLocks/>
            </p:cNvSpPr>
            <p:nvPr/>
          </p:nvSpPr>
          <p:spPr bwMode="auto">
            <a:xfrm>
              <a:off x="3256" y="2559"/>
              <a:ext cx="75" cy="126"/>
            </a:xfrm>
            <a:custGeom>
              <a:avLst/>
              <a:gdLst>
                <a:gd name="T0" fmla="*/ 49 w 75"/>
                <a:gd name="T1" fmla="*/ 5 h 126"/>
                <a:gd name="T2" fmla="*/ 7 w 75"/>
                <a:gd name="T3" fmla="*/ 36 h 126"/>
                <a:gd name="T4" fmla="*/ 7 w 75"/>
                <a:gd name="T5" fmla="*/ 72 h 126"/>
                <a:gd name="T6" fmla="*/ 14 w 75"/>
                <a:gd name="T7" fmla="*/ 113 h 126"/>
                <a:gd name="T8" fmla="*/ 55 w 75"/>
                <a:gd name="T9" fmla="*/ 125 h 126"/>
                <a:gd name="T10" fmla="*/ 68 w 75"/>
                <a:gd name="T11" fmla="*/ 105 h 126"/>
                <a:gd name="T12" fmla="*/ 58 w 75"/>
                <a:gd name="T13" fmla="*/ 66 h 126"/>
                <a:gd name="T14" fmla="*/ 70 w 75"/>
                <a:gd name="T15" fmla="*/ 32 h 126"/>
                <a:gd name="T16" fmla="*/ 71 w 75"/>
                <a:gd name="T17" fmla="*/ 5 h 126"/>
                <a:gd name="T18" fmla="*/ 49 w 75"/>
                <a:gd name="T19" fmla="*/ 5 h 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"/>
                <a:gd name="T31" fmla="*/ 0 h 126"/>
                <a:gd name="T32" fmla="*/ 75 w 75"/>
                <a:gd name="T33" fmla="*/ 126 h 1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" h="126">
                  <a:moveTo>
                    <a:pt x="49" y="5"/>
                  </a:moveTo>
                  <a:cubicBezTo>
                    <a:pt x="38" y="10"/>
                    <a:pt x="14" y="25"/>
                    <a:pt x="7" y="36"/>
                  </a:cubicBezTo>
                  <a:cubicBezTo>
                    <a:pt x="0" y="47"/>
                    <a:pt x="6" y="59"/>
                    <a:pt x="7" y="72"/>
                  </a:cubicBezTo>
                  <a:cubicBezTo>
                    <a:pt x="8" y="85"/>
                    <a:pt x="6" y="104"/>
                    <a:pt x="14" y="113"/>
                  </a:cubicBezTo>
                  <a:cubicBezTo>
                    <a:pt x="22" y="122"/>
                    <a:pt x="46" y="126"/>
                    <a:pt x="55" y="125"/>
                  </a:cubicBezTo>
                  <a:cubicBezTo>
                    <a:pt x="64" y="124"/>
                    <a:pt x="68" y="115"/>
                    <a:pt x="68" y="105"/>
                  </a:cubicBezTo>
                  <a:cubicBezTo>
                    <a:pt x="68" y="95"/>
                    <a:pt x="58" y="78"/>
                    <a:pt x="58" y="66"/>
                  </a:cubicBezTo>
                  <a:cubicBezTo>
                    <a:pt x="58" y="54"/>
                    <a:pt x="68" y="42"/>
                    <a:pt x="70" y="32"/>
                  </a:cubicBezTo>
                  <a:cubicBezTo>
                    <a:pt x="72" y="22"/>
                    <a:pt x="75" y="10"/>
                    <a:pt x="71" y="5"/>
                  </a:cubicBezTo>
                  <a:cubicBezTo>
                    <a:pt x="67" y="0"/>
                    <a:pt x="60" y="0"/>
                    <a:pt x="49" y="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Freeform 176"/>
            <p:cNvSpPr>
              <a:spLocks/>
            </p:cNvSpPr>
            <p:nvPr/>
          </p:nvSpPr>
          <p:spPr bwMode="auto">
            <a:xfrm>
              <a:off x="2840" y="2352"/>
              <a:ext cx="64" cy="120"/>
            </a:xfrm>
            <a:custGeom>
              <a:avLst/>
              <a:gdLst>
                <a:gd name="T0" fmla="*/ 48 w 64"/>
                <a:gd name="T1" fmla="*/ 0 h 120"/>
                <a:gd name="T2" fmla="*/ 13 w 64"/>
                <a:gd name="T3" fmla="*/ 20 h 120"/>
                <a:gd name="T4" fmla="*/ 0 w 64"/>
                <a:gd name="T5" fmla="*/ 60 h 120"/>
                <a:gd name="T6" fmla="*/ 15 w 64"/>
                <a:gd name="T7" fmla="*/ 107 h 120"/>
                <a:gd name="T8" fmla="*/ 48 w 64"/>
                <a:gd name="T9" fmla="*/ 117 h 120"/>
                <a:gd name="T10" fmla="*/ 55 w 64"/>
                <a:gd name="T11" fmla="*/ 89 h 120"/>
                <a:gd name="T12" fmla="*/ 51 w 64"/>
                <a:gd name="T13" fmla="*/ 42 h 120"/>
                <a:gd name="T14" fmla="*/ 63 w 64"/>
                <a:gd name="T15" fmla="*/ 18 h 120"/>
                <a:gd name="T16" fmla="*/ 48 w 64"/>
                <a:gd name="T17" fmla="*/ 0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"/>
                <a:gd name="T28" fmla="*/ 0 h 120"/>
                <a:gd name="T29" fmla="*/ 64 w 64"/>
                <a:gd name="T30" fmla="*/ 120 h 1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" h="120">
                  <a:moveTo>
                    <a:pt x="48" y="0"/>
                  </a:moveTo>
                  <a:cubicBezTo>
                    <a:pt x="40" y="0"/>
                    <a:pt x="21" y="10"/>
                    <a:pt x="13" y="20"/>
                  </a:cubicBezTo>
                  <a:cubicBezTo>
                    <a:pt x="5" y="30"/>
                    <a:pt x="0" y="46"/>
                    <a:pt x="0" y="60"/>
                  </a:cubicBezTo>
                  <a:cubicBezTo>
                    <a:pt x="0" y="74"/>
                    <a:pt x="7" y="98"/>
                    <a:pt x="15" y="107"/>
                  </a:cubicBezTo>
                  <a:cubicBezTo>
                    <a:pt x="23" y="116"/>
                    <a:pt x="41" y="120"/>
                    <a:pt x="48" y="117"/>
                  </a:cubicBezTo>
                  <a:cubicBezTo>
                    <a:pt x="55" y="114"/>
                    <a:pt x="55" y="101"/>
                    <a:pt x="55" y="89"/>
                  </a:cubicBezTo>
                  <a:cubicBezTo>
                    <a:pt x="55" y="77"/>
                    <a:pt x="50" y="54"/>
                    <a:pt x="51" y="42"/>
                  </a:cubicBezTo>
                  <a:cubicBezTo>
                    <a:pt x="52" y="30"/>
                    <a:pt x="62" y="25"/>
                    <a:pt x="63" y="18"/>
                  </a:cubicBezTo>
                  <a:cubicBezTo>
                    <a:pt x="64" y="11"/>
                    <a:pt x="56" y="0"/>
                    <a:pt x="48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Freeform 177"/>
            <p:cNvSpPr>
              <a:spLocks/>
            </p:cNvSpPr>
            <p:nvPr/>
          </p:nvSpPr>
          <p:spPr bwMode="auto">
            <a:xfrm>
              <a:off x="2618" y="2402"/>
              <a:ext cx="176" cy="107"/>
            </a:xfrm>
            <a:custGeom>
              <a:avLst/>
              <a:gdLst>
                <a:gd name="T0" fmla="*/ 162 w 176"/>
                <a:gd name="T1" fmla="*/ 33 h 107"/>
                <a:gd name="T2" fmla="*/ 114 w 176"/>
                <a:gd name="T3" fmla="*/ 34 h 107"/>
                <a:gd name="T4" fmla="*/ 82 w 176"/>
                <a:gd name="T5" fmla="*/ 13 h 107"/>
                <a:gd name="T6" fmla="*/ 45 w 176"/>
                <a:gd name="T7" fmla="*/ 0 h 107"/>
                <a:gd name="T8" fmla="*/ 3 w 176"/>
                <a:gd name="T9" fmla="*/ 12 h 107"/>
                <a:gd name="T10" fmla="*/ 27 w 176"/>
                <a:gd name="T11" fmla="*/ 54 h 107"/>
                <a:gd name="T12" fmla="*/ 72 w 176"/>
                <a:gd name="T13" fmla="*/ 99 h 107"/>
                <a:gd name="T14" fmla="*/ 108 w 176"/>
                <a:gd name="T15" fmla="*/ 100 h 107"/>
                <a:gd name="T16" fmla="*/ 129 w 176"/>
                <a:gd name="T17" fmla="*/ 81 h 107"/>
                <a:gd name="T18" fmla="*/ 162 w 176"/>
                <a:gd name="T19" fmla="*/ 81 h 107"/>
                <a:gd name="T20" fmla="*/ 175 w 176"/>
                <a:gd name="T21" fmla="*/ 54 h 107"/>
                <a:gd name="T22" fmla="*/ 162 w 176"/>
                <a:gd name="T23" fmla="*/ 33 h 10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"/>
                <a:gd name="T37" fmla="*/ 0 h 107"/>
                <a:gd name="T38" fmla="*/ 176 w 176"/>
                <a:gd name="T39" fmla="*/ 107 h 10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" h="107">
                  <a:moveTo>
                    <a:pt x="162" y="33"/>
                  </a:moveTo>
                  <a:cubicBezTo>
                    <a:pt x="152" y="30"/>
                    <a:pt x="127" y="37"/>
                    <a:pt x="114" y="34"/>
                  </a:cubicBezTo>
                  <a:cubicBezTo>
                    <a:pt x="101" y="31"/>
                    <a:pt x="93" y="19"/>
                    <a:pt x="82" y="13"/>
                  </a:cubicBezTo>
                  <a:cubicBezTo>
                    <a:pt x="71" y="7"/>
                    <a:pt x="58" y="0"/>
                    <a:pt x="45" y="0"/>
                  </a:cubicBezTo>
                  <a:cubicBezTo>
                    <a:pt x="32" y="0"/>
                    <a:pt x="6" y="3"/>
                    <a:pt x="3" y="12"/>
                  </a:cubicBezTo>
                  <a:cubicBezTo>
                    <a:pt x="0" y="21"/>
                    <a:pt x="16" y="40"/>
                    <a:pt x="27" y="54"/>
                  </a:cubicBezTo>
                  <a:cubicBezTo>
                    <a:pt x="38" y="68"/>
                    <a:pt x="59" y="91"/>
                    <a:pt x="72" y="99"/>
                  </a:cubicBezTo>
                  <a:cubicBezTo>
                    <a:pt x="85" y="107"/>
                    <a:pt x="99" y="103"/>
                    <a:pt x="108" y="100"/>
                  </a:cubicBezTo>
                  <a:cubicBezTo>
                    <a:pt x="117" y="97"/>
                    <a:pt x="120" y="84"/>
                    <a:pt x="129" y="81"/>
                  </a:cubicBezTo>
                  <a:cubicBezTo>
                    <a:pt x="138" y="78"/>
                    <a:pt x="154" y="86"/>
                    <a:pt x="162" y="81"/>
                  </a:cubicBezTo>
                  <a:cubicBezTo>
                    <a:pt x="170" y="76"/>
                    <a:pt x="174" y="63"/>
                    <a:pt x="175" y="54"/>
                  </a:cubicBezTo>
                  <a:cubicBezTo>
                    <a:pt x="176" y="45"/>
                    <a:pt x="172" y="36"/>
                    <a:pt x="162" y="3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8" name="Group 497"/>
          <p:cNvGrpSpPr/>
          <p:nvPr/>
        </p:nvGrpSpPr>
        <p:grpSpPr>
          <a:xfrm>
            <a:off x="2455722" y="754396"/>
            <a:ext cx="4178457" cy="899047"/>
            <a:chOff x="4067694" y="908479"/>
            <a:chExt cx="4178457" cy="899047"/>
          </a:xfrm>
        </p:grpSpPr>
        <p:sp>
          <p:nvSpPr>
            <p:cNvPr id="499" name="Lightning Bolt 498"/>
            <p:cNvSpPr/>
            <p:nvPr/>
          </p:nvSpPr>
          <p:spPr>
            <a:xfrm rot="2797157">
              <a:off x="7608653" y="1170029"/>
              <a:ext cx="899047" cy="375948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TextBox 499"/>
            <p:cNvSpPr txBox="1"/>
            <p:nvPr/>
          </p:nvSpPr>
          <p:spPr>
            <a:xfrm>
              <a:off x="4332412" y="1079433"/>
              <a:ext cx="3555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Environmental trigger (tissue injury)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501" name="Group 500"/>
            <p:cNvGrpSpPr/>
            <p:nvPr/>
          </p:nvGrpSpPr>
          <p:grpSpPr>
            <a:xfrm>
              <a:off x="4067694" y="1077196"/>
              <a:ext cx="310560" cy="376307"/>
              <a:chOff x="4067694" y="1077196"/>
              <a:chExt cx="310560" cy="376307"/>
            </a:xfrm>
          </p:grpSpPr>
          <p:sp>
            <p:nvSpPr>
              <p:cNvPr id="502" name="Oval 501"/>
              <p:cNvSpPr/>
              <p:nvPr/>
            </p:nvSpPr>
            <p:spPr>
              <a:xfrm>
                <a:off x="4067694" y="1109647"/>
                <a:ext cx="295914" cy="3438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TextBox 502"/>
              <p:cNvSpPr txBox="1"/>
              <p:nvPr/>
            </p:nvSpPr>
            <p:spPr>
              <a:xfrm>
                <a:off x="4076568" y="1077196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1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04" name="Group 503"/>
          <p:cNvGrpSpPr/>
          <p:nvPr/>
        </p:nvGrpSpPr>
        <p:grpSpPr>
          <a:xfrm>
            <a:off x="5401615" y="3803344"/>
            <a:ext cx="1220366" cy="377563"/>
            <a:chOff x="7013587" y="3957427"/>
            <a:chExt cx="1220366" cy="377563"/>
          </a:xfrm>
        </p:grpSpPr>
        <p:sp>
          <p:nvSpPr>
            <p:cNvPr id="505" name="TextBox 504"/>
            <p:cNvSpPr txBox="1"/>
            <p:nvPr/>
          </p:nvSpPr>
          <p:spPr>
            <a:xfrm>
              <a:off x="7269458" y="4015998"/>
              <a:ext cx="9644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Tissue injury</a:t>
              </a:r>
              <a:endParaRPr lang="en-US" sz="1200" dirty="0"/>
            </a:p>
          </p:txBody>
        </p:sp>
        <p:sp>
          <p:nvSpPr>
            <p:cNvPr id="506" name="Oval 505"/>
            <p:cNvSpPr/>
            <p:nvPr/>
          </p:nvSpPr>
          <p:spPr>
            <a:xfrm>
              <a:off x="7016473" y="3991134"/>
              <a:ext cx="295914" cy="343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TextBox 506"/>
            <p:cNvSpPr txBox="1"/>
            <p:nvPr/>
          </p:nvSpPr>
          <p:spPr>
            <a:xfrm>
              <a:off x="7013587" y="395742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8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5724355" y="4847759"/>
            <a:ext cx="1919901" cy="914400"/>
            <a:chOff x="7336327" y="5001842"/>
            <a:chExt cx="1919901" cy="914400"/>
          </a:xfrm>
        </p:grpSpPr>
        <p:grpSp>
          <p:nvGrpSpPr>
            <p:cNvPr id="509" name="Group 508"/>
            <p:cNvGrpSpPr/>
            <p:nvPr/>
          </p:nvGrpSpPr>
          <p:grpSpPr>
            <a:xfrm>
              <a:off x="7336327" y="5068945"/>
              <a:ext cx="388108" cy="721048"/>
              <a:chOff x="8120699" y="1545827"/>
              <a:chExt cx="388108" cy="721048"/>
            </a:xfrm>
          </p:grpSpPr>
          <p:sp>
            <p:nvSpPr>
              <p:cNvPr id="517" name="Oval 516"/>
              <p:cNvSpPr/>
              <p:nvPr/>
            </p:nvSpPr>
            <p:spPr>
              <a:xfrm>
                <a:off x="8463088" y="1545827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/>
              <p:cNvSpPr/>
              <p:nvPr/>
            </p:nvSpPr>
            <p:spPr>
              <a:xfrm>
                <a:off x="8180438" y="1945350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/>
              <p:cNvSpPr/>
              <p:nvPr/>
            </p:nvSpPr>
            <p:spPr>
              <a:xfrm>
                <a:off x="8332838" y="2097750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/>
              <p:cNvSpPr/>
              <p:nvPr/>
            </p:nvSpPr>
            <p:spPr>
              <a:xfrm>
                <a:off x="8180438" y="1770090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/>
              <p:cNvSpPr/>
              <p:nvPr/>
            </p:nvSpPr>
            <p:spPr>
              <a:xfrm>
                <a:off x="8332838" y="2097750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/>
              <p:cNvSpPr/>
              <p:nvPr/>
            </p:nvSpPr>
            <p:spPr>
              <a:xfrm>
                <a:off x="8382734" y="1850883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/>
              <p:cNvSpPr/>
              <p:nvPr/>
            </p:nvSpPr>
            <p:spPr>
              <a:xfrm>
                <a:off x="8382734" y="1739625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/>
              <p:cNvSpPr/>
              <p:nvPr/>
            </p:nvSpPr>
            <p:spPr>
              <a:xfrm>
                <a:off x="8337993" y="2221156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/>
              <p:cNvSpPr/>
              <p:nvPr/>
            </p:nvSpPr>
            <p:spPr>
              <a:xfrm>
                <a:off x="8120699" y="2056343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6" name="Group 525"/>
              <p:cNvGrpSpPr/>
              <p:nvPr/>
            </p:nvGrpSpPr>
            <p:grpSpPr>
              <a:xfrm>
                <a:off x="8132808" y="1845012"/>
                <a:ext cx="330280" cy="230437"/>
                <a:chOff x="7997491" y="1532086"/>
                <a:chExt cx="330280" cy="230437"/>
              </a:xfrm>
            </p:grpSpPr>
            <p:sp>
              <p:nvSpPr>
                <p:cNvPr id="527" name="Oval 526"/>
                <p:cNvSpPr/>
                <p:nvPr/>
              </p:nvSpPr>
              <p:spPr>
                <a:xfrm>
                  <a:off x="8189515" y="1549563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8" name="Oval 527"/>
                <p:cNvSpPr/>
                <p:nvPr/>
              </p:nvSpPr>
              <p:spPr>
                <a:xfrm>
                  <a:off x="8282052" y="1716804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9" name="Oval 528"/>
                <p:cNvSpPr/>
                <p:nvPr/>
              </p:nvSpPr>
              <p:spPr>
                <a:xfrm>
                  <a:off x="7997491" y="1532086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10" name="Arc 509"/>
            <p:cNvSpPr/>
            <p:nvPr/>
          </p:nvSpPr>
          <p:spPr>
            <a:xfrm rot="13671061">
              <a:off x="7505230" y="5001842"/>
              <a:ext cx="914400" cy="914400"/>
            </a:xfrm>
            <a:prstGeom prst="arc">
              <a:avLst>
                <a:gd name="adj1" fmla="val 17403250"/>
                <a:gd name="adj2" fmla="val 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>
              <a:off x="7732959" y="5254371"/>
              <a:ext cx="295914" cy="343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TextBox 511"/>
            <p:cNvSpPr txBox="1"/>
            <p:nvPr/>
          </p:nvSpPr>
          <p:spPr>
            <a:xfrm>
              <a:off x="7730073" y="522066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7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3" name="TextBox 512"/>
            <p:cNvSpPr txBox="1"/>
            <p:nvPr/>
          </p:nvSpPr>
          <p:spPr>
            <a:xfrm>
              <a:off x="8015888" y="5174418"/>
              <a:ext cx="12403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Release of </a:t>
              </a:r>
            </a:p>
            <a:p>
              <a:r>
                <a:rPr lang="en-US" sz="1200" dirty="0" smtClean="0"/>
                <a:t>proinflammatory</a:t>
              </a:r>
              <a:endParaRPr lang="en-US" sz="1200" dirty="0"/>
            </a:p>
            <a:p>
              <a:r>
                <a:rPr lang="en-US" sz="1200" dirty="0" smtClean="0"/>
                <a:t>cytokines</a:t>
              </a:r>
              <a:endParaRPr lang="en-US" sz="1200" dirty="0"/>
            </a:p>
          </p:txBody>
        </p:sp>
        <p:sp>
          <p:nvSpPr>
            <p:cNvPr id="514" name="Oval 513"/>
            <p:cNvSpPr/>
            <p:nvPr/>
          </p:nvSpPr>
          <p:spPr>
            <a:xfrm>
              <a:off x="7556271" y="5495567"/>
              <a:ext cx="4571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 514"/>
            <p:cNvSpPr/>
            <p:nvPr/>
          </p:nvSpPr>
          <p:spPr>
            <a:xfrm>
              <a:off x="7424142" y="5570273"/>
              <a:ext cx="4571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/>
            <p:cNvSpPr/>
            <p:nvPr/>
          </p:nvSpPr>
          <p:spPr>
            <a:xfrm>
              <a:off x="7503884" y="5191761"/>
              <a:ext cx="4571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0" name="Group 529"/>
          <p:cNvGrpSpPr/>
          <p:nvPr/>
        </p:nvGrpSpPr>
        <p:grpSpPr>
          <a:xfrm>
            <a:off x="4287332" y="1536732"/>
            <a:ext cx="3929349" cy="2220993"/>
            <a:chOff x="5899304" y="1690815"/>
            <a:chExt cx="3929349" cy="2220993"/>
          </a:xfrm>
        </p:grpSpPr>
        <p:grpSp>
          <p:nvGrpSpPr>
            <p:cNvPr id="531" name="Group 530"/>
            <p:cNvGrpSpPr/>
            <p:nvPr/>
          </p:nvGrpSpPr>
          <p:grpSpPr>
            <a:xfrm>
              <a:off x="7559896" y="2089119"/>
              <a:ext cx="525778" cy="377691"/>
              <a:chOff x="8028038" y="1770090"/>
              <a:chExt cx="525778" cy="377691"/>
            </a:xfrm>
            <a:solidFill>
              <a:srgbClr val="FFC000"/>
            </a:solidFill>
            <a:effectLst/>
          </p:grpSpPr>
          <p:sp>
            <p:nvSpPr>
              <p:cNvPr id="574" name="Oval 573"/>
              <p:cNvSpPr/>
              <p:nvPr/>
            </p:nvSpPr>
            <p:spPr>
              <a:xfrm>
                <a:off x="8028038" y="179295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/>
              <p:cNvSpPr/>
              <p:nvPr/>
            </p:nvSpPr>
            <p:spPr>
              <a:xfrm>
                <a:off x="8180438" y="194535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/>
              <p:cNvSpPr/>
              <p:nvPr/>
            </p:nvSpPr>
            <p:spPr>
              <a:xfrm>
                <a:off x="8332838" y="209775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Oval 576"/>
              <p:cNvSpPr/>
              <p:nvPr/>
            </p:nvSpPr>
            <p:spPr>
              <a:xfrm>
                <a:off x="8180438" y="177009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/>
              <p:cNvSpPr/>
              <p:nvPr/>
            </p:nvSpPr>
            <p:spPr>
              <a:xfrm>
                <a:off x="8332838" y="209775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/>
              <p:cNvSpPr/>
              <p:nvPr/>
            </p:nvSpPr>
            <p:spPr>
              <a:xfrm>
                <a:off x="8382734" y="1850883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8508097" y="1785344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/>
              <p:cNvSpPr/>
              <p:nvPr/>
            </p:nvSpPr>
            <p:spPr>
              <a:xfrm>
                <a:off x="8073757" y="207489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/>
              <p:cNvSpPr/>
              <p:nvPr/>
            </p:nvSpPr>
            <p:spPr>
              <a:xfrm>
                <a:off x="8494315" y="2102062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3" name="Group 582"/>
              <p:cNvGrpSpPr/>
              <p:nvPr/>
            </p:nvGrpSpPr>
            <p:grpSpPr>
              <a:xfrm>
                <a:off x="8132808" y="1845012"/>
                <a:ext cx="390143" cy="215596"/>
                <a:chOff x="7997491" y="1532086"/>
                <a:chExt cx="390143" cy="215596"/>
              </a:xfrm>
              <a:grpFill/>
            </p:grpSpPr>
            <p:sp>
              <p:nvSpPr>
                <p:cNvPr id="584" name="Oval 583"/>
                <p:cNvSpPr/>
                <p:nvPr/>
              </p:nvSpPr>
              <p:spPr>
                <a:xfrm>
                  <a:off x="8189515" y="1549563"/>
                  <a:ext cx="45719" cy="45719"/>
                </a:xfrm>
                <a:prstGeom prst="ellipse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5" name="Oval 584"/>
                <p:cNvSpPr/>
                <p:nvPr/>
              </p:nvSpPr>
              <p:spPr>
                <a:xfrm>
                  <a:off x="8341915" y="1701963"/>
                  <a:ext cx="45719" cy="45719"/>
                </a:xfrm>
                <a:prstGeom prst="ellipse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6" name="Oval 585"/>
                <p:cNvSpPr/>
                <p:nvPr/>
              </p:nvSpPr>
              <p:spPr>
                <a:xfrm>
                  <a:off x="7997491" y="1532086"/>
                  <a:ext cx="45719" cy="45719"/>
                </a:xfrm>
                <a:prstGeom prst="ellipse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32" name="Group 531"/>
            <p:cNvGrpSpPr/>
            <p:nvPr/>
          </p:nvGrpSpPr>
          <p:grpSpPr>
            <a:xfrm>
              <a:off x="8076548" y="2084807"/>
              <a:ext cx="525778" cy="377691"/>
              <a:chOff x="8028038" y="1770090"/>
              <a:chExt cx="525778" cy="377691"/>
            </a:xfrm>
            <a:solidFill>
              <a:srgbClr val="FFC000"/>
            </a:solidFill>
            <a:effectLst/>
          </p:grpSpPr>
          <p:sp>
            <p:nvSpPr>
              <p:cNvPr id="561" name="Oval 560"/>
              <p:cNvSpPr/>
              <p:nvPr/>
            </p:nvSpPr>
            <p:spPr>
              <a:xfrm>
                <a:off x="8028038" y="179295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/>
              <p:cNvSpPr/>
              <p:nvPr/>
            </p:nvSpPr>
            <p:spPr>
              <a:xfrm>
                <a:off x="8180438" y="194535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/>
              <p:cNvSpPr/>
              <p:nvPr/>
            </p:nvSpPr>
            <p:spPr>
              <a:xfrm>
                <a:off x="8332838" y="209775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/>
              <p:cNvSpPr/>
              <p:nvPr/>
            </p:nvSpPr>
            <p:spPr>
              <a:xfrm>
                <a:off x="8180438" y="177009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/>
              <p:cNvSpPr/>
              <p:nvPr/>
            </p:nvSpPr>
            <p:spPr>
              <a:xfrm>
                <a:off x="8332838" y="209775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/>
              <p:cNvSpPr/>
              <p:nvPr/>
            </p:nvSpPr>
            <p:spPr>
              <a:xfrm>
                <a:off x="8382734" y="1850883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/>
              <p:cNvSpPr/>
              <p:nvPr/>
            </p:nvSpPr>
            <p:spPr>
              <a:xfrm>
                <a:off x="8508097" y="1785344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/>
              <p:cNvSpPr/>
              <p:nvPr/>
            </p:nvSpPr>
            <p:spPr>
              <a:xfrm>
                <a:off x="8073757" y="207489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/>
              <p:cNvSpPr/>
              <p:nvPr/>
            </p:nvSpPr>
            <p:spPr>
              <a:xfrm>
                <a:off x="8494315" y="2102062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0" name="Group 569"/>
              <p:cNvGrpSpPr/>
              <p:nvPr/>
            </p:nvGrpSpPr>
            <p:grpSpPr>
              <a:xfrm>
                <a:off x="8132808" y="1845012"/>
                <a:ext cx="390143" cy="215596"/>
                <a:chOff x="7997491" y="1532086"/>
                <a:chExt cx="390143" cy="215596"/>
              </a:xfrm>
              <a:grpFill/>
            </p:grpSpPr>
            <p:sp>
              <p:nvSpPr>
                <p:cNvPr id="571" name="Oval 570"/>
                <p:cNvSpPr/>
                <p:nvPr/>
              </p:nvSpPr>
              <p:spPr>
                <a:xfrm>
                  <a:off x="8189515" y="1549563"/>
                  <a:ext cx="45719" cy="45719"/>
                </a:xfrm>
                <a:prstGeom prst="ellipse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2" name="Oval 571"/>
                <p:cNvSpPr/>
                <p:nvPr/>
              </p:nvSpPr>
              <p:spPr>
                <a:xfrm>
                  <a:off x="8341915" y="1701963"/>
                  <a:ext cx="45719" cy="45719"/>
                </a:xfrm>
                <a:prstGeom prst="ellipse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3" name="Oval 572"/>
                <p:cNvSpPr/>
                <p:nvPr/>
              </p:nvSpPr>
              <p:spPr>
                <a:xfrm>
                  <a:off x="7997491" y="1532086"/>
                  <a:ext cx="45719" cy="45719"/>
                </a:xfrm>
                <a:prstGeom prst="ellipse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33" name="Group 532"/>
            <p:cNvGrpSpPr/>
            <p:nvPr/>
          </p:nvGrpSpPr>
          <p:grpSpPr>
            <a:xfrm>
              <a:off x="7794608" y="2500097"/>
              <a:ext cx="525778" cy="377691"/>
              <a:chOff x="8028038" y="1770090"/>
              <a:chExt cx="525778" cy="377691"/>
            </a:xfrm>
            <a:solidFill>
              <a:srgbClr val="FFC000"/>
            </a:solidFill>
            <a:effectLst/>
          </p:grpSpPr>
          <p:sp>
            <p:nvSpPr>
              <p:cNvPr id="548" name="Oval 547"/>
              <p:cNvSpPr/>
              <p:nvPr/>
            </p:nvSpPr>
            <p:spPr>
              <a:xfrm>
                <a:off x="8028038" y="179295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/>
              <p:cNvSpPr/>
              <p:nvPr/>
            </p:nvSpPr>
            <p:spPr>
              <a:xfrm>
                <a:off x="8180438" y="194535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/>
              <p:cNvSpPr/>
              <p:nvPr/>
            </p:nvSpPr>
            <p:spPr>
              <a:xfrm>
                <a:off x="8332838" y="209775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/>
              <p:cNvSpPr/>
              <p:nvPr/>
            </p:nvSpPr>
            <p:spPr>
              <a:xfrm>
                <a:off x="8180438" y="177009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/>
              <p:cNvSpPr/>
              <p:nvPr/>
            </p:nvSpPr>
            <p:spPr>
              <a:xfrm>
                <a:off x="8332838" y="209775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/>
              <p:cNvSpPr/>
              <p:nvPr/>
            </p:nvSpPr>
            <p:spPr>
              <a:xfrm>
                <a:off x="8382734" y="1850883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/>
              <p:cNvSpPr/>
              <p:nvPr/>
            </p:nvSpPr>
            <p:spPr>
              <a:xfrm>
                <a:off x="8508097" y="1785344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/>
              <p:cNvSpPr/>
              <p:nvPr/>
            </p:nvSpPr>
            <p:spPr>
              <a:xfrm>
                <a:off x="8073757" y="2074890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/>
              <p:cNvSpPr/>
              <p:nvPr/>
            </p:nvSpPr>
            <p:spPr>
              <a:xfrm>
                <a:off x="8494315" y="2102062"/>
                <a:ext cx="45719" cy="45719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7" name="Group 556"/>
              <p:cNvGrpSpPr/>
              <p:nvPr/>
            </p:nvGrpSpPr>
            <p:grpSpPr>
              <a:xfrm>
                <a:off x="8132808" y="1845012"/>
                <a:ext cx="390143" cy="215596"/>
                <a:chOff x="7997491" y="1532086"/>
                <a:chExt cx="390143" cy="215596"/>
              </a:xfrm>
              <a:grpFill/>
            </p:grpSpPr>
            <p:sp>
              <p:nvSpPr>
                <p:cNvPr id="558" name="Oval 557"/>
                <p:cNvSpPr/>
                <p:nvPr/>
              </p:nvSpPr>
              <p:spPr>
                <a:xfrm>
                  <a:off x="8189515" y="1549563"/>
                  <a:ext cx="45719" cy="45719"/>
                </a:xfrm>
                <a:prstGeom prst="ellipse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9" name="Oval 558"/>
                <p:cNvSpPr/>
                <p:nvPr/>
              </p:nvSpPr>
              <p:spPr>
                <a:xfrm>
                  <a:off x="8341915" y="1701963"/>
                  <a:ext cx="45719" cy="45719"/>
                </a:xfrm>
                <a:prstGeom prst="ellipse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0" name="Oval 559"/>
                <p:cNvSpPr/>
                <p:nvPr/>
              </p:nvSpPr>
              <p:spPr>
                <a:xfrm>
                  <a:off x="7997491" y="1532086"/>
                  <a:ext cx="45719" cy="45719"/>
                </a:xfrm>
                <a:prstGeom prst="ellipse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34" name="Group 533"/>
            <p:cNvGrpSpPr/>
            <p:nvPr/>
          </p:nvGrpSpPr>
          <p:grpSpPr>
            <a:xfrm rot="7955247">
              <a:off x="6769759" y="3246938"/>
              <a:ext cx="368233" cy="238955"/>
              <a:chOff x="4132404" y="2929436"/>
              <a:chExt cx="368233" cy="238955"/>
            </a:xfrm>
          </p:grpSpPr>
          <p:pic>
            <p:nvPicPr>
              <p:cNvPr id="546" name="Picture 1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6336743">
                <a:off x="4156842" y="2904998"/>
                <a:ext cx="238955" cy="287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47" name="Oval 546"/>
              <p:cNvSpPr/>
              <p:nvPr/>
            </p:nvSpPr>
            <p:spPr>
              <a:xfrm rot="936743">
                <a:off x="4389542" y="3035103"/>
                <a:ext cx="111095" cy="128187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sp>
          <p:nvSpPr>
            <p:cNvPr id="535" name="Arc 534"/>
            <p:cNvSpPr/>
            <p:nvPr/>
          </p:nvSpPr>
          <p:spPr>
            <a:xfrm rot="4729096">
              <a:off x="7453214" y="1690815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TextBox 535"/>
            <p:cNvSpPr txBox="1"/>
            <p:nvPr/>
          </p:nvSpPr>
          <p:spPr>
            <a:xfrm>
              <a:off x="8588313" y="2416779"/>
              <a:ext cx="12403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Release of </a:t>
              </a:r>
            </a:p>
            <a:p>
              <a:r>
                <a:rPr lang="en-US" sz="1200" dirty="0" smtClean="0"/>
                <a:t>proinflammatory</a:t>
              </a:r>
              <a:endParaRPr lang="en-US" sz="1200" dirty="0"/>
            </a:p>
            <a:p>
              <a:r>
                <a:rPr lang="en-US" sz="1200" dirty="0" smtClean="0"/>
                <a:t>cytokines</a:t>
              </a:r>
              <a:endParaRPr lang="en-US" sz="1200" dirty="0"/>
            </a:p>
          </p:txBody>
        </p:sp>
        <p:sp>
          <p:nvSpPr>
            <p:cNvPr id="537" name="TextBox 536"/>
            <p:cNvSpPr txBox="1"/>
            <p:nvPr/>
          </p:nvSpPr>
          <p:spPr>
            <a:xfrm>
              <a:off x="5899304" y="3224257"/>
              <a:ext cx="9646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Self peptide </a:t>
              </a:r>
            </a:p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on MHC II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38" name="TextBox 537"/>
            <p:cNvSpPr txBox="1"/>
            <p:nvPr/>
          </p:nvSpPr>
          <p:spPr>
            <a:xfrm>
              <a:off x="6951419" y="3634809"/>
              <a:ext cx="10054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</a:t>
              </a:r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endritic cell</a:t>
              </a:r>
            </a:p>
          </p:txBody>
        </p:sp>
        <p:grpSp>
          <p:nvGrpSpPr>
            <p:cNvPr id="539" name="Group 538"/>
            <p:cNvGrpSpPr/>
            <p:nvPr/>
          </p:nvGrpSpPr>
          <p:grpSpPr>
            <a:xfrm rot="5400000">
              <a:off x="7917504" y="3190931"/>
              <a:ext cx="256734" cy="382987"/>
              <a:chOff x="4223280" y="570030"/>
              <a:chExt cx="256734" cy="382987"/>
            </a:xfrm>
          </p:grpSpPr>
          <p:pic>
            <p:nvPicPr>
              <p:cNvPr id="544" name="Picture 54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3280" y="622930"/>
                <a:ext cx="256734" cy="330087"/>
              </a:xfrm>
              <a:prstGeom prst="rect">
                <a:avLst/>
              </a:prstGeom>
            </p:spPr>
          </p:pic>
          <p:sp>
            <p:nvSpPr>
              <p:cNvPr id="545" name="Oval 544"/>
              <p:cNvSpPr/>
              <p:nvPr/>
            </p:nvSpPr>
            <p:spPr>
              <a:xfrm rot="5400000">
                <a:off x="4311630" y="560503"/>
                <a:ext cx="84664" cy="10371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40" name="Picture 5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142" y="2685196"/>
              <a:ext cx="933450" cy="1019175"/>
            </a:xfrm>
            <a:prstGeom prst="rect">
              <a:avLst/>
            </a:prstGeom>
          </p:spPr>
        </p:pic>
        <p:sp>
          <p:nvSpPr>
            <p:cNvPr id="541" name="TextBox 540"/>
            <p:cNvSpPr txBox="1"/>
            <p:nvPr/>
          </p:nvSpPr>
          <p:spPr>
            <a:xfrm>
              <a:off x="8210764" y="3224257"/>
              <a:ext cx="9646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Self peptide </a:t>
              </a:r>
            </a:p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on MHC I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42" name="Oval 541"/>
            <p:cNvSpPr/>
            <p:nvPr/>
          </p:nvSpPr>
          <p:spPr>
            <a:xfrm>
              <a:off x="8316264" y="2512805"/>
              <a:ext cx="295914" cy="343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TextBox 542"/>
            <p:cNvSpPr txBox="1"/>
            <p:nvPr/>
          </p:nvSpPr>
          <p:spPr>
            <a:xfrm>
              <a:off x="8313378" y="250475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7" name="Group 586"/>
          <p:cNvGrpSpPr/>
          <p:nvPr/>
        </p:nvGrpSpPr>
        <p:grpSpPr>
          <a:xfrm>
            <a:off x="529560" y="2068842"/>
            <a:ext cx="7371359" cy="4141239"/>
            <a:chOff x="2141532" y="2222925"/>
            <a:chExt cx="7371359" cy="4141239"/>
          </a:xfrm>
        </p:grpSpPr>
        <p:grpSp>
          <p:nvGrpSpPr>
            <p:cNvPr id="588" name="Group 587"/>
            <p:cNvGrpSpPr/>
            <p:nvPr/>
          </p:nvGrpSpPr>
          <p:grpSpPr>
            <a:xfrm>
              <a:off x="2141532" y="3404381"/>
              <a:ext cx="1665970" cy="1217524"/>
              <a:chOff x="2141532" y="3404381"/>
              <a:chExt cx="1665970" cy="1217524"/>
            </a:xfrm>
          </p:grpSpPr>
          <p:grpSp>
            <p:nvGrpSpPr>
              <p:cNvPr id="594" name="Group 97"/>
              <p:cNvGrpSpPr/>
              <p:nvPr/>
            </p:nvGrpSpPr>
            <p:grpSpPr>
              <a:xfrm rot="936743">
                <a:off x="3316926" y="3655502"/>
                <a:ext cx="375539" cy="238955"/>
                <a:chOff x="2057163" y="5550497"/>
                <a:chExt cx="375539" cy="238955"/>
              </a:xfrm>
            </p:grpSpPr>
            <p:pic>
              <p:nvPicPr>
                <p:cNvPr id="600" name="Picture 10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5400000">
                  <a:off x="2081601" y="5526059"/>
                  <a:ext cx="238955" cy="287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601" name="Oval 600"/>
                <p:cNvSpPr/>
                <p:nvPr/>
              </p:nvSpPr>
              <p:spPr>
                <a:xfrm>
                  <a:off x="2321607" y="5608888"/>
                  <a:ext cx="111095" cy="1281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</p:grpSp>
          <p:pic>
            <p:nvPicPr>
              <p:cNvPr id="595" name="Picture 59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251427">
                <a:off x="2259466" y="3404381"/>
                <a:ext cx="1342152" cy="1217524"/>
              </a:xfrm>
              <a:prstGeom prst="rect">
                <a:avLst/>
              </a:prstGeom>
            </p:spPr>
          </p:pic>
          <p:pic>
            <p:nvPicPr>
              <p:cNvPr id="596" name="Picture 59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509439" flipH="1">
                <a:off x="3569361" y="4061448"/>
                <a:ext cx="81812" cy="394470"/>
              </a:xfrm>
              <a:prstGeom prst="rect">
                <a:avLst/>
              </a:prstGeom>
            </p:spPr>
          </p:pic>
          <p:grpSp>
            <p:nvGrpSpPr>
              <p:cNvPr id="597" name="Group 596"/>
              <p:cNvGrpSpPr/>
              <p:nvPr/>
            </p:nvGrpSpPr>
            <p:grpSpPr>
              <a:xfrm rot="12471432">
                <a:off x="2141532" y="3963511"/>
                <a:ext cx="256734" cy="382987"/>
                <a:chOff x="4223280" y="570030"/>
                <a:chExt cx="256734" cy="382987"/>
              </a:xfrm>
            </p:grpSpPr>
            <p:pic>
              <p:nvPicPr>
                <p:cNvPr id="598" name="Picture 597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23280" y="622930"/>
                  <a:ext cx="256734" cy="330087"/>
                </a:xfrm>
                <a:prstGeom prst="rect">
                  <a:avLst/>
                </a:prstGeom>
              </p:spPr>
            </p:pic>
            <p:sp>
              <p:nvSpPr>
                <p:cNvPr id="599" name="Oval 598"/>
                <p:cNvSpPr/>
                <p:nvPr/>
              </p:nvSpPr>
              <p:spPr>
                <a:xfrm rot="5400000">
                  <a:off x="4311630" y="560503"/>
                  <a:ext cx="84664" cy="10371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89" name="Group 588"/>
            <p:cNvGrpSpPr/>
            <p:nvPr/>
          </p:nvGrpSpPr>
          <p:grpSpPr>
            <a:xfrm>
              <a:off x="2473178" y="2222925"/>
              <a:ext cx="7039713" cy="4141239"/>
              <a:chOff x="2473178" y="2222925"/>
              <a:chExt cx="7039713" cy="4141239"/>
            </a:xfrm>
          </p:grpSpPr>
          <p:sp>
            <p:nvSpPr>
              <p:cNvPr id="590" name="Arc 589"/>
              <p:cNvSpPr/>
              <p:nvPr/>
            </p:nvSpPr>
            <p:spPr>
              <a:xfrm>
                <a:off x="2473178" y="2837065"/>
                <a:ext cx="7039713" cy="3527099"/>
              </a:xfrm>
              <a:prstGeom prst="arc">
                <a:avLst>
                  <a:gd name="adj1" fmla="val 12295786"/>
                  <a:gd name="adj2" fmla="val 17991477"/>
                </a:avLst>
              </a:prstGeom>
              <a:ln w="12700">
                <a:solidFill>
                  <a:schemeClr val="tx1"/>
                </a:solidFill>
                <a:headEnd type="triangle" w="lg" len="lg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TextBox 590"/>
              <p:cNvSpPr txBox="1"/>
              <p:nvPr/>
            </p:nvSpPr>
            <p:spPr>
              <a:xfrm>
                <a:off x="5007034" y="2222925"/>
                <a:ext cx="16894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Dendritic cell activation </a:t>
                </a:r>
              </a:p>
              <a:p>
                <a:pPr algn="ctr"/>
                <a:r>
                  <a:rPr lang="en-US" sz="1200" dirty="0" smtClean="0"/>
                  <a:t>&amp; migration to </a:t>
                </a:r>
              </a:p>
              <a:p>
                <a:pPr algn="ctr"/>
                <a:r>
                  <a:rPr lang="en-US" sz="1200" dirty="0" smtClean="0"/>
                  <a:t>draining lymph node</a:t>
                </a:r>
                <a:endParaRPr lang="en-US" sz="1200" dirty="0"/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4805737" y="2383376"/>
                <a:ext cx="295914" cy="3438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TextBox 592"/>
              <p:cNvSpPr txBox="1"/>
              <p:nvPr/>
            </p:nvSpPr>
            <p:spPr>
              <a:xfrm>
                <a:off x="4802851" y="237532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3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02" name="Group 601"/>
          <p:cNvGrpSpPr/>
          <p:nvPr/>
        </p:nvGrpSpPr>
        <p:grpSpPr>
          <a:xfrm>
            <a:off x="847351" y="3103036"/>
            <a:ext cx="4413367" cy="3273027"/>
            <a:chOff x="2459323" y="3257119"/>
            <a:chExt cx="4413367" cy="3273027"/>
          </a:xfrm>
        </p:grpSpPr>
        <p:grpSp>
          <p:nvGrpSpPr>
            <p:cNvPr id="603" name="Group 602"/>
            <p:cNvGrpSpPr/>
            <p:nvPr/>
          </p:nvGrpSpPr>
          <p:grpSpPr>
            <a:xfrm rot="11513228">
              <a:off x="6227446" y="5961992"/>
              <a:ext cx="505286" cy="203981"/>
              <a:chOff x="4515223" y="2806803"/>
              <a:chExt cx="505286" cy="203981"/>
            </a:xfrm>
          </p:grpSpPr>
          <p:grpSp>
            <p:nvGrpSpPr>
              <p:cNvPr id="614" name="Group 613"/>
              <p:cNvGrpSpPr/>
              <p:nvPr/>
            </p:nvGrpSpPr>
            <p:grpSpPr>
              <a:xfrm>
                <a:off x="4515223" y="2806803"/>
                <a:ext cx="505286" cy="78230"/>
                <a:chOff x="4589980" y="2300303"/>
                <a:chExt cx="505286" cy="78230"/>
              </a:xfrm>
            </p:grpSpPr>
            <p:cxnSp>
              <p:nvCxnSpPr>
                <p:cNvPr id="618" name="Straight Connector 617"/>
                <p:cNvCxnSpPr/>
                <p:nvPr/>
              </p:nvCxnSpPr>
              <p:spPr>
                <a:xfrm flipH="1" flipV="1">
                  <a:off x="4676510" y="2374446"/>
                  <a:ext cx="418756" cy="408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9" name="Freeform 618"/>
                <p:cNvSpPr/>
                <p:nvPr/>
              </p:nvSpPr>
              <p:spPr>
                <a:xfrm>
                  <a:off x="4589980" y="2300303"/>
                  <a:ext cx="89899" cy="76712"/>
                </a:xfrm>
                <a:custGeom>
                  <a:avLst/>
                  <a:gdLst>
                    <a:gd name="connsiteX0" fmla="*/ 89899 w 89899"/>
                    <a:gd name="connsiteY0" fmla="*/ 76712 h 76712"/>
                    <a:gd name="connsiteX1" fmla="*/ 82193 w 89899"/>
                    <a:gd name="connsiteY1" fmla="*/ 25341 h 76712"/>
                    <a:gd name="connsiteX2" fmla="*/ 46233 w 89899"/>
                    <a:gd name="connsiteY2" fmla="*/ 2224 h 76712"/>
                    <a:gd name="connsiteX3" fmla="*/ 0 w 89899"/>
                    <a:gd name="connsiteY3" fmla="*/ 2224 h 7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899" h="76712">
                      <a:moveTo>
                        <a:pt x="89899" y="76712"/>
                      </a:moveTo>
                      <a:cubicBezTo>
                        <a:pt x="89685" y="57234"/>
                        <a:pt x="89471" y="37756"/>
                        <a:pt x="82193" y="25341"/>
                      </a:cubicBezTo>
                      <a:cubicBezTo>
                        <a:pt x="74915" y="12926"/>
                        <a:pt x="59932" y="6077"/>
                        <a:pt x="46233" y="2224"/>
                      </a:cubicBezTo>
                      <a:cubicBezTo>
                        <a:pt x="32534" y="-1629"/>
                        <a:pt x="16267" y="297"/>
                        <a:pt x="0" y="2224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5" name="Group 614"/>
              <p:cNvGrpSpPr/>
              <p:nvPr/>
            </p:nvGrpSpPr>
            <p:grpSpPr>
              <a:xfrm flipV="1">
                <a:off x="4515223" y="2932554"/>
                <a:ext cx="505286" cy="78230"/>
                <a:chOff x="4589980" y="2300303"/>
                <a:chExt cx="505286" cy="78230"/>
              </a:xfrm>
            </p:grpSpPr>
            <p:cxnSp>
              <p:nvCxnSpPr>
                <p:cNvPr id="616" name="Straight Connector 615"/>
                <p:cNvCxnSpPr/>
                <p:nvPr/>
              </p:nvCxnSpPr>
              <p:spPr>
                <a:xfrm flipH="1" flipV="1">
                  <a:off x="4676510" y="2374446"/>
                  <a:ext cx="418756" cy="408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7" name="Freeform 616"/>
                <p:cNvSpPr/>
                <p:nvPr/>
              </p:nvSpPr>
              <p:spPr>
                <a:xfrm>
                  <a:off x="4589980" y="2300303"/>
                  <a:ext cx="89899" cy="76712"/>
                </a:xfrm>
                <a:custGeom>
                  <a:avLst/>
                  <a:gdLst>
                    <a:gd name="connsiteX0" fmla="*/ 89899 w 89899"/>
                    <a:gd name="connsiteY0" fmla="*/ 76712 h 76712"/>
                    <a:gd name="connsiteX1" fmla="*/ 82193 w 89899"/>
                    <a:gd name="connsiteY1" fmla="*/ 25341 h 76712"/>
                    <a:gd name="connsiteX2" fmla="*/ 46233 w 89899"/>
                    <a:gd name="connsiteY2" fmla="*/ 2224 h 76712"/>
                    <a:gd name="connsiteX3" fmla="*/ 0 w 89899"/>
                    <a:gd name="connsiteY3" fmla="*/ 2224 h 7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899" h="76712">
                      <a:moveTo>
                        <a:pt x="89899" y="76712"/>
                      </a:moveTo>
                      <a:cubicBezTo>
                        <a:pt x="89685" y="57234"/>
                        <a:pt x="89471" y="37756"/>
                        <a:pt x="82193" y="25341"/>
                      </a:cubicBezTo>
                      <a:cubicBezTo>
                        <a:pt x="74915" y="12926"/>
                        <a:pt x="59932" y="6077"/>
                        <a:pt x="46233" y="2224"/>
                      </a:cubicBezTo>
                      <a:cubicBezTo>
                        <a:pt x="32534" y="-1629"/>
                        <a:pt x="16267" y="297"/>
                        <a:pt x="0" y="2224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04" name="Group 603"/>
            <p:cNvGrpSpPr/>
            <p:nvPr/>
          </p:nvGrpSpPr>
          <p:grpSpPr>
            <a:xfrm>
              <a:off x="2459323" y="3257119"/>
              <a:ext cx="4413367" cy="3273027"/>
              <a:chOff x="2459323" y="3257119"/>
              <a:chExt cx="4413367" cy="3273027"/>
            </a:xfrm>
          </p:grpSpPr>
          <p:sp>
            <p:nvSpPr>
              <p:cNvPr id="605" name="Arc 604"/>
              <p:cNvSpPr/>
              <p:nvPr/>
            </p:nvSpPr>
            <p:spPr>
              <a:xfrm rot="3847961" flipH="1" flipV="1">
                <a:off x="3680452" y="2922258"/>
                <a:ext cx="2857378" cy="3527099"/>
              </a:xfrm>
              <a:prstGeom prst="arc">
                <a:avLst>
                  <a:gd name="adj1" fmla="val 11275579"/>
                  <a:gd name="adj2" fmla="val 17991477"/>
                </a:avLst>
              </a:prstGeom>
              <a:ln w="12700">
                <a:solidFill>
                  <a:schemeClr val="tx1"/>
                </a:solidFill>
                <a:headEnd type="triangle" w="lg" len="lg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6" name="Picture 60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81606">
                <a:off x="5338056" y="5435528"/>
                <a:ext cx="1117821" cy="991134"/>
              </a:xfrm>
              <a:prstGeom prst="rect">
                <a:avLst/>
              </a:prstGeom>
            </p:spPr>
          </p:pic>
          <p:sp>
            <p:nvSpPr>
              <p:cNvPr id="607" name="TextBox 606"/>
              <p:cNvSpPr txBox="1"/>
              <p:nvPr/>
            </p:nvSpPr>
            <p:spPr>
              <a:xfrm>
                <a:off x="2713679" y="5883815"/>
                <a:ext cx="13689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Influx of activated</a:t>
                </a:r>
              </a:p>
              <a:p>
                <a:pPr algn="ctr"/>
                <a:r>
                  <a:rPr lang="en-US" sz="1200" dirty="0" smtClean="0"/>
                  <a:t>self-reactive T cells</a:t>
                </a:r>
              </a:p>
              <a:p>
                <a:pPr algn="ctr"/>
                <a:r>
                  <a:rPr lang="en-US" sz="1200" dirty="0" smtClean="0"/>
                  <a:t>into tissue</a:t>
                </a:r>
                <a:endParaRPr lang="en-US" sz="1200" dirty="0"/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2462209" y="5875699"/>
                <a:ext cx="295914" cy="3438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TextBox 608"/>
              <p:cNvSpPr txBox="1"/>
              <p:nvPr/>
            </p:nvSpPr>
            <p:spPr>
              <a:xfrm>
                <a:off x="2459323" y="586764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5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10" name="Group 609"/>
              <p:cNvGrpSpPr/>
              <p:nvPr/>
            </p:nvGrpSpPr>
            <p:grpSpPr>
              <a:xfrm>
                <a:off x="5617749" y="5626111"/>
                <a:ext cx="682879" cy="546736"/>
                <a:chOff x="-1791751" y="2476962"/>
                <a:chExt cx="682879" cy="546736"/>
              </a:xfrm>
            </p:grpSpPr>
            <p:sp>
              <p:nvSpPr>
                <p:cNvPr id="611" name="TextBox 610"/>
                <p:cNvSpPr txBox="1"/>
                <p:nvPr/>
              </p:nvSpPr>
              <p:spPr>
                <a:xfrm>
                  <a:off x="-1657259" y="2476962"/>
                  <a:ext cx="41389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Self</a:t>
                  </a:r>
                </a:p>
              </p:txBody>
            </p:sp>
            <p:sp>
              <p:nvSpPr>
                <p:cNvPr id="612" name="TextBox 611"/>
                <p:cNvSpPr txBox="1"/>
                <p:nvPr/>
              </p:nvSpPr>
              <p:spPr>
                <a:xfrm>
                  <a:off x="-1791751" y="2606728"/>
                  <a:ext cx="68287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reactive</a:t>
                  </a:r>
                </a:p>
              </p:txBody>
            </p:sp>
            <p:sp>
              <p:nvSpPr>
                <p:cNvPr id="613" name="TextBox 612"/>
                <p:cNvSpPr txBox="1"/>
                <p:nvPr/>
              </p:nvSpPr>
              <p:spPr>
                <a:xfrm>
                  <a:off x="-1704548" y="2746699"/>
                  <a:ext cx="50847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T cell</a:t>
                  </a:r>
                  <a:endPara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620" name="Group 619"/>
          <p:cNvGrpSpPr/>
          <p:nvPr/>
        </p:nvGrpSpPr>
        <p:grpSpPr>
          <a:xfrm>
            <a:off x="4294236" y="5128526"/>
            <a:ext cx="2034916" cy="1573981"/>
            <a:chOff x="5906208" y="5282609"/>
            <a:chExt cx="2034916" cy="1573981"/>
          </a:xfrm>
        </p:grpSpPr>
        <p:grpSp>
          <p:nvGrpSpPr>
            <p:cNvPr id="621" name="Group 620"/>
            <p:cNvGrpSpPr/>
            <p:nvPr/>
          </p:nvGrpSpPr>
          <p:grpSpPr>
            <a:xfrm rot="6405839">
              <a:off x="6839602" y="5566257"/>
              <a:ext cx="960947" cy="1242097"/>
              <a:chOff x="7234792" y="1802819"/>
              <a:chExt cx="960947" cy="1242097"/>
            </a:xfrm>
          </p:grpSpPr>
          <p:pic>
            <p:nvPicPr>
              <p:cNvPr id="627" name="Picture 626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4792" y="1802819"/>
                <a:ext cx="960947" cy="1001665"/>
              </a:xfrm>
              <a:prstGeom prst="rect">
                <a:avLst/>
              </a:prstGeom>
            </p:spPr>
          </p:pic>
          <p:grpSp>
            <p:nvGrpSpPr>
              <p:cNvPr id="628" name="Group 627"/>
              <p:cNvGrpSpPr/>
              <p:nvPr/>
            </p:nvGrpSpPr>
            <p:grpSpPr>
              <a:xfrm rot="20197199">
                <a:off x="7722062" y="2743133"/>
                <a:ext cx="198146" cy="301783"/>
                <a:chOff x="7655120" y="2695570"/>
                <a:chExt cx="247393" cy="363593"/>
              </a:xfrm>
            </p:grpSpPr>
            <p:pic>
              <p:nvPicPr>
                <p:cNvPr id="629" name="Picture 10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12016217">
                  <a:off x="7663558" y="2695570"/>
                  <a:ext cx="238955" cy="287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630" name="Oval 629"/>
                <p:cNvSpPr/>
                <p:nvPr/>
              </p:nvSpPr>
              <p:spPr>
                <a:xfrm rot="6616217">
                  <a:off x="7663666" y="2939522"/>
                  <a:ext cx="111095" cy="12818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</p:grpSp>
        </p:grpSp>
        <p:sp>
          <p:nvSpPr>
            <p:cNvPr id="622" name="TextBox 621"/>
            <p:cNvSpPr txBox="1"/>
            <p:nvPr/>
          </p:nvSpPr>
          <p:spPr>
            <a:xfrm>
              <a:off x="6147955" y="6394925"/>
              <a:ext cx="10085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Macrophage</a:t>
              </a:r>
            </a:p>
            <a:p>
              <a:pPr algn="ctr"/>
              <a:r>
                <a:rPr lang="en-US" sz="1200" dirty="0" smtClean="0"/>
                <a:t>activation </a:t>
              </a:r>
            </a:p>
          </p:txBody>
        </p:sp>
        <p:sp>
          <p:nvSpPr>
            <p:cNvPr id="623" name="Oval 622"/>
            <p:cNvSpPr/>
            <p:nvPr/>
          </p:nvSpPr>
          <p:spPr>
            <a:xfrm>
              <a:off x="5909094" y="6477608"/>
              <a:ext cx="295914" cy="343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TextBox 623"/>
            <p:cNvSpPr txBox="1"/>
            <p:nvPr/>
          </p:nvSpPr>
          <p:spPr>
            <a:xfrm>
              <a:off x="5906208" y="646955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6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25" name="TextBox 624"/>
            <p:cNvSpPr txBox="1"/>
            <p:nvPr/>
          </p:nvSpPr>
          <p:spPr>
            <a:xfrm>
              <a:off x="6319330" y="5282609"/>
              <a:ext cx="9646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Self peptide </a:t>
              </a:r>
            </a:p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on MHC II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626" name="Straight Connector 625"/>
            <p:cNvCxnSpPr/>
            <p:nvPr/>
          </p:nvCxnSpPr>
          <p:spPr>
            <a:xfrm flipV="1">
              <a:off x="6806600" y="5699181"/>
              <a:ext cx="5753" cy="29852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1" name="Group 630"/>
          <p:cNvGrpSpPr/>
          <p:nvPr/>
        </p:nvGrpSpPr>
        <p:grpSpPr>
          <a:xfrm>
            <a:off x="153270" y="3266603"/>
            <a:ext cx="2997402" cy="2009898"/>
            <a:chOff x="1765242" y="3420686"/>
            <a:chExt cx="2997402" cy="2009898"/>
          </a:xfrm>
        </p:grpSpPr>
        <p:sp>
          <p:nvSpPr>
            <p:cNvPr id="632" name="TextBox 631"/>
            <p:cNvSpPr txBox="1"/>
            <p:nvPr/>
          </p:nvSpPr>
          <p:spPr>
            <a:xfrm>
              <a:off x="2030317" y="4968919"/>
              <a:ext cx="1317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Self-reactive T cell</a:t>
              </a:r>
            </a:p>
            <a:p>
              <a:pPr algn="ctr"/>
              <a:r>
                <a:rPr lang="en-US" sz="1200" dirty="0" smtClean="0"/>
                <a:t>activation</a:t>
              </a:r>
              <a:endParaRPr lang="en-US" sz="1200" dirty="0"/>
            </a:p>
          </p:txBody>
        </p:sp>
        <p:sp>
          <p:nvSpPr>
            <p:cNvPr id="633" name="Oval 632"/>
            <p:cNvSpPr/>
            <p:nvPr/>
          </p:nvSpPr>
          <p:spPr>
            <a:xfrm>
              <a:off x="1768128" y="4957200"/>
              <a:ext cx="295914" cy="343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TextBox 633"/>
            <p:cNvSpPr txBox="1"/>
            <p:nvPr/>
          </p:nvSpPr>
          <p:spPr>
            <a:xfrm>
              <a:off x="1765242" y="494914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4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635" name="Group 634"/>
            <p:cNvGrpSpPr/>
            <p:nvPr/>
          </p:nvGrpSpPr>
          <p:grpSpPr>
            <a:xfrm>
              <a:off x="3372743" y="3420686"/>
              <a:ext cx="1389901" cy="1124794"/>
              <a:chOff x="3351886" y="3427372"/>
              <a:chExt cx="1389901" cy="1124794"/>
            </a:xfrm>
          </p:grpSpPr>
          <p:grpSp>
            <p:nvGrpSpPr>
              <p:cNvPr id="636" name="Group 635"/>
              <p:cNvGrpSpPr/>
              <p:nvPr/>
            </p:nvGrpSpPr>
            <p:grpSpPr>
              <a:xfrm>
                <a:off x="3616379" y="3589568"/>
                <a:ext cx="1125408" cy="724538"/>
                <a:chOff x="3616379" y="3589568"/>
                <a:chExt cx="1125408" cy="724538"/>
              </a:xfrm>
            </p:grpSpPr>
            <p:grpSp>
              <p:nvGrpSpPr>
                <p:cNvPr id="640" name="Group 639"/>
                <p:cNvGrpSpPr/>
                <p:nvPr/>
              </p:nvGrpSpPr>
              <p:grpSpPr>
                <a:xfrm>
                  <a:off x="3616379" y="3589568"/>
                  <a:ext cx="1125408" cy="724538"/>
                  <a:chOff x="4831357" y="2628296"/>
                  <a:chExt cx="1125408" cy="724538"/>
                </a:xfrm>
              </p:grpSpPr>
              <p:pic>
                <p:nvPicPr>
                  <p:cNvPr id="645" name="Picture 644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3999835">
                    <a:off x="5086600" y="2987078"/>
                    <a:ext cx="160278" cy="380028"/>
                  </a:xfrm>
                  <a:prstGeom prst="rect">
                    <a:avLst/>
                  </a:prstGeom>
                </p:spPr>
              </p:pic>
              <p:grpSp>
                <p:nvGrpSpPr>
                  <p:cNvPr id="646" name="Group 645"/>
                  <p:cNvGrpSpPr/>
                  <p:nvPr/>
                </p:nvGrpSpPr>
                <p:grpSpPr>
                  <a:xfrm rot="851767">
                    <a:off x="4831357" y="2801944"/>
                    <a:ext cx="505286" cy="203981"/>
                    <a:chOff x="4515223" y="2806803"/>
                    <a:chExt cx="505286" cy="203981"/>
                  </a:xfrm>
                </p:grpSpPr>
                <p:grpSp>
                  <p:nvGrpSpPr>
                    <p:cNvPr id="648" name="Group 647"/>
                    <p:cNvGrpSpPr/>
                    <p:nvPr/>
                  </p:nvGrpSpPr>
                  <p:grpSpPr>
                    <a:xfrm>
                      <a:off x="4515223" y="2806803"/>
                      <a:ext cx="505286" cy="78230"/>
                      <a:chOff x="4589980" y="2300303"/>
                      <a:chExt cx="505286" cy="78230"/>
                    </a:xfrm>
                  </p:grpSpPr>
                  <p:cxnSp>
                    <p:nvCxnSpPr>
                      <p:cNvPr id="652" name="Straight Connector 651"/>
                      <p:cNvCxnSpPr/>
                      <p:nvPr/>
                    </p:nvCxnSpPr>
                    <p:spPr>
                      <a:xfrm flipH="1" flipV="1">
                        <a:off x="4676510" y="2374446"/>
                        <a:ext cx="418756" cy="4087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53" name="Freeform 652"/>
                      <p:cNvSpPr/>
                      <p:nvPr/>
                    </p:nvSpPr>
                    <p:spPr>
                      <a:xfrm>
                        <a:off x="4589980" y="2300303"/>
                        <a:ext cx="89899" cy="76712"/>
                      </a:xfrm>
                      <a:custGeom>
                        <a:avLst/>
                        <a:gdLst>
                          <a:gd name="connsiteX0" fmla="*/ 89899 w 89899"/>
                          <a:gd name="connsiteY0" fmla="*/ 76712 h 76712"/>
                          <a:gd name="connsiteX1" fmla="*/ 82193 w 89899"/>
                          <a:gd name="connsiteY1" fmla="*/ 25341 h 76712"/>
                          <a:gd name="connsiteX2" fmla="*/ 46233 w 89899"/>
                          <a:gd name="connsiteY2" fmla="*/ 2224 h 76712"/>
                          <a:gd name="connsiteX3" fmla="*/ 0 w 89899"/>
                          <a:gd name="connsiteY3" fmla="*/ 2224 h 767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9899" h="76712">
                            <a:moveTo>
                              <a:pt x="89899" y="76712"/>
                            </a:moveTo>
                            <a:cubicBezTo>
                              <a:pt x="89685" y="57234"/>
                              <a:pt x="89471" y="37756"/>
                              <a:pt x="82193" y="25341"/>
                            </a:cubicBezTo>
                            <a:cubicBezTo>
                              <a:pt x="74915" y="12926"/>
                              <a:pt x="59932" y="6077"/>
                              <a:pt x="46233" y="2224"/>
                            </a:cubicBezTo>
                            <a:cubicBezTo>
                              <a:pt x="32534" y="-1629"/>
                              <a:pt x="16267" y="297"/>
                              <a:pt x="0" y="2224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649" name="Group 648"/>
                    <p:cNvGrpSpPr/>
                    <p:nvPr/>
                  </p:nvGrpSpPr>
                  <p:grpSpPr>
                    <a:xfrm flipV="1">
                      <a:off x="4515223" y="2932554"/>
                      <a:ext cx="505286" cy="78230"/>
                      <a:chOff x="4589980" y="2300303"/>
                      <a:chExt cx="505286" cy="78230"/>
                    </a:xfrm>
                  </p:grpSpPr>
                  <p:cxnSp>
                    <p:nvCxnSpPr>
                      <p:cNvPr id="650" name="Straight Connector 649"/>
                      <p:cNvCxnSpPr/>
                      <p:nvPr/>
                    </p:nvCxnSpPr>
                    <p:spPr>
                      <a:xfrm flipH="1" flipV="1">
                        <a:off x="4676510" y="2374446"/>
                        <a:ext cx="418756" cy="4087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51" name="Freeform 650"/>
                      <p:cNvSpPr/>
                      <p:nvPr/>
                    </p:nvSpPr>
                    <p:spPr>
                      <a:xfrm>
                        <a:off x="4589980" y="2300303"/>
                        <a:ext cx="89899" cy="76712"/>
                      </a:xfrm>
                      <a:custGeom>
                        <a:avLst/>
                        <a:gdLst>
                          <a:gd name="connsiteX0" fmla="*/ 89899 w 89899"/>
                          <a:gd name="connsiteY0" fmla="*/ 76712 h 76712"/>
                          <a:gd name="connsiteX1" fmla="*/ 82193 w 89899"/>
                          <a:gd name="connsiteY1" fmla="*/ 25341 h 76712"/>
                          <a:gd name="connsiteX2" fmla="*/ 46233 w 89899"/>
                          <a:gd name="connsiteY2" fmla="*/ 2224 h 76712"/>
                          <a:gd name="connsiteX3" fmla="*/ 0 w 89899"/>
                          <a:gd name="connsiteY3" fmla="*/ 2224 h 767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9899" h="76712">
                            <a:moveTo>
                              <a:pt x="89899" y="76712"/>
                            </a:moveTo>
                            <a:cubicBezTo>
                              <a:pt x="89685" y="57234"/>
                              <a:pt x="89471" y="37756"/>
                              <a:pt x="82193" y="25341"/>
                            </a:cubicBezTo>
                            <a:cubicBezTo>
                              <a:pt x="74915" y="12926"/>
                              <a:pt x="59932" y="6077"/>
                              <a:pt x="46233" y="2224"/>
                            </a:cubicBezTo>
                            <a:cubicBezTo>
                              <a:pt x="32534" y="-1629"/>
                              <a:pt x="16267" y="297"/>
                              <a:pt x="0" y="2224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pic>
                <p:nvPicPr>
                  <p:cNvPr id="647" name="Picture 646"/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8174079">
                    <a:off x="5239959" y="2636028"/>
                    <a:ext cx="724538" cy="70907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41" name="Group 640"/>
                <p:cNvGrpSpPr/>
                <p:nvPr/>
              </p:nvGrpSpPr>
              <p:grpSpPr>
                <a:xfrm>
                  <a:off x="4049519" y="3657430"/>
                  <a:ext cx="682879" cy="546736"/>
                  <a:chOff x="-1791751" y="2476962"/>
                  <a:chExt cx="682879" cy="546736"/>
                </a:xfrm>
              </p:grpSpPr>
              <p:sp>
                <p:nvSpPr>
                  <p:cNvPr id="642" name="TextBox 641"/>
                  <p:cNvSpPr txBox="1"/>
                  <p:nvPr/>
                </p:nvSpPr>
                <p:spPr>
                  <a:xfrm>
                    <a:off x="-1657259" y="2476962"/>
                    <a:ext cx="41389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Self</a:t>
                    </a:r>
                  </a:p>
                </p:txBody>
              </p:sp>
              <p:sp>
                <p:nvSpPr>
                  <p:cNvPr id="643" name="TextBox 642"/>
                  <p:cNvSpPr txBox="1"/>
                  <p:nvPr/>
                </p:nvSpPr>
                <p:spPr>
                  <a:xfrm>
                    <a:off x="-1791751" y="2606728"/>
                    <a:ext cx="68287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reactive</a:t>
                    </a:r>
                  </a:p>
                </p:txBody>
              </p:sp>
              <p:sp>
                <p:nvSpPr>
                  <p:cNvPr id="644" name="TextBox 643"/>
                  <p:cNvSpPr txBox="1"/>
                  <p:nvPr/>
                </p:nvSpPr>
                <p:spPr>
                  <a:xfrm>
                    <a:off x="-1704548" y="2746699"/>
                    <a:ext cx="508473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T cell</a:t>
                    </a:r>
                    <a:endParaRPr 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</p:grpSp>
          <p:sp>
            <p:nvSpPr>
              <p:cNvPr id="637" name="TextBox 636"/>
              <p:cNvSpPr txBox="1"/>
              <p:nvPr/>
            </p:nvSpPr>
            <p:spPr>
              <a:xfrm>
                <a:off x="3815023" y="4248556"/>
                <a:ext cx="51738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CD28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38" name="TextBox 637"/>
              <p:cNvSpPr txBox="1"/>
              <p:nvPr/>
            </p:nvSpPr>
            <p:spPr>
              <a:xfrm>
                <a:off x="3670616" y="3427372"/>
                <a:ext cx="42197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TCR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39" name="TextBox 638"/>
              <p:cNvSpPr txBox="1"/>
              <p:nvPr/>
            </p:nvSpPr>
            <p:spPr>
              <a:xfrm>
                <a:off x="3351886" y="4275167"/>
                <a:ext cx="51738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CD80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654" name="Group 653"/>
          <p:cNvGrpSpPr/>
          <p:nvPr/>
        </p:nvGrpSpPr>
        <p:grpSpPr>
          <a:xfrm>
            <a:off x="5406585" y="4268914"/>
            <a:ext cx="1226183" cy="673690"/>
            <a:chOff x="6980070" y="4422997"/>
            <a:chExt cx="1226183" cy="673690"/>
          </a:xfrm>
        </p:grpSpPr>
        <p:pic>
          <p:nvPicPr>
            <p:cNvPr id="655" name="Picture 65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070" y="4439193"/>
              <a:ext cx="625545" cy="657494"/>
            </a:xfrm>
            <a:prstGeom prst="rect">
              <a:avLst/>
            </a:prstGeom>
          </p:spPr>
        </p:pic>
        <p:pic>
          <p:nvPicPr>
            <p:cNvPr id="656" name="Picture 65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708" y="4422997"/>
              <a:ext cx="625545" cy="657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177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Picture 738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270" y="125259"/>
            <a:ext cx="8768663" cy="664865"/>
          </a:xfrm>
          <a:prstGeom prst="rect">
            <a:avLst/>
          </a:prstGeom>
          <a:effectLst/>
        </p:spPr>
      </p:pic>
      <p:sp>
        <p:nvSpPr>
          <p:cNvPr id="567" name="TextBox 566"/>
          <p:cNvSpPr txBox="1"/>
          <p:nvPr/>
        </p:nvSpPr>
        <p:spPr>
          <a:xfrm>
            <a:off x="677546" y="184780"/>
            <a:ext cx="819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>
                <a:latin typeface="Palatino" charset="0"/>
                <a:ea typeface="Palatino" charset="0"/>
                <a:cs typeface="Palatino" charset="0"/>
              </a:rPr>
              <a:t>Trigger </a:t>
            </a:r>
            <a:r>
              <a:rPr lang="fr-CH" dirty="0" smtClean="0">
                <a:latin typeface="Palatino" charset="0"/>
                <a:ea typeface="Palatino" charset="0"/>
                <a:cs typeface="Palatino" charset="0"/>
              </a:rPr>
              <a:t>environnemental (</a:t>
            </a:r>
            <a:r>
              <a:rPr lang="fr-CH" dirty="0">
                <a:latin typeface="Palatino" charset="0"/>
                <a:ea typeface="Palatino" charset="0"/>
                <a:cs typeface="Palatino" charset="0"/>
              </a:rPr>
              <a:t>infection)</a:t>
            </a:r>
          </a:p>
        </p:txBody>
      </p:sp>
      <p:grpSp>
        <p:nvGrpSpPr>
          <p:cNvPr id="568" name="Group 567"/>
          <p:cNvGrpSpPr/>
          <p:nvPr/>
        </p:nvGrpSpPr>
        <p:grpSpPr>
          <a:xfrm>
            <a:off x="3612792" y="4364577"/>
            <a:ext cx="5257886" cy="1466516"/>
            <a:chOff x="2382206" y="1233472"/>
            <a:chExt cx="5257886" cy="1466516"/>
          </a:xfrm>
        </p:grpSpPr>
        <p:sp>
          <p:nvSpPr>
            <p:cNvPr id="569" name="Rectangle 568"/>
            <p:cNvSpPr/>
            <p:nvPr/>
          </p:nvSpPr>
          <p:spPr>
            <a:xfrm>
              <a:off x="2421474" y="1681859"/>
              <a:ext cx="5218618" cy="1018129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0" name="Group 569"/>
            <p:cNvGrpSpPr/>
            <p:nvPr/>
          </p:nvGrpSpPr>
          <p:grpSpPr>
            <a:xfrm>
              <a:off x="5270286" y="1233472"/>
              <a:ext cx="2369806" cy="657494"/>
              <a:chOff x="5270286" y="1233472"/>
              <a:chExt cx="2369806" cy="657494"/>
            </a:xfrm>
          </p:grpSpPr>
          <p:pic>
            <p:nvPicPr>
              <p:cNvPr id="575" name="Picture 57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286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576" name="Picture 57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0317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577" name="Picture 57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4547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578" name="Picture 57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9501" y="1233472"/>
                <a:ext cx="625545" cy="657494"/>
              </a:xfrm>
              <a:prstGeom prst="rect">
                <a:avLst/>
              </a:prstGeom>
            </p:spPr>
          </p:pic>
        </p:grpSp>
        <p:grpSp>
          <p:nvGrpSpPr>
            <p:cNvPr id="571" name="Group 570"/>
            <p:cNvGrpSpPr/>
            <p:nvPr/>
          </p:nvGrpSpPr>
          <p:grpSpPr>
            <a:xfrm>
              <a:off x="2382206" y="1241502"/>
              <a:ext cx="1775576" cy="657494"/>
              <a:chOff x="5270286" y="1233472"/>
              <a:chExt cx="1775576" cy="657494"/>
            </a:xfrm>
          </p:grpSpPr>
          <p:pic>
            <p:nvPicPr>
              <p:cNvPr id="572" name="Picture 57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286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573" name="Picture 57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0317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574" name="Picture 57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9501" y="1233472"/>
                <a:ext cx="625545" cy="657494"/>
              </a:xfrm>
              <a:prstGeom prst="rect">
                <a:avLst/>
              </a:prstGeom>
            </p:spPr>
          </p:pic>
        </p:grpSp>
      </p:grpSp>
      <p:grpSp>
        <p:nvGrpSpPr>
          <p:cNvPr id="580" name="Group 579"/>
          <p:cNvGrpSpPr/>
          <p:nvPr/>
        </p:nvGrpSpPr>
        <p:grpSpPr>
          <a:xfrm>
            <a:off x="3636333" y="1322254"/>
            <a:ext cx="5257886" cy="1466516"/>
            <a:chOff x="2382206" y="1233472"/>
            <a:chExt cx="5257886" cy="1466516"/>
          </a:xfrm>
        </p:grpSpPr>
        <p:sp>
          <p:nvSpPr>
            <p:cNvPr id="581" name="Rectangle 580"/>
            <p:cNvSpPr/>
            <p:nvPr/>
          </p:nvSpPr>
          <p:spPr>
            <a:xfrm>
              <a:off x="2421474" y="1681859"/>
              <a:ext cx="5218618" cy="1018129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0">
                  <a:schemeClr val="bg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2" name="Group 581"/>
            <p:cNvGrpSpPr/>
            <p:nvPr/>
          </p:nvGrpSpPr>
          <p:grpSpPr>
            <a:xfrm>
              <a:off x="5270286" y="1233472"/>
              <a:ext cx="2369806" cy="657494"/>
              <a:chOff x="5270286" y="1233472"/>
              <a:chExt cx="2369806" cy="657494"/>
            </a:xfrm>
          </p:grpSpPr>
          <p:pic>
            <p:nvPicPr>
              <p:cNvPr id="589" name="Picture 58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286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590" name="Picture 58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0317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591" name="Picture 59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4547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592" name="Picture 59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9501" y="1233472"/>
                <a:ext cx="625545" cy="657494"/>
              </a:xfrm>
              <a:prstGeom prst="rect">
                <a:avLst/>
              </a:prstGeom>
            </p:spPr>
          </p:pic>
        </p:grpSp>
        <p:grpSp>
          <p:nvGrpSpPr>
            <p:cNvPr id="583" name="Group 582"/>
            <p:cNvGrpSpPr/>
            <p:nvPr/>
          </p:nvGrpSpPr>
          <p:grpSpPr>
            <a:xfrm>
              <a:off x="2382206" y="1241502"/>
              <a:ext cx="2945595" cy="657494"/>
              <a:chOff x="5270286" y="1233472"/>
              <a:chExt cx="2945595" cy="657494"/>
            </a:xfrm>
          </p:grpSpPr>
          <p:pic>
            <p:nvPicPr>
              <p:cNvPr id="584" name="Picture 58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0286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585" name="Picture 58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0317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586" name="Picture 58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4547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587" name="Picture 58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9501" y="1233472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588" name="Picture 58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0336" y="1233472"/>
                <a:ext cx="625545" cy="657494"/>
              </a:xfrm>
              <a:prstGeom prst="rect">
                <a:avLst/>
              </a:prstGeom>
            </p:spPr>
          </p:pic>
        </p:grpSp>
      </p:grpSp>
      <p:pic>
        <p:nvPicPr>
          <p:cNvPr id="594" name="Picture 5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443" y="2519161"/>
            <a:ext cx="4208307" cy="2988271"/>
          </a:xfrm>
          <a:prstGeom prst="rect">
            <a:avLst/>
          </a:prstGeom>
        </p:spPr>
      </p:pic>
      <p:grpSp>
        <p:nvGrpSpPr>
          <p:cNvPr id="595" name="Group 168"/>
          <p:cNvGrpSpPr>
            <a:grpSpLocks/>
          </p:cNvGrpSpPr>
          <p:nvPr/>
        </p:nvGrpSpPr>
        <p:grpSpPr bwMode="auto">
          <a:xfrm rot="16200000">
            <a:off x="5258826" y="4322994"/>
            <a:ext cx="848705" cy="700977"/>
            <a:chOff x="2528" y="1743"/>
            <a:chExt cx="1272" cy="942"/>
          </a:xfrm>
          <a:solidFill>
            <a:srgbClr val="FAEBC9"/>
          </a:solidFill>
        </p:grpSpPr>
        <p:sp>
          <p:nvSpPr>
            <p:cNvPr id="596" name="Freeform 169"/>
            <p:cNvSpPr>
              <a:spLocks/>
            </p:cNvSpPr>
            <p:nvPr/>
          </p:nvSpPr>
          <p:spPr bwMode="auto">
            <a:xfrm>
              <a:off x="2585" y="1743"/>
              <a:ext cx="1184" cy="864"/>
            </a:xfrm>
            <a:custGeom>
              <a:avLst/>
              <a:gdLst>
                <a:gd name="T0" fmla="*/ 931 w 1184"/>
                <a:gd name="T1" fmla="*/ 69 h 864"/>
                <a:gd name="T2" fmla="*/ 793 w 1184"/>
                <a:gd name="T3" fmla="*/ 93 h 864"/>
                <a:gd name="T4" fmla="*/ 685 w 1184"/>
                <a:gd name="T5" fmla="*/ 51 h 864"/>
                <a:gd name="T6" fmla="*/ 535 w 1184"/>
                <a:gd name="T7" fmla="*/ 33 h 864"/>
                <a:gd name="T8" fmla="*/ 421 w 1184"/>
                <a:gd name="T9" fmla="*/ 75 h 864"/>
                <a:gd name="T10" fmla="*/ 337 w 1184"/>
                <a:gd name="T11" fmla="*/ 231 h 864"/>
                <a:gd name="T12" fmla="*/ 259 w 1184"/>
                <a:gd name="T13" fmla="*/ 243 h 864"/>
                <a:gd name="T14" fmla="*/ 37 w 1184"/>
                <a:gd name="T15" fmla="*/ 225 h 864"/>
                <a:gd name="T16" fmla="*/ 109 w 1184"/>
                <a:gd name="T17" fmla="*/ 315 h 864"/>
                <a:gd name="T18" fmla="*/ 253 w 1184"/>
                <a:gd name="T19" fmla="*/ 363 h 864"/>
                <a:gd name="T20" fmla="*/ 187 w 1184"/>
                <a:gd name="T21" fmla="*/ 465 h 864"/>
                <a:gd name="T22" fmla="*/ 1 w 1184"/>
                <a:gd name="T23" fmla="*/ 543 h 864"/>
                <a:gd name="T24" fmla="*/ 187 w 1184"/>
                <a:gd name="T25" fmla="*/ 585 h 864"/>
                <a:gd name="T26" fmla="*/ 355 w 1184"/>
                <a:gd name="T27" fmla="*/ 561 h 864"/>
                <a:gd name="T28" fmla="*/ 367 w 1184"/>
                <a:gd name="T29" fmla="*/ 789 h 864"/>
                <a:gd name="T30" fmla="*/ 421 w 1184"/>
                <a:gd name="T31" fmla="*/ 843 h 864"/>
                <a:gd name="T32" fmla="*/ 541 w 1184"/>
                <a:gd name="T33" fmla="*/ 627 h 864"/>
                <a:gd name="T34" fmla="*/ 661 w 1184"/>
                <a:gd name="T35" fmla="*/ 585 h 864"/>
                <a:gd name="T36" fmla="*/ 667 w 1184"/>
                <a:gd name="T37" fmla="*/ 729 h 864"/>
                <a:gd name="T38" fmla="*/ 865 w 1184"/>
                <a:gd name="T39" fmla="*/ 765 h 864"/>
                <a:gd name="T40" fmla="*/ 877 w 1184"/>
                <a:gd name="T41" fmla="*/ 663 h 864"/>
                <a:gd name="T42" fmla="*/ 829 w 1184"/>
                <a:gd name="T43" fmla="*/ 543 h 864"/>
                <a:gd name="T44" fmla="*/ 931 w 1184"/>
                <a:gd name="T45" fmla="*/ 621 h 864"/>
                <a:gd name="T46" fmla="*/ 1081 w 1184"/>
                <a:gd name="T47" fmla="*/ 627 h 864"/>
                <a:gd name="T48" fmla="*/ 943 w 1184"/>
                <a:gd name="T49" fmla="*/ 579 h 864"/>
                <a:gd name="T50" fmla="*/ 1033 w 1184"/>
                <a:gd name="T51" fmla="*/ 459 h 864"/>
                <a:gd name="T52" fmla="*/ 1159 w 1184"/>
                <a:gd name="T53" fmla="*/ 387 h 864"/>
                <a:gd name="T54" fmla="*/ 1117 w 1184"/>
                <a:gd name="T55" fmla="*/ 255 h 864"/>
                <a:gd name="T56" fmla="*/ 1045 w 1184"/>
                <a:gd name="T57" fmla="*/ 315 h 864"/>
                <a:gd name="T58" fmla="*/ 973 w 1184"/>
                <a:gd name="T59" fmla="*/ 255 h 864"/>
                <a:gd name="T60" fmla="*/ 1033 w 1184"/>
                <a:gd name="T61" fmla="*/ 165 h 864"/>
                <a:gd name="T62" fmla="*/ 1009 w 1184"/>
                <a:gd name="T63" fmla="*/ 75 h 8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84"/>
                <a:gd name="T97" fmla="*/ 0 h 864"/>
                <a:gd name="T98" fmla="*/ 1184 w 1184"/>
                <a:gd name="T99" fmla="*/ 864 h 8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84" h="864">
                  <a:moveTo>
                    <a:pt x="1009" y="75"/>
                  </a:moveTo>
                  <a:cubicBezTo>
                    <a:pt x="992" y="68"/>
                    <a:pt x="958" y="65"/>
                    <a:pt x="931" y="69"/>
                  </a:cubicBezTo>
                  <a:cubicBezTo>
                    <a:pt x="904" y="73"/>
                    <a:pt x="870" y="95"/>
                    <a:pt x="847" y="99"/>
                  </a:cubicBezTo>
                  <a:cubicBezTo>
                    <a:pt x="824" y="103"/>
                    <a:pt x="814" y="104"/>
                    <a:pt x="793" y="93"/>
                  </a:cubicBezTo>
                  <a:cubicBezTo>
                    <a:pt x="772" y="82"/>
                    <a:pt x="739" y="40"/>
                    <a:pt x="721" y="33"/>
                  </a:cubicBezTo>
                  <a:cubicBezTo>
                    <a:pt x="703" y="26"/>
                    <a:pt x="701" y="56"/>
                    <a:pt x="685" y="51"/>
                  </a:cubicBezTo>
                  <a:cubicBezTo>
                    <a:pt x="669" y="46"/>
                    <a:pt x="650" y="6"/>
                    <a:pt x="625" y="3"/>
                  </a:cubicBezTo>
                  <a:cubicBezTo>
                    <a:pt x="600" y="0"/>
                    <a:pt x="557" y="22"/>
                    <a:pt x="535" y="33"/>
                  </a:cubicBezTo>
                  <a:cubicBezTo>
                    <a:pt x="513" y="44"/>
                    <a:pt x="512" y="62"/>
                    <a:pt x="493" y="69"/>
                  </a:cubicBezTo>
                  <a:cubicBezTo>
                    <a:pt x="474" y="76"/>
                    <a:pt x="447" y="67"/>
                    <a:pt x="421" y="75"/>
                  </a:cubicBezTo>
                  <a:cubicBezTo>
                    <a:pt x="395" y="83"/>
                    <a:pt x="351" y="91"/>
                    <a:pt x="337" y="117"/>
                  </a:cubicBezTo>
                  <a:cubicBezTo>
                    <a:pt x="323" y="143"/>
                    <a:pt x="338" y="202"/>
                    <a:pt x="337" y="231"/>
                  </a:cubicBezTo>
                  <a:cubicBezTo>
                    <a:pt x="336" y="260"/>
                    <a:pt x="344" y="289"/>
                    <a:pt x="331" y="291"/>
                  </a:cubicBezTo>
                  <a:cubicBezTo>
                    <a:pt x="318" y="293"/>
                    <a:pt x="294" y="257"/>
                    <a:pt x="259" y="243"/>
                  </a:cubicBezTo>
                  <a:cubicBezTo>
                    <a:pt x="224" y="229"/>
                    <a:pt x="158" y="210"/>
                    <a:pt x="121" y="207"/>
                  </a:cubicBezTo>
                  <a:cubicBezTo>
                    <a:pt x="84" y="204"/>
                    <a:pt x="52" y="213"/>
                    <a:pt x="37" y="225"/>
                  </a:cubicBezTo>
                  <a:cubicBezTo>
                    <a:pt x="22" y="237"/>
                    <a:pt x="19" y="264"/>
                    <a:pt x="31" y="279"/>
                  </a:cubicBezTo>
                  <a:cubicBezTo>
                    <a:pt x="43" y="294"/>
                    <a:pt x="82" y="303"/>
                    <a:pt x="109" y="315"/>
                  </a:cubicBezTo>
                  <a:cubicBezTo>
                    <a:pt x="136" y="327"/>
                    <a:pt x="169" y="343"/>
                    <a:pt x="193" y="351"/>
                  </a:cubicBezTo>
                  <a:cubicBezTo>
                    <a:pt x="217" y="359"/>
                    <a:pt x="240" y="352"/>
                    <a:pt x="253" y="363"/>
                  </a:cubicBezTo>
                  <a:cubicBezTo>
                    <a:pt x="266" y="374"/>
                    <a:pt x="282" y="400"/>
                    <a:pt x="271" y="417"/>
                  </a:cubicBezTo>
                  <a:cubicBezTo>
                    <a:pt x="260" y="434"/>
                    <a:pt x="222" y="452"/>
                    <a:pt x="187" y="465"/>
                  </a:cubicBezTo>
                  <a:cubicBezTo>
                    <a:pt x="152" y="478"/>
                    <a:pt x="92" y="482"/>
                    <a:pt x="61" y="495"/>
                  </a:cubicBezTo>
                  <a:cubicBezTo>
                    <a:pt x="30" y="508"/>
                    <a:pt x="0" y="527"/>
                    <a:pt x="1" y="543"/>
                  </a:cubicBezTo>
                  <a:cubicBezTo>
                    <a:pt x="2" y="559"/>
                    <a:pt x="36" y="584"/>
                    <a:pt x="67" y="591"/>
                  </a:cubicBezTo>
                  <a:cubicBezTo>
                    <a:pt x="98" y="598"/>
                    <a:pt x="150" y="590"/>
                    <a:pt x="187" y="585"/>
                  </a:cubicBezTo>
                  <a:cubicBezTo>
                    <a:pt x="224" y="580"/>
                    <a:pt x="261" y="565"/>
                    <a:pt x="289" y="561"/>
                  </a:cubicBezTo>
                  <a:cubicBezTo>
                    <a:pt x="317" y="557"/>
                    <a:pt x="341" y="540"/>
                    <a:pt x="355" y="561"/>
                  </a:cubicBezTo>
                  <a:cubicBezTo>
                    <a:pt x="369" y="582"/>
                    <a:pt x="371" y="649"/>
                    <a:pt x="373" y="687"/>
                  </a:cubicBezTo>
                  <a:cubicBezTo>
                    <a:pt x="375" y="725"/>
                    <a:pt x="369" y="762"/>
                    <a:pt x="367" y="789"/>
                  </a:cubicBezTo>
                  <a:cubicBezTo>
                    <a:pt x="365" y="816"/>
                    <a:pt x="352" y="840"/>
                    <a:pt x="361" y="849"/>
                  </a:cubicBezTo>
                  <a:cubicBezTo>
                    <a:pt x="370" y="858"/>
                    <a:pt x="398" y="864"/>
                    <a:pt x="421" y="843"/>
                  </a:cubicBezTo>
                  <a:cubicBezTo>
                    <a:pt x="444" y="822"/>
                    <a:pt x="479" y="759"/>
                    <a:pt x="499" y="723"/>
                  </a:cubicBezTo>
                  <a:cubicBezTo>
                    <a:pt x="519" y="687"/>
                    <a:pt x="521" y="649"/>
                    <a:pt x="541" y="627"/>
                  </a:cubicBezTo>
                  <a:cubicBezTo>
                    <a:pt x="561" y="605"/>
                    <a:pt x="599" y="598"/>
                    <a:pt x="619" y="591"/>
                  </a:cubicBezTo>
                  <a:cubicBezTo>
                    <a:pt x="639" y="584"/>
                    <a:pt x="653" y="575"/>
                    <a:pt x="661" y="585"/>
                  </a:cubicBezTo>
                  <a:cubicBezTo>
                    <a:pt x="669" y="595"/>
                    <a:pt x="666" y="627"/>
                    <a:pt x="667" y="651"/>
                  </a:cubicBezTo>
                  <a:cubicBezTo>
                    <a:pt x="668" y="675"/>
                    <a:pt x="655" y="710"/>
                    <a:pt x="667" y="729"/>
                  </a:cubicBezTo>
                  <a:cubicBezTo>
                    <a:pt x="679" y="748"/>
                    <a:pt x="706" y="759"/>
                    <a:pt x="739" y="765"/>
                  </a:cubicBezTo>
                  <a:cubicBezTo>
                    <a:pt x="772" y="771"/>
                    <a:pt x="837" y="770"/>
                    <a:pt x="865" y="765"/>
                  </a:cubicBezTo>
                  <a:cubicBezTo>
                    <a:pt x="893" y="760"/>
                    <a:pt x="905" y="752"/>
                    <a:pt x="907" y="735"/>
                  </a:cubicBezTo>
                  <a:cubicBezTo>
                    <a:pt x="909" y="718"/>
                    <a:pt x="887" y="686"/>
                    <a:pt x="877" y="663"/>
                  </a:cubicBezTo>
                  <a:cubicBezTo>
                    <a:pt x="867" y="640"/>
                    <a:pt x="855" y="617"/>
                    <a:pt x="847" y="597"/>
                  </a:cubicBezTo>
                  <a:cubicBezTo>
                    <a:pt x="839" y="577"/>
                    <a:pt x="825" y="553"/>
                    <a:pt x="829" y="543"/>
                  </a:cubicBezTo>
                  <a:cubicBezTo>
                    <a:pt x="833" y="533"/>
                    <a:pt x="854" y="524"/>
                    <a:pt x="871" y="537"/>
                  </a:cubicBezTo>
                  <a:cubicBezTo>
                    <a:pt x="888" y="550"/>
                    <a:pt x="906" y="601"/>
                    <a:pt x="931" y="621"/>
                  </a:cubicBezTo>
                  <a:cubicBezTo>
                    <a:pt x="956" y="641"/>
                    <a:pt x="996" y="656"/>
                    <a:pt x="1021" y="657"/>
                  </a:cubicBezTo>
                  <a:cubicBezTo>
                    <a:pt x="1046" y="658"/>
                    <a:pt x="1083" y="634"/>
                    <a:pt x="1081" y="627"/>
                  </a:cubicBezTo>
                  <a:cubicBezTo>
                    <a:pt x="1079" y="620"/>
                    <a:pt x="1032" y="623"/>
                    <a:pt x="1009" y="615"/>
                  </a:cubicBezTo>
                  <a:cubicBezTo>
                    <a:pt x="986" y="607"/>
                    <a:pt x="955" y="593"/>
                    <a:pt x="943" y="579"/>
                  </a:cubicBezTo>
                  <a:cubicBezTo>
                    <a:pt x="931" y="565"/>
                    <a:pt x="922" y="551"/>
                    <a:pt x="937" y="531"/>
                  </a:cubicBezTo>
                  <a:cubicBezTo>
                    <a:pt x="952" y="511"/>
                    <a:pt x="1007" y="479"/>
                    <a:pt x="1033" y="459"/>
                  </a:cubicBezTo>
                  <a:cubicBezTo>
                    <a:pt x="1059" y="439"/>
                    <a:pt x="1072" y="423"/>
                    <a:pt x="1093" y="411"/>
                  </a:cubicBezTo>
                  <a:cubicBezTo>
                    <a:pt x="1114" y="399"/>
                    <a:pt x="1145" y="410"/>
                    <a:pt x="1159" y="387"/>
                  </a:cubicBezTo>
                  <a:cubicBezTo>
                    <a:pt x="1173" y="364"/>
                    <a:pt x="1184" y="295"/>
                    <a:pt x="1177" y="273"/>
                  </a:cubicBezTo>
                  <a:cubicBezTo>
                    <a:pt x="1170" y="251"/>
                    <a:pt x="1133" y="254"/>
                    <a:pt x="1117" y="255"/>
                  </a:cubicBezTo>
                  <a:cubicBezTo>
                    <a:pt x="1101" y="256"/>
                    <a:pt x="1093" y="269"/>
                    <a:pt x="1081" y="279"/>
                  </a:cubicBezTo>
                  <a:cubicBezTo>
                    <a:pt x="1069" y="289"/>
                    <a:pt x="1061" y="308"/>
                    <a:pt x="1045" y="315"/>
                  </a:cubicBezTo>
                  <a:cubicBezTo>
                    <a:pt x="1029" y="322"/>
                    <a:pt x="997" y="331"/>
                    <a:pt x="985" y="321"/>
                  </a:cubicBezTo>
                  <a:cubicBezTo>
                    <a:pt x="973" y="311"/>
                    <a:pt x="971" y="276"/>
                    <a:pt x="973" y="255"/>
                  </a:cubicBezTo>
                  <a:cubicBezTo>
                    <a:pt x="975" y="234"/>
                    <a:pt x="987" y="210"/>
                    <a:pt x="997" y="195"/>
                  </a:cubicBezTo>
                  <a:cubicBezTo>
                    <a:pt x="1007" y="180"/>
                    <a:pt x="1027" y="179"/>
                    <a:pt x="1033" y="165"/>
                  </a:cubicBezTo>
                  <a:cubicBezTo>
                    <a:pt x="1039" y="151"/>
                    <a:pt x="1036" y="127"/>
                    <a:pt x="1033" y="111"/>
                  </a:cubicBezTo>
                  <a:cubicBezTo>
                    <a:pt x="1030" y="95"/>
                    <a:pt x="1026" y="82"/>
                    <a:pt x="1009" y="7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597" name="Freeform 170"/>
            <p:cNvSpPr>
              <a:spLocks/>
            </p:cNvSpPr>
            <p:nvPr/>
          </p:nvSpPr>
          <p:spPr bwMode="auto">
            <a:xfrm>
              <a:off x="3081" y="2031"/>
              <a:ext cx="316" cy="206"/>
            </a:xfrm>
            <a:custGeom>
              <a:avLst/>
              <a:gdLst>
                <a:gd name="T0" fmla="*/ 490 w 494"/>
                <a:gd name="T1" fmla="*/ 126 h 387"/>
                <a:gd name="T2" fmla="*/ 424 w 494"/>
                <a:gd name="T3" fmla="*/ 204 h 387"/>
                <a:gd name="T4" fmla="*/ 412 w 494"/>
                <a:gd name="T5" fmla="*/ 240 h 387"/>
                <a:gd name="T6" fmla="*/ 418 w 494"/>
                <a:gd name="T7" fmla="*/ 282 h 387"/>
                <a:gd name="T8" fmla="*/ 388 w 494"/>
                <a:gd name="T9" fmla="*/ 354 h 387"/>
                <a:gd name="T10" fmla="*/ 352 w 494"/>
                <a:gd name="T11" fmla="*/ 378 h 387"/>
                <a:gd name="T12" fmla="*/ 286 w 494"/>
                <a:gd name="T13" fmla="*/ 378 h 387"/>
                <a:gd name="T14" fmla="*/ 214 w 494"/>
                <a:gd name="T15" fmla="*/ 324 h 387"/>
                <a:gd name="T16" fmla="*/ 160 w 494"/>
                <a:gd name="T17" fmla="*/ 288 h 387"/>
                <a:gd name="T18" fmla="*/ 64 w 494"/>
                <a:gd name="T19" fmla="*/ 288 h 387"/>
                <a:gd name="T20" fmla="*/ 4 w 494"/>
                <a:gd name="T21" fmla="*/ 276 h 387"/>
                <a:gd name="T22" fmla="*/ 40 w 494"/>
                <a:gd name="T23" fmla="*/ 198 h 387"/>
                <a:gd name="T24" fmla="*/ 58 w 494"/>
                <a:gd name="T25" fmla="*/ 156 h 387"/>
                <a:gd name="T26" fmla="*/ 70 w 494"/>
                <a:gd name="T27" fmla="*/ 84 h 387"/>
                <a:gd name="T28" fmla="*/ 136 w 494"/>
                <a:gd name="T29" fmla="*/ 12 h 387"/>
                <a:gd name="T30" fmla="*/ 250 w 494"/>
                <a:gd name="T31" fmla="*/ 12 h 387"/>
                <a:gd name="T32" fmla="*/ 334 w 494"/>
                <a:gd name="T33" fmla="*/ 24 h 387"/>
                <a:gd name="T34" fmla="*/ 346 w 494"/>
                <a:gd name="T35" fmla="*/ 72 h 387"/>
                <a:gd name="T36" fmla="*/ 388 w 494"/>
                <a:gd name="T37" fmla="*/ 84 h 387"/>
                <a:gd name="T38" fmla="*/ 448 w 494"/>
                <a:gd name="T39" fmla="*/ 90 h 387"/>
                <a:gd name="T40" fmla="*/ 490 w 494"/>
                <a:gd name="T41" fmla="*/ 126 h 3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4"/>
                <a:gd name="T64" fmla="*/ 0 h 387"/>
                <a:gd name="T65" fmla="*/ 494 w 494"/>
                <a:gd name="T66" fmla="*/ 387 h 3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4" h="387">
                  <a:moveTo>
                    <a:pt x="490" y="126"/>
                  </a:moveTo>
                  <a:cubicBezTo>
                    <a:pt x="486" y="145"/>
                    <a:pt x="437" y="185"/>
                    <a:pt x="424" y="204"/>
                  </a:cubicBezTo>
                  <a:cubicBezTo>
                    <a:pt x="411" y="223"/>
                    <a:pt x="413" y="227"/>
                    <a:pt x="412" y="240"/>
                  </a:cubicBezTo>
                  <a:cubicBezTo>
                    <a:pt x="411" y="253"/>
                    <a:pt x="422" y="263"/>
                    <a:pt x="418" y="282"/>
                  </a:cubicBezTo>
                  <a:cubicBezTo>
                    <a:pt x="414" y="301"/>
                    <a:pt x="399" y="338"/>
                    <a:pt x="388" y="354"/>
                  </a:cubicBezTo>
                  <a:cubicBezTo>
                    <a:pt x="377" y="370"/>
                    <a:pt x="369" y="374"/>
                    <a:pt x="352" y="378"/>
                  </a:cubicBezTo>
                  <a:cubicBezTo>
                    <a:pt x="335" y="382"/>
                    <a:pt x="309" y="387"/>
                    <a:pt x="286" y="378"/>
                  </a:cubicBezTo>
                  <a:cubicBezTo>
                    <a:pt x="263" y="369"/>
                    <a:pt x="235" y="339"/>
                    <a:pt x="214" y="324"/>
                  </a:cubicBezTo>
                  <a:cubicBezTo>
                    <a:pt x="193" y="309"/>
                    <a:pt x="185" y="294"/>
                    <a:pt x="160" y="288"/>
                  </a:cubicBezTo>
                  <a:cubicBezTo>
                    <a:pt x="135" y="282"/>
                    <a:pt x="90" y="290"/>
                    <a:pt x="64" y="288"/>
                  </a:cubicBezTo>
                  <a:cubicBezTo>
                    <a:pt x="38" y="286"/>
                    <a:pt x="8" y="291"/>
                    <a:pt x="4" y="276"/>
                  </a:cubicBezTo>
                  <a:cubicBezTo>
                    <a:pt x="0" y="261"/>
                    <a:pt x="31" y="218"/>
                    <a:pt x="40" y="198"/>
                  </a:cubicBezTo>
                  <a:cubicBezTo>
                    <a:pt x="49" y="178"/>
                    <a:pt x="53" y="175"/>
                    <a:pt x="58" y="156"/>
                  </a:cubicBezTo>
                  <a:cubicBezTo>
                    <a:pt x="63" y="137"/>
                    <a:pt x="57" y="108"/>
                    <a:pt x="70" y="84"/>
                  </a:cubicBezTo>
                  <a:cubicBezTo>
                    <a:pt x="83" y="60"/>
                    <a:pt x="106" y="24"/>
                    <a:pt x="136" y="12"/>
                  </a:cubicBezTo>
                  <a:cubicBezTo>
                    <a:pt x="166" y="0"/>
                    <a:pt x="217" y="10"/>
                    <a:pt x="250" y="12"/>
                  </a:cubicBezTo>
                  <a:cubicBezTo>
                    <a:pt x="283" y="14"/>
                    <a:pt x="318" y="14"/>
                    <a:pt x="334" y="24"/>
                  </a:cubicBezTo>
                  <a:cubicBezTo>
                    <a:pt x="350" y="34"/>
                    <a:pt x="337" y="62"/>
                    <a:pt x="346" y="72"/>
                  </a:cubicBezTo>
                  <a:cubicBezTo>
                    <a:pt x="355" y="82"/>
                    <a:pt x="371" y="81"/>
                    <a:pt x="388" y="84"/>
                  </a:cubicBezTo>
                  <a:cubicBezTo>
                    <a:pt x="405" y="87"/>
                    <a:pt x="431" y="86"/>
                    <a:pt x="448" y="90"/>
                  </a:cubicBezTo>
                  <a:cubicBezTo>
                    <a:pt x="465" y="94"/>
                    <a:pt x="494" y="107"/>
                    <a:pt x="490" y="126"/>
                  </a:cubicBezTo>
                  <a:close/>
                </a:path>
              </a:pathLst>
            </a:custGeom>
            <a:solidFill>
              <a:srgbClr val="652B5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8" name="Freeform 171"/>
            <p:cNvSpPr>
              <a:spLocks/>
            </p:cNvSpPr>
            <p:nvPr/>
          </p:nvSpPr>
          <p:spPr bwMode="auto">
            <a:xfrm>
              <a:off x="3656" y="1779"/>
              <a:ext cx="144" cy="201"/>
            </a:xfrm>
            <a:custGeom>
              <a:avLst/>
              <a:gdLst>
                <a:gd name="T0" fmla="*/ 64 w 144"/>
                <a:gd name="T1" fmla="*/ 9 h 201"/>
                <a:gd name="T2" fmla="*/ 34 w 144"/>
                <a:gd name="T3" fmla="*/ 39 h 201"/>
                <a:gd name="T4" fmla="*/ 40 w 144"/>
                <a:gd name="T5" fmla="*/ 81 h 201"/>
                <a:gd name="T6" fmla="*/ 4 w 144"/>
                <a:gd name="T7" fmla="*/ 135 h 201"/>
                <a:gd name="T8" fmla="*/ 16 w 144"/>
                <a:gd name="T9" fmla="*/ 183 h 201"/>
                <a:gd name="T10" fmla="*/ 64 w 144"/>
                <a:gd name="T11" fmla="*/ 189 h 201"/>
                <a:gd name="T12" fmla="*/ 130 w 144"/>
                <a:gd name="T13" fmla="*/ 111 h 201"/>
                <a:gd name="T14" fmla="*/ 142 w 144"/>
                <a:gd name="T15" fmla="*/ 57 h 201"/>
                <a:gd name="T16" fmla="*/ 118 w 144"/>
                <a:gd name="T17" fmla="*/ 9 h 201"/>
                <a:gd name="T18" fmla="*/ 64 w 144"/>
                <a:gd name="T19" fmla="*/ 9 h 2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201"/>
                <a:gd name="T32" fmla="*/ 144 w 144"/>
                <a:gd name="T33" fmla="*/ 201 h 2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201">
                  <a:moveTo>
                    <a:pt x="64" y="9"/>
                  </a:moveTo>
                  <a:cubicBezTo>
                    <a:pt x="50" y="14"/>
                    <a:pt x="38" y="27"/>
                    <a:pt x="34" y="39"/>
                  </a:cubicBezTo>
                  <a:cubicBezTo>
                    <a:pt x="30" y="51"/>
                    <a:pt x="45" y="65"/>
                    <a:pt x="40" y="81"/>
                  </a:cubicBezTo>
                  <a:cubicBezTo>
                    <a:pt x="35" y="97"/>
                    <a:pt x="8" y="118"/>
                    <a:pt x="4" y="135"/>
                  </a:cubicBezTo>
                  <a:cubicBezTo>
                    <a:pt x="0" y="152"/>
                    <a:pt x="6" y="174"/>
                    <a:pt x="16" y="183"/>
                  </a:cubicBezTo>
                  <a:cubicBezTo>
                    <a:pt x="26" y="192"/>
                    <a:pt x="45" y="201"/>
                    <a:pt x="64" y="189"/>
                  </a:cubicBezTo>
                  <a:cubicBezTo>
                    <a:pt x="83" y="177"/>
                    <a:pt x="117" y="133"/>
                    <a:pt x="130" y="111"/>
                  </a:cubicBezTo>
                  <a:cubicBezTo>
                    <a:pt x="143" y="89"/>
                    <a:pt x="144" y="74"/>
                    <a:pt x="142" y="57"/>
                  </a:cubicBezTo>
                  <a:cubicBezTo>
                    <a:pt x="140" y="40"/>
                    <a:pt x="130" y="18"/>
                    <a:pt x="118" y="9"/>
                  </a:cubicBezTo>
                  <a:cubicBezTo>
                    <a:pt x="106" y="0"/>
                    <a:pt x="78" y="4"/>
                    <a:pt x="64" y="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599" name="Freeform 172"/>
            <p:cNvSpPr>
              <a:spLocks/>
            </p:cNvSpPr>
            <p:nvPr/>
          </p:nvSpPr>
          <p:spPr bwMode="auto">
            <a:xfrm>
              <a:off x="2528" y="2095"/>
              <a:ext cx="224" cy="122"/>
            </a:xfrm>
            <a:custGeom>
              <a:avLst/>
              <a:gdLst>
                <a:gd name="T0" fmla="*/ 202 w 224"/>
                <a:gd name="T1" fmla="*/ 17 h 122"/>
                <a:gd name="T2" fmla="*/ 118 w 224"/>
                <a:gd name="T3" fmla="*/ 5 h 122"/>
                <a:gd name="T4" fmla="*/ 16 w 224"/>
                <a:gd name="T5" fmla="*/ 17 h 122"/>
                <a:gd name="T6" fmla="*/ 22 w 224"/>
                <a:gd name="T7" fmla="*/ 107 h 122"/>
                <a:gd name="T8" fmla="*/ 82 w 224"/>
                <a:gd name="T9" fmla="*/ 107 h 122"/>
                <a:gd name="T10" fmla="*/ 118 w 224"/>
                <a:gd name="T11" fmla="*/ 77 h 122"/>
                <a:gd name="T12" fmla="*/ 184 w 224"/>
                <a:gd name="T13" fmla="*/ 77 h 122"/>
                <a:gd name="T14" fmla="*/ 220 w 224"/>
                <a:gd name="T15" fmla="*/ 71 h 122"/>
                <a:gd name="T16" fmla="*/ 202 w 224"/>
                <a:gd name="T17" fmla="*/ 17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4"/>
                <a:gd name="T28" fmla="*/ 0 h 122"/>
                <a:gd name="T29" fmla="*/ 224 w 224"/>
                <a:gd name="T30" fmla="*/ 122 h 1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4" h="122">
                  <a:moveTo>
                    <a:pt x="202" y="17"/>
                  </a:moveTo>
                  <a:cubicBezTo>
                    <a:pt x="185" y="6"/>
                    <a:pt x="149" y="5"/>
                    <a:pt x="118" y="5"/>
                  </a:cubicBezTo>
                  <a:cubicBezTo>
                    <a:pt x="87" y="5"/>
                    <a:pt x="32" y="0"/>
                    <a:pt x="16" y="17"/>
                  </a:cubicBezTo>
                  <a:cubicBezTo>
                    <a:pt x="0" y="34"/>
                    <a:pt x="11" y="92"/>
                    <a:pt x="22" y="107"/>
                  </a:cubicBezTo>
                  <a:cubicBezTo>
                    <a:pt x="33" y="122"/>
                    <a:pt x="66" y="112"/>
                    <a:pt x="82" y="107"/>
                  </a:cubicBezTo>
                  <a:cubicBezTo>
                    <a:pt x="98" y="102"/>
                    <a:pt x="101" y="82"/>
                    <a:pt x="118" y="77"/>
                  </a:cubicBezTo>
                  <a:cubicBezTo>
                    <a:pt x="135" y="72"/>
                    <a:pt x="167" y="78"/>
                    <a:pt x="184" y="77"/>
                  </a:cubicBezTo>
                  <a:cubicBezTo>
                    <a:pt x="201" y="76"/>
                    <a:pt x="216" y="81"/>
                    <a:pt x="220" y="71"/>
                  </a:cubicBezTo>
                  <a:cubicBezTo>
                    <a:pt x="224" y="61"/>
                    <a:pt x="219" y="28"/>
                    <a:pt x="202" y="1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Freeform 173"/>
            <p:cNvSpPr>
              <a:spLocks/>
            </p:cNvSpPr>
            <p:nvPr/>
          </p:nvSpPr>
          <p:spPr bwMode="auto">
            <a:xfrm>
              <a:off x="3595" y="2191"/>
              <a:ext cx="191" cy="150"/>
            </a:xfrm>
            <a:custGeom>
              <a:avLst/>
              <a:gdLst>
                <a:gd name="T0" fmla="*/ 161 w 191"/>
                <a:gd name="T1" fmla="*/ 11 h 150"/>
                <a:gd name="T2" fmla="*/ 83 w 191"/>
                <a:gd name="T3" fmla="*/ 17 h 150"/>
                <a:gd name="T4" fmla="*/ 71 w 191"/>
                <a:gd name="T5" fmla="*/ 59 h 150"/>
                <a:gd name="T6" fmla="*/ 11 w 191"/>
                <a:gd name="T7" fmla="*/ 89 h 150"/>
                <a:gd name="T8" fmla="*/ 17 w 191"/>
                <a:gd name="T9" fmla="*/ 125 h 150"/>
                <a:gd name="T10" fmla="*/ 113 w 191"/>
                <a:gd name="T11" fmla="*/ 143 h 150"/>
                <a:gd name="T12" fmla="*/ 179 w 191"/>
                <a:gd name="T13" fmla="*/ 83 h 150"/>
                <a:gd name="T14" fmla="*/ 161 w 191"/>
                <a:gd name="T15" fmla="*/ 11 h 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1"/>
                <a:gd name="T25" fmla="*/ 0 h 150"/>
                <a:gd name="T26" fmla="*/ 191 w 191"/>
                <a:gd name="T27" fmla="*/ 150 h 1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1" h="150">
                  <a:moveTo>
                    <a:pt x="161" y="11"/>
                  </a:moveTo>
                  <a:cubicBezTo>
                    <a:pt x="145" y="0"/>
                    <a:pt x="98" y="9"/>
                    <a:pt x="83" y="17"/>
                  </a:cubicBezTo>
                  <a:cubicBezTo>
                    <a:pt x="68" y="25"/>
                    <a:pt x="83" y="47"/>
                    <a:pt x="71" y="59"/>
                  </a:cubicBezTo>
                  <a:cubicBezTo>
                    <a:pt x="59" y="71"/>
                    <a:pt x="20" y="78"/>
                    <a:pt x="11" y="89"/>
                  </a:cubicBezTo>
                  <a:cubicBezTo>
                    <a:pt x="2" y="100"/>
                    <a:pt x="0" y="116"/>
                    <a:pt x="17" y="125"/>
                  </a:cubicBezTo>
                  <a:cubicBezTo>
                    <a:pt x="34" y="134"/>
                    <a:pt x="86" y="150"/>
                    <a:pt x="113" y="143"/>
                  </a:cubicBezTo>
                  <a:cubicBezTo>
                    <a:pt x="140" y="136"/>
                    <a:pt x="167" y="101"/>
                    <a:pt x="179" y="83"/>
                  </a:cubicBezTo>
                  <a:cubicBezTo>
                    <a:pt x="191" y="65"/>
                    <a:pt x="177" y="22"/>
                    <a:pt x="161" y="1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Freeform 174"/>
            <p:cNvSpPr>
              <a:spLocks/>
            </p:cNvSpPr>
            <p:nvPr/>
          </p:nvSpPr>
          <p:spPr bwMode="auto">
            <a:xfrm>
              <a:off x="3105" y="2444"/>
              <a:ext cx="135" cy="195"/>
            </a:xfrm>
            <a:custGeom>
              <a:avLst/>
              <a:gdLst>
                <a:gd name="T0" fmla="*/ 135 w 135"/>
                <a:gd name="T1" fmla="*/ 82 h 195"/>
                <a:gd name="T2" fmla="*/ 117 w 135"/>
                <a:gd name="T3" fmla="*/ 34 h 195"/>
                <a:gd name="T4" fmla="*/ 51 w 135"/>
                <a:gd name="T5" fmla="*/ 10 h 195"/>
                <a:gd name="T6" fmla="*/ 33 w 135"/>
                <a:gd name="T7" fmla="*/ 94 h 195"/>
                <a:gd name="T8" fmla="*/ 3 w 135"/>
                <a:gd name="T9" fmla="*/ 166 h 195"/>
                <a:gd name="T10" fmla="*/ 51 w 135"/>
                <a:gd name="T11" fmla="*/ 190 h 195"/>
                <a:gd name="T12" fmla="*/ 117 w 135"/>
                <a:gd name="T13" fmla="*/ 136 h 195"/>
                <a:gd name="T14" fmla="*/ 135 w 135"/>
                <a:gd name="T15" fmla="*/ 82 h 1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"/>
                <a:gd name="T25" fmla="*/ 0 h 195"/>
                <a:gd name="T26" fmla="*/ 135 w 135"/>
                <a:gd name="T27" fmla="*/ 195 h 1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" h="195">
                  <a:moveTo>
                    <a:pt x="135" y="82"/>
                  </a:moveTo>
                  <a:cubicBezTo>
                    <a:pt x="135" y="65"/>
                    <a:pt x="131" y="46"/>
                    <a:pt x="117" y="34"/>
                  </a:cubicBezTo>
                  <a:cubicBezTo>
                    <a:pt x="103" y="22"/>
                    <a:pt x="65" y="0"/>
                    <a:pt x="51" y="10"/>
                  </a:cubicBezTo>
                  <a:cubicBezTo>
                    <a:pt x="37" y="20"/>
                    <a:pt x="41" y="68"/>
                    <a:pt x="33" y="94"/>
                  </a:cubicBezTo>
                  <a:cubicBezTo>
                    <a:pt x="25" y="120"/>
                    <a:pt x="0" y="150"/>
                    <a:pt x="3" y="166"/>
                  </a:cubicBezTo>
                  <a:cubicBezTo>
                    <a:pt x="6" y="182"/>
                    <a:pt x="32" y="195"/>
                    <a:pt x="51" y="190"/>
                  </a:cubicBezTo>
                  <a:cubicBezTo>
                    <a:pt x="70" y="185"/>
                    <a:pt x="103" y="154"/>
                    <a:pt x="117" y="136"/>
                  </a:cubicBezTo>
                  <a:cubicBezTo>
                    <a:pt x="131" y="118"/>
                    <a:pt x="135" y="99"/>
                    <a:pt x="135" y="8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Freeform 175"/>
            <p:cNvSpPr>
              <a:spLocks/>
            </p:cNvSpPr>
            <p:nvPr/>
          </p:nvSpPr>
          <p:spPr bwMode="auto">
            <a:xfrm>
              <a:off x="3256" y="2559"/>
              <a:ext cx="75" cy="126"/>
            </a:xfrm>
            <a:custGeom>
              <a:avLst/>
              <a:gdLst>
                <a:gd name="T0" fmla="*/ 49 w 75"/>
                <a:gd name="T1" fmla="*/ 5 h 126"/>
                <a:gd name="T2" fmla="*/ 7 w 75"/>
                <a:gd name="T3" fmla="*/ 36 h 126"/>
                <a:gd name="T4" fmla="*/ 7 w 75"/>
                <a:gd name="T5" fmla="*/ 72 h 126"/>
                <a:gd name="T6" fmla="*/ 14 w 75"/>
                <a:gd name="T7" fmla="*/ 113 h 126"/>
                <a:gd name="T8" fmla="*/ 55 w 75"/>
                <a:gd name="T9" fmla="*/ 125 h 126"/>
                <a:gd name="T10" fmla="*/ 68 w 75"/>
                <a:gd name="T11" fmla="*/ 105 h 126"/>
                <a:gd name="T12" fmla="*/ 58 w 75"/>
                <a:gd name="T13" fmla="*/ 66 h 126"/>
                <a:gd name="T14" fmla="*/ 70 w 75"/>
                <a:gd name="T15" fmla="*/ 32 h 126"/>
                <a:gd name="T16" fmla="*/ 71 w 75"/>
                <a:gd name="T17" fmla="*/ 5 h 126"/>
                <a:gd name="T18" fmla="*/ 49 w 75"/>
                <a:gd name="T19" fmla="*/ 5 h 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"/>
                <a:gd name="T31" fmla="*/ 0 h 126"/>
                <a:gd name="T32" fmla="*/ 75 w 75"/>
                <a:gd name="T33" fmla="*/ 126 h 1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" h="126">
                  <a:moveTo>
                    <a:pt x="49" y="5"/>
                  </a:moveTo>
                  <a:cubicBezTo>
                    <a:pt x="38" y="10"/>
                    <a:pt x="14" y="25"/>
                    <a:pt x="7" y="36"/>
                  </a:cubicBezTo>
                  <a:cubicBezTo>
                    <a:pt x="0" y="47"/>
                    <a:pt x="6" y="59"/>
                    <a:pt x="7" y="72"/>
                  </a:cubicBezTo>
                  <a:cubicBezTo>
                    <a:pt x="8" y="85"/>
                    <a:pt x="6" y="104"/>
                    <a:pt x="14" y="113"/>
                  </a:cubicBezTo>
                  <a:cubicBezTo>
                    <a:pt x="22" y="122"/>
                    <a:pt x="46" y="126"/>
                    <a:pt x="55" y="125"/>
                  </a:cubicBezTo>
                  <a:cubicBezTo>
                    <a:pt x="64" y="124"/>
                    <a:pt x="68" y="115"/>
                    <a:pt x="68" y="105"/>
                  </a:cubicBezTo>
                  <a:cubicBezTo>
                    <a:pt x="68" y="95"/>
                    <a:pt x="58" y="78"/>
                    <a:pt x="58" y="66"/>
                  </a:cubicBezTo>
                  <a:cubicBezTo>
                    <a:pt x="58" y="54"/>
                    <a:pt x="68" y="42"/>
                    <a:pt x="70" y="32"/>
                  </a:cubicBezTo>
                  <a:cubicBezTo>
                    <a:pt x="72" y="22"/>
                    <a:pt x="75" y="10"/>
                    <a:pt x="71" y="5"/>
                  </a:cubicBezTo>
                  <a:cubicBezTo>
                    <a:pt x="67" y="0"/>
                    <a:pt x="60" y="0"/>
                    <a:pt x="49" y="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603" name="Freeform 176"/>
            <p:cNvSpPr>
              <a:spLocks/>
            </p:cNvSpPr>
            <p:nvPr/>
          </p:nvSpPr>
          <p:spPr bwMode="auto">
            <a:xfrm>
              <a:off x="2840" y="2352"/>
              <a:ext cx="64" cy="120"/>
            </a:xfrm>
            <a:custGeom>
              <a:avLst/>
              <a:gdLst>
                <a:gd name="T0" fmla="*/ 48 w 64"/>
                <a:gd name="T1" fmla="*/ 0 h 120"/>
                <a:gd name="T2" fmla="*/ 13 w 64"/>
                <a:gd name="T3" fmla="*/ 20 h 120"/>
                <a:gd name="T4" fmla="*/ 0 w 64"/>
                <a:gd name="T5" fmla="*/ 60 h 120"/>
                <a:gd name="T6" fmla="*/ 15 w 64"/>
                <a:gd name="T7" fmla="*/ 107 h 120"/>
                <a:gd name="T8" fmla="*/ 48 w 64"/>
                <a:gd name="T9" fmla="*/ 117 h 120"/>
                <a:gd name="T10" fmla="*/ 55 w 64"/>
                <a:gd name="T11" fmla="*/ 89 h 120"/>
                <a:gd name="T12" fmla="*/ 51 w 64"/>
                <a:gd name="T13" fmla="*/ 42 h 120"/>
                <a:gd name="T14" fmla="*/ 63 w 64"/>
                <a:gd name="T15" fmla="*/ 18 h 120"/>
                <a:gd name="T16" fmla="*/ 48 w 64"/>
                <a:gd name="T17" fmla="*/ 0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"/>
                <a:gd name="T28" fmla="*/ 0 h 120"/>
                <a:gd name="T29" fmla="*/ 64 w 64"/>
                <a:gd name="T30" fmla="*/ 120 h 1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" h="120">
                  <a:moveTo>
                    <a:pt x="48" y="0"/>
                  </a:moveTo>
                  <a:cubicBezTo>
                    <a:pt x="40" y="0"/>
                    <a:pt x="21" y="10"/>
                    <a:pt x="13" y="20"/>
                  </a:cubicBezTo>
                  <a:cubicBezTo>
                    <a:pt x="5" y="30"/>
                    <a:pt x="0" y="46"/>
                    <a:pt x="0" y="60"/>
                  </a:cubicBezTo>
                  <a:cubicBezTo>
                    <a:pt x="0" y="74"/>
                    <a:pt x="7" y="98"/>
                    <a:pt x="15" y="107"/>
                  </a:cubicBezTo>
                  <a:cubicBezTo>
                    <a:pt x="23" y="116"/>
                    <a:pt x="41" y="120"/>
                    <a:pt x="48" y="117"/>
                  </a:cubicBezTo>
                  <a:cubicBezTo>
                    <a:pt x="55" y="114"/>
                    <a:pt x="55" y="101"/>
                    <a:pt x="55" y="89"/>
                  </a:cubicBezTo>
                  <a:cubicBezTo>
                    <a:pt x="55" y="77"/>
                    <a:pt x="50" y="54"/>
                    <a:pt x="51" y="42"/>
                  </a:cubicBezTo>
                  <a:cubicBezTo>
                    <a:pt x="52" y="30"/>
                    <a:pt x="62" y="25"/>
                    <a:pt x="63" y="18"/>
                  </a:cubicBezTo>
                  <a:cubicBezTo>
                    <a:pt x="64" y="11"/>
                    <a:pt x="56" y="0"/>
                    <a:pt x="48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" name="Freeform 177"/>
            <p:cNvSpPr>
              <a:spLocks/>
            </p:cNvSpPr>
            <p:nvPr/>
          </p:nvSpPr>
          <p:spPr bwMode="auto">
            <a:xfrm>
              <a:off x="2618" y="2402"/>
              <a:ext cx="176" cy="107"/>
            </a:xfrm>
            <a:custGeom>
              <a:avLst/>
              <a:gdLst>
                <a:gd name="T0" fmla="*/ 162 w 176"/>
                <a:gd name="T1" fmla="*/ 33 h 107"/>
                <a:gd name="T2" fmla="*/ 114 w 176"/>
                <a:gd name="T3" fmla="*/ 34 h 107"/>
                <a:gd name="T4" fmla="*/ 82 w 176"/>
                <a:gd name="T5" fmla="*/ 13 h 107"/>
                <a:gd name="T6" fmla="*/ 45 w 176"/>
                <a:gd name="T7" fmla="*/ 0 h 107"/>
                <a:gd name="T8" fmla="*/ 3 w 176"/>
                <a:gd name="T9" fmla="*/ 12 h 107"/>
                <a:gd name="T10" fmla="*/ 27 w 176"/>
                <a:gd name="T11" fmla="*/ 54 h 107"/>
                <a:gd name="T12" fmla="*/ 72 w 176"/>
                <a:gd name="T13" fmla="*/ 99 h 107"/>
                <a:gd name="T14" fmla="*/ 108 w 176"/>
                <a:gd name="T15" fmla="*/ 100 h 107"/>
                <a:gd name="T16" fmla="*/ 129 w 176"/>
                <a:gd name="T17" fmla="*/ 81 h 107"/>
                <a:gd name="T18" fmla="*/ 162 w 176"/>
                <a:gd name="T19" fmla="*/ 81 h 107"/>
                <a:gd name="T20" fmla="*/ 175 w 176"/>
                <a:gd name="T21" fmla="*/ 54 h 107"/>
                <a:gd name="T22" fmla="*/ 162 w 176"/>
                <a:gd name="T23" fmla="*/ 33 h 10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"/>
                <a:gd name="T37" fmla="*/ 0 h 107"/>
                <a:gd name="T38" fmla="*/ 176 w 176"/>
                <a:gd name="T39" fmla="*/ 107 h 10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" h="107">
                  <a:moveTo>
                    <a:pt x="162" y="33"/>
                  </a:moveTo>
                  <a:cubicBezTo>
                    <a:pt x="152" y="30"/>
                    <a:pt x="127" y="37"/>
                    <a:pt x="114" y="34"/>
                  </a:cubicBezTo>
                  <a:cubicBezTo>
                    <a:pt x="101" y="31"/>
                    <a:pt x="93" y="19"/>
                    <a:pt x="82" y="13"/>
                  </a:cubicBezTo>
                  <a:cubicBezTo>
                    <a:pt x="71" y="7"/>
                    <a:pt x="58" y="0"/>
                    <a:pt x="45" y="0"/>
                  </a:cubicBezTo>
                  <a:cubicBezTo>
                    <a:pt x="32" y="0"/>
                    <a:pt x="6" y="3"/>
                    <a:pt x="3" y="12"/>
                  </a:cubicBezTo>
                  <a:cubicBezTo>
                    <a:pt x="0" y="21"/>
                    <a:pt x="16" y="40"/>
                    <a:pt x="27" y="54"/>
                  </a:cubicBezTo>
                  <a:cubicBezTo>
                    <a:pt x="38" y="68"/>
                    <a:pt x="59" y="91"/>
                    <a:pt x="72" y="99"/>
                  </a:cubicBezTo>
                  <a:cubicBezTo>
                    <a:pt x="85" y="107"/>
                    <a:pt x="99" y="103"/>
                    <a:pt x="108" y="100"/>
                  </a:cubicBezTo>
                  <a:cubicBezTo>
                    <a:pt x="117" y="97"/>
                    <a:pt x="120" y="84"/>
                    <a:pt x="129" y="81"/>
                  </a:cubicBezTo>
                  <a:cubicBezTo>
                    <a:pt x="138" y="78"/>
                    <a:pt x="154" y="86"/>
                    <a:pt x="162" y="81"/>
                  </a:cubicBezTo>
                  <a:cubicBezTo>
                    <a:pt x="170" y="76"/>
                    <a:pt x="174" y="63"/>
                    <a:pt x="175" y="54"/>
                  </a:cubicBezTo>
                  <a:cubicBezTo>
                    <a:pt x="176" y="45"/>
                    <a:pt x="172" y="36"/>
                    <a:pt x="162" y="3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5" name="Group 168"/>
          <p:cNvGrpSpPr>
            <a:grpSpLocks/>
          </p:cNvGrpSpPr>
          <p:nvPr/>
        </p:nvGrpSpPr>
        <p:grpSpPr bwMode="auto">
          <a:xfrm rot="16200000">
            <a:off x="5821746" y="4322994"/>
            <a:ext cx="848705" cy="700977"/>
            <a:chOff x="2528" y="1743"/>
            <a:chExt cx="1272" cy="942"/>
          </a:xfrm>
          <a:solidFill>
            <a:srgbClr val="FAEBC9"/>
          </a:solidFill>
        </p:grpSpPr>
        <p:sp>
          <p:nvSpPr>
            <p:cNvPr id="606" name="Freeform 169"/>
            <p:cNvSpPr>
              <a:spLocks/>
            </p:cNvSpPr>
            <p:nvPr/>
          </p:nvSpPr>
          <p:spPr bwMode="auto">
            <a:xfrm>
              <a:off x="2585" y="1743"/>
              <a:ext cx="1184" cy="864"/>
            </a:xfrm>
            <a:custGeom>
              <a:avLst/>
              <a:gdLst>
                <a:gd name="T0" fmla="*/ 931 w 1184"/>
                <a:gd name="T1" fmla="*/ 69 h 864"/>
                <a:gd name="T2" fmla="*/ 793 w 1184"/>
                <a:gd name="T3" fmla="*/ 93 h 864"/>
                <a:gd name="T4" fmla="*/ 685 w 1184"/>
                <a:gd name="T5" fmla="*/ 51 h 864"/>
                <a:gd name="T6" fmla="*/ 535 w 1184"/>
                <a:gd name="T7" fmla="*/ 33 h 864"/>
                <a:gd name="T8" fmla="*/ 421 w 1184"/>
                <a:gd name="T9" fmla="*/ 75 h 864"/>
                <a:gd name="T10" fmla="*/ 337 w 1184"/>
                <a:gd name="T11" fmla="*/ 231 h 864"/>
                <a:gd name="T12" fmla="*/ 259 w 1184"/>
                <a:gd name="T13" fmla="*/ 243 h 864"/>
                <a:gd name="T14" fmla="*/ 37 w 1184"/>
                <a:gd name="T15" fmla="*/ 225 h 864"/>
                <a:gd name="T16" fmla="*/ 109 w 1184"/>
                <a:gd name="T17" fmla="*/ 315 h 864"/>
                <a:gd name="T18" fmla="*/ 253 w 1184"/>
                <a:gd name="T19" fmla="*/ 363 h 864"/>
                <a:gd name="T20" fmla="*/ 187 w 1184"/>
                <a:gd name="T21" fmla="*/ 465 h 864"/>
                <a:gd name="T22" fmla="*/ 1 w 1184"/>
                <a:gd name="T23" fmla="*/ 543 h 864"/>
                <a:gd name="T24" fmla="*/ 187 w 1184"/>
                <a:gd name="T25" fmla="*/ 585 h 864"/>
                <a:gd name="T26" fmla="*/ 355 w 1184"/>
                <a:gd name="T27" fmla="*/ 561 h 864"/>
                <a:gd name="T28" fmla="*/ 367 w 1184"/>
                <a:gd name="T29" fmla="*/ 789 h 864"/>
                <a:gd name="T30" fmla="*/ 421 w 1184"/>
                <a:gd name="T31" fmla="*/ 843 h 864"/>
                <a:gd name="T32" fmla="*/ 541 w 1184"/>
                <a:gd name="T33" fmla="*/ 627 h 864"/>
                <a:gd name="T34" fmla="*/ 661 w 1184"/>
                <a:gd name="T35" fmla="*/ 585 h 864"/>
                <a:gd name="T36" fmla="*/ 667 w 1184"/>
                <a:gd name="T37" fmla="*/ 729 h 864"/>
                <a:gd name="T38" fmla="*/ 865 w 1184"/>
                <a:gd name="T39" fmla="*/ 765 h 864"/>
                <a:gd name="T40" fmla="*/ 877 w 1184"/>
                <a:gd name="T41" fmla="*/ 663 h 864"/>
                <a:gd name="T42" fmla="*/ 829 w 1184"/>
                <a:gd name="T43" fmla="*/ 543 h 864"/>
                <a:gd name="T44" fmla="*/ 931 w 1184"/>
                <a:gd name="T45" fmla="*/ 621 h 864"/>
                <a:gd name="T46" fmla="*/ 1081 w 1184"/>
                <a:gd name="T47" fmla="*/ 627 h 864"/>
                <a:gd name="T48" fmla="*/ 943 w 1184"/>
                <a:gd name="T49" fmla="*/ 579 h 864"/>
                <a:gd name="T50" fmla="*/ 1033 w 1184"/>
                <a:gd name="T51" fmla="*/ 459 h 864"/>
                <a:gd name="T52" fmla="*/ 1159 w 1184"/>
                <a:gd name="T53" fmla="*/ 387 h 864"/>
                <a:gd name="T54" fmla="*/ 1117 w 1184"/>
                <a:gd name="T55" fmla="*/ 255 h 864"/>
                <a:gd name="T56" fmla="*/ 1045 w 1184"/>
                <a:gd name="T57" fmla="*/ 315 h 864"/>
                <a:gd name="T58" fmla="*/ 973 w 1184"/>
                <a:gd name="T59" fmla="*/ 255 h 864"/>
                <a:gd name="T60" fmla="*/ 1033 w 1184"/>
                <a:gd name="T61" fmla="*/ 165 h 864"/>
                <a:gd name="T62" fmla="*/ 1009 w 1184"/>
                <a:gd name="T63" fmla="*/ 75 h 8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84"/>
                <a:gd name="T97" fmla="*/ 0 h 864"/>
                <a:gd name="T98" fmla="*/ 1184 w 1184"/>
                <a:gd name="T99" fmla="*/ 864 h 8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84" h="864">
                  <a:moveTo>
                    <a:pt x="1009" y="75"/>
                  </a:moveTo>
                  <a:cubicBezTo>
                    <a:pt x="992" y="68"/>
                    <a:pt x="958" y="65"/>
                    <a:pt x="931" y="69"/>
                  </a:cubicBezTo>
                  <a:cubicBezTo>
                    <a:pt x="904" y="73"/>
                    <a:pt x="870" y="95"/>
                    <a:pt x="847" y="99"/>
                  </a:cubicBezTo>
                  <a:cubicBezTo>
                    <a:pt x="824" y="103"/>
                    <a:pt x="814" y="104"/>
                    <a:pt x="793" y="93"/>
                  </a:cubicBezTo>
                  <a:cubicBezTo>
                    <a:pt x="772" y="82"/>
                    <a:pt x="739" y="40"/>
                    <a:pt x="721" y="33"/>
                  </a:cubicBezTo>
                  <a:cubicBezTo>
                    <a:pt x="703" y="26"/>
                    <a:pt x="701" y="56"/>
                    <a:pt x="685" y="51"/>
                  </a:cubicBezTo>
                  <a:cubicBezTo>
                    <a:pt x="669" y="46"/>
                    <a:pt x="650" y="6"/>
                    <a:pt x="625" y="3"/>
                  </a:cubicBezTo>
                  <a:cubicBezTo>
                    <a:pt x="600" y="0"/>
                    <a:pt x="557" y="22"/>
                    <a:pt x="535" y="33"/>
                  </a:cubicBezTo>
                  <a:cubicBezTo>
                    <a:pt x="513" y="44"/>
                    <a:pt x="512" y="62"/>
                    <a:pt x="493" y="69"/>
                  </a:cubicBezTo>
                  <a:cubicBezTo>
                    <a:pt x="474" y="76"/>
                    <a:pt x="447" y="67"/>
                    <a:pt x="421" y="75"/>
                  </a:cubicBezTo>
                  <a:cubicBezTo>
                    <a:pt x="395" y="83"/>
                    <a:pt x="351" y="91"/>
                    <a:pt x="337" y="117"/>
                  </a:cubicBezTo>
                  <a:cubicBezTo>
                    <a:pt x="323" y="143"/>
                    <a:pt x="338" y="202"/>
                    <a:pt x="337" y="231"/>
                  </a:cubicBezTo>
                  <a:cubicBezTo>
                    <a:pt x="336" y="260"/>
                    <a:pt x="344" y="289"/>
                    <a:pt x="331" y="291"/>
                  </a:cubicBezTo>
                  <a:cubicBezTo>
                    <a:pt x="318" y="293"/>
                    <a:pt x="294" y="257"/>
                    <a:pt x="259" y="243"/>
                  </a:cubicBezTo>
                  <a:cubicBezTo>
                    <a:pt x="224" y="229"/>
                    <a:pt x="158" y="210"/>
                    <a:pt x="121" y="207"/>
                  </a:cubicBezTo>
                  <a:cubicBezTo>
                    <a:pt x="84" y="204"/>
                    <a:pt x="52" y="213"/>
                    <a:pt x="37" y="225"/>
                  </a:cubicBezTo>
                  <a:cubicBezTo>
                    <a:pt x="22" y="237"/>
                    <a:pt x="19" y="264"/>
                    <a:pt x="31" y="279"/>
                  </a:cubicBezTo>
                  <a:cubicBezTo>
                    <a:pt x="43" y="294"/>
                    <a:pt x="82" y="303"/>
                    <a:pt x="109" y="315"/>
                  </a:cubicBezTo>
                  <a:cubicBezTo>
                    <a:pt x="136" y="327"/>
                    <a:pt x="169" y="343"/>
                    <a:pt x="193" y="351"/>
                  </a:cubicBezTo>
                  <a:cubicBezTo>
                    <a:pt x="217" y="359"/>
                    <a:pt x="240" y="352"/>
                    <a:pt x="253" y="363"/>
                  </a:cubicBezTo>
                  <a:cubicBezTo>
                    <a:pt x="266" y="374"/>
                    <a:pt x="282" y="400"/>
                    <a:pt x="271" y="417"/>
                  </a:cubicBezTo>
                  <a:cubicBezTo>
                    <a:pt x="260" y="434"/>
                    <a:pt x="222" y="452"/>
                    <a:pt x="187" y="465"/>
                  </a:cubicBezTo>
                  <a:cubicBezTo>
                    <a:pt x="152" y="478"/>
                    <a:pt x="92" y="482"/>
                    <a:pt x="61" y="495"/>
                  </a:cubicBezTo>
                  <a:cubicBezTo>
                    <a:pt x="30" y="508"/>
                    <a:pt x="0" y="527"/>
                    <a:pt x="1" y="543"/>
                  </a:cubicBezTo>
                  <a:cubicBezTo>
                    <a:pt x="2" y="559"/>
                    <a:pt x="36" y="584"/>
                    <a:pt x="67" y="591"/>
                  </a:cubicBezTo>
                  <a:cubicBezTo>
                    <a:pt x="98" y="598"/>
                    <a:pt x="150" y="590"/>
                    <a:pt x="187" y="585"/>
                  </a:cubicBezTo>
                  <a:cubicBezTo>
                    <a:pt x="224" y="580"/>
                    <a:pt x="261" y="565"/>
                    <a:pt x="289" y="561"/>
                  </a:cubicBezTo>
                  <a:cubicBezTo>
                    <a:pt x="317" y="557"/>
                    <a:pt x="341" y="540"/>
                    <a:pt x="355" y="561"/>
                  </a:cubicBezTo>
                  <a:cubicBezTo>
                    <a:pt x="369" y="582"/>
                    <a:pt x="371" y="649"/>
                    <a:pt x="373" y="687"/>
                  </a:cubicBezTo>
                  <a:cubicBezTo>
                    <a:pt x="375" y="725"/>
                    <a:pt x="369" y="762"/>
                    <a:pt x="367" y="789"/>
                  </a:cubicBezTo>
                  <a:cubicBezTo>
                    <a:pt x="365" y="816"/>
                    <a:pt x="352" y="840"/>
                    <a:pt x="361" y="849"/>
                  </a:cubicBezTo>
                  <a:cubicBezTo>
                    <a:pt x="370" y="858"/>
                    <a:pt x="398" y="864"/>
                    <a:pt x="421" y="843"/>
                  </a:cubicBezTo>
                  <a:cubicBezTo>
                    <a:pt x="444" y="822"/>
                    <a:pt x="479" y="759"/>
                    <a:pt x="499" y="723"/>
                  </a:cubicBezTo>
                  <a:cubicBezTo>
                    <a:pt x="519" y="687"/>
                    <a:pt x="521" y="649"/>
                    <a:pt x="541" y="627"/>
                  </a:cubicBezTo>
                  <a:cubicBezTo>
                    <a:pt x="561" y="605"/>
                    <a:pt x="599" y="598"/>
                    <a:pt x="619" y="591"/>
                  </a:cubicBezTo>
                  <a:cubicBezTo>
                    <a:pt x="639" y="584"/>
                    <a:pt x="653" y="575"/>
                    <a:pt x="661" y="585"/>
                  </a:cubicBezTo>
                  <a:cubicBezTo>
                    <a:pt x="669" y="595"/>
                    <a:pt x="666" y="627"/>
                    <a:pt x="667" y="651"/>
                  </a:cubicBezTo>
                  <a:cubicBezTo>
                    <a:pt x="668" y="675"/>
                    <a:pt x="655" y="710"/>
                    <a:pt x="667" y="729"/>
                  </a:cubicBezTo>
                  <a:cubicBezTo>
                    <a:pt x="679" y="748"/>
                    <a:pt x="706" y="759"/>
                    <a:pt x="739" y="765"/>
                  </a:cubicBezTo>
                  <a:cubicBezTo>
                    <a:pt x="772" y="771"/>
                    <a:pt x="837" y="770"/>
                    <a:pt x="865" y="765"/>
                  </a:cubicBezTo>
                  <a:cubicBezTo>
                    <a:pt x="893" y="760"/>
                    <a:pt x="905" y="752"/>
                    <a:pt x="907" y="735"/>
                  </a:cubicBezTo>
                  <a:cubicBezTo>
                    <a:pt x="909" y="718"/>
                    <a:pt x="887" y="686"/>
                    <a:pt x="877" y="663"/>
                  </a:cubicBezTo>
                  <a:cubicBezTo>
                    <a:pt x="867" y="640"/>
                    <a:pt x="855" y="617"/>
                    <a:pt x="847" y="597"/>
                  </a:cubicBezTo>
                  <a:cubicBezTo>
                    <a:pt x="839" y="577"/>
                    <a:pt x="825" y="553"/>
                    <a:pt x="829" y="543"/>
                  </a:cubicBezTo>
                  <a:cubicBezTo>
                    <a:pt x="833" y="533"/>
                    <a:pt x="854" y="524"/>
                    <a:pt x="871" y="537"/>
                  </a:cubicBezTo>
                  <a:cubicBezTo>
                    <a:pt x="888" y="550"/>
                    <a:pt x="906" y="601"/>
                    <a:pt x="931" y="621"/>
                  </a:cubicBezTo>
                  <a:cubicBezTo>
                    <a:pt x="956" y="641"/>
                    <a:pt x="996" y="656"/>
                    <a:pt x="1021" y="657"/>
                  </a:cubicBezTo>
                  <a:cubicBezTo>
                    <a:pt x="1046" y="658"/>
                    <a:pt x="1083" y="634"/>
                    <a:pt x="1081" y="627"/>
                  </a:cubicBezTo>
                  <a:cubicBezTo>
                    <a:pt x="1079" y="620"/>
                    <a:pt x="1032" y="623"/>
                    <a:pt x="1009" y="615"/>
                  </a:cubicBezTo>
                  <a:cubicBezTo>
                    <a:pt x="986" y="607"/>
                    <a:pt x="955" y="593"/>
                    <a:pt x="943" y="579"/>
                  </a:cubicBezTo>
                  <a:cubicBezTo>
                    <a:pt x="931" y="565"/>
                    <a:pt x="922" y="551"/>
                    <a:pt x="937" y="531"/>
                  </a:cubicBezTo>
                  <a:cubicBezTo>
                    <a:pt x="952" y="511"/>
                    <a:pt x="1007" y="479"/>
                    <a:pt x="1033" y="459"/>
                  </a:cubicBezTo>
                  <a:cubicBezTo>
                    <a:pt x="1059" y="439"/>
                    <a:pt x="1072" y="423"/>
                    <a:pt x="1093" y="411"/>
                  </a:cubicBezTo>
                  <a:cubicBezTo>
                    <a:pt x="1114" y="399"/>
                    <a:pt x="1145" y="410"/>
                    <a:pt x="1159" y="387"/>
                  </a:cubicBezTo>
                  <a:cubicBezTo>
                    <a:pt x="1173" y="364"/>
                    <a:pt x="1184" y="295"/>
                    <a:pt x="1177" y="273"/>
                  </a:cubicBezTo>
                  <a:cubicBezTo>
                    <a:pt x="1170" y="251"/>
                    <a:pt x="1133" y="254"/>
                    <a:pt x="1117" y="255"/>
                  </a:cubicBezTo>
                  <a:cubicBezTo>
                    <a:pt x="1101" y="256"/>
                    <a:pt x="1093" y="269"/>
                    <a:pt x="1081" y="279"/>
                  </a:cubicBezTo>
                  <a:cubicBezTo>
                    <a:pt x="1069" y="289"/>
                    <a:pt x="1061" y="308"/>
                    <a:pt x="1045" y="315"/>
                  </a:cubicBezTo>
                  <a:cubicBezTo>
                    <a:pt x="1029" y="322"/>
                    <a:pt x="997" y="331"/>
                    <a:pt x="985" y="321"/>
                  </a:cubicBezTo>
                  <a:cubicBezTo>
                    <a:pt x="973" y="311"/>
                    <a:pt x="971" y="276"/>
                    <a:pt x="973" y="255"/>
                  </a:cubicBezTo>
                  <a:cubicBezTo>
                    <a:pt x="975" y="234"/>
                    <a:pt x="987" y="210"/>
                    <a:pt x="997" y="195"/>
                  </a:cubicBezTo>
                  <a:cubicBezTo>
                    <a:pt x="1007" y="180"/>
                    <a:pt x="1027" y="179"/>
                    <a:pt x="1033" y="165"/>
                  </a:cubicBezTo>
                  <a:cubicBezTo>
                    <a:pt x="1039" y="151"/>
                    <a:pt x="1036" y="127"/>
                    <a:pt x="1033" y="111"/>
                  </a:cubicBezTo>
                  <a:cubicBezTo>
                    <a:pt x="1030" y="95"/>
                    <a:pt x="1026" y="82"/>
                    <a:pt x="1009" y="7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607" name="Freeform 170"/>
            <p:cNvSpPr>
              <a:spLocks/>
            </p:cNvSpPr>
            <p:nvPr/>
          </p:nvSpPr>
          <p:spPr bwMode="auto">
            <a:xfrm>
              <a:off x="3081" y="2031"/>
              <a:ext cx="316" cy="206"/>
            </a:xfrm>
            <a:custGeom>
              <a:avLst/>
              <a:gdLst>
                <a:gd name="T0" fmla="*/ 490 w 494"/>
                <a:gd name="T1" fmla="*/ 126 h 387"/>
                <a:gd name="T2" fmla="*/ 424 w 494"/>
                <a:gd name="T3" fmla="*/ 204 h 387"/>
                <a:gd name="T4" fmla="*/ 412 w 494"/>
                <a:gd name="T5" fmla="*/ 240 h 387"/>
                <a:gd name="T6" fmla="*/ 418 w 494"/>
                <a:gd name="T7" fmla="*/ 282 h 387"/>
                <a:gd name="T8" fmla="*/ 388 w 494"/>
                <a:gd name="T9" fmla="*/ 354 h 387"/>
                <a:gd name="T10" fmla="*/ 352 w 494"/>
                <a:gd name="T11" fmla="*/ 378 h 387"/>
                <a:gd name="T12" fmla="*/ 286 w 494"/>
                <a:gd name="T13" fmla="*/ 378 h 387"/>
                <a:gd name="T14" fmla="*/ 214 w 494"/>
                <a:gd name="T15" fmla="*/ 324 h 387"/>
                <a:gd name="T16" fmla="*/ 160 w 494"/>
                <a:gd name="T17" fmla="*/ 288 h 387"/>
                <a:gd name="T18" fmla="*/ 64 w 494"/>
                <a:gd name="T19" fmla="*/ 288 h 387"/>
                <a:gd name="T20" fmla="*/ 4 w 494"/>
                <a:gd name="T21" fmla="*/ 276 h 387"/>
                <a:gd name="T22" fmla="*/ 40 w 494"/>
                <a:gd name="T23" fmla="*/ 198 h 387"/>
                <a:gd name="T24" fmla="*/ 58 w 494"/>
                <a:gd name="T25" fmla="*/ 156 h 387"/>
                <a:gd name="T26" fmla="*/ 70 w 494"/>
                <a:gd name="T27" fmla="*/ 84 h 387"/>
                <a:gd name="T28" fmla="*/ 136 w 494"/>
                <a:gd name="T29" fmla="*/ 12 h 387"/>
                <a:gd name="T30" fmla="*/ 250 w 494"/>
                <a:gd name="T31" fmla="*/ 12 h 387"/>
                <a:gd name="T32" fmla="*/ 334 w 494"/>
                <a:gd name="T33" fmla="*/ 24 h 387"/>
                <a:gd name="T34" fmla="*/ 346 w 494"/>
                <a:gd name="T35" fmla="*/ 72 h 387"/>
                <a:gd name="T36" fmla="*/ 388 w 494"/>
                <a:gd name="T37" fmla="*/ 84 h 387"/>
                <a:gd name="T38" fmla="*/ 448 w 494"/>
                <a:gd name="T39" fmla="*/ 90 h 387"/>
                <a:gd name="T40" fmla="*/ 490 w 494"/>
                <a:gd name="T41" fmla="*/ 126 h 3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4"/>
                <a:gd name="T64" fmla="*/ 0 h 387"/>
                <a:gd name="T65" fmla="*/ 494 w 494"/>
                <a:gd name="T66" fmla="*/ 387 h 3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4" h="387">
                  <a:moveTo>
                    <a:pt x="490" y="126"/>
                  </a:moveTo>
                  <a:cubicBezTo>
                    <a:pt x="486" y="145"/>
                    <a:pt x="437" y="185"/>
                    <a:pt x="424" y="204"/>
                  </a:cubicBezTo>
                  <a:cubicBezTo>
                    <a:pt x="411" y="223"/>
                    <a:pt x="413" y="227"/>
                    <a:pt x="412" y="240"/>
                  </a:cubicBezTo>
                  <a:cubicBezTo>
                    <a:pt x="411" y="253"/>
                    <a:pt x="422" y="263"/>
                    <a:pt x="418" y="282"/>
                  </a:cubicBezTo>
                  <a:cubicBezTo>
                    <a:pt x="414" y="301"/>
                    <a:pt x="399" y="338"/>
                    <a:pt x="388" y="354"/>
                  </a:cubicBezTo>
                  <a:cubicBezTo>
                    <a:pt x="377" y="370"/>
                    <a:pt x="369" y="374"/>
                    <a:pt x="352" y="378"/>
                  </a:cubicBezTo>
                  <a:cubicBezTo>
                    <a:pt x="335" y="382"/>
                    <a:pt x="309" y="387"/>
                    <a:pt x="286" y="378"/>
                  </a:cubicBezTo>
                  <a:cubicBezTo>
                    <a:pt x="263" y="369"/>
                    <a:pt x="235" y="339"/>
                    <a:pt x="214" y="324"/>
                  </a:cubicBezTo>
                  <a:cubicBezTo>
                    <a:pt x="193" y="309"/>
                    <a:pt x="185" y="294"/>
                    <a:pt x="160" y="288"/>
                  </a:cubicBezTo>
                  <a:cubicBezTo>
                    <a:pt x="135" y="282"/>
                    <a:pt x="90" y="290"/>
                    <a:pt x="64" y="288"/>
                  </a:cubicBezTo>
                  <a:cubicBezTo>
                    <a:pt x="38" y="286"/>
                    <a:pt x="8" y="291"/>
                    <a:pt x="4" y="276"/>
                  </a:cubicBezTo>
                  <a:cubicBezTo>
                    <a:pt x="0" y="261"/>
                    <a:pt x="31" y="218"/>
                    <a:pt x="40" y="198"/>
                  </a:cubicBezTo>
                  <a:cubicBezTo>
                    <a:pt x="49" y="178"/>
                    <a:pt x="53" y="175"/>
                    <a:pt x="58" y="156"/>
                  </a:cubicBezTo>
                  <a:cubicBezTo>
                    <a:pt x="63" y="137"/>
                    <a:pt x="57" y="108"/>
                    <a:pt x="70" y="84"/>
                  </a:cubicBezTo>
                  <a:cubicBezTo>
                    <a:pt x="83" y="60"/>
                    <a:pt x="106" y="24"/>
                    <a:pt x="136" y="12"/>
                  </a:cubicBezTo>
                  <a:cubicBezTo>
                    <a:pt x="166" y="0"/>
                    <a:pt x="217" y="10"/>
                    <a:pt x="250" y="12"/>
                  </a:cubicBezTo>
                  <a:cubicBezTo>
                    <a:pt x="283" y="14"/>
                    <a:pt x="318" y="14"/>
                    <a:pt x="334" y="24"/>
                  </a:cubicBezTo>
                  <a:cubicBezTo>
                    <a:pt x="350" y="34"/>
                    <a:pt x="337" y="62"/>
                    <a:pt x="346" y="72"/>
                  </a:cubicBezTo>
                  <a:cubicBezTo>
                    <a:pt x="355" y="82"/>
                    <a:pt x="371" y="81"/>
                    <a:pt x="388" y="84"/>
                  </a:cubicBezTo>
                  <a:cubicBezTo>
                    <a:pt x="405" y="87"/>
                    <a:pt x="431" y="86"/>
                    <a:pt x="448" y="90"/>
                  </a:cubicBezTo>
                  <a:cubicBezTo>
                    <a:pt x="465" y="94"/>
                    <a:pt x="494" y="107"/>
                    <a:pt x="490" y="126"/>
                  </a:cubicBezTo>
                  <a:close/>
                </a:path>
              </a:pathLst>
            </a:custGeom>
            <a:solidFill>
              <a:srgbClr val="652B5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8" name="Freeform 171"/>
            <p:cNvSpPr>
              <a:spLocks/>
            </p:cNvSpPr>
            <p:nvPr/>
          </p:nvSpPr>
          <p:spPr bwMode="auto">
            <a:xfrm>
              <a:off x="3656" y="1779"/>
              <a:ext cx="144" cy="201"/>
            </a:xfrm>
            <a:custGeom>
              <a:avLst/>
              <a:gdLst>
                <a:gd name="T0" fmla="*/ 64 w 144"/>
                <a:gd name="T1" fmla="*/ 9 h 201"/>
                <a:gd name="T2" fmla="*/ 34 w 144"/>
                <a:gd name="T3" fmla="*/ 39 h 201"/>
                <a:gd name="T4" fmla="*/ 40 w 144"/>
                <a:gd name="T5" fmla="*/ 81 h 201"/>
                <a:gd name="T6" fmla="*/ 4 w 144"/>
                <a:gd name="T7" fmla="*/ 135 h 201"/>
                <a:gd name="T8" fmla="*/ 16 w 144"/>
                <a:gd name="T9" fmla="*/ 183 h 201"/>
                <a:gd name="T10" fmla="*/ 64 w 144"/>
                <a:gd name="T11" fmla="*/ 189 h 201"/>
                <a:gd name="T12" fmla="*/ 130 w 144"/>
                <a:gd name="T13" fmla="*/ 111 h 201"/>
                <a:gd name="T14" fmla="*/ 142 w 144"/>
                <a:gd name="T15" fmla="*/ 57 h 201"/>
                <a:gd name="T16" fmla="*/ 118 w 144"/>
                <a:gd name="T17" fmla="*/ 9 h 201"/>
                <a:gd name="T18" fmla="*/ 64 w 144"/>
                <a:gd name="T19" fmla="*/ 9 h 2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201"/>
                <a:gd name="T32" fmla="*/ 144 w 144"/>
                <a:gd name="T33" fmla="*/ 201 h 2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201">
                  <a:moveTo>
                    <a:pt x="64" y="9"/>
                  </a:moveTo>
                  <a:cubicBezTo>
                    <a:pt x="50" y="14"/>
                    <a:pt x="38" y="27"/>
                    <a:pt x="34" y="39"/>
                  </a:cubicBezTo>
                  <a:cubicBezTo>
                    <a:pt x="30" y="51"/>
                    <a:pt x="45" y="65"/>
                    <a:pt x="40" y="81"/>
                  </a:cubicBezTo>
                  <a:cubicBezTo>
                    <a:pt x="35" y="97"/>
                    <a:pt x="8" y="118"/>
                    <a:pt x="4" y="135"/>
                  </a:cubicBezTo>
                  <a:cubicBezTo>
                    <a:pt x="0" y="152"/>
                    <a:pt x="6" y="174"/>
                    <a:pt x="16" y="183"/>
                  </a:cubicBezTo>
                  <a:cubicBezTo>
                    <a:pt x="26" y="192"/>
                    <a:pt x="45" y="201"/>
                    <a:pt x="64" y="189"/>
                  </a:cubicBezTo>
                  <a:cubicBezTo>
                    <a:pt x="83" y="177"/>
                    <a:pt x="117" y="133"/>
                    <a:pt x="130" y="111"/>
                  </a:cubicBezTo>
                  <a:cubicBezTo>
                    <a:pt x="143" y="89"/>
                    <a:pt x="144" y="74"/>
                    <a:pt x="142" y="57"/>
                  </a:cubicBezTo>
                  <a:cubicBezTo>
                    <a:pt x="140" y="40"/>
                    <a:pt x="130" y="18"/>
                    <a:pt x="118" y="9"/>
                  </a:cubicBezTo>
                  <a:cubicBezTo>
                    <a:pt x="106" y="0"/>
                    <a:pt x="78" y="4"/>
                    <a:pt x="64" y="9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609" name="Freeform 172"/>
            <p:cNvSpPr>
              <a:spLocks/>
            </p:cNvSpPr>
            <p:nvPr/>
          </p:nvSpPr>
          <p:spPr bwMode="auto">
            <a:xfrm>
              <a:off x="2528" y="2095"/>
              <a:ext cx="224" cy="122"/>
            </a:xfrm>
            <a:custGeom>
              <a:avLst/>
              <a:gdLst>
                <a:gd name="T0" fmla="*/ 202 w 224"/>
                <a:gd name="T1" fmla="*/ 17 h 122"/>
                <a:gd name="T2" fmla="*/ 118 w 224"/>
                <a:gd name="T3" fmla="*/ 5 h 122"/>
                <a:gd name="T4" fmla="*/ 16 w 224"/>
                <a:gd name="T5" fmla="*/ 17 h 122"/>
                <a:gd name="T6" fmla="*/ 22 w 224"/>
                <a:gd name="T7" fmla="*/ 107 h 122"/>
                <a:gd name="T8" fmla="*/ 82 w 224"/>
                <a:gd name="T9" fmla="*/ 107 h 122"/>
                <a:gd name="T10" fmla="*/ 118 w 224"/>
                <a:gd name="T11" fmla="*/ 77 h 122"/>
                <a:gd name="T12" fmla="*/ 184 w 224"/>
                <a:gd name="T13" fmla="*/ 77 h 122"/>
                <a:gd name="T14" fmla="*/ 220 w 224"/>
                <a:gd name="T15" fmla="*/ 71 h 122"/>
                <a:gd name="T16" fmla="*/ 202 w 224"/>
                <a:gd name="T17" fmla="*/ 17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4"/>
                <a:gd name="T28" fmla="*/ 0 h 122"/>
                <a:gd name="T29" fmla="*/ 224 w 224"/>
                <a:gd name="T30" fmla="*/ 122 h 1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4" h="122">
                  <a:moveTo>
                    <a:pt x="202" y="17"/>
                  </a:moveTo>
                  <a:cubicBezTo>
                    <a:pt x="185" y="6"/>
                    <a:pt x="149" y="5"/>
                    <a:pt x="118" y="5"/>
                  </a:cubicBezTo>
                  <a:cubicBezTo>
                    <a:pt x="87" y="5"/>
                    <a:pt x="32" y="0"/>
                    <a:pt x="16" y="17"/>
                  </a:cubicBezTo>
                  <a:cubicBezTo>
                    <a:pt x="0" y="34"/>
                    <a:pt x="11" y="92"/>
                    <a:pt x="22" y="107"/>
                  </a:cubicBezTo>
                  <a:cubicBezTo>
                    <a:pt x="33" y="122"/>
                    <a:pt x="66" y="112"/>
                    <a:pt x="82" y="107"/>
                  </a:cubicBezTo>
                  <a:cubicBezTo>
                    <a:pt x="98" y="102"/>
                    <a:pt x="101" y="82"/>
                    <a:pt x="118" y="77"/>
                  </a:cubicBezTo>
                  <a:cubicBezTo>
                    <a:pt x="135" y="72"/>
                    <a:pt x="167" y="78"/>
                    <a:pt x="184" y="77"/>
                  </a:cubicBezTo>
                  <a:cubicBezTo>
                    <a:pt x="201" y="76"/>
                    <a:pt x="216" y="81"/>
                    <a:pt x="220" y="71"/>
                  </a:cubicBezTo>
                  <a:cubicBezTo>
                    <a:pt x="224" y="61"/>
                    <a:pt x="219" y="28"/>
                    <a:pt x="202" y="17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610" name="Freeform 173"/>
            <p:cNvSpPr>
              <a:spLocks/>
            </p:cNvSpPr>
            <p:nvPr/>
          </p:nvSpPr>
          <p:spPr bwMode="auto">
            <a:xfrm>
              <a:off x="3595" y="2191"/>
              <a:ext cx="191" cy="150"/>
            </a:xfrm>
            <a:custGeom>
              <a:avLst/>
              <a:gdLst>
                <a:gd name="T0" fmla="*/ 161 w 191"/>
                <a:gd name="T1" fmla="*/ 11 h 150"/>
                <a:gd name="T2" fmla="*/ 83 w 191"/>
                <a:gd name="T3" fmla="*/ 17 h 150"/>
                <a:gd name="T4" fmla="*/ 71 w 191"/>
                <a:gd name="T5" fmla="*/ 59 h 150"/>
                <a:gd name="T6" fmla="*/ 11 w 191"/>
                <a:gd name="T7" fmla="*/ 89 h 150"/>
                <a:gd name="T8" fmla="*/ 17 w 191"/>
                <a:gd name="T9" fmla="*/ 125 h 150"/>
                <a:gd name="T10" fmla="*/ 113 w 191"/>
                <a:gd name="T11" fmla="*/ 143 h 150"/>
                <a:gd name="T12" fmla="*/ 179 w 191"/>
                <a:gd name="T13" fmla="*/ 83 h 150"/>
                <a:gd name="T14" fmla="*/ 161 w 191"/>
                <a:gd name="T15" fmla="*/ 11 h 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1"/>
                <a:gd name="T25" fmla="*/ 0 h 150"/>
                <a:gd name="T26" fmla="*/ 191 w 191"/>
                <a:gd name="T27" fmla="*/ 150 h 1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1" h="150">
                  <a:moveTo>
                    <a:pt x="161" y="11"/>
                  </a:moveTo>
                  <a:cubicBezTo>
                    <a:pt x="145" y="0"/>
                    <a:pt x="98" y="9"/>
                    <a:pt x="83" y="17"/>
                  </a:cubicBezTo>
                  <a:cubicBezTo>
                    <a:pt x="68" y="25"/>
                    <a:pt x="83" y="47"/>
                    <a:pt x="71" y="59"/>
                  </a:cubicBezTo>
                  <a:cubicBezTo>
                    <a:pt x="59" y="71"/>
                    <a:pt x="20" y="78"/>
                    <a:pt x="11" y="89"/>
                  </a:cubicBezTo>
                  <a:cubicBezTo>
                    <a:pt x="2" y="100"/>
                    <a:pt x="0" y="116"/>
                    <a:pt x="17" y="125"/>
                  </a:cubicBezTo>
                  <a:cubicBezTo>
                    <a:pt x="34" y="134"/>
                    <a:pt x="86" y="150"/>
                    <a:pt x="113" y="143"/>
                  </a:cubicBezTo>
                  <a:cubicBezTo>
                    <a:pt x="140" y="136"/>
                    <a:pt x="167" y="101"/>
                    <a:pt x="179" y="83"/>
                  </a:cubicBezTo>
                  <a:cubicBezTo>
                    <a:pt x="191" y="65"/>
                    <a:pt x="177" y="22"/>
                    <a:pt x="161" y="11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611" name="Freeform 174"/>
            <p:cNvSpPr>
              <a:spLocks/>
            </p:cNvSpPr>
            <p:nvPr/>
          </p:nvSpPr>
          <p:spPr bwMode="auto">
            <a:xfrm>
              <a:off x="3105" y="2444"/>
              <a:ext cx="135" cy="195"/>
            </a:xfrm>
            <a:custGeom>
              <a:avLst/>
              <a:gdLst>
                <a:gd name="T0" fmla="*/ 135 w 135"/>
                <a:gd name="T1" fmla="*/ 82 h 195"/>
                <a:gd name="T2" fmla="*/ 117 w 135"/>
                <a:gd name="T3" fmla="*/ 34 h 195"/>
                <a:gd name="T4" fmla="*/ 51 w 135"/>
                <a:gd name="T5" fmla="*/ 10 h 195"/>
                <a:gd name="T6" fmla="*/ 33 w 135"/>
                <a:gd name="T7" fmla="*/ 94 h 195"/>
                <a:gd name="T8" fmla="*/ 3 w 135"/>
                <a:gd name="T9" fmla="*/ 166 h 195"/>
                <a:gd name="T10" fmla="*/ 51 w 135"/>
                <a:gd name="T11" fmla="*/ 190 h 195"/>
                <a:gd name="T12" fmla="*/ 117 w 135"/>
                <a:gd name="T13" fmla="*/ 136 h 195"/>
                <a:gd name="T14" fmla="*/ 135 w 135"/>
                <a:gd name="T15" fmla="*/ 82 h 1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"/>
                <a:gd name="T25" fmla="*/ 0 h 195"/>
                <a:gd name="T26" fmla="*/ 135 w 135"/>
                <a:gd name="T27" fmla="*/ 195 h 1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" h="195">
                  <a:moveTo>
                    <a:pt x="135" y="82"/>
                  </a:moveTo>
                  <a:cubicBezTo>
                    <a:pt x="135" y="65"/>
                    <a:pt x="131" y="46"/>
                    <a:pt x="117" y="34"/>
                  </a:cubicBezTo>
                  <a:cubicBezTo>
                    <a:pt x="103" y="22"/>
                    <a:pt x="65" y="0"/>
                    <a:pt x="51" y="10"/>
                  </a:cubicBezTo>
                  <a:cubicBezTo>
                    <a:pt x="37" y="20"/>
                    <a:pt x="41" y="68"/>
                    <a:pt x="33" y="94"/>
                  </a:cubicBezTo>
                  <a:cubicBezTo>
                    <a:pt x="25" y="120"/>
                    <a:pt x="0" y="150"/>
                    <a:pt x="3" y="166"/>
                  </a:cubicBezTo>
                  <a:cubicBezTo>
                    <a:pt x="6" y="182"/>
                    <a:pt x="32" y="195"/>
                    <a:pt x="51" y="190"/>
                  </a:cubicBezTo>
                  <a:cubicBezTo>
                    <a:pt x="70" y="185"/>
                    <a:pt x="103" y="154"/>
                    <a:pt x="117" y="136"/>
                  </a:cubicBezTo>
                  <a:cubicBezTo>
                    <a:pt x="131" y="118"/>
                    <a:pt x="135" y="99"/>
                    <a:pt x="135" y="82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612" name="Freeform 175"/>
            <p:cNvSpPr>
              <a:spLocks/>
            </p:cNvSpPr>
            <p:nvPr/>
          </p:nvSpPr>
          <p:spPr bwMode="auto">
            <a:xfrm>
              <a:off x="3256" y="2559"/>
              <a:ext cx="75" cy="126"/>
            </a:xfrm>
            <a:custGeom>
              <a:avLst/>
              <a:gdLst>
                <a:gd name="T0" fmla="*/ 49 w 75"/>
                <a:gd name="T1" fmla="*/ 5 h 126"/>
                <a:gd name="T2" fmla="*/ 7 w 75"/>
                <a:gd name="T3" fmla="*/ 36 h 126"/>
                <a:gd name="T4" fmla="*/ 7 w 75"/>
                <a:gd name="T5" fmla="*/ 72 h 126"/>
                <a:gd name="T6" fmla="*/ 14 w 75"/>
                <a:gd name="T7" fmla="*/ 113 h 126"/>
                <a:gd name="T8" fmla="*/ 55 w 75"/>
                <a:gd name="T9" fmla="*/ 125 h 126"/>
                <a:gd name="T10" fmla="*/ 68 w 75"/>
                <a:gd name="T11" fmla="*/ 105 h 126"/>
                <a:gd name="T12" fmla="*/ 58 w 75"/>
                <a:gd name="T13" fmla="*/ 66 h 126"/>
                <a:gd name="T14" fmla="*/ 70 w 75"/>
                <a:gd name="T15" fmla="*/ 32 h 126"/>
                <a:gd name="T16" fmla="*/ 71 w 75"/>
                <a:gd name="T17" fmla="*/ 5 h 126"/>
                <a:gd name="T18" fmla="*/ 49 w 75"/>
                <a:gd name="T19" fmla="*/ 5 h 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"/>
                <a:gd name="T31" fmla="*/ 0 h 126"/>
                <a:gd name="T32" fmla="*/ 75 w 75"/>
                <a:gd name="T33" fmla="*/ 126 h 1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" h="126">
                  <a:moveTo>
                    <a:pt x="49" y="5"/>
                  </a:moveTo>
                  <a:cubicBezTo>
                    <a:pt x="38" y="10"/>
                    <a:pt x="14" y="25"/>
                    <a:pt x="7" y="36"/>
                  </a:cubicBezTo>
                  <a:cubicBezTo>
                    <a:pt x="0" y="47"/>
                    <a:pt x="6" y="59"/>
                    <a:pt x="7" y="72"/>
                  </a:cubicBezTo>
                  <a:cubicBezTo>
                    <a:pt x="8" y="85"/>
                    <a:pt x="6" y="104"/>
                    <a:pt x="14" y="113"/>
                  </a:cubicBezTo>
                  <a:cubicBezTo>
                    <a:pt x="22" y="122"/>
                    <a:pt x="46" y="126"/>
                    <a:pt x="55" y="125"/>
                  </a:cubicBezTo>
                  <a:cubicBezTo>
                    <a:pt x="64" y="124"/>
                    <a:pt x="68" y="115"/>
                    <a:pt x="68" y="105"/>
                  </a:cubicBezTo>
                  <a:cubicBezTo>
                    <a:pt x="68" y="95"/>
                    <a:pt x="58" y="78"/>
                    <a:pt x="58" y="66"/>
                  </a:cubicBezTo>
                  <a:cubicBezTo>
                    <a:pt x="58" y="54"/>
                    <a:pt x="68" y="42"/>
                    <a:pt x="70" y="32"/>
                  </a:cubicBezTo>
                  <a:cubicBezTo>
                    <a:pt x="72" y="22"/>
                    <a:pt x="75" y="10"/>
                    <a:pt x="71" y="5"/>
                  </a:cubicBezTo>
                  <a:cubicBezTo>
                    <a:pt x="67" y="0"/>
                    <a:pt x="60" y="0"/>
                    <a:pt x="49" y="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613" name="Freeform 176"/>
            <p:cNvSpPr>
              <a:spLocks/>
            </p:cNvSpPr>
            <p:nvPr/>
          </p:nvSpPr>
          <p:spPr bwMode="auto">
            <a:xfrm>
              <a:off x="2840" y="2352"/>
              <a:ext cx="64" cy="120"/>
            </a:xfrm>
            <a:custGeom>
              <a:avLst/>
              <a:gdLst>
                <a:gd name="T0" fmla="*/ 48 w 64"/>
                <a:gd name="T1" fmla="*/ 0 h 120"/>
                <a:gd name="T2" fmla="*/ 13 w 64"/>
                <a:gd name="T3" fmla="*/ 20 h 120"/>
                <a:gd name="T4" fmla="*/ 0 w 64"/>
                <a:gd name="T5" fmla="*/ 60 h 120"/>
                <a:gd name="T6" fmla="*/ 15 w 64"/>
                <a:gd name="T7" fmla="*/ 107 h 120"/>
                <a:gd name="T8" fmla="*/ 48 w 64"/>
                <a:gd name="T9" fmla="*/ 117 h 120"/>
                <a:gd name="T10" fmla="*/ 55 w 64"/>
                <a:gd name="T11" fmla="*/ 89 h 120"/>
                <a:gd name="T12" fmla="*/ 51 w 64"/>
                <a:gd name="T13" fmla="*/ 42 h 120"/>
                <a:gd name="T14" fmla="*/ 63 w 64"/>
                <a:gd name="T15" fmla="*/ 18 h 120"/>
                <a:gd name="T16" fmla="*/ 48 w 64"/>
                <a:gd name="T17" fmla="*/ 0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"/>
                <a:gd name="T28" fmla="*/ 0 h 120"/>
                <a:gd name="T29" fmla="*/ 64 w 64"/>
                <a:gd name="T30" fmla="*/ 120 h 1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" h="120">
                  <a:moveTo>
                    <a:pt x="48" y="0"/>
                  </a:moveTo>
                  <a:cubicBezTo>
                    <a:pt x="40" y="0"/>
                    <a:pt x="21" y="10"/>
                    <a:pt x="13" y="20"/>
                  </a:cubicBezTo>
                  <a:cubicBezTo>
                    <a:pt x="5" y="30"/>
                    <a:pt x="0" y="46"/>
                    <a:pt x="0" y="60"/>
                  </a:cubicBezTo>
                  <a:cubicBezTo>
                    <a:pt x="0" y="74"/>
                    <a:pt x="7" y="98"/>
                    <a:pt x="15" y="107"/>
                  </a:cubicBezTo>
                  <a:cubicBezTo>
                    <a:pt x="23" y="116"/>
                    <a:pt x="41" y="120"/>
                    <a:pt x="48" y="117"/>
                  </a:cubicBezTo>
                  <a:cubicBezTo>
                    <a:pt x="55" y="114"/>
                    <a:pt x="55" y="101"/>
                    <a:pt x="55" y="89"/>
                  </a:cubicBezTo>
                  <a:cubicBezTo>
                    <a:pt x="55" y="77"/>
                    <a:pt x="50" y="54"/>
                    <a:pt x="51" y="42"/>
                  </a:cubicBezTo>
                  <a:cubicBezTo>
                    <a:pt x="52" y="30"/>
                    <a:pt x="62" y="25"/>
                    <a:pt x="63" y="18"/>
                  </a:cubicBezTo>
                  <a:cubicBezTo>
                    <a:pt x="64" y="11"/>
                    <a:pt x="56" y="0"/>
                    <a:pt x="48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614" name="Freeform 177"/>
            <p:cNvSpPr>
              <a:spLocks/>
            </p:cNvSpPr>
            <p:nvPr/>
          </p:nvSpPr>
          <p:spPr bwMode="auto">
            <a:xfrm>
              <a:off x="2618" y="2402"/>
              <a:ext cx="176" cy="107"/>
            </a:xfrm>
            <a:custGeom>
              <a:avLst/>
              <a:gdLst>
                <a:gd name="T0" fmla="*/ 162 w 176"/>
                <a:gd name="T1" fmla="*/ 33 h 107"/>
                <a:gd name="T2" fmla="*/ 114 w 176"/>
                <a:gd name="T3" fmla="*/ 34 h 107"/>
                <a:gd name="T4" fmla="*/ 82 w 176"/>
                <a:gd name="T5" fmla="*/ 13 h 107"/>
                <a:gd name="T6" fmla="*/ 45 w 176"/>
                <a:gd name="T7" fmla="*/ 0 h 107"/>
                <a:gd name="T8" fmla="*/ 3 w 176"/>
                <a:gd name="T9" fmla="*/ 12 h 107"/>
                <a:gd name="T10" fmla="*/ 27 w 176"/>
                <a:gd name="T11" fmla="*/ 54 h 107"/>
                <a:gd name="T12" fmla="*/ 72 w 176"/>
                <a:gd name="T13" fmla="*/ 99 h 107"/>
                <a:gd name="T14" fmla="*/ 108 w 176"/>
                <a:gd name="T15" fmla="*/ 100 h 107"/>
                <a:gd name="T16" fmla="*/ 129 w 176"/>
                <a:gd name="T17" fmla="*/ 81 h 107"/>
                <a:gd name="T18" fmla="*/ 162 w 176"/>
                <a:gd name="T19" fmla="*/ 81 h 107"/>
                <a:gd name="T20" fmla="*/ 175 w 176"/>
                <a:gd name="T21" fmla="*/ 54 h 107"/>
                <a:gd name="T22" fmla="*/ 162 w 176"/>
                <a:gd name="T23" fmla="*/ 33 h 10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"/>
                <a:gd name="T37" fmla="*/ 0 h 107"/>
                <a:gd name="T38" fmla="*/ 176 w 176"/>
                <a:gd name="T39" fmla="*/ 107 h 10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" h="107">
                  <a:moveTo>
                    <a:pt x="162" y="33"/>
                  </a:moveTo>
                  <a:cubicBezTo>
                    <a:pt x="152" y="30"/>
                    <a:pt x="127" y="37"/>
                    <a:pt x="114" y="34"/>
                  </a:cubicBezTo>
                  <a:cubicBezTo>
                    <a:pt x="101" y="31"/>
                    <a:pt x="93" y="19"/>
                    <a:pt x="82" y="13"/>
                  </a:cubicBezTo>
                  <a:cubicBezTo>
                    <a:pt x="71" y="7"/>
                    <a:pt x="58" y="0"/>
                    <a:pt x="45" y="0"/>
                  </a:cubicBezTo>
                  <a:cubicBezTo>
                    <a:pt x="32" y="0"/>
                    <a:pt x="6" y="3"/>
                    <a:pt x="3" y="12"/>
                  </a:cubicBezTo>
                  <a:cubicBezTo>
                    <a:pt x="0" y="21"/>
                    <a:pt x="16" y="40"/>
                    <a:pt x="27" y="54"/>
                  </a:cubicBezTo>
                  <a:cubicBezTo>
                    <a:pt x="38" y="68"/>
                    <a:pt x="59" y="91"/>
                    <a:pt x="72" y="99"/>
                  </a:cubicBezTo>
                  <a:cubicBezTo>
                    <a:pt x="85" y="107"/>
                    <a:pt x="99" y="103"/>
                    <a:pt x="108" y="100"/>
                  </a:cubicBezTo>
                  <a:cubicBezTo>
                    <a:pt x="117" y="97"/>
                    <a:pt x="120" y="84"/>
                    <a:pt x="129" y="81"/>
                  </a:cubicBezTo>
                  <a:cubicBezTo>
                    <a:pt x="138" y="78"/>
                    <a:pt x="154" y="86"/>
                    <a:pt x="162" y="81"/>
                  </a:cubicBezTo>
                  <a:cubicBezTo>
                    <a:pt x="170" y="76"/>
                    <a:pt x="174" y="63"/>
                    <a:pt x="175" y="54"/>
                  </a:cubicBezTo>
                  <a:cubicBezTo>
                    <a:pt x="176" y="45"/>
                    <a:pt x="172" y="36"/>
                    <a:pt x="162" y="33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5" name="Group 614"/>
          <p:cNvGrpSpPr/>
          <p:nvPr/>
        </p:nvGrpSpPr>
        <p:grpSpPr>
          <a:xfrm>
            <a:off x="4493657" y="749197"/>
            <a:ext cx="4688823" cy="3011421"/>
            <a:chOff x="5646315" y="933863"/>
            <a:chExt cx="4688823" cy="3011421"/>
          </a:xfrm>
        </p:grpSpPr>
        <p:pic>
          <p:nvPicPr>
            <p:cNvPr id="616" name="Picture 6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44942">
              <a:off x="5646315" y="1068983"/>
              <a:ext cx="384499" cy="281692"/>
            </a:xfrm>
            <a:prstGeom prst="rect">
              <a:avLst/>
            </a:prstGeom>
          </p:spPr>
        </p:pic>
        <p:pic>
          <p:nvPicPr>
            <p:cNvPr id="617" name="Picture 6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3777">
              <a:off x="6435024" y="1072091"/>
              <a:ext cx="384499" cy="281692"/>
            </a:xfrm>
            <a:prstGeom prst="rect">
              <a:avLst/>
            </a:prstGeom>
          </p:spPr>
        </p:pic>
        <p:sp>
          <p:nvSpPr>
            <p:cNvPr id="618" name="Arc 617"/>
            <p:cNvSpPr/>
            <p:nvPr/>
          </p:nvSpPr>
          <p:spPr>
            <a:xfrm rot="15542981">
              <a:off x="6177255" y="1533081"/>
              <a:ext cx="1461454" cy="942263"/>
            </a:xfrm>
            <a:prstGeom prst="arc">
              <a:avLst>
                <a:gd name="adj1" fmla="val 12000194"/>
                <a:gd name="adj2" fmla="val 20658707"/>
              </a:avLst>
            </a:prstGeom>
            <a:ln w="12700">
              <a:solidFill>
                <a:schemeClr val="tx1"/>
              </a:solidFill>
              <a:headEnd type="triangl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9" name="Picture 6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21991">
              <a:off x="7518793" y="2449876"/>
              <a:ext cx="256734" cy="330087"/>
            </a:xfrm>
            <a:prstGeom prst="rect">
              <a:avLst/>
            </a:prstGeom>
          </p:spPr>
        </p:pic>
        <p:pic>
          <p:nvPicPr>
            <p:cNvPr id="620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8247787">
              <a:off x="6892488" y="3157248"/>
              <a:ext cx="247583" cy="309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21" name="Picture 6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906" y="2318016"/>
              <a:ext cx="933450" cy="1019175"/>
            </a:xfrm>
            <a:prstGeom prst="rect">
              <a:avLst/>
            </a:prstGeom>
          </p:spPr>
        </p:pic>
        <p:grpSp>
          <p:nvGrpSpPr>
            <p:cNvPr id="622" name="Group 621"/>
            <p:cNvGrpSpPr/>
            <p:nvPr/>
          </p:nvGrpSpPr>
          <p:grpSpPr>
            <a:xfrm rot="19413143">
              <a:off x="6738826" y="2577637"/>
              <a:ext cx="334978" cy="186077"/>
              <a:chOff x="179000" y="5924811"/>
              <a:chExt cx="334978" cy="214732"/>
            </a:xfrm>
          </p:grpSpPr>
          <p:sp>
            <p:nvSpPr>
              <p:cNvPr id="631" name="Oval 630"/>
              <p:cNvSpPr/>
              <p:nvPr/>
            </p:nvSpPr>
            <p:spPr>
              <a:xfrm>
                <a:off x="179000" y="5924811"/>
                <a:ext cx="334978" cy="214732"/>
              </a:xfrm>
              <a:prstGeom prst="ellipse">
                <a:avLst/>
              </a:prstGeom>
              <a:solidFill>
                <a:schemeClr val="bg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32" name="Picture 63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69528">
                <a:off x="233232" y="5947849"/>
                <a:ext cx="240431" cy="176145"/>
              </a:xfrm>
              <a:prstGeom prst="rect">
                <a:avLst/>
              </a:prstGeom>
            </p:spPr>
          </p:pic>
        </p:grpSp>
        <p:pic>
          <p:nvPicPr>
            <p:cNvPr id="623" name="Picture 6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24334">
              <a:off x="7086385" y="2812917"/>
              <a:ext cx="101032" cy="101032"/>
            </a:xfrm>
            <a:prstGeom prst="rect">
              <a:avLst/>
            </a:prstGeom>
          </p:spPr>
        </p:pic>
        <p:pic>
          <p:nvPicPr>
            <p:cNvPr id="624" name="Picture 6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45241">
              <a:off x="7773608" y="2554054"/>
              <a:ext cx="101032" cy="101032"/>
            </a:xfrm>
            <a:prstGeom prst="rect">
              <a:avLst/>
            </a:prstGeom>
          </p:spPr>
        </p:pic>
        <p:sp>
          <p:nvSpPr>
            <p:cNvPr id="625" name="TextBox 624"/>
            <p:cNvSpPr txBox="1"/>
            <p:nvPr/>
          </p:nvSpPr>
          <p:spPr>
            <a:xfrm>
              <a:off x="7090532" y="933863"/>
              <a:ext cx="3244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Environmental trigger (infection)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26" name="TextBox 625"/>
            <p:cNvSpPr txBox="1"/>
            <p:nvPr/>
          </p:nvSpPr>
          <p:spPr>
            <a:xfrm>
              <a:off x="7624107" y="2966191"/>
              <a:ext cx="1040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Dendritic cell </a:t>
              </a:r>
            </a:p>
          </p:txBody>
        </p:sp>
        <p:sp>
          <p:nvSpPr>
            <p:cNvPr id="627" name="TextBox 626"/>
            <p:cNvSpPr txBox="1"/>
            <p:nvPr/>
          </p:nvSpPr>
          <p:spPr>
            <a:xfrm>
              <a:off x="7801607" y="2346338"/>
              <a:ext cx="929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Self peptide</a:t>
              </a:r>
            </a:p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on MHC I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28" name="TextBox 627"/>
            <p:cNvSpPr txBox="1"/>
            <p:nvPr/>
          </p:nvSpPr>
          <p:spPr>
            <a:xfrm>
              <a:off x="6557276" y="3483619"/>
              <a:ext cx="9293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Self peptide</a:t>
              </a:r>
            </a:p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on MHC II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29" name="Oval 628"/>
            <p:cNvSpPr/>
            <p:nvPr/>
          </p:nvSpPr>
          <p:spPr>
            <a:xfrm>
              <a:off x="6842571" y="953164"/>
              <a:ext cx="295914" cy="343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TextBox 629"/>
            <p:cNvSpPr txBox="1"/>
            <p:nvPr/>
          </p:nvSpPr>
          <p:spPr>
            <a:xfrm>
              <a:off x="6839685" y="94511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3" name="Group 632"/>
          <p:cNvGrpSpPr/>
          <p:nvPr/>
        </p:nvGrpSpPr>
        <p:grpSpPr>
          <a:xfrm>
            <a:off x="2891950" y="2893440"/>
            <a:ext cx="4569653" cy="3527099"/>
            <a:chOff x="4044608" y="3078106"/>
            <a:chExt cx="4569653" cy="3527099"/>
          </a:xfrm>
        </p:grpSpPr>
        <p:grpSp>
          <p:nvGrpSpPr>
            <p:cNvPr id="634" name="Group 633"/>
            <p:cNvGrpSpPr/>
            <p:nvPr/>
          </p:nvGrpSpPr>
          <p:grpSpPr>
            <a:xfrm rot="16935460">
              <a:off x="6853733" y="5560872"/>
              <a:ext cx="663065" cy="337159"/>
              <a:chOff x="7890751" y="1756667"/>
              <a:chExt cx="663065" cy="337159"/>
            </a:xfrm>
            <a:effectLst/>
          </p:grpSpPr>
          <p:sp>
            <p:nvSpPr>
              <p:cNvPr id="640" name="Oval 639"/>
              <p:cNvSpPr/>
              <p:nvPr/>
            </p:nvSpPr>
            <p:spPr>
              <a:xfrm>
                <a:off x="8028038" y="1792950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/>
              <p:cNvSpPr/>
              <p:nvPr/>
            </p:nvSpPr>
            <p:spPr>
              <a:xfrm>
                <a:off x="8180438" y="1945350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/>
              <p:cNvSpPr/>
              <p:nvPr/>
            </p:nvSpPr>
            <p:spPr>
              <a:xfrm>
                <a:off x="8322052" y="2048107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/>
              <p:cNvSpPr/>
              <p:nvPr/>
            </p:nvSpPr>
            <p:spPr>
              <a:xfrm>
                <a:off x="8180438" y="1770090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/>
              <p:cNvSpPr/>
              <p:nvPr/>
            </p:nvSpPr>
            <p:spPr>
              <a:xfrm>
                <a:off x="8307672" y="1981918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/>
              <p:cNvSpPr/>
              <p:nvPr/>
            </p:nvSpPr>
            <p:spPr>
              <a:xfrm>
                <a:off x="8382734" y="1850883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/>
              <p:cNvSpPr/>
              <p:nvPr/>
            </p:nvSpPr>
            <p:spPr>
              <a:xfrm>
                <a:off x="8508097" y="1785344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/>
              <p:cNvSpPr/>
              <p:nvPr/>
            </p:nvSpPr>
            <p:spPr>
              <a:xfrm>
                <a:off x="8044997" y="1942515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/>
              <p:cNvSpPr/>
              <p:nvPr/>
            </p:nvSpPr>
            <p:spPr>
              <a:xfrm>
                <a:off x="7890751" y="1756667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9" name="Group 648"/>
              <p:cNvGrpSpPr/>
              <p:nvPr/>
            </p:nvGrpSpPr>
            <p:grpSpPr>
              <a:xfrm>
                <a:off x="8132808" y="1845012"/>
                <a:ext cx="390143" cy="215596"/>
                <a:chOff x="7997491" y="1532086"/>
                <a:chExt cx="390143" cy="215596"/>
              </a:xfrm>
            </p:grpSpPr>
            <p:sp>
              <p:nvSpPr>
                <p:cNvPr id="650" name="Oval 649"/>
                <p:cNvSpPr/>
                <p:nvPr/>
              </p:nvSpPr>
              <p:spPr>
                <a:xfrm>
                  <a:off x="8189515" y="1549563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1" name="Oval 650"/>
                <p:cNvSpPr/>
                <p:nvPr/>
              </p:nvSpPr>
              <p:spPr>
                <a:xfrm>
                  <a:off x="8341915" y="1701963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2" name="Oval 651"/>
                <p:cNvSpPr/>
                <p:nvPr/>
              </p:nvSpPr>
              <p:spPr>
                <a:xfrm>
                  <a:off x="7997491" y="1532086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35" name="Arc 634"/>
            <p:cNvSpPr/>
            <p:nvPr/>
          </p:nvSpPr>
          <p:spPr>
            <a:xfrm rot="19048559" flipH="1" flipV="1">
              <a:off x="4044608" y="3078106"/>
              <a:ext cx="3179689" cy="3527099"/>
            </a:xfrm>
            <a:prstGeom prst="arc">
              <a:avLst>
                <a:gd name="adj1" fmla="val 14124295"/>
                <a:gd name="adj2" fmla="val 15414347"/>
              </a:avLst>
            </a:prstGeom>
            <a:ln w="12700">
              <a:solidFill>
                <a:schemeClr val="tx1"/>
              </a:solidFill>
              <a:headEnd type="triangl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Oval 635"/>
            <p:cNvSpPr/>
            <p:nvPr/>
          </p:nvSpPr>
          <p:spPr>
            <a:xfrm rot="16935460">
              <a:off x="7172828" y="5295436"/>
              <a:ext cx="45719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TextBox 636"/>
            <p:cNvSpPr txBox="1"/>
            <p:nvPr/>
          </p:nvSpPr>
          <p:spPr>
            <a:xfrm>
              <a:off x="7373921" y="5278985"/>
              <a:ext cx="12403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Release of </a:t>
              </a:r>
            </a:p>
            <a:p>
              <a:r>
                <a:rPr lang="en-US" sz="1200" dirty="0" smtClean="0"/>
                <a:t>proinflammatory</a:t>
              </a:r>
              <a:endParaRPr lang="en-US" sz="1200" dirty="0"/>
            </a:p>
            <a:p>
              <a:r>
                <a:rPr lang="en-US" sz="1200" dirty="0" smtClean="0"/>
                <a:t>cytokines</a:t>
              </a:r>
              <a:endParaRPr lang="en-US" sz="1200" dirty="0"/>
            </a:p>
          </p:txBody>
        </p:sp>
        <p:sp>
          <p:nvSpPr>
            <p:cNvPr id="638" name="Oval 637"/>
            <p:cNvSpPr/>
            <p:nvPr/>
          </p:nvSpPr>
          <p:spPr>
            <a:xfrm>
              <a:off x="6771412" y="5299750"/>
              <a:ext cx="295914" cy="343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TextBox 638"/>
            <p:cNvSpPr txBox="1"/>
            <p:nvPr/>
          </p:nvSpPr>
          <p:spPr>
            <a:xfrm>
              <a:off x="6768526" y="526604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6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53" name="Group 652"/>
          <p:cNvGrpSpPr/>
          <p:nvPr/>
        </p:nvGrpSpPr>
        <p:grpSpPr>
          <a:xfrm>
            <a:off x="5295826" y="3828333"/>
            <a:ext cx="1220366" cy="375571"/>
            <a:chOff x="6448484" y="4012999"/>
            <a:chExt cx="1220366" cy="375571"/>
          </a:xfrm>
        </p:grpSpPr>
        <p:sp>
          <p:nvSpPr>
            <p:cNvPr id="654" name="TextBox 653"/>
            <p:cNvSpPr txBox="1"/>
            <p:nvPr/>
          </p:nvSpPr>
          <p:spPr>
            <a:xfrm>
              <a:off x="6704355" y="4069578"/>
              <a:ext cx="9644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Tissue injury</a:t>
              </a:r>
              <a:endParaRPr lang="en-US" sz="1200" dirty="0"/>
            </a:p>
          </p:txBody>
        </p:sp>
        <p:sp>
          <p:nvSpPr>
            <p:cNvPr id="655" name="Oval 654"/>
            <p:cNvSpPr/>
            <p:nvPr/>
          </p:nvSpPr>
          <p:spPr>
            <a:xfrm>
              <a:off x="6451370" y="4044714"/>
              <a:ext cx="295914" cy="343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TextBox 655"/>
            <p:cNvSpPr txBox="1"/>
            <p:nvPr/>
          </p:nvSpPr>
          <p:spPr>
            <a:xfrm>
              <a:off x="6448484" y="401299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7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57" name="Group 656"/>
          <p:cNvGrpSpPr/>
          <p:nvPr/>
        </p:nvGrpSpPr>
        <p:grpSpPr>
          <a:xfrm>
            <a:off x="1318524" y="3263157"/>
            <a:ext cx="4004985" cy="3036493"/>
            <a:chOff x="2471182" y="3447823"/>
            <a:chExt cx="4004985" cy="3036493"/>
          </a:xfrm>
        </p:grpSpPr>
        <p:grpSp>
          <p:nvGrpSpPr>
            <p:cNvPr id="658" name="Group 657"/>
            <p:cNvGrpSpPr/>
            <p:nvPr/>
          </p:nvGrpSpPr>
          <p:grpSpPr>
            <a:xfrm>
              <a:off x="2471182" y="3447823"/>
              <a:ext cx="4004985" cy="3031875"/>
              <a:chOff x="2471182" y="3447823"/>
              <a:chExt cx="4004985" cy="3031875"/>
            </a:xfrm>
          </p:grpSpPr>
          <p:sp>
            <p:nvSpPr>
              <p:cNvPr id="672" name="Arc 671"/>
              <p:cNvSpPr/>
              <p:nvPr/>
            </p:nvSpPr>
            <p:spPr>
              <a:xfrm rot="4443998" flipH="1" flipV="1">
                <a:off x="3776125" y="3352845"/>
                <a:ext cx="2605064" cy="2795020"/>
              </a:xfrm>
              <a:prstGeom prst="arc">
                <a:avLst>
                  <a:gd name="adj1" fmla="val 12295786"/>
                  <a:gd name="adj2" fmla="val 17991477"/>
                </a:avLst>
              </a:prstGeom>
              <a:ln w="12700">
                <a:solidFill>
                  <a:schemeClr val="tx1"/>
                </a:solidFill>
                <a:headEnd type="triangle" w="lg" len="lg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TextBox 672"/>
              <p:cNvSpPr txBox="1"/>
              <p:nvPr/>
            </p:nvSpPr>
            <p:spPr>
              <a:xfrm>
                <a:off x="2811193" y="5833367"/>
                <a:ext cx="14081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Influx of activated</a:t>
                </a:r>
              </a:p>
              <a:p>
                <a:pPr algn="ctr"/>
                <a:r>
                  <a:rPr lang="en-US" sz="1200" dirty="0" smtClean="0"/>
                  <a:t>cross-reactive T cell</a:t>
                </a:r>
              </a:p>
              <a:p>
                <a:pPr algn="ctr"/>
                <a:r>
                  <a:rPr lang="en-US" sz="1200" dirty="0" smtClean="0"/>
                  <a:t>into the tissue</a:t>
                </a:r>
                <a:endParaRPr lang="en-US" sz="1200" dirty="0"/>
              </a:p>
            </p:txBody>
          </p:sp>
          <p:sp>
            <p:nvSpPr>
              <p:cNvPr id="674" name="Oval 673"/>
              <p:cNvSpPr/>
              <p:nvPr/>
            </p:nvSpPr>
            <p:spPr>
              <a:xfrm>
                <a:off x="2474068" y="5858171"/>
                <a:ext cx="295914" cy="3438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TextBox 674"/>
              <p:cNvSpPr txBox="1"/>
              <p:nvPr/>
            </p:nvSpPr>
            <p:spPr>
              <a:xfrm>
                <a:off x="2471182" y="5826456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59" name="Group 658"/>
            <p:cNvGrpSpPr/>
            <p:nvPr/>
          </p:nvGrpSpPr>
          <p:grpSpPr>
            <a:xfrm>
              <a:off x="4710202" y="5366495"/>
              <a:ext cx="1296560" cy="1117821"/>
              <a:chOff x="4710202" y="5366495"/>
              <a:chExt cx="1296560" cy="1117821"/>
            </a:xfrm>
          </p:grpSpPr>
          <p:grpSp>
            <p:nvGrpSpPr>
              <p:cNvPr id="660" name="Group 659"/>
              <p:cNvGrpSpPr/>
              <p:nvPr/>
            </p:nvGrpSpPr>
            <p:grpSpPr>
              <a:xfrm rot="11369042">
                <a:off x="5501476" y="5956306"/>
                <a:ext cx="505286" cy="203981"/>
                <a:chOff x="4515223" y="2806803"/>
                <a:chExt cx="505286" cy="203981"/>
              </a:xfrm>
            </p:grpSpPr>
            <p:grpSp>
              <p:nvGrpSpPr>
                <p:cNvPr id="666" name="Group 665"/>
                <p:cNvGrpSpPr/>
                <p:nvPr/>
              </p:nvGrpSpPr>
              <p:grpSpPr>
                <a:xfrm>
                  <a:off x="4515223" y="2806803"/>
                  <a:ext cx="505286" cy="78230"/>
                  <a:chOff x="4589980" y="2300303"/>
                  <a:chExt cx="505286" cy="78230"/>
                </a:xfrm>
              </p:grpSpPr>
              <p:cxnSp>
                <p:nvCxnSpPr>
                  <p:cNvPr id="670" name="Straight Connector 669"/>
                  <p:cNvCxnSpPr/>
                  <p:nvPr/>
                </p:nvCxnSpPr>
                <p:spPr>
                  <a:xfrm flipH="1" flipV="1">
                    <a:off x="4676510" y="2374446"/>
                    <a:ext cx="418756" cy="40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1" name="Freeform 670"/>
                  <p:cNvSpPr/>
                  <p:nvPr/>
                </p:nvSpPr>
                <p:spPr>
                  <a:xfrm>
                    <a:off x="4589980" y="2300303"/>
                    <a:ext cx="89899" cy="76712"/>
                  </a:xfrm>
                  <a:custGeom>
                    <a:avLst/>
                    <a:gdLst>
                      <a:gd name="connsiteX0" fmla="*/ 89899 w 89899"/>
                      <a:gd name="connsiteY0" fmla="*/ 76712 h 76712"/>
                      <a:gd name="connsiteX1" fmla="*/ 82193 w 89899"/>
                      <a:gd name="connsiteY1" fmla="*/ 25341 h 76712"/>
                      <a:gd name="connsiteX2" fmla="*/ 46233 w 89899"/>
                      <a:gd name="connsiteY2" fmla="*/ 2224 h 76712"/>
                      <a:gd name="connsiteX3" fmla="*/ 0 w 89899"/>
                      <a:gd name="connsiteY3" fmla="*/ 2224 h 7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899" h="76712">
                        <a:moveTo>
                          <a:pt x="89899" y="76712"/>
                        </a:moveTo>
                        <a:cubicBezTo>
                          <a:pt x="89685" y="57234"/>
                          <a:pt x="89471" y="37756"/>
                          <a:pt x="82193" y="25341"/>
                        </a:cubicBezTo>
                        <a:cubicBezTo>
                          <a:pt x="74915" y="12926"/>
                          <a:pt x="59932" y="6077"/>
                          <a:pt x="46233" y="2224"/>
                        </a:cubicBezTo>
                        <a:cubicBezTo>
                          <a:pt x="32534" y="-1629"/>
                          <a:pt x="16267" y="297"/>
                          <a:pt x="0" y="2224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67" name="Group 666"/>
                <p:cNvGrpSpPr/>
                <p:nvPr/>
              </p:nvGrpSpPr>
              <p:grpSpPr>
                <a:xfrm flipV="1">
                  <a:off x="4515223" y="2932554"/>
                  <a:ext cx="505286" cy="78230"/>
                  <a:chOff x="4589980" y="2300303"/>
                  <a:chExt cx="505286" cy="78230"/>
                </a:xfrm>
              </p:grpSpPr>
              <p:cxnSp>
                <p:nvCxnSpPr>
                  <p:cNvPr id="668" name="Straight Connector 667"/>
                  <p:cNvCxnSpPr/>
                  <p:nvPr/>
                </p:nvCxnSpPr>
                <p:spPr>
                  <a:xfrm flipH="1" flipV="1">
                    <a:off x="4676510" y="2374446"/>
                    <a:ext cx="418756" cy="40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9" name="Freeform 668"/>
                  <p:cNvSpPr/>
                  <p:nvPr/>
                </p:nvSpPr>
                <p:spPr>
                  <a:xfrm>
                    <a:off x="4589980" y="2300303"/>
                    <a:ext cx="89899" cy="76712"/>
                  </a:xfrm>
                  <a:custGeom>
                    <a:avLst/>
                    <a:gdLst>
                      <a:gd name="connsiteX0" fmla="*/ 89899 w 89899"/>
                      <a:gd name="connsiteY0" fmla="*/ 76712 h 76712"/>
                      <a:gd name="connsiteX1" fmla="*/ 82193 w 89899"/>
                      <a:gd name="connsiteY1" fmla="*/ 25341 h 76712"/>
                      <a:gd name="connsiteX2" fmla="*/ 46233 w 89899"/>
                      <a:gd name="connsiteY2" fmla="*/ 2224 h 76712"/>
                      <a:gd name="connsiteX3" fmla="*/ 0 w 89899"/>
                      <a:gd name="connsiteY3" fmla="*/ 2224 h 7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899" h="76712">
                        <a:moveTo>
                          <a:pt x="89899" y="76712"/>
                        </a:moveTo>
                        <a:cubicBezTo>
                          <a:pt x="89685" y="57234"/>
                          <a:pt x="89471" y="37756"/>
                          <a:pt x="82193" y="25341"/>
                        </a:cubicBezTo>
                        <a:cubicBezTo>
                          <a:pt x="74915" y="12926"/>
                          <a:pt x="59932" y="6077"/>
                          <a:pt x="46233" y="2224"/>
                        </a:cubicBezTo>
                        <a:cubicBezTo>
                          <a:pt x="32534" y="-1629"/>
                          <a:pt x="16267" y="297"/>
                          <a:pt x="0" y="2224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pic>
            <p:nvPicPr>
              <p:cNvPr id="661" name="Picture 66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81606">
                <a:off x="4646858" y="5429839"/>
                <a:ext cx="1117821" cy="991134"/>
              </a:xfrm>
              <a:prstGeom prst="rect">
                <a:avLst/>
              </a:prstGeom>
            </p:spPr>
          </p:pic>
          <p:grpSp>
            <p:nvGrpSpPr>
              <p:cNvPr id="662" name="Group 661"/>
              <p:cNvGrpSpPr/>
              <p:nvPr/>
            </p:nvGrpSpPr>
            <p:grpSpPr>
              <a:xfrm>
                <a:off x="4929604" y="5621772"/>
                <a:ext cx="682879" cy="546736"/>
                <a:chOff x="-1791751" y="2476962"/>
                <a:chExt cx="682879" cy="546736"/>
              </a:xfrm>
            </p:grpSpPr>
            <p:sp>
              <p:nvSpPr>
                <p:cNvPr id="663" name="TextBox 662"/>
                <p:cNvSpPr txBox="1"/>
                <p:nvPr/>
              </p:nvSpPr>
              <p:spPr>
                <a:xfrm>
                  <a:off x="-1710511" y="2476962"/>
                  <a:ext cx="5204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Cross</a:t>
                  </a:r>
                </a:p>
              </p:txBody>
            </p:sp>
            <p:sp>
              <p:nvSpPr>
                <p:cNvPr id="664" name="TextBox 663"/>
                <p:cNvSpPr txBox="1"/>
                <p:nvPr/>
              </p:nvSpPr>
              <p:spPr>
                <a:xfrm>
                  <a:off x="-1791751" y="2606728"/>
                  <a:ext cx="68287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reactive</a:t>
                  </a:r>
                </a:p>
              </p:txBody>
            </p:sp>
            <p:sp>
              <p:nvSpPr>
                <p:cNvPr id="665" name="TextBox 664"/>
                <p:cNvSpPr txBox="1"/>
                <p:nvPr/>
              </p:nvSpPr>
              <p:spPr>
                <a:xfrm>
                  <a:off x="-1704548" y="2746699"/>
                  <a:ext cx="50847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T cell</a:t>
                  </a:r>
                  <a:endPara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676" name="Group 675"/>
          <p:cNvGrpSpPr/>
          <p:nvPr/>
        </p:nvGrpSpPr>
        <p:grpSpPr>
          <a:xfrm>
            <a:off x="4006615" y="5314435"/>
            <a:ext cx="3242370" cy="1373477"/>
            <a:chOff x="5159273" y="5499101"/>
            <a:chExt cx="3242370" cy="1373477"/>
          </a:xfrm>
        </p:grpSpPr>
        <p:grpSp>
          <p:nvGrpSpPr>
            <p:cNvPr id="677" name="Group 676"/>
            <p:cNvGrpSpPr/>
            <p:nvPr/>
          </p:nvGrpSpPr>
          <p:grpSpPr>
            <a:xfrm rot="14687728">
              <a:off x="6040540" y="5976257"/>
              <a:ext cx="263877" cy="314349"/>
              <a:chOff x="8058884" y="5671777"/>
              <a:chExt cx="263877" cy="314349"/>
            </a:xfrm>
          </p:grpSpPr>
          <p:pic>
            <p:nvPicPr>
              <p:cNvPr id="686" name="Picture 10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2334813">
                <a:off x="8058884" y="5700179"/>
                <a:ext cx="229078" cy="2859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87" name="Picture 68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84482">
                <a:off x="8221729" y="5671777"/>
                <a:ext cx="101032" cy="101032"/>
              </a:xfrm>
              <a:prstGeom prst="rect">
                <a:avLst/>
              </a:prstGeom>
            </p:spPr>
          </p:pic>
        </p:grpSp>
        <p:pic>
          <p:nvPicPr>
            <p:cNvPr id="678" name="Picture 67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05839">
              <a:off x="6275316" y="5770868"/>
              <a:ext cx="960947" cy="1001665"/>
            </a:xfrm>
            <a:prstGeom prst="rect">
              <a:avLst/>
            </a:prstGeom>
          </p:spPr>
        </p:pic>
        <p:pic>
          <p:nvPicPr>
            <p:cNvPr id="679" name="Picture 6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54003">
              <a:off x="7181064" y="6380213"/>
              <a:ext cx="256734" cy="330087"/>
            </a:xfrm>
            <a:prstGeom prst="rect">
              <a:avLst/>
            </a:prstGeom>
          </p:spPr>
        </p:pic>
        <p:pic>
          <p:nvPicPr>
            <p:cNvPr id="680" name="Picture 67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94957">
              <a:off x="7430396" y="6546387"/>
              <a:ext cx="101032" cy="101032"/>
            </a:xfrm>
            <a:prstGeom prst="rect">
              <a:avLst/>
            </a:prstGeom>
          </p:spPr>
        </p:pic>
        <p:sp>
          <p:nvSpPr>
            <p:cNvPr id="681" name="TextBox 680"/>
            <p:cNvSpPr txBox="1"/>
            <p:nvPr/>
          </p:nvSpPr>
          <p:spPr>
            <a:xfrm>
              <a:off x="5202280" y="6410913"/>
              <a:ext cx="1423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Macrophage</a:t>
              </a:r>
            </a:p>
            <a:p>
              <a:pPr algn="ctr"/>
              <a:r>
                <a:rPr lang="en-US" sz="1200" dirty="0" smtClean="0"/>
                <a:t>activation </a:t>
              </a:r>
            </a:p>
          </p:txBody>
        </p:sp>
        <p:sp>
          <p:nvSpPr>
            <p:cNvPr id="682" name="Oval 681"/>
            <p:cNvSpPr/>
            <p:nvPr/>
          </p:nvSpPr>
          <p:spPr>
            <a:xfrm>
              <a:off x="5162159" y="6474457"/>
              <a:ext cx="295914" cy="343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TextBox 682"/>
            <p:cNvSpPr txBox="1"/>
            <p:nvPr/>
          </p:nvSpPr>
          <p:spPr>
            <a:xfrm>
              <a:off x="5159273" y="646640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84" name="TextBox 683"/>
            <p:cNvSpPr txBox="1"/>
            <p:nvPr/>
          </p:nvSpPr>
          <p:spPr>
            <a:xfrm>
              <a:off x="7472286" y="6367171"/>
              <a:ext cx="929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Self peptide</a:t>
              </a:r>
            </a:p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on MHC I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5" name="TextBox 684"/>
            <p:cNvSpPr txBox="1"/>
            <p:nvPr/>
          </p:nvSpPr>
          <p:spPr>
            <a:xfrm>
              <a:off x="5731405" y="5499101"/>
              <a:ext cx="9293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Self peptide</a:t>
              </a:r>
            </a:p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on MHC II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88" name="Group 687"/>
          <p:cNvGrpSpPr/>
          <p:nvPr/>
        </p:nvGrpSpPr>
        <p:grpSpPr>
          <a:xfrm>
            <a:off x="135791" y="3670312"/>
            <a:ext cx="2872210" cy="1864374"/>
            <a:chOff x="1288449" y="3854978"/>
            <a:chExt cx="2872210" cy="1864374"/>
          </a:xfrm>
        </p:grpSpPr>
        <p:sp>
          <p:nvSpPr>
            <p:cNvPr id="689" name="TextBox 688"/>
            <p:cNvSpPr txBox="1"/>
            <p:nvPr/>
          </p:nvSpPr>
          <p:spPr>
            <a:xfrm>
              <a:off x="1529664" y="5257687"/>
              <a:ext cx="1424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Cross-reactive T cell</a:t>
              </a:r>
            </a:p>
            <a:p>
              <a:pPr algn="ctr"/>
              <a:r>
                <a:rPr lang="en-US" sz="1200" dirty="0" smtClean="0"/>
                <a:t>activation</a:t>
              </a:r>
              <a:endParaRPr lang="en-US" sz="1200" dirty="0"/>
            </a:p>
          </p:txBody>
        </p:sp>
        <p:sp>
          <p:nvSpPr>
            <p:cNvPr id="690" name="Oval 689"/>
            <p:cNvSpPr/>
            <p:nvPr/>
          </p:nvSpPr>
          <p:spPr>
            <a:xfrm>
              <a:off x="1288449" y="5240392"/>
              <a:ext cx="295914" cy="343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TextBox 690"/>
            <p:cNvSpPr txBox="1"/>
            <p:nvPr/>
          </p:nvSpPr>
          <p:spPr>
            <a:xfrm>
              <a:off x="1298392" y="520668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692" name="Group 691"/>
            <p:cNvGrpSpPr/>
            <p:nvPr/>
          </p:nvGrpSpPr>
          <p:grpSpPr>
            <a:xfrm>
              <a:off x="3035251" y="3854978"/>
              <a:ext cx="1125408" cy="724538"/>
              <a:chOff x="4831357" y="2628296"/>
              <a:chExt cx="1125408" cy="724538"/>
            </a:xfrm>
          </p:grpSpPr>
          <p:pic>
            <p:nvPicPr>
              <p:cNvPr id="699" name="Picture 69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999835">
                <a:off x="5086600" y="2987078"/>
                <a:ext cx="160278" cy="380028"/>
              </a:xfrm>
              <a:prstGeom prst="rect">
                <a:avLst/>
              </a:prstGeom>
            </p:spPr>
          </p:pic>
          <p:grpSp>
            <p:nvGrpSpPr>
              <p:cNvPr id="700" name="Group 699"/>
              <p:cNvGrpSpPr/>
              <p:nvPr/>
            </p:nvGrpSpPr>
            <p:grpSpPr>
              <a:xfrm rot="851767">
                <a:off x="4831357" y="2801944"/>
                <a:ext cx="505286" cy="203981"/>
                <a:chOff x="4515223" y="2806803"/>
                <a:chExt cx="505286" cy="203981"/>
              </a:xfrm>
            </p:grpSpPr>
            <p:grpSp>
              <p:nvGrpSpPr>
                <p:cNvPr id="702" name="Group 701"/>
                <p:cNvGrpSpPr/>
                <p:nvPr/>
              </p:nvGrpSpPr>
              <p:grpSpPr>
                <a:xfrm>
                  <a:off x="4515223" y="2806803"/>
                  <a:ext cx="505286" cy="78230"/>
                  <a:chOff x="4589980" y="2300303"/>
                  <a:chExt cx="505286" cy="78230"/>
                </a:xfrm>
              </p:grpSpPr>
              <p:cxnSp>
                <p:nvCxnSpPr>
                  <p:cNvPr id="706" name="Straight Connector 705"/>
                  <p:cNvCxnSpPr/>
                  <p:nvPr/>
                </p:nvCxnSpPr>
                <p:spPr>
                  <a:xfrm flipH="1" flipV="1">
                    <a:off x="4676510" y="2374446"/>
                    <a:ext cx="418756" cy="40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7" name="Freeform 706"/>
                  <p:cNvSpPr/>
                  <p:nvPr/>
                </p:nvSpPr>
                <p:spPr>
                  <a:xfrm>
                    <a:off x="4589980" y="2300303"/>
                    <a:ext cx="89899" cy="76712"/>
                  </a:xfrm>
                  <a:custGeom>
                    <a:avLst/>
                    <a:gdLst>
                      <a:gd name="connsiteX0" fmla="*/ 89899 w 89899"/>
                      <a:gd name="connsiteY0" fmla="*/ 76712 h 76712"/>
                      <a:gd name="connsiteX1" fmla="*/ 82193 w 89899"/>
                      <a:gd name="connsiteY1" fmla="*/ 25341 h 76712"/>
                      <a:gd name="connsiteX2" fmla="*/ 46233 w 89899"/>
                      <a:gd name="connsiteY2" fmla="*/ 2224 h 76712"/>
                      <a:gd name="connsiteX3" fmla="*/ 0 w 89899"/>
                      <a:gd name="connsiteY3" fmla="*/ 2224 h 7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899" h="76712">
                        <a:moveTo>
                          <a:pt x="89899" y="76712"/>
                        </a:moveTo>
                        <a:cubicBezTo>
                          <a:pt x="89685" y="57234"/>
                          <a:pt x="89471" y="37756"/>
                          <a:pt x="82193" y="25341"/>
                        </a:cubicBezTo>
                        <a:cubicBezTo>
                          <a:pt x="74915" y="12926"/>
                          <a:pt x="59932" y="6077"/>
                          <a:pt x="46233" y="2224"/>
                        </a:cubicBezTo>
                        <a:cubicBezTo>
                          <a:pt x="32534" y="-1629"/>
                          <a:pt x="16267" y="297"/>
                          <a:pt x="0" y="2224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703" name="Group 702"/>
                <p:cNvGrpSpPr/>
                <p:nvPr/>
              </p:nvGrpSpPr>
              <p:grpSpPr>
                <a:xfrm flipV="1">
                  <a:off x="4515223" y="2932554"/>
                  <a:ext cx="505286" cy="78230"/>
                  <a:chOff x="4589980" y="2300303"/>
                  <a:chExt cx="505286" cy="78230"/>
                </a:xfrm>
              </p:grpSpPr>
              <p:cxnSp>
                <p:nvCxnSpPr>
                  <p:cNvPr id="704" name="Straight Connector 703"/>
                  <p:cNvCxnSpPr/>
                  <p:nvPr/>
                </p:nvCxnSpPr>
                <p:spPr>
                  <a:xfrm flipH="1" flipV="1">
                    <a:off x="4676510" y="2374446"/>
                    <a:ext cx="418756" cy="40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5" name="Freeform 704"/>
                  <p:cNvSpPr/>
                  <p:nvPr/>
                </p:nvSpPr>
                <p:spPr>
                  <a:xfrm>
                    <a:off x="4589980" y="2300303"/>
                    <a:ext cx="89899" cy="76712"/>
                  </a:xfrm>
                  <a:custGeom>
                    <a:avLst/>
                    <a:gdLst>
                      <a:gd name="connsiteX0" fmla="*/ 89899 w 89899"/>
                      <a:gd name="connsiteY0" fmla="*/ 76712 h 76712"/>
                      <a:gd name="connsiteX1" fmla="*/ 82193 w 89899"/>
                      <a:gd name="connsiteY1" fmla="*/ 25341 h 76712"/>
                      <a:gd name="connsiteX2" fmla="*/ 46233 w 89899"/>
                      <a:gd name="connsiteY2" fmla="*/ 2224 h 76712"/>
                      <a:gd name="connsiteX3" fmla="*/ 0 w 89899"/>
                      <a:gd name="connsiteY3" fmla="*/ 2224 h 7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899" h="76712">
                        <a:moveTo>
                          <a:pt x="89899" y="76712"/>
                        </a:moveTo>
                        <a:cubicBezTo>
                          <a:pt x="89685" y="57234"/>
                          <a:pt x="89471" y="37756"/>
                          <a:pt x="82193" y="25341"/>
                        </a:cubicBezTo>
                        <a:cubicBezTo>
                          <a:pt x="74915" y="12926"/>
                          <a:pt x="59932" y="6077"/>
                          <a:pt x="46233" y="2224"/>
                        </a:cubicBezTo>
                        <a:cubicBezTo>
                          <a:pt x="32534" y="-1629"/>
                          <a:pt x="16267" y="297"/>
                          <a:pt x="0" y="2224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</p:grpSp>
          <p:pic>
            <p:nvPicPr>
              <p:cNvPr id="701" name="Picture 700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174079">
                <a:off x="5239959" y="2636028"/>
                <a:ext cx="724538" cy="709074"/>
              </a:xfrm>
              <a:prstGeom prst="rect">
                <a:avLst/>
              </a:prstGeom>
            </p:spPr>
          </p:pic>
        </p:grpSp>
        <p:grpSp>
          <p:nvGrpSpPr>
            <p:cNvPr id="693" name="Group 692"/>
            <p:cNvGrpSpPr/>
            <p:nvPr/>
          </p:nvGrpSpPr>
          <p:grpSpPr>
            <a:xfrm>
              <a:off x="3464042" y="3949835"/>
              <a:ext cx="682879" cy="546736"/>
              <a:chOff x="-1791751" y="2476962"/>
              <a:chExt cx="682879" cy="546736"/>
            </a:xfrm>
          </p:grpSpPr>
          <p:sp>
            <p:nvSpPr>
              <p:cNvPr id="696" name="TextBox 695"/>
              <p:cNvSpPr txBox="1"/>
              <p:nvPr/>
            </p:nvSpPr>
            <p:spPr>
              <a:xfrm>
                <a:off x="-1710511" y="2476962"/>
                <a:ext cx="5204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Cross</a:t>
                </a:r>
              </a:p>
            </p:txBody>
          </p:sp>
          <p:sp>
            <p:nvSpPr>
              <p:cNvPr id="697" name="TextBox 696"/>
              <p:cNvSpPr txBox="1"/>
              <p:nvPr/>
            </p:nvSpPr>
            <p:spPr>
              <a:xfrm>
                <a:off x="-1791751" y="2606728"/>
                <a:ext cx="6828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reactive</a:t>
                </a:r>
              </a:p>
            </p:txBody>
          </p:sp>
          <p:sp>
            <p:nvSpPr>
              <p:cNvPr id="698" name="TextBox 697"/>
              <p:cNvSpPr txBox="1"/>
              <p:nvPr/>
            </p:nvSpPr>
            <p:spPr>
              <a:xfrm>
                <a:off x="-1704548" y="2746699"/>
                <a:ext cx="5084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 cell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694" name="TextBox 693"/>
            <p:cNvSpPr txBox="1"/>
            <p:nvPr/>
          </p:nvSpPr>
          <p:spPr>
            <a:xfrm>
              <a:off x="3152991" y="3859101"/>
              <a:ext cx="42197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TCR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95" name="TextBox 694"/>
            <p:cNvSpPr txBox="1"/>
            <p:nvPr/>
          </p:nvSpPr>
          <p:spPr>
            <a:xfrm>
              <a:off x="3212744" y="4543408"/>
              <a:ext cx="51738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CD28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08" name="Group 707"/>
          <p:cNvGrpSpPr/>
          <p:nvPr/>
        </p:nvGrpSpPr>
        <p:grpSpPr>
          <a:xfrm>
            <a:off x="510078" y="2221739"/>
            <a:ext cx="7459695" cy="3976028"/>
            <a:chOff x="1662736" y="2406405"/>
            <a:chExt cx="7459695" cy="3976028"/>
          </a:xfrm>
        </p:grpSpPr>
        <p:grpSp>
          <p:nvGrpSpPr>
            <p:cNvPr id="709" name="Group 708"/>
            <p:cNvGrpSpPr/>
            <p:nvPr/>
          </p:nvGrpSpPr>
          <p:grpSpPr>
            <a:xfrm>
              <a:off x="2926305" y="3483619"/>
              <a:ext cx="1324401" cy="449526"/>
              <a:chOff x="2926305" y="3483619"/>
              <a:chExt cx="1324401" cy="449526"/>
            </a:xfrm>
          </p:grpSpPr>
          <p:sp>
            <p:nvSpPr>
              <p:cNvPr id="731" name="TextBox 730"/>
              <p:cNvSpPr txBox="1"/>
              <p:nvPr/>
            </p:nvSpPr>
            <p:spPr>
              <a:xfrm>
                <a:off x="2926305" y="3483619"/>
                <a:ext cx="13244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Microbial peptide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32" name="TextBox 731"/>
              <p:cNvSpPr txBox="1"/>
              <p:nvPr/>
            </p:nvSpPr>
            <p:spPr>
              <a:xfrm>
                <a:off x="2975553" y="3650559"/>
                <a:ext cx="8034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on MHC II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grpSp>
            <p:nvGrpSpPr>
              <p:cNvPr id="733" name="Group 732"/>
              <p:cNvGrpSpPr/>
              <p:nvPr/>
            </p:nvGrpSpPr>
            <p:grpSpPr>
              <a:xfrm>
                <a:off x="3047384" y="3699184"/>
                <a:ext cx="972460" cy="233961"/>
                <a:chOff x="1127080" y="1556101"/>
                <a:chExt cx="972460" cy="233961"/>
              </a:xfrm>
            </p:grpSpPr>
            <p:cxnSp>
              <p:nvCxnSpPr>
                <p:cNvPr id="734" name="Straight Connector 733"/>
                <p:cNvCxnSpPr/>
                <p:nvPr/>
              </p:nvCxnSpPr>
              <p:spPr>
                <a:xfrm flipH="1">
                  <a:off x="1127080" y="1556101"/>
                  <a:ext cx="972460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5" name="Straight Connector 734"/>
                <p:cNvCxnSpPr/>
                <p:nvPr/>
              </p:nvCxnSpPr>
              <p:spPr>
                <a:xfrm flipV="1">
                  <a:off x="1127080" y="1556101"/>
                  <a:ext cx="0" cy="233961"/>
                </a:xfrm>
                <a:prstGeom prst="line">
                  <a:avLst/>
                </a:prstGeom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10" name="Group 709"/>
            <p:cNvGrpSpPr/>
            <p:nvPr/>
          </p:nvGrpSpPr>
          <p:grpSpPr>
            <a:xfrm>
              <a:off x="1662736" y="2406405"/>
              <a:ext cx="7459695" cy="3976028"/>
              <a:chOff x="1662736" y="2406405"/>
              <a:chExt cx="7459695" cy="3976028"/>
            </a:xfrm>
          </p:grpSpPr>
          <p:grpSp>
            <p:nvGrpSpPr>
              <p:cNvPr id="711" name="Group 710"/>
              <p:cNvGrpSpPr/>
              <p:nvPr/>
            </p:nvGrpSpPr>
            <p:grpSpPr>
              <a:xfrm>
                <a:off x="2082718" y="2406405"/>
                <a:ext cx="7039713" cy="3976028"/>
                <a:chOff x="2082718" y="2406405"/>
                <a:chExt cx="7039713" cy="3976028"/>
              </a:xfrm>
            </p:grpSpPr>
            <p:sp>
              <p:nvSpPr>
                <p:cNvPr id="727" name="Arc 726"/>
                <p:cNvSpPr/>
                <p:nvPr/>
              </p:nvSpPr>
              <p:spPr>
                <a:xfrm>
                  <a:off x="2082718" y="2855334"/>
                  <a:ext cx="7039713" cy="3527099"/>
                </a:xfrm>
                <a:prstGeom prst="arc">
                  <a:avLst>
                    <a:gd name="adj1" fmla="val 11870164"/>
                    <a:gd name="adj2" fmla="val 17991477"/>
                  </a:avLst>
                </a:prstGeom>
                <a:ln w="12700">
                  <a:solidFill>
                    <a:schemeClr val="tx1"/>
                  </a:solidFill>
                  <a:headEnd type="triangle" w="lg" len="lg"/>
                  <a:tailEnd type="non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8" name="TextBox 727"/>
                <p:cNvSpPr txBox="1"/>
                <p:nvPr/>
              </p:nvSpPr>
              <p:spPr>
                <a:xfrm>
                  <a:off x="4228718" y="2406405"/>
                  <a:ext cx="241168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 smtClean="0"/>
                    <a:t>Dendritic cell activation </a:t>
                  </a:r>
                </a:p>
                <a:p>
                  <a:pPr algn="ctr"/>
                  <a:r>
                    <a:rPr lang="en-US" sz="1200" dirty="0" smtClean="0"/>
                    <a:t>&amp; migration to draining lymph node</a:t>
                  </a:r>
                  <a:endParaRPr lang="en-US" sz="1200" dirty="0"/>
                </a:p>
              </p:txBody>
            </p:sp>
            <p:sp>
              <p:nvSpPr>
                <p:cNvPr id="729" name="Oval 728"/>
                <p:cNvSpPr/>
                <p:nvPr/>
              </p:nvSpPr>
              <p:spPr>
                <a:xfrm>
                  <a:off x="5454486" y="2981487"/>
                  <a:ext cx="295914" cy="34385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0" name="TextBox 729"/>
                <p:cNvSpPr txBox="1"/>
                <p:nvPr/>
              </p:nvSpPr>
              <p:spPr>
                <a:xfrm>
                  <a:off x="5451600" y="295490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2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12" name="Group 711"/>
              <p:cNvGrpSpPr/>
              <p:nvPr/>
            </p:nvGrpSpPr>
            <p:grpSpPr>
              <a:xfrm>
                <a:off x="1662736" y="3577847"/>
                <a:ext cx="1661935" cy="1354148"/>
                <a:chOff x="1662736" y="3577847"/>
                <a:chExt cx="1661935" cy="1354148"/>
              </a:xfrm>
            </p:grpSpPr>
            <p:pic>
              <p:nvPicPr>
                <p:cNvPr id="713" name="Picture 712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509439" flipH="1">
                  <a:off x="2988233" y="4326858"/>
                  <a:ext cx="81812" cy="394470"/>
                </a:xfrm>
                <a:prstGeom prst="rect">
                  <a:avLst/>
                </a:prstGeom>
              </p:spPr>
            </p:pic>
            <p:grpSp>
              <p:nvGrpSpPr>
                <p:cNvPr id="714" name="Group 713"/>
                <p:cNvGrpSpPr/>
                <p:nvPr/>
              </p:nvGrpSpPr>
              <p:grpSpPr>
                <a:xfrm>
                  <a:off x="1662736" y="3577847"/>
                  <a:ext cx="1415595" cy="1354148"/>
                  <a:chOff x="515940" y="3492466"/>
                  <a:chExt cx="1415595" cy="1354148"/>
                </a:xfrm>
              </p:grpSpPr>
              <p:pic>
                <p:nvPicPr>
                  <p:cNvPr id="716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 rot="6336743">
                    <a:off x="1595513" y="3790398"/>
                    <a:ext cx="238955" cy="2878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grpSp>
                <p:nvGrpSpPr>
                  <p:cNvPr id="717" name="Group 716"/>
                  <p:cNvGrpSpPr/>
                  <p:nvPr/>
                </p:nvGrpSpPr>
                <p:grpSpPr>
                  <a:xfrm>
                    <a:off x="515940" y="3492466"/>
                    <a:ext cx="1415595" cy="1354148"/>
                    <a:chOff x="1679219" y="3591704"/>
                    <a:chExt cx="1415595" cy="1354148"/>
                  </a:xfrm>
                </p:grpSpPr>
                <p:pic>
                  <p:nvPicPr>
                    <p:cNvPr id="718" name="Picture 717"/>
                    <p:cNvPicPr>
                      <a:picLocks noChangeAspect="1"/>
                    </p:cNvPicPr>
                    <p:nvPr/>
                  </p:nvPicPr>
                  <p:blipFill>
                    <a:blip r:embed="rId1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9251427">
                      <a:off x="1718431" y="3591704"/>
                      <a:ext cx="1342152" cy="1217524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719" name="Group 718"/>
                    <p:cNvGrpSpPr/>
                    <p:nvPr/>
                  </p:nvGrpSpPr>
                  <p:grpSpPr>
                    <a:xfrm rot="21146829">
                      <a:off x="2194973" y="3873356"/>
                      <a:ext cx="288888" cy="171038"/>
                      <a:chOff x="179000" y="5924811"/>
                      <a:chExt cx="334978" cy="214732"/>
                    </a:xfrm>
                  </p:grpSpPr>
                  <p:sp>
                    <p:nvSpPr>
                      <p:cNvPr id="725" name="Oval 724"/>
                      <p:cNvSpPr/>
                      <p:nvPr/>
                    </p:nvSpPr>
                    <p:spPr>
                      <a:xfrm>
                        <a:off x="179000" y="5924811"/>
                        <a:ext cx="334978" cy="2147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endParaRPr>
                      </a:p>
                    </p:txBody>
                  </p:sp>
                  <p:pic>
                    <p:nvPicPr>
                      <p:cNvPr id="726" name="Picture 725"/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469528">
                        <a:off x="233232" y="5947849"/>
                        <a:ext cx="240431" cy="17614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20" name="Picture 719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2358807">
                      <a:off x="1679219" y="4155280"/>
                      <a:ext cx="256734" cy="33008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1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 rot="8247787">
                      <a:off x="2118528" y="4614159"/>
                      <a:ext cx="247583" cy="30904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pic>
                  <p:nvPicPr>
                    <p:cNvPr id="722" name="Picture 721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8524334">
                      <a:off x="2316590" y="4844820"/>
                      <a:ext cx="101032" cy="10103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3" name="Picture 722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2207466">
                      <a:off x="1686182" y="4425772"/>
                      <a:ext cx="101032" cy="10103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24" name="Oval 723"/>
                    <p:cNvSpPr/>
                    <p:nvPr/>
                  </p:nvSpPr>
                  <p:spPr>
                    <a:xfrm>
                      <a:off x="2999954" y="4024406"/>
                      <a:ext cx="94860" cy="10103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715" name="TextBox 714"/>
                <p:cNvSpPr txBox="1"/>
                <p:nvPr/>
              </p:nvSpPr>
              <p:spPr>
                <a:xfrm>
                  <a:off x="2807282" y="4536932"/>
                  <a:ext cx="517389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CD80</a:t>
                  </a:r>
                  <a:endPara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736" name="Group 735"/>
          <p:cNvGrpSpPr/>
          <p:nvPr/>
        </p:nvGrpSpPr>
        <p:grpSpPr>
          <a:xfrm>
            <a:off x="5346040" y="4367961"/>
            <a:ext cx="1205993" cy="658759"/>
            <a:chOff x="6498698" y="4552627"/>
            <a:chExt cx="1205993" cy="658759"/>
          </a:xfrm>
        </p:grpSpPr>
        <p:pic>
          <p:nvPicPr>
            <p:cNvPr id="737" name="Picture 7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9146" y="4552627"/>
              <a:ext cx="625545" cy="657494"/>
            </a:xfrm>
            <a:prstGeom prst="rect">
              <a:avLst/>
            </a:prstGeom>
          </p:spPr>
        </p:pic>
        <p:pic>
          <p:nvPicPr>
            <p:cNvPr id="738" name="Picture 7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698" y="4553892"/>
              <a:ext cx="625545" cy="657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663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188"/>
          <p:cNvSpPr/>
          <p:nvPr/>
        </p:nvSpPr>
        <p:spPr>
          <a:xfrm>
            <a:off x="209336" y="835988"/>
            <a:ext cx="8693269" cy="59365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231004" y="3839047"/>
            <a:ext cx="8671601" cy="2917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6679" y="835988"/>
            <a:ext cx="8735926" cy="5917354"/>
            <a:chOff x="241383" y="948032"/>
            <a:chExt cx="8735926" cy="5917354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2085181" y="2844915"/>
              <a:ext cx="72281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532921" y="2844915"/>
              <a:ext cx="72281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2605104" y="1831063"/>
              <a:ext cx="3378433" cy="1812898"/>
              <a:chOff x="2605104" y="1831063"/>
              <a:chExt cx="3378433" cy="1812898"/>
            </a:xfrm>
          </p:grpSpPr>
          <p:grpSp>
            <p:nvGrpSpPr>
              <p:cNvPr id="28" name="Group 97"/>
              <p:cNvGrpSpPr/>
              <p:nvPr/>
            </p:nvGrpSpPr>
            <p:grpSpPr>
              <a:xfrm rot="936743">
                <a:off x="4019034" y="2348193"/>
                <a:ext cx="375539" cy="238955"/>
                <a:chOff x="2057163" y="5550497"/>
                <a:chExt cx="375539" cy="238955"/>
              </a:xfrm>
            </p:grpSpPr>
            <p:pic>
              <p:nvPicPr>
                <p:cNvPr id="33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2081601" y="5526059"/>
                  <a:ext cx="238955" cy="287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34" name="Oval 33"/>
                <p:cNvSpPr/>
                <p:nvPr/>
              </p:nvSpPr>
              <p:spPr>
                <a:xfrm>
                  <a:off x="2321607" y="5608888"/>
                  <a:ext cx="111095" cy="1281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</p:grpSp>
          <p:grpSp>
            <p:nvGrpSpPr>
              <p:cNvPr id="29" name="Group 97"/>
              <p:cNvGrpSpPr/>
              <p:nvPr/>
            </p:nvGrpSpPr>
            <p:grpSpPr>
              <a:xfrm rot="12933104">
                <a:off x="2605104" y="2380951"/>
                <a:ext cx="377000" cy="238955"/>
                <a:chOff x="2055702" y="5551541"/>
                <a:chExt cx="377000" cy="238955"/>
              </a:xfrm>
            </p:grpSpPr>
            <p:pic>
              <p:nvPicPr>
                <p:cNvPr id="31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2080140" y="5527103"/>
                  <a:ext cx="238955" cy="287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32" name="Oval 31"/>
                <p:cNvSpPr/>
                <p:nvPr/>
              </p:nvSpPr>
              <p:spPr>
                <a:xfrm>
                  <a:off x="2321607" y="5608888"/>
                  <a:ext cx="111095" cy="1281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</p:grp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251427">
                <a:off x="3028313" y="2103766"/>
                <a:ext cx="1275292" cy="1156872"/>
              </a:xfrm>
              <a:prstGeom prst="rect">
                <a:avLst/>
              </a:prstGeom>
            </p:spPr>
          </p:pic>
          <p:grpSp>
            <p:nvGrpSpPr>
              <p:cNvPr id="19" name="Group 18"/>
              <p:cNvGrpSpPr/>
              <p:nvPr/>
            </p:nvGrpSpPr>
            <p:grpSpPr>
              <a:xfrm>
                <a:off x="4115140" y="2282259"/>
                <a:ext cx="1328755" cy="724538"/>
                <a:chOff x="4115140" y="2282259"/>
                <a:chExt cx="1328755" cy="724538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509439" flipH="1">
                  <a:off x="4271469" y="2754139"/>
                  <a:ext cx="81812" cy="394470"/>
                </a:xfrm>
                <a:prstGeom prst="rect">
                  <a:avLst/>
                </a:prstGeom>
              </p:spPr>
            </p:pic>
            <p:grpSp>
              <p:nvGrpSpPr>
                <p:cNvPr id="72" name="Group 71"/>
                <p:cNvGrpSpPr/>
                <p:nvPr/>
              </p:nvGrpSpPr>
              <p:grpSpPr>
                <a:xfrm>
                  <a:off x="4318487" y="2282259"/>
                  <a:ext cx="1125408" cy="724538"/>
                  <a:chOff x="4831357" y="2628296"/>
                  <a:chExt cx="1125408" cy="724538"/>
                </a:xfrm>
              </p:grpSpPr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3999835">
                    <a:off x="5086600" y="2987078"/>
                    <a:ext cx="160278" cy="380028"/>
                  </a:xfrm>
                  <a:prstGeom prst="rect">
                    <a:avLst/>
                  </a:prstGeom>
                </p:spPr>
              </p:pic>
              <p:grpSp>
                <p:nvGrpSpPr>
                  <p:cNvPr id="43" name="Group 42"/>
                  <p:cNvGrpSpPr/>
                  <p:nvPr/>
                </p:nvGrpSpPr>
                <p:grpSpPr>
                  <a:xfrm rot="851767">
                    <a:off x="4831357" y="2801944"/>
                    <a:ext cx="505286" cy="203981"/>
                    <a:chOff x="4515223" y="2806803"/>
                    <a:chExt cx="505286" cy="203981"/>
                  </a:xfrm>
                </p:grpSpPr>
                <p:grpSp>
                  <p:nvGrpSpPr>
                    <p:cNvPr id="39" name="Group 38"/>
                    <p:cNvGrpSpPr/>
                    <p:nvPr/>
                  </p:nvGrpSpPr>
                  <p:grpSpPr>
                    <a:xfrm>
                      <a:off x="4515223" y="2806803"/>
                      <a:ext cx="505286" cy="78230"/>
                      <a:chOff x="4589980" y="2300303"/>
                      <a:chExt cx="505286" cy="78230"/>
                    </a:xfrm>
                  </p:grpSpPr>
                  <p:cxnSp>
                    <p:nvCxnSpPr>
                      <p:cNvPr id="36" name="Straight Connector 35"/>
                      <p:cNvCxnSpPr/>
                      <p:nvPr/>
                    </p:nvCxnSpPr>
                    <p:spPr>
                      <a:xfrm flipH="1" flipV="1">
                        <a:off x="4676510" y="2374446"/>
                        <a:ext cx="418756" cy="4087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8" name="Freeform 37"/>
                      <p:cNvSpPr/>
                      <p:nvPr/>
                    </p:nvSpPr>
                    <p:spPr>
                      <a:xfrm>
                        <a:off x="4589980" y="2300303"/>
                        <a:ext cx="89899" cy="76712"/>
                      </a:xfrm>
                      <a:custGeom>
                        <a:avLst/>
                        <a:gdLst>
                          <a:gd name="connsiteX0" fmla="*/ 89899 w 89899"/>
                          <a:gd name="connsiteY0" fmla="*/ 76712 h 76712"/>
                          <a:gd name="connsiteX1" fmla="*/ 82193 w 89899"/>
                          <a:gd name="connsiteY1" fmla="*/ 25341 h 76712"/>
                          <a:gd name="connsiteX2" fmla="*/ 46233 w 89899"/>
                          <a:gd name="connsiteY2" fmla="*/ 2224 h 76712"/>
                          <a:gd name="connsiteX3" fmla="*/ 0 w 89899"/>
                          <a:gd name="connsiteY3" fmla="*/ 2224 h 767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9899" h="76712">
                            <a:moveTo>
                              <a:pt x="89899" y="76712"/>
                            </a:moveTo>
                            <a:cubicBezTo>
                              <a:pt x="89685" y="57234"/>
                              <a:pt x="89471" y="37756"/>
                              <a:pt x="82193" y="25341"/>
                            </a:cubicBezTo>
                            <a:cubicBezTo>
                              <a:pt x="74915" y="12926"/>
                              <a:pt x="59932" y="6077"/>
                              <a:pt x="46233" y="2224"/>
                            </a:cubicBezTo>
                            <a:cubicBezTo>
                              <a:pt x="32534" y="-1629"/>
                              <a:pt x="16267" y="297"/>
                              <a:pt x="0" y="2224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0" name="Group 39"/>
                    <p:cNvGrpSpPr/>
                    <p:nvPr/>
                  </p:nvGrpSpPr>
                  <p:grpSpPr>
                    <a:xfrm flipV="1">
                      <a:off x="4515223" y="2932554"/>
                      <a:ext cx="505286" cy="78230"/>
                      <a:chOff x="4589980" y="2300303"/>
                      <a:chExt cx="505286" cy="78230"/>
                    </a:xfrm>
                  </p:grpSpPr>
                  <p:cxnSp>
                    <p:nvCxnSpPr>
                      <p:cNvPr id="41" name="Straight Connector 40"/>
                      <p:cNvCxnSpPr/>
                      <p:nvPr/>
                    </p:nvCxnSpPr>
                    <p:spPr>
                      <a:xfrm flipH="1" flipV="1">
                        <a:off x="4676510" y="2374446"/>
                        <a:ext cx="418756" cy="4087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2" name="Freeform 41"/>
                      <p:cNvSpPr/>
                      <p:nvPr/>
                    </p:nvSpPr>
                    <p:spPr>
                      <a:xfrm>
                        <a:off x="4589980" y="2300303"/>
                        <a:ext cx="89899" cy="76712"/>
                      </a:xfrm>
                      <a:custGeom>
                        <a:avLst/>
                        <a:gdLst>
                          <a:gd name="connsiteX0" fmla="*/ 89899 w 89899"/>
                          <a:gd name="connsiteY0" fmla="*/ 76712 h 76712"/>
                          <a:gd name="connsiteX1" fmla="*/ 82193 w 89899"/>
                          <a:gd name="connsiteY1" fmla="*/ 25341 h 76712"/>
                          <a:gd name="connsiteX2" fmla="*/ 46233 w 89899"/>
                          <a:gd name="connsiteY2" fmla="*/ 2224 h 76712"/>
                          <a:gd name="connsiteX3" fmla="*/ 0 w 89899"/>
                          <a:gd name="connsiteY3" fmla="*/ 2224 h 767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9899" h="76712">
                            <a:moveTo>
                              <a:pt x="89899" y="76712"/>
                            </a:moveTo>
                            <a:cubicBezTo>
                              <a:pt x="89685" y="57234"/>
                              <a:pt x="89471" y="37756"/>
                              <a:pt x="82193" y="25341"/>
                            </a:cubicBezTo>
                            <a:cubicBezTo>
                              <a:pt x="74915" y="12926"/>
                              <a:pt x="59932" y="6077"/>
                              <a:pt x="46233" y="2224"/>
                            </a:cubicBezTo>
                            <a:cubicBezTo>
                              <a:pt x="32534" y="-1629"/>
                              <a:pt x="16267" y="297"/>
                              <a:pt x="0" y="2224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8174079">
                    <a:off x="5239959" y="2636028"/>
                    <a:ext cx="724538" cy="709074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19" name="TextBox 118"/>
              <p:cNvSpPr txBox="1"/>
              <p:nvPr/>
            </p:nvSpPr>
            <p:spPr>
              <a:xfrm>
                <a:off x="4409506" y="3336184"/>
                <a:ext cx="15740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1400" dirty="0">
                    <a:latin typeface="Helvetica"/>
                    <a:cs typeface="Helvetica"/>
                  </a:rPr>
                  <a:t>LT auto-réactif</a:t>
                </a: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3902388" y="1831063"/>
                <a:ext cx="1333906" cy="1429909"/>
                <a:chOff x="3902388" y="1241783"/>
                <a:chExt cx="1333906" cy="1429909"/>
              </a:xfrm>
            </p:grpSpPr>
            <p:sp>
              <p:nvSpPr>
                <p:cNvPr id="118" name="TextBox 117"/>
                <p:cNvSpPr txBox="1"/>
                <p:nvPr/>
              </p:nvSpPr>
              <p:spPr>
                <a:xfrm>
                  <a:off x="3902388" y="1241783"/>
                  <a:ext cx="1333906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fr-CH" sz="1400" dirty="0">
                      <a:latin typeface="Helvetica"/>
                      <a:cs typeface="Helvetica"/>
                    </a:rPr>
                    <a:t>Peptide du soi</a:t>
                  </a:r>
                </a:p>
              </p:txBody>
            </p:sp>
            <p:sp>
              <p:nvSpPr>
                <p:cNvPr id="120" name="TextBox 119"/>
                <p:cNvSpPr txBox="1"/>
                <p:nvPr/>
              </p:nvSpPr>
              <p:spPr>
                <a:xfrm>
                  <a:off x="4038500" y="2363915"/>
                  <a:ext cx="1043876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CD80  CD28</a:t>
                  </a:r>
                </a:p>
              </p:txBody>
            </p:sp>
            <p:sp>
              <p:nvSpPr>
                <p:cNvPr id="121" name="TextBox 120"/>
                <p:cNvSpPr txBox="1"/>
                <p:nvPr/>
              </p:nvSpPr>
              <p:spPr>
                <a:xfrm>
                  <a:off x="4363333" y="1578685"/>
                  <a:ext cx="463140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TCR</a:t>
                  </a:r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4335329" y="1507407"/>
                  <a:ext cx="0" cy="348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2" name="TextBox 121"/>
            <p:cNvSpPr txBox="1"/>
            <p:nvPr/>
          </p:nvSpPr>
          <p:spPr>
            <a:xfrm>
              <a:off x="6186006" y="3174042"/>
              <a:ext cx="2626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>
                  <a:latin typeface="Helvetica"/>
                  <a:cs typeface="Helvetica"/>
                </a:rPr>
                <a:t>Lésions tissulaires auto-immunes</a:t>
              </a:r>
            </a:p>
          </p:txBody>
        </p:sp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81" y="5305575"/>
              <a:ext cx="933450" cy="1019175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 rot="20200878">
              <a:off x="843584" y="5530168"/>
              <a:ext cx="334978" cy="214732"/>
              <a:chOff x="179000" y="5924811"/>
              <a:chExt cx="334978" cy="2147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9000" y="5924811"/>
                <a:ext cx="334978" cy="214732"/>
              </a:xfrm>
              <a:prstGeom prst="ellipse">
                <a:avLst/>
              </a:prstGeom>
              <a:solidFill>
                <a:schemeClr val="bg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0" name="Picture 12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69528">
                <a:off x="233232" y="5947849"/>
                <a:ext cx="240431" cy="176145"/>
              </a:xfrm>
              <a:prstGeom prst="rect">
                <a:avLst/>
              </a:prstGeom>
            </p:spPr>
          </p:pic>
        </p:grpSp>
        <p:grpSp>
          <p:nvGrpSpPr>
            <p:cNvPr id="131" name="Group 97"/>
            <p:cNvGrpSpPr/>
            <p:nvPr/>
          </p:nvGrpSpPr>
          <p:grpSpPr>
            <a:xfrm>
              <a:off x="1553550" y="5395257"/>
              <a:ext cx="375539" cy="238955"/>
              <a:chOff x="2057163" y="5550497"/>
              <a:chExt cx="375539" cy="238955"/>
            </a:xfrm>
          </p:grpSpPr>
          <p:pic>
            <p:nvPicPr>
              <p:cNvPr id="132" name="Picture 1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5400000">
                <a:off x="2081601" y="5526059"/>
                <a:ext cx="238955" cy="287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33" name="Oval 132"/>
              <p:cNvSpPr/>
              <p:nvPr/>
            </p:nvSpPr>
            <p:spPr>
              <a:xfrm>
                <a:off x="2321607" y="5608888"/>
                <a:ext cx="111095" cy="1281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 rot="20942981">
              <a:off x="241383" y="4553307"/>
              <a:ext cx="1224718" cy="1193583"/>
              <a:chOff x="394878" y="1376219"/>
              <a:chExt cx="1224718" cy="1193583"/>
            </a:xfrm>
          </p:grpSpPr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944942">
                <a:off x="394878" y="1728729"/>
                <a:ext cx="384499" cy="281692"/>
              </a:xfrm>
              <a:prstGeom prst="rect">
                <a:avLst/>
              </a:prstGeom>
            </p:spPr>
          </p:pic>
          <p:sp>
            <p:nvSpPr>
              <p:cNvPr id="126" name="Arc 125"/>
              <p:cNvSpPr/>
              <p:nvPr/>
            </p:nvSpPr>
            <p:spPr>
              <a:xfrm rot="16200000">
                <a:off x="551673" y="1501879"/>
                <a:ext cx="1193583" cy="942263"/>
              </a:xfrm>
              <a:prstGeom prst="arc">
                <a:avLst>
                  <a:gd name="adj1" fmla="val 12446407"/>
                  <a:gd name="adj2" fmla="val 15997942"/>
                </a:avLst>
              </a:prstGeom>
              <a:ln w="12700">
                <a:solidFill>
                  <a:schemeClr val="tx1"/>
                </a:solidFill>
                <a:headEnd type="triangle" w="lg" len="lg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 flipV="1">
              <a:off x="1207382" y="5560276"/>
              <a:ext cx="318549" cy="5237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/>
            <p:cNvGrpSpPr/>
            <p:nvPr/>
          </p:nvGrpSpPr>
          <p:grpSpPr>
            <a:xfrm>
              <a:off x="2582347" y="5120600"/>
              <a:ext cx="2838791" cy="1156872"/>
              <a:chOff x="3117974" y="2449803"/>
              <a:chExt cx="2838791" cy="1156872"/>
            </a:xfrm>
          </p:grpSpPr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509439" flipH="1">
                <a:off x="4784339" y="3100176"/>
                <a:ext cx="81812" cy="394470"/>
              </a:xfrm>
              <a:prstGeom prst="rect">
                <a:avLst/>
              </a:prstGeom>
            </p:spPr>
          </p:pic>
          <p:grpSp>
            <p:nvGrpSpPr>
              <p:cNvPr id="136" name="Group 135"/>
              <p:cNvGrpSpPr/>
              <p:nvPr/>
            </p:nvGrpSpPr>
            <p:grpSpPr>
              <a:xfrm>
                <a:off x="3117974" y="2449803"/>
                <a:ext cx="1789469" cy="1156872"/>
                <a:chOff x="2771397" y="2460194"/>
                <a:chExt cx="1789469" cy="1156872"/>
              </a:xfrm>
            </p:grpSpPr>
            <p:grpSp>
              <p:nvGrpSpPr>
                <p:cNvPr id="147" name="Group 97"/>
                <p:cNvGrpSpPr/>
                <p:nvPr/>
              </p:nvGrpSpPr>
              <p:grpSpPr>
                <a:xfrm rot="936743">
                  <a:off x="4185327" y="2704621"/>
                  <a:ext cx="375539" cy="238955"/>
                  <a:chOff x="2057163" y="5550497"/>
                  <a:chExt cx="375539" cy="238955"/>
                </a:xfrm>
              </p:grpSpPr>
              <p:pic>
                <p:nvPicPr>
                  <p:cNvPr id="152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 rot="5400000">
                    <a:off x="2081601" y="5526059"/>
                    <a:ext cx="238955" cy="2878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153" name="Oval 152"/>
                  <p:cNvSpPr/>
                  <p:nvPr/>
                </p:nvSpPr>
                <p:spPr>
                  <a:xfrm>
                    <a:off x="2321607" y="5608888"/>
                    <a:ext cx="111095" cy="128187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</p:grpSp>
            <p:grpSp>
              <p:nvGrpSpPr>
                <p:cNvPr id="148" name="Group 97"/>
                <p:cNvGrpSpPr/>
                <p:nvPr/>
              </p:nvGrpSpPr>
              <p:grpSpPr>
                <a:xfrm rot="12933104">
                  <a:off x="2771397" y="2737379"/>
                  <a:ext cx="377000" cy="238955"/>
                  <a:chOff x="2055702" y="5551541"/>
                  <a:chExt cx="377000" cy="238955"/>
                </a:xfrm>
              </p:grpSpPr>
              <p:pic>
                <p:nvPicPr>
                  <p:cNvPr id="150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 rot="5400000">
                    <a:off x="2080140" y="5527103"/>
                    <a:ext cx="238955" cy="2878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151" name="Oval 150"/>
                  <p:cNvSpPr/>
                  <p:nvPr/>
                </p:nvSpPr>
                <p:spPr>
                  <a:xfrm>
                    <a:off x="2321607" y="5608888"/>
                    <a:ext cx="111095" cy="128187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</p:grpSp>
            <p:pic>
              <p:nvPicPr>
                <p:cNvPr id="149" name="Picture 14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251427">
                  <a:off x="3194606" y="2460194"/>
                  <a:ext cx="1275292" cy="1156872"/>
                </a:xfrm>
                <a:prstGeom prst="rect">
                  <a:avLst/>
                </a:prstGeom>
              </p:spPr>
            </p:pic>
          </p:grpSp>
          <p:grpSp>
            <p:nvGrpSpPr>
              <p:cNvPr id="137" name="Group 136"/>
              <p:cNvGrpSpPr/>
              <p:nvPr/>
            </p:nvGrpSpPr>
            <p:grpSpPr>
              <a:xfrm>
                <a:off x="4831357" y="2628296"/>
                <a:ext cx="1125408" cy="724538"/>
                <a:chOff x="4831357" y="2628296"/>
                <a:chExt cx="1125408" cy="724538"/>
              </a:xfrm>
            </p:grpSpPr>
            <p:pic>
              <p:nvPicPr>
                <p:cNvPr id="138" name="Picture 137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999835">
                  <a:off x="5086600" y="2987078"/>
                  <a:ext cx="160278" cy="380028"/>
                </a:xfrm>
                <a:prstGeom prst="rect">
                  <a:avLst/>
                </a:prstGeom>
              </p:spPr>
            </p:pic>
            <p:grpSp>
              <p:nvGrpSpPr>
                <p:cNvPr id="139" name="Group 138"/>
                <p:cNvGrpSpPr/>
                <p:nvPr/>
              </p:nvGrpSpPr>
              <p:grpSpPr>
                <a:xfrm rot="851767">
                  <a:off x="4831357" y="2801944"/>
                  <a:ext cx="505286" cy="203981"/>
                  <a:chOff x="4515223" y="2806803"/>
                  <a:chExt cx="505286" cy="203981"/>
                </a:xfrm>
              </p:grpSpPr>
              <p:grpSp>
                <p:nvGrpSpPr>
                  <p:cNvPr id="141" name="Group 140"/>
                  <p:cNvGrpSpPr/>
                  <p:nvPr/>
                </p:nvGrpSpPr>
                <p:grpSpPr>
                  <a:xfrm>
                    <a:off x="4515223" y="2806803"/>
                    <a:ext cx="505286" cy="78230"/>
                    <a:chOff x="4589980" y="2300303"/>
                    <a:chExt cx="505286" cy="78230"/>
                  </a:xfrm>
                </p:grpSpPr>
                <p:cxnSp>
                  <p:nvCxnSpPr>
                    <p:cNvPr id="145" name="Straight Connector 144"/>
                    <p:cNvCxnSpPr/>
                    <p:nvPr/>
                  </p:nvCxnSpPr>
                  <p:spPr>
                    <a:xfrm flipH="1" flipV="1">
                      <a:off x="4676510" y="2374446"/>
                      <a:ext cx="418756" cy="408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6" name="Freeform 145"/>
                    <p:cNvSpPr/>
                    <p:nvPr/>
                  </p:nvSpPr>
                  <p:spPr>
                    <a:xfrm>
                      <a:off x="4589980" y="2300303"/>
                      <a:ext cx="89899" cy="76712"/>
                    </a:xfrm>
                    <a:custGeom>
                      <a:avLst/>
                      <a:gdLst>
                        <a:gd name="connsiteX0" fmla="*/ 89899 w 89899"/>
                        <a:gd name="connsiteY0" fmla="*/ 76712 h 76712"/>
                        <a:gd name="connsiteX1" fmla="*/ 82193 w 89899"/>
                        <a:gd name="connsiteY1" fmla="*/ 25341 h 76712"/>
                        <a:gd name="connsiteX2" fmla="*/ 46233 w 89899"/>
                        <a:gd name="connsiteY2" fmla="*/ 2224 h 76712"/>
                        <a:gd name="connsiteX3" fmla="*/ 0 w 89899"/>
                        <a:gd name="connsiteY3" fmla="*/ 2224 h 7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9899" h="76712">
                          <a:moveTo>
                            <a:pt x="89899" y="76712"/>
                          </a:moveTo>
                          <a:cubicBezTo>
                            <a:pt x="89685" y="57234"/>
                            <a:pt x="89471" y="37756"/>
                            <a:pt x="82193" y="25341"/>
                          </a:cubicBezTo>
                          <a:cubicBezTo>
                            <a:pt x="74915" y="12926"/>
                            <a:pt x="59932" y="6077"/>
                            <a:pt x="46233" y="2224"/>
                          </a:cubicBezTo>
                          <a:cubicBezTo>
                            <a:pt x="32534" y="-1629"/>
                            <a:pt x="16267" y="297"/>
                            <a:pt x="0" y="2224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2" name="Group 141"/>
                  <p:cNvGrpSpPr/>
                  <p:nvPr/>
                </p:nvGrpSpPr>
                <p:grpSpPr>
                  <a:xfrm flipV="1">
                    <a:off x="4515223" y="2932554"/>
                    <a:ext cx="505286" cy="78230"/>
                    <a:chOff x="4589980" y="2300303"/>
                    <a:chExt cx="505286" cy="78230"/>
                  </a:xfrm>
                </p:grpSpPr>
                <p:cxnSp>
                  <p:nvCxnSpPr>
                    <p:cNvPr id="143" name="Straight Connector 142"/>
                    <p:cNvCxnSpPr/>
                    <p:nvPr/>
                  </p:nvCxnSpPr>
                  <p:spPr>
                    <a:xfrm flipH="1" flipV="1">
                      <a:off x="4676510" y="2374446"/>
                      <a:ext cx="418756" cy="408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4589980" y="2300303"/>
                      <a:ext cx="89899" cy="76712"/>
                    </a:xfrm>
                    <a:custGeom>
                      <a:avLst/>
                      <a:gdLst>
                        <a:gd name="connsiteX0" fmla="*/ 89899 w 89899"/>
                        <a:gd name="connsiteY0" fmla="*/ 76712 h 76712"/>
                        <a:gd name="connsiteX1" fmla="*/ 82193 w 89899"/>
                        <a:gd name="connsiteY1" fmla="*/ 25341 h 76712"/>
                        <a:gd name="connsiteX2" fmla="*/ 46233 w 89899"/>
                        <a:gd name="connsiteY2" fmla="*/ 2224 h 76712"/>
                        <a:gd name="connsiteX3" fmla="*/ 0 w 89899"/>
                        <a:gd name="connsiteY3" fmla="*/ 2224 h 7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9899" h="76712">
                          <a:moveTo>
                            <a:pt x="89899" y="76712"/>
                          </a:moveTo>
                          <a:cubicBezTo>
                            <a:pt x="89685" y="57234"/>
                            <a:pt x="89471" y="37756"/>
                            <a:pt x="82193" y="25341"/>
                          </a:cubicBezTo>
                          <a:cubicBezTo>
                            <a:pt x="74915" y="12926"/>
                            <a:pt x="59932" y="6077"/>
                            <a:pt x="46233" y="2224"/>
                          </a:cubicBezTo>
                          <a:cubicBezTo>
                            <a:pt x="32534" y="-1629"/>
                            <a:pt x="16267" y="297"/>
                            <a:pt x="0" y="2224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pic>
              <p:nvPicPr>
                <p:cNvPr id="140" name="Picture 139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8174079">
                  <a:off x="5239959" y="2636028"/>
                  <a:ext cx="724538" cy="709074"/>
                </a:xfrm>
                <a:prstGeom prst="rect">
                  <a:avLst/>
                </a:prstGeom>
              </p:spPr>
            </p:pic>
          </p:grpSp>
        </p:grpSp>
        <p:sp>
          <p:nvSpPr>
            <p:cNvPr id="214" name="TextBox 213"/>
            <p:cNvSpPr txBox="1"/>
            <p:nvPr/>
          </p:nvSpPr>
          <p:spPr>
            <a:xfrm>
              <a:off x="4455590" y="6280610"/>
              <a:ext cx="157403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dirty="0">
                  <a:latin typeface="Helvetica"/>
                  <a:cs typeface="Helvetica"/>
                </a:rPr>
                <a:t>LT à réactivité croisée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 rot="16200000">
              <a:off x="7366553" y="5817157"/>
              <a:ext cx="144949" cy="133136"/>
              <a:chOff x="4650631" y="4559666"/>
              <a:chExt cx="144949" cy="133136"/>
            </a:xfrm>
          </p:grpSpPr>
          <p:sp>
            <p:nvSpPr>
              <p:cNvPr id="23" name="Chord 22"/>
              <p:cNvSpPr/>
              <p:nvPr/>
            </p:nvSpPr>
            <p:spPr>
              <a:xfrm rot="5243625">
                <a:off x="4659005" y="4556226"/>
                <a:ext cx="128210" cy="144941"/>
              </a:xfrm>
              <a:prstGeom prst="chord">
                <a:avLst>
                  <a:gd name="adj1" fmla="val 5628091"/>
                  <a:gd name="adj2" fmla="val 16200000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Chord 203"/>
              <p:cNvSpPr/>
              <p:nvPr/>
            </p:nvSpPr>
            <p:spPr>
              <a:xfrm rot="15990248">
                <a:off x="4658997" y="4551300"/>
                <a:ext cx="128210" cy="144941"/>
              </a:xfrm>
              <a:prstGeom prst="chord">
                <a:avLst>
                  <a:gd name="adj1" fmla="val 5628091"/>
                  <a:gd name="adj2" fmla="val 16200000"/>
                </a:avLst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003206" y="5872992"/>
              <a:ext cx="4170558" cy="0"/>
              <a:chOff x="1876172" y="6107309"/>
              <a:chExt cx="4170558" cy="0"/>
            </a:xfrm>
          </p:grpSpPr>
          <p:cxnSp>
            <p:nvCxnSpPr>
              <p:cNvPr id="217" name="Straight Arrow Connector 216"/>
              <p:cNvCxnSpPr/>
              <p:nvPr/>
            </p:nvCxnSpPr>
            <p:spPr>
              <a:xfrm>
                <a:off x="1876172" y="6107309"/>
                <a:ext cx="72281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Arrow Connector 217"/>
              <p:cNvCxnSpPr/>
              <p:nvPr/>
            </p:nvCxnSpPr>
            <p:spPr>
              <a:xfrm>
                <a:off x="5323912" y="6107309"/>
                <a:ext cx="72281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9" name="Group 218"/>
            <p:cNvGrpSpPr/>
            <p:nvPr/>
          </p:nvGrpSpPr>
          <p:grpSpPr>
            <a:xfrm>
              <a:off x="3897734" y="4866880"/>
              <a:ext cx="1686079" cy="1429909"/>
              <a:chOff x="3902388" y="1241783"/>
              <a:chExt cx="1686079" cy="1429909"/>
            </a:xfrm>
          </p:grpSpPr>
          <p:sp>
            <p:nvSpPr>
              <p:cNvPr id="220" name="TextBox 219"/>
              <p:cNvSpPr txBox="1"/>
              <p:nvPr/>
            </p:nvSpPr>
            <p:spPr>
              <a:xfrm>
                <a:off x="3902388" y="1241783"/>
                <a:ext cx="168607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>
                    <a:latin typeface="Helvetica"/>
                    <a:cs typeface="Helvetica"/>
                  </a:rPr>
                  <a:t>Peptide microbien</a:t>
                </a:r>
              </a:p>
            </p:txBody>
          </p:sp>
          <p:sp>
            <p:nvSpPr>
              <p:cNvPr id="221" name="TextBox 220"/>
              <p:cNvSpPr txBox="1"/>
              <p:nvPr/>
            </p:nvSpPr>
            <p:spPr>
              <a:xfrm>
                <a:off x="4038500" y="2363915"/>
                <a:ext cx="120244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/>
                    <a:cs typeface="Helvetica"/>
                  </a:rPr>
                  <a:t>CD80  CD28</a:t>
                </a:r>
              </a:p>
            </p:txBody>
          </p:sp>
          <p:sp>
            <p:nvSpPr>
              <p:cNvPr id="222" name="TextBox 221"/>
              <p:cNvSpPr txBox="1"/>
              <p:nvPr/>
            </p:nvSpPr>
            <p:spPr>
              <a:xfrm>
                <a:off x="4363333" y="1578685"/>
                <a:ext cx="55656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/>
                    <a:cs typeface="Helvetica"/>
                  </a:rPr>
                  <a:t>TCR</a:t>
                </a:r>
              </a:p>
            </p:txBody>
          </p:sp>
          <p:cxnSp>
            <p:nvCxnSpPr>
              <p:cNvPr id="223" name="Straight Connector 222"/>
              <p:cNvCxnSpPr/>
              <p:nvPr/>
            </p:nvCxnSpPr>
            <p:spPr>
              <a:xfrm flipV="1">
                <a:off x="4335329" y="1507407"/>
                <a:ext cx="0" cy="3482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97"/>
            <p:cNvGrpSpPr/>
            <p:nvPr/>
          </p:nvGrpSpPr>
          <p:grpSpPr>
            <a:xfrm rot="10567136">
              <a:off x="7471926" y="2581980"/>
              <a:ext cx="380920" cy="238955"/>
              <a:chOff x="2057163" y="5550497"/>
              <a:chExt cx="380920" cy="238955"/>
            </a:xfrm>
          </p:grpSpPr>
          <p:pic>
            <p:nvPicPr>
              <p:cNvPr id="66" name="Picture 1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5400000">
                <a:off x="2081601" y="5526059"/>
                <a:ext cx="238955" cy="287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7" name="Oval 66"/>
              <p:cNvSpPr/>
              <p:nvPr/>
            </p:nvSpPr>
            <p:spPr>
              <a:xfrm>
                <a:off x="2326988" y="5609253"/>
                <a:ext cx="111095" cy="12818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 rot="10800000">
              <a:off x="6993377" y="2601323"/>
              <a:ext cx="505286" cy="203981"/>
              <a:chOff x="4515223" y="2806803"/>
              <a:chExt cx="505286" cy="203981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4515223" y="2806803"/>
                <a:ext cx="505286" cy="78230"/>
                <a:chOff x="4589980" y="2300303"/>
                <a:chExt cx="505286" cy="78230"/>
              </a:xfrm>
            </p:grpSpPr>
            <p:cxnSp>
              <p:nvCxnSpPr>
                <p:cNvPr id="81" name="Straight Connector 80"/>
                <p:cNvCxnSpPr/>
                <p:nvPr/>
              </p:nvCxnSpPr>
              <p:spPr>
                <a:xfrm flipH="1" flipV="1">
                  <a:off x="4676510" y="2374446"/>
                  <a:ext cx="418756" cy="408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Freeform 81"/>
                <p:cNvSpPr/>
                <p:nvPr/>
              </p:nvSpPr>
              <p:spPr>
                <a:xfrm>
                  <a:off x="4589980" y="2300303"/>
                  <a:ext cx="89899" cy="76712"/>
                </a:xfrm>
                <a:custGeom>
                  <a:avLst/>
                  <a:gdLst>
                    <a:gd name="connsiteX0" fmla="*/ 89899 w 89899"/>
                    <a:gd name="connsiteY0" fmla="*/ 76712 h 76712"/>
                    <a:gd name="connsiteX1" fmla="*/ 82193 w 89899"/>
                    <a:gd name="connsiteY1" fmla="*/ 25341 h 76712"/>
                    <a:gd name="connsiteX2" fmla="*/ 46233 w 89899"/>
                    <a:gd name="connsiteY2" fmla="*/ 2224 h 76712"/>
                    <a:gd name="connsiteX3" fmla="*/ 0 w 89899"/>
                    <a:gd name="connsiteY3" fmla="*/ 2224 h 7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899" h="76712">
                      <a:moveTo>
                        <a:pt x="89899" y="76712"/>
                      </a:moveTo>
                      <a:cubicBezTo>
                        <a:pt x="89685" y="57234"/>
                        <a:pt x="89471" y="37756"/>
                        <a:pt x="82193" y="25341"/>
                      </a:cubicBezTo>
                      <a:cubicBezTo>
                        <a:pt x="74915" y="12926"/>
                        <a:pt x="59932" y="6077"/>
                        <a:pt x="46233" y="2224"/>
                      </a:cubicBezTo>
                      <a:cubicBezTo>
                        <a:pt x="32534" y="-1629"/>
                        <a:pt x="16267" y="297"/>
                        <a:pt x="0" y="2224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 flipV="1">
                <a:off x="4515223" y="2932554"/>
                <a:ext cx="505286" cy="78230"/>
                <a:chOff x="4589980" y="2300303"/>
                <a:chExt cx="505286" cy="78230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 flipH="1" flipV="1">
                  <a:off x="4676510" y="2374446"/>
                  <a:ext cx="418756" cy="408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Freeform 79"/>
                <p:cNvSpPr/>
                <p:nvPr/>
              </p:nvSpPr>
              <p:spPr>
                <a:xfrm>
                  <a:off x="4589980" y="2300303"/>
                  <a:ext cx="89899" cy="76712"/>
                </a:xfrm>
                <a:custGeom>
                  <a:avLst/>
                  <a:gdLst>
                    <a:gd name="connsiteX0" fmla="*/ 89899 w 89899"/>
                    <a:gd name="connsiteY0" fmla="*/ 76712 h 76712"/>
                    <a:gd name="connsiteX1" fmla="*/ 82193 w 89899"/>
                    <a:gd name="connsiteY1" fmla="*/ 25341 h 76712"/>
                    <a:gd name="connsiteX2" fmla="*/ 46233 w 89899"/>
                    <a:gd name="connsiteY2" fmla="*/ 2224 h 76712"/>
                    <a:gd name="connsiteX3" fmla="*/ 0 w 89899"/>
                    <a:gd name="connsiteY3" fmla="*/ 2224 h 7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899" h="76712">
                      <a:moveTo>
                        <a:pt x="89899" y="76712"/>
                      </a:moveTo>
                      <a:cubicBezTo>
                        <a:pt x="89685" y="57234"/>
                        <a:pt x="89471" y="37756"/>
                        <a:pt x="82193" y="25341"/>
                      </a:cubicBezTo>
                      <a:cubicBezTo>
                        <a:pt x="74915" y="12926"/>
                        <a:pt x="59932" y="6077"/>
                        <a:pt x="46233" y="2224"/>
                      </a:cubicBezTo>
                      <a:cubicBezTo>
                        <a:pt x="32534" y="-1629"/>
                        <a:pt x="16267" y="297"/>
                        <a:pt x="0" y="2224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236" name="Picture 23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1265">
              <a:off x="6252047" y="2218809"/>
              <a:ext cx="989823" cy="877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642" y="2211675"/>
              <a:ext cx="897717" cy="935756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6511459" y="948032"/>
              <a:ext cx="2465850" cy="1112576"/>
              <a:chOff x="6376142" y="635106"/>
              <a:chExt cx="2465850" cy="1112576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6142" y="703825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7653" y="679060"/>
                <a:ext cx="625545" cy="657494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6447" y="671849"/>
                <a:ext cx="625545" cy="657494"/>
              </a:xfrm>
              <a:prstGeom prst="rect">
                <a:avLst/>
              </a:prstGeom>
            </p:spPr>
          </p:pic>
          <p:grpSp>
            <p:nvGrpSpPr>
              <p:cNvPr id="87" name="Group 168"/>
              <p:cNvGrpSpPr>
                <a:grpSpLocks/>
              </p:cNvGrpSpPr>
              <p:nvPr/>
            </p:nvGrpSpPr>
            <p:grpSpPr bwMode="auto">
              <a:xfrm rot="16200000">
                <a:off x="7510180" y="708970"/>
                <a:ext cx="848705" cy="700977"/>
                <a:chOff x="2528" y="1743"/>
                <a:chExt cx="1272" cy="942"/>
              </a:xfrm>
              <a:solidFill>
                <a:srgbClr val="FAEBC9"/>
              </a:solidFill>
            </p:grpSpPr>
            <p:sp>
              <p:nvSpPr>
                <p:cNvPr id="88" name="Freeform 169"/>
                <p:cNvSpPr>
                  <a:spLocks/>
                </p:cNvSpPr>
                <p:nvPr/>
              </p:nvSpPr>
              <p:spPr bwMode="auto">
                <a:xfrm>
                  <a:off x="2585" y="1743"/>
                  <a:ext cx="1184" cy="864"/>
                </a:xfrm>
                <a:custGeom>
                  <a:avLst/>
                  <a:gdLst>
                    <a:gd name="T0" fmla="*/ 931 w 1184"/>
                    <a:gd name="T1" fmla="*/ 69 h 864"/>
                    <a:gd name="T2" fmla="*/ 793 w 1184"/>
                    <a:gd name="T3" fmla="*/ 93 h 864"/>
                    <a:gd name="T4" fmla="*/ 685 w 1184"/>
                    <a:gd name="T5" fmla="*/ 51 h 864"/>
                    <a:gd name="T6" fmla="*/ 535 w 1184"/>
                    <a:gd name="T7" fmla="*/ 33 h 864"/>
                    <a:gd name="T8" fmla="*/ 421 w 1184"/>
                    <a:gd name="T9" fmla="*/ 75 h 864"/>
                    <a:gd name="T10" fmla="*/ 337 w 1184"/>
                    <a:gd name="T11" fmla="*/ 231 h 864"/>
                    <a:gd name="T12" fmla="*/ 259 w 1184"/>
                    <a:gd name="T13" fmla="*/ 243 h 864"/>
                    <a:gd name="T14" fmla="*/ 37 w 1184"/>
                    <a:gd name="T15" fmla="*/ 225 h 864"/>
                    <a:gd name="T16" fmla="*/ 109 w 1184"/>
                    <a:gd name="T17" fmla="*/ 315 h 864"/>
                    <a:gd name="T18" fmla="*/ 253 w 1184"/>
                    <a:gd name="T19" fmla="*/ 363 h 864"/>
                    <a:gd name="T20" fmla="*/ 187 w 1184"/>
                    <a:gd name="T21" fmla="*/ 465 h 864"/>
                    <a:gd name="T22" fmla="*/ 1 w 1184"/>
                    <a:gd name="T23" fmla="*/ 543 h 864"/>
                    <a:gd name="T24" fmla="*/ 187 w 1184"/>
                    <a:gd name="T25" fmla="*/ 585 h 864"/>
                    <a:gd name="T26" fmla="*/ 355 w 1184"/>
                    <a:gd name="T27" fmla="*/ 561 h 864"/>
                    <a:gd name="T28" fmla="*/ 367 w 1184"/>
                    <a:gd name="T29" fmla="*/ 789 h 864"/>
                    <a:gd name="T30" fmla="*/ 421 w 1184"/>
                    <a:gd name="T31" fmla="*/ 843 h 864"/>
                    <a:gd name="T32" fmla="*/ 541 w 1184"/>
                    <a:gd name="T33" fmla="*/ 627 h 864"/>
                    <a:gd name="T34" fmla="*/ 661 w 1184"/>
                    <a:gd name="T35" fmla="*/ 585 h 864"/>
                    <a:gd name="T36" fmla="*/ 667 w 1184"/>
                    <a:gd name="T37" fmla="*/ 729 h 864"/>
                    <a:gd name="T38" fmla="*/ 865 w 1184"/>
                    <a:gd name="T39" fmla="*/ 765 h 864"/>
                    <a:gd name="T40" fmla="*/ 877 w 1184"/>
                    <a:gd name="T41" fmla="*/ 663 h 864"/>
                    <a:gd name="T42" fmla="*/ 829 w 1184"/>
                    <a:gd name="T43" fmla="*/ 543 h 864"/>
                    <a:gd name="T44" fmla="*/ 931 w 1184"/>
                    <a:gd name="T45" fmla="*/ 621 h 864"/>
                    <a:gd name="T46" fmla="*/ 1081 w 1184"/>
                    <a:gd name="T47" fmla="*/ 627 h 864"/>
                    <a:gd name="T48" fmla="*/ 943 w 1184"/>
                    <a:gd name="T49" fmla="*/ 579 h 864"/>
                    <a:gd name="T50" fmla="*/ 1033 w 1184"/>
                    <a:gd name="T51" fmla="*/ 459 h 864"/>
                    <a:gd name="T52" fmla="*/ 1159 w 1184"/>
                    <a:gd name="T53" fmla="*/ 387 h 864"/>
                    <a:gd name="T54" fmla="*/ 1117 w 1184"/>
                    <a:gd name="T55" fmla="*/ 255 h 864"/>
                    <a:gd name="T56" fmla="*/ 1045 w 1184"/>
                    <a:gd name="T57" fmla="*/ 315 h 864"/>
                    <a:gd name="T58" fmla="*/ 973 w 1184"/>
                    <a:gd name="T59" fmla="*/ 255 h 864"/>
                    <a:gd name="T60" fmla="*/ 1033 w 1184"/>
                    <a:gd name="T61" fmla="*/ 165 h 864"/>
                    <a:gd name="T62" fmla="*/ 1009 w 1184"/>
                    <a:gd name="T63" fmla="*/ 75 h 86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184"/>
                    <a:gd name="T97" fmla="*/ 0 h 864"/>
                    <a:gd name="T98" fmla="*/ 1184 w 1184"/>
                    <a:gd name="T99" fmla="*/ 864 h 86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184" h="864">
                      <a:moveTo>
                        <a:pt x="1009" y="75"/>
                      </a:moveTo>
                      <a:cubicBezTo>
                        <a:pt x="992" y="68"/>
                        <a:pt x="958" y="65"/>
                        <a:pt x="931" y="69"/>
                      </a:cubicBezTo>
                      <a:cubicBezTo>
                        <a:pt x="904" y="73"/>
                        <a:pt x="870" y="95"/>
                        <a:pt x="847" y="99"/>
                      </a:cubicBezTo>
                      <a:cubicBezTo>
                        <a:pt x="824" y="103"/>
                        <a:pt x="814" y="104"/>
                        <a:pt x="793" y="93"/>
                      </a:cubicBezTo>
                      <a:cubicBezTo>
                        <a:pt x="772" y="82"/>
                        <a:pt x="739" y="40"/>
                        <a:pt x="721" y="33"/>
                      </a:cubicBezTo>
                      <a:cubicBezTo>
                        <a:pt x="703" y="26"/>
                        <a:pt x="701" y="56"/>
                        <a:pt x="685" y="51"/>
                      </a:cubicBezTo>
                      <a:cubicBezTo>
                        <a:pt x="669" y="46"/>
                        <a:pt x="650" y="6"/>
                        <a:pt x="625" y="3"/>
                      </a:cubicBezTo>
                      <a:cubicBezTo>
                        <a:pt x="600" y="0"/>
                        <a:pt x="557" y="22"/>
                        <a:pt x="535" y="33"/>
                      </a:cubicBezTo>
                      <a:cubicBezTo>
                        <a:pt x="513" y="44"/>
                        <a:pt x="512" y="62"/>
                        <a:pt x="493" y="69"/>
                      </a:cubicBezTo>
                      <a:cubicBezTo>
                        <a:pt x="474" y="76"/>
                        <a:pt x="447" y="67"/>
                        <a:pt x="421" y="75"/>
                      </a:cubicBezTo>
                      <a:cubicBezTo>
                        <a:pt x="395" y="83"/>
                        <a:pt x="351" y="91"/>
                        <a:pt x="337" y="117"/>
                      </a:cubicBezTo>
                      <a:cubicBezTo>
                        <a:pt x="323" y="143"/>
                        <a:pt x="338" y="202"/>
                        <a:pt x="337" y="231"/>
                      </a:cubicBezTo>
                      <a:cubicBezTo>
                        <a:pt x="336" y="260"/>
                        <a:pt x="344" y="289"/>
                        <a:pt x="331" y="291"/>
                      </a:cubicBezTo>
                      <a:cubicBezTo>
                        <a:pt x="318" y="293"/>
                        <a:pt x="294" y="257"/>
                        <a:pt x="259" y="243"/>
                      </a:cubicBezTo>
                      <a:cubicBezTo>
                        <a:pt x="224" y="229"/>
                        <a:pt x="158" y="210"/>
                        <a:pt x="121" y="207"/>
                      </a:cubicBezTo>
                      <a:cubicBezTo>
                        <a:pt x="84" y="204"/>
                        <a:pt x="52" y="213"/>
                        <a:pt x="37" y="225"/>
                      </a:cubicBezTo>
                      <a:cubicBezTo>
                        <a:pt x="22" y="237"/>
                        <a:pt x="19" y="264"/>
                        <a:pt x="31" y="279"/>
                      </a:cubicBezTo>
                      <a:cubicBezTo>
                        <a:pt x="43" y="294"/>
                        <a:pt x="82" y="303"/>
                        <a:pt x="109" y="315"/>
                      </a:cubicBezTo>
                      <a:cubicBezTo>
                        <a:pt x="136" y="327"/>
                        <a:pt x="169" y="343"/>
                        <a:pt x="193" y="351"/>
                      </a:cubicBezTo>
                      <a:cubicBezTo>
                        <a:pt x="217" y="359"/>
                        <a:pt x="240" y="352"/>
                        <a:pt x="253" y="363"/>
                      </a:cubicBezTo>
                      <a:cubicBezTo>
                        <a:pt x="266" y="374"/>
                        <a:pt x="282" y="400"/>
                        <a:pt x="271" y="417"/>
                      </a:cubicBezTo>
                      <a:cubicBezTo>
                        <a:pt x="260" y="434"/>
                        <a:pt x="222" y="452"/>
                        <a:pt x="187" y="465"/>
                      </a:cubicBezTo>
                      <a:cubicBezTo>
                        <a:pt x="152" y="478"/>
                        <a:pt x="92" y="482"/>
                        <a:pt x="61" y="495"/>
                      </a:cubicBezTo>
                      <a:cubicBezTo>
                        <a:pt x="30" y="508"/>
                        <a:pt x="0" y="527"/>
                        <a:pt x="1" y="543"/>
                      </a:cubicBezTo>
                      <a:cubicBezTo>
                        <a:pt x="2" y="559"/>
                        <a:pt x="36" y="584"/>
                        <a:pt x="67" y="591"/>
                      </a:cubicBezTo>
                      <a:cubicBezTo>
                        <a:pt x="98" y="598"/>
                        <a:pt x="150" y="590"/>
                        <a:pt x="187" y="585"/>
                      </a:cubicBezTo>
                      <a:cubicBezTo>
                        <a:pt x="224" y="580"/>
                        <a:pt x="261" y="565"/>
                        <a:pt x="289" y="561"/>
                      </a:cubicBezTo>
                      <a:cubicBezTo>
                        <a:pt x="317" y="557"/>
                        <a:pt x="341" y="540"/>
                        <a:pt x="355" y="561"/>
                      </a:cubicBezTo>
                      <a:cubicBezTo>
                        <a:pt x="369" y="582"/>
                        <a:pt x="371" y="649"/>
                        <a:pt x="373" y="687"/>
                      </a:cubicBezTo>
                      <a:cubicBezTo>
                        <a:pt x="375" y="725"/>
                        <a:pt x="369" y="762"/>
                        <a:pt x="367" y="789"/>
                      </a:cubicBezTo>
                      <a:cubicBezTo>
                        <a:pt x="365" y="816"/>
                        <a:pt x="352" y="840"/>
                        <a:pt x="361" y="849"/>
                      </a:cubicBezTo>
                      <a:cubicBezTo>
                        <a:pt x="370" y="858"/>
                        <a:pt x="398" y="864"/>
                        <a:pt x="421" y="843"/>
                      </a:cubicBezTo>
                      <a:cubicBezTo>
                        <a:pt x="444" y="822"/>
                        <a:pt x="479" y="759"/>
                        <a:pt x="499" y="723"/>
                      </a:cubicBezTo>
                      <a:cubicBezTo>
                        <a:pt x="519" y="687"/>
                        <a:pt x="521" y="649"/>
                        <a:pt x="541" y="627"/>
                      </a:cubicBezTo>
                      <a:cubicBezTo>
                        <a:pt x="561" y="605"/>
                        <a:pt x="599" y="598"/>
                        <a:pt x="619" y="591"/>
                      </a:cubicBezTo>
                      <a:cubicBezTo>
                        <a:pt x="639" y="584"/>
                        <a:pt x="653" y="575"/>
                        <a:pt x="661" y="585"/>
                      </a:cubicBezTo>
                      <a:cubicBezTo>
                        <a:pt x="669" y="595"/>
                        <a:pt x="666" y="627"/>
                        <a:pt x="667" y="651"/>
                      </a:cubicBezTo>
                      <a:cubicBezTo>
                        <a:pt x="668" y="675"/>
                        <a:pt x="655" y="710"/>
                        <a:pt x="667" y="729"/>
                      </a:cubicBezTo>
                      <a:cubicBezTo>
                        <a:pt x="679" y="748"/>
                        <a:pt x="706" y="759"/>
                        <a:pt x="739" y="765"/>
                      </a:cubicBezTo>
                      <a:cubicBezTo>
                        <a:pt x="772" y="771"/>
                        <a:pt x="837" y="770"/>
                        <a:pt x="865" y="765"/>
                      </a:cubicBezTo>
                      <a:cubicBezTo>
                        <a:pt x="893" y="760"/>
                        <a:pt x="905" y="752"/>
                        <a:pt x="907" y="735"/>
                      </a:cubicBezTo>
                      <a:cubicBezTo>
                        <a:pt x="909" y="718"/>
                        <a:pt x="887" y="686"/>
                        <a:pt x="877" y="663"/>
                      </a:cubicBezTo>
                      <a:cubicBezTo>
                        <a:pt x="867" y="640"/>
                        <a:pt x="855" y="617"/>
                        <a:pt x="847" y="597"/>
                      </a:cubicBezTo>
                      <a:cubicBezTo>
                        <a:pt x="839" y="577"/>
                        <a:pt x="825" y="553"/>
                        <a:pt x="829" y="543"/>
                      </a:cubicBezTo>
                      <a:cubicBezTo>
                        <a:pt x="833" y="533"/>
                        <a:pt x="854" y="524"/>
                        <a:pt x="871" y="537"/>
                      </a:cubicBezTo>
                      <a:cubicBezTo>
                        <a:pt x="888" y="550"/>
                        <a:pt x="906" y="601"/>
                        <a:pt x="931" y="621"/>
                      </a:cubicBezTo>
                      <a:cubicBezTo>
                        <a:pt x="956" y="641"/>
                        <a:pt x="996" y="656"/>
                        <a:pt x="1021" y="657"/>
                      </a:cubicBezTo>
                      <a:cubicBezTo>
                        <a:pt x="1046" y="658"/>
                        <a:pt x="1083" y="634"/>
                        <a:pt x="1081" y="627"/>
                      </a:cubicBezTo>
                      <a:cubicBezTo>
                        <a:pt x="1079" y="620"/>
                        <a:pt x="1032" y="623"/>
                        <a:pt x="1009" y="615"/>
                      </a:cubicBezTo>
                      <a:cubicBezTo>
                        <a:pt x="986" y="607"/>
                        <a:pt x="955" y="593"/>
                        <a:pt x="943" y="579"/>
                      </a:cubicBezTo>
                      <a:cubicBezTo>
                        <a:pt x="931" y="565"/>
                        <a:pt x="922" y="551"/>
                        <a:pt x="937" y="531"/>
                      </a:cubicBezTo>
                      <a:cubicBezTo>
                        <a:pt x="952" y="511"/>
                        <a:pt x="1007" y="479"/>
                        <a:pt x="1033" y="459"/>
                      </a:cubicBezTo>
                      <a:cubicBezTo>
                        <a:pt x="1059" y="439"/>
                        <a:pt x="1072" y="423"/>
                        <a:pt x="1093" y="411"/>
                      </a:cubicBezTo>
                      <a:cubicBezTo>
                        <a:pt x="1114" y="399"/>
                        <a:pt x="1145" y="410"/>
                        <a:pt x="1159" y="387"/>
                      </a:cubicBezTo>
                      <a:cubicBezTo>
                        <a:pt x="1173" y="364"/>
                        <a:pt x="1184" y="295"/>
                        <a:pt x="1177" y="273"/>
                      </a:cubicBezTo>
                      <a:cubicBezTo>
                        <a:pt x="1170" y="251"/>
                        <a:pt x="1133" y="254"/>
                        <a:pt x="1117" y="255"/>
                      </a:cubicBezTo>
                      <a:cubicBezTo>
                        <a:pt x="1101" y="256"/>
                        <a:pt x="1093" y="269"/>
                        <a:pt x="1081" y="279"/>
                      </a:cubicBezTo>
                      <a:cubicBezTo>
                        <a:pt x="1069" y="289"/>
                        <a:pt x="1061" y="308"/>
                        <a:pt x="1045" y="315"/>
                      </a:cubicBezTo>
                      <a:cubicBezTo>
                        <a:pt x="1029" y="322"/>
                        <a:pt x="997" y="331"/>
                        <a:pt x="985" y="321"/>
                      </a:cubicBezTo>
                      <a:cubicBezTo>
                        <a:pt x="973" y="311"/>
                        <a:pt x="971" y="276"/>
                        <a:pt x="973" y="255"/>
                      </a:cubicBezTo>
                      <a:cubicBezTo>
                        <a:pt x="975" y="234"/>
                        <a:pt x="987" y="210"/>
                        <a:pt x="997" y="195"/>
                      </a:cubicBezTo>
                      <a:cubicBezTo>
                        <a:pt x="1007" y="180"/>
                        <a:pt x="1027" y="179"/>
                        <a:pt x="1033" y="165"/>
                      </a:cubicBezTo>
                      <a:cubicBezTo>
                        <a:pt x="1039" y="151"/>
                        <a:pt x="1036" y="127"/>
                        <a:pt x="1033" y="111"/>
                      </a:cubicBezTo>
                      <a:cubicBezTo>
                        <a:pt x="1030" y="95"/>
                        <a:pt x="1026" y="82"/>
                        <a:pt x="1009" y="7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85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Freeform 170"/>
                <p:cNvSpPr>
                  <a:spLocks/>
                </p:cNvSpPr>
                <p:nvPr/>
              </p:nvSpPr>
              <p:spPr bwMode="auto">
                <a:xfrm>
                  <a:off x="3081" y="2031"/>
                  <a:ext cx="316" cy="206"/>
                </a:xfrm>
                <a:custGeom>
                  <a:avLst/>
                  <a:gdLst>
                    <a:gd name="T0" fmla="*/ 490 w 494"/>
                    <a:gd name="T1" fmla="*/ 126 h 387"/>
                    <a:gd name="T2" fmla="*/ 424 w 494"/>
                    <a:gd name="T3" fmla="*/ 204 h 387"/>
                    <a:gd name="T4" fmla="*/ 412 w 494"/>
                    <a:gd name="T5" fmla="*/ 240 h 387"/>
                    <a:gd name="T6" fmla="*/ 418 w 494"/>
                    <a:gd name="T7" fmla="*/ 282 h 387"/>
                    <a:gd name="T8" fmla="*/ 388 w 494"/>
                    <a:gd name="T9" fmla="*/ 354 h 387"/>
                    <a:gd name="T10" fmla="*/ 352 w 494"/>
                    <a:gd name="T11" fmla="*/ 378 h 387"/>
                    <a:gd name="T12" fmla="*/ 286 w 494"/>
                    <a:gd name="T13" fmla="*/ 378 h 387"/>
                    <a:gd name="T14" fmla="*/ 214 w 494"/>
                    <a:gd name="T15" fmla="*/ 324 h 387"/>
                    <a:gd name="T16" fmla="*/ 160 w 494"/>
                    <a:gd name="T17" fmla="*/ 288 h 387"/>
                    <a:gd name="T18" fmla="*/ 64 w 494"/>
                    <a:gd name="T19" fmla="*/ 288 h 387"/>
                    <a:gd name="T20" fmla="*/ 4 w 494"/>
                    <a:gd name="T21" fmla="*/ 276 h 387"/>
                    <a:gd name="T22" fmla="*/ 40 w 494"/>
                    <a:gd name="T23" fmla="*/ 198 h 387"/>
                    <a:gd name="T24" fmla="*/ 58 w 494"/>
                    <a:gd name="T25" fmla="*/ 156 h 387"/>
                    <a:gd name="T26" fmla="*/ 70 w 494"/>
                    <a:gd name="T27" fmla="*/ 84 h 387"/>
                    <a:gd name="T28" fmla="*/ 136 w 494"/>
                    <a:gd name="T29" fmla="*/ 12 h 387"/>
                    <a:gd name="T30" fmla="*/ 250 w 494"/>
                    <a:gd name="T31" fmla="*/ 12 h 387"/>
                    <a:gd name="T32" fmla="*/ 334 w 494"/>
                    <a:gd name="T33" fmla="*/ 24 h 387"/>
                    <a:gd name="T34" fmla="*/ 346 w 494"/>
                    <a:gd name="T35" fmla="*/ 72 h 387"/>
                    <a:gd name="T36" fmla="*/ 388 w 494"/>
                    <a:gd name="T37" fmla="*/ 84 h 387"/>
                    <a:gd name="T38" fmla="*/ 448 w 494"/>
                    <a:gd name="T39" fmla="*/ 90 h 387"/>
                    <a:gd name="T40" fmla="*/ 490 w 494"/>
                    <a:gd name="T41" fmla="*/ 126 h 38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94"/>
                    <a:gd name="T64" fmla="*/ 0 h 387"/>
                    <a:gd name="T65" fmla="*/ 494 w 494"/>
                    <a:gd name="T66" fmla="*/ 387 h 387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94" h="387">
                      <a:moveTo>
                        <a:pt x="490" y="126"/>
                      </a:moveTo>
                      <a:cubicBezTo>
                        <a:pt x="486" y="145"/>
                        <a:pt x="437" y="185"/>
                        <a:pt x="424" y="204"/>
                      </a:cubicBezTo>
                      <a:cubicBezTo>
                        <a:pt x="411" y="223"/>
                        <a:pt x="413" y="227"/>
                        <a:pt x="412" y="240"/>
                      </a:cubicBezTo>
                      <a:cubicBezTo>
                        <a:pt x="411" y="253"/>
                        <a:pt x="422" y="263"/>
                        <a:pt x="418" y="282"/>
                      </a:cubicBezTo>
                      <a:cubicBezTo>
                        <a:pt x="414" y="301"/>
                        <a:pt x="399" y="338"/>
                        <a:pt x="388" y="354"/>
                      </a:cubicBezTo>
                      <a:cubicBezTo>
                        <a:pt x="377" y="370"/>
                        <a:pt x="369" y="374"/>
                        <a:pt x="352" y="378"/>
                      </a:cubicBezTo>
                      <a:cubicBezTo>
                        <a:pt x="335" y="382"/>
                        <a:pt x="309" y="387"/>
                        <a:pt x="286" y="378"/>
                      </a:cubicBezTo>
                      <a:cubicBezTo>
                        <a:pt x="263" y="369"/>
                        <a:pt x="235" y="339"/>
                        <a:pt x="214" y="324"/>
                      </a:cubicBezTo>
                      <a:cubicBezTo>
                        <a:pt x="193" y="309"/>
                        <a:pt x="185" y="294"/>
                        <a:pt x="160" y="288"/>
                      </a:cubicBezTo>
                      <a:cubicBezTo>
                        <a:pt x="135" y="282"/>
                        <a:pt x="90" y="290"/>
                        <a:pt x="64" y="288"/>
                      </a:cubicBezTo>
                      <a:cubicBezTo>
                        <a:pt x="38" y="286"/>
                        <a:pt x="8" y="291"/>
                        <a:pt x="4" y="276"/>
                      </a:cubicBezTo>
                      <a:cubicBezTo>
                        <a:pt x="0" y="261"/>
                        <a:pt x="31" y="218"/>
                        <a:pt x="40" y="198"/>
                      </a:cubicBezTo>
                      <a:cubicBezTo>
                        <a:pt x="49" y="178"/>
                        <a:pt x="53" y="175"/>
                        <a:pt x="58" y="156"/>
                      </a:cubicBezTo>
                      <a:cubicBezTo>
                        <a:pt x="63" y="137"/>
                        <a:pt x="57" y="108"/>
                        <a:pt x="70" y="84"/>
                      </a:cubicBezTo>
                      <a:cubicBezTo>
                        <a:pt x="83" y="60"/>
                        <a:pt x="106" y="24"/>
                        <a:pt x="136" y="12"/>
                      </a:cubicBezTo>
                      <a:cubicBezTo>
                        <a:pt x="166" y="0"/>
                        <a:pt x="217" y="10"/>
                        <a:pt x="250" y="12"/>
                      </a:cubicBezTo>
                      <a:cubicBezTo>
                        <a:pt x="283" y="14"/>
                        <a:pt x="318" y="14"/>
                        <a:pt x="334" y="24"/>
                      </a:cubicBezTo>
                      <a:cubicBezTo>
                        <a:pt x="350" y="34"/>
                        <a:pt x="337" y="62"/>
                        <a:pt x="346" y="72"/>
                      </a:cubicBezTo>
                      <a:cubicBezTo>
                        <a:pt x="355" y="82"/>
                        <a:pt x="371" y="81"/>
                        <a:pt x="388" y="84"/>
                      </a:cubicBezTo>
                      <a:cubicBezTo>
                        <a:pt x="405" y="87"/>
                        <a:pt x="431" y="86"/>
                        <a:pt x="448" y="90"/>
                      </a:cubicBezTo>
                      <a:cubicBezTo>
                        <a:pt x="465" y="94"/>
                        <a:pt x="494" y="107"/>
                        <a:pt x="490" y="126"/>
                      </a:cubicBezTo>
                      <a:close/>
                    </a:path>
                  </a:pathLst>
                </a:custGeom>
                <a:solidFill>
                  <a:srgbClr val="652B5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Freeform 171"/>
                <p:cNvSpPr>
                  <a:spLocks/>
                </p:cNvSpPr>
                <p:nvPr/>
              </p:nvSpPr>
              <p:spPr bwMode="auto">
                <a:xfrm>
                  <a:off x="3656" y="1779"/>
                  <a:ext cx="144" cy="201"/>
                </a:xfrm>
                <a:custGeom>
                  <a:avLst/>
                  <a:gdLst>
                    <a:gd name="T0" fmla="*/ 64 w 144"/>
                    <a:gd name="T1" fmla="*/ 9 h 201"/>
                    <a:gd name="T2" fmla="*/ 34 w 144"/>
                    <a:gd name="T3" fmla="*/ 39 h 201"/>
                    <a:gd name="T4" fmla="*/ 40 w 144"/>
                    <a:gd name="T5" fmla="*/ 81 h 201"/>
                    <a:gd name="T6" fmla="*/ 4 w 144"/>
                    <a:gd name="T7" fmla="*/ 135 h 201"/>
                    <a:gd name="T8" fmla="*/ 16 w 144"/>
                    <a:gd name="T9" fmla="*/ 183 h 201"/>
                    <a:gd name="T10" fmla="*/ 64 w 144"/>
                    <a:gd name="T11" fmla="*/ 189 h 201"/>
                    <a:gd name="T12" fmla="*/ 130 w 144"/>
                    <a:gd name="T13" fmla="*/ 111 h 201"/>
                    <a:gd name="T14" fmla="*/ 142 w 144"/>
                    <a:gd name="T15" fmla="*/ 57 h 201"/>
                    <a:gd name="T16" fmla="*/ 118 w 144"/>
                    <a:gd name="T17" fmla="*/ 9 h 201"/>
                    <a:gd name="T18" fmla="*/ 64 w 144"/>
                    <a:gd name="T19" fmla="*/ 9 h 20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4"/>
                    <a:gd name="T31" fmla="*/ 0 h 201"/>
                    <a:gd name="T32" fmla="*/ 144 w 144"/>
                    <a:gd name="T33" fmla="*/ 201 h 20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4" h="201">
                      <a:moveTo>
                        <a:pt x="64" y="9"/>
                      </a:moveTo>
                      <a:cubicBezTo>
                        <a:pt x="50" y="14"/>
                        <a:pt x="38" y="27"/>
                        <a:pt x="34" y="39"/>
                      </a:cubicBezTo>
                      <a:cubicBezTo>
                        <a:pt x="30" y="51"/>
                        <a:pt x="45" y="65"/>
                        <a:pt x="40" y="81"/>
                      </a:cubicBezTo>
                      <a:cubicBezTo>
                        <a:pt x="35" y="97"/>
                        <a:pt x="8" y="118"/>
                        <a:pt x="4" y="135"/>
                      </a:cubicBezTo>
                      <a:cubicBezTo>
                        <a:pt x="0" y="152"/>
                        <a:pt x="6" y="174"/>
                        <a:pt x="16" y="183"/>
                      </a:cubicBezTo>
                      <a:cubicBezTo>
                        <a:pt x="26" y="192"/>
                        <a:pt x="45" y="201"/>
                        <a:pt x="64" y="189"/>
                      </a:cubicBezTo>
                      <a:cubicBezTo>
                        <a:pt x="83" y="177"/>
                        <a:pt x="117" y="133"/>
                        <a:pt x="130" y="111"/>
                      </a:cubicBezTo>
                      <a:cubicBezTo>
                        <a:pt x="143" y="89"/>
                        <a:pt x="144" y="74"/>
                        <a:pt x="142" y="57"/>
                      </a:cubicBezTo>
                      <a:cubicBezTo>
                        <a:pt x="140" y="40"/>
                        <a:pt x="130" y="18"/>
                        <a:pt x="118" y="9"/>
                      </a:cubicBezTo>
                      <a:cubicBezTo>
                        <a:pt x="106" y="0"/>
                        <a:pt x="78" y="4"/>
                        <a:pt x="64" y="9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85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Freeform 172"/>
                <p:cNvSpPr>
                  <a:spLocks/>
                </p:cNvSpPr>
                <p:nvPr/>
              </p:nvSpPr>
              <p:spPr bwMode="auto">
                <a:xfrm>
                  <a:off x="2528" y="2095"/>
                  <a:ext cx="224" cy="122"/>
                </a:xfrm>
                <a:custGeom>
                  <a:avLst/>
                  <a:gdLst>
                    <a:gd name="T0" fmla="*/ 202 w 224"/>
                    <a:gd name="T1" fmla="*/ 17 h 122"/>
                    <a:gd name="T2" fmla="*/ 118 w 224"/>
                    <a:gd name="T3" fmla="*/ 5 h 122"/>
                    <a:gd name="T4" fmla="*/ 16 w 224"/>
                    <a:gd name="T5" fmla="*/ 17 h 122"/>
                    <a:gd name="T6" fmla="*/ 22 w 224"/>
                    <a:gd name="T7" fmla="*/ 107 h 122"/>
                    <a:gd name="T8" fmla="*/ 82 w 224"/>
                    <a:gd name="T9" fmla="*/ 107 h 122"/>
                    <a:gd name="T10" fmla="*/ 118 w 224"/>
                    <a:gd name="T11" fmla="*/ 77 h 122"/>
                    <a:gd name="T12" fmla="*/ 184 w 224"/>
                    <a:gd name="T13" fmla="*/ 77 h 122"/>
                    <a:gd name="T14" fmla="*/ 220 w 224"/>
                    <a:gd name="T15" fmla="*/ 71 h 122"/>
                    <a:gd name="T16" fmla="*/ 202 w 224"/>
                    <a:gd name="T17" fmla="*/ 17 h 1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24"/>
                    <a:gd name="T28" fmla="*/ 0 h 122"/>
                    <a:gd name="T29" fmla="*/ 224 w 224"/>
                    <a:gd name="T30" fmla="*/ 122 h 12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24" h="122">
                      <a:moveTo>
                        <a:pt x="202" y="17"/>
                      </a:moveTo>
                      <a:cubicBezTo>
                        <a:pt x="185" y="6"/>
                        <a:pt x="149" y="5"/>
                        <a:pt x="118" y="5"/>
                      </a:cubicBezTo>
                      <a:cubicBezTo>
                        <a:pt x="87" y="5"/>
                        <a:pt x="32" y="0"/>
                        <a:pt x="16" y="17"/>
                      </a:cubicBezTo>
                      <a:cubicBezTo>
                        <a:pt x="0" y="34"/>
                        <a:pt x="11" y="92"/>
                        <a:pt x="22" y="107"/>
                      </a:cubicBezTo>
                      <a:cubicBezTo>
                        <a:pt x="33" y="122"/>
                        <a:pt x="66" y="112"/>
                        <a:pt x="82" y="107"/>
                      </a:cubicBezTo>
                      <a:cubicBezTo>
                        <a:pt x="98" y="102"/>
                        <a:pt x="101" y="82"/>
                        <a:pt x="118" y="77"/>
                      </a:cubicBezTo>
                      <a:cubicBezTo>
                        <a:pt x="135" y="72"/>
                        <a:pt x="167" y="78"/>
                        <a:pt x="184" y="77"/>
                      </a:cubicBezTo>
                      <a:cubicBezTo>
                        <a:pt x="201" y="76"/>
                        <a:pt x="216" y="81"/>
                        <a:pt x="220" y="71"/>
                      </a:cubicBezTo>
                      <a:cubicBezTo>
                        <a:pt x="224" y="61"/>
                        <a:pt x="219" y="28"/>
                        <a:pt x="202" y="1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85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Freeform 173"/>
                <p:cNvSpPr>
                  <a:spLocks/>
                </p:cNvSpPr>
                <p:nvPr/>
              </p:nvSpPr>
              <p:spPr bwMode="auto">
                <a:xfrm>
                  <a:off x="3595" y="2191"/>
                  <a:ext cx="191" cy="150"/>
                </a:xfrm>
                <a:custGeom>
                  <a:avLst/>
                  <a:gdLst>
                    <a:gd name="T0" fmla="*/ 161 w 191"/>
                    <a:gd name="T1" fmla="*/ 11 h 150"/>
                    <a:gd name="T2" fmla="*/ 83 w 191"/>
                    <a:gd name="T3" fmla="*/ 17 h 150"/>
                    <a:gd name="T4" fmla="*/ 71 w 191"/>
                    <a:gd name="T5" fmla="*/ 59 h 150"/>
                    <a:gd name="T6" fmla="*/ 11 w 191"/>
                    <a:gd name="T7" fmla="*/ 89 h 150"/>
                    <a:gd name="T8" fmla="*/ 17 w 191"/>
                    <a:gd name="T9" fmla="*/ 125 h 150"/>
                    <a:gd name="T10" fmla="*/ 113 w 191"/>
                    <a:gd name="T11" fmla="*/ 143 h 150"/>
                    <a:gd name="T12" fmla="*/ 179 w 191"/>
                    <a:gd name="T13" fmla="*/ 83 h 150"/>
                    <a:gd name="T14" fmla="*/ 161 w 191"/>
                    <a:gd name="T15" fmla="*/ 11 h 1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1"/>
                    <a:gd name="T25" fmla="*/ 0 h 150"/>
                    <a:gd name="T26" fmla="*/ 191 w 191"/>
                    <a:gd name="T27" fmla="*/ 150 h 15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1" h="150">
                      <a:moveTo>
                        <a:pt x="161" y="11"/>
                      </a:moveTo>
                      <a:cubicBezTo>
                        <a:pt x="145" y="0"/>
                        <a:pt x="98" y="9"/>
                        <a:pt x="83" y="17"/>
                      </a:cubicBezTo>
                      <a:cubicBezTo>
                        <a:pt x="68" y="25"/>
                        <a:pt x="83" y="47"/>
                        <a:pt x="71" y="59"/>
                      </a:cubicBezTo>
                      <a:cubicBezTo>
                        <a:pt x="59" y="71"/>
                        <a:pt x="20" y="78"/>
                        <a:pt x="11" y="89"/>
                      </a:cubicBezTo>
                      <a:cubicBezTo>
                        <a:pt x="2" y="100"/>
                        <a:pt x="0" y="116"/>
                        <a:pt x="17" y="125"/>
                      </a:cubicBezTo>
                      <a:cubicBezTo>
                        <a:pt x="34" y="134"/>
                        <a:pt x="86" y="150"/>
                        <a:pt x="113" y="143"/>
                      </a:cubicBezTo>
                      <a:cubicBezTo>
                        <a:pt x="140" y="136"/>
                        <a:pt x="167" y="101"/>
                        <a:pt x="179" y="83"/>
                      </a:cubicBezTo>
                      <a:cubicBezTo>
                        <a:pt x="191" y="65"/>
                        <a:pt x="177" y="22"/>
                        <a:pt x="161" y="1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85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Freeform 174"/>
                <p:cNvSpPr>
                  <a:spLocks/>
                </p:cNvSpPr>
                <p:nvPr/>
              </p:nvSpPr>
              <p:spPr bwMode="auto">
                <a:xfrm>
                  <a:off x="3105" y="2444"/>
                  <a:ext cx="135" cy="195"/>
                </a:xfrm>
                <a:custGeom>
                  <a:avLst/>
                  <a:gdLst>
                    <a:gd name="T0" fmla="*/ 135 w 135"/>
                    <a:gd name="T1" fmla="*/ 82 h 195"/>
                    <a:gd name="T2" fmla="*/ 117 w 135"/>
                    <a:gd name="T3" fmla="*/ 34 h 195"/>
                    <a:gd name="T4" fmla="*/ 51 w 135"/>
                    <a:gd name="T5" fmla="*/ 10 h 195"/>
                    <a:gd name="T6" fmla="*/ 33 w 135"/>
                    <a:gd name="T7" fmla="*/ 94 h 195"/>
                    <a:gd name="T8" fmla="*/ 3 w 135"/>
                    <a:gd name="T9" fmla="*/ 166 h 195"/>
                    <a:gd name="T10" fmla="*/ 51 w 135"/>
                    <a:gd name="T11" fmla="*/ 190 h 195"/>
                    <a:gd name="T12" fmla="*/ 117 w 135"/>
                    <a:gd name="T13" fmla="*/ 136 h 195"/>
                    <a:gd name="T14" fmla="*/ 135 w 135"/>
                    <a:gd name="T15" fmla="*/ 82 h 19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5"/>
                    <a:gd name="T25" fmla="*/ 0 h 195"/>
                    <a:gd name="T26" fmla="*/ 135 w 135"/>
                    <a:gd name="T27" fmla="*/ 195 h 19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5" h="195">
                      <a:moveTo>
                        <a:pt x="135" y="82"/>
                      </a:moveTo>
                      <a:cubicBezTo>
                        <a:pt x="135" y="65"/>
                        <a:pt x="131" y="46"/>
                        <a:pt x="117" y="34"/>
                      </a:cubicBezTo>
                      <a:cubicBezTo>
                        <a:pt x="103" y="22"/>
                        <a:pt x="65" y="0"/>
                        <a:pt x="51" y="10"/>
                      </a:cubicBezTo>
                      <a:cubicBezTo>
                        <a:pt x="37" y="20"/>
                        <a:pt x="41" y="68"/>
                        <a:pt x="33" y="94"/>
                      </a:cubicBezTo>
                      <a:cubicBezTo>
                        <a:pt x="25" y="120"/>
                        <a:pt x="0" y="150"/>
                        <a:pt x="3" y="166"/>
                      </a:cubicBezTo>
                      <a:cubicBezTo>
                        <a:pt x="6" y="182"/>
                        <a:pt x="32" y="195"/>
                        <a:pt x="51" y="190"/>
                      </a:cubicBezTo>
                      <a:cubicBezTo>
                        <a:pt x="70" y="185"/>
                        <a:pt x="103" y="154"/>
                        <a:pt x="117" y="136"/>
                      </a:cubicBezTo>
                      <a:cubicBezTo>
                        <a:pt x="131" y="118"/>
                        <a:pt x="135" y="99"/>
                        <a:pt x="135" y="8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85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Freeform 175"/>
                <p:cNvSpPr>
                  <a:spLocks/>
                </p:cNvSpPr>
                <p:nvPr/>
              </p:nvSpPr>
              <p:spPr bwMode="auto">
                <a:xfrm>
                  <a:off x="3256" y="2559"/>
                  <a:ext cx="75" cy="126"/>
                </a:xfrm>
                <a:custGeom>
                  <a:avLst/>
                  <a:gdLst>
                    <a:gd name="T0" fmla="*/ 49 w 75"/>
                    <a:gd name="T1" fmla="*/ 5 h 126"/>
                    <a:gd name="T2" fmla="*/ 7 w 75"/>
                    <a:gd name="T3" fmla="*/ 36 h 126"/>
                    <a:gd name="T4" fmla="*/ 7 w 75"/>
                    <a:gd name="T5" fmla="*/ 72 h 126"/>
                    <a:gd name="T6" fmla="*/ 14 w 75"/>
                    <a:gd name="T7" fmla="*/ 113 h 126"/>
                    <a:gd name="T8" fmla="*/ 55 w 75"/>
                    <a:gd name="T9" fmla="*/ 125 h 126"/>
                    <a:gd name="T10" fmla="*/ 68 w 75"/>
                    <a:gd name="T11" fmla="*/ 105 h 126"/>
                    <a:gd name="T12" fmla="*/ 58 w 75"/>
                    <a:gd name="T13" fmla="*/ 66 h 126"/>
                    <a:gd name="T14" fmla="*/ 70 w 75"/>
                    <a:gd name="T15" fmla="*/ 32 h 126"/>
                    <a:gd name="T16" fmla="*/ 71 w 75"/>
                    <a:gd name="T17" fmla="*/ 5 h 126"/>
                    <a:gd name="T18" fmla="*/ 49 w 75"/>
                    <a:gd name="T19" fmla="*/ 5 h 12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5"/>
                    <a:gd name="T31" fmla="*/ 0 h 126"/>
                    <a:gd name="T32" fmla="*/ 75 w 75"/>
                    <a:gd name="T33" fmla="*/ 126 h 12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5" h="126">
                      <a:moveTo>
                        <a:pt x="49" y="5"/>
                      </a:moveTo>
                      <a:cubicBezTo>
                        <a:pt x="38" y="10"/>
                        <a:pt x="14" y="25"/>
                        <a:pt x="7" y="36"/>
                      </a:cubicBezTo>
                      <a:cubicBezTo>
                        <a:pt x="0" y="47"/>
                        <a:pt x="6" y="59"/>
                        <a:pt x="7" y="72"/>
                      </a:cubicBezTo>
                      <a:cubicBezTo>
                        <a:pt x="8" y="85"/>
                        <a:pt x="6" y="104"/>
                        <a:pt x="14" y="113"/>
                      </a:cubicBezTo>
                      <a:cubicBezTo>
                        <a:pt x="22" y="122"/>
                        <a:pt x="46" y="126"/>
                        <a:pt x="55" y="125"/>
                      </a:cubicBezTo>
                      <a:cubicBezTo>
                        <a:pt x="64" y="124"/>
                        <a:pt x="68" y="115"/>
                        <a:pt x="68" y="105"/>
                      </a:cubicBezTo>
                      <a:cubicBezTo>
                        <a:pt x="68" y="95"/>
                        <a:pt x="58" y="78"/>
                        <a:pt x="58" y="66"/>
                      </a:cubicBezTo>
                      <a:cubicBezTo>
                        <a:pt x="58" y="54"/>
                        <a:pt x="68" y="42"/>
                        <a:pt x="70" y="32"/>
                      </a:cubicBezTo>
                      <a:cubicBezTo>
                        <a:pt x="72" y="22"/>
                        <a:pt x="75" y="10"/>
                        <a:pt x="71" y="5"/>
                      </a:cubicBezTo>
                      <a:cubicBezTo>
                        <a:pt x="67" y="0"/>
                        <a:pt x="60" y="0"/>
                        <a:pt x="49" y="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85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Freeform 176"/>
                <p:cNvSpPr>
                  <a:spLocks/>
                </p:cNvSpPr>
                <p:nvPr/>
              </p:nvSpPr>
              <p:spPr bwMode="auto">
                <a:xfrm>
                  <a:off x="2840" y="2352"/>
                  <a:ext cx="64" cy="120"/>
                </a:xfrm>
                <a:custGeom>
                  <a:avLst/>
                  <a:gdLst>
                    <a:gd name="T0" fmla="*/ 48 w 64"/>
                    <a:gd name="T1" fmla="*/ 0 h 120"/>
                    <a:gd name="T2" fmla="*/ 13 w 64"/>
                    <a:gd name="T3" fmla="*/ 20 h 120"/>
                    <a:gd name="T4" fmla="*/ 0 w 64"/>
                    <a:gd name="T5" fmla="*/ 60 h 120"/>
                    <a:gd name="T6" fmla="*/ 15 w 64"/>
                    <a:gd name="T7" fmla="*/ 107 h 120"/>
                    <a:gd name="T8" fmla="*/ 48 w 64"/>
                    <a:gd name="T9" fmla="*/ 117 h 120"/>
                    <a:gd name="T10" fmla="*/ 55 w 64"/>
                    <a:gd name="T11" fmla="*/ 89 h 120"/>
                    <a:gd name="T12" fmla="*/ 51 w 64"/>
                    <a:gd name="T13" fmla="*/ 42 h 120"/>
                    <a:gd name="T14" fmla="*/ 63 w 64"/>
                    <a:gd name="T15" fmla="*/ 18 h 120"/>
                    <a:gd name="T16" fmla="*/ 48 w 64"/>
                    <a:gd name="T17" fmla="*/ 0 h 12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4"/>
                    <a:gd name="T28" fmla="*/ 0 h 120"/>
                    <a:gd name="T29" fmla="*/ 64 w 64"/>
                    <a:gd name="T30" fmla="*/ 120 h 12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4" h="120">
                      <a:moveTo>
                        <a:pt x="48" y="0"/>
                      </a:moveTo>
                      <a:cubicBezTo>
                        <a:pt x="40" y="0"/>
                        <a:pt x="21" y="10"/>
                        <a:pt x="13" y="20"/>
                      </a:cubicBezTo>
                      <a:cubicBezTo>
                        <a:pt x="5" y="30"/>
                        <a:pt x="0" y="46"/>
                        <a:pt x="0" y="60"/>
                      </a:cubicBezTo>
                      <a:cubicBezTo>
                        <a:pt x="0" y="74"/>
                        <a:pt x="7" y="98"/>
                        <a:pt x="15" y="107"/>
                      </a:cubicBezTo>
                      <a:cubicBezTo>
                        <a:pt x="23" y="116"/>
                        <a:pt x="41" y="120"/>
                        <a:pt x="48" y="117"/>
                      </a:cubicBezTo>
                      <a:cubicBezTo>
                        <a:pt x="55" y="114"/>
                        <a:pt x="55" y="101"/>
                        <a:pt x="55" y="89"/>
                      </a:cubicBezTo>
                      <a:cubicBezTo>
                        <a:pt x="55" y="77"/>
                        <a:pt x="50" y="54"/>
                        <a:pt x="51" y="42"/>
                      </a:cubicBezTo>
                      <a:cubicBezTo>
                        <a:pt x="52" y="30"/>
                        <a:pt x="62" y="25"/>
                        <a:pt x="63" y="18"/>
                      </a:cubicBezTo>
                      <a:cubicBezTo>
                        <a:pt x="64" y="11"/>
                        <a:pt x="56" y="0"/>
                        <a:pt x="4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85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Freeform 177"/>
                <p:cNvSpPr>
                  <a:spLocks/>
                </p:cNvSpPr>
                <p:nvPr/>
              </p:nvSpPr>
              <p:spPr bwMode="auto">
                <a:xfrm>
                  <a:off x="2618" y="2402"/>
                  <a:ext cx="176" cy="107"/>
                </a:xfrm>
                <a:custGeom>
                  <a:avLst/>
                  <a:gdLst>
                    <a:gd name="T0" fmla="*/ 162 w 176"/>
                    <a:gd name="T1" fmla="*/ 33 h 107"/>
                    <a:gd name="T2" fmla="*/ 114 w 176"/>
                    <a:gd name="T3" fmla="*/ 34 h 107"/>
                    <a:gd name="T4" fmla="*/ 82 w 176"/>
                    <a:gd name="T5" fmla="*/ 13 h 107"/>
                    <a:gd name="T6" fmla="*/ 45 w 176"/>
                    <a:gd name="T7" fmla="*/ 0 h 107"/>
                    <a:gd name="T8" fmla="*/ 3 w 176"/>
                    <a:gd name="T9" fmla="*/ 12 h 107"/>
                    <a:gd name="T10" fmla="*/ 27 w 176"/>
                    <a:gd name="T11" fmla="*/ 54 h 107"/>
                    <a:gd name="T12" fmla="*/ 72 w 176"/>
                    <a:gd name="T13" fmla="*/ 99 h 107"/>
                    <a:gd name="T14" fmla="*/ 108 w 176"/>
                    <a:gd name="T15" fmla="*/ 100 h 107"/>
                    <a:gd name="T16" fmla="*/ 129 w 176"/>
                    <a:gd name="T17" fmla="*/ 81 h 107"/>
                    <a:gd name="T18" fmla="*/ 162 w 176"/>
                    <a:gd name="T19" fmla="*/ 81 h 107"/>
                    <a:gd name="T20" fmla="*/ 175 w 176"/>
                    <a:gd name="T21" fmla="*/ 54 h 107"/>
                    <a:gd name="T22" fmla="*/ 162 w 176"/>
                    <a:gd name="T23" fmla="*/ 33 h 10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"/>
                    <a:gd name="T37" fmla="*/ 0 h 107"/>
                    <a:gd name="T38" fmla="*/ 176 w 176"/>
                    <a:gd name="T39" fmla="*/ 107 h 10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" h="107">
                      <a:moveTo>
                        <a:pt x="162" y="33"/>
                      </a:moveTo>
                      <a:cubicBezTo>
                        <a:pt x="152" y="30"/>
                        <a:pt x="127" y="37"/>
                        <a:pt x="114" y="34"/>
                      </a:cubicBezTo>
                      <a:cubicBezTo>
                        <a:pt x="101" y="31"/>
                        <a:pt x="93" y="19"/>
                        <a:pt x="82" y="13"/>
                      </a:cubicBezTo>
                      <a:cubicBezTo>
                        <a:pt x="71" y="7"/>
                        <a:pt x="58" y="0"/>
                        <a:pt x="45" y="0"/>
                      </a:cubicBezTo>
                      <a:cubicBezTo>
                        <a:pt x="32" y="0"/>
                        <a:pt x="6" y="3"/>
                        <a:pt x="3" y="12"/>
                      </a:cubicBezTo>
                      <a:cubicBezTo>
                        <a:pt x="0" y="21"/>
                        <a:pt x="16" y="40"/>
                        <a:pt x="27" y="54"/>
                      </a:cubicBezTo>
                      <a:cubicBezTo>
                        <a:pt x="38" y="68"/>
                        <a:pt x="59" y="91"/>
                        <a:pt x="72" y="99"/>
                      </a:cubicBezTo>
                      <a:cubicBezTo>
                        <a:pt x="85" y="107"/>
                        <a:pt x="99" y="103"/>
                        <a:pt x="108" y="100"/>
                      </a:cubicBezTo>
                      <a:cubicBezTo>
                        <a:pt x="117" y="97"/>
                        <a:pt x="120" y="84"/>
                        <a:pt x="129" y="81"/>
                      </a:cubicBezTo>
                      <a:cubicBezTo>
                        <a:pt x="138" y="78"/>
                        <a:pt x="154" y="86"/>
                        <a:pt x="162" y="81"/>
                      </a:cubicBezTo>
                      <a:cubicBezTo>
                        <a:pt x="170" y="76"/>
                        <a:pt x="174" y="63"/>
                        <a:pt x="175" y="54"/>
                      </a:cubicBezTo>
                      <a:cubicBezTo>
                        <a:pt x="176" y="45"/>
                        <a:pt x="172" y="36"/>
                        <a:pt x="162" y="3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85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3" name="Oval 242"/>
              <p:cNvSpPr/>
              <p:nvPr/>
            </p:nvSpPr>
            <p:spPr>
              <a:xfrm>
                <a:off x="8189515" y="1549563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8341915" y="1701963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7997491" y="1532086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7" name="Group 246"/>
            <p:cNvGrpSpPr/>
            <p:nvPr/>
          </p:nvGrpSpPr>
          <p:grpSpPr>
            <a:xfrm>
              <a:off x="6137453" y="4126711"/>
              <a:ext cx="2725262" cy="2199399"/>
              <a:chOff x="6252047" y="948032"/>
              <a:chExt cx="2725262" cy="2199399"/>
            </a:xfrm>
          </p:grpSpPr>
          <p:grpSp>
            <p:nvGrpSpPr>
              <p:cNvPr id="248" name="Group 247"/>
              <p:cNvGrpSpPr/>
              <p:nvPr/>
            </p:nvGrpSpPr>
            <p:grpSpPr>
              <a:xfrm>
                <a:off x="6252047" y="2211675"/>
                <a:ext cx="2502206" cy="935756"/>
                <a:chOff x="6252047" y="2028807"/>
                <a:chExt cx="2502206" cy="935756"/>
              </a:xfrm>
            </p:grpSpPr>
            <p:pic>
              <p:nvPicPr>
                <p:cNvPr id="285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5967136">
                  <a:off x="7616240" y="2371523"/>
                  <a:ext cx="238955" cy="287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276" name="Group 275"/>
                <p:cNvGrpSpPr/>
                <p:nvPr/>
              </p:nvGrpSpPr>
              <p:grpSpPr>
                <a:xfrm rot="10800000">
                  <a:off x="7020271" y="2418455"/>
                  <a:ext cx="505286" cy="203981"/>
                  <a:chOff x="4515223" y="2806803"/>
                  <a:chExt cx="505286" cy="203981"/>
                </a:xfrm>
              </p:grpSpPr>
              <p:grpSp>
                <p:nvGrpSpPr>
                  <p:cNvPr id="279" name="Group 278"/>
                  <p:cNvGrpSpPr/>
                  <p:nvPr/>
                </p:nvGrpSpPr>
                <p:grpSpPr>
                  <a:xfrm>
                    <a:off x="4515223" y="2806803"/>
                    <a:ext cx="505286" cy="78230"/>
                    <a:chOff x="4589980" y="2300303"/>
                    <a:chExt cx="505286" cy="78230"/>
                  </a:xfrm>
                </p:grpSpPr>
                <p:cxnSp>
                  <p:nvCxnSpPr>
                    <p:cNvPr id="283" name="Straight Connector 282"/>
                    <p:cNvCxnSpPr/>
                    <p:nvPr/>
                  </p:nvCxnSpPr>
                  <p:spPr>
                    <a:xfrm flipH="1" flipV="1">
                      <a:off x="4676510" y="2374446"/>
                      <a:ext cx="418756" cy="408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4" name="Freeform 283"/>
                    <p:cNvSpPr/>
                    <p:nvPr/>
                  </p:nvSpPr>
                  <p:spPr>
                    <a:xfrm>
                      <a:off x="4589980" y="2300303"/>
                      <a:ext cx="89899" cy="76712"/>
                    </a:xfrm>
                    <a:custGeom>
                      <a:avLst/>
                      <a:gdLst>
                        <a:gd name="connsiteX0" fmla="*/ 89899 w 89899"/>
                        <a:gd name="connsiteY0" fmla="*/ 76712 h 76712"/>
                        <a:gd name="connsiteX1" fmla="*/ 82193 w 89899"/>
                        <a:gd name="connsiteY1" fmla="*/ 25341 h 76712"/>
                        <a:gd name="connsiteX2" fmla="*/ 46233 w 89899"/>
                        <a:gd name="connsiteY2" fmla="*/ 2224 h 76712"/>
                        <a:gd name="connsiteX3" fmla="*/ 0 w 89899"/>
                        <a:gd name="connsiteY3" fmla="*/ 2224 h 7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9899" h="76712">
                          <a:moveTo>
                            <a:pt x="89899" y="76712"/>
                          </a:moveTo>
                          <a:cubicBezTo>
                            <a:pt x="89685" y="57234"/>
                            <a:pt x="89471" y="37756"/>
                            <a:pt x="82193" y="25341"/>
                          </a:cubicBezTo>
                          <a:cubicBezTo>
                            <a:pt x="74915" y="12926"/>
                            <a:pt x="59932" y="6077"/>
                            <a:pt x="46233" y="2224"/>
                          </a:cubicBezTo>
                          <a:cubicBezTo>
                            <a:pt x="32534" y="-1629"/>
                            <a:pt x="16267" y="297"/>
                            <a:pt x="0" y="2224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0" name="Group 279"/>
                  <p:cNvGrpSpPr/>
                  <p:nvPr/>
                </p:nvGrpSpPr>
                <p:grpSpPr>
                  <a:xfrm flipV="1">
                    <a:off x="4515223" y="2932554"/>
                    <a:ext cx="505286" cy="78230"/>
                    <a:chOff x="4589980" y="2300303"/>
                    <a:chExt cx="505286" cy="78230"/>
                  </a:xfrm>
                </p:grpSpPr>
                <p:cxnSp>
                  <p:nvCxnSpPr>
                    <p:cNvPr id="281" name="Straight Connector 280"/>
                    <p:cNvCxnSpPr/>
                    <p:nvPr/>
                  </p:nvCxnSpPr>
                  <p:spPr>
                    <a:xfrm flipH="1" flipV="1">
                      <a:off x="4676510" y="2374446"/>
                      <a:ext cx="418756" cy="408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2" name="Freeform 281"/>
                    <p:cNvSpPr/>
                    <p:nvPr/>
                  </p:nvSpPr>
                  <p:spPr>
                    <a:xfrm>
                      <a:off x="4589980" y="2300303"/>
                      <a:ext cx="89899" cy="76712"/>
                    </a:xfrm>
                    <a:custGeom>
                      <a:avLst/>
                      <a:gdLst>
                        <a:gd name="connsiteX0" fmla="*/ 89899 w 89899"/>
                        <a:gd name="connsiteY0" fmla="*/ 76712 h 76712"/>
                        <a:gd name="connsiteX1" fmla="*/ 82193 w 89899"/>
                        <a:gd name="connsiteY1" fmla="*/ 25341 h 76712"/>
                        <a:gd name="connsiteX2" fmla="*/ 46233 w 89899"/>
                        <a:gd name="connsiteY2" fmla="*/ 2224 h 76712"/>
                        <a:gd name="connsiteX3" fmla="*/ 0 w 89899"/>
                        <a:gd name="connsiteY3" fmla="*/ 2224 h 7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9899" h="76712">
                          <a:moveTo>
                            <a:pt x="89899" y="76712"/>
                          </a:moveTo>
                          <a:cubicBezTo>
                            <a:pt x="89685" y="57234"/>
                            <a:pt x="89471" y="37756"/>
                            <a:pt x="82193" y="25341"/>
                          </a:cubicBezTo>
                          <a:cubicBezTo>
                            <a:pt x="74915" y="12926"/>
                            <a:pt x="59932" y="6077"/>
                            <a:pt x="46233" y="2224"/>
                          </a:cubicBezTo>
                          <a:cubicBezTo>
                            <a:pt x="32534" y="-1629"/>
                            <a:pt x="16267" y="297"/>
                            <a:pt x="0" y="2224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pic>
              <p:nvPicPr>
                <p:cNvPr id="277" name="Picture 276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911265">
                  <a:off x="6252047" y="2035941"/>
                  <a:ext cx="989823" cy="877643"/>
                </a:xfrm>
                <a:prstGeom prst="rect">
                  <a:avLst/>
                </a:prstGeom>
              </p:spPr>
            </p:pic>
            <p:pic>
              <p:nvPicPr>
                <p:cNvPr id="278" name="Picture 27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56536" y="2028807"/>
                  <a:ext cx="897717" cy="935756"/>
                </a:xfrm>
                <a:prstGeom prst="rect">
                  <a:avLst/>
                </a:prstGeom>
              </p:spPr>
            </p:pic>
          </p:grpSp>
          <p:sp>
            <p:nvSpPr>
              <p:cNvPr id="249" name="Oval 248"/>
              <p:cNvSpPr/>
              <p:nvPr/>
            </p:nvSpPr>
            <p:spPr>
              <a:xfrm>
                <a:off x="8028038" y="1792950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8180438" y="1945350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8332838" y="2097750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8180438" y="1770090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8332838" y="2097750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8382734" y="1850883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8508097" y="1785344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8073757" y="2074890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8494315" y="2102062"/>
                <a:ext cx="45719" cy="4571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8" name="Group 257"/>
              <p:cNvGrpSpPr/>
              <p:nvPr/>
            </p:nvGrpSpPr>
            <p:grpSpPr>
              <a:xfrm>
                <a:off x="6511459" y="948032"/>
                <a:ext cx="2465850" cy="1112576"/>
                <a:chOff x="6376142" y="635106"/>
                <a:chExt cx="2465850" cy="1112576"/>
              </a:xfrm>
            </p:grpSpPr>
            <p:pic>
              <p:nvPicPr>
                <p:cNvPr id="259" name="Picture 258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76142" y="703825"/>
                  <a:ext cx="625545" cy="657494"/>
                </a:xfrm>
                <a:prstGeom prst="rect">
                  <a:avLst/>
                </a:prstGeom>
              </p:spPr>
            </p:pic>
            <p:pic>
              <p:nvPicPr>
                <p:cNvPr id="260" name="Picture 259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97653" y="679060"/>
                  <a:ext cx="625545" cy="657494"/>
                </a:xfrm>
                <a:prstGeom prst="rect">
                  <a:avLst/>
                </a:prstGeom>
              </p:spPr>
            </p:pic>
            <p:pic>
              <p:nvPicPr>
                <p:cNvPr id="261" name="Picture 260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16447" y="671849"/>
                  <a:ext cx="625545" cy="657494"/>
                </a:xfrm>
                <a:prstGeom prst="rect">
                  <a:avLst/>
                </a:prstGeom>
              </p:spPr>
            </p:pic>
            <p:grpSp>
              <p:nvGrpSpPr>
                <p:cNvPr id="262" name="Group 168"/>
                <p:cNvGrpSpPr>
                  <a:grpSpLocks/>
                </p:cNvGrpSpPr>
                <p:nvPr/>
              </p:nvGrpSpPr>
              <p:grpSpPr bwMode="auto">
                <a:xfrm rot="16200000">
                  <a:off x="7510180" y="708970"/>
                  <a:ext cx="848705" cy="700977"/>
                  <a:chOff x="2528" y="1743"/>
                  <a:chExt cx="1272" cy="942"/>
                </a:xfrm>
                <a:solidFill>
                  <a:srgbClr val="FAEBC9"/>
                </a:solidFill>
              </p:grpSpPr>
              <p:sp>
                <p:nvSpPr>
                  <p:cNvPr id="266" name="Freeform 169"/>
                  <p:cNvSpPr>
                    <a:spLocks/>
                  </p:cNvSpPr>
                  <p:nvPr/>
                </p:nvSpPr>
                <p:spPr bwMode="auto">
                  <a:xfrm>
                    <a:off x="2585" y="1743"/>
                    <a:ext cx="1184" cy="864"/>
                  </a:xfrm>
                  <a:custGeom>
                    <a:avLst/>
                    <a:gdLst>
                      <a:gd name="T0" fmla="*/ 931 w 1184"/>
                      <a:gd name="T1" fmla="*/ 69 h 864"/>
                      <a:gd name="T2" fmla="*/ 793 w 1184"/>
                      <a:gd name="T3" fmla="*/ 93 h 864"/>
                      <a:gd name="T4" fmla="*/ 685 w 1184"/>
                      <a:gd name="T5" fmla="*/ 51 h 864"/>
                      <a:gd name="T6" fmla="*/ 535 w 1184"/>
                      <a:gd name="T7" fmla="*/ 33 h 864"/>
                      <a:gd name="T8" fmla="*/ 421 w 1184"/>
                      <a:gd name="T9" fmla="*/ 75 h 864"/>
                      <a:gd name="T10" fmla="*/ 337 w 1184"/>
                      <a:gd name="T11" fmla="*/ 231 h 864"/>
                      <a:gd name="T12" fmla="*/ 259 w 1184"/>
                      <a:gd name="T13" fmla="*/ 243 h 864"/>
                      <a:gd name="T14" fmla="*/ 37 w 1184"/>
                      <a:gd name="T15" fmla="*/ 225 h 864"/>
                      <a:gd name="T16" fmla="*/ 109 w 1184"/>
                      <a:gd name="T17" fmla="*/ 315 h 864"/>
                      <a:gd name="T18" fmla="*/ 253 w 1184"/>
                      <a:gd name="T19" fmla="*/ 363 h 864"/>
                      <a:gd name="T20" fmla="*/ 187 w 1184"/>
                      <a:gd name="T21" fmla="*/ 465 h 864"/>
                      <a:gd name="T22" fmla="*/ 1 w 1184"/>
                      <a:gd name="T23" fmla="*/ 543 h 864"/>
                      <a:gd name="T24" fmla="*/ 187 w 1184"/>
                      <a:gd name="T25" fmla="*/ 585 h 864"/>
                      <a:gd name="T26" fmla="*/ 355 w 1184"/>
                      <a:gd name="T27" fmla="*/ 561 h 864"/>
                      <a:gd name="T28" fmla="*/ 367 w 1184"/>
                      <a:gd name="T29" fmla="*/ 789 h 864"/>
                      <a:gd name="T30" fmla="*/ 421 w 1184"/>
                      <a:gd name="T31" fmla="*/ 843 h 864"/>
                      <a:gd name="T32" fmla="*/ 541 w 1184"/>
                      <a:gd name="T33" fmla="*/ 627 h 864"/>
                      <a:gd name="T34" fmla="*/ 661 w 1184"/>
                      <a:gd name="T35" fmla="*/ 585 h 864"/>
                      <a:gd name="T36" fmla="*/ 667 w 1184"/>
                      <a:gd name="T37" fmla="*/ 729 h 864"/>
                      <a:gd name="T38" fmla="*/ 865 w 1184"/>
                      <a:gd name="T39" fmla="*/ 765 h 864"/>
                      <a:gd name="T40" fmla="*/ 877 w 1184"/>
                      <a:gd name="T41" fmla="*/ 663 h 864"/>
                      <a:gd name="T42" fmla="*/ 829 w 1184"/>
                      <a:gd name="T43" fmla="*/ 543 h 864"/>
                      <a:gd name="T44" fmla="*/ 931 w 1184"/>
                      <a:gd name="T45" fmla="*/ 621 h 864"/>
                      <a:gd name="T46" fmla="*/ 1081 w 1184"/>
                      <a:gd name="T47" fmla="*/ 627 h 864"/>
                      <a:gd name="T48" fmla="*/ 943 w 1184"/>
                      <a:gd name="T49" fmla="*/ 579 h 864"/>
                      <a:gd name="T50" fmla="*/ 1033 w 1184"/>
                      <a:gd name="T51" fmla="*/ 459 h 864"/>
                      <a:gd name="T52" fmla="*/ 1159 w 1184"/>
                      <a:gd name="T53" fmla="*/ 387 h 864"/>
                      <a:gd name="T54" fmla="*/ 1117 w 1184"/>
                      <a:gd name="T55" fmla="*/ 255 h 864"/>
                      <a:gd name="T56" fmla="*/ 1045 w 1184"/>
                      <a:gd name="T57" fmla="*/ 315 h 864"/>
                      <a:gd name="T58" fmla="*/ 973 w 1184"/>
                      <a:gd name="T59" fmla="*/ 255 h 864"/>
                      <a:gd name="T60" fmla="*/ 1033 w 1184"/>
                      <a:gd name="T61" fmla="*/ 165 h 864"/>
                      <a:gd name="T62" fmla="*/ 1009 w 1184"/>
                      <a:gd name="T63" fmla="*/ 75 h 864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184"/>
                      <a:gd name="T97" fmla="*/ 0 h 864"/>
                      <a:gd name="T98" fmla="*/ 1184 w 1184"/>
                      <a:gd name="T99" fmla="*/ 864 h 864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184" h="864">
                        <a:moveTo>
                          <a:pt x="1009" y="75"/>
                        </a:moveTo>
                        <a:cubicBezTo>
                          <a:pt x="992" y="68"/>
                          <a:pt x="958" y="65"/>
                          <a:pt x="931" y="69"/>
                        </a:cubicBezTo>
                        <a:cubicBezTo>
                          <a:pt x="904" y="73"/>
                          <a:pt x="870" y="95"/>
                          <a:pt x="847" y="99"/>
                        </a:cubicBezTo>
                        <a:cubicBezTo>
                          <a:pt x="824" y="103"/>
                          <a:pt x="814" y="104"/>
                          <a:pt x="793" y="93"/>
                        </a:cubicBezTo>
                        <a:cubicBezTo>
                          <a:pt x="772" y="82"/>
                          <a:pt x="739" y="40"/>
                          <a:pt x="721" y="33"/>
                        </a:cubicBezTo>
                        <a:cubicBezTo>
                          <a:pt x="703" y="26"/>
                          <a:pt x="701" y="56"/>
                          <a:pt x="685" y="51"/>
                        </a:cubicBezTo>
                        <a:cubicBezTo>
                          <a:pt x="669" y="46"/>
                          <a:pt x="650" y="6"/>
                          <a:pt x="625" y="3"/>
                        </a:cubicBezTo>
                        <a:cubicBezTo>
                          <a:pt x="600" y="0"/>
                          <a:pt x="557" y="22"/>
                          <a:pt x="535" y="33"/>
                        </a:cubicBezTo>
                        <a:cubicBezTo>
                          <a:pt x="513" y="44"/>
                          <a:pt x="512" y="62"/>
                          <a:pt x="493" y="69"/>
                        </a:cubicBezTo>
                        <a:cubicBezTo>
                          <a:pt x="474" y="76"/>
                          <a:pt x="447" y="67"/>
                          <a:pt x="421" y="75"/>
                        </a:cubicBezTo>
                        <a:cubicBezTo>
                          <a:pt x="395" y="83"/>
                          <a:pt x="351" y="91"/>
                          <a:pt x="337" y="117"/>
                        </a:cubicBezTo>
                        <a:cubicBezTo>
                          <a:pt x="323" y="143"/>
                          <a:pt x="338" y="202"/>
                          <a:pt x="337" y="231"/>
                        </a:cubicBezTo>
                        <a:cubicBezTo>
                          <a:pt x="336" y="260"/>
                          <a:pt x="344" y="289"/>
                          <a:pt x="331" y="291"/>
                        </a:cubicBezTo>
                        <a:cubicBezTo>
                          <a:pt x="318" y="293"/>
                          <a:pt x="294" y="257"/>
                          <a:pt x="259" y="243"/>
                        </a:cubicBezTo>
                        <a:cubicBezTo>
                          <a:pt x="224" y="229"/>
                          <a:pt x="158" y="210"/>
                          <a:pt x="121" y="207"/>
                        </a:cubicBezTo>
                        <a:cubicBezTo>
                          <a:pt x="84" y="204"/>
                          <a:pt x="52" y="213"/>
                          <a:pt x="37" y="225"/>
                        </a:cubicBezTo>
                        <a:cubicBezTo>
                          <a:pt x="22" y="237"/>
                          <a:pt x="19" y="264"/>
                          <a:pt x="31" y="279"/>
                        </a:cubicBezTo>
                        <a:cubicBezTo>
                          <a:pt x="43" y="294"/>
                          <a:pt x="82" y="303"/>
                          <a:pt x="109" y="315"/>
                        </a:cubicBezTo>
                        <a:cubicBezTo>
                          <a:pt x="136" y="327"/>
                          <a:pt x="169" y="343"/>
                          <a:pt x="193" y="351"/>
                        </a:cubicBezTo>
                        <a:cubicBezTo>
                          <a:pt x="217" y="359"/>
                          <a:pt x="240" y="352"/>
                          <a:pt x="253" y="363"/>
                        </a:cubicBezTo>
                        <a:cubicBezTo>
                          <a:pt x="266" y="374"/>
                          <a:pt x="282" y="400"/>
                          <a:pt x="271" y="417"/>
                        </a:cubicBezTo>
                        <a:cubicBezTo>
                          <a:pt x="260" y="434"/>
                          <a:pt x="222" y="452"/>
                          <a:pt x="187" y="465"/>
                        </a:cubicBezTo>
                        <a:cubicBezTo>
                          <a:pt x="152" y="478"/>
                          <a:pt x="92" y="482"/>
                          <a:pt x="61" y="495"/>
                        </a:cubicBezTo>
                        <a:cubicBezTo>
                          <a:pt x="30" y="508"/>
                          <a:pt x="0" y="527"/>
                          <a:pt x="1" y="543"/>
                        </a:cubicBezTo>
                        <a:cubicBezTo>
                          <a:pt x="2" y="559"/>
                          <a:pt x="36" y="584"/>
                          <a:pt x="67" y="591"/>
                        </a:cubicBezTo>
                        <a:cubicBezTo>
                          <a:pt x="98" y="598"/>
                          <a:pt x="150" y="590"/>
                          <a:pt x="187" y="585"/>
                        </a:cubicBezTo>
                        <a:cubicBezTo>
                          <a:pt x="224" y="580"/>
                          <a:pt x="261" y="565"/>
                          <a:pt x="289" y="561"/>
                        </a:cubicBezTo>
                        <a:cubicBezTo>
                          <a:pt x="317" y="557"/>
                          <a:pt x="341" y="540"/>
                          <a:pt x="355" y="561"/>
                        </a:cubicBezTo>
                        <a:cubicBezTo>
                          <a:pt x="369" y="582"/>
                          <a:pt x="371" y="649"/>
                          <a:pt x="373" y="687"/>
                        </a:cubicBezTo>
                        <a:cubicBezTo>
                          <a:pt x="375" y="725"/>
                          <a:pt x="369" y="762"/>
                          <a:pt x="367" y="789"/>
                        </a:cubicBezTo>
                        <a:cubicBezTo>
                          <a:pt x="365" y="816"/>
                          <a:pt x="352" y="840"/>
                          <a:pt x="361" y="849"/>
                        </a:cubicBezTo>
                        <a:cubicBezTo>
                          <a:pt x="370" y="858"/>
                          <a:pt x="398" y="864"/>
                          <a:pt x="421" y="843"/>
                        </a:cubicBezTo>
                        <a:cubicBezTo>
                          <a:pt x="444" y="822"/>
                          <a:pt x="479" y="759"/>
                          <a:pt x="499" y="723"/>
                        </a:cubicBezTo>
                        <a:cubicBezTo>
                          <a:pt x="519" y="687"/>
                          <a:pt x="521" y="649"/>
                          <a:pt x="541" y="627"/>
                        </a:cubicBezTo>
                        <a:cubicBezTo>
                          <a:pt x="561" y="605"/>
                          <a:pt x="599" y="598"/>
                          <a:pt x="619" y="591"/>
                        </a:cubicBezTo>
                        <a:cubicBezTo>
                          <a:pt x="639" y="584"/>
                          <a:pt x="653" y="575"/>
                          <a:pt x="661" y="585"/>
                        </a:cubicBezTo>
                        <a:cubicBezTo>
                          <a:pt x="669" y="595"/>
                          <a:pt x="666" y="627"/>
                          <a:pt x="667" y="651"/>
                        </a:cubicBezTo>
                        <a:cubicBezTo>
                          <a:pt x="668" y="675"/>
                          <a:pt x="655" y="710"/>
                          <a:pt x="667" y="729"/>
                        </a:cubicBezTo>
                        <a:cubicBezTo>
                          <a:pt x="679" y="748"/>
                          <a:pt x="706" y="759"/>
                          <a:pt x="739" y="765"/>
                        </a:cubicBezTo>
                        <a:cubicBezTo>
                          <a:pt x="772" y="771"/>
                          <a:pt x="837" y="770"/>
                          <a:pt x="865" y="765"/>
                        </a:cubicBezTo>
                        <a:cubicBezTo>
                          <a:pt x="893" y="760"/>
                          <a:pt x="905" y="752"/>
                          <a:pt x="907" y="735"/>
                        </a:cubicBezTo>
                        <a:cubicBezTo>
                          <a:pt x="909" y="718"/>
                          <a:pt x="887" y="686"/>
                          <a:pt x="877" y="663"/>
                        </a:cubicBezTo>
                        <a:cubicBezTo>
                          <a:pt x="867" y="640"/>
                          <a:pt x="855" y="617"/>
                          <a:pt x="847" y="597"/>
                        </a:cubicBezTo>
                        <a:cubicBezTo>
                          <a:pt x="839" y="577"/>
                          <a:pt x="825" y="553"/>
                          <a:pt x="829" y="543"/>
                        </a:cubicBezTo>
                        <a:cubicBezTo>
                          <a:pt x="833" y="533"/>
                          <a:pt x="854" y="524"/>
                          <a:pt x="871" y="537"/>
                        </a:cubicBezTo>
                        <a:cubicBezTo>
                          <a:pt x="888" y="550"/>
                          <a:pt x="906" y="601"/>
                          <a:pt x="931" y="621"/>
                        </a:cubicBezTo>
                        <a:cubicBezTo>
                          <a:pt x="956" y="641"/>
                          <a:pt x="996" y="656"/>
                          <a:pt x="1021" y="657"/>
                        </a:cubicBezTo>
                        <a:cubicBezTo>
                          <a:pt x="1046" y="658"/>
                          <a:pt x="1083" y="634"/>
                          <a:pt x="1081" y="627"/>
                        </a:cubicBezTo>
                        <a:cubicBezTo>
                          <a:pt x="1079" y="620"/>
                          <a:pt x="1032" y="623"/>
                          <a:pt x="1009" y="615"/>
                        </a:cubicBezTo>
                        <a:cubicBezTo>
                          <a:pt x="986" y="607"/>
                          <a:pt x="955" y="593"/>
                          <a:pt x="943" y="579"/>
                        </a:cubicBezTo>
                        <a:cubicBezTo>
                          <a:pt x="931" y="565"/>
                          <a:pt x="922" y="551"/>
                          <a:pt x="937" y="531"/>
                        </a:cubicBezTo>
                        <a:cubicBezTo>
                          <a:pt x="952" y="511"/>
                          <a:pt x="1007" y="479"/>
                          <a:pt x="1033" y="459"/>
                        </a:cubicBezTo>
                        <a:cubicBezTo>
                          <a:pt x="1059" y="439"/>
                          <a:pt x="1072" y="423"/>
                          <a:pt x="1093" y="411"/>
                        </a:cubicBezTo>
                        <a:cubicBezTo>
                          <a:pt x="1114" y="399"/>
                          <a:pt x="1145" y="410"/>
                          <a:pt x="1159" y="387"/>
                        </a:cubicBezTo>
                        <a:cubicBezTo>
                          <a:pt x="1173" y="364"/>
                          <a:pt x="1184" y="295"/>
                          <a:pt x="1177" y="273"/>
                        </a:cubicBezTo>
                        <a:cubicBezTo>
                          <a:pt x="1170" y="251"/>
                          <a:pt x="1133" y="254"/>
                          <a:pt x="1117" y="255"/>
                        </a:cubicBezTo>
                        <a:cubicBezTo>
                          <a:pt x="1101" y="256"/>
                          <a:pt x="1093" y="269"/>
                          <a:pt x="1081" y="279"/>
                        </a:cubicBezTo>
                        <a:cubicBezTo>
                          <a:pt x="1069" y="289"/>
                          <a:pt x="1061" y="308"/>
                          <a:pt x="1045" y="315"/>
                        </a:cubicBezTo>
                        <a:cubicBezTo>
                          <a:pt x="1029" y="322"/>
                          <a:pt x="997" y="331"/>
                          <a:pt x="985" y="321"/>
                        </a:cubicBezTo>
                        <a:cubicBezTo>
                          <a:pt x="973" y="311"/>
                          <a:pt x="971" y="276"/>
                          <a:pt x="973" y="255"/>
                        </a:cubicBezTo>
                        <a:cubicBezTo>
                          <a:pt x="975" y="234"/>
                          <a:pt x="987" y="210"/>
                          <a:pt x="997" y="195"/>
                        </a:cubicBezTo>
                        <a:cubicBezTo>
                          <a:pt x="1007" y="180"/>
                          <a:pt x="1027" y="179"/>
                          <a:pt x="1033" y="165"/>
                        </a:cubicBezTo>
                        <a:cubicBezTo>
                          <a:pt x="1039" y="151"/>
                          <a:pt x="1036" y="127"/>
                          <a:pt x="1033" y="111"/>
                        </a:cubicBezTo>
                        <a:cubicBezTo>
                          <a:pt x="1030" y="95"/>
                          <a:pt x="1026" y="82"/>
                          <a:pt x="1009" y="75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lumMod val="85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7" name="Freeform 170"/>
                  <p:cNvSpPr>
                    <a:spLocks/>
                  </p:cNvSpPr>
                  <p:nvPr/>
                </p:nvSpPr>
                <p:spPr bwMode="auto">
                  <a:xfrm>
                    <a:off x="3081" y="2031"/>
                    <a:ext cx="316" cy="206"/>
                  </a:xfrm>
                  <a:custGeom>
                    <a:avLst/>
                    <a:gdLst>
                      <a:gd name="T0" fmla="*/ 490 w 494"/>
                      <a:gd name="T1" fmla="*/ 126 h 387"/>
                      <a:gd name="T2" fmla="*/ 424 w 494"/>
                      <a:gd name="T3" fmla="*/ 204 h 387"/>
                      <a:gd name="T4" fmla="*/ 412 w 494"/>
                      <a:gd name="T5" fmla="*/ 240 h 387"/>
                      <a:gd name="T6" fmla="*/ 418 w 494"/>
                      <a:gd name="T7" fmla="*/ 282 h 387"/>
                      <a:gd name="T8" fmla="*/ 388 w 494"/>
                      <a:gd name="T9" fmla="*/ 354 h 387"/>
                      <a:gd name="T10" fmla="*/ 352 w 494"/>
                      <a:gd name="T11" fmla="*/ 378 h 387"/>
                      <a:gd name="T12" fmla="*/ 286 w 494"/>
                      <a:gd name="T13" fmla="*/ 378 h 387"/>
                      <a:gd name="T14" fmla="*/ 214 w 494"/>
                      <a:gd name="T15" fmla="*/ 324 h 387"/>
                      <a:gd name="T16" fmla="*/ 160 w 494"/>
                      <a:gd name="T17" fmla="*/ 288 h 387"/>
                      <a:gd name="T18" fmla="*/ 64 w 494"/>
                      <a:gd name="T19" fmla="*/ 288 h 387"/>
                      <a:gd name="T20" fmla="*/ 4 w 494"/>
                      <a:gd name="T21" fmla="*/ 276 h 387"/>
                      <a:gd name="T22" fmla="*/ 40 w 494"/>
                      <a:gd name="T23" fmla="*/ 198 h 387"/>
                      <a:gd name="T24" fmla="*/ 58 w 494"/>
                      <a:gd name="T25" fmla="*/ 156 h 387"/>
                      <a:gd name="T26" fmla="*/ 70 w 494"/>
                      <a:gd name="T27" fmla="*/ 84 h 387"/>
                      <a:gd name="T28" fmla="*/ 136 w 494"/>
                      <a:gd name="T29" fmla="*/ 12 h 387"/>
                      <a:gd name="T30" fmla="*/ 250 w 494"/>
                      <a:gd name="T31" fmla="*/ 12 h 387"/>
                      <a:gd name="T32" fmla="*/ 334 w 494"/>
                      <a:gd name="T33" fmla="*/ 24 h 387"/>
                      <a:gd name="T34" fmla="*/ 346 w 494"/>
                      <a:gd name="T35" fmla="*/ 72 h 387"/>
                      <a:gd name="T36" fmla="*/ 388 w 494"/>
                      <a:gd name="T37" fmla="*/ 84 h 387"/>
                      <a:gd name="T38" fmla="*/ 448 w 494"/>
                      <a:gd name="T39" fmla="*/ 90 h 387"/>
                      <a:gd name="T40" fmla="*/ 490 w 494"/>
                      <a:gd name="T41" fmla="*/ 126 h 38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494"/>
                      <a:gd name="T64" fmla="*/ 0 h 387"/>
                      <a:gd name="T65" fmla="*/ 494 w 494"/>
                      <a:gd name="T66" fmla="*/ 387 h 38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494" h="387">
                        <a:moveTo>
                          <a:pt x="490" y="126"/>
                        </a:moveTo>
                        <a:cubicBezTo>
                          <a:pt x="486" y="145"/>
                          <a:pt x="437" y="185"/>
                          <a:pt x="424" y="204"/>
                        </a:cubicBezTo>
                        <a:cubicBezTo>
                          <a:pt x="411" y="223"/>
                          <a:pt x="413" y="227"/>
                          <a:pt x="412" y="240"/>
                        </a:cubicBezTo>
                        <a:cubicBezTo>
                          <a:pt x="411" y="253"/>
                          <a:pt x="422" y="263"/>
                          <a:pt x="418" y="282"/>
                        </a:cubicBezTo>
                        <a:cubicBezTo>
                          <a:pt x="414" y="301"/>
                          <a:pt x="399" y="338"/>
                          <a:pt x="388" y="354"/>
                        </a:cubicBezTo>
                        <a:cubicBezTo>
                          <a:pt x="377" y="370"/>
                          <a:pt x="369" y="374"/>
                          <a:pt x="352" y="378"/>
                        </a:cubicBezTo>
                        <a:cubicBezTo>
                          <a:pt x="335" y="382"/>
                          <a:pt x="309" y="387"/>
                          <a:pt x="286" y="378"/>
                        </a:cubicBezTo>
                        <a:cubicBezTo>
                          <a:pt x="263" y="369"/>
                          <a:pt x="235" y="339"/>
                          <a:pt x="214" y="324"/>
                        </a:cubicBezTo>
                        <a:cubicBezTo>
                          <a:pt x="193" y="309"/>
                          <a:pt x="185" y="294"/>
                          <a:pt x="160" y="288"/>
                        </a:cubicBezTo>
                        <a:cubicBezTo>
                          <a:pt x="135" y="282"/>
                          <a:pt x="90" y="290"/>
                          <a:pt x="64" y="288"/>
                        </a:cubicBezTo>
                        <a:cubicBezTo>
                          <a:pt x="38" y="286"/>
                          <a:pt x="8" y="291"/>
                          <a:pt x="4" y="276"/>
                        </a:cubicBezTo>
                        <a:cubicBezTo>
                          <a:pt x="0" y="261"/>
                          <a:pt x="31" y="218"/>
                          <a:pt x="40" y="198"/>
                        </a:cubicBezTo>
                        <a:cubicBezTo>
                          <a:pt x="49" y="178"/>
                          <a:pt x="53" y="175"/>
                          <a:pt x="58" y="156"/>
                        </a:cubicBezTo>
                        <a:cubicBezTo>
                          <a:pt x="63" y="137"/>
                          <a:pt x="57" y="108"/>
                          <a:pt x="70" y="84"/>
                        </a:cubicBezTo>
                        <a:cubicBezTo>
                          <a:pt x="83" y="60"/>
                          <a:pt x="106" y="24"/>
                          <a:pt x="136" y="12"/>
                        </a:cubicBezTo>
                        <a:cubicBezTo>
                          <a:pt x="166" y="0"/>
                          <a:pt x="217" y="10"/>
                          <a:pt x="250" y="12"/>
                        </a:cubicBezTo>
                        <a:cubicBezTo>
                          <a:pt x="283" y="14"/>
                          <a:pt x="318" y="14"/>
                          <a:pt x="334" y="24"/>
                        </a:cubicBezTo>
                        <a:cubicBezTo>
                          <a:pt x="350" y="34"/>
                          <a:pt x="337" y="62"/>
                          <a:pt x="346" y="72"/>
                        </a:cubicBezTo>
                        <a:cubicBezTo>
                          <a:pt x="355" y="82"/>
                          <a:pt x="371" y="81"/>
                          <a:pt x="388" y="84"/>
                        </a:cubicBezTo>
                        <a:cubicBezTo>
                          <a:pt x="405" y="87"/>
                          <a:pt x="431" y="86"/>
                          <a:pt x="448" y="90"/>
                        </a:cubicBezTo>
                        <a:cubicBezTo>
                          <a:pt x="465" y="94"/>
                          <a:pt x="494" y="107"/>
                          <a:pt x="490" y="126"/>
                        </a:cubicBezTo>
                        <a:close/>
                      </a:path>
                    </a:pathLst>
                  </a:custGeom>
                  <a:solidFill>
                    <a:srgbClr val="652B5B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8" name="Freeform 171"/>
                  <p:cNvSpPr>
                    <a:spLocks/>
                  </p:cNvSpPr>
                  <p:nvPr/>
                </p:nvSpPr>
                <p:spPr bwMode="auto">
                  <a:xfrm>
                    <a:off x="3656" y="1779"/>
                    <a:ext cx="144" cy="201"/>
                  </a:xfrm>
                  <a:custGeom>
                    <a:avLst/>
                    <a:gdLst>
                      <a:gd name="T0" fmla="*/ 64 w 144"/>
                      <a:gd name="T1" fmla="*/ 9 h 201"/>
                      <a:gd name="T2" fmla="*/ 34 w 144"/>
                      <a:gd name="T3" fmla="*/ 39 h 201"/>
                      <a:gd name="T4" fmla="*/ 40 w 144"/>
                      <a:gd name="T5" fmla="*/ 81 h 201"/>
                      <a:gd name="T6" fmla="*/ 4 w 144"/>
                      <a:gd name="T7" fmla="*/ 135 h 201"/>
                      <a:gd name="T8" fmla="*/ 16 w 144"/>
                      <a:gd name="T9" fmla="*/ 183 h 201"/>
                      <a:gd name="T10" fmla="*/ 64 w 144"/>
                      <a:gd name="T11" fmla="*/ 189 h 201"/>
                      <a:gd name="T12" fmla="*/ 130 w 144"/>
                      <a:gd name="T13" fmla="*/ 111 h 201"/>
                      <a:gd name="T14" fmla="*/ 142 w 144"/>
                      <a:gd name="T15" fmla="*/ 57 h 201"/>
                      <a:gd name="T16" fmla="*/ 118 w 144"/>
                      <a:gd name="T17" fmla="*/ 9 h 201"/>
                      <a:gd name="T18" fmla="*/ 64 w 144"/>
                      <a:gd name="T19" fmla="*/ 9 h 2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44"/>
                      <a:gd name="T31" fmla="*/ 0 h 201"/>
                      <a:gd name="T32" fmla="*/ 144 w 144"/>
                      <a:gd name="T33" fmla="*/ 201 h 2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44" h="201">
                        <a:moveTo>
                          <a:pt x="64" y="9"/>
                        </a:moveTo>
                        <a:cubicBezTo>
                          <a:pt x="50" y="14"/>
                          <a:pt x="38" y="27"/>
                          <a:pt x="34" y="39"/>
                        </a:cubicBezTo>
                        <a:cubicBezTo>
                          <a:pt x="30" y="51"/>
                          <a:pt x="45" y="65"/>
                          <a:pt x="40" y="81"/>
                        </a:cubicBezTo>
                        <a:cubicBezTo>
                          <a:pt x="35" y="97"/>
                          <a:pt x="8" y="118"/>
                          <a:pt x="4" y="135"/>
                        </a:cubicBezTo>
                        <a:cubicBezTo>
                          <a:pt x="0" y="152"/>
                          <a:pt x="6" y="174"/>
                          <a:pt x="16" y="183"/>
                        </a:cubicBezTo>
                        <a:cubicBezTo>
                          <a:pt x="26" y="192"/>
                          <a:pt x="45" y="201"/>
                          <a:pt x="64" y="189"/>
                        </a:cubicBezTo>
                        <a:cubicBezTo>
                          <a:pt x="83" y="177"/>
                          <a:pt x="117" y="133"/>
                          <a:pt x="130" y="111"/>
                        </a:cubicBezTo>
                        <a:cubicBezTo>
                          <a:pt x="143" y="89"/>
                          <a:pt x="144" y="74"/>
                          <a:pt x="142" y="57"/>
                        </a:cubicBezTo>
                        <a:cubicBezTo>
                          <a:pt x="140" y="40"/>
                          <a:pt x="130" y="18"/>
                          <a:pt x="118" y="9"/>
                        </a:cubicBezTo>
                        <a:cubicBezTo>
                          <a:pt x="106" y="0"/>
                          <a:pt x="78" y="4"/>
                          <a:pt x="64" y="9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lumMod val="85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9" name="Freeform 172"/>
                  <p:cNvSpPr>
                    <a:spLocks/>
                  </p:cNvSpPr>
                  <p:nvPr/>
                </p:nvSpPr>
                <p:spPr bwMode="auto">
                  <a:xfrm>
                    <a:off x="2528" y="2095"/>
                    <a:ext cx="224" cy="122"/>
                  </a:xfrm>
                  <a:custGeom>
                    <a:avLst/>
                    <a:gdLst>
                      <a:gd name="T0" fmla="*/ 202 w 224"/>
                      <a:gd name="T1" fmla="*/ 17 h 122"/>
                      <a:gd name="T2" fmla="*/ 118 w 224"/>
                      <a:gd name="T3" fmla="*/ 5 h 122"/>
                      <a:gd name="T4" fmla="*/ 16 w 224"/>
                      <a:gd name="T5" fmla="*/ 17 h 122"/>
                      <a:gd name="T6" fmla="*/ 22 w 224"/>
                      <a:gd name="T7" fmla="*/ 107 h 122"/>
                      <a:gd name="T8" fmla="*/ 82 w 224"/>
                      <a:gd name="T9" fmla="*/ 107 h 122"/>
                      <a:gd name="T10" fmla="*/ 118 w 224"/>
                      <a:gd name="T11" fmla="*/ 77 h 122"/>
                      <a:gd name="T12" fmla="*/ 184 w 224"/>
                      <a:gd name="T13" fmla="*/ 77 h 122"/>
                      <a:gd name="T14" fmla="*/ 220 w 224"/>
                      <a:gd name="T15" fmla="*/ 71 h 122"/>
                      <a:gd name="T16" fmla="*/ 202 w 224"/>
                      <a:gd name="T17" fmla="*/ 17 h 12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24"/>
                      <a:gd name="T28" fmla="*/ 0 h 122"/>
                      <a:gd name="T29" fmla="*/ 224 w 224"/>
                      <a:gd name="T30" fmla="*/ 122 h 12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24" h="122">
                        <a:moveTo>
                          <a:pt x="202" y="17"/>
                        </a:moveTo>
                        <a:cubicBezTo>
                          <a:pt x="185" y="6"/>
                          <a:pt x="149" y="5"/>
                          <a:pt x="118" y="5"/>
                        </a:cubicBezTo>
                        <a:cubicBezTo>
                          <a:pt x="87" y="5"/>
                          <a:pt x="32" y="0"/>
                          <a:pt x="16" y="17"/>
                        </a:cubicBezTo>
                        <a:cubicBezTo>
                          <a:pt x="0" y="34"/>
                          <a:pt x="11" y="92"/>
                          <a:pt x="22" y="107"/>
                        </a:cubicBezTo>
                        <a:cubicBezTo>
                          <a:pt x="33" y="122"/>
                          <a:pt x="66" y="112"/>
                          <a:pt x="82" y="107"/>
                        </a:cubicBezTo>
                        <a:cubicBezTo>
                          <a:pt x="98" y="102"/>
                          <a:pt x="101" y="82"/>
                          <a:pt x="118" y="77"/>
                        </a:cubicBezTo>
                        <a:cubicBezTo>
                          <a:pt x="135" y="72"/>
                          <a:pt x="167" y="78"/>
                          <a:pt x="184" y="77"/>
                        </a:cubicBezTo>
                        <a:cubicBezTo>
                          <a:pt x="201" y="76"/>
                          <a:pt x="216" y="81"/>
                          <a:pt x="220" y="71"/>
                        </a:cubicBezTo>
                        <a:cubicBezTo>
                          <a:pt x="224" y="61"/>
                          <a:pt x="219" y="28"/>
                          <a:pt x="202" y="17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lumMod val="85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0" name="Freeform 173"/>
                  <p:cNvSpPr>
                    <a:spLocks/>
                  </p:cNvSpPr>
                  <p:nvPr/>
                </p:nvSpPr>
                <p:spPr bwMode="auto">
                  <a:xfrm>
                    <a:off x="3595" y="2191"/>
                    <a:ext cx="191" cy="150"/>
                  </a:xfrm>
                  <a:custGeom>
                    <a:avLst/>
                    <a:gdLst>
                      <a:gd name="T0" fmla="*/ 161 w 191"/>
                      <a:gd name="T1" fmla="*/ 11 h 150"/>
                      <a:gd name="T2" fmla="*/ 83 w 191"/>
                      <a:gd name="T3" fmla="*/ 17 h 150"/>
                      <a:gd name="T4" fmla="*/ 71 w 191"/>
                      <a:gd name="T5" fmla="*/ 59 h 150"/>
                      <a:gd name="T6" fmla="*/ 11 w 191"/>
                      <a:gd name="T7" fmla="*/ 89 h 150"/>
                      <a:gd name="T8" fmla="*/ 17 w 191"/>
                      <a:gd name="T9" fmla="*/ 125 h 150"/>
                      <a:gd name="T10" fmla="*/ 113 w 191"/>
                      <a:gd name="T11" fmla="*/ 143 h 150"/>
                      <a:gd name="T12" fmla="*/ 179 w 191"/>
                      <a:gd name="T13" fmla="*/ 83 h 150"/>
                      <a:gd name="T14" fmla="*/ 161 w 191"/>
                      <a:gd name="T15" fmla="*/ 11 h 1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91"/>
                      <a:gd name="T25" fmla="*/ 0 h 150"/>
                      <a:gd name="T26" fmla="*/ 191 w 191"/>
                      <a:gd name="T27" fmla="*/ 150 h 1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91" h="150">
                        <a:moveTo>
                          <a:pt x="161" y="11"/>
                        </a:moveTo>
                        <a:cubicBezTo>
                          <a:pt x="145" y="0"/>
                          <a:pt x="98" y="9"/>
                          <a:pt x="83" y="17"/>
                        </a:cubicBezTo>
                        <a:cubicBezTo>
                          <a:pt x="68" y="25"/>
                          <a:pt x="83" y="47"/>
                          <a:pt x="71" y="59"/>
                        </a:cubicBezTo>
                        <a:cubicBezTo>
                          <a:pt x="59" y="71"/>
                          <a:pt x="20" y="78"/>
                          <a:pt x="11" y="89"/>
                        </a:cubicBezTo>
                        <a:cubicBezTo>
                          <a:pt x="2" y="100"/>
                          <a:pt x="0" y="116"/>
                          <a:pt x="17" y="125"/>
                        </a:cubicBezTo>
                        <a:cubicBezTo>
                          <a:pt x="34" y="134"/>
                          <a:pt x="86" y="150"/>
                          <a:pt x="113" y="143"/>
                        </a:cubicBezTo>
                        <a:cubicBezTo>
                          <a:pt x="140" y="136"/>
                          <a:pt x="167" y="101"/>
                          <a:pt x="179" y="83"/>
                        </a:cubicBezTo>
                        <a:cubicBezTo>
                          <a:pt x="191" y="65"/>
                          <a:pt x="177" y="22"/>
                          <a:pt x="161" y="11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lumMod val="85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1" name="Freeform 174"/>
                  <p:cNvSpPr>
                    <a:spLocks/>
                  </p:cNvSpPr>
                  <p:nvPr/>
                </p:nvSpPr>
                <p:spPr bwMode="auto">
                  <a:xfrm>
                    <a:off x="3105" y="2444"/>
                    <a:ext cx="135" cy="195"/>
                  </a:xfrm>
                  <a:custGeom>
                    <a:avLst/>
                    <a:gdLst>
                      <a:gd name="T0" fmla="*/ 135 w 135"/>
                      <a:gd name="T1" fmla="*/ 82 h 195"/>
                      <a:gd name="T2" fmla="*/ 117 w 135"/>
                      <a:gd name="T3" fmla="*/ 34 h 195"/>
                      <a:gd name="T4" fmla="*/ 51 w 135"/>
                      <a:gd name="T5" fmla="*/ 10 h 195"/>
                      <a:gd name="T6" fmla="*/ 33 w 135"/>
                      <a:gd name="T7" fmla="*/ 94 h 195"/>
                      <a:gd name="T8" fmla="*/ 3 w 135"/>
                      <a:gd name="T9" fmla="*/ 166 h 195"/>
                      <a:gd name="T10" fmla="*/ 51 w 135"/>
                      <a:gd name="T11" fmla="*/ 190 h 195"/>
                      <a:gd name="T12" fmla="*/ 117 w 135"/>
                      <a:gd name="T13" fmla="*/ 136 h 195"/>
                      <a:gd name="T14" fmla="*/ 135 w 135"/>
                      <a:gd name="T15" fmla="*/ 82 h 19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35"/>
                      <a:gd name="T25" fmla="*/ 0 h 195"/>
                      <a:gd name="T26" fmla="*/ 135 w 135"/>
                      <a:gd name="T27" fmla="*/ 195 h 19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35" h="195">
                        <a:moveTo>
                          <a:pt x="135" y="82"/>
                        </a:moveTo>
                        <a:cubicBezTo>
                          <a:pt x="135" y="65"/>
                          <a:pt x="131" y="46"/>
                          <a:pt x="117" y="34"/>
                        </a:cubicBezTo>
                        <a:cubicBezTo>
                          <a:pt x="103" y="22"/>
                          <a:pt x="65" y="0"/>
                          <a:pt x="51" y="10"/>
                        </a:cubicBezTo>
                        <a:cubicBezTo>
                          <a:pt x="37" y="20"/>
                          <a:pt x="41" y="68"/>
                          <a:pt x="33" y="94"/>
                        </a:cubicBezTo>
                        <a:cubicBezTo>
                          <a:pt x="25" y="120"/>
                          <a:pt x="0" y="150"/>
                          <a:pt x="3" y="166"/>
                        </a:cubicBezTo>
                        <a:cubicBezTo>
                          <a:pt x="6" y="182"/>
                          <a:pt x="32" y="195"/>
                          <a:pt x="51" y="190"/>
                        </a:cubicBezTo>
                        <a:cubicBezTo>
                          <a:pt x="70" y="185"/>
                          <a:pt x="103" y="154"/>
                          <a:pt x="117" y="136"/>
                        </a:cubicBezTo>
                        <a:cubicBezTo>
                          <a:pt x="131" y="118"/>
                          <a:pt x="135" y="99"/>
                          <a:pt x="135" y="8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lumMod val="85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2" name="Freeform 175"/>
                  <p:cNvSpPr>
                    <a:spLocks/>
                  </p:cNvSpPr>
                  <p:nvPr/>
                </p:nvSpPr>
                <p:spPr bwMode="auto">
                  <a:xfrm>
                    <a:off x="3256" y="2559"/>
                    <a:ext cx="75" cy="126"/>
                  </a:xfrm>
                  <a:custGeom>
                    <a:avLst/>
                    <a:gdLst>
                      <a:gd name="T0" fmla="*/ 49 w 75"/>
                      <a:gd name="T1" fmla="*/ 5 h 126"/>
                      <a:gd name="T2" fmla="*/ 7 w 75"/>
                      <a:gd name="T3" fmla="*/ 36 h 126"/>
                      <a:gd name="T4" fmla="*/ 7 w 75"/>
                      <a:gd name="T5" fmla="*/ 72 h 126"/>
                      <a:gd name="T6" fmla="*/ 14 w 75"/>
                      <a:gd name="T7" fmla="*/ 113 h 126"/>
                      <a:gd name="T8" fmla="*/ 55 w 75"/>
                      <a:gd name="T9" fmla="*/ 125 h 126"/>
                      <a:gd name="T10" fmla="*/ 68 w 75"/>
                      <a:gd name="T11" fmla="*/ 105 h 126"/>
                      <a:gd name="T12" fmla="*/ 58 w 75"/>
                      <a:gd name="T13" fmla="*/ 66 h 126"/>
                      <a:gd name="T14" fmla="*/ 70 w 75"/>
                      <a:gd name="T15" fmla="*/ 32 h 126"/>
                      <a:gd name="T16" fmla="*/ 71 w 75"/>
                      <a:gd name="T17" fmla="*/ 5 h 126"/>
                      <a:gd name="T18" fmla="*/ 49 w 75"/>
                      <a:gd name="T19" fmla="*/ 5 h 12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75"/>
                      <a:gd name="T31" fmla="*/ 0 h 126"/>
                      <a:gd name="T32" fmla="*/ 75 w 75"/>
                      <a:gd name="T33" fmla="*/ 126 h 12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75" h="126">
                        <a:moveTo>
                          <a:pt x="49" y="5"/>
                        </a:moveTo>
                        <a:cubicBezTo>
                          <a:pt x="38" y="10"/>
                          <a:pt x="14" y="25"/>
                          <a:pt x="7" y="36"/>
                        </a:cubicBezTo>
                        <a:cubicBezTo>
                          <a:pt x="0" y="47"/>
                          <a:pt x="6" y="59"/>
                          <a:pt x="7" y="72"/>
                        </a:cubicBezTo>
                        <a:cubicBezTo>
                          <a:pt x="8" y="85"/>
                          <a:pt x="6" y="104"/>
                          <a:pt x="14" y="113"/>
                        </a:cubicBezTo>
                        <a:cubicBezTo>
                          <a:pt x="22" y="122"/>
                          <a:pt x="46" y="126"/>
                          <a:pt x="55" y="125"/>
                        </a:cubicBezTo>
                        <a:cubicBezTo>
                          <a:pt x="64" y="124"/>
                          <a:pt x="68" y="115"/>
                          <a:pt x="68" y="105"/>
                        </a:cubicBezTo>
                        <a:cubicBezTo>
                          <a:pt x="68" y="95"/>
                          <a:pt x="58" y="78"/>
                          <a:pt x="58" y="66"/>
                        </a:cubicBezTo>
                        <a:cubicBezTo>
                          <a:pt x="58" y="54"/>
                          <a:pt x="68" y="42"/>
                          <a:pt x="70" y="32"/>
                        </a:cubicBezTo>
                        <a:cubicBezTo>
                          <a:pt x="72" y="22"/>
                          <a:pt x="75" y="10"/>
                          <a:pt x="71" y="5"/>
                        </a:cubicBezTo>
                        <a:cubicBezTo>
                          <a:pt x="67" y="0"/>
                          <a:pt x="60" y="0"/>
                          <a:pt x="49" y="5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lumMod val="85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3" name="Freeform 176"/>
                  <p:cNvSpPr>
                    <a:spLocks/>
                  </p:cNvSpPr>
                  <p:nvPr/>
                </p:nvSpPr>
                <p:spPr bwMode="auto">
                  <a:xfrm>
                    <a:off x="2840" y="2352"/>
                    <a:ext cx="64" cy="120"/>
                  </a:xfrm>
                  <a:custGeom>
                    <a:avLst/>
                    <a:gdLst>
                      <a:gd name="T0" fmla="*/ 48 w 64"/>
                      <a:gd name="T1" fmla="*/ 0 h 120"/>
                      <a:gd name="T2" fmla="*/ 13 w 64"/>
                      <a:gd name="T3" fmla="*/ 20 h 120"/>
                      <a:gd name="T4" fmla="*/ 0 w 64"/>
                      <a:gd name="T5" fmla="*/ 60 h 120"/>
                      <a:gd name="T6" fmla="*/ 15 w 64"/>
                      <a:gd name="T7" fmla="*/ 107 h 120"/>
                      <a:gd name="T8" fmla="*/ 48 w 64"/>
                      <a:gd name="T9" fmla="*/ 117 h 120"/>
                      <a:gd name="T10" fmla="*/ 55 w 64"/>
                      <a:gd name="T11" fmla="*/ 89 h 120"/>
                      <a:gd name="T12" fmla="*/ 51 w 64"/>
                      <a:gd name="T13" fmla="*/ 42 h 120"/>
                      <a:gd name="T14" fmla="*/ 63 w 64"/>
                      <a:gd name="T15" fmla="*/ 18 h 120"/>
                      <a:gd name="T16" fmla="*/ 48 w 64"/>
                      <a:gd name="T17" fmla="*/ 0 h 12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4"/>
                      <a:gd name="T28" fmla="*/ 0 h 120"/>
                      <a:gd name="T29" fmla="*/ 64 w 64"/>
                      <a:gd name="T30" fmla="*/ 120 h 12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4" h="120">
                        <a:moveTo>
                          <a:pt x="48" y="0"/>
                        </a:moveTo>
                        <a:cubicBezTo>
                          <a:pt x="40" y="0"/>
                          <a:pt x="21" y="10"/>
                          <a:pt x="13" y="20"/>
                        </a:cubicBezTo>
                        <a:cubicBezTo>
                          <a:pt x="5" y="30"/>
                          <a:pt x="0" y="46"/>
                          <a:pt x="0" y="60"/>
                        </a:cubicBezTo>
                        <a:cubicBezTo>
                          <a:pt x="0" y="74"/>
                          <a:pt x="7" y="98"/>
                          <a:pt x="15" y="107"/>
                        </a:cubicBezTo>
                        <a:cubicBezTo>
                          <a:pt x="23" y="116"/>
                          <a:pt x="41" y="120"/>
                          <a:pt x="48" y="117"/>
                        </a:cubicBezTo>
                        <a:cubicBezTo>
                          <a:pt x="55" y="114"/>
                          <a:pt x="55" y="101"/>
                          <a:pt x="55" y="89"/>
                        </a:cubicBezTo>
                        <a:cubicBezTo>
                          <a:pt x="55" y="77"/>
                          <a:pt x="50" y="54"/>
                          <a:pt x="51" y="42"/>
                        </a:cubicBezTo>
                        <a:cubicBezTo>
                          <a:pt x="52" y="30"/>
                          <a:pt x="62" y="25"/>
                          <a:pt x="63" y="18"/>
                        </a:cubicBezTo>
                        <a:cubicBezTo>
                          <a:pt x="64" y="11"/>
                          <a:pt x="56" y="0"/>
                          <a:pt x="48" y="0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lumMod val="85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4" name="Freeform 177"/>
                  <p:cNvSpPr>
                    <a:spLocks/>
                  </p:cNvSpPr>
                  <p:nvPr/>
                </p:nvSpPr>
                <p:spPr bwMode="auto">
                  <a:xfrm>
                    <a:off x="2618" y="2402"/>
                    <a:ext cx="176" cy="107"/>
                  </a:xfrm>
                  <a:custGeom>
                    <a:avLst/>
                    <a:gdLst>
                      <a:gd name="T0" fmla="*/ 162 w 176"/>
                      <a:gd name="T1" fmla="*/ 33 h 107"/>
                      <a:gd name="T2" fmla="*/ 114 w 176"/>
                      <a:gd name="T3" fmla="*/ 34 h 107"/>
                      <a:gd name="T4" fmla="*/ 82 w 176"/>
                      <a:gd name="T5" fmla="*/ 13 h 107"/>
                      <a:gd name="T6" fmla="*/ 45 w 176"/>
                      <a:gd name="T7" fmla="*/ 0 h 107"/>
                      <a:gd name="T8" fmla="*/ 3 w 176"/>
                      <a:gd name="T9" fmla="*/ 12 h 107"/>
                      <a:gd name="T10" fmla="*/ 27 w 176"/>
                      <a:gd name="T11" fmla="*/ 54 h 107"/>
                      <a:gd name="T12" fmla="*/ 72 w 176"/>
                      <a:gd name="T13" fmla="*/ 99 h 107"/>
                      <a:gd name="T14" fmla="*/ 108 w 176"/>
                      <a:gd name="T15" fmla="*/ 100 h 107"/>
                      <a:gd name="T16" fmla="*/ 129 w 176"/>
                      <a:gd name="T17" fmla="*/ 81 h 107"/>
                      <a:gd name="T18" fmla="*/ 162 w 176"/>
                      <a:gd name="T19" fmla="*/ 81 h 107"/>
                      <a:gd name="T20" fmla="*/ 175 w 176"/>
                      <a:gd name="T21" fmla="*/ 54 h 107"/>
                      <a:gd name="T22" fmla="*/ 162 w 176"/>
                      <a:gd name="T23" fmla="*/ 33 h 10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"/>
                      <a:gd name="T37" fmla="*/ 0 h 107"/>
                      <a:gd name="T38" fmla="*/ 176 w 176"/>
                      <a:gd name="T39" fmla="*/ 107 h 10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" h="107">
                        <a:moveTo>
                          <a:pt x="162" y="33"/>
                        </a:moveTo>
                        <a:cubicBezTo>
                          <a:pt x="152" y="30"/>
                          <a:pt x="127" y="37"/>
                          <a:pt x="114" y="34"/>
                        </a:cubicBezTo>
                        <a:cubicBezTo>
                          <a:pt x="101" y="31"/>
                          <a:pt x="93" y="19"/>
                          <a:pt x="82" y="13"/>
                        </a:cubicBezTo>
                        <a:cubicBezTo>
                          <a:pt x="71" y="7"/>
                          <a:pt x="58" y="0"/>
                          <a:pt x="45" y="0"/>
                        </a:cubicBezTo>
                        <a:cubicBezTo>
                          <a:pt x="32" y="0"/>
                          <a:pt x="6" y="3"/>
                          <a:pt x="3" y="12"/>
                        </a:cubicBezTo>
                        <a:cubicBezTo>
                          <a:pt x="0" y="21"/>
                          <a:pt x="16" y="40"/>
                          <a:pt x="27" y="54"/>
                        </a:cubicBezTo>
                        <a:cubicBezTo>
                          <a:pt x="38" y="68"/>
                          <a:pt x="59" y="91"/>
                          <a:pt x="72" y="99"/>
                        </a:cubicBezTo>
                        <a:cubicBezTo>
                          <a:pt x="85" y="107"/>
                          <a:pt x="99" y="103"/>
                          <a:pt x="108" y="100"/>
                        </a:cubicBezTo>
                        <a:cubicBezTo>
                          <a:pt x="117" y="97"/>
                          <a:pt x="120" y="84"/>
                          <a:pt x="129" y="81"/>
                        </a:cubicBezTo>
                        <a:cubicBezTo>
                          <a:pt x="138" y="78"/>
                          <a:pt x="154" y="86"/>
                          <a:pt x="162" y="81"/>
                        </a:cubicBezTo>
                        <a:cubicBezTo>
                          <a:pt x="170" y="76"/>
                          <a:pt x="174" y="63"/>
                          <a:pt x="175" y="54"/>
                        </a:cubicBezTo>
                        <a:cubicBezTo>
                          <a:pt x="176" y="45"/>
                          <a:pt x="172" y="36"/>
                          <a:pt x="162" y="33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bg1">
                        <a:lumMod val="85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3" name="Oval 262"/>
                <p:cNvSpPr/>
                <p:nvPr/>
              </p:nvSpPr>
              <p:spPr>
                <a:xfrm>
                  <a:off x="8189515" y="1549563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Oval 263"/>
                <p:cNvSpPr/>
                <p:nvPr/>
              </p:nvSpPr>
              <p:spPr>
                <a:xfrm>
                  <a:off x="8341915" y="1701963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Oval 264"/>
                <p:cNvSpPr/>
                <p:nvPr/>
              </p:nvSpPr>
              <p:spPr>
                <a:xfrm>
                  <a:off x="7997491" y="1532086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" name="Group 26"/>
            <p:cNvGrpSpPr/>
            <p:nvPr/>
          </p:nvGrpSpPr>
          <p:grpSpPr>
            <a:xfrm>
              <a:off x="7501239" y="1610255"/>
              <a:ext cx="1052577" cy="1193583"/>
              <a:chOff x="7501239" y="1610255"/>
              <a:chExt cx="1052577" cy="119358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8028038" y="1770090"/>
                <a:ext cx="525778" cy="377691"/>
                <a:chOff x="8028038" y="1770090"/>
                <a:chExt cx="525778" cy="377691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8028038" y="1792950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8180438" y="1945350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Oval 230"/>
                <p:cNvSpPr/>
                <p:nvPr/>
              </p:nvSpPr>
              <p:spPr>
                <a:xfrm>
                  <a:off x="8332838" y="2097750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Oval 237"/>
                <p:cNvSpPr/>
                <p:nvPr/>
              </p:nvSpPr>
              <p:spPr>
                <a:xfrm>
                  <a:off x="8180438" y="1770090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Oval 238"/>
                <p:cNvSpPr/>
                <p:nvPr/>
              </p:nvSpPr>
              <p:spPr>
                <a:xfrm>
                  <a:off x="8332838" y="2097750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Oval 239"/>
                <p:cNvSpPr/>
                <p:nvPr/>
              </p:nvSpPr>
              <p:spPr>
                <a:xfrm>
                  <a:off x="8382734" y="1850883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Oval 240"/>
                <p:cNvSpPr/>
                <p:nvPr/>
              </p:nvSpPr>
              <p:spPr>
                <a:xfrm>
                  <a:off x="8508097" y="1785344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Oval 241"/>
                <p:cNvSpPr/>
                <p:nvPr/>
              </p:nvSpPr>
              <p:spPr>
                <a:xfrm>
                  <a:off x="8073757" y="2074890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Oval 244"/>
                <p:cNvSpPr/>
                <p:nvPr/>
              </p:nvSpPr>
              <p:spPr>
                <a:xfrm>
                  <a:off x="8494315" y="2102062"/>
                  <a:ext cx="45719" cy="457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7" name="Arc 286"/>
              <p:cNvSpPr/>
              <p:nvPr/>
            </p:nvSpPr>
            <p:spPr>
              <a:xfrm rot="5553500">
                <a:off x="7375579" y="1735915"/>
                <a:ext cx="1193583" cy="942263"/>
              </a:xfrm>
              <a:prstGeom prst="arc">
                <a:avLst>
                  <a:gd name="adj1" fmla="val 12446407"/>
                  <a:gd name="adj2" fmla="val 16244102"/>
                </a:avLst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headEnd type="triangle" w="lg" len="lg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9" name="Arc 288"/>
            <p:cNvSpPr/>
            <p:nvPr/>
          </p:nvSpPr>
          <p:spPr>
            <a:xfrm rot="5553500">
              <a:off x="7289579" y="4912492"/>
              <a:ext cx="1193583" cy="942263"/>
            </a:xfrm>
            <a:prstGeom prst="arc">
              <a:avLst>
                <a:gd name="adj1" fmla="val 12446407"/>
                <a:gd name="adj2" fmla="val 16244102"/>
              </a:avLst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triangl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5" name="Group 224"/>
            <p:cNvGrpSpPr/>
            <p:nvPr/>
          </p:nvGrpSpPr>
          <p:grpSpPr>
            <a:xfrm>
              <a:off x="6616471" y="1805546"/>
              <a:ext cx="1325020" cy="761542"/>
              <a:chOff x="6616471" y="1778652"/>
              <a:chExt cx="1325020" cy="761542"/>
            </a:xfrm>
          </p:grpSpPr>
          <p:sp>
            <p:nvSpPr>
              <p:cNvPr id="177" name="TextBox 176"/>
              <p:cNvSpPr txBox="1"/>
              <p:nvPr/>
            </p:nvSpPr>
            <p:spPr>
              <a:xfrm>
                <a:off x="6616471" y="1778652"/>
                <a:ext cx="132502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>
                    <a:latin typeface="Helvetica"/>
                    <a:cs typeface="Helvetica"/>
                  </a:rPr>
                  <a:t>Peptide du soi</a:t>
                </a:r>
              </a:p>
            </p:txBody>
          </p:sp>
          <p:cxnSp>
            <p:nvCxnSpPr>
              <p:cNvPr id="180" name="Straight Connector 179"/>
              <p:cNvCxnSpPr/>
              <p:nvPr/>
            </p:nvCxnSpPr>
            <p:spPr>
              <a:xfrm flipV="1">
                <a:off x="7525557" y="2037242"/>
                <a:ext cx="0" cy="50295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/>
          </p:nvGrpSpPr>
          <p:grpSpPr>
            <a:xfrm>
              <a:off x="6511459" y="4857641"/>
              <a:ext cx="1286570" cy="866429"/>
              <a:chOff x="6617569" y="1816000"/>
              <a:chExt cx="1286570" cy="866429"/>
            </a:xfrm>
          </p:grpSpPr>
          <p:sp>
            <p:nvSpPr>
              <p:cNvPr id="184" name="TextBox 183"/>
              <p:cNvSpPr txBox="1"/>
              <p:nvPr/>
            </p:nvSpPr>
            <p:spPr>
              <a:xfrm>
                <a:off x="6617569" y="1816000"/>
                <a:ext cx="128657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Peptide du soi</a:t>
                </a:r>
              </a:p>
            </p:txBody>
          </p:sp>
          <p:cxnSp>
            <p:nvCxnSpPr>
              <p:cNvPr id="185" name="Straight Connector 184"/>
              <p:cNvCxnSpPr/>
              <p:nvPr/>
            </p:nvCxnSpPr>
            <p:spPr>
              <a:xfrm flipV="1">
                <a:off x="7525557" y="2037242"/>
                <a:ext cx="0" cy="645187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330015" y="1070699"/>
              <a:ext cx="2956878" cy="2603393"/>
              <a:chOff x="330015" y="1070699"/>
              <a:chExt cx="2956878" cy="2603393"/>
            </a:xfrm>
          </p:grpSpPr>
          <p:grpSp>
            <p:nvGrpSpPr>
              <p:cNvPr id="46" name="Group 97"/>
              <p:cNvGrpSpPr/>
              <p:nvPr/>
            </p:nvGrpSpPr>
            <p:grpSpPr>
              <a:xfrm>
                <a:off x="1602830" y="2386495"/>
                <a:ext cx="375539" cy="238955"/>
                <a:chOff x="2057163" y="5550497"/>
                <a:chExt cx="375539" cy="238955"/>
              </a:xfrm>
            </p:grpSpPr>
            <p:pic>
              <p:nvPicPr>
                <p:cNvPr id="51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2081601" y="5526059"/>
                  <a:ext cx="238955" cy="287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52" name="Oval 51"/>
                <p:cNvSpPr/>
                <p:nvPr/>
              </p:nvSpPr>
              <p:spPr>
                <a:xfrm>
                  <a:off x="2321607" y="5608888"/>
                  <a:ext cx="111095" cy="1281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</p:grpSp>
          <p:grpSp>
            <p:nvGrpSpPr>
              <p:cNvPr id="47" name="Group 97"/>
              <p:cNvGrpSpPr/>
              <p:nvPr/>
            </p:nvGrpSpPr>
            <p:grpSpPr>
              <a:xfrm rot="9617337">
                <a:off x="508106" y="2834371"/>
                <a:ext cx="375539" cy="238955"/>
                <a:chOff x="2057163" y="5550497"/>
                <a:chExt cx="375539" cy="238955"/>
              </a:xfrm>
            </p:grpSpPr>
            <p:pic>
              <p:nvPicPr>
                <p:cNvPr id="49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2081601" y="5526059"/>
                  <a:ext cx="238955" cy="287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50" name="Oval 49"/>
                <p:cNvSpPr/>
                <p:nvPr/>
              </p:nvSpPr>
              <p:spPr>
                <a:xfrm>
                  <a:off x="2321607" y="5608888"/>
                  <a:ext cx="111095" cy="1281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330015" y="1070699"/>
                <a:ext cx="2956878" cy="1206167"/>
                <a:chOff x="431618" y="1363635"/>
                <a:chExt cx="2956878" cy="1206167"/>
              </a:xfrm>
            </p:grpSpPr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8944942">
                  <a:off x="761249" y="1363635"/>
                  <a:ext cx="384499" cy="281692"/>
                </a:xfrm>
                <a:prstGeom prst="rect">
                  <a:avLst/>
                </a:prstGeom>
              </p:spPr>
            </p:pic>
            <p:sp>
              <p:nvSpPr>
                <p:cNvPr id="5" name="Arc 4"/>
                <p:cNvSpPr/>
                <p:nvPr/>
              </p:nvSpPr>
              <p:spPr>
                <a:xfrm rot="16200000">
                  <a:off x="551673" y="1501879"/>
                  <a:ext cx="1193583" cy="942263"/>
                </a:xfrm>
                <a:prstGeom prst="arc">
                  <a:avLst>
                    <a:gd name="adj1" fmla="val 12446407"/>
                    <a:gd name="adj2" fmla="val 18542734"/>
                  </a:avLst>
                </a:prstGeom>
                <a:ln w="19050">
                  <a:solidFill>
                    <a:schemeClr val="tx1"/>
                  </a:solidFill>
                  <a:headEnd type="triangle" w="lg" len="lg"/>
                  <a:tailEnd type="non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447113" y="1839061"/>
                  <a:ext cx="1952394" cy="3526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" name="TextBox 1"/>
                <p:cNvSpPr txBox="1"/>
                <p:nvPr/>
              </p:nvSpPr>
              <p:spPr>
                <a:xfrm>
                  <a:off x="431618" y="1727089"/>
                  <a:ext cx="2956878" cy="52322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Helvetica"/>
                      <a:cs typeface="Helvetica"/>
                    </a:rPr>
                    <a:t>Exposition </a:t>
                  </a:r>
                  <a:r>
                    <a:rPr lang="en-US" sz="1400" dirty="0" err="1">
                      <a:latin typeface="Helvetica"/>
                      <a:cs typeface="Helvetica"/>
                    </a:rPr>
                    <a:t>à</a:t>
                  </a:r>
                  <a:r>
                    <a:rPr lang="en-US" sz="1400" dirty="0">
                      <a:latin typeface="Helvetica"/>
                      <a:cs typeface="Helvetica"/>
                    </a:rPr>
                    <a:t> des microbes </a:t>
                  </a:r>
                  <a:r>
                    <a:rPr lang="en-US" sz="1400" dirty="0" err="1">
                      <a:latin typeface="Helvetica"/>
                      <a:cs typeface="Helvetica"/>
                    </a:rPr>
                    <a:t>ou</a:t>
                  </a:r>
                  <a:r>
                    <a:rPr lang="en-US" sz="1400" dirty="0">
                      <a:latin typeface="Helvetica"/>
                      <a:cs typeface="Helvetica"/>
                    </a:rPr>
                    <a:t> des </a:t>
                  </a:r>
                  <a:r>
                    <a:rPr lang="en-US" sz="1400" dirty="0" err="1">
                      <a:latin typeface="Helvetica"/>
                      <a:cs typeface="Helvetica"/>
                    </a:rPr>
                    <a:t>médiateurs</a:t>
                  </a:r>
                  <a:r>
                    <a:rPr lang="en-US" sz="1400" dirty="0">
                      <a:latin typeface="Helvetica"/>
                      <a:cs typeface="Helvetica"/>
                    </a:rPr>
                    <a:t> de </a:t>
                  </a:r>
                  <a:r>
                    <a:rPr lang="en-US" sz="1400" dirty="0" err="1">
                      <a:latin typeface="Helvetica"/>
                      <a:cs typeface="Helvetica"/>
                    </a:rPr>
                    <a:t>l’inflammation</a:t>
                  </a:r>
                  <a:endParaRPr lang="en-US" sz="1400" dirty="0">
                    <a:latin typeface="Helvetica"/>
                    <a:cs typeface="Helvetica"/>
                  </a:endParaRPr>
                </a:p>
              </p:txBody>
            </p:sp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521" y="2268443"/>
                <a:ext cx="933450" cy="1019175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448888" y="3304760"/>
                <a:ext cx="1544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dirty="0">
                    <a:latin typeface="Helvetica"/>
                    <a:cs typeface="Helvetica"/>
                  </a:rPr>
                  <a:t>CD immature</a:t>
                </a:r>
              </a:p>
            </p:txBody>
          </p:sp>
        </p:grpSp>
      </p:grpSp>
      <p:sp>
        <p:nvSpPr>
          <p:cNvPr id="192" name="TextBox 191"/>
          <p:cNvSpPr txBox="1"/>
          <p:nvPr/>
        </p:nvSpPr>
        <p:spPr>
          <a:xfrm>
            <a:off x="1667185" y="954094"/>
            <a:ext cx="4789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u="sng" dirty="0">
                <a:latin typeface="Helvetica"/>
                <a:cs typeface="Helvetica"/>
              </a:rPr>
              <a:t>Induction de co-stimulateurs sur les CPAs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3006564" y="4064712"/>
            <a:ext cx="275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u="sng" dirty="0">
                <a:latin typeface="Helvetica"/>
                <a:cs typeface="Helvetica"/>
              </a:rPr>
              <a:t>Mimiquerie moléculaire </a:t>
            </a:r>
          </a:p>
        </p:txBody>
      </p:sp>
      <p:pic>
        <p:nvPicPr>
          <p:cNvPr id="186" name="Picture 185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7668" y="-897"/>
            <a:ext cx="8768663" cy="1036685"/>
          </a:xfrm>
          <a:prstGeom prst="rect">
            <a:avLst/>
          </a:prstGeom>
          <a:effectLst/>
        </p:spPr>
      </p:pic>
      <p:sp>
        <p:nvSpPr>
          <p:cNvPr id="191" name="Title 1"/>
          <p:cNvSpPr txBox="1">
            <a:spLocks/>
          </p:cNvSpPr>
          <p:nvPr/>
        </p:nvSpPr>
        <p:spPr>
          <a:xfrm>
            <a:off x="457200" y="76042"/>
            <a:ext cx="8229600" cy="7642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500" dirty="0">
                <a:latin typeface="Helvetica"/>
                <a:cs typeface="Helvetica"/>
              </a:rPr>
              <a:t>Pathogénèse de l’auto-immunité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359197" y="6220429"/>
            <a:ext cx="154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latin typeface="Helvetica"/>
                <a:cs typeface="Helvetica"/>
              </a:rPr>
              <a:t>CD immature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2963547" y="6220429"/>
            <a:ext cx="130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latin typeface="Helvetica"/>
                <a:cs typeface="Helvetica"/>
              </a:rPr>
              <a:t>CD mature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6349288" y="6164407"/>
            <a:ext cx="2439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>
                <a:latin typeface="Helvetica"/>
                <a:cs typeface="Helvetica"/>
              </a:rPr>
              <a:t>Lésions tissulaires auto-immunes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2864510" y="3165975"/>
            <a:ext cx="130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latin typeface="Helvetica"/>
                <a:cs typeface="Helvetica"/>
              </a:rPr>
              <a:t>CD mature</a:t>
            </a:r>
          </a:p>
        </p:txBody>
      </p:sp>
    </p:spTree>
    <p:extLst>
      <p:ext uri="{BB962C8B-B14F-4D97-AF65-F5344CB8AC3E}">
        <p14:creationId xmlns:p14="http://schemas.microsoft.com/office/powerpoint/2010/main" val="178751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spcAft>
                <a:spcPts val="1800"/>
              </a:spcAft>
              <a:buFont typeface="Wingdings" charset="2"/>
              <a:buChar char="Ø"/>
            </a:pPr>
            <a:r>
              <a:rPr lang="fr-CH" sz="2200" b="1" dirty="0">
                <a:latin typeface="Helvetica"/>
                <a:cs typeface="Helvetica"/>
              </a:rPr>
              <a:t>Maladies auto-immmunes</a:t>
            </a:r>
            <a:r>
              <a:rPr lang="fr-CH" sz="2200" dirty="0">
                <a:latin typeface="Helvetica"/>
                <a:cs typeface="Helvetica"/>
              </a:rPr>
              <a:t> : sont pour la plupart d’origine polygénique et associées à de multiples loci</a:t>
            </a:r>
            <a:endParaRPr lang="fr-CH" sz="2200" b="1" dirty="0">
              <a:latin typeface="Helvetica"/>
              <a:cs typeface="Helvetica"/>
            </a:endParaRPr>
          </a:p>
          <a:p>
            <a:pPr algn="just">
              <a:spcAft>
                <a:spcPts val="1800"/>
              </a:spcAft>
              <a:buFont typeface="Wingdings" charset="2"/>
              <a:buChar char="Ø"/>
            </a:pPr>
            <a:r>
              <a:rPr lang="fr-CH" sz="2200" b="1" dirty="0">
                <a:latin typeface="Helvetica"/>
                <a:cs typeface="Helvetica"/>
              </a:rPr>
              <a:t>Gènes CMH (= HLA pour les humains)</a:t>
            </a:r>
            <a:r>
              <a:rPr lang="fr-CH" sz="2200" dirty="0">
                <a:latin typeface="Helvetica"/>
                <a:cs typeface="Helvetica"/>
              </a:rPr>
              <a:t>: beaucoup de maladies auto-immunes sont liées à des allèles HLA particulières</a:t>
            </a:r>
            <a:endParaRPr lang="fr-CH" sz="2200" b="1" dirty="0">
              <a:latin typeface="Helvetica"/>
              <a:cs typeface="Helvetica"/>
            </a:endParaRPr>
          </a:p>
          <a:p>
            <a:pPr algn="just">
              <a:spcAft>
                <a:spcPts val="1800"/>
              </a:spcAft>
              <a:buFont typeface="Wingdings" charset="2"/>
              <a:buChar char="Ø"/>
            </a:pPr>
            <a:r>
              <a:rPr lang="fr-CH" sz="2200" dirty="0">
                <a:latin typeface="Helvetica"/>
                <a:cs typeface="Helvetica"/>
              </a:rPr>
              <a:t>Plusieurs gènes non-HLA sont aussi associés aux maladies auto-immunes, comme NOD-2, un gène impliqué dans la maladie de </a:t>
            </a:r>
            <a:r>
              <a:rPr lang="fr-CH" sz="2200" dirty="0" err="1" smtClean="0">
                <a:latin typeface="Helvetica"/>
                <a:cs typeface="Helvetica"/>
              </a:rPr>
              <a:t>Crohn</a:t>
            </a:r>
            <a:endParaRPr lang="fr-CH" sz="2200" dirty="0">
              <a:latin typeface="Helvetica"/>
              <a:cs typeface="Helvetica"/>
            </a:endParaRPr>
          </a:p>
          <a:p>
            <a:pPr algn="just">
              <a:buFont typeface="Wingdings" charset="2"/>
              <a:buChar char="Ø"/>
            </a:pPr>
            <a:r>
              <a:rPr lang="fr-CH" sz="2200" dirty="0">
                <a:latin typeface="Helvetica"/>
                <a:cs typeface="Helvetica"/>
              </a:rPr>
              <a:t>Beaucoup de maladies dites “auto-immunes” ont des caractéristiques plutôt “hyperimmunes”, sans évidence de réactivité contre les auto-antigènes.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FC7B-D8CB-2F42-8718-0E4EC4DEBC6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668" y="260539"/>
            <a:ext cx="8768663" cy="1036685"/>
          </a:xfrm>
          <a:prstGeom prst="rect">
            <a:avLst/>
          </a:prstGeom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337478"/>
            <a:ext cx="8229600" cy="7642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000" dirty="0">
                <a:latin typeface="Helvetica"/>
                <a:cs typeface="Helvetica"/>
              </a:rPr>
              <a:t>Rôle de la génétique</a:t>
            </a:r>
          </a:p>
        </p:txBody>
      </p:sp>
    </p:spTree>
    <p:extLst>
      <p:ext uri="{BB962C8B-B14F-4D97-AF65-F5344CB8AC3E}">
        <p14:creationId xmlns:p14="http://schemas.microsoft.com/office/powerpoint/2010/main" val="319230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668" y="328417"/>
            <a:ext cx="8768663" cy="1036685"/>
          </a:xfrm>
          <a:prstGeom prst="rect">
            <a:avLst/>
          </a:prstGeom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FC7B-D8CB-2F42-8718-0E4EC4DEBC6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3132667" y="3795889"/>
            <a:ext cx="3118555" cy="1298222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>
            <a:off x="2469444" y="3725332"/>
            <a:ext cx="443088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39334" y="2433534"/>
            <a:ext cx="239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>
                <a:latin typeface="Helvetica"/>
                <a:cs typeface="Helvetica"/>
              </a:rPr>
              <a:t>Tolérance aux antigènes du soi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7833" y="2490649"/>
            <a:ext cx="210255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>
                <a:latin typeface="Helvetica"/>
                <a:cs typeface="Helvetica"/>
              </a:rPr>
              <a:t>Réaction contre des pathogènes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396"/>
            <a:ext cx="8229600" cy="865132"/>
          </a:xfrm>
        </p:spPr>
        <p:txBody>
          <a:bodyPr>
            <a:normAutofit/>
          </a:bodyPr>
          <a:lstStyle/>
          <a:p>
            <a:r>
              <a:rPr lang="fr-CH" sz="4000" dirty="0">
                <a:latin typeface="Helvetica"/>
                <a:cs typeface="Helvetica"/>
              </a:rPr>
              <a:t>Tolérance et auto-immunité</a:t>
            </a:r>
          </a:p>
        </p:txBody>
      </p:sp>
    </p:spTree>
    <p:extLst>
      <p:ext uri="{BB962C8B-B14F-4D97-AF65-F5344CB8AC3E}">
        <p14:creationId xmlns:p14="http://schemas.microsoft.com/office/powerpoint/2010/main" val="3751150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FC7B-D8CB-2F42-8718-0E4EC4DEBC6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74183" y="6310183"/>
            <a:ext cx="819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D.C. </a:t>
            </a:r>
            <a:r>
              <a:rPr lang="en-US" sz="1400" dirty="0" err="1">
                <a:latin typeface="Helvetica"/>
                <a:cs typeface="Helvetica"/>
              </a:rPr>
              <a:t>Baumgart</a:t>
            </a:r>
            <a:r>
              <a:rPr lang="en-US" sz="1400" dirty="0">
                <a:latin typeface="Helvetica"/>
                <a:cs typeface="Helvetica"/>
              </a:rPr>
              <a:t>, W.J. </a:t>
            </a:r>
            <a:r>
              <a:rPr lang="en-US" sz="1400" dirty="0" err="1">
                <a:latin typeface="Helvetica"/>
                <a:cs typeface="Helvetica"/>
              </a:rPr>
              <a:t>SandbornCrohn's</a:t>
            </a:r>
            <a:r>
              <a:rPr lang="en-US" sz="1400" dirty="0">
                <a:latin typeface="Helvetica"/>
                <a:cs typeface="Helvetica"/>
              </a:rPr>
              <a:t> disease, Lancet, 380 (2012), pp. 1590–1605</a:t>
            </a:r>
          </a:p>
          <a:p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19" y="1417638"/>
            <a:ext cx="5460643" cy="4664299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668" y="260539"/>
            <a:ext cx="8768663" cy="1036685"/>
          </a:xfrm>
          <a:prstGeom prst="rect">
            <a:avLst/>
          </a:prstGeom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337478"/>
            <a:ext cx="8229600" cy="76428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000" dirty="0">
                <a:latin typeface="Helvetica"/>
                <a:cs typeface="Helvetica"/>
              </a:rPr>
              <a:t>Exemple clinique: </a:t>
            </a:r>
            <a:r>
              <a:rPr lang="fr-CH" sz="4000" dirty="0" smtClean="0">
                <a:latin typeface="Helvetica"/>
                <a:cs typeface="Helvetica"/>
              </a:rPr>
              <a:t>maladie </a:t>
            </a:r>
            <a:r>
              <a:rPr lang="fr-CH" sz="4000" dirty="0">
                <a:latin typeface="Helvetica"/>
                <a:cs typeface="Helvetica"/>
              </a:rPr>
              <a:t>de Crohn</a:t>
            </a:r>
          </a:p>
        </p:txBody>
      </p:sp>
    </p:spTree>
    <p:extLst>
      <p:ext uri="{BB962C8B-B14F-4D97-AF65-F5344CB8AC3E}">
        <p14:creationId xmlns:p14="http://schemas.microsoft.com/office/powerpoint/2010/main" val="422509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apture d’écran 2014-12-17 à 10.30.46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" r="107"/>
          <a:stretch/>
        </p:blipFill>
        <p:spPr>
          <a:xfrm>
            <a:off x="1072444" y="1326444"/>
            <a:ext cx="6948767" cy="51000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FC7B-D8CB-2F42-8718-0E4EC4DEBC6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668" y="260539"/>
            <a:ext cx="8768663" cy="1036685"/>
          </a:xfrm>
          <a:prstGeom prst="rect">
            <a:avLst/>
          </a:prstGeom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412174"/>
            <a:ext cx="8229600" cy="76428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000" dirty="0">
                <a:latin typeface="Helvetica"/>
                <a:cs typeface="Helvetica"/>
              </a:rPr>
              <a:t>Déclenchement de la maladie de Crohn</a:t>
            </a:r>
          </a:p>
        </p:txBody>
      </p:sp>
    </p:spTree>
    <p:extLst>
      <p:ext uri="{BB962C8B-B14F-4D97-AF65-F5344CB8AC3E}">
        <p14:creationId xmlns:p14="http://schemas.microsoft.com/office/powerpoint/2010/main" val="205950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03741"/>
          </a:xfrm>
        </p:spPr>
        <p:txBody>
          <a:bodyPr>
            <a:normAutofit fontScale="55000" lnSpcReduction="20000"/>
          </a:bodyPr>
          <a:lstStyle/>
          <a:p>
            <a:pPr algn="just">
              <a:spcBef>
                <a:spcPts val="1200"/>
              </a:spcBef>
            </a:pPr>
            <a:r>
              <a:rPr lang="en-US" dirty="0">
                <a:latin typeface="Helvetica"/>
                <a:cs typeface="Helvetica"/>
              </a:rPr>
              <a:t>La </a:t>
            </a:r>
            <a:r>
              <a:rPr lang="en-US" dirty="0" err="1">
                <a:latin typeface="Helvetica"/>
                <a:cs typeface="Helvetica"/>
              </a:rPr>
              <a:t>tolérance</a:t>
            </a:r>
            <a:r>
              <a:rPr lang="en-US" dirty="0">
                <a:latin typeface="Helvetica"/>
                <a:cs typeface="Helvetica"/>
              </a:rPr>
              <a:t> aux </a:t>
            </a:r>
            <a:r>
              <a:rPr lang="en-US" dirty="0" err="1">
                <a:latin typeface="Helvetica"/>
                <a:cs typeface="Helvetica"/>
              </a:rPr>
              <a:t>antigènes</a:t>
            </a:r>
            <a:r>
              <a:rPr lang="en-US" dirty="0">
                <a:latin typeface="Helvetica"/>
                <a:cs typeface="Helvetica"/>
              </a:rPr>
              <a:t> du </a:t>
            </a:r>
            <a:r>
              <a:rPr lang="en-US" dirty="0" err="1">
                <a:latin typeface="Helvetica"/>
                <a:cs typeface="Helvetica"/>
              </a:rPr>
              <a:t>soi</a:t>
            </a:r>
            <a:r>
              <a:rPr lang="en-US" dirty="0">
                <a:latin typeface="Helvetica"/>
                <a:cs typeface="Helvetica"/>
              </a:rPr>
              <a:t> (= auto-</a:t>
            </a:r>
            <a:r>
              <a:rPr lang="en-US" dirty="0" err="1">
                <a:latin typeface="Helvetica"/>
                <a:cs typeface="Helvetica"/>
              </a:rPr>
              <a:t>tolérance</a:t>
            </a:r>
            <a:r>
              <a:rPr lang="en-US" dirty="0">
                <a:latin typeface="Helvetica"/>
                <a:cs typeface="Helvetica"/>
              </a:rPr>
              <a:t>) </a:t>
            </a:r>
            <a:r>
              <a:rPr lang="en-US" dirty="0" err="1">
                <a:latin typeface="Helvetica"/>
                <a:cs typeface="Helvetica"/>
              </a:rPr>
              <a:t>est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une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propriété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fondamentale</a:t>
            </a:r>
            <a:r>
              <a:rPr lang="en-US" dirty="0">
                <a:latin typeface="Helvetica"/>
                <a:cs typeface="Helvetica"/>
              </a:rPr>
              <a:t> du </a:t>
            </a:r>
            <a:r>
              <a:rPr lang="en-US" dirty="0" err="1">
                <a:latin typeface="Helvetica"/>
                <a:cs typeface="Helvetica"/>
              </a:rPr>
              <a:t>système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immunitaire</a:t>
            </a:r>
            <a:r>
              <a:rPr lang="en-US" dirty="0">
                <a:latin typeface="Helvetica"/>
                <a:cs typeface="Helvetica"/>
              </a:rPr>
              <a:t>. Un </a:t>
            </a:r>
            <a:r>
              <a:rPr lang="en-US" dirty="0" err="1">
                <a:latin typeface="Helvetica"/>
                <a:cs typeface="Helvetica"/>
              </a:rPr>
              <a:t>échec</a:t>
            </a:r>
            <a:r>
              <a:rPr lang="en-US" dirty="0">
                <a:latin typeface="Helvetica"/>
                <a:cs typeface="Helvetica"/>
              </a:rPr>
              <a:t> de la </a:t>
            </a:r>
            <a:r>
              <a:rPr lang="en-US" dirty="0" err="1">
                <a:latin typeface="Helvetica"/>
                <a:cs typeface="Helvetica"/>
              </a:rPr>
              <a:t>tolérance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est</a:t>
            </a:r>
            <a:r>
              <a:rPr lang="en-US" dirty="0">
                <a:latin typeface="Helvetica"/>
                <a:cs typeface="Helvetica"/>
              </a:rPr>
              <a:t> la base des maladies auto-immunes.</a:t>
            </a:r>
          </a:p>
          <a:p>
            <a:pPr algn="just">
              <a:spcBef>
                <a:spcPts val="1200"/>
              </a:spcBef>
            </a:pPr>
            <a:r>
              <a:rPr lang="en-US" b="1" dirty="0" err="1">
                <a:latin typeface="Helvetica"/>
                <a:cs typeface="Helvetica"/>
              </a:rPr>
              <a:t>Tolérance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b="1" dirty="0" err="1">
                <a:latin typeface="Helvetica"/>
                <a:cs typeface="Helvetica"/>
              </a:rPr>
              <a:t>centrale</a:t>
            </a:r>
            <a:r>
              <a:rPr lang="en-US" dirty="0">
                <a:latin typeface="Helvetica"/>
                <a:cs typeface="Helvetica"/>
              </a:rPr>
              <a:t>: les lymphocytes </a:t>
            </a:r>
            <a:r>
              <a:rPr lang="en-US" dirty="0" err="1">
                <a:latin typeface="Helvetica"/>
                <a:cs typeface="Helvetica"/>
              </a:rPr>
              <a:t>immatures</a:t>
            </a:r>
            <a:r>
              <a:rPr lang="en-US" dirty="0">
                <a:latin typeface="Helvetica"/>
                <a:cs typeface="Helvetica"/>
              </a:rPr>
              <a:t> qui </a:t>
            </a:r>
            <a:r>
              <a:rPr lang="en-US" dirty="0" err="1">
                <a:latin typeface="Helvetica"/>
                <a:cs typeface="Helvetica"/>
              </a:rPr>
              <a:t>reconnaissent</a:t>
            </a:r>
            <a:r>
              <a:rPr lang="en-US" dirty="0">
                <a:latin typeface="Helvetica"/>
                <a:cs typeface="Helvetica"/>
              </a:rPr>
              <a:t> des auto-</a:t>
            </a:r>
            <a:r>
              <a:rPr lang="en-US" dirty="0" err="1">
                <a:latin typeface="Helvetica"/>
                <a:cs typeface="Helvetica"/>
              </a:rPr>
              <a:t>antigènes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dans</a:t>
            </a:r>
            <a:r>
              <a:rPr lang="en-US" dirty="0">
                <a:latin typeface="Helvetica"/>
                <a:cs typeface="Helvetica"/>
              </a:rPr>
              <a:t> les </a:t>
            </a:r>
            <a:r>
              <a:rPr lang="en-US" dirty="0" err="1">
                <a:latin typeface="Helvetica"/>
                <a:cs typeface="Helvetica"/>
              </a:rPr>
              <a:t>organes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lymphoïdes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centraux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sont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tués</a:t>
            </a:r>
            <a:r>
              <a:rPr lang="en-US" dirty="0">
                <a:latin typeface="Helvetica"/>
                <a:cs typeface="Helvetica"/>
              </a:rPr>
              <a:t> par </a:t>
            </a:r>
            <a:r>
              <a:rPr lang="en-US" dirty="0" err="1">
                <a:latin typeface="Helvetica"/>
                <a:cs typeface="Helvetica"/>
              </a:rPr>
              <a:t>apoptose</a:t>
            </a:r>
            <a:r>
              <a:rPr lang="en-US" dirty="0">
                <a:latin typeface="Helvetica"/>
                <a:cs typeface="Helvetica"/>
              </a:rPr>
              <a:t>; pour les LB, </a:t>
            </a:r>
            <a:r>
              <a:rPr lang="en-US" dirty="0" err="1">
                <a:latin typeface="Helvetica"/>
                <a:cs typeface="Helvetica"/>
              </a:rPr>
              <a:t>certains</a:t>
            </a:r>
            <a:r>
              <a:rPr lang="en-US" dirty="0">
                <a:latin typeface="Helvetica"/>
                <a:cs typeface="Helvetica"/>
              </a:rPr>
              <a:t> lymphocytes auto-</a:t>
            </a:r>
            <a:r>
              <a:rPr lang="en-US" dirty="0" err="1">
                <a:latin typeface="Helvetica"/>
                <a:cs typeface="Helvetica"/>
              </a:rPr>
              <a:t>réactifs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modifient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leur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récepteur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à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antigène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afin</a:t>
            </a:r>
            <a:r>
              <a:rPr lang="en-US" dirty="0">
                <a:latin typeface="Helvetica"/>
                <a:cs typeface="Helvetica"/>
              </a:rPr>
              <a:t> de </a:t>
            </a:r>
            <a:r>
              <a:rPr lang="en-US" dirty="0" err="1">
                <a:latin typeface="Helvetica"/>
                <a:cs typeface="Helvetica"/>
              </a:rPr>
              <a:t>perdre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l’auto-réactivité</a:t>
            </a:r>
            <a:r>
              <a:rPr lang="en-US" dirty="0">
                <a:latin typeface="Helvetica"/>
                <a:cs typeface="Helvetica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b="1" dirty="0" err="1">
                <a:latin typeface="Helvetica"/>
                <a:cs typeface="Helvetica"/>
              </a:rPr>
              <a:t>Tolérance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b="1" dirty="0" err="1">
                <a:latin typeface="Helvetica"/>
                <a:cs typeface="Helvetica"/>
              </a:rPr>
              <a:t>périphérique</a:t>
            </a:r>
            <a:r>
              <a:rPr lang="en-US" dirty="0">
                <a:latin typeface="Helvetica"/>
                <a:cs typeface="Helvetica"/>
              </a:rPr>
              <a:t>: les lymphocytes matures qui </a:t>
            </a:r>
            <a:r>
              <a:rPr lang="en-US" dirty="0" err="1" smtClean="0">
                <a:latin typeface="Helvetica"/>
                <a:cs typeface="Helvetica"/>
              </a:rPr>
              <a:t>reconnaissent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>
                <a:latin typeface="Helvetica"/>
                <a:cs typeface="Helvetica"/>
              </a:rPr>
              <a:t>des auto-</a:t>
            </a:r>
            <a:r>
              <a:rPr lang="en-US" dirty="0" err="1">
                <a:latin typeface="Helvetica"/>
                <a:cs typeface="Helvetica"/>
              </a:rPr>
              <a:t>antigènes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perdent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leur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fonctionnalité</a:t>
            </a:r>
            <a:r>
              <a:rPr lang="en-US" dirty="0">
                <a:latin typeface="Helvetica"/>
                <a:cs typeface="Helvetica"/>
              </a:rPr>
              <a:t> (</a:t>
            </a:r>
            <a:r>
              <a:rPr lang="en-US" dirty="0" err="1">
                <a:latin typeface="Helvetica"/>
                <a:cs typeface="Helvetica"/>
              </a:rPr>
              <a:t>anergie</a:t>
            </a:r>
            <a:r>
              <a:rPr lang="en-US" dirty="0">
                <a:latin typeface="Helvetica"/>
                <a:cs typeface="Helvetica"/>
              </a:rPr>
              <a:t>), </a:t>
            </a:r>
            <a:r>
              <a:rPr lang="en-US" dirty="0" err="1">
                <a:latin typeface="Helvetica"/>
                <a:cs typeface="Helvetica"/>
              </a:rPr>
              <a:t>sont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suppressées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>
                <a:latin typeface="Helvetica"/>
                <a:cs typeface="Helvetica"/>
              </a:rPr>
              <a:t>par les lymphocytes T </a:t>
            </a:r>
            <a:r>
              <a:rPr lang="en-US" dirty="0" err="1">
                <a:latin typeface="Helvetica"/>
                <a:cs typeface="Helvetica"/>
              </a:rPr>
              <a:t>régulateurs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ou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meurent</a:t>
            </a:r>
            <a:r>
              <a:rPr lang="en-US" dirty="0">
                <a:latin typeface="Helvetica"/>
                <a:cs typeface="Helvetica"/>
              </a:rPr>
              <a:t> par </a:t>
            </a:r>
            <a:r>
              <a:rPr lang="en-US" dirty="0" err="1">
                <a:latin typeface="Helvetica"/>
                <a:cs typeface="Helvetica"/>
              </a:rPr>
              <a:t>apoptose</a:t>
            </a:r>
            <a:r>
              <a:rPr lang="en-US" dirty="0">
                <a:latin typeface="Helvetica"/>
                <a:cs typeface="Helvetica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dirty="0">
                <a:latin typeface="Helvetica"/>
                <a:cs typeface="Helvetica"/>
              </a:rPr>
              <a:t>Les </a:t>
            </a:r>
            <a:r>
              <a:rPr lang="en-US" dirty="0" err="1">
                <a:latin typeface="Helvetica"/>
                <a:cs typeface="Helvetica"/>
              </a:rPr>
              <a:t>facteurs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entraînant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l’échec</a:t>
            </a:r>
            <a:r>
              <a:rPr lang="en-US" dirty="0">
                <a:latin typeface="Helvetica"/>
                <a:cs typeface="Helvetica"/>
              </a:rPr>
              <a:t> de </a:t>
            </a:r>
            <a:r>
              <a:rPr lang="en-US" dirty="0" err="1">
                <a:latin typeface="Helvetica"/>
                <a:cs typeface="Helvetica"/>
              </a:rPr>
              <a:t>l’auto-tolérance</a:t>
            </a:r>
            <a:r>
              <a:rPr lang="en-US" dirty="0">
                <a:latin typeface="Helvetica"/>
                <a:cs typeface="Helvetica"/>
              </a:rPr>
              <a:t> et le </a:t>
            </a:r>
            <a:r>
              <a:rPr lang="en-US" dirty="0" err="1">
                <a:latin typeface="Helvetica"/>
                <a:cs typeface="Helvetica"/>
              </a:rPr>
              <a:t>développement</a:t>
            </a:r>
            <a:r>
              <a:rPr lang="en-US" dirty="0">
                <a:latin typeface="Helvetica"/>
                <a:cs typeface="Helvetica"/>
              </a:rPr>
              <a:t> de </a:t>
            </a:r>
            <a:r>
              <a:rPr lang="en-US" dirty="0" err="1">
                <a:latin typeface="Helvetica"/>
                <a:cs typeface="Helvetica"/>
              </a:rPr>
              <a:t>l’auto-immunité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incluent</a:t>
            </a:r>
            <a:r>
              <a:rPr lang="en-US" dirty="0">
                <a:latin typeface="Helvetica"/>
                <a:cs typeface="Helvetica"/>
              </a:rPr>
              <a:t> (1) </a:t>
            </a:r>
            <a:r>
              <a:rPr lang="en-US" dirty="0" err="1">
                <a:latin typeface="Helvetica"/>
                <a:cs typeface="Helvetica"/>
              </a:rPr>
              <a:t>l’héritage</a:t>
            </a:r>
            <a:r>
              <a:rPr lang="en-US" dirty="0">
                <a:latin typeface="Helvetica"/>
                <a:cs typeface="Helvetica"/>
              </a:rPr>
              <a:t> de </a:t>
            </a:r>
            <a:r>
              <a:rPr lang="en-US" dirty="0" err="1">
                <a:latin typeface="Helvetica"/>
                <a:cs typeface="Helvetica"/>
              </a:rPr>
              <a:t>gènes</a:t>
            </a:r>
            <a:r>
              <a:rPr lang="en-US" dirty="0">
                <a:latin typeface="Helvetica"/>
                <a:cs typeface="Helvetica"/>
              </a:rPr>
              <a:t> de </a:t>
            </a:r>
            <a:r>
              <a:rPr lang="en-US" dirty="0" err="1">
                <a:latin typeface="Helvetica"/>
                <a:cs typeface="Helvetica"/>
              </a:rPr>
              <a:t>susceptibilité</a:t>
            </a:r>
            <a:r>
              <a:rPr lang="en-US" dirty="0">
                <a:latin typeface="Helvetica"/>
                <a:cs typeface="Helvetica"/>
              </a:rPr>
              <a:t> qui </a:t>
            </a:r>
            <a:r>
              <a:rPr lang="en-US" dirty="0" err="1">
                <a:latin typeface="Helvetica"/>
                <a:cs typeface="Helvetica"/>
              </a:rPr>
              <a:t>disruptent</a:t>
            </a:r>
            <a:r>
              <a:rPr lang="en-US" dirty="0">
                <a:latin typeface="Helvetica"/>
                <a:cs typeface="Helvetica"/>
              </a:rPr>
              <a:t> les </a:t>
            </a:r>
            <a:r>
              <a:rPr lang="en-US" dirty="0" err="1">
                <a:latin typeface="Helvetica"/>
                <a:cs typeface="Helvetica"/>
              </a:rPr>
              <a:t>mécanismes</a:t>
            </a:r>
            <a:r>
              <a:rPr lang="en-US" dirty="0">
                <a:latin typeface="Helvetica"/>
                <a:cs typeface="Helvetica"/>
              </a:rPr>
              <a:t> de </a:t>
            </a:r>
            <a:r>
              <a:rPr lang="en-US" dirty="0" err="1">
                <a:latin typeface="Helvetica"/>
                <a:cs typeface="Helvetica"/>
              </a:rPr>
              <a:t>tolérance</a:t>
            </a:r>
            <a:r>
              <a:rPr lang="en-US" dirty="0">
                <a:latin typeface="Helvetica"/>
                <a:cs typeface="Helvetica"/>
              </a:rPr>
              <a:t>, et (2) des triggers </a:t>
            </a:r>
            <a:r>
              <a:rPr lang="en-US" dirty="0" err="1">
                <a:latin typeface="Helvetica"/>
                <a:cs typeface="Helvetica"/>
              </a:rPr>
              <a:t>environnementaux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comme</a:t>
            </a:r>
            <a:r>
              <a:rPr lang="en-US" dirty="0">
                <a:latin typeface="Helvetica"/>
                <a:cs typeface="Helvetica"/>
              </a:rPr>
              <a:t> les infections et les </a:t>
            </a:r>
            <a:r>
              <a:rPr lang="en-US" dirty="0" err="1">
                <a:latin typeface="Helvetica"/>
                <a:cs typeface="Helvetica"/>
              </a:rPr>
              <a:t>lésions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tissulaires</a:t>
            </a:r>
            <a:r>
              <a:rPr lang="en-US" dirty="0">
                <a:latin typeface="Helvetica"/>
                <a:cs typeface="Helvetica"/>
              </a:rPr>
              <a:t> qui </a:t>
            </a:r>
            <a:r>
              <a:rPr lang="en-US" dirty="0" err="1">
                <a:latin typeface="Helvetica"/>
                <a:cs typeface="Helvetica"/>
              </a:rPr>
              <a:t>peuvent</a:t>
            </a:r>
            <a:r>
              <a:rPr lang="en-US" dirty="0">
                <a:latin typeface="Helvetica"/>
                <a:cs typeface="Helvetica"/>
              </a:rPr>
              <a:t> exposer des auto-</a:t>
            </a:r>
            <a:r>
              <a:rPr lang="en-US" dirty="0" err="1">
                <a:latin typeface="Helvetica"/>
                <a:cs typeface="Helvetica"/>
              </a:rPr>
              <a:t>antigènes</a:t>
            </a:r>
            <a:r>
              <a:rPr lang="en-US" dirty="0">
                <a:latin typeface="Helvetica"/>
                <a:cs typeface="Helvetica"/>
              </a:rPr>
              <a:t> et </a:t>
            </a:r>
            <a:r>
              <a:rPr lang="en-US" dirty="0" err="1">
                <a:latin typeface="Helvetica"/>
                <a:cs typeface="Helvetica"/>
              </a:rPr>
              <a:t>activer</a:t>
            </a:r>
            <a:r>
              <a:rPr lang="en-US" dirty="0">
                <a:latin typeface="Helvetica"/>
                <a:cs typeface="Helvetica"/>
              </a:rPr>
              <a:t> les cellules </a:t>
            </a:r>
            <a:r>
              <a:rPr lang="en-US" dirty="0" err="1">
                <a:latin typeface="Helvetica"/>
                <a:cs typeface="Helvetica"/>
              </a:rPr>
              <a:t>présentatrices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d’antigènes</a:t>
            </a:r>
            <a:r>
              <a:rPr lang="en-US" dirty="0">
                <a:latin typeface="Helvetica"/>
                <a:cs typeface="Helvetica"/>
              </a:rPr>
              <a:t> et les lymphocytes </a:t>
            </a:r>
            <a:r>
              <a:rPr lang="en-US" dirty="0" err="1">
                <a:latin typeface="Helvetica"/>
                <a:cs typeface="Helvetica"/>
              </a:rPr>
              <a:t>tissulaires</a:t>
            </a:r>
            <a:r>
              <a:rPr lang="en-US" dirty="0">
                <a:latin typeface="Helvetica"/>
                <a:cs typeface="Helvetica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dirty="0">
                <a:latin typeface="Helvetica"/>
                <a:cs typeface="Helvetica"/>
              </a:rPr>
              <a:t>Les maladies auto-immunes </a:t>
            </a:r>
            <a:r>
              <a:rPr lang="en-US" dirty="0" err="1">
                <a:latin typeface="Helvetica"/>
                <a:cs typeface="Helvetica"/>
              </a:rPr>
              <a:t>sont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généralement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chroniques</a:t>
            </a:r>
            <a:r>
              <a:rPr lang="en-US" dirty="0">
                <a:latin typeface="Helvetica"/>
                <a:cs typeface="Helvetica"/>
              </a:rPr>
              <a:t> et progressives, et le type de </a:t>
            </a:r>
            <a:r>
              <a:rPr lang="en-US" dirty="0" err="1">
                <a:latin typeface="Helvetica"/>
                <a:cs typeface="Helvetica"/>
              </a:rPr>
              <a:t>lésion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est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déterminé</a:t>
            </a:r>
            <a:r>
              <a:rPr lang="en-US" dirty="0">
                <a:latin typeface="Helvetica"/>
                <a:cs typeface="Helvetica"/>
              </a:rPr>
              <a:t> par la nature de la </a:t>
            </a:r>
            <a:r>
              <a:rPr lang="en-US" dirty="0" err="1">
                <a:latin typeface="Helvetica"/>
                <a:cs typeface="Helvetica"/>
              </a:rPr>
              <a:t>réponse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immunitaire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dominante</a:t>
            </a:r>
            <a:r>
              <a:rPr lang="en-US" dirty="0">
                <a:latin typeface="Helvetica"/>
                <a:cs typeface="Helvetica"/>
              </a:rPr>
              <a:t>.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668" y="260539"/>
            <a:ext cx="8768663" cy="1036685"/>
          </a:xfrm>
          <a:prstGeom prst="rect">
            <a:avLst/>
          </a:prstGeom>
          <a:effectLst/>
        </p:spPr>
      </p:pic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" y="43507"/>
            <a:ext cx="887610" cy="76290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37478"/>
            <a:ext cx="8229600" cy="76428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000" dirty="0">
                <a:latin typeface="Helvetica"/>
                <a:cs typeface="Helvetica"/>
              </a:rPr>
              <a:t>Tolérance immunitaire et auto-immunité</a:t>
            </a:r>
          </a:p>
        </p:txBody>
      </p:sp>
    </p:spTree>
    <p:extLst>
      <p:ext uri="{BB962C8B-B14F-4D97-AF65-F5344CB8AC3E}">
        <p14:creationId xmlns:p14="http://schemas.microsoft.com/office/powerpoint/2010/main" val="379643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51390" y="2602695"/>
            <a:ext cx="239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>
                <a:latin typeface="Helvetica"/>
                <a:cs typeface="Helvetica"/>
              </a:rPr>
              <a:t>Tolérance aux antigènes du soi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FC7B-D8CB-2F42-8718-0E4EC4DEBC6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3132667" y="3795889"/>
            <a:ext cx="3118555" cy="1298222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>
            <a:off x="2695220" y="3527778"/>
            <a:ext cx="4083756" cy="5221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19610" y="2632950"/>
            <a:ext cx="303672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Helvetica"/>
                <a:cs typeface="Helvetica"/>
              </a:rPr>
              <a:t>Réactions contre des pathogènes </a:t>
            </a:r>
            <a:r>
              <a:rPr lang="fr-FR" sz="2400" dirty="0">
                <a:solidFill>
                  <a:srgbClr val="FF0000"/>
                </a:solidFill>
                <a:latin typeface="Helvetica"/>
                <a:cs typeface="Helvetica"/>
              </a:rPr>
              <a:t>et des antigènes du soi</a:t>
            </a:r>
          </a:p>
        </p:txBody>
      </p:sp>
      <p:sp>
        <p:nvSpPr>
          <p:cNvPr id="11" name="Multiply 10"/>
          <p:cNvSpPr/>
          <p:nvPr/>
        </p:nvSpPr>
        <p:spPr>
          <a:xfrm>
            <a:off x="1993191" y="2278941"/>
            <a:ext cx="1404058" cy="1404058"/>
          </a:xfrm>
          <a:prstGeom prst="mathMultiply">
            <a:avLst/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668" y="328417"/>
            <a:ext cx="8768663" cy="1036685"/>
          </a:xfrm>
          <a:prstGeom prst="rect">
            <a:avLst/>
          </a:prstGeom>
          <a:effectLst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7200" y="272396"/>
            <a:ext cx="8229600" cy="865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000" dirty="0">
                <a:latin typeface="Helvetica"/>
                <a:cs typeface="Helvetica"/>
              </a:rPr>
              <a:t>Tolérance et </a:t>
            </a:r>
            <a:r>
              <a:rPr lang="fr-CH" sz="4000" dirty="0">
                <a:solidFill>
                  <a:srgbClr val="FF0000"/>
                </a:solidFill>
                <a:latin typeface="Helvetica"/>
                <a:cs typeface="Helvetica"/>
              </a:rPr>
              <a:t>auto-immunité</a:t>
            </a:r>
            <a:endParaRPr lang="en-US" sz="4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88813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668" y="179025"/>
            <a:ext cx="8768663" cy="1036685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4085"/>
            <a:ext cx="8229600" cy="726702"/>
          </a:xfrm>
        </p:spPr>
        <p:txBody>
          <a:bodyPr>
            <a:normAutofit/>
          </a:bodyPr>
          <a:lstStyle/>
          <a:p>
            <a:r>
              <a:rPr lang="fr-CH" sz="4000" dirty="0">
                <a:latin typeface="Helvetica"/>
                <a:cs typeface="Helvetica"/>
              </a:rPr>
              <a:t>Tolérance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FC7B-D8CB-2F42-8718-0E4EC4DEBC6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0335" y="1057384"/>
            <a:ext cx="7902221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charset="2"/>
              <a:buChar char="Ø"/>
            </a:pPr>
            <a:r>
              <a:rPr lang="fr-CH" sz="2200" b="1" dirty="0">
                <a:latin typeface="Helvetica"/>
                <a:cs typeface="Helvetica"/>
              </a:rPr>
              <a:t>La tolérance immunitaire </a:t>
            </a:r>
            <a:r>
              <a:rPr lang="fr-CH" sz="2200" dirty="0">
                <a:latin typeface="Helvetica"/>
                <a:cs typeface="Helvetica"/>
              </a:rPr>
              <a:t>est le phénomène de non-réponse à un antigène induite par l’exposition de lymphocytes à cet antigène.</a:t>
            </a:r>
            <a:endParaRPr lang="fr-CH" sz="2200" b="1" dirty="0">
              <a:latin typeface="Helvetica"/>
              <a:cs typeface="Helvetica"/>
            </a:endParaRPr>
          </a:p>
          <a:p>
            <a:pPr marL="342900" indent="-342900" algn="just">
              <a:spcAft>
                <a:spcPts val="1800"/>
              </a:spcAft>
              <a:buFont typeface="Wingdings" charset="2"/>
              <a:buChar char="Ø"/>
            </a:pPr>
            <a:r>
              <a:rPr lang="fr-CH" sz="2200" b="1" dirty="0">
                <a:latin typeface="Helvetica"/>
                <a:cs typeface="Helvetica"/>
              </a:rPr>
              <a:t>L’auto-tolérance </a:t>
            </a:r>
            <a:r>
              <a:rPr lang="fr-CH" sz="2200" dirty="0">
                <a:latin typeface="Helvetica"/>
                <a:cs typeface="Helvetica"/>
              </a:rPr>
              <a:t>se réfère à l’absence de réponse dirigée contre les antigènes propres à soi-même (= auto-antigènes), ce mécanisme permet de vivre en harmonie avec nos cellules et tissus.</a:t>
            </a:r>
          </a:p>
          <a:p>
            <a:pPr marL="342900" indent="-342900" algn="just">
              <a:spcAft>
                <a:spcPts val="1800"/>
              </a:spcAft>
              <a:buFont typeface="Wingdings" charset="2"/>
              <a:buChar char="Ø"/>
            </a:pPr>
            <a:r>
              <a:rPr lang="fr-CH" sz="2200" dirty="0">
                <a:latin typeface="Helvetica"/>
                <a:cs typeface="Helvetica"/>
              </a:rPr>
              <a:t>Les récepteur antigéniques des lymphocytes sont générés par recombinaison de gènes de manière </a:t>
            </a:r>
            <a:r>
              <a:rPr lang="fr-CH" sz="2200" b="1" dirty="0">
                <a:latin typeface="Helvetica"/>
                <a:cs typeface="Helvetica"/>
              </a:rPr>
              <a:t>aléatoire</a:t>
            </a:r>
            <a:r>
              <a:rPr lang="fr-CH" sz="2200" dirty="0">
                <a:latin typeface="Helvetica"/>
                <a:cs typeface="Helvetica"/>
              </a:rPr>
              <a:t>, nous générons donc constamment des lymphocytes avec des récépteurs capables de reconnaître des auto-antigènes.</a:t>
            </a:r>
          </a:p>
          <a:p>
            <a:pPr marL="342900" indent="-342900" algn="just">
              <a:spcAft>
                <a:spcPts val="1800"/>
              </a:spcAft>
              <a:buFont typeface="Wingdings" charset="2"/>
              <a:buChar char="Ø"/>
            </a:pPr>
            <a:r>
              <a:rPr lang="fr-CH" sz="2200" dirty="0">
                <a:latin typeface="Helvetica"/>
                <a:cs typeface="Helvetica"/>
              </a:rPr>
              <a:t>Ces cellules doivent être </a:t>
            </a:r>
            <a:r>
              <a:rPr lang="fr-CH" sz="2200" b="1" dirty="0">
                <a:latin typeface="Helvetica"/>
                <a:cs typeface="Helvetica"/>
              </a:rPr>
              <a:t>éliminées ou inactivées</a:t>
            </a:r>
            <a:r>
              <a:rPr lang="fr-CH" sz="2200" dirty="0">
                <a:latin typeface="Helvetica"/>
                <a:cs typeface="Helvetica"/>
              </a:rPr>
              <a:t> aussitôt qu’elles reconnaissent des auto-antigènes, pour prévenir des </a:t>
            </a:r>
            <a:r>
              <a:rPr lang="fr-CH" sz="2200" dirty="0" smtClean="0">
                <a:latin typeface="Helvetica"/>
                <a:cs typeface="Helvetica"/>
              </a:rPr>
              <a:t>dégâts </a:t>
            </a:r>
            <a:r>
              <a:rPr lang="fr-CH" sz="2200" dirty="0">
                <a:latin typeface="Helvetica"/>
                <a:cs typeface="Helvetica"/>
              </a:rPr>
              <a:t>qu’elles pourraient causer.</a:t>
            </a:r>
          </a:p>
        </p:txBody>
      </p:sp>
    </p:spTree>
    <p:extLst>
      <p:ext uri="{BB962C8B-B14F-4D97-AF65-F5344CB8AC3E}">
        <p14:creationId xmlns:p14="http://schemas.microsoft.com/office/powerpoint/2010/main" val="636473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FC7B-D8CB-2F42-8718-0E4EC4DEBC65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429650"/>
              </p:ext>
            </p:extLst>
          </p:nvPr>
        </p:nvGraphicFramePr>
        <p:xfrm>
          <a:off x="403482" y="1820334"/>
          <a:ext cx="8358022" cy="3033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9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4841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Helvetica"/>
                          <a:cs typeface="Helvetica"/>
                        </a:rPr>
                        <a:t>Centrale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Helvetica"/>
                          <a:cs typeface="Helvetica"/>
                        </a:rPr>
                        <a:t>Périphérique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841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Helvetica"/>
                          <a:cs typeface="Helvetica"/>
                        </a:rPr>
                        <a:t>Lymphocytes </a:t>
                      </a:r>
                      <a:r>
                        <a:rPr lang="fr-FR" sz="2400" dirty="0" err="1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fr-FR" sz="2400" dirty="0">
                          <a:latin typeface="Helvetica"/>
                          <a:cs typeface="Helvetica"/>
                        </a:rPr>
                        <a:t>/B immatures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Helvetica"/>
                          <a:cs typeface="Helvetica"/>
                        </a:rPr>
                        <a:t>Lymphocytes </a:t>
                      </a:r>
                      <a:r>
                        <a:rPr lang="fr-FR" sz="2400" dirty="0" err="1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fr-FR" sz="2400" dirty="0">
                          <a:latin typeface="Helvetica"/>
                          <a:cs typeface="Helvetica"/>
                        </a:rPr>
                        <a:t>/B matures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096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Helvetica"/>
                          <a:cs typeface="Helvetica"/>
                        </a:rPr>
                        <a:t>Organes lymphoïdes centraux</a:t>
                      </a:r>
                    </a:p>
                    <a:p>
                      <a:pPr algn="ctr"/>
                      <a:r>
                        <a:rPr lang="fr-FR" sz="2400" dirty="0">
                          <a:latin typeface="Helvetica"/>
                          <a:cs typeface="Helvetica"/>
                        </a:rPr>
                        <a:t>(thymus/moelle osseuse)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Helvetica"/>
                          <a:cs typeface="Helvetica"/>
                        </a:rPr>
                        <a:t>Tissus périphériques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841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Imparfaite</a:t>
                      </a:r>
                      <a:r>
                        <a:rPr lang="fr-FR" sz="2400" b="1" baseline="0" dirty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 !</a:t>
                      </a:r>
                      <a:endParaRPr lang="fr-FR" sz="2400" b="1" dirty="0">
                        <a:solidFill>
                          <a:srgbClr val="FF000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668" y="179025"/>
            <a:ext cx="8768663" cy="1036685"/>
          </a:xfrm>
          <a:prstGeom prst="rect">
            <a:avLst/>
          </a:prstGeom>
          <a:effectLst/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24085"/>
            <a:ext cx="8229600" cy="726702"/>
          </a:xfrm>
        </p:spPr>
        <p:txBody>
          <a:bodyPr>
            <a:normAutofit/>
          </a:bodyPr>
          <a:lstStyle/>
          <a:p>
            <a:r>
              <a:rPr lang="fr-CH" sz="4000" dirty="0">
                <a:latin typeface="Helvetica"/>
                <a:cs typeface="Helvetica"/>
              </a:rPr>
              <a:t>Tolérance</a:t>
            </a:r>
          </a:p>
        </p:txBody>
      </p:sp>
    </p:spTree>
    <p:extLst>
      <p:ext uri="{BB962C8B-B14F-4D97-AF65-F5344CB8AC3E}">
        <p14:creationId xmlns:p14="http://schemas.microsoft.com/office/powerpoint/2010/main" val="394662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668" y="117965"/>
            <a:ext cx="8768663" cy="1036685"/>
          </a:xfrm>
          <a:prstGeom prst="rect">
            <a:avLst/>
          </a:prstGeom>
          <a:effectLst/>
        </p:spPr>
      </p:pic>
      <p:pic>
        <p:nvPicPr>
          <p:cNvPr id="4" name="4097_B_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2138" y="1136224"/>
            <a:ext cx="6510910" cy="520872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-708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400" dirty="0">
                <a:latin typeface="Helvetica"/>
                <a:cs typeface="Helvetica"/>
              </a:rPr>
              <a:t>Tolérance T centrale – sélection </a:t>
            </a:r>
            <a:r>
              <a:rPr lang="fr-CH" sz="3400" dirty="0">
                <a:solidFill>
                  <a:schemeClr val="accent1"/>
                </a:solidFill>
                <a:latin typeface="Helvetica"/>
                <a:cs typeface="Helvetica"/>
              </a:rPr>
              <a:t>positive</a:t>
            </a:r>
            <a:endParaRPr lang="fr-CH" sz="3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7093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097_C_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0615" y="1072197"/>
            <a:ext cx="6503289" cy="5202631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668" y="117965"/>
            <a:ext cx="8768663" cy="1036685"/>
          </a:xfrm>
          <a:prstGeom prst="rect">
            <a:avLst/>
          </a:prstGeom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-708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400" dirty="0">
                <a:latin typeface="Helvetica"/>
                <a:cs typeface="Helvetica"/>
              </a:rPr>
              <a:t>Tolérance T centrale – sélection </a:t>
            </a:r>
            <a:r>
              <a:rPr lang="fr-CH" sz="3400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négative</a:t>
            </a:r>
          </a:p>
        </p:txBody>
      </p:sp>
    </p:spTree>
    <p:extLst>
      <p:ext uri="{BB962C8B-B14F-4D97-AF65-F5344CB8AC3E}">
        <p14:creationId xmlns:p14="http://schemas.microsoft.com/office/powerpoint/2010/main" val="37384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78" y="968994"/>
            <a:ext cx="6339382" cy="5635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668" y="117965"/>
            <a:ext cx="8768663" cy="1036685"/>
          </a:xfrm>
          <a:prstGeom prst="rect">
            <a:avLst/>
          </a:prstGeom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-708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400" dirty="0">
                <a:latin typeface="Helvetica"/>
                <a:cs typeface="Helvetica"/>
              </a:rPr>
              <a:t>Tolérance T centrale – sélection </a:t>
            </a:r>
            <a:r>
              <a:rPr lang="fr-CH" sz="3400" dirty="0">
                <a:solidFill>
                  <a:schemeClr val="accent2">
                    <a:lumMod val="75000"/>
                  </a:schemeClr>
                </a:solidFill>
                <a:latin typeface="Helvetica"/>
                <a:cs typeface="Helvetica"/>
              </a:rPr>
              <a:t>négative</a:t>
            </a:r>
          </a:p>
        </p:txBody>
      </p:sp>
    </p:spTree>
    <p:extLst>
      <p:ext uri="{BB962C8B-B14F-4D97-AF65-F5344CB8AC3E}">
        <p14:creationId xmlns:p14="http://schemas.microsoft.com/office/powerpoint/2010/main" val="647394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668" y="279213"/>
            <a:ext cx="8768663" cy="1036685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390"/>
            <a:ext cx="8229600" cy="1143000"/>
          </a:xfrm>
        </p:spPr>
        <p:txBody>
          <a:bodyPr>
            <a:normAutofit/>
          </a:bodyPr>
          <a:lstStyle/>
          <a:p>
            <a:r>
              <a:rPr lang="fr-CH" sz="4000" dirty="0">
                <a:latin typeface="Helvetica"/>
                <a:cs typeface="Helvetica"/>
              </a:rPr>
              <a:t>Echec de tolérance T centrale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FC7B-D8CB-2F42-8718-0E4EC4DEBC6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559592"/>
            <a:ext cx="807155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CH" sz="2600" dirty="0">
                <a:latin typeface="Helvetica"/>
                <a:cs typeface="Helvetica"/>
              </a:rPr>
              <a:t>Polyendocrinopathie auto-immune de type I (APS-1)</a:t>
            </a:r>
          </a:p>
          <a:p>
            <a:pPr marL="914400" lvl="1" indent="-457200">
              <a:spcAft>
                <a:spcPts val="2400"/>
              </a:spcAft>
              <a:buFont typeface="Wingdings" charset="2"/>
              <a:buChar char="§"/>
            </a:pPr>
            <a:r>
              <a:rPr lang="fr-CH" sz="2600" dirty="0">
                <a:latin typeface="Helvetica"/>
                <a:cs typeface="Helvetica"/>
              </a:rPr>
              <a:t>Mutation du gène humain </a:t>
            </a:r>
            <a:r>
              <a:rPr lang="fr-CH" sz="2600" b="1" dirty="0">
                <a:latin typeface="Helvetica"/>
                <a:cs typeface="Helvetica"/>
              </a:rPr>
              <a:t>AIRE</a:t>
            </a:r>
            <a:r>
              <a:rPr lang="fr-CH" sz="2600" dirty="0">
                <a:latin typeface="Helvetica"/>
                <a:cs typeface="Helvetica"/>
              </a:rPr>
              <a:t> (transmission autosomale récessive)</a:t>
            </a:r>
          </a:p>
          <a:p>
            <a:pPr marL="914400" lvl="1" indent="-457200">
              <a:spcAft>
                <a:spcPts val="2400"/>
              </a:spcAft>
              <a:buFont typeface="Wingdings" charset="2"/>
              <a:buChar char="§"/>
            </a:pPr>
            <a:r>
              <a:rPr lang="fr-CH" sz="2600" b="1" dirty="0">
                <a:latin typeface="Helvetica"/>
                <a:cs typeface="Helvetica"/>
              </a:rPr>
              <a:t>Sélection négative </a:t>
            </a:r>
            <a:r>
              <a:rPr lang="fr-CH" sz="2600" b="1" dirty="0" smtClean="0">
                <a:latin typeface="Helvetica"/>
                <a:cs typeface="Helvetica"/>
              </a:rPr>
              <a:t>défectueuse</a:t>
            </a:r>
            <a:r>
              <a:rPr lang="fr-CH" sz="2600" dirty="0" smtClean="0">
                <a:latin typeface="Helvetica"/>
                <a:cs typeface="Helvetica"/>
              </a:rPr>
              <a:t> </a:t>
            </a:r>
            <a:r>
              <a:rPr lang="fr-CH" sz="2600" dirty="0">
                <a:latin typeface="Helvetica"/>
                <a:cs typeface="Helvetica"/>
              </a:rPr>
              <a:t>des lymphocytes T auto-réactifs</a:t>
            </a:r>
          </a:p>
          <a:p>
            <a:pPr marL="914400" lvl="1" indent="-457200">
              <a:buFont typeface="Wingdings" charset="2"/>
              <a:buChar char="§"/>
            </a:pPr>
            <a:r>
              <a:rPr lang="fr-CH" sz="2600" dirty="0">
                <a:latin typeface="Helvetica"/>
                <a:cs typeface="Helvetica"/>
              </a:rPr>
              <a:t>Maladie auto-immune pouvant affecter :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fr-CH" sz="2000" dirty="0">
                <a:latin typeface="Helvetica"/>
                <a:cs typeface="Helvetica"/>
              </a:rPr>
              <a:t>Glandes parathyroïdes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fr-CH" sz="2000" dirty="0">
                <a:latin typeface="Helvetica"/>
                <a:cs typeface="Helvetica"/>
              </a:rPr>
              <a:t>Glandes surrénales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fr-CH" sz="2000" dirty="0">
                <a:latin typeface="Helvetica"/>
                <a:cs typeface="Helvetica"/>
              </a:rPr>
              <a:t>Peau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fr-CH" sz="2000" dirty="0">
                <a:latin typeface="Helvetica"/>
                <a:cs typeface="Helvetica"/>
              </a:rPr>
              <a:t>Intestins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fr-CH" sz="2000" dirty="0">
                <a:latin typeface="Helvetica"/>
                <a:cs typeface="Helvetica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01238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</TotalTime>
  <Words>1152</Words>
  <Application>Microsoft Office PowerPoint</Application>
  <PresentationFormat>On-screen Show (4:3)</PresentationFormat>
  <Paragraphs>238</Paragraphs>
  <Slides>22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Helvetica</vt:lpstr>
      <vt:lpstr>Palatino</vt:lpstr>
      <vt:lpstr>Wingdings</vt:lpstr>
      <vt:lpstr>Office Theme</vt:lpstr>
      <vt:lpstr>Tolérance immunitaire et auto-immunité</vt:lpstr>
      <vt:lpstr>Tolérance et auto-immunité</vt:lpstr>
      <vt:lpstr>PowerPoint Presentation</vt:lpstr>
      <vt:lpstr>Tolérance</vt:lpstr>
      <vt:lpstr>Tolérance</vt:lpstr>
      <vt:lpstr>PowerPoint Presentation</vt:lpstr>
      <vt:lpstr>PowerPoint Presentation</vt:lpstr>
      <vt:lpstr>PowerPoint Presentation</vt:lpstr>
      <vt:lpstr>Echec de tolérance T centrale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Tolerance and autoimmunity</dc:title>
  <dc:creator>ap d</dc:creator>
  <cp:lastModifiedBy>Hayward Scherer Cécile</cp:lastModifiedBy>
  <cp:revision>166</cp:revision>
  <dcterms:created xsi:type="dcterms:W3CDTF">2017-07-07T13:56:03Z</dcterms:created>
  <dcterms:modified xsi:type="dcterms:W3CDTF">2018-05-08T09:13:05Z</dcterms:modified>
</cp:coreProperties>
</file>