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4"/>
  </p:notesMasterIdLst>
  <p:sldIdLst>
    <p:sldId id="430" r:id="rId4"/>
    <p:sldId id="257" r:id="rId5"/>
    <p:sldId id="431" r:id="rId6"/>
    <p:sldId id="432" r:id="rId7"/>
    <p:sldId id="433" r:id="rId8"/>
    <p:sldId id="434" r:id="rId9"/>
    <p:sldId id="435" r:id="rId10"/>
    <p:sldId id="256" r:id="rId11"/>
    <p:sldId id="429" r:id="rId12"/>
    <p:sldId id="274" r:id="rId13"/>
    <p:sldId id="272" r:id="rId14"/>
    <p:sldId id="437" r:id="rId15"/>
    <p:sldId id="259" r:id="rId16"/>
    <p:sldId id="260" r:id="rId17"/>
    <p:sldId id="261" r:id="rId18"/>
    <p:sldId id="262" r:id="rId19"/>
    <p:sldId id="275" r:id="rId20"/>
    <p:sldId id="276" r:id="rId21"/>
    <p:sldId id="263" r:id="rId22"/>
    <p:sldId id="264" r:id="rId23"/>
    <p:sldId id="438" r:id="rId24"/>
    <p:sldId id="265" r:id="rId25"/>
    <p:sldId id="266" r:id="rId26"/>
    <p:sldId id="267" r:id="rId27"/>
    <p:sldId id="268" r:id="rId28"/>
    <p:sldId id="269" r:id="rId29"/>
    <p:sldId id="270" r:id="rId30"/>
    <p:sldId id="297" r:id="rId31"/>
    <p:sldId id="428" r:id="rId32"/>
    <p:sldId id="436" r:id="rId33"/>
  </p:sldIdLst>
  <p:sldSz cx="12192000" cy="6858000"/>
  <p:notesSz cx="6858000" cy="12192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l" id="{5EAAAC0C-0005-404D-B3AF-7E4308E3775D}">
          <p14:sldIdLst>
            <p14:sldId id="430"/>
            <p14:sldId id="257"/>
            <p14:sldId id="431"/>
            <p14:sldId id="432"/>
            <p14:sldId id="433"/>
            <p14:sldId id="434"/>
            <p14:sldId id="435"/>
          </p14:sldIdLst>
        </p14:section>
        <p14:section name="AB" id="{7BD5FE76-9DB5-4ACE-B8CE-F138698BAC66}">
          <p14:sldIdLst>
            <p14:sldId id="256"/>
            <p14:sldId id="429"/>
            <p14:sldId id="274"/>
            <p14:sldId id="272"/>
            <p14:sldId id="437"/>
            <p14:sldId id="259"/>
            <p14:sldId id="260"/>
            <p14:sldId id="261"/>
            <p14:sldId id="262"/>
            <p14:sldId id="275"/>
            <p14:sldId id="276"/>
            <p14:sldId id="263"/>
          </p14:sldIdLst>
        </p14:section>
        <p14:section name="FV" id="{353136CF-6F72-4C71-BAC3-5AEA95CAA203}">
          <p14:sldIdLst>
            <p14:sldId id="264"/>
            <p14:sldId id="438"/>
            <p14:sldId id="265"/>
            <p14:sldId id="266"/>
            <p14:sldId id="267"/>
            <p14:sldId id="268"/>
            <p14:sldId id="269"/>
            <p14:sldId id="270"/>
            <p14:sldId id="297"/>
            <p14:sldId id="428"/>
            <p14:sldId id="4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rrato Francesco" initials="VF" lastIdx="1" clrIdx="0">
    <p:extLst>
      <p:ext uri="{19B8F6BF-5375-455C-9EA6-DF929625EA0E}">
        <p15:presenceInfo xmlns:p15="http://schemas.microsoft.com/office/powerpoint/2012/main" userId="S-1-5-21-57989841-436374069-839522115-263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69BD0"/>
    <a:srgbClr val="089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4218" autoAdjust="0"/>
  </p:normalViewPr>
  <p:slideViewPr>
    <p:cSldViewPr snapToGrid="0">
      <p:cViewPr varScale="1">
        <p:scale>
          <a:sx n="102" d="100"/>
          <a:sy n="102" d="100"/>
        </p:scale>
        <p:origin x="29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CH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CH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CH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CH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CH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BB1D1CED-0272-4DD1-8225-71FBDF9CC157}" type="slidenum">
              <a:rPr lang="fr-CH" sz="1400" b="0" strike="noStrike" spc="-1">
                <a:latin typeface="Times New Roman"/>
              </a:rPr>
              <a:t>‹#›</a:t>
            </a:fld>
            <a:endParaRPr lang="fr-CH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m.youmi-lausanne.ch/general/channels/off-topic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m.youmi-lausanne.ch/general/channels/off-topic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m.youmi-lausanne.ch/general/channels/off-topic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m.youmi-lausanne.ch/general/channels/off-topic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m.youmi-lausanne.ch/general/channels/off-topic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m.youmi-lausanne.ch/general/channels/off-topic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m.youmi-lausanne.ch/general/channels/off-topic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m.youmi-lausanne.ch/general/channels/off-topic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techrepublic.com/article/googles-new-healthcare-api-better-enables-data-interoperability-critical-to-fighting-covid-19/" TargetMode="External"/><Relationship Id="rId5" Type="http://schemas.openxmlformats.org/officeDocument/2006/relationships/hyperlink" Target="https://doi.org/10.1016/S0140-6736(20)31324-6" TargetMode="External"/><Relationship Id="rId4" Type="http://schemas.openxmlformats.org/officeDocument/2006/relationships/hyperlink" Target="https://www.thelancet.com/lancet/article/s0140673620313246?utm_campaign=tlcoronavirus20&amp;utm_source=twitter&amp;utm_medium=socia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90850" y="887413"/>
            <a:ext cx="4249738" cy="2390775"/>
          </a:xfrm>
          <a:prstGeom prst="rect">
            <a:avLst/>
          </a:prstGeom>
          <a:ln w="0">
            <a:noFill/>
          </a:ln>
        </p:spPr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  <a:noFill/>
          <a:ln w="0">
            <a:noFill/>
          </a:ln>
        </p:spPr>
        <p:txBody>
          <a:bodyPr lIns="95040" tIns="47520" rIns="95040" bIns="47520" anchor="t">
            <a:noAutofit/>
          </a:bodyPr>
          <a:lstStyle/>
          <a:p>
            <a:endParaRPr lang="fr-CH" sz="2000" b="0" strike="noStrike" spc="-1"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</a:pPr>
            <a:fld id="{B0987A93-877D-4043-9FF9-47B3F23310B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0490818648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10490818648_0_185:notes"/>
          <p:cNvSpPr txBox="1">
            <a:spLocks noGrp="1"/>
          </p:cNvSpPr>
          <p:nvPr>
            <p:ph type="body" idx="1"/>
          </p:nvPr>
        </p:nvSpPr>
        <p:spPr>
          <a:xfrm>
            <a:off x="1023463" y="3416539"/>
            <a:ext cx="81876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75" tIns="47425" rIns="94875" bIns="47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</a:t>
            </a:r>
            <a:r>
              <a:rPr lang="en-US" i="1"/>
              <a:t>Law Number XVII: Software is like entropy. It is difficult to grasp, weighs nothing, and obeys the Second Law of Thermodynamics; i.e., it always increases.</a:t>
            </a:r>
            <a:r>
              <a:rPr lang="en-US"/>
              <a:t>” https://en.wikipedia.org/wiki/Augustine%27s_laws </a:t>
            </a:r>
            <a:endParaRPr/>
          </a:p>
        </p:txBody>
      </p:sp>
      <p:sp>
        <p:nvSpPr>
          <p:cNvPr id="378" name="Google Shape;378;g10490818648_0_185:notes"/>
          <p:cNvSpPr txBox="1">
            <a:spLocks noGrp="1"/>
          </p:cNvSpPr>
          <p:nvPr>
            <p:ph type="sldNum" idx="12"/>
          </p:nvPr>
        </p:nvSpPr>
        <p:spPr>
          <a:xfrm>
            <a:off x="5797248" y="6743106"/>
            <a:ext cx="44349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75" tIns="47425" rIns="94875" bIns="474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0490818648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10490818648_0_230:notes"/>
          <p:cNvSpPr txBox="1">
            <a:spLocks noGrp="1"/>
          </p:cNvSpPr>
          <p:nvPr>
            <p:ph type="body" idx="1"/>
          </p:nvPr>
        </p:nvSpPr>
        <p:spPr>
          <a:xfrm>
            <a:off x="1023463" y="3416539"/>
            <a:ext cx="81876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75" tIns="47425" rIns="94875" bIns="47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JP: Pitfalls: time consuming, financial costs, resubmitting to the ethics’ committee, correcting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for? making research sustainable, towards reproducibility and transparency, learning and 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 aware of these problems and tackle them, consider them as part of the ethics of your research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define the limits, and avoid consequences for later</a:t>
            </a:r>
            <a:endParaRPr/>
          </a:p>
        </p:txBody>
      </p:sp>
      <p:sp>
        <p:nvSpPr>
          <p:cNvPr id="426" name="Google Shape;426;g10490818648_0_230:notes"/>
          <p:cNvSpPr txBox="1">
            <a:spLocks noGrp="1"/>
          </p:cNvSpPr>
          <p:nvPr>
            <p:ph type="sldNum" idx="12"/>
          </p:nvPr>
        </p:nvSpPr>
        <p:spPr>
          <a:xfrm>
            <a:off x="5797248" y="6743106"/>
            <a:ext cx="44349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75" tIns="47425" rIns="94875" bIns="474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1325" cy="2390775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</p:spPr>
        <p:txBody>
          <a:bodyPr lIns="95040" tIns="47520" rIns="95040" bIns="4752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Ajouter https://nccr-marvel.ch/highlights/2020-04AutoWannier comme exemple?</a:t>
            </a:r>
            <a:br/>
            <a:r>
              <a:rPr lang="en-US" sz="2000" b="0" strike="noStrike" spc="-1">
                <a:latin typeface="Arial"/>
              </a:rPr>
              <a:t>(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a fully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#FAIR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and reproducible paper, with all data shared on the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#MaterialsCloud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Archive, including also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#QuantumMobile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virtual machine with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#AiiDA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to reproduce any calculation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 (Giovanni Pizzi on Linkedin: https://www.linkedin.com/posts/giovanni-pizzi_automated-wannierisation-for-high-throughput-activity-6673242612645814272-9jv9)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fr-CH" sz="2000" b="0" strike="noStrike" spc="-1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</a:pPr>
            <a:fld id="{B47E19F0-0AAE-4BA4-905E-917228BD3EAC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2758A-E52E-8F31-EBAE-75861CA1C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>
            <a:extLst>
              <a:ext uri="{FF2B5EF4-FFF2-40B4-BE49-F238E27FC236}">
                <a16:creationId xmlns:a16="http://schemas.microsoft.com/office/drawing/2014/main" id="{F53364A7-D959-F34E-E2FB-A6881504E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1325" cy="2390775"/>
          </a:xfrm>
          <a:prstGeom prst="rect">
            <a:avLst/>
          </a:prstGeom>
        </p:spPr>
      </p:sp>
      <p:sp>
        <p:nvSpPr>
          <p:cNvPr id="282" name="PlaceHolder 2">
            <a:extLst>
              <a:ext uri="{FF2B5EF4-FFF2-40B4-BE49-F238E27FC236}">
                <a16:creationId xmlns:a16="http://schemas.microsoft.com/office/drawing/2014/main" id="{50F18154-80BC-9D03-37DA-3BF9DA75CF6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</p:spPr>
        <p:txBody>
          <a:bodyPr lIns="95040" tIns="47520" rIns="95040" bIns="4752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Ajouter https://nccr-marvel.ch/highlights/2020-04AutoWannier comme exemple?</a:t>
            </a:r>
            <a:br/>
            <a:r>
              <a:rPr lang="en-US" sz="2000" b="0" strike="noStrike" spc="-1">
                <a:latin typeface="Arial"/>
              </a:rPr>
              <a:t>(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a fully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#FAIR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and reproducible paper, with all data shared on the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#MaterialsCloud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Archive, including also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#QuantumMobile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virtual machine with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#AiiDA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to reproduce any calculation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 (Giovanni Pizzi on Linkedin: https://www.linkedin.com/posts/giovanni-pizzi_automated-wannierisation-for-high-throughput-activity-6673242612645814272-9jv9)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fr-CH" sz="2000" b="0" strike="noStrike" spc="-1">
              <a:latin typeface="Arial"/>
            </a:endParaRPr>
          </a:p>
        </p:txBody>
      </p:sp>
      <p:sp>
        <p:nvSpPr>
          <p:cNvPr id="283" name="CustomShape 3">
            <a:extLst>
              <a:ext uri="{FF2B5EF4-FFF2-40B4-BE49-F238E27FC236}">
                <a16:creationId xmlns:a16="http://schemas.microsoft.com/office/drawing/2014/main" id="{909311A2-E571-1FC6-277E-66015085AE43}"/>
              </a:ext>
            </a:extLst>
          </p:cNvPr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</a:pPr>
            <a:fld id="{B47E19F0-0AAE-4BA4-905E-917228BD3EAC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fr-CH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375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1325" cy="2390775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</p:spPr>
        <p:txBody>
          <a:bodyPr lIns="95040" tIns="47520" rIns="95040" bIns="4752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Ajouter https://nccr-marvel.ch/highlights/2020-04AutoWannier comme exemple?</a:t>
            </a:r>
            <a:br/>
            <a:r>
              <a:rPr lang="en-US" sz="2000" b="0" strike="noStrike" spc="-1">
                <a:latin typeface="Arial"/>
              </a:rPr>
              <a:t>(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a fully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#FAIR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and reproducible paper, with all data shared on the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#MaterialsCloud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Archive, including also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#QuantumMobile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virtual machine with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#AiiDA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to reproduce any calculation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 (Giovanni Pizzi on Linkedin: https://www.linkedin.com/posts/giovanni-pizzi_automated-wannierisation-for-high-throughput-activity-6673242612645814272-9jv9)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fr-CH" sz="2000" b="0" strike="noStrike" spc="-1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</a:pPr>
            <a:fld id="{327D996F-AEA1-446B-9693-14AED46ED34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1325" cy="239077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</p:spPr>
        <p:txBody>
          <a:bodyPr lIns="95040" tIns="47520" rIns="95040" bIns="4752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Ajouter https://nccr-marvel.ch/highlights/2020-04AutoWannier comme exemple?</a:t>
            </a:r>
            <a:br/>
            <a:r>
              <a:rPr lang="en-US" sz="2000" b="0" strike="noStrike" spc="-1">
                <a:latin typeface="Arial"/>
              </a:rPr>
              <a:t>(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a fully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#FAIR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and reproducible paper, with all data shared on the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#MaterialsCloud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Archive, including also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#QuantumMobile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virtual machine with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#AiiDA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to reproduce any calculation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 (Giovanni Pizzi on Linkedin: https://www.linkedin.com/posts/giovanni-pizzi_automated-wannierisation-for-high-throughput-activity-6673242612645814272-9jv9)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fr-CH" sz="2000" b="0" strike="noStrike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</a:pPr>
            <a:fld id="{ADC2226E-D3DC-4CA6-A5DC-794098041608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1325" cy="2390775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</p:spPr>
        <p:txBody>
          <a:bodyPr lIns="95040" tIns="47520" rIns="95040" bIns="4752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Ajouter https://nccr-marvel.ch/highlights/2020-04AutoWannier comme exemple?</a:t>
            </a:r>
            <a:br/>
            <a:r>
              <a:rPr lang="en-US" sz="2000" b="0" strike="noStrike" spc="-1">
                <a:latin typeface="Arial"/>
              </a:rPr>
              <a:t>(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a fully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#FAIR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and reproducible paper, with all data shared on the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#MaterialsCloud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Archive, including also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#QuantumMobile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virtual machine with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#AiiDA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to reproduce any calculation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 (Giovanni Pizzi on Linkedin: https://www.linkedin.com/posts/giovanni-pizzi_automated-wannierisation-for-high-throughput-activity-6673242612645814272-9jv9)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fr-CH" sz="2000" b="0" strike="noStrike" spc="-1">
              <a:latin typeface="Arial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</a:pPr>
            <a:fld id="{4499FFB1-36CA-4EE8-9EB9-7979BD949CE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1325" cy="2390775"/>
          </a:xfrm>
          <a:prstGeom prst="rect">
            <a:avLst/>
          </a:prstGeom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</p:spPr>
        <p:txBody>
          <a:bodyPr lIns="95040" tIns="47520" rIns="95040" bIns="4752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Ajouter https://nccr-marvel.ch/highlights/2020-04AutoWannier comme exemple?</a:t>
            </a:r>
            <a:br/>
            <a:r>
              <a:rPr lang="en-US" sz="2000" b="0" strike="noStrike" spc="-1">
                <a:latin typeface="Arial"/>
              </a:rPr>
              <a:t>(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a fully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#FAIR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and reproducible paper, with all data shared on the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#MaterialsCloud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Archive, including also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#QuantumMobile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virtual machine with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#AiiDA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to reproduce any calculation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 (Giovanni Pizzi on Linkedin: https://www.linkedin.com/posts/giovanni-pizzi_automated-wannierisation-for-high-throughput-activity-6673242612645814272-9jv9)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fr-CH" sz="2000" b="0" strike="noStrike" spc="-1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</a:pPr>
            <a:fld id="{E9DB9C01-7D0B-4A9B-A0A8-033D451A2E9A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prstGeom prst="rect">
            <a:avLst/>
          </a:prstGeom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400" cy="4807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312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Ajouter https://nccr-marvel.ch/highlights/2020-04AutoWannier comme exemple?</a:t>
            </a:r>
            <a:br/>
            <a:r>
              <a:rPr lang="en-US" sz="2000" b="0" strike="noStrike" spc="-1">
                <a:latin typeface="Arial"/>
              </a:rPr>
              <a:t>(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a fully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#FAIR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and reproducible paper, with all data shared on the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#MaterialsCloud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Archive, including also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#QuantumMobile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virtual machine with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#AiiDA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to reproduce any calculation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 (Giovanni Pizzi on Linkedin: https://www.linkedin.com/posts/giovanni-pizzi_automated-wannierisation-for-high-throughput-activity-6673242612645814272-9jv9)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fr-CH" sz="2000" b="0" strike="noStrike" spc="-1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4278960" y="10157400"/>
            <a:ext cx="3277440" cy="53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2A69878A-D40A-4C7A-9D19-440C00BB0A59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26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400" cy="4807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312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Ajouter :</a:t>
            </a:r>
            <a:endParaRPr lang="fr-CH" sz="2000" b="0" strike="noStrike" spc="-1">
              <a:latin typeface="Arial"/>
            </a:endParaRPr>
          </a:p>
          <a:p>
            <a:pPr marL="171360" indent="-168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https://nccr-marvel.ch/highlights/2020-04AutoWannier comme exemple?</a:t>
            </a:r>
            <a:br/>
            <a:r>
              <a:rPr lang="en-US" sz="2000" b="0" strike="noStrike" spc="-1">
                <a:latin typeface="Arial"/>
              </a:rPr>
              <a:t>(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a fully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#FAIR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and reproducible paper, with all data shared on the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#MaterialsCloud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Archive, including also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#QuantumMobile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virtual machine with </a:t>
            </a:r>
            <a:r>
              <a:rPr lang="en-US" sz="1200" b="0" i="1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3"/>
              </a:rPr>
              <a:t>#AiiDA</a:t>
            </a:r>
            <a:r>
              <a:rPr lang="en-US" sz="1200" b="0" i="1" strike="noStrike" spc="-1">
                <a:solidFill>
                  <a:srgbClr val="000000"/>
                </a:solidFill>
                <a:latin typeface="+mn-lt"/>
                <a:ea typeface="+mn-ea"/>
              </a:rPr>
              <a:t> to reproduce any calculation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" (Giovanni Pizzi on Linkedin: https://www.linkedin.com/posts/giovanni-pizzi_automated-wannierisation-for-high-throughput-activity-6673242612645814272-9jv9)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fr-CH" sz="2000" b="0" strike="noStrike" spc="-1">
              <a:latin typeface="Arial"/>
            </a:endParaRPr>
          </a:p>
          <a:p>
            <a:pPr marL="171360" indent="-168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en-US" sz="1200" b="0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4"/>
              </a:rPr>
              <a:t>https://www.thelancet.com/lancet/article/s0140673620313246?utm_campaign=tlcoronavirus20&amp;utm_source=twitter&amp;utm_medium=social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(DOI: </a:t>
            </a:r>
            <a:r>
              <a:rPr lang="en-US" sz="1200" b="0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5"/>
              </a:rPr>
              <a:t>https://doi.org/10.1016/S0140-6736(20)31324-6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fr-CH" sz="1200" b="0" strike="noStrike" spc="-1">
              <a:latin typeface="Arial"/>
            </a:endParaRPr>
          </a:p>
          <a:p>
            <a:pPr marL="171360" indent="-168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en-US" sz="2000" b="0" u="sng" strike="noStrike" spc="-1">
                <a:solidFill>
                  <a:srgbClr val="000000"/>
                </a:solidFill>
                <a:uFillTx/>
                <a:latin typeface="+mn-lt"/>
                <a:ea typeface="+mn-ea"/>
                <a:hlinkClick r:id="rId6"/>
              </a:rPr>
              <a:t>https://www.techrepublic.com/article/googles-new-healthcare-api-better-enables-data-interoperability-critical-to-fighting-covid-19/</a:t>
            </a:r>
            <a:endParaRPr lang="fr-CH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fr-CH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fr-CH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fr-CH" sz="2000" b="0" strike="noStrike" spc="-1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4278960" y="10157400"/>
            <a:ext cx="3277440" cy="53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E2B39C57-5B8F-49E2-8A70-EB07472980A6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27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4500" cy="2393950"/>
          </a:xfrm>
          <a:prstGeom prst="rect">
            <a:avLst/>
          </a:prstGeom>
          <a:ln w="0">
            <a:noFill/>
          </a:ln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6760" cy="2794680"/>
          </a:xfrm>
          <a:prstGeom prst="rect">
            <a:avLst/>
          </a:prstGeom>
          <a:noFill/>
          <a:ln w="0">
            <a:noFill/>
          </a:ln>
        </p:spPr>
        <p:txBody>
          <a:bodyPr lIns="95040" tIns="47520" rIns="95040" bIns="47520" anchor="t">
            <a:noAutofit/>
          </a:bodyPr>
          <a:lstStyle/>
          <a:p>
            <a:endParaRPr lang="fr-CH" sz="2000" b="0" strike="noStrike" spc="-1" dirty="0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sldNum"/>
          </p:nvPr>
        </p:nvSpPr>
        <p:spPr>
          <a:xfrm>
            <a:off x="5797080" y="6743160"/>
            <a:ext cx="4434120" cy="355320"/>
          </a:xfrm>
          <a:prstGeom prst="rect">
            <a:avLst/>
          </a:prstGeom>
          <a:noFill/>
          <a:ln w="0">
            <a:noFill/>
          </a:ln>
        </p:spPr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879CC6B9-D174-4D43-81ED-BFE78143163D}" type="slidenum">
              <a:rPr lang="en-US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fr-CH" sz="18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976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0490818648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55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0" name="Google Shape;750;g10490818648_0_447:notes"/>
          <p:cNvSpPr txBox="1">
            <a:spLocks noGrp="1"/>
          </p:cNvSpPr>
          <p:nvPr>
            <p:ph type="body" idx="1"/>
          </p:nvPr>
        </p:nvSpPr>
        <p:spPr>
          <a:xfrm>
            <a:off x="1023463" y="3416539"/>
            <a:ext cx="81876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75" tIns="47425" rIns="94875" bIns="47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 use EPFL as example and then ask participants to tell us which contact persons and resources they know from their institutions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Categories support: </a:t>
            </a:r>
            <a:br>
              <a:rPr lang="en-US"/>
            </a:br>
            <a:r>
              <a:rPr lang="en-US"/>
              <a:t>1. Storage</a:t>
            </a:r>
            <a:br>
              <a:rPr lang="en-US"/>
            </a:br>
            <a:r>
              <a:rPr lang="en-US"/>
              <a:t>2. Backup</a:t>
            </a:r>
            <a:br>
              <a:rPr lang="en-US"/>
            </a:br>
            <a:r>
              <a:rPr lang="en-US"/>
              <a:t>3. Budget</a:t>
            </a:r>
            <a:br>
              <a:rPr lang="en-US"/>
            </a:br>
            <a:r>
              <a:rPr lang="en-US"/>
              <a:t>4. Ethical clearance</a:t>
            </a:r>
            <a:br>
              <a:rPr lang="en-US"/>
            </a:br>
            <a:r>
              <a:rPr lang="en-US"/>
              <a:t>5. Licensing</a:t>
            </a:r>
            <a:br>
              <a:rPr lang="en-US"/>
            </a:br>
            <a:r>
              <a:rPr lang="en-US"/>
              <a:t>6. Industrial partners</a:t>
            </a:r>
            <a:br>
              <a:rPr lang="en-US"/>
            </a:br>
            <a:r>
              <a:rPr lang="en-US"/>
              <a:t>7. Code sharing</a:t>
            </a:r>
            <a:br>
              <a:rPr lang="en-US"/>
            </a:br>
            <a:r>
              <a:rPr lang="en-US"/>
              <a:t>8. Help on specific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9. Organization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Categories services: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1. DPO (Data Protection Officer)</a:t>
            </a:r>
            <a:br>
              <a:rPr lang="en-US"/>
            </a:br>
            <a:r>
              <a:rPr lang="en-US"/>
              <a:t>2. TTO (Technology Transfer Office)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3. Research Data Library’s Team</a:t>
            </a:r>
            <a:br>
              <a:rPr lang="en-US"/>
            </a:br>
            <a:r>
              <a:rPr lang="en-US"/>
              <a:t>4. HREC (Human Research Ethics Committee)</a:t>
            </a:r>
            <a:br>
              <a:rPr lang="en-US"/>
            </a:br>
            <a:r>
              <a:rPr lang="en-US"/>
              <a:t>5. EPFL Data Champions community</a:t>
            </a:r>
            <a:endParaRPr/>
          </a:p>
        </p:txBody>
      </p:sp>
      <p:sp>
        <p:nvSpPr>
          <p:cNvPr id="751" name="Google Shape;751;g10490818648_0_447:notes"/>
          <p:cNvSpPr txBox="1">
            <a:spLocks noGrp="1"/>
          </p:cNvSpPr>
          <p:nvPr>
            <p:ph type="sldNum" idx="12"/>
          </p:nvPr>
        </p:nvSpPr>
        <p:spPr>
          <a:xfrm>
            <a:off x="5797248" y="6743106"/>
            <a:ext cx="44349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75" tIns="47425" rIns="94875" bIns="47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289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prstGeom prst="rect">
            <a:avLst/>
          </a:prstGeom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400" cy="4807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3120">
              <a:lnSpc>
                <a:spcPct val="100000"/>
              </a:lnSpc>
              <a:tabLst>
                <a:tab pos="0" algn="l"/>
              </a:tabLst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4278960" y="10157400"/>
            <a:ext cx="3277440" cy="53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2A69878A-D40A-4C7A-9D19-440C00BB0A59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30</a:t>
            </a:fld>
            <a:endParaRPr lang="fr-CH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55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4500" cy="2393950"/>
          </a:xfrm>
          <a:prstGeom prst="rect">
            <a:avLst/>
          </a:prstGeom>
          <a:ln w="0">
            <a:noFill/>
          </a:ln>
        </p:spPr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6760" cy="2794680"/>
          </a:xfrm>
          <a:prstGeom prst="rect">
            <a:avLst/>
          </a:prstGeom>
          <a:noFill/>
          <a:ln w="0">
            <a:noFill/>
          </a:ln>
        </p:spPr>
        <p:txBody>
          <a:bodyPr lIns="95040" tIns="47520" rIns="95040" bIns="47520" anchor="t">
            <a:noAutofit/>
          </a:bodyPr>
          <a:lstStyle/>
          <a:p>
            <a:endParaRPr lang="fr-CH" sz="2000" b="0" strike="noStrike" spc="-1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sldNum"/>
          </p:nvPr>
        </p:nvSpPr>
        <p:spPr>
          <a:xfrm>
            <a:off x="5797080" y="6743160"/>
            <a:ext cx="4434120" cy="355320"/>
          </a:xfrm>
          <a:prstGeom prst="rect">
            <a:avLst/>
          </a:prstGeom>
          <a:noFill/>
          <a:ln w="0">
            <a:noFill/>
          </a:ln>
        </p:spPr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E54CAD55-2B9F-4B34-BCE7-80B918944F7F}" type="slidenum">
              <a:rPr lang="en-US" sz="1400" b="0" strike="noStrike" spc="-1">
                <a:solidFill>
                  <a:srgbClr val="000000"/>
                </a:solidFill>
                <a:latin typeface="Arial"/>
                <a:ea typeface="+mn-ea"/>
              </a:rPr>
              <a:t>5</a:t>
            </a:fld>
            <a:endParaRPr lang="fr-CH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1325" cy="2390775"/>
          </a:xfrm>
          <a:prstGeom prst="rect">
            <a:avLst/>
          </a:prstGeom>
          <a:ln w="0">
            <a:noFill/>
          </a:ln>
        </p:spPr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  <a:noFill/>
          <a:ln w="0">
            <a:noFill/>
          </a:ln>
        </p:spPr>
        <p:txBody>
          <a:bodyPr lIns="95040" tIns="47520" rIns="95040" bIns="47520" anchor="t">
            <a:noAutofit/>
          </a:bodyPr>
          <a:lstStyle/>
          <a:p>
            <a:endParaRPr lang="fr-CH" sz="2000" b="0" strike="noStrike" spc="-1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</a:pPr>
            <a:fld id="{214525CF-50A6-4071-B61A-AF837F5DA7C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1325" cy="2390775"/>
          </a:xfrm>
          <a:prstGeom prst="rect">
            <a:avLst/>
          </a:prstGeom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</p:spPr>
        <p:txBody>
          <a:bodyPr lIns="95040" tIns="47520" rIns="95040" bIns="4752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Lab Notebook image: https://commons.wikimedia.org/wiki/File:Lab_Notebook.jpg</a:t>
            </a:r>
            <a:endParaRPr lang="fr-CH" sz="2000" b="0" strike="noStrike" spc="-1" dirty="0">
              <a:latin typeface="Arial"/>
            </a:endParaRPr>
          </a:p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Library Book Texture image: https://commons.wikimedia.org/wiki/File:Library_Book_Texture.jpg</a:t>
            </a:r>
            <a:endParaRPr lang="fr-CH" sz="2000" b="0" strike="noStrike" spc="-1" dirty="0">
              <a:latin typeface="Arial"/>
            </a:endParaRPr>
          </a:p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 err="1">
                <a:latin typeface="Arial"/>
              </a:rPr>
              <a:t>Meubles</a:t>
            </a:r>
            <a:r>
              <a:rPr lang="en-US" sz="2000" b="0" strike="noStrike" spc="-1" dirty="0">
                <a:latin typeface="Arial"/>
              </a:rPr>
              <a:t> fiches </a:t>
            </a:r>
            <a:r>
              <a:rPr lang="en-US" sz="2000" b="0" strike="noStrike" spc="-1" dirty="0" err="1">
                <a:latin typeface="Arial"/>
              </a:rPr>
              <a:t>Institut</a:t>
            </a:r>
            <a:r>
              <a:rPr lang="en-US" sz="2000" b="0" strike="noStrike" spc="-1" dirty="0">
                <a:latin typeface="Arial"/>
              </a:rPr>
              <a:t> de France:</a:t>
            </a:r>
            <a:r>
              <a:rPr lang="en-US" sz="2000" b="1" strike="noStrike" spc="-1" dirty="0">
                <a:latin typeface="Arial"/>
              </a:rPr>
              <a:t> </a:t>
            </a:r>
            <a:r>
              <a:rPr lang="en-US" sz="2000" b="0" strike="noStrike" spc="-1" dirty="0">
                <a:latin typeface="Arial"/>
              </a:rPr>
              <a:t>https://commons.wikimedia.org/wiki/File:Meubles_fiches_Institut_de_France.JPG</a:t>
            </a:r>
            <a:endParaRPr lang="fr-CH" sz="2000" b="0" strike="noStrike" spc="-1" dirty="0">
              <a:latin typeface="Arial"/>
            </a:endParaRPr>
          </a:p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4F528E67-54D7-47CC-8FE3-D63E03733433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8</a:t>
            </a:fld>
            <a:endParaRPr lang="fr-CH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1325" cy="2390775"/>
          </a:xfrm>
          <a:prstGeom prst="rect">
            <a:avLst/>
          </a:prstGeom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1023480" y="3416400"/>
            <a:ext cx="8183160" cy="2790720"/>
          </a:xfrm>
          <a:prstGeom prst="rect">
            <a:avLst/>
          </a:prstGeom>
        </p:spPr>
        <p:txBody>
          <a:bodyPr lIns="95040" tIns="47520" rIns="95040" bIns="4752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Lab Notebook image: https://commons.wikimedia.org/wiki/File:Lab_Notebook.jpg</a:t>
            </a:r>
            <a:endParaRPr lang="fr-CH" sz="2000" b="0" strike="noStrike" spc="-1" dirty="0">
              <a:latin typeface="Arial"/>
            </a:endParaRPr>
          </a:p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Library Book Texture image: https://commons.wikimedia.org/wiki/File:Library_Book_Texture.jpg</a:t>
            </a:r>
            <a:endParaRPr lang="fr-CH" sz="2000" b="0" strike="noStrike" spc="-1" dirty="0">
              <a:latin typeface="Arial"/>
            </a:endParaRPr>
          </a:p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 err="1">
                <a:latin typeface="Arial"/>
              </a:rPr>
              <a:t>Meubles</a:t>
            </a:r>
            <a:r>
              <a:rPr lang="en-US" sz="2000" b="0" strike="noStrike" spc="-1" dirty="0">
                <a:latin typeface="Arial"/>
              </a:rPr>
              <a:t> fiches </a:t>
            </a:r>
            <a:r>
              <a:rPr lang="en-US" sz="2000" b="0" strike="noStrike" spc="-1" dirty="0" err="1">
                <a:latin typeface="Arial"/>
              </a:rPr>
              <a:t>Institut</a:t>
            </a:r>
            <a:r>
              <a:rPr lang="en-US" sz="2000" b="0" strike="noStrike" spc="-1" dirty="0">
                <a:latin typeface="Arial"/>
              </a:rPr>
              <a:t> de France:</a:t>
            </a:r>
            <a:r>
              <a:rPr lang="en-US" sz="2000" b="1" strike="noStrike" spc="-1" dirty="0">
                <a:latin typeface="Arial"/>
              </a:rPr>
              <a:t> </a:t>
            </a:r>
            <a:r>
              <a:rPr lang="en-US" sz="2000" b="0" strike="noStrike" spc="-1" dirty="0">
                <a:latin typeface="Arial"/>
              </a:rPr>
              <a:t>https://commons.wikimedia.org/wiki/File:Meubles_fiches_Institut_de_France.JPG</a:t>
            </a:r>
            <a:endParaRPr lang="fr-CH" sz="2000" b="0" strike="noStrike" spc="-1" dirty="0">
              <a:latin typeface="Arial"/>
            </a:endParaRPr>
          </a:p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5797080" y="6743160"/>
            <a:ext cx="4430160" cy="35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4F528E67-54D7-47CC-8FE3-D63E03733433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9</a:t>
            </a:fld>
            <a:endParaRPr lang="fr-CH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891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5263"/>
          </a:xfrm>
          <a:prstGeom prst="rect">
            <a:avLst/>
          </a:prstGeom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400" cy="4807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CH" sz="2000" b="0" strike="noStrike" spc="-1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4278960" y="10157400"/>
            <a:ext cx="3277440" cy="53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DC1A61F1-A50C-4684-91E8-D0DD0B5A2FEB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10</a:t>
            </a:fld>
            <a:endParaRPr lang="fr-CH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https://library-survey.epfl.ch/c/RDM-self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B1D1CED-0272-4DD1-8225-71FBDF9CC157}" type="slidenum">
              <a:rPr lang="fr-CH" sz="1400" b="0" strike="noStrike" spc="-1" smtClean="0">
                <a:latin typeface="Times New Roman"/>
              </a:rPr>
              <a:t>11</a:t>
            </a:fld>
            <a:endParaRPr lang="fr-CH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0270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https://library-survey.epfl.ch/results/192389/f148e40a494ab83683b096cb2eb155cc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B1D1CED-0272-4DD1-8225-71FBDF9CC157}" type="slidenum">
              <a:rPr lang="fr-CH" sz="1400" b="0" strike="noStrike" spc="-1" smtClean="0">
                <a:latin typeface="Times New Roman"/>
              </a:rPr>
              <a:t>12</a:t>
            </a:fld>
            <a:endParaRPr lang="fr-CH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305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et contenu">
  <p:cSld name="Titre et contenu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2"/>
          <p:cNvSpPr txBox="1">
            <a:spLocks noGrp="1"/>
          </p:cNvSpPr>
          <p:nvPr>
            <p:ph type="body" idx="1"/>
          </p:nvPr>
        </p:nvSpPr>
        <p:spPr>
          <a:xfrm>
            <a:off x="1206501" y="2084917"/>
            <a:ext cx="10301817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22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2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2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2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623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apositive de titre">
  <p:cSld name="1_Diapositive de titr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1"/>
          <p:cNvSpPr>
            <a:spLocks noGrp="1"/>
          </p:cNvSpPr>
          <p:nvPr>
            <p:ph type="pic" idx="2"/>
          </p:nvPr>
        </p:nvSpPr>
        <p:spPr>
          <a:xfrm>
            <a:off x="1775885" y="613251"/>
            <a:ext cx="10416116" cy="6244749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121"/>
          <p:cNvSpPr txBox="1"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Franklin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1"/>
          <p:cNvSpPr txBox="1"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6701" y="6105691"/>
            <a:ext cx="748724" cy="48984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21"/>
          <p:cNvSpPr/>
          <p:nvPr/>
        </p:nvSpPr>
        <p:spPr>
          <a:xfrm rot="-5400000">
            <a:off x="119573" y="6121903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7" y="107045"/>
            <a:ext cx="1567068" cy="67820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21"/>
          <p:cNvSpPr txBox="1">
            <a:spLocks noGrp="1"/>
          </p:cNvSpPr>
          <p:nvPr>
            <p:ph type="body" idx="3"/>
          </p:nvPr>
        </p:nvSpPr>
        <p:spPr>
          <a:xfrm>
            <a:off x="8534400" y="6244168"/>
            <a:ext cx="2438400" cy="613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0"/>
              <a:buNone/>
              <a:defRPr sz="1467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056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4" orient="horz" pos="123">
          <p15:clr>
            <a:srgbClr val="FBAE40"/>
          </p15:clr>
        </p15:guide>
        <p15:guide id="5" orient="horz" pos="3117">
          <p15:clr>
            <a:srgbClr val="FBAE40"/>
          </p15:clr>
        </p15:guide>
        <p15:guide id="6" pos="83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et contenu">
  <p:cSld name="Titre et contenu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2"/>
          <p:cNvSpPr txBox="1">
            <a:spLocks noGrp="1"/>
          </p:cNvSpPr>
          <p:nvPr>
            <p:ph type="body" idx="1"/>
          </p:nvPr>
        </p:nvSpPr>
        <p:spPr>
          <a:xfrm>
            <a:off x="1206501" y="2084917"/>
            <a:ext cx="10301817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22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2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2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2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715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" type="blank">
  <p:cSld name="V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3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3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3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773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seul">
  <p:cSld name="Titre seu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6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26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6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6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98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>
  <p:cSld name="Diapositive de titr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7"/>
          <p:cNvSpPr>
            <a:spLocks noGrp="1"/>
          </p:cNvSpPr>
          <p:nvPr>
            <p:ph type="pic" idx="2"/>
          </p:nvPr>
        </p:nvSpPr>
        <p:spPr>
          <a:xfrm>
            <a:off x="1775885" y="0"/>
            <a:ext cx="10416116" cy="6597651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27"/>
          <p:cNvSpPr txBox="1"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Franklin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7"/>
          <p:cNvSpPr txBox="1"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4" name="Google Shape;44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6701" y="6105691"/>
            <a:ext cx="748724" cy="48984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27"/>
          <p:cNvSpPr/>
          <p:nvPr/>
        </p:nvSpPr>
        <p:spPr>
          <a:xfrm rot="-5400000">
            <a:off x="119573" y="6121903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7" y="107045"/>
            <a:ext cx="1567068" cy="67820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27"/>
          <p:cNvSpPr txBox="1">
            <a:spLocks noGrp="1"/>
          </p:cNvSpPr>
          <p:nvPr>
            <p:ph type="body" idx="3"/>
          </p:nvPr>
        </p:nvSpPr>
        <p:spPr>
          <a:xfrm>
            <a:off x="8534400" y="6244168"/>
            <a:ext cx="2438400" cy="613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0"/>
              <a:buNone/>
              <a:defRPr sz="1467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65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4" orient="horz" pos="123">
          <p15:clr>
            <a:srgbClr val="FBAE40"/>
          </p15:clr>
        </p15:guide>
        <p15:guide id="5" orient="horz" pos="3117">
          <p15:clr>
            <a:srgbClr val="FBAE40"/>
          </p15:clr>
        </p15:guide>
        <p15:guide id="6" pos="83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de section">
  <p:cSld name="Titre de sec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28"/>
          <p:cNvSpPr txBox="1"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Font typeface="Libre Franklin"/>
              <a:buNone/>
              <a:defRPr sz="42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8"/>
          <p:cNvSpPr txBox="1"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20"/>
              <a:buNone/>
              <a:defRPr sz="180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8"/>
          <p:cNvSpPr>
            <a:spLocks noGrp="1"/>
          </p:cNvSpPr>
          <p:nvPr>
            <p:ph type="pic" idx="2"/>
          </p:nvPr>
        </p:nvSpPr>
        <p:spPr>
          <a:xfrm>
            <a:off x="1206501" y="0"/>
            <a:ext cx="4889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28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8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8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676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re de section">
  <p:cSld name="2_Titre de sec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29"/>
          <p:cNvSpPr txBox="1"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Font typeface="Libre Franklin"/>
              <a:buNone/>
              <a:defRPr sz="42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9"/>
          <p:cNvSpPr txBox="1"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20"/>
              <a:buNone/>
              <a:defRPr sz="180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29"/>
          <p:cNvSpPr>
            <a:spLocks noGrp="1"/>
          </p:cNvSpPr>
          <p:nvPr>
            <p:ph type="pic" idx="2"/>
          </p:nvPr>
        </p:nvSpPr>
        <p:spPr>
          <a:xfrm>
            <a:off x="1206501" y="0"/>
            <a:ext cx="4889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29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9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9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182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re de section">
  <p:cSld name="1_Titre de sec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30"/>
          <p:cNvSpPr txBox="1"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Font typeface="Libre Franklin"/>
              <a:buNone/>
              <a:defRPr sz="42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0"/>
          <p:cNvSpPr txBox="1"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20"/>
              <a:buNone/>
              <a:defRPr sz="180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0"/>
          <p:cNvSpPr>
            <a:spLocks noGrp="1"/>
          </p:cNvSpPr>
          <p:nvPr>
            <p:ph type="pic" idx="2"/>
          </p:nvPr>
        </p:nvSpPr>
        <p:spPr>
          <a:xfrm>
            <a:off x="1206501" y="0"/>
            <a:ext cx="4889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30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0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0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933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061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re et contenu">
  <p:cSld name="1_Titre et contenu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1"/>
          <p:cNvSpPr txBox="1">
            <a:spLocks noGrp="1"/>
          </p:cNvSpPr>
          <p:nvPr>
            <p:ph type="body" idx="1"/>
          </p:nvPr>
        </p:nvSpPr>
        <p:spPr>
          <a:xfrm>
            <a:off x="1206501" y="2084917"/>
            <a:ext cx="6108700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31"/>
          <p:cNvSpPr>
            <a:spLocks noGrp="1"/>
          </p:cNvSpPr>
          <p:nvPr>
            <p:ph type="pic" idx="2"/>
          </p:nvPr>
        </p:nvSpPr>
        <p:spPr>
          <a:xfrm>
            <a:off x="7315200" y="0"/>
            <a:ext cx="419311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31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1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1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1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337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re et contenu">
  <p:cSld name="2_Titre et contenu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2"/>
          <p:cNvSpPr>
            <a:spLocks noGrp="1"/>
          </p:cNvSpPr>
          <p:nvPr>
            <p:ph type="pic" idx="2"/>
          </p:nvPr>
        </p:nvSpPr>
        <p:spPr>
          <a:xfrm>
            <a:off x="1206500" y="0"/>
            <a:ext cx="419311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32"/>
          <p:cNvSpPr txBox="1">
            <a:spLocks noGrp="1"/>
          </p:cNvSpPr>
          <p:nvPr>
            <p:ph type="body" idx="1"/>
          </p:nvPr>
        </p:nvSpPr>
        <p:spPr>
          <a:xfrm>
            <a:off x="5399194" y="2084917"/>
            <a:ext cx="6108700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32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2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2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132"/>
          <p:cNvSpPr txBox="1">
            <a:spLocks noGrp="1"/>
          </p:cNvSpPr>
          <p:nvPr>
            <p:ph type="title"/>
          </p:nvPr>
        </p:nvSpPr>
        <p:spPr>
          <a:xfrm>
            <a:off x="1206502" y="174710"/>
            <a:ext cx="4192693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347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re et contenu">
  <p:cSld name="4_Titre et contenu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3"/>
          <p:cNvSpPr>
            <a:spLocks noGrp="1"/>
          </p:cNvSpPr>
          <p:nvPr>
            <p:ph type="pic" idx="2"/>
          </p:nvPr>
        </p:nvSpPr>
        <p:spPr>
          <a:xfrm>
            <a:off x="1206500" y="0"/>
            <a:ext cx="419311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133"/>
          <p:cNvSpPr txBox="1">
            <a:spLocks noGrp="1"/>
          </p:cNvSpPr>
          <p:nvPr>
            <p:ph type="body" idx="1"/>
          </p:nvPr>
        </p:nvSpPr>
        <p:spPr>
          <a:xfrm>
            <a:off x="5399194" y="2084917"/>
            <a:ext cx="6108700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33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3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3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33"/>
          <p:cNvSpPr txBox="1">
            <a:spLocks noGrp="1"/>
          </p:cNvSpPr>
          <p:nvPr>
            <p:ph type="title"/>
          </p:nvPr>
        </p:nvSpPr>
        <p:spPr>
          <a:xfrm>
            <a:off x="5399193" y="174710"/>
            <a:ext cx="4192693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7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re et contenu">
  <p:cSld name="3_Titre et contenu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4"/>
          <p:cNvSpPr>
            <a:spLocks noGrp="1"/>
          </p:cNvSpPr>
          <p:nvPr>
            <p:ph type="pic" idx="2"/>
          </p:nvPr>
        </p:nvSpPr>
        <p:spPr>
          <a:xfrm>
            <a:off x="1206500" y="2084917"/>
            <a:ext cx="4193117" cy="4773083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34"/>
          <p:cNvSpPr txBox="1">
            <a:spLocks noGrp="1"/>
          </p:cNvSpPr>
          <p:nvPr>
            <p:ph type="body" idx="1"/>
          </p:nvPr>
        </p:nvSpPr>
        <p:spPr>
          <a:xfrm>
            <a:off x="5399194" y="2084917"/>
            <a:ext cx="6108700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34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4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4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4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065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ux contenus">
  <p:cSld name="Deux contenu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5"/>
          <p:cNvSpPr txBox="1">
            <a:spLocks noGrp="1"/>
          </p:cNvSpPr>
          <p:nvPr>
            <p:ph type="body" idx="1"/>
          </p:nvPr>
        </p:nvSpPr>
        <p:spPr>
          <a:xfrm>
            <a:off x="1206500" y="2084917"/>
            <a:ext cx="4895288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35"/>
          <p:cNvSpPr txBox="1">
            <a:spLocks noGrp="1"/>
          </p:cNvSpPr>
          <p:nvPr>
            <p:ph type="body" idx="2"/>
          </p:nvPr>
        </p:nvSpPr>
        <p:spPr>
          <a:xfrm>
            <a:off x="6613029" y="2084917"/>
            <a:ext cx="4895288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35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5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5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5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918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re seul">
  <p:cSld name="1_Titre seul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6"/>
          <p:cNvSpPr>
            <a:spLocks noGrp="1"/>
          </p:cNvSpPr>
          <p:nvPr>
            <p:ph type="pic" idx="2"/>
          </p:nvPr>
        </p:nvSpPr>
        <p:spPr>
          <a:xfrm>
            <a:off x="1206501" y="0"/>
            <a:ext cx="10985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136"/>
          <p:cNvSpPr txBox="1">
            <a:spLocks noGrp="1"/>
          </p:cNvSpPr>
          <p:nvPr>
            <p:ph type="title"/>
          </p:nvPr>
        </p:nvSpPr>
        <p:spPr>
          <a:xfrm>
            <a:off x="8540752" y="3429001"/>
            <a:ext cx="3651249" cy="2815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Font typeface="Libre Franklin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6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6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6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72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re seul">
  <p:cSld name="2_Titre seul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7"/>
          <p:cNvSpPr>
            <a:spLocks noGrp="1"/>
          </p:cNvSpPr>
          <p:nvPr>
            <p:ph type="pic" idx="2"/>
          </p:nvPr>
        </p:nvSpPr>
        <p:spPr>
          <a:xfrm>
            <a:off x="1206501" y="0"/>
            <a:ext cx="1030181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37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7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7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19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re seul">
  <p:cSld name="3_Titre seul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8"/>
          <p:cNvSpPr>
            <a:spLocks noGrp="1"/>
          </p:cNvSpPr>
          <p:nvPr>
            <p:ph type="pic" idx="2"/>
          </p:nvPr>
        </p:nvSpPr>
        <p:spPr>
          <a:xfrm>
            <a:off x="1206501" y="4152899"/>
            <a:ext cx="10985500" cy="27051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38"/>
          <p:cNvSpPr txBox="1">
            <a:spLocks noGrp="1"/>
          </p:cNvSpPr>
          <p:nvPr>
            <p:ph type="body" idx="1"/>
          </p:nvPr>
        </p:nvSpPr>
        <p:spPr>
          <a:xfrm>
            <a:off x="1206500" y="2084918"/>
            <a:ext cx="10195984" cy="1915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38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8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8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138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20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CH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CH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/>
          <p:cNvPicPr/>
          <p:nvPr/>
        </p:nvPicPr>
        <p:blipFill>
          <a:blip r:embed="rId15"/>
          <a:stretch/>
        </p:blipFill>
        <p:spPr>
          <a:xfrm>
            <a:off x="173160" y="176400"/>
            <a:ext cx="867240" cy="372600"/>
          </a:xfrm>
          <a:prstGeom prst="rect">
            <a:avLst/>
          </a:prstGeom>
          <a:ln w="0">
            <a:noFill/>
          </a:ln>
        </p:spPr>
      </p:pic>
      <p:sp>
        <p:nvSpPr>
          <p:cNvPr id="5" name="CustomShape 1" hidden="1"/>
          <p:cNvSpPr/>
          <p:nvPr/>
        </p:nvSpPr>
        <p:spPr>
          <a:xfrm rot="16200000">
            <a:off x="573120" y="6535080"/>
            <a:ext cx="56160" cy="74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CH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CH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CH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12"/>
          <p:cNvPicPr/>
          <p:nvPr/>
        </p:nvPicPr>
        <p:blipFill>
          <a:blip r:embed="rId14"/>
          <a:stretch/>
        </p:blipFill>
        <p:spPr>
          <a:xfrm>
            <a:off x="173520" y="176400"/>
            <a:ext cx="868680" cy="374040"/>
          </a:xfrm>
          <a:prstGeom prst="rect">
            <a:avLst/>
          </a:prstGeom>
          <a:ln w="0">
            <a:noFill/>
          </a:ln>
        </p:spPr>
      </p:pic>
      <p:sp>
        <p:nvSpPr>
          <p:cNvPr id="41" name="CustomShape 1" hidden="1"/>
          <p:cNvSpPr/>
          <p:nvPr/>
        </p:nvSpPr>
        <p:spPr>
          <a:xfrm rot="16200000">
            <a:off x="573480" y="6533640"/>
            <a:ext cx="57600" cy="76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CustomShape 2"/>
          <p:cNvSpPr/>
          <p:nvPr/>
        </p:nvSpPr>
        <p:spPr>
          <a:xfrm rot="16200000">
            <a:off x="-1762920" y="3574440"/>
            <a:ext cx="4719600" cy="121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CH" sz="950" b="0" strike="noStrike" spc="-1">
                <a:solidFill>
                  <a:srgbClr val="E30613"/>
                </a:solidFill>
                <a:latin typeface="Arial"/>
                <a:ea typeface="Arial"/>
              </a:rPr>
              <a:t>EDCH 2020 / Hands-on with Research Data Management in Chemistry</a:t>
            </a:r>
            <a:endParaRPr lang="fr-CH" sz="950" b="0" strike="noStrike" spc="-1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CH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CH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CH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CH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0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Libre Franklin"/>
              <a:buNone/>
              <a:defRPr sz="4267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0"/>
          <p:cNvSpPr txBox="1">
            <a:spLocks noGrp="1"/>
          </p:cNvSpPr>
          <p:nvPr>
            <p:ph type="body" idx="1"/>
          </p:nvPr>
        </p:nvSpPr>
        <p:spPr>
          <a:xfrm>
            <a:off x="1206501" y="2084917"/>
            <a:ext cx="10301817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marR="0" lvl="0" indent="-3657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40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0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0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0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spcBef>
                <a:spcPts val="0"/>
              </a:spcBef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spcBef>
                <a:spcPts val="0"/>
              </a:spcBef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spcBef>
                <a:spcPts val="0"/>
              </a:spcBef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spcBef>
                <a:spcPts val="0"/>
              </a:spcBef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spcBef>
                <a:spcPts val="0"/>
              </a:spcBef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spcBef>
                <a:spcPts val="0"/>
              </a:spcBef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spcBef>
                <a:spcPts val="0"/>
              </a:spcBef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spcBef>
                <a:spcPts val="0"/>
              </a:spcBef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2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73697" y="176445"/>
            <a:ext cx="871936" cy="37736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20"/>
          <p:cNvSpPr/>
          <p:nvPr/>
        </p:nvSpPr>
        <p:spPr>
          <a:xfrm rot="-5400000">
            <a:off x="573338" y="6530279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792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hyperlink" Target="https://go.epfl.ch/rdm-sel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go.epfl.ch/rdm-self" TargetMode="External"/><Relationship Id="rId4" Type="http://schemas.openxmlformats.org/officeDocument/2006/relationships/hyperlink" Target="https://library-survey.epfl.ch/results/192389/f148e40a494ab83683b096cb2eb155c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guides.lib.berkeley.edu/researchdata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www.oecd.org/sti/sci-tech/38500813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6oNv_DJuPc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ata.europa.eu/doi/10.2777/0299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-fair.org/fair-principles/" TargetMode="External"/><Relationship Id="rId4" Type="http://schemas.openxmlformats.org/officeDocument/2006/relationships/hyperlink" Target="https://go.epfl.ch/rdm-fastguide0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-fair.org/fair-principles/" TargetMode="External"/><Relationship Id="rId4" Type="http://schemas.openxmlformats.org/officeDocument/2006/relationships/hyperlink" Target="https://go.epfl.ch/rdm-fastguide0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-fair.org/fair-principles/" TargetMode="External"/><Relationship Id="rId4" Type="http://schemas.openxmlformats.org/officeDocument/2006/relationships/hyperlink" Target="https://go.epfl.ch/rdm-fastguide02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-fair.org/fair-principles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go.epfl.ch/rdm-fastguide0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oldbook.iupac.org/" TargetMode="External"/><Relationship Id="rId5" Type="http://schemas.openxmlformats.org/officeDocument/2006/relationships/hyperlink" Target="https://www.inchi-trust.org/" TargetMode="External"/><Relationship Id="rId4" Type="http://schemas.openxmlformats.org/officeDocument/2006/relationships/hyperlink" Target="https://support.orcid.org/hc/en-us/articles/360006971053-Your-ORCID-iD-your-digital-name-identifi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-fair.org/fair-principles/" TargetMode="External"/><Relationship Id="rId4" Type="http://schemas.openxmlformats.org/officeDocument/2006/relationships/hyperlink" Target="https://go.epfl.ch/rdm-fastguide0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www.kb.se/openacces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urn.kb.se/resolve?urn=urn:nbn:se:kb:publ-43" TargetMode="Externa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techrepublic.com/article/googles-new-healthcare-api-better-enables-data-interoperability-critical-to-fighting-covid-19" TargetMode="External"/><Relationship Id="rId5" Type="http://schemas.openxmlformats.org/officeDocument/2006/relationships/hyperlink" Target="https://doi.org/10.1016/S0140-6736(20)31324-6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https://orcid.org/0000-0003-3268-319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orcid.org/0000-0002-0983-0831" TargetMode="External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go.epfl.ch/ChE-601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o.epfl.ch/ChE-601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Library_Book_Texture.jpg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commons.wikimedia.org/wiki/File:Lab_Notebook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hyperlink" Target="https://commons.wikimedia.org/wiki/File:Meubles_fiches_Institut_de_France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o.epfl.ch/ChE-6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Espace réservé pour une image  11"/>
          <p:cNvPicPr/>
          <p:nvPr/>
        </p:nvPicPr>
        <p:blipFill>
          <a:blip r:embed="rId2"/>
          <a:srcRect l="5600" r="5600"/>
          <a:stretch/>
        </p:blipFill>
        <p:spPr>
          <a:xfrm>
            <a:off x="1775520" y="0"/>
            <a:ext cx="10411560" cy="6593040"/>
          </a:xfrm>
          <a:prstGeom prst="rect">
            <a:avLst/>
          </a:prstGeom>
          <a:ln w="0"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7250760" y="762480"/>
            <a:ext cx="4940280" cy="39290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6000" tIns="0" rIns="72000" bIns="46800" anchor="ctr">
            <a:noAutofit/>
          </a:bodyPr>
          <a:lstStyle/>
          <a:p>
            <a:pPr algn="ctr">
              <a:lnSpc>
                <a:spcPct val="90000"/>
              </a:lnSpc>
            </a:pPr>
            <a:br/>
            <a:r>
              <a:rPr lang="en-US" sz="4000" b="1" strike="noStrike" spc="-18">
                <a:solidFill>
                  <a:srgbClr val="FFFFFF"/>
                </a:solidFill>
                <a:latin typeface="Arial"/>
                <a:ea typeface="Roboto Black"/>
              </a:rPr>
              <a:t>Hands-on with Research Data Management in Chemistry</a:t>
            </a:r>
            <a:br/>
            <a:endParaRPr lang="fr-CH" sz="4000" b="0" strike="noStrike" spc="-1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8546760" y="4908600"/>
            <a:ext cx="2852280" cy="1949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988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413C3A"/>
                </a:solidFill>
                <a:latin typeface="Arial"/>
                <a:ea typeface="Arial"/>
              </a:rPr>
              <a:t>Alain </a:t>
            </a:r>
            <a:r>
              <a:rPr lang="en-US" sz="1800" b="1" strike="noStrike" spc="-1" dirty="0" err="1">
                <a:solidFill>
                  <a:srgbClr val="413C3A"/>
                </a:solidFill>
                <a:latin typeface="Arial"/>
                <a:ea typeface="Arial"/>
              </a:rPr>
              <a:t>Borel</a:t>
            </a:r>
            <a:endParaRPr lang="fr-CH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413C3A"/>
                </a:solidFill>
                <a:latin typeface="Arial"/>
                <a:ea typeface="Arial"/>
              </a:rPr>
              <a:t>Francesco </a:t>
            </a:r>
            <a:r>
              <a:rPr lang="en-US" sz="1800" b="1" strike="noStrike" spc="-1" dirty="0" err="1">
                <a:solidFill>
                  <a:srgbClr val="413C3A"/>
                </a:solidFill>
                <a:latin typeface="Arial"/>
                <a:ea typeface="Arial"/>
              </a:rPr>
              <a:t>Varrato</a:t>
            </a:r>
            <a:endParaRPr lang="fr-CH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br>
              <a:rPr dirty="0"/>
            </a:br>
            <a:r>
              <a:rPr lang="en-US" sz="1200" b="0" strike="noStrike" spc="-1" dirty="0">
                <a:solidFill>
                  <a:srgbClr val="413C3A"/>
                </a:solidFill>
                <a:latin typeface="Arial"/>
                <a:ea typeface="Arial"/>
              </a:rPr>
              <a:t>Research Data Team, EPFL Library</a:t>
            </a:r>
            <a:br>
              <a:rPr dirty="0"/>
            </a:br>
            <a:endParaRPr lang="fr-CH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en-US" sz="1600" b="1" strike="noStrike" spc="-1" dirty="0">
                <a:solidFill>
                  <a:srgbClr val="413C3A"/>
                </a:solidFill>
                <a:latin typeface="Arial"/>
                <a:ea typeface="Arial"/>
              </a:rPr>
              <a:t>EDCH-RDM, </a:t>
            </a:r>
            <a:r>
              <a:rPr lang="en-US" sz="1400" b="0" strike="noStrike" spc="-1" dirty="0">
                <a:solidFill>
                  <a:srgbClr val="413C3A"/>
                </a:solidFill>
                <a:latin typeface="Arial"/>
                <a:ea typeface="Arial"/>
              </a:rPr>
              <a:t>Feb. 2024</a:t>
            </a:r>
            <a:endParaRPr lang="fr-CH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3B809-63EE-E4FB-AD0F-E907F6109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67" y="1356269"/>
            <a:ext cx="10985640" cy="5202571"/>
          </a:xfrm>
          <a:prstGeom prst="rect">
            <a:avLst/>
          </a:prstGeom>
        </p:spPr>
      </p:pic>
      <p:sp>
        <p:nvSpPr>
          <p:cNvPr id="108" name="CustomShape 1"/>
          <p:cNvSpPr/>
          <p:nvPr/>
        </p:nvSpPr>
        <p:spPr>
          <a:xfrm>
            <a:off x="1206360" y="174600"/>
            <a:ext cx="9451080" cy="85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>
                <a:solidFill>
                  <a:srgbClr val="413C3A"/>
                </a:solidFill>
                <a:latin typeface="Franklin Gothic Demi Cond"/>
                <a:ea typeface="Roboto Black"/>
              </a:rPr>
              <a:t>Participants Objectives (?)</a:t>
            </a:r>
            <a:endParaRPr lang="fr-CH" sz="3800" b="0" strike="noStrike" spc="-1">
              <a:latin typeface="Arial"/>
            </a:endParaRPr>
          </a:p>
        </p:txBody>
      </p:sp>
      <p:pic>
        <p:nvPicPr>
          <p:cNvPr id="110" name="Image 14"/>
          <p:cNvPicPr/>
          <p:nvPr/>
        </p:nvPicPr>
        <p:blipFill>
          <a:blip r:embed="rId4"/>
          <a:stretch/>
        </p:blipFill>
        <p:spPr>
          <a:xfrm>
            <a:off x="10860480" y="6545880"/>
            <a:ext cx="1193760" cy="251280"/>
          </a:xfrm>
          <a:prstGeom prst="rect">
            <a:avLst/>
          </a:prstGeom>
          <a:ln w="0">
            <a:noFill/>
          </a:ln>
        </p:spPr>
      </p:pic>
      <p:pic>
        <p:nvPicPr>
          <p:cNvPr id="112" name="Picture 10"/>
          <p:cNvPicPr/>
          <p:nvPr/>
        </p:nvPicPr>
        <p:blipFill>
          <a:blip r:embed="rId5"/>
          <a:stretch/>
        </p:blipFill>
        <p:spPr>
          <a:xfrm>
            <a:off x="238680" y="231120"/>
            <a:ext cx="741240" cy="255600"/>
          </a:xfrm>
          <a:prstGeom prst="rect">
            <a:avLst/>
          </a:prstGeom>
          <a:ln w="0">
            <a:noFill/>
          </a:ln>
        </p:spPr>
      </p:pic>
      <p:sp>
        <p:nvSpPr>
          <p:cNvPr id="14" name="CustomShape 2">
            <a:extLst>
              <a:ext uri="{FF2B5EF4-FFF2-40B4-BE49-F238E27FC236}">
                <a16:creationId xmlns:a16="http://schemas.microsoft.com/office/drawing/2014/main" id="{8B7655EA-7931-4BCD-994C-CE0963AED8DC}"/>
              </a:ext>
            </a:extLst>
          </p:cNvPr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1117A7EE-9DC2-4182-899D-6388131EE8D9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10</a:t>
            </a:fld>
            <a:endParaRPr lang="fr-CH" sz="950" b="0" strike="noStrike" spc="-1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893D49E2-7C28-38B2-5B42-8DD30CF2F79E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16" name="Google Shape;207;g10490818648_0_98">
            <a:extLst>
              <a:ext uri="{FF2B5EF4-FFF2-40B4-BE49-F238E27FC236}">
                <a16:creationId xmlns:a16="http://schemas.microsoft.com/office/drawing/2014/main" id="{FC28C50C-FFBA-47DE-BB20-FCC0B3CB8F1C}"/>
              </a:ext>
            </a:extLst>
          </p:cNvPr>
          <p:cNvSpPr/>
          <p:nvPr/>
        </p:nvSpPr>
        <p:spPr>
          <a:xfrm rot="1305797">
            <a:off x="7771708" y="1551447"/>
            <a:ext cx="3599779" cy="801758"/>
          </a:xfrm>
          <a:prstGeom prst="rect">
            <a:avLst/>
          </a:prstGeom>
          <a:solidFill>
            <a:srgbClr val="FFFFFF"/>
          </a:solidFill>
          <a:ln w="1907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>
              <a:srgbClr val="808080"/>
            </a:outerShdw>
          </a:effectLst>
        </p:spPr>
        <p:txBody>
          <a:bodyPr spcFirstLastPara="1" wrap="square" lIns="90125" tIns="49300" rIns="90125" bIns="493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66"/>
              <a:buFont typeface="Arial"/>
              <a:buNone/>
            </a:pPr>
            <a:r>
              <a:rPr lang="en-US" sz="3266" b="1" i="0" u="none" strike="noStrike" cap="none" dirty="0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From feedbacks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01D85E1D-72FD-158D-5220-337B51C6A9B1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194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Discussion: RDM self-evaluation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46F2F04C-FE7A-4F62-8CF3-867F00708E7F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11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248" name="Image 14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4"/>
          <p:cNvSpPr/>
          <p:nvPr/>
        </p:nvSpPr>
        <p:spPr>
          <a:xfrm>
            <a:off x="3480922" y="1653899"/>
            <a:ext cx="3800377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3200" spc="-1" dirty="0">
                <a:solidFill>
                  <a:srgbClr val="413C3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go.epfl.ch/</a:t>
            </a:r>
            <a:r>
              <a:rPr lang="fr-CH" sz="3200" b="1" u="sng" spc="-1" dirty="0">
                <a:solidFill>
                  <a:srgbClr val="413C3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rdm-</a:t>
            </a:r>
            <a:r>
              <a:rPr lang="fr-CH" sz="3200" b="1" u="sng" spc="-1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self</a:t>
            </a:r>
            <a:r>
              <a:rPr lang="fr-CH" sz="3200" b="1" spc="-1" dirty="0">
                <a:solidFill>
                  <a:srgbClr val="413C3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fr-CH" sz="3200" b="1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CustomShape 5">
            <a:extLst>
              <a:ext uri="{FF2B5EF4-FFF2-40B4-BE49-F238E27FC236}">
                <a16:creationId xmlns:a16="http://schemas.microsoft.com/office/drawing/2014/main" id="{719E8579-3AFA-46B2-97F5-9612A7DD9C95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20234/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pic>
        <p:nvPicPr>
          <p:cNvPr id="18" name="Google Shape;732;g10490818648_0_447">
            <a:extLst>
              <a:ext uri="{FF2B5EF4-FFF2-40B4-BE49-F238E27FC236}">
                <a16:creationId xmlns:a16="http://schemas.microsoft.com/office/drawing/2014/main" id="{D47E6CF5-A04B-460D-9A49-DFBB0F70F8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596" y="231085"/>
            <a:ext cx="744384" cy="25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ustomShape 4">
            <a:extLst>
              <a:ext uri="{FF2B5EF4-FFF2-40B4-BE49-F238E27FC236}">
                <a16:creationId xmlns:a16="http://schemas.microsoft.com/office/drawing/2014/main" id="{E48141B1-FD6A-4CD4-A3A0-348C128B9A79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DD36E-B840-0884-2A7B-57465C0B4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35" y="2314003"/>
            <a:ext cx="3900150" cy="39001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Discussion: RDM self-evaluation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46F2F04C-FE7A-4F62-8CF3-867F00708E7F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12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248" name="Image 14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249" name="CustomShape 3"/>
          <p:cNvSpPr/>
          <p:nvPr/>
        </p:nvSpPr>
        <p:spPr>
          <a:xfrm>
            <a:off x="8550436" y="3780784"/>
            <a:ext cx="2929320" cy="4832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550" b="0" strike="noStrike" spc="-1" dirty="0">
                <a:solidFill>
                  <a:srgbClr val="000000"/>
                </a:solidFill>
                <a:latin typeface="Arial"/>
                <a:ea typeface="Arial"/>
                <a:hlinkClick r:id="rId4"/>
              </a:rPr>
              <a:t>Your results</a:t>
            </a:r>
            <a:endParaRPr lang="fr-CH" sz="2550" b="0" strike="noStrike" spc="-1" dirty="0">
              <a:latin typeface="Arial"/>
            </a:endParaRPr>
          </a:p>
        </p:txBody>
      </p:sp>
      <p:sp>
        <p:nvSpPr>
          <p:cNvPr id="250" name="CustomShape 4"/>
          <p:cNvSpPr/>
          <p:nvPr/>
        </p:nvSpPr>
        <p:spPr>
          <a:xfrm>
            <a:off x="3480922" y="1653899"/>
            <a:ext cx="3800377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CH" sz="3200" spc="-1" dirty="0">
                <a:solidFill>
                  <a:srgbClr val="413C3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go.epfl.ch/</a:t>
            </a:r>
            <a:r>
              <a:rPr lang="fr-CH" sz="3200" b="1" u="sng" spc="-1" dirty="0">
                <a:solidFill>
                  <a:srgbClr val="413C3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rdm-</a:t>
            </a:r>
            <a:r>
              <a:rPr lang="fr-CH" sz="3200" b="1" u="sng" spc="-1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self</a:t>
            </a:r>
            <a:r>
              <a:rPr lang="fr-CH" sz="3200" b="1" spc="-1" dirty="0">
                <a:solidFill>
                  <a:srgbClr val="413C3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fr-CH" sz="3200" b="1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5" name="CustomShape 8"/>
          <p:cNvSpPr/>
          <p:nvPr/>
        </p:nvSpPr>
        <p:spPr>
          <a:xfrm rot="16200000">
            <a:off x="8373060" y="3731099"/>
            <a:ext cx="405720" cy="660238"/>
          </a:xfrm>
          <a:prstGeom prst="down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17" name="CustomShape 5">
            <a:extLst>
              <a:ext uri="{FF2B5EF4-FFF2-40B4-BE49-F238E27FC236}">
                <a16:creationId xmlns:a16="http://schemas.microsoft.com/office/drawing/2014/main" id="{719E8579-3AFA-46B2-97F5-9612A7DD9C95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20234/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pic>
        <p:nvPicPr>
          <p:cNvPr id="18" name="Google Shape;732;g10490818648_0_447">
            <a:extLst>
              <a:ext uri="{FF2B5EF4-FFF2-40B4-BE49-F238E27FC236}">
                <a16:creationId xmlns:a16="http://schemas.microsoft.com/office/drawing/2014/main" id="{D47E6CF5-A04B-460D-9A49-DFBB0F70F8C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8596" y="231085"/>
            <a:ext cx="744384" cy="25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ustomShape 4">
            <a:extLst>
              <a:ext uri="{FF2B5EF4-FFF2-40B4-BE49-F238E27FC236}">
                <a16:creationId xmlns:a16="http://schemas.microsoft.com/office/drawing/2014/main" id="{E48141B1-FD6A-4CD4-A3A0-348C128B9A79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DD36E-B840-0884-2A7B-57465C0B4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35" y="2314003"/>
            <a:ext cx="3900150" cy="39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206000" y="174600"/>
            <a:ext cx="7045200" cy="14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250" b="1" strike="noStrike" spc="-94">
                <a:solidFill>
                  <a:srgbClr val="413C3A"/>
                </a:solidFill>
                <a:latin typeface="Franklin Gothic Demi Cond"/>
                <a:ea typeface="Roboto Black"/>
              </a:rPr>
              <a:t>Chemists needs in RDM</a:t>
            </a:r>
            <a:endParaRPr lang="fr-CH" sz="4250" b="0" strike="noStrike" spc="-1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7E4C5EDC-B286-4A6C-A00B-C170BCD3B4CA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13</a:t>
            </a:fld>
            <a:endParaRPr lang="fr-CH" sz="950" b="0" strike="noStrike" spc="-1">
              <a:latin typeface="Arial"/>
            </a:endParaRPr>
          </a:p>
        </p:txBody>
      </p:sp>
      <p:sp>
        <p:nvSpPr>
          <p:cNvPr id="119" name="CustomShape 5"/>
          <p:cNvSpPr/>
          <p:nvPr/>
        </p:nvSpPr>
        <p:spPr>
          <a:xfrm>
            <a:off x="939561" y="6494974"/>
            <a:ext cx="10977120" cy="363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[Chen &amp; Wu, </a:t>
            </a:r>
            <a:r>
              <a:rPr lang="en-US" sz="14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Journal of Academic Librarianship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en-U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2017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DOI 10.1016/j.acalib.2017.06.006]</a:t>
            </a:r>
            <a:endParaRPr lang="fr-CH" sz="1400" b="0" strike="noStrike" spc="-1" dirty="0">
              <a:latin typeface="Arial"/>
            </a:endParaRPr>
          </a:p>
        </p:txBody>
      </p:sp>
      <p:pic>
        <p:nvPicPr>
          <p:cNvPr id="120" name="Picture 119"/>
          <p:cNvPicPr/>
          <p:nvPr/>
        </p:nvPicPr>
        <p:blipFill>
          <a:blip r:embed="rId2"/>
          <a:stretch/>
        </p:blipFill>
        <p:spPr>
          <a:xfrm>
            <a:off x="694065" y="2749551"/>
            <a:ext cx="5147894" cy="3691478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120"/>
          <p:cNvPicPr/>
          <p:nvPr/>
        </p:nvPicPr>
        <p:blipFill>
          <a:blip r:embed="rId3"/>
          <a:stretch/>
        </p:blipFill>
        <p:spPr>
          <a:xfrm>
            <a:off x="6949881" y="0"/>
            <a:ext cx="4302558" cy="3237120"/>
          </a:xfrm>
          <a:prstGeom prst="rect">
            <a:avLst/>
          </a:prstGeom>
          <a:ln w="0"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5E98C-3FEA-4212-9FF2-F8F004130CE9}"/>
              </a:ext>
            </a:extLst>
          </p:cNvPr>
          <p:cNvGrpSpPr/>
          <p:nvPr/>
        </p:nvGrpSpPr>
        <p:grpSpPr>
          <a:xfrm>
            <a:off x="5815936" y="3196946"/>
            <a:ext cx="5319804" cy="3298028"/>
            <a:chOff x="5815936" y="3196946"/>
            <a:chExt cx="5088538" cy="3154654"/>
          </a:xfrm>
        </p:grpSpPr>
        <p:pic>
          <p:nvPicPr>
            <p:cNvPr id="122" name="Picture 121"/>
            <p:cNvPicPr/>
            <p:nvPr/>
          </p:nvPicPr>
          <p:blipFill>
            <a:blip r:embed="rId4"/>
            <a:stretch/>
          </p:blipFill>
          <p:spPr>
            <a:xfrm>
              <a:off x="5815936" y="3196946"/>
              <a:ext cx="5088538" cy="3103054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3" name="Picture 122"/>
            <p:cNvPicPr/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2739" b="19682"/>
            <a:stretch/>
          </p:blipFill>
          <p:spPr>
            <a:xfrm>
              <a:off x="7585200" y="6138240"/>
              <a:ext cx="3031920" cy="213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4" name="CustomShape 6"/>
          <p:cNvSpPr/>
          <p:nvPr/>
        </p:nvSpPr>
        <p:spPr>
          <a:xfrm>
            <a:off x="596879" y="1129794"/>
            <a:ext cx="6103277" cy="12209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Can’t say for sure what each EPFL researcher needs…</a:t>
            </a:r>
          </a:p>
          <a:p>
            <a:pPr>
              <a:lnSpc>
                <a:spcPct val="100000"/>
              </a:lnSpc>
            </a:pPr>
            <a:endParaRPr lang="en-US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According to a survey among chemists at the Chinese Academy of Science:</a:t>
            </a:r>
            <a:endParaRPr lang="fr-CH" b="0" strike="noStrike" spc="-1" dirty="0">
              <a:latin typeface="Arial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C2B80A1D-77E2-4237-8DFB-21F77E25237A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3" name="CustomShape 4">
            <a:extLst>
              <a:ext uri="{FF2B5EF4-FFF2-40B4-BE49-F238E27FC236}">
                <a16:creationId xmlns:a16="http://schemas.microsoft.com/office/drawing/2014/main" id="{EB743C2D-4189-33D8-A75B-5D1181B3EBB1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1" dirty="0">
                <a:solidFill>
                  <a:srgbClr val="413C3A"/>
                </a:solidFill>
                <a:latin typeface="Franklin Gothic Demi Cond"/>
                <a:ea typeface="Roboto Black"/>
              </a:rPr>
              <a:t>Chemists </a:t>
            </a:r>
            <a:r>
              <a:rPr lang="en-US" sz="3800" b="1" spc="-1" dirty="0">
                <a:solidFill>
                  <a:srgbClr val="413C3A"/>
                </a:solidFill>
                <a:latin typeface="Franklin Gothic Demi Cond"/>
                <a:ea typeface="Roboto Black"/>
              </a:rPr>
              <a:t>are a mixed crowd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E300DE8C-3B58-49F7-94AA-4644185476C6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14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27" name="Image 14_4"/>
          <p:cNvPicPr/>
          <p:nvPr/>
        </p:nvPicPr>
        <p:blipFill>
          <a:blip r:embed="rId2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130" name="CustomShape 5"/>
          <p:cNvSpPr/>
          <p:nvPr/>
        </p:nvSpPr>
        <p:spPr>
          <a:xfrm>
            <a:off x="1202220" y="1440000"/>
            <a:ext cx="10409677" cy="471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Data-intensive chemist (usually theoreticians) or “classical” chemist (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eg.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experimentalists)?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Frequently processing data (experimental or not) </a:t>
            </a:r>
            <a:r>
              <a:rPr lang="en-US" sz="2000" spc="-1" dirty="0">
                <a:solidFill>
                  <a:srgbClr val="000000"/>
                </a:solidFill>
              </a:rPr>
              <a:t>or mostly working at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bench?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 charge of infrastructure (IT, instruments, …) or beginner with limited experience?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Etc. …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</a:rPr>
              <a:t>⇒ Whatever your profile is, talking to you is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an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exciting challenge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for us!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A6FF97D9-A75C-4D09-B4ED-75FFBE6282C1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134BF9A1-3A18-3401-8DE8-71FA92130174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>
                <a:solidFill>
                  <a:srgbClr val="413C3A"/>
                </a:solidFill>
                <a:latin typeface="Franklin Gothic Demi Cond"/>
                <a:ea typeface="Roboto Black"/>
              </a:rPr>
              <a:t>Research Data Lifecycle (experimentalists)</a:t>
            </a:r>
            <a:endParaRPr lang="fr-CH" sz="3800" b="0" strike="noStrike" spc="-1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7CD05C8A-30C8-4AAE-A39D-BB3829B8E9C1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15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33" name="Image 14_5"/>
          <p:cNvPicPr/>
          <p:nvPr/>
        </p:nvPicPr>
        <p:blipFill>
          <a:blip r:embed="rId2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pic>
        <p:nvPicPr>
          <p:cNvPr id="134" name="Image 23_1"/>
          <p:cNvPicPr/>
          <p:nvPr/>
        </p:nvPicPr>
        <p:blipFill>
          <a:blip r:embed="rId3"/>
          <a:srcRect l="332"/>
          <a:stretch/>
        </p:blipFill>
        <p:spPr>
          <a:xfrm rot="1146600">
            <a:off x="4369320" y="1695960"/>
            <a:ext cx="3444480" cy="345564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3"/>
          <p:cNvSpPr/>
          <p:nvPr/>
        </p:nvSpPr>
        <p:spPr>
          <a:xfrm>
            <a:off x="7652880" y="2187720"/>
            <a:ext cx="322776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solidFill>
                  <a:srgbClr val="E30613"/>
                </a:solidFill>
                <a:latin typeface="Arial"/>
                <a:ea typeface="Arial"/>
              </a:rPr>
              <a:t>Processing / Analyzing</a:t>
            </a:r>
            <a:endParaRPr lang="fr-CH" sz="2200" b="0" strike="noStrike" spc="-1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2710440" y="1328040"/>
            <a:ext cx="273996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solidFill>
                  <a:srgbClr val="E30613"/>
                </a:solidFill>
                <a:latin typeface="Arial"/>
                <a:ea typeface="Arial"/>
              </a:rPr>
              <a:t>Creating / Re-using</a:t>
            </a:r>
            <a:endParaRPr lang="fr-CH" sz="2200" b="0" strike="noStrike" spc="-1">
              <a:latin typeface="Arial"/>
            </a:endParaRPr>
          </a:p>
        </p:txBody>
      </p:sp>
      <p:sp>
        <p:nvSpPr>
          <p:cNvPr id="137" name="CustomShape 5"/>
          <p:cNvSpPr/>
          <p:nvPr/>
        </p:nvSpPr>
        <p:spPr>
          <a:xfrm>
            <a:off x="1693440" y="4376160"/>
            <a:ext cx="328392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solidFill>
                  <a:srgbClr val="E30613"/>
                </a:solidFill>
                <a:latin typeface="Arial"/>
                <a:ea typeface="Arial"/>
              </a:rPr>
              <a:t>Preserving / Publishing</a:t>
            </a:r>
            <a:endParaRPr lang="fr-CH" sz="2200" b="0" strike="noStrike" spc="-1">
              <a:latin typeface="Arial"/>
            </a:endParaRPr>
          </a:p>
        </p:txBody>
      </p:sp>
      <p:sp>
        <p:nvSpPr>
          <p:cNvPr id="138" name="CustomShape 6"/>
          <p:cNvSpPr/>
          <p:nvPr/>
        </p:nvSpPr>
        <p:spPr>
          <a:xfrm>
            <a:off x="2755080" y="1705320"/>
            <a:ext cx="233964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Data production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1" strike="noStrike" spc="-1">
                <a:solidFill>
                  <a:srgbClr val="009900"/>
                </a:solidFill>
                <a:latin typeface="Arial"/>
                <a:ea typeface="Calibri"/>
              </a:rPr>
              <a:t>Data collection 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Data sources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Arial"/>
              </a:rPr>
              <a:t>...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39" name="CustomShape 7"/>
          <p:cNvSpPr/>
          <p:nvPr/>
        </p:nvSpPr>
        <p:spPr>
          <a:xfrm>
            <a:off x="7848000" y="2608920"/>
            <a:ext cx="302652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Validate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1" strike="noStrike" spc="-1">
                <a:solidFill>
                  <a:srgbClr val="009900"/>
                </a:solidFill>
                <a:latin typeface="Arial"/>
                <a:ea typeface="Calibri"/>
              </a:rPr>
              <a:t>Cleaning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Transform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1" strike="noStrike" spc="-1">
                <a:solidFill>
                  <a:srgbClr val="009900"/>
                </a:solidFill>
                <a:latin typeface="Arial"/>
                <a:ea typeface="Calibri"/>
              </a:rPr>
              <a:t>Analyze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1" strike="noStrike" spc="-1">
                <a:solidFill>
                  <a:srgbClr val="009900"/>
                </a:solidFill>
                <a:latin typeface="Arial"/>
                <a:ea typeface="Calibri"/>
              </a:rPr>
              <a:t>Interpret data 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...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40" name="CustomShape 8"/>
          <p:cNvSpPr/>
          <p:nvPr/>
        </p:nvSpPr>
        <p:spPr>
          <a:xfrm>
            <a:off x="2559240" y="4803480"/>
            <a:ext cx="303768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Review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Convert formats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Decide IP license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Depositing data 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Promote data re-use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Arial"/>
              </a:rPr>
              <a:t>…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41" name="CustomShape 9"/>
          <p:cNvSpPr/>
          <p:nvPr/>
        </p:nvSpPr>
        <p:spPr>
          <a:xfrm>
            <a:off x="7668000" y="4734000"/>
            <a:ext cx="4035240" cy="701280"/>
          </a:xfrm>
          <a:prstGeom prst="rect">
            <a:avLst/>
          </a:prstGeom>
          <a:solidFill>
            <a:srgbClr val="FFFFFF"/>
          </a:solidFill>
          <a:ln w="19080">
            <a:solidFill>
              <a:schemeClr val="tx1"/>
            </a:solidFill>
            <a:round/>
          </a:ln>
          <a:effectLst>
            <a:outerShdw dist="101823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9320" rIns="90000" bIns="4932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Arial"/>
              </a:rPr>
              <a:t>Planning all along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42" name="CustomShape 10"/>
          <p:cNvSpPr/>
          <p:nvPr/>
        </p:nvSpPr>
        <p:spPr>
          <a:xfrm>
            <a:off x="7668000" y="5512320"/>
            <a:ext cx="4035240" cy="701280"/>
          </a:xfrm>
          <a:prstGeom prst="rect">
            <a:avLst/>
          </a:prstGeom>
          <a:solidFill>
            <a:srgbClr val="FFFFFF"/>
          </a:solidFill>
          <a:ln w="19080">
            <a:solidFill>
              <a:schemeClr val="tx1"/>
            </a:solidFill>
            <a:round/>
          </a:ln>
          <a:effectLst>
            <a:outerShdw dist="101823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9320" rIns="90000" bIns="4932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Arial"/>
              </a:rPr>
              <a:t>Documenting all along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B98D2A7E-BA71-45B1-A9DE-BC1DC2B95FFC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26589945-02BA-ACA7-6FCE-0C52D1AC0D56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Research Data Lifecycle (theoreticians)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1117A7EE-9DC2-4182-899D-6388131EE8D9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16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47" name="Image 14_6"/>
          <p:cNvPicPr/>
          <p:nvPr/>
        </p:nvPicPr>
        <p:blipFill>
          <a:blip r:embed="rId2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pic>
        <p:nvPicPr>
          <p:cNvPr id="148" name="Image 23_0"/>
          <p:cNvPicPr/>
          <p:nvPr/>
        </p:nvPicPr>
        <p:blipFill>
          <a:blip r:embed="rId3"/>
          <a:srcRect l="332"/>
          <a:stretch/>
        </p:blipFill>
        <p:spPr>
          <a:xfrm rot="1146600">
            <a:off x="4369320" y="1695960"/>
            <a:ext cx="3444480" cy="3455640"/>
          </a:xfrm>
          <a:prstGeom prst="rect">
            <a:avLst/>
          </a:prstGeom>
          <a:ln w="0">
            <a:noFill/>
          </a:ln>
        </p:spPr>
      </p:pic>
      <p:sp>
        <p:nvSpPr>
          <p:cNvPr id="149" name="CustomShape 3"/>
          <p:cNvSpPr/>
          <p:nvPr/>
        </p:nvSpPr>
        <p:spPr>
          <a:xfrm>
            <a:off x="7652880" y="2187720"/>
            <a:ext cx="322776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solidFill>
                  <a:srgbClr val="E30613"/>
                </a:solidFill>
                <a:latin typeface="Arial"/>
                <a:ea typeface="Arial"/>
              </a:rPr>
              <a:t>Processing / Analyzing</a:t>
            </a:r>
            <a:endParaRPr lang="fr-CH" sz="2200" b="0" strike="noStrike" spc="-1"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2710440" y="1328040"/>
            <a:ext cx="273996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solidFill>
                  <a:srgbClr val="E30613"/>
                </a:solidFill>
                <a:latin typeface="Arial"/>
                <a:ea typeface="Arial"/>
              </a:rPr>
              <a:t>Creating / Re-using</a:t>
            </a:r>
            <a:endParaRPr lang="fr-CH" sz="2200" b="0" strike="noStrike" spc="-1">
              <a:latin typeface="Arial"/>
            </a:endParaRPr>
          </a:p>
        </p:txBody>
      </p:sp>
      <p:sp>
        <p:nvSpPr>
          <p:cNvPr id="151" name="CustomShape 5"/>
          <p:cNvSpPr/>
          <p:nvPr/>
        </p:nvSpPr>
        <p:spPr>
          <a:xfrm>
            <a:off x="1693440" y="4376160"/>
            <a:ext cx="328392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>
                <a:solidFill>
                  <a:srgbClr val="E30613"/>
                </a:solidFill>
                <a:latin typeface="Arial"/>
                <a:ea typeface="Arial"/>
              </a:rPr>
              <a:t>Preserving / Publishing</a:t>
            </a:r>
            <a:endParaRPr lang="fr-CH" sz="2200" b="0" strike="noStrike" spc="-1">
              <a:latin typeface="Arial"/>
            </a:endParaRPr>
          </a:p>
        </p:txBody>
      </p:sp>
      <p:sp>
        <p:nvSpPr>
          <p:cNvPr id="152" name="CustomShape 6"/>
          <p:cNvSpPr/>
          <p:nvPr/>
        </p:nvSpPr>
        <p:spPr>
          <a:xfrm>
            <a:off x="2755080" y="1705320"/>
            <a:ext cx="233964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1" strike="noStrike" spc="-1">
                <a:solidFill>
                  <a:srgbClr val="009900"/>
                </a:solidFill>
                <a:latin typeface="Arial"/>
                <a:ea typeface="Calibri"/>
              </a:rPr>
              <a:t>Data production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Data collection 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1" strike="noStrike" spc="-1">
                <a:solidFill>
                  <a:srgbClr val="009900"/>
                </a:solidFill>
                <a:latin typeface="Arial"/>
                <a:ea typeface="Calibri"/>
              </a:rPr>
              <a:t>Data sources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Arial"/>
              </a:rPr>
              <a:t>...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53" name="CustomShape 7"/>
          <p:cNvSpPr/>
          <p:nvPr/>
        </p:nvSpPr>
        <p:spPr>
          <a:xfrm>
            <a:off x="7848000" y="2608920"/>
            <a:ext cx="302652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Validate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Cleaning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1" strike="noStrike" spc="-1">
                <a:solidFill>
                  <a:srgbClr val="009900"/>
                </a:solidFill>
                <a:latin typeface="Arial"/>
                <a:ea typeface="Calibri"/>
              </a:rPr>
              <a:t>Transform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1" strike="noStrike" spc="-1">
                <a:solidFill>
                  <a:srgbClr val="009900"/>
                </a:solidFill>
                <a:latin typeface="Arial"/>
                <a:ea typeface="Calibri"/>
              </a:rPr>
              <a:t>Analyze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1" strike="noStrike" spc="-1">
                <a:solidFill>
                  <a:srgbClr val="009900"/>
                </a:solidFill>
                <a:latin typeface="Arial"/>
                <a:ea typeface="Calibri"/>
              </a:rPr>
              <a:t>Interpret data 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...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54" name="CustomShape 8"/>
          <p:cNvSpPr/>
          <p:nvPr/>
        </p:nvSpPr>
        <p:spPr>
          <a:xfrm>
            <a:off x="2559240" y="4803480"/>
            <a:ext cx="303768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Review data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Convert formats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Decide IP license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Depositing data 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Calibri"/>
              </a:rPr>
              <a:t>Promote data re-use</a:t>
            </a:r>
            <a:endParaRPr lang="fr-CH" sz="180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Arial"/>
              </a:rPr>
              <a:t>…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55" name="CustomShape 9"/>
          <p:cNvSpPr/>
          <p:nvPr/>
        </p:nvSpPr>
        <p:spPr>
          <a:xfrm>
            <a:off x="7668000" y="4734000"/>
            <a:ext cx="4035240" cy="701280"/>
          </a:xfrm>
          <a:prstGeom prst="rect">
            <a:avLst/>
          </a:prstGeom>
          <a:solidFill>
            <a:srgbClr val="FFFFFF"/>
          </a:solidFill>
          <a:ln w="19080">
            <a:solidFill>
              <a:schemeClr val="tx1"/>
            </a:solidFill>
            <a:round/>
          </a:ln>
          <a:effectLst>
            <a:outerShdw dist="101823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9320" rIns="90000" bIns="4932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Arial"/>
              </a:rPr>
              <a:t>Planning all along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56" name="CustomShape 10"/>
          <p:cNvSpPr/>
          <p:nvPr/>
        </p:nvSpPr>
        <p:spPr>
          <a:xfrm>
            <a:off x="7668000" y="5512320"/>
            <a:ext cx="4035240" cy="701280"/>
          </a:xfrm>
          <a:prstGeom prst="rect">
            <a:avLst/>
          </a:prstGeom>
          <a:solidFill>
            <a:srgbClr val="FFFFFF"/>
          </a:solidFill>
          <a:ln w="19080">
            <a:solidFill>
              <a:schemeClr val="tx1"/>
            </a:solidFill>
            <a:round/>
          </a:ln>
          <a:effectLst>
            <a:outerShdw dist="101823" dir="2700000">
              <a:srgbClr val="80808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9320" rIns="90000" bIns="4932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413C3A"/>
                </a:solidFill>
                <a:latin typeface="Arial"/>
                <a:ea typeface="Arial"/>
              </a:rPr>
              <a:t>Documenting all along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3CFAD35B-16B3-4998-A3ED-B8F155F40A5F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BB99C9EC-C511-E227-4A39-D26AA77DE2C6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0490818648_0_185"/>
          <p:cNvSpPr txBox="1">
            <a:spLocks noGrp="1"/>
          </p:cNvSpPr>
          <p:nvPr>
            <p:ph type="title"/>
          </p:nvPr>
        </p:nvSpPr>
        <p:spPr>
          <a:xfrm>
            <a:off x="1206500" y="174710"/>
            <a:ext cx="94542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ibre Franklin"/>
              <a:buNone/>
            </a:pPr>
            <a:r>
              <a:rPr lang="en-US" sz="3800" kern="1200" spc="-94" dirty="0">
                <a:solidFill>
                  <a:srgbClr val="413C3A"/>
                </a:solidFill>
                <a:latin typeface="Franklin Gothic Demi Cond"/>
                <a:cs typeface="+mn-cs"/>
              </a:rPr>
              <a:t>What is RDM?</a:t>
            </a:r>
            <a:endParaRPr sz="3800" kern="1200" spc="-94" dirty="0">
              <a:solidFill>
                <a:srgbClr val="413C3A"/>
              </a:solidFill>
              <a:latin typeface="Franklin Gothic Demi Cond"/>
              <a:cs typeface="+mn-cs"/>
            </a:endParaRPr>
          </a:p>
        </p:txBody>
      </p:sp>
      <p:pic>
        <p:nvPicPr>
          <p:cNvPr id="382" name="Google Shape;382;g10490818648_0_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0521" y="6546025"/>
            <a:ext cx="1197001" cy="254418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g10490818648_0_185"/>
          <p:cNvSpPr/>
          <p:nvPr/>
        </p:nvSpPr>
        <p:spPr>
          <a:xfrm>
            <a:off x="1236129" y="1093787"/>
            <a:ext cx="10572000" cy="3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Factual records: numerical scores, textual records, images, sounds, protocols,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source code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...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RESEARCH DATA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used as primary sources for scientific research, and commonly accepted in the scientific community to validate research findings (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OECD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10490818648_0_185"/>
          <p:cNvSpPr/>
          <p:nvPr/>
        </p:nvSpPr>
        <p:spPr>
          <a:xfrm>
            <a:off x="3767003" y="3342814"/>
            <a:ext cx="4333193" cy="796200"/>
          </a:xfrm>
          <a:prstGeom prst="rect">
            <a:avLst/>
          </a:prstGeom>
          <a:solidFill>
            <a:srgbClr val="FFFFFF"/>
          </a:solidFill>
          <a:ln w="1907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>
              <a:srgbClr val="808080"/>
            </a:outerShdw>
          </a:effectLst>
        </p:spPr>
        <p:txBody>
          <a:bodyPr spcFirstLastPara="1" wrap="square" lIns="90125" tIns="49300" rIns="90125" bIns="49300" anchor="ctr" anchorCtr="0">
            <a:noAutofit/>
          </a:bodyPr>
          <a:lstStyle/>
          <a:p>
            <a:pPr marL="11430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tabLst/>
              <a:defRPr/>
            </a:pPr>
            <a:r>
              <a:rPr lang="en-US" b="1" kern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echnical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legal &amp; ethical aspects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5" name="Google Shape;385;g10490818648_0_1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596" y="231085"/>
            <a:ext cx="744384" cy="25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9274FD03-EF79-4C90-9845-9981CC606A2B}"/>
              </a:ext>
            </a:extLst>
          </p:cNvPr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1117A7EE-9DC2-4182-899D-6388131EE8D9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17</a:t>
            </a:fld>
            <a:endParaRPr lang="fr-CH" sz="950" b="0" strike="noStrike" spc="-1">
              <a:latin typeface="Arial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E328930E-F792-40D3-A16B-BCB3D44E3770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6978C22A-9EAD-3408-7B78-BE6AE2CD13E3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  <a:cs typeface="DejaVu Sans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  <a:cs typeface="DejaVu Sans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  <a:cs typeface="DejaVu Sans"/>
              </a:rPr>
              <a:t>, Francesco Varrato</a:t>
            </a:r>
            <a:endParaRPr lang="fr-CH" sz="950" spc="-1" dirty="0">
              <a:solidFill>
                <a:prstClr val="black"/>
              </a:solidFill>
              <a:ea typeface="DejaVu Sans"/>
              <a:cs typeface="DejaVu San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9F4612-9B26-C8C5-17EA-80CB4B388C37}"/>
              </a:ext>
            </a:extLst>
          </p:cNvPr>
          <p:cNvSpPr txBox="1"/>
          <p:nvPr/>
        </p:nvSpPr>
        <p:spPr>
          <a:xfrm>
            <a:off x="1236129" y="4449027"/>
            <a:ext cx="972578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RESEARCH DATA MANAGEMENT (RDM)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care and maintenance of research data during the research cycle (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 Berkeley Library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OPEN RESEARCH DATA (ORD)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Research data that managed during its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lifecycle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 comply with the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FAIR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principles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0490818648_0_230"/>
          <p:cNvSpPr txBox="1">
            <a:spLocks noGrp="1"/>
          </p:cNvSpPr>
          <p:nvPr>
            <p:ph type="title"/>
          </p:nvPr>
        </p:nvSpPr>
        <p:spPr>
          <a:xfrm>
            <a:off x="1206500" y="174710"/>
            <a:ext cx="94542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ibre Franklin"/>
              <a:buNone/>
            </a:pPr>
            <a:r>
              <a:rPr lang="en-US" sz="3800" kern="1200" spc="-94" dirty="0">
                <a:solidFill>
                  <a:srgbClr val="413C3A"/>
                </a:solidFill>
                <a:latin typeface="Franklin Gothic Demi Cond"/>
                <a:cs typeface="+mn-cs"/>
              </a:rPr>
              <a:t>RDM: addressing risks</a:t>
            </a:r>
            <a:endParaRPr sz="3800" kern="1200" spc="-94" dirty="0">
              <a:solidFill>
                <a:srgbClr val="413C3A"/>
              </a:solidFill>
              <a:latin typeface="Franklin Gothic Demi Cond"/>
              <a:cs typeface="+mn-cs"/>
            </a:endParaRPr>
          </a:p>
        </p:txBody>
      </p:sp>
      <p:pic>
        <p:nvPicPr>
          <p:cNvPr id="430" name="Google Shape;430;g10490818648_0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0521" y="6546025"/>
            <a:ext cx="1197001" cy="25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10490818648_0_230"/>
          <p:cNvPicPr preferRelativeResize="0"/>
          <p:nvPr/>
        </p:nvPicPr>
        <p:blipFill rotWithShape="1">
          <a:blip r:embed="rId4">
            <a:alphaModFix/>
          </a:blip>
          <a:srcRect l="328"/>
          <a:stretch/>
        </p:blipFill>
        <p:spPr>
          <a:xfrm rot="1146741">
            <a:off x="4371503" y="1698886"/>
            <a:ext cx="3448993" cy="3460228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10490818648_0_230"/>
          <p:cNvSpPr/>
          <p:nvPr/>
        </p:nvSpPr>
        <p:spPr>
          <a:xfrm>
            <a:off x="7315191" y="2031735"/>
            <a:ext cx="32220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77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Legal consequences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g10490818648_0_230"/>
          <p:cNvSpPr/>
          <p:nvPr/>
        </p:nvSpPr>
        <p:spPr>
          <a:xfrm>
            <a:off x="2875189" y="1563706"/>
            <a:ext cx="2737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77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Wasted time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g10490818648_0_230"/>
          <p:cNvSpPr/>
          <p:nvPr/>
        </p:nvSpPr>
        <p:spPr>
          <a:xfrm>
            <a:off x="2335493" y="4376157"/>
            <a:ext cx="32772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77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Financial costs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g10490818648_0_230"/>
          <p:cNvSpPr/>
          <p:nvPr/>
        </p:nvSpPr>
        <p:spPr>
          <a:xfrm>
            <a:off x="7668248" y="4734150"/>
            <a:ext cx="3042600" cy="705900"/>
          </a:xfrm>
          <a:prstGeom prst="wedgeRectCallout">
            <a:avLst>
              <a:gd name="adj1" fmla="val -55647"/>
              <a:gd name="adj2" fmla="val -104648"/>
            </a:avLst>
          </a:prstGeom>
          <a:solidFill>
            <a:srgbClr val="FFFFFF"/>
          </a:solidFill>
          <a:ln w="190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>
              <a:srgbClr val="808080"/>
            </a:outerShdw>
          </a:effectLst>
        </p:spPr>
        <p:txBody>
          <a:bodyPr spcFirstLastPara="1" wrap="square" lIns="90125" tIns="49300" rIns="90125" bIns="493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Towards sustainability and accountability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g10490818648_0_230"/>
          <p:cNvSpPr/>
          <p:nvPr/>
        </p:nvSpPr>
        <p:spPr>
          <a:xfrm>
            <a:off x="6405572" y="5547125"/>
            <a:ext cx="2861700" cy="705900"/>
          </a:xfrm>
          <a:prstGeom prst="wedgeRectCallout">
            <a:avLst>
              <a:gd name="adj1" fmla="val -41330"/>
              <a:gd name="adj2" fmla="val -124791"/>
            </a:avLst>
          </a:prstGeom>
          <a:solidFill>
            <a:srgbClr val="FFFFFF"/>
          </a:solidFill>
          <a:ln w="190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101823" dir="2700000">
              <a:srgbClr val="808080"/>
            </a:outerShdw>
          </a:effectLst>
        </p:spPr>
        <p:txBody>
          <a:bodyPr spcFirstLastPara="1" wrap="square" lIns="90125" tIns="49300" rIns="90125" bIns="493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Arial"/>
                <a:sym typeface="Arial"/>
              </a:rPr>
              <a:t>Learning and sharing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413C3A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37" name="Google Shape;437;g10490818648_0_2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596" y="231085"/>
            <a:ext cx="744384" cy="25885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10490818648_0_230"/>
          <p:cNvSpPr/>
          <p:nvPr/>
        </p:nvSpPr>
        <p:spPr>
          <a:xfrm>
            <a:off x="1833574" y="2969925"/>
            <a:ext cx="28617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77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Endless updates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" name="Google Shape;440;g10490818648_0_230"/>
          <p:cNvSpPr/>
          <p:nvPr/>
        </p:nvSpPr>
        <p:spPr>
          <a:xfrm>
            <a:off x="7754750" y="3040494"/>
            <a:ext cx="32772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77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Ethics’ committee resubmission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197D184E-AE50-4A83-8373-0B319589FD60}"/>
              </a:ext>
            </a:extLst>
          </p:cNvPr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1117A7EE-9DC2-4182-899D-6388131EE8D9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18</a:t>
            </a:fld>
            <a:endParaRPr lang="fr-CH" sz="950" b="0" strike="noStrike" spc="-1">
              <a:latin typeface="Arial"/>
            </a:endParaRP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EBCFBB97-B575-44C7-A059-69FFF81808CF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A2AD304B-CC95-BA6B-FD5F-28B9B537B639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  <a:cs typeface="DejaVu Sans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  <a:cs typeface="DejaVu Sans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  <a:cs typeface="DejaVu Sans"/>
              </a:rPr>
              <a:t>, Francesco Varrato</a:t>
            </a:r>
            <a:endParaRPr lang="fr-CH" sz="950" spc="-1" dirty="0">
              <a:solidFill>
                <a:prstClr val="black"/>
              </a:solidFill>
              <a:ea typeface="DejaVu Sans"/>
              <a:cs typeface="DejaVu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RDM: why bother? </a:t>
            </a:r>
            <a:r>
              <a:rPr lang="en-US" sz="2400" b="1" strike="noStrike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(9h40)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F330B60A-E782-4944-AA1D-1F5C9455994B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19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61" name="Image 14"/>
          <p:cNvPicPr/>
          <p:nvPr/>
        </p:nvPicPr>
        <p:blipFill>
          <a:blip r:embed="rId2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163" name="CustomShape 4"/>
          <p:cNvSpPr/>
          <p:nvPr/>
        </p:nvSpPr>
        <p:spPr>
          <a:xfrm>
            <a:off x="4785750" y="4922100"/>
            <a:ext cx="405360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b="0" i="1" strike="noStrike" spc="-1" dirty="0">
                <a:solidFill>
                  <a:srgbClr val="413C3A"/>
                </a:solidFill>
                <a:latin typeface="Arial"/>
                <a:ea typeface="Arial"/>
              </a:rPr>
              <a:t>NYU Health Sciences Library, </a:t>
            </a:r>
            <a:r>
              <a:rPr lang="en-US" sz="2000" b="0" i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3"/>
              </a:rPr>
              <a:t>youtu.be/66oNv_DJuPc</a:t>
            </a:r>
            <a:r>
              <a:rPr lang="en-US" sz="2000" b="0" i="1" strike="noStrike" spc="-1" dirty="0">
                <a:solidFill>
                  <a:srgbClr val="413C3A"/>
                </a:solidFill>
                <a:latin typeface="Arial"/>
                <a:ea typeface="Arial"/>
              </a:rPr>
              <a:t> </a:t>
            </a:r>
            <a:endParaRPr lang="fr-CH" sz="2000" b="0" strike="noStrike" spc="-1" dirty="0">
              <a:latin typeface="Arial"/>
            </a:endParaRPr>
          </a:p>
        </p:txBody>
      </p:sp>
      <p:grpSp>
        <p:nvGrpSpPr>
          <p:cNvPr id="164" name="Group 5"/>
          <p:cNvGrpSpPr/>
          <p:nvPr/>
        </p:nvGrpSpPr>
        <p:grpSpPr>
          <a:xfrm>
            <a:off x="3868110" y="2123820"/>
            <a:ext cx="4927320" cy="2718360"/>
            <a:chOff x="6526440" y="1041840"/>
            <a:chExt cx="4927320" cy="2718360"/>
          </a:xfrm>
        </p:grpSpPr>
        <p:pic>
          <p:nvPicPr>
            <p:cNvPr id="165" name="Picture 9">
              <a:hlinkClick r:id="rId3"/>
            </p:cNvPr>
            <p:cNvPicPr/>
            <p:nvPr/>
          </p:nvPicPr>
          <p:blipFill>
            <a:blip r:embed="rId4"/>
            <a:stretch/>
          </p:blipFill>
          <p:spPr>
            <a:xfrm>
              <a:off x="6526440" y="1041840"/>
              <a:ext cx="4927320" cy="2718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6" name="Image 15">
              <a:hlinkClick r:id="rId3"/>
            </p:cNvPr>
            <p:cNvPicPr/>
            <p:nvPr/>
          </p:nvPicPr>
          <p:blipFill>
            <a:blip r:embed="rId5"/>
            <a:stretch/>
          </p:blipFill>
          <p:spPr>
            <a:xfrm>
              <a:off x="8595360" y="2009160"/>
              <a:ext cx="783720" cy="783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" name="CustomShape 5">
            <a:extLst>
              <a:ext uri="{FF2B5EF4-FFF2-40B4-BE49-F238E27FC236}">
                <a16:creationId xmlns:a16="http://schemas.microsoft.com/office/drawing/2014/main" id="{0D89ABBB-34A1-44CC-8733-E387DB705B14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9C72855E-B07B-0F08-AD12-C9DC5AED3EF5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>
                <a:solidFill>
                  <a:srgbClr val="413C3A"/>
                </a:solidFill>
                <a:latin typeface="Franklin Gothic Demi Cond"/>
                <a:ea typeface="Roboto Black"/>
              </a:rPr>
              <a:t>Program</a:t>
            </a:r>
            <a:endParaRPr lang="fr-CH" sz="3800" b="0" strike="noStrike" spc="-1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t">
            <a:noAutofit/>
          </a:bodyPr>
          <a:lstStyle/>
          <a:p>
            <a:pPr algn="ctr">
              <a:lnSpc>
                <a:spcPct val="100000"/>
              </a:lnSpc>
            </a:pPr>
            <a:fld id="{7AA6DF71-F7E0-4E46-B41F-13BB9D631FAB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2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73" name="Image 14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5"/>
          <p:cNvSpPr/>
          <p:nvPr/>
        </p:nvSpPr>
        <p:spPr>
          <a:xfrm rot="16200000">
            <a:off x="-1762920" y="3574440"/>
            <a:ext cx="4719600" cy="121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graphicFrame>
        <p:nvGraphicFramePr>
          <p:cNvPr id="175" name="Table 1"/>
          <p:cNvGraphicFramePr/>
          <p:nvPr/>
        </p:nvGraphicFramePr>
        <p:xfrm>
          <a:off x="1203120" y="902880"/>
          <a:ext cx="10302120" cy="4869265"/>
        </p:xfrm>
        <a:graphic>
          <a:graphicData uri="http://schemas.openxmlformats.org/drawingml/2006/table">
            <a:tbl>
              <a:tblPr/>
              <a:tblGrid>
                <a:gridCol w="258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7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9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fr-CH" sz="2000" b="0" strike="noStrike" spc="-1">
                        <a:latin typeface="Arial"/>
                      </a:endParaRPr>
                    </a:p>
                  </a:txBody>
                  <a:tcPr marL="137520" marR="137520" anchor="ctr"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noFill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2024 – 02 – 21</a:t>
                      </a:r>
                      <a:endParaRPr lang="fr-CH" sz="2000" b="0" strike="noStrike" spc="-1" dirty="0">
                        <a:latin typeface="Arial"/>
                      </a:endParaRPr>
                    </a:p>
                  </a:txBody>
                  <a:tcPr marL="137520" marR="137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 dirty="0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2024 – 02 – 22</a:t>
                      </a:r>
                      <a:endParaRPr lang="fr-CH" sz="2000" b="0" strike="noStrike" spc="-1" dirty="0">
                        <a:latin typeface="Arial"/>
                      </a:endParaRPr>
                    </a:p>
                  </a:txBody>
                  <a:tcPr marL="137520" marR="137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1" strike="noStrike" spc="-1" dirty="0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2024 – 02 – 29</a:t>
                      </a:r>
                      <a:endParaRPr lang="fr-CH" sz="2000" b="0" strike="noStrike" spc="-1" dirty="0">
                        <a:latin typeface="Arial"/>
                      </a:endParaRPr>
                    </a:p>
                  </a:txBody>
                  <a:tcPr marL="137520" marR="137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992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Morning</a:t>
                      </a:r>
                      <a:br>
                        <a:rPr dirty="0"/>
                      </a:br>
                      <a:r>
                        <a:rPr lang="en-US" sz="2000" b="0" strike="noStrike" spc="-1" dirty="0">
                          <a:solidFill>
                            <a:srgbClr val="413C3A"/>
                          </a:solidFill>
                          <a:latin typeface="Arial"/>
                          <a:ea typeface="Calibri"/>
                        </a:rPr>
                        <a:t>9:00-12:30</a:t>
                      </a:r>
                      <a:endParaRPr lang="fr-CH" sz="2000" b="0" strike="noStrike" spc="-1" dirty="0">
                        <a:latin typeface="Arial"/>
                      </a:endParaRPr>
                    </a:p>
                  </a:txBody>
                  <a:tcPr marL="114840" marR="11484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[1h] </a:t>
                      </a:r>
                      <a:r>
                        <a:rPr lang="it-IT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Theory 1</a:t>
                      </a:r>
                      <a:endParaRPr lang="it-IT" sz="3200" dirty="0">
                        <a:effectLst/>
                      </a:endParaRPr>
                    </a:p>
                  </a:txBody>
                  <a:tcPr marL="68390" marR="68390" marT="0" marB="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 [1h] </a:t>
                      </a:r>
                      <a:r>
                        <a:rPr lang="it-IT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Tools 2</a:t>
                      </a:r>
                      <a:endParaRPr lang="it-IT" sz="3200" dirty="0">
                        <a:effectLst/>
                      </a:endParaRPr>
                    </a:p>
                  </a:txBody>
                  <a:tcPr marL="68390" marR="6839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 [3h] </a:t>
                      </a:r>
                      <a:r>
                        <a:rPr lang="it-IT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Theory 3</a:t>
                      </a:r>
                    </a:p>
                  </a:txBody>
                  <a:tcPr marL="68390" marR="68390" marT="0" marB="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953">
                <a:tc vMerge="1">
                  <a:txBody>
                    <a:bodyPr/>
                    <a:lstStyle/>
                    <a:p>
                      <a:endParaRPr lang="LID4096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[3h] </a:t>
                      </a:r>
                      <a:r>
                        <a:rPr lang="it-IT" sz="1800" b="1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Patiny</a:t>
                      </a:r>
                      <a:endParaRPr lang="it-IT" sz="3200" dirty="0">
                        <a:effectLst/>
                      </a:endParaRPr>
                    </a:p>
                  </a:txBody>
                  <a:tcPr marL="68390" marR="68390" marT="0" marB="0" anchor="ctr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 [3h] </a:t>
                      </a:r>
                      <a:r>
                        <a:rPr lang="it-IT" sz="18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Dürr</a:t>
                      </a:r>
                      <a:endParaRPr lang="it-IT" sz="1800" dirty="0">
                        <a:effectLst/>
                      </a:endParaRPr>
                    </a:p>
                  </a:txBody>
                  <a:tcPr marL="68390" marR="68390" marT="0" marB="0" anchor="ctr"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 [3h] </a:t>
                      </a:r>
                      <a:r>
                        <a:rPr lang="it-IT" sz="11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Dürr</a:t>
                      </a:r>
                      <a:endParaRPr lang="it-IT" dirty="0">
                        <a:effectLst/>
                      </a:endParaRPr>
                    </a:p>
                  </a:txBody>
                  <a:tcPr marL="68390" marR="68390" marT="0" marB="0" anchor="ctr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516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10. [1h] </a:t>
                      </a:r>
                      <a:r>
                        <a:rPr lang="it-IT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Theory 4</a:t>
                      </a:r>
                    </a:p>
                  </a:txBody>
                  <a:tcPr marL="68390" marR="68390" marT="0" marB="0" anchor="ctr"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244730"/>
                  </a:ext>
                </a:extLst>
              </a:tr>
              <a:tr h="206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LUNCH BREAK</a:t>
                      </a:r>
                      <a:endParaRPr lang="fr-CH" sz="1200" b="0" strike="noStrike" spc="-1">
                        <a:latin typeface="Arial"/>
                      </a:endParaRPr>
                    </a:p>
                  </a:txBody>
                  <a:tcPr marL="137520" marR="137520" anchor="b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fr-CH" sz="700" b="0" strike="noStrike" spc="-1" dirty="0">
                        <a:latin typeface="Arial"/>
                      </a:endParaRPr>
                    </a:p>
                  </a:txBody>
                  <a:tcPr marL="137520" marR="137520"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fr-CH" sz="700" b="0" strike="noStrike" spc="-1" dirty="0">
                        <a:latin typeface="Arial"/>
                      </a:endParaRPr>
                    </a:p>
                  </a:txBody>
                  <a:tcPr marL="137520" marR="137520" anchor="ctr">
                    <a:lnL w="12240">
                      <a:noFill/>
                    </a:lnL>
                    <a:lnR w="12240">
                      <a:noFill/>
                    </a:lnR>
                    <a:lnT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7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lang="fr-CH" sz="700" b="0" strike="noStrike" spc="-1" dirty="0">
                        <a:latin typeface="Arial"/>
                      </a:endParaRPr>
                    </a:p>
                  </a:txBody>
                  <a:tcPr marL="137520" marR="137520" anchor="ctr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73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Afternoon</a:t>
                      </a:r>
                      <a:br/>
                      <a:r>
                        <a:rPr lang="en-US" sz="2000" b="0" strike="noStrike" spc="-1">
                          <a:solidFill>
                            <a:srgbClr val="413C3A"/>
                          </a:solidFill>
                          <a:latin typeface="Arial"/>
                          <a:ea typeface="Calibri"/>
                        </a:rPr>
                        <a:t>13:15-17:00</a:t>
                      </a:r>
                      <a:endParaRPr lang="fr-CH" sz="2000" b="0" strike="noStrike" spc="-1">
                        <a:latin typeface="Arial"/>
                      </a:endParaRPr>
                    </a:p>
                  </a:txBody>
                  <a:tcPr marL="114840" marR="1148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noFill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3. [1h] 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Tools 1</a:t>
                      </a:r>
                      <a:endParaRPr lang="fr-CH" sz="18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37520" marR="137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noFill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7. [3h] 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Hands-on: </a:t>
                      </a:r>
                      <a:br>
                        <a:rPr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Data workflow</a:t>
                      </a:r>
                      <a:endParaRPr lang="fr-CH" sz="18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37520" marR="137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noFill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11. [3h] 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Hands-on:</a:t>
                      </a:r>
                      <a:br>
                        <a:rPr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Project / Report</a:t>
                      </a:r>
                      <a:endParaRPr lang="fr-CH" sz="18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37520" marR="137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noFill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731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4. [3h] 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Theory 2</a:t>
                      </a:r>
                      <a:endParaRPr lang="fr-CH" sz="18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37520" marR="13752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47512"/>
                  </a:ext>
                </a:extLst>
              </a:tr>
              <a:tr h="769320">
                <a:tc vMerge="1">
                  <a:txBody>
                    <a:bodyPr/>
                    <a:lstStyle/>
                    <a:p>
                      <a:endParaRPr lang="LID4096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4. [3h] 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Theory 2</a:t>
                      </a:r>
                      <a:endParaRPr lang="fr-CH" sz="18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37520" marR="137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8. [1h] 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Feedback 1</a:t>
                      </a:r>
                      <a:endParaRPr lang="fr-CH" sz="18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37520" marR="137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12. [1h] 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Feedback 2</a:t>
                      </a:r>
                      <a:endParaRPr lang="fr-CH" sz="18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37520" marR="13752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6" name="TextBox 9"/>
          <p:cNvSpPr/>
          <p:nvPr/>
        </p:nvSpPr>
        <p:spPr>
          <a:xfrm>
            <a:off x="3771360" y="6161124"/>
            <a:ext cx="51645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+ </a:t>
            </a: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short breaks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every 1-2 hours</a:t>
            </a:r>
            <a:endParaRPr lang="fr-CH" sz="1800" strike="noStrike" spc="-1" dirty="0">
              <a:latin typeface="Arial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03671B0E-56C3-4389-BA71-17B807F62E24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-1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Arial"/>
                <a:cs typeface="DejaVu Sans"/>
              </a:rPr>
              <a:t>Alain Borel, Francesco Varrato</a:t>
            </a:r>
            <a:endParaRPr kumimoji="0" lang="fr-CH" sz="9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>
                <a:solidFill>
                  <a:srgbClr val="413C3A"/>
                </a:solidFill>
                <a:latin typeface="Franklin Gothic Demi Cond"/>
                <a:ea typeface="Roboto Black"/>
              </a:rPr>
              <a:t>FAIR Principles</a:t>
            </a:r>
            <a:endParaRPr lang="fr-CH" sz="3800" b="0" strike="noStrike" spc="-1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BB642A96-CD71-4F85-A6DE-AF052760A7F1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20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72" name="Image 14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16" name="CustomShape 5">
            <a:extLst>
              <a:ext uri="{FF2B5EF4-FFF2-40B4-BE49-F238E27FC236}">
                <a16:creationId xmlns:a16="http://schemas.microsoft.com/office/drawing/2014/main" id="{78FD8B54-FDC2-4965-A3F3-B7D29893978A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76268E8A-1910-6608-439E-2867B8440C41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DD1EBE5-DDB1-AB44-B8ED-3018CFFFF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658" y="1850038"/>
            <a:ext cx="8694683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[…] the annual cost of not having FAIR research data costs the European economy at least </a:t>
            </a:r>
            <a:r>
              <a:rPr kumimoji="0" lang="en-CH" altLang="en-CH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€10.2bn every year</a:t>
            </a:r>
            <a:r>
              <a:rPr kumimoji="0" lang="en-CH" altLang="en-CH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In addition, we also listed a number of consequences from not having FAIR which could not be reliably estimated, […], we concluded that these unquantified elements could account for </a:t>
            </a:r>
            <a:r>
              <a:rPr kumimoji="0" lang="en-CH" altLang="en-CH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another €16bn annually on top </a:t>
            </a:r>
            <a:r>
              <a:rPr kumimoji="0" lang="en-CH" altLang="en-CH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of what we estimated.</a:t>
            </a:r>
            <a:endParaRPr kumimoji="0" lang="en-US" altLang="en-CH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en-CH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</a:rPr>
              <a:t>Intro (pg.4)</a:t>
            </a:r>
            <a:endParaRPr kumimoji="0" lang="en-CH" altLang="en-CH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altLang="en-CH" sz="7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 </a:t>
            </a:r>
            <a:endParaRPr kumimoji="0" lang="en-CH" altLang="en-CH" sz="7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[…] at €10.2bn per year in Europe, </a:t>
            </a:r>
            <a:r>
              <a:rPr kumimoji="0" lang="en-CH" altLang="en-CH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 measurable cost of not having FAIR research data makes an overwhelming case in favour of the implementation of the FAIR principles</a:t>
            </a:r>
            <a:r>
              <a:rPr kumimoji="0" lang="en-CH" altLang="en-CH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[…] To top this, figures for the open data economy suggest that the impact on innovation of FAIR could add another €16bn to the minimum cost we estimated.</a:t>
            </a:r>
            <a:r>
              <a:rPr kumimoji="0" lang="en-CH" altLang="en-CH" sz="7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CH" sz="7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en-CH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</a:rPr>
              <a:t>Conclusions (pg.31)</a:t>
            </a:r>
            <a:endParaRPr kumimoji="0" lang="en-CH" altLang="en-C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CH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CH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Source: European Commission, Directorate-General for Research and Innovation, Cost-benefit analysis for FAIR research data – Cost of not having FAIR research data, Publications Office, 2018, </a:t>
            </a:r>
            <a:r>
              <a:rPr kumimoji="0" lang="en-US" altLang="en-CH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4"/>
              </a:rPr>
              <a:t>https://data.europa.eu/doi/10.2777/02999</a:t>
            </a:r>
            <a:r>
              <a:rPr kumimoji="0" lang="en-US" altLang="en-CH" sz="12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CH" altLang="en-C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33EDFB3-0F3D-9A87-2D59-58433A72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>
            <a:extLst>
              <a:ext uri="{FF2B5EF4-FFF2-40B4-BE49-F238E27FC236}">
                <a16:creationId xmlns:a16="http://schemas.microsoft.com/office/drawing/2014/main" id="{CD97B80B-F557-93CE-77DC-F810D62CDFE4}"/>
              </a:ext>
            </a:extLst>
          </p:cNvPr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>
                <a:solidFill>
                  <a:srgbClr val="413C3A"/>
                </a:solidFill>
                <a:latin typeface="Franklin Gothic Demi Cond"/>
                <a:ea typeface="Roboto Black"/>
              </a:rPr>
              <a:t>FAIR Principles</a:t>
            </a:r>
            <a:endParaRPr lang="fr-CH" sz="3800" b="0" strike="noStrike" spc="-1">
              <a:latin typeface="Arial"/>
            </a:endParaRPr>
          </a:p>
        </p:txBody>
      </p:sp>
      <p:sp>
        <p:nvSpPr>
          <p:cNvPr id="171" name="CustomShape 2">
            <a:extLst>
              <a:ext uri="{FF2B5EF4-FFF2-40B4-BE49-F238E27FC236}">
                <a16:creationId xmlns:a16="http://schemas.microsoft.com/office/drawing/2014/main" id="{3FE6FC1A-F01B-06D4-2412-1E35F750879A}"/>
              </a:ext>
            </a:extLst>
          </p:cNvPr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BB642A96-CD71-4F85-A6DE-AF052760A7F1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21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72" name="Image 14">
            <a:extLst>
              <a:ext uri="{FF2B5EF4-FFF2-40B4-BE49-F238E27FC236}">
                <a16:creationId xmlns:a16="http://schemas.microsoft.com/office/drawing/2014/main" id="{16EBDDE6-317E-3C5E-3D5D-163709F38F1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173" name="CustomShape 3">
            <a:extLst>
              <a:ext uri="{FF2B5EF4-FFF2-40B4-BE49-F238E27FC236}">
                <a16:creationId xmlns:a16="http://schemas.microsoft.com/office/drawing/2014/main" id="{D3956982-2AA5-B00B-0837-A2490051A4EB}"/>
              </a:ext>
            </a:extLst>
          </p:cNvPr>
          <p:cNvSpPr/>
          <p:nvPr/>
        </p:nvSpPr>
        <p:spPr>
          <a:xfrm>
            <a:off x="1206000" y="1422360"/>
            <a:ext cx="4559400" cy="41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512640" indent="-410040">
              <a:lnSpc>
                <a:spcPct val="100000"/>
              </a:lnSpc>
              <a:spcBef>
                <a:spcPts val="1281"/>
              </a:spcBef>
              <a:buClr>
                <a:srgbClr val="E30613"/>
              </a:buClr>
              <a:buFont typeface="Wingdings" charset="2"/>
              <a:buChar char=""/>
            </a:pPr>
            <a:r>
              <a:rPr lang="en-US" sz="2200" b="1" i="1" strike="noStrike" spc="-1" dirty="0">
                <a:solidFill>
                  <a:srgbClr val="E30613"/>
                </a:solidFill>
                <a:latin typeface="Arial"/>
                <a:ea typeface="Arial"/>
              </a:rPr>
              <a:t>F </a:t>
            </a:r>
            <a:r>
              <a:rPr lang="en-US" sz="2200" b="1" strike="noStrike" spc="-1" dirty="0" err="1">
                <a:solidFill>
                  <a:srgbClr val="E30613"/>
                </a:solidFill>
                <a:latin typeface="Arial"/>
                <a:ea typeface="Arial"/>
              </a:rPr>
              <a:t>indable</a:t>
            </a:r>
            <a:br>
              <a:rPr dirty="0"/>
            </a:b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Data and metadata are easy to find by both humans &amp; computers.</a:t>
            </a:r>
            <a:endParaRPr lang="fr-CH" sz="1800" b="0" strike="noStrike" spc="-1" dirty="0">
              <a:latin typeface="Arial"/>
            </a:endParaRPr>
          </a:p>
          <a:p>
            <a:pPr marL="512640" indent="-410040">
              <a:lnSpc>
                <a:spcPct val="100000"/>
              </a:lnSpc>
              <a:spcBef>
                <a:spcPts val="1281"/>
              </a:spcBef>
              <a:buClr>
                <a:srgbClr val="E30613"/>
              </a:buClr>
              <a:buFont typeface="Wingdings" charset="2"/>
              <a:buChar char=""/>
            </a:pPr>
            <a:r>
              <a:rPr lang="en-US" sz="2200" b="1" i="1" strike="noStrike" spc="-1" dirty="0">
                <a:solidFill>
                  <a:srgbClr val="E30613"/>
                </a:solidFill>
                <a:latin typeface="Arial"/>
                <a:ea typeface="Arial"/>
              </a:rPr>
              <a:t>A </a:t>
            </a:r>
            <a:r>
              <a:rPr lang="en-US" sz="2200" b="1" strike="noStrike" spc="-1" dirty="0" err="1">
                <a:solidFill>
                  <a:srgbClr val="E30613"/>
                </a:solidFill>
                <a:latin typeface="Arial"/>
                <a:ea typeface="Arial"/>
              </a:rPr>
              <a:t>ccessible</a:t>
            </a:r>
            <a:r>
              <a:rPr lang="en-US" sz="2200" b="0" strike="noStrike" spc="-1" dirty="0">
                <a:solidFill>
                  <a:srgbClr val="E30613"/>
                </a:solidFill>
                <a:latin typeface="Arial"/>
                <a:ea typeface="Arial"/>
              </a:rPr>
              <a:t> </a:t>
            </a:r>
            <a:br>
              <a:rPr dirty="0"/>
            </a:b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Machines &amp; humans can readily access or download (meta)data.</a:t>
            </a:r>
            <a:endParaRPr lang="fr-CH" sz="1800" b="0" strike="noStrike" spc="-1" dirty="0">
              <a:latin typeface="Arial"/>
            </a:endParaRPr>
          </a:p>
          <a:p>
            <a:pPr marL="512640" indent="-410040">
              <a:lnSpc>
                <a:spcPct val="100000"/>
              </a:lnSpc>
              <a:spcBef>
                <a:spcPts val="1281"/>
              </a:spcBef>
              <a:buClr>
                <a:srgbClr val="E30613"/>
              </a:buClr>
              <a:buFont typeface="Wingdings" charset="2"/>
              <a:buChar char=""/>
            </a:pPr>
            <a:r>
              <a:rPr lang="en-US" sz="2200" b="1" i="1" strike="noStrike" spc="-1" dirty="0">
                <a:solidFill>
                  <a:srgbClr val="E30613"/>
                </a:solidFill>
                <a:latin typeface="Arial"/>
                <a:ea typeface="Arial"/>
              </a:rPr>
              <a:t>I </a:t>
            </a:r>
            <a:r>
              <a:rPr lang="en-US" sz="2200" b="1" strike="noStrike" spc="-1" dirty="0" err="1">
                <a:solidFill>
                  <a:srgbClr val="E30613"/>
                </a:solidFill>
                <a:latin typeface="Arial"/>
                <a:ea typeface="Arial"/>
              </a:rPr>
              <a:t>nteroperable</a:t>
            </a:r>
            <a:br>
              <a:rPr dirty="0"/>
            </a:b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Data from different datasets are ready to be exchanged or combined.</a:t>
            </a:r>
            <a:endParaRPr lang="fr-CH" sz="1800" b="0" strike="noStrike" spc="-1" dirty="0">
              <a:latin typeface="Arial"/>
            </a:endParaRPr>
          </a:p>
          <a:p>
            <a:pPr marL="512640" indent="-410040">
              <a:lnSpc>
                <a:spcPct val="100000"/>
              </a:lnSpc>
              <a:spcBef>
                <a:spcPts val="1281"/>
              </a:spcBef>
              <a:buClr>
                <a:srgbClr val="E30613"/>
              </a:buClr>
              <a:buFont typeface="Wingdings" charset="2"/>
              <a:buChar char=""/>
            </a:pPr>
            <a:r>
              <a:rPr lang="en-US" sz="2200" b="1" i="1" strike="noStrike" spc="-1" dirty="0">
                <a:solidFill>
                  <a:srgbClr val="E30613"/>
                </a:solidFill>
                <a:latin typeface="Arial"/>
                <a:ea typeface="Arial"/>
              </a:rPr>
              <a:t>R </a:t>
            </a:r>
            <a:r>
              <a:rPr lang="en-US" sz="2200" b="1" strike="noStrike" spc="-1" dirty="0" err="1">
                <a:solidFill>
                  <a:srgbClr val="E30613"/>
                </a:solidFill>
                <a:latin typeface="Arial"/>
                <a:ea typeface="Arial"/>
              </a:rPr>
              <a:t>eusable</a:t>
            </a:r>
            <a:r>
              <a:rPr lang="en-US" sz="2200" b="0" strike="noStrike" spc="-1" dirty="0">
                <a:solidFill>
                  <a:srgbClr val="E30613"/>
                </a:solidFill>
                <a:latin typeface="Arial"/>
                <a:ea typeface="Arial"/>
              </a:rPr>
              <a:t> </a:t>
            </a:r>
            <a:br>
              <a:rPr dirty="0"/>
            </a:b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(Meta)data are easily replicated / combined in future research.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174" name="CustomShape 4">
            <a:extLst>
              <a:ext uri="{FF2B5EF4-FFF2-40B4-BE49-F238E27FC236}">
                <a16:creationId xmlns:a16="http://schemas.microsoft.com/office/drawing/2014/main" id="{911E2141-A0DE-80EF-D943-10F530DA248A}"/>
              </a:ext>
            </a:extLst>
          </p:cNvPr>
          <p:cNvSpPr/>
          <p:nvPr/>
        </p:nvSpPr>
        <p:spPr>
          <a:xfrm>
            <a:off x="5999760" y="1549080"/>
            <a:ext cx="6089760" cy="84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Use metadata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Deposit (meta)data in repository/registry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Assign a persistent identifier (</a:t>
            </a:r>
            <a:r>
              <a:rPr lang="en-US" sz="1650" b="0" strike="noStrike" spc="-1" dirty="0" err="1">
                <a:solidFill>
                  <a:srgbClr val="808080"/>
                </a:solidFill>
                <a:latin typeface="Arial"/>
                <a:ea typeface="Arial"/>
              </a:rPr>
              <a:t>eg.</a:t>
            </a: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 DOI, HANDL, URN)</a:t>
            </a:r>
            <a:endParaRPr lang="fr-CH" sz="1650" b="0" strike="noStrike" spc="-1" dirty="0">
              <a:latin typeface="Arial"/>
            </a:endParaRPr>
          </a:p>
        </p:txBody>
      </p:sp>
      <p:sp>
        <p:nvSpPr>
          <p:cNvPr id="175" name="CustomShape 5">
            <a:extLst>
              <a:ext uri="{FF2B5EF4-FFF2-40B4-BE49-F238E27FC236}">
                <a16:creationId xmlns:a16="http://schemas.microsoft.com/office/drawing/2014/main" id="{392F4220-0B74-E54F-888E-60B5041EA0A5}"/>
              </a:ext>
            </a:extLst>
          </p:cNvPr>
          <p:cNvSpPr/>
          <p:nvPr/>
        </p:nvSpPr>
        <p:spPr>
          <a:xfrm>
            <a:off x="5999760" y="2521080"/>
            <a:ext cx="6089760" cy="84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As-open-as-possible access to your data (licensing, …) 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Services with user-friendly interfaces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Leave the metadata available after data deletion</a:t>
            </a:r>
            <a:endParaRPr lang="fr-CH" sz="1650" b="0" strike="noStrike" spc="-1" dirty="0">
              <a:latin typeface="Arial"/>
            </a:endParaRPr>
          </a:p>
        </p:txBody>
      </p:sp>
      <p:sp>
        <p:nvSpPr>
          <p:cNvPr id="176" name="CustomShape 6">
            <a:extLst>
              <a:ext uri="{FF2B5EF4-FFF2-40B4-BE49-F238E27FC236}">
                <a16:creationId xmlns:a16="http://schemas.microsoft.com/office/drawing/2014/main" id="{9BAE57D2-6947-D855-1DDC-C76D4330E2B8}"/>
              </a:ext>
            </a:extLst>
          </p:cNvPr>
          <p:cNvSpPr/>
          <p:nvPr/>
        </p:nvSpPr>
        <p:spPr>
          <a:xfrm>
            <a:off x="5999760" y="3545640"/>
            <a:ext cx="6089760" cy="84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Use open file format(s), whenever possible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Use standardized vocabularies/tags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Use cross-linking as much as possible</a:t>
            </a:r>
            <a:endParaRPr lang="fr-CH" sz="1650" b="0" strike="noStrike" spc="-1" dirty="0">
              <a:latin typeface="Arial"/>
            </a:endParaRPr>
          </a:p>
        </p:txBody>
      </p:sp>
      <p:sp>
        <p:nvSpPr>
          <p:cNvPr id="177" name="CustomShape 7">
            <a:extLst>
              <a:ext uri="{FF2B5EF4-FFF2-40B4-BE49-F238E27FC236}">
                <a16:creationId xmlns:a16="http://schemas.microsoft.com/office/drawing/2014/main" id="{3062F598-9837-D557-9130-47DF691500DB}"/>
              </a:ext>
            </a:extLst>
          </p:cNvPr>
          <p:cNvSpPr/>
          <p:nvPr/>
        </p:nvSpPr>
        <p:spPr>
          <a:xfrm>
            <a:off x="5999760" y="4615200"/>
            <a:ext cx="6089760" cy="59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Attach standardized license to your data (CC, GPL, …)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Capture provenance information as precisely as possible</a:t>
            </a:r>
            <a:endParaRPr lang="fr-CH" sz="1650" b="0" strike="noStrike" spc="-1" dirty="0">
              <a:latin typeface="Arial"/>
            </a:endParaRPr>
          </a:p>
        </p:txBody>
      </p:sp>
      <p:sp>
        <p:nvSpPr>
          <p:cNvPr id="178" name="Line 8">
            <a:extLst>
              <a:ext uri="{FF2B5EF4-FFF2-40B4-BE49-F238E27FC236}">
                <a16:creationId xmlns:a16="http://schemas.microsoft.com/office/drawing/2014/main" id="{277364EB-6540-0DC0-A78D-CD482B993D72}"/>
              </a:ext>
            </a:extLst>
          </p:cNvPr>
          <p:cNvSpPr/>
          <p:nvPr/>
        </p:nvSpPr>
        <p:spPr>
          <a:xfrm>
            <a:off x="1591560" y="2395080"/>
            <a:ext cx="9684000" cy="0"/>
          </a:xfrm>
          <a:prstGeom prst="line">
            <a:avLst/>
          </a:prstGeom>
          <a:ln>
            <a:solidFill>
              <a:srgbClr val="E20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179" name="CustomShape 9">
            <a:extLst>
              <a:ext uri="{FF2B5EF4-FFF2-40B4-BE49-F238E27FC236}">
                <a16:creationId xmlns:a16="http://schemas.microsoft.com/office/drawing/2014/main" id="{416D9EE6-A2D1-9BC6-D6A8-C2ECE64A4EE8}"/>
              </a:ext>
            </a:extLst>
          </p:cNvPr>
          <p:cNvSpPr/>
          <p:nvPr/>
        </p:nvSpPr>
        <p:spPr>
          <a:xfrm>
            <a:off x="3815515" y="6059160"/>
            <a:ext cx="4560970" cy="7654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Download our </a:t>
            </a:r>
            <a:r>
              <a:rPr lang="en-US" sz="1650" b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4"/>
              </a:rPr>
              <a:t>Fast Guide</a:t>
            </a:r>
            <a:r>
              <a:rPr lang="en-US" sz="1650" b="0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</a:rPr>
              <a:t> on FAIR principles</a:t>
            </a: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 </a:t>
            </a:r>
            <a:endParaRPr lang="fr-CH" sz="1650" b="0" strike="noStrike" spc="-1" dirty="0">
              <a:latin typeface="Arial"/>
            </a:endParaRPr>
          </a:p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More from the </a:t>
            </a:r>
            <a:r>
              <a:rPr lang="en-US" sz="1650" b="0" i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5"/>
              </a:rPr>
              <a:t>GO FAIR Initiative</a:t>
            </a:r>
            <a:endParaRPr lang="fr-CH" sz="1650" b="0" strike="noStrike" spc="-1" dirty="0">
              <a:latin typeface="Arial"/>
            </a:endParaRPr>
          </a:p>
        </p:txBody>
      </p:sp>
      <p:sp>
        <p:nvSpPr>
          <p:cNvPr id="180" name="Line 10">
            <a:extLst>
              <a:ext uri="{FF2B5EF4-FFF2-40B4-BE49-F238E27FC236}">
                <a16:creationId xmlns:a16="http://schemas.microsoft.com/office/drawing/2014/main" id="{F2AA9EB8-106D-BD46-03C4-5F353159861D}"/>
              </a:ext>
            </a:extLst>
          </p:cNvPr>
          <p:cNvSpPr/>
          <p:nvPr/>
        </p:nvSpPr>
        <p:spPr>
          <a:xfrm>
            <a:off x="1591560" y="3431520"/>
            <a:ext cx="9684000" cy="0"/>
          </a:xfrm>
          <a:prstGeom prst="line">
            <a:avLst/>
          </a:prstGeom>
          <a:ln>
            <a:solidFill>
              <a:srgbClr val="E20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181" name="Line 11">
            <a:extLst>
              <a:ext uri="{FF2B5EF4-FFF2-40B4-BE49-F238E27FC236}">
                <a16:creationId xmlns:a16="http://schemas.microsoft.com/office/drawing/2014/main" id="{EA59CB5B-9D09-4E3B-AD28-B14D2AB7F497}"/>
              </a:ext>
            </a:extLst>
          </p:cNvPr>
          <p:cNvSpPr/>
          <p:nvPr/>
        </p:nvSpPr>
        <p:spPr>
          <a:xfrm>
            <a:off x="1591560" y="4514400"/>
            <a:ext cx="9684000" cy="0"/>
          </a:xfrm>
          <a:prstGeom prst="line">
            <a:avLst/>
          </a:prstGeom>
          <a:ln>
            <a:solidFill>
              <a:srgbClr val="E20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DF0BC9F4-1C66-2345-22A6-CFACA919F379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ACAEB7FE-CD75-900B-919B-464697B766CE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52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F – </a:t>
            </a:r>
            <a:r>
              <a:rPr lang="en-US" sz="3800" b="1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Examples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5220752B-680C-499E-8F7C-C14E46F3D10A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22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86" name="Image 14_0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187" name="CustomShape 3"/>
          <p:cNvSpPr/>
          <p:nvPr/>
        </p:nvSpPr>
        <p:spPr>
          <a:xfrm>
            <a:off x="1206000" y="1422360"/>
            <a:ext cx="4559400" cy="97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512640" indent="-410040">
              <a:lnSpc>
                <a:spcPct val="100000"/>
              </a:lnSpc>
              <a:spcBef>
                <a:spcPts val="1281"/>
              </a:spcBef>
              <a:buClr>
                <a:srgbClr val="E30613"/>
              </a:buClr>
              <a:buFont typeface="Wingdings" charset="2"/>
              <a:buChar char=""/>
            </a:pPr>
            <a:r>
              <a:rPr lang="en-US" sz="2200" b="1" i="1" strike="noStrike" spc="-1" dirty="0">
                <a:solidFill>
                  <a:srgbClr val="E30613"/>
                </a:solidFill>
                <a:latin typeface="Arial"/>
                <a:ea typeface="Arial"/>
              </a:rPr>
              <a:t>F </a:t>
            </a:r>
            <a:r>
              <a:rPr lang="en-US" sz="2200" b="1" strike="noStrike" spc="-1" dirty="0" err="1">
                <a:solidFill>
                  <a:srgbClr val="E30613"/>
                </a:solidFill>
                <a:latin typeface="Arial"/>
                <a:ea typeface="Arial"/>
              </a:rPr>
              <a:t>indable</a:t>
            </a:r>
            <a:br>
              <a:rPr dirty="0"/>
            </a:b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Data and metadata are easy to find by both humans &amp; computers.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5940000" y="1260000"/>
            <a:ext cx="6089760" cy="13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Provide rich, structured metadata (title, contributors, description, creation year...)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Get specific DOIs for published datasets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Cite these DOI in articles that use the data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Not necessarily the same as for the associated article(s)!</a:t>
            </a:r>
            <a:endParaRPr lang="fr-CH" sz="1650" b="0" strike="noStrike" spc="-1" dirty="0">
              <a:latin typeface="Arial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50E5F313-7B77-4DB0-ACF5-81B0F5B8F17D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05144081-9353-1B72-73BE-DB6891225448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11" name="CustomShape 9">
            <a:extLst>
              <a:ext uri="{FF2B5EF4-FFF2-40B4-BE49-F238E27FC236}">
                <a16:creationId xmlns:a16="http://schemas.microsoft.com/office/drawing/2014/main" id="{106ACA1B-5803-42AA-83EA-A295D83617B5}"/>
              </a:ext>
            </a:extLst>
          </p:cNvPr>
          <p:cNvSpPr/>
          <p:nvPr/>
        </p:nvSpPr>
        <p:spPr>
          <a:xfrm>
            <a:off x="3815515" y="6059160"/>
            <a:ext cx="4560970" cy="7654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Download our </a:t>
            </a:r>
            <a:r>
              <a:rPr lang="en-US" sz="1650" b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4"/>
              </a:rPr>
              <a:t>Fast Guide</a:t>
            </a:r>
            <a:r>
              <a:rPr lang="en-US" sz="1650" b="0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</a:rPr>
              <a:t> on FAIR principles</a:t>
            </a: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 </a:t>
            </a:r>
            <a:endParaRPr lang="fr-CH" sz="1650" b="0" strike="noStrike" spc="-1" dirty="0">
              <a:latin typeface="Arial"/>
            </a:endParaRPr>
          </a:p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More from the </a:t>
            </a:r>
            <a:r>
              <a:rPr lang="en-US" sz="1650" b="0" i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5"/>
              </a:rPr>
              <a:t>GO FAIR Initiative</a:t>
            </a:r>
            <a:endParaRPr lang="fr-CH" sz="165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A – Examples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76FE40CF-D3BD-4D34-AEF7-8C4325D2120F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23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94" name="Image 14_1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195" name="CustomShape 3"/>
          <p:cNvSpPr/>
          <p:nvPr/>
        </p:nvSpPr>
        <p:spPr>
          <a:xfrm>
            <a:off x="1202972" y="1450654"/>
            <a:ext cx="4559400" cy="97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512640" indent="-410040">
              <a:lnSpc>
                <a:spcPct val="100000"/>
              </a:lnSpc>
              <a:spcBef>
                <a:spcPts val="1281"/>
              </a:spcBef>
              <a:buClr>
                <a:srgbClr val="E30613"/>
              </a:buClr>
              <a:buFont typeface="Wingdings" charset="2"/>
              <a:buChar char=""/>
            </a:pPr>
            <a:r>
              <a:rPr lang="en-US" sz="2200" b="1" i="1" strike="noStrike" spc="-1" dirty="0">
                <a:solidFill>
                  <a:srgbClr val="E30613"/>
                </a:solidFill>
                <a:latin typeface="Arial"/>
                <a:ea typeface="Arial"/>
              </a:rPr>
              <a:t>A </a:t>
            </a:r>
            <a:r>
              <a:rPr lang="en-US" sz="2200" b="1" strike="noStrike" spc="-1" dirty="0" err="1">
                <a:solidFill>
                  <a:srgbClr val="E30613"/>
                </a:solidFill>
                <a:latin typeface="Arial"/>
                <a:ea typeface="Arial"/>
              </a:rPr>
              <a:t>ccessible</a:t>
            </a:r>
            <a:r>
              <a:rPr lang="en-US" sz="2200" b="0" strike="noStrike" spc="-1" dirty="0">
                <a:solidFill>
                  <a:srgbClr val="E30613"/>
                </a:solidFill>
                <a:latin typeface="Arial"/>
                <a:ea typeface="Arial"/>
              </a:rPr>
              <a:t> </a:t>
            </a:r>
            <a:br>
              <a:rPr dirty="0"/>
            </a:b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Machines &amp; humans can readily access or download (meta)data.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196" name="CustomShape 4"/>
          <p:cNvSpPr/>
          <p:nvPr/>
        </p:nvSpPr>
        <p:spPr>
          <a:xfrm>
            <a:off x="5762372" y="1571468"/>
            <a:ext cx="6089760" cy="8526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As-open-as-possible access to your data (licensing, …) 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Use services with user-friendly interfaces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Leave the metadata available after data deletion</a:t>
            </a:r>
            <a:endParaRPr lang="fr-CH" sz="1650" b="0" strike="noStrike" spc="-1" dirty="0">
              <a:latin typeface="Arial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8E4B4863-7F23-4DA7-B60D-A421B438DFD0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D6B4ED9A-8C89-C153-0B70-03128DBD192E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11" name="CustomShape 9">
            <a:extLst>
              <a:ext uri="{FF2B5EF4-FFF2-40B4-BE49-F238E27FC236}">
                <a16:creationId xmlns:a16="http://schemas.microsoft.com/office/drawing/2014/main" id="{A48A5B60-64D0-4EEA-8E77-2FE4E3DE73B9}"/>
              </a:ext>
            </a:extLst>
          </p:cNvPr>
          <p:cNvSpPr/>
          <p:nvPr/>
        </p:nvSpPr>
        <p:spPr>
          <a:xfrm>
            <a:off x="3815515" y="6059160"/>
            <a:ext cx="4560970" cy="7654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Download our </a:t>
            </a:r>
            <a:r>
              <a:rPr lang="en-US" sz="1650" b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4"/>
              </a:rPr>
              <a:t>Fast Guide</a:t>
            </a:r>
            <a:r>
              <a:rPr lang="en-US" sz="1650" b="0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</a:rPr>
              <a:t> on FAIR principles</a:t>
            </a: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 </a:t>
            </a:r>
            <a:endParaRPr lang="fr-CH" sz="1650" b="0" strike="noStrike" spc="-1" dirty="0">
              <a:latin typeface="Arial"/>
            </a:endParaRPr>
          </a:p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More from the </a:t>
            </a:r>
            <a:r>
              <a:rPr lang="en-US" sz="1650" b="0" i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5"/>
              </a:rPr>
              <a:t>GO FAIR Initiative</a:t>
            </a:r>
            <a:endParaRPr lang="fr-CH" sz="165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I – Examples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C1BC9A05-3DE9-4D5A-8EC5-2F35EBA16B22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24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202" name="Image 14_2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203" name="CustomShape 3"/>
          <p:cNvSpPr/>
          <p:nvPr/>
        </p:nvSpPr>
        <p:spPr>
          <a:xfrm>
            <a:off x="1206000" y="1422360"/>
            <a:ext cx="4559400" cy="97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512640" indent="-410040">
              <a:lnSpc>
                <a:spcPct val="100000"/>
              </a:lnSpc>
              <a:spcBef>
                <a:spcPts val="1281"/>
              </a:spcBef>
              <a:buClr>
                <a:srgbClr val="E30613"/>
              </a:buClr>
              <a:buFont typeface="Wingdings" charset="2"/>
              <a:buChar char=""/>
            </a:pPr>
            <a:r>
              <a:rPr lang="en-US" sz="2200" b="1" i="1" strike="noStrike" spc="-1">
                <a:solidFill>
                  <a:srgbClr val="E30613"/>
                </a:solidFill>
                <a:latin typeface="Arial"/>
                <a:ea typeface="Arial"/>
              </a:rPr>
              <a:t>I </a:t>
            </a:r>
            <a:r>
              <a:rPr lang="en-US" sz="2200" b="1" strike="noStrike" spc="-1">
                <a:solidFill>
                  <a:srgbClr val="E30613"/>
                </a:solidFill>
                <a:latin typeface="Arial"/>
                <a:ea typeface="Arial"/>
              </a:rPr>
              <a:t>nteroperable</a:t>
            </a:r>
            <a:br/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Data from different datasets are ready to be exchanged or combined.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204" name="CustomShape 4"/>
          <p:cNvSpPr/>
          <p:nvPr/>
        </p:nvSpPr>
        <p:spPr>
          <a:xfrm>
            <a:off x="5968080" y="1496520"/>
            <a:ext cx="6089760" cy="13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1" strike="noStrike" spc="-1">
                <a:solidFill>
                  <a:srgbClr val="808080"/>
                </a:solidFill>
                <a:latin typeface="Arial"/>
                <a:ea typeface="Arial"/>
              </a:rPr>
              <a:t>Use open file format(s), whenever possible</a:t>
            </a:r>
            <a:endParaRPr lang="fr-CH" sz="165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>
                <a:solidFill>
                  <a:srgbClr val="808080"/>
                </a:solidFill>
                <a:latin typeface="Arial"/>
                <a:ea typeface="Arial"/>
              </a:rPr>
              <a:t>Contrary to common wisdom, text is better than images!</a:t>
            </a:r>
            <a:endParaRPr lang="fr-CH" sz="165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>
                <a:solidFill>
                  <a:srgbClr val="808080"/>
                </a:solidFill>
                <a:latin typeface="Arial"/>
                <a:ea typeface="Arial"/>
              </a:rPr>
              <a:t>Vocabularies: remember the IUPAC Gold Book?</a:t>
            </a:r>
            <a:endParaRPr lang="fr-CH" sz="1650" b="0" strike="noStrike" spc="-1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>
                <a:solidFill>
                  <a:srgbClr val="808080"/>
                </a:solidFill>
                <a:latin typeface="Arial"/>
                <a:ea typeface="Arial"/>
              </a:rPr>
              <a:t>Use standard identifiers whenever possible:</a:t>
            </a:r>
            <a:br/>
            <a:r>
              <a:rPr lang="en-US" sz="1650" b="0" strike="noStrike" spc="-1">
                <a:solidFill>
                  <a:srgbClr val="808080"/>
                </a:solidFill>
                <a:latin typeface="Arial"/>
                <a:ea typeface="Arial"/>
              </a:rPr>
              <a:t>ORCID for contributors, InChi for chemical compounds...</a:t>
            </a:r>
            <a:endParaRPr lang="fr-CH" sz="1650" b="0" strike="noStrike" spc="-1">
              <a:latin typeface="Arial"/>
            </a:endParaRPr>
          </a:p>
        </p:txBody>
      </p:sp>
      <p:sp>
        <p:nvSpPr>
          <p:cNvPr id="208" name="CustomShape 8"/>
          <p:cNvSpPr/>
          <p:nvPr/>
        </p:nvSpPr>
        <p:spPr>
          <a:xfrm>
            <a:off x="1547280" y="3438540"/>
            <a:ext cx="10297800" cy="162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Suggested links: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  <a:hlinkClick r:id="rId4"/>
              </a:rPr>
              <a:t>Your ORCID </a:t>
            </a:r>
            <a:r>
              <a:rPr lang="en-US" dirty="0" err="1">
                <a:highlight>
                  <a:srgbClr val="FFFF00"/>
                </a:highlight>
                <a:hlinkClick r:id="rId4"/>
              </a:rPr>
              <a:t>iD</a:t>
            </a:r>
            <a:r>
              <a:rPr lang="en-US" dirty="0">
                <a:highlight>
                  <a:srgbClr val="FFFF00"/>
                </a:highlight>
                <a:hlinkClick r:id="rId4"/>
              </a:rPr>
              <a:t> - your digital name identifier</a:t>
            </a:r>
            <a:r>
              <a:rPr lang="en-US" dirty="0">
                <a:highlight>
                  <a:srgbClr val="FFFF00"/>
                </a:highlight>
              </a:rPr>
              <a:t> (ORCID)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pc="-1" dirty="0">
                <a:highlight>
                  <a:srgbClr val="FFFF00"/>
                </a:highlight>
                <a:hlinkClick r:id="rId5"/>
              </a:rPr>
              <a:t>InChI and InChIKeys for chemical structures</a:t>
            </a:r>
            <a:r>
              <a:rPr lang="en-US" spc="-1" dirty="0">
                <a:highlight>
                  <a:srgbClr val="FFFF00"/>
                </a:highlight>
              </a:rPr>
              <a:t> (</a:t>
            </a:r>
            <a:r>
              <a:rPr lang="en-GB" dirty="0">
                <a:highlight>
                  <a:srgbClr val="FFFF00"/>
                </a:highlight>
              </a:rPr>
              <a:t>InChI Trust</a:t>
            </a:r>
            <a:r>
              <a:rPr lang="en-US" spc="-1" dirty="0">
                <a:highlight>
                  <a:srgbClr val="FFFF00"/>
                </a:highlight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pc="-1" dirty="0">
                <a:highlight>
                  <a:srgbClr val="FFFF00"/>
                </a:highlight>
                <a:hlinkClick r:id="rId6"/>
              </a:rPr>
              <a:t>Compendium of Chemical Terminology</a:t>
            </a:r>
            <a:r>
              <a:rPr lang="en-US" spc="-1" dirty="0">
                <a:highlight>
                  <a:srgbClr val="FFFF00"/>
                </a:highlight>
              </a:rPr>
              <a:t> (IUPAC Gold Book)</a:t>
            </a: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11" name="CustomShape 5">
            <a:extLst>
              <a:ext uri="{FF2B5EF4-FFF2-40B4-BE49-F238E27FC236}">
                <a16:creationId xmlns:a16="http://schemas.microsoft.com/office/drawing/2014/main" id="{A99C82A8-74A8-4441-973B-A0797C780366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5D4F97DA-4113-E23A-C1D3-7AAC7920AB90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12" name="CustomShape 9">
            <a:extLst>
              <a:ext uri="{FF2B5EF4-FFF2-40B4-BE49-F238E27FC236}">
                <a16:creationId xmlns:a16="http://schemas.microsoft.com/office/drawing/2014/main" id="{7C80DCF6-2B54-4A44-AD5E-4263BBCD54E7}"/>
              </a:ext>
            </a:extLst>
          </p:cNvPr>
          <p:cNvSpPr/>
          <p:nvPr/>
        </p:nvSpPr>
        <p:spPr>
          <a:xfrm>
            <a:off x="3815515" y="6059160"/>
            <a:ext cx="4560970" cy="7654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Download our </a:t>
            </a:r>
            <a:r>
              <a:rPr lang="en-US" sz="1650" b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7"/>
              </a:rPr>
              <a:t>Fast Guide</a:t>
            </a:r>
            <a:r>
              <a:rPr lang="en-US" sz="1650" b="0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</a:rPr>
              <a:t> on FAIR principles</a:t>
            </a: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 </a:t>
            </a:r>
            <a:endParaRPr lang="fr-CH" sz="1650" b="0" strike="noStrike" spc="-1" dirty="0">
              <a:latin typeface="Arial"/>
            </a:endParaRPr>
          </a:p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More from the </a:t>
            </a:r>
            <a:r>
              <a:rPr lang="en-US" sz="1650" b="0" i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8"/>
              </a:rPr>
              <a:t>GO FAIR Initiative</a:t>
            </a:r>
            <a:endParaRPr lang="fr-CH" sz="165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R – Examples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</a:pPr>
            <a:fld id="{B3A77A0D-9C2F-4CB3-AD7C-C5F1BE05019E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25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211" name="Image 14_3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212" name="CustomShape 3"/>
          <p:cNvSpPr/>
          <p:nvPr/>
        </p:nvSpPr>
        <p:spPr>
          <a:xfrm>
            <a:off x="1206000" y="1422360"/>
            <a:ext cx="4559400" cy="97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512640" indent="-410040">
              <a:lnSpc>
                <a:spcPct val="100000"/>
              </a:lnSpc>
              <a:spcBef>
                <a:spcPts val="1281"/>
              </a:spcBef>
              <a:buClr>
                <a:srgbClr val="E30613"/>
              </a:buClr>
              <a:buFont typeface="Wingdings" charset="2"/>
              <a:buChar char=""/>
            </a:pPr>
            <a:r>
              <a:rPr lang="en-US" sz="2200" b="1" i="1" strike="noStrike" spc="-1">
                <a:solidFill>
                  <a:srgbClr val="E30613"/>
                </a:solidFill>
                <a:latin typeface="Arial"/>
                <a:ea typeface="Arial"/>
              </a:rPr>
              <a:t>R </a:t>
            </a:r>
            <a:r>
              <a:rPr lang="en-US" sz="2200" b="1" strike="noStrike" spc="-1">
                <a:solidFill>
                  <a:srgbClr val="E30613"/>
                </a:solidFill>
                <a:latin typeface="Arial"/>
                <a:ea typeface="Arial"/>
              </a:rPr>
              <a:t>eusable</a:t>
            </a:r>
            <a:r>
              <a:rPr lang="en-US" sz="2200" b="0" strike="noStrike" spc="-1">
                <a:solidFill>
                  <a:srgbClr val="E30613"/>
                </a:solidFill>
                <a:latin typeface="Arial"/>
                <a:ea typeface="Arial"/>
              </a:rPr>
              <a:t> </a:t>
            </a:r>
            <a:br/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(Meta)data are easily replicated / combined in future research.</a:t>
            </a:r>
            <a:endParaRPr lang="fr-CH" sz="1800" b="0" strike="noStrike" spc="-1">
              <a:latin typeface="Arial"/>
            </a:endParaRPr>
          </a:p>
        </p:txBody>
      </p:sp>
      <p:sp>
        <p:nvSpPr>
          <p:cNvPr id="216" name="CustomShape 7"/>
          <p:cNvSpPr/>
          <p:nvPr/>
        </p:nvSpPr>
        <p:spPr>
          <a:xfrm>
            <a:off x="5590440" y="1432774"/>
            <a:ext cx="6089760" cy="13604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Standardized license means people will know what they may or may not do with your data</a:t>
            </a:r>
            <a:endParaRPr lang="fr-CH" sz="1650" b="0" strike="noStrike" spc="-1" dirty="0">
              <a:latin typeface="Arial"/>
            </a:endParaRPr>
          </a:p>
          <a:p>
            <a:pPr marL="259200" indent="-25452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1650" b="0" strike="noStrike" spc="-1" dirty="0">
                <a:solidFill>
                  <a:srgbClr val="808080"/>
                </a:solidFill>
                <a:latin typeface="Arial"/>
                <a:ea typeface="Arial"/>
              </a:rPr>
              <a:t>Data with better provenance information (how/where/when/by whom was it generated?) is easier to verify (perhaps to reproduce), and thus more trustworthy</a:t>
            </a:r>
            <a:endParaRPr lang="fr-CH" sz="1650" b="0" strike="noStrike" spc="-1" dirty="0">
              <a:latin typeface="Arial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9532D9DA-EE85-4042-B6B9-829B58E18AEE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8F706F1B-9B01-2E31-2AB8-B00B015B8E70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11" name="CustomShape 9">
            <a:extLst>
              <a:ext uri="{FF2B5EF4-FFF2-40B4-BE49-F238E27FC236}">
                <a16:creationId xmlns:a16="http://schemas.microsoft.com/office/drawing/2014/main" id="{DABFF8EC-2BBA-4453-BA6B-12566AC75C7C}"/>
              </a:ext>
            </a:extLst>
          </p:cNvPr>
          <p:cNvSpPr/>
          <p:nvPr/>
        </p:nvSpPr>
        <p:spPr>
          <a:xfrm>
            <a:off x="3815515" y="6059160"/>
            <a:ext cx="4560970" cy="7654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Download our </a:t>
            </a:r>
            <a:r>
              <a:rPr lang="en-US" sz="1650" b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4"/>
              </a:rPr>
              <a:t>Fast Guide</a:t>
            </a:r>
            <a:r>
              <a:rPr lang="en-US" sz="1650" b="0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</a:rPr>
              <a:t> on FAIR principles</a:t>
            </a: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 </a:t>
            </a:r>
            <a:endParaRPr lang="fr-CH" sz="1650" b="0" strike="noStrike" spc="-1" dirty="0">
              <a:latin typeface="Arial"/>
            </a:endParaRPr>
          </a:p>
          <a:p>
            <a:pPr marL="97920" algn="ctr">
              <a:lnSpc>
                <a:spcPct val="100000"/>
              </a:lnSpc>
              <a:spcBef>
                <a:spcPts val="1281"/>
              </a:spcBef>
            </a:pPr>
            <a:r>
              <a:rPr lang="en-US" sz="1650" b="0" strike="noStrike" spc="-1" dirty="0">
                <a:solidFill>
                  <a:srgbClr val="413C3A"/>
                </a:solidFill>
                <a:latin typeface="Arial"/>
                <a:ea typeface="Arial"/>
              </a:rPr>
              <a:t>More from the </a:t>
            </a:r>
            <a:r>
              <a:rPr lang="en-US" sz="1650" b="0" i="1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5"/>
              </a:rPr>
              <a:t>GO FAIR Initiative</a:t>
            </a:r>
            <a:endParaRPr lang="fr-CH" sz="165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8957"/>
          <a:stretch/>
        </p:blipFill>
        <p:spPr>
          <a:xfrm>
            <a:off x="1827720" y="244050"/>
            <a:ext cx="9743926" cy="6622560"/>
          </a:xfrm>
          <a:prstGeom prst="rect">
            <a:avLst/>
          </a:prstGeom>
          <a:ln w="0"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1206360" y="174600"/>
            <a:ext cx="9451080" cy="85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FAIR Principles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11508480" y="260280"/>
            <a:ext cx="680400" cy="2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4AA6562D-1E0D-4300-BE38-E3CCDC31B704}" type="slidenum">
              <a:rPr lang="en-US" sz="939" b="1" strike="noStrike" spc="-1">
                <a:solidFill>
                  <a:srgbClr val="413C3A"/>
                </a:solidFill>
                <a:latin typeface="Franklin Gothic Demi Cond"/>
                <a:ea typeface="DejaVu Sans"/>
              </a:rPr>
              <a:t>26</a:t>
            </a:fld>
            <a:endParaRPr lang="fr-CH" sz="939" b="0" strike="noStrike" spc="-1">
              <a:latin typeface="Arial"/>
            </a:endParaRPr>
          </a:p>
        </p:txBody>
      </p:sp>
      <p:pic>
        <p:nvPicPr>
          <p:cNvPr id="220" name="Picture 20"/>
          <p:cNvPicPr/>
          <p:nvPr/>
        </p:nvPicPr>
        <p:blipFill>
          <a:blip r:embed="rId5"/>
          <a:stretch/>
        </p:blipFill>
        <p:spPr>
          <a:xfrm>
            <a:off x="238680" y="231120"/>
            <a:ext cx="741240" cy="255600"/>
          </a:xfrm>
          <a:prstGeom prst="rect">
            <a:avLst/>
          </a:prstGeom>
          <a:ln w="0">
            <a:noFill/>
          </a:ln>
        </p:spPr>
      </p:pic>
      <p:sp>
        <p:nvSpPr>
          <p:cNvPr id="222" name="CustomShape 3"/>
          <p:cNvSpPr/>
          <p:nvPr/>
        </p:nvSpPr>
        <p:spPr>
          <a:xfrm>
            <a:off x="793560" y="6220080"/>
            <a:ext cx="530244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97920">
              <a:lnSpc>
                <a:spcPct val="100000"/>
              </a:lnSpc>
              <a:spcBef>
                <a:spcPts val="1281"/>
              </a:spcBef>
              <a:tabLst>
                <a:tab pos="0" algn="l"/>
              </a:tabLst>
            </a:pPr>
            <a:r>
              <a:rPr lang="en-US" sz="1800" b="0" u="sng" strike="noStrike" spc="-1" dirty="0">
                <a:solidFill>
                  <a:srgbClr val="413C3A"/>
                </a:solidFill>
                <a:uFillTx/>
                <a:latin typeface="Arial"/>
                <a:ea typeface="DejaVu Sans"/>
                <a:hlinkClick r:id="rId6"/>
              </a:rPr>
              <a:t>Scholarly publications and the FAIR Principles </a:t>
            </a:r>
            <a:br>
              <a:rPr dirty="0"/>
            </a:br>
            <a:r>
              <a:rPr lang="en-US" sz="1400" b="0" strike="noStrike" spc="-1" dirty="0">
                <a:solidFill>
                  <a:srgbClr val="413C3A"/>
                </a:solidFill>
                <a:latin typeface="Arial"/>
                <a:ea typeface="DejaVu Sans"/>
              </a:rPr>
              <a:t>Source: </a:t>
            </a:r>
            <a:r>
              <a:rPr lang="en-US" sz="1400" b="0" u="sng" strike="noStrike" spc="-1" dirty="0">
                <a:solidFill>
                  <a:srgbClr val="413C3A"/>
                </a:solidFill>
                <a:uFillTx/>
                <a:latin typeface="Arial"/>
                <a:ea typeface="DejaVu Sans"/>
                <a:hlinkClick r:id="rId7"/>
              </a:rPr>
              <a:t>www.kb.se/openaccess</a:t>
            </a:r>
            <a:endParaRPr lang="fr-CH" sz="1400" b="0" strike="noStrike" spc="-1" dirty="0">
              <a:latin typeface="Arial"/>
            </a:endParaRPr>
          </a:p>
        </p:txBody>
      </p:sp>
      <p:sp>
        <p:nvSpPr>
          <p:cNvPr id="11" name="CustomShape 5">
            <a:extLst>
              <a:ext uri="{FF2B5EF4-FFF2-40B4-BE49-F238E27FC236}">
                <a16:creationId xmlns:a16="http://schemas.microsoft.com/office/drawing/2014/main" id="{DA3EAFEE-83D1-47B2-8F32-2B3E4AADABEA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10" name="Google Shape;433;g10490818648_0_230">
            <a:extLst>
              <a:ext uri="{FF2B5EF4-FFF2-40B4-BE49-F238E27FC236}">
                <a16:creationId xmlns:a16="http://schemas.microsoft.com/office/drawing/2014/main" id="{9320908E-8374-41A4-9F62-C49F2C10C20A}"/>
              </a:ext>
            </a:extLst>
          </p:cNvPr>
          <p:cNvSpPr/>
          <p:nvPr/>
        </p:nvSpPr>
        <p:spPr>
          <a:xfrm>
            <a:off x="1291511" y="656100"/>
            <a:ext cx="2737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77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Boils down to 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E51347A6-51E1-4334-1181-2ABF09E6233B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11508480" y="260280"/>
            <a:ext cx="680400" cy="2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FDF1049B-359E-4B93-A405-DEAFF44F2225}" type="slidenum">
              <a:rPr lang="en-US" sz="939" b="1" strike="noStrike" spc="-1">
                <a:solidFill>
                  <a:srgbClr val="413C3A"/>
                </a:solidFill>
                <a:latin typeface="Franklin Gothic Demi Cond"/>
                <a:ea typeface="DejaVu Sans"/>
              </a:rPr>
              <a:t>27</a:t>
            </a:fld>
            <a:endParaRPr lang="fr-CH" sz="939" b="0" strike="noStrike" spc="-1">
              <a:latin typeface="Arial"/>
            </a:endParaRPr>
          </a:p>
        </p:txBody>
      </p:sp>
      <p:pic>
        <p:nvPicPr>
          <p:cNvPr id="226" name="Image 14"/>
          <p:cNvPicPr/>
          <p:nvPr/>
        </p:nvPicPr>
        <p:blipFill>
          <a:blip r:embed="rId3"/>
          <a:stretch/>
        </p:blipFill>
        <p:spPr>
          <a:xfrm>
            <a:off x="10860480" y="6545880"/>
            <a:ext cx="1193760" cy="251280"/>
          </a:xfrm>
          <a:prstGeom prst="rect">
            <a:avLst/>
          </a:prstGeom>
          <a:ln w="0">
            <a:noFill/>
          </a:ln>
        </p:spPr>
      </p:pic>
      <p:sp>
        <p:nvSpPr>
          <p:cNvPr id="228" name="CustomShape 3"/>
          <p:cNvSpPr/>
          <p:nvPr/>
        </p:nvSpPr>
        <p:spPr>
          <a:xfrm>
            <a:off x="5185800" y="5275800"/>
            <a:ext cx="1558800" cy="53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910" b="0" strike="noStrike" spc="-1">
                <a:solidFill>
                  <a:srgbClr val="413C3A"/>
                </a:solidFill>
                <a:highlight>
                  <a:srgbClr val="FFFF00"/>
                </a:highlight>
                <a:latin typeface="Arial"/>
                <a:ea typeface="DejaVu Sans"/>
              </a:rPr>
              <a:t>màj : FV</a:t>
            </a:r>
            <a:endParaRPr lang="fr-CH" sz="2910" b="0" strike="noStrike" spc="-1">
              <a:latin typeface="Arial"/>
            </a:endParaRPr>
          </a:p>
        </p:txBody>
      </p:sp>
      <p:pic>
        <p:nvPicPr>
          <p:cNvPr id="229" name="Picture 10"/>
          <p:cNvPicPr/>
          <p:nvPr/>
        </p:nvPicPr>
        <p:blipFill>
          <a:blip r:embed="rId4"/>
          <a:stretch/>
        </p:blipFill>
        <p:spPr>
          <a:xfrm>
            <a:off x="238680" y="231120"/>
            <a:ext cx="741240" cy="255600"/>
          </a:xfrm>
          <a:prstGeom prst="rect">
            <a:avLst/>
          </a:prstGeom>
          <a:ln w="0">
            <a:noFill/>
          </a:ln>
        </p:spPr>
      </p:pic>
      <p:sp>
        <p:nvSpPr>
          <p:cNvPr id="230" name="CustomShape 4"/>
          <p:cNvSpPr/>
          <p:nvPr/>
        </p:nvSpPr>
        <p:spPr>
          <a:xfrm>
            <a:off x="8165880" y="3225960"/>
            <a:ext cx="3888360" cy="2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100" b="0" u="sng" strike="noStrike" spc="-1">
                <a:solidFill>
                  <a:srgbClr val="413C3A"/>
                </a:solidFill>
                <a:uFillTx/>
                <a:latin typeface="Arial"/>
                <a:ea typeface="DejaVu Sans"/>
                <a:hlinkClick r:id="rId5"/>
              </a:rPr>
              <a:t>doi.org/10.1016/S0140-6736(20)31324-6</a:t>
            </a:r>
            <a:r>
              <a:rPr lang="en-US" sz="1100" b="0" strike="noStrike" spc="-1">
                <a:solidFill>
                  <a:srgbClr val="413C3A"/>
                </a:solidFill>
                <a:latin typeface="Arial"/>
                <a:ea typeface="DejaVu Sans"/>
              </a:rPr>
              <a:t> </a:t>
            </a:r>
            <a:endParaRPr lang="fr-CH" sz="1100" b="0" strike="noStrike" spc="-1">
              <a:latin typeface="Arial"/>
            </a:endParaRPr>
          </a:p>
        </p:txBody>
      </p:sp>
      <p:sp>
        <p:nvSpPr>
          <p:cNvPr id="231" name="CustomShape 5"/>
          <p:cNvSpPr/>
          <p:nvPr/>
        </p:nvSpPr>
        <p:spPr>
          <a:xfrm>
            <a:off x="4729680" y="869400"/>
            <a:ext cx="431064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100" b="0" u="sng" strike="noStrike" spc="-1">
                <a:solidFill>
                  <a:srgbClr val="413C3A"/>
                </a:solidFill>
                <a:uFillTx/>
                <a:latin typeface="Arial"/>
                <a:ea typeface="DejaVu Sans"/>
                <a:hlinkClick r:id="rId6"/>
              </a:rPr>
              <a:t>www.techrepublic.com/article/googles-new-healthcare-api-better-enables-data-interoperability-critical-to-fighting-covid-19</a:t>
            </a:r>
            <a:r>
              <a:rPr lang="en-US" sz="1100" b="0" strike="noStrike" spc="-1">
                <a:solidFill>
                  <a:srgbClr val="413C3A"/>
                </a:solidFill>
                <a:latin typeface="Arial"/>
                <a:ea typeface="DejaVu Sans"/>
              </a:rPr>
              <a:t> </a:t>
            </a:r>
            <a:endParaRPr lang="fr-CH" sz="1100" b="0" strike="noStrike" spc="-1">
              <a:latin typeface="Arial"/>
            </a:endParaRPr>
          </a:p>
        </p:txBody>
      </p:sp>
      <p:pic>
        <p:nvPicPr>
          <p:cNvPr id="232" name="Picture 11"/>
          <p:cNvPicPr/>
          <p:nvPr/>
        </p:nvPicPr>
        <p:blipFill>
          <a:blip r:embed="rId7"/>
          <a:stretch/>
        </p:blipFill>
        <p:spPr>
          <a:xfrm>
            <a:off x="0" y="892080"/>
            <a:ext cx="4726440" cy="4887360"/>
          </a:xfrm>
          <a:prstGeom prst="rect">
            <a:avLst/>
          </a:prstGeom>
          <a:ln w="0"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3" name="Picture 2"/>
          <p:cNvPicPr/>
          <p:nvPr/>
        </p:nvPicPr>
        <p:blipFill>
          <a:blip r:embed="rId8"/>
          <a:srcRect t="601"/>
          <a:stretch/>
        </p:blipFill>
        <p:spPr>
          <a:xfrm>
            <a:off x="2673000" y="1367280"/>
            <a:ext cx="5489640" cy="5627880"/>
          </a:xfrm>
          <a:prstGeom prst="rect">
            <a:avLst/>
          </a:prstGeom>
          <a:ln w="0"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4" name="Picture 3"/>
          <p:cNvPicPr/>
          <p:nvPr/>
        </p:nvPicPr>
        <p:blipFill>
          <a:blip r:embed="rId9"/>
          <a:srcRect l="8156" t="27586"/>
          <a:stretch/>
        </p:blipFill>
        <p:spPr>
          <a:xfrm>
            <a:off x="3839400" y="3487320"/>
            <a:ext cx="8282880" cy="3367440"/>
          </a:xfrm>
          <a:prstGeom prst="rect">
            <a:avLst/>
          </a:prstGeom>
          <a:ln w="0"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5" name="CustomShape 6"/>
          <p:cNvSpPr/>
          <p:nvPr/>
        </p:nvSpPr>
        <p:spPr>
          <a:xfrm>
            <a:off x="-21600" y="1002600"/>
            <a:ext cx="1578240" cy="4276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236" name="CustomShape 7"/>
          <p:cNvSpPr/>
          <p:nvPr/>
        </p:nvSpPr>
        <p:spPr>
          <a:xfrm>
            <a:off x="3811680" y="3718440"/>
            <a:ext cx="985680" cy="39312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42982D0F-5355-4C83-A8AD-A574609CA90D}"/>
              </a:ext>
            </a:extLst>
          </p:cNvPr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pc="-94" dirty="0">
                <a:solidFill>
                  <a:srgbClr val="413C3A"/>
                </a:solidFill>
                <a:latin typeface="Franklin Gothic Demi Cond"/>
                <a:ea typeface="Roboto Black"/>
              </a:rPr>
              <a:t>Importance of FAIR principles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395CBCDB-D280-8DF9-388F-2E8B20DDB511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3" name="Google Shape;753;g10490818648_0_447"/>
          <p:cNvCxnSpPr/>
          <p:nvPr/>
        </p:nvCxnSpPr>
        <p:spPr>
          <a:xfrm>
            <a:off x="7046995" y="1986284"/>
            <a:ext cx="0" cy="346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4" name="Google Shape;754;g10490818648_0_447"/>
          <p:cNvSpPr txBox="1">
            <a:spLocks noGrp="1"/>
          </p:cNvSpPr>
          <p:nvPr>
            <p:ph type="title"/>
          </p:nvPr>
        </p:nvSpPr>
        <p:spPr>
          <a:xfrm>
            <a:off x="1206500" y="174710"/>
            <a:ext cx="94542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/>
          <a:p>
            <a:pPr lvl="0">
              <a:buSzPts val="3800"/>
            </a:pPr>
            <a:r>
              <a:rPr lang="en-US" sz="3800" b="1" spc="-94" dirty="0">
                <a:solidFill>
                  <a:srgbClr val="413C3A"/>
                </a:solidFill>
                <a:latin typeface="Franklin Gothic Demi Cond"/>
                <a:cs typeface="+mn-cs"/>
                <a:sym typeface="Libre Franklin"/>
              </a:rPr>
              <a:t>Discussion: </a:t>
            </a:r>
            <a:r>
              <a:rPr lang="en-US" sz="3800" b="1" spc="-94" dirty="0">
                <a:solidFill>
                  <a:srgbClr val="FF0000"/>
                </a:solidFill>
                <a:latin typeface="Franklin Gothic Demi Cond"/>
                <a:cs typeface="+mn-cs"/>
                <a:sym typeface="Libre Franklin"/>
              </a:rPr>
              <a:t>Issues &amp; Services </a:t>
            </a:r>
            <a:r>
              <a:rPr lang="en-US" sz="3800" b="1" spc="-94" dirty="0">
                <a:solidFill>
                  <a:srgbClr val="413C3A"/>
                </a:solidFill>
                <a:latin typeface="Franklin Gothic Demi Cond"/>
                <a:cs typeface="+mn-cs"/>
                <a:sym typeface="Libre Franklin"/>
              </a:rPr>
              <a:t>[10’]</a:t>
            </a:r>
            <a:endParaRPr dirty="0"/>
          </a:p>
        </p:txBody>
      </p:sp>
      <p:sp>
        <p:nvSpPr>
          <p:cNvPr id="755" name="Google Shape;755;g10490818648_0_447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7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756" name="Google Shape;756;g10490818648_0_4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0521" y="6546025"/>
            <a:ext cx="1197001" cy="25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10490818648_0_4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596" y="231085"/>
            <a:ext cx="744384" cy="258855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g10490818648_0_447"/>
          <p:cNvSpPr txBox="1"/>
          <p:nvPr/>
        </p:nvSpPr>
        <p:spPr>
          <a:xfrm>
            <a:off x="5391045" y="6129042"/>
            <a:ext cx="330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[10’]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g10490818648_0_447"/>
          <p:cNvSpPr/>
          <p:nvPr/>
        </p:nvSpPr>
        <p:spPr>
          <a:xfrm>
            <a:off x="4425307" y="3409207"/>
            <a:ext cx="160608" cy="146082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A5040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g10490818648_0_447"/>
          <p:cNvSpPr/>
          <p:nvPr/>
        </p:nvSpPr>
        <p:spPr>
          <a:xfrm>
            <a:off x="4425306" y="3835106"/>
            <a:ext cx="160608" cy="146082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A5040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g10490818648_0_447"/>
          <p:cNvSpPr/>
          <p:nvPr/>
        </p:nvSpPr>
        <p:spPr>
          <a:xfrm>
            <a:off x="4425307" y="4229637"/>
            <a:ext cx="160608" cy="146082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A5040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10490818648_0_447"/>
          <p:cNvSpPr/>
          <p:nvPr/>
        </p:nvSpPr>
        <p:spPr>
          <a:xfrm>
            <a:off x="4426631" y="4655537"/>
            <a:ext cx="160608" cy="146082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A5040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10490818648_0_447"/>
          <p:cNvSpPr/>
          <p:nvPr/>
        </p:nvSpPr>
        <p:spPr>
          <a:xfrm>
            <a:off x="4425307" y="5081437"/>
            <a:ext cx="160608" cy="146082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A5040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g10490818648_0_447"/>
          <p:cNvSpPr txBox="1"/>
          <p:nvPr/>
        </p:nvSpPr>
        <p:spPr>
          <a:xfrm>
            <a:off x="7293596" y="1901544"/>
            <a:ext cx="4520400" cy="363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r>
              <a:rPr lang="en-US" sz="2000" b="1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Data Protection Officer (DPO)</a:t>
            </a:r>
            <a:endParaRPr sz="2000" b="0" i="0" u="none" strike="noStrike" cap="none" dirty="0">
              <a:solidFill>
                <a:srgbClr val="413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r>
              <a:rPr lang="en-US" sz="2000" b="1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Technology Transfer Office (TTO)</a:t>
            </a:r>
            <a:endParaRPr sz="2000" b="0" i="0" u="none" strike="noStrike" cap="none" dirty="0">
              <a:solidFill>
                <a:srgbClr val="413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r>
              <a:rPr lang="en-US" sz="2000" b="1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Research Office (</a:t>
            </a:r>
            <a:r>
              <a:rPr lang="en-US" sz="2000" b="0" i="0" u="none" strike="noStrike" cap="none" dirty="0" err="1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ReO</a:t>
            </a: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 b="0" i="0" u="none" strike="noStrike" cap="none" dirty="0">
              <a:solidFill>
                <a:srgbClr val="413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r>
              <a:rPr lang="en-US" sz="2000" b="1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My own research group</a:t>
            </a:r>
            <a:endParaRPr sz="2000" b="0" i="0" u="none" strike="noStrike" cap="none" dirty="0">
              <a:solidFill>
                <a:srgbClr val="413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r>
              <a:rPr lang="en-US" sz="2000" b="1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EPFL Ethics Committee</a:t>
            </a:r>
            <a:endParaRPr sz="2000" b="0" i="0" u="none" strike="noStrike" cap="none" dirty="0">
              <a:solidFill>
                <a:srgbClr val="413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r>
              <a:rPr lang="en-US" sz="2000" b="1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EPFL Data Champions</a:t>
            </a:r>
            <a:endParaRPr sz="2000" b="0" i="0" u="none" strike="noStrike" cap="none" dirty="0">
              <a:solidFill>
                <a:srgbClr val="413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 </a:t>
            </a:r>
            <a:r>
              <a:rPr lang="en-US" sz="2000" b="1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RDM Library team</a:t>
            </a:r>
            <a:endParaRPr sz="2000" b="0" i="0" u="none" strike="noStrike" cap="none" dirty="0">
              <a:solidFill>
                <a:srgbClr val="413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r>
              <a:rPr lang="en-US" sz="2000" b="1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Faculty / Central IT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g10490818648_0_447"/>
          <p:cNvSpPr txBox="1"/>
          <p:nvPr/>
        </p:nvSpPr>
        <p:spPr>
          <a:xfrm>
            <a:off x="2703945" y="1901534"/>
            <a:ext cx="4087800" cy="37856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Set-up storage &amp; backup 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Publishing data / code 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Ethical Requirements 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Budgeting for data storage 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Licensing of data / code 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Interpretation of data analysis 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Leak of sensitive data 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13C3A"/>
                </a:solidFill>
                <a:latin typeface="Arial"/>
                <a:ea typeface="Arial"/>
                <a:cs typeface="Arial"/>
                <a:sym typeface="Arial"/>
              </a:rPr>
              <a:t>Sharing TB of images  </a:t>
            </a:r>
            <a:r>
              <a:rPr lang="en-US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☐</a:t>
            </a:r>
          </a:p>
        </p:txBody>
      </p:sp>
      <p:sp>
        <p:nvSpPr>
          <p:cNvPr id="766" name="Google Shape;766;g10490818648_0_447"/>
          <p:cNvSpPr/>
          <p:nvPr/>
        </p:nvSpPr>
        <p:spPr>
          <a:xfrm>
            <a:off x="4507656" y="1269797"/>
            <a:ext cx="5078700" cy="40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			WHO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10490818648_0_447"/>
          <p:cNvSpPr/>
          <p:nvPr/>
        </p:nvSpPr>
        <p:spPr>
          <a:xfrm>
            <a:off x="6800395" y="2900834"/>
            <a:ext cx="493200" cy="65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g10490818648_0_4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70" y="4075253"/>
            <a:ext cx="2590305" cy="25903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9" name="Google Shape;769;g10490818648_0_447"/>
          <p:cNvCxnSpPr/>
          <p:nvPr/>
        </p:nvCxnSpPr>
        <p:spPr>
          <a:xfrm rot="10800000" flipH="1">
            <a:off x="6732295" y="2643984"/>
            <a:ext cx="622500" cy="360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9" name="CustomShape 4">
            <a:extLst>
              <a:ext uri="{FF2B5EF4-FFF2-40B4-BE49-F238E27FC236}">
                <a16:creationId xmlns:a16="http://schemas.microsoft.com/office/drawing/2014/main" id="{F6E43152-484A-41F9-A24B-FAF7392F765D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pic>
        <p:nvPicPr>
          <p:cNvPr id="5" name="Picture 4" descr="A stack of colorful post-it notes&#10;&#10;Description automatically generated">
            <a:extLst>
              <a:ext uri="{FF2B5EF4-FFF2-40B4-BE49-F238E27FC236}">
                <a16:creationId xmlns:a16="http://schemas.microsoft.com/office/drawing/2014/main" id="{4ECED9E7-1A62-C5EA-4BB3-1064D0CA0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5" y="824685"/>
            <a:ext cx="2992989" cy="306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70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4C552D-5F14-47B6-91BF-D8DB39FF0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4EF16A-33F0-4743-A37E-4B268E84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C48CC-3600-44D6-84F8-313EFDC0B3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722D7-DD2F-481F-A15B-E855BF73B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98"/>
          <a:stretch/>
        </p:blipFill>
        <p:spPr>
          <a:xfrm>
            <a:off x="0" y="2184399"/>
            <a:ext cx="12192000" cy="3239079"/>
          </a:xfrm>
          <a:prstGeom prst="rect">
            <a:avLst/>
          </a:prstGeom>
        </p:spPr>
      </p:pic>
      <p:pic>
        <p:nvPicPr>
          <p:cNvPr id="5" name="Google Shape;756;g10490818648_0_447">
            <a:extLst>
              <a:ext uri="{FF2B5EF4-FFF2-40B4-BE49-F238E27FC236}">
                <a16:creationId xmlns:a16="http://schemas.microsoft.com/office/drawing/2014/main" id="{8DC6DF1F-3CBA-BB3A-1544-C26DC00B44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0521" y="6546025"/>
            <a:ext cx="1197001" cy="25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57;g10490818648_0_447">
            <a:extLst>
              <a:ext uri="{FF2B5EF4-FFF2-40B4-BE49-F238E27FC236}">
                <a16:creationId xmlns:a16="http://schemas.microsoft.com/office/drawing/2014/main" id="{68C5914B-6134-1DE2-DE7C-DD07BA04AD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596" y="231085"/>
            <a:ext cx="744384" cy="258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276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206360" y="174600"/>
            <a:ext cx="9453600" cy="85464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72000" bIns="46800" anchor="t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800" b="1" strike="noStrike" spc="-94">
                <a:solidFill>
                  <a:srgbClr val="413C3A"/>
                </a:solidFill>
                <a:latin typeface="Franklin Gothic Demi Cond"/>
                <a:ea typeface="DejaVu Sans"/>
              </a:rPr>
              <a:t>Us</a:t>
            </a:r>
            <a:endParaRPr lang="en-US" sz="3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Google Shape;193;g10490818648_0_71"/>
          <p:cNvPicPr/>
          <p:nvPr/>
        </p:nvPicPr>
        <p:blipFill>
          <a:blip r:embed="rId3"/>
          <a:stretch/>
        </p:blipFill>
        <p:spPr>
          <a:xfrm>
            <a:off x="10860480" y="6545880"/>
            <a:ext cx="1196280" cy="253800"/>
          </a:xfrm>
          <a:prstGeom prst="rect">
            <a:avLst/>
          </a:prstGeom>
          <a:ln w="0">
            <a:noFill/>
          </a:ln>
        </p:spPr>
      </p:pic>
      <p:pic>
        <p:nvPicPr>
          <p:cNvPr id="184" name="Google Shape;194;g10490818648_0_71"/>
          <p:cNvPicPr/>
          <p:nvPr/>
        </p:nvPicPr>
        <p:blipFill>
          <a:blip r:embed="rId4"/>
          <a:stretch/>
        </p:blipFill>
        <p:spPr>
          <a:xfrm>
            <a:off x="238680" y="231120"/>
            <a:ext cx="743760" cy="258120"/>
          </a:xfrm>
          <a:prstGeom prst="rect">
            <a:avLst/>
          </a:prstGeom>
          <a:ln w="0">
            <a:noFill/>
          </a:ln>
        </p:spPr>
      </p:pic>
      <p:sp>
        <p:nvSpPr>
          <p:cNvPr id="185" name="Google Shape;195;g10490818648_0_71"/>
          <p:cNvSpPr/>
          <p:nvPr/>
        </p:nvSpPr>
        <p:spPr>
          <a:xfrm>
            <a:off x="6718257" y="3444517"/>
            <a:ext cx="3371760" cy="24622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  <a:tabLst>
                <a:tab pos="0" algn="l"/>
              </a:tabLst>
            </a:pPr>
            <a:r>
              <a:rPr lang="en-US" sz="18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Research Data Management Specialist</a:t>
            </a:r>
            <a:br>
              <a:rPr dirty="0"/>
            </a:br>
            <a:endParaRPr lang="fr-CH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en-US" spc="-1" dirty="0">
                <a:solidFill>
                  <a:srgbClr val="000000"/>
                </a:solidFill>
              </a:rPr>
              <a:t>RDM Library Team</a:t>
            </a:r>
            <a:endParaRPr lang="fr-CH" spc="-1" dirty="0"/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br>
              <a:rPr lang="en-US" spc="-1" dirty="0">
                <a:solidFill>
                  <a:srgbClr val="000000"/>
                </a:solidFill>
              </a:rPr>
            </a:br>
            <a:r>
              <a:rPr lang="en-US" spc="-1" dirty="0">
                <a:solidFill>
                  <a:srgbClr val="000000"/>
                </a:solidFill>
              </a:rPr>
              <a:t>PhD in Physics</a:t>
            </a:r>
            <a:b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</a:br>
            <a:b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</a:br>
            <a:r>
              <a:rPr lang="en-US" sz="1400" dirty="0">
                <a:hlinkClick r:id="rId5"/>
              </a:rPr>
              <a:t>https://orcid.org/0000-0002-0983-0831</a:t>
            </a:r>
            <a:endParaRPr lang="en-US" sz="14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86" name="Google Shape;197;g10490818648_0_71"/>
          <p:cNvPicPr/>
          <p:nvPr/>
        </p:nvPicPr>
        <p:blipFill>
          <a:blip r:embed="rId6"/>
          <a:stretch/>
        </p:blipFill>
        <p:spPr>
          <a:xfrm>
            <a:off x="7167897" y="769249"/>
            <a:ext cx="2472480" cy="2340000"/>
          </a:xfrm>
          <a:prstGeom prst="rect">
            <a:avLst/>
          </a:prstGeom>
          <a:ln w="0">
            <a:noFill/>
          </a:ln>
        </p:spPr>
      </p:pic>
      <p:sp>
        <p:nvSpPr>
          <p:cNvPr id="188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t">
            <a:noAutofit/>
          </a:bodyPr>
          <a:lstStyle/>
          <a:p>
            <a:pPr algn="ctr">
              <a:lnSpc>
                <a:spcPct val="100000"/>
              </a:lnSpc>
            </a:pPr>
            <a:fld id="{6BB62B9A-F188-4BC0-B565-7743CA20D7AA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3</a:t>
            </a:fld>
            <a:endParaRPr lang="fr-CH" sz="950" b="0" strike="noStrike" spc="-1">
              <a:latin typeface="Arial"/>
            </a:endParaRPr>
          </a:p>
        </p:txBody>
      </p:sp>
      <p:sp>
        <p:nvSpPr>
          <p:cNvPr id="190" name="Google Shape;195;g10490818648_0_71"/>
          <p:cNvSpPr/>
          <p:nvPr/>
        </p:nvSpPr>
        <p:spPr>
          <a:xfrm>
            <a:off x="2617442" y="3395089"/>
            <a:ext cx="3371760" cy="25699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en-US" i="1" spc="-1" dirty="0">
                <a:solidFill>
                  <a:srgbClr val="000000"/>
                </a:solidFill>
              </a:rPr>
              <a:t>Research Data Management Specialist</a:t>
            </a:r>
            <a:br>
              <a:rPr lang="en-US" spc="-1" dirty="0">
                <a:solidFill>
                  <a:srgbClr val="000000"/>
                </a:solidFill>
                <a:highlight>
                  <a:srgbClr val="FFFF00"/>
                </a:highlight>
              </a:rPr>
            </a:br>
            <a:endParaRPr lang="fr-CH" sz="1800" b="0" strike="noStrike" spc="-1" dirty="0">
              <a:highlight>
                <a:srgbClr val="FFFF00"/>
              </a:highlight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RDM </a:t>
            </a:r>
            <a:r>
              <a:rPr lang="en-US" spc="-1" dirty="0">
                <a:solidFill>
                  <a:srgbClr val="000000"/>
                </a:solidFill>
              </a:rPr>
              <a:t>Library Team</a:t>
            </a:r>
            <a:endParaRPr lang="fr-CH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b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</a:b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PhD in Chemistry</a:t>
            </a:r>
            <a:b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</a:br>
            <a:endParaRPr lang="en-US" sz="18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en-US" sz="1400" dirty="0">
                <a:hlinkClick r:id="rId7"/>
              </a:rPr>
              <a:t>https://orcid.org/0000-0003-3268-3195</a:t>
            </a:r>
            <a:endParaRPr lang="en-US" sz="14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Rectangle 4"/>
          <p:cNvSpPr/>
          <p:nvPr/>
        </p:nvSpPr>
        <p:spPr>
          <a:xfrm>
            <a:off x="3187729" y="6435360"/>
            <a:ext cx="60951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+ </a:t>
            </a:r>
            <a:r>
              <a:rPr lang="fr-FR" sz="18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External</a:t>
            </a: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interventions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72ACCFE7-23D2-6E20-F165-6FFF4D099120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6442159F-130F-6859-728D-56613565344C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25239"/>
          <a:stretch/>
        </p:blipFill>
        <p:spPr>
          <a:xfrm>
            <a:off x="3096796" y="769249"/>
            <a:ext cx="2340027" cy="2340000"/>
          </a:xfrm>
          <a:prstGeom prst="rect">
            <a:avLst/>
          </a:prstGeom>
          <a:ln w="0">
            <a:noFill/>
          </a:ln>
        </p:spPr>
      </p:pic>
      <p:sp>
        <p:nvSpPr>
          <p:cNvPr id="15" name="CustomShape 5">
            <a:extLst>
              <a:ext uri="{FF2B5EF4-FFF2-40B4-BE49-F238E27FC236}">
                <a16:creationId xmlns:a16="http://schemas.microsoft.com/office/drawing/2014/main" id="{ACBACE1B-BFFD-4199-9436-32F09AC21F14}"/>
              </a:ext>
            </a:extLst>
          </p:cNvPr>
          <p:cNvSpPr/>
          <p:nvPr/>
        </p:nvSpPr>
        <p:spPr>
          <a:xfrm rot="16200000">
            <a:off x="-1762920" y="3574440"/>
            <a:ext cx="4719600" cy="121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2023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150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1206360" y="174600"/>
            <a:ext cx="9451080" cy="85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 dirty="0">
                <a:solidFill>
                  <a:srgbClr val="413C3A"/>
                </a:solidFill>
                <a:highlight>
                  <a:srgbClr val="FFFF00"/>
                </a:highlight>
                <a:latin typeface="Franklin Gothic Demi Cond"/>
                <a:ea typeface="Roboto Black"/>
              </a:rPr>
              <a:t>Intro à Luc </a:t>
            </a:r>
            <a:r>
              <a:rPr lang="en-US" sz="3800" b="1" strike="noStrike" spc="-94" dirty="0" err="1">
                <a:solidFill>
                  <a:srgbClr val="413C3A"/>
                </a:solidFill>
                <a:highlight>
                  <a:srgbClr val="FFFF00"/>
                </a:highlight>
                <a:latin typeface="Franklin Gothic Demi Cond"/>
                <a:ea typeface="Roboto Black"/>
              </a:rPr>
              <a:t>Patiny</a:t>
            </a:r>
            <a:endParaRPr lang="fr-CH" sz="3800" b="0" strike="noStrike" spc="-1" dirty="0">
              <a:highlight>
                <a:srgbClr val="FFFF00"/>
              </a:highlight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11508480" y="260280"/>
            <a:ext cx="680400" cy="2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4AA6562D-1E0D-4300-BE38-E3CCDC31B704}" type="slidenum">
              <a:rPr lang="en-US" sz="939" b="1" strike="noStrike" spc="-1">
                <a:solidFill>
                  <a:srgbClr val="413C3A"/>
                </a:solidFill>
                <a:latin typeface="Franklin Gothic Demi Cond"/>
                <a:ea typeface="DejaVu Sans"/>
              </a:rPr>
              <a:t>30</a:t>
            </a:fld>
            <a:endParaRPr lang="fr-CH" sz="939" b="0" strike="noStrike" spc="-1">
              <a:latin typeface="Arial"/>
            </a:endParaRPr>
          </a:p>
        </p:txBody>
      </p:sp>
      <p:pic>
        <p:nvPicPr>
          <p:cNvPr id="220" name="Picture 20"/>
          <p:cNvPicPr/>
          <p:nvPr/>
        </p:nvPicPr>
        <p:blipFill>
          <a:blip r:embed="rId3"/>
          <a:stretch/>
        </p:blipFill>
        <p:spPr>
          <a:xfrm>
            <a:off x="238680" y="231120"/>
            <a:ext cx="741240" cy="255600"/>
          </a:xfrm>
          <a:prstGeom prst="rect">
            <a:avLst/>
          </a:prstGeom>
          <a:ln w="0">
            <a:noFill/>
          </a:ln>
        </p:spPr>
      </p:pic>
      <p:sp>
        <p:nvSpPr>
          <p:cNvPr id="11" name="CustomShape 5">
            <a:extLst>
              <a:ext uri="{FF2B5EF4-FFF2-40B4-BE49-F238E27FC236}">
                <a16:creationId xmlns:a16="http://schemas.microsoft.com/office/drawing/2014/main" id="{DA3EAFEE-83D1-47B2-8F32-2B3E4AADABEA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10" name="Google Shape;433;g10490818648_0_230">
            <a:extLst>
              <a:ext uri="{FF2B5EF4-FFF2-40B4-BE49-F238E27FC236}">
                <a16:creationId xmlns:a16="http://schemas.microsoft.com/office/drawing/2014/main" id="{9320908E-8374-41A4-9F62-C49F2C10C20A}"/>
              </a:ext>
            </a:extLst>
          </p:cNvPr>
          <p:cNvSpPr/>
          <p:nvPr/>
        </p:nvSpPr>
        <p:spPr>
          <a:xfrm>
            <a:off x="1291511" y="656100"/>
            <a:ext cx="27375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77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XXX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E51347A6-51E1-4334-1181-2ABF09E6233B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3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206360" y="174960"/>
            <a:ext cx="9996480" cy="84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>
                <a:solidFill>
                  <a:srgbClr val="413C3A"/>
                </a:solidFill>
                <a:latin typeface="Franklin Gothic Demi Cond"/>
                <a:ea typeface="Roboto Black"/>
              </a:rPr>
              <a:t>You?</a:t>
            </a:r>
            <a:endParaRPr lang="fr-CH" sz="3800" b="0" strike="noStrike" spc="-1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11508120" y="260280"/>
            <a:ext cx="678240" cy="21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t">
            <a:noAutofit/>
          </a:bodyPr>
          <a:lstStyle/>
          <a:p>
            <a:pPr algn="ctr">
              <a:lnSpc>
                <a:spcPct val="100000"/>
              </a:lnSpc>
            </a:pPr>
            <a:fld id="{06BADA72-226A-4218-A797-E2E53D1326FB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4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194" name="Image 14"/>
          <p:cNvPicPr/>
          <p:nvPr/>
        </p:nvPicPr>
        <p:blipFill>
          <a:blip r:embed="rId2"/>
          <a:stretch/>
        </p:blipFill>
        <p:spPr>
          <a:xfrm>
            <a:off x="10860120" y="6545880"/>
            <a:ext cx="1191600" cy="249120"/>
          </a:xfrm>
          <a:prstGeom prst="rect">
            <a:avLst/>
          </a:prstGeom>
          <a:ln w="0">
            <a:noFill/>
          </a:ln>
        </p:spPr>
      </p:pic>
      <p:sp>
        <p:nvSpPr>
          <p:cNvPr id="196" name="Rectangle 9"/>
          <p:cNvSpPr/>
          <p:nvPr/>
        </p:nvSpPr>
        <p:spPr>
          <a:xfrm>
            <a:off x="1845720" y="1743120"/>
            <a:ext cx="849996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/>
              <a:buAutoNum type="arabicPeriod"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Name</a:t>
            </a:r>
            <a:endParaRPr lang="fr-CH" sz="2400" b="0" strike="noStrike" spc="-1"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/>
              <a:buAutoNum type="arabicPeriod"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When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did you start your PhD?</a:t>
            </a:r>
            <a:endParaRPr lang="fr-CH" sz="2400" b="0" strike="noStrike" spc="-1">
              <a:latin typeface="Arial"/>
            </a:endParaRPr>
          </a:p>
          <a:p>
            <a:pPr marL="457200" indent="-457200">
              <a:lnSpc>
                <a:spcPct val="150000"/>
              </a:lnSpc>
              <a:buClr>
                <a:srgbClr val="FF0000"/>
              </a:buClr>
              <a:buFont typeface="Arial"/>
              <a:buAutoNum type="arabicPeriod"/>
            </a:pP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What</a:t>
            </a: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do you expect from this course?</a:t>
            </a:r>
            <a:endParaRPr lang="fr-CH" sz="2400" b="0" strike="noStrike" spc="-1">
              <a:latin typeface="Arial"/>
            </a:endParaRPr>
          </a:p>
        </p:txBody>
      </p:sp>
      <p:sp>
        <p:nvSpPr>
          <p:cNvPr id="197" name="Google Shape;212;g10490818648_0_111"/>
          <p:cNvSpPr/>
          <p:nvPr/>
        </p:nvSpPr>
        <p:spPr>
          <a:xfrm>
            <a:off x="4193280" y="4498920"/>
            <a:ext cx="3805200" cy="10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400" b="1" strike="noStrike" spc="-1">
                <a:solidFill>
                  <a:srgbClr val="FF0000"/>
                </a:solidFill>
                <a:latin typeface="Arial"/>
                <a:ea typeface="Arial"/>
              </a:rPr>
              <a:t>1 minute</a:t>
            </a:r>
            <a:br/>
            <a:r>
              <a:rPr lang="en-US" sz="2400" b="0" strike="noStrike" spc="-1">
                <a:solidFill>
                  <a:srgbClr val="000000"/>
                </a:solidFill>
                <a:latin typeface="Arial"/>
                <a:ea typeface="Arial"/>
              </a:rPr>
              <a:t>live self-introduction</a:t>
            </a:r>
            <a:endParaRPr lang="fr-CH" sz="2400" b="0" strike="noStrike" spc="-1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6393758F-4710-5046-9B85-B87885EDA5A7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B74C44EE-F3A0-4019-9BE8-2257EFE914F0}"/>
              </a:ext>
            </a:extLst>
          </p:cNvPr>
          <p:cNvSpPr/>
          <p:nvPr/>
        </p:nvSpPr>
        <p:spPr>
          <a:xfrm rot="16200000">
            <a:off x="-1762920" y="3574440"/>
            <a:ext cx="4719600" cy="121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2023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206360" y="174600"/>
            <a:ext cx="9453600" cy="854640"/>
          </a:xfrm>
          <a:prstGeom prst="rect">
            <a:avLst/>
          </a:prstGeom>
          <a:noFill/>
          <a:ln w="0">
            <a:noFill/>
          </a:ln>
        </p:spPr>
        <p:txBody>
          <a:bodyPr lIns="180000" tIns="0" rIns="72000" bIns="46800" anchor="t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800" b="1" strike="noStrike" spc="-94" dirty="0">
                <a:solidFill>
                  <a:srgbClr val="413C3A"/>
                </a:solidFill>
                <a:latin typeface="Franklin Gothic Demi Cond"/>
                <a:ea typeface="Libre Franklin"/>
              </a:rPr>
              <a:t>Main goals and topics </a:t>
            </a:r>
            <a:endParaRPr lang="en-US" sz="3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ldNum"/>
          </p:nvPr>
        </p:nvSpPr>
        <p:spPr>
          <a:xfrm>
            <a:off x="11508480" y="260280"/>
            <a:ext cx="682920" cy="2174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34BE90E3-6FBE-497F-BBF0-C464DB449932}" type="slidenum">
              <a:rPr lang="en-US" sz="939" b="1" strike="noStrike" spc="-1">
                <a:solidFill>
                  <a:srgbClr val="413C3A"/>
                </a:solidFill>
                <a:latin typeface="Libre Franklin"/>
                <a:ea typeface="Libre Franklin"/>
              </a:rPr>
              <a:t>5</a:t>
            </a:fld>
            <a:endParaRPr lang="fr-CH" sz="939" b="0" strike="noStrike" spc="-1">
              <a:latin typeface="Times New Roman"/>
            </a:endParaRPr>
          </a:p>
        </p:txBody>
      </p:sp>
      <p:pic>
        <p:nvPicPr>
          <p:cNvPr id="200" name="Google Shape;167;g10490818648_0_87"/>
          <p:cNvPicPr/>
          <p:nvPr/>
        </p:nvPicPr>
        <p:blipFill>
          <a:blip r:embed="rId3"/>
          <a:stretch/>
        </p:blipFill>
        <p:spPr>
          <a:xfrm>
            <a:off x="10860480" y="6545880"/>
            <a:ext cx="1196280" cy="253800"/>
          </a:xfrm>
          <a:prstGeom prst="rect">
            <a:avLst/>
          </a:prstGeom>
          <a:ln w="0">
            <a:noFill/>
          </a:ln>
        </p:spPr>
      </p:pic>
      <p:pic>
        <p:nvPicPr>
          <p:cNvPr id="201" name="Google Shape;168;g10490818648_0_87"/>
          <p:cNvPicPr/>
          <p:nvPr/>
        </p:nvPicPr>
        <p:blipFill>
          <a:blip r:embed="rId4"/>
          <a:stretch/>
        </p:blipFill>
        <p:spPr>
          <a:xfrm>
            <a:off x="238680" y="231120"/>
            <a:ext cx="743760" cy="258120"/>
          </a:xfrm>
          <a:prstGeom prst="rect">
            <a:avLst/>
          </a:prstGeom>
          <a:ln w="0">
            <a:noFill/>
          </a:ln>
        </p:spPr>
      </p:pic>
      <p:sp>
        <p:nvSpPr>
          <p:cNvPr id="202" name="Google Shape;170;g10490818648_0_87"/>
          <p:cNvSpPr/>
          <p:nvPr/>
        </p:nvSpPr>
        <p:spPr>
          <a:xfrm>
            <a:off x="518179" y="1029960"/>
            <a:ext cx="10600200" cy="541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914400" indent="-355680">
              <a:lnSpc>
                <a:spcPct val="125000"/>
              </a:lnSpc>
              <a:spcBef>
                <a:spcPts val="1400"/>
              </a:spcBef>
              <a:buClr>
                <a:srgbClr val="FF0000"/>
              </a:buClr>
              <a:buFont typeface="Wingdings" charset="2"/>
              <a:buChar char="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To provide you with useful information, tools and other resources for your RDM</a:t>
            </a:r>
            <a:endParaRPr lang="fr-CH" sz="2000" b="0" strike="noStrike" spc="-1" dirty="0">
              <a:latin typeface="Arial"/>
            </a:endParaRPr>
          </a:p>
          <a:p>
            <a:pPr marL="914400" indent="-355680">
              <a:lnSpc>
                <a:spcPct val="125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To understand the costs and benefits of planning your RDM</a:t>
            </a:r>
            <a:endParaRPr lang="fr-CH" sz="2000" b="0" strike="noStrike" spc="-1" dirty="0">
              <a:latin typeface="Arial"/>
            </a:endParaRPr>
          </a:p>
          <a:p>
            <a:pPr marL="914400" indent="-355680">
              <a:lnSpc>
                <a:spcPct val="125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Hands-on a.k.a. exercises on planning, management, processing and publication</a:t>
            </a:r>
            <a:endParaRPr lang="fr-CH" sz="2000" b="0" strike="noStrike" spc="-1" dirty="0">
              <a:latin typeface="Arial"/>
            </a:endParaRPr>
          </a:p>
          <a:p>
            <a:pPr marL="914400" indent="-355680">
              <a:lnSpc>
                <a:spcPct val="125000"/>
              </a:lnSpc>
              <a:buClr>
                <a:srgbClr val="FF0000"/>
              </a:buClr>
              <a:buFont typeface="Wingdings" charset="2"/>
              <a:buChar char="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Examples to follow or errors to avoid </a:t>
            </a:r>
            <a:endParaRPr lang="fr-CH" sz="2000" b="0" strike="noStrike" spc="-1" dirty="0">
              <a:latin typeface="Arial"/>
            </a:endParaRPr>
          </a:p>
          <a:p>
            <a:pPr marL="1371600" lvl="1" indent="-355680">
              <a:lnSpc>
                <a:spcPct val="125000"/>
              </a:lnSpc>
              <a:buClr>
                <a:srgbClr val="000000"/>
              </a:buClr>
              <a:buFont typeface="Arial"/>
              <a:buChar char="○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Open Science, especially FAIR principles</a:t>
            </a:r>
            <a:endParaRPr lang="fr-CH" sz="2000" b="0" strike="noStrike" spc="-1" dirty="0">
              <a:latin typeface="Arial"/>
            </a:endParaRPr>
          </a:p>
          <a:p>
            <a:pPr marL="1371600" lvl="1" indent="-355680">
              <a:lnSpc>
                <a:spcPct val="125000"/>
              </a:lnSpc>
              <a:buClr>
                <a:srgbClr val="000000"/>
              </a:buClr>
              <a:buFont typeface="Arial"/>
              <a:buChar char="○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Data Management Plan (DMP)</a:t>
            </a:r>
            <a:endParaRPr lang="fr-CH" sz="2000" b="0" strike="noStrike" spc="-1" dirty="0">
              <a:latin typeface="Arial"/>
            </a:endParaRPr>
          </a:p>
          <a:p>
            <a:pPr marL="1371600" lvl="1" indent="-355680">
              <a:lnSpc>
                <a:spcPct val="125000"/>
              </a:lnSpc>
              <a:buClr>
                <a:srgbClr val="000000"/>
              </a:buClr>
              <a:buFont typeface="Arial"/>
              <a:buChar char="○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Digital formats for collaborations and reproducibility</a:t>
            </a:r>
            <a:endParaRPr lang="fr-CH" sz="2000" b="0" strike="noStrike" spc="-1" dirty="0">
              <a:latin typeface="Arial"/>
            </a:endParaRPr>
          </a:p>
          <a:p>
            <a:pPr marL="1371600" lvl="1" indent="-355680">
              <a:lnSpc>
                <a:spcPct val="125000"/>
              </a:lnSpc>
              <a:buClr>
                <a:srgbClr val="000000"/>
              </a:buClr>
              <a:buFont typeface="Arial"/>
              <a:buChar char="○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Organize and document datasets</a:t>
            </a:r>
            <a:endParaRPr lang="fr-CH" sz="2000" b="0" strike="noStrike" spc="-1" dirty="0">
              <a:latin typeface="Arial"/>
            </a:endParaRPr>
          </a:p>
          <a:p>
            <a:pPr marL="1371600" lvl="1" indent="-355680">
              <a:lnSpc>
                <a:spcPct val="125000"/>
              </a:lnSpc>
              <a:buClr>
                <a:srgbClr val="000000"/>
              </a:buClr>
              <a:buFont typeface="Arial"/>
              <a:buChar char="○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Naming conventions and metadata standards</a:t>
            </a:r>
            <a:endParaRPr lang="fr-CH" sz="2000" b="0" strike="noStrike" spc="-1" dirty="0">
              <a:latin typeface="Arial"/>
            </a:endParaRPr>
          </a:p>
          <a:p>
            <a:pPr marL="1371600" lvl="1" indent="-355680">
              <a:lnSpc>
                <a:spcPct val="125000"/>
              </a:lnSpc>
              <a:buClr>
                <a:srgbClr val="000000"/>
              </a:buClr>
              <a:buFont typeface="Arial"/>
              <a:buChar char="○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Storage solutions and back-ups</a:t>
            </a:r>
            <a:endParaRPr lang="fr-CH" sz="2000" b="0" strike="noStrike" spc="-1" dirty="0">
              <a:latin typeface="Arial"/>
            </a:endParaRPr>
          </a:p>
          <a:p>
            <a:pPr marL="1371600" lvl="1" indent="-355680">
              <a:lnSpc>
                <a:spcPct val="125000"/>
              </a:lnSpc>
              <a:buClr>
                <a:srgbClr val="000000"/>
              </a:buClr>
              <a:buFont typeface="Arial"/>
              <a:buChar char="○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Data publication</a:t>
            </a:r>
            <a:endParaRPr lang="fr-CH" sz="2000" b="0" strike="noStrike" spc="-1" dirty="0">
              <a:latin typeface="Arial"/>
            </a:endParaRPr>
          </a:p>
          <a:p>
            <a:pPr marL="1371600" lvl="1" indent="-355680">
              <a:lnSpc>
                <a:spcPct val="125000"/>
              </a:lnSpc>
              <a:buClr>
                <a:srgbClr val="000000"/>
              </a:buClr>
              <a:buFont typeface="Arial"/>
              <a:buChar char="○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Legal and ethical issues</a:t>
            </a:r>
            <a:endParaRPr lang="fr-CH" sz="2000" b="0" strike="noStrike" spc="-1" dirty="0">
              <a:latin typeface="Arial"/>
            </a:endParaRPr>
          </a:p>
          <a:p>
            <a:pPr marL="1371600" lvl="1" indent="-355680">
              <a:lnSpc>
                <a:spcPct val="125000"/>
              </a:lnSpc>
              <a:buClr>
                <a:srgbClr val="000000"/>
              </a:buClr>
              <a:buFont typeface="Arial"/>
              <a:buChar char="○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Licensing and reuse of datasets</a:t>
            </a:r>
            <a:endParaRPr lang="fr-CH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00"/>
              </a:spcBef>
              <a:tabLst>
                <a:tab pos="0" algn="l"/>
              </a:tabLst>
            </a:pPr>
            <a:endParaRPr lang="fr-CH" sz="200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282A4F5D-03ED-00B7-622F-20AA63FD4C95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C35EBDB5-569B-467B-A74B-8BA142B32867}"/>
              </a:ext>
            </a:extLst>
          </p:cNvPr>
          <p:cNvSpPr/>
          <p:nvPr/>
        </p:nvSpPr>
        <p:spPr>
          <a:xfrm rot="16200000">
            <a:off x="-1762920" y="3574440"/>
            <a:ext cx="4719600" cy="121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2023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152B2-1D8E-8E88-58C5-7E2A05261CC5}"/>
              </a:ext>
            </a:extLst>
          </p:cNvPr>
          <p:cNvSpPr txBox="1"/>
          <p:nvPr/>
        </p:nvSpPr>
        <p:spPr>
          <a:xfrm>
            <a:off x="8832296" y="5743800"/>
            <a:ext cx="284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dirty="0">
                <a:hlinkClick r:id="rId5"/>
              </a:rPr>
              <a:t>go.epfl.ch/ChE-601</a:t>
            </a:r>
            <a:endParaRPr lang="en-CH" dirty="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C8DE002-89D9-DF7B-B905-8675B9031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321" y="2970540"/>
            <a:ext cx="285750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F0F0F-A3AF-BED9-0A24-302A0EC1C7B8}"/>
              </a:ext>
            </a:extLst>
          </p:cNvPr>
          <p:cNvSpPr txBox="1"/>
          <p:nvPr/>
        </p:nvSpPr>
        <p:spPr>
          <a:xfrm>
            <a:off x="8832296" y="2581310"/>
            <a:ext cx="2825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trike="noStrike" spc="-94" dirty="0">
                <a:solidFill>
                  <a:srgbClr val="413C3A"/>
                </a:solidFill>
                <a:latin typeface="Franklin Gothic Demi Cond"/>
                <a:ea typeface="Libre Franklin"/>
              </a:rPr>
              <a:t>Moodle</a:t>
            </a:r>
            <a:endParaRPr lang="en-CH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1203120" y="19116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>
                <a:solidFill>
                  <a:srgbClr val="413C3A"/>
                </a:solidFill>
                <a:latin typeface="Franklin Gothic Demi Cond"/>
                <a:ea typeface="Roboto Black"/>
              </a:rPr>
              <a:t>Final evaluation</a:t>
            </a:r>
            <a:endParaRPr lang="fr-CH" sz="3800" b="0" strike="noStrike" spc="-1"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t">
            <a:noAutofit/>
          </a:bodyPr>
          <a:lstStyle/>
          <a:p>
            <a:pPr algn="ctr">
              <a:lnSpc>
                <a:spcPct val="100000"/>
              </a:lnSpc>
            </a:pPr>
            <a:fld id="{C215379A-1F23-45CE-939F-A8CF3E57C673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6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206" name="Image 14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5"/>
          <p:cNvSpPr/>
          <p:nvPr/>
        </p:nvSpPr>
        <p:spPr>
          <a:xfrm>
            <a:off x="1312200" y="871262"/>
            <a:ext cx="10195200" cy="58155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Report (max 3 pages)</a:t>
            </a:r>
            <a:endParaRPr lang="fr-CH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2000" b="1" strike="noStrike" spc="-1" dirty="0">
                <a:solidFill>
                  <a:srgbClr val="E30613"/>
                </a:solidFill>
                <a:latin typeface="Arial"/>
                <a:ea typeface="Arial"/>
              </a:rPr>
              <a:t>Analyze the existing data workflow of your research project </a:t>
            </a:r>
            <a:br>
              <a:rPr dirty="0"/>
            </a:br>
            <a:r>
              <a:rPr lang="en-US" sz="2000" b="0" strike="noStrike" spc="-1" dirty="0">
                <a:solidFill>
                  <a:srgbClr val="413C3A"/>
                </a:solidFill>
                <a:latin typeface="Arial"/>
                <a:ea typeface="DejaVu Sans"/>
              </a:rPr>
              <a:t>Describe your current practice (d</a:t>
            </a:r>
            <a:r>
              <a:rPr lang="en-US" sz="2000" b="0" strike="noStrike" spc="-1" dirty="0">
                <a:solidFill>
                  <a:srgbClr val="413C3A"/>
                </a:solidFill>
                <a:latin typeface="Arial"/>
                <a:ea typeface="Arial"/>
              </a:rPr>
              <a:t>ata collection, processing, analysis, storage, sharing, publication, archiving, ...)</a:t>
            </a:r>
            <a:br>
              <a:rPr dirty="0"/>
            </a:br>
            <a:r>
              <a:rPr lang="en-US" sz="2000" b="0" strike="noStrike" spc="-1" dirty="0">
                <a:solidFill>
                  <a:srgbClr val="413C3A"/>
                </a:solidFill>
                <a:latin typeface="Arial"/>
                <a:ea typeface="DejaVu Sans"/>
              </a:rPr>
              <a:t> </a:t>
            </a:r>
            <a:endParaRPr lang="fr-CH" sz="20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2000" b="1" strike="noStrike" spc="-1" dirty="0">
                <a:solidFill>
                  <a:srgbClr val="E30613"/>
                </a:solidFill>
                <a:latin typeface="Arial"/>
                <a:ea typeface="Arial"/>
              </a:rPr>
              <a:t>Propose improvements using principles &amp; tools presented during the course</a:t>
            </a:r>
            <a:br>
              <a:rPr dirty="0"/>
            </a:b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Identify improvements areas and pain points, list and prioritize actions, ...</a:t>
            </a:r>
            <a:endParaRPr lang="fr-CH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Workflow diagram (1 page)</a:t>
            </a:r>
            <a:endParaRPr lang="fr-CH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E30613"/>
              </a:buClr>
              <a:buFont typeface="Wingdings" charset="2"/>
              <a:buChar char=""/>
            </a:pPr>
            <a:r>
              <a:rPr lang="en-US" sz="2000" b="1" strike="noStrike" spc="-1" dirty="0">
                <a:solidFill>
                  <a:srgbClr val="E30613"/>
                </a:solidFill>
                <a:latin typeface="Arial"/>
                <a:ea typeface="Arial"/>
              </a:rPr>
              <a:t>Create a diagram for your improved data workflow</a:t>
            </a:r>
            <a:br>
              <a:rPr dirty="0"/>
            </a:b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Integrate the proposed changes</a:t>
            </a:r>
            <a:endParaRPr lang="fr-CH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CH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Evaluation criteria</a:t>
            </a:r>
            <a:endParaRPr lang="fr-CH" sz="24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Arial"/>
              <a:buAutoNum type="alphaUcPeriod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Consistency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the RDM approach</a:t>
            </a:r>
            <a:endParaRPr lang="fr-CH" sz="20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Arial"/>
              <a:buAutoNum type="alphaUcPeriod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Completeness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the report 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Arial"/>
              <a:buAutoNum type="alphaUcPeriod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Completeness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the data workflow diagram</a:t>
            </a:r>
            <a:endParaRPr lang="fr-CH" sz="20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Arial"/>
              <a:buAutoNum type="alphaUcPeriod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Coherence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of data workflow representation with the report</a:t>
            </a:r>
            <a:endParaRPr lang="fr-CH" sz="20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Arial"/>
              <a:buAutoNum type="alphaUcPeriod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Compliance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with instructions (deadline, length, diagram attached)</a:t>
            </a:r>
            <a:endParaRPr lang="fr-CH" sz="2000" b="0" strike="noStrike" spc="-1" dirty="0">
              <a:latin typeface="Arial"/>
            </a:endParaRPr>
          </a:p>
        </p:txBody>
      </p:sp>
      <p:sp>
        <p:nvSpPr>
          <p:cNvPr id="208" name="Rectangle 1"/>
          <p:cNvSpPr/>
          <p:nvPr/>
        </p:nvSpPr>
        <p:spPr>
          <a:xfrm>
            <a:off x="1261080" y="827042"/>
            <a:ext cx="10195200" cy="3691440"/>
          </a:xfrm>
          <a:prstGeom prst="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BEAE63C5-1A1A-8BB6-2638-32EE91C46415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0A9AA086-4523-4D88-8883-EA8003ECBE76}"/>
              </a:ext>
            </a:extLst>
          </p:cNvPr>
          <p:cNvSpPr/>
          <p:nvPr/>
        </p:nvSpPr>
        <p:spPr>
          <a:xfrm rot="16200000">
            <a:off x="-1762920" y="3574440"/>
            <a:ext cx="4719600" cy="121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2023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3"/>
          <p:cNvSpPr/>
          <p:nvPr/>
        </p:nvSpPr>
        <p:spPr>
          <a:xfrm>
            <a:off x="1206000" y="174600"/>
            <a:ext cx="944964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800" b="1" strike="noStrike" spc="-94">
                <a:solidFill>
                  <a:srgbClr val="413C3A"/>
                </a:solidFill>
                <a:latin typeface="Franklin Gothic Demi Cond"/>
                <a:ea typeface="Roboto Black"/>
              </a:rPr>
              <a:t>About this training material</a:t>
            </a:r>
            <a:endParaRPr lang="fr-CH" sz="3800" b="0" strike="noStrike" spc="-1">
              <a:latin typeface="Arial"/>
            </a:endParaRPr>
          </a:p>
        </p:txBody>
      </p:sp>
      <p:sp>
        <p:nvSpPr>
          <p:cNvPr id="211" name="CustomShape 4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 anchor="t">
            <a:noAutofit/>
          </a:bodyPr>
          <a:lstStyle/>
          <a:p>
            <a:pPr algn="ctr">
              <a:lnSpc>
                <a:spcPct val="100000"/>
              </a:lnSpc>
            </a:pPr>
            <a:fld id="{EF53BBE9-77A4-40E5-92E7-A68ED64CE43A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7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212" name="Image 14"/>
          <p:cNvPicPr/>
          <p:nvPr/>
        </p:nvPicPr>
        <p:blipFill>
          <a:blip r:embed="rId2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213" name="CustomShape 5"/>
          <p:cNvSpPr/>
          <p:nvPr/>
        </p:nvSpPr>
        <p:spPr>
          <a:xfrm>
            <a:off x="2040120" y="2201040"/>
            <a:ext cx="8111520" cy="188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413C3A"/>
                </a:solidFill>
                <a:latin typeface="Arial"/>
                <a:ea typeface="Arial"/>
              </a:rPr>
              <a:t>This work is licensed under a </a:t>
            </a:r>
            <a:r>
              <a:rPr lang="en-US" sz="2400" b="0" u="sng" strike="noStrike" spc="-1">
                <a:solidFill>
                  <a:srgbClr val="413C3A"/>
                </a:solidFill>
                <a:uFillTx/>
                <a:latin typeface="Arial"/>
                <a:ea typeface="Arial"/>
                <a:hlinkClick r:id="rId3"/>
              </a:rPr>
              <a:t>Creative Commons Attribution-NonCommercial 4.0 International License</a:t>
            </a:r>
            <a:endParaRPr lang="fr-CH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CH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1" strike="noStrike" spc="-1">
                <a:solidFill>
                  <a:srgbClr val="413C3A"/>
                </a:solidFill>
                <a:latin typeface="Arial"/>
                <a:ea typeface="Arial"/>
              </a:rPr>
              <a:t>CC-BY-NC</a:t>
            </a:r>
            <a:endParaRPr lang="fr-CH" sz="2800" b="0" strike="noStrike" spc="-1">
              <a:latin typeface="Arial"/>
            </a:endParaRPr>
          </a:p>
        </p:txBody>
      </p:sp>
      <p:pic>
        <p:nvPicPr>
          <p:cNvPr id="214" name="Image 38"/>
          <p:cNvPicPr/>
          <p:nvPr/>
        </p:nvPicPr>
        <p:blipFill>
          <a:blip r:embed="rId4"/>
          <a:srcRect l="3839"/>
          <a:stretch/>
        </p:blipFill>
        <p:spPr>
          <a:xfrm>
            <a:off x="4519080" y="1274400"/>
            <a:ext cx="3153600" cy="920160"/>
          </a:xfrm>
          <a:prstGeom prst="rect">
            <a:avLst/>
          </a:prstGeom>
          <a:ln w="0">
            <a:noFill/>
          </a:ln>
        </p:spPr>
      </p:pic>
      <p:sp>
        <p:nvSpPr>
          <p:cNvPr id="215" name="CustomShape 6"/>
          <p:cNvSpPr/>
          <p:nvPr/>
        </p:nvSpPr>
        <p:spPr>
          <a:xfrm>
            <a:off x="1530720" y="4107727"/>
            <a:ext cx="9449640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E30613"/>
                </a:solidFill>
                <a:latin typeface="Arial"/>
                <a:ea typeface="Arial"/>
              </a:rPr>
              <a:t>Acknowledgements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413C3A"/>
                </a:solidFill>
                <a:latin typeface="Arial"/>
                <a:ea typeface="Arial"/>
              </a:rPr>
              <a:t>This course includes content adapted from previous EPFL continuing education workshops, with contributions by Eliane Blumer, Alain Borel, Simon Leonard Dürr, Kevin </a:t>
            </a:r>
            <a:r>
              <a:rPr lang="en-US" b="0" strike="noStrike" spc="-1" dirty="0" err="1">
                <a:solidFill>
                  <a:srgbClr val="413C3A"/>
                </a:solidFill>
                <a:latin typeface="Arial"/>
                <a:ea typeface="Arial"/>
              </a:rPr>
              <a:t>Jablonka</a:t>
            </a:r>
            <a:r>
              <a:rPr lang="en-US" b="0" strike="noStrike" spc="-1" dirty="0">
                <a:solidFill>
                  <a:srgbClr val="413C3A"/>
                </a:solidFill>
                <a:latin typeface="Arial"/>
                <a:ea typeface="Arial"/>
              </a:rPr>
              <a:t>, Antoine Masson, Luc </a:t>
            </a:r>
            <a:r>
              <a:rPr lang="en-US" b="0" strike="noStrike" spc="-1" dirty="0" err="1">
                <a:solidFill>
                  <a:srgbClr val="413C3A"/>
                </a:solidFill>
                <a:latin typeface="Arial"/>
                <a:ea typeface="Arial"/>
              </a:rPr>
              <a:t>Patiny</a:t>
            </a:r>
            <a:r>
              <a:rPr lang="en-US" b="0" strike="noStrike" spc="-1" dirty="0">
                <a:solidFill>
                  <a:srgbClr val="413C3A"/>
                </a:solidFill>
                <a:latin typeface="Arial"/>
                <a:ea typeface="Arial"/>
              </a:rPr>
              <a:t>, Jessica Pidoux, Mathilde Panes, Sitthida Samath and Francesco Varrato.</a:t>
            </a:r>
            <a:endParaRPr lang="fr-CH" b="0" strike="noStrike" spc="-1" dirty="0">
              <a:latin typeface="Arial"/>
            </a:endParaRPr>
          </a:p>
        </p:txBody>
      </p:sp>
      <p:sp>
        <p:nvSpPr>
          <p:cNvPr id="216" name="CustomShape 6"/>
          <p:cNvSpPr/>
          <p:nvPr/>
        </p:nvSpPr>
        <p:spPr>
          <a:xfrm>
            <a:off x="1530720" y="5894640"/>
            <a:ext cx="94496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E30613"/>
                </a:solidFill>
                <a:latin typeface="Arial"/>
                <a:ea typeface="Arial"/>
              </a:rPr>
              <a:t>Course material </a:t>
            </a:r>
            <a:endParaRPr lang="fr-CH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413C3A"/>
                </a:solidFill>
                <a:latin typeface="Arial"/>
                <a:ea typeface="Arial"/>
              </a:rPr>
              <a:t>Available on Moodle : </a:t>
            </a:r>
            <a:r>
              <a:rPr lang="en-US" sz="1800" b="0" u="sng" strike="noStrike" spc="-1" dirty="0">
                <a:solidFill>
                  <a:srgbClr val="413C3A"/>
                </a:solidFill>
                <a:uFillTx/>
                <a:latin typeface="Arial"/>
                <a:ea typeface="Arial"/>
                <a:hlinkClick r:id="rId5"/>
              </a:rPr>
              <a:t>go.epfl.ch/ChE-601</a:t>
            </a:r>
            <a:r>
              <a:rPr lang="en-US" sz="1800" b="0" strike="noStrike" spc="-1" dirty="0">
                <a:solidFill>
                  <a:srgbClr val="413C3A"/>
                </a:solidFill>
                <a:latin typeface="Arial"/>
                <a:ea typeface="Arial"/>
              </a:rPr>
              <a:t> </a:t>
            </a:r>
            <a:endParaRPr lang="fr-CH" sz="1800" b="0" strike="noStrike" spc="-1" dirty="0">
              <a:latin typeface="Arial"/>
            </a:endParaRPr>
          </a:p>
        </p:txBody>
      </p:sp>
      <p:sp>
        <p:nvSpPr>
          <p:cNvPr id="2" name="CustomShape 4">
            <a:extLst>
              <a:ext uri="{FF2B5EF4-FFF2-40B4-BE49-F238E27FC236}">
                <a16:creationId xmlns:a16="http://schemas.microsoft.com/office/drawing/2014/main" id="{E089CE70-5ECB-89DF-5D36-9424CE0E24A4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sp>
        <p:nvSpPr>
          <p:cNvPr id="11" name="CustomShape 5">
            <a:extLst>
              <a:ext uri="{FF2B5EF4-FFF2-40B4-BE49-F238E27FC236}">
                <a16:creationId xmlns:a16="http://schemas.microsoft.com/office/drawing/2014/main" id="{28E706FB-56C2-45B4-8241-CEBF815A613B}"/>
              </a:ext>
            </a:extLst>
          </p:cNvPr>
          <p:cNvSpPr/>
          <p:nvPr/>
        </p:nvSpPr>
        <p:spPr>
          <a:xfrm rot="16200000">
            <a:off x="-1762920" y="3574440"/>
            <a:ext cx="4719600" cy="121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2023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206000" y="174600"/>
            <a:ext cx="1049220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800" b="1" strike="noStrike" spc="-1">
                <a:solidFill>
                  <a:srgbClr val="413C3A"/>
                </a:solidFill>
                <a:latin typeface="Franklin Gothic Demi Cond"/>
                <a:ea typeface="Roboto Black"/>
              </a:rPr>
              <a:t>RDM is the new normal: don’t get left behind</a:t>
            </a:r>
            <a:endParaRPr lang="fr-CH" sz="380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EBD9FEFE-94BF-422E-9C36-94FC602FE852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8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89" name="Image 14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10"/>
          <p:cNvPicPr/>
          <p:nvPr/>
        </p:nvPicPr>
        <p:blipFill>
          <a:blip r:embed="rId4"/>
          <a:stretch/>
        </p:blipFill>
        <p:spPr>
          <a:xfrm>
            <a:off x="1804680" y="932760"/>
            <a:ext cx="3220200" cy="2738520"/>
          </a:xfrm>
          <a:prstGeom prst="rect">
            <a:avLst/>
          </a:prstGeom>
          <a:ln w="0">
            <a:noFill/>
          </a:ln>
        </p:spPr>
      </p:pic>
      <p:pic>
        <p:nvPicPr>
          <p:cNvPr id="91" name="Picture 12"/>
          <p:cNvPicPr/>
          <p:nvPr/>
        </p:nvPicPr>
        <p:blipFill>
          <a:blip r:embed="rId5"/>
          <a:stretch/>
        </p:blipFill>
        <p:spPr>
          <a:xfrm>
            <a:off x="3733200" y="2331720"/>
            <a:ext cx="3652920" cy="242748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9"/>
          <p:cNvPicPr/>
          <p:nvPr/>
        </p:nvPicPr>
        <p:blipFill>
          <a:blip r:embed="rId6"/>
          <a:stretch/>
        </p:blipFill>
        <p:spPr>
          <a:xfrm>
            <a:off x="5029560" y="3981600"/>
            <a:ext cx="3660840" cy="2439000"/>
          </a:xfrm>
          <a:prstGeom prst="rect">
            <a:avLst/>
          </a:prstGeom>
          <a:ln w="0">
            <a:noFill/>
          </a:ln>
        </p:spPr>
      </p:pic>
      <p:sp>
        <p:nvSpPr>
          <p:cNvPr id="93" name="CustomShape 3"/>
          <p:cNvSpPr/>
          <p:nvPr/>
        </p:nvSpPr>
        <p:spPr>
          <a:xfrm>
            <a:off x="5173560" y="1623600"/>
            <a:ext cx="39078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2000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94" name="CustomShape 4"/>
          <p:cNvSpPr/>
          <p:nvPr/>
        </p:nvSpPr>
        <p:spPr>
          <a:xfrm>
            <a:off x="9113760" y="1423440"/>
            <a:ext cx="2366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E30613"/>
                </a:solidFill>
                <a:latin typeface="Arial"/>
                <a:ea typeface="Arial"/>
              </a:rPr>
              <a:t>DIGITAL LIBRARY</a:t>
            </a:r>
            <a:endParaRPr lang="fr-CH" sz="2000" b="0" strike="noStrike" spc="-1" dirty="0">
              <a:latin typeface="Arial"/>
            </a:endParaRPr>
          </a:p>
        </p:txBody>
      </p:sp>
      <p:sp>
        <p:nvSpPr>
          <p:cNvPr id="95" name="CustomShape 5"/>
          <p:cNvSpPr/>
          <p:nvPr/>
        </p:nvSpPr>
        <p:spPr>
          <a:xfrm>
            <a:off x="7549920" y="3114360"/>
            <a:ext cx="7174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2000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96" name="CustomShape 6"/>
          <p:cNvSpPr/>
          <p:nvPr/>
        </p:nvSpPr>
        <p:spPr>
          <a:xfrm>
            <a:off x="8286120" y="2914560"/>
            <a:ext cx="32079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E30613"/>
                </a:solidFill>
                <a:latin typeface="Arial"/>
                <a:ea typeface="Arial"/>
              </a:rPr>
              <a:t>RECORD MANAGEMENT</a:t>
            </a:r>
            <a:endParaRPr lang="fr-CH" sz="2000" b="0" strike="noStrike" spc="-1">
              <a:latin typeface="Arial"/>
            </a:endParaRPr>
          </a:p>
        </p:txBody>
      </p:sp>
      <p:sp>
        <p:nvSpPr>
          <p:cNvPr id="97" name="CustomShape 7"/>
          <p:cNvSpPr/>
          <p:nvPr/>
        </p:nvSpPr>
        <p:spPr>
          <a:xfrm>
            <a:off x="8841600" y="4563720"/>
            <a:ext cx="19648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E2000E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CH"/>
          </a:p>
        </p:txBody>
      </p:sp>
      <p:sp>
        <p:nvSpPr>
          <p:cNvPr id="98" name="CustomShape 8"/>
          <p:cNvSpPr/>
          <p:nvPr/>
        </p:nvSpPr>
        <p:spPr>
          <a:xfrm>
            <a:off x="10815480" y="4363920"/>
            <a:ext cx="6886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E30613"/>
                </a:solidFill>
                <a:latin typeface="Arial"/>
                <a:ea typeface="Arial"/>
              </a:rPr>
              <a:t>ELN</a:t>
            </a:r>
            <a:endParaRPr lang="fr-CH" sz="2000" b="0" strike="noStrike" spc="-1">
              <a:latin typeface="Arial"/>
            </a:endParaRPr>
          </a:p>
        </p:txBody>
      </p:sp>
      <p:sp>
        <p:nvSpPr>
          <p:cNvPr id="99" name="CustomShape 9"/>
          <p:cNvSpPr/>
          <p:nvPr/>
        </p:nvSpPr>
        <p:spPr>
          <a:xfrm>
            <a:off x="907920" y="6060240"/>
            <a:ext cx="609264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5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Images: </a:t>
            </a:r>
            <a:br/>
            <a:r>
              <a:rPr lang="en-US" sz="105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en-US" sz="1050" b="0" u="sng" strike="noStrike" spc="-1">
                <a:solidFill>
                  <a:srgbClr val="413C3A"/>
                </a:solidFill>
                <a:uFillTx/>
                <a:latin typeface="Arial"/>
                <a:ea typeface="DejaVu Sans"/>
                <a:hlinkClick r:id="rId7"/>
              </a:rPr>
              <a:t>commons.wikimedia.org/wiki/File:Lab_Notebook.jpg</a:t>
            </a: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fr-CH" sz="105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en-US" sz="1050" b="0" u="sng" strike="noStrike" spc="-1">
                <a:solidFill>
                  <a:srgbClr val="413C3A"/>
                </a:solidFill>
                <a:uFillTx/>
                <a:latin typeface="Arial"/>
                <a:ea typeface="DejaVu Sans"/>
                <a:hlinkClick r:id="rId8"/>
              </a:rPr>
              <a:t>commons.wikimedia.org/wiki/File:Library_Book_Texture.jpg</a:t>
            </a: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fr-CH" sz="105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en-US" sz="1050" b="0" u="sng" strike="noStrike" spc="-1">
                <a:solidFill>
                  <a:srgbClr val="413C3A"/>
                </a:solidFill>
                <a:uFillTx/>
                <a:latin typeface="Arial"/>
                <a:ea typeface="DejaVu Sans"/>
                <a:hlinkClick r:id="rId9"/>
              </a:rPr>
              <a:t>commons.wikimedia.org/wiki/File:Meubles_fiches_Institut_de_France.JPG</a:t>
            </a: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fr-CH" sz="1050" b="0" strike="noStrike" spc="-1">
              <a:latin typeface="Arial"/>
            </a:endParaRPr>
          </a:p>
        </p:txBody>
      </p:sp>
      <p:sp>
        <p:nvSpPr>
          <p:cNvPr id="17" name="CustomShape 5">
            <a:extLst>
              <a:ext uri="{FF2B5EF4-FFF2-40B4-BE49-F238E27FC236}">
                <a16:creationId xmlns:a16="http://schemas.microsoft.com/office/drawing/2014/main" id="{6B0D6468-9FB5-48B8-BDC5-DF9661CF8247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4" name="CustomShape 4">
            <a:extLst>
              <a:ext uri="{FF2B5EF4-FFF2-40B4-BE49-F238E27FC236}">
                <a16:creationId xmlns:a16="http://schemas.microsoft.com/office/drawing/2014/main" id="{0B56C371-1EC4-6AB7-DEFB-85B2805825B6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206000" y="174600"/>
            <a:ext cx="10492200" cy="85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0" rIns="72000" bIns="46800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800" b="1" strike="noStrike" spc="-1" dirty="0">
                <a:solidFill>
                  <a:srgbClr val="413C3A"/>
                </a:solidFill>
                <a:latin typeface="Franklin Gothic Demi Cond"/>
                <a:ea typeface="Roboto Black"/>
              </a:rPr>
              <a:t>Acronyms and where to find them</a:t>
            </a:r>
            <a:endParaRPr lang="fr-CH" sz="3800" b="0" strike="noStrike" spc="-1" dirty="0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11508120" y="260280"/>
            <a:ext cx="678960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0" rIns="9000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fld id="{EBD9FEFE-94BF-422E-9C36-94FC602FE852}" type="slidenum">
              <a:rPr lang="en-US" sz="950" b="1" strike="noStrike" spc="-1">
                <a:solidFill>
                  <a:srgbClr val="413C3A"/>
                </a:solidFill>
                <a:latin typeface="Franklin Gothic Demi Cond"/>
                <a:ea typeface="Arial"/>
              </a:rPr>
              <a:t>9</a:t>
            </a:fld>
            <a:endParaRPr lang="fr-CH" sz="950" b="0" strike="noStrike" spc="-1">
              <a:latin typeface="Arial"/>
            </a:endParaRPr>
          </a:p>
        </p:txBody>
      </p:sp>
      <p:pic>
        <p:nvPicPr>
          <p:cNvPr id="89" name="Image 14"/>
          <p:cNvPicPr/>
          <p:nvPr/>
        </p:nvPicPr>
        <p:blipFill>
          <a:blip r:embed="rId3"/>
          <a:stretch/>
        </p:blipFill>
        <p:spPr>
          <a:xfrm>
            <a:off x="10860120" y="6545880"/>
            <a:ext cx="1192320" cy="249840"/>
          </a:xfrm>
          <a:prstGeom prst="rect">
            <a:avLst/>
          </a:prstGeom>
          <a:ln w="0">
            <a:noFill/>
          </a:ln>
        </p:spPr>
      </p:pic>
      <p:sp>
        <p:nvSpPr>
          <p:cNvPr id="17" name="CustomShape 5">
            <a:extLst>
              <a:ext uri="{FF2B5EF4-FFF2-40B4-BE49-F238E27FC236}">
                <a16:creationId xmlns:a16="http://schemas.microsoft.com/office/drawing/2014/main" id="{6B0D6468-9FB5-48B8-BDC5-DF9661CF8247}"/>
              </a:ext>
            </a:extLst>
          </p:cNvPr>
          <p:cNvSpPr/>
          <p:nvPr/>
        </p:nvSpPr>
        <p:spPr>
          <a:xfrm rot="16200000">
            <a:off x="-1762920" y="3573720"/>
            <a:ext cx="4720320" cy="12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50" b="0" strike="noStrike" spc="-1" dirty="0">
                <a:solidFill>
                  <a:srgbClr val="E30613"/>
                </a:solidFill>
                <a:latin typeface="Arial"/>
                <a:ea typeface="Arial"/>
              </a:rPr>
              <a:t>EDCH 2024 / Hands-on with Research Data Management in Chemistry</a:t>
            </a:r>
            <a:endParaRPr lang="fr-CH" sz="950" b="0" strike="noStrike" spc="-1" dirty="0">
              <a:latin typeface="Arial"/>
            </a:endParaRPr>
          </a:p>
        </p:txBody>
      </p:sp>
      <p:sp>
        <p:nvSpPr>
          <p:cNvPr id="4" name="CustomShape 4">
            <a:extLst>
              <a:ext uri="{FF2B5EF4-FFF2-40B4-BE49-F238E27FC236}">
                <a16:creationId xmlns:a16="http://schemas.microsoft.com/office/drawing/2014/main" id="{0B56C371-1EC4-6AB7-DEFB-85B2805825B6}"/>
              </a:ext>
            </a:extLst>
          </p:cNvPr>
          <p:cNvSpPr/>
          <p:nvPr/>
        </p:nvSpPr>
        <p:spPr>
          <a:xfrm rot="16200000">
            <a:off x="9484920" y="2503080"/>
            <a:ext cx="4720320" cy="6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lvl="0" algn="r">
              <a:defRPr/>
            </a:pPr>
            <a:r>
              <a:rPr lang="en-US" sz="950" spc="-1" dirty="0">
                <a:solidFill>
                  <a:srgbClr val="413C3A"/>
                </a:solidFill>
                <a:ea typeface="Arial"/>
              </a:rPr>
              <a:t>Alain </a:t>
            </a:r>
            <a:r>
              <a:rPr lang="en-US" sz="950" spc="-1" dirty="0" err="1">
                <a:solidFill>
                  <a:srgbClr val="413C3A"/>
                </a:solidFill>
                <a:ea typeface="Arial"/>
              </a:rPr>
              <a:t>Borel</a:t>
            </a:r>
            <a:r>
              <a:rPr lang="en-US" sz="950" spc="-1" dirty="0">
                <a:solidFill>
                  <a:srgbClr val="413C3A"/>
                </a:solidFill>
                <a:ea typeface="Arial"/>
              </a:rPr>
              <a:t>, Francesco Varrato</a:t>
            </a:r>
            <a:endParaRPr lang="fr-CH" sz="950" spc="-1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987079-0511-49FC-B178-CADC0CA4D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981174"/>
              </p:ext>
            </p:extLst>
          </p:nvPr>
        </p:nvGraphicFramePr>
        <p:xfrm>
          <a:off x="1295289" y="641552"/>
          <a:ext cx="4366661" cy="617741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82957">
                  <a:extLst>
                    <a:ext uri="{9D8B030D-6E8A-4147-A177-3AD203B41FA5}">
                      <a16:colId xmlns:a16="http://schemas.microsoft.com/office/drawing/2014/main" val="383772101"/>
                    </a:ext>
                  </a:extLst>
                </a:gridCol>
                <a:gridCol w="706816">
                  <a:extLst>
                    <a:ext uri="{9D8B030D-6E8A-4147-A177-3AD203B41FA5}">
                      <a16:colId xmlns:a16="http://schemas.microsoft.com/office/drawing/2014/main" val="1581391839"/>
                    </a:ext>
                  </a:extLst>
                </a:gridCol>
                <a:gridCol w="3276888">
                  <a:extLst>
                    <a:ext uri="{9D8B030D-6E8A-4147-A177-3AD203B41FA5}">
                      <a16:colId xmlns:a16="http://schemas.microsoft.com/office/drawing/2014/main" val="677724761"/>
                    </a:ext>
                  </a:extLst>
                </a:gridCol>
              </a:tblGrid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A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ACS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American Chemical Society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781888864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API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Application Programming Interface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188647662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C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CC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Creative Commons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534000102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CYD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Cyber Defence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936323331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D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DCC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Digital Curation Centre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2059398453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DDI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Data Documentation Initiative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52539128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DLCM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Digital Lifecycle Management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641260115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DMP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Data Management Plan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1471035661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DOI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Digital Object Identifier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2847566933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DP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Data Protection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2812587014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E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ELN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Electronic Lab Notebook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1369300179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EOSC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European Open Science Cloud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4023378047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ERC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European Research Council (Funding agency)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547223486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F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FADP 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Federal Act on Data Protection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4171429407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FAIR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Findable, Accessible, Interoperable, and Reusable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956738094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G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GDPR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General Data Protection Regulation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4278166037"/>
                  </a:ext>
                </a:extLst>
              </a:tr>
              <a:tr h="509065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GIT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Global Information Tracker (when it works properly); or </a:t>
                      </a:r>
                      <a:br>
                        <a:rPr lang="en-US" sz="900">
                          <a:effectLst/>
                        </a:rPr>
                      </a:br>
                      <a:r>
                        <a:rPr lang="en-US" sz="900">
                          <a:effectLst/>
                        </a:rPr>
                        <a:t>Goddamn Idiotic Truckload of sh*t (when it doesn't work properly)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1316482313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H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HRA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Human Research Act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84861032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I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IPR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Intellectual Property Rights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4095413184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ISO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International Standard Organization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225424600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IT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Information Technologies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768308689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L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LIMS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Laboratory Information Management System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55854832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N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NAS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Network Attached Storage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2503718668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NCCR 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National Centres of Competence in Research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92411446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O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OA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Open Access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168274366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OECD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Organization for Economic Co-operation and Development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1034780857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ORCID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Open Researcher and Contributor ID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100852887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ORD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Open Research Data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86730077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P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PID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Persistent Identifier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674388653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PPDP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Privacy Preserving Data Publishing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2030149313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R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RDA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Research Data Alliance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408105836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RDM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Research Data Management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2110425166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S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SDMS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Scientific Data Management System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1471299842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SNSF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Swiss National Science Foundation (Funding agency)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4068905873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U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URL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Uniform Resource Locator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2274639426"/>
                  </a:ext>
                </a:extLst>
              </a:tr>
              <a:tr h="161693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URN</a:t>
                      </a:r>
                      <a:endParaRPr lang="en-US" sz="9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Universal Resource Name</a:t>
                      </a:r>
                      <a:endParaRPr lang="en-US" sz="900" dirty="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3096" marR="33096" marT="0" marB="0"/>
                </a:tc>
                <a:extLst>
                  <a:ext uri="{0D108BD9-81ED-4DB2-BD59-A6C34878D82A}">
                    <a16:rowId xmlns:a16="http://schemas.microsoft.com/office/drawing/2014/main" val="370024606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C678E2-E2BB-4B1D-87AA-A6CC16E47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887348"/>
              </p:ext>
            </p:extLst>
          </p:nvPr>
        </p:nvGraphicFramePr>
        <p:xfrm>
          <a:off x="6400264" y="1450900"/>
          <a:ext cx="4366662" cy="2183381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382958">
                  <a:extLst>
                    <a:ext uri="{9D8B030D-6E8A-4147-A177-3AD203B41FA5}">
                      <a16:colId xmlns:a16="http://schemas.microsoft.com/office/drawing/2014/main" val="3700124402"/>
                    </a:ext>
                  </a:extLst>
                </a:gridCol>
                <a:gridCol w="706817">
                  <a:extLst>
                    <a:ext uri="{9D8B030D-6E8A-4147-A177-3AD203B41FA5}">
                      <a16:colId xmlns:a16="http://schemas.microsoft.com/office/drawing/2014/main" val="2639840833"/>
                    </a:ext>
                  </a:extLst>
                </a:gridCol>
                <a:gridCol w="3276887">
                  <a:extLst>
                    <a:ext uri="{9D8B030D-6E8A-4147-A177-3AD203B41FA5}">
                      <a16:colId xmlns:a16="http://schemas.microsoft.com/office/drawing/2014/main" val="3850093992"/>
                    </a:ext>
                  </a:extLst>
                </a:gridCol>
              </a:tblGrid>
              <a:tr h="1718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A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AREC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Animal Research Ethics Committee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339184351"/>
                  </a:ext>
                </a:extLst>
              </a:tr>
              <a:tr h="1718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D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DPO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Data Protection Officer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844536193"/>
                  </a:ext>
                </a:extLst>
              </a:tr>
              <a:tr h="3184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DSI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(former VPSI) Information Systems Management Department (Domaine des Systèmes d’Information)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371244922"/>
                  </a:ext>
                </a:extLst>
              </a:tr>
              <a:tr h="1718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H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HREC 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Human Research Ethics Committee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194070368"/>
                  </a:ext>
                </a:extLst>
              </a:tr>
              <a:tr h="1718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O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OSSC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Open Science Strategic Committee 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2604187554"/>
                  </a:ext>
                </a:extLst>
              </a:tr>
              <a:tr h="1718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R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REO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Research Office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513215758"/>
                  </a:ext>
                </a:extLst>
              </a:tr>
              <a:tr h="1718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S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SDSC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Swiss Data Science Center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3352685939"/>
                  </a:ext>
                </a:extLst>
              </a:tr>
              <a:tr h="1718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SCITAS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Scientific IT and Application Support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757485475"/>
                  </a:ext>
                </a:extLst>
              </a:tr>
              <a:tr h="3184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SISB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(i.e. Library) Scientific information and libraries (Information scientifique et bibliothèques)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4285337099"/>
                  </a:ext>
                </a:extLst>
              </a:tr>
              <a:tr h="1718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>
                          <a:effectLst/>
                        </a:rPr>
                        <a:t>T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TTO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Technology Transfer Office</a:t>
                      </a:r>
                      <a:endParaRPr lang="en-US" sz="80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2143996937"/>
                  </a:ext>
                </a:extLst>
              </a:tr>
              <a:tr h="1718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71" marR="35171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Suisse Int'l Light" panose="020B0304000000000000" pitchFamily="34" charset="-78"/>
                        <a:ea typeface="Calibri" panose="020F0502020204030204" pitchFamily="34" charset="0"/>
                        <a:cs typeface="Suisse Int'l Light" panose="020B0304000000000000" pitchFamily="34" charset="-78"/>
                      </a:endParaRPr>
                    </a:p>
                  </a:txBody>
                  <a:tcPr marL="35171" marR="35171" marT="0" marB="0"/>
                </a:tc>
                <a:extLst>
                  <a:ext uri="{0D108BD9-81ED-4DB2-BD59-A6C34878D82A}">
                    <a16:rowId xmlns:a16="http://schemas.microsoft.com/office/drawing/2014/main" val="4224835196"/>
                  </a:ext>
                </a:extLst>
              </a:tr>
            </a:tbl>
          </a:graphicData>
        </a:graphic>
      </p:graphicFrame>
      <p:sp>
        <p:nvSpPr>
          <p:cNvPr id="21" name="Rectangle 4">
            <a:extLst>
              <a:ext uri="{FF2B5EF4-FFF2-40B4-BE49-F238E27FC236}">
                <a16:creationId xmlns:a16="http://schemas.microsoft.com/office/drawing/2014/main" id="{388FD09B-735B-439A-B318-11486550BF50}"/>
              </a:ext>
            </a:extLst>
          </p:cNvPr>
          <p:cNvSpPr/>
          <p:nvPr/>
        </p:nvSpPr>
        <p:spPr>
          <a:xfrm>
            <a:off x="6400264" y="4140332"/>
            <a:ext cx="4366662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fr-FR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on Moodle</a:t>
            </a:r>
            <a:br>
              <a:rPr lang="fr-FR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</a:br>
            <a:r>
              <a:rPr lang="en-CH" sz="2000" dirty="0">
                <a:hlinkClick r:id="rId4"/>
              </a:rPr>
              <a:t>go.epfl.ch/ChE-601</a:t>
            </a:r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1802028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413C3A"/>
      </a:hlink>
      <a:folHlink>
        <a:srgbClr val="413C3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413C3A"/>
      </a:hlink>
      <a:folHlink>
        <a:srgbClr val="413C3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Personnalisé 22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413C3A"/>
      </a:hlink>
      <a:folHlink>
        <a:srgbClr val="413C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413C3A"/>
      </a:hlink>
      <a:folHlink>
        <a:srgbClr val="413C3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</TotalTime>
  <Words>3535</Words>
  <Application>Microsoft Office PowerPoint</Application>
  <PresentationFormat>Widescreen</PresentationFormat>
  <Paragraphs>526</Paragraphs>
  <Slides>30</Slides>
  <Notes>21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Calibri</vt:lpstr>
      <vt:lpstr>DejaVu Sans</vt:lpstr>
      <vt:lpstr>Franklin Gothic Demi Cond</vt:lpstr>
      <vt:lpstr>Libre Franklin</vt:lpstr>
      <vt:lpstr>Noto Sans Symbols</vt:lpstr>
      <vt:lpstr>Roboto</vt:lpstr>
      <vt:lpstr>StarSymbol</vt:lpstr>
      <vt:lpstr>Suisse Int'l Light</vt:lpstr>
      <vt:lpstr>Symbol</vt:lpstr>
      <vt:lpstr>Times New Roman</vt:lpstr>
      <vt:lpstr>Wingdings</vt:lpstr>
      <vt:lpstr>Office Theme</vt:lpstr>
      <vt:lpstr>Office Theme</vt:lpstr>
      <vt:lpstr>1_Thème Office</vt:lpstr>
      <vt:lpstr>PowerPoint Presentation</vt:lpstr>
      <vt:lpstr>PowerPoint Presentation</vt:lpstr>
      <vt:lpstr>Us</vt:lpstr>
      <vt:lpstr>PowerPoint Presentation</vt:lpstr>
      <vt:lpstr>Main goals and topics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RDM?</vt:lpstr>
      <vt:lpstr>RDM: addressing risks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Discussion: Issues &amp; Services [10’]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Marselli Béatrice</dc:creator>
  <dc:description/>
  <cp:lastModifiedBy>Francesco Varrato</cp:lastModifiedBy>
  <cp:revision>1131</cp:revision>
  <dcterms:created xsi:type="dcterms:W3CDTF">2018-11-09T06:29:29Z</dcterms:created>
  <dcterms:modified xsi:type="dcterms:W3CDTF">2024-02-21T06:58:16Z</dcterms:modified>
  <dc:language>fr-CH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DocSecurity">
    <vt:i4>0</vt:i4>
  </property>
  <property fmtid="{D5CDD505-2E9C-101B-9397-08002B2CF9AE}" pid="4" name="HiddenSlides">
    <vt:i4>10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54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123</vt:i4>
  </property>
</Properties>
</file>