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comment2.xml" ContentType="application/vnd.openxmlformats-officedocument.presentationml.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4" r:id="rId6"/>
  </p:sldMasterIdLst>
  <p:notesMasterIdLst>
    <p:notesMasterId r:id="rId77"/>
  </p:notesMasterIdLst>
  <p:sldIdLst>
    <p:sldId id="423" r:id="rId7"/>
    <p:sldId id="256" r:id="rId8"/>
    <p:sldId id="257" r:id="rId9"/>
    <p:sldId id="1113" r:id="rId10"/>
    <p:sldId id="258" r:id="rId11"/>
    <p:sldId id="259" r:id="rId12"/>
    <p:sldId id="261" r:id="rId13"/>
    <p:sldId id="263" r:id="rId14"/>
    <p:sldId id="266" r:id="rId15"/>
    <p:sldId id="265" r:id="rId16"/>
    <p:sldId id="264" r:id="rId17"/>
    <p:sldId id="267" r:id="rId18"/>
    <p:sldId id="312" r:id="rId19"/>
    <p:sldId id="311" r:id="rId20"/>
    <p:sldId id="424" r:id="rId21"/>
    <p:sldId id="269" r:id="rId22"/>
    <p:sldId id="268" r:id="rId23"/>
    <p:sldId id="270" r:id="rId24"/>
    <p:sldId id="291" r:id="rId25"/>
    <p:sldId id="271" r:id="rId26"/>
    <p:sldId id="272" r:id="rId27"/>
    <p:sldId id="313" r:id="rId28"/>
    <p:sldId id="422" r:id="rId29"/>
    <p:sldId id="274" r:id="rId30"/>
    <p:sldId id="276" r:id="rId31"/>
    <p:sldId id="277" r:id="rId32"/>
    <p:sldId id="275" r:id="rId33"/>
    <p:sldId id="278" r:id="rId34"/>
    <p:sldId id="279" r:id="rId35"/>
    <p:sldId id="280" r:id="rId36"/>
    <p:sldId id="281" r:id="rId37"/>
    <p:sldId id="282" r:id="rId38"/>
    <p:sldId id="283" r:id="rId39"/>
    <p:sldId id="284" r:id="rId40"/>
    <p:sldId id="286" r:id="rId41"/>
    <p:sldId id="287" r:id="rId42"/>
    <p:sldId id="288" r:id="rId43"/>
    <p:sldId id="289" r:id="rId44"/>
    <p:sldId id="290" r:id="rId45"/>
    <p:sldId id="292" r:id="rId46"/>
    <p:sldId id="293" r:id="rId47"/>
    <p:sldId id="294" r:id="rId48"/>
    <p:sldId id="295" r:id="rId49"/>
    <p:sldId id="296" r:id="rId50"/>
    <p:sldId id="297" r:id="rId51"/>
    <p:sldId id="298" r:id="rId52"/>
    <p:sldId id="302" r:id="rId53"/>
    <p:sldId id="425" r:id="rId54"/>
    <p:sldId id="1112" r:id="rId55"/>
    <p:sldId id="1104" r:id="rId56"/>
    <p:sldId id="1109" r:id="rId57"/>
    <p:sldId id="337" r:id="rId58"/>
    <p:sldId id="1103" r:id="rId59"/>
    <p:sldId id="340" r:id="rId60"/>
    <p:sldId id="1108" r:id="rId61"/>
    <p:sldId id="1111" r:id="rId62"/>
    <p:sldId id="339" r:id="rId63"/>
    <p:sldId id="1107" r:id="rId64"/>
    <p:sldId id="300" r:id="rId65"/>
    <p:sldId id="1110" r:id="rId66"/>
    <p:sldId id="299" r:id="rId67"/>
    <p:sldId id="301" r:id="rId68"/>
    <p:sldId id="303" r:id="rId69"/>
    <p:sldId id="304" r:id="rId70"/>
    <p:sldId id="305" r:id="rId71"/>
    <p:sldId id="306" r:id="rId72"/>
    <p:sldId id="307" r:id="rId73"/>
    <p:sldId id="309" r:id="rId74"/>
    <p:sldId id="310" r:id="rId75"/>
    <p:sldId id="308" r:id="rId76"/>
  </p:sldIdLst>
  <p:sldSz cx="12192000" cy="6858000"/>
  <p:notesSz cx="6858000" cy="12192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 id="{D48AEFE3-775F-4116-A0A4-D2F20CF1119F}">
          <p14:sldIdLst>
            <p14:sldId id="423"/>
            <p14:sldId id="256"/>
            <p14:sldId id="257"/>
            <p14:sldId id="1113"/>
            <p14:sldId id="258"/>
            <p14:sldId id="259"/>
            <p14:sldId id="261"/>
            <p14:sldId id="263"/>
            <p14:sldId id="266"/>
            <p14:sldId id="265"/>
            <p14:sldId id="264"/>
            <p14:sldId id="267"/>
            <p14:sldId id="312"/>
            <p14:sldId id="311"/>
            <p14:sldId id="424"/>
          </p14:sldIdLst>
        </p14:section>
        <p14:section name="FV" id="{0C14DB85-0228-4D2E-A512-1C171DD729C3}">
          <p14:sldIdLst>
            <p14:sldId id="269"/>
            <p14:sldId id="268"/>
            <p14:sldId id="270"/>
            <p14:sldId id="291"/>
            <p14:sldId id="271"/>
            <p14:sldId id="272"/>
            <p14:sldId id="313"/>
            <p14:sldId id="422"/>
            <p14:sldId id="274"/>
            <p14:sldId id="276"/>
            <p14:sldId id="277"/>
            <p14:sldId id="275"/>
            <p14:sldId id="278"/>
          </p14:sldIdLst>
        </p14:section>
        <p14:section name="AB" id="{5A1C7464-6E99-4D39-8B1D-493446AECD32}">
          <p14:sldIdLst>
            <p14:sldId id="279"/>
            <p14:sldId id="280"/>
            <p14:sldId id="281"/>
            <p14:sldId id="282"/>
            <p14:sldId id="283"/>
            <p14:sldId id="284"/>
            <p14:sldId id="286"/>
            <p14:sldId id="287"/>
            <p14:sldId id="288"/>
            <p14:sldId id="289"/>
            <p14:sldId id="290"/>
          </p14:sldIdLst>
        </p14:section>
        <p14:section name="FV" id="{633FA599-C3C9-4D06-9A87-D021BCCF5350}">
          <p14:sldIdLst>
            <p14:sldId id="292"/>
            <p14:sldId id="293"/>
            <p14:sldId id="294"/>
            <p14:sldId id="295"/>
            <p14:sldId id="296"/>
            <p14:sldId id="297"/>
            <p14:sldId id="298"/>
            <p14:sldId id="302"/>
            <p14:sldId id="425"/>
            <p14:sldId id="1112"/>
            <p14:sldId id="1104"/>
            <p14:sldId id="1109"/>
            <p14:sldId id="337"/>
            <p14:sldId id="1103"/>
            <p14:sldId id="340"/>
            <p14:sldId id="1108"/>
            <p14:sldId id="1111"/>
            <p14:sldId id="339"/>
            <p14:sldId id="1107"/>
            <p14:sldId id="300"/>
            <p14:sldId id="1110"/>
            <p14:sldId id="299"/>
            <p14:sldId id="301"/>
            <p14:sldId id="303"/>
            <p14:sldId id="304"/>
            <p14:sldId id="305"/>
          </p14:sldIdLst>
        </p14:section>
        <p14:section name="AB" id="{B9B400D0-C24A-45F7-A647-DAF2D6BE6814}">
          <p14:sldIdLst>
            <p14:sldId id="306"/>
            <p14:sldId id="307"/>
            <p14:sldId id="309"/>
            <p14:sldId id="310"/>
            <p14:sldId id="30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rrato Francesco" initials="VF" lastIdx="1" clrIdx="0">
    <p:extLst>
      <p:ext uri="{19B8F6BF-5375-455C-9EA6-DF929625EA0E}">
        <p15:presenceInfo xmlns:p15="http://schemas.microsoft.com/office/powerpoint/2012/main" userId="S-1-5-21-57989841-436374069-839522115-26390" providerId="AD"/>
      </p:ext>
    </p:extLst>
  </p:cmAuthor>
  <p:cmAuthor id="2" name="Francesco Varrato" initials="FV" lastIdx="1" clrIdx="1">
    <p:extLst>
      <p:ext uri="{19B8F6BF-5375-455C-9EA6-DF929625EA0E}">
        <p15:presenceInfo xmlns:p15="http://schemas.microsoft.com/office/powerpoint/2012/main" userId="S::francesco.varrato@epfl.ch::c24f4cf8-c044-473f-bfa2-ccc2e3b8ab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91020" autoAdjust="0"/>
  </p:normalViewPr>
  <p:slideViewPr>
    <p:cSldViewPr snapToGrid="0">
      <p:cViewPr varScale="1">
        <p:scale>
          <a:sx n="116" d="100"/>
          <a:sy n="116" d="100"/>
        </p:scale>
        <p:origin x="488" y="184"/>
      </p:cViewPr>
      <p:guideLst/>
    </p:cSldViewPr>
  </p:slideViewPr>
  <p:notesTextViewPr>
    <p:cViewPr>
      <p:scale>
        <a:sx n="1" d="1"/>
        <a:sy n="1" d="1"/>
      </p:scale>
      <p:origin x="0" y="0"/>
    </p:cViewPr>
  </p:notesTextViewPr>
  <p:sorterViewPr>
    <p:cViewPr>
      <p:scale>
        <a:sx n="1" d="1"/>
        <a:sy n="1" d="1"/>
      </p:scale>
      <p:origin x="0" y="-193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1-31T17:16:32.731" idx="1">
    <p:pos x="3985" y="1293"/>
    <p:text>Avons nous vraiment à dire qqch là dessus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1-11T16:56:34.055" idx="1">
    <p:pos x="5850" y="4152"/>
    <p:text>@Alain: es ton travail sur le naming assez "potable"?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fr-CH" sz="4400" b="0" strike="noStrike" spc="-1">
                <a:latin typeface="Arial"/>
              </a:rPr>
              <a:t>Click to move the slide</a:t>
            </a:r>
          </a:p>
        </p:txBody>
      </p:sp>
      <p:sp>
        <p:nvSpPr>
          <p:cNvPr id="20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fr-CH" sz="2000" b="0" strike="noStrike" spc="-1">
                <a:latin typeface="Arial"/>
              </a:rPr>
              <a:t>Click to edit the notes format</a:t>
            </a:r>
          </a:p>
        </p:txBody>
      </p:sp>
      <p:sp>
        <p:nvSpPr>
          <p:cNvPr id="203"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fr-CH" sz="1400" b="0" strike="noStrike" spc="-1">
                <a:latin typeface="Times New Roman"/>
              </a:rPr>
              <a:t>&lt;header&gt;</a:t>
            </a:r>
          </a:p>
        </p:txBody>
      </p:sp>
      <p:sp>
        <p:nvSpPr>
          <p:cNvPr id="204" name="PlaceHolder 4"/>
          <p:cNvSpPr>
            <a:spLocks noGrp="1"/>
          </p:cNvSpPr>
          <p:nvPr>
            <p:ph type="dt"/>
          </p:nvPr>
        </p:nvSpPr>
        <p:spPr>
          <a:xfrm>
            <a:off x="4278960" y="0"/>
            <a:ext cx="3280680" cy="534240"/>
          </a:xfrm>
          <a:prstGeom prst="rect">
            <a:avLst/>
          </a:prstGeom>
          <a:noFill/>
          <a:ln w="0">
            <a:noFill/>
          </a:ln>
        </p:spPr>
        <p:txBody>
          <a:bodyPr lIns="0" tIns="0" rIns="0" bIns="0" anchor="t">
            <a:noAutofit/>
          </a:bodyPr>
          <a:lstStyle/>
          <a:p>
            <a:pPr algn="r"/>
            <a:r>
              <a:rPr lang="fr-CH" sz="1400" b="0" strike="noStrike" spc="-1">
                <a:latin typeface="Times New Roman"/>
              </a:rPr>
              <a:t>&lt;date/time&gt;</a:t>
            </a:r>
          </a:p>
        </p:txBody>
      </p:sp>
      <p:sp>
        <p:nvSpPr>
          <p:cNvPr id="205" name="PlaceHolder 5"/>
          <p:cNvSpPr>
            <a:spLocks noGrp="1"/>
          </p:cNvSpPr>
          <p:nvPr>
            <p:ph type="ftr"/>
          </p:nvPr>
        </p:nvSpPr>
        <p:spPr>
          <a:xfrm>
            <a:off x="0" y="10157400"/>
            <a:ext cx="3280680" cy="534240"/>
          </a:xfrm>
          <a:prstGeom prst="rect">
            <a:avLst/>
          </a:prstGeom>
          <a:noFill/>
          <a:ln w="0">
            <a:noFill/>
          </a:ln>
        </p:spPr>
        <p:txBody>
          <a:bodyPr lIns="0" tIns="0" rIns="0" bIns="0" anchor="b">
            <a:noAutofit/>
          </a:bodyPr>
          <a:lstStyle/>
          <a:p>
            <a:r>
              <a:rPr lang="fr-CH" sz="1400" b="0" strike="noStrike" spc="-1">
                <a:latin typeface="Times New Roman"/>
              </a:rPr>
              <a:t>&lt;footer&gt;</a:t>
            </a:r>
          </a:p>
        </p:txBody>
      </p:sp>
      <p:sp>
        <p:nvSpPr>
          <p:cNvPr id="206" name="PlaceHolder 6"/>
          <p:cNvSpPr>
            <a:spLocks noGrp="1"/>
          </p:cNvSpPr>
          <p:nvPr>
            <p:ph type="sldNum"/>
          </p:nvPr>
        </p:nvSpPr>
        <p:spPr>
          <a:xfrm>
            <a:off x="4278960" y="10157400"/>
            <a:ext cx="3280680" cy="534240"/>
          </a:xfrm>
          <a:prstGeom prst="rect">
            <a:avLst/>
          </a:prstGeom>
          <a:noFill/>
          <a:ln w="0">
            <a:noFill/>
          </a:ln>
        </p:spPr>
        <p:txBody>
          <a:bodyPr lIns="0" tIns="0" rIns="0" bIns="0" anchor="b">
            <a:noAutofit/>
          </a:bodyPr>
          <a:lstStyle/>
          <a:p>
            <a:pPr algn="r"/>
            <a:fld id="{3FC5D394-2F53-4DA4-8E5E-24029573D2CA}" type="slidenum">
              <a:rPr lang="fr-CH" sz="1400" b="0" strike="noStrike" spc="-1">
                <a:latin typeface="Times New Roman"/>
              </a:rPr>
              <a:t>‹#›</a:t>
            </a:fld>
            <a:endParaRPr lang="fr-CH"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wafs.se/in-english/open-acces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wafs.se/in-english/open-acces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wafs.se/in-english/open-acces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he-turing-way.netlify.app/reproducible-research/rdm/rdm-spreadsheets.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framework.niso.org/24.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PlaceHolder 1"/>
          <p:cNvSpPr>
            <a:spLocks noGrp="1" noRot="1" noChangeAspect="1"/>
          </p:cNvSpPr>
          <p:nvPr>
            <p:ph type="sldImg"/>
          </p:nvPr>
        </p:nvSpPr>
        <p:spPr>
          <a:xfrm>
            <a:off x="217488" y="812800"/>
            <a:ext cx="7124700" cy="4008438"/>
          </a:xfrm>
          <a:prstGeom prst="rect">
            <a:avLst/>
          </a:prstGeom>
          <a:ln w="0">
            <a:noFill/>
          </a:ln>
        </p:spPr>
      </p:sp>
      <p:sp>
        <p:nvSpPr>
          <p:cNvPr id="910"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tabLst>
                <a:tab pos="0" algn="l"/>
              </a:tabLst>
            </a:pPr>
            <a:r>
              <a:rPr lang="fr-CH" sz="2000" b="0" strike="noStrike" spc="-1" dirty="0">
                <a:latin typeface="Arial"/>
              </a:rPr>
              <a:t>Présenter le doc</a:t>
            </a:r>
          </a:p>
          <a:p>
            <a:pPr marL="216000" indent="-216000">
              <a:lnSpc>
                <a:spcPct val="100000"/>
              </a:lnSpc>
              <a:tabLst>
                <a:tab pos="0" algn="l"/>
              </a:tabLst>
            </a:pPr>
            <a:r>
              <a:rPr lang="fr-CH" sz="2000" b="0" strike="noStrike" spc="-1" dirty="0">
                <a:latin typeface="Arial"/>
              </a:rPr>
              <a:t>Leur dire de réfléchir à ce qu’ils savent déjà</a:t>
            </a:r>
          </a:p>
          <a:p>
            <a:pPr marL="216000" indent="-216000">
              <a:lnSpc>
                <a:spcPct val="100000"/>
              </a:lnSpc>
              <a:tabLst>
                <a:tab pos="0" algn="l"/>
              </a:tabLst>
            </a:pPr>
            <a:r>
              <a:rPr lang="fr-CH" sz="2000" b="0" strike="noStrike" spc="-1">
                <a:latin typeface="Arial"/>
              </a:rPr>
              <a:t>Dire la documentation se fait à toutes les étapes (donc elle devrait être partout dans la to-do)</a:t>
            </a:r>
          </a:p>
        </p:txBody>
      </p:sp>
      <p:sp>
        <p:nvSpPr>
          <p:cNvPr id="911" name="PlaceHolder 3"/>
          <p:cNvSpPr>
            <a:spLocks noGrp="1"/>
          </p:cNvSpPr>
          <p:nvPr>
            <p:ph type="sldNum"/>
          </p:nvPr>
        </p:nvSpPr>
        <p:spPr>
          <a:xfrm>
            <a:off x="4278960" y="10157400"/>
            <a:ext cx="3279960" cy="533520"/>
          </a:xfrm>
          <a:prstGeom prst="rect">
            <a:avLst/>
          </a:prstGeom>
          <a:noFill/>
          <a:ln w="0">
            <a:noFill/>
          </a:ln>
        </p:spPr>
        <p:txBody>
          <a:bodyPr lIns="0" tIns="0" rIns="0" bIns="0" anchor="b">
            <a:noAutofit/>
          </a:bodyPr>
          <a:lstStyle/>
          <a:p>
            <a:pPr algn="r">
              <a:lnSpc>
                <a:spcPct val="100000"/>
              </a:lnSpc>
            </a:pPr>
            <a:fld id="{4F946DE1-530A-474C-9D9E-64DFCD528317}" type="slidenum">
              <a:rPr lang="fr-CH" sz="1400" b="0" strike="noStrike" spc="-1">
                <a:solidFill>
                  <a:srgbClr val="000000"/>
                </a:solidFill>
                <a:latin typeface="Times New Roman"/>
                <a:ea typeface="+mn-ea"/>
              </a:rPr>
              <a:t>1</a:t>
            </a:fld>
            <a:endParaRPr lang="fr-CH" sz="1400" b="0" strike="noStrike" spc="-1">
              <a:latin typeface="Times New Roman"/>
            </a:endParaRPr>
          </a:p>
        </p:txBody>
      </p:sp>
    </p:spTree>
    <p:extLst>
      <p:ext uri="{BB962C8B-B14F-4D97-AF65-F5344CB8AC3E}">
        <p14:creationId xmlns:p14="http://schemas.microsoft.com/office/powerpoint/2010/main" val="4034194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PlaceHolder 1"/>
          <p:cNvSpPr>
            <a:spLocks noGrp="1" noRot="1" noChangeAspect="1"/>
          </p:cNvSpPr>
          <p:nvPr>
            <p:ph type="sldImg"/>
          </p:nvPr>
        </p:nvSpPr>
        <p:spPr>
          <a:xfrm>
            <a:off x="2989263" y="887413"/>
            <a:ext cx="4254500" cy="2393950"/>
          </a:xfrm>
          <a:prstGeom prst="rect">
            <a:avLst/>
          </a:prstGeom>
          <a:ln w="0">
            <a:noFill/>
          </a:ln>
        </p:spPr>
      </p:sp>
      <p:sp>
        <p:nvSpPr>
          <p:cNvPr id="823"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pPr marL="216000" indent="-216000">
              <a:lnSpc>
                <a:spcPct val="100000"/>
              </a:lnSpc>
              <a:tabLst>
                <a:tab pos="0" algn="l"/>
              </a:tabLst>
            </a:pPr>
            <a:r>
              <a:rPr lang="en-US" sz="2000" b="0" strike="noStrike" spc="-1">
                <a:latin typeface="Arial"/>
              </a:rPr>
              <a:t>Maybe add some info from </a:t>
            </a:r>
            <a:r>
              <a:rPr lang="en-US" sz="2000" b="0" u="sng" strike="noStrike" spc="-1">
                <a:solidFill>
                  <a:srgbClr val="000000"/>
                </a:solidFill>
                <a:highlight>
                  <a:srgbClr val="FFFF00"/>
                </a:highlight>
                <a:uFillTx/>
                <a:latin typeface="Arial"/>
                <a:hlinkClick r:id="rId3"/>
              </a:rPr>
              <a:t>https://swafs.se/in-english/open-access/</a:t>
            </a:r>
            <a:r>
              <a:rPr lang="en-US" sz="2000" b="0" strike="noStrike" spc="-1">
                <a:highlight>
                  <a:srgbClr val="FFFF00"/>
                </a:highlight>
                <a:latin typeface="Arial"/>
              </a:rPr>
              <a:t>?</a:t>
            </a:r>
            <a:endParaRPr lang="fr-CH" sz="2000" b="0" strike="noStrike" spc="-1">
              <a:latin typeface="Arial"/>
            </a:endParaRPr>
          </a:p>
          <a:p>
            <a:pPr marL="216000" indent="-216000">
              <a:lnSpc>
                <a:spcPct val="100000"/>
              </a:lnSpc>
              <a:tabLst>
                <a:tab pos="0" algn="l"/>
              </a:tabLst>
            </a:pPr>
            <a:endParaRPr lang="fr-CH" sz="2000" b="0" strike="noStrike" spc="-1">
              <a:latin typeface="Arial"/>
            </a:endParaRPr>
          </a:p>
        </p:txBody>
      </p:sp>
      <p:sp>
        <p:nvSpPr>
          <p:cNvPr id="824"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C4238F57-7B90-47D0-99CD-E9798C177282}" type="slidenum">
              <a:rPr lang="en-US" sz="1400" b="0" strike="noStrike" spc="-1">
                <a:solidFill>
                  <a:srgbClr val="000000"/>
                </a:solidFill>
                <a:latin typeface="Arial"/>
                <a:ea typeface="+mn-ea"/>
              </a:rPr>
              <a:t>12</a:t>
            </a:fld>
            <a:endParaRPr lang="fr-CH" sz="1400" b="0" strike="noStrike" spc="-1">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PlaceHolder 1"/>
          <p:cNvSpPr>
            <a:spLocks noGrp="1" noRot="1" noChangeAspect="1"/>
          </p:cNvSpPr>
          <p:nvPr>
            <p:ph type="sldImg"/>
          </p:nvPr>
        </p:nvSpPr>
        <p:spPr>
          <a:xfrm>
            <a:off x="2989263" y="887413"/>
            <a:ext cx="4254500" cy="2393950"/>
          </a:xfrm>
          <a:prstGeom prst="rect">
            <a:avLst/>
          </a:prstGeom>
          <a:ln w="0">
            <a:noFill/>
          </a:ln>
        </p:spPr>
      </p:sp>
      <p:sp>
        <p:nvSpPr>
          <p:cNvPr id="823"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pPr marL="216000" indent="-216000">
              <a:lnSpc>
                <a:spcPct val="100000"/>
              </a:lnSpc>
              <a:tabLst>
                <a:tab pos="0" algn="l"/>
              </a:tabLst>
            </a:pPr>
            <a:r>
              <a:rPr lang="en-US" sz="2000" b="0" strike="noStrike" spc="-1">
                <a:latin typeface="Arial"/>
              </a:rPr>
              <a:t>Maybe add some info from </a:t>
            </a:r>
            <a:r>
              <a:rPr lang="en-US" sz="2000" b="0" u="sng" strike="noStrike" spc="-1">
                <a:solidFill>
                  <a:srgbClr val="000000"/>
                </a:solidFill>
                <a:highlight>
                  <a:srgbClr val="FFFF00"/>
                </a:highlight>
                <a:uFillTx/>
                <a:latin typeface="Arial"/>
                <a:hlinkClick r:id="rId3"/>
              </a:rPr>
              <a:t>https://swafs.se/in-english/open-access/</a:t>
            </a:r>
            <a:r>
              <a:rPr lang="en-US" sz="2000" b="0" strike="noStrike" spc="-1">
                <a:highlight>
                  <a:srgbClr val="FFFF00"/>
                </a:highlight>
                <a:latin typeface="Arial"/>
              </a:rPr>
              <a:t>?</a:t>
            </a:r>
            <a:endParaRPr lang="fr-CH" sz="2000" b="0" strike="noStrike" spc="-1">
              <a:latin typeface="Arial"/>
            </a:endParaRPr>
          </a:p>
          <a:p>
            <a:pPr marL="216000" indent="-216000">
              <a:lnSpc>
                <a:spcPct val="100000"/>
              </a:lnSpc>
              <a:tabLst>
                <a:tab pos="0" algn="l"/>
              </a:tabLst>
            </a:pPr>
            <a:endParaRPr lang="fr-CH" sz="2000" b="0" strike="noStrike" spc="-1">
              <a:latin typeface="Arial"/>
            </a:endParaRPr>
          </a:p>
        </p:txBody>
      </p:sp>
      <p:sp>
        <p:nvSpPr>
          <p:cNvPr id="824"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C4238F57-7B90-47D0-99CD-E9798C177282}" type="slidenum">
              <a:rPr lang="en-US" sz="1400" b="0" strike="noStrike" spc="-1">
                <a:solidFill>
                  <a:srgbClr val="000000"/>
                </a:solidFill>
                <a:latin typeface="Arial"/>
                <a:ea typeface="+mn-ea"/>
              </a:rPr>
              <a:t>13</a:t>
            </a:fld>
            <a:endParaRPr lang="fr-CH" sz="1400" b="0" strike="noStrike" spc="-1">
              <a:latin typeface="Times New Roman"/>
            </a:endParaRPr>
          </a:p>
        </p:txBody>
      </p:sp>
    </p:spTree>
    <p:extLst>
      <p:ext uri="{BB962C8B-B14F-4D97-AF65-F5344CB8AC3E}">
        <p14:creationId xmlns:p14="http://schemas.microsoft.com/office/powerpoint/2010/main" val="3756182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PlaceHolder 1"/>
          <p:cNvSpPr>
            <a:spLocks noGrp="1" noRot="1" noChangeAspect="1"/>
          </p:cNvSpPr>
          <p:nvPr>
            <p:ph type="sldImg"/>
          </p:nvPr>
        </p:nvSpPr>
        <p:spPr>
          <a:xfrm>
            <a:off x="2989263" y="887413"/>
            <a:ext cx="4254500" cy="2393950"/>
          </a:xfrm>
          <a:prstGeom prst="rect">
            <a:avLst/>
          </a:prstGeom>
          <a:ln w="0">
            <a:noFill/>
          </a:ln>
        </p:spPr>
      </p:sp>
      <p:sp>
        <p:nvSpPr>
          <p:cNvPr id="823"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pPr marL="216000" indent="-216000">
              <a:lnSpc>
                <a:spcPct val="100000"/>
              </a:lnSpc>
              <a:tabLst>
                <a:tab pos="0" algn="l"/>
              </a:tabLst>
            </a:pPr>
            <a:r>
              <a:rPr lang="en-US" sz="2000" b="0" strike="noStrike" spc="-1">
                <a:latin typeface="Arial"/>
              </a:rPr>
              <a:t>Maybe add some info from </a:t>
            </a:r>
            <a:r>
              <a:rPr lang="en-US" sz="2000" b="0" u="sng" strike="noStrike" spc="-1">
                <a:solidFill>
                  <a:srgbClr val="000000"/>
                </a:solidFill>
                <a:highlight>
                  <a:srgbClr val="FFFF00"/>
                </a:highlight>
                <a:uFillTx/>
                <a:latin typeface="Arial"/>
                <a:hlinkClick r:id="rId3"/>
              </a:rPr>
              <a:t>https://swafs.se/in-english/open-access/</a:t>
            </a:r>
            <a:r>
              <a:rPr lang="en-US" sz="2000" b="0" strike="noStrike" spc="-1">
                <a:highlight>
                  <a:srgbClr val="FFFF00"/>
                </a:highlight>
                <a:latin typeface="Arial"/>
              </a:rPr>
              <a:t>?</a:t>
            </a:r>
            <a:endParaRPr lang="fr-CH" sz="2000" b="0" strike="noStrike" spc="-1">
              <a:latin typeface="Arial"/>
            </a:endParaRPr>
          </a:p>
          <a:p>
            <a:pPr marL="216000" indent="-216000">
              <a:lnSpc>
                <a:spcPct val="100000"/>
              </a:lnSpc>
              <a:tabLst>
                <a:tab pos="0" algn="l"/>
              </a:tabLst>
            </a:pPr>
            <a:endParaRPr lang="fr-CH" sz="2000" b="0" strike="noStrike" spc="-1">
              <a:latin typeface="Arial"/>
            </a:endParaRPr>
          </a:p>
        </p:txBody>
      </p:sp>
      <p:sp>
        <p:nvSpPr>
          <p:cNvPr id="824"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C4238F57-7B90-47D0-99CD-E9798C177282}" type="slidenum">
              <a:rPr lang="en-US" sz="1400" b="0" strike="noStrike" spc="-1">
                <a:solidFill>
                  <a:srgbClr val="000000"/>
                </a:solidFill>
                <a:latin typeface="Arial"/>
                <a:ea typeface="+mn-ea"/>
              </a:rPr>
              <a:t>14</a:t>
            </a:fld>
            <a:endParaRPr lang="fr-CH" sz="1400" b="0" strike="noStrike" spc="-1">
              <a:latin typeface="Times New Roman"/>
            </a:endParaRPr>
          </a:p>
        </p:txBody>
      </p:sp>
    </p:spTree>
    <p:extLst>
      <p:ext uri="{BB962C8B-B14F-4D97-AF65-F5344CB8AC3E}">
        <p14:creationId xmlns:p14="http://schemas.microsoft.com/office/powerpoint/2010/main" val="2869593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PlaceHolder 1"/>
          <p:cNvSpPr>
            <a:spLocks noGrp="1" noRot="1" noChangeAspect="1"/>
          </p:cNvSpPr>
          <p:nvPr>
            <p:ph type="sldImg"/>
          </p:nvPr>
        </p:nvSpPr>
        <p:spPr>
          <a:xfrm>
            <a:off x="217488" y="812800"/>
            <a:ext cx="7124700" cy="4008438"/>
          </a:xfrm>
          <a:prstGeom prst="rect">
            <a:avLst/>
          </a:prstGeom>
          <a:ln w="0">
            <a:noFill/>
          </a:ln>
        </p:spPr>
      </p:sp>
      <p:sp>
        <p:nvSpPr>
          <p:cNvPr id="910"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tabLst>
                <a:tab pos="0" algn="l"/>
              </a:tabLst>
            </a:pPr>
            <a:r>
              <a:rPr lang="fr-CH" sz="2000" b="0" strike="noStrike" spc="-1" dirty="0">
                <a:latin typeface="Arial"/>
              </a:rPr>
              <a:t>Présenter le doc</a:t>
            </a:r>
          </a:p>
          <a:p>
            <a:pPr marL="216000" indent="-216000">
              <a:lnSpc>
                <a:spcPct val="100000"/>
              </a:lnSpc>
              <a:tabLst>
                <a:tab pos="0" algn="l"/>
              </a:tabLst>
            </a:pPr>
            <a:r>
              <a:rPr lang="fr-CH" sz="2000" b="0" strike="noStrike" spc="-1" dirty="0">
                <a:latin typeface="Arial"/>
              </a:rPr>
              <a:t>Leur dire de réfléchir à ce qu’ils savent déjà</a:t>
            </a:r>
          </a:p>
          <a:p>
            <a:pPr marL="216000" indent="-216000">
              <a:lnSpc>
                <a:spcPct val="100000"/>
              </a:lnSpc>
              <a:tabLst>
                <a:tab pos="0" algn="l"/>
              </a:tabLst>
            </a:pPr>
            <a:r>
              <a:rPr lang="fr-CH" sz="2000" b="0" strike="noStrike" spc="-1">
                <a:latin typeface="Arial"/>
              </a:rPr>
              <a:t>Dire la documentation se fait à toutes les étapes (donc elle devrait être partout dans la to-do)</a:t>
            </a:r>
          </a:p>
        </p:txBody>
      </p:sp>
      <p:sp>
        <p:nvSpPr>
          <p:cNvPr id="911" name="PlaceHolder 3"/>
          <p:cNvSpPr>
            <a:spLocks noGrp="1"/>
          </p:cNvSpPr>
          <p:nvPr>
            <p:ph type="sldNum"/>
          </p:nvPr>
        </p:nvSpPr>
        <p:spPr>
          <a:xfrm>
            <a:off x="4278960" y="10157400"/>
            <a:ext cx="3279960" cy="533520"/>
          </a:xfrm>
          <a:prstGeom prst="rect">
            <a:avLst/>
          </a:prstGeom>
          <a:noFill/>
          <a:ln w="0">
            <a:noFill/>
          </a:ln>
        </p:spPr>
        <p:txBody>
          <a:bodyPr lIns="0" tIns="0" rIns="0" bIns="0" anchor="b">
            <a:noAutofit/>
          </a:bodyPr>
          <a:lstStyle/>
          <a:p>
            <a:pPr algn="r">
              <a:lnSpc>
                <a:spcPct val="100000"/>
              </a:lnSpc>
            </a:pPr>
            <a:fld id="{4F946DE1-530A-474C-9D9E-64DFCD528317}" type="slidenum">
              <a:rPr lang="fr-CH" sz="1400" b="0" strike="noStrike" spc="-1">
                <a:solidFill>
                  <a:srgbClr val="000000"/>
                </a:solidFill>
                <a:latin typeface="Times New Roman"/>
                <a:ea typeface="+mn-ea"/>
              </a:rPr>
              <a:t>15</a:t>
            </a:fld>
            <a:endParaRPr lang="fr-CH" sz="1400" b="0" strike="noStrike" spc="-1">
              <a:latin typeface="Times New Roman"/>
            </a:endParaRPr>
          </a:p>
        </p:txBody>
      </p:sp>
    </p:spTree>
    <p:extLst>
      <p:ext uri="{BB962C8B-B14F-4D97-AF65-F5344CB8AC3E}">
        <p14:creationId xmlns:p14="http://schemas.microsoft.com/office/powerpoint/2010/main" val="2554094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PlaceHolder 1"/>
          <p:cNvSpPr>
            <a:spLocks noGrp="1" noRot="1" noChangeAspect="1"/>
          </p:cNvSpPr>
          <p:nvPr>
            <p:ph type="sldImg"/>
          </p:nvPr>
        </p:nvSpPr>
        <p:spPr>
          <a:xfrm>
            <a:off x="217488" y="812800"/>
            <a:ext cx="7124700" cy="4008438"/>
          </a:xfrm>
          <a:prstGeom prst="rect">
            <a:avLst/>
          </a:prstGeom>
          <a:ln w="0">
            <a:noFill/>
          </a:ln>
        </p:spPr>
      </p:sp>
      <p:sp>
        <p:nvSpPr>
          <p:cNvPr id="829"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tabLst>
                <a:tab pos="0" algn="l"/>
              </a:tabLst>
            </a:pPr>
            <a:r>
              <a:rPr lang="fr-CH" sz="2000" b="0" strike="noStrike" spc="-1">
                <a:latin typeface="Arial"/>
              </a:rPr>
              <a:t>Francesco a un truc à raconter</a:t>
            </a:r>
          </a:p>
        </p:txBody>
      </p:sp>
      <p:sp>
        <p:nvSpPr>
          <p:cNvPr id="830" name="PlaceHolder 3"/>
          <p:cNvSpPr>
            <a:spLocks noGrp="1"/>
          </p:cNvSpPr>
          <p:nvPr>
            <p:ph type="sldNum"/>
          </p:nvPr>
        </p:nvSpPr>
        <p:spPr>
          <a:xfrm>
            <a:off x="4278960" y="10157400"/>
            <a:ext cx="3279960" cy="533520"/>
          </a:xfrm>
          <a:prstGeom prst="rect">
            <a:avLst/>
          </a:prstGeom>
          <a:noFill/>
          <a:ln w="0">
            <a:noFill/>
          </a:ln>
        </p:spPr>
        <p:txBody>
          <a:bodyPr lIns="0" tIns="0" rIns="0" bIns="0" anchor="b">
            <a:noAutofit/>
          </a:bodyPr>
          <a:lstStyle/>
          <a:p>
            <a:pPr algn="r">
              <a:lnSpc>
                <a:spcPct val="100000"/>
              </a:lnSpc>
            </a:pPr>
            <a:fld id="{FEAFDA2A-B97F-41CC-A57C-F2FC402C9648}" type="slidenum">
              <a:rPr lang="fr-CH" sz="1400" b="0" strike="noStrike" spc="-1">
                <a:solidFill>
                  <a:srgbClr val="000000"/>
                </a:solidFill>
                <a:latin typeface="Times New Roman"/>
                <a:ea typeface="+mn-ea"/>
              </a:rPr>
              <a:t>16</a:t>
            </a:fld>
            <a:endParaRPr lang="fr-CH" sz="1400" b="0" strike="noStrike" spc="-1">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PlaceHolder 1"/>
          <p:cNvSpPr>
            <a:spLocks noGrp="1" noRot="1" noChangeAspect="1"/>
          </p:cNvSpPr>
          <p:nvPr>
            <p:ph type="sldImg"/>
          </p:nvPr>
        </p:nvSpPr>
        <p:spPr>
          <a:xfrm>
            <a:off x="217488" y="812800"/>
            <a:ext cx="7124700" cy="4008438"/>
          </a:xfrm>
          <a:prstGeom prst="rect">
            <a:avLst/>
          </a:prstGeom>
          <a:ln w="0">
            <a:noFill/>
          </a:ln>
        </p:spPr>
      </p:sp>
      <p:sp>
        <p:nvSpPr>
          <p:cNvPr id="826"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endParaRPr lang="fr-CH" sz="2000" b="0" strike="noStrike" spc="-1">
              <a:latin typeface="Arial"/>
            </a:endParaRPr>
          </a:p>
        </p:txBody>
      </p:sp>
      <p:sp>
        <p:nvSpPr>
          <p:cNvPr id="827" name="PlaceHolder 3"/>
          <p:cNvSpPr>
            <a:spLocks noGrp="1"/>
          </p:cNvSpPr>
          <p:nvPr>
            <p:ph type="sldNum"/>
          </p:nvPr>
        </p:nvSpPr>
        <p:spPr>
          <a:xfrm>
            <a:off x="4278960" y="10157400"/>
            <a:ext cx="3279960" cy="533520"/>
          </a:xfrm>
          <a:prstGeom prst="rect">
            <a:avLst/>
          </a:prstGeom>
          <a:noFill/>
          <a:ln w="0">
            <a:noFill/>
          </a:ln>
        </p:spPr>
        <p:txBody>
          <a:bodyPr lIns="0" tIns="0" rIns="0" bIns="0" anchor="b">
            <a:noAutofit/>
          </a:bodyPr>
          <a:lstStyle/>
          <a:p>
            <a:pPr algn="r">
              <a:lnSpc>
                <a:spcPct val="100000"/>
              </a:lnSpc>
            </a:pPr>
            <a:fld id="{4FC4859C-7A65-4804-AFC6-474FE947B686}" type="slidenum">
              <a:rPr lang="fr-CH" sz="1400" b="0" strike="noStrike" spc="-1">
                <a:solidFill>
                  <a:srgbClr val="000000"/>
                </a:solidFill>
                <a:latin typeface="Times New Roman"/>
                <a:ea typeface="+mn-ea"/>
              </a:rPr>
              <a:t>17</a:t>
            </a:fld>
            <a:endParaRPr lang="fr-CH" sz="14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noRot="1" noChangeAspect="1"/>
          </p:cNvSpPr>
          <p:nvPr>
            <p:ph type="sldImg"/>
          </p:nvPr>
        </p:nvSpPr>
        <p:spPr>
          <a:xfrm>
            <a:off x="217488" y="812800"/>
            <a:ext cx="7124700" cy="4008438"/>
          </a:xfrm>
          <a:prstGeom prst="rect">
            <a:avLst/>
          </a:prstGeom>
          <a:ln w="0">
            <a:noFill/>
          </a:ln>
        </p:spPr>
      </p:sp>
      <p:sp>
        <p:nvSpPr>
          <p:cNvPr id="832" name="PlaceHolder 2"/>
          <p:cNvSpPr>
            <a:spLocks noGrp="1"/>
          </p:cNvSpPr>
          <p:nvPr>
            <p:ph type="body"/>
          </p:nvPr>
        </p:nvSpPr>
        <p:spPr>
          <a:xfrm>
            <a:off x="756000" y="5078520"/>
            <a:ext cx="6046560" cy="4809960"/>
          </a:xfrm>
          <a:prstGeom prst="rect">
            <a:avLst/>
          </a:prstGeom>
          <a:noFill/>
          <a:ln w="0">
            <a:noFill/>
          </a:ln>
        </p:spPr>
        <p:txBody>
          <a:bodyPr lIns="0" tIns="0" rIns="0" bIns="0" anchor="t">
            <a:noAutofit/>
          </a:bodyPr>
          <a:lstStyle/>
          <a:p>
            <a:pPr marL="216000" indent="-216000">
              <a:lnSpc>
                <a:spcPct val="100000"/>
              </a:lnSpc>
              <a:tabLst>
                <a:tab pos="0" algn="l"/>
              </a:tabLst>
            </a:pPr>
            <a:r>
              <a:rPr lang="en-US" sz="2000" b="0" strike="noStrike" spc="-1">
                <a:latin typeface="Arial"/>
              </a:rPr>
              <a:t>This slide at least should be CC-BY-SA because using info from V:\J_Formations\J2_Formations_courantes\J2.03_Chercheurs\2020\2020-06-23_The_power_of_metadata</a:t>
            </a:r>
            <a:endParaRPr lang="fr-CH" sz="2000" b="0" strike="noStrike" spc="-1">
              <a:latin typeface="Arial"/>
            </a:endParaRPr>
          </a:p>
        </p:txBody>
      </p:sp>
      <p:sp>
        <p:nvSpPr>
          <p:cNvPr id="833" name="TextShap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571CD8E8-4C30-420A-BB22-DFDF64560DAC}" type="slidenum">
              <a:rPr lang="en-US" sz="1400" b="0" strike="noStrike" spc="-1">
                <a:solidFill>
                  <a:srgbClr val="000000"/>
                </a:solidFill>
                <a:latin typeface="Times New Roman"/>
                <a:ea typeface="+mn-ea"/>
              </a:rPr>
              <a:t>18</a:t>
            </a:fld>
            <a:endParaRPr lang="fr-CH" sz="14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PlaceHolder 1"/>
          <p:cNvSpPr>
            <a:spLocks noGrp="1" noRot="1" noChangeAspect="1"/>
          </p:cNvSpPr>
          <p:nvPr>
            <p:ph type="sldImg"/>
          </p:nvPr>
        </p:nvSpPr>
        <p:spPr>
          <a:xfrm>
            <a:off x="2989263" y="887413"/>
            <a:ext cx="4254500" cy="2393950"/>
          </a:xfrm>
          <a:prstGeom prst="rect">
            <a:avLst/>
          </a:prstGeom>
          <a:ln w="0">
            <a:noFill/>
          </a:ln>
        </p:spPr>
      </p:sp>
      <p:sp>
        <p:nvSpPr>
          <p:cNvPr id="880"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4560">
              <a:lnSpc>
                <a:spcPct val="100000"/>
              </a:lnSpc>
              <a:tabLst>
                <a:tab pos="0" algn="l"/>
              </a:tabLst>
            </a:pPr>
            <a:r>
              <a:rPr lang="en-US" sz="2000" b="0" strike="noStrike" spc="-1">
                <a:latin typeface="Arial"/>
              </a:rPr>
              <a:t>Metadata war: InterPARES recommendations vs ISADg norm (International Council on Archives)</a:t>
            </a:r>
            <a:endParaRPr lang="fr-CH" sz="2000" b="0" strike="noStrike" spc="-1">
              <a:latin typeface="Arial"/>
            </a:endParaRPr>
          </a:p>
        </p:txBody>
      </p:sp>
      <p:sp>
        <p:nvSpPr>
          <p:cNvPr id="881"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096C5089-B0C1-4D58-881C-C95193C37AF3}" type="slidenum">
              <a:rPr lang="en-US" sz="1200" b="0" strike="noStrike" spc="-1">
                <a:solidFill>
                  <a:srgbClr val="000000"/>
                </a:solidFill>
                <a:latin typeface="+mn-lt"/>
                <a:ea typeface="+mn-ea"/>
              </a:rPr>
              <a:t>19</a:t>
            </a:fld>
            <a:endParaRPr lang="fr-CH" sz="1200" b="0" strike="noStrike" spc="-1">
              <a:latin typeface="Arial"/>
            </a:endParaRPr>
          </a:p>
        </p:txBody>
      </p:sp>
    </p:spTree>
    <p:extLst>
      <p:ext uri="{BB962C8B-B14F-4D97-AF65-F5344CB8AC3E}">
        <p14:creationId xmlns:p14="http://schemas.microsoft.com/office/powerpoint/2010/main" val="206144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0490818648_0_259: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10490818648_0_259: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0" lvl="0" indent="0" algn="l" rtl="0">
              <a:lnSpc>
                <a:spcPct val="100000"/>
              </a:lnSpc>
              <a:spcBef>
                <a:spcPts val="0"/>
              </a:spcBef>
              <a:spcAft>
                <a:spcPts val="0"/>
              </a:spcAft>
              <a:buSzPts val="1400"/>
              <a:buNone/>
            </a:pPr>
            <a:r>
              <a:rPr lang="en-US"/>
              <a:t>JP: I added “ethics” as this term is missing to conscientize researchers on the way of conducting research, the term is now used as “legal compliance” only</a:t>
            </a:r>
            <a:endParaRPr/>
          </a:p>
        </p:txBody>
      </p:sp>
      <p:sp>
        <p:nvSpPr>
          <p:cNvPr id="429" name="Google Shape;429;g10490818648_0_259: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0490818648_0_259: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10490818648_0_259: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0" lvl="0" indent="0" algn="l" rtl="0">
              <a:lnSpc>
                <a:spcPct val="100000"/>
              </a:lnSpc>
              <a:spcBef>
                <a:spcPts val="0"/>
              </a:spcBef>
              <a:spcAft>
                <a:spcPts val="0"/>
              </a:spcAft>
              <a:buSzPts val="1400"/>
              <a:buNone/>
            </a:pPr>
            <a:r>
              <a:rPr lang="en-US"/>
              <a:t>JP: I added “ethics” as this term is missing to conscientize researchers on the way of conducting research, the term is now used as “legal compliance” only</a:t>
            </a:r>
            <a:endParaRPr/>
          </a:p>
        </p:txBody>
      </p:sp>
      <p:sp>
        <p:nvSpPr>
          <p:cNvPr id="429" name="Google Shape;429;g10490818648_0_259: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4373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PlaceHolder 1"/>
          <p:cNvSpPr>
            <a:spLocks noGrp="1" noRot="1" noChangeAspect="1"/>
          </p:cNvSpPr>
          <p:nvPr>
            <p:ph type="sldImg"/>
          </p:nvPr>
        </p:nvSpPr>
        <p:spPr>
          <a:xfrm>
            <a:off x="2989263" y="887413"/>
            <a:ext cx="4254500" cy="2393950"/>
          </a:xfrm>
          <a:prstGeom prst="rect">
            <a:avLst/>
          </a:prstGeom>
          <a:ln w="0">
            <a:noFill/>
          </a:ln>
        </p:spPr>
      </p:sp>
      <p:sp>
        <p:nvSpPr>
          <p:cNvPr id="799"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4560">
              <a:lnSpc>
                <a:spcPct val="100000"/>
              </a:lnSpc>
              <a:tabLst>
                <a:tab pos="0" algn="l"/>
              </a:tabLst>
            </a:pPr>
            <a:r>
              <a:rPr lang="en-US" sz="1900" b="0" strike="noStrike" spc="-1" dirty="0">
                <a:latin typeface="Arial"/>
              </a:rPr>
              <a:t>According to a Nature study in 2012, </a:t>
            </a:r>
            <a:r>
              <a:rPr lang="en-US" sz="1900" b="1" strike="noStrike" spc="-1" dirty="0">
                <a:latin typeface="Arial"/>
              </a:rPr>
              <a:t>47 out of 53</a:t>
            </a:r>
            <a:r>
              <a:rPr lang="en-US" sz="1900" b="0" strike="noStrike" spc="-1" dirty="0">
                <a:latin typeface="Arial"/>
              </a:rPr>
              <a:t> medical research papers are irreproducible (1).</a:t>
            </a:r>
            <a:endParaRPr lang="fr-CH" sz="1900" b="0" strike="noStrike" spc="-1" dirty="0">
              <a:latin typeface="Arial"/>
            </a:endParaRPr>
          </a:p>
          <a:p>
            <a:pPr marL="216000" indent="-214560">
              <a:lnSpc>
                <a:spcPct val="100000"/>
              </a:lnSpc>
              <a:tabLst>
                <a:tab pos="0" algn="l"/>
              </a:tabLst>
            </a:pPr>
            <a:r>
              <a:rPr lang="en-US" sz="1900" b="0" strike="noStrike" spc="-1" dirty="0">
                <a:latin typeface="Arial"/>
              </a:rPr>
              <a:t>A previous study showed in 2009 that </a:t>
            </a:r>
            <a:r>
              <a:rPr lang="en-US" sz="1900" b="1" strike="noStrike" spc="-1" dirty="0">
                <a:latin typeface="Arial"/>
              </a:rPr>
              <a:t>16 out of 18 bioinformatics papers could not be reproduced</a:t>
            </a:r>
            <a:r>
              <a:rPr lang="en-US" sz="1900" b="0" strike="noStrike" spc="-1" dirty="0">
                <a:latin typeface="Arial"/>
              </a:rPr>
              <a:t> entirely (2).</a:t>
            </a:r>
            <a:endParaRPr lang="fr-CH" sz="1900" b="0" strike="noStrike" spc="-1" dirty="0">
              <a:latin typeface="Arial"/>
            </a:endParaRPr>
          </a:p>
          <a:p>
            <a:pPr marL="216000" indent="-214560">
              <a:lnSpc>
                <a:spcPct val="100000"/>
              </a:lnSpc>
              <a:tabLst>
                <a:tab pos="0" algn="l"/>
              </a:tabLst>
            </a:pPr>
            <a:r>
              <a:rPr lang="en-US" sz="1900" b="0" strike="noStrike" spc="-1" dirty="0">
                <a:latin typeface="Arial"/>
              </a:rPr>
              <a:t>In 2004, it was found that less than </a:t>
            </a:r>
            <a:r>
              <a:rPr lang="en-US" sz="1900" b="1" strike="noStrike" spc="-1" dirty="0">
                <a:latin typeface="Arial"/>
              </a:rPr>
              <a:t>9% of papers share their code</a:t>
            </a:r>
            <a:r>
              <a:rPr lang="en-US" sz="1900" b="0" strike="noStrike" spc="-1" dirty="0">
                <a:latin typeface="Arial"/>
              </a:rPr>
              <a:t> (3).</a:t>
            </a:r>
            <a:endParaRPr lang="fr-CH" sz="1900" b="0" strike="noStrike" spc="-1" dirty="0">
              <a:latin typeface="Arial"/>
            </a:endParaRPr>
          </a:p>
          <a:p>
            <a:pPr marL="216000" indent="-214560">
              <a:lnSpc>
                <a:spcPct val="100000"/>
              </a:lnSpc>
              <a:tabLst>
                <a:tab pos="0" algn="l"/>
              </a:tabLst>
            </a:pPr>
            <a:endParaRPr lang="fr-CH" sz="1900" b="0" strike="noStrike" spc="-1" dirty="0">
              <a:latin typeface="Arial"/>
            </a:endParaRPr>
          </a:p>
          <a:p>
            <a:pPr marL="225360" indent="-223560">
              <a:lnSpc>
                <a:spcPct val="100000"/>
              </a:lnSpc>
              <a:buClr>
                <a:srgbClr val="000000"/>
              </a:buClr>
              <a:buFont typeface="StarSymbol"/>
              <a:buAutoNum type="arabicParenR"/>
              <a:tabLst>
                <a:tab pos="0" algn="l"/>
              </a:tabLst>
            </a:pPr>
            <a:r>
              <a:rPr lang="en-US" sz="2000" b="0" strike="noStrike" spc="-1" dirty="0">
                <a:latin typeface="Arial"/>
              </a:rPr>
              <a:t>Begley, C. G.; Ellis, L. M. (2012). "Drug development: Raise standards for preclinical cancer research". Nature 483 (7391): 531–533.</a:t>
            </a:r>
            <a:endParaRPr lang="fr-CH" sz="2000" b="0" strike="noStrike" spc="-1" dirty="0">
              <a:latin typeface="Arial"/>
            </a:endParaRPr>
          </a:p>
          <a:p>
            <a:pPr marL="225360" indent="-223560">
              <a:lnSpc>
                <a:spcPct val="100000"/>
              </a:lnSpc>
              <a:buClr>
                <a:srgbClr val="000000"/>
              </a:buClr>
              <a:buFont typeface="StarSymbol"/>
              <a:buAutoNum type="arabicParenR"/>
              <a:tabLst>
                <a:tab pos="0" algn="l"/>
              </a:tabLst>
            </a:pPr>
            <a:r>
              <a:rPr lang="en-US" sz="2000" b="0" strike="noStrike" spc="-1" dirty="0">
                <a:latin typeface="Arial"/>
              </a:rPr>
              <a:t>Ioannidis JPA, Allison DB, Ball CA, et al. Repeatability of published microarray gene expression analyses. Nat Genet 2009;41(2):149–55.</a:t>
            </a:r>
            <a:endParaRPr lang="fr-CH" sz="2000" b="0" strike="noStrike" spc="-1" dirty="0">
              <a:latin typeface="Arial"/>
            </a:endParaRPr>
          </a:p>
          <a:p>
            <a:pPr marL="225360" indent="-223560">
              <a:lnSpc>
                <a:spcPct val="100000"/>
              </a:lnSpc>
              <a:buClr>
                <a:srgbClr val="000000"/>
              </a:buClr>
              <a:buFont typeface="StarSymbol"/>
              <a:buAutoNum type="arabicParenR"/>
              <a:tabLst>
                <a:tab pos="0" algn="l"/>
              </a:tabLst>
            </a:pPr>
            <a:r>
              <a:rPr lang="en-US" sz="2000" b="0" strike="noStrike" spc="-1" dirty="0" err="1">
                <a:latin typeface="Arial"/>
              </a:rPr>
              <a:t>Vandewalle</a:t>
            </a:r>
            <a:r>
              <a:rPr lang="en-US" sz="2000" b="0" strike="noStrike" spc="-1" dirty="0">
                <a:latin typeface="Arial"/>
              </a:rPr>
              <a:t>, Patrick, Jelena Kovacevic, and Martin </a:t>
            </a:r>
            <a:r>
              <a:rPr lang="en-US" sz="2000" b="0" strike="noStrike" spc="-1" dirty="0" err="1">
                <a:latin typeface="Arial"/>
              </a:rPr>
              <a:t>Vetterli</a:t>
            </a:r>
            <a:r>
              <a:rPr lang="en-US" sz="2000" b="0" strike="noStrike" spc="-1" dirty="0">
                <a:latin typeface="Arial"/>
              </a:rPr>
              <a:t>. "Reproducible research in signal processing." Signal Processing Magazine, IEEE 26.3 (2009): 37-47 </a:t>
            </a:r>
            <a:endParaRPr lang="fr-CH" sz="2000" b="0" strike="noStrike" spc="-1" dirty="0">
              <a:latin typeface="Arial"/>
            </a:endParaRPr>
          </a:p>
          <a:p>
            <a:pPr marL="225360" indent="-223560">
              <a:lnSpc>
                <a:spcPct val="100000"/>
              </a:lnSpc>
              <a:buClr>
                <a:srgbClr val="000000"/>
              </a:buClr>
              <a:buFont typeface="StarSymbol"/>
              <a:buAutoNum type="arabicParenR"/>
              <a:tabLst>
                <a:tab pos="0" algn="l"/>
              </a:tabLst>
            </a:pPr>
            <a:r>
              <a:rPr lang="en-US" sz="2000" b="0" strike="noStrike" spc="-1" dirty="0">
                <a:latin typeface="Arial"/>
              </a:rPr>
              <a:t>https://www.nature.com/news/1-500-scientists-lift-the-lid-on-reproducibility-1.19970 </a:t>
            </a:r>
            <a:br>
              <a:rPr dirty="0"/>
            </a:br>
            <a:r>
              <a:rPr lang="en-US" sz="2000" b="0" strike="noStrike" spc="-1" dirty="0">
                <a:latin typeface="Arial"/>
              </a:rPr>
              <a:t> </a:t>
            </a:r>
            <a:endParaRPr lang="fr-CH" sz="2000" b="0" strike="noStrike" spc="-1" dirty="0">
              <a:latin typeface="Arial"/>
            </a:endParaRPr>
          </a:p>
          <a:p>
            <a:pPr>
              <a:lnSpc>
                <a:spcPct val="100000"/>
              </a:lnSpc>
              <a:tabLst>
                <a:tab pos="0" algn="l"/>
              </a:tabLst>
            </a:pPr>
            <a:r>
              <a:rPr lang="en-US" sz="2000" b="0" strike="noStrike" spc="-1" dirty="0">
                <a:latin typeface="Arial"/>
              </a:rPr>
              <a:t>[Slide inspired by https://github.com/saloot/IPythonClass , Amir </a:t>
            </a:r>
            <a:r>
              <a:rPr lang="en-US" sz="2000" b="0" strike="noStrike" spc="-1" dirty="0" err="1">
                <a:latin typeface="Arial"/>
              </a:rPr>
              <a:t>Hessam</a:t>
            </a:r>
            <a:r>
              <a:rPr lang="en-US" sz="2000" b="0" strike="noStrike" spc="-1" dirty="0">
                <a:latin typeface="Arial"/>
              </a:rPr>
              <a:t> </a:t>
            </a:r>
            <a:r>
              <a:rPr lang="en-US" sz="2000" b="0" strike="noStrike" spc="-1" dirty="0" err="1">
                <a:latin typeface="Arial"/>
              </a:rPr>
              <a:t>Salavati</a:t>
            </a:r>
            <a:r>
              <a:rPr lang="en-US" sz="2000" b="0" strike="noStrike" spc="-1" dirty="0">
                <a:latin typeface="Arial"/>
              </a:rPr>
              <a:t> &amp; ,Robin </a:t>
            </a:r>
            <a:r>
              <a:rPr lang="en-US" sz="2000" b="0" strike="noStrike" spc="-1" dirty="0" err="1">
                <a:latin typeface="Arial"/>
              </a:rPr>
              <a:t>Schiebler</a:t>
            </a:r>
            <a:r>
              <a:rPr lang="en-US" sz="2000" b="0" strike="noStrike" spc="-1" dirty="0">
                <a:latin typeface="Arial"/>
              </a:rPr>
              <a:t> 2015 ]</a:t>
            </a:r>
            <a:endParaRPr lang="fr-CH" sz="2000" b="0" strike="noStrike" spc="-1" dirty="0">
              <a:latin typeface="Arial"/>
            </a:endParaRPr>
          </a:p>
          <a:p>
            <a:pPr marL="310680" indent="-308880">
              <a:lnSpc>
                <a:spcPct val="100000"/>
              </a:lnSpc>
              <a:tabLst>
                <a:tab pos="0" algn="l"/>
              </a:tabLst>
            </a:pPr>
            <a:endParaRPr lang="fr-CH" sz="2000" b="0" strike="noStrike" spc="-1" dirty="0">
              <a:latin typeface="Arial"/>
            </a:endParaRPr>
          </a:p>
        </p:txBody>
      </p:sp>
      <p:sp>
        <p:nvSpPr>
          <p:cNvPr id="800"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9EE170AB-0463-4E01-93DE-50D11BBDFD33}" type="slidenum">
              <a:rPr lang="en-US" sz="1200" b="0" strike="noStrike" spc="-1">
                <a:solidFill>
                  <a:srgbClr val="000000"/>
                </a:solidFill>
                <a:latin typeface="+mn-lt"/>
                <a:ea typeface="+mn-ea"/>
              </a:rPr>
              <a:t>2</a:t>
            </a:fld>
            <a:endParaRPr lang="fr-CH"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PlaceHolder 1"/>
          <p:cNvSpPr>
            <a:spLocks noGrp="1" noRot="1" noChangeAspect="1"/>
          </p:cNvSpPr>
          <p:nvPr>
            <p:ph type="sldImg"/>
          </p:nvPr>
        </p:nvSpPr>
        <p:spPr>
          <a:xfrm>
            <a:off x="217488" y="812800"/>
            <a:ext cx="7124700" cy="4008438"/>
          </a:xfrm>
          <a:prstGeom prst="rect">
            <a:avLst/>
          </a:prstGeom>
          <a:ln w="0">
            <a:noFill/>
          </a:ln>
        </p:spPr>
      </p:sp>
      <p:sp>
        <p:nvSpPr>
          <p:cNvPr id="841"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endParaRPr lang="fr-CH" sz="2000" b="0" strike="noStrike" spc="-1">
              <a:latin typeface="Arial"/>
            </a:endParaRPr>
          </a:p>
        </p:txBody>
      </p:sp>
      <p:sp>
        <p:nvSpPr>
          <p:cNvPr id="842"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15A76AE1-C342-4F09-9D41-ED763D1D8680}" type="slidenum">
              <a:rPr lang="en-US" sz="1200" b="0" strike="noStrike" spc="-1">
                <a:solidFill>
                  <a:srgbClr val="000000"/>
                </a:solidFill>
                <a:latin typeface="Calibri"/>
                <a:ea typeface="Calibri"/>
              </a:rPr>
              <a:t>25</a:t>
            </a:fld>
            <a:endParaRPr lang="fr-CH" sz="1200" b="0" strike="noStrike" spc="-1">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PlaceHolder 1"/>
          <p:cNvSpPr>
            <a:spLocks noGrp="1" noRot="1" noChangeAspect="1"/>
          </p:cNvSpPr>
          <p:nvPr>
            <p:ph type="sldImg"/>
          </p:nvPr>
        </p:nvSpPr>
        <p:spPr>
          <a:xfrm>
            <a:off x="217488" y="812800"/>
            <a:ext cx="7124700" cy="4008438"/>
          </a:xfrm>
          <a:prstGeom prst="rect">
            <a:avLst/>
          </a:prstGeom>
          <a:ln w="0">
            <a:noFill/>
          </a:ln>
        </p:spPr>
      </p:sp>
      <p:sp>
        <p:nvSpPr>
          <p:cNvPr id="844"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endParaRPr lang="fr-CH" sz="2000" b="0" strike="noStrike" spc="-1">
              <a:latin typeface="Arial"/>
            </a:endParaRPr>
          </a:p>
        </p:txBody>
      </p:sp>
      <p:sp>
        <p:nvSpPr>
          <p:cNvPr id="845"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0D843B4C-2AAE-45CC-B2CA-FE27BE55DB1C}" type="slidenum">
              <a:rPr lang="en-US" sz="1200" b="0" strike="noStrike" spc="-1">
                <a:solidFill>
                  <a:srgbClr val="000000"/>
                </a:solidFill>
                <a:latin typeface="Calibri"/>
                <a:ea typeface="Calibri"/>
              </a:rPr>
              <a:t>26</a:t>
            </a:fld>
            <a:endParaRPr lang="fr-CH" sz="1200" b="0" strike="noStrike" spc="-1">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PlaceHolder 1"/>
          <p:cNvSpPr>
            <a:spLocks noGrp="1" noRot="1" noChangeAspect="1"/>
          </p:cNvSpPr>
          <p:nvPr>
            <p:ph type="sldImg"/>
          </p:nvPr>
        </p:nvSpPr>
        <p:spPr>
          <a:xfrm>
            <a:off x="2989263" y="887413"/>
            <a:ext cx="4254500" cy="2393950"/>
          </a:xfrm>
          <a:prstGeom prst="rect">
            <a:avLst/>
          </a:prstGeom>
          <a:ln w="0">
            <a:noFill/>
          </a:ln>
        </p:spPr>
      </p:sp>
      <p:sp>
        <p:nvSpPr>
          <p:cNvPr id="838"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4560">
              <a:lnSpc>
                <a:spcPct val="100000"/>
              </a:lnSpc>
              <a:tabLst>
                <a:tab pos="0" algn="l"/>
              </a:tabLst>
            </a:pPr>
            <a:r>
              <a:rPr lang="en-US" sz="2000" b="0" strike="noStrike" spc="-1">
                <a:latin typeface="Arial"/>
              </a:rPr>
              <a:t>Source http://help.osf.io/m/bestpractices/l/618767-how-to-make-a-data-dictionary#!prettyPhoto</a:t>
            </a:r>
            <a:endParaRPr lang="fr-CH" sz="2000" b="0" strike="noStrike" spc="-1">
              <a:latin typeface="Arial"/>
            </a:endParaRPr>
          </a:p>
        </p:txBody>
      </p:sp>
      <p:sp>
        <p:nvSpPr>
          <p:cNvPr id="839"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B39446F2-C937-4E65-A46D-98E159845934}" type="slidenum">
              <a:rPr lang="en-US" sz="1200" b="0" strike="noStrike" spc="-1">
                <a:solidFill>
                  <a:srgbClr val="000000"/>
                </a:solidFill>
                <a:latin typeface="+mn-lt"/>
                <a:ea typeface="+mn-ea"/>
              </a:rPr>
              <a:t>27</a:t>
            </a:fld>
            <a:endParaRPr lang="fr-CH" sz="12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PlaceHolder 1"/>
          <p:cNvSpPr>
            <a:spLocks noGrp="1" noRot="1" noChangeAspect="1"/>
          </p:cNvSpPr>
          <p:nvPr>
            <p:ph type="sldImg"/>
          </p:nvPr>
        </p:nvSpPr>
        <p:spPr>
          <a:xfrm>
            <a:off x="2989263" y="887413"/>
            <a:ext cx="4254500" cy="2393950"/>
          </a:xfrm>
          <a:prstGeom prst="rect">
            <a:avLst/>
          </a:prstGeom>
          <a:ln w="0">
            <a:noFill/>
          </a:ln>
        </p:spPr>
      </p:sp>
      <p:sp>
        <p:nvSpPr>
          <p:cNvPr id="847"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pPr marL="216000" indent="-216000">
              <a:lnSpc>
                <a:spcPct val="100000"/>
              </a:lnSpc>
              <a:tabLst>
                <a:tab pos="0" algn="l"/>
              </a:tabLst>
            </a:pPr>
            <a:r>
              <a:rPr lang="en-US" sz="2000" b="0" strike="noStrike" spc="-1">
                <a:latin typeface="Arial"/>
              </a:rPr>
              <a:t>a major DMP for sub projects, partnerships between labs</a:t>
            </a:r>
            <a:endParaRPr lang="fr-CH" sz="2000" b="0" strike="noStrike" spc="-1">
              <a:latin typeface="Arial"/>
            </a:endParaRPr>
          </a:p>
        </p:txBody>
      </p:sp>
      <p:sp>
        <p:nvSpPr>
          <p:cNvPr id="848"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0B72DEC3-9840-47EF-86AA-98AA20E9E89A}" type="slidenum">
              <a:rPr lang="en-US" sz="1800" b="0" strike="noStrike" spc="-1">
                <a:solidFill>
                  <a:srgbClr val="000000"/>
                </a:solidFill>
                <a:latin typeface="+mn-lt"/>
                <a:ea typeface="+mn-ea"/>
              </a:rPr>
              <a:t>28</a:t>
            </a:fld>
            <a:endParaRPr lang="fr-CH" sz="1800" b="0" strike="noStrike" spc="-1">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488" y="812800"/>
            <a:ext cx="7124700" cy="4008438"/>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p:nvPr>
        </p:nvSpPr>
        <p:spPr/>
        <p:txBody>
          <a:bodyPr/>
          <a:lstStyle/>
          <a:p>
            <a:pPr algn="r"/>
            <a:fld id="{3FC5D394-2F53-4DA4-8E5E-24029573D2CA}" type="slidenum">
              <a:rPr lang="fr-CH" sz="1400" b="0" strike="noStrike" spc="-1" smtClean="0">
                <a:latin typeface="Times New Roman"/>
              </a:rPr>
              <a:t>30</a:t>
            </a:fld>
            <a:endParaRPr lang="fr-CH" sz="1400" b="0" strike="noStrike" spc="-1">
              <a:latin typeface="Times New Roman"/>
            </a:endParaRPr>
          </a:p>
        </p:txBody>
      </p:sp>
    </p:spTree>
    <p:extLst>
      <p:ext uri="{BB962C8B-B14F-4D97-AF65-F5344CB8AC3E}">
        <p14:creationId xmlns:p14="http://schemas.microsoft.com/office/powerpoint/2010/main" val="3506501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PlaceHolder 1"/>
          <p:cNvSpPr>
            <a:spLocks noGrp="1" noRot="1" noChangeAspect="1"/>
          </p:cNvSpPr>
          <p:nvPr>
            <p:ph type="sldImg"/>
          </p:nvPr>
        </p:nvSpPr>
        <p:spPr>
          <a:xfrm>
            <a:off x="2989263" y="887413"/>
            <a:ext cx="4254500" cy="2393950"/>
          </a:xfrm>
          <a:prstGeom prst="rect">
            <a:avLst/>
          </a:prstGeom>
          <a:ln w="0">
            <a:noFill/>
          </a:ln>
        </p:spPr>
      </p:sp>
      <p:sp>
        <p:nvSpPr>
          <p:cNvPr id="850"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endParaRPr lang="fr-CH" sz="2000" b="0" strike="noStrike" spc="-1">
              <a:latin typeface="Arial"/>
            </a:endParaRPr>
          </a:p>
        </p:txBody>
      </p:sp>
      <p:sp>
        <p:nvSpPr>
          <p:cNvPr id="851"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8E8E9477-747E-4BFC-A494-CB451C242B0E}" type="slidenum">
              <a:rPr lang="en-US" sz="1400" b="0" strike="noStrike" spc="-1">
                <a:solidFill>
                  <a:srgbClr val="000000"/>
                </a:solidFill>
                <a:latin typeface="Arial"/>
                <a:ea typeface="+mn-ea"/>
              </a:rPr>
              <a:t>31</a:t>
            </a:fld>
            <a:endParaRPr lang="fr-CH" sz="1400" b="0" strike="noStrike" spc="-1">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PlaceHolder 1"/>
          <p:cNvSpPr>
            <a:spLocks noGrp="1" noRot="1" noChangeAspect="1"/>
          </p:cNvSpPr>
          <p:nvPr>
            <p:ph type="sldImg"/>
          </p:nvPr>
        </p:nvSpPr>
        <p:spPr>
          <a:xfrm>
            <a:off x="2989263" y="887413"/>
            <a:ext cx="4254500" cy="2393950"/>
          </a:xfrm>
          <a:prstGeom prst="rect">
            <a:avLst/>
          </a:prstGeom>
          <a:ln w="0">
            <a:noFill/>
          </a:ln>
        </p:spPr>
      </p:sp>
      <p:sp>
        <p:nvSpPr>
          <p:cNvPr id="853"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pPr marL="216000" indent="-216000">
              <a:lnSpc>
                <a:spcPct val="100000"/>
              </a:lnSpc>
              <a:tabLst>
                <a:tab pos="0" algn="l"/>
              </a:tabLst>
            </a:pPr>
            <a:r>
              <a:rPr lang="en-US" sz="2000" b="0" strike="noStrike" spc="-1">
                <a:latin typeface="Arial"/>
              </a:rPr>
              <a:t>Click on MIAPE figure excerpt to see full cited figure</a:t>
            </a:r>
            <a:endParaRPr lang="fr-CH" sz="2000" b="0" strike="noStrike" spc="-1">
              <a:latin typeface="Arial"/>
            </a:endParaRPr>
          </a:p>
        </p:txBody>
      </p:sp>
      <p:sp>
        <p:nvSpPr>
          <p:cNvPr id="854"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DA6C4CE1-64AB-4B66-A059-B85B2E6739BE}" type="slidenum">
              <a:rPr lang="en-US" sz="1400" b="0" strike="noStrike" spc="-1">
                <a:solidFill>
                  <a:srgbClr val="000000"/>
                </a:solidFill>
                <a:latin typeface="Arial"/>
                <a:ea typeface="+mn-ea"/>
              </a:rPr>
              <a:t>32</a:t>
            </a:fld>
            <a:endParaRPr lang="fr-CH" sz="1400" b="0" strike="noStrike" spc="-1">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PlaceHolder 1"/>
          <p:cNvSpPr>
            <a:spLocks noGrp="1" noRot="1" noChangeAspect="1"/>
          </p:cNvSpPr>
          <p:nvPr>
            <p:ph type="sldImg"/>
          </p:nvPr>
        </p:nvSpPr>
        <p:spPr>
          <a:xfrm>
            <a:off x="2989263" y="887413"/>
            <a:ext cx="4254500" cy="2393950"/>
          </a:xfrm>
          <a:prstGeom prst="rect">
            <a:avLst/>
          </a:prstGeom>
          <a:ln w="0">
            <a:noFill/>
          </a:ln>
        </p:spPr>
      </p:sp>
      <p:sp>
        <p:nvSpPr>
          <p:cNvPr id="856"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endParaRPr lang="fr-CH" sz="2000" b="0" strike="noStrike" spc="-1">
              <a:latin typeface="Arial"/>
            </a:endParaRPr>
          </a:p>
        </p:txBody>
      </p:sp>
      <p:sp>
        <p:nvSpPr>
          <p:cNvPr id="857"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7F77FB60-2BA3-47E8-AC7B-30E959F69CB5}" type="slidenum">
              <a:rPr lang="en-US" sz="1400" b="0" strike="noStrike" spc="-1">
                <a:solidFill>
                  <a:srgbClr val="000000"/>
                </a:solidFill>
                <a:latin typeface="Arial"/>
                <a:ea typeface="+mn-ea"/>
              </a:rPr>
              <a:t>33</a:t>
            </a:fld>
            <a:endParaRPr lang="fr-CH" sz="1400" b="0" strike="noStrike" spc="-1">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PlaceHolder 1"/>
          <p:cNvSpPr>
            <a:spLocks noGrp="1" noRot="1" noChangeAspect="1"/>
          </p:cNvSpPr>
          <p:nvPr>
            <p:ph type="sldImg"/>
          </p:nvPr>
        </p:nvSpPr>
        <p:spPr>
          <a:xfrm>
            <a:off x="2989263" y="887413"/>
            <a:ext cx="4254500" cy="2393950"/>
          </a:xfrm>
          <a:prstGeom prst="rect">
            <a:avLst/>
          </a:prstGeom>
          <a:ln w="0">
            <a:noFill/>
          </a:ln>
        </p:spPr>
      </p:sp>
      <p:sp>
        <p:nvSpPr>
          <p:cNvPr id="859"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pPr marL="216000" indent="-216000">
              <a:lnSpc>
                <a:spcPct val="100000"/>
              </a:lnSpc>
              <a:tabLst>
                <a:tab pos="0" algn="l"/>
              </a:tabLst>
            </a:pPr>
            <a:r>
              <a:rPr lang="en-US" sz="2000" b="0" strike="noStrike" spc="-1">
                <a:latin typeface="Arial"/>
              </a:rPr>
              <a:t>Click on MIAPE figure excerpt to see full cited figure</a:t>
            </a:r>
            <a:endParaRPr lang="fr-CH" sz="2000" b="0" strike="noStrike" spc="-1">
              <a:latin typeface="Arial"/>
            </a:endParaRPr>
          </a:p>
        </p:txBody>
      </p:sp>
      <p:sp>
        <p:nvSpPr>
          <p:cNvPr id="860"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CD570241-AFC7-48D6-9E8B-F84DA6C6CA3E}" type="slidenum">
              <a:rPr lang="en-US" sz="1800" b="0" strike="noStrike" spc="-1">
                <a:solidFill>
                  <a:srgbClr val="000000"/>
                </a:solidFill>
                <a:latin typeface="+mn-lt"/>
                <a:ea typeface="+mn-ea"/>
              </a:rPr>
              <a:t>34</a:t>
            </a:fld>
            <a:endParaRPr lang="fr-CH" sz="1800" b="0" strike="noStrike" spc="-1">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PlaceHolder 1"/>
          <p:cNvSpPr>
            <a:spLocks noGrp="1" noRot="1" noChangeAspect="1"/>
          </p:cNvSpPr>
          <p:nvPr>
            <p:ph type="sldImg"/>
          </p:nvPr>
        </p:nvSpPr>
        <p:spPr>
          <a:xfrm>
            <a:off x="2989263" y="887413"/>
            <a:ext cx="4254500" cy="2393950"/>
          </a:xfrm>
          <a:prstGeom prst="rect">
            <a:avLst/>
          </a:prstGeom>
          <a:ln w="0">
            <a:noFill/>
          </a:ln>
        </p:spPr>
      </p:sp>
      <p:sp>
        <p:nvSpPr>
          <p:cNvPr id="865"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6000">
              <a:lnSpc>
                <a:spcPct val="100000"/>
              </a:lnSpc>
              <a:tabLst>
                <a:tab pos="0" algn="l"/>
              </a:tabLst>
            </a:pPr>
            <a:r>
              <a:rPr lang="en-US" sz="2000" b="1" strike="noStrike" spc="-1">
                <a:solidFill>
                  <a:srgbClr val="FF0000"/>
                </a:solidFill>
                <a:highlight>
                  <a:srgbClr val="FFFF00"/>
                </a:highlight>
                <a:latin typeface="+mn-lt"/>
                <a:ea typeface="Arial"/>
              </a:rPr>
              <a:t>À modif. avec types qui concernent plus la chimie … pas clair si quelqu’un utilise les codebooks en chimie, et si oui pourquoi… </a:t>
            </a:r>
            <a:endParaRPr lang="fr-CH" sz="2000" b="0" strike="noStrike" spc="-1">
              <a:latin typeface="Arial"/>
            </a:endParaRPr>
          </a:p>
        </p:txBody>
      </p:sp>
      <p:sp>
        <p:nvSpPr>
          <p:cNvPr id="866"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D771FC86-C36D-4756-9184-2604BFCCAD51}" type="slidenum">
              <a:rPr lang="en-US" sz="1200" b="0" strike="noStrike" spc="-1">
                <a:solidFill>
                  <a:srgbClr val="000000"/>
                </a:solidFill>
                <a:latin typeface="+mn-lt"/>
                <a:ea typeface="+mn-ea"/>
              </a:rPr>
              <a:t>35</a:t>
            </a:fld>
            <a:endParaRPr lang="fr-CH"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2989263" y="887413"/>
            <a:ext cx="4254500" cy="2393950"/>
          </a:xfrm>
          <a:prstGeom prst="rect">
            <a:avLst/>
          </a:prstGeom>
          <a:ln w="0">
            <a:noFill/>
          </a:ln>
        </p:spPr>
      </p:sp>
      <p:sp>
        <p:nvSpPr>
          <p:cNvPr id="802"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4560">
              <a:lnSpc>
                <a:spcPct val="100000"/>
              </a:lnSpc>
              <a:tabLst>
                <a:tab pos="0" algn="l"/>
              </a:tabLst>
            </a:pPr>
            <a:r>
              <a:rPr lang="en-US" sz="1900" b="0" strike="noStrike" spc="-1" dirty="0">
                <a:latin typeface="Arial"/>
              </a:rPr>
              <a:t>According to a Nature study in 2012, </a:t>
            </a:r>
            <a:r>
              <a:rPr lang="en-US" sz="1900" b="1" strike="noStrike" spc="-1" dirty="0">
                <a:latin typeface="Arial"/>
              </a:rPr>
              <a:t>47 out of 53</a:t>
            </a:r>
            <a:r>
              <a:rPr lang="en-US" sz="1900" b="0" strike="noStrike" spc="-1" dirty="0">
                <a:latin typeface="Arial"/>
              </a:rPr>
              <a:t> medical research papers are irreproducible (1).</a:t>
            </a:r>
            <a:endParaRPr lang="fr-CH" sz="1900" b="0" strike="noStrike" spc="-1" dirty="0">
              <a:latin typeface="Arial"/>
            </a:endParaRPr>
          </a:p>
          <a:p>
            <a:pPr marL="216000" indent="-214560">
              <a:lnSpc>
                <a:spcPct val="100000"/>
              </a:lnSpc>
              <a:tabLst>
                <a:tab pos="0" algn="l"/>
              </a:tabLst>
            </a:pPr>
            <a:r>
              <a:rPr lang="en-US" sz="1900" b="0" strike="noStrike" spc="-1">
                <a:latin typeface="Arial"/>
              </a:rPr>
              <a:t>A previous study showed in 2009 that </a:t>
            </a:r>
            <a:r>
              <a:rPr lang="en-US" sz="1900" b="1" strike="noStrike" spc="-1">
                <a:latin typeface="Arial"/>
              </a:rPr>
              <a:t>16 out of 18 bioinformatics papers could not be reproduced</a:t>
            </a:r>
            <a:r>
              <a:rPr lang="en-US" sz="1900" b="0" strike="noStrike" spc="-1">
                <a:latin typeface="Arial"/>
              </a:rPr>
              <a:t> entirely (2).</a:t>
            </a:r>
            <a:endParaRPr lang="fr-CH" sz="1900" b="0" strike="noStrike" spc="-1">
              <a:latin typeface="Arial"/>
            </a:endParaRPr>
          </a:p>
          <a:p>
            <a:pPr marL="216000" indent="-214560">
              <a:lnSpc>
                <a:spcPct val="100000"/>
              </a:lnSpc>
              <a:tabLst>
                <a:tab pos="0" algn="l"/>
              </a:tabLst>
            </a:pPr>
            <a:r>
              <a:rPr lang="en-US" sz="1900" b="0" strike="noStrike" spc="-1" dirty="0">
                <a:latin typeface="Arial"/>
              </a:rPr>
              <a:t>In 2004, it was found that less than </a:t>
            </a:r>
            <a:r>
              <a:rPr lang="en-US" sz="1900" b="1" strike="noStrike" spc="-1" dirty="0">
                <a:latin typeface="Arial"/>
              </a:rPr>
              <a:t>9% of papers share their code</a:t>
            </a:r>
            <a:r>
              <a:rPr lang="en-US" sz="1900" b="0" strike="noStrike" spc="-1" dirty="0">
                <a:latin typeface="Arial"/>
              </a:rPr>
              <a:t> (3).</a:t>
            </a:r>
            <a:endParaRPr lang="fr-CH" sz="1900" b="0" strike="noStrike" spc="-1" dirty="0">
              <a:latin typeface="Arial"/>
            </a:endParaRPr>
          </a:p>
          <a:p>
            <a:pPr marL="216000" indent="-214560">
              <a:lnSpc>
                <a:spcPct val="100000"/>
              </a:lnSpc>
              <a:tabLst>
                <a:tab pos="0" algn="l"/>
              </a:tabLst>
            </a:pPr>
            <a:endParaRPr lang="fr-CH" sz="1900" b="0" strike="noStrike" spc="-1" dirty="0">
              <a:latin typeface="Arial"/>
            </a:endParaRPr>
          </a:p>
          <a:p>
            <a:pPr marL="225360" indent="-223560">
              <a:lnSpc>
                <a:spcPct val="100000"/>
              </a:lnSpc>
              <a:buClr>
                <a:srgbClr val="000000"/>
              </a:buClr>
              <a:buFont typeface="StarSymbol"/>
              <a:buAutoNum type="arabicParenR"/>
              <a:tabLst>
                <a:tab pos="0" algn="l"/>
              </a:tabLst>
            </a:pPr>
            <a:r>
              <a:rPr lang="en-US" sz="2000" b="0" strike="noStrike" spc="-1" dirty="0">
                <a:latin typeface="Arial"/>
              </a:rPr>
              <a:t>Begley, C. G.; Ellis, L. M. (2012). "Drug development: Raise standards for preclinical cancer research". Nature 483 (7391): 531–533.</a:t>
            </a:r>
            <a:endParaRPr lang="fr-CH" sz="2000" b="0" strike="noStrike" spc="-1" dirty="0">
              <a:latin typeface="Arial"/>
            </a:endParaRPr>
          </a:p>
          <a:p>
            <a:pPr marL="225360" indent="-223560">
              <a:lnSpc>
                <a:spcPct val="100000"/>
              </a:lnSpc>
              <a:buClr>
                <a:srgbClr val="000000"/>
              </a:buClr>
              <a:buFont typeface="StarSymbol"/>
              <a:buAutoNum type="arabicParenR"/>
              <a:tabLst>
                <a:tab pos="0" algn="l"/>
              </a:tabLst>
            </a:pPr>
            <a:r>
              <a:rPr lang="en-US" sz="2000" b="0" strike="noStrike" spc="-1" dirty="0">
                <a:latin typeface="Arial"/>
              </a:rPr>
              <a:t>Ioannidis JPA, Allison DB, Ball CA, et al. Repeatability of published microarray gene expression analyses. Nat Genet 2009;41(2):149–55.</a:t>
            </a:r>
            <a:endParaRPr lang="fr-CH" sz="2000" b="0" strike="noStrike" spc="-1" dirty="0">
              <a:latin typeface="Arial"/>
            </a:endParaRPr>
          </a:p>
          <a:p>
            <a:pPr marL="225360" indent="-223560">
              <a:lnSpc>
                <a:spcPct val="100000"/>
              </a:lnSpc>
              <a:buClr>
                <a:srgbClr val="000000"/>
              </a:buClr>
              <a:buFont typeface="StarSymbol"/>
              <a:buAutoNum type="arabicParenR"/>
              <a:tabLst>
                <a:tab pos="0" algn="l"/>
              </a:tabLst>
            </a:pPr>
            <a:r>
              <a:rPr lang="en-US" sz="2000" b="0" strike="noStrike" spc="-1" dirty="0" err="1">
                <a:latin typeface="Arial"/>
              </a:rPr>
              <a:t>Vandewalle</a:t>
            </a:r>
            <a:r>
              <a:rPr lang="en-US" sz="2000" b="0" strike="noStrike" spc="-1" dirty="0">
                <a:latin typeface="Arial"/>
              </a:rPr>
              <a:t>, Patrick, Jelena Kovacevic, and Martin </a:t>
            </a:r>
            <a:r>
              <a:rPr lang="en-US" sz="2000" b="0" strike="noStrike" spc="-1" dirty="0" err="1">
                <a:latin typeface="Arial"/>
              </a:rPr>
              <a:t>Vetterli</a:t>
            </a:r>
            <a:r>
              <a:rPr lang="en-US" sz="2000" b="0" strike="noStrike" spc="-1" dirty="0">
                <a:latin typeface="Arial"/>
              </a:rPr>
              <a:t>. "Reproducible research in signal processing." Signal Processing Magazine, IEEE 26.3 (2009): 37-47 </a:t>
            </a:r>
            <a:endParaRPr lang="fr-CH" sz="2000" b="0" strike="noStrike" spc="-1" dirty="0">
              <a:latin typeface="Arial"/>
            </a:endParaRPr>
          </a:p>
          <a:p>
            <a:pPr marL="225360" indent="-223560">
              <a:lnSpc>
                <a:spcPct val="100000"/>
              </a:lnSpc>
              <a:buClr>
                <a:srgbClr val="000000"/>
              </a:buClr>
              <a:buFont typeface="StarSymbol"/>
              <a:buAutoNum type="arabicParenR"/>
              <a:tabLst>
                <a:tab pos="0" algn="l"/>
              </a:tabLst>
            </a:pPr>
            <a:r>
              <a:rPr lang="en-US" sz="2000" b="0" strike="noStrike" spc="-1" dirty="0">
                <a:latin typeface="Arial"/>
              </a:rPr>
              <a:t>https://www.nature.com/news/1-500-scientists-lift-the-lid-on-reproducibility-1.19970 </a:t>
            </a:r>
            <a:br>
              <a:rPr dirty="0"/>
            </a:br>
            <a:r>
              <a:rPr lang="en-US" sz="2000" b="0" strike="noStrike" spc="-1" dirty="0">
                <a:latin typeface="Arial"/>
              </a:rPr>
              <a:t> </a:t>
            </a:r>
            <a:endParaRPr lang="fr-CH" sz="2000" b="0" strike="noStrike" spc="-1" dirty="0">
              <a:latin typeface="Arial"/>
            </a:endParaRPr>
          </a:p>
          <a:p>
            <a:pPr>
              <a:lnSpc>
                <a:spcPct val="100000"/>
              </a:lnSpc>
              <a:tabLst>
                <a:tab pos="0" algn="l"/>
              </a:tabLst>
            </a:pPr>
            <a:r>
              <a:rPr lang="en-US" sz="2000" b="0" strike="noStrike" spc="-1" dirty="0">
                <a:latin typeface="Arial"/>
              </a:rPr>
              <a:t>[Slide inspired by https://github.com/saloot/IPythonClass , Amir </a:t>
            </a:r>
            <a:r>
              <a:rPr lang="en-US" sz="2000" b="0" strike="noStrike" spc="-1" dirty="0" err="1">
                <a:latin typeface="Arial"/>
              </a:rPr>
              <a:t>Hessam</a:t>
            </a:r>
            <a:r>
              <a:rPr lang="en-US" sz="2000" b="0" strike="noStrike" spc="-1" dirty="0">
                <a:latin typeface="Arial"/>
              </a:rPr>
              <a:t> Salavati &amp; ,Robin </a:t>
            </a:r>
            <a:r>
              <a:rPr lang="en-US" sz="2000" b="0" strike="noStrike" spc="-1" dirty="0" err="1">
                <a:latin typeface="Arial"/>
              </a:rPr>
              <a:t>Schiebler</a:t>
            </a:r>
            <a:r>
              <a:rPr lang="en-US" sz="2000" b="0" strike="noStrike" spc="-1" dirty="0">
                <a:latin typeface="Arial"/>
              </a:rPr>
              <a:t> 2015 ]</a:t>
            </a:r>
            <a:endParaRPr lang="fr-CH" sz="2000" b="0" strike="noStrike" spc="-1" dirty="0">
              <a:latin typeface="Arial"/>
            </a:endParaRPr>
          </a:p>
          <a:p>
            <a:pPr marL="310680" indent="-308880">
              <a:lnSpc>
                <a:spcPct val="100000"/>
              </a:lnSpc>
              <a:tabLst>
                <a:tab pos="0" algn="l"/>
              </a:tabLst>
            </a:pPr>
            <a:endParaRPr lang="fr-CH" sz="2000" b="0" strike="noStrike" spc="-1" dirty="0">
              <a:latin typeface="Arial"/>
            </a:endParaRPr>
          </a:p>
        </p:txBody>
      </p:sp>
      <p:sp>
        <p:nvSpPr>
          <p:cNvPr id="803"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BF4A96B0-FDA3-4BE2-9F4C-44EF74CA7BE8}" type="slidenum">
              <a:rPr lang="en-US" sz="1200" b="0" strike="noStrike" spc="-1">
                <a:solidFill>
                  <a:srgbClr val="000000"/>
                </a:solidFill>
                <a:latin typeface="+mn-lt"/>
                <a:ea typeface="+mn-ea"/>
              </a:rPr>
              <a:t>3</a:t>
            </a:fld>
            <a:endParaRPr lang="fr-CH" sz="12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PlaceHolder 1"/>
          <p:cNvSpPr>
            <a:spLocks noGrp="1" noRot="1" noChangeAspect="1"/>
          </p:cNvSpPr>
          <p:nvPr>
            <p:ph type="sldImg"/>
          </p:nvPr>
        </p:nvSpPr>
        <p:spPr>
          <a:xfrm>
            <a:off x="2989263" y="887413"/>
            <a:ext cx="4254500" cy="2393950"/>
          </a:xfrm>
          <a:prstGeom prst="rect">
            <a:avLst/>
          </a:prstGeom>
          <a:ln w="0">
            <a:noFill/>
          </a:ln>
        </p:spPr>
      </p:sp>
      <p:sp>
        <p:nvSpPr>
          <p:cNvPr id="868"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4560">
              <a:lnSpc>
                <a:spcPct val="100000"/>
              </a:lnSpc>
              <a:tabLst>
                <a:tab pos="0" algn="l"/>
              </a:tabLst>
            </a:pPr>
            <a:r>
              <a:rPr lang="fr-CH" sz="2000" b="0" strike="noStrike" spc="-1">
                <a:latin typeface="Arial"/>
              </a:rPr>
              <a:t>Bad example: https://ord.fkp.jku.at/dataset/151027b</a:t>
            </a:r>
          </a:p>
        </p:txBody>
      </p:sp>
      <p:sp>
        <p:nvSpPr>
          <p:cNvPr id="869"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690EEAFA-8B44-4B05-8902-BE025AB851A2}" type="slidenum">
              <a:rPr lang="fr-CH" sz="1200" b="0" strike="noStrike" spc="-1">
                <a:solidFill>
                  <a:srgbClr val="000000"/>
                </a:solidFill>
                <a:latin typeface="+mn-lt"/>
                <a:ea typeface="+mn-ea"/>
              </a:rPr>
              <a:t>36</a:t>
            </a:fld>
            <a:endParaRPr lang="fr-CH" sz="12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PlaceHolder 1"/>
          <p:cNvSpPr>
            <a:spLocks noGrp="1" noRot="1" noChangeAspect="1"/>
          </p:cNvSpPr>
          <p:nvPr>
            <p:ph type="sldImg"/>
          </p:nvPr>
        </p:nvSpPr>
        <p:spPr>
          <a:xfrm>
            <a:off x="2989263" y="887413"/>
            <a:ext cx="4254500" cy="2393950"/>
          </a:xfrm>
          <a:prstGeom prst="rect">
            <a:avLst/>
          </a:prstGeom>
          <a:ln w="0">
            <a:noFill/>
          </a:ln>
        </p:spPr>
      </p:sp>
      <p:sp>
        <p:nvSpPr>
          <p:cNvPr id="871"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4560">
              <a:lnSpc>
                <a:spcPct val="100000"/>
              </a:lnSpc>
              <a:tabLst>
                <a:tab pos="0" algn="l"/>
              </a:tabLst>
            </a:pPr>
            <a:r>
              <a:rPr lang="fr-CH" sz="2000" b="0" strike="noStrike" spc="-1">
                <a:latin typeface="Arial"/>
              </a:rPr>
              <a:t>Bad example: https://ord.fkp.jku.at/dataset/151027b</a:t>
            </a:r>
          </a:p>
        </p:txBody>
      </p:sp>
      <p:sp>
        <p:nvSpPr>
          <p:cNvPr id="872"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EB315D9F-0135-42B4-952A-AFEB3DD21C8A}" type="slidenum">
              <a:rPr lang="fr-CH" sz="1200" b="0" strike="noStrike" spc="-1">
                <a:solidFill>
                  <a:srgbClr val="000000"/>
                </a:solidFill>
                <a:latin typeface="+mn-lt"/>
                <a:ea typeface="+mn-ea"/>
              </a:rPr>
              <a:t>37</a:t>
            </a:fld>
            <a:endParaRPr lang="fr-CH" sz="12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PlaceHolder 1"/>
          <p:cNvSpPr>
            <a:spLocks noGrp="1" noRot="1" noChangeAspect="1"/>
          </p:cNvSpPr>
          <p:nvPr>
            <p:ph type="sldImg"/>
          </p:nvPr>
        </p:nvSpPr>
        <p:spPr>
          <a:xfrm>
            <a:off x="2989263" y="887413"/>
            <a:ext cx="4254500" cy="2393950"/>
          </a:xfrm>
          <a:prstGeom prst="rect">
            <a:avLst/>
          </a:prstGeom>
          <a:ln w="0">
            <a:noFill/>
          </a:ln>
        </p:spPr>
      </p:sp>
      <p:sp>
        <p:nvSpPr>
          <p:cNvPr id="874"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endParaRPr lang="fr-CH" sz="2000" b="0" strike="noStrike" spc="-1" dirty="0">
              <a:latin typeface="Arial"/>
            </a:endParaRPr>
          </a:p>
        </p:txBody>
      </p:sp>
      <p:sp>
        <p:nvSpPr>
          <p:cNvPr id="875"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1C25FF4B-B4F0-481B-9D27-3C1C41A2793B}" type="slidenum">
              <a:rPr lang="fr-CH" sz="1200" b="0" strike="noStrike" spc="-1">
                <a:solidFill>
                  <a:srgbClr val="000000"/>
                </a:solidFill>
                <a:latin typeface="+mn-lt"/>
                <a:ea typeface="+mn-ea"/>
              </a:rPr>
              <a:t>38</a:t>
            </a:fld>
            <a:endParaRPr lang="fr-CH" sz="12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PlaceHolder 1"/>
          <p:cNvSpPr>
            <a:spLocks noGrp="1" noRot="1" noChangeAspect="1"/>
          </p:cNvSpPr>
          <p:nvPr>
            <p:ph type="sldImg"/>
          </p:nvPr>
        </p:nvSpPr>
        <p:spPr>
          <a:xfrm>
            <a:off x="2989263" y="887413"/>
            <a:ext cx="4254500" cy="2393950"/>
          </a:xfrm>
          <a:prstGeom prst="rect">
            <a:avLst/>
          </a:prstGeom>
          <a:ln w="0">
            <a:noFill/>
          </a:ln>
        </p:spPr>
      </p:sp>
      <p:sp>
        <p:nvSpPr>
          <p:cNvPr id="877"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4560">
              <a:lnSpc>
                <a:spcPct val="100000"/>
              </a:lnSpc>
              <a:tabLst>
                <a:tab pos="0" algn="l"/>
              </a:tabLst>
            </a:pPr>
            <a:r>
              <a:rPr lang="fr-CH" sz="2000" b="0" strike="noStrike" spc="-1">
                <a:latin typeface="Arial"/>
              </a:rPr>
              <a:t>Source http://</a:t>
            </a:r>
            <a:r>
              <a:rPr lang="fr-CH" sz="2000" b="0" strike="noStrike" spc="-1" dirty="0" err="1">
                <a:latin typeface="Arial"/>
              </a:rPr>
              <a:t>help.osf.io</a:t>
            </a:r>
            <a:r>
              <a:rPr lang="fr-CH" sz="2000" b="0" strike="noStrike" spc="-1" dirty="0">
                <a:latin typeface="Arial"/>
              </a:rPr>
              <a:t>/m/</a:t>
            </a:r>
            <a:r>
              <a:rPr lang="fr-CH" sz="2000" b="0" strike="noStrike" spc="-1" dirty="0" err="1">
                <a:latin typeface="Arial"/>
              </a:rPr>
              <a:t>bestpractices</a:t>
            </a:r>
            <a:r>
              <a:rPr lang="fr-CH" sz="2000" b="0" strike="noStrike" spc="-1" dirty="0">
                <a:latin typeface="Arial"/>
              </a:rPr>
              <a:t>/l/618767-how-to-make-a-data-dictionary#!</a:t>
            </a:r>
            <a:r>
              <a:rPr lang="fr-CH" sz="2000" b="0" strike="noStrike" spc="-1" dirty="0" err="1">
                <a:latin typeface="Arial"/>
              </a:rPr>
              <a:t>prettyPhoto</a:t>
            </a:r>
            <a:endParaRPr lang="fr-CH" sz="2000" b="0" strike="noStrike" spc="-1" dirty="0">
              <a:latin typeface="Arial"/>
            </a:endParaRPr>
          </a:p>
        </p:txBody>
      </p:sp>
      <p:sp>
        <p:nvSpPr>
          <p:cNvPr id="878"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96390A47-C09D-4B8B-9D72-9059EBFB7FFA}" type="slidenum">
              <a:rPr lang="fr-CH" sz="1200" b="0" strike="noStrike" spc="-1">
                <a:solidFill>
                  <a:srgbClr val="000000"/>
                </a:solidFill>
                <a:latin typeface="+mn-lt"/>
                <a:ea typeface="+mn-ea"/>
              </a:rPr>
              <a:t>39</a:t>
            </a:fld>
            <a:endParaRPr lang="fr-CH" sz="12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PlaceHolder 1"/>
          <p:cNvSpPr>
            <a:spLocks noGrp="1" noRot="1" noChangeAspect="1"/>
          </p:cNvSpPr>
          <p:nvPr>
            <p:ph type="sldImg"/>
          </p:nvPr>
        </p:nvSpPr>
        <p:spPr>
          <a:xfrm>
            <a:off x="2989263" y="887413"/>
            <a:ext cx="4254500" cy="2393950"/>
          </a:xfrm>
          <a:prstGeom prst="rect">
            <a:avLst/>
          </a:prstGeom>
          <a:ln w="0">
            <a:noFill/>
          </a:ln>
        </p:spPr>
      </p:sp>
      <p:sp>
        <p:nvSpPr>
          <p:cNvPr id="883"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endParaRPr lang="fr-CH" sz="2000" b="0" strike="noStrike" spc="-1">
              <a:latin typeface="Arial"/>
            </a:endParaRPr>
          </a:p>
        </p:txBody>
      </p:sp>
      <p:sp>
        <p:nvSpPr>
          <p:cNvPr id="884"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D0F6D4C1-3895-4441-ACAA-EE1E924AE5DC}" type="slidenum">
              <a:rPr lang="en-US" sz="1400" b="0" strike="noStrike" spc="-1">
                <a:solidFill>
                  <a:srgbClr val="000000"/>
                </a:solidFill>
                <a:latin typeface="Arial"/>
                <a:ea typeface="+mn-ea"/>
              </a:rPr>
              <a:t>41</a:t>
            </a:fld>
            <a:endParaRPr lang="fr-CH" sz="1400" b="0" strike="noStrike" spc="-1">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PlaceHolder 1"/>
          <p:cNvSpPr>
            <a:spLocks noGrp="1" noRot="1" noChangeAspect="1"/>
          </p:cNvSpPr>
          <p:nvPr>
            <p:ph type="sldImg"/>
          </p:nvPr>
        </p:nvSpPr>
        <p:spPr>
          <a:xfrm>
            <a:off x="2989263" y="887413"/>
            <a:ext cx="4254500" cy="2393950"/>
          </a:xfrm>
          <a:prstGeom prst="rect">
            <a:avLst/>
          </a:prstGeom>
          <a:ln w="0">
            <a:noFill/>
          </a:ln>
        </p:spPr>
      </p:sp>
      <p:sp>
        <p:nvSpPr>
          <p:cNvPr id="886"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endParaRPr lang="fr-CH" sz="2000" b="0" strike="noStrike" spc="-1">
              <a:latin typeface="Arial"/>
            </a:endParaRPr>
          </a:p>
        </p:txBody>
      </p:sp>
      <p:sp>
        <p:nvSpPr>
          <p:cNvPr id="887"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8D788B88-B4EB-47ED-B10D-217B08100DB4}" type="slidenum">
              <a:rPr lang="en-US" sz="1400" b="0" strike="noStrike" spc="-1">
                <a:solidFill>
                  <a:srgbClr val="000000"/>
                </a:solidFill>
                <a:latin typeface="Arial"/>
                <a:ea typeface="+mn-ea"/>
              </a:rPr>
              <a:t>43</a:t>
            </a:fld>
            <a:endParaRPr lang="fr-CH" sz="1400" b="0" strike="noStrike" spc="-1">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PlaceHolder 1"/>
          <p:cNvSpPr>
            <a:spLocks noGrp="1" noRot="1" noChangeAspect="1"/>
          </p:cNvSpPr>
          <p:nvPr>
            <p:ph type="sldImg"/>
          </p:nvPr>
        </p:nvSpPr>
        <p:spPr>
          <a:xfrm>
            <a:off x="2989263" y="887413"/>
            <a:ext cx="4254500" cy="2393950"/>
          </a:xfrm>
          <a:prstGeom prst="rect">
            <a:avLst/>
          </a:prstGeom>
          <a:ln w="0">
            <a:noFill/>
          </a:ln>
        </p:spPr>
      </p:sp>
      <p:sp>
        <p:nvSpPr>
          <p:cNvPr id="889"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pPr marL="457200" indent="-304920">
              <a:lnSpc>
                <a:spcPct val="115000"/>
              </a:lnSpc>
              <a:buClr>
                <a:srgbClr val="333333"/>
              </a:buClr>
              <a:buFont typeface="Wingdings" charset="2"/>
              <a:buChar char=""/>
            </a:pPr>
            <a:r>
              <a:rPr lang="en-US" sz="2000" b="0" u="sng" strike="noStrike" spc="-1">
                <a:solidFill>
                  <a:srgbClr val="000000"/>
                </a:solidFill>
                <a:highlight>
                  <a:srgbClr val="FFFFFF"/>
                </a:highlight>
                <a:uFillTx/>
                <a:latin typeface="Arial"/>
                <a:ea typeface="Arial"/>
                <a:hlinkClick r:id="rId3"/>
              </a:rPr>
              <a:t>https://the-turing-way.netlify.app/reproducible-research/rdm/rdm-spreadsheets.html</a:t>
            </a:r>
            <a:r>
              <a:rPr lang="en-US" sz="2000" b="0" strike="noStrike" spc="-1">
                <a:solidFill>
                  <a:srgbClr val="333333"/>
                </a:solidFill>
                <a:highlight>
                  <a:srgbClr val="FFFFFF"/>
                </a:highlight>
                <a:latin typeface="Arial"/>
                <a:ea typeface="Arial"/>
              </a:rPr>
              <a:t> </a:t>
            </a:r>
            <a:endParaRPr lang="fr-CH" sz="2000" b="0" strike="noStrike" spc="-1">
              <a:latin typeface="Arial"/>
            </a:endParaRPr>
          </a:p>
          <a:p>
            <a:pPr marL="457200" indent="-304920">
              <a:lnSpc>
                <a:spcPct val="115000"/>
              </a:lnSpc>
              <a:buClr>
                <a:srgbClr val="333333"/>
              </a:buClr>
              <a:buFont typeface="Wingdings" charset="2"/>
              <a:buChar char=""/>
            </a:pPr>
            <a:r>
              <a:rPr lang="en-US" sz="2000" b="0" strike="noStrike" spc="-1">
                <a:solidFill>
                  <a:srgbClr val="333333"/>
                </a:solidFill>
                <a:highlight>
                  <a:srgbClr val="FFFFFF"/>
                </a:highlight>
                <a:latin typeface="Arial"/>
                <a:ea typeface="Arial"/>
              </a:rPr>
              <a:t>One column = one variable (no more, no less, this implies that two header names can not be identical)</a:t>
            </a:r>
            <a:endParaRPr lang="fr-CH" sz="2000" b="0" strike="noStrike" spc="-1">
              <a:latin typeface="Arial"/>
            </a:endParaRPr>
          </a:p>
          <a:p>
            <a:pPr marL="457200" indent="-304920">
              <a:lnSpc>
                <a:spcPct val="115000"/>
              </a:lnSpc>
              <a:buClr>
                <a:srgbClr val="333333"/>
              </a:buClr>
              <a:buFont typeface="Wingdings" charset="2"/>
              <a:buChar char=""/>
            </a:pPr>
            <a:r>
              <a:rPr lang="en-US" sz="2000" b="0" strike="noStrike" spc="-1">
                <a:solidFill>
                  <a:srgbClr val="333333"/>
                </a:solidFill>
                <a:highlight>
                  <a:srgbClr val="FFFFFF"/>
                </a:highlight>
                <a:latin typeface="Arial"/>
                <a:ea typeface="Arial"/>
              </a:rPr>
              <a:t>One row = one sample</a:t>
            </a:r>
            <a:endParaRPr lang="fr-CH" sz="2000" b="0" strike="noStrike" spc="-1">
              <a:latin typeface="Arial"/>
            </a:endParaRPr>
          </a:p>
          <a:p>
            <a:pPr marL="457200" indent="-304920">
              <a:lnSpc>
                <a:spcPct val="115000"/>
              </a:lnSpc>
              <a:buClr>
                <a:srgbClr val="333333"/>
              </a:buClr>
              <a:buFont typeface="Wingdings" charset="2"/>
              <a:buChar char=""/>
            </a:pPr>
            <a:r>
              <a:rPr lang="en-US" sz="2000" b="0" strike="noStrike" spc="-1">
                <a:solidFill>
                  <a:srgbClr val="333333"/>
                </a:solidFill>
                <a:highlight>
                  <a:srgbClr val="FFFFFF"/>
                </a:highlight>
                <a:latin typeface="Arial"/>
                <a:ea typeface="Arial"/>
              </a:rPr>
              <a:t>One cell = one information</a:t>
            </a:r>
            <a:endParaRPr lang="fr-CH" sz="2000" b="0" strike="noStrike" spc="-1">
              <a:latin typeface="Arial"/>
            </a:endParaRPr>
          </a:p>
          <a:p>
            <a:pPr marL="457200" indent="-304920">
              <a:lnSpc>
                <a:spcPct val="115000"/>
              </a:lnSpc>
              <a:buClr>
                <a:srgbClr val="333333"/>
              </a:buClr>
              <a:buFont typeface="Wingdings" charset="2"/>
              <a:buChar char=""/>
            </a:pPr>
            <a:r>
              <a:rPr lang="en-US" sz="2000" b="1" strike="noStrike" spc="-1">
                <a:solidFill>
                  <a:srgbClr val="333333"/>
                </a:solidFill>
                <a:highlight>
                  <a:srgbClr val="FFFFFF"/>
                </a:highlight>
                <a:latin typeface="Arial"/>
                <a:ea typeface="Arial"/>
              </a:rPr>
              <a:t>The first row is the header</a:t>
            </a:r>
            <a:endParaRPr lang="fr-CH" sz="2000" b="0" strike="noStrike" spc="-1">
              <a:latin typeface="Arial"/>
            </a:endParaRPr>
          </a:p>
          <a:p>
            <a:pPr marL="457200" indent="-304920">
              <a:lnSpc>
                <a:spcPct val="115000"/>
              </a:lnSpc>
              <a:buClr>
                <a:srgbClr val="333333"/>
              </a:buClr>
              <a:buFont typeface="Wingdings" charset="2"/>
              <a:buChar char=""/>
            </a:pPr>
            <a:r>
              <a:rPr lang="en-US" sz="2000" b="0" strike="noStrike" spc="-1">
                <a:solidFill>
                  <a:srgbClr val="333333"/>
                </a:solidFill>
                <a:highlight>
                  <a:srgbClr val="FFFFFF"/>
                </a:highlight>
                <a:latin typeface="Arial"/>
                <a:ea typeface="Arial"/>
              </a:rPr>
              <a:t>Header names must not include a special character (including space) or start with a number</a:t>
            </a:r>
            <a:endParaRPr lang="fr-CH" sz="2000" b="0" strike="noStrike" spc="-1">
              <a:latin typeface="Arial"/>
            </a:endParaRPr>
          </a:p>
          <a:p>
            <a:pPr>
              <a:lnSpc>
                <a:spcPct val="100000"/>
              </a:lnSpc>
              <a:spcBef>
                <a:spcPts val="1199"/>
              </a:spcBef>
              <a:tabLst>
                <a:tab pos="0" algn="l"/>
              </a:tabLst>
            </a:pPr>
            <a:endParaRPr lang="fr-CH" sz="2000" b="0" strike="noStrike" spc="-1">
              <a:latin typeface="Arial"/>
            </a:endParaRPr>
          </a:p>
        </p:txBody>
      </p:sp>
      <p:sp>
        <p:nvSpPr>
          <p:cNvPr id="890"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88A9AEBE-010A-49C3-83C1-2CDD9A86A284}" type="slidenum">
              <a:rPr lang="en-US" sz="1400" b="0" strike="noStrike" spc="-1">
                <a:solidFill>
                  <a:srgbClr val="000000"/>
                </a:solidFill>
                <a:latin typeface="Arial"/>
                <a:ea typeface="+mn-ea"/>
              </a:rPr>
              <a:t>44</a:t>
            </a:fld>
            <a:endParaRPr lang="fr-CH" sz="1400" b="0" strike="noStrike" spc="-1">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PlaceHolder 1"/>
          <p:cNvSpPr>
            <a:spLocks noGrp="1" noRot="1" noChangeAspect="1"/>
          </p:cNvSpPr>
          <p:nvPr>
            <p:ph type="sldImg"/>
          </p:nvPr>
        </p:nvSpPr>
        <p:spPr>
          <a:xfrm>
            <a:off x="2989263" y="887413"/>
            <a:ext cx="4254500" cy="2393950"/>
          </a:xfrm>
          <a:prstGeom prst="rect">
            <a:avLst/>
          </a:prstGeom>
          <a:ln w="0">
            <a:noFill/>
          </a:ln>
        </p:spPr>
      </p:sp>
      <p:sp>
        <p:nvSpPr>
          <p:cNvPr id="892"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endParaRPr lang="fr-CH" sz="2000" b="0" strike="noStrike" spc="-1">
              <a:latin typeface="Arial"/>
            </a:endParaRPr>
          </a:p>
        </p:txBody>
      </p:sp>
      <p:sp>
        <p:nvSpPr>
          <p:cNvPr id="893"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D6CA0260-2D4A-4BED-AF1A-052B9DCACC52}" type="slidenum">
              <a:rPr lang="en-US" sz="1400" b="0" strike="noStrike" spc="-1">
                <a:solidFill>
                  <a:srgbClr val="000000"/>
                </a:solidFill>
                <a:latin typeface="Arial"/>
                <a:ea typeface="+mn-ea"/>
              </a:rPr>
              <a:t>45</a:t>
            </a:fld>
            <a:endParaRPr lang="fr-CH" sz="1400" b="0" strike="noStrike" spc="-1">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2989263" y="887413"/>
            <a:ext cx="4254500" cy="2393950"/>
          </a:xfrm>
          <a:prstGeom prst="rect">
            <a:avLst/>
          </a:prstGeom>
          <a:ln w="0">
            <a:noFill/>
          </a:ln>
        </p:spPr>
      </p:sp>
      <p:sp>
        <p:nvSpPr>
          <p:cNvPr id="895"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4560">
              <a:lnSpc>
                <a:spcPct val="100000"/>
              </a:lnSpc>
              <a:tabLst>
                <a:tab pos="0" algn="l"/>
              </a:tabLst>
            </a:pPr>
            <a:r>
              <a:rPr lang="en-US" sz="2000" b="0" strike="noStrike" spc="-1">
                <a:latin typeface="Arial"/>
              </a:rPr>
              <a:t>Metadata war: InterPARES recommendations vs ISADg norm (International Council on Archives)</a:t>
            </a:r>
            <a:endParaRPr lang="fr-CH" sz="2000" b="0" strike="noStrike" spc="-1">
              <a:latin typeface="Arial"/>
            </a:endParaRPr>
          </a:p>
        </p:txBody>
      </p:sp>
      <p:sp>
        <p:nvSpPr>
          <p:cNvPr id="896"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0A986756-B05D-4146-BA9F-73B775947D72}" type="slidenum">
              <a:rPr lang="en-US" sz="1200" b="0" strike="noStrike" spc="-1">
                <a:solidFill>
                  <a:srgbClr val="000000"/>
                </a:solidFill>
                <a:latin typeface="+mn-lt"/>
                <a:ea typeface="+mn-ea"/>
              </a:rPr>
              <a:t>46</a:t>
            </a:fld>
            <a:endParaRPr lang="fr-CH" sz="12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10490818648_0_683: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g10490818648_0_683: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0" lvl="0" indent="0" algn="l" rtl="0">
              <a:lnSpc>
                <a:spcPct val="100000"/>
              </a:lnSpc>
              <a:spcBef>
                <a:spcPts val="0"/>
              </a:spcBef>
              <a:spcAft>
                <a:spcPts val="0"/>
              </a:spcAft>
              <a:buSzPts val="1400"/>
              <a:buNone/>
            </a:pPr>
            <a:r>
              <a:rPr lang="en-US" sz="1200" dirty="0">
                <a:latin typeface="+mn-lt"/>
              </a:rPr>
              <a:t>So, what does a </a:t>
            </a:r>
            <a:r>
              <a:rPr lang="en-US" sz="1200" dirty="0">
                <a:solidFill>
                  <a:srgbClr val="FF0000"/>
                </a:solidFill>
                <a:latin typeface="+mn-lt"/>
              </a:rPr>
              <a:t>dataset </a:t>
            </a:r>
            <a:r>
              <a:rPr lang="en-US" sz="1200" dirty="0">
                <a:latin typeface="+mn-lt"/>
              </a:rPr>
              <a:t>include</a:t>
            </a:r>
            <a:r>
              <a:rPr lang="en-US" sz="1200" dirty="0">
                <a:solidFill>
                  <a:srgbClr val="FF0000"/>
                </a:solidFill>
                <a:latin typeface="+mn-lt"/>
              </a:rPr>
              <a:t>?</a:t>
            </a:r>
          </a:p>
          <a:p>
            <a:r>
              <a:rPr lang="en-US" b="1" dirty="0"/>
              <a:t>Raw data: </a:t>
            </a:r>
            <a:r>
              <a:rPr lang="en-US" dirty="0"/>
              <a:t>from experiments, machines, simulations, interviews, external sources, …</a:t>
            </a:r>
            <a:endParaRPr lang="en-US" b="1" dirty="0"/>
          </a:p>
          <a:p>
            <a:r>
              <a:rPr lang="en-US" b="1" dirty="0"/>
              <a:t>Pre-processed data: </a:t>
            </a:r>
            <a:r>
              <a:rPr lang="en-US" dirty="0"/>
              <a:t>tables, transcriptions, organized, anonymized, to be interpreted and cleaned, …</a:t>
            </a:r>
            <a:endParaRPr lang="en-US" b="1" dirty="0"/>
          </a:p>
          <a:p>
            <a:r>
              <a:rPr lang="en-US" b="1" dirty="0"/>
              <a:t>Processed data: </a:t>
            </a:r>
            <a:r>
              <a:rPr lang="en-US" dirty="0"/>
              <a:t>cleaned, graphs, published or unpublished</a:t>
            </a:r>
            <a:r>
              <a:rPr lang="en-US" dirty="0">
                <a:sym typeface="Wingdings" panose="05000000000000000000" pitchFamily="2" charset="2"/>
              </a:rPr>
              <a:t>, reusable by the scientific community</a:t>
            </a:r>
            <a:r>
              <a:rPr lang="en-US" dirty="0"/>
              <a:t>, …</a:t>
            </a:r>
            <a:endParaRPr lang="en-US" b="1" dirty="0"/>
          </a:p>
          <a:p>
            <a:r>
              <a:rPr lang="en-US" b="1" dirty="0"/>
              <a:t>Code / Software: </a:t>
            </a:r>
            <a:r>
              <a:rPr lang="en-US" dirty="0"/>
              <a:t>scripts, executables, spreadsheets </a:t>
            </a:r>
            <a:r>
              <a:rPr lang="en-US" dirty="0">
                <a:sym typeface="Wingdings" panose="05000000000000000000" pitchFamily="2" charset="2"/>
              </a:rPr>
              <a:t>, electronic notebooks [np, mat], …</a:t>
            </a:r>
            <a:endParaRPr lang="en-US" b="1" dirty="0"/>
          </a:p>
          <a:p>
            <a:r>
              <a:rPr lang="en-US" b="1" dirty="0"/>
              <a:t>Documentation: </a:t>
            </a:r>
            <a:r>
              <a:rPr lang="en-US" dirty="0"/>
              <a:t>log files, README, input files, protocols, standards or vocabularies, …</a:t>
            </a:r>
          </a:p>
        </p:txBody>
      </p:sp>
      <p:sp>
        <p:nvSpPr>
          <p:cNvPr id="981" name="Google Shape;981;g10490818648_0_683: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noRot="1" noChangeAspect="1"/>
          </p:cNvSpPr>
          <p:nvPr>
            <p:ph type="sldImg"/>
          </p:nvPr>
        </p:nvSpPr>
        <p:spPr>
          <a:xfrm>
            <a:off x="2989263" y="887413"/>
            <a:ext cx="4254500" cy="2393950"/>
          </a:xfrm>
          <a:prstGeom prst="rect">
            <a:avLst/>
          </a:prstGeom>
          <a:ln w="0">
            <a:noFill/>
          </a:ln>
        </p:spPr>
      </p:sp>
      <p:sp>
        <p:nvSpPr>
          <p:cNvPr id="802"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4560">
              <a:lnSpc>
                <a:spcPct val="100000"/>
              </a:lnSpc>
              <a:tabLst>
                <a:tab pos="0" algn="l"/>
              </a:tabLst>
            </a:pPr>
            <a:r>
              <a:rPr lang="en-US" sz="1900" b="0" strike="noStrike" spc="-1">
                <a:latin typeface="Arial"/>
              </a:rPr>
              <a:t>According to a Nature study in 2012, </a:t>
            </a:r>
            <a:r>
              <a:rPr lang="en-US" sz="1900" b="1" strike="noStrike" spc="-1">
                <a:latin typeface="Arial"/>
              </a:rPr>
              <a:t>47 out of 53</a:t>
            </a:r>
            <a:r>
              <a:rPr lang="en-US" sz="1900" b="0" strike="noStrike" spc="-1">
                <a:latin typeface="Arial"/>
              </a:rPr>
              <a:t> medical research papers are irreproducible (1).</a:t>
            </a:r>
            <a:endParaRPr lang="fr-CH" sz="1900" b="0" strike="noStrike" spc="-1">
              <a:latin typeface="Arial"/>
            </a:endParaRPr>
          </a:p>
          <a:p>
            <a:pPr marL="216000" indent="-214560">
              <a:lnSpc>
                <a:spcPct val="100000"/>
              </a:lnSpc>
              <a:tabLst>
                <a:tab pos="0" algn="l"/>
              </a:tabLst>
            </a:pPr>
            <a:r>
              <a:rPr lang="en-US" sz="1900" b="0" strike="noStrike" spc="-1">
                <a:latin typeface="Arial"/>
              </a:rPr>
              <a:t>A previous study showed in 2009 that </a:t>
            </a:r>
            <a:r>
              <a:rPr lang="en-US" sz="1900" b="1" strike="noStrike" spc="-1">
                <a:latin typeface="Arial"/>
              </a:rPr>
              <a:t>16 out of 18 bioinformatics papers could not be reproduced</a:t>
            </a:r>
            <a:r>
              <a:rPr lang="en-US" sz="1900" b="0" strike="noStrike" spc="-1">
                <a:latin typeface="Arial"/>
              </a:rPr>
              <a:t> entirely (2).</a:t>
            </a:r>
            <a:endParaRPr lang="fr-CH" sz="1900" b="0" strike="noStrike" spc="-1">
              <a:latin typeface="Arial"/>
            </a:endParaRPr>
          </a:p>
          <a:p>
            <a:pPr marL="216000" indent="-214560">
              <a:lnSpc>
                <a:spcPct val="100000"/>
              </a:lnSpc>
              <a:tabLst>
                <a:tab pos="0" algn="l"/>
              </a:tabLst>
            </a:pPr>
            <a:r>
              <a:rPr lang="en-US" sz="1900" b="0" strike="noStrike" spc="-1">
                <a:latin typeface="Arial"/>
              </a:rPr>
              <a:t>In 2004, it was found that less than </a:t>
            </a:r>
            <a:r>
              <a:rPr lang="en-US" sz="1900" b="1" strike="noStrike" spc="-1">
                <a:latin typeface="Arial"/>
              </a:rPr>
              <a:t>9% of papers share their code</a:t>
            </a:r>
            <a:r>
              <a:rPr lang="en-US" sz="1900" b="0" strike="noStrike" spc="-1">
                <a:latin typeface="Arial"/>
              </a:rPr>
              <a:t> (3).</a:t>
            </a:r>
            <a:endParaRPr lang="fr-CH" sz="1900" b="0" strike="noStrike" spc="-1">
              <a:latin typeface="Arial"/>
            </a:endParaRPr>
          </a:p>
          <a:p>
            <a:pPr marL="216000" indent="-214560">
              <a:lnSpc>
                <a:spcPct val="100000"/>
              </a:lnSpc>
              <a:tabLst>
                <a:tab pos="0" algn="l"/>
              </a:tabLst>
            </a:pPr>
            <a:endParaRPr lang="fr-CH" sz="19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latin typeface="Arial"/>
              </a:rPr>
              <a:t>Begley, C. G.; Ellis, L. M. (2012). "Drug development: Raise standards for preclinical cancer research". Nature 483 (7391): 531–533.</a:t>
            </a:r>
            <a:endParaRPr lang="fr-CH" sz="20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latin typeface="Arial"/>
              </a:rPr>
              <a:t>Ioannidis JPA, Allison DB, Ball CA, et al. Repeatability of published microarray gene expression analyses. Nat Genet 2009;41(2):149–55.</a:t>
            </a:r>
            <a:endParaRPr lang="fr-CH" sz="20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latin typeface="Arial"/>
              </a:rPr>
              <a:t>Vandewalle, Patrick, Jelena Kovacevic, and Martin Vetterli. "Reproducible research in signal processing." Signal Processing Magazine, IEEE 26.3 (2009): 37-47 </a:t>
            </a:r>
            <a:endParaRPr lang="fr-CH" sz="20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latin typeface="Arial"/>
              </a:rPr>
              <a:t>https://www.nature.com/news/1-500-scientists-lift-the-lid-on-reproducibility-1.19970 </a:t>
            </a:r>
            <a:br/>
            <a:r>
              <a:rPr lang="en-US" sz="2000" b="0" strike="noStrike" spc="-1">
                <a:latin typeface="Arial"/>
              </a:rPr>
              <a:t> </a:t>
            </a:r>
            <a:endParaRPr lang="fr-CH" sz="2000" b="0" strike="noStrike" spc="-1">
              <a:latin typeface="Arial"/>
            </a:endParaRPr>
          </a:p>
          <a:p>
            <a:pPr>
              <a:lnSpc>
                <a:spcPct val="100000"/>
              </a:lnSpc>
              <a:tabLst>
                <a:tab pos="0" algn="l"/>
              </a:tabLst>
            </a:pPr>
            <a:r>
              <a:rPr lang="en-US" sz="2000" b="0" strike="noStrike" spc="-1">
                <a:latin typeface="Arial"/>
              </a:rPr>
              <a:t>[Slide inspired by https://github.com/saloot/IPythonClass , Amir Hessam Salavati &amp; ,Robin Schiebler 2015 ]</a:t>
            </a:r>
            <a:endParaRPr lang="fr-CH" sz="2000" b="0" strike="noStrike" spc="-1">
              <a:latin typeface="Arial"/>
            </a:endParaRPr>
          </a:p>
          <a:p>
            <a:pPr marL="310680" indent="-308880">
              <a:lnSpc>
                <a:spcPct val="100000"/>
              </a:lnSpc>
              <a:tabLst>
                <a:tab pos="0" algn="l"/>
              </a:tabLst>
            </a:pPr>
            <a:endParaRPr lang="fr-CH" sz="2000" b="0" strike="noStrike" spc="-1">
              <a:latin typeface="Arial"/>
            </a:endParaRPr>
          </a:p>
        </p:txBody>
      </p:sp>
      <p:sp>
        <p:nvSpPr>
          <p:cNvPr id="803"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BF4A96B0-FDA3-4BE2-9F4C-44EF74CA7BE8}" type="slidenum">
              <a:rPr lang="en-US" sz="1200" b="0" strike="noStrike" spc="-1">
                <a:solidFill>
                  <a:srgbClr val="000000"/>
                </a:solidFill>
                <a:latin typeface="+mn-lt"/>
                <a:ea typeface="+mn-ea"/>
              </a:rPr>
              <a:t>4</a:t>
            </a:fld>
            <a:endParaRPr lang="fr-CH" sz="1200" b="0" strike="noStrike" spc="-1">
              <a:latin typeface="Arial"/>
            </a:endParaRPr>
          </a:p>
        </p:txBody>
      </p:sp>
    </p:spTree>
    <p:extLst>
      <p:ext uri="{BB962C8B-B14F-4D97-AF65-F5344CB8AC3E}">
        <p14:creationId xmlns:p14="http://schemas.microsoft.com/office/powerpoint/2010/main" val="3326385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10490818648_0_683: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g10490818648_0_683: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0" lvl="0" indent="0" algn="l" rtl="0">
              <a:lnSpc>
                <a:spcPct val="100000"/>
              </a:lnSpc>
              <a:spcBef>
                <a:spcPts val="0"/>
              </a:spcBef>
              <a:spcAft>
                <a:spcPts val="0"/>
              </a:spcAft>
              <a:buSzPts val="1400"/>
              <a:buNone/>
            </a:pPr>
            <a:r>
              <a:rPr lang="en-US" sz="1200" dirty="0">
                <a:latin typeface="+mn-lt"/>
              </a:rPr>
              <a:t>So, what does a </a:t>
            </a:r>
            <a:r>
              <a:rPr lang="en-US" sz="1200" dirty="0">
                <a:solidFill>
                  <a:srgbClr val="FF0000"/>
                </a:solidFill>
                <a:latin typeface="+mn-lt"/>
              </a:rPr>
              <a:t>dataset </a:t>
            </a:r>
            <a:r>
              <a:rPr lang="en-US" sz="1200" dirty="0">
                <a:latin typeface="+mn-lt"/>
              </a:rPr>
              <a:t>include</a:t>
            </a:r>
            <a:r>
              <a:rPr lang="en-US" sz="1200" dirty="0">
                <a:solidFill>
                  <a:srgbClr val="FF0000"/>
                </a:solidFill>
                <a:latin typeface="+mn-lt"/>
              </a:rPr>
              <a:t>?</a:t>
            </a:r>
          </a:p>
          <a:p>
            <a:r>
              <a:rPr lang="en-US" b="1" dirty="0"/>
              <a:t>Raw data: </a:t>
            </a:r>
            <a:r>
              <a:rPr lang="en-US" dirty="0"/>
              <a:t>from experiments, machines, simulations, interviews, external sources, …</a:t>
            </a:r>
            <a:endParaRPr lang="en-US" b="1" dirty="0"/>
          </a:p>
          <a:p>
            <a:r>
              <a:rPr lang="en-US" b="1" dirty="0"/>
              <a:t>Pre-processed data: </a:t>
            </a:r>
            <a:r>
              <a:rPr lang="en-US" dirty="0"/>
              <a:t>tables, transcriptions, organized, anonymized, to be interpreted and cleaned, …</a:t>
            </a:r>
            <a:endParaRPr lang="en-US" b="1" dirty="0"/>
          </a:p>
          <a:p>
            <a:r>
              <a:rPr lang="en-US" b="1" dirty="0"/>
              <a:t>Processed data: </a:t>
            </a:r>
            <a:r>
              <a:rPr lang="en-US" dirty="0"/>
              <a:t>cleaned, graphs, published or unpublished</a:t>
            </a:r>
            <a:r>
              <a:rPr lang="en-US" dirty="0">
                <a:sym typeface="Wingdings" panose="05000000000000000000" pitchFamily="2" charset="2"/>
              </a:rPr>
              <a:t>, reusable by the scientific community</a:t>
            </a:r>
            <a:r>
              <a:rPr lang="en-US" dirty="0"/>
              <a:t>, …</a:t>
            </a:r>
            <a:endParaRPr lang="en-US" b="1" dirty="0"/>
          </a:p>
          <a:p>
            <a:r>
              <a:rPr lang="en-US" b="1" dirty="0"/>
              <a:t>Code / Software: </a:t>
            </a:r>
            <a:r>
              <a:rPr lang="en-US" dirty="0"/>
              <a:t>scripts, executables, spreadsheets </a:t>
            </a:r>
            <a:r>
              <a:rPr lang="en-US" dirty="0">
                <a:sym typeface="Wingdings" panose="05000000000000000000" pitchFamily="2" charset="2"/>
              </a:rPr>
              <a:t>, electronic notebooks [np, mat], …</a:t>
            </a:r>
            <a:endParaRPr lang="en-US" b="1" dirty="0"/>
          </a:p>
          <a:p>
            <a:r>
              <a:rPr lang="en-US" b="1" dirty="0"/>
              <a:t>Documentation: </a:t>
            </a:r>
            <a:r>
              <a:rPr lang="en-US" dirty="0"/>
              <a:t>log files, README, input files, protocols, standards or vocabularies, …</a:t>
            </a:r>
          </a:p>
        </p:txBody>
      </p:sp>
      <p:sp>
        <p:nvSpPr>
          <p:cNvPr id="981" name="Google Shape;981;g10490818648_0_683: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0879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10490818648_0_683: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g10490818648_0_683: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0" marR="0" lvl="0" indent="0" algn="l" rtl="0">
              <a:lnSpc>
                <a:spcPct val="90000"/>
              </a:lnSpc>
              <a:spcBef>
                <a:spcPts val="0"/>
              </a:spcBef>
              <a:spcAft>
                <a:spcPts val="0"/>
              </a:spcAft>
              <a:buClr>
                <a:srgbClr val="000000"/>
              </a:buClr>
              <a:buSzPts val="2177"/>
              <a:buFont typeface="Arial"/>
              <a:buNone/>
            </a:pPr>
            <a:r>
              <a:rPr lang="en-US" sz="1200" b="0" i="0" u="none" strike="noStrike" cap="none" dirty="0">
                <a:solidFill>
                  <a:schemeClr val="accent1"/>
                </a:solidFill>
                <a:latin typeface="+mj-lt"/>
                <a:ea typeface="Arial"/>
                <a:cs typeface="Arial"/>
                <a:sym typeface="Arial"/>
              </a:rPr>
              <a:t>Metadata is </a:t>
            </a:r>
            <a:r>
              <a:rPr lang="en-US" sz="1200" b="1" i="0" u="none" strike="noStrike" cap="none" dirty="0">
                <a:solidFill>
                  <a:schemeClr val="accent1"/>
                </a:solidFill>
                <a:latin typeface="+mj-lt"/>
                <a:ea typeface="Arial"/>
                <a:cs typeface="Arial"/>
                <a:sym typeface="Arial"/>
              </a:rPr>
              <a:t>structured </a:t>
            </a:r>
            <a:r>
              <a:rPr lang="en-US" sz="1200" b="0" i="0" u="none" strike="noStrike" cap="none" dirty="0">
                <a:solidFill>
                  <a:schemeClr val="accent1"/>
                </a:solidFill>
                <a:latin typeface="+mj-lt"/>
                <a:ea typeface="Arial"/>
                <a:cs typeface="Arial"/>
                <a:sym typeface="Arial"/>
              </a:rPr>
              <a:t>information </a:t>
            </a:r>
            <a:r>
              <a:rPr lang="en-US" sz="1200" b="1" i="0" u="none" strike="noStrike" cap="none" dirty="0">
                <a:solidFill>
                  <a:schemeClr val="accent1"/>
                </a:solidFill>
                <a:latin typeface="+mj-lt"/>
                <a:ea typeface="Arial"/>
                <a:cs typeface="Arial"/>
                <a:sym typeface="Arial"/>
              </a:rPr>
              <a:t>associated </a:t>
            </a:r>
            <a:r>
              <a:rPr lang="en-US" sz="1200" b="0" i="0" u="none" strike="noStrike" cap="none" dirty="0">
                <a:solidFill>
                  <a:schemeClr val="accent1"/>
                </a:solidFill>
                <a:latin typeface="+mj-lt"/>
                <a:ea typeface="Arial"/>
                <a:cs typeface="Arial"/>
                <a:sym typeface="Arial"/>
              </a:rPr>
              <a:t>with an object for </a:t>
            </a:r>
            <a:r>
              <a:rPr lang="en-US" sz="1200" b="1" i="0" u="none" strike="noStrike" cap="none" dirty="0">
                <a:solidFill>
                  <a:schemeClr val="accent1"/>
                </a:solidFill>
                <a:latin typeface="+mj-lt"/>
                <a:ea typeface="Arial"/>
                <a:cs typeface="Arial"/>
                <a:sym typeface="Arial"/>
              </a:rPr>
              <a:t>purposes </a:t>
            </a:r>
            <a:r>
              <a:rPr lang="en-US" sz="1200" b="0" i="0" u="none" strike="noStrike" cap="none" dirty="0">
                <a:solidFill>
                  <a:schemeClr val="accent1"/>
                </a:solidFill>
                <a:latin typeface="+mj-lt"/>
                <a:ea typeface="Arial"/>
                <a:cs typeface="Arial"/>
                <a:sym typeface="Arial"/>
              </a:rPr>
              <a:t>of discovery, description, use, management, and preservation.</a:t>
            </a:r>
            <a:endParaRPr lang="en-US" sz="1050" b="0" i="0" u="none" strike="noStrike" cap="none" dirty="0">
              <a:solidFill>
                <a:schemeClr val="accent1"/>
              </a:solidFill>
              <a:latin typeface="+mj-lt"/>
              <a:ea typeface="Arial"/>
              <a:cs typeface="Arial"/>
              <a:sym typeface="Arial"/>
            </a:endParaRPr>
          </a:p>
          <a:p>
            <a:pPr marL="0" marR="0" lvl="0" indent="0" algn="l" rtl="0">
              <a:lnSpc>
                <a:spcPct val="90000"/>
              </a:lnSpc>
              <a:spcBef>
                <a:spcPts val="907"/>
              </a:spcBef>
              <a:spcAft>
                <a:spcPts val="0"/>
              </a:spcAft>
              <a:buClr>
                <a:srgbClr val="000000"/>
              </a:buClr>
              <a:buSzPts val="1200"/>
              <a:buFont typeface="Arial"/>
              <a:buNone/>
            </a:pPr>
            <a:r>
              <a:rPr lang="en-US" sz="800" b="0" i="0" u="none" strike="noStrike" cap="none" dirty="0">
                <a:solidFill>
                  <a:srgbClr val="000000"/>
                </a:solidFill>
                <a:latin typeface="+mj-lt"/>
                <a:ea typeface="Arial"/>
                <a:cs typeface="Arial"/>
                <a:sym typeface="Arial"/>
              </a:rPr>
              <a:t>NISO (2008) </a:t>
            </a:r>
            <a:r>
              <a:rPr lang="en-US" sz="800" b="0" i="0" u="none" strike="noStrike" cap="none" dirty="0">
                <a:solidFill>
                  <a:srgbClr val="000000"/>
                </a:solidFill>
                <a:uFill>
                  <a:noFill/>
                </a:uFill>
                <a:latin typeface="+mj-lt"/>
                <a:ea typeface="Arial"/>
                <a:cs typeface="Arial"/>
                <a:sym typeface="Arial"/>
                <a:hlinkClick r:id="rId3">
                  <a:extLst>
                    <a:ext uri="{A12FA001-AC4F-418D-AE19-62706E023703}">
                      <ahyp:hlinkClr xmlns:ahyp="http://schemas.microsoft.com/office/drawing/2018/hyperlinkcolor" val="tx"/>
                    </a:ext>
                  </a:extLst>
                </a:hlinkClick>
              </a:rPr>
              <a:t>framework.niso.org/24.html</a:t>
            </a:r>
            <a:endParaRPr lang="en-US" sz="1000" b="0" i="0" u="none" strike="noStrike" cap="none" dirty="0">
              <a:solidFill>
                <a:srgbClr val="000000"/>
              </a:solidFill>
              <a:latin typeface="+mj-lt"/>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981" name="Google Shape;981;g10490818648_0_683: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5047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10490818648_0_1099: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g10490818648_0_1099: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310515" lvl="0" indent="-310515" algn="l" rtl="0">
              <a:lnSpc>
                <a:spcPct val="100000"/>
              </a:lnSpc>
              <a:spcBef>
                <a:spcPts val="0"/>
              </a:spcBef>
              <a:spcAft>
                <a:spcPts val="0"/>
              </a:spcAft>
              <a:buSzPts val="1400"/>
              <a:buNone/>
            </a:pPr>
            <a:endParaRPr/>
          </a:p>
        </p:txBody>
      </p:sp>
      <p:sp>
        <p:nvSpPr>
          <p:cNvPr id="1346" name="Google Shape;1346;g10490818648_0_1099: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47002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10490818648_0_1099: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g10490818648_0_1099: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310515" lvl="0" indent="-310515" algn="l" rtl="0">
              <a:lnSpc>
                <a:spcPct val="100000"/>
              </a:lnSpc>
              <a:spcBef>
                <a:spcPts val="0"/>
              </a:spcBef>
              <a:spcAft>
                <a:spcPts val="0"/>
              </a:spcAft>
              <a:buSzPts val="1400"/>
              <a:buNone/>
            </a:pPr>
            <a:endParaRPr/>
          </a:p>
        </p:txBody>
      </p:sp>
      <p:sp>
        <p:nvSpPr>
          <p:cNvPr id="1346" name="Google Shape;1346;g10490818648_0_1099: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10490818648_0_1099: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g10490818648_0_1099: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310515" lvl="0" indent="-310515" algn="l" rtl="0">
              <a:lnSpc>
                <a:spcPct val="100000"/>
              </a:lnSpc>
              <a:spcBef>
                <a:spcPts val="0"/>
              </a:spcBef>
              <a:spcAft>
                <a:spcPts val="0"/>
              </a:spcAft>
              <a:buSzPts val="1400"/>
              <a:buNone/>
            </a:pPr>
            <a:endParaRPr/>
          </a:p>
        </p:txBody>
      </p:sp>
      <p:sp>
        <p:nvSpPr>
          <p:cNvPr id="1346" name="Google Shape;1346;g10490818648_0_1099: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0609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10490818648_0_1048: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g10490818648_0_1048: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310515" lvl="0" indent="-310515" algn="l" rtl="0">
              <a:lnSpc>
                <a:spcPct val="100000"/>
              </a:lnSpc>
              <a:spcBef>
                <a:spcPts val="0"/>
              </a:spcBef>
              <a:spcAft>
                <a:spcPts val="0"/>
              </a:spcAft>
              <a:buSzPts val="1400"/>
              <a:buNone/>
            </a:pPr>
            <a:endParaRPr/>
          </a:p>
        </p:txBody>
      </p:sp>
      <p:sp>
        <p:nvSpPr>
          <p:cNvPr id="1383" name="Google Shape;1383;g10490818648_0_1048: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10490818648_0_1099: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g10490818648_0_1099: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310515" lvl="0" indent="-310515" algn="l" rtl="0">
              <a:lnSpc>
                <a:spcPct val="100000"/>
              </a:lnSpc>
              <a:spcBef>
                <a:spcPts val="0"/>
              </a:spcBef>
              <a:spcAft>
                <a:spcPts val="0"/>
              </a:spcAft>
              <a:buSzPts val="1400"/>
              <a:buNone/>
            </a:pPr>
            <a:endParaRPr/>
          </a:p>
        </p:txBody>
      </p:sp>
      <p:sp>
        <p:nvSpPr>
          <p:cNvPr id="1346" name="Google Shape;1346;g10490818648_0_1099: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0241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10315288986_0_0: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g10315288986_0_0: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310515" lvl="0" indent="-310515" algn="l" rtl="0">
              <a:lnSpc>
                <a:spcPct val="100000"/>
              </a:lnSpc>
              <a:spcBef>
                <a:spcPts val="0"/>
              </a:spcBef>
              <a:spcAft>
                <a:spcPts val="0"/>
              </a:spcAft>
              <a:buSzPts val="1400"/>
              <a:buNone/>
            </a:pPr>
            <a:endParaRPr dirty="0"/>
          </a:p>
        </p:txBody>
      </p:sp>
      <p:sp>
        <p:nvSpPr>
          <p:cNvPr id="1370" name="Google Shape;1370;g10315288986_0_0: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5998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10315288986_0_0: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g10315288986_0_0: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310515" lvl="0" indent="-310515" algn="l" rtl="0">
              <a:lnSpc>
                <a:spcPct val="100000"/>
              </a:lnSpc>
              <a:spcBef>
                <a:spcPts val="0"/>
              </a:spcBef>
              <a:spcAft>
                <a:spcPts val="0"/>
              </a:spcAft>
              <a:buSzPts val="1400"/>
              <a:buNone/>
            </a:pPr>
            <a:endParaRPr dirty="0"/>
          </a:p>
        </p:txBody>
      </p:sp>
      <p:sp>
        <p:nvSpPr>
          <p:cNvPr id="1370" name="Google Shape;1370;g10315288986_0_0: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10490818648_0_1099: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g10490818648_0_1099: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310515" lvl="0" indent="-310515" algn="l" rtl="0">
              <a:lnSpc>
                <a:spcPct val="100000"/>
              </a:lnSpc>
              <a:spcBef>
                <a:spcPts val="0"/>
              </a:spcBef>
              <a:spcAft>
                <a:spcPts val="0"/>
              </a:spcAft>
              <a:buSzPts val="1400"/>
              <a:buNone/>
            </a:pPr>
            <a:endParaRPr/>
          </a:p>
        </p:txBody>
      </p:sp>
      <p:sp>
        <p:nvSpPr>
          <p:cNvPr id="1346" name="Google Shape;1346;g10490818648_0_1099: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6126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PlaceHolder 1"/>
          <p:cNvSpPr>
            <a:spLocks noGrp="1" noRot="1" noChangeAspect="1"/>
          </p:cNvSpPr>
          <p:nvPr>
            <p:ph type="sldImg"/>
          </p:nvPr>
        </p:nvSpPr>
        <p:spPr>
          <a:xfrm>
            <a:off x="2989263" y="887413"/>
            <a:ext cx="4254500" cy="2393950"/>
          </a:xfrm>
          <a:prstGeom prst="rect">
            <a:avLst/>
          </a:prstGeom>
          <a:ln w="0">
            <a:noFill/>
          </a:ln>
        </p:spPr>
      </p:sp>
      <p:sp>
        <p:nvSpPr>
          <p:cNvPr id="805"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4560">
              <a:lnSpc>
                <a:spcPct val="100000"/>
              </a:lnSpc>
              <a:tabLst>
                <a:tab pos="0" algn="l"/>
              </a:tabLst>
            </a:pPr>
            <a:r>
              <a:rPr lang="en-US" sz="1900" b="0" strike="noStrike" spc="-1">
                <a:latin typeface="Arial"/>
              </a:rPr>
              <a:t>According to a Nature study in 2012, </a:t>
            </a:r>
            <a:r>
              <a:rPr lang="en-US" sz="1900" b="1" strike="noStrike" spc="-1">
                <a:latin typeface="Arial"/>
              </a:rPr>
              <a:t>47 out of 53</a:t>
            </a:r>
            <a:r>
              <a:rPr lang="en-US" sz="1900" b="0" strike="noStrike" spc="-1">
                <a:latin typeface="Arial"/>
              </a:rPr>
              <a:t> medical research papers are irreproducible (1).</a:t>
            </a:r>
            <a:endParaRPr lang="fr-CH" sz="1900" b="0" strike="noStrike" spc="-1">
              <a:latin typeface="Arial"/>
            </a:endParaRPr>
          </a:p>
          <a:p>
            <a:pPr marL="216000" indent="-214560">
              <a:lnSpc>
                <a:spcPct val="100000"/>
              </a:lnSpc>
              <a:tabLst>
                <a:tab pos="0" algn="l"/>
              </a:tabLst>
            </a:pPr>
            <a:r>
              <a:rPr lang="en-US" sz="1900" b="0" strike="noStrike" spc="-1">
                <a:latin typeface="Arial"/>
              </a:rPr>
              <a:t>A previous study showed in 2009 that </a:t>
            </a:r>
            <a:r>
              <a:rPr lang="en-US" sz="1900" b="1" strike="noStrike" spc="-1">
                <a:latin typeface="Arial"/>
              </a:rPr>
              <a:t>16 out of 18 bioinformatics papers could not be reproduced</a:t>
            </a:r>
            <a:r>
              <a:rPr lang="en-US" sz="1900" b="0" strike="noStrike" spc="-1">
                <a:latin typeface="Arial"/>
              </a:rPr>
              <a:t> entirely (2).</a:t>
            </a:r>
            <a:endParaRPr lang="fr-CH" sz="1900" b="0" strike="noStrike" spc="-1">
              <a:latin typeface="Arial"/>
            </a:endParaRPr>
          </a:p>
          <a:p>
            <a:pPr marL="216000" indent="-214560">
              <a:lnSpc>
                <a:spcPct val="100000"/>
              </a:lnSpc>
              <a:tabLst>
                <a:tab pos="0" algn="l"/>
              </a:tabLst>
            </a:pPr>
            <a:r>
              <a:rPr lang="en-US" sz="1900" b="0" strike="noStrike" spc="-1">
                <a:latin typeface="Arial"/>
              </a:rPr>
              <a:t>In 2004, it was found that less than </a:t>
            </a:r>
            <a:r>
              <a:rPr lang="en-US" sz="1900" b="1" strike="noStrike" spc="-1">
                <a:latin typeface="Arial"/>
              </a:rPr>
              <a:t>9% of papers share their code</a:t>
            </a:r>
            <a:r>
              <a:rPr lang="en-US" sz="1900" b="0" strike="noStrike" spc="-1">
                <a:latin typeface="Arial"/>
              </a:rPr>
              <a:t> (3).</a:t>
            </a:r>
            <a:endParaRPr lang="fr-CH" sz="1900" b="0" strike="noStrike" spc="-1">
              <a:latin typeface="Arial"/>
            </a:endParaRPr>
          </a:p>
          <a:p>
            <a:pPr marL="216000" indent="-214560">
              <a:lnSpc>
                <a:spcPct val="100000"/>
              </a:lnSpc>
              <a:tabLst>
                <a:tab pos="0" algn="l"/>
              </a:tabLst>
            </a:pPr>
            <a:endParaRPr lang="fr-CH" sz="19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latin typeface="Arial"/>
              </a:rPr>
              <a:t>Begley, C. G.; Ellis, L. M. (2012). "Drug development: Raise standards for preclinical cancer research". Nature 483 (7391): 531–533.</a:t>
            </a:r>
            <a:endParaRPr lang="fr-CH" sz="20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latin typeface="Arial"/>
              </a:rPr>
              <a:t>Ioannidis JPA, Allison DB, Ball CA, et al. Repeatability of published microarray gene expression analyses. Nat Genet 2009;41(2):149–55.</a:t>
            </a:r>
            <a:endParaRPr lang="fr-CH" sz="20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latin typeface="Arial"/>
              </a:rPr>
              <a:t>Vandewalle, Patrick, Jelena Kovacevic, and Martin Vetterli. "Reproducible research in signal processing." Signal Processing Magazine, IEEE 26.3 (2009): 37-47 </a:t>
            </a:r>
            <a:endParaRPr lang="fr-CH" sz="20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latin typeface="Arial"/>
              </a:rPr>
              <a:t>https://www.nature.com/news/1-500-scientists-lift-the-lid-on-reproducibility-1.19970 </a:t>
            </a:r>
            <a:br/>
            <a:r>
              <a:rPr lang="en-US" sz="2000" b="0" strike="noStrike" spc="-1">
                <a:latin typeface="Arial"/>
              </a:rPr>
              <a:t> </a:t>
            </a:r>
            <a:endParaRPr lang="fr-CH" sz="2000" b="0" strike="noStrike" spc="-1">
              <a:latin typeface="Arial"/>
            </a:endParaRPr>
          </a:p>
          <a:p>
            <a:pPr>
              <a:lnSpc>
                <a:spcPct val="100000"/>
              </a:lnSpc>
              <a:tabLst>
                <a:tab pos="0" algn="l"/>
              </a:tabLst>
            </a:pPr>
            <a:r>
              <a:rPr lang="en-US" sz="2000" b="0" strike="noStrike" spc="-1">
                <a:latin typeface="Arial"/>
              </a:rPr>
              <a:t>[Slide inspired by https://github.com/saloot/IPythonClass , Amir Hessam Salavati &amp; ,Robin Schiebler 2015 ]</a:t>
            </a:r>
            <a:endParaRPr lang="fr-CH" sz="2000" b="0" strike="noStrike" spc="-1">
              <a:latin typeface="Arial"/>
            </a:endParaRPr>
          </a:p>
          <a:p>
            <a:pPr marL="310680" indent="-308880">
              <a:lnSpc>
                <a:spcPct val="100000"/>
              </a:lnSpc>
              <a:tabLst>
                <a:tab pos="0" algn="l"/>
              </a:tabLst>
            </a:pPr>
            <a:endParaRPr lang="fr-CH" sz="2000" b="0" strike="noStrike" spc="-1">
              <a:latin typeface="Arial"/>
            </a:endParaRPr>
          </a:p>
        </p:txBody>
      </p:sp>
      <p:sp>
        <p:nvSpPr>
          <p:cNvPr id="806"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10A5DF90-6A15-46C1-A6EC-E353673E6F3D}" type="slidenum">
              <a:rPr lang="en-US" sz="1200" b="0" strike="noStrike" spc="-1">
                <a:solidFill>
                  <a:srgbClr val="000000"/>
                </a:solidFill>
                <a:latin typeface="+mn-lt"/>
                <a:ea typeface="+mn-ea"/>
              </a:rPr>
              <a:t>5</a:t>
            </a:fld>
            <a:endParaRPr lang="fr-CH" sz="12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10490818648_0_1099:notes"/>
          <p:cNvSpPr>
            <a:spLocks noGrp="1" noRot="1" noChangeAspect="1"/>
          </p:cNvSpPr>
          <p:nvPr>
            <p:ph type="sldImg" idx="2"/>
          </p:nvPr>
        </p:nvSpPr>
        <p:spPr>
          <a:xfrm>
            <a:off x="2987675" y="887413"/>
            <a:ext cx="4259263" cy="239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g10490818648_0_1099:notes"/>
          <p:cNvSpPr txBox="1">
            <a:spLocks noGrp="1"/>
          </p:cNvSpPr>
          <p:nvPr>
            <p:ph type="body" idx="1"/>
          </p:nvPr>
        </p:nvSpPr>
        <p:spPr>
          <a:xfrm>
            <a:off x="1023463" y="3416539"/>
            <a:ext cx="8187600" cy="2795400"/>
          </a:xfrm>
          <a:prstGeom prst="rect">
            <a:avLst/>
          </a:prstGeom>
          <a:noFill/>
          <a:ln>
            <a:noFill/>
          </a:ln>
        </p:spPr>
        <p:txBody>
          <a:bodyPr spcFirstLastPara="1" wrap="square" lIns="94875" tIns="47425" rIns="94875" bIns="47425" anchor="t" anchorCtr="0">
            <a:noAutofit/>
          </a:bodyPr>
          <a:lstStyle/>
          <a:p>
            <a:pPr marL="310515" lvl="0" indent="-310515" algn="l" rtl="0">
              <a:lnSpc>
                <a:spcPct val="100000"/>
              </a:lnSpc>
              <a:spcBef>
                <a:spcPts val="0"/>
              </a:spcBef>
              <a:spcAft>
                <a:spcPts val="0"/>
              </a:spcAft>
              <a:buSzPts val="1400"/>
              <a:buNone/>
            </a:pPr>
            <a:endParaRPr/>
          </a:p>
        </p:txBody>
      </p:sp>
      <p:sp>
        <p:nvSpPr>
          <p:cNvPr id="1346" name="Google Shape;1346;g10490818648_0_1099:notes"/>
          <p:cNvSpPr txBox="1">
            <a:spLocks noGrp="1"/>
          </p:cNvSpPr>
          <p:nvPr>
            <p:ph type="sldNum" idx="12"/>
          </p:nvPr>
        </p:nvSpPr>
        <p:spPr>
          <a:xfrm>
            <a:off x="5797248" y="6743106"/>
            <a:ext cx="4434900" cy="356100"/>
          </a:xfrm>
          <a:prstGeom prst="rect">
            <a:avLst/>
          </a:prstGeom>
          <a:noFill/>
          <a:ln>
            <a:noFill/>
          </a:ln>
        </p:spPr>
        <p:txBody>
          <a:bodyPr spcFirstLastPara="1" wrap="square" lIns="94875" tIns="47425" rIns="94875" bIns="474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7521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PlaceHolder 1"/>
          <p:cNvSpPr>
            <a:spLocks noGrp="1" noRot="1" noChangeAspect="1"/>
          </p:cNvSpPr>
          <p:nvPr>
            <p:ph type="sldImg"/>
          </p:nvPr>
        </p:nvSpPr>
        <p:spPr>
          <a:xfrm>
            <a:off x="217488" y="812800"/>
            <a:ext cx="7124700" cy="4008438"/>
          </a:xfrm>
          <a:prstGeom prst="rect">
            <a:avLst/>
          </a:prstGeom>
          <a:ln w="0">
            <a:noFill/>
          </a:ln>
        </p:spPr>
      </p:sp>
      <p:sp>
        <p:nvSpPr>
          <p:cNvPr id="898"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tabLst>
                <a:tab pos="0" algn="l"/>
              </a:tabLst>
            </a:pPr>
            <a:r>
              <a:rPr lang="en-US" sz="1200" b="1" strike="noStrike" spc="-1">
                <a:solidFill>
                  <a:srgbClr val="FF0000"/>
                </a:solidFill>
                <a:highlight>
                  <a:srgbClr val="FFFF00"/>
                </a:highlight>
                <a:latin typeface="+mn-lt"/>
                <a:ea typeface="Arial"/>
              </a:rPr>
              <a:t>À lier au README</a:t>
            </a:r>
            <a:endParaRPr lang="fr-CH" sz="1200" b="0" strike="noStrike" spc="-1">
              <a:latin typeface="Arial"/>
            </a:endParaRPr>
          </a:p>
          <a:p>
            <a:pPr marL="216000" indent="-216000">
              <a:lnSpc>
                <a:spcPct val="100000"/>
              </a:lnSpc>
              <a:tabLst>
                <a:tab pos="0" algn="l"/>
              </a:tabLst>
            </a:pPr>
            <a:endParaRPr lang="fr-CH" sz="1200" b="0" strike="noStrike" spc="-1">
              <a:latin typeface="Arial"/>
            </a:endParaRPr>
          </a:p>
        </p:txBody>
      </p:sp>
      <p:sp>
        <p:nvSpPr>
          <p:cNvPr id="899" name="PlaceHolder 3"/>
          <p:cNvSpPr>
            <a:spLocks noGrp="1"/>
          </p:cNvSpPr>
          <p:nvPr>
            <p:ph type="sldNum"/>
          </p:nvPr>
        </p:nvSpPr>
        <p:spPr>
          <a:xfrm>
            <a:off x="4278960" y="10157400"/>
            <a:ext cx="3279960" cy="533520"/>
          </a:xfrm>
          <a:prstGeom prst="rect">
            <a:avLst/>
          </a:prstGeom>
          <a:noFill/>
          <a:ln w="0">
            <a:noFill/>
          </a:ln>
        </p:spPr>
        <p:txBody>
          <a:bodyPr lIns="0" tIns="0" rIns="0" bIns="0" anchor="b">
            <a:noAutofit/>
          </a:bodyPr>
          <a:lstStyle/>
          <a:p>
            <a:pPr algn="r">
              <a:lnSpc>
                <a:spcPct val="100000"/>
              </a:lnSpc>
            </a:pPr>
            <a:fld id="{52303414-6F8C-4F4C-87E2-DDF529A786F2}" type="slidenum">
              <a:rPr lang="fr-CH" sz="1400" b="0" strike="noStrike" spc="-1">
                <a:solidFill>
                  <a:srgbClr val="000000"/>
                </a:solidFill>
                <a:latin typeface="Times New Roman"/>
                <a:ea typeface="+mn-ea"/>
              </a:rPr>
              <a:t>62</a:t>
            </a:fld>
            <a:endParaRPr lang="fr-CH" sz="1400" b="0" strike="noStrike" spc="-1">
              <a:latin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p:nvPr>
        </p:nvSpPr>
        <p:spPr/>
        <p:txBody>
          <a:bodyPr/>
          <a:lstStyle/>
          <a:p>
            <a:pPr algn="r"/>
            <a:fld id="{3FC5D394-2F53-4DA4-8E5E-24029573D2CA}" type="slidenum">
              <a:rPr lang="fr-CH" sz="1400" b="0" strike="noStrike" spc="-1" smtClean="0">
                <a:latin typeface="Times New Roman"/>
              </a:rPr>
              <a:t>63</a:t>
            </a:fld>
            <a:endParaRPr lang="fr-CH" sz="1400" b="0" strike="noStrike" spc="-1">
              <a:latin typeface="Times New Roman"/>
            </a:endParaRPr>
          </a:p>
        </p:txBody>
      </p:sp>
    </p:spTree>
    <p:extLst>
      <p:ext uri="{BB962C8B-B14F-4D97-AF65-F5344CB8AC3E}">
        <p14:creationId xmlns:p14="http://schemas.microsoft.com/office/powerpoint/2010/main" val="36824513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PlaceHolder 1"/>
          <p:cNvSpPr>
            <a:spLocks noGrp="1" noRot="1" noChangeAspect="1"/>
          </p:cNvSpPr>
          <p:nvPr>
            <p:ph type="sldImg"/>
          </p:nvPr>
        </p:nvSpPr>
        <p:spPr>
          <a:xfrm>
            <a:off x="217488" y="812800"/>
            <a:ext cx="7124700" cy="4008438"/>
          </a:xfrm>
          <a:prstGeom prst="rect">
            <a:avLst/>
          </a:prstGeom>
          <a:ln w="0">
            <a:noFill/>
          </a:ln>
        </p:spPr>
      </p:sp>
      <p:sp>
        <p:nvSpPr>
          <p:cNvPr id="901"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28600" indent="-228600">
              <a:lnSpc>
                <a:spcPct val="100000"/>
              </a:lnSpc>
              <a:buClr>
                <a:srgbClr val="FF0000"/>
              </a:buClr>
              <a:buFont typeface="StarSymbol"/>
              <a:buAutoNum type="arabicPeriod"/>
            </a:pPr>
            <a:r>
              <a:rPr lang="en-US" sz="1200" b="1" strike="noStrike" spc="-1" dirty="0">
                <a:solidFill>
                  <a:srgbClr val="FF0000"/>
                </a:solidFill>
                <a:highlight>
                  <a:srgbClr val="FFFF00"/>
                </a:highlight>
                <a:latin typeface="+mn-lt"/>
                <a:ea typeface="Arial"/>
              </a:rPr>
              <a:t>pas de </a:t>
            </a:r>
            <a:r>
              <a:rPr lang="en-US" sz="1200" b="1" strike="noStrike" spc="-1" dirty="0" err="1">
                <a:solidFill>
                  <a:srgbClr val="FF0000"/>
                </a:solidFill>
                <a:highlight>
                  <a:srgbClr val="FFFF00"/>
                </a:highlight>
                <a:latin typeface="+mn-lt"/>
                <a:ea typeface="Arial"/>
              </a:rPr>
              <a:t>vraie</a:t>
            </a:r>
            <a:r>
              <a:rPr lang="en-US" sz="1200" b="1" strike="noStrike" spc="-1" dirty="0">
                <a:solidFill>
                  <a:srgbClr val="FF0000"/>
                </a:solidFill>
                <a:highlight>
                  <a:srgbClr val="FFFF00"/>
                </a:highlight>
                <a:latin typeface="+mn-lt"/>
                <a:ea typeface="Arial"/>
              </a:rPr>
              <a:t> pratique de Git </a:t>
            </a:r>
            <a:r>
              <a:rPr lang="en-US" sz="1200" b="1" strike="noStrike" spc="-1" dirty="0" err="1">
                <a:solidFill>
                  <a:srgbClr val="FF0000"/>
                </a:solidFill>
                <a:highlight>
                  <a:srgbClr val="FFFF00"/>
                </a:highlight>
                <a:latin typeface="+mn-lt"/>
                <a:ea typeface="Arial"/>
              </a:rPr>
              <a:t>à</a:t>
            </a:r>
            <a:r>
              <a:rPr lang="en-US" sz="1200" b="1" strike="noStrike" spc="-1" dirty="0">
                <a:solidFill>
                  <a:srgbClr val="FF0000"/>
                </a:solidFill>
                <a:highlight>
                  <a:srgbClr val="FFFF00"/>
                </a:highlight>
                <a:latin typeface="+mn-lt"/>
                <a:ea typeface="Arial"/>
              </a:rPr>
              <a:t> </a:t>
            </a:r>
            <a:r>
              <a:rPr lang="en-US" sz="1200" b="1" strike="noStrike" spc="-1" dirty="0" err="1">
                <a:solidFill>
                  <a:srgbClr val="FF0000"/>
                </a:solidFill>
                <a:highlight>
                  <a:srgbClr val="FFFF00"/>
                </a:highlight>
                <a:latin typeface="+mn-lt"/>
                <a:ea typeface="Arial"/>
              </a:rPr>
              <a:t>moins</a:t>
            </a:r>
            <a:r>
              <a:rPr lang="en-US" sz="1200" b="1" strike="noStrike" spc="-1" dirty="0">
                <a:solidFill>
                  <a:srgbClr val="FF0000"/>
                </a:solidFill>
                <a:highlight>
                  <a:srgbClr val="FFFF00"/>
                </a:highlight>
                <a:latin typeface="+mn-lt"/>
                <a:ea typeface="Arial"/>
              </a:rPr>
              <a:t> que </a:t>
            </a:r>
            <a:r>
              <a:rPr lang="en-US" sz="1200" b="1" strike="noStrike" spc="-1" dirty="0" err="1">
                <a:solidFill>
                  <a:srgbClr val="FF0000"/>
                </a:solidFill>
                <a:highlight>
                  <a:srgbClr val="FFFF00"/>
                </a:highlight>
                <a:latin typeface="+mn-lt"/>
                <a:ea typeface="Arial"/>
              </a:rPr>
              <a:t>ce</a:t>
            </a:r>
            <a:r>
              <a:rPr lang="en-US" sz="1200" b="1" strike="noStrike" spc="-1" dirty="0">
                <a:solidFill>
                  <a:srgbClr val="FF0000"/>
                </a:solidFill>
                <a:highlight>
                  <a:srgbClr val="FFFF00"/>
                </a:highlight>
                <a:latin typeface="+mn-lt"/>
                <a:ea typeface="Arial"/>
              </a:rPr>
              <a:t> </a:t>
            </a:r>
            <a:r>
              <a:rPr lang="en-US" sz="1200" b="1" strike="noStrike" spc="-1" dirty="0" err="1">
                <a:solidFill>
                  <a:srgbClr val="FF0000"/>
                </a:solidFill>
                <a:highlight>
                  <a:srgbClr val="FFFF00"/>
                </a:highlight>
                <a:latin typeface="+mn-lt"/>
                <a:ea typeface="Arial"/>
              </a:rPr>
              <a:t>soit</a:t>
            </a:r>
            <a:r>
              <a:rPr lang="en-US" sz="1200" b="1" strike="noStrike" spc="-1" dirty="0">
                <a:solidFill>
                  <a:srgbClr val="FF0000"/>
                </a:solidFill>
                <a:highlight>
                  <a:srgbClr val="FFFF00"/>
                </a:highlight>
                <a:latin typeface="+mn-lt"/>
                <a:ea typeface="Arial"/>
              </a:rPr>
              <a:t> chez Kevin.</a:t>
            </a:r>
            <a:endParaRPr lang="fr-CH" sz="1200" b="0" strike="noStrike" spc="-1" dirty="0">
              <a:latin typeface="Arial"/>
            </a:endParaRPr>
          </a:p>
          <a:p>
            <a:pPr marL="228600" indent="-228600">
              <a:lnSpc>
                <a:spcPct val="100000"/>
              </a:lnSpc>
              <a:buClr>
                <a:srgbClr val="FF0000"/>
              </a:buClr>
              <a:buFont typeface="StarSymbol"/>
              <a:buAutoNum type="arabicPeriod"/>
            </a:pPr>
            <a:r>
              <a:rPr lang="en-US" sz="1200" b="1" strike="noStrike" spc="-1" dirty="0">
                <a:solidFill>
                  <a:srgbClr val="FF0000"/>
                </a:solidFill>
                <a:highlight>
                  <a:srgbClr val="FFFF00"/>
                </a:highlight>
                <a:latin typeface="+mn-lt"/>
                <a:ea typeface="Arial"/>
              </a:rPr>
              <a:t>Gitlab pas pour tout </a:t>
            </a:r>
            <a:r>
              <a:rPr lang="en-US" sz="1200" b="1" strike="noStrike" spc="-1" dirty="0" err="1">
                <a:solidFill>
                  <a:srgbClr val="FF0000"/>
                </a:solidFill>
                <a:highlight>
                  <a:srgbClr val="FFFF00"/>
                </a:highlight>
                <a:latin typeface="+mn-lt"/>
                <a:ea typeface="Arial"/>
              </a:rPr>
              <a:t>l’EPFL</a:t>
            </a:r>
            <a:r>
              <a:rPr lang="en-US" sz="1200" b="1" strike="noStrike" spc="-1" dirty="0">
                <a:solidFill>
                  <a:srgbClr val="FF0000"/>
                </a:solidFill>
                <a:highlight>
                  <a:srgbClr val="FFFF00"/>
                </a:highlight>
                <a:latin typeface="+mn-lt"/>
                <a:ea typeface="Arial"/>
              </a:rPr>
              <a:t> ?</a:t>
            </a:r>
            <a:endParaRPr lang="fr-CH" sz="1200" b="0" strike="noStrike" spc="-1" dirty="0">
              <a:latin typeface="Arial"/>
            </a:endParaRPr>
          </a:p>
          <a:p>
            <a:pPr>
              <a:lnSpc>
                <a:spcPct val="100000"/>
              </a:lnSpc>
            </a:pPr>
            <a:endParaRPr lang="fr-CH" sz="1200" b="0" strike="noStrike" spc="-1" dirty="0">
              <a:latin typeface="Arial"/>
            </a:endParaRPr>
          </a:p>
        </p:txBody>
      </p:sp>
      <p:sp>
        <p:nvSpPr>
          <p:cNvPr id="902" name="PlaceHolder 3"/>
          <p:cNvSpPr>
            <a:spLocks noGrp="1"/>
          </p:cNvSpPr>
          <p:nvPr>
            <p:ph type="sldNum"/>
          </p:nvPr>
        </p:nvSpPr>
        <p:spPr>
          <a:xfrm>
            <a:off x="4278960" y="10157400"/>
            <a:ext cx="3279960" cy="533520"/>
          </a:xfrm>
          <a:prstGeom prst="rect">
            <a:avLst/>
          </a:prstGeom>
          <a:noFill/>
          <a:ln w="0">
            <a:noFill/>
          </a:ln>
        </p:spPr>
        <p:txBody>
          <a:bodyPr lIns="0" tIns="0" rIns="0" bIns="0" anchor="b">
            <a:noAutofit/>
          </a:bodyPr>
          <a:lstStyle/>
          <a:p>
            <a:pPr algn="r">
              <a:lnSpc>
                <a:spcPct val="100000"/>
              </a:lnSpc>
            </a:pPr>
            <a:fld id="{A4199BCF-1A3C-4BD0-B555-1138EB2A4DA5}" type="slidenum">
              <a:rPr lang="fr-CH" sz="1400" b="0" strike="noStrike" spc="-1">
                <a:solidFill>
                  <a:srgbClr val="000000"/>
                </a:solidFill>
                <a:latin typeface="Times New Roman"/>
                <a:ea typeface="+mn-ea"/>
              </a:rPr>
              <a:t>64</a:t>
            </a:fld>
            <a:endParaRPr lang="fr-CH" sz="1400" b="0" strike="noStrike" spc="-1">
              <a:latin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 name="PlaceHolder 1"/>
          <p:cNvSpPr>
            <a:spLocks noGrp="1" noRot="1" noChangeAspect="1"/>
          </p:cNvSpPr>
          <p:nvPr>
            <p:ph type="sldImg"/>
          </p:nvPr>
        </p:nvSpPr>
        <p:spPr>
          <a:xfrm>
            <a:off x="2989263" y="887413"/>
            <a:ext cx="4254500" cy="2393950"/>
          </a:xfrm>
          <a:prstGeom prst="rect">
            <a:avLst/>
          </a:prstGeom>
          <a:ln w="0">
            <a:noFill/>
          </a:ln>
        </p:spPr>
      </p:sp>
      <p:sp>
        <p:nvSpPr>
          <p:cNvPr id="904"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endParaRPr lang="fr-CH" sz="2000" b="0" strike="noStrike" spc="-1">
              <a:latin typeface="Arial"/>
            </a:endParaRPr>
          </a:p>
        </p:txBody>
      </p:sp>
      <p:sp>
        <p:nvSpPr>
          <p:cNvPr id="905"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E727103A-4A74-42B3-A5EF-F8086854ED53}" type="slidenum">
              <a:rPr lang="en-US" sz="1400" b="0" strike="noStrike" spc="-1">
                <a:solidFill>
                  <a:srgbClr val="000000"/>
                </a:solidFill>
                <a:latin typeface="Arial"/>
                <a:ea typeface="+mn-ea"/>
              </a:rPr>
              <a:t>65</a:t>
            </a:fld>
            <a:endParaRPr lang="fr-CH" sz="1400" b="0" strike="noStrike" spc="-1">
              <a:latin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PlaceHolder 1"/>
          <p:cNvSpPr>
            <a:spLocks noGrp="1" noRot="1" noChangeAspect="1"/>
          </p:cNvSpPr>
          <p:nvPr>
            <p:ph type="sldImg"/>
          </p:nvPr>
        </p:nvSpPr>
        <p:spPr>
          <a:xfrm>
            <a:off x="2989263" y="887413"/>
            <a:ext cx="4254500" cy="2393950"/>
          </a:xfrm>
          <a:prstGeom prst="rect">
            <a:avLst/>
          </a:prstGeom>
          <a:ln w="0">
            <a:noFill/>
          </a:ln>
        </p:spPr>
      </p:sp>
      <p:sp>
        <p:nvSpPr>
          <p:cNvPr id="907"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endParaRPr lang="fr-CH" sz="2000" b="0" strike="noStrike" spc="-1">
              <a:latin typeface="Arial"/>
            </a:endParaRPr>
          </a:p>
        </p:txBody>
      </p:sp>
      <p:sp>
        <p:nvSpPr>
          <p:cNvPr id="908"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4205BE0F-67BA-4595-9826-83DD9A98E0BD}" type="slidenum">
              <a:rPr lang="en-US" sz="1400" b="0" strike="noStrike" spc="-1">
                <a:solidFill>
                  <a:srgbClr val="000000"/>
                </a:solidFill>
                <a:latin typeface="Arial"/>
                <a:ea typeface="+mn-ea"/>
              </a:rPr>
              <a:t>68</a:t>
            </a:fld>
            <a:endParaRPr lang="fr-CH" sz="1400" b="0" strike="noStrike" spc="-1">
              <a:latin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PlaceHolder 1"/>
          <p:cNvSpPr>
            <a:spLocks noGrp="1" noRot="1" noChangeAspect="1"/>
          </p:cNvSpPr>
          <p:nvPr>
            <p:ph type="sldImg"/>
          </p:nvPr>
        </p:nvSpPr>
        <p:spPr>
          <a:xfrm>
            <a:off x="217488" y="812800"/>
            <a:ext cx="7124700" cy="4008438"/>
          </a:xfrm>
          <a:prstGeom prst="rect">
            <a:avLst/>
          </a:prstGeom>
          <a:ln w="0">
            <a:noFill/>
          </a:ln>
        </p:spPr>
      </p:sp>
      <p:sp>
        <p:nvSpPr>
          <p:cNvPr id="910"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tabLst>
                <a:tab pos="0" algn="l"/>
              </a:tabLst>
            </a:pPr>
            <a:r>
              <a:rPr lang="fr-CH" sz="2000" b="0" strike="noStrike" spc="-1" dirty="0">
                <a:latin typeface="Arial"/>
              </a:rPr>
              <a:t>Présenter le doc</a:t>
            </a:r>
          </a:p>
          <a:p>
            <a:pPr marL="216000" indent="-216000">
              <a:lnSpc>
                <a:spcPct val="100000"/>
              </a:lnSpc>
              <a:tabLst>
                <a:tab pos="0" algn="l"/>
              </a:tabLst>
            </a:pPr>
            <a:r>
              <a:rPr lang="fr-CH" sz="2000" b="0" strike="noStrike" spc="-1" dirty="0">
                <a:latin typeface="Arial"/>
              </a:rPr>
              <a:t>Leur dire de réfléchir à ce qu’ils savent déjà</a:t>
            </a:r>
          </a:p>
          <a:p>
            <a:pPr marL="216000" indent="-216000">
              <a:lnSpc>
                <a:spcPct val="100000"/>
              </a:lnSpc>
              <a:tabLst>
                <a:tab pos="0" algn="l"/>
              </a:tabLst>
            </a:pPr>
            <a:r>
              <a:rPr lang="fr-CH" sz="2000" b="0" strike="noStrike" spc="-1" dirty="0">
                <a:latin typeface="Arial"/>
              </a:rPr>
              <a:t>Dire la documentation se fait à toutes les étapes (donc elle devrait être partout dans la to-do)</a:t>
            </a:r>
          </a:p>
        </p:txBody>
      </p:sp>
      <p:sp>
        <p:nvSpPr>
          <p:cNvPr id="911" name="PlaceHolder 3"/>
          <p:cNvSpPr>
            <a:spLocks noGrp="1"/>
          </p:cNvSpPr>
          <p:nvPr>
            <p:ph type="sldNum"/>
          </p:nvPr>
        </p:nvSpPr>
        <p:spPr>
          <a:xfrm>
            <a:off x="4278960" y="10157400"/>
            <a:ext cx="3279960" cy="533520"/>
          </a:xfrm>
          <a:prstGeom prst="rect">
            <a:avLst/>
          </a:prstGeom>
          <a:noFill/>
          <a:ln w="0">
            <a:noFill/>
          </a:ln>
        </p:spPr>
        <p:txBody>
          <a:bodyPr lIns="0" tIns="0" rIns="0" bIns="0" anchor="b">
            <a:noAutofit/>
          </a:bodyPr>
          <a:lstStyle/>
          <a:p>
            <a:pPr algn="r">
              <a:lnSpc>
                <a:spcPct val="100000"/>
              </a:lnSpc>
            </a:pPr>
            <a:fld id="{4F946DE1-530A-474C-9D9E-64DFCD528317}" type="slidenum">
              <a:rPr lang="fr-CH" sz="1400" b="0" strike="noStrike" spc="-1">
                <a:solidFill>
                  <a:srgbClr val="000000"/>
                </a:solidFill>
                <a:latin typeface="Times New Roman"/>
                <a:ea typeface="+mn-ea"/>
              </a:rPr>
              <a:t>69</a:t>
            </a:fld>
            <a:endParaRPr lang="fr-CH" sz="14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PlaceHolder 1"/>
          <p:cNvSpPr>
            <a:spLocks noGrp="1" noRot="1" noChangeAspect="1"/>
          </p:cNvSpPr>
          <p:nvPr>
            <p:ph type="sldImg"/>
          </p:nvPr>
        </p:nvSpPr>
        <p:spPr>
          <a:xfrm>
            <a:off x="2989263" y="887413"/>
            <a:ext cx="4254500" cy="2393950"/>
          </a:xfrm>
          <a:prstGeom prst="rect">
            <a:avLst/>
          </a:prstGeom>
          <a:ln w="0">
            <a:noFill/>
          </a:ln>
        </p:spPr>
      </p:sp>
      <p:sp>
        <p:nvSpPr>
          <p:cNvPr id="808" name="PlaceHolder 2"/>
          <p:cNvSpPr>
            <a:spLocks noGrp="1"/>
          </p:cNvSpPr>
          <p:nvPr>
            <p:ph type="body"/>
          </p:nvPr>
        </p:nvSpPr>
        <p:spPr>
          <a:xfrm>
            <a:off x="1023480" y="3416400"/>
            <a:ext cx="8185320" cy="2792880"/>
          </a:xfrm>
          <a:prstGeom prst="rect">
            <a:avLst/>
          </a:prstGeom>
          <a:noFill/>
          <a:ln w="0">
            <a:noFill/>
          </a:ln>
        </p:spPr>
        <p:txBody>
          <a:bodyPr lIns="95040" tIns="47520" rIns="95040" bIns="47520" anchor="t">
            <a:noAutofit/>
          </a:bodyPr>
          <a:lstStyle/>
          <a:p>
            <a:pPr marL="216000" indent="-214560">
              <a:lnSpc>
                <a:spcPct val="100000"/>
              </a:lnSpc>
              <a:tabLst>
                <a:tab pos="0" algn="l"/>
              </a:tabLst>
            </a:pPr>
            <a:r>
              <a:rPr lang="en-US" sz="2000" b="0" strike="noStrike" spc="-1">
                <a:solidFill>
                  <a:srgbClr val="413C3A"/>
                </a:solidFill>
                <a:latin typeface="+mn-lt"/>
                <a:ea typeface="Arial"/>
              </a:rPr>
              <a:t>Problem not seen as severe in chemistry compared to other fields.</a:t>
            </a:r>
            <a:endParaRPr lang="fr-CH" sz="2000" b="0" strike="noStrike" spc="-1">
              <a:latin typeface="Arial"/>
            </a:endParaRPr>
          </a:p>
          <a:p>
            <a:pPr marL="216000" indent="-214560">
              <a:lnSpc>
                <a:spcPct val="100000"/>
              </a:lnSpc>
              <a:tabLst>
                <a:tab pos="0" algn="l"/>
              </a:tabLst>
            </a:pPr>
            <a:endParaRPr lang="fr-CH" sz="2000" b="0" strike="noStrike" spc="-1">
              <a:latin typeface="Arial"/>
            </a:endParaRPr>
          </a:p>
          <a:p>
            <a:pPr marL="216000" indent="-214560">
              <a:lnSpc>
                <a:spcPct val="100000"/>
              </a:lnSpc>
              <a:tabLst>
                <a:tab pos="0" algn="l"/>
              </a:tabLst>
            </a:pPr>
            <a:r>
              <a:rPr lang="en-US" sz="1900" b="0" strike="noStrike" spc="-1">
                <a:solidFill>
                  <a:srgbClr val="413C3A"/>
                </a:solidFill>
                <a:latin typeface="Arial"/>
                <a:ea typeface="Arial"/>
              </a:rPr>
              <a:t>According to a Nature study in 2012, </a:t>
            </a:r>
            <a:r>
              <a:rPr lang="en-US" sz="1900" b="1" strike="noStrike" spc="-1">
                <a:solidFill>
                  <a:srgbClr val="413C3A"/>
                </a:solidFill>
                <a:latin typeface="Arial"/>
                <a:ea typeface="Arial"/>
              </a:rPr>
              <a:t>47 out of 53</a:t>
            </a:r>
            <a:r>
              <a:rPr lang="en-US" sz="1900" b="0" strike="noStrike" spc="-1">
                <a:solidFill>
                  <a:srgbClr val="413C3A"/>
                </a:solidFill>
                <a:latin typeface="Arial"/>
                <a:ea typeface="Arial"/>
              </a:rPr>
              <a:t> medical research papers are irreproducible (1).</a:t>
            </a:r>
            <a:endParaRPr lang="fr-CH" sz="1900" b="0" strike="noStrike" spc="-1">
              <a:latin typeface="Arial"/>
            </a:endParaRPr>
          </a:p>
          <a:p>
            <a:pPr marL="216000" indent="-214560">
              <a:lnSpc>
                <a:spcPct val="100000"/>
              </a:lnSpc>
              <a:tabLst>
                <a:tab pos="0" algn="l"/>
              </a:tabLst>
            </a:pPr>
            <a:r>
              <a:rPr lang="en-US" sz="1900" b="0" strike="noStrike" spc="-1">
                <a:solidFill>
                  <a:srgbClr val="413C3A"/>
                </a:solidFill>
                <a:latin typeface="Arial"/>
                <a:ea typeface="Arial"/>
              </a:rPr>
              <a:t>A previous study showed in 2009 that </a:t>
            </a:r>
            <a:r>
              <a:rPr lang="en-US" sz="1900" b="1" strike="noStrike" spc="-1">
                <a:solidFill>
                  <a:srgbClr val="413C3A"/>
                </a:solidFill>
                <a:latin typeface="Arial"/>
                <a:ea typeface="Arial"/>
              </a:rPr>
              <a:t>16 out of 18 bioinformatics papers could not be reproduced</a:t>
            </a:r>
            <a:r>
              <a:rPr lang="en-US" sz="1900" b="0" strike="noStrike" spc="-1">
                <a:solidFill>
                  <a:srgbClr val="413C3A"/>
                </a:solidFill>
                <a:latin typeface="Arial"/>
                <a:ea typeface="Arial"/>
              </a:rPr>
              <a:t> entirely (2).</a:t>
            </a:r>
            <a:endParaRPr lang="fr-CH" sz="1900" b="0" strike="noStrike" spc="-1">
              <a:latin typeface="Arial"/>
            </a:endParaRPr>
          </a:p>
          <a:p>
            <a:pPr marL="216000" indent="-214560">
              <a:lnSpc>
                <a:spcPct val="100000"/>
              </a:lnSpc>
              <a:tabLst>
                <a:tab pos="0" algn="l"/>
              </a:tabLst>
            </a:pPr>
            <a:r>
              <a:rPr lang="en-US" sz="1900" b="0" strike="noStrike" spc="-1">
                <a:solidFill>
                  <a:srgbClr val="413C3A"/>
                </a:solidFill>
                <a:latin typeface="Arial"/>
                <a:ea typeface="Arial"/>
              </a:rPr>
              <a:t>In 2004, it was found that less than </a:t>
            </a:r>
            <a:r>
              <a:rPr lang="en-US" sz="1900" b="1" strike="noStrike" spc="-1">
                <a:solidFill>
                  <a:srgbClr val="413C3A"/>
                </a:solidFill>
                <a:latin typeface="Arial"/>
                <a:ea typeface="Arial"/>
              </a:rPr>
              <a:t>9% of papers share their code</a:t>
            </a:r>
            <a:r>
              <a:rPr lang="en-US" sz="1900" b="0" strike="noStrike" spc="-1">
                <a:solidFill>
                  <a:srgbClr val="413C3A"/>
                </a:solidFill>
                <a:latin typeface="Arial"/>
                <a:ea typeface="Arial"/>
              </a:rPr>
              <a:t> (3).</a:t>
            </a:r>
            <a:endParaRPr lang="fr-CH" sz="1900" b="0" strike="noStrike" spc="-1">
              <a:latin typeface="Arial"/>
            </a:endParaRPr>
          </a:p>
          <a:p>
            <a:pPr marL="216000" indent="-214560">
              <a:lnSpc>
                <a:spcPct val="100000"/>
              </a:lnSpc>
              <a:tabLst>
                <a:tab pos="0" algn="l"/>
              </a:tabLst>
            </a:pPr>
            <a:endParaRPr lang="fr-CH" sz="19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solidFill>
                  <a:srgbClr val="413C3A"/>
                </a:solidFill>
                <a:latin typeface="Arial"/>
                <a:ea typeface="Arial"/>
              </a:rPr>
              <a:t>Begley, C. G.; Ellis, L. M. (2012). "Drug development: Raise standards for preclinical cancer research". Nature 483 (7391): 531–533.</a:t>
            </a:r>
            <a:endParaRPr lang="fr-CH" sz="20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solidFill>
                  <a:srgbClr val="413C3A"/>
                </a:solidFill>
                <a:latin typeface="Arial"/>
                <a:ea typeface="Arial"/>
              </a:rPr>
              <a:t>Ioannidis JPA, Allison DB, Ball CA, et al. Repeatability of published microarray gene expression analyses. Nat Genet 2009;41(2):149–55.</a:t>
            </a:r>
            <a:endParaRPr lang="fr-CH" sz="20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solidFill>
                  <a:srgbClr val="413C3A"/>
                </a:solidFill>
                <a:latin typeface="Arial"/>
                <a:ea typeface="Arial"/>
              </a:rPr>
              <a:t>Vandewalle, Patrick, Jelena Kovacevic, and Martin Vetterli. "Reproducible research in signal processing." Signal Processing Magazine, IEEE 26.3 (2009): 37-47 </a:t>
            </a:r>
            <a:endParaRPr lang="fr-CH" sz="2000" b="0" strike="noStrike" spc="-1">
              <a:latin typeface="Arial"/>
            </a:endParaRPr>
          </a:p>
          <a:p>
            <a:pPr marL="225360" indent="-223560">
              <a:lnSpc>
                <a:spcPct val="100000"/>
              </a:lnSpc>
              <a:buClr>
                <a:srgbClr val="000000"/>
              </a:buClr>
              <a:buFont typeface="StarSymbol"/>
              <a:buAutoNum type="arabicParenR"/>
              <a:tabLst>
                <a:tab pos="0" algn="l"/>
              </a:tabLst>
            </a:pPr>
            <a:r>
              <a:rPr lang="en-US" sz="2000" b="0" strike="noStrike" spc="-1">
                <a:solidFill>
                  <a:srgbClr val="413C3A"/>
                </a:solidFill>
                <a:latin typeface="Arial"/>
                <a:ea typeface="Arial"/>
              </a:rPr>
              <a:t>https://www.nature.com/news/1-500-scientists-lift-the-lid-on-reproducibility-1.19970 </a:t>
            </a:r>
            <a:br/>
            <a:r>
              <a:rPr lang="en-US" sz="2000" b="0" strike="noStrike" spc="-1">
                <a:solidFill>
                  <a:srgbClr val="413C3A"/>
                </a:solidFill>
                <a:latin typeface="Arial"/>
                <a:ea typeface="Arial"/>
              </a:rPr>
              <a:t> </a:t>
            </a:r>
            <a:endParaRPr lang="fr-CH" sz="2000" b="0" strike="noStrike" spc="-1">
              <a:latin typeface="Arial"/>
            </a:endParaRPr>
          </a:p>
          <a:p>
            <a:pPr>
              <a:lnSpc>
                <a:spcPct val="100000"/>
              </a:lnSpc>
              <a:tabLst>
                <a:tab pos="0" algn="l"/>
              </a:tabLst>
            </a:pPr>
            <a:r>
              <a:rPr lang="en-US" sz="2000" b="0" strike="noStrike" spc="-1">
                <a:solidFill>
                  <a:srgbClr val="413C3A"/>
                </a:solidFill>
                <a:latin typeface="Arial"/>
                <a:ea typeface="Arial"/>
              </a:rPr>
              <a:t>[Slide inspired by https://github.com/saloot/IPythonClass , Amir Hessam Salavati &amp; ,Robin Schiebler 2015 ]</a:t>
            </a:r>
            <a:endParaRPr lang="fr-CH" sz="2000" b="0" strike="noStrike" spc="-1">
              <a:latin typeface="Arial"/>
            </a:endParaRPr>
          </a:p>
          <a:p>
            <a:pPr marL="310680" indent="-308880">
              <a:lnSpc>
                <a:spcPct val="100000"/>
              </a:lnSpc>
              <a:tabLst>
                <a:tab pos="0" algn="l"/>
              </a:tabLst>
            </a:pPr>
            <a:endParaRPr lang="fr-CH" sz="2000" b="0" strike="noStrike" spc="-1">
              <a:latin typeface="Arial"/>
            </a:endParaRPr>
          </a:p>
        </p:txBody>
      </p:sp>
      <p:sp>
        <p:nvSpPr>
          <p:cNvPr id="809" name="CustomShape 3"/>
          <p:cNvSpPr/>
          <p:nvPr/>
        </p:nvSpPr>
        <p:spPr>
          <a:xfrm>
            <a:off x="5797080" y="6743160"/>
            <a:ext cx="4432320" cy="353520"/>
          </a:xfrm>
          <a:prstGeom prst="rect">
            <a:avLst/>
          </a:prstGeom>
          <a:noFill/>
          <a:ln w="0">
            <a:noFill/>
          </a:ln>
        </p:spPr>
        <p:style>
          <a:lnRef idx="0">
            <a:scrgbClr r="0" g="0" b="0"/>
          </a:lnRef>
          <a:fillRef idx="0">
            <a:scrgbClr r="0" g="0" b="0"/>
          </a:fillRef>
          <a:effectRef idx="0">
            <a:scrgbClr r="0" g="0" b="0"/>
          </a:effectRef>
          <a:fontRef idx="minor"/>
        </p:style>
        <p:txBody>
          <a:bodyPr lIns="95040" tIns="47520" rIns="95040" bIns="47520" anchor="b">
            <a:noAutofit/>
          </a:bodyPr>
          <a:lstStyle/>
          <a:p>
            <a:pPr algn="r">
              <a:lnSpc>
                <a:spcPct val="100000"/>
              </a:lnSpc>
            </a:pPr>
            <a:fld id="{6CE5D87D-FF65-41B9-9F3F-74AD9187B22E}" type="slidenum">
              <a:rPr lang="en-US" sz="1200" b="0" strike="noStrike" spc="-1">
                <a:solidFill>
                  <a:srgbClr val="000000"/>
                </a:solidFill>
                <a:latin typeface="+mn-lt"/>
                <a:ea typeface="+mn-ea"/>
              </a:rPr>
              <a:t>6</a:t>
            </a:fld>
            <a:endParaRPr lang="fr-CH"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217488" y="812800"/>
            <a:ext cx="7124700" cy="4008438"/>
          </a:xfrm>
          <a:prstGeom prst="rect">
            <a:avLst/>
          </a:prstGeom>
          <a:ln w="0">
            <a:noFill/>
          </a:ln>
        </p:spPr>
      </p:sp>
      <p:sp>
        <p:nvSpPr>
          <p:cNvPr id="814" name="PlaceHolder 2"/>
          <p:cNvSpPr>
            <a:spLocks noGrp="1"/>
          </p:cNvSpPr>
          <p:nvPr>
            <p:ph type="body"/>
          </p:nvPr>
        </p:nvSpPr>
        <p:spPr>
          <a:xfrm>
            <a:off x="756000" y="5078520"/>
            <a:ext cx="6046560" cy="4809960"/>
          </a:xfrm>
          <a:prstGeom prst="rect">
            <a:avLst/>
          </a:prstGeom>
          <a:noFill/>
          <a:ln w="0">
            <a:noFill/>
          </a:ln>
        </p:spPr>
        <p:txBody>
          <a:bodyPr lIns="0" tIns="0" rIns="0" bIns="0" anchor="t">
            <a:noAutofit/>
          </a:bodyPr>
          <a:lstStyle/>
          <a:p>
            <a:endParaRPr lang="fr-CH" sz="2000" b="0" strike="noStrike" spc="-1">
              <a:latin typeface="Arial"/>
            </a:endParaRPr>
          </a:p>
        </p:txBody>
      </p:sp>
      <p:sp>
        <p:nvSpPr>
          <p:cNvPr id="815" name="TextShap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tabLst>
                <a:tab pos="0" algn="l"/>
              </a:tabLst>
            </a:pPr>
            <a:fld id="{B37EF610-B29B-48C3-9BDF-2E1CE344B001}" type="slidenum">
              <a:rPr lang="en-US" sz="1200" b="0" strike="noStrike" spc="-1">
                <a:solidFill>
                  <a:srgbClr val="000000"/>
                </a:solidFill>
                <a:latin typeface="Calibri"/>
                <a:ea typeface="+mn-ea"/>
              </a:rPr>
              <a:t>8</a:t>
            </a:fld>
            <a:endParaRPr lang="fr-CH"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PlaceHolder 1"/>
          <p:cNvSpPr>
            <a:spLocks noGrp="1" noRot="1" noChangeAspect="1"/>
          </p:cNvSpPr>
          <p:nvPr>
            <p:ph type="sldImg"/>
          </p:nvPr>
        </p:nvSpPr>
        <p:spPr>
          <a:xfrm>
            <a:off x="2989263" y="887413"/>
            <a:ext cx="4254500" cy="2393950"/>
          </a:xfrm>
          <a:prstGeom prst="rect">
            <a:avLst/>
          </a:prstGeom>
          <a:ln w="0">
            <a:noFill/>
          </a:ln>
        </p:spPr>
      </p:sp>
      <p:sp>
        <p:nvSpPr>
          <p:cNvPr id="820" name="PlaceHolder 2"/>
          <p:cNvSpPr>
            <a:spLocks noGrp="1"/>
          </p:cNvSpPr>
          <p:nvPr>
            <p:ph type="body"/>
          </p:nvPr>
        </p:nvSpPr>
        <p:spPr>
          <a:xfrm>
            <a:off x="1023480" y="3416400"/>
            <a:ext cx="8186760" cy="2794680"/>
          </a:xfrm>
          <a:prstGeom prst="rect">
            <a:avLst/>
          </a:prstGeom>
          <a:noFill/>
          <a:ln w="0">
            <a:noFill/>
          </a:ln>
        </p:spPr>
        <p:txBody>
          <a:bodyPr lIns="95040" tIns="47520" rIns="95040" bIns="47520" anchor="t">
            <a:noAutofit/>
          </a:bodyPr>
          <a:lstStyle/>
          <a:p>
            <a:pPr marL="216000" indent="-216000">
              <a:lnSpc>
                <a:spcPct val="100000"/>
              </a:lnSpc>
              <a:tabLst>
                <a:tab pos="0" algn="l"/>
              </a:tabLst>
            </a:pPr>
            <a:r>
              <a:rPr lang="en-US" sz="2000" b="0" strike="noStrike" spc="-1">
                <a:latin typeface="Arial"/>
              </a:rPr>
              <a:t>this has changed</a:t>
            </a:r>
            <a:endParaRPr lang="fr-CH" sz="2000" b="0" strike="noStrike" spc="-1">
              <a:latin typeface="Arial"/>
            </a:endParaRPr>
          </a:p>
        </p:txBody>
      </p:sp>
      <p:sp>
        <p:nvSpPr>
          <p:cNvPr id="821" name="PlaceHolder 3"/>
          <p:cNvSpPr>
            <a:spLocks noGrp="1"/>
          </p:cNvSpPr>
          <p:nvPr>
            <p:ph type="sldNum"/>
          </p:nvPr>
        </p:nvSpPr>
        <p:spPr>
          <a:xfrm>
            <a:off x="5797080" y="6743160"/>
            <a:ext cx="4434120" cy="355320"/>
          </a:xfrm>
          <a:prstGeom prst="rect">
            <a:avLst/>
          </a:prstGeom>
          <a:noFill/>
          <a:ln w="0">
            <a:noFill/>
          </a:ln>
        </p:spPr>
        <p:txBody>
          <a:bodyPr lIns="95040" tIns="47520" rIns="95040" bIns="47520" anchor="b">
            <a:noAutofit/>
          </a:bodyPr>
          <a:lstStyle/>
          <a:p>
            <a:pPr algn="r">
              <a:lnSpc>
                <a:spcPct val="100000"/>
              </a:lnSpc>
              <a:tabLst>
                <a:tab pos="0" algn="l"/>
              </a:tabLst>
            </a:pPr>
            <a:fld id="{89068F0C-500F-440D-AA54-B08395048B40}" type="slidenum">
              <a:rPr lang="en-US" sz="1800" b="0" strike="noStrike" spc="-1">
                <a:solidFill>
                  <a:srgbClr val="000000"/>
                </a:solidFill>
                <a:latin typeface="+mn-lt"/>
                <a:ea typeface="+mn-ea"/>
              </a:rPr>
              <a:t>10</a:t>
            </a:fld>
            <a:endParaRPr lang="fr-CH" sz="1800" b="0" strike="noStrike" spc="-1">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PlaceHolder 1"/>
          <p:cNvSpPr>
            <a:spLocks noGrp="1" noRot="1" noChangeAspect="1"/>
          </p:cNvSpPr>
          <p:nvPr>
            <p:ph type="sldImg"/>
          </p:nvPr>
        </p:nvSpPr>
        <p:spPr>
          <a:xfrm>
            <a:off x="217488" y="812800"/>
            <a:ext cx="7124700" cy="4008438"/>
          </a:xfrm>
          <a:prstGeom prst="rect">
            <a:avLst/>
          </a:prstGeom>
          <a:ln w="0">
            <a:noFill/>
          </a:ln>
        </p:spPr>
      </p:sp>
      <p:sp>
        <p:nvSpPr>
          <p:cNvPr id="817" name="PlaceHolder 2"/>
          <p:cNvSpPr>
            <a:spLocks noGrp="1"/>
          </p:cNvSpPr>
          <p:nvPr>
            <p:ph type="body"/>
          </p:nvPr>
        </p:nvSpPr>
        <p:spPr>
          <a:xfrm>
            <a:off x="756000" y="5078520"/>
            <a:ext cx="6046560" cy="4809960"/>
          </a:xfrm>
          <a:prstGeom prst="rect">
            <a:avLst/>
          </a:prstGeom>
          <a:noFill/>
          <a:ln w="0">
            <a:noFill/>
          </a:ln>
        </p:spPr>
        <p:txBody>
          <a:bodyPr lIns="0" tIns="0" rIns="0" bIns="0" anchor="t">
            <a:noAutofit/>
          </a:bodyPr>
          <a:lstStyle/>
          <a:p>
            <a:endParaRPr lang="fr-CH" sz="2000" b="0" strike="noStrike" spc="-1">
              <a:latin typeface="Arial"/>
            </a:endParaRPr>
          </a:p>
        </p:txBody>
      </p:sp>
      <p:sp>
        <p:nvSpPr>
          <p:cNvPr id="818" name="TextShape 3"/>
          <p:cNvSpPr/>
          <p:nvPr/>
        </p:nvSpPr>
        <p:spPr>
          <a:xfrm>
            <a:off x="4278960" y="10157400"/>
            <a:ext cx="3279600" cy="53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tabLst>
                <a:tab pos="0" algn="l"/>
              </a:tabLst>
            </a:pPr>
            <a:fld id="{98FB2F27-4EFD-4F2B-9473-CB4B19D49B46}" type="slidenum">
              <a:rPr lang="en-US" sz="1200" b="0" strike="noStrike" spc="-1">
                <a:solidFill>
                  <a:srgbClr val="000000"/>
                </a:solidFill>
                <a:latin typeface="Calibri"/>
                <a:ea typeface="+mn-ea"/>
              </a:rPr>
              <a:t>11</a:t>
            </a:fld>
            <a:endParaRPr lang="fr-CH"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26"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27"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2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3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3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32"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34"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35"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36"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37"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38"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39"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4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endParaRPr lang="fr-CH"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4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5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5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fr-CH"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5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5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5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5"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endParaRPr lang="fr-CH"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5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6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6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6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6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6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6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7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7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7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7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7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7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7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7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7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8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re et contenu">
  <p:cSld name="Titre et contenu">
    <p:spTree>
      <p:nvGrpSpPr>
        <p:cNvPr id="1" name="Shape 25"/>
        <p:cNvGrpSpPr/>
        <p:nvPr/>
      </p:nvGrpSpPr>
      <p:grpSpPr>
        <a:xfrm>
          <a:off x="0" y="0"/>
          <a:ext cx="0" cy="0"/>
          <a:chOff x="0" y="0"/>
          <a:chExt cx="0" cy="0"/>
        </a:xfrm>
      </p:grpSpPr>
      <p:sp>
        <p:nvSpPr>
          <p:cNvPr id="26" name="Google Shape;26;p122"/>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22"/>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2"/>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2"/>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22"/>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6765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8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endParaRPr lang="fr-CH"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8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9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9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fr-CH"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9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9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9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9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0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0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0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0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0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0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0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1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1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1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1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1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1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1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2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2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endParaRPr lang="fr-CH"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2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3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3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fr-CH"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3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3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3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3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4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4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4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4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4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4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4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5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5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5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5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5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5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5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5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5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6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6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endParaRPr lang="fr-CH"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6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7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7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fr-CH"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7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7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7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7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8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8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8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8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8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8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8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fr-CH"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9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9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9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9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9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9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9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9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9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20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1_Diapositive de titre">
  <p:cSld name="1_Diapositive de titre">
    <p:spTree>
      <p:nvGrpSpPr>
        <p:cNvPr id="1" name="Shape 17"/>
        <p:cNvGrpSpPr/>
        <p:nvPr/>
      </p:nvGrpSpPr>
      <p:grpSpPr>
        <a:xfrm>
          <a:off x="0" y="0"/>
          <a:ext cx="0" cy="0"/>
          <a:chOff x="0" y="0"/>
          <a:chExt cx="0" cy="0"/>
        </a:xfrm>
      </p:grpSpPr>
      <p:sp>
        <p:nvSpPr>
          <p:cNvPr id="18" name="Google Shape;18;p121"/>
          <p:cNvSpPr>
            <a:spLocks noGrp="1"/>
          </p:cNvSpPr>
          <p:nvPr>
            <p:ph type="pic" idx="2"/>
          </p:nvPr>
        </p:nvSpPr>
        <p:spPr>
          <a:xfrm>
            <a:off x="1775885" y="613251"/>
            <a:ext cx="10416116" cy="6244749"/>
          </a:xfrm>
          <a:prstGeom prst="rect">
            <a:avLst/>
          </a:prstGeom>
          <a:noFill/>
          <a:ln>
            <a:noFill/>
          </a:ln>
        </p:spPr>
      </p:sp>
      <p:sp>
        <p:nvSpPr>
          <p:cNvPr id="19" name="Google Shape;19;p121"/>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1"/>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121"/>
          <p:cNvPicPr preferRelativeResize="0"/>
          <p:nvPr/>
        </p:nvPicPr>
        <p:blipFill rotWithShape="1">
          <a:blip r:embed="rId2">
            <a:alphaModFix/>
          </a:blip>
          <a:srcRect/>
          <a:stretch/>
        </p:blipFill>
        <p:spPr>
          <a:xfrm>
            <a:off x="266701" y="6105691"/>
            <a:ext cx="748724" cy="489843"/>
          </a:xfrm>
          <a:prstGeom prst="rect">
            <a:avLst/>
          </a:prstGeom>
          <a:noFill/>
          <a:ln>
            <a:noFill/>
          </a:ln>
        </p:spPr>
      </p:pic>
      <p:sp>
        <p:nvSpPr>
          <p:cNvPr id="22" name="Google Shape;22;p121"/>
          <p:cNvSpPr/>
          <p:nvPr/>
        </p:nvSpPr>
        <p:spPr>
          <a:xfrm rot="-5400000">
            <a:off x="119573" y="6121903"/>
            <a:ext cx="60959" cy="797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23" name="Google Shape;23;p121"/>
          <p:cNvPicPr preferRelativeResize="0"/>
          <p:nvPr/>
        </p:nvPicPr>
        <p:blipFill rotWithShape="1">
          <a:blip r:embed="rId3">
            <a:alphaModFix/>
          </a:blip>
          <a:srcRect/>
          <a:stretch/>
        </p:blipFill>
        <p:spPr>
          <a:xfrm>
            <a:off x="110197" y="107045"/>
            <a:ext cx="1567068" cy="678207"/>
          </a:xfrm>
          <a:prstGeom prst="rect">
            <a:avLst/>
          </a:prstGeom>
          <a:noFill/>
          <a:ln>
            <a:noFill/>
          </a:ln>
        </p:spPr>
      </p:pic>
      <p:sp>
        <p:nvSpPr>
          <p:cNvPr id="24" name="Google Shape;24;p121"/>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2501198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re et contenu">
  <p:cSld name="Titre et contenu">
    <p:spTree>
      <p:nvGrpSpPr>
        <p:cNvPr id="1" name="Shape 25"/>
        <p:cNvGrpSpPr/>
        <p:nvPr/>
      </p:nvGrpSpPr>
      <p:grpSpPr>
        <a:xfrm>
          <a:off x="0" y="0"/>
          <a:ext cx="0" cy="0"/>
          <a:chOff x="0" y="0"/>
          <a:chExt cx="0" cy="0"/>
        </a:xfrm>
      </p:grpSpPr>
      <p:sp>
        <p:nvSpPr>
          <p:cNvPr id="26" name="Google Shape;26;p122"/>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22"/>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22"/>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2"/>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22"/>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40290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Diapositive de titre">
  <p:cSld name="Diapositive de titre">
    <p:spTree>
      <p:nvGrpSpPr>
        <p:cNvPr id="1" name="Shape 62"/>
        <p:cNvGrpSpPr/>
        <p:nvPr/>
      </p:nvGrpSpPr>
      <p:grpSpPr>
        <a:xfrm>
          <a:off x="0" y="0"/>
          <a:ext cx="0" cy="0"/>
          <a:chOff x="0" y="0"/>
          <a:chExt cx="0" cy="0"/>
        </a:xfrm>
      </p:grpSpPr>
      <p:sp>
        <p:nvSpPr>
          <p:cNvPr id="63" name="Google Shape;63;p127"/>
          <p:cNvSpPr>
            <a:spLocks noGrp="1"/>
          </p:cNvSpPr>
          <p:nvPr>
            <p:ph type="pic" idx="2"/>
          </p:nvPr>
        </p:nvSpPr>
        <p:spPr>
          <a:xfrm>
            <a:off x="1775885" y="0"/>
            <a:ext cx="10416116" cy="6597651"/>
          </a:xfrm>
          <a:prstGeom prst="rect">
            <a:avLst/>
          </a:prstGeom>
          <a:noFill/>
          <a:ln>
            <a:noFill/>
          </a:ln>
        </p:spPr>
      </p:sp>
      <p:sp>
        <p:nvSpPr>
          <p:cNvPr id="64" name="Google Shape;64;p127"/>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27"/>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6" name="Google Shape;66;p127"/>
          <p:cNvPicPr preferRelativeResize="0"/>
          <p:nvPr/>
        </p:nvPicPr>
        <p:blipFill rotWithShape="1">
          <a:blip r:embed="rId2">
            <a:alphaModFix/>
          </a:blip>
          <a:srcRect/>
          <a:stretch/>
        </p:blipFill>
        <p:spPr>
          <a:xfrm>
            <a:off x="266701" y="6105691"/>
            <a:ext cx="748724" cy="489843"/>
          </a:xfrm>
          <a:prstGeom prst="rect">
            <a:avLst/>
          </a:prstGeom>
          <a:noFill/>
          <a:ln>
            <a:noFill/>
          </a:ln>
        </p:spPr>
      </p:pic>
      <p:sp>
        <p:nvSpPr>
          <p:cNvPr id="67" name="Google Shape;67;p127"/>
          <p:cNvSpPr/>
          <p:nvPr/>
        </p:nvSpPr>
        <p:spPr>
          <a:xfrm rot="-5400000">
            <a:off x="119573" y="6121903"/>
            <a:ext cx="60959" cy="797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68" name="Google Shape;68;p127"/>
          <p:cNvPicPr preferRelativeResize="0"/>
          <p:nvPr/>
        </p:nvPicPr>
        <p:blipFill rotWithShape="1">
          <a:blip r:embed="rId3">
            <a:alphaModFix/>
          </a:blip>
          <a:srcRect/>
          <a:stretch/>
        </p:blipFill>
        <p:spPr>
          <a:xfrm>
            <a:off x="110197" y="107045"/>
            <a:ext cx="1567068" cy="678207"/>
          </a:xfrm>
          <a:prstGeom prst="rect">
            <a:avLst/>
          </a:prstGeom>
          <a:noFill/>
          <a:ln>
            <a:noFill/>
          </a:ln>
        </p:spPr>
      </p:pic>
      <p:sp>
        <p:nvSpPr>
          <p:cNvPr id="69" name="Google Shape;69;p127"/>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315980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2_Titre de section">
  <p:cSld name="2_Titre de section">
    <p:spTree>
      <p:nvGrpSpPr>
        <p:cNvPr id="1" name="Shape 70"/>
        <p:cNvGrpSpPr/>
        <p:nvPr/>
      </p:nvGrpSpPr>
      <p:grpSpPr>
        <a:xfrm>
          <a:off x="0" y="0"/>
          <a:ext cx="0" cy="0"/>
          <a:chOff x="0" y="0"/>
          <a:chExt cx="0" cy="0"/>
        </a:xfrm>
      </p:grpSpPr>
      <p:sp>
        <p:nvSpPr>
          <p:cNvPr id="71" name="Google Shape;71;p129"/>
          <p:cNvSpPr/>
          <p:nvPr/>
        </p:nvSpPr>
        <p:spPr>
          <a:xfrm>
            <a:off x="6096000" y="0"/>
            <a:ext cx="6096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72" name="Google Shape;72;p129"/>
          <p:cNvSpPr txBox="1">
            <a:spLocks noGrp="1"/>
          </p:cNvSpPr>
          <p:nvPr>
            <p:ph type="title"/>
          </p:nvPr>
        </p:nvSpPr>
        <p:spPr>
          <a:xfrm>
            <a:off x="6096000" y="1037168"/>
            <a:ext cx="5411893" cy="2391833"/>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4267"/>
              <a:buFont typeface="Libre Franklin"/>
              <a:buNone/>
              <a:defRPr sz="4267">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9"/>
          <p:cNvSpPr txBox="1">
            <a:spLocks noGrp="1"/>
          </p:cNvSpPr>
          <p:nvPr>
            <p:ph type="body" idx="1"/>
          </p:nvPr>
        </p:nvSpPr>
        <p:spPr>
          <a:xfrm>
            <a:off x="6096000" y="3429000"/>
            <a:ext cx="5411893" cy="2875344"/>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1000"/>
              </a:spcBef>
              <a:spcAft>
                <a:spcPts val="0"/>
              </a:spcAft>
              <a:buSzPts val="216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918F8F"/>
                </a:solidFill>
              </a:defRPr>
            </a:lvl2pPr>
            <a:lvl3pPr marL="1371600" lvl="2" indent="-228600" algn="l">
              <a:lnSpc>
                <a:spcPct val="90000"/>
              </a:lnSpc>
              <a:spcBef>
                <a:spcPts val="500"/>
              </a:spcBef>
              <a:spcAft>
                <a:spcPts val="0"/>
              </a:spcAft>
              <a:buClr>
                <a:srgbClr val="918F8F"/>
              </a:buClr>
              <a:buSzPts val="1620"/>
              <a:buNone/>
              <a:defRPr sz="1800">
                <a:solidFill>
                  <a:srgbClr val="918F8F"/>
                </a:solidFill>
              </a:defRPr>
            </a:lvl3pPr>
            <a:lvl4pPr marL="1828800" lvl="3" indent="-228600" algn="l">
              <a:lnSpc>
                <a:spcPct val="90000"/>
              </a:lnSpc>
              <a:spcBef>
                <a:spcPts val="500"/>
              </a:spcBef>
              <a:spcAft>
                <a:spcPts val="0"/>
              </a:spcAft>
              <a:buClr>
                <a:srgbClr val="918F8F"/>
              </a:buClr>
              <a:buSzPts val="1600"/>
              <a:buNone/>
              <a:defRPr sz="1600">
                <a:solidFill>
                  <a:srgbClr val="918F8F"/>
                </a:solidFill>
              </a:defRPr>
            </a:lvl4pPr>
            <a:lvl5pPr marL="2286000" lvl="4" indent="-228600" algn="l">
              <a:lnSpc>
                <a:spcPct val="90000"/>
              </a:lnSpc>
              <a:spcBef>
                <a:spcPts val="500"/>
              </a:spcBef>
              <a:spcAft>
                <a:spcPts val="0"/>
              </a:spcAft>
              <a:buClr>
                <a:srgbClr val="918F8F"/>
              </a:buClr>
              <a:buSzPts val="1600"/>
              <a:buNone/>
              <a:defRPr sz="1600">
                <a:solidFill>
                  <a:srgbClr val="918F8F"/>
                </a:solidFill>
              </a:defRPr>
            </a:lvl5pPr>
            <a:lvl6pPr marL="2743200" lvl="5" indent="-228600" algn="l">
              <a:lnSpc>
                <a:spcPct val="90000"/>
              </a:lnSpc>
              <a:spcBef>
                <a:spcPts val="500"/>
              </a:spcBef>
              <a:spcAft>
                <a:spcPts val="0"/>
              </a:spcAft>
              <a:buClr>
                <a:srgbClr val="918F8F"/>
              </a:buClr>
              <a:buSzPts val="1600"/>
              <a:buNone/>
              <a:defRPr sz="1600">
                <a:solidFill>
                  <a:srgbClr val="918F8F"/>
                </a:solidFill>
              </a:defRPr>
            </a:lvl6pPr>
            <a:lvl7pPr marL="3200400" lvl="6" indent="-228600" algn="l">
              <a:lnSpc>
                <a:spcPct val="90000"/>
              </a:lnSpc>
              <a:spcBef>
                <a:spcPts val="500"/>
              </a:spcBef>
              <a:spcAft>
                <a:spcPts val="0"/>
              </a:spcAft>
              <a:buClr>
                <a:srgbClr val="918F8F"/>
              </a:buClr>
              <a:buSzPts val="1600"/>
              <a:buNone/>
              <a:defRPr sz="1600">
                <a:solidFill>
                  <a:srgbClr val="918F8F"/>
                </a:solidFill>
              </a:defRPr>
            </a:lvl7pPr>
            <a:lvl8pPr marL="3657600" lvl="7" indent="-228600" algn="l">
              <a:lnSpc>
                <a:spcPct val="90000"/>
              </a:lnSpc>
              <a:spcBef>
                <a:spcPts val="500"/>
              </a:spcBef>
              <a:spcAft>
                <a:spcPts val="0"/>
              </a:spcAft>
              <a:buClr>
                <a:srgbClr val="918F8F"/>
              </a:buClr>
              <a:buSzPts val="1600"/>
              <a:buNone/>
              <a:defRPr sz="1600">
                <a:solidFill>
                  <a:srgbClr val="918F8F"/>
                </a:solidFill>
              </a:defRPr>
            </a:lvl8pPr>
            <a:lvl9pPr marL="4114800" lvl="8" indent="-228600" algn="l">
              <a:lnSpc>
                <a:spcPct val="90000"/>
              </a:lnSpc>
              <a:spcBef>
                <a:spcPts val="500"/>
              </a:spcBef>
              <a:spcAft>
                <a:spcPts val="0"/>
              </a:spcAft>
              <a:buClr>
                <a:srgbClr val="918F8F"/>
              </a:buClr>
              <a:buSzPts val="1600"/>
              <a:buNone/>
              <a:defRPr sz="1600">
                <a:solidFill>
                  <a:srgbClr val="918F8F"/>
                </a:solidFill>
              </a:defRPr>
            </a:lvl9pPr>
          </a:lstStyle>
          <a:p>
            <a:endParaRPr/>
          </a:p>
        </p:txBody>
      </p:sp>
      <p:sp>
        <p:nvSpPr>
          <p:cNvPr id="74" name="Google Shape;74;p129"/>
          <p:cNvSpPr>
            <a:spLocks noGrp="1"/>
          </p:cNvSpPr>
          <p:nvPr>
            <p:ph type="pic" idx="2"/>
          </p:nvPr>
        </p:nvSpPr>
        <p:spPr>
          <a:xfrm>
            <a:off x="1206501" y="0"/>
            <a:ext cx="4889500" cy="6858000"/>
          </a:xfrm>
          <a:prstGeom prst="rect">
            <a:avLst/>
          </a:prstGeom>
          <a:noFill/>
          <a:ln>
            <a:noFill/>
          </a:ln>
        </p:spPr>
      </p:sp>
      <p:sp>
        <p:nvSpPr>
          <p:cNvPr id="75" name="Google Shape;75;p129"/>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9"/>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9"/>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1523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1_Titre de section">
  <p:cSld name="1_Titre de section">
    <p:spTree>
      <p:nvGrpSpPr>
        <p:cNvPr id="1" name="Shape 78"/>
        <p:cNvGrpSpPr/>
        <p:nvPr/>
      </p:nvGrpSpPr>
      <p:grpSpPr>
        <a:xfrm>
          <a:off x="0" y="0"/>
          <a:ext cx="0" cy="0"/>
          <a:chOff x="0" y="0"/>
          <a:chExt cx="0" cy="0"/>
        </a:xfrm>
      </p:grpSpPr>
      <p:sp>
        <p:nvSpPr>
          <p:cNvPr id="79" name="Google Shape;79;p130"/>
          <p:cNvSpPr/>
          <p:nvPr/>
        </p:nvSpPr>
        <p:spPr>
          <a:xfrm>
            <a:off x="6096000" y="0"/>
            <a:ext cx="6096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80" name="Google Shape;80;p130"/>
          <p:cNvSpPr txBox="1">
            <a:spLocks noGrp="1"/>
          </p:cNvSpPr>
          <p:nvPr>
            <p:ph type="title"/>
          </p:nvPr>
        </p:nvSpPr>
        <p:spPr>
          <a:xfrm>
            <a:off x="6096000" y="1037168"/>
            <a:ext cx="5411893" cy="2391833"/>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4267"/>
              <a:buFont typeface="Libre Franklin"/>
              <a:buNone/>
              <a:defRPr sz="4267">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30"/>
          <p:cNvSpPr txBox="1">
            <a:spLocks noGrp="1"/>
          </p:cNvSpPr>
          <p:nvPr>
            <p:ph type="body" idx="1"/>
          </p:nvPr>
        </p:nvSpPr>
        <p:spPr>
          <a:xfrm>
            <a:off x="6096000" y="3429000"/>
            <a:ext cx="5411893" cy="2875344"/>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1000"/>
              </a:spcBef>
              <a:spcAft>
                <a:spcPts val="0"/>
              </a:spcAft>
              <a:buSzPts val="216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918F8F"/>
                </a:solidFill>
              </a:defRPr>
            </a:lvl2pPr>
            <a:lvl3pPr marL="1371600" lvl="2" indent="-228600" algn="l">
              <a:lnSpc>
                <a:spcPct val="90000"/>
              </a:lnSpc>
              <a:spcBef>
                <a:spcPts val="500"/>
              </a:spcBef>
              <a:spcAft>
                <a:spcPts val="0"/>
              </a:spcAft>
              <a:buClr>
                <a:srgbClr val="918F8F"/>
              </a:buClr>
              <a:buSzPts val="1620"/>
              <a:buNone/>
              <a:defRPr sz="1800">
                <a:solidFill>
                  <a:srgbClr val="918F8F"/>
                </a:solidFill>
              </a:defRPr>
            </a:lvl3pPr>
            <a:lvl4pPr marL="1828800" lvl="3" indent="-228600" algn="l">
              <a:lnSpc>
                <a:spcPct val="90000"/>
              </a:lnSpc>
              <a:spcBef>
                <a:spcPts val="500"/>
              </a:spcBef>
              <a:spcAft>
                <a:spcPts val="0"/>
              </a:spcAft>
              <a:buClr>
                <a:srgbClr val="918F8F"/>
              </a:buClr>
              <a:buSzPts val="1600"/>
              <a:buNone/>
              <a:defRPr sz="1600">
                <a:solidFill>
                  <a:srgbClr val="918F8F"/>
                </a:solidFill>
              </a:defRPr>
            </a:lvl4pPr>
            <a:lvl5pPr marL="2286000" lvl="4" indent="-228600" algn="l">
              <a:lnSpc>
                <a:spcPct val="90000"/>
              </a:lnSpc>
              <a:spcBef>
                <a:spcPts val="500"/>
              </a:spcBef>
              <a:spcAft>
                <a:spcPts val="0"/>
              </a:spcAft>
              <a:buClr>
                <a:srgbClr val="918F8F"/>
              </a:buClr>
              <a:buSzPts val="1600"/>
              <a:buNone/>
              <a:defRPr sz="1600">
                <a:solidFill>
                  <a:srgbClr val="918F8F"/>
                </a:solidFill>
              </a:defRPr>
            </a:lvl5pPr>
            <a:lvl6pPr marL="2743200" lvl="5" indent="-228600" algn="l">
              <a:lnSpc>
                <a:spcPct val="90000"/>
              </a:lnSpc>
              <a:spcBef>
                <a:spcPts val="500"/>
              </a:spcBef>
              <a:spcAft>
                <a:spcPts val="0"/>
              </a:spcAft>
              <a:buClr>
                <a:srgbClr val="918F8F"/>
              </a:buClr>
              <a:buSzPts val="1600"/>
              <a:buNone/>
              <a:defRPr sz="1600">
                <a:solidFill>
                  <a:srgbClr val="918F8F"/>
                </a:solidFill>
              </a:defRPr>
            </a:lvl6pPr>
            <a:lvl7pPr marL="3200400" lvl="6" indent="-228600" algn="l">
              <a:lnSpc>
                <a:spcPct val="90000"/>
              </a:lnSpc>
              <a:spcBef>
                <a:spcPts val="500"/>
              </a:spcBef>
              <a:spcAft>
                <a:spcPts val="0"/>
              </a:spcAft>
              <a:buClr>
                <a:srgbClr val="918F8F"/>
              </a:buClr>
              <a:buSzPts val="1600"/>
              <a:buNone/>
              <a:defRPr sz="1600">
                <a:solidFill>
                  <a:srgbClr val="918F8F"/>
                </a:solidFill>
              </a:defRPr>
            </a:lvl7pPr>
            <a:lvl8pPr marL="3657600" lvl="7" indent="-228600" algn="l">
              <a:lnSpc>
                <a:spcPct val="90000"/>
              </a:lnSpc>
              <a:spcBef>
                <a:spcPts val="500"/>
              </a:spcBef>
              <a:spcAft>
                <a:spcPts val="0"/>
              </a:spcAft>
              <a:buClr>
                <a:srgbClr val="918F8F"/>
              </a:buClr>
              <a:buSzPts val="1600"/>
              <a:buNone/>
              <a:defRPr sz="1600">
                <a:solidFill>
                  <a:srgbClr val="918F8F"/>
                </a:solidFill>
              </a:defRPr>
            </a:lvl8pPr>
            <a:lvl9pPr marL="4114800" lvl="8" indent="-228600" algn="l">
              <a:lnSpc>
                <a:spcPct val="90000"/>
              </a:lnSpc>
              <a:spcBef>
                <a:spcPts val="500"/>
              </a:spcBef>
              <a:spcAft>
                <a:spcPts val="0"/>
              </a:spcAft>
              <a:buClr>
                <a:srgbClr val="918F8F"/>
              </a:buClr>
              <a:buSzPts val="1600"/>
              <a:buNone/>
              <a:defRPr sz="1600">
                <a:solidFill>
                  <a:srgbClr val="918F8F"/>
                </a:solidFill>
              </a:defRPr>
            </a:lvl9pPr>
          </a:lstStyle>
          <a:p>
            <a:endParaRPr/>
          </a:p>
        </p:txBody>
      </p:sp>
      <p:sp>
        <p:nvSpPr>
          <p:cNvPr id="82" name="Google Shape;82;p130"/>
          <p:cNvSpPr>
            <a:spLocks noGrp="1"/>
          </p:cNvSpPr>
          <p:nvPr>
            <p:ph type="pic" idx="2"/>
          </p:nvPr>
        </p:nvSpPr>
        <p:spPr>
          <a:xfrm>
            <a:off x="1206501" y="0"/>
            <a:ext cx="4889500" cy="6858000"/>
          </a:xfrm>
          <a:prstGeom prst="rect">
            <a:avLst/>
          </a:prstGeom>
          <a:noFill/>
          <a:ln>
            <a:noFill/>
          </a:ln>
        </p:spPr>
      </p:sp>
      <p:sp>
        <p:nvSpPr>
          <p:cNvPr id="83" name="Google Shape;83;p13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0415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2_Titre et contenu">
  <p:cSld name="2_Titre et contenu">
    <p:spTree>
      <p:nvGrpSpPr>
        <p:cNvPr id="1" name="Shape 86"/>
        <p:cNvGrpSpPr/>
        <p:nvPr/>
      </p:nvGrpSpPr>
      <p:grpSpPr>
        <a:xfrm>
          <a:off x="0" y="0"/>
          <a:ext cx="0" cy="0"/>
          <a:chOff x="0" y="0"/>
          <a:chExt cx="0" cy="0"/>
        </a:xfrm>
      </p:grpSpPr>
      <p:sp>
        <p:nvSpPr>
          <p:cNvPr id="87" name="Google Shape;87;p132"/>
          <p:cNvSpPr>
            <a:spLocks noGrp="1"/>
          </p:cNvSpPr>
          <p:nvPr>
            <p:ph type="pic" idx="2"/>
          </p:nvPr>
        </p:nvSpPr>
        <p:spPr>
          <a:xfrm>
            <a:off x="1206500" y="0"/>
            <a:ext cx="4193117" cy="6858000"/>
          </a:xfrm>
          <a:prstGeom prst="rect">
            <a:avLst/>
          </a:prstGeom>
          <a:noFill/>
          <a:ln>
            <a:noFill/>
          </a:ln>
        </p:spPr>
      </p:sp>
      <p:sp>
        <p:nvSpPr>
          <p:cNvPr id="88" name="Google Shape;88;p132"/>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32"/>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2"/>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32"/>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92" name="Google Shape;92;p132"/>
          <p:cNvSpPr txBox="1">
            <a:spLocks noGrp="1"/>
          </p:cNvSpPr>
          <p:nvPr>
            <p:ph type="title"/>
          </p:nvPr>
        </p:nvSpPr>
        <p:spPr>
          <a:xfrm>
            <a:off x="1206502" y="174710"/>
            <a:ext cx="4192693"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49037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4_Titre et contenu">
  <p:cSld name="4_Titre et contenu">
    <p:spTree>
      <p:nvGrpSpPr>
        <p:cNvPr id="1" name="Shape 93"/>
        <p:cNvGrpSpPr/>
        <p:nvPr/>
      </p:nvGrpSpPr>
      <p:grpSpPr>
        <a:xfrm>
          <a:off x="0" y="0"/>
          <a:ext cx="0" cy="0"/>
          <a:chOff x="0" y="0"/>
          <a:chExt cx="0" cy="0"/>
        </a:xfrm>
      </p:grpSpPr>
      <p:sp>
        <p:nvSpPr>
          <p:cNvPr id="94" name="Google Shape;94;p133"/>
          <p:cNvSpPr>
            <a:spLocks noGrp="1"/>
          </p:cNvSpPr>
          <p:nvPr>
            <p:ph type="pic" idx="2"/>
          </p:nvPr>
        </p:nvSpPr>
        <p:spPr>
          <a:xfrm>
            <a:off x="1206500" y="0"/>
            <a:ext cx="4193117" cy="6858000"/>
          </a:xfrm>
          <a:prstGeom prst="rect">
            <a:avLst/>
          </a:prstGeom>
          <a:noFill/>
          <a:ln>
            <a:noFill/>
          </a:ln>
        </p:spPr>
      </p:sp>
      <p:sp>
        <p:nvSpPr>
          <p:cNvPr id="95" name="Google Shape;95;p133"/>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33"/>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33"/>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33"/>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99" name="Google Shape;99;p133"/>
          <p:cNvSpPr txBox="1">
            <a:spLocks noGrp="1"/>
          </p:cNvSpPr>
          <p:nvPr>
            <p:ph type="title"/>
          </p:nvPr>
        </p:nvSpPr>
        <p:spPr>
          <a:xfrm>
            <a:off x="5399193" y="174710"/>
            <a:ext cx="4192693"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499834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3_Titre et contenu">
  <p:cSld name="3_Titre et contenu">
    <p:spTree>
      <p:nvGrpSpPr>
        <p:cNvPr id="1" name="Shape 100"/>
        <p:cNvGrpSpPr/>
        <p:nvPr/>
      </p:nvGrpSpPr>
      <p:grpSpPr>
        <a:xfrm>
          <a:off x="0" y="0"/>
          <a:ext cx="0" cy="0"/>
          <a:chOff x="0" y="0"/>
          <a:chExt cx="0" cy="0"/>
        </a:xfrm>
      </p:grpSpPr>
      <p:sp>
        <p:nvSpPr>
          <p:cNvPr id="101" name="Google Shape;101;p134"/>
          <p:cNvSpPr>
            <a:spLocks noGrp="1"/>
          </p:cNvSpPr>
          <p:nvPr>
            <p:ph type="pic" idx="2"/>
          </p:nvPr>
        </p:nvSpPr>
        <p:spPr>
          <a:xfrm>
            <a:off x="1206500" y="2084917"/>
            <a:ext cx="4193117" cy="4773083"/>
          </a:xfrm>
          <a:prstGeom prst="rect">
            <a:avLst/>
          </a:prstGeom>
          <a:noFill/>
          <a:ln>
            <a:noFill/>
          </a:ln>
        </p:spPr>
      </p:sp>
      <p:sp>
        <p:nvSpPr>
          <p:cNvPr id="102" name="Google Shape;102;p134"/>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34"/>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34"/>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34"/>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34"/>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97289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_Titre seul">
  <p:cSld name="1_Titre seul">
    <p:spTree>
      <p:nvGrpSpPr>
        <p:cNvPr id="1" name="Shape 107"/>
        <p:cNvGrpSpPr/>
        <p:nvPr/>
      </p:nvGrpSpPr>
      <p:grpSpPr>
        <a:xfrm>
          <a:off x="0" y="0"/>
          <a:ext cx="0" cy="0"/>
          <a:chOff x="0" y="0"/>
          <a:chExt cx="0" cy="0"/>
        </a:xfrm>
      </p:grpSpPr>
      <p:sp>
        <p:nvSpPr>
          <p:cNvPr id="108" name="Google Shape;108;p136"/>
          <p:cNvSpPr>
            <a:spLocks noGrp="1"/>
          </p:cNvSpPr>
          <p:nvPr>
            <p:ph type="pic" idx="2"/>
          </p:nvPr>
        </p:nvSpPr>
        <p:spPr>
          <a:xfrm>
            <a:off x="1206501" y="0"/>
            <a:ext cx="10985500" cy="6858000"/>
          </a:xfrm>
          <a:prstGeom prst="rect">
            <a:avLst/>
          </a:prstGeom>
          <a:noFill/>
          <a:ln>
            <a:noFill/>
          </a:ln>
        </p:spPr>
      </p:sp>
      <p:sp>
        <p:nvSpPr>
          <p:cNvPr id="109" name="Google Shape;109;p136"/>
          <p:cNvSpPr txBox="1">
            <a:spLocks noGrp="1"/>
          </p:cNvSpPr>
          <p:nvPr>
            <p:ph type="title"/>
          </p:nvPr>
        </p:nvSpPr>
        <p:spPr>
          <a:xfrm>
            <a:off x="8540752" y="3429001"/>
            <a:ext cx="3651249" cy="2815167"/>
          </a:xfrm>
          <a:prstGeom prst="rect">
            <a:avLst/>
          </a:prstGeom>
          <a:solidFill>
            <a:schemeClr val="accent2"/>
          </a:solid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4267"/>
              <a:buFont typeface="Libre Franklin"/>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36"/>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36"/>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36"/>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76540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2_Titre seul">
  <p:cSld name="2_Titre seul">
    <p:spTree>
      <p:nvGrpSpPr>
        <p:cNvPr id="1" name="Shape 113"/>
        <p:cNvGrpSpPr/>
        <p:nvPr/>
      </p:nvGrpSpPr>
      <p:grpSpPr>
        <a:xfrm>
          <a:off x="0" y="0"/>
          <a:ext cx="0" cy="0"/>
          <a:chOff x="0" y="0"/>
          <a:chExt cx="0" cy="0"/>
        </a:xfrm>
      </p:grpSpPr>
      <p:sp>
        <p:nvSpPr>
          <p:cNvPr id="114" name="Google Shape;114;p137"/>
          <p:cNvSpPr>
            <a:spLocks noGrp="1"/>
          </p:cNvSpPr>
          <p:nvPr>
            <p:ph type="pic" idx="2"/>
          </p:nvPr>
        </p:nvSpPr>
        <p:spPr>
          <a:xfrm>
            <a:off x="1206501" y="0"/>
            <a:ext cx="10301817" cy="6858000"/>
          </a:xfrm>
          <a:prstGeom prst="rect">
            <a:avLst/>
          </a:prstGeom>
          <a:noFill/>
          <a:ln>
            <a:noFill/>
          </a:ln>
        </p:spPr>
      </p:sp>
      <p:sp>
        <p:nvSpPr>
          <p:cNvPr id="115" name="Google Shape;115;p137"/>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37"/>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37"/>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43431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3_Titre seul">
  <p:cSld name="3_Titre seul">
    <p:spTree>
      <p:nvGrpSpPr>
        <p:cNvPr id="1" name="Shape 118"/>
        <p:cNvGrpSpPr/>
        <p:nvPr/>
      </p:nvGrpSpPr>
      <p:grpSpPr>
        <a:xfrm>
          <a:off x="0" y="0"/>
          <a:ext cx="0" cy="0"/>
          <a:chOff x="0" y="0"/>
          <a:chExt cx="0" cy="0"/>
        </a:xfrm>
      </p:grpSpPr>
      <p:sp>
        <p:nvSpPr>
          <p:cNvPr id="119" name="Google Shape;119;p138"/>
          <p:cNvSpPr>
            <a:spLocks noGrp="1"/>
          </p:cNvSpPr>
          <p:nvPr>
            <p:ph type="pic" idx="2"/>
          </p:nvPr>
        </p:nvSpPr>
        <p:spPr>
          <a:xfrm>
            <a:off x="1206501" y="4152899"/>
            <a:ext cx="10985500" cy="2705100"/>
          </a:xfrm>
          <a:prstGeom prst="rect">
            <a:avLst/>
          </a:prstGeom>
          <a:noFill/>
          <a:ln>
            <a:noFill/>
          </a:ln>
        </p:spPr>
      </p:sp>
      <p:sp>
        <p:nvSpPr>
          <p:cNvPr id="120" name="Google Shape;120;p138"/>
          <p:cNvSpPr txBox="1">
            <a:spLocks noGrp="1"/>
          </p:cNvSpPr>
          <p:nvPr>
            <p:ph type="body" idx="1"/>
          </p:nvPr>
        </p:nvSpPr>
        <p:spPr>
          <a:xfrm>
            <a:off x="1206500" y="2084918"/>
            <a:ext cx="10195984" cy="1915583"/>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38"/>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38"/>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138"/>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
        <p:nvSpPr>
          <p:cNvPr id="124" name="Google Shape;124;p138"/>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5842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1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CH" sz="3200" b="0" strike="noStrike" spc="-1">
              <a:latin typeface="Arial"/>
            </a:endParaRPr>
          </a:p>
        </p:txBody>
      </p:sp>
      <p:sp>
        <p:nvSpPr>
          <p:cNvPr id="1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20"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endParaRPr lang="fr-CH" sz="4400" b="0" strike="noStrike" spc="-1">
              <a:latin typeface="Arial"/>
            </a:endParaRPr>
          </a:p>
        </p:txBody>
      </p:sp>
      <p:sp>
        <p:nvSpPr>
          <p:cNvPr id="2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2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CH" sz="3200" b="0" strike="noStrike" spc="-1">
              <a:latin typeface="Arial"/>
            </a:endParaRPr>
          </a:p>
        </p:txBody>
      </p:sp>
      <p:sp>
        <p:nvSpPr>
          <p:cNvPr id="24"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CH"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2.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Image 12"/>
          <p:cNvPicPr/>
          <p:nvPr/>
        </p:nvPicPr>
        <p:blipFill>
          <a:blip r:embed="rId14"/>
          <a:stretch/>
        </p:blipFill>
        <p:spPr>
          <a:xfrm>
            <a:off x="173160" y="176400"/>
            <a:ext cx="869400" cy="374760"/>
          </a:xfrm>
          <a:prstGeom prst="rect">
            <a:avLst/>
          </a:prstGeom>
          <a:ln w="0">
            <a:noFill/>
          </a:ln>
        </p:spPr>
      </p:pic>
      <p:sp>
        <p:nvSpPr>
          <p:cNvPr id="5" name="CustomShape 1" hidden="1"/>
          <p:cNvSpPr/>
          <p:nvPr/>
        </p:nvSpPr>
        <p:spPr>
          <a:xfrm rot="16200000">
            <a:off x="573120" y="6532920"/>
            <a:ext cx="58320" cy="77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r>
              <a:rPr lang="fr-CH"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CH"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CH" sz="2800" b="0" strike="noStrike" spc="-1">
                <a:latin typeface="Arial"/>
              </a:rPr>
              <a:t>Second Outline Level</a:t>
            </a:r>
          </a:p>
          <a:p>
            <a:pPr marL="1296000" lvl="2" indent="-288000">
              <a:spcBef>
                <a:spcPts val="850"/>
              </a:spcBef>
              <a:buClr>
                <a:srgbClr val="000000"/>
              </a:buClr>
              <a:buSzPct val="45000"/>
              <a:buFont typeface="Wingdings" charset="2"/>
              <a:buChar char=""/>
            </a:pPr>
            <a:r>
              <a:rPr lang="fr-CH" sz="2400" b="0" strike="noStrike" spc="-1">
                <a:latin typeface="Arial"/>
              </a:rPr>
              <a:t>Third Outline Level</a:t>
            </a:r>
          </a:p>
          <a:p>
            <a:pPr marL="1728000" lvl="3" indent="-216000">
              <a:spcBef>
                <a:spcPts val="567"/>
              </a:spcBef>
              <a:buClr>
                <a:srgbClr val="000000"/>
              </a:buClr>
              <a:buSzPct val="75000"/>
              <a:buFont typeface="Symbol" charset="2"/>
              <a:buChar char=""/>
            </a:pPr>
            <a:r>
              <a:rPr lang="fr-CH" sz="2000" b="0" strike="noStrike" spc="-1">
                <a:latin typeface="Arial"/>
              </a:rPr>
              <a:t>Fourth Outline Level</a:t>
            </a:r>
          </a:p>
          <a:p>
            <a:pPr marL="2160000" lvl="4" indent="-216000">
              <a:spcBef>
                <a:spcPts val="283"/>
              </a:spcBef>
              <a:buClr>
                <a:srgbClr val="000000"/>
              </a:buClr>
              <a:buSzPct val="45000"/>
              <a:buFont typeface="Wingdings" charset="2"/>
              <a:buChar char=""/>
            </a:pPr>
            <a:r>
              <a:rPr lang="fr-CH" sz="2000" b="0" strike="noStrike" spc="-1">
                <a:latin typeface="Arial"/>
              </a:rPr>
              <a:t>Fifth Outline Level</a:t>
            </a:r>
          </a:p>
          <a:p>
            <a:pPr marL="2592000" lvl="5" indent="-216000">
              <a:spcBef>
                <a:spcPts val="283"/>
              </a:spcBef>
              <a:buClr>
                <a:srgbClr val="000000"/>
              </a:buClr>
              <a:buSzPct val="45000"/>
              <a:buFont typeface="Wingdings" charset="2"/>
              <a:buChar char=""/>
            </a:pPr>
            <a:r>
              <a:rPr lang="fr-CH" sz="2000" b="0" strike="noStrike" spc="-1">
                <a:latin typeface="Arial"/>
              </a:rPr>
              <a:t>Sixth Outline Level</a:t>
            </a:r>
          </a:p>
          <a:p>
            <a:pPr marL="3024000" lvl="6" indent="-216000">
              <a:spcBef>
                <a:spcPts val="283"/>
              </a:spcBef>
              <a:buClr>
                <a:srgbClr val="000000"/>
              </a:buClr>
              <a:buSzPct val="45000"/>
              <a:buFont typeface="Wingdings" charset="2"/>
              <a:buChar char=""/>
            </a:pPr>
            <a:r>
              <a:rPr lang="fr-CH"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Image 12"/>
          <p:cNvPicPr/>
          <p:nvPr/>
        </p:nvPicPr>
        <p:blipFill>
          <a:blip r:embed="rId15"/>
          <a:stretch/>
        </p:blipFill>
        <p:spPr>
          <a:xfrm>
            <a:off x="173520" y="176400"/>
            <a:ext cx="870840" cy="376200"/>
          </a:xfrm>
          <a:prstGeom prst="rect">
            <a:avLst/>
          </a:prstGeom>
          <a:ln w="0">
            <a:noFill/>
          </a:ln>
        </p:spPr>
      </p:pic>
      <p:sp>
        <p:nvSpPr>
          <p:cNvPr id="41" name="CustomShape 1" hidden="1"/>
          <p:cNvSpPr/>
          <p:nvPr/>
        </p:nvSpPr>
        <p:spPr>
          <a:xfrm rot="16200000">
            <a:off x="573480" y="6531480"/>
            <a:ext cx="59760" cy="78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2" name="CustomShape 6" hidden="1"/>
          <p:cNvSpPr/>
          <p:nvPr/>
        </p:nvSpPr>
        <p:spPr>
          <a:xfrm rot="16200000">
            <a:off x="-1762920" y="3572280"/>
            <a:ext cx="4721760" cy="121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fr-CH" sz="950" b="0" strike="noStrike" spc="-1">
                <a:solidFill>
                  <a:srgbClr val="E30613"/>
                </a:solidFill>
                <a:latin typeface="Arial"/>
                <a:ea typeface="Arial"/>
              </a:rPr>
              <a:t>EDCH 2020 / Hands-on with Research Data Management in Chemistry</a:t>
            </a:r>
            <a:endParaRPr lang="fr-CH" sz="950" b="0" strike="noStrike" spc="-1">
              <a:latin typeface="Arial"/>
            </a:endParaRPr>
          </a:p>
        </p:txBody>
      </p:sp>
      <p:sp>
        <p:nvSpPr>
          <p:cNvPr id="4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r>
              <a:rPr lang="fr-CH" sz="4400" b="0" strike="noStrike" spc="-1">
                <a:latin typeface="Arial"/>
              </a:rPr>
              <a:t>Click to edit the title text format</a:t>
            </a:r>
          </a:p>
        </p:txBody>
      </p:sp>
      <p:sp>
        <p:nvSpPr>
          <p:cNvPr id="44"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CH"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CH" sz="2800" b="0" strike="noStrike" spc="-1">
                <a:latin typeface="Arial"/>
              </a:rPr>
              <a:t>Second Outline Level</a:t>
            </a:r>
          </a:p>
          <a:p>
            <a:pPr marL="1296000" lvl="2" indent="-288000">
              <a:spcBef>
                <a:spcPts val="850"/>
              </a:spcBef>
              <a:buClr>
                <a:srgbClr val="000000"/>
              </a:buClr>
              <a:buSzPct val="45000"/>
              <a:buFont typeface="Wingdings" charset="2"/>
              <a:buChar char=""/>
            </a:pPr>
            <a:r>
              <a:rPr lang="fr-CH" sz="2400" b="0" strike="noStrike" spc="-1">
                <a:latin typeface="Arial"/>
              </a:rPr>
              <a:t>Third Outline Level</a:t>
            </a:r>
          </a:p>
          <a:p>
            <a:pPr marL="1728000" lvl="3" indent="-216000">
              <a:spcBef>
                <a:spcPts val="567"/>
              </a:spcBef>
              <a:buClr>
                <a:srgbClr val="000000"/>
              </a:buClr>
              <a:buSzPct val="75000"/>
              <a:buFont typeface="Symbol" charset="2"/>
              <a:buChar char=""/>
            </a:pPr>
            <a:r>
              <a:rPr lang="fr-CH" sz="2000" b="0" strike="noStrike" spc="-1">
                <a:latin typeface="Arial"/>
              </a:rPr>
              <a:t>Fourth Outline Level</a:t>
            </a:r>
          </a:p>
          <a:p>
            <a:pPr marL="2160000" lvl="4" indent="-216000">
              <a:spcBef>
                <a:spcPts val="283"/>
              </a:spcBef>
              <a:buClr>
                <a:srgbClr val="000000"/>
              </a:buClr>
              <a:buSzPct val="45000"/>
              <a:buFont typeface="Wingdings" charset="2"/>
              <a:buChar char=""/>
            </a:pPr>
            <a:r>
              <a:rPr lang="fr-CH" sz="2000" b="0" strike="noStrike" spc="-1">
                <a:latin typeface="Arial"/>
              </a:rPr>
              <a:t>Fifth Outline Level</a:t>
            </a:r>
          </a:p>
          <a:p>
            <a:pPr marL="2592000" lvl="5" indent="-216000">
              <a:spcBef>
                <a:spcPts val="283"/>
              </a:spcBef>
              <a:buClr>
                <a:srgbClr val="000000"/>
              </a:buClr>
              <a:buSzPct val="45000"/>
              <a:buFont typeface="Wingdings" charset="2"/>
              <a:buChar char=""/>
            </a:pPr>
            <a:r>
              <a:rPr lang="fr-CH" sz="2000" b="0" strike="noStrike" spc="-1">
                <a:latin typeface="Arial"/>
              </a:rPr>
              <a:t>Sixth Outline Level</a:t>
            </a:r>
          </a:p>
          <a:p>
            <a:pPr marL="3024000" lvl="6" indent="-216000">
              <a:spcBef>
                <a:spcPts val="283"/>
              </a:spcBef>
              <a:buClr>
                <a:srgbClr val="000000"/>
              </a:buClr>
              <a:buSzPct val="45000"/>
              <a:buFont typeface="Wingdings" charset="2"/>
              <a:buChar char=""/>
            </a:pPr>
            <a:r>
              <a:rPr lang="fr-CH"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 name="Image 12"/>
          <p:cNvPicPr/>
          <p:nvPr/>
        </p:nvPicPr>
        <p:blipFill>
          <a:blip r:embed="rId14"/>
          <a:stretch/>
        </p:blipFill>
        <p:spPr>
          <a:xfrm>
            <a:off x="173160" y="176400"/>
            <a:ext cx="869400" cy="374760"/>
          </a:xfrm>
          <a:prstGeom prst="rect">
            <a:avLst/>
          </a:prstGeom>
          <a:ln w="0">
            <a:noFill/>
          </a:ln>
        </p:spPr>
      </p:pic>
      <p:sp>
        <p:nvSpPr>
          <p:cNvPr id="82" name="CustomShape 1" hidden="1"/>
          <p:cNvSpPr/>
          <p:nvPr/>
        </p:nvSpPr>
        <p:spPr>
          <a:xfrm rot="16200000">
            <a:off x="573120" y="6532920"/>
            <a:ext cx="58320" cy="77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8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r>
              <a:rPr lang="fr-CH" sz="4400" b="0" strike="noStrike" spc="-1">
                <a:latin typeface="Arial"/>
              </a:rPr>
              <a:t>Click to edit the title text format</a:t>
            </a:r>
          </a:p>
        </p:txBody>
      </p:sp>
      <p:sp>
        <p:nvSpPr>
          <p:cNvPr id="84"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CH"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CH" sz="2800" b="0" strike="noStrike" spc="-1">
                <a:latin typeface="Arial"/>
              </a:rPr>
              <a:t>Second Outline Level</a:t>
            </a:r>
          </a:p>
          <a:p>
            <a:pPr marL="1296000" lvl="2" indent="-288000">
              <a:spcBef>
                <a:spcPts val="850"/>
              </a:spcBef>
              <a:buClr>
                <a:srgbClr val="000000"/>
              </a:buClr>
              <a:buSzPct val="45000"/>
              <a:buFont typeface="Wingdings" charset="2"/>
              <a:buChar char=""/>
            </a:pPr>
            <a:r>
              <a:rPr lang="fr-CH" sz="2400" b="0" strike="noStrike" spc="-1">
                <a:latin typeface="Arial"/>
              </a:rPr>
              <a:t>Third Outline Level</a:t>
            </a:r>
          </a:p>
          <a:p>
            <a:pPr marL="1728000" lvl="3" indent="-216000">
              <a:spcBef>
                <a:spcPts val="567"/>
              </a:spcBef>
              <a:buClr>
                <a:srgbClr val="000000"/>
              </a:buClr>
              <a:buSzPct val="75000"/>
              <a:buFont typeface="Symbol" charset="2"/>
              <a:buChar char=""/>
            </a:pPr>
            <a:r>
              <a:rPr lang="fr-CH" sz="2000" b="0" strike="noStrike" spc="-1">
                <a:latin typeface="Arial"/>
              </a:rPr>
              <a:t>Fourth Outline Level</a:t>
            </a:r>
          </a:p>
          <a:p>
            <a:pPr marL="2160000" lvl="4" indent="-216000">
              <a:spcBef>
                <a:spcPts val="283"/>
              </a:spcBef>
              <a:buClr>
                <a:srgbClr val="000000"/>
              </a:buClr>
              <a:buSzPct val="45000"/>
              <a:buFont typeface="Wingdings" charset="2"/>
              <a:buChar char=""/>
            </a:pPr>
            <a:r>
              <a:rPr lang="fr-CH" sz="2000" b="0" strike="noStrike" spc="-1">
                <a:latin typeface="Arial"/>
              </a:rPr>
              <a:t>Fifth Outline Level</a:t>
            </a:r>
          </a:p>
          <a:p>
            <a:pPr marL="2592000" lvl="5" indent="-216000">
              <a:spcBef>
                <a:spcPts val="283"/>
              </a:spcBef>
              <a:buClr>
                <a:srgbClr val="000000"/>
              </a:buClr>
              <a:buSzPct val="45000"/>
              <a:buFont typeface="Wingdings" charset="2"/>
              <a:buChar char=""/>
            </a:pPr>
            <a:r>
              <a:rPr lang="fr-CH" sz="2000" b="0" strike="noStrike" spc="-1">
                <a:latin typeface="Arial"/>
              </a:rPr>
              <a:t>Sixth Outline Level</a:t>
            </a:r>
          </a:p>
          <a:p>
            <a:pPr marL="3024000" lvl="6" indent="-216000">
              <a:spcBef>
                <a:spcPts val="283"/>
              </a:spcBef>
              <a:buClr>
                <a:srgbClr val="000000"/>
              </a:buClr>
              <a:buSzPct val="45000"/>
              <a:buFont typeface="Wingdings" charset="2"/>
              <a:buChar char=""/>
            </a:pPr>
            <a:r>
              <a:rPr lang="fr-CH"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1" name="Google Shape;15;p120"/>
          <p:cNvPicPr/>
          <p:nvPr/>
        </p:nvPicPr>
        <p:blipFill>
          <a:blip r:embed="rId14"/>
          <a:stretch/>
        </p:blipFill>
        <p:spPr>
          <a:xfrm>
            <a:off x="173520" y="176400"/>
            <a:ext cx="871200" cy="376560"/>
          </a:xfrm>
          <a:prstGeom prst="rect">
            <a:avLst/>
          </a:prstGeom>
          <a:ln w="0">
            <a:noFill/>
          </a:ln>
        </p:spPr>
      </p:pic>
      <p:sp>
        <p:nvSpPr>
          <p:cNvPr id="122" name="Google Shape;16;p120" hidden="1"/>
          <p:cNvSpPr/>
          <p:nvPr/>
        </p:nvSpPr>
        <p:spPr>
          <a:xfrm rot="16200000">
            <a:off x="573480" y="6531120"/>
            <a:ext cx="60120" cy="78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1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r>
              <a:rPr lang="fr-CH" sz="4400" b="0" strike="noStrike" spc="-1">
                <a:latin typeface="Arial"/>
              </a:rPr>
              <a:t>Click to edit the title text format</a:t>
            </a:r>
          </a:p>
        </p:txBody>
      </p:sp>
      <p:sp>
        <p:nvSpPr>
          <p:cNvPr id="124"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CH"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CH" sz="2800" b="0" strike="noStrike" spc="-1">
                <a:latin typeface="Arial"/>
              </a:rPr>
              <a:t>Second Outline Level</a:t>
            </a:r>
          </a:p>
          <a:p>
            <a:pPr marL="1296000" lvl="2" indent="-288000">
              <a:spcBef>
                <a:spcPts val="850"/>
              </a:spcBef>
              <a:buClr>
                <a:srgbClr val="000000"/>
              </a:buClr>
              <a:buSzPct val="45000"/>
              <a:buFont typeface="Wingdings" charset="2"/>
              <a:buChar char=""/>
            </a:pPr>
            <a:r>
              <a:rPr lang="fr-CH" sz="2400" b="0" strike="noStrike" spc="-1">
                <a:latin typeface="Arial"/>
              </a:rPr>
              <a:t>Third Outline Level</a:t>
            </a:r>
          </a:p>
          <a:p>
            <a:pPr marL="1728000" lvl="3" indent="-216000">
              <a:spcBef>
                <a:spcPts val="567"/>
              </a:spcBef>
              <a:buClr>
                <a:srgbClr val="000000"/>
              </a:buClr>
              <a:buSzPct val="75000"/>
              <a:buFont typeface="Symbol" charset="2"/>
              <a:buChar char=""/>
            </a:pPr>
            <a:r>
              <a:rPr lang="fr-CH" sz="2000" b="0" strike="noStrike" spc="-1">
                <a:latin typeface="Arial"/>
              </a:rPr>
              <a:t>Fourth Outline Level</a:t>
            </a:r>
          </a:p>
          <a:p>
            <a:pPr marL="2160000" lvl="4" indent="-216000">
              <a:spcBef>
                <a:spcPts val="283"/>
              </a:spcBef>
              <a:buClr>
                <a:srgbClr val="000000"/>
              </a:buClr>
              <a:buSzPct val="45000"/>
              <a:buFont typeface="Wingdings" charset="2"/>
              <a:buChar char=""/>
            </a:pPr>
            <a:r>
              <a:rPr lang="fr-CH" sz="2000" b="0" strike="noStrike" spc="-1">
                <a:latin typeface="Arial"/>
              </a:rPr>
              <a:t>Fifth Outline Level</a:t>
            </a:r>
          </a:p>
          <a:p>
            <a:pPr marL="2592000" lvl="5" indent="-216000">
              <a:spcBef>
                <a:spcPts val="283"/>
              </a:spcBef>
              <a:buClr>
                <a:srgbClr val="000000"/>
              </a:buClr>
              <a:buSzPct val="45000"/>
              <a:buFont typeface="Wingdings" charset="2"/>
              <a:buChar char=""/>
            </a:pPr>
            <a:r>
              <a:rPr lang="fr-CH" sz="2000" b="0" strike="noStrike" spc="-1">
                <a:latin typeface="Arial"/>
              </a:rPr>
              <a:t>Sixth Outline Level</a:t>
            </a:r>
          </a:p>
          <a:p>
            <a:pPr marL="3024000" lvl="6" indent="-216000">
              <a:spcBef>
                <a:spcPts val="283"/>
              </a:spcBef>
              <a:buClr>
                <a:srgbClr val="000000"/>
              </a:buClr>
              <a:buSzPct val="45000"/>
              <a:buFont typeface="Wingdings" charset="2"/>
              <a:buChar char=""/>
            </a:pPr>
            <a:r>
              <a:rPr lang="fr-CH"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1" name="Google Shape;15;p120"/>
          <p:cNvPicPr/>
          <p:nvPr/>
        </p:nvPicPr>
        <p:blipFill>
          <a:blip r:embed="rId14"/>
          <a:stretch/>
        </p:blipFill>
        <p:spPr>
          <a:xfrm>
            <a:off x="173520" y="176400"/>
            <a:ext cx="871200" cy="376560"/>
          </a:xfrm>
          <a:prstGeom prst="rect">
            <a:avLst/>
          </a:prstGeom>
          <a:ln w="0">
            <a:noFill/>
          </a:ln>
        </p:spPr>
      </p:pic>
      <p:sp>
        <p:nvSpPr>
          <p:cNvPr id="162" name="Google Shape;16;p120" hidden="1"/>
          <p:cNvSpPr/>
          <p:nvPr/>
        </p:nvSpPr>
        <p:spPr>
          <a:xfrm rot="16200000">
            <a:off x="573480" y="6531120"/>
            <a:ext cx="60120" cy="78840"/>
          </a:xfrm>
          <a:prstGeom prst="rect">
            <a:avLst/>
          </a:prstGeom>
          <a:solidFill>
            <a:schemeClr val="accent1"/>
          </a:solidFill>
          <a:ln w="0">
            <a:noFill/>
          </a:ln>
        </p:spPr>
        <p:style>
          <a:lnRef idx="0">
            <a:scrgbClr r="0" g="0" b="0"/>
          </a:lnRef>
          <a:fillRef idx="0">
            <a:scrgbClr r="0" g="0" b="0"/>
          </a:fillRef>
          <a:effectRef idx="0">
            <a:scrgbClr r="0" g="0" b="0"/>
          </a:effectRef>
          <a:fontRef idx="minor"/>
        </p:style>
      </p:sp>
      <p:sp>
        <p:nvSpPr>
          <p:cNvPr id="1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r>
              <a:rPr lang="fr-CH" sz="4400" b="0" strike="noStrike" spc="-1">
                <a:latin typeface="Arial"/>
              </a:rPr>
              <a:t>Click to edit the title text format</a:t>
            </a:r>
          </a:p>
        </p:txBody>
      </p:sp>
      <p:sp>
        <p:nvSpPr>
          <p:cNvPr id="164"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CH"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CH" sz="2800" b="0" strike="noStrike" spc="-1">
                <a:latin typeface="Arial"/>
              </a:rPr>
              <a:t>Second Outline Level</a:t>
            </a:r>
          </a:p>
          <a:p>
            <a:pPr marL="1296000" lvl="2" indent="-288000">
              <a:spcBef>
                <a:spcPts val="850"/>
              </a:spcBef>
              <a:buClr>
                <a:srgbClr val="000000"/>
              </a:buClr>
              <a:buSzPct val="45000"/>
              <a:buFont typeface="Wingdings" charset="2"/>
              <a:buChar char=""/>
            </a:pPr>
            <a:r>
              <a:rPr lang="fr-CH" sz="2400" b="0" strike="noStrike" spc="-1">
                <a:latin typeface="Arial"/>
              </a:rPr>
              <a:t>Third Outline Level</a:t>
            </a:r>
          </a:p>
          <a:p>
            <a:pPr marL="1728000" lvl="3" indent="-216000">
              <a:spcBef>
                <a:spcPts val="567"/>
              </a:spcBef>
              <a:buClr>
                <a:srgbClr val="000000"/>
              </a:buClr>
              <a:buSzPct val="75000"/>
              <a:buFont typeface="Symbol" charset="2"/>
              <a:buChar char=""/>
            </a:pPr>
            <a:r>
              <a:rPr lang="fr-CH" sz="2000" b="0" strike="noStrike" spc="-1">
                <a:latin typeface="Arial"/>
              </a:rPr>
              <a:t>Fourth Outline Level</a:t>
            </a:r>
          </a:p>
          <a:p>
            <a:pPr marL="2160000" lvl="4" indent="-216000">
              <a:spcBef>
                <a:spcPts val="283"/>
              </a:spcBef>
              <a:buClr>
                <a:srgbClr val="000000"/>
              </a:buClr>
              <a:buSzPct val="45000"/>
              <a:buFont typeface="Wingdings" charset="2"/>
              <a:buChar char=""/>
            </a:pPr>
            <a:r>
              <a:rPr lang="fr-CH" sz="2000" b="0" strike="noStrike" spc="-1">
                <a:latin typeface="Arial"/>
              </a:rPr>
              <a:t>Fifth Outline Level</a:t>
            </a:r>
          </a:p>
          <a:p>
            <a:pPr marL="2592000" lvl="5" indent="-216000">
              <a:spcBef>
                <a:spcPts val="283"/>
              </a:spcBef>
              <a:buClr>
                <a:srgbClr val="000000"/>
              </a:buClr>
              <a:buSzPct val="45000"/>
              <a:buFont typeface="Wingdings" charset="2"/>
              <a:buChar char=""/>
            </a:pPr>
            <a:r>
              <a:rPr lang="fr-CH" sz="2000" b="0" strike="noStrike" spc="-1">
                <a:latin typeface="Arial"/>
              </a:rPr>
              <a:t>Sixth Outline Level</a:t>
            </a:r>
          </a:p>
          <a:p>
            <a:pPr marL="3024000" lvl="6" indent="-216000">
              <a:spcBef>
                <a:spcPts val="283"/>
              </a:spcBef>
              <a:buClr>
                <a:srgbClr val="000000"/>
              </a:buClr>
              <a:buSzPct val="45000"/>
              <a:buFont typeface="Wingdings" charset="2"/>
              <a:buChar char=""/>
            </a:pPr>
            <a:r>
              <a:rPr lang="fr-CH"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0"/>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marR="0" lvl="0" algn="l" rtl="0">
              <a:lnSpc>
                <a:spcPct val="90000"/>
              </a:lnSpc>
              <a:spcBef>
                <a:spcPts val="0"/>
              </a:spcBef>
              <a:spcAft>
                <a:spcPts val="0"/>
              </a:spcAft>
              <a:buClr>
                <a:schemeClr val="dk1"/>
              </a:buClr>
              <a:buSzPts val="4267"/>
              <a:buFont typeface="Libre Franklin"/>
              <a:buNone/>
              <a:defRPr sz="4267" b="1"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0"/>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marR="0" lvl="0" indent="-365760" algn="l" rtl="0">
              <a:lnSpc>
                <a:spcPct val="90000"/>
              </a:lnSpc>
              <a:spcBef>
                <a:spcPts val="1000"/>
              </a:spcBef>
              <a:spcAft>
                <a:spcPts val="0"/>
              </a:spcAft>
              <a:buClr>
                <a:schemeClr val="accent1"/>
              </a:buClr>
              <a:buSzPts val="2160"/>
              <a:buFont typeface="Noto Sans"/>
              <a:buChar char="▪"/>
              <a:defRPr sz="2400" b="0" i="0" u="none" strike="noStrike" cap="none">
                <a:solidFill>
                  <a:schemeClr val="dk1"/>
                </a:solidFill>
                <a:latin typeface="Arial"/>
                <a:ea typeface="Arial"/>
                <a:cs typeface="Arial"/>
                <a:sym typeface="Arial"/>
              </a:defRPr>
            </a:lvl1pPr>
            <a:lvl2pPr marL="914400" marR="0" lvl="1" indent="-364045"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33"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2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2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pic>
        <p:nvPicPr>
          <p:cNvPr id="15" name="Google Shape;15;p120"/>
          <p:cNvPicPr preferRelativeResize="0"/>
          <p:nvPr/>
        </p:nvPicPr>
        <p:blipFill rotWithShape="1">
          <a:blip r:embed="rId13">
            <a:alphaModFix/>
          </a:blip>
          <a:srcRect/>
          <a:stretch/>
        </p:blipFill>
        <p:spPr>
          <a:xfrm>
            <a:off x="173697" y="176445"/>
            <a:ext cx="871936" cy="377363"/>
          </a:xfrm>
          <a:prstGeom prst="rect">
            <a:avLst/>
          </a:prstGeom>
          <a:noFill/>
          <a:ln>
            <a:noFill/>
          </a:ln>
        </p:spPr>
      </p:pic>
      <p:sp>
        <p:nvSpPr>
          <p:cNvPr id="16" name="Google Shape;16;p120"/>
          <p:cNvSpPr/>
          <p:nvPr/>
        </p:nvSpPr>
        <p:spPr>
          <a:xfrm rot="-5400000">
            <a:off x="573338" y="6530279"/>
            <a:ext cx="60959" cy="797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784781593"/>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go.epfl.ch/ChE-601"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hyperlink" Target="https://www.snf.ch/en/FAiWVH4WvpKvohw9/topic/research-policies" TargetMode="External"/><Relationship Id="rId4" Type="http://schemas.openxmlformats.org/officeDocument/2006/relationships/hyperlink" Target="https://ec.europa.eu/info/sites/default/files/research_and_innovation/strategy_on_research_and_innovation/presentations/horizon_europe_en_investing_to_shape_our_future.pdf" TargetMode="Externa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doi.org/10.5281/zenodo.3618209" TargetMode="External"/><Relationship Id="rId5" Type="http://schemas.openxmlformats.org/officeDocument/2006/relationships/image" Target="../media/image30.wm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hyperlink" Target="https://www.rsc.org/journals-books-databases/author-and-reviewer-hub/authors-information/prepare-and-format/data-sharing/" TargetMode="External"/><Relationship Id="rId3" Type="http://schemas.openxmlformats.org/officeDocument/2006/relationships/image" Target="../media/image23.png"/><Relationship Id="rId7" Type="http://schemas.openxmlformats.org/officeDocument/2006/relationships/hyperlink" Target="https://publish.acs.org/publish/data_policy" TargetMode="External"/><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hyperlink" Target="https://www.chorusaccess.org/resources/chorus-for-publishers/publisher-data-availability-policies-index/" TargetMode="External"/><Relationship Id="rId11" Type="http://schemas.openxmlformats.org/officeDocument/2006/relationships/image" Target="../media/image32.png"/><Relationship Id="rId5" Type="http://schemas.openxmlformats.org/officeDocument/2006/relationships/hyperlink" Target="http://oad.simmons.edu/oadwiki/Journal_open-data_policies" TargetMode="External"/><Relationship Id="rId10" Type="http://schemas.openxmlformats.org/officeDocument/2006/relationships/image" Target="../media/image24.png"/><Relationship Id="rId4" Type="http://schemas.openxmlformats.org/officeDocument/2006/relationships/hyperlink" Target="https://libraries.mit.edu/data-management/share/journal-requirements/" TargetMode="Externa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publish.acs.org/publish/data_policy" TargetMode="External"/><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hyperlink" Target="https://www.nature.com/nature-portfolio/editorial-policies/reporting-standards" TargetMode="External"/><Relationship Id="rId5" Type="http://schemas.openxmlformats.org/officeDocument/2006/relationships/hyperlink" Target="https://www.science.org/content/page/science-journals-editorial-policies#research-standards"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33.tiff"/><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go.epfl.ch/ChE-60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zenodo.org/record/1684941#.XAZHHeLjJnJ"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nature.com/articles/d41586-019-03240-w" TargetMode="External"/><Relationship Id="rId5" Type="http://schemas.openxmlformats.org/officeDocument/2006/relationships/hyperlink" Target="https://www.researchgate.net/publication/290042000_Authenticity_of_digital_records_An_archival_diplomatics_framework_for_digital_forensics"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youtu.be/FpCrY7x5nEE" TargetMode="External"/><Relationship Id="rId5" Type="http://schemas.openxmlformats.org/officeDocument/2006/relationships/image" Target="../media/image5.png"/><Relationship Id="rId4" Type="http://schemas.openxmlformats.org/officeDocument/2006/relationships/hyperlink" Target="https://www.nature.com/news/1-500-scientists-lift-the-lid-on-reproducibility-1.1997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hyperlink" Target="https://argos.openaire.eu/" TargetMode="External"/><Relationship Id="rId13" Type="http://schemas.openxmlformats.org/officeDocument/2006/relationships/image" Target="../media/image42.png"/><Relationship Id="rId3" Type="http://schemas.openxmlformats.org/officeDocument/2006/relationships/image" Target="../media/image24.png"/><Relationship Id="rId7" Type="http://schemas.openxmlformats.org/officeDocument/2006/relationships/image" Target="../media/image38.png"/><Relationship Id="rId12" Type="http://schemas.openxmlformats.org/officeDocument/2006/relationships/hyperlink" Target="https://go.epfl.ch/rdm-guide"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7.png"/><Relationship Id="rId11" Type="http://schemas.openxmlformats.org/officeDocument/2006/relationships/image" Target="../media/image41.svg"/><Relationship Id="rId5" Type="http://schemas.openxmlformats.org/officeDocument/2006/relationships/hyperlink" Target="https://dmp.opidor.fr/public_templates" TargetMode="External"/><Relationship Id="rId10" Type="http://schemas.openxmlformats.org/officeDocument/2006/relationships/image" Target="../media/image40.png"/><Relationship Id="rId4" Type="http://schemas.openxmlformats.org/officeDocument/2006/relationships/image" Target="../media/image23.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hyperlink" Target="https://www.epfl.ch/campus/library/wp-content/uploads/2019/07/EPFL_Library_SNSF_DMP_Template.odt" TargetMode="External"/><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image" Target="../media/image44.png"/><Relationship Id="rId5" Type="http://schemas.openxmlformats.org/officeDocument/2006/relationships/hyperlink" Target="https://go.epfl.ch/dmp-snsf" TargetMode="Externa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8.xml"/><Relationship Id="rId5" Type="http://schemas.openxmlformats.org/officeDocument/2006/relationships/image" Target="../media/image44.png"/><Relationship Id="rId4" Type="http://schemas.openxmlformats.org/officeDocument/2006/relationships/hyperlink" Target="https://go.epfl.ch/dmp-sns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hyperlink" Target="https://www.epfl.ch/campus/library/wp-content/uploads/2019/10/RDM-Strategy-Coversheet-and-explanations.docx" TargetMode="External"/><Relationship Id="rId3" Type="http://schemas.openxmlformats.org/officeDocument/2006/relationships/image" Target="../media/image46.png"/><Relationship Id="rId7" Type="http://schemas.openxmlformats.org/officeDocument/2006/relationships/hyperlink" Target="https://argos.openaire.eu/" TargetMode="External"/><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hyperlink" Target="https://go.epfl.ch/rdm-guide" TargetMode="External"/><Relationship Id="rId5" Type="http://schemas.openxmlformats.org/officeDocument/2006/relationships/image" Target="../media/image24.png"/><Relationship Id="rId10" Type="http://schemas.openxmlformats.org/officeDocument/2006/relationships/image" Target="../media/image47.png"/><Relationship Id="rId4" Type="http://schemas.openxmlformats.org/officeDocument/2006/relationships/image" Target="../media/image23.png"/><Relationship Id="rId9" Type="http://schemas.openxmlformats.org/officeDocument/2006/relationships/hyperlink" Target="https://www.epfl.ch/campus/library/wp-content/uploads/2020/07/EPFL_Library_RDM_Strategy_TEMPLATE.docx"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w3.org/TR/NOTE-datetime" TargetMode="External"/><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hyperlink" Target="https://go.epfl.ch/rdm-readm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hyperlink" Target="https://doi.org/10.15252/embr.201744876"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hyperlink" Target="https://doi.org/10.1021/acs.jcim.0c01389" TargetMode="External"/><Relationship Id="rId5" Type="http://schemas.openxmlformats.org/officeDocument/2006/relationships/hyperlink" Target="https://doi.org/10.1038/nmeth.3096"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science.sciencemag.org/content/359/6371/9"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go.epfl.ch/rdm-readme-template"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commons.wikimedia.org/wiki/User:Chiefio" TargetMode="External"/><Relationship Id="rId3" Type="http://schemas.openxmlformats.org/officeDocument/2006/relationships/image" Target="../media/image23.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8.xml"/><Relationship Id="rId6" Type="http://schemas.openxmlformats.org/officeDocument/2006/relationships/image" Target="../media/image49.png"/><Relationship Id="rId5" Type="http://schemas.openxmlformats.org/officeDocument/2006/relationships/hyperlink" Target="https://world.openfoodfacts.org/photographer/alia" TargetMode="Externa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8.xml"/><Relationship Id="rId6" Type="http://schemas.openxmlformats.org/officeDocument/2006/relationships/hyperlink" Target="http://framework.niso.org/24.html" TargetMode="External"/><Relationship Id="rId5" Type="http://schemas.openxmlformats.org/officeDocument/2006/relationships/image" Target="../media/image24.png"/><Relationship Id="rId4" Type="http://schemas.openxmlformats.org/officeDocument/2006/relationships/hyperlink" Target="https://doi.org/10.1038/nbt132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8.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image" Target="../media/image51.png"/><Relationship Id="rId5" Type="http://schemas.openxmlformats.org/officeDocument/2006/relationships/hyperlink" Target="https://zenodo.org/record/1317635#.W3V0bLg6_mE" TargetMode="Externa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help.osf.io/hc/en-us/articles/360019739054-How-to-Make-a-Data-Dictionary" TargetMode="External"/><Relationship Id="rId5" Type="http://schemas.openxmlformats.org/officeDocument/2006/relationships/hyperlink" Target="http://www.ddialliance.org/training/getting-started-new-content/create-a-codebook" TargetMode="Externa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hyperlink" Target="https://fairsharing.org/" TargetMode="External"/><Relationship Id="rId3" Type="http://schemas.openxmlformats.org/officeDocument/2006/relationships/image" Target="../media/image4.png"/><Relationship Id="rId7" Type="http://schemas.openxmlformats.org/officeDocument/2006/relationships/hyperlink" Target="https://lov.linkeddata.es/dataset/lov"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www.dcc.ac.uk/resources/metadata-standards/" TargetMode="External"/><Relationship Id="rId11" Type="http://schemas.openxmlformats.org/officeDocument/2006/relationships/image" Target="../media/image55.png"/><Relationship Id="rId5" Type="http://schemas.openxmlformats.org/officeDocument/2006/relationships/hyperlink" Target="https://schema.datacite.org/meta/kernel-4.1/" TargetMode="External"/><Relationship Id="rId10" Type="http://schemas.openxmlformats.org/officeDocument/2006/relationships/image" Target="../media/image54.png"/><Relationship Id="rId4" Type="http://schemas.openxmlformats.org/officeDocument/2006/relationships/hyperlink" Target="http://dublincore.org/documents/dces/" TargetMode="External"/><Relationship Id="rId9" Type="http://schemas.openxmlformats.org/officeDocument/2006/relationships/hyperlink" Target="https://doi.org/10.5281/zenodo.83553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hyperlink" Target="https://doi.org/10.1186/1758-2946-5-6" TargetMode="External"/><Relationship Id="rId3" Type="http://schemas.openxmlformats.org/officeDocument/2006/relationships/image" Target="../media/image4.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hyperlink" Target="https://doi.org/10.1021/ci7004737" TargetMode="External"/><Relationship Id="rId4" Type="http://schemas.openxmlformats.org/officeDocument/2006/relationships/image" Target="../media/image62.png"/><Relationship Id="rId9" Type="http://schemas.openxmlformats.org/officeDocument/2006/relationships/hyperlink" Target="https://doi.org/10.1021/bk-2012-1110.ch009"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library.epfl.ch/nebis/?isbn=978-1-4987-1537-9" TargetMode="External"/><Relationship Id="rId3" Type="http://schemas.openxmlformats.org/officeDocument/2006/relationships/image" Target="../media/image4.png"/><Relationship Id="rId7" Type="http://schemas.openxmlformats.org/officeDocument/2006/relationships/hyperlink" Target="https://doi.org/10.15252/embr.201744876" TargetMode="External"/><Relationship Id="rId12" Type="http://schemas.openxmlformats.org/officeDocument/2006/relationships/hyperlink" Target="http://www.crcnetbase.com/isbn/9781466561601" TargetMode="External"/><Relationship Id="rId2" Type="http://schemas.openxmlformats.org/officeDocument/2006/relationships/notesSlide" Target="../notesSlides/notesSlide4.xml"/><Relationship Id="rId16" Type="http://schemas.openxmlformats.org/officeDocument/2006/relationships/comments" Target="../comments/comment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hyperlink" Target="https://osf.io/ezcuj/" TargetMode="External"/><Relationship Id="rId5" Type="http://schemas.openxmlformats.org/officeDocument/2006/relationships/hyperlink" Target="https://doi.org/10.1038/nmeth.3096" TargetMode="External"/><Relationship Id="rId15" Type="http://schemas.openxmlformats.org/officeDocument/2006/relationships/hyperlink" Target="https://doi.org/10.1021/acs.jcim.0c01389" TargetMode="External"/><Relationship Id="rId10" Type="http://schemas.openxmlformats.org/officeDocument/2006/relationships/hyperlink" Target="https://osf.io/e81xl/" TargetMode="External"/><Relationship Id="rId4" Type="http://schemas.openxmlformats.org/officeDocument/2006/relationships/image" Target="../media/image7.png"/><Relationship Id="rId9" Type="http://schemas.openxmlformats.org/officeDocument/2006/relationships/hyperlink" Target="http://science.sciencemag.org/content/359/6371/9" TargetMode="External"/><Relationship Id="rId1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creativecommons.org/licenses/by/2.5/dk/deed.en_GB"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www.usgs.gov/faqs/what-are-differences-between-data-a-dataset-and-a-database" TargetMode="External"/><Relationship Id="rId2" Type="http://schemas.openxmlformats.org/officeDocument/2006/relationships/notesSlide" Target="../notesSlides/notesSlide34.xml"/><Relationship Id="rId1" Type="http://schemas.openxmlformats.org/officeDocument/2006/relationships/slideLayout" Target="../slideLayouts/slideLayout3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libraries.mit.edu/data-management/files/2014/05/file-organization-july2014.pdf"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s://library.stanford.edu/research/data-management-services/data-best-practices/best-practices-file-naming"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50.xml"/><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38.xml"/><Relationship Id="rId6" Type="http://schemas.openxmlformats.org/officeDocument/2006/relationships/hyperlink" Target="https://goodtables.io/"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nikola.me/folder_structure.html" TargetMode="External"/><Relationship Id="rId2" Type="http://schemas.openxmlformats.org/officeDocument/2006/relationships/notesSlide" Target="../notesSlides/notesSlide37.xml"/><Relationship Id="rId1" Type="http://schemas.openxmlformats.org/officeDocument/2006/relationships/slideLayout" Target="../slideLayouts/slideLayout38.xml"/><Relationship Id="rId6" Type="http://schemas.openxmlformats.org/officeDocument/2006/relationships/hyperlink" Target="https://github.com/bvreede/good-enough-project"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hyperlink" Target="https://retractionwatch.com/2015/04/29/chem-paper-fails-to-catalyze-when-wrong-files-are-inadvertently-used/"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6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6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doi.org/10.1021/acs.analchem.9b02719" TargetMode="Externa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6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75.png"/><Relationship Id="rId4" Type="http://schemas.openxmlformats.org/officeDocument/2006/relationships/hyperlink" Target="https://libraries.mit.edu/data-management/files/2014/05/file-organization-july2014.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75.png"/><Relationship Id="rId4" Type="http://schemas.openxmlformats.org/officeDocument/2006/relationships/hyperlink" Target="https://libraries.mit.edu/data-management/files/2014/05/file-organization-july2014.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75.png"/><Relationship Id="rId4" Type="http://schemas.openxmlformats.org/officeDocument/2006/relationships/hyperlink" Target="https://libraries.mit.edu/data-management/files/2014/05/file-organization-july2014.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63.xml"/><Relationship Id="rId5" Type="http://schemas.openxmlformats.org/officeDocument/2006/relationships/image" Target="../media/image76.pn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75.png"/><Relationship Id="rId4" Type="http://schemas.openxmlformats.org/officeDocument/2006/relationships/hyperlink" Target="https://libraries.mit.edu/data-management/files/2014/05/file-organization-july2014.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63.xml"/><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63.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3.png"/><Relationship Id="rId7"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75.png"/><Relationship Id="rId4" Type="http://schemas.openxmlformats.org/officeDocument/2006/relationships/hyperlink" Target="https://libraries.mit.edu/data-management/files/2014/05/file-organization-july2014.pdf"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www.data.cam.ac.uk/files/gdl_tilsdocnaming_v1_20090612.pdf" TargetMode="External"/><Relationship Id="rId3" Type="http://schemas.openxmlformats.org/officeDocument/2006/relationships/hyperlink" Target="http://www.bulkrenameutility.co.uk/Main_Intro.php" TargetMode="External"/><Relationship Id="rId7"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www.antp.be/software/renamer" TargetMode="External"/><Relationship Id="rId5" Type="http://schemas.openxmlformats.org/officeDocument/2006/relationships/hyperlink" Target="http://renamer4mac.com/" TargetMode="External"/><Relationship Id="rId4" Type="http://schemas.openxmlformats.org/officeDocument/2006/relationships/hyperlink" Target="https://github.com/microsoft/PowerToys/release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doi.org/10.1038/nchem.2017" TargetMode="External"/><Relationship Id="rId11" Type="http://schemas.openxmlformats.org/officeDocument/2006/relationships/image" Target="../media/image15.png"/><Relationship Id="rId5" Type="http://schemas.openxmlformats.org/officeDocument/2006/relationships/hyperlink" Target="https://doi.org/10.1146/annurev-chembioeng-060718-030323" TargetMode="External"/><Relationship Id="rId10" Type="http://schemas.openxmlformats.org/officeDocument/2006/relationships/hyperlink" Target="https://www.chemistryworld.com/news/chemistrys-reproducibility-crisis-that-youve-probably-never-heard-of/4011693.article" TargetMode="External"/><Relationship Id="rId4" Type="http://schemas.openxmlformats.org/officeDocument/2006/relationships/hyperlink" Target="https://www.chemistryworld.com/news/taking-on-chemistrys-reproducibility-problem/3006991.article" TargetMode="External"/><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63.xml"/><Relationship Id="rId4" Type="http://schemas.openxmlformats.org/officeDocument/2006/relationships/image" Target="../media/image24.png"/></Relationships>
</file>

<file path=ppt/slides/_rels/slide61.xml.rels><?xml version="1.0" encoding="UTF-8" standalone="yes"?>
<Relationships xmlns="http://schemas.openxmlformats.org/package/2006/relationships"><Relationship Id="rId3" Type="http://schemas.openxmlformats.org/officeDocument/2006/relationships/hyperlink" Target="http://bit.ly/fileOrgSlides"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comments" Target="../comments/comment2.xml"/><Relationship Id="rId5" Type="http://schemas.openxmlformats.org/officeDocument/2006/relationships/hyperlink" Target="https://hmd.youmi-lausanne.ch/QcqQzvhwS3m3YucOGoA6MA" TargetMode="External"/><Relationship Id="rId4" Type="http://schemas.openxmlformats.org/officeDocument/2006/relationships/hyperlink" Target="https://library.stanford.edu/spc/university-archives/managing-university-records/file-naming-guideline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hyperlink" Target="https://libraries.mit.edu/data-management/files/2014/05/file-organization-july2014.pdf" TargetMode="Externa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5.png"/><Relationship Id="rId18" Type="http://schemas.openxmlformats.org/officeDocument/2006/relationships/image" Target="../media/image87.jpeg"/><Relationship Id="rId3" Type="http://schemas.openxmlformats.org/officeDocument/2006/relationships/image" Target="../media/image4.png"/><Relationship Id="rId21" Type="http://schemas.openxmlformats.org/officeDocument/2006/relationships/hyperlink" Target="https://c4science.ch/w/c4science/tips/" TargetMode="External"/><Relationship Id="rId7" Type="http://schemas.openxmlformats.org/officeDocument/2006/relationships/image" Target="../media/image82.png"/><Relationship Id="rId12" Type="http://schemas.openxmlformats.org/officeDocument/2006/relationships/image" Target="../media/image84.png"/><Relationship Id="rId17" Type="http://schemas.openxmlformats.org/officeDocument/2006/relationships/hyperlink" Target="https://gitlab.epfl.ch/" TargetMode="External"/><Relationship Id="rId2" Type="http://schemas.openxmlformats.org/officeDocument/2006/relationships/notesSlide" Target="../notesSlides/notesSlide53.xml"/><Relationship Id="rId16" Type="http://schemas.openxmlformats.org/officeDocument/2006/relationships/hyperlink" Target="https://c4science.ch/" TargetMode="External"/><Relationship Id="rId20" Type="http://schemas.openxmlformats.org/officeDocument/2006/relationships/hyperlink" Target="https://git-lfs.github.com/" TargetMode="Externa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hyperlink" Target="https://tortoisegit.org/" TargetMode="External"/><Relationship Id="rId5" Type="http://schemas.openxmlformats.org/officeDocument/2006/relationships/image" Target="../media/image80.png"/><Relationship Id="rId15" Type="http://schemas.openxmlformats.org/officeDocument/2006/relationships/image" Target="../media/image86.png"/><Relationship Id="rId10" Type="http://schemas.openxmlformats.org/officeDocument/2006/relationships/hyperlink" Target="https://github.com/" TargetMode="External"/><Relationship Id="rId19" Type="http://schemas.openxmlformats.org/officeDocument/2006/relationships/image" Target="../media/image88.png"/><Relationship Id="rId4" Type="http://schemas.openxmlformats.org/officeDocument/2006/relationships/image" Target="../media/image79.png"/><Relationship Id="rId9" Type="http://schemas.openxmlformats.org/officeDocument/2006/relationships/hyperlink" Target="https://git-scm.com/" TargetMode="External"/><Relationship Id="rId14" Type="http://schemas.openxmlformats.org/officeDocument/2006/relationships/hyperlink" Target="https://git-annex.branchable.com/"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3.png"/><Relationship Id="rId7"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38.xml"/><Relationship Id="rId6" Type="http://schemas.openxmlformats.org/officeDocument/2006/relationships/hyperlink" Target="https://commons.wikimedia.org/wiki/File:Reese_in_Black_Hole.png" TargetMode="External"/><Relationship Id="rId5" Type="http://schemas.openxmlformats.org/officeDocument/2006/relationships/image" Target="../media/image89.png"/><Relationship Id="rId4" Type="http://schemas.openxmlformats.org/officeDocument/2006/relationships/image" Target="../media/image24.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s://www.nayuki.io/page/qr-code-generator-library" TargetMode="External"/><Relationship Id="rId5" Type="http://schemas.openxmlformats.org/officeDocument/2006/relationships/image" Target="../media/image93.png"/><Relationship Id="rId4" Type="http://schemas.openxmlformats.org/officeDocument/2006/relationships/hyperlink" Target="https://go.epfl.ch/bt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op.europa.eu/en/publication-detail/-/publication/d375368c-1a0a-11e9-8d04-01aa75ed71a1/language-en" TargetMode="External"/><Relationship Id="rId7" Type="http://schemas.openxmlformats.org/officeDocument/2006/relationships/hyperlink" Target="https://thedailyomnivore.net/2015/12/02/garbage-in-garbage-out" TargetMode="External"/><Relationship Id="rId2" Type="http://schemas.openxmlformats.org/officeDocument/2006/relationships/hyperlink" Target="https://visit.figure-eight.com/data-science-report.html" TargetMode="Externa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4.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38.xml"/><Relationship Id="rId5" Type="http://schemas.openxmlformats.org/officeDocument/2006/relationships/hyperlink" Target="http://openrefine.org/" TargetMode="External"/><Relationship Id="rId4" Type="http://schemas.openxmlformats.org/officeDocument/2006/relationships/image" Target="../media/image24.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hyperlink" Target="http://openrefine.org/"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hyperlink" Target="http://www.data.cam.ac.uk/research-data-policies" TargetMode="External"/><Relationship Id="rId13" Type="http://schemas.openxmlformats.org/officeDocument/2006/relationships/hyperlink" Target="https://www.dlcm.ch/" TargetMode="External"/><Relationship Id="rId18" Type="http://schemas.openxmlformats.org/officeDocument/2006/relationships/hyperlink" Target="https://www.epfl.ch/about/overview/regulations-and-guidelines/compliance-guide/" TargetMode="External"/><Relationship Id="rId3" Type="http://schemas.openxmlformats.org/officeDocument/2006/relationships/hyperlink" Target="https://ethz.ch/content/dam/ethz/associates/ethlibrary-dam/documents/Aktuell/News/2022/Guidelines%20for%20Research%20Data%20Management%20(RDM%20Guidelines,%20RSETHZ%20414.2).pdf" TargetMode="External"/><Relationship Id="rId7" Type="http://schemas.openxmlformats.org/officeDocument/2006/relationships/hyperlink" Target="https://www.unige.ch/researchdata/fr/services/all/politique/" TargetMode="External"/><Relationship Id="rId12" Type="http://schemas.openxmlformats.org/officeDocument/2006/relationships/hyperlink" Target="http://ec.europa.eu/research/participants/docs/h2020-funding-guide/cross-cutting-issues/open-access-data-management/data-management_en.htm" TargetMode="External"/><Relationship Id="rId17" Type="http://schemas.openxmlformats.org/officeDocument/2006/relationships/image" Target="../media/image22.png"/><Relationship Id="rId2" Type="http://schemas.openxmlformats.org/officeDocument/2006/relationships/image" Target="../media/image4.png"/><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hyperlink" Target="https://d1rkab7tlqy5f1.cloudfront.net/Library/Themaportalen/RDM/researchdata-framework-policy.pdf" TargetMode="External"/><Relationship Id="rId11" Type="http://schemas.openxmlformats.org/officeDocument/2006/relationships/hyperlink" Target="http://www.snf.ch/en/theSNSF/research-policies/open_research_data/Pages/default.aspx" TargetMode="External"/><Relationship Id="rId5" Type="http://schemas.openxmlformats.org/officeDocument/2006/relationships/hyperlink" Target="https://libraries.mit.edu/data-management/" TargetMode="External"/><Relationship Id="rId15" Type="http://schemas.openxmlformats.org/officeDocument/2006/relationships/image" Target="../media/image20.png"/><Relationship Id="rId10" Type="http://schemas.openxmlformats.org/officeDocument/2006/relationships/hyperlink" Target="http://www.admin.ox.ac.uk/media/global/wwwadminoxacuk/localsites/researchdatamanagement/documents/Policy_on_the_Management_of_Research_Data_and_Records.pdf" TargetMode="External"/><Relationship Id="rId4" Type="http://schemas.openxmlformats.org/officeDocument/2006/relationships/hyperlink" Target="https://www.cms.hu-berlin.de/de/ueberblick/projekte/dataman/policy/policy-en/rdm-eng-policy" TargetMode="External"/><Relationship Id="rId9" Type="http://schemas.openxmlformats.org/officeDocument/2006/relationships/hyperlink" Target="http://www.ed.ac.uk/information-services/about/policies-and-regulations/research-data-policy" TargetMode="External"/><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0" name="Table 2"/>
          <p:cNvGraphicFramePr/>
          <p:nvPr/>
        </p:nvGraphicFramePr>
        <p:xfrm>
          <a:off x="1606680" y="794160"/>
          <a:ext cx="8978400" cy="4918680"/>
        </p:xfrm>
        <a:graphic>
          <a:graphicData uri="http://schemas.openxmlformats.org/drawingml/2006/table">
            <a:tbl>
              <a:tblPr/>
              <a:tblGrid>
                <a:gridCol w="1141560">
                  <a:extLst>
                    <a:ext uri="{9D8B030D-6E8A-4147-A177-3AD203B41FA5}">
                      <a16:colId xmlns:a16="http://schemas.microsoft.com/office/drawing/2014/main" val="20000"/>
                    </a:ext>
                  </a:extLst>
                </a:gridCol>
                <a:gridCol w="2612160">
                  <a:extLst>
                    <a:ext uri="{9D8B030D-6E8A-4147-A177-3AD203B41FA5}">
                      <a16:colId xmlns:a16="http://schemas.microsoft.com/office/drawing/2014/main" val="20001"/>
                    </a:ext>
                  </a:extLst>
                </a:gridCol>
                <a:gridCol w="2612160">
                  <a:extLst>
                    <a:ext uri="{9D8B030D-6E8A-4147-A177-3AD203B41FA5}">
                      <a16:colId xmlns:a16="http://schemas.microsoft.com/office/drawing/2014/main" val="20002"/>
                    </a:ext>
                  </a:extLst>
                </a:gridCol>
                <a:gridCol w="2612520">
                  <a:extLst>
                    <a:ext uri="{9D8B030D-6E8A-4147-A177-3AD203B41FA5}">
                      <a16:colId xmlns:a16="http://schemas.microsoft.com/office/drawing/2014/main" val="20003"/>
                    </a:ext>
                  </a:extLst>
                </a:gridCol>
              </a:tblGrid>
              <a:tr h="331920">
                <a:tc>
                  <a:txBody>
                    <a:bodyPr/>
                    <a:lstStyle/>
                    <a:p>
                      <a:pPr algn="ctr">
                        <a:lnSpc>
                          <a:spcPct val="107000"/>
                        </a:lnSpc>
                        <a:spcAft>
                          <a:spcPts val="799"/>
                        </a:spcAft>
                      </a:pPr>
                      <a:r>
                        <a:rPr lang="en-US" sz="1200" b="1" strike="noStrike" spc="-1">
                          <a:solidFill>
                            <a:srgbClr val="FF0000"/>
                          </a:solidFill>
                          <a:latin typeface="Calibri"/>
                          <a:ea typeface="Calibri"/>
                        </a:rPr>
                        <a:t>ACTIVITIES</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tc>
                  <a:txBody>
                    <a:bodyPr/>
                    <a:lstStyle/>
                    <a:p>
                      <a:pPr algn="ctr">
                        <a:lnSpc>
                          <a:spcPct val="107000"/>
                        </a:lnSpc>
                        <a:spcAft>
                          <a:spcPts val="799"/>
                        </a:spcAft>
                      </a:pPr>
                      <a:r>
                        <a:rPr lang="en-US" sz="1200" b="1" strike="noStrike" spc="-1">
                          <a:solidFill>
                            <a:srgbClr val="FF0000"/>
                          </a:solidFill>
                          <a:latin typeface="Calibri"/>
                          <a:ea typeface="Calibri"/>
                        </a:rPr>
                        <a:t>COLLEAGUE / PARTNER</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tc>
                  <a:txBody>
                    <a:bodyPr/>
                    <a:lstStyle/>
                    <a:p>
                      <a:pPr algn="ctr">
                        <a:lnSpc>
                          <a:spcPct val="107000"/>
                        </a:lnSpc>
                        <a:spcAft>
                          <a:spcPts val="799"/>
                        </a:spcAft>
                      </a:pPr>
                      <a:r>
                        <a:rPr lang="en-US" sz="1200" b="1" strike="noStrike" spc="-1">
                          <a:solidFill>
                            <a:srgbClr val="FF0000"/>
                          </a:solidFill>
                          <a:latin typeface="Calibri"/>
                          <a:ea typeface="Calibri"/>
                        </a:rPr>
                        <a:t>TOOLS</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tc>
                  <a:txBody>
                    <a:bodyPr/>
                    <a:lstStyle/>
                    <a:p>
                      <a:pPr algn="ctr">
                        <a:lnSpc>
                          <a:spcPct val="107000"/>
                        </a:lnSpc>
                        <a:spcAft>
                          <a:spcPts val="799"/>
                        </a:spcAft>
                      </a:pPr>
                      <a:r>
                        <a:rPr lang="en-GB" sz="1200" b="1" strike="noStrike" spc="-1">
                          <a:solidFill>
                            <a:srgbClr val="FF0000"/>
                          </a:solidFill>
                          <a:latin typeface="Calibri"/>
                          <a:ea typeface="Calibri"/>
                        </a:rPr>
                        <a:t>TO-DO</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extLst>
                  <a:ext uri="{0D108BD9-81ED-4DB2-BD59-A6C34878D82A}">
                    <a16:rowId xmlns:a16="http://schemas.microsoft.com/office/drawing/2014/main" val="10000"/>
                  </a:ext>
                </a:extLst>
              </a:tr>
              <a:tr h="462960">
                <a:tc>
                  <a:txBody>
                    <a:bodyPr/>
                    <a:lstStyle/>
                    <a:p>
                      <a:pPr>
                        <a:lnSpc>
                          <a:spcPct val="107000"/>
                        </a:lnSpc>
                        <a:spcAft>
                          <a:spcPts val="799"/>
                        </a:spcAft>
                      </a:pPr>
                      <a:r>
                        <a:rPr lang="en-US" sz="1000" b="1" strike="noStrike" spc="-1">
                          <a:solidFill>
                            <a:srgbClr val="000000"/>
                          </a:solidFill>
                          <a:latin typeface="Calibri"/>
                          <a:ea typeface="Calibri"/>
                        </a:rPr>
                        <a:t>FUNDING PLANNING</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456480">
                <a:tc>
                  <a:txBody>
                    <a:bodyPr/>
                    <a:lstStyle/>
                    <a:p>
                      <a:pPr>
                        <a:lnSpc>
                          <a:spcPct val="107000"/>
                        </a:lnSpc>
                        <a:spcAft>
                          <a:spcPts val="799"/>
                        </a:spcAft>
                      </a:pPr>
                      <a:r>
                        <a:rPr lang="en-US" sz="1000" b="1" strike="noStrike" spc="-1">
                          <a:solidFill>
                            <a:srgbClr val="000000"/>
                          </a:solidFill>
                          <a:latin typeface="Calibri"/>
                          <a:ea typeface="Calibri"/>
                        </a:rPr>
                        <a:t>CREATION</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462960">
                <a:tc>
                  <a:txBody>
                    <a:bodyPr/>
                    <a:lstStyle/>
                    <a:p>
                      <a:pPr>
                        <a:lnSpc>
                          <a:spcPct val="107000"/>
                        </a:lnSpc>
                        <a:spcAft>
                          <a:spcPts val="799"/>
                        </a:spcAft>
                      </a:pPr>
                      <a:r>
                        <a:rPr lang="en-US" sz="1000" b="1" strike="noStrike" spc="-1">
                          <a:solidFill>
                            <a:srgbClr val="000000"/>
                          </a:solidFill>
                          <a:latin typeface="Calibri"/>
                          <a:ea typeface="Calibri"/>
                        </a:rPr>
                        <a:t>ETHICAL CLEARANCE</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456480">
                <a:tc>
                  <a:txBody>
                    <a:bodyPr/>
                    <a:lstStyle/>
                    <a:p>
                      <a:pPr>
                        <a:lnSpc>
                          <a:spcPct val="107000"/>
                        </a:lnSpc>
                        <a:spcAft>
                          <a:spcPts val="799"/>
                        </a:spcAft>
                      </a:pPr>
                      <a:r>
                        <a:rPr lang="en-US" sz="1000" b="1" strike="noStrike" spc="-1">
                          <a:solidFill>
                            <a:srgbClr val="000000"/>
                          </a:solidFill>
                          <a:latin typeface="Calibri"/>
                          <a:ea typeface="Calibri"/>
                        </a:rPr>
                        <a:t>ACQUISITION</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456480">
                <a:tc>
                  <a:txBody>
                    <a:bodyPr/>
                    <a:lstStyle/>
                    <a:p>
                      <a:pPr>
                        <a:lnSpc>
                          <a:spcPct val="107000"/>
                        </a:lnSpc>
                        <a:spcAft>
                          <a:spcPts val="799"/>
                        </a:spcAft>
                      </a:pPr>
                      <a:r>
                        <a:rPr lang="en-US" sz="1000" b="1" strike="noStrike" spc="-1">
                          <a:solidFill>
                            <a:srgbClr val="000000"/>
                          </a:solidFill>
                          <a:latin typeface="Calibri"/>
                          <a:ea typeface="Calibri"/>
                        </a:rPr>
                        <a:t>STORING</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r h="456480">
                <a:tc>
                  <a:txBody>
                    <a:bodyPr/>
                    <a:lstStyle/>
                    <a:p>
                      <a:pPr>
                        <a:lnSpc>
                          <a:spcPct val="107000"/>
                        </a:lnSpc>
                        <a:spcAft>
                          <a:spcPts val="799"/>
                        </a:spcAft>
                      </a:pPr>
                      <a:r>
                        <a:rPr lang="en-US" sz="1000" b="1" strike="noStrike" spc="-1">
                          <a:solidFill>
                            <a:srgbClr val="000000"/>
                          </a:solidFill>
                          <a:latin typeface="Calibri"/>
                          <a:ea typeface="Calibri"/>
                        </a:rPr>
                        <a:t>ANALYSIS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6"/>
                  </a:ext>
                </a:extLst>
              </a:tr>
              <a:tr h="462960">
                <a:tc>
                  <a:txBody>
                    <a:bodyPr/>
                    <a:lstStyle/>
                    <a:p>
                      <a:pPr>
                        <a:lnSpc>
                          <a:spcPct val="107000"/>
                        </a:lnSpc>
                        <a:spcAft>
                          <a:spcPts val="799"/>
                        </a:spcAft>
                      </a:pPr>
                      <a:r>
                        <a:rPr lang="en-US" sz="1000" b="1" strike="noStrike" spc="-1">
                          <a:solidFill>
                            <a:srgbClr val="000000"/>
                          </a:solidFill>
                          <a:latin typeface="Calibri"/>
                          <a:ea typeface="Calibri"/>
                        </a:rPr>
                        <a:t>LEGAL CLEARANCE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456480">
                <a:tc>
                  <a:txBody>
                    <a:bodyPr/>
                    <a:lstStyle/>
                    <a:p>
                      <a:pPr>
                        <a:lnSpc>
                          <a:spcPct val="107000"/>
                        </a:lnSpc>
                        <a:spcAft>
                          <a:spcPts val="799"/>
                        </a:spcAft>
                      </a:pPr>
                      <a:r>
                        <a:rPr lang="en-US" sz="1000" b="1" strike="noStrike" spc="-1">
                          <a:solidFill>
                            <a:srgbClr val="000000"/>
                          </a:solidFill>
                          <a:latin typeface="Calibri"/>
                          <a:ea typeface="Calibri"/>
                        </a:rPr>
                        <a:t>SHARING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8"/>
                  </a:ext>
                </a:extLst>
              </a:tr>
              <a:tr h="456480">
                <a:tc>
                  <a:txBody>
                    <a:bodyPr/>
                    <a:lstStyle/>
                    <a:p>
                      <a:pPr>
                        <a:lnSpc>
                          <a:spcPct val="107000"/>
                        </a:lnSpc>
                        <a:spcAft>
                          <a:spcPts val="799"/>
                        </a:spcAft>
                      </a:pPr>
                      <a:r>
                        <a:rPr lang="en-US" sz="1000" b="1" strike="noStrike" spc="-1">
                          <a:solidFill>
                            <a:srgbClr val="000000"/>
                          </a:solidFill>
                          <a:latin typeface="Calibri"/>
                          <a:ea typeface="Calibri"/>
                        </a:rPr>
                        <a:t>PUBLISHING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9"/>
                  </a:ext>
                </a:extLst>
              </a:tr>
              <a:tr h="459000">
                <a:tc>
                  <a:txBody>
                    <a:bodyPr/>
                    <a:lstStyle/>
                    <a:p>
                      <a:pPr>
                        <a:lnSpc>
                          <a:spcPct val="107000"/>
                        </a:lnSpc>
                        <a:spcAft>
                          <a:spcPts val="799"/>
                        </a:spcAft>
                      </a:pPr>
                      <a:r>
                        <a:rPr lang="en-US" sz="1000" b="1" strike="noStrike" spc="-1">
                          <a:solidFill>
                            <a:srgbClr val="000000"/>
                          </a:solidFill>
                          <a:latin typeface="Calibri"/>
                          <a:ea typeface="Calibri"/>
                        </a:rPr>
                        <a:t>ARCHIVING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0"/>
                  </a:ext>
                </a:extLst>
              </a:tr>
            </a:tbl>
          </a:graphicData>
        </a:graphic>
      </p:graphicFrame>
      <p:sp>
        <p:nvSpPr>
          <p:cNvPr id="791"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3800" b="1" strike="noStrike" spc="-94">
                <a:solidFill>
                  <a:srgbClr val="413C3A"/>
                </a:solidFill>
                <a:latin typeface="Franklin Gothic Demi Cond"/>
                <a:ea typeface="Roboto Black"/>
              </a:rPr>
              <a:t>Data actions in your project … to fill in!</a:t>
            </a:r>
            <a:endParaRPr lang="fr-CH" sz="3800" b="0" strike="noStrike" spc="-1">
              <a:latin typeface="Arial"/>
            </a:endParaRPr>
          </a:p>
        </p:txBody>
      </p:sp>
      <p:sp>
        <p:nvSpPr>
          <p:cNvPr id="792"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72C45BE4-30D6-4050-8964-795CF8E59CC3}" type="slidenum">
              <a:rPr lang="en-US" sz="950" b="1" strike="noStrike" spc="-1">
                <a:solidFill>
                  <a:srgbClr val="413C3A"/>
                </a:solidFill>
                <a:latin typeface="Franklin Gothic Demi Cond"/>
                <a:ea typeface="Arial"/>
              </a:rPr>
              <a:t>1</a:t>
            </a:fld>
            <a:endParaRPr lang="fr-CH" sz="950" b="0" strike="noStrike" spc="-1">
              <a:latin typeface="Arial"/>
            </a:endParaRPr>
          </a:p>
        </p:txBody>
      </p:sp>
      <p:pic>
        <p:nvPicPr>
          <p:cNvPr id="793" name="Image 14"/>
          <p:cNvPicPr/>
          <p:nvPr/>
        </p:nvPicPr>
        <p:blipFill>
          <a:blip r:embed="rId3"/>
          <a:stretch/>
        </p:blipFill>
        <p:spPr>
          <a:xfrm>
            <a:off x="10860120" y="6545880"/>
            <a:ext cx="1194480" cy="252000"/>
          </a:xfrm>
          <a:prstGeom prst="rect">
            <a:avLst/>
          </a:prstGeom>
          <a:ln w="0">
            <a:noFill/>
          </a:ln>
        </p:spPr>
      </p:pic>
      <p:sp>
        <p:nvSpPr>
          <p:cNvPr id="794" name="CustomShape 4"/>
          <p:cNvSpPr/>
          <p:nvPr/>
        </p:nvSpPr>
        <p:spPr>
          <a:xfrm rot="1800000">
            <a:off x="6165000" y="2879280"/>
            <a:ext cx="5286600" cy="829800"/>
          </a:xfrm>
          <a:prstGeom prst="rect">
            <a:avLst/>
          </a:prstGeom>
          <a:solidFill>
            <a:srgbClr val="FFFFFF"/>
          </a:solidFill>
          <a:ln w="19080">
            <a:solidFill>
              <a:srgbClr val="1C1C1C"/>
            </a:solidFill>
            <a:round/>
          </a:ln>
          <a:effectLst>
            <a:outerShdw dist="101823" dir="2700000">
              <a:srgbClr val="808080"/>
            </a:outerShdw>
          </a:effectLst>
        </p:spPr>
        <p:style>
          <a:lnRef idx="0">
            <a:scrgbClr r="0" g="0" b="0"/>
          </a:lnRef>
          <a:fillRef idx="0">
            <a:scrgbClr r="0" g="0" b="0"/>
          </a:fillRef>
          <a:effectRef idx="0">
            <a:scrgbClr r="0" g="0" b="0"/>
          </a:effectRef>
          <a:fontRef idx="minor"/>
        </p:style>
        <p:txBody>
          <a:bodyPr wrap="none" lIns="90000" tIns="49320" rIns="90000" bIns="49320" anchor="ctr">
            <a:noAutofit/>
          </a:bodyPr>
          <a:lstStyle/>
          <a:p>
            <a:pPr algn="ctr">
              <a:lnSpc>
                <a:spcPct val="100000"/>
              </a:lnSpc>
            </a:pPr>
            <a:r>
              <a:rPr lang="en-US" sz="3200" b="1" strike="noStrike" spc="-1">
                <a:solidFill>
                  <a:srgbClr val="A80000"/>
                </a:solidFill>
                <a:latin typeface="Arial"/>
                <a:ea typeface="Arial"/>
              </a:rPr>
              <a:t>Documentation all along</a:t>
            </a:r>
            <a:endParaRPr lang="fr-CH" sz="3200" b="0" strike="noStrike" spc="-1">
              <a:latin typeface="Arial"/>
            </a:endParaRPr>
          </a:p>
        </p:txBody>
      </p:sp>
      <p:sp>
        <p:nvSpPr>
          <p:cNvPr id="797" name="CustomShape 5"/>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
        <p:nvSpPr>
          <p:cNvPr id="10" name="CustomShape 4">
            <a:extLst>
              <a:ext uri="{FF2B5EF4-FFF2-40B4-BE49-F238E27FC236}">
                <a16:creationId xmlns:a16="http://schemas.microsoft.com/office/drawing/2014/main" id="{CC94A2A3-12C3-499F-B31F-6BBC74ADE274}"/>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TextBox 2">
            <a:extLst>
              <a:ext uri="{FF2B5EF4-FFF2-40B4-BE49-F238E27FC236}">
                <a16:creationId xmlns:a16="http://schemas.microsoft.com/office/drawing/2014/main" id="{BC638EF3-C473-51C8-5B9B-608A69F93D7C}"/>
              </a:ext>
            </a:extLst>
          </p:cNvPr>
          <p:cNvSpPr txBox="1"/>
          <p:nvPr/>
        </p:nvSpPr>
        <p:spPr>
          <a:xfrm>
            <a:off x="2882107" y="6063840"/>
            <a:ext cx="6099586" cy="369332"/>
          </a:xfrm>
          <a:prstGeom prst="rect">
            <a:avLst/>
          </a:prstGeom>
          <a:noFill/>
        </p:spPr>
        <p:txBody>
          <a:bodyPr wrap="square">
            <a:spAutoFit/>
          </a:bodyPr>
          <a:lstStyle/>
          <a:p>
            <a:pPr algn="ctr"/>
            <a:r>
              <a:rPr lang="fr-FR" sz="1800" strike="noStrike" spc="-1" dirty="0" err="1">
                <a:solidFill>
                  <a:srgbClr val="000000"/>
                </a:solidFill>
                <a:latin typeface="Arial"/>
                <a:ea typeface="DejaVu Sans"/>
              </a:rPr>
              <a:t>See</a:t>
            </a:r>
            <a:r>
              <a:rPr lang="fr-FR" sz="1800" strike="noStrike" spc="-1" dirty="0">
                <a:solidFill>
                  <a:srgbClr val="000000"/>
                </a:solidFill>
                <a:latin typeface="Arial"/>
                <a:ea typeface="DejaVu Sans"/>
              </a:rPr>
              <a:t> </a:t>
            </a:r>
            <a:r>
              <a:rPr lang="fr-FR" sz="1800" strike="noStrike" spc="-1" dirty="0" err="1">
                <a:solidFill>
                  <a:srgbClr val="000000"/>
                </a:solidFill>
                <a:latin typeface="Arial"/>
                <a:ea typeface="DejaVu Sans"/>
              </a:rPr>
              <a:t>paper</a:t>
            </a:r>
            <a:r>
              <a:rPr lang="fr-FR" sz="1800" strike="noStrike" spc="-1" dirty="0">
                <a:solidFill>
                  <a:srgbClr val="000000"/>
                </a:solidFill>
                <a:latin typeface="Arial"/>
                <a:ea typeface="DejaVu Sans"/>
              </a:rPr>
              <a:t> copy</a:t>
            </a:r>
            <a:r>
              <a:rPr lang="fr-FR" spc="-1" dirty="0">
                <a:solidFill>
                  <a:srgbClr val="000000"/>
                </a:solidFill>
                <a:latin typeface="Arial"/>
                <a:ea typeface="DejaVu Sans"/>
              </a:rPr>
              <a:t> </a:t>
            </a:r>
            <a:r>
              <a:rPr lang="fr-FR" sz="1800" strike="noStrike" spc="-1" dirty="0">
                <a:solidFill>
                  <a:srgbClr val="000000"/>
                </a:solidFill>
                <a:latin typeface="Arial"/>
                <a:ea typeface="DejaVu Sans"/>
              </a:rPr>
              <a:t>+ on Moodle </a:t>
            </a:r>
            <a:r>
              <a:rPr lang="en-CH" sz="1800" dirty="0">
                <a:hlinkClick r:id="rId4"/>
              </a:rPr>
              <a:t>go.epfl.ch/ChE-601</a:t>
            </a:r>
            <a:endParaRPr lang="en-CH" sz="1800" dirty="0"/>
          </a:p>
        </p:txBody>
      </p:sp>
    </p:spTree>
    <p:extLst>
      <p:ext uri="{BB962C8B-B14F-4D97-AF65-F5344CB8AC3E}">
        <p14:creationId xmlns:p14="http://schemas.microsoft.com/office/powerpoint/2010/main" val="3028338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6360" y="174600"/>
            <a:ext cx="9453600" cy="854640"/>
          </a:xfrm>
          <a:prstGeom prst="rect">
            <a:avLst/>
          </a:prstGeom>
          <a:noFill/>
          <a:ln w="0">
            <a:noFill/>
          </a:ln>
        </p:spPr>
        <p:txBody>
          <a:bodyPr lIns="180000" tIns="0" rIns="72000" bIns="46800" anchor="t">
            <a:normAutofit/>
          </a:bodyPr>
          <a:lstStyle/>
          <a:p>
            <a:pPr>
              <a:lnSpc>
                <a:spcPct val="90000"/>
              </a:lnSpc>
              <a:tabLst>
                <a:tab pos="0" algn="l"/>
              </a:tabLst>
            </a:pPr>
            <a:r>
              <a:rPr lang="en-US" sz="3800" b="1" strike="noStrike" spc="-94">
                <a:solidFill>
                  <a:srgbClr val="413C3A"/>
                </a:solidFill>
                <a:latin typeface="Franklin Gothic Demi Cond"/>
                <a:ea typeface="Roboto Black"/>
              </a:rPr>
              <a:t>Funders’ requirement</a:t>
            </a:r>
            <a:endParaRPr lang="fr-CH" sz="3800" b="0" strike="noStrike" spc="-1">
              <a:latin typeface="Arial"/>
            </a:endParaRPr>
          </a:p>
        </p:txBody>
      </p:sp>
      <p:pic>
        <p:nvPicPr>
          <p:cNvPr id="322" name="Google Shape;480;g10490818648_0_277"/>
          <p:cNvPicPr/>
          <p:nvPr/>
        </p:nvPicPr>
        <p:blipFill>
          <a:blip r:embed="rId3"/>
          <a:stretch/>
        </p:blipFill>
        <p:spPr>
          <a:xfrm>
            <a:off x="10860480" y="6545880"/>
            <a:ext cx="1196280" cy="253800"/>
          </a:xfrm>
          <a:prstGeom prst="rect">
            <a:avLst/>
          </a:prstGeom>
          <a:ln w="0">
            <a:noFill/>
          </a:ln>
        </p:spPr>
      </p:pic>
      <p:sp>
        <p:nvSpPr>
          <p:cNvPr id="323" name="Google Shape;481;g10490818648_0_277"/>
          <p:cNvSpPr/>
          <p:nvPr/>
        </p:nvSpPr>
        <p:spPr>
          <a:xfrm>
            <a:off x="2287440" y="1514880"/>
            <a:ext cx="9056880" cy="5016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marL="97920">
              <a:lnSpc>
                <a:spcPct val="100000"/>
              </a:lnSpc>
              <a:spcBef>
                <a:spcPts val="1281"/>
              </a:spcBef>
              <a:tabLst>
                <a:tab pos="0" algn="l"/>
              </a:tabLst>
            </a:pPr>
            <a:r>
              <a:rPr lang="en-US" sz="2400" b="1" strike="noStrike" spc="-1" dirty="0">
                <a:solidFill>
                  <a:srgbClr val="E30613"/>
                </a:solidFill>
                <a:latin typeface="Arial"/>
                <a:ea typeface="DejaVu Sans"/>
              </a:rPr>
              <a:t>SNSF (</a:t>
            </a:r>
            <a:r>
              <a:rPr lang="en-US" sz="2400" b="1" strike="noStrike" spc="-1" dirty="0" err="1">
                <a:solidFill>
                  <a:srgbClr val="E30613"/>
                </a:solidFill>
                <a:latin typeface="Arial"/>
                <a:ea typeface="DejaVu Sans"/>
              </a:rPr>
              <a:t>Ambizione</a:t>
            </a:r>
            <a:r>
              <a:rPr lang="en-US" sz="2400" b="1" strike="noStrike" spc="-1" dirty="0">
                <a:solidFill>
                  <a:srgbClr val="E30613"/>
                </a:solidFill>
                <a:latin typeface="Arial"/>
                <a:ea typeface="DejaVu Sans"/>
              </a:rPr>
              <a:t>, NCCR, …)</a:t>
            </a:r>
            <a:endParaRPr lang="fr-CH" sz="2400" b="0" strike="noStrike" spc="-1" dirty="0">
              <a:latin typeface="Arial"/>
            </a:endParaRPr>
          </a:p>
          <a:p>
            <a:pPr marL="927360" lvl="1" indent="-414720">
              <a:spcBef>
                <a:spcPts val="544"/>
              </a:spcBef>
              <a:buClr>
                <a:srgbClr val="E30613"/>
              </a:buClr>
              <a:buFont typeface="Noto Sans Symbols"/>
              <a:buChar char="▪"/>
              <a:tabLst>
                <a:tab pos="0" algn="l"/>
              </a:tabLst>
            </a:pPr>
            <a:r>
              <a:rPr lang="en-US" sz="1800" b="0" u="sng" strike="noStrike" spc="-1" dirty="0">
                <a:solidFill>
                  <a:srgbClr val="413C3A"/>
                </a:solidFill>
                <a:uFillTx/>
                <a:latin typeface="Arial"/>
                <a:ea typeface="Arial"/>
                <a:hlinkClick r:id="rId4"/>
              </a:rPr>
              <a:t>Mandatory</a:t>
            </a:r>
            <a:r>
              <a:rPr lang="en-US" sz="1800" b="0" strike="noStrike" spc="-1" dirty="0">
                <a:solidFill>
                  <a:srgbClr val="000000"/>
                </a:solidFill>
                <a:latin typeface="Arial"/>
                <a:ea typeface="Arial"/>
              </a:rPr>
              <a:t> DMP to obtain funding</a:t>
            </a:r>
            <a:endParaRPr lang="fr-CH" sz="1800" b="0" strike="noStrike" spc="-1" dirty="0">
              <a:latin typeface="Arial"/>
            </a:endParaRPr>
          </a:p>
          <a:p>
            <a:pPr marL="927360" lvl="1" indent="-414720">
              <a:lnSpc>
                <a:spcPct val="100000"/>
              </a:lnSpc>
              <a:spcBef>
                <a:spcPts val="544"/>
              </a:spcBef>
              <a:buClr>
                <a:srgbClr val="E30613"/>
              </a:buClr>
              <a:buFont typeface="Noto Sans Symbols"/>
              <a:buChar char="▪"/>
              <a:tabLst>
                <a:tab pos="0" algn="l"/>
              </a:tabLst>
            </a:pPr>
            <a:r>
              <a:rPr lang="en-US" sz="1800" b="0" strike="noStrike" spc="-1" dirty="0">
                <a:solidFill>
                  <a:srgbClr val="000000"/>
                </a:solidFill>
                <a:latin typeface="Arial"/>
                <a:ea typeface="DejaVu Sans"/>
              </a:rPr>
              <a:t>Researchers </a:t>
            </a:r>
            <a:r>
              <a:rPr lang="en-US" sz="1800" b="0" u="sng" strike="noStrike" spc="-1" dirty="0">
                <a:solidFill>
                  <a:srgbClr val="413C3A"/>
                </a:solidFill>
                <a:uFillTx/>
                <a:latin typeface="Arial"/>
                <a:ea typeface="DejaVu Sans"/>
                <a:hlinkClick r:id="rId5"/>
              </a:rPr>
              <a:t>must </a:t>
            </a:r>
            <a:r>
              <a:rPr lang="en-US" sz="1800" b="1" u="sng" strike="noStrike" spc="-1" dirty="0">
                <a:solidFill>
                  <a:srgbClr val="413C3A"/>
                </a:solidFill>
                <a:uFillTx/>
                <a:latin typeface="Arial"/>
                <a:ea typeface="DejaVu Sans"/>
                <a:hlinkClick r:id="rId5"/>
              </a:rPr>
              <a:t>share</a:t>
            </a:r>
            <a:r>
              <a:rPr lang="en-US" sz="1800" b="0" strike="noStrike" spc="-1" dirty="0">
                <a:solidFill>
                  <a:srgbClr val="000000"/>
                </a:solidFill>
                <a:latin typeface="Arial"/>
                <a:ea typeface="DejaVu Sans"/>
              </a:rPr>
              <a:t> (at least) the data underlying their publications</a:t>
            </a:r>
            <a:endParaRPr lang="fr-CH" sz="1800" b="0" strike="noStrike" spc="-1" dirty="0">
              <a:latin typeface="Arial"/>
            </a:endParaRPr>
          </a:p>
          <a:p>
            <a:pPr marL="914400">
              <a:lnSpc>
                <a:spcPct val="100000"/>
              </a:lnSpc>
              <a:spcBef>
                <a:spcPts val="544"/>
              </a:spcBef>
              <a:tabLst>
                <a:tab pos="0" algn="l"/>
              </a:tabLst>
            </a:pPr>
            <a:endParaRPr lang="fr-CH" sz="1800" b="0" strike="noStrike" spc="-1" dirty="0">
              <a:latin typeface="Arial"/>
            </a:endParaRPr>
          </a:p>
          <a:p>
            <a:pPr marL="97920">
              <a:lnSpc>
                <a:spcPct val="100000"/>
              </a:lnSpc>
              <a:tabLst>
                <a:tab pos="0" algn="l"/>
              </a:tabLst>
            </a:pPr>
            <a:endParaRPr lang="fr-CH" sz="1800" b="0" strike="noStrike" spc="-1" dirty="0">
              <a:latin typeface="Arial"/>
            </a:endParaRPr>
          </a:p>
          <a:p>
            <a:pPr marL="97920">
              <a:lnSpc>
                <a:spcPct val="100000"/>
              </a:lnSpc>
              <a:tabLst>
                <a:tab pos="0" algn="l"/>
              </a:tabLst>
            </a:pPr>
            <a:r>
              <a:rPr lang="en-US" sz="2400" b="1" strike="noStrike" spc="-1" dirty="0">
                <a:solidFill>
                  <a:srgbClr val="E30613"/>
                </a:solidFill>
                <a:latin typeface="Arial"/>
                <a:ea typeface="Arial"/>
              </a:rPr>
              <a:t>ERC (H2020, MSCA, Horizon Europe 2021-2027 ...)</a:t>
            </a:r>
            <a:endParaRPr lang="fr-CH" sz="2400" b="0" strike="noStrike" spc="-1" dirty="0">
              <a:latin typeface="Arial"/>
            </a:endParaRPr>
          </a:p>
          <a:p>
            <a:pPr marL="927360" lvl="1" indent="-414720">
              <a:lnSpc>
                <a:spcPct val="100000"/>
              </a:lnSpc>
              <a:spcBef>
                <a:spcPts val="544"/>
              </a:spcBef>
              <a:buClr>
                <a:srgbClr val="E30613"/>
              </a:buClr>
              <a:buFont typeface="Noto Sans Symbols"/>
              <a:buChar char="▪"/>
              <a:tabLst>
                <a:tab pos="0" algn="l"/>
              </a:tabLst>
            </a:pPr>
            <a:r>
              <a:rPr lang="en-US" sz="1800" b="0" u="sng" strike="noStrike" spc="-1" dirty="0">
                <a:solidFill>
                  <a:srgbClr val="413C3A"/>
                </a:solidFill>
                <a:uFillTx/>
                <a:latin typeface="Arial"/>
                <a:ea typeface="Arial"/>
                <a:hlinkClick r:id="rId4"/>
              </a:rPr>
              <a:t>Mandatory</a:t>
            </a:r>
            <a:r>
              <a:rPr lang="en-US" sz="1800" b="0" strike="noStrike" spc="-1" dirty="0">
                <a:solidFill>
                  <a:srgbClr val="000000"/>
                </a:solidFill>
                <a:latin typeface="Arial"/>
                <a:ea typeface="Arial"/>
              </a:rPr>
              <a:t> DMP to obtain funding</a:t>
            </a:r>
            <a:endParaRPr lang="fr-CH" sz="1800" b="0" strike="noStrike" spc="-1" dirty="0">
              <a:latin typeface="Arial"/>
            </a:endParaRPr>
          </a:p>
          <a:p>
            <a:pPr marL="927360" lvl="1" indent="-414720">
              <a:lnSpc>
                <a:spcPct val="100000"/>
              </a:lnSpc>
              <a:spcBef>
                <a:spcPts val="544"/>
              </a:spcBef>
              <a:buClr>
                <a:srgbClr val="E30613"/>
              </a:buClr>
              <a:buFont typeface="Noto Sans Symbols"/>
              <a:buChar char="▪"/>
              <a:tabLst>
                <a:tab pos="0" algn="l"/>
              </a:tabLst>
            </a:pPr>
            <a:r>
              <a:rPr lang="en-US" sz="1800" b="0" strike="noStrike" spc="-1" dirty="0">
                <a:solidFill>
                  <a:srgbClr val="000000"/>
                </a:solidFill>
                <a:latin typeface="Arial"/>
                <a:ea typeface="Arial"/>
              </a:rPr>
              <a:t>The research data is </a:t>
            </a:r>
            <a:r>
              <a:rPr lang="en-US" sz="1800" b="1" strike="noStrike" spc="-1" dirty="0">
                <a:solidFill>
                  <a:srgbClr val="000000"/>
                </a:solidFill>
                <a:latin typeface="Arial"/>
                <a:ea typeface="Arial"/>
              </a:rPr>
              <a:t>open by default</a:t>
            </a:r>
            <a:endParaRPr lang="fr-CH" sz="1800" b="0" strike="noStrike" spc="-1" dirty="0">
              <a:latin typeface="Arial"/>
            </a:endParaRPr>
          </a:p>
          <a:p>
            <a:pPr>
              <a:lnSpc>
                <a:spcPct val="100000"/>
              </a:lnSpc>
              <a:spcBef>
                <a:spcPts val="544"/>
              </a:spcBef>
              <a:tabLst>
                <a:tab pos="0" algn="l"/>
              </a:tabLst>
            </a:pPr>
            <a:endParaRPr lang="fr-CH" sz="1800" b="0" strike="noStrike" spc="-1" dirty="0">
              <a:latin typeface="Arial"/>
            </a:endParaRPr>
          </a:p>
          <a:p>
            <a:pPr marL="512640">
              <a:lnSpc>
                <a:spcPct val="100000"/>
              </a:lnSpc>
              <a:spcBef>
                <a:spcPts val="544"/>
              </a:spcBef>
              <a:tabLst>
                <a:tab pos="0" algn="l"/>
              </a:tabLst>
            </a:pPr>
            <a:endParaRPr lang="fr-CH" sz="1800" b="0" strike="noStrike" spc="-1" dirty="0">
              <a:latin typeface="Arial"/>
            </a:endParaRPr>
          </a:p>
          <a:p>
            <a:pPr marL="55440" algn="ctr">
              <a:lnSpc>
                <a:spcPct val="100000"/>
              </a:lnSpc>
              <a:spcBef>
                <a:spcPts val="544"/>
              </a:spcBef>
              <a:tabLst>
                <a:tab pos="0" algn="l"/>
              </a:tabLst>
            </a:pPr>
            <a:r>
              <a:rPr lang="en-US" sz="3600" b="1" strike="noStrike" spc="-1" dirty="0">
                <a:solidFill>
                  <a:srgbClr val="E30613"/>
                </a:solidFill>
                <a:latin typeface="Arial"/>
                <a:ea typeface="Arial"/>
              </a:rPr>
              <a:t>+</a:t>
            </a:r>
            <a:endParaRPr lang="fr-CH" sz="3600" b="0" strike="noStrike" spc="-1" dirty="0">
              <a:latin typeface="Arial"/>
            </a:endParaRPr>
          </a:p>
          <a:p>
            <a:pPr marL="55440">
              <a:lnSpc>
                <a:spcPct val="100000"/>
              </a:lnSpc>
              <a:spcBef>
                <a:spcPts val="544"/>
              </a:spcBef>
              <a:tabLst>
                <a:tab pos="0" algn="l"/>
              </a:tabLst>
            </a:pPr>
            <a:br>
              <a:rPr dirty="0"/>
            </a:br>
            <a:r>
              <a:rPr lang="en-US" sz="2000" b="1" strike="noStrike" spc="-1" dirty="0">
                <a:solidFill>
                  <a:srgbClr val="000000"/>
                </a:solidFill>
                <a:latin typeface="Arial"/>
                <a:ea typeface="DejaVu Sans"/>
              </a:rPr>
              <a:t>EPFL </a:t>
            </a:r>
            <a:r>
              <a:rPr lang="en-US" sz="2000" b="0" strike="noStrike" spc="-1" dirty="0">
                <a:solidFill>
                  <a:srgbClr val="000000"/>
                </a:solidFill>
                <a:latin typeface="Arial"/>
                <a:ea typeface="DejaVu Sans"/>
              </a:rPr>
              <a:t>(internal projects) + </a:t>
            </a:r>
            <a:r>
              <a:rPr lang="en-US" sz="2000" b="1" strike="noStrike" spc="-1" dirty="0">
                <a:solidFill>
                  <a:srgbClr val="000000"/>
                </a:solidFill>
                <a:latin typeface="Arial"/>
                <a:ea typeface="DejaVu Sans"/>
              </a:rPr>
              <a:t>U.S. Federal Grants</a:t>
            </a:r>
            <a:r>
              <a:rPr lang="en-US" sz="2000" b="0" strike="noStrike" spc="-1" dirty="0">
                <a:solidFill>
                  <a:srgbClr val="000000"/>
                </a:solidFill>
                <a:latin typeface="Arial"/>
                <a:ea typeface="DejaVu Sans"/>
              </a:rPr>
              <a:t> +</a:t>
            </a:r>
            <a:r>
              <a:rPr lang="en-US" sz="2000" b="1" strike="noStrike" spc="-1" dirty="0">
                <a:solidFill>
                  <a:srgbClr val="000000"/>
                </a:solidFill>
                <a:latin typeface="Arial"/>
                <a:ea typeface="DejaVu Sans"/>
              </a:rPr>
              <a:t> </a:t>
            </a:r>
            <a:r>
              <a:rPr lang="en-US" sz="2000" b="1" strike="noStrike" spc="-1" dirty="0" err="1">
                <a:solidFill>
                  <a:srgbClr val="000000"/>
                </a:solidFill>
                <a:latin typeface="Arial"/>
                <a:ea typeface="DejaVu Sans"/>
              </a:rPr>
              <a:t>Wellcome</a:t>
            </a:r>
            <a:r>
              <a:rPr lang="en-US" sz="2000" b="1" strike="noStrike" spc="-1" dirty="0">
                <a:solidFill>
                  <a:srgbClr val="000000"/>
                </a:solidFill>
                <a:latin typeface="Arial"/>
                <a:ea typeface="DejaVu Sans"/>
              </a:rPr>
              <a:t> Trust</a:t>
            </a:r>
            <a:r>
              <a:rPr lang="en-US" sz="2000" b="0" strike="noStrike" spc="-1" dirty="0">
                <a:solidFill>
                  <a:srgbClr val="000000"/>
                </a:solidFill>
                <a:latin typeface="Arial"/>
                <a:ea typeface="DejaVu Sans"/>
              </a:rPr>
              <a:t> + </a:t>
            </a:r>
            <a:r>
              <a:rPr lang="en-US" sz="2000" b="1" strike="noStrike" spc="-1" dirty="0" err="1">
                <a:solidFill>
                  <a:srgbClr val="000000"/>
                </a:solidFill>
                <a:latin typeface="Arial"/>
                <a:ea typeface="DejaVu Sans"/>
              </a:rPr>
              <a:t>Defitech</a:t>
            </a:r>
            <a:r>
              <a:rPr lang="en-US" sz="2000" b="1" strike="noStrike" spc="-1" dirty="0">
                <a:solidFill>
                  <a:srgbClr val="000000"/>
                </a:solidFill>
                <a:latin typeface="Arial"/>
                <a:ea typeface="DejaVu Sans"/>
              </a:rPr>
              <a:t> </a:t>
            </a:r>
            <a:r>
              <a:rPr lang="en-US" sz="2000" b="0" strike="noStrike" spc="-1" dirty="0">
                <a:solidFill>
                  <a:srgbClr val="000000"/>
                </a:solidFill>
                <a:latin typeface="Arial"/>
                <a:ea typeface="DejaVu Sans"/>
              </a:rPr>
              <a:t>+</a:t>
            </a:r>
            <a:r>
              <a:rPr lang="en-US" sz="2000" b="1" strike="noStrike" spc="-1" dirty="0">
                <a:solidFill>
                  <a:srgbClr val="000000"/>
                </a:solidFill>
                <a:latin typeface="Arial"/>
                <a:ea typeface="DejaVu Sans"/>
              </a:rPr>
              <a:t>  </a:t>
            </a:r>
            <a:r>
              <a:rPr lang="en-US" sz="2000" b="1" strike="noStrike" spc="-1" dirty="0">
                <a:solidFill>
                  <a:srgbClr val="000000"/>
                </a:solidFill>
                <a:latin typeface="Arial"/>
                <a:ea typeface="Arial"/>
              </a:rPr>
              <a:t>AXA </a:t>
            </a:r>
            <a:r>
              <a:rPr lang="en-US" sz="2000" b="0" strike="noStrike" spc="-1" dirty="0">
                <a:solidFill>
                  <a:srgbClr val="000000"/>
                </a:solidFill>
                <a:latin typeface="Arial"/>
                <a:ea typeface="Arial"/>
              </a:rPr>
              <a:t>Research Fund + </a:t>
            </a:r>
            <a:r>
              <a:rPr lang="en-US" sz="2000" b="1" strike="noStrike" spc="-1" dirty="0">
                <a:solidFill>
                  <a:srgbClr val="000000"/>
                </a:solidFill>
                <a:latin typeface="Arial"/>
                <a:ea typeface="Arial"/>
              </a:rPr>
              <a:t>Chinese government </a:t>
            </a:r>
            <a:r>
              <a:rPr lang="en-US" sz="2000" b="0" strike="noStrike" spc="-1" dirty="0">
                <a:solidFill>
                  <a:srgbClr val="000000"/>
                </a:solidFill>
                <a:latin typeface="Arial"/>
                <a:ea typeface="Arial"/>
              </a:rPr>
              <a:t>+</a:t>
            </a:r>
            <a:r>
              <a:rPr lang="en-US" sz="2000" b="1" strike="noStrike" spc="-1" dirty="0">
                <a:solidFill>
                  <a:srgbClr val="000000"/>
                </a:solidFill>
                <a:latin typeface="Arial"/>
                <a:ea typeface="Arial"/>
              </a:rPr>
              <a:t> Ligue </a:t>
            </a:r>
            <a:r>
              <a:rPr lang="en-US" sz="2000" b="1" strike="noStrike" spc="-1" dirty="0" err="1">
                <a:solidFill>
                  <a:srgbClr val="000000"/>
                </a:solidFill>
                <a:latin typeface="Arial"/>
                <a:ea typeface="Arial"/>
              </a:rPr>
              <a:t>contre</a:t>
            </a:r>
            <a:r>
              <a:rPr lang="en-US" sz="2000" b="1" strike="noStrike" spc="-1" dirty="0">
                <a:solidFill>
                  <a:srgbClr val="000000"/>
                </a:solidFill>
                <a:latin typeface="Arial"/>
                <a:ea typeface="Arial"/>
              </a:rPr>
              <a:t> le cancer </a:t>
            </a:r>
            <a:r>
              <a:rPr lang="en-US" sz="2000" b="0" strike="noStrike" spc="-1" dirty="0">
                <a:solidFill>
                  <a:srgbClr val="000000"/>
                </a:solidFill>
                <a:latin typeface="Arial"/>
                <a:ea typeface="Arial"/>
              </a:rPr>
              <a:t>+</a:t>
            </a:r>
            <a:r>
              <a:rPr lang="en-US" sz="2000" b="1" strike="noStrike" spc="-1" dirty="0">
                <a:solidFill>
                  <a:srgbClr val="000000"/>
                </a:solidFill>
                <a:latin typeface="Arial"/>
                <a:ea typeface="Arial"/>
              </a:rPr>
              <a:t> …</a:t>
            </a:r>
            <a:endParaRPr lang="fr-CH" sz="2000" b="0" strike="noStrike" spc="-1" dirty="0">
              <a:latin typeface="Arial"/>
            </a:endParaRPr>
          </a:p>
        </p:txBody>
      </p:sp>
      <p:pic>
        <p:nvPicPr>
          <p:cNvPr id="324" name="Google Shape;482;g10490818648_0_277"/>
          <p:cNvPicPr/>
          <p:nvPr/>
        </p:nvPicPr>
        <p:blipFill>
          <a:blip r:embed="rId6"/>
          <a:stretch/>
        </p:blipFill>
        <p:spPr>
          <a:xfrm>
            <a:off x="238680" y="231120"/>
            <a:ext cx="743760" cy="258120"/>
          </a:xfrm>
          <a:prstGeom prst="rect">
            <a:avLst/>
          </a:prstGeom>
          <a:ln w="0">
            <a:noFill/>
          </a:ln>
        </p:spPr>
      </p:pic>
      <p:pic>
        <p:nvPicPr>
          <p:cNvPr id="325" name="Google Shape;484;g10490818648_0_277"/>
          <p:cNvPicPr/>
          <p:nvPr/>
        </p:nvPicPr>
        <p:blipFill>
          <a:blip r:embed="rId7"/>
          <a:srcRect l="13850" r="13850"/>
          <a:stretch/>
        </p:blipFill>
        <p:spPr>
          <a:xfrm rot="10800000">
            <a:off x="1360440" y="2895840"/>
            <a:ext cx="774000" cy="714600"/>
          </a:xfrm>
          <a:prstGeom prst="rect">
            <a:avLst/>
          </a:prstGeom>
          <a:ln w="0">
            <a:noFill/>
          </a:ln>
        </p:spPr>
      </p:pic>
      <p:pic>
        <p:nvPicPr>
          <p:cNvPr id="326" name="Google Shape;485;g10490818648_0_277"/>
          <p:cNvPicPr/>
          <p:nvPr/>
        </p:nvPicPr>
        <p:blipFill>
          <a:blip r:embed="rId8"/>
          <a:stretch/>
        </p:blipFill>
        <p:spPr>
          <a:xfrm rot="10800000">
            <a:off x="1295280" y="1332360"/>
            <a:ext cx="903600" cy="722520"/>
          </a:xfrm>
          <a:prstGeom prst="rect">
            <a:avLst/>
          </a:prstGeom>
          <a:ln w="0">
            <a:noFill/>
          </a:ln>
        </p:spPr>
      </p:pic>
      <p:pic>
        <p:nvPicPr>
          <p:cNvPr id="327" name="Google Shape;486;g10490818648_0_277"/>
          <p:cNvPicPr/>
          <p:nvPr/>
        </p:nvPicPr>
        <p:blipFill>
          <a:blip r:embed="rId9"/>
          <a:stretch/>
        </p:blipFill>
        <p:spPr>
          <a:xfrm>
            <a:off x="8681400" y="3641400"/>
            <a:ext cx="3510000" cy="1991160"/>
          </a:xfrm>
          <a:prstGeom prst="rect">
            <a:avLst/>
          </a:prstGeom>
          <a:ln w="0">
            <a:noFill/>
          </a:ln>
        </p:spPr>
      </p:pic>
      <p:sp>
        <p:nvSpPr>
          <p:cNvPr id="328"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C7181C7D-1068-44EF-9172-B42A621C295F}" type="slidenum">
              <a:rPr lang="en-US" sz="950" b="1" strike="noStrike" spc="-1">
                <a:solidFill>
                  <a:srgbClr val="413C3A"/>
                </a:solidFill>
                <a:latin typeface="Franklin Gothic Demi Cond"/>
                <a:ea typeface="Arial"/>
              </a:rPr>
              <a:t>10</a:t>
            </a:fld>
            <a:endParaRPr lang="fr-CH" sz="950" b="0" strike="noStrike" spc="-1">
              <a:latin typeface="Arial"/>
            </a:endParaRPr>
          </a:p>
        </p:txBody>
      </p:sp>
      <p:sp>
        <p:nvSpPr>
          <p:cNvPr id="12" name="CustomShape 4">
            <a:extLst>
              <a:ext uri="{FF2B5EF4-FFF2-40B4-BE49-F238E27FC236}">
                <a16:creationId xmlns:a16="http://schemas.microsoft.com/office/drawing/2014/main" id="{9CC6FF1D-514B-472A-936F-D5A8948457BB}"/>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E9F535E0-C7A6-E1DF-B749-6B7BB1BB1E70}"/>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extShape 1"/>
          <p:cNvSpPr/>
          <p:nvPr/>
        </p:nvSpPr>
        <p:spPr>
          <a:xfrm>
            <a:off x="1206360" y="144000"/>
            <a:ext cx="6444000" cy="142920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rmAutofit/>
          </a:bodyPr>
          <a:lstStyle/>
          <a:p>
            <a:pPr>
              <a:lnSpc>
                <a:spcPct val="100000"/>
              </a:lnSpc>
            </a:pPr>
            <a:r>
              <a:rPr lang="en-US" sz="4270" b="1" strike="noStrike" spc="-94">
                <a:solidFill>
                  <a:srgbClr val="413C3A"/>
                </a:solidFill>
                <a:latin typeface="Franklin Gothic Demi Cond"/>
                <a:ea typeface="Roboto Black"/>
              </a:rPr>
              <a:t>Open Research Data</a:t>
            </a:r>
            <a:endParaRPr lang="fr-CH" sz="4270" b="0" strike="noStrike" spc="-1">
              <a:latin typeface="Arial"/>
            </a:endParaRPr>
          </a:p>
        </p:txBody>
      </p:sp>
      <p:grpSp>
        <p:nvGrpSpPr>
          <p:cNvPr id="291" name="Group 2"/>
          <p:cNvGrpSpPr/>
          <p:nvPr/>
        </p:nvGrpSpPr>
        <p:grpSpPr>
          <a:xfrm>
            <a:off x="918720" y="1214280"/>
            <a:ext cx="2299320" cy="5266800"/>
            <a:chOff x="918720" y="1214280"/>
            <a:chExt cx="2299320" cy="5266800"/>
          </a:xfrm>
        </p:grpSpPr>
        <p:sp>
          <p:nvSpPr>
            <p:cNvPr id="292" name="CustomShape 3"/>
            <p:cNvSpPr/>
            <p:nvPr/>
          </p:nvSpPr>
          <p:spPr>
            <a:xfrm>
              <a:off x="962640" y="1214280"/>
              <a:ext cx="2255400" cy="5266800"/>
            </a:xfrm>
            <a:prstGeom prst="rect">
              <a:avLst/>
            </a:prstGeom>
            <a:solidFill>
              <a:schemeClr val="bg1"/>
            </a:solidFill>
            <a:ln>
              <a:no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a:lstStyle/>
            <a:p>
              <a:endParaRPr lang="en-CH"/>
            </a:p>
          </p:txBody>
        </p:sp>
        <p:grpSp>
          <p:nvGrpSpPr>
            <p:cNvPr id="293" name="Group 4"/>
            <p:cNvGrpSpPr/>
            <p:nvPr/>
          </p:nvGrpSpPr>
          <p:grpSpPr>
            <a:xfrm>
              <a:off x="918720" y="1687320"/>
              <a:ext cx="2299320" cy="4490640"/>
              <a:chOff x="918720" y="1687320"/>
              <a:chExt cx="2299320" cy="4490640"/>
            </a:xfrm>
          </p:grpSpPr>
          <p:pic>
            <p:nvPicPr>
              <p:cNvPr id="294" name="Picture 5"/>
              <p:cNvPicPr/>
              <p:nvPr/>
            </p:nvPicPr>
            <p:blipFill>
              <a:blip r:embed="rId3"/>
              <a:srcRect r="68487" b="5774"/>
              <a:stretch/>
            </p:blipFill>
            <p:spPr>
              <a:xfrm>
                <a:off x="918720" y="1687320"/>
                <a:ext cx="1856880" cy="3647880"/>
              </a:xfrm>
              <a:prstGeom prst="rect">
                <a:avLst/>
              </a:prstGeom>
              <a:ln w="0">
                <a:noFill/>
              </a:ln>
            </p:spPr>
          </p:pic>
          <p:grpSp>
            <p:nvGrpSpPr>
              <p:cNvPr id="295" name="Group 5"/>
              <p:cNvGrpSpPr/>
              <p:nvPr/>
            </p:nvGrpSpPr>
            <p:grpSpPr>
              <a:xfrm>
                <a:off x="1170360" y="5303880"/>
                <a:ext cx="2047680" cy="874080"/>
                <a:chOff x="1170360" y="5303880"/>
                <a:chExt cx="2047680" cy="874080"/>
              </a:xfrm>
            </p:grpSpPr>
            <p:pic>
              <p:nvPicPr>
                <p:cNvPr id="296" name="Picture 10"/>
                <p:cNvPicPr/>
                <p:nvPr/>
              </p:nvPicPr>
              <p:blipFill>
                <a:blip r:embed="rId3"/>
                <a:srcRect l="24059" t="94254" r="62970"/>
                <a:stretch/>
              </p:blipFill>
              <p:spPr>
                <a:xfrm>
                  <a:off x="1170360" y="5303880"/>
                  <a:ext cx="1011600" cy="293400"/>
                </a:xfrm>
                <a:prstGeom prst="rect">
                  <a:avLst/>
                </a:prstGeom>
                <a:ln w="0">
                  <a:noFill/>
                </a:ln>
              </p:spPr>
            </p:pic>
            <p:pic>
              <p:nvPicPr>
                <p:cNvPr id="297" name="Picture 11"/>
                <p:cNvPicPr/>
                <p:nvPr/>
              </p:nvPicPr>
              <p:blipFill>
                <a:blip r:embed="rId3"/>
                <a:srcRect l="38329" t="94254" r="35965"/>
                <a:stretch/>
              </p:blipFill>
              <p:spPr>
                <a:xfrm>
                  <a:off x="1211760" y="5594400"/>
                  <a:ext cx="2006280" cy="293400"/>
                </a:xfrm>
                <a:prstGeom prst="rect">
                  <a:avLst/>
                </a:prstGeom>
                <a:ln w="0">
                  <a:noFill/>
                </a:ln>
              </p:spPr>
            </p:pic>
            <p:pic>
              <p:nvPicPr>
                <p:cNvPr id="298" name="Picture 13"/>
                <p:cNvPicPr/>
                <p:nvPr/>
              </p:nvPicPr>
              <p:blipFill>
                <a:blip r:embed="rId3"/>
                <a:srcRect l="65334" t="94254" r="22700"/>
                <a:stretch/>
              </p:blipFill>
              <p:spPr>
                <a:xfrm>
                  <a:off x="1170360" y="5884560"/>
                  <a:ext cx="933480" cy="293400"/>
                </a:xfrm>
                <a:prstGeom prst="rect">
                  <a:avLst/>
                </a:prstGeom>
                <a:ln w="0">
                  <a:noFill/>
                </a:ln>
              </p:spPr>
            </p:pic>
          </p:grpSp>
        </p:grpSp>
      </p:grpSp>
      <p:grpSp>
        <p:nvGrpSpPr>
          <p:cNvPr id="299" name="Group 6"/>
          <p:cNvGrpSpPr/>
          <p:nvPr/>
        </p:nvGrpSpPr>
        <p:grpSpPr>
          <a:xfrm>
            <a:off x="3344400" y="1214280"/>
            <a:ext cx="4331520" cy="2594520"/>
            <a:chOff x="3344400" y="1214280"/>
            <a:chExt cx="4331520" cy="2594520"/>
          </a:xfrm>
        </p:grpSpPr>
        <p:sp>
          <p:nvSpPr>
            <p:cNvPr id="300" name="CustomShape 7"/>
            <p:cNvSpPr/>
            <p:nvPr/>
          </p:nvSpPr>
          <p:spPr>
            <a:xfrm>
              <a:off x="3344400" y="1232280"/>
              <a:ext cx="4331520" cy="2576520"/>
            </a:xfrm>
            <a:prstGeom prst="rect">
              <a:avLst/>
            </a:prstGeom>
            <a:solidFill>
              <a:schemeClr val="bg1"/>
            </a:solidFill>
            <a:ln>
              <a:no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a:lstStyle/>
            <a:p>
              <a:endParaRPr lang="en-CH"/>
            </a:p>
          </p:txBody>
        </p:sp>
        <p:grpSp>
          <p:nvGrpSpPr>
            <p:cNvPr id="301" name="Group 8"/>
            <p:cNvGrpSpPr/>
            <p:nvPr/>
          </p:nvGrpSpPr>
          <p:grpSpPr>
            <a:xfrm>
              <a:off x="3370680" y="1556640"/>
              <a:ext cx="4220640" cy="2178000"/>
              <a:chOff x="3370680" y="1556640"/>
              <a:chExt cx="4220640" cy="2178000"/>
            </a:xfrm>
          </p:grpSpPr>
          <p:pic>
            <p:nvPicPr>
              <p:cNvPr id="302" name="Picture 12"/>
              <p:cNvPicPr/>
              <p:nvPr/>
            </p:nvPicPr>
            <p:blipFill>
              <a:blip r:embed="rId4"/>
              <a:srcRect r="15484"/>
              <a:stretch/>
            </p:blipFill>
            <p:spPr>
              <a:xfrm>
                <a:off x="3370680" y="1569600"/>
                <a:ext cx="4220640" cy="2043000"/>
              </a:xfrm>
              <a:prstGeom prst="rect">
                <a:avLst/>
              </a:prstGeom>
              <a:ln w="0">
                <a:noFill/>
              </a:ln>
            </p:spPr>
          </p:pic>
          <p:sp>
            <p:nvSpPr>
              <p:cNvPr id="303" name="CustomShape 9"/>
              <p:cNvSpPr/>
              <p:nvPr/>
            </p:nvSpPr>
            <p:spPr>
              <a:xfrm>
                <a:off x="3623400" y="1556640"/>
                <a:ext cx="993600" cy="2178000"/>
              </a:xfrm>
              <a:prstGeom prst="ellipse">
                <a:avLst/>
              </a:prstGeom>
              <a:noFill/>
              <a:ln>
                <a:solidFill>
                  <a:srgbClr val="ADB9CA"/>
                </a:solidFill>
              </a:ln>
            </p:spPr>
            <p:style>
              <a:lnRef idx="2">
                <a:schemeClr val="accent1">
                  <a:shade val="50000"/>
                </a:schemeClr>
              </a:lnRef>
              <a:fillRef idx="1">
                <a:schemeClr val="accent1"/>
              </a:fillRef>
              <a:effectRef idx="0">
                <a:schemeClr val="accent1"/>
              </a:effectRef>
              <a:fontRef idx="minor"/>
            </p:style>
            <p:txBody>
              <a:bodyPr/>
              <a:lstStyle/>
              <a:p>
                <a:endParaRPr lang="en-CH"/>
              </a:p>
            </p:txBody>
          </p:sp>
        </p:grpSp>
        <p:sp>
          <p:nvSpPr>
            <p:cNvPr id="304" name="CustomShape 10"/>
            <p:cNvSpPr/>
            <p:nvPr/>
          </p:nvSpPr>
          <p:spPr>
            <a:xfrm>
              <a:off x="3392640" y="1214280"/>
              <a:ext cx="3504960" cy="313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tabLst>
                  <a:tab pos="0" algn="l"/>
                </a:tabLst>
              </a:pPr>
              <a:r>
                <a:rPr lang="en-US" sz="1470" b="0" strike="noStrike" spc="-1">
                  <a:solidFill>
                    <a:srgbClr val="413C3A"/>
                  </a:solidFill>
                  <a:latin typeface="Arial"/>
                  <a:ea typeface="DejaVu Sans"/>
                </a:rPr>
                <a:t>Main reasons for DMPs sent for revision</a:t>
              </a:r>
              <a:endParaRPr lang="fr-CH" sz="1470" b="0" strike="noStrike" spc="-1">
                <a:latin typeface="Arial"/>
              </a:endParaRPr>
            </a:p>
          </p:txBody>
        </p:sp>
      </p:grpSp>
      <p:grpSp>
        <p:nvGrpSpPr>
          <p:cNvPr id="305" name="Group 11"/>
          <p:cNvGrpSpPr/>
          <p:nvPr/>
        </p:nvGrpSpPr>
        <p:grpSpPr>
          <a:xfrm>
            <a:off x="3344400" y="3880440"/>
            <a:ext cx="4331520" cy="2600640"/>
            <a:chOff x="3344400" y="3880440"/>
            <a:chExt cx="4331520" cy="2600640"/>
          </a:xfrm>
        </p:grpSpPr>
        <p:sp>
          <p:nvSpPr>
            <p:cNvPr id="306" name="CustomShape 12"/>
            <p:cNvSpPr/>
            <p:nvPr/>
          </p:nvSpPr>
          <p:spPr>
            <a:xfrm>
              <a:off x="3344400" y="3904560"/>
              <a:ext cx="4331520" cy="2576520"/>
            </a:xfrm>
            <a:prstGeom prst="rect">
              <a:avLst/>
            </a:prstGeom>
            <a:solidFill>
              <a:schemeClr val="bg1"/>
            </a:solidFill>
            <a:ln>
              <a:no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a:lstStyle/>
            <a:p>
              <a:endParaRPr lang="en-CH"/>
            </a:p>
          </p:txBody>
        </p:sp>
        <p:grpSp>
          <p:nvGrpSpPr>
            <p:cNvPr id="307" name="Group 13"/>
            <p:cNvGrpSpPr/>
            <p:nvPr/>
          </p:nvGrpSpPr>
          <p:grpSpPr>
            <a:xfrm>
              <a:off x="3358800" y="4188960"/>
              <a:ext cx="3933720" cy="2152440"/>
              <a:chOff x="3358800" y="4188960"/>
              <a:chExt cx="3933720" cy="2152440"/>
            </a:xfrm>
          </p:grpSpPr>
          <p:pic>
            <p:nvPicPr>
              <p:cNvPr id="308" name="Picture 7"/>
              <p:cNvPicPr/>
              <p:nvPr/>
            </p:nvPicPr>
            <p:blipFill>
              <a:blip r:embed="rId5"/>
              <a:stretch/>
            </p:blipFill>
            <p:spPr>
              <a:xfrm>
                <a:off x="3358800" y="4188960"/>
                <a:ext cx="3933720" cy="2052000"/>
              </a:xfrm>
              <a:prstGeom prst="rect">
                <a:avLst/>
              </a:prstGeom>
              <a:ln w="0">
                <a:noFill/>
              </a:ln>
            </p:spPr>
          </p:pic>
          <p:sp>
            <p:nvSpPr>
              <p:cNvPr id="309" name="CustomShape 14"/>
              <p:cNvSpPr/>
              <p:nvPr/>
            </p:nvSpPr>
            <p:spPr>
              <a:xfrm>
                <a:off x="3649680" y="4333320"/>
                <a:ext cx="1347480" cy="2008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p:style>
            <p:txBody>
              <a:bodyPr/>
              <a:lstStyle/>
              <a:p>
                <a:endParaRPr lang="en-CH"/>
              </a:p>
            </p:txBody>
          </p:sp>
        </p:grpSp>
        <p:sp>
          <p:nvSpPr>
            <p:cNvPr id="310" name="CustomShape 15"/>
            <p:cNvSpPr/>
            <p:nvPr/>
          </p:nvSpPr>
          <p:spPr>
            <a:xfrm>
              <a:off x="3373920" y="3880440"/>
              <a:ext cx="3988080" cy="313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tabLst>
                  <a:tab pos="0" algn="l"/>
                </a:tabLst>
              </a:pPr>
              <a:r>
                <a:rPr lang="en-US" sz="1470" b="0" strike="noStrike" spc="-1">
                  <a:solidFill>
                    <a:srgbClr val="413C3A"/>
                  </a:solidFill>
                  <a:latin typeface="Arial"/>
                  <a:ea typeface="DejaVu Sans"/>
                </a:rPr>
                <a:t>Main reasons for DMP conditional acceptance</a:t>
              </a:r>
              <a:endParaRPr lang="fr-CH" sz="1470" b="0" strike="noStrike" spc="-1">
                <a:latin typeface="Arial"/>
              </a:endParaRPr>
            </a:p>
          </p:txBody>
        </p:sp>
      </p:grpSp>
      <p:sp>
        <p:nvSpPr>
          <p:cNvPr id="311" name="CustomShape 16"/>
          <p:cNvSpPr/>
          <p:nvPr/>
        </p:nvSpPr>
        <p:spPr>
          <a:xfrm>
            <a:off x="7815960" y="1214280"/>
            <a:ext cx="4331520" cy="409197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400" b="1" strike="noStrike" spc="-1" dirty="0">
                <a:solidFill>
                  <a:srgbClr val="413C3A"/>
                </a:solidFill>
                <a:latin typeface="Arial"/>
                <a:ea typeface="DejaVu Sans"/>
              </a:rPr>
              <a:t>SNSF report 2017-2018</a:t>
            </a:r>
            <a:br>
              <a:rPr dirty="0">
                <a:highlight>
                  <a:srgbClr val="FFFF00"/>
                </a:highlight>
              </a:rPr>
            </a:br>
            <a:endParaRPr lang="en-US" dirty="0">
              <a:highlight>
                <a:srgbClr val="FFFF00"/>
              </a:highlight>
            </a:endParaRPr>
          </a:p>
          <a:p>
            <a:pPr>
              <a:lnSpc>
                <a:spcPct val="100000"/>
              </a:lnSpc>
              <a:tabLst>
                <a:tab pos="0" algn="l"/>
              </a:tabLst>
            </a:pPr>
            <a:endParaRPr lang="en-US" sz="2400" b="0" strike="noStrike" spc="-1" dirty="0">
              <a:highlight>
                <a:srgbClr val="FFFF00"/>
              </a:highlight>
              <a:latin typeface="Arial"/>
            </a:endParaRPr>
          </a:p>
          <a:p>
            <a:pPr>
              <a:lnSpc>
                <a:spcPct val="100000"/>
              </a:lnSpc>
              <a:tabLst>
                <a:tab pos="0" algn="l"/>
              </a:tabLst>
            </a:pPr>
            <a:endParaRPr lang="fr-CH" sz="2400" b="0" strike="noStrike" spc="-1" dirty="0">
              <a:highlight>
                <a:srgbClr val="FFFF00"/>
              </a:highlight>
              <a:latin typeface="Arial"/>
            </a:endParaRPr>
          </a:p>
          <a:p>
            <a:pPr marL="228600" indent="-228240">
              <a:lnSpc>
                <a:spcPct val="100000"/>
              </a:lnSpc>
              <a:spcAft>
                <a:spcPts val="799"/>
              </a:spcAft>
              <a:buClr>
                <a:srgbClr val="FF0000"/>
              </a:buClr>
              <a:buFont typeface="Wingdings" charset="2"/>
              <a:buChar char=""/>
              <a:tabLst>
                <a:tab pos="0" algn="l"/>
              </a:tabLst>
            </a:pPr>
            <a:r>
              <a:rPr lang="en-US" b="1" strike="noStrike" spc="-1" dirty="0">
                <a:solidFill>
                  <a:srgbClr val="413C3A"/>
                </a:solidFill>
                <a:latin typeface="Arial"/>
                <a:ea typeface="DejaVu Sans"/>
              </a:rPr>
              <a:t>16% </a:t>
            </a:r>
            <a:r>
              <a:rPr lang="en-US" b="0" strike="noStrike" spc="-1" dirty="0">
                <a:solidFill>
                  <a:srgbClr val="413C3A"/>
                </a:solidFill>
                <a:latin typeface="Arial"/>
                <a:ea typeface="DejaVu Sans"/>
              </a:rPr>
              <a:t>applicants requested ORD funds</a:t>
            </a:r>
            <a:endParaRPr lang="fr-CH" b="0" strike="noStrike" spc="-1" dirty="0">
              <a:latin typeface="Arial"/>
            </a:endParaRPr>
          </a:p>
          <a:p>
            <a:pPr marL="228600" indent="-228240">
              <a:lnSpc>
                <a:spcPct val="100000"/>
              </a:lnSpc>
              <a:spcAft>
                <a:spcPts val="799"/>
              </a:spcAft>
              <a:buClr>
                <a:srgbClr val="FF0000"/>
              </a:buClr>
              <a:buFont typeface="Wingdings" charset="2"/>
              <a:buChar char=""/>
              <a:tabLst>
                <a:tab pos="0" algn="l"/>
              </a:tabLst>
            </a:pPr>
            <a:r>
              <a:rPr lang="en-US" b="1" strike="noStrike" spc="-1" dirty="0">
                <a:solidFill>
                  <a:srgbClr val="413C3A"/>
                </a:solidFill>
                <a:latin typeface="Arial"/>
                <a:ea typeface="DejaVu Sans"/>
              </a:rPr>
              <a:t>0.2% </a:t>
            </a:r>
            <a:r>
              <a:rPr lang="en-US" b="0" strike="noStrike" spc="-1" dirty="0">
                <a:solidFill>
                  <a:srgbClr val="413C3A"/>
                </a:solidFill>
                <a:latin typeface="Arial"/>
                <a:ea typeface="DejaVu Sans"/>
              </a:rPr>
              <a:t>annual costs budgeted for ORD</a:t>
            </a:r>
            <a:endParaRPr lang="fr-CH" b="0" strike="noStrike" spc="-1" dirty="0">
              <a:latin typeface="Arial"/>
            </a:endParaRPr>
          </a:p>
          <a:p>
            <a:pPr marL="228600" indent="-228240">
              <a:lnSpc>
                <a:spcPct val="100000"/>
              </a:lnSpc>
              <a:spcAft>
                <a:spcPts val="799"/>
              </a:spcAft>
              <a:buClr>
                <a:srgbClr val="FF0000"/>
              </a:buClr>
              <a:buFont typeface="Wingdings" charset="2"/>
              <a:buChar char=""/>
              <a:tabLst>
                <a:tab pos="0" algn="l"/>
              </a:tabLst>
            </a:pPr>
            <a:r>
              <a:rPr lang="en-US" b="1" strike="noStrike" spc="-1" dirty="0">
                <a:solidFill>
                  <a:srgbClr val="413C3A"/>
                </a:solidFill>
                <a:latin typeface="Arial"/>
                <a:ea typeface="DejaVu Sans"/>
              </a:rPr>
              <a:t>21%</a:t>
            </a:r>
            <a:r>
              <a:rPr lang="en-US" b="0" strike="noStrike" spc="-1" dirty="0">
                <a:solidFill>
                  <a:srgbClr val="413C3A"/>
                </a:solidFill>
                <a:latin typeface="Arial"/>
                <a:ea typeface="DejaVu Sans"/>
              </a:rPr>
              <a:t> applications budgeted &gt; 10k CHF</a:t>
            </a:r>
            <a:endParaRPr lang="fr-CH" b="0" strike="noStrike" spc="-1" dirty="0">
              <a:latin typeface="Arial"/>
            </a:endParaRPr>
          </a:p>
          <a:p>
            <a:pPr marL="228600" indent="-228240">
              <a:lnSpc>
                <a:spcPct val="100000"/>
              </a:lnSpc>
              <a:spcAft>
                <a:spcPts val="799"/>
              </a:spcAft>
              <a:buClr>
                <a:srgbClr val="FF0000"/>
              </a:buClr>
              <a:buFont typeface="Wingdings" charset="2"/>
              <a:buChar char=""/>
              <a:tabLst>
                <a:tab pos="0" algn="l"/>
              </a:tabLst>
            </a:pPr>
            <a:r>
              <a:rPr lang="en-US" sz="3200" b="1" strike="noStrike" spc="-1" dirty="0">
                <a:solidFill>
                  <a:srgbClr val="FF0000"/>
                </a:solidFill>
                <a:latin typeface="Arial"/>
                <a:ea typeface="DejaVu Sans"/>
              </a:rPr>
              <a:t>45% did not mention </a:t>
            </a:r>
            <a:br>
              <a:rPr sz="2000" dirty="0"/>
            </a:br>
            <a:r>
              <a:rPr lang="en-US" sz="3200" b="1" strike="noStrike" spc="-1" dirty="0">
                <a:solidFill>
                  <a:srgbClr val="FF0000"/>
                </a:solidFill>
                <a:latin typeface="Arial"/>
                <a:ea typeface="DejaVu Sans"/>
              </a:rPr>
              <a:t>a data repository</a:t>
            </a:r>
            <a:endParaRPr lang="fr-CH" sz="3200" b="0" strike="noStrike" spc="-1" dirty="0">
              <a:latin typeface="Arial"/>
            </a:endParaRPr>
          </a:p>
        </p:txBody>
      </p:sp>
      <p:sp>
        <p:nvSpPr>
          <p:cNvPr id="312" name="CustomShape 17"/>
          <p:cNvSpPr/>
          <p:nvPr/>
        </p:nvSpPr>
        <p:spPr>
          <a:xfrm>
            <a:off x="10392120" y="6220440"/>
            <a:ext cx="167400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tabLst>
                <a:tab pos="0" algn="l"/>
              </a:tabLst>
            </a:pPr>
            <a:r>
              <a:rPr lang="en-US" sz="1050" b="0" u="sng" strike="noStrike" spc="-1" dirty="0">
                <a:solidFill>
                  <a:srgbClr val="413C3A"/>
                </a:solidFill>
                <a:uFillTx/>
                <a:latin typeface="Arial"/>
                <a:ea typeface="DejaVu Sans"/>
                <a:hlinkClick r:id="rId6"/>
              </a:rPr>
              <a:t>10.5281/zenodo.3618209</a:t>
            </a:r>
            <a:endParaRPr lang="fr-CH" sz="1050" b="0" strike="noStrike" spc="-1" dirty="0">
              <a:latin typeface="Arial"/>
            </a:endParaRPr>
          </a:p>
        </p:txBody>
      </p:sp>
      <p:sp>
        <p:nvSpPr>
          <p:cNvPr id="313" name="CustomShape 18"/>
          <p:cNvSpPr/>
          <p:nvPr/>
        </p:nvSpPr>
        <p:spPr>
          <a:xfrm flipV="1">
            <a:off x="2104920" y="2589840"/>
            <a:ext cx="1264680" cy="323280"/>
          </a:xfrm>
          <a:prstGeom prst="curvedConnector3">
            <a:avLst>
              <a:gd name="adj1" fmla="val 50000"/>
            </a:avLst>
          </a:prstGeom>
          <a:noFill/>
          <a:ln w="12700">
            <a:solidFill>
              <a:srgbClr val="ADB9CA"/>
            </a:solidFill>
            <a:tailEnd type="triangle" w="med" len="med"/>
          </a:ln>
        </p:spPr>
        <p:style>
          <a:lnRef idx="1">
            <a:schemeClr val="accent1"/>
          </a:lnRef>
          <a:fillRef idx="0">
            <a:schemeClr val="accent1"/>
          </a:fillRef>
          <a:effectRef idx="0">
            <a:schemeClr val="accent1"/>
          </a:effectRef>
          <a:fontRef idx="minor"/>
        </p:style>
        <p:txBody>
          <a:bodyPr/>
          <a:lstStyle/>
          <a:p>
            <a:endParaRPr lang="en-CH"/>
          </a:p>
        </p:txBody>
      </p:sp>
      <p:sp>
        <p:nvSpPr>
          <p:cNvPr id="314" name="CustomShape 19"/>
          <p:cNvSpPr/>
          <p:nvPr/>
        </p:nvSpPr>
        <p:spPr>
          <a:xfrm>
            <a:off x="2497680" y="4846320"/>
            <a:ext cx="860040" cy="368280"/>
          </a:xfrm>
          <a:prstGeom prst="curvedConnector3">
            <a:avLst>
              <a:gd name="adj1" fmla="val 50000"/>
            </a:avLst>
          </a:prstGeom>
          <a:noFill/>
          <a:ln w="12700">
            <a:solidFill>
              <a:srgbClr val="FF0000"/>
            </a:solidFill>
            <a:tailEnd type="triangle" w="med" len="med"/>
          </a:ln>
        </p:spPr>
        <p:style>
          <a:lnRef idx="1">
            <a:schemeClr val="accent1"/>
          </a:lnRef>
          <a:fillRef idx="0">
            <a:schemeClr val="accent1"/>
          </a:fillRef>
          <a:effectRef idx="0">
            <a:schemeClr val="accent1"/>
          </a:effectRef>
          <a:fontRef idx="minor"/>
        </p:style>
        <p:txBody>
          <a:bodyPr/>
          <a:lstStyle/>
          <a:p>
            <a:endParaRPr lang="en-CH"/>
          </a:p>
        </p:txBody>
      </p:sp>
      <p:sp>
        <p:nvSpPr>
          <p:cNvPr id="315" name="CustomShape 20"/>
          <p:cNvSpPr/>
          <p:nvPr/>
        </p:nvSpPr>
        <p:spPr>
          <a:xfrm>
            <a:off x="1040760" y="1220760"/>
            <a:ext cx="1875960" cy="313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tabLst>
                <a:tab pos="0" algn="l"/>
              </a:tabLst>
            </a:pPr>
            <a:r>
              <a:rPr lang="en-US" sz="1470" b="0" strike="noStrike" spc="-1">
                <a:solidFill>
                  <a:srgbClr val="413C3A"/>
                </a:solidFill>
                <a:latin typeface="Arial"/>
                <a:ea typeface="DejaVu Sans"/>
              </a:rPr>
              <a:t>Assessment of DMP</a:t>
            </a:r>
            <a:endParaRPr lang="fr-CH" sz="1470" b="0" strike="noStrike" spc="-1">
              <a:latin typeface="Arial"/>
            </a:endParaRPr>
          </a:p>
        </p:txBody>
      </p:sp>
      <p:sp>
        <p:nvSpPr>
          <p:cNvPr id="316" name="TextShape 21"/>
          <p:cNvSpPr/>
          <p:nvPr/>
        </p:nvSpPr>
        <p:spPr>
          <a:xfrm>
            <a:off x="11508480" y="260280"/>
            <a:ext cx="682560" cy="21708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tabLst>
                <a:tab pos="0" algn="l"/>
              </a:tabLst>
            </a:pPr>
            <a:fld id="{0F32903C-AF8E-451B-81FB-287CDEEB15CF}" type="slidenum">
              <a:rPr lang="en-US" sz="939" b="1" strike="noStrike" spc="-1">
                <a:solidFill>
                  <a:srgbClr val="413C3A"/>
                </a:solidFill>
                <a:latin typeface="Franklin Gothic Demi Cond"/>
                <a:ea typeface="DejaVu Sans"/>
              </a:rPr>
              <a:t>11</a:t>
            </a:fld>
            <a:endParaRPr lang="fr-CH" sz="939" b="0" strike="noStrike" spc="-1">
              <a:latin typeface="Arial"/>
            </a:endParaRPr>
          </a:p>
        </p:txBody>
      </p:sp>
      <p:pic>
        <p:nvPicPr>
          <p:cNvPr id="317" name="Image 14"/>
          <p:cNvPicPr/>
          <p:nvPr/>
        </p:nvPicPr>
        <p:blipFill>
          <a:blip r:embed="rId7"/>
          <a:stretch/>
        </p:blipFill>
        <p:spPr>
          <a:xfrm>
            <a:off x="10860480" y="6545880"/>
            <a:ext cx="1195920" cy="253440"/>
          </a:xfrm>
          <a:prstGeom prst="rect">
            <a:avLst/>
          </a:prstGeom>
          <a:ln w="0">
            <a:noFill/>
          </a:ln>
        </p:spPr>
      </p:pic>
      <p:pic>
        <p:nvPicPr>
          <p:cNvPr id="318" name="Picture 40"/>
          <p:cNvPicPr/>
          <p:nvPr/>
        </p:nvPicPr>
        <p:blipFill>
          <a:blip r:embed="rId8"/>
          <a:stretch/>
        </p:blipFill>
        <p:spPr>
          <a:xfrm>
            <a:off x="238680" y="231120"/>
            <a:ext cx="743400" cy="257760"/>
          </a:xfrm>
          <a:prstGeom prst="rect">
            <a:avLst/>
          </a:prstGeom>
          <a:ln w="0">
            <a:noFill/>
          </a:ln>
        </p:spPr>
      </p:pic>
      <p:sp>
        <p:nvSpPr>
          <p:cNvPr id="33" name="CustomShape 4">
            <a:extLst>
              <a:ext uri="{FF2B5EF4-FFF2-40B4-BE49-F238E27FC236}">
                <a16:creationId xmlns:a16="http://schemas.microsoft.com/office/drawing/2014/main" id="{42C58C76-97C8-41DD-ADC6-696FDE05E03D}"/>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F231D000-67C1-6869-D32E-2A6D5F90238D}"/>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p:cNvSpPr>
          <p:nvPr>
            <p:ph type="title"/>
          </p:nvPr>
        </p:nvSpPr>
        <p:spPr>
          <a:xfrm>
            <a:off x="1206360" y="174600"/>
            <a:ext cx="9453600" cy="854640"/>
          </a:xfrm>
          <a:prstGeom prst="rect">
            <a:avLst/>
          </a:prstGeom>
          <a:noFill/>
          <a:ln w="0">
            <a:noFill/>
          </a:ln>
        </p:spPr>
        <p:txBody>
          <a:bodyPr lIns="180000" tIns="0" rIns="72000" bIns="46800" anchor="t">
            <a:normAutofit/>
          </a:bodyPr>
          <a:lstStyle/>
          <a:p>
            <a:pPr>
              <a:lnSpc>
                <a:spcPct val="90000"/>
              </a:lnSpc>
              <a:tabLst>
                <a:tab pos="0" algn="l"/>
              </a:tabLst>
            </a:pPr>
            <a:r>
              <a:rPr lang="en-US" sz="3800" b="1" strike="noStrike" spc="-94" dirty="0">
                <a:solidFill>
                  <a:srgbClr val="413C3A"/>
                </a:solidFill>
                <a:latin typeface="Franklin Gothic Demi Cond"/>
                <a:ea typeface="Roboto Black"/>
              </a:rPr>
              <a:t>Publishers’ requirement</a:t>
            </a:r>
            <a:endParaRPr lang="fr-CH" sz="3800" b="0" strike="noStrike" spc="-1" dirty="0">
              <a:latin typeface="Arial"/>
            </a:endParaRPr>
          </a:p>
        </p:txBody>
      </p:sp>
      <p:sp>
        <p:nvSpPr>
          <p:cNvPr id="347" name="PlaceHolder 2"/>
          <p:cNvSpPr>
            <a:spLocks noGrp="1"/>
          </p:cNvSpPr>
          <p:nvPr>
            <p:ph type="sldNum"/>
          </p:nvPr>
        </p:nvSpPr>
        <p:spPr>
          <a:xfrm>
            <a:off x="11508480" y="260280"/>
            <a:ext cx="682920" cy="217440"/>
          </a:xfrm>
          <a:prstGeom prst="rect">
            <a:avLst/>
          </a:prstGeom>
          <a:noFill/>
          <a:ln w="0">
            <a:noFill/>
          </a:ln>
        </p:spPr>
        <p:txBody>
          <a:bodyPr lIns="90000" tIns="0" rIns="90000" bIns="0" anchor="t">
            <a:noAutofit/>
          </a:bodyPr>
          <a:lstStyle/>
          <a:p>
            <a:pPr algn="ctr">
              <a:lnSpc>
                <a:spcPct val="100000"/>
              </a:lnSpc>
              <a:tabLst>
                <a:tab pos="0" algn="l"/>
              </a:tabLst>
            </a:pPr>
            <a:fld id="{892A39F9-0BAB-419A-AA4C-39D08A330A85}" type="slidenum">
              <a:rPr lang="en-US" sz="939" b="1" strike="noStrike" spc="-1">
                <a:solidFill>
                  <a:srgbClr val="413C3A"/>
                </a:solidFill>
                <a:latin typeface="Libre Franklin"/>
                <a:ea typeface="Libre Franklin"/>
              </a:rPr>
              <a:t>12</a:t>
            </a:fld>
            <a:endParaRPr lang="fr-CH" sz="939" b="0" strike="noStrike" spc="-1">
              <a:latin typeface="Times New Roman"/>
            </a:endParaRPr>
          </a:p>
        </p:txBody>
      </p:sp>
      <p:pic>
        <p:nvPicPr>
          <p:cNvPr id="348" name="Google Shape;526;g10490818648_0_328"/>
          <p:cNvPicPr/>
          <p:nvPr/>
        </p:nvPicPr>
        <p:blipFill>
          <a:blip r:embed="rId3"/>
          <a:stretch/>
        </p:blipFill>
        <p:spPr>
          <a:xfrm>
            <a:off x="10860480" y="6545880"/>
            <a:ext cx="1196280" cy="253800"/>
          </a:xfrm>
          <a:prstGeom prst="rect">
            <a:avLst/>
          </a:prstGeom>
          <a:ln w="0">
            <a:noFill/>
          </a:ln>
        </p:spPr>
      </p:pic>
      <p:sp>
        <p:nvSpPr>
          <p:cNvPr id="349" name="Google Shape;527;g10490818648_0_328"/>
          <p:cNvSpPr/>
          <p:nvPr/>
        </p:nvSpPr>
        <p:spPr>
          <a:xfrm>
            <a:off x="1206360" y="1260000"/>
            <a:ext cx="10982160" cy="2879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tabLst>
                <a:tab pos="0" algn="l"/>
              </a:tabLst>
            </a:pPr>
            <a:r>
              <a:rPr lang="en-US" sz="2200" b="0" strike="noStrike" spc="-1" dirty="0">
                <a:solidFill>
                  <a:srgbClr val="413C3A"/>
                </a:solidFill>
                <a:latin typeface="Arial"/>
                <a:ea typeface="Arial"/>
              </a:rPr>
              <a:t>Many journals require authors to</a:t>
            </a:r>
            <a:r>
              <a:rPr lang="en-US" sz="2200" b="1" strike="noStrike" spc="-1" dirty="0">
                <a:solidFill>
                  <a:srgbClr val="413C3A"/>
                </a:solidFill>
                <a:latin typeface="Arial"/>
                <a:ea typeface="Arial"/>
              </a:rPr>
              <a:t> </a:t>
            </a:r>
            <a:br>
              <a:rPr dirty="0"/>
            </a:br>
            <a:r>
              <a:rPr lang="en-US" sz="2200" b="1" strike="noStrike" spc="-1" dirty="0">
                <a:solidFill>
                  <a:srgbClr val="FF0000"/>
                </a:solidFill>
                <a:latin typeface="Arial"/>
                <a:ea typeface="Arial"/>
              </a:rPr>
              <a:t>publish the data underlying the published results</a:t>
            </a:r>
            <a:endParaRPr lang="fr-CH" sz="2200" b="0" strike="noStrike" spc="-1" dirty="0">
              <a:latin typeface="Arial"/>
            </a:endParaRPr>
          </a:p>
          <a:p>
            <a:pPr>
              <a:lnSpc>
                <a:spcPct val="100000"/>
              </a:lnSpc>
              <a:tabLst>
                <a:tab pos="0" algn="l"/>
              </a:tabLst>
            </a:pPr>
            <a:endParaRPr lang="fr-CH" sz="2200" b="0" strike="noStrike" spc="-1" dirty="0">
              <a:latin typeface="Arial"/>
            </a:endParaRPr>
          </a:p>
          <a:p>
            <a:pPr>
              <a:lnSpc>
                <a:spcPct val="100000"/>
              </a:lnSpc>
              <a:tabLst>
                <a:tab pos="0" algn="l"/>
              </a:tabLst>
            </a:pPr>
            <a:endParaRPr lang="fr-CH" sz="2200" b="0" strike="noStrike" spc="-1" dirty="0">
              <a:latin typeface="Arial"/>
            </a:endParaRPr>
          </a:p>
          <a:p>
            <a:pPr marL="441000" indent="-311040">
              <a:lnSpc>
                <a:spcPct val="100000"/>
              </a:lnSpc>
              <a:spcBef>
                <a:spcPts val="1281"/>
              </a:spcBef>
              <a:buClr>
                <a:srgbClr val="E30613"/>
              </a:buClr>
              <a:buFont typeface="Noto Sans Symbols"/>
              <a:buChar char="▪"/>
              <a:tabLst>
                <a:tab pos="0" algn="l"/>
              </a:tabLst>
            </a:pPr>
            <a:r>
              <a:rPr lang="en-US" sz="2000" b="0" u="sng" strike="noStrike" spc="-1" dirty="0">
                <a:solidFill>
                  <a:srgbClr val="413C3A"/>
                </a:solidFill>
                <a:uFillTx/>
                <a:latin typeface="Arial"/>
                <a:ea typeface="Arial"/>
                <a:hlinkClick r:id="rId4"/>
              </a:rPr>
              <a:t>Examples</a:t>
            </a:r>
            <a:r>
              <a:rPr lang="en-US" sz="2000" b="0" strike="noStrike" spc="-1" dirty="0">
                <a:solidFill>
                  <a:srgbClr val="413C3A"/>
                </a:solidFill>
                <a:latin typeface="Arial"/>
                <a:ea typeface="Arial"/>
              </a:rPr>
              <a:t> of journals policies on data / code publication</a:t>
            </a:r>
            <a:endParaRPr lang="fr-CH" sz="2000" b="0" strike="noStrike" spc="-1" dirty="0">
              <a:latin typeface="Arial"/>
            </a:endParaRPr>
          </a:p>
          <a:p>
            <a:pPr marL="441000" indent="-311040">
              <a:lnSpc>
                <a:spcPct val="100000"/>
              </a:lnSpc>
              <a:spcBef>
                <a:spcPts val="1281"/>
              </a:spcBef>
              <a:buClr>
                <a:srgbClr val="E30613"/>
              </a:buClr>
              <a:buFont typeface="Noto Sans Symbols"/>
              <a:buChar char="▪"/>
              <a:tabLst>
                <a:tab pos="0" algn="l"/>
              </a:tabLst>
            </a:pPr>
            <a:r>
              <a:rPr lang="en-US" sz="2000" b="0" strike="noStrike" spc="-1" dirty="0">
                <a:solidFill>
                  <a:srgbClr val="413C3A"/>
                </a:solidFill>
                <a:latin typeface="Arial"/>
                <a:ea typeface="Arial"/>
              </a:rPr>
              <a:t>A list of </a:t>
            </a:r>
            <a:r>
              <a:rPr lang="en-US" sz="2000" b="0" u="sng" strike="noStrike" spc="-1" dirty="0">
                <a:solidFill>
                  <a:srgbClr val="413C3A"/>
                </a:solidFill>
                <a:uFillTx/>
                <a:latin typeface="Arial"/>
                <a:ea typeface="Arial"/>
                <a:hlinkClick r:id="rId5"/>
              </a:rPr>
              <a:t>journal open-data policies</a:t>
            </a:r>
            <a:r>
              <a:rPr lang="en-US" sz="2000" b="0" strike="noStrike" spc="-1" dirty="0">
                <a:solidFill>
                  <a:srgbClr val="413C3A"/>
                </a:solidFill>
                <a:latin typeface="Arial"/>
                <a:ea typeface="Arial"/>
              </a:rPr>
              <a:t> </a:t>
            </a:r>
            <a:endParaRPr lang="fr-CH" sz="2000" b="0" strike="noStrike" spc="-1" dirty="0">
              <a:latin typeface="Arial"/>
            </a:endParaRPr>
          </a:p>
          <a:p>
            <a:pPr marL="441000" indent="-311040">
              <a:lnSpc>
                <a:spcPct val="100000"/>
              </a:lnSpc>
              <a:spcBef>
                <a:spcPts val="1281"/>
              </a:spcBef>
              <a:buClr>
                <a:srgbClr val="E30613"/>
              </a:buClr>
              <a:buFont typeface="Noto Sans Symbols"/>
              <a:buChar char="▪"/>
              <a:tabLst>
                <a:tab pos="0" algn="l"/>
              </a:tabLst>
            </a:pPr>
            <a:r>
              <a:rPr lang="en-US" sz="2000" b="0" strike="noStrike" spc="-1" dirty="0">
                <a:solidFill>
                  <a:srgbClr val="413C3A"/>
                </a:solidFill>
                <a:latin typeface="Arial"/>
                <a:ea typeface="Arial"/>
              </a:rPr>
              <a:t>A list of </a:t>
            </a:r>
            <a:r>
              <a:rPr lang="en-US" sz="2000" b="0" u="sng" strike="noStrike" spc="-1" dirty="0">
                <a:solidFill>
                  <a:srgbClr val="413C3A"/>
                </a:solidFill>
                <a:uFillTx/>
                <a:latin typeface="Arial"/>
                <a:ea typeface="Arial"/>
                <a:hlinkClick r:id="rId6"/>
              </a:rPr>
              <a:t>Publisher Data Availability Policies</a:t>
            </a:r>
            <a:r>
              <a:rPr lang="fr-CH" sz="2000" b="0" strike="noStrike" spc="-1" dirty="0">
                <a:latin typeface="Arial"/>
              </a:rPr>
              <a:t> (</a:t>
            </a:r>
            <a:r>
              <a:rPr lang="fr-CH" sz="2000" b="0" strike="noStrike" spc="-1" dirty="0" err="1">
                <a:latin typeface="Arial"/>
              </a:rPr>
              <a:t>See</a:t>
            </a:r>
            <a:r>
              <a:rPr lang="fr-CH" sz="2000" b="0" strike="noStrike" spc="-1" dirty="0">
                <a:latin typeface="Arial"/>
              </a:rPr>
              <a:t>: </a:t>
            </a:r>
            <a:r>
              <a:rPr lang="en-US" sz="2000" b="0" strike="noStrike" spc="-1" dirty="0">
                <a:solidFill>
                  <a:srgbClr val="413C3A"/>
                </a:solidFill>
                <a:latin typeface="Arial"/>
                <a:ea typeface="Arial"/>
                <a:hlinkClick r:id="rId7"/>
              </a:rPr>
              <a:t>ACS</a:t>
            </a:r>
            <a:r>
              <a:rPr lang="en-US" sz="2000" b="0" strike="noStrike" spc="-1" dirty="0">
                <a:solidFill>
                  <a:srgbClr val="413C3A"/>
                </a:solidFill>
                <a:latin typeface="Arial"/>
                <a:ea typeface="Arial"/>
              </a:rPr>
              <a:t>, </a:t>
            </a:r>
            <a:r>
              <a:rPr lang="en-US" sz="2000" b="0" strike="noStrike" spc="-1" dirty="0">
                <a:solidFill>
                  <a:srgbClr val="413C3A"/>
                </a:solidFill>
                <a:latin typeface="Arial"/>
                <a:ea typeface="Arial"/>
                <a:hlinkClick r:id="rId8"/>
              </a:rPr>
              <a:t>RSC</a:t>
            </a:r>
            <a:r>
              <a:rPr lang="fr-CH" sz="2000" b="0" strike="noStrike" spc="-1" dirty="0">
                <a:latin typeface="Arial"/>
              </a:rPr>
              <a:t>)</a:t>
            </a:r>
          </a:p>
        </p:txBody>
      </p:sp>
      <p:sp>
        <p:nvSpPr>
          <p:cNvPr id="350" name="Google Shape;528;g10490818648_0_328"/>
          <p:cNvSpPr/>
          <p:nvPr/>
        </p:nvSpPr>
        <p:spPr>
          <a:xfrm>
            <a:off x="6116400" y="6350040"/>
            <a:ext cx="5028840" cy="50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en-US" sz="900" b="0" i="1" strike="noStrike" spc="-1">
                <a:solidFill>
                  <a:srgbClr val="413C3A"/>
                </a:solidFill>
                <a:latin typeface="Arial"/>
                <a:ea typeface="Arial"/>
              </a:rPr>
              <a:t>Open Data logo by the EPFL Research Data Library Team:</a:t>
            </a:r>
            <a:endParaRPr lang="fr-CH" sz="900" b="0" strike="noStrike" spc="-1">
              <a:latin typeface="Arial"/>
            </a:endParaRPr>
          </a:p>
          <a:p>
            <a:pPr marL="147600" indent="-147600">
              <a:lnSpc>
                <a:spcPct val="100000"/>
              </a:lnSpc>
              <a:buClr>
                <a:srgbClr val="413C3A"/>
              </a:buClr>
              <a:buFont typeface="Arial"/>
              <a:buChar char="-"/>
              <a:tabLst>
                <a:tab pos="0" algn="l"/>
              </a:tabLst>
            </a:pPr>
            <a:r>
              <a:rPr lang="en-US" sz="900" b="0" i="1" strike="noStrike" spc="-1">
                <a:solidFill>
                  <a:srgbClr val="413C3A"/>
                </a:solidFill>
                <a:latin typeface="Arial"/>
                <a:ea typeface="Arial"/>
              </a:rPr>
              <a:t>https://pixabay.com/fr/donn%C3%A9es-ouvertes-base-de-donn%C3%A9es-1518223/</a:t>
            </a:r>
            <a:endParaRPr lang="fr-CH" sz="900" b="0" strike="noStrike" spc="-1">
              <a:latin typeface="Arial"/>
            </a:endParaRPr>
          </a:p>
          <a:p>
            <a:pPr marL="147600" indent="-147600">
              <a:lnSpc>
                <a:spcPct val="100000"/>
              </a:lnSpc>
              <a:buClr>
                <a:srgbClr val="413C3A"/>
              </a:buClr>
              <a:buFont typeface="Arial"/>
              <a:buChar char="-"/>
              <a:tabLst>
                <a:tab pos="0" algn="l"/>
              </a:tabLst>
            </a:pPr>
            <a:r>
              <a:rPr lang="en-US" sz="900" b="0" i="1" strike="noStrike" spc="-1">
                <a:solidFill>
                  <a:srgbClr val="413C3A"/>
                </a:solidFill>
                <a:latin typeface="Arial"/>
                <a:ea typeface="Arial"/>
              </a:rPr>
              <a:t>Open Sans: https://fonts.google.com/specimen/Open+Sans?selection.family=Open+Sans</a:t>
            </a:r>
            <a:endParaRPr lang="fr-CH" sz="900" b="0" strike="noStrike" spc="-1">
              <a:latin typeface="Arial"/>
            </a:endParaRPr>
          </a:p>
        </p:txBody>
      </p:sp>
      <p:grpSp>
        <p:nvGrpSpPr>
          <p:cNvPr id="351" name="Google Shape;529;g10490818648_0_328"/>
          <p:cNvGrpSpPr/>
          <p:nvPr/>
        </p:nvGrpSpPr>
        <p:grpSpPr>
          <a:xfrm>
            <a:off x="7218720" y="4421880"/>
            <a:ext cx="3317400" cy="1927440"/>
            <a:chOff x="7218720" y="4421880"/>
            <a:chExt cx="3317400" cy="1927440"/>
          </a:xfrm>
        </p:grpSpPr>
        <p:pic>
          <p:nvPicPr>
            <p:cNvPr id="352" name="Google Shape;530;g10490818648_0_328"/>
            <p:cNvPicPr/>
            <p:nvPr/>
          </p:nvPicPr>
          <p:blipFill>
            <a:blip r:embed="rId9"/>
            <a:stretch/>
          </p:blipFill>
          <p:spPr>
            <a:xfrm flipH="1">
              <a:off x="9301320" y="4421880"/>
              <a:ext cx="935280" cy="1679760"/>
            </a:xfrm>
            <a:prstGeom prst="rect">
              <a:avLst/>
            </a:prstGeom>
            <a:ln w="0">
              <a:noFill/>
            </a:ln>
          </p:spPr>
        </p:pic>
        <p:sp>
          <p:nvSpPr>
            <p:cNvPr id="353" name="Google Shape;531;g10490818648_0_328"/>
            <p:cNvSpPr/>
            <p:nvPr/>
          </p:nvSpPr>
          <p:spPr>
            <a:xfrm>
              <a:off x="7218720" y="4653360"/>
              <a:ext cx="3317400" cy="169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en-US" sz="3990" b="1" strike="noStrike" spc="-1">
                  <a:solidFill>
                    <a:srgbClr val="A6CE3A"/>
                  </a:solidFill>
                  <a:latin typeface="Arial"/>
                  <a:ea typeface="Arial"/>
                </a:rPr>
                <a:t>OPEN</a:t>
              </a:r>
              <a:br/>
              <a:r>
                <a:rPr lang="en-US" sz="3990" b="1" strike="noStrike" spc="-1">
                  <a:solidFill>
                    <a:srgbClr val="A6CE3A"/>
                  </a:solidFill>
                  <a:latin typeface="Arial"/>
                  <a:ea typeface="Arial"/>
                </a:rPr>
                <a:t>DATA</a:t>
              </a:r>
              <a:endParaRPr lang="fr-CH" sz="3990" b="0" strike="noStrike" spc="-1">
                <a:latin typeface="Arial"/>
              </a:endParaRPr>
            </a:p>
          </p:txBody>
        </p:sp>
      </p:grpSp>
      <p:pic>
        <p:nvPicPr>
          <p:cNvPr id="354" name="Google Shape;532;g10490818648_0_328"/>
          <p:cNvPicPr/>
          <p:nvPr/>
        </p:nvPicPr>
        <p:blipFill>
          <a:blip r:embed="rId10"/>
          <a:stretch/>
        </p:blipFill>
        <p:spPr>
          <a:xfrm>
            <a:off x="238680" y="231120"/>
            <a:ext cx="743760" cy="258120"/>
          </a:xfrm>
          <a:prstGeom prst="rect">
            <a:avLst/>
          </a:prstGeom>
          <a:ln w="0">
            <a:noFill/>
          </a:ln>
        </p:spPr>
      </p:pic>
      <p:pic>
        <p:nvPicPr>
          <p:cNvPr id="355" name="Google Shape;534;g10490818648_0_328"/>
          <p:cNvPicPr/>
          <p:nvPr/>
        </p:nvPicPr>
        <p:blipFill>
          <a:blip r:embed="rId11"/>
          <a:stretch/>
        </p:blipFill>
        <p:spPr>
          <a:xfrm>
            <a:off x="2331000" y="4347000"/>
            <a:ext cx="3146040" cy="1695960"/>
          </a:xfrm>
          <a:prstGeom prst="rect">
            <a:avLst/>
          </a:prstGeom>
          <a:ln w="0">
            <a:noFill/>
          </a:ln>
        </p:spPr>
      </p:pic>
      <p:sp>
        <p:nvSpPr>
          <p:cNvPr id="359" name="Google Shape;538;g10490818648_0_328"/>
          <p:cNvSpPr/>
          <p:nvPr/>
        </p:nvSpPr>
        <p:spPr>
          <a:xfrm>
            <a:off x="8699286" y="2496621"/>
            <a:ext cx="3357473" cy="1333894"/>
          </a:xfrm>
          <a:prstGeom prst="wedgeRoundRectCallout">
            <a:avLst>
              <a:gd name="adj1" fmla="val -12699"/>
              <a:gd name="adj2" fmla="val 99894"/>
              <a:gd name="adj3" fmla="val 0"/>
            </a:avLst>
          </a:prstGeom>
          <a:solidFill>
            <a:schemeClr val="lt1"/>
          </a:solidFill>
          <a:ln w="9525">
            <a:solidFill>
              <a:srgbClr val="E30613"/>
            </a:solidFill>
            <a:round/>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tabLst>
                <a:tab pos="0" algn="l"/>
              </a:tabLst>
            </a:pPr>
            <a:r>
              <a:rPr lang="en-US" sz="2000" b="0" strike="noStrike" spc="-1" dirty="0">
                <a:solidFill>
                  <a:srgbClr val="000000"/>
                </a:solidFill>
                <a:latin typeface="Arial"/>
                <a:ea typeface="DejaVu Sans"/>
              </a:rPr>
              <a:t>More than supplementary material:</a:t>
            </a:r>
            <a:br>
              <a:rPr lang="en-US" sz="2000" b="0" strike="noStrike" spc="-1" dirty="0">
                <a:solidFill>
                  <a:srgbClr val="000000"/>
                </a:solidFill>
                <a:latin typeface="Arial"/>
                <a:ea typeface="DejaVu Sans"/>
              </a:rPr>
            </a:br>
            <a:r>
              <a:rPr lang="en-US" sz="2000" b="0" strike="noStrike" spc="-1" dirty="0">
                <a:solidFill>
                  <a:srgbClr val="000000"/>
                </a:solidFill>
                <a:latin typeface="Arial"/>
                <a:ea typeface="DejaVu Sans"/>
              </a:rPr>
              <a:t>valid</a:t>
            </a:r>
            <a:r>
              <a:rPr lang="en-US" sz="2000" spc="-1" dirty="0">
                <a:solidFill>
                  <a:srgbClr val="000000"/>
                </a:solidFill>
                <a:latin typeface="Arial"/>
                <a:ea typeface="DejaVu Sans"/>
              </a:rPr>
              <a:t> </a:t>
            </a:r>
            <a:r>
              <a:rPr lang="en-US" sz="2000" b="0" strike="noStrike" spc="-1" dirty="0">
                <a:solidFill>
                  <a:srgbClr val="000000"/>
                </a:solidFill>
                <a:latin typeface="Arial"/>
                <a:ea typeface="DejaVu Sans"/>
              </a:rPr>
              <a:t>academic output</a:t>
            </a:r>
            <a:endParaRPr lang="fr-CH" sz="2000" b="0" strike="noStrike" spc="-1" dirty="0">
              <a:latin typeface="Arial"/>
            </a:endParaRPr>
          </a:p>
        </p:txBody>
      </p:sp>
      <p:sp>
        <p:nvSpPr>
          <p:cNvPr id="18" name="CustomShape 4">
            <a:extLst>
              <a:ext uri="{FF2B5EF4-FFF2-40B4-BE49-F238E27FC236}">
                <a16:creationId xmlns:a16="http://schemas.microsoft.com/office/drawing/2014/main" id="{9394AD50-F3A4-421C-8F80-A06FE8D7E0DD}"/>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ZoneTexte 1">
            <a:extLst>
              <a:ext uri="{FF2B5EF4-FFF2-40B4-BE49-F238E27FC236}">
                <a16:creationId xmlns:a16="http://schemas.microsoft.com/office/drawing/2014/main" id="{6EB5C9DB-EEA0-0999-DC16-68C371EAD8BC}"/>
              </a:ext>
            </a:extLst>
          </p:cNvPr>
          <p:cNvSpPr txBox="1"/>
          <p:nvPr/>
        </p:nvSpPr>
        <p:spPr>
          <a:xfrm>
            <a:off x="6015898" y="4766499"/>
            <a:ext cx="663964" cy="1077218"/>
          </a:xfrm>
          <a:prstGeom prst="rect">
            <a:avLst/>
          </a:prstGeom>
          <a:noFill/>
        </p:spPr>
        <p:txBody>
          <a:bodyPr wrap="none" rtlCol="0">
            <a:spAutoFit/>
          </a:bodyPr>
          <a:lstStyle/>
          <a:p>
            <a:r>
              <a:rPr lang="fr-FR" sz="6400" b="1" dirty="0"/>
              <a:t>~</a:t>
            </a:r>
          </a:p>
        </p:txBody>
      </p:sp>
      <p:sp>
        <p:nvSpPr>
          <p:cNvPr id="3" name="CustomShape 5">
            <a:extLst>
              <a:ext uri="{FF2B5EF4-FFF2-40B4-BE49-F238E27FC236}">
                <a16:creationId xmlns:a16="http://schemas.microsoft.com/office/drawing/2014/main" id="{1B1788D9-E17B-4FB0-855D-FDCED0659880}"/>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p:cNvSpPr>
          <p:nvPr>
            <p:ph type="title"/>
          </p:nvPr>
        </p:nvSpPr>
        <p:spPr>
          <a:xfrm>
            <a:off x="1206360" y="174600"/>
            <a:ext cx="9453600" cy="854640"/>
          </a:xfrm>
          <a:prstGeom prst="rect">
            <a:avLst/>
          </a:prstGeom>
          <a:noFill/>
          <a:ln w="0">
            <a:noFill/>
          </a:ln>
        </p:spPr>
        <p:txBody>
          <a:bodyPr lIns="180000" tIns="0" rIns="72000" bIns="46800" anchor="t">
            <a:normAutofit/>
          </a:bodyPr>
          <a:lstStyle/>
          <a:p>
            <a:pPr>
              <a:lnSpc>
                <a:spcPct val="90000"/>
              </a:lnSpc>
              <a:tabLst>
                <a:tab pos="0" algn="l"/>
              </a:tabLst>
            </a:pPr>
            <a:r>
              <a:rPr lang="en-US" sz="3800" b="1" strike="noStrike" spc="-94" dirty="0">
                <a:solidFill>
                  <a:srgbClr val="FF0000"/>
                </a:solidFill>
                <a:latin typeface="Franklin Gothic Demi Cond"/>
                <a:ea typeface="Roboto Black"/>
              </a:rPr>
              <a:t>Publishers</a:t>
            </a:r>
            <a:r>
              <a:rPr lang="en-US" sz="3800" b="1" strike="noStrike" spc="-94" dirty="0">
                <a:solidFill>
                  <a:srgbClr val="413C3A"/>
                </a:solidFill>
                <a:latin typeface="Franklin Gothic Demi Cond"/>
                <a:ea typeface="Roboto Black"/>
              </a:rPr>
              <a:t>’ requirement: Examples</a:t>
            </a:r>
            <a:endParaRPr lang="fr-CH" sz="3800" b="0" strike="noStrike" spc="-1" dirty="0">
              <a:latin typeface="Arial"/>
            </a:endParaRPr>
          </a:p>
        </p:txBody>
      </p:sp>
      <p:sp>
        <p:nvSpPr>
          <p:cNvPr id="347" name="PlaceHolder 2"/>
          <p:cNvSpPr>
            <a:spLocks noGrp="1"/>
          </p:cNvSpPr>
          <p:nvPr>
            <p:ph type="sldNum"/>
          </p:nvPr>
        </p:nvSpPr>
        <p:spPr>
          <a:xfrm>
            <a:off x="11508480" y="260280"/>
            <a:ext cx="682920" cy="217440"/>
          </a:xfrm>
          <a:prstGeom prst="rect">
            <a:avLst/>
          </a:prstGeom>
          <a:noFill/>
          <a:ln w="0">
            <a:noFill/>
          </a:ln>
        </p:spPr>
        <p:txBody>
          <a:bodyPr lIns="90000" tIns="0" rIns="90000" bIns="0" anchor="t">
            <a:noAutofit/>
          </a:bodyPr>
          <a:lstStyle/>
          <a:p>
            <a:pPr algn="ctr">
              <a:lnSpc>
                <a:spcPct val="100000"/>
              </a:lnSpc>
              <a:tabLst>
                <a:tab pos="0" algn="l"/>
              </a:tabLst>
            </a:pPr>
            <a:fld id="{892A39F9-0BAB-419A-AA4C-39D08A330A85}" type="slidenum">
              <a:rPr lang="en-US" sz="939" b="1" strike="noStrike" spc="-1">
                <a:solidFill>
                  <a:srgbClr val="413C3A"/>
                </a:solidFill>
                <a:latin typeface="Libre Franklin"/>
                <a:ea typeface="Libre Franklin"/>
              </a:rPr>
              <a:t>13</a:t>
            </a:fld>
            <a:endParaRPr lang="fr-CH" sz="939" b="0" strike="noStrike" spc="-1">
              <a:latin typeface="Times New Roman"/>
            </a:endParaRPr>
          </a:p>
        </p:txBody>
      </p:sp>
      <p:pic>
        <p:nvPicPr>
          <p:cNvPr id="348" name="Google Shape;526;g10490818648_0_328"/>
          <p:cNvPicPr/>
          <p:nvPr/>
        </p:nvPicPr>
        <p:blipFill>
          <a:blip r:embed="rId3"/>
          <a:stretch/>
        </p:blipFill>
        <p:spPr>
          <a:xfrm>
            <a:off x="10860480" y="6545880"/>
            <a:ext cx="1196280" cy="253800"/>
          </a:xfrm>
          <a:prstGeom prst="rect">
            <a:avLst/>
          </a:prstGeom>
          <a:ln w="0">
            <a:noFill/>
          </a:ln>
        </p:spPr>
      </p:pic>
      <p:sp>
        <p:nvSpPr>
          <p:cNvPr id="349" name="Google Shape;527;g10490818648_0_328"/>
          <p:cNvSpPr/>
          <p:nvPr/>
        </p:nvSpPr>
        <p:spPr>
          <a:xfrm>
            <a:off x="1206360" y="1260000"/>
            <a:ext cx="10982160" cy="2879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tabLst>
                <a:tab pos="0" algn="l"/>
              </a:tabLst>
            </a:pPr>
            <a:endParaRPr lang="fr-CH" sz="2000" b="0" strike="noStrike" spc="-1" dirty="0">
              <a:latin typeface="Arial"/>
            </a:endParaRPr>
          </a:p>
        </p:txBody>
      </p:sp>
      <p:pic>
        <p:nvPicPr>
          <p:cNvPr id="354" name="Google Shape;532;g10490818648_0_328"/>
          <p:cNvPicPr/>
          <p:nvPr/>
        </p:nvPicPr>
        <p:blipFill>
          <a:blip r:embed="rId4"/>
          <a:stretch/>
        </p:blipFill>
        <p:spPr>
          <a:xfrm>
            <a:off x="238680" y="231120"/>
            <a:ext cx="743760" cy="258120"/>
          </a:xfrm>
          <a:prstGeom prst="rect">
            <a:avLst/>
          </a:prstGeom>
          <a:ln w="0">
            <a:noFill/>
          </a:ln>
        </p:spPr>
      </p:pic>
      <p:sp>
        <p:nvSpPr>
          <p:cNvPr id="2" name="Rectangle 1">
            <a:extLst>
              <a:ext uri="{FF2B5EF4-FFF2-40B4-BE49-F238E27FC236}">
                <a16:creationId xmlns:a16="http://schemas.microsoft.com/office/drawing/2014/main" id="{B33EC8DA-5862-486D-B06F-2AC550BBCDAF}"/>
              </a:ext>
            </a:extLst>
          </p:cNvPr>
          <p:cNvSpPr/>
          <p:nvPr/>
        </p:nvSpPr>
        <p:spPr>
          <a:xfrm>
            <a:off x="1207260" y="1381569"/>
            <a:ext cx="10297980" cy="4801314"/>
          </a:xfrm>
          <a:prstGeom prst="rect">
            <a:avLst/>
          </a:prstGeom>
        </p:spPr>
        <p:txBody>
          <a:bodyPr wrap="square">
            <a:spAutoFit/>
          </a:bodyPr>
          <a:lstStyle/>
          <a:p>
            <a:r>
              <a:rPr lang="en-US" b="1" dirty="0"/>
              <a:t>Science</a:t>
            </a:r>
            <a:r>
              <a:rPr lang="en-US" dirty="0"/>
              <a:t> </a:t>
            </a:r>
            <a:br>
              <a:rPr lang="en-US" dirty="0"/>
            </a:br>
            <a:r>
              <a:rPr lang="en-US" dirty="0"/>
              <a:t>All data used in the analysis must be available to any researcher for purposes of reproducing or extending the analysis. Data must be available in the paper or deposited in a community special-purpose repository or a general-purpose repository [</a:t>
            </a:r>
            <a:r>
              <a:rPr lang="en-US" dirty="0">
                <a:hlinkClick r:id="rId5"/>
              </a:rPr>
              <a:t>source</a:t>
            </a:r>
            <a:r>
              <a:rPr lang="en-US" dirty="0"/>
              <a:t>]</a:t>
            </a:r>
          </a:p>
          <a:p>
            <a:endParaRPr lang="en-US" dirty="0"/>
          </a:p>
          <a:p>
            <a:r>
              <a:rPr lang="fr-FR" b="1" dirty="0" err="1"/>
              <a:t>SpringerNature</a:t>
            </a:r>
            <a:r>
              <a:rPr lang="fr-FR" dirty="0"/>
              <a:t> </a:t>
            </a:r>
          </a:p>
          <a:p>
            <a:r>
              <a:rPr lang="fr-FR" dirty="0"/>
              <a:t>[…] </a:t>
            </a:r>
            <a:r>
              <a:rPr lang="en-US" dirty="0"/>
              <a:t>authors are required to make materials, data, code, and associated protocols promptly available to readers without undue qualifications. Any restrictions on the availability of materials or information must be disclosed to the editors at the time of submission </a:t>
            </a:r>
            <a:r>
              <a:rPr lang="fr-FR" dirty="0"/>
              <a:t>[</a:t>
            </a:r>
            <a:r>
              <a:rPr lang="fr-FR" dirty="0">
                <a:hlinkClick r:id="rId6"/>
              </a:rPr>
              <a:t>source</a:t>
            </a:r>
            <a:r>
              <a:rPr lang="fr-FR" dirty="0"/>
              <a:t>]</a:t>
            </a:r>
          </a:p>
          <a:p>
            <a:endParaRPr lang="fr-FR" dirty="0"/>
          </a:p>
          <a:p>
            <a:r>
              <a:rPr lang="fr-FR" b="1" dirty="0"/>
              <a:t>ACS</a:t>
            </a:r>
            <a:r>
              <a:rPr lang="fr-FR" dirty="0"/>
              <a:t> </a:t>
            </a:r>
            <a:br>
              <a:rPr lang="fr-FR" dirty="0"/>
            </a:br>
            <a:r>
              <a:rPr lang="en-US" dirty="0"/>
              <a:t>Where ethically and legally feasible, all ACS journals strongly encourage authors to make the research data underlying their articles publicly available at the time of publication […] To ensure data accessibility, we encourage the use of open licenses for reuse of data, such as Creative Commons CC BY [</a:t>
            </a:r>
            <a:r>
              <a:rPr lang="en-US" dirty="0">
                <a:hlinkClick r:id="rId7"/>
              </a:rPr>
              <a:t>source</a:t>
            </a:r>
            <a:r>
              <a:rPr lang="en-US" dirty="0"/>
              <a:t>]</a:t>
            </a:r>
          </a:p>
          <a:p>
            <a:endParaRPr lang="en-US" dirty="0"/>
          </a:p>
          <a:p>
            <a:r>
              <a:rPr lang="en-US" b="1" dirty="0"/>
              <a:t>… etc.</a:t>
            </a:r>
            <a:endParaRPr lang="fr-FR" b="1" dirty="0"/>
          </a:p>
        </p:txBody>
      </p:sp>
      <p:sp>
        <p:nvSpPr>
          <p:cNvPr id="14" name="CustomShape 4">
            <a:extLst>
              <a:ext uri="{FF2B5EF4-FFF2-40B4-BE49-F238E27FC236}">
                <a16:creationId xmlns:a16="http://schemas.microsoft.com/office/drawing/2014/main" id="{2856FE40-AF7E-4198-9129-9CB9B208BD60}"/>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ustomShape 5">
            <a:extLst>
              <a:ext uri="{FF2B5EF4-FFF2-40B4-BE49-F238E27FC236}">
                <a16:creationId xmlns:a16="http://schemas.microsoft.com/office/drawing/2014/main" id="{3B7A3540-0672-D2AB-1861-44F4A932BF67}"/>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2480525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p:cNvSpPr>
          <p:nvPr>
            <p:ph type="title"/>
          </p:nvPr>
        </p:nvSpPr>
        <p:spPr>
          <a:xfrm>
            <a:off x="1206360" y="174600"/>
            <a:ext cx="9453600" cy="854640"/>
          </a:xfrm>
          <a:prstGeom prst="rect">
            <a:avLst/>
          </a:prstGeom>
          <a:noFill/>
          <a:ln w="0">
            <a:noFill/>
          </a:ln>
        </p:spPr>
        <p:txBody>
          <a:bodyPr lIns="180000" tIns="0" rIns="72000" bIns="46800" anchor="t">
            <a:normAutofit/>
          </a:bodyPr>
          <a:lstStyle/>
          <a:p>
            <a:pPr>
              <a:lnSpc>
                <a:spcPct val="90000"/>
              </a:lnSpc>
              <a:tabLst>
                <a:tab pos="0" algn="l"/>
              </a:tabLst>
            </a:pPr>
            <a:r>
              <a:rPr lang="en-US" sz="3800" b="1" strike="noStrike" spc="-94" dirty="0">
                <a:solidFill>
                  <a:srgbClr val="413C3A"/>
                </a:solidFill>
                <a:latin typeface="Franklin Gothic Demi Cond"/>
                <a:ea typeface="Roboto Black"/>
              </a:rPr>
              <a:t>FAIR data vs. Supplementary Information</a:t>
            </a:r>
            <a:endParaRPr lang="fr-CH" sz="3800" b="0" strike="noStrike" spc="-1" dirty="0">
              <a:latin typeface="Arial"/>
            </a:endParaRPr>
          </a:p>
        </p:txBody>
      </p:sp>
      <p:sp>
        <p:nvSpPr>
          <p:cNvPr id="347" name="PlaceHolder 2"/>
          <p:cNvSpPr>
            <a:spLocks noGrp="1"/>
          </p:cNvSpPr>
          <p:nvPr>
            <p:ph type="sldNum"/>
          </p:nvPr>
        </p:nvSpPr>
        <p:spPr>
          <a:xfrm>
            <a:off x="11508480" y="260280"/>
            <a:ext cx="682920" cy="217440"/>
          </a:xfrm>
          <a:prstGeom prst="rect">
            <a:avLst/>
          </a:prstGeom>
          <a:noFill/>
          <a:ln w="0">
            <a:noFill/>
          </a:ln>
        </p:spPr>
        <p:txBody>
          <a:bodyPr lIns="90000" tIns="0" rIns="90000" bIns="0" anchor="t">
            <a:noAutofit/>
          </a:bodyPr>
          <a:lstStyle/>
          <a:p>
            <a:pPr algn="ctr">
              <a:lnSpc>
                <a:spcPct val="100000"/>
              </a:lnSpc>
              <a:tabLst>
                <a:tab pos="0" algn="l"/>
              </a:tabLst>
            </a:pPr>
            <a:fld id="{892A39F9-0BAB-419A-AA4C-39D08A330A85}" type="slidenum">
              <a:rPr lang="en-US" sz="939" b="1" strike="noStrike" spc="-1">
                <a:solidFill>
                  <a:srgbClr val="413C3A"/>
                </a:solidFill>
                <a:latin typeface="Libre Franklin"/>
                <a:ea typeface="Libre Franklin"/>
              </a:rPr>
              <a:t>14</a:t>
            </a:fld>
            <a:endParaRPr lang="fr-CH" sz="939" b="0" strike="noStrike" spc="-1">
              <a:latin typeface="Times New Roman"/>
            </a:endParaRPr>
          </a:p>
        </p:txBody>
      </p:sp>
      <p:pic>
        <p:nvPicPr>
          <p:cNvPr id="348" name="Google Shape;526;g10490818648_0_328"/>
          <p:cNvPicPr/>
          <p:nvPr/>
        </p:nvPicPr>
        <p:blipFill>
          <a:blip r:embed="rId3"/>
          <a:stretch/>
        </p:blipFill>
        <p:spPr>
          <a:xfrm>
            <a:off x="10860480" y="6545880"/>
            <a:ext cx="1196280" cy="253800"/>
          </a:xfrm>
          <a:prstGeom prst="rect">
            <a:avLst/>
          </a:prstGeom>
          <a:ln w="0">
            <a:noFill/>
          </a:ln>
        </p:spPr>
      </p:pic>
      <p:sp>
        <p:nvSpPr>
          <p:cNvPr id="349" name="Google Shape;527;g10490818648_0_328"/>
          <p:cNvSpPr/>
          <p:nvPr/>
        </p:nvSpPr>
        <p:spPr>
          <a:xfrm>
            <a:off x="1206360" y="1260000"/>
            <a:ext cx="10982160" cy="2879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tabLst>
                <a:tab pos="0" algn="l"/>
              </a:tabLst>
            </a:pPr>
            <a:endParaRPr lang="fr-CH" sz="2000" b="0" strike="noStrike" spc="-1" dirty="0">
              <a:latin typeface="Arial"/>
            </a:endParaRPr>
          </a:p>
        </p:txBody>
      </p:sp>
      <p:pic>
        <p:nvPicPr>
          <p:cNvPr id="354" name="Google Shape;532;g10490818648_0_328"/>
          <p:cNvPicPr/>
          <p:nvPr/>
        </p:nvPicPr>
        <p:blipFill>
          <a:blip r:embed="rId4"/>
          <a:stretch/>
        </p:blipFill>
        <p:spPr>
          <a:xfrm>
            <a:off x="238680" y="231120"/>
            <a:ext cx="743760" cy="258120"/>
          </a:xfrm>
          <a:prstGeom prst="rect">
            <a:avLst/>
          </a:prstGeom>
          <a:ln w="0">
            <a:noFill/>
          </a:ln>
        </p:spPr>
      </p:pic>
      <p:pic>
        <p:nvPicPr>
          <p:cNvPr id="3" name="Picture 2">
            <a:extLst>
              <a:ext uri="{FF2B5EF4-FFF2-40B4-BE49-F238E27FC236}">
                <a16:creationId xmlns:a16="http://schemas.microsoft.com/office/drawing/2014/main" id="{1697148A-B3CD-ED41-9440-34A2B7F501C0}"/>
              </a:ext>
            </a:extLst>
          </p:cNvPr>
          <p:cNvPicPr>
            <a:picLocks noChangeAspect="1"/>
          </p:cNvPicPr>
          <p:nvPr/>
        </p:nvPicPr>
        <p:blipFill>
          <a:blip r:embed="rId5"/>
          <a:stretch>
            <a:fillRect/>
          </a:stretch>
        </p:blipFill>
        <p:spPr>
          <a:xfrm>
            <a:off x="1147655" y="1029240"/>
            <a:ext cx="10310965" cy="5333982"/>
          </a:xfrm>
          <a:prstGeom prst="rect">
            <a:avLst/>
          </a:prstGeom>
        </p:spPr>
      </p:pic>
      <p:sp>
        <p:nvSpPr>
          <p:cNvPr id="10" name="CustomShape 4">
            <a:extLst>
              <a:ext uri="{FF2B5EF4-FFF2-40B4-BE49-F238E27FC236}">
                <a16:creationId xmlns:a16="http://schemas.microsoft.com/office/drawing/2014/main" id="{30BF076F-4346-404B-98B8-3023A78CA601}"/>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91FB6902-F14E-69FB-B1B5-92998100AEA3}"/>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384373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90" name="Table 2"/>
          <p:cNvGraphicFramePr/>
          <p:nvPr/>
        </p:nvGraphicFramePr>
        <p:xfrm>
          <a:off x="1606680" y="794160"/>
          <a:ext cx="8978400" cy="4918680"/>
        </p:xfrm>
        <a:graphic>
          <a:graphicData uri="http://schemas.openxmlformats.org/drawingml/2006/table">
            <a:tbl>
              <a:tblPr/>
              <a:tblGrid>
                <a:gridCol w="1141560">
                  <a:extLst>
                    <a:ext uri="{9D8B030D-6E8A-4147-A177-3AD203B41FA5}">
                      <a16:colId xmlns:a16="http://schemas.microsoft.com/office/drawing/2014/main" val="20000"/>
                    </a:ext>
                  </a:extLst>
                </a:gridCol>
                <a:gridCol w="2612160">
                  <a:extLst>
                    <a:ext uri="{9D8B030D-6E8A-4147-A177-3AD203B41FA5}">
                      <a16:colId xmlns:a16="http://schemas.microsoft.com/office/drawing/2014/main" val="20001"/>
                    </a:ext>
                  </a:extLst>
                </a:gridCol>
                <a:gridCol w="2612160">
                  <a:extLst>
                    <a:ext uri="{9D8B030D-6E8A-4147-A177-3AD203B41FA5}">
                      <a16:colId xmlns:a16="http://schemas.microsoft.com/office/drawing/2014/main" val="20002"/>
                    </a:ext>
                  </a:extLst>
                </a:gridCol>
                <a:gridCol w="2612520">
                  <a:extLst>
                    <a:ext uri="{9D8B030D-6E8A-4147-A177-3AD203B41FA5}">
                      <a16:colId xmlns:a16="http://schemas.microsoft.com/office/drawing/2014/main" val="20003"/>
                    </a:ext>
                  </a:extLst>
                </a:gridCol>
              </a:tblGrid>
              <a:tr h="331920">
                <a:tc>
                  <a:txBody>
                    <a:bodyPr/>
                    <a:lstStyle/>
                    <a:p>
                      <a:pPr algn="ctr">
                        <a:lnSpc>
                          <a:spcPct val="107000"/>
                        </a:lnSpc>
                        <a:spcAft>
                          <a:spcPts val="799"/>
                        </a:spcAft>
                      </a:pPr>
                      <a:r>
                        <a:rPr lang="en-US" sz="1200" b="1" strike="noStrike" spc="-1">
                          <a:solidFill>
                            <a:srgbClr val="FF0000"/>
                          </a:solidFill>
                          <a:latin typeface="Calibri"/>
                          <a:ea typeface="Calibri"/>
                        </a:rPr>
                        <a:t>ACTIVITIES</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tc>
                  <a:txBody>
                    <a:bodyPr/>
                    <a:lstStyle/>
                    <a:p>
                      <a:pPr algn="ctr">
                        <a:lnSpc>
                          <a:spcPct val="107000"/>
                        </a:lnSpc>
                        <a:spcAft>
                          <a:spcPts val="799"/>
                        </a:spcAft>
                      </a:pPr>
                      <a:r>
                        <a:rPr lang="en-US" sz="1200" b="1" strike="noStrike" spc="-1">
                          <a:solidFill>
                            <a:srgbClr val="FF0000"/>
                          </a:solidFill>
                          <a:latin typeface="Calibri"/>
                          <a:ea typeface="Calibri"/>
                        </a:rPr>
                        <a:t>COLLEAGUE / PARTNER</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tc>
                  <a:txBody>
                    <a:bodyPr/>
                    <a:lstStyle/>
                    <a:p>
                      <a:pPr algn="ctr">
                        <a:lnSpc>
                          <a:spcPct val="107000"/>
                        </a:lnSpc>
                        <a:spcAft>
                          <a:spcPts val="799"/>
                        </a:spcAft>
                      </a:pPr>
                      <a:r>
                        <a:rPr lang="en-US" sz="1200" b="1" strike="noStrike" spc="-1">
                          <a:solidFill>
                            <a:srgbClr val="FF0000"/>
                          </a:solidFill>
                          <a:latin typeface="Calibri"/>
                          <a:ea typeface="Calibri"/>
                        </a:rPr>
                        <a:t>TOOLS</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tc>
                  <a:txBody>
                    <a:bodyPr/>
                    <a:lstStyle/>
                    <a:p>
                      <a:pPr algn="ctr">
                        <a:lnSpc>
                          <a:spcPct val="107000"/>
                        </a:lnSpc>
                        <a:spcAft>
                          <a:spcPts val="799"/>
                        </a:spcAft>
                      </a:pPr>
                      <a:r>
                        <a:rPr lang="en-GB" sz="1200" b="1" strike="noStrike" spc="-1">
                          <a:solidFill>
                            <a:srgbClr val="FF0000"/>
                          </a:solidFill>
                          <a:latin typeface="Calibri"/>
                          <a:ea typeface="Calibri"/>
                        </a:rPr>
                        <a:t>TO-DO</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extLst>
                  <a:ext uri="{0D108BD9-81ED-4DB2-BD59-A6C34878D82A}">
                    <a16:rowId xmlns:a16="http://schemas.microsoft.com/office/drawing/2014/main" val="10000"/>
                  </a:ext>
                </a:extLst>
              </a:tr>
              <a:tr h="462960">
                <a:tc>
                  <a:txBody>
                    <a:bodyPr/>
                    <a:lstStyle/>
                    <a:p>
                      <a:pPr>
                        <a:lnSpc>
                          <a:spcPct val="107000"/>
                        </a:lnSpc>
                        <a:spcAft>
                          <a:spcPts val="799"/>
                        </a:spcAft>
                      </a:pPr>
                      <a:r>
                        <a:rPr lang="en-US" sz="1000" b="1" strike="noStrike" spc="-1">
                          <a:solidFill>
                            <a:srgbClr val="000000"/>
                          </a:solidFill>
                          <a:latin typeface="Calibri"/>
                          <a:ea typeface="Calibri"/>
                        </a:rPr>
                        <a:t>FUNDING PLANNING</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456480">
                <a:tc>
                  <a:txBody>
                    <a:bodyPr/>
                    <a:lstStyle/>
                    <a:p>
                      <a:pPr>
                        <a:lnSpc>
                          <a:spcPct val="107000"/>
                        </a:lnSpc>
                        <a:spcAft>
                          <a:spcPts val="799"/>
                        </a:spcAft>
                      </a:pPr>
                      <a:r>
                        <a:rPr lang="en-US" sz="1000" b="1" strike="noStrike" spc="-1">
                          <a:solidFill>
                            <a:srgbClr val="000000"/>
                          </a:solidFill>
                          <a:latin typeface="Calibri"/>
                          <a:ea typeface="Calibri"/>
                        </a:rPr>
                        <a:t>CREATION</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462960">
                <a:tc>
                  <a:txBody>
                    <a:bodyPr/>
                    <a:lstStyle/>
                    <a:p>
                      <a:pPr>
                        <a:lnSpc>
                          <a:spcPct val="107000"/>
                        </a:lnSpc>
                        <a:spcAft>
                          <a:spcPts val="799"/>
                        </a:spcAft>
                      </a:pPr>
                      <a:r>
                        <a:rPr lang="en-US" sz="1000" b="1" strike="noStrike" spc="-1">
                          <a:solidFill>
                            <a:srgbClr val="000000"/>
                          </a:solidFill>
                          <a:latin typeface="Calibri"/>
                          <a:ea typeface="Calibri"/>
                        </a:rPr>
                        <a:t>ETHICAL CLEARANCE</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456480">
                <a:tc>
                  <a:txBody>
                    <a:bodyPr/>
                    <a:lstStyle/>
                    <a:p>
                      <a:pPr>
                        <a:lnSpc>
                          <a:spcPct val="107000"/>
                        </a:lnSpc>
                        <a:spcAft>
                          <a:spcPts val="799"/>
                        </a:spcAft>
                      </a:pPr>
                      <a:r>
                        <a:rPr lang="en-US" sz="1000" b="1" strike="noStrike" spc="-1">
                          <a:solidFill>
                            <a:srgbClr val="000000"/>
                          </a:solidFill>
                          <a:latin typeface="Calibri"/>
                          <a:ea typeface="Calibri"/>
                        </a:rPr>
                        <a:t>ACQUISITION</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456480">
                <a:tc>
                  <a:txBody>
                    <a:bodyPr/>
                    <a:lstStyle/>
                    <a:p>
                      <a:pPr>
                        <a:lnSpc>
                          <a:spcPct val="107000"/>
                        </a:lnSpc>
                        <a:spcAft>
                          <a:spcPts val="799"/>
                        </a:spcAft>
                      </a:pPr>
                      <a:r>
                        <a:rPr lang="en-US" sz="1000" b="1" strike="noStrike" spc="-1">
                          <a:solidFill>
                            <a:srgbClr val="000000"/>
                          </a:solidFill>
                          <a:latin typeface="Calibri"/>
                          <a:ea typeface="Calibri"/>
                        </a:rPr>
                        <a:t>STORING</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r h="456480">
                <a:tc>
                  <a:txBody>
                    <a:bodyPr/>
                    <a:lstStyle/>
                    <a:p>
                      <a:pPr>
                        <a:lnSpc>
                          <a:spcPct val="107000"/>
                        </a:lnSpc>
                        <a:spcAft>
                          <a:spcPts val="799"/>
                        </a:spcAft>
                      </a:pPr>
                      <a:r>
                        <a:rPr lang="en-US" sz="1000" b="1" strike="noStrike" spc="-1">
                          <a:solidFill>
                            <a:srgbClr val="000000"/>
                          </a:solidFill>
                          <a:latin typeface="Calibri"/>
                          <a:ea typeface="Calibri"/>
                        </a:rPr>
                        <a:t>ANALYSIS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6"/>
                  </a:ext>
                </a:extLst>
              </a:tr>
              <a:tr h="462960">
                <a:tc>
                  <a:txBody>
                    <a:bodyPr/>
                    <a:lstStyle/>
                    <a:p>
                      <a:pPr>
                        <a:lnSpc>
                          <a:spcPct val="107000"/>
                        </a:lnSpc>
                        <a:spcAft>
                          <a:spcPts val="799"/>
                        </a:spcAft>
                      </a:pPr>
                      <a:r>
                        <a:rPr lang="en-US" sz="1000" b="1" strike="noStrike" spc="-1">
                          <a:solidFill>
                            <a:srgbClr val="000000"/>
                          </a:solidFill>
                          <a:latin typeface="Calibri"/>
                          <a:ea typeface="Calibri"/>
                        </a:rPr>
                        <a:t>LEGAL CLEARANCE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456480">
                <a:tc>
                  <a:txBody>
                    <a:bodyPr/>
                    <a:lstStyle/>
                    <a:p>
                      <a:pPr>
                        <a:lnSpc>
                          <a:spcPct val="107000"/>
                        </a:lnSpc>
                        <a:spcAft>
                          <a:spcPts val="799"/>
                        </a:spcAft>
                      </a:pPr>
                      <a:r>
                        <a:rPr lang="en-US" sz="1000" b="1" strike="noStrike" spc="-1">
                          <a:solidFill>
                            <a:srgbClr val="000000"/>
                          </a:solidFill>
                          <a:latin typeface="Calibri"/>
                          <a:ea typeface="Calibri"/>
                        </a:rPr>
                        <a:t>SHARING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8"/>
                  </a:ext>
                </a:extLst>
              </a:tr>
              <a:tr h="456480">
                <a:tc>
                  <a:txBody>
                    <a:bodyPr/>
                    <a:lstStyle/>
                    <a:p>
                      <a:pPr>
                        <a:lnSpc>
                          <a:spcPct val="107000"/>
                        </a:lnSpc>
                        <a:spcAft>
                          <a:spcPts val="799"/>
                        </a:spcAft>
                      </a:pPr>
                      <a:r>
                        <a:rPr lang="en-US" sz="1000" b="1" strike="noStrike" spc="-1">
                          <a:solidFill>
                            <a:srgbClr val="000000"/>
                          </a:solidFill>
                          <a:latin typeface="Calibri"/>
                          <a:ea typeface="Calibri"/>
                        </a:rPr>
                        <a:t>PUBLISHING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9"/>
                  </a:ext>
                </a:extLst>
              </a:tr>
              <a:tr h="459000">
                <a:tc>
                  <a:txBody>
                    <a:bodyPr/>
                    <a:lstStyle/>
                    <a:p>
                      <a:pPr>
                        <a:lnSpc>
                          <a:spcPct val="107000"/>
                        </a:lnSpc>
                        <a:spcAft>
                          <a:spcPts val="799"/>
                        </a:spcAft>
                      </a:pPr>
                      <a:r>
                        <a:rPr lang="en-US" sz="1000" b="1" strike="noStrike" spc="-1">
                          <a:solidFill>
                            <a:srgbClr val="000000"/>
                          </a:solidFill>
                          <a:latin typeface="Calibri"/>
                          <a:ea typeface="Calibri"/>
                        </a:rPr>
                        <a:t>ARCHIVING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0"/>
                  </a:ext>
                </a:extLst>
              </a:tr>
            </a:tbl>
          </a:graphicData>
        </a:graphic>
      </p:graphicFrame>
      <p:sp>
        <p:nvSpPr>
          <p:cNvPr id="791"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3800" b="1" strike="noStrike" spc="-94">
                <a:solidFill>
                  <a:srgbClr val="413C3A"/>
                </a:solidFill>
                <a:latin typeface="Franklin Gothic Demi Cond"/>
                <a:ea typeface="Roboto Black"/>
              </a:rPr>
              <a:t>Data actions in your project … to fill in!</a:t>
            </a:r>
            <a:endParaRPr lang="fr-CH" sz="3800" b="0" strike="noStrike" spc="-1">
              <a:latin typeface="Arial"/>
            </a:endParaRPr>
          </a:p>
        </p:txBody>
      </p:sp>
      <p:sp>
        <p:nvSpPr>
          <p:cNvPr id="792"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72C45BE4-30D6-4050-8964-795CF8E59CC3}" type="slidenum">
              <a:rPr lang="en-US" sz="950" b="1" strike="noStrike" spc="-1">
                <a:solidFill>
                  <a:srgbClr val="413C3A"/>
                </a:solidFill>
                <a:latin typeface="Franklin Gothic Demi Cond"/>
                <a:ea typeface="Arial"/>
              </a:rPr>
              <a:t>15</a:t>
            </a:fld>
            <a:endParaRPr lang="fr-CH" sz="950" b="0" strike="noStrike" spc="-1">
              <a:latin typeface="Arial"/>
            </a:endParaRPr>
          </a:p>
        </p:txBody>
      </p:sp>
      <p:pic>
        <p:nvPicPr>
          <p:cNvPr id="793" name="Image 14"/>
          <p:cNvPicPr/>
          <p:nvPr/>
        </p:nvPicPr>
        <p:blipFill>
          <a:blip r:embed="rId3"/>
          <a:stretch/>
        </p:blipFill>
        <p:spPr>
          <a:xfrm>
            <a:off x="10860120" y="6545880"/>
            <a:ext cx="1194480" cy="252000"/>
          </a:xfrm>
          <a:prstGeom prst="rect">
            <a:avLst/>
          </a:prstGeom>
          <a:ln w="0">
            <a:noFill/>
          </a:ln>
        </p:spPr>
      </p:pic>
      <p:sp>
        <p:nvSpPr>
          <p:cNvPr id="794" name="CustomShape 4"/>
          <p:cNvSpPr/>
          <p:nvPr/>
        </p:nvSpPr>
        <p:spPr>
          <a:xfrm>
            <a:off x="4219452" y="3191562"/>
            <a:ext cx="6862068" cy="1467252"/>
          </a:xfrm>
          <a:prstGeom prst="rect">
            <a:avLst/>
          </a:prstGeom>
          <a:solidFill>
            <a:srgbClr val="FFFFFF"/>
          </a:solidFill>
          <a:ln w="19080">
            <a:solidFill>
              <a:srgbClr val="1C1C1C"/>
            </a:solidFill>
            <a:round/>
          </a:ln>
          <a:effectLst>
            <a:outerShdw dist="101823" dir="2700000">
              <a:srgbClr val="808080"/>
            </a:outerShdw>
          </a:effectLst>
        </p:spPr>
        <p:style>
          <a:lnRef idx="0">
            <a:scrgbClr r="0" g="0" b="0"/>
          </a:lnRef>
          <a:fillRef idx="0">
            <a:scrgbClr r="0" g="0" b="0"/>
          </a:fillRef>
          <a:effectRef idx="0">
            <a:scrgbClr r="0" g="0" b="0"/>
          </a:effectRef>
          <a:fontRef idx="minor"/>
        </p:style>
        <p:txBody>
          <a:bodyPr wrap="none" lIns="90000" tIns="49320" rIns="90000" bIns="49320" anchor="ctr">
            <a:noAutofit/>
          </a:bodyPr>
          <a:lstStyle/>
          <a:p>
            <a:pPr>
              <a:lnSpc>
                <a:spcPct val="100000"/>
              </a:lnSpc>
            </a:pPr>
            <a:r>
              <a:rPr lang="en-US" sz="3200" b="1" strike="noStrike" spc="-1" dirty="0">
                <a:solidFill>
                  <a:srgbClr val="A80000"/>
                </a:solidFill>
                <a:latin typeface="Arial"/>
                <a:ea typeface="Arial"/>
              </a:rPr>
              <a:t>To-Dos?</a:t>
            </a:r>
          </a:p>
          <a:p>
            <a:pPr marL="457200" indent="-457200">
              <a:lnSpc>
                <a:spcPct val="100000"/>
              </a:lnSpc>
              <a:buFont typeface="Arial" panose="020B0604020202020204" pitchFamily="34" charset="0"/>
              <a:buChar char="•"/>
            </a:pPr>
            <a:r>
              <a:rPr lang="en-US" sz="3200" b="1" strike="noStrike" spc="-1" dirty="0">
                <a:solidFill>
                  <a:srgbClr val="A80000"/>
                </a:solidFill>
                <a:latin typeface="Arial"/>
                <a:ea typeface="Arial"/>
              </a:rPr>
              <a:t>Choose a data repository</a:t>
            </a:r>
          </a:p>
          <a:p>
            <a:pPr marL="457200" indent="-457200">
              <a:lnSpc>
                <a:spcPct val="100000"/>
              </a:lnSpc>
              <a:buFont typeface="Arial" panose="020B0604020202020204" pitchFamily="34" charset="0"/>
              <a:buChar char="•"/>
            </a:pPr>
            <a:r>
              <a:rPr lang="en-US" sz="3200" b="1" spc="-1" dirty="0">
                <a:solidFill>
                  <a:srgbClr val="A80000"/>
                </a:solidFill>
                <a:latin typeface="Arial"/>
              </a:rPr>
              <a:t>Assess the cost of your RDM</a:t>
            </a:r>
            <a:endParaRPr lang="fr-CH" sz="3200" b="0" strike="noStrike" spc="-1" dirty="0">
              <a:latin typeface="Arial"/>
            </a:endParaRPr>
          </a:p>
        </p:txBody>
      </p:sp>
      <p:sp>
        <p:nvSpPr>
          <p:cNvPr id="10" name="CustomShape 4">
            <a:extLst>
              <a:ext uri="{FF2B5EF4-FFF2-40B4-BE49-F238E27FC236}">
                <a16:creationId xmlns:a16="http://schemas.microsoft.com/office/drawing/2014/main" id="{CC94A2A3-12C3-499F-B31F-6BBC74ADE274}"/>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TextBox 2">
            <a:extLst>
              <a:ext uri="{FF2B5EF4-FFF2-40B4-BE49-F238E27FC236}">
                <a16:creationId xmlns:a16="http://schemas.microsoft.com/office/drawing/2014/main" id="{BC638EF3-C473-51C8-5B9B-608A69F93D7C}"/>
              </a:ext>
            </a:extLst>
          </p:cNvPr>
          <p:cNvSpPr txBox="1"/>
          <p:nvPr/>
        </p:nvSpPr>
        <p:spPr>
          <a:xfrm>
            <a:off x="2882107" y="6063840"/>
            <a:ext cx="6099586" cy="369332"/>
          </a:xfrm>
          <a:prstGeom prst="rect">
            <a:avLst/>
          </a:prstGeom>
          <a:noFill/>
        </p:spPr>
        <p:txBody>
          <a:bodyPr wrap="square">
            <a:spAutoFit/>
          </a:bodyPr>
          <a:lstStyle/>
          <a:p>
            <a:pPr algn="ctr"/>
            <a:r>
              <a:rPr lang="fr-FR" sz="1800" strike="noStrike" spc="-1" dirty="0" err="1">
                <a:solidFill>
                  <a:srgbClr val="000000"/>
                </a:solidFill>
                <a:latin typeface="Arial"/>
                <a:ea typeface="DejaVu Sans"/>
              </a:rPr>
              <a:t>See</a:t>
            </a:r>
            <a:r>
              <a:rPr lang="fr-FR" sz="1800" strike="noStrike" spc="-1" dirty="0">
                <a:solidFill>
                  <a:srgbClr val="000000"/>
                </a:solidFill>
                <a:latin typeface="Arial"/>
                <a:ea typeface="DejaVu Sans"/>
              </a:rPr>
              <a:t> </a:t>
            </a:r>
            <a:r>
              <a:rPr lang="fr-FR" sz="1800" strike="noStrike" spc="-1" dirty="0" err="1">
                <a:solidFill>
                  <a:srgbClr val="000000"/>
                </a:solidFill>
                <a:latin typeface="Arial"/>
                <a:ea typeface="DejaVu Sans"/>
              </a:rPr>
              <a:t>paper</a:t>
            </a:r>
            <a:r>
              <a:rPr lang="fr-FR" sz="1800" strike="noStrike" spc="-1" dirty="0">
                <a:solidFill>
                  <a:srgbClr val="000000"/>
                </a:solidFill>
                <a:latin typeface="Arial"/>
                <a:ea typeface="DejaVu Sans"/>
              </a:rPr>
              <a:t> copy</a:t>
            </a:r>
            <a:r>
              <a:rPr lang="fr-FR" spc="-1" dirty="0">
                <a:solidFill>
                  <a:srgbClr val="000000"/>
                </a:solidFill>
                <a:latin typeface="Arial"/>
                <a:ea typeface="DejaVu Sans"/>
              </a:rPr>
              <a:t> </a:t>
            </a:r>
            <a:r>
              <a:rPr lang="fr-FR" sz="1800" strike="noStrike" spc="-1" dirty="0">
                <a:solidFill>
                  <a:srgbClr val="000000"/>
                </a:solidFill>
                <a:latin typeface="Arial"/>
                <a:ea typeface="DejaVu Sans"/>
              </a:rPr>
              <a:t>+ on Moodle </a:t>
            </a:r>
            <a:r>
              <a:rPr lang="en-CH" sz="1800" dirty="0">
                <a:hlinkClick r:id="rId4"/>
              </a:rPr>
              <a:t>go.epfl.ch/ChE-601</a:t>
            </a:r>
            <a:endParaRPr lang="en-CH" sz="1800" dirty="0"/>
          </a:p>
        </p:txBody>
      </p:sp>
      <p:sp>
        <p:nvSpPr>
          <p:cNvPr id="2" name="CustomShape 5">
            <a:extLst>
              <a:ext uri="{FF2B5EF4-FFF2-40B4-BE49-F238E27FC236}">
                <a16:creationId xmlns:a16="http://schemas.microsoft.com/office/drawing/2014/main" id="{1E645694-8508-A4C7-33C3-616BDBB8E891}"/>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3580098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1"/>
          <p:cNvPicPr/>
          <p:nvPr/>
        </p:nvPicPr>
        <p:blipFill>
          <a:blip r:embed="rId3"/>
          <a:stretch/>
        </p:blipFill>
        <p:spPr>
          <a:xfrm>
            <a:off x="798840" y="0"/>
            <a:ext cx="12261960" cy="6585840"/>
          </a:xfrm>
          <a:prstGeom prst="rect">
            <a:avLst/>
          </a:prstGeom>
          <a:ln w="0">
            <a:noFill/>
          </a:ln>
        </p:spPr>
      </p:pic>
      <p:sp>
        <p:nvSpPr>
          <p:cNvPr id="373"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rmAutofit fontScale="92500" lnSpcReduction="20000"/>
          </a:bodyPr>
          <a:lstStyle/>
          <a:p>
            <a:pPr>
              <a:lnSpc>
                <a:spcPct val="90000"/>
              </a:lnSpc>
            </a:pPr>
            <a:r>
              <a:rPr lang="en-US" sz="3800" b="1" strike="noStrike" spc="-94" dirty="0">
                <a:solidFill>
                  <a:srgbClr val="413C3A"/>
                </a:solidFill>
                <a:latin typeface="Franklin Gothic Demi Cond"/>
                <a:ea typeface="Roboto Black"/>
              </a:rPr>
              <a:t>Documentation </a:t>
            </a:r>
            <a:br>
              <a:rPr lang="en-US" sz="3800" b="1" strike="noStrike" spc="-94" dirty="0">
                <a:solidFill>
                  <a:srgbClr val="413C3A"/>
                </a:solidFill>
                <a:latin typeface="Franklin Gothic Demi Cond"/>
                <a:ea typeface="Roboto Black"/>
              </a:rPr>
            </a:br>
            <a:r>
              <a:rPr lang="en-US" sz="3800" b="1" strike="noStrike" spc="-94" dirty="0">
                <a:solidFill>
                  <a:srgbClr val="FF0000"/>
                </a:solidFill>
                <a:latin typeface="Franklin Gothic Demi Cond"/>
                <a:ea typeface="Roboto Black"/>
              </a:rPr>
              <a:t>horror stories </a:t>
            </a:r>
            <a:r>
              <a:rPr lang="en-US" sz="3000" b="1" spc="-94" dirty="0">
                <a:solidFill>
                  <a:srgbClr val="FF0000"/>
                </a:solidFill>
                <a:latin typeface="Franklin Gothic Demi Cond"/>
                <a:ea typeface="Roboto Black"/>
              </a:rPr>
              <a:t>[5’] </a:t>
            </a:r>
            <a:endParaRPr lang="fr-CH" sz="3800" b="0" strike="noStrike" spc="-1" dirty="0">
              <a:latin typeface="Arial"/>
            </a:endParaRPr>
          </a:p>
        </p:txBody>
      </p:sp>
      <p:sp>
        <p:nvSpPr>
          <p:cNvPr id="374"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698EBED3-5FB0-44F2-BCFE-BAF822C7B925}" type="slidenum">
              <a:rPr lang="en-US" sz="950" b="1" strike="noStrike" spc="-1">
                <a:solidFill>
                  <a:srgbClr val="413C3A"/>
                </a:solidFill>
                <a:latin typeface="Franklin Gothic Demi Cond"/>
                <a:ea typeface="Arial"/>
              </a:rPr>
              <a:t>16</a:t>
            </a:fld>
            <a:endParaRPr lang="fr-CH" sz="950" b="0" strike="noStrike" spc="-1">
              <a:latin typeface="Arial"/>
            </a:endParaRPr>
          </a:p>
        </p:txBody>
      </p:sp>
      <p:pic>
        <p:nvPicPr>
          <p:cNvPr id="375" name="Image 14"/>
          <p:cNvPicPr/>
          <p:nvPr/>
        </p:nvPicPr>
        <p:blipFill>
          <a:blip r:embed="rId4"/>
          <a:stretch/>
        </p:blipFill>
        <p:spPr>
          <a:xfrm>
            <a:off x="10860120" y="6545880"/>
            <a:ext cx="1194480" cy="252000"/>
          </a:xfrm>
          <a:prstGeom prst="rect">
            <a:avLst/>
          </a:prstGeom>
          <a:ln w="0">
            <a:noFill/>
          </a:ln>
        </p:spPr>
      </p:pic>
      <p:sp>
        <p:nvSpPr>
          <p:cNvPr id="377" name="CustomShape 4"/>
          <p:cNvSpPr/>
          <p:nvPr/>
        </p:nvSpPr>
        <p:spPr>
          <a:xfrm>
            <a:off x="3375248" y="1650004"/>
            <a:ext cx="5339880" cy="388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00">
              <a:lnSpc>
                <a:spcPct val="90000"/>
              </a:lnSpc>
              <a:spcBef>
                <a:spcPts val="1001"/>
              </a:spcBef>
            </a:pPr>
            <a:r>
              <a:rPr lang="en-US" sz="2400" b="0" strike="noStrike" spc="-1" dirty="0">
                <a:solidFill>
                  <a:srgbClr val="413C3A"/>
                </a:solidFill>
                <a:latin typeface="Arial"/>
                <a:ea typeface="Arial"/>
              </a:rPr>
              <a:t>Think about your project…</a:t>
            </a:r>
            <a:endParaRPr lang="fr-CH" sz="2400" b="0" strike="noStrike" spc="-1" dirty="0">
              <a:latin typeface="Arial"/>
            </a:endParaRPr>
          </a:p>
          <a:p>
            <a:pPr marL="459000" indent="-457200">
              <a:lnSpc>
                <a:spcPct val="90000"/>
              </a:lnSpc>
              <a:spcBef>
                <a:spcPts val="1001"/>
              </a:spcBef>
              <a:buClr>
                <a:srgbClr val="FF0000"/>
              </a:buClr>
              <a:buFont typeface="Arial"/>
              <a:buAutoNum type="arabicPeriod"/>
            </a:pPr>
            <a:r>
              <a:rPr lang="en-US" sz="2400" b="0" strike="noStrike" spc="-1" dirty="0">
                <a:solidFill>
                  <a:srgbClr val="413C3A"/>
                </a:solidFill>
                <a:latin typeface="Arial"/>
                <a:ea typeface="Arial"/>
              </a:rPr>
              <a:t>… does your ELN decide the file naming for you?</a:t>
            </a:r>
            <a:endParaRPr lang="fr-CH" sz="2400" b="0" strike="noStrike" spc="-1" dirty="0">
              <a:latin typeface="Arial"/>
            </a:endParaRPr>
          </a:p>
          <a:p>
            <a:pPr marL="459000" indent="-457200">
              <a:lnSpc>
                <a:spcPct val="90000"/>
              </a:lnSpc>
              <a:spcBef>
                <a:spcPts val="1001"/>
              </a:spcBef>
              <a:buClr>
                <a:srgbClr val="FF0000"/>
              </a:buClr>
              <a:buFont typeface="Arial"/>
              <a:buAutoNum type="arabicPeriod"/>
            </a:pPr>
            <a:r>
              <a:rPr lang="en-US" sz="2400" b="0" strike="noStrike" spc="-1" dirty="0">
                <a:solidFill>
                  <a:srgbClr val="413C3A"/>
                </a:solidFill>
                <a:latin typeface="Arial"/>
                <a:ea typeface="Arial"/>
              </a:rPr>
              <a:t>… how do you currently document your data / code?</a:t>
            </a:r>
            <a:endParaRPr lang="fr-CH" sz="2400" b="0" strike="noStrike" spc="-1" dirty="0">
              <a:latin typeface="Arial"/>
            </a:endParaRPr>
          </a:p>
          <a:p>
            <a:pPr marL="459000" indent="-457200">
              <a:lnSpc>
                <a:spcPct val="90000"/>
              </a:lnSpc>
              <a:spcBef>
                <a:spcPts val="1001"/>
              </a:spcBef>
              <a:buClr>
                <a:srgbClr val="FF0000"/>
              </a:buClr>
              <a:buFont typeface="Arial"/>
              <a:buAutoNum type="arabicPeriod"/>
            </a:pPr>
            <a:r>
              <a:rPr lang="en-US" sz="2400" b="0" strike="noStrike" spc="-1" dirty="0">
                <a:solidFill>
                  <a:srgbClr val="413C3A"/>
                </a:solidFill>
                <a:latin typeface="Arial"/>
                <a:ea typeface="Arial"/>
              </a:rPr>
              <a:t>… which naming standard do you use for the labels in your tables?</a:t>
            </a:r>
            <a:endParaRPr lang="fr-CH" sz="2400" b="0" strike="noStrike" spc="-1" dirty="0">
              <a:latin typeface="Arial"/>
            </a:endParaRPr>
          </a:p>
          <a:p>
            <a:pPr marL="459000" indent="-457200">
              <a:lnSpc>
                <a:spcPct val="90000"/>
              </a:lnSpc>
              <a:spcBef>
                <a:spcPts val="1001"/>
              </a:spcBef>
              <a:buClr>
                <a:srgbClr val="FF0000"/>
              </a:buClr>
              <a:buFont typeface="Arial"/>
              <a:buAutoNum type="arabicPeriod"/>
            </a:pPr>
            <a:r>
              <a:rPr lang="en-US" sz="2400" b="0" strike="noStrike" spc="-1" dirty="0">
                <a:solidFill>
                  <a:srgbClr val="413C3A"/>
                </a:solidFill>
                <a:latin typeface="Arial"/>
                <a:ea typeface="Arial"/>
              </a:rPr>
              <a:t>… what will happen to </a:t>
            </a:r>
            <a:br>
              <a:rPr dirty="0"/>
            </a:br>
            <a:r>
              <a:rPr lang="en-US" sz="2400" b="0" strike="noStrike" spc="-1" dirty="0">
                <a:solidFill>
                  <a:srgbClr val="413C3A"/>
                </a:solidFill>
                <a:latin typeface="Arial"/>
                <a:ea typeface="Arial"/>
              </a:rPr>
              <a:t>your data / code if not </a:t>
            </a:r>
            <a:br>
              <a:rPr dirty="0"/>
            </a:br>
            <a:r>
              <a:rPr lang="en-US" sz="2400" b="0" strike="noStrike" spc="-1" dirty="0">
                <a:solidFill>
                  <a:srgbClr val="413C3A"/>
                </a:solidFill>
                <a:latin typeface="Arial"/>
                <a:ea typeface="Arial"/>
              </a:rPr>
              <a:t>properly documented?</a:t>
            </a:r>
            <a:endParaRPr lang="fr-CH" sz="2400" b="0" strike="noStrike" spc="-1" dirty="0">
              <a:latin typeface="Arial"/>
            </a:endParaRPr>
          </a:p>
        </p:txBody>
      </p:sp>
      <p:sp>
        <p:nvSpPr>
          <p:cNvPr id="9" name="CustomShape 4">
            <a:extLst>
              <a:ext uri="{FF2B5EF4-FFF2-40B4-BE49-F238E27FC236}">
                <a16:creationId xmlns:a16="http://schemas.microsoft.com/office/drawing/2014/main" id="{864769E5-5707-4545-8903-0CCD0BF57176}"/>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09C44555-6D3F-7290-15CC-C2264EB65EBC}"/>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3800" b="1" strike="noStrike" spc="-94">
                <a:solidFill>
                  <a:srgbClr val="413C3A"/>
                </a:solidFill>
                <a:latin typeface="Franklin Gothic Demi Cond"/>
                <a:ea typeface="Roboto Black"/>
              </a:rPr>
              <a:t>Documentation</a:t>
            </a:r>
            <a:endParaRPr lang="fr-CH" sz="3800" b="0" strike="noStrike" spc="-1">
              <a:latin typeface="Arial"/>
            </a:endParaRPr>
          </a:p>
        </p:txBody>
      </p:sp>
      <p:sp>
        <p:nvSpPr>
          <p:cNvPr id="363"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1D690D6B-E382-4C34-8DB3-59DF56A3EBDE}" type="slidenum">
              <a:rPr lang="en-US" sz="950" b="1" strike="noStrike" spc="-1">
                <a:solidFill>
                  <a:srgbClr val="413C3A"/>
                </a:solidFill>
                <a:latin typeface="Franklin Gothic Demi Cond"/>
                <a:ea typeface="Arial"/>
              </a:rPr>
              <a:t>17</a:t>
            </a:fld>
            <a:endParaRPr lang="fr-CH" sz="950" b="0" strike="noStrike" spc="-1">
              <a:latin typeface="Arial"/>
            </a:endParaRPr>
          </a:p>
        </p:txBody>
      </p:sp>
      <p:pic>
        <p:nvPicPr>
          <p:cNvPr id="364" name="Image 14"/>
          <p:cNvPicPr/>
          <p:nvPr/>
        </p:nvPicPr>
        <p:blipFill>
          <a:blip r:embed="rId3"/>
          <a:stretch/>
        </p:blipFill>
        <p:spPr>
          <a:xfrm>
            <a:off x="10860120" y="6545880"/>
            <a:ext cx="1194480" cy="252000"/>
          </a:xfrm>
          <a:prstGeom prst="rect">
            <a:avLst/>
          </a:prstGeom>
          <a:ln w="0">
            <a:noFill/>
          </a:ln>
        </p:spPr>
      </p:pic>
      <p:graphicFrame>
        <p:nvGraphicFramePr>
          <p:cNvPr id="365" name="Table 3"/>
          <p:cNvGraphicFramePr/>
          <p:nvPr/>
        </p:nvGraphicFramePr>
        <p:xfrm>
          <a:off x="1793160" y="1443240"/>
          <a:ext cx="9124200" cy="4386960"/>
        </p:xfrm>
        <a:graphic>
          <a:graphicData uri="http://schemas.openxmlformats.org/drawingml/2006/table">
            <a:tbl>
              <a:tblPr/>
              <a:tblGrid>
                <a:gridCol w="1732680">
                  <a:extLst>
                    <a:ext uri="{9D8B030D-6E8A-4147-A177-3AD203B41FA5}">
                      <a16:colId xmlns:a16="http://schemas.microsoft.com/office/drawing/2014/main" val="20000"/>
                    </a:ext>
                  </a:extLst>
                </a:gridCol>
                <a:gridCol w="7391520">
                  <a:extLst>
                    <a:ext uri="{9D8B030D-6E8A-4147-A177-3AD203B41FA5}">
                      <a16:colId xmlns:a16="http://schemas.microsoft.com/office/drawing/2014/main" val="20001"/>
                    </a:ext>
                  </a:extLst>
                </a:gridCol>
              </a:tblGrid>
              <a:tr h="526320">
                <a:tc rowSpan="2">
                  <a:txBody>
                    <a:bodyPr/>
                    <a:lstStyle/>
                    <a:p>
                      <a:pPr>
                        <a:lnSpc>
                          <a:spcPct val="100000"/>
                        </a:lnSpc>
                      </a:pPr>
                      <a:r>
                        <a:rPr lang="en-US" sz="2500" b="1" strike="noStrike" spc="-1">
                          <a:solidFill>
                            <a:srgbClr val="E30613"/>
                          </a:solidFill>
                          <a:latin typeface="Arial"/>
                          <a:ea typeface="Arial"/>
                        </a:rPr>
                        <a:t>WHAT?</a:t>
                      </a:r>
                      <a:endParaRPr lang="fr-CH" sz="2500" b="0" strike="noStrike" spc="-1">
                        <a:latin typeface="Arial"/>
                      </a:endParaRPr>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tc>
                  <a:txBody>
                    <a:bodyPr/>
                    <a:lstStyle/>
                    <a:p>
                      <a:pPr marL="525600" indent="-341280">
                        <a:lnSpc>
                          <a:spcPct val="100000"/>
                        </a:lnSpc>
                        <a:spcBef>
                          <a:spcPts val="1412"/>
                        </a:spcBef>
                        <a:buClr>
                          <a:srgbClr val="E30613"/>
                        </a:buClr>
                        <a:buFont typeface="Wingdings" charset="2"/>
                        <a:buChar char=""/>
                      </a:pPr>
                      <a:r>
                        <a:rPr lang="en-US" sz="2000" b="1" strike="noStrike" spc="-1">
                          <a:solidFill>
                            <a:srgbClr val="000000"/>
                          </a:solidFill>
                          <a:latin typeface="Arial"/>
                          <a:ea typeface="Arial"/>
                        </a:rPr>
                        <a:t>D</a:t>
                      </a:r>
                      <a:r>
                        <a:rPr lang="fr-CH" sz="2000" b="1" strike="noStrike" spc="-1">
                          <a:solidFill>
                            <a:srgbClr val="000000"/>
                          </a:solidFill>
                          <a:latin typeface="Arial"/>
                          <a:ea typeface="Arial"/>
                        </a:rPr>
                        <a:t>escription </a:t>
                      </a:r>
                      <a:r>
                        <a:rPr lang="fr-CH" sz="2000" b="0" strike="noStrike" spc="-1">
                          <a:solidFill>
                            <a:srgbClr val="000000"/>
                          </a:solidFill>
                          <a:latin typeface="Arial"/>
                          <a:ea typeface="Arial"/>
                        </a:rPr>
                        <a:t>of your data</a:t>
                      </a:r>
                      <a:r>
                        <a:rPr lang="en-US" sz="2000" b="0" strike="noStrike" spc="-1">
                          <a:solidFill>
                            <a:srgbClr val="000000"/>
                          </a:solidFill>
                          <a:latin typeface="Arial"/>
                          <a:ea typeface="Arial"/>
                        </a:rPr>
                        <a:t> / </a:t>
                      </a:r>
                      <a:r>
                        <a:rPr lang="fr-CH" sz="2000" b="0" strike="noStrike" spc="-1">
                          <a:solidFill>
                            <a:srgbClr val="000000"/>
                          </a:solidFill>
                          <a:latin typeface="Arial"/>
                          <a:ea typeface="Arial"/>
                        </a:rPr>
                        <a:t>c</a:t>
                      </a:r>
                      <a:r>
                        <a:rPr lang="en-US" sz="2000" b="0" strike="noStrike" spc="-1">
                          <a:solidFill>
                            <a:srgbClr val="000000"/>
                          </a:solidFill>
                          <a:latin typeface="Arial"/>
                          <a:ea typeface="Arial"/>
                        </a:rPr>
                        <a:t>o</a:t>
                      </a:r>
                      <a:r>
                        <a:rPr lang="fr-CH" sz="2000" b="0" strike="noStrike" spc="-1">
                          <a:solidFill>
                            <a:srgbClr val="000000"/>
                          </a:solidFill>
                          <a:latin typeface="Arial"/>
                          <a:ea typeface="Arial"/>
                        </a:rPr>
                        <a:t>d</a:t>
                      </a:r>
                      <a:r>
                        <a:rPr lang="en-US" sz="2000" b="0" strike="noStrike" spc="-1">
                          <a:solidFill>
                            <a:srgbClr val="000000"/>
                          </a:solidFill>
                          <a:latin typeface="Arial"/>
                          <a:ea typeface="Arial"/>
                        </a:rPr>
                        <a:t>e</a:t>
                      </a:r>
                      <a:endParaRPr lang="fr-CH" sz="2000" b="0" strike="noStrike" spc="-1">
                        <a:latin typeface="Arial"/>
                      </a:endParaRPr>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extLst>
                  <a:ext uri="{0D108BD9-81ED-4DB2-BD59-A6C34878D82A}">
                    <a16:rowId xmlns:a16="http://schemas.microsoft.com/office/drawing/2014/main" val="10000"/>
                  </a:ext>
                </a:extLst>
              </a:tr>
              <a:tr h="480240">
                <a:tc vMerge="1">
                  <a:txBody>
                    <a:bodyPr/>
                    <a:lstStyle/>
                    <a:p>
                      <a:endParaRPr lang="en-US"/>
                    </a:p>
                  </a:txBody>
                  <a:tcPr marL="90000" marR="90000">
                    <a:solidFill>
                      <a:srgbClr val="729FCF"/>
                    </a:solidFill>
                  </a:tcPr>
                </a:tc>
                <a:tc>
                  <a:txBody>
                    <a:bodyPr/>
                    <a:lstStyle/>
                    <a:p>
                      <a:pPr marL="525600" indent="-341280">
                        <a:lnSpc>
                          <a:spcPct val="100000"/>
                        </a:lnSpc>
                        <a:spcBef>
                          <a:spcPts val="1412"/>
                        </a:spcBef>
                        <a:buClr>
                          <a:srgbClr val="E30613"/>
                        </a:buClr>
                        <a:buFont typeface="Wingdings" charset="2"/>
                        <a:buChar char=""/>
                      </a:pPr>
                      <a:r>
                        <a:rPr lang="en-US" sz="2000" b="1" strike="noStrike" spc="-1">
                          <a:solidFill>
                            <a:srgbClr val="000000"/>
                          </a:solidFill>
                          <a:latin typeface="Arial"/>
                          <a:ea typeface="Arial"/>
                        </a:rPr>
                        <a:t>P</a:t>
                      </a:r>
                      <a:r>
                        <a:rPr lang="fr-CH" sz="2000" b="1" strike="noStrike" spc="-1">
                          <a:solidFill>
                            <a:srgbClr val="000000"/>
                          </a:solidFill>
                          <a:latin typeface="Arial"/>
                          <a:ea typeface="Arial"/>
                        </a:rPr>
                        <a:t>lanned </a:t>
                      </a:r>
                      <a:r>
                        <a:rPr lang="fr-CH" sz="2000" b="0" strike="noStrike" spc="-1">
                          <a:solidFill>
                            <a:srgbClr val="000000"/>
                          </a:solidFill>
                          <a:latin typeface="Arial"/>
                          <a:ea typeface="Arial"/>
                        </a:rPr>
                        <a:t>before starting the data collection</a:t>
                      </a:r>
                      <a:endParaRPr lang="fr-CH" sz="2000" b="0" strike="noStrike" spc="-1">
                        <a:latin typeface="Arial"/>
                      </a:endParaRPr>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extLst>
                  <a:ext uri="{0D108BD9-81ED-4DB2-BD59-A6C34878D82A}">
                    <a16:rowId xmlns:a16="http://schemas.microsoft.com/office/drawing/2014/main" val="10001"/>
                  </a:ext>
                </a:extLst>
              </a:tr>
              <a:tr h="359280">
                <a:tc>
                  <a:txBody>
                    <a:bodyPr/>
                    <a:lstStyle/>
                    <a:p>
                      <a:endParaRPr lang="en-US"/>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tc>
                  <a:txBody>
                    <a:bodyPr/>
                    <a:lstStyle/>
                    <a:p>
                      <a:endParaRPr lang="en-US"/>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extLst>
                  <a:ext uri="{0D108BD9-81ED-4DB2-BD59-A6C34878D82A}">
                    <a16:rowId xmlns:a16="http://schemas.microsoft.com/office/drawing/2014/main" val="10002"/>
                  </a:ext>
                </a:extLst>
              </a:tr>
              <a:tr h="542520">
                <a:tc rowSpan="2">
                  <a:txBody>
                    <a:bodyPr/>
                    <a:lstStyle/>
                    <a:p>
                      <a:pPr>
                        <a:lnSpc>
                          <a:spcPct val="100000"/>
                        </a:lnSpc>
                      </a:pPr>
                      <a:r>
                        <a:rPr lang="fr-CH" sz="2500" b="1" strike="noStrike" spc="-1">
                          <a:solidFill>
                            <a:srgbClr val="E30613"/>
                          </a:solidFill>
                          <a:latin typeface="Arial"/>
                          <a:ea typeface="Arial"/>
                        </a:rPr>
                        <a:t>HOW?</a:t>
                      </a:r>
                      <a:endParaRPr lang="fr-CH" sz="2500" b="0" strike="noStrike" spc="-1">
                        <a:latin typeface="Arial"/>
                      </a:endParaRPr>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tc>
                  <a:txBody>
                    <a:bodyPr/>
                    <a:lstStyle/>
                    <a:p>
                      <a:pPr marL="525600" indent="-341280">
                        <a:lnSpc>
                          <a:spcPct val="100000"/>
                        </a:lnSpc>
                        <a:spcBef>
                          <a:spcPts val="1412"/>
                        </a:spcBef>
                        <a:buClr>
                          <a:srgbClr val="E30613"/>
                        </a:buClr>
                        <a:buFont typeface="Wingdings" charset="2"/>
                        <a:buChar char=""/>
                      </a:pPr>
                      <a:r>
                        <a:rPr lang="en-US" sz="2000" b="0" strike="noStrike" spc="-1">
                          <a:solidFill>
                            <a:srgbClr val="000000"/>
                          </a:solidFill>
                          <a:latin typeface="Arial"/>
                          <a:ea typeface="Arial"/>
                        </a:rPr>
                        <a:t>P</a:t>
                      </a:r>
                      <a:r>
                        <a:rPr lang="fr-CH" sz="2000" b="0" strike="noStrike" spc="-1">
                          <a:solidFill>
                            <a:srgbClr val="000000"/>
                          </a:solidFill>
                          <a:latin typeface="Arial"/>
                          <a:ea typeface="Arial"/>
                        </a:rPr>
                        <a:t>roject-dependent</a:t>
                      </a:r>
                      <a:endParaRPr lang="fr-CH" sz="2000" b="0" strike="noStrike" spc="-1">
                        <a:latin typeface="Arial"/>
                      </a:endParaRPr>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extLst>
                  <a:ext uri="{0D108BD9-81ED-4DB2-BD59-A6C34878D82A}">
                    <a16:rowId xmlns:a16="http://schemas.microsoft.com/office/drawing/2014/main" val="10003"/>
                  </a:ext>
                </a:extLst>
              </a:tr>
              <a:tr h="526320">
                <a:tc vMerge="1">
                  <a:txBody>
                    <a:bodyPr/>
                    <a:lstStyle/>
                    <a:p>
                      <a:endParaRPr lang="en-US"/>
                    </a:p>
                  </a:txBody>
                  <a:tcPr marL="90000" marR="90000">
                    <a:solidFill>
                      <a:srgbClr val="729FCF"/>
                    </a:solidFill>
                  </a:tcPr>
                </a:tc>
                <a:tc>
                  <a:txBody>
                    <a:bodyPr/>
                    <a:lstStyle/>
                    <a:p>
                      <a:pPr marL="525600" indent="-341280">
                        <a:lnSpc>
                          <a:spcPct val="100000"/>
                        </a:lnSpc>
                        <a:spcBef>
                          <a:spcPts val="1412"/>
                        </a:spcBef>
                        <a:buClr>
                          <a:srgbClr val="E30613"/>
                        </a:buClr>
                        <a:buFont typeface="Wingdings" charset="2"/>
                        <a:buChar char=""/>
                      </a:pPr>
                      <a:r>
                        <a:rPr lang="en-US" sz="2000" b="1" strike="noStrike" spc="-1">
                          <a:solidFill>
                            <a:srgbClr val="000000"/>
                          </a:solidFill>
                          <a:latin typeface="Arial"/>
                          <a:ea typeface="Arial"/>
                        </a:rPr>
                        <a:t>Consistent </a:t>
                      </a:r>
                      <a:r>
                        <a:rPr lang="en-US" sz="2000" b="0" strike="noStrike" spc="-1">
                          <a:solidFill>
                            <a:srgbClr val="000000"/>
                          </a:solidFill>
                          <a:latin typeface="Arial"/>
                          <a:ea typeface="Arial"/>
                        </a:rPr>
                        <a:t>documentation m</a:t>
                      </a:r>
                      <a:r>
                        <a:rPr lang="fr-CH" sz="2000" b="0" strike="noStrike" spc="-1">
                          <a:solidFill>
                            <a:srgbClr val="000000"/>
                          </a:solidFill>
                          <a:latin typeface="Arial"/>
                          <a:ea typeface="Arial"/>
                        </a:rPr>
                        <a:t>ethodology</a:t>
                      </a:r>
                      <a:endParaRPr lang="fr-CH" sz="2000" b="0" strike="noStrike" spc="-1">
                        <a:latin typeface="Arial"/>
                      </a:endParaRPr>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extLst>
                  <a:ext uri="{0D108BD9-81ED-4DB2-BD59-A6C34878D82A}">
                    <a16:rowId xmlns:a16="http://schemas.microsoft.com/office/drawing/2014/main" val="10004"/>
                  </a:ext>
                </a:extLst>
              </a:tr>
              <a:tr h="359280">
                <a:tc>
                  <a:txBody>
                    <a:bodyPr/>
                    <a:lstStyle/>
                    <a:p>
                      <a:endParaRPr lang="en-US"/>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tc>
                  <a:txBody>
                    <a:bodyPr/>
                    <a:lstStyle/>
                    <a:p>
                      <a:endParaRPr lang="en-US"/>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extLst>
                  <a:ext uri="{0D108BD9-81ED-4DB2-BD59-A6C34878D82A}">
                    <a16:rowId xmlns:a16="http://schemas.microsoft.com/office/drawing/2014/main" val="10005"/>
                  </a:ext>
                </a:extLst>
              </a:tr>
              <a:tr h="526320">
                <a:tc rowSpan="3">
                  <a:txBody>
                    <a:bodyPr/>
                    <a:lstStyle/>
                    <a:p>
                      <a:pPr>
                        <a:lnSpc>
                          <a:spcPct val="100000"/>
                        </a:lnSpc>
                      </a:pPr>
                      <a:r>
                        <a:rPr lang="fr-CH" sz="2500" b="1" strike="noStrike" spc="-1">
                          <a:solidFill>
                            <a:srgbClr val="E30613"/>
                          </a:solidFill>
                          <a:latin typeface="Arial"/>
                          <a:ea typeface="Arial"/>
                        </a:rPr>
                        <a:t>WHY?</a:t>
                      </a:r>
                      <a:endParaRPr lang="fr-CH" sz="2500" b="0" strike="noStrike" spc="-1">
                        <a:latin typeface="Arial"/>
                      </a:endParaRPr>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tc>
                  <a:txBody>
                    <a:bodyPr/>
                    <a:lstStyle/>
                    <a:p>
                      <a:pPr marL="525600" indent="-341280">
                        <a:lnSpc>
                          <a:spcPct val="100000"/>
                        </a:lnSpc>
                        <a:spcBef>
                          <a:spcPts val="1412"/>
                        </a:spcBef>
                        <a:buClr>
                          <a:srgbClr val="E30613"/>
                        </a:buClr>
                        <a:buFont typeface="Wingdings" charset="2"/>
                        <a:buChar char=""/>
                      </a:pPr>
                      <a:r>
                        <a:rPr lang="en-US" sz="2000" b="0" strike="noStrike" spc="-1">
                          <a:solidFill>
                            <a:srgbClr val="000000"/>
                          </a:solidFill>
                          <a:latin typeface="Arial"/>
                          <a:ea typeface="Arial"/>
                        </a:rPr>
                        <a:t>D</a:t>
                      </a:r>
                      <a:r>
                        <a:rPr lang="fr-CH" sz="2000" b="0" strike="noStrike" spc="-1">
                          <a:solidFill>
                            <a:srgbClr val="000000"/>
                          </a:solidFill>
                          <a:latin typeface="Arial"/>
                          <a:ea typeface="Arial"/>
                        </a:rPr>
                        <a:t>ata more understandable </a:t>
                      </a:r>
                      <a:r>
                        <a:rPr lang="fr-CH" sz="2000" b="1" strike="noStrike" spc="-1">
                          <a:solidFill>
                            <a:srgbClr val="000000"/>
                          </a:solidFill>
                          <a:latin typeface="Arial"/>
                          <a:ea typeface="Arial"/>
                        </a:rPr>
                        <a:t>for you</a:t>
                      </a:r>
                      <a:r>
                        <a:rPr lang="en-US" sz="2000" b="1" strike="noStrike" spc="-1">
                          <a:solidFill>
                            <a:srgbClr val="000000"/>
                          </a:solidFill>
                          <a:latin typeface="Arial"/>
                          <a:ea typeface="Arial"/>
                        </a:rPr>
                        <a:t>r</a:t>
                      </a:r>
                      <a:r>
                        <a:rPr lang="fr-CH" sz="2000" b="1" strike="noStrike" spc="-1">
                          <a:solidFill>
                            <a:srgbClr val="000000"/>
                          </a:solidFill>
                          <a:latin typeface="Arial"/>
                          <a:ea typeface="Arial"/>
                        </a:rPr>
                        <a:t>s</a:t>
                      </a:r>
                      <a:r>
                        <a:rPr lang="en-US" sz="2000" b="1" strike="noStrike" spc="-1">
                          <a:solidFill>
                            <a:srgbClr val="000000"/>
                          </a:solidFill>
                          <a:latin typeface="Arial"/>
                          <a:ea typeface="Arial"/>
                        </a:rPr>
                        <a:t>e</a:t>
                      </a:r>
                      <a:r>
                        <a:rPr lang="fr-CH" sz="2000" b="1" strike="noStrike" spc="-1">
                          <a:solidFill>
                            <a:srgbClr val="000000"/>
                          </a:solidFill>
                          <a:latin typeface="Arial"/>
                          <a:ea typeface="Arial"/>
                        </a:rPr>
                        <a:t>l</a:t>
                      </a:r>
                      <a:r>
                        <a:rPr lang="en-US" sz="2000" b="1" strike="noStrike" spc="-1">
                          <a:solidFill>
                            <a:srgbClr val="000000"/>
                          </a:solidFill>
                          <a:latin typeface="Arial"/>
                          <a:ea typeface="Arial"/>
                        </a:rPr>
                        <a:t>f</a:t>
                      </a:r>
                      <a:endParaRPr lang="fr-CH" sz="2000" b="0" strike="noStrike" spc="-1">
                        <a:latin typeface="Arial"/>
                      </a:endParaRPr>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extLst>
                  <a:ext uri="{0D108BD9-81ED-4DB2-BD59-A6C34878D82A}">
                    <a16:rowId xmlns:a16="http://schemas.microsoft.com/office/drawing/2014/main" val="10006"/>
                  </a:ext>
                </a:extLst>
              </a:tr>
              <a:tr h="526320">
                <a:tc vMerge="1">
                  <a:txBody>
                    <a:bodyPr/>
                    <a:lstStyle/>
                    <a:p>
                      <a:endParaRPr lang="en-US"/>
                    </a:p>
                  </a:txBody>
                  <a:tcPr marL="90000" marR="90000">
                    <a:solidFill>
                      <a:srgbClr val="729FCF"/>
                    </a:solidFill>
                  </a:tcPr>
                </a:tc>
                <a:tc>
                  <a:txBody>
                    <a:bodyPr/>
                    <a:lstStyle/>
                    <a:p>
                      <a:pPr marL="525600" indent="-341280">
                        <a:lnSpc>
                          <a:spcPct val="100000"/>
                        </a:lnSpc>
                        <a:spcBef>
                          <a:spcPts val="1412"/>
                        </a:spcBef>
                        <a:buClr>
                          <a:srgbClr val="E30613"/>
                        </a:buClr>
                        <a:buFont typeface="Wingdings" charset="2"/>
                        <a:buChar char=""/>
                      </a:pPr>
                      <a:r>
                        <a:rPr lang="en-US" sz="2000" b="0" strike="noStrike" spc="-1">
                          <a:solidFill>
                            <a:srgbClr val="000000"/>
                          </a:solidFill>
                          <a:latin typeface="Arial"/>
                          <a:ea typeface="Arial"/>
                        </a:rPr>
                        <a:t>D</a:t>
                      </a:r>
                      <a:r>
                        <a:rPr lang="fr-CH" sz="2000" b="0" strike="noStrike" spc="-1">
                          <a:solidFill>
                            <a:srgbClr val="000000"/>
                          </a:solidFill>
                          <a:latin typeface="Arial"/>
                          <a:ea typeface="Arial"/>
                        </a:rPr>
                        <a:t>ata more understandable </a:t>
                      </a:r>
                      <a:r>
                        <a:rPr lang="fr-CH" sz="2000" b="1" strike="noStrike" spc="-1">
                          <a:solidFill>
                            <a:srgbClr val="000000"/>
                          </a:solidFill>
                          <a:latin typeface="Arial"/>
                          <a:ea typeface="Arial"/>
                        </a:rPr>
                        <a:t>for others</a:t>
                      </a:r>
                      <a:endParaRPr lang="fr-CH" sz="2000" b="0" strike="noStrike" spc="-1">
                        <a:latin typeface="Arial"/>
                      </a:endParaRPr>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extLst>
                  <a:ext uri="{0D108BD9-81ED-4DB2-BD59-A6C34878D82A}">
                    <a16:rowId xmlns:a16="http://schemas.microsoft.com/office/drawing/2014/main" val="10007"/>
                  </a:ext>
                </a:extLst>
              </a:tr>
              <a:tr h="527400">
                <a:tc vMerge="1">
                  <a:txBody>
                    <a:bodyPr/>
                    <a:lstStyle/>
                    <a:p>
                      <a:endParaRPr lang="en-US"/>
                    </a:p>
                  </a:txBody>
                  <a:tcPr marL="90000" marR="90000">
                    <a:solidFill>
                      <a:srgbClr val="729FCF"/>
                    </a:solidFill>
                  </a:tcPr>
                </a:tc>
                <a:tc>
                  <a:txBody>
                    <a:bodyPr/>
                    <a:lstStyle/>
                    <a:p>
                      <a:pPr marL="525600" indent="-341280">
                        <a:lnSpc>
                          <a:spcPct val="100000"/>
                        </a:lnSpc>
                        <a:spcBef>
                          <a:spcPts val="1412"/>
                        </a:spcBef>
                        <a:buClr>
                          <a:srgbClr val="E30613"/>
                        </a:buClr>
                        <a:buFont typeface="Wingdings" charset="2"/>
                        <a:buChar char=""/>
                      </a:pPr>
                      <a:r>
                        <a:rPr lang="en-US" sz="2000" b="0" u="sng" strike="noStrike" spc="-1">
                          <a:solidFill>
                            <a:srgbClr val="413C3A"/>
                          </a:solidFill>
                          <a:uFillTx/>
                          <a:latin typeface="Arial"/>
                          <a:ea typeface="Arial"/>
                          <a:hlinkClick r:id="rId4"/>
                        </a:rPr>
                        <a:t>S</a:t>
                      </a:r>
                      <a:r>
                        <a:rPr lang="fr-CH" sz="2000" b="0" u="sng" strike="noStrike" spc="-1">
                          <a:solidFill>
                            <a:srgbClr val="413C3A"/>
                          </a:solidFill>
                          <a:uFillTx/>
                          <a:latin typeface="Arial"/>
                          <a:ea typeface="Arial"/>
                          <a:hlinkClick r:id="rId4"/>
                        </a:rPr>
                        <a:t>aves time upon publication</a:t>
                      </a:r>
                      <a:endParaRPr lang="fr-CH" sz="2000" b="0" strike="noStrike" spc="-1">
                        <a:latin typeface="Arial"/>
                      </a:endParaRPr>
                    </a:p>
                  </a:txBody>
                  <a:tcPr marL="82800" marR="82800">
                    <a:lnL w="12240">
                      <a:solidFill>
                        <a:srgbClr val="FFFFFF"/>
                      </a:solidFill>
                    </a:lnL>
                    <a:lnR w="12240">
                      <a:solidFill>
                        <a:srgbClr val="FFFFFF"/>
                      </a:solidFill>
                    </a:lnR>
                    <a:lnT w="12240">
                      <a:solidFill>
                        <a:srgbClr val="FFFFFF"/>
                      </a:solidFill>
                    </a:lnT>
                    <a:lnB w="12240">
                      <a:solidFill>
                        <a:srgbClr val="FFFFFF"/>
                      </a:solidFill>
                    </a:lnB>
                    <a:noFill/>
                  </a:tcPr>
                </a:tc>
                <a:extLst>
                  <a:ext uri="{0D108BD9-81ED-4DB2-BD59-A6C34878D82A}">
                    <a16:rowId xmlns:a16="http://schemas.microsoft.com/office/drawing/2014/main" val="10008"/>
                  </a:ext>
                </a:extLst>
              </a:tr>
            </a:tbl>
          </a:graphicData>
        </a:graphic>
      </p:graphicFrame>
      <p:sp>
        <p:nvSpPr>
          <p:cNvPr id="366" name="Line 4"/>
          <p:cNvSpPr/>
          <p:nvPr/>
        </p:nvSpPr>
        <p:spPr>
          <a:xfrm>
            <a:off x="1194480" y="4087800"/>
            <a:ext cx="8640000" cy="360"/>
          </a:xfrm>
          <a:prstGeom prst="line">
            <a:avLst/>
          </a:prstGeom>
          <a:ln w="6350">
            <a:noFill/>
          </a:ln>
        </p:spPr>
        <p:style>
          <a:lnRef idx="0">
            <a:scrgbClr r="0" g="0" b="0"/>
          </a:lnRef>
          <a:fillRef idx="0">
            <a:scrgbClr r="0" g="0" b="0"/>
          </a:fillRef>
          <a:effectRef idx="0">
            <a:scrgbClr r="0" g="0" b="0"/>
          </a:effectRef>
          <a:fontRef idx="minor"/>
        </p:style>
        <p:txBody>
          <a:bodyPr/>
          <a:lstStyle/>
          <a:p>
            <a:endParaRPr lang="en-CH"/>
          </a:p>
        </p:txBody>
      </p:sp>
      <p:sp>
        <p:nvSpPr>
          <p:cNvPr id="367" name="Line 5"/>
          <p:cNvSpPr/>
          <p:nvPr/>
        </p:nvSpPr>
        <p:spPr>
          <a:xfrm>
            <a:off x="1194480" y="2645640"/>
            <a:ext cx="8640000" cy="360"/>
          </a:xfrm>
          <a:prstGeom prst="line">
            <a:avLst/>
          </a:prstGeom>
          <a:ln w="6350">
            <a:noFill/>
          </a:ln>
        </p:spPr>
        <p:style>
          <a:lnRef idx="0">
            <a:scrgbClr r="0" g="0" b="0"/>
          </a:lnRef>
          <a:fillRef idx="0">
            <a:scrgbClr r="0" g="0" b="0"/>
          </a:fillRef>
          <a:effectRef idx="0">
            <a:scrgbClr r="0" g="0" b="0"/>
          </a:effectRef>
          <a:fontRef idx="minor"/>
        </p:style>
        <p:txBody>
          <a:bodyPr/>
          <a:lstStyle/>
          <a:p>
            <a:endParaRPr lang="en-CH"/>
          </a:p>
        </p:txBody>
      </p:sp>
      <p:sp>
        <p:nvSpPr>
          <p:cNvPr id="369" name="Line 7"/>
          <p:cNvSpPr/>
          <p:nvPr/>
        </p:nvSpPr>
        <p:spPr>
          <a:xfrm>
            <a:off x="1194840" y="4087800"/>
            <a:ext cx="8640000" cy="360"/>
          </a:xfrm>
          <a:prstGeom prst="line">
            <a:avLst/>
          </a:prstGeom>
          <a:ln w="6350">
            <a:solidFill>
              <a:srgbClr val="000000"/>
            </a:solidFill>
            <a:miter/>
          </a:ln>
        </p:spPr>
        <p:style>
          <a:lnRef idx="0">
            <a:scrgbClr r="0" g="0" b="0"/>
          </a:lnRef>
          <a:fillRef idx="0">
            <a:scrgbClr r="0" g="0" b="0"/>
          </a:fillRef>
          <a:effectRef idx="0">
            <a:scrgbClr r="0" g="0" b="0"/>
          </a:effectRef>
          <a:fontRef idx="minor"/>
        </p:style>
        <p:txBody>
          <a:bodyPr/>
          <a:lstStyle/>
          <a:p>
            <a:endParaRPr lang="en-CH"/>
          </a:p>
        </p:txBody>
      </p:sp>
      <p:sp>
        <p:nvSpPr>
          <p:cNvPr id="370" name="Line 8"/>
          <p:cNvSpPr/>
          <p:nvPr/>
        </p:nvSpPr>
        <p:spPr>
          <a:xfrm>
            <a:off x="1194840" y="2645640"/>
            <a:ext cx="8640000" cy="360"/>
          </a:xfrm>
          <a:prstGeom prst="line">
            <a:avLst/>
          </a:prstGeom>
          <a:ln w="6350">
            <a:solidFill>
              <a:srgbClr val="000000"/>
            </a:solidFill>
            <a:miter/>
          </a:ln>
        </p:spPr>
        <p:style>
          <a:lnRef idx="0">
            <a:scrgbClr r="0" g="0" b="0"/>
          </a:lnRef>
          <a:fillRef idx="0">
            <a:scrgbClr r="0" g="0" b="0"/>
          </a:fillRef>
          <a:effectRef idx="0">
            <a:scrgbClr r="0" g="0" b="0"/>
          </a:effectRef>
          <a:fontRef idx="minor"/>
        </p:style>
        <p:txBody>
          <a:bodyPr/>
          <a:lstStyle/>
          <a:p>
            <a:endParaRPr lang="en-CH"/>
          </a:p>
        </p:txBody>
      </p:sp>
      <p:sp>
        <p:nvSpPr>
          <p:cNvPr id="12" name="CustomShape 4">
            <a:extLst>
              <a:ext uri="{FF2B5EF4-FFF2-40B4-BE49-F238E27FC236}">
                <a16:creationId xmlns:a16="http://schemas.microsoft.com/office/drawing/2014/main" id="{5572A2F2-E7C6-46D0-8494-FDE0648DA1BF}"/>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7393B219-2863-E614-6AB2-15363055ECAF}"/>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CustomShape 1"/>
          <p:cNvSpPr/>
          <p:nvPr/>
        </p:nvSpPr>
        <p:spPr>
          <a:xfrm>
            <a:off x="4639320" y="1028160"/>
            <a:ext cx="7109280" cy="5741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67040">
              <a:lnSpc>
                <a:spcPct val="100000"/>
              </a:lnSpc>
              <a:spcBef>
                <a:spcPts val="1281"/>
              </a:spcBef>
            </a:pPr>
            <a:r>
              <a:rPr lang="en-US" sz="2400" b="1" strike="noStrike" spc="-1">
                <a:solidFill>
                  <a:srgbClr val="E30613"/>
                </a:solidFill>
                <a:latin typeface="Arial"/>
                <a:ea typeface="Arial"/>
              </a:rPr>
              <a:t>Metadata</a:t>
            </a:r>
            <a:endParaRPr lang="fr-CH" sz="2400" b="0" strike="noStrike" spc="-1">
              <a:latin typeface="Arial"/>
            </a:endParaRPr>
          </a:p>
          <a:p>
            <a:pPr marL="476640" indent="-309240">
              <a:lnSpc>
                <a:spcPct val="100000"/>
              </a:lnSpc>
              <a:spcBef>
                <a:spcPts val="1281"/>
              </a:spcBef>
              <a:buClr>
                <a:srgbClr val="E30613"/>
              </a:buClr>
              <a:buFont typeface="Wingdings" charset="2"/>
              <a:buChar char=""/>
            </a:pPr>
            <a:r>
              <a:rPr lang="en-US" sz="2000" b="1" strike="noStrike" spc="-1">
                <a:solidFill>
                  <a:srgbClr val="000000"/>
                </a:solidFill>
                <a:latin typeface="Arial"/>
                <a:ea typeface="Arial"/>
              </a:rPr>
              <a:t>In-file</a:t>
            </a:r>
            <a:r>
              <a:rPr lang="en-US" sz="2000" b="0" strike="noStrike" spc="-1">
                <a:solidFill>
                  <a:srgbClr val="000000"/>
                </a:solidFill>
                <a:latin typeface="Arial"/>
                <a:ea typeface="Arial"/>
              </a:rPr>
              <a:t> metadata (ex. </a:t>
            </a:r>
            <a:r>
              <a:rPr lang="en-US" sz="2000" b="0" i="1" strike="noStrike" spc="-1">
                <a:solidFill>
                  <a:srgbClr val="000000"/>
                </a:solidFill>
                <a:latin typeface="Arial"/>
                <a:ea typeface="Arial"/>
              </a:rPr>
              <a:t>.docx</a:t>
            </a:r>
            <a:r>
              <a:rPr lang="en-US" sz="2000" b="0" strike="noStrike" spc="-1">
                <a:solidFill>
                  <a:srgbClr val="000000"/>
                </a:solidFill>
                <a:latin typeface="Arial"/>
                <a:ea typeface="Arial"/>
              </a:rPr>
              <a:t> author, creation date, file tagging,…)</a:t>
            </a:r>
            <a:endParaRPr lang="fr-CH" sz="2000" b="0" strike="noStrike" spc="-1">
              <a:latin typeface="Arial"/>
            </a:endParaRPr>
          </a:p>
          <a:p>
            <a:pPr marL="476640" indent="-309240">
              <a:lnSpc>
                <a:spcPct val="100000"/>
              </a:lnSpc>
              <a:spcBef>
                <a:spcPts val="1281"/>
              </a:spcBef>
              <a:buClr>
                <a:srgbClr val="E30613"/>
              </a:buClr>
              <a:buFont typeface="Wingdings" charset="2"/>
              <a:buChar char=""/>
            </a:pPr>
            <a:r>
              <a:rPr lang="en-US" sz="2000" b="1" strike="noStrike" spc="-1">
                <a:solidFill>
                  <a:srgbClr val="000000"/>
                </a:solidFill>
                <a:latin typeface="Arial"/>
                <a:ea typeface="Arial"/>
              </a:rPr>
              <a:t>Naming</a:t>
            </a:r>
            <a:r>
              <a:rPr lang="en-US" sz="2000" b="0" strike="noStrike" spc="-1">
                <a:solidFill>
                  <a:srgbClr val="000000"/>
                </a:solidFill>
                <a:latin typeface="Arial"/>
                <a:ea typeface="Arial"/>
              </a:rPr>
              <a:t> convention (for files &amp; folders &amp; database objects)</a:t>
            </a:r>
            <a:endParaRPr lang="fr-CH" sz="2000" b="0" strike="noStrike" spc="-1">
              <a:latin typeface="Arial"/>
            </a:endParaRPr>
          </a:p>
          <a:p>
            <a:pPr marL="476640" indent="-309240">
              <a:lnSpc>
                <a:spcPct val="100000"/>
              </a:lnSpc>
              <a:spcBef>
                <a:spcPts val="1281"/>
              </a:spcBef>
              <a:buClr>
                <a:srgbClr val="E30613"/>
              </a:buClr>
              <a:buFont typeface="Wingdings" charset="2"/>
              <a:buChar char=""/>
            </a:pPr>
            <a:r>
              <a:rPr lang="en-US" sz="2000" b="0" strike="noStrike" spc="-1">
                <a:solidFill>
                  <a:srgbClr val="000000"/>
                </a:solidFill>
                <a:latin typeface="Arial"/>
                <a:ea typeface="Arial"/>
              </a:rPr>
              <a:t>Folders </a:t>
            </a:r>
            <a:r>
              <a:rPr lang="en-US" sz="2000" b="1" strike="noStrike" spc="-1">
                <a:solidFill>
                  <a:srgbClr val="000000"/>
                </a:solidFill>
                <a:latin typeface="Arial"/>
                <a:ea typeface="Arial"/>
              </a:rPr>
              <a:t>structure </a:t>
            </a:r>
            <a:endParaRPr lang="fr-CH" sz="2000" b="0" strike="noStrike" spc="-1">
              <a:latin typeface="Arial"/>
            </a:endParaRPr>
          </a:p>
          <a:p>
            <a:pPr marL="476640" indent="-309240">
              <a:lnSpc>
                <a:spcPct val="100000"/>
              </a:lnSpc>
              <a:spcBef>
                <a:spcPts val="1281"/>
              </a:spcBef>
              <a:buClr>
                <a:srgbClr val="E30613"/>
              </a:buClr>
              <a:buFont typeface="Wingdings" charset="2"/>
              <a:buChar char=""/>
            </a:pPr>
            <a:r>
              <a:rPr lang="en-US" sz="2000" b="0" strike="noStrike" spc="-1">
                <a:solidFill>
                  <a:srgbClr val="000000"/>
                </a:solidFill>
                <a:latin typeface="Arial"/>
                <a:ea typeface="Arial"/>
              </a:rPr>
              <a:t>Database </a:t>
            </a:r>
            <a:r>
              <a:rPr lang="en-US" sz="2000" b="1" strike="noStrike" spc="-1">
                <a:solidFill>
                  <a:srgbClr val="000000"/>
                </a:solidFill>
                <a:latin typeface="Arial"/>
                <a:ea typeface="Arial"/>
              </a:rPr>
              <a:t>schema</a:t>
            </a:r>
            <a:endParaRPr lang="fr-CH" sz="2000" b="0" strike="noStrike" spc="-1">
              <a:latin typeface="Arial"/>
            </a:endParaRPr>
          </a:p>
          <a:p>
            <a:pPr marL="476640" indent="-309240">
              <a:lnSpc>
                <a:spcPct val="100000"/>
              </a:lnSpc>
              <a:spcBef>
                <a:spcPts val="1281"/>
              </a:spcBef>
              <a:buClr>
                <a:srgbClr val="E30613"/>
              </a:buClr>
              <a:buFont typeface="Wingdings" charset="2"/>
              <a:buChar char=""/>
            </a:pPr>
            <a:r>
              <a:rPr lang="en-US" sz="2000" b="1" strike="noStrike" spc="-1">
                <a:solidFill>
                  <a:srgbClr val="000000"/>
                </a:solidFill>
                <a:latin typeface="Arial"/>
                <a:ea typeface="Arial"/>
              </a:rPr>
              <a:t>Version</a:t>
            </a:r>
            <a:endParaRPr lang="fr-CH" sz="2000" b="0" strike="noStrike" spc="-1">
              <a:latin typeface="Arial"/>
            </a:endParaRPr>
          </a:p>
          <a:p>
            <a:pPr marL="476640" indent="-309240">
              <a:lnSpc>
                <a:spcPct val="100000"/>
              </a:lnSpc>
              <a:spcBef>
                <a:spcPts val="1281"/>
              </a:spcBef>
              <a:buClr>
                <a:srgbClr val="E30613"/>
              </a:buClr>
              <a:buFont typeface="Wingdings" charset="2"/>
              <a:buChar char=""/>
            </a:pPr>
            <a:r>
              <a:rPr lang="en-US" sz="2000" b="0" strike="noStrike" spc="-1">
                <a:solidFill>
                  <a:srgbClr val="000000"/>
                </a:solidFill>
                <a:latin typeface="Arial"/>
                <a:ea typeface="Arial"/>
              </a:rPr>
              <a:t>Data </a:t>
            </a:r>
            <a:r>
              <a:rPr lang="en-US" sz="2000" b="1" strike="noStrike" spc="-1">
                <a:solidFill>
                  <a:srgbClr val="000000"/>
                </a:solidFill>
                <a:latin typeface="Arial"/>
                <a:ea typeface="Arial"/>
              </a:rPr>
              <a:t>dictionaries</a:t>
            </a:r>
            <a:r>
              <a:rPr lang="en-US" sz="2000" b="0" strike="noStrike" spc="-1">
                <a:solidFill>
                  <a:srgbClr val="000000"/>
                </a:solidFill>
                <a:latin typeface="Arial"/>
                <a:ea typeface="Arial"/>
              </a:rPr>
              <a:t> </a:t>
            </a:r>
            <a:endParaRPr lang="fr-CH" sz="2000" b="0" strike="noStrike" spc="-1">
              <a:latin typeface="Arial"/>
            </a:endParaRPr>
          </a:p>
          <a:p>
            <a:pPr marL="476640" indent="-309240">
              <a:lnSpc>
                <a:spcPct val="100000"/>
              </a:lnSpc>
              <a:spcBef>
                <a:spcPts val="1281"/>
              </a:spcBef>
              <a:buClr>
                <a:srgbClr val="E30613"/>
              </a:buClr>
              <a:buFont typeface="Wingdings" charset="2"/>
              <a:buChar char=""/>
            </a:pPr>
            <a:r>
              <a:rPr lang="en-US" sz="2000" b="1" strike="noStrike" spc="-1">
                <a:solidFill>
                  <a:srgbClr val="000000"/>
                </a:solidFill>
                <a:latin typeface="Arial"/>
                <a:ea typeface="Arial"/>
              </a:rPr>
              <a:t>Codebooks</a:t>
            </a:r>
            <a:endParaRPr lang="fr-CH" sz="2000" b="0" strike="noStrike" spc="-1">
              <a:latin typeface="Arial"/>
            </a:endParaRPr>
          </a:p>
          <a:p>
            <a:pPr marL="476640" indent="-309240">
              <a:lnSpc>
                <a:spcPct val="100000"/>
              </a:lnSpc>
              <a:spcBef>
                <a:spcPts val="1281"/>
              </a:spcBef>
              <a:buClr>
                <a:srgbClr val="E30613"/>
              </a:buClr>
              <a:buFont typeface="Wingdings" charset="2"/>
              <a:buChar char=""/>
            </a:pPr>
            <a:r>
              <a:rPr lang="en-US" sz="2000" b="0" strike="noStrike" spc="-1">
                <a:solidFill>
                  <a:srgbClr val="000000"/>
                </a:solidFill>
                <a:latin typeface="Arial"/>
                <a:ea typeface="Arial"/>
              </a:rPr>
              <a:t>Metadata </a:t>
            </a:r>
            <a:r>
              <a:rPr lang="en-US" sz="2000" b="1" strike="noStrike" spc="-1">
                <a:solidFill>
                  <a:srgbClr val="000000"/>
                </a:solidFill>
                <a:latin typeface="Arial"/>
                <a:ea typeface="Arial"/>
              </a:rPr>
              <a:t>standards</a:t>
            </a:r>
            <a:endParaRPr lang="fr-CH" sz="2000" b="0" strike="noStrike" spc="-1">
              <a:latin typeface="Arial"/>
            </a:endParaRPr>
          </a:p>
          <a:p>
            <a:pPr marL="476640" indent="-309240">
              <a:lnSpc>
                <a:spcPct val="100000"/>
              </a:lnSpc>
              <a:spcBef>
                <a:spcPts val="1281"/>
              </a:spcBef>
              <a:buClr>
                <a:srgbClr val="E30613"/>
              </a:buClr>
              <a:buFont typeface="Wingdings" charset="2"/>
              <a:buChar char=""/>
            </a:pPr>
            <a:r>
              <a:rPr lang="en-US" sz="2000" b="0" strike="noStrike" spc="-1">
                <a:solidFill>
                  <a:srgbClr val="000000"/>
                </a:solidFill>
                <a:latin typeface="Arial"/>
                <a:ea typeface="Arial"/>
              </a:rPr>
              <a:t>Metadata </a:t>
            </a:r>
            <a:r>
              <a:rPr lang="en-US" sz="2000" b="1" strike="noStrike" spc="-1">
                <a:solidFill>
                  <a:srgbClr val="000000"/>
                </a:solidFill>
                <a:latin typeface="Arial"/>
                <a:ea typeface="Arial"/>
              </a:rPr>
              <a:t>vocabularies</a:t>
            </a:r>
            <a:endParaRPr lang="fr-CH" sz="2000" b="0" strike="noStrike" spc="-1">
              <a:latin typeface="Arial"/>
            </a:endParaRPr>
          </a:p>
          <a:p>
            <a:pPr marL="476640" indent="-309240">
              <a:lnSpc>
                <a:spcPct val="100000"/>
              </a:lnSpc>
              <a:spcBef>
                <a:spcPts val="1281"/>
              </a:spcBef>
              <a:buClr>
                <a:srgbClr val="E30613"/>
              </a:buClr>
              <a:buFont typeface="Wingdings" charset="2"/>
              <a:buChar char=""/>
            </a:pPr>
            <a:r>
              <a:rPr lang="en-US" sz="2000" b="1" strike="noStrike" spc="-1">
                <a:solidFill>
                  <a:srgbClr val="000000"/>
                </a:solidFill>
                <a:latin typeface="Arial"/>
                <a:ea typeface="Arial"/>
              </a:rPr>
              <a:t>Discovery</a:t>
            </a:r>
            <a:r>
              <a:rPr lang="en-US" sz="2000" b="0" strike="noStrike" spc="-1">
                <a:solidFill>
                  <a:srgbClr val="000000"/>
                </a:solidFill>
                <a:latin typeface="Arial"/>
                <a:ea typeface="Arial"/>
              </a:rPr>
              <a:t> metadata (ex. publication keywords)</a:t>
            </a:r>
            <a:endParaRPr lang="fr-CH" sz="2000" b="0" strike="noStrike" spc="-1">
              <a:latin typeface="Arial"/>
            </a:endParaRPr>
          </a:p>
        </p:txBody>
      </p:sp>
      <p:sp>
        <p:nvSpPr>
          <p:cNvPr id="380" name="CustomShape 2"/>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3800" b="1" strike="noStrike" spc="-94">
                <a:solidFill>
                  <a:srgbClr val="413C3A"/>
                </a:solidFill>
                <a:latin typeface="Franklin Gothic Demi Cond"/>
                <a:ea typeface="Roboto Black"/>
              </a:rPr>
              <a:t>Ways to document data</a:t>
            </a:r>
            <a:endParaRPr lang="fr-CH" sz="3800" b="0" strike="noStrike" spc="-1">
              <a:latin typeface="Arial"/>
            </a:endParaRPr>
          </a:p>
        </p:txBody>
      </p:sp>
      <p:sp>
        <p:nvSpPr>
          <p:cNvPr id="381" name="CustomShape 3"/>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A15BF0D0-45BB-4297-8C9F-335D859562F9}" type="slidenum">
              <a:rPr lang="en-US" sz="950" b="1" strike="noStrike" spc="-1">
                <a:solidFill>
                  <a:srgbClr val="413C3A"/>
                </a:solidFill>
                <a:latin typeface="Franklin Gothic Demi Cond"/>
                <a:ea typeface="Arial"/>
              </a:rPr>
              <a:t>18</a:t>
            </a:fld>
            <a:endParaRPr lang="fr-CH" sz="950" b="0" strike="noStrike" spc="-1">
              <a:latin typeface="Arial"/>
            </a:endParaRPr>
          </a:p>
        </p:txBody>
      </p:sp>
      <p:pic>
        <p:nvPicPr>
          <p:cNvPr id="382" name="Image 14"/>
          <p:cNvPicPr/>
          <p:nvPr/>
        </p:nvPicPr>
        <p:blipFill>
          <a:blip r:embed="rId3"/>
          <a:stretch/>
        </p:blipFill>
        <p:spPr>
          <a:xfrm>
            <a:off x="10860120" y="6545880"/>
            <a:ext cx="1194480" cy="252000"/>
          </a:xfrm>
          <a:prstGeom prst="rect">
            <a:avLst/>
          </a:prstGeom>
          <a:ln w="0">
            <a:noFill/>
          </a:ln>
        </p:spPr>
      </p:pic>
      <p:sp>
        <p:nvSpPr>
          <p:cNvPr id="383" name="CustomShape 4"/>
          <p:cNvSpPr/>
          <p:nvPr/>
        </p:nvSpPr>
        <p:spPr>
          <a:xfrm>
            <a:off x="837000" y="2313720"/>
            <a:ext cx="3434400" cy="378163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67040">
              <a:lnSpc>
                <a:spcPct val="100000"/>
              </a:lnSpc>
              <a:spcBef>
                <a:spcPts val="1281"/>
              </a:spcBef>
            </a:pPr>
            <a:r>
              <a:rPr lang="en-US" sz="2400" b="1" strike="noStrike" spc="-1" dirty="0">
                <a:solidFill>
                  <a:srgbClr val="E30613"/>
                </a:solidFill>
                <a:latin typeface="Arial"/>
                <a:ea typeface="Arial"/>
              </a:rPr>
              <a:t>Documentation</a:t>
            </a:r>
            <a:endParaRPr lang="fr-CH" sz="2400" b="0" strike="noStrike" spc="-1" dirty="0">
              <a:latin typeface="Arial"/>
            </a:endParaRPr>
          </a:p>
          <a:p>
            <a:pPr marL="476640" indent="-309240">
              <a:lnSpc>
                <a:spcPct val="100000"/>
              </a:lnSpc>
              <a:spcBef>
                <a:spcPts val="1281"/>
              </a:spcBef>
              <a:buClr>
                <a:srgbClr val="E30613"/>
              </a:buClr>
              <a:buFont typeface="Wingdings" charset="2"/>
              <a:buChar char=""/>
            </a:pPr>
            <a:r>
              <a:rPr lang="en-US" sz="2000" b="1" strike="noStrike" spc="-1" dirty="0">
                <a:solidFill>
                  <a:srgbClr val="000000"/>
                </a:solidFill>
                <a:latin typeface="Arial"/>
                <a:ea typeface="Arial"/>
              </a:rPr>
              <a:t>README</a:t>
            </a:r>
            <a:r>
              <a:rPr lang="en-US" sz="2000" b="0" strike="noStrike" spc="-1" dirty="0">
                <a:solidFill>
                  <a:srgbClr val="000000"/>
                </a:solidFill>
                <a:latin typeface="Arial"/>
                <a:ea typeface="Arial"/>
              </a:rPr>
              <a:t> files</a:t>
            </a:r>
            <a:endParaRPr lang="fr-CH" sz="2000" b="0" strike="noStrike" spc="-1" dirty="0">
              <a:latin typeface="Arial"/>
            </a:endParaRPr>
          </a:p>
          <a:p>
            <a:pPr marL="476640" indent="-309240">
              <a:lnSpc>
                <a:spcPct val="100000"/>
              </a:lnSpc>
              <a:spcBef>
                <a:spcPts val="1281"/>
              </a:spcBef>
              <a:buClr>
                <a:srgbClr val="E30613"/>
              </a:buClr>
              <a:buFont typeface="Wingdings" charset="2"/>
              <a:buChar char=""/>
            </a:pPr>
            <a:r>
              <a:rPr lang="en-US" sz="2000" b="0" strike="noStrike" spc="-1" dirty="0">
                <a:solidFill>
                  <a:srgbClr val="000000"/>
                </a:solidFill>
                <a:latin typeface="Arial"/>
                <a:ea typeface="DejaVu Sans"/>
              </a:rPr>
              <a:t>Laboratory </a:t>
            </a:r>
            <a:r>
              <a:rPr lang="en-US" sz="2000" b="1" strike="noStrike" spc="-1" dirty="0">
                <a:solidFill>
                  <a:srgbClr val="000000"/>
                </a:solidFill>
                <a:latin typeface="Arial"/>
                <a:ea typeface="DejaVu Sans"/>
              </a:rPr>
              <a:t>notebooks </a:t>
            </a:r>
            <a:endParaRPr lang="fr-CH" sz="2000" b="0" strike="noStrike" spc="-1" dirty="0">
              <a:latin typeface="Arial"/>
            </a:endParaRPr>
          </a:p>
          <a:p>
            <a:pPr marL="476640" indent="-309240">
              <a:lnSpc>
                <a:spcPct val="100000"/>
              </a:lnSpc>
              <a:spcBef>
                <a:spcPts val="1281"/>
              </a:spcBef>
              <a:buClr>
                <a:srgbClr val="E30613"/>
              </a:buClr>
              <a:buFont typeface="Wingdings" charset="2"/>
              <a:buChar char=""/>
            </a:pPr>
            <a:r>
              <a:rPr lang="en-US" sz="2000" b="0" strike="noStrike" spc="-1" dirty="0">
                <a:solidFill>
                  <a:srgbClr val="000000"/>
                </a:solidFill>
                <a:latin typeface="Arial"/>
                <a:ea typeface="DejaVu Sans"/>
              </a:rPr>
              <a:t>Experimental </a:t>
            </a:r>
            <a:r>
              <a:rPr lang="en-US" sz="2000" b="1" strike="noStrike" spc="-1" dirty="0">
                <a:solidFill>
                  <a:srgbClr val="000000"/>
                </a:solidFill>
                <a:latin typeface="Arial"/>
                <a:ea typeface="DejaVu Sans"/>
              </a:rPr>
              <a:t>protocols</a:t>
            </a:r>
            <a:endParaRPr lang="fr-CH" sz="2000" b="0" strike="noStrike" spc="-1" dirty="0">
              <a:latin typeface="Arial"/>
            </a:endParaRPr>
          </a:p>
          <a:p>
            <a:pPr marL="476640" indent="-309240">
              <a:lnSpc>
                <a:spcPct val="100000"/>
              </a:lnSpc>
              <a:spcBef>
                <a:spcPts val="1281"/>
              </a:spcBef>
              <a:buClr>
                <a:srgbClr val="E30613"/>
              </a:buClr>
              <a:buFont typeface="Wingdings" charset="2"/>
              <a:buChar char=""/>
            </a:pPr>
            <a:r>
              <a:rPr lang="en-US" sz="2000" b="0" strike="noStrike" spc="-1" dirty="0">
                <a:solidFill>
                  <a:srgbClr val="000000"/>
                </a:solidFill>
                <a:latin typeface="Arial"/>
                <a:ea typeface="DejaVu Sans"/>
              </a:rPr>
              <a:t>Software </a:t>
            </a:r>
            <a:r>
              <a:rPr lang="en-US" sz="2000" b="1" strike="noStrike" spc="-1" dirty="0">
                <a:solidFill>
                  <a:srgbClr val="000000"/>
                </a:solidFill>
                <a:latin typeface="Arial"/>
                <a:ea typeface="DejaVu Sans"/>
              </a:rPr>
              <a:t>parameters</a:t>
            </a:r>
            <a:endParaRPr lang="fr-CH" sz="2000" b="0" strike="noStrike" spc="-1" dirty="0">
              <a:latin typeface="Arial"/>
            </a:endParaRPr>
          </a:p>
          <a:p>
            <a:pPr marL="476640" indent="-309240">
              <a:lnSpc>
                <a:spcPct val="100000"/>
              </a:lnSpc>
              <a:spcBef>
                <a:spcPts val="1281"/>
              </a:spcBef>
              <a:buClr>
                <a:srgbClr val="E30613"/>
              </a:buClr>
              <a:buFont typeface="Wingdings" charset="2"/>
              <a:buChar char=""/>
            </a:pPr>
            <a:r>
              <a:rPr lang="en-US" sz="2000" b="1" strike="noStrike" spc="-1" dirty="0">
                <a:solidFill>
                  <a:srgbClr val="000000"/>
                </a:solidFill>
                <a:latin typeface="Arial"/>
                <a:ea typeface="DejaVu Sans"/>
              </a:rPr>
              <a:t>Output / Log</a:t>
            </a:r>
            <a:r>
              <a:rPr lang="en-US" sz="2000" b="0" strike="noStrike" spc="-1" dirty="0">
                <a:solidFill>
                  <a:srgbClr val="000000"/>
                </a:solidFill>
                <a:latin typeface="Arial"/>
                <a:ea typeface="DejaVu Sans"/>
              </a:rPr>
              <a:t> files</a:t>
            </a:r>
          </a:p>
          <a:p>
            <a:pPr marL="476640" indent="-309240">
              <a:lnSpc>
                <a:spcPct val="100000"/>
              </a:lnSpc>
              <a:spcBef>
                <a:spcPts val="1281"/>
              </a:spcBef>
              <a:buClr>
                <a:srgbClr val="E30613"/>
              </a:buClr>
              <a:buFont typeface="Wingdings" charset="2"/>
              <a:buChar char=""/>
            </a:pPr>
            <a:r>
              <a:rPr lang="en-US" sz="2000" b="1" strike="noStrike" spc="-1" dirty="0">
                <a:solidFill>
                  <a:srgbClr val="000000"/>
                </a:solidFill>
                <a:latin typeface="Arial"/>
                <a:ea typeface="Arial"/>
              </a:rPr>
              <a:t>DMP</a:t>
            </a:r>
            <a:endParaRPr lang="fr-CH" sz="2000" b="0" strike="noStrike" spc="-1" dirty="0">
              <a:latin typeface="Arial"/>
            </a:endParaRPr>
          </a:p>
          <a:p>
            <a:pPr marL="476640" indent="-309240">
              <a:lnSpc>
                <a:spcPct val="100000"/>
              </a:lnSpc>
              <a:spcBef>
                <a:spcPts val="1281"/>
              </a:spcBef>
              <a:buClr>
                <a:srgbClr val="E30613"/>
              </a:buClr>
              <a:buFont typeface="Wingdings" charset="2"/>
              <a:buChar char=""/>
            </a:pPr>
            <a:r>
              <a:rPr lang="en-US" sz="2000" b="1" strike="noStrike" spc="-1" dirty="0">
                <a:solidFill>
                  <a:srgbClr val="000000"/>
                </a:solidFill>
                <a:latin typeface="Arial"/>
                <a:ea typeface="Arial"/>
              </a:rPr>
              <a:t>RDM Strategy</a:t>
            </a:r>
            <a:endParaRPr lang="fr-CH" sz="2000" b="0" strike="noStrike" spc="-1" dirty="0">
              <a:latin typeface="Arial"/>
            </a:endParaRPr>
          </a:p>
        </p:txBody>
      </p:sp>
      <p:pic>
        <p:nvPicPr>
          <p:cNvPr id="384" name="Image 13"/>
          <p:cNvPicPr/>
          <p:nvPr/>
        </p:nvPicPr>
        <p:blipFill>
          <a:blip r:embed="rId4"/>
          <a:srcRect r="4210" b="4210"/>
          <a:stretch/>
        </p:blipFill>
        <p:spPr>
          <a:xfrm>
            <a:off x="8332200" y="3413160"/>
            <a:ext cx="2942640" cy="2272680"/>
          </a:xfrm>
          <a:prstGeom prst="rect">
            <a:avLst/>
          </a:prstGeom>
          <a:ln w="0">
            <a:noFill/>
          </a:ln>
          <a:effectLst>
            <a:outerShdw blurRad="50760" dist="37674" dir="2700000" algn="tl" rotWithShape="0">
              <a:srgbClr val="000000">
                <a:alpha val="40000"/>
              </a:srgbClr>
            </a:outerShdw>
          </a:effectLst>
        </p:spPr>
      </p:pic>
      <p:sp>
        <p:nvSpPr>
          <p:cNvPr id="386" name="Left Brace 1"/>
          <p:cNvSpPr/>
          <p:nvPr/>
        </p:nvSpPr>
        <p:spPr>
          <a:xfrm>
            <a:off x="4044600" y="1028160"/>
            <a:ext cx="681120" cy="5741640"/>
          </a:xfrm>
          <a:prstGeom prst="leftBrace">
            <a:avLst>
              <a:gd name="adj1" fmla="val 8333"/>
              <a:gd name="adj2" fmla="val 27095"/>
            </a:avLst>
          </a:prstGeom>
          <a:noFill/>
          <a:ln w="28575">
            <a:solidFill>
              <a:srgbClr val="FF0000"/>
            </a:solidFill>
          </a:ln>
        </p:spPr>
        <p:style>
          <a:lnRef idx="1">
            <a:schemeClr val="accent1"/>
          </a:lnRef>
          <a:fillRef idx="0">
            <a:schemeClr val="accent1"/>
          </a:fillRef>
          <a:effectRef idx="0">
            <a:schemeClr val="accent1"/>
          </a:effectRef>
          <a:fontRef idx="minor"/>
        </p:style>
        <p:txBody>
          <a:bodyPr/>
          <a:lstStyle/>
          <a:p>
            <a:endParaRPr lang="en-CH"/>
          </a:p>
        </p:txBody>
      </p:sp>
      <p:sp>
        <p:nvSpPr>
          <p:cNvPr id="11" name="CustomShape 4">
            <a:extLst>
              <a:ext uri="{FF2B5EF4-FFF2-40B4-BE49-F238E27FC236}">
                <a16:creationId xmlns:a16="http://schemas.microsoft.com/office/drawing/2014/main" id="{DA575433-3D00-4ACF-8F70-0945F421123E}"/>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BCDFB92A-71ED-5EC2-43B8-05C1DD4EC9E2}"/>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 name="Picture 11"/>
          <p:cNvPicPr/>
          <p:nvPr/>
        </p:nvPicPr>
        <p:blipFill>
          <a:blip r:embed="rId3"/>
          <a:srcRect b="23150"/>
          <a:stretch/>
        </p:blipFill>
        <p:spPr>
          <a:xfrm>
            <a:off x="7112160" y="555840"/>
            <a:ext cx="5074200" cy="5879160"/>
          </a:xfrm>
          <a:prstGeom prst="rect">
            <a:avLst/>
          </a:prstGeom>
          <a:ln w="0">
            <a:noFill/>
          </a:ln>
          <a:effectLst>
            <a:outerShdw blurRad="50760" dist="37674" dir="2700000" algn="tl" rotWithShape="0">
              <a:srgbClr val="000000">
                <a:alpha val="40000"/>
              </a:srgbClr>
            </a:outerShdw>
          </a:effectLst>
        </p:spPr>
      </p:pic>
      <p:sp>
        <p:nvSpPr>
          <p:cNvPr id="596"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3800" b="1" strike="noStrike" spc="-94">
                <a:solidFill>
                  <a:srgbClr val="413C3A"/>
                </a:solidFill>
                <a:latin typeface="Franklin Gothic Demi Cond"/>
                <a:ea typeface="Roboto Black"/>
              </a:rPr>
              <a:t>Importance of metadata (!)</a:t>
            </a:r>
            <a:endParaRPr lang="fr-CH" sz="3800" b="0" strike="noStrike" spc="-1">
              <a:latin typeface="Arial"/>
            </a:endParaRPr>
          </a:p>
        </p:txBody>
      </p:sp>
      <p:sp>
        <p:nvSpPr>
          <p:cNvPr id="597"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4645C12C-1983-45BB-8DF7-649164C6986C}" type="slidenum">
              <a:rPr lang="en-US" sz="950" b="1" strike="noStrike" spc="-1">
                <a:solidFill>
                  <a:srgbClr val="413C3A"/>
                </a:solidFill>
                <a:latin typeface="Franklin Gothic Demi Cond"/>
                <a:ea typeface="Arial"/>
              </a:rPr>
              <a:t>19</a:t>
            </a:fld>
            <a:endParaRPr lang="fr-CH" sz="950" b="0" strike="noStrike" spc="-1">
              <a:latin typeface="Arial"/>
            </a:endParaRPr>
          </a:p>
        </p:txBody>
      </p:sp>
      <p:pic>
        <p:nvPicPr>
          <p:cNvPr id="598" name="Image 14"/>
          <p:cNvPicPr/>
          <p:nvPr/>
        </p:nvPicPr>
        <p:blipFill>
          <a:blip r:embed="rId4"/>
          <a:stretch/>
        </p:blipFill>
        <p:spPr>
          <a:xfrm>
            <a:off x="10860120" y="6545880"/>
            <a:ext cx="1194480" cy="252000"/>
          </a:xfrm>
          <a:prstGeom prst="rect">
            <a:avLst/>
          </a:prstGeom>
          <a:ln w="0">
            <a:noFill/>
          </a:ln>
        </p:spPr>
      </p:pic>
      <p:sp>
        <p:nvSpPr>
          <p:cNvPr id="599" name="CustomShape 3"/>
          <p:cNvSpPr/>
          <p:nvPr/>
        </p:nvSpPr>
        <p:spPr>
          <a:xfrm>
            <a:off x="1030680" y="1243440"/>
            <a:ext cx="5914440" cy="4785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00" b="1" strike="noStrike" spc="-1" dirty="0">
                <a:solidFill>
                  <a:srgbClr val="E30613"/>
                </a:solidFill>
                <a:latin typeface="Arial"/>
                <a:ea typeface="Arial"/>
              </a:rPr>
              <a:t>2012</a:t>
            </a:r>
            <a:r>
              <a:rPr lang="en-US" sz="1700" b="1" strike="noStrike" spc="-1" dirty="0">
                <a:solidFill>
                  <a:srgbClr val="211E1D"/>
                </a:solidFill>
                <a:latin typeface="Arial"/>
                <a:ea typeface="Arial"/>
              </a:rPr>
              <a:t> </a:t>
            </a:r>
            <a:r>
              <a:rPr lang="en-US" sz="1700" b="0" strike="noStrike" spc="-1" dirty="0">
                <a:solidFill>
                  <a:srgbClr val="211E1D"/>
                </a:solidFill>
                <a:latin typeface="Arial"/>
                <a:ea typeface="Arial"/>
              </a:rPr>
              <a:t>– Project of officially </a:t>
            </a:r>
            <a:r>
              <a:rPr lang="en-US" sz="1700" b="1" strike="noStrike" spc="-1" dirty="0">
                <a:solidFill>
                  <a:srgbClr val="211E1D"/>
                </a:solidFill>
                <a:latin typeface="Arial"/>
                <a:ea typeface="Arial"/>
              </a:rPr>
              <a:t>launched</a:t>
            </a:r>
            <a:r>
              <a:rPr lang="en-US" sz="1700" b="0" strike="noStrike" spc="-1" dirty="0">
                <a:solidFill>
                  <a:srgbClr val="211E1D"/>
                </a:solidFill>
                <a:latin typeface="Arial"/>
                <a:ea typeface="Arial"/>
              </a:rPr>
              <a:t>: </a:t>
            </a:r>
            <a:br>
              <a:rPr dirty="0"/>
            </a:br>
            <a:r>
              <a:rPr lang="en-US" sz="1700" b="0" strike="noStrike" spc="-1" dirty="0">
                <a:solidFill>
                  <a:srgbClr val="211E1D"/>
                </a:solidFill>
                <a:latin typeface="Arial"/>
                <a:ea typeface="Arial"/>
              </a:rPr>
              <a:t>Venice’s State Archive + Ca’ Foscari Univ. + EPFL (DHLAB)</a:t>
            </a:r>
            <a:br>
              <a:rPr dirty="0"/>
            </a:br>
            <a:endParaRPr lang="fr-CH" sz="1700" b="0" strike="noStrike" spc="-1" dirty="0">
              <a:latin typeface="Arial"/>
            </a:endParaRPr>
          </a:p>
          <a:p>
            <a:pPr>
              <a:lnSpc>
                <a:spcPct val="100000"/>
              </a:lnSpc>
            </a:pPr>
            <a:r>
              <a:rPr lang="en-US" sz="1700" b="1" strike="noStrike" spc="-1" dirty="0">
                <a:solidFill>
                  <a:srgbClr val="E30613"/>
                </a:solidFill>
                <a:latin typeface="Arial"/>
                <a:ea typeface="Arial"/>
              </a:rPr>
              <a:t>2014</a:t>
            </a:r>
            <a:r>
              <a:rPr lang="en-US" sz="1700" b="1" strike="noStrike" spc="-1" dirty="0">
                <a:solidFill>
                  <a:srgbClr val="211E1D"/>
                </a:solidFill>
                <a:latin typeface="Arial"/>
                <a:ea typeface="Arial"/>
              </a:rPr>
              <a:t> –</a:t>
            </a:r>
            <a:r>
              <a:rPr lang="en-US" sz="1700" b="0" strike="noStrike" spc="-1" dirty="0">
                <a:solidFill>
                  <a:srgbClr val="211E1D"/>
                </a:solidFill>
                <a:latin typeface="Arial"/>
                <a:ea typeface="Arial"/>
              </a:rPr>
              <a:t> Non-binding agreement signed.</a:t>
            </a:r>
            <a:r>
              <a:rPr lang="en-US" sz="1700" b="1" strike="noStrike" spc="-1" dirty="0">
                <a:solidFill>
                  <a:srgbClr val="211E1D"/>
                </a:solidFill>
                <a:latin typeface="Arial"/>
                <a:ea typeface="Arial"/>
              </a:rPr>
              <a:t> </a:t>
            </a:r>
            <a:r>
              <a:rPr lang="en-US" sz="1700" b="0" strike="noStrike" spc="-1" dirty="0">
                <a:solidFill>
                  <a:srgbClr val="211E1D"/>
                </a:solidFill>
                <a:latin typeface="Arial"/>
                <a:ea typeface="Arial"/>
              </a:rPr>
              <a:t>But … didn't specify the licensing that would regulate researchers’ use of the digitized data</a:t>
            </a:r>
            <a:endParaRPr lang="fr-CH" sz="1700" b="0" strike="noStrike" spc="-1" dirty="0">
              <a:latin typeface="Arial"/>
            </a:endParaRPr>
          </a:p>
          <a:p>
            <a:pPr>
              <a:lnSpc>
                <a:spcPct val="100000"/>
              </a:lnSpc>
            </a:pPr>
            <a:br>
              <a:rPr dirty="0"/>
            </a:br>
            <a:r>
              <a:rPr lang="en-US" sz="1700" b="1" strike="noStrike" spc="-1" dirty="0">
                <a:solidFill>
                  <a:srgbClr val="E30613"/>
                </a:solidFill>
                <a:latin typeface="Arial"/>
                <a:ea typeface="Arial"/>
              </a:rPr>
              <a:t>2017</a:t>
            </a:r>
            <a:r>
              <a:rPr lang="en-US" sz="1700" b="0" strike="noStrike" spc="-1" dirty="0">
                <a:solidFill>
                  <a:srgbClr val="211E1D"/>
                </a:solidFill>
                <a:latin typeface="Arial"/>
                <a:ea typeface="Arial"/>
              </a:rPr>
              <a:t> – At stake: 1,000 years of records in dynamic digital form: special high-speed scanners, thousands HD images per hour</a:t>
            </a:r>
            <a:endParaRPr lang="fr-CH" sz="1700" b="0" strike="noStrike" spc="-1" dirty="0">
              <a:latin typeface="Arial"/>
            </a:endParaRPr>
          </a:p>
          <a:p>
            <a:pPr>
              <a:lnSpc>
                <a:spcPct val="100000"/>
              </a:lnSpc>
            </a:pPr>
            <a:br>
              <a:rPr dirty="0"/>
            </a:br>
            <a:r>
              <a:rPr lang="en-US" sz="1700" b="1" strike="noStrike" spc="-1" dirty="0">
                <a:solidFill>
                  <a:srgbClr val="E30613"/>
                </a:solidFill>
                <a:latin typeface="Arial"/>
                <a:ea typeface="Arial"/>
              </a:rPr>
              <a:t>2019</a:t>
            </a:r>
            <a:r>
              <a:rPr lang="en-US" sz="1700" b="1" strike="noStrike" spc="-1" dirty="0">
                <a:solidFill>
                  <a:srgbClr val="211E1D"/>
                </a:solidFill>
                <a:latin typeface="Arial"/>
                <a:ea typeface="Arial"/>
              </a:rPr>
              <a:t> – Allegedly, </a:t>
            </a:r>
            <a:r>
              <a:rPr lang="en-US" sz="1700" b="0" strike="noStrike" spc="-1" dirty="0">
                <a:solidFill>
                  <a:srgbClr val="211E1D"/>
                </a:solidFill>
                <a:latin typeface="Arial"/>
                <a:ea typeface="Arial"/>
              </a:rPr>
              <a:t>the digitization of ~190,000 documents (</a:t>
            </a:r>
            <a:r>
              <a:rPr lang="en-US" sz="1700" b="1" strike="noStrike" spc="-1" dirty="0">
                <a:solidFill>
                  <a:srgbClr val="211E1D"/>
                </a:solidFill>
                <a:latin typeface="Arial"/>
                <a:ea typeface="Arial"/>
              </a:rPr>
              <a:t>8 TB</a:t>
            </a:r>
            <a:r>
              <a:rPr lang="en-US" sz="1700" b="0" strike="noStrike" spc="-1" dirty="0">
                <a:solidFill>
                  <a:srgbClr val="211E1D"/>
                </a:solidFill>
                <a:latin typeface="Arial"/>
                <a:ea typeface="Arial"/>
              </a:rPr>
              <a:t>) </a:t>
            </a:r>
            <a:r>
              <a:rPr lang="en-US" sz="1700" b="1" strike="noStrike" spc="-1" dirty="0">
                <a:solidFill>
                  <a:srgbClr val="211E1D"/>
                </a:solidFill>
                <a:latin typeface="Arial"/>
                <a:ea typeface="Arial"/>
              </a:rPr>
              <a:t>didn’t follow a common metadata policy</a:t>
            </a:r>
            <a:r>
              <a:rPr lang="en-US" sz="1700" b="0" strike="noStrike" spc="-1" dirty="0">
                <a:solidFill>
                  <a:srgbClr val="211E1D"/>
                </a:solidFill>
                <a:latin typeface="Arial"/>
                <a:ea typeface="Arial"/>
              </a:rPr>
              <a:t>: </a:t>
            </a:r>
            <a:r>
              <a:rPr lang="en-US" sz="1700" b="0" u="sng" strike="noStrike" spc="-1" dirty="0">
                <a:solidFill>
                  <a:srgbClr val="413C3A"/>
                </a:solidFill>
                <a:uFillTx/>
                <a:latin typeface="Arial"/>
                <a:ea typeface="Arial"/>
                <a:hlinkClick r:id="rId5"/>
              </a:rPr>
              <a:t>archival-science guidelines</a:t>
            </a:r>
            <a:r>
              <a:rPr lang="en-US" sz="1700" b="0" strike="noStrike" spc="-1" dirty="0">
                <a:solidFill>
                  <a:srgbClr val="211E1D"/>
                </a:solidFill>
                <a:latin typeface="Arial"/>
                <a:ea typeface="Arial"/>
              </a:rPr>
              <a:t> (require records of provenance for each document) </a:t>
            </a:r>
            <a:endParaRPr lang="fr-CH" sz="1700" b="0" strike="noStrike" spc="-1" dirty="0">
              <a:latin typeface="Arial"/>
            </a:endParaRPr>
          </a:p>
          <a:p>
            <a:pPr>
              <a:lnSpc>
                <a:spcPct val="100000"/>
              </a:lnSpc>
            </a:pPr>
            <a:endParaRPr lang="fr-CH" sz="1700" b="0" strike="noStrike" spc="-1" dirty="0">
              <a:latin typeface="Arial"/>
            </a:endParaRPr>
          </a:p>
          <a:p>
            <a:pPr>
              <a:lnSpc>
                <a:spcPct val="100000"/>
              </a:lnSpc>
            </a:pPr>
            <a:r>
              <a:rPr lang="en-US" sz="1700" b="1" strike="noStrike" spc="-1" dirty="0">
                <a:solidFill>
                  <a:srgbClr val="E30613"/>
                </a:solidFill>
                <a:latin typeface="Arial"/>
                <a:ea typeface="Arial"/>
              </a:rPr>
              <a:t>2019 </a:t>
            </a:r>
            <a:r>
              <a:rPr lang="en-US" sz="1700" b="1" strike="noStrike" spc="-1" dirty="0">
                <a:solidFill>
                  <a:srgbClr val="211E1D"/>
                </a:solidFill>
                <a:latin typeface="Arial"/>
                <a:ea typeface="Arial"/>
              </a:rPr>
              <a:t>– </a:t>
            </a:r>
            <a:r>
              <a:rPr lang="en-US" sz="1700" b="0" strike="noStrike" spc="-1" dirty="0">
                <a:solidFill>
                  <a:srgbClr val="211E1D"/>
                </a:solidFill>
                <a:latin typeface="Arial"/>
                <a:ea typeface="Arial"/>
              </a:rPr>
              <a:t>... </a:t>
            </a:r>
            <a:r>
              <a:rPr lang="en-US" sz="1700" b="1" strike="noStrike" spc="-1" dirty="0">
                <a:solidFill>
                  <a:srgbClr val="211E1D"/>
                </a:solidFill>
                <a:latin typeface="Arial"/>
                <a:ea typeface="Arial"/>
              </a:rPr>
              <a:t>data collection has been paused, amid doubts on the usability of the data already collected!</a:t>
            </a:r>
            <a:endParaRPr lang="fr-CH" sz="1700" b="0" strike="noStrike" spc="-1" dirty="0">
              <a:latin typeface="Arial"/>
            </a:endParaRPr>
          </a:p>
        </p:txBody>
      </p:sp>
      <p:sp>
        <p:nvSpPr>
          <p:cNvPr id="600" name="CustomShape 4"/>
          <p:cNvSpPr/>
          <p:nvPr/>
        </p:nvSpPr>
        <p:spPr>
          <a:xfrm>
            <a:off x="4330080" y="6437520"/>
            <a:ext cx="261504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000" b="0" i="1" u="sng" strike="noStrike" spc="-1">
                <a:solidFill>
                  <a:srgbClr val="413C3A"/>
                </a:solidFill>
                <a:uFillTx/>
                <a:latin typeface="Arial"/>
                <a:ea typeface="Arial"/>
                <a:hlinkClick r:id="rId6"/>
              </a:rPr>
              <a:t>DOI: 10.1038/d41586-019-03240-w</a:t>
            </a:r>
            <a:endParaRPr lang="fr-CH" sz="1000" b="0" strike="noStrike" spc="-1">
              <a:latin typeface="Arial"/>
            </a:endParaRPr>
          </a:p>
        </p:txBody>
      </p:sp>
      <p:sp>
        <p:nvSpPr>
          <p:cNvPr id="2" name="CustomShape 5">
            <a:extLst>
              <a:ext uri="{FF2B5EF4-FFF2-40B4-BE49-F238E27FC236}">
                <a16:creationId xmlns:a16="http://schemas.microsoft.com/office/drawing/2014/main" id="{DC9094F9-4B6E-C087-E31B-EE1AAC513EEA}"/>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1113517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Research reproducibility (issue)</a:t>
            </a:r>
            <a:endParaRPr lang="fr-CH" sz="4000" b="0" strike="noStrike" spc="-1">
              <a:latin typeface="Arial"/>
            </a:endParaRPr>
          </a:p>
        </p:txBody>
      </p:sp>
      <p:sp>
        <p:nvSpPr>
          <p:cNvPr id="208"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7952A9CC-6ABD-4F17-9487-D6E939BE5CD4}" type="slidenum">
              <a:rPr lang="en-US" sz="950" b="1" strike="noStrike" spc="-1">
                <a:solidFill>
                  <a:srgbClr val="413C3A"/>
                </a:solidFill>
                <a:latin typeface="Franklin Gothic Demi Cond"/>
                <a:ea typeface="Arial"/>
              </a:rPr>
              <a:t>2</a:t>
            </a:fld>
            <a:endParaRPr lang="fr-CH" sz="950" b="0" strike="noStrike" spc="-1">
              <a:latin typeface="Arial"/>
            </a:endParaRPr>
          </a:p>
        </p:txBody>
      </p:sp>
      <p:pic>
        <p:nvPicPr>
          <p:cNvPr id="209" name="Image 14"/>
          <p:cNvPicPr/>
          <p:nvPr/>
        </p:nvPicPr>
        <p:blipFill>
          <a:blip r:embed="rId3"/>
          <a:stretch/>
        </p:blipFill>
        <p:spPr>
          <a:xfrm>
            <a:off x="10860120" y="6545880"/>
            <a:ext cx="1194480" cy="252000"/>
          </a:xfrm>
          <a:prstGeom prst="rect">
            <a:avLst/>
          </a:prstGeom>
          <a:ln w="0">
            <a:noFill/>
          </a:ln>
        </p:spPr>
      </p:pic>
      <p:sp>
        <p:nvSpPr>
          <p:cNvPr id="210" name="CustomShape 8"/>
          <p:cNvSpPr/>
          <p:nvPr/>
        </p:nvSpPr>
        <p:spPr>
          <a:xfrm>
            <a:off x="1205280" y="897480"/>
            <a:ext cx="10293840" cy="13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1" strike="noStrike" spc="-1">
                <a:solidFill>
                  <a:srgbClr val="000000"/>
                </a:solidFill>
                <a:latin typeface="Arial"/>
                <a:ea typeface="Arial"/>
              </a:rPr>
              <a:t>“</a:t>
            </a:r>
            <a:r>
              <a:rPr lang="en-US" sz="2000" b="0" strike="noStrike" spc="-1">
                <a:solidFill>
                  <a:srgbClr val="000000"/>
                </a:solidFill>
                <a:latin typeface="Arial"/>
                <a:ea typeface="Arial"/>
              </a:rPr>
              <a:t>There are two possible outcomes: if the result confirms the hypothesis, then you've made a measurement. If the result is contrary to the hypothesis, then you've made a discovery.</a:t>
            </a:r>
            <a:r>
              <a:rPr lang="en-US" sz="2000" b="1" strike="noStrike" spc="-1">
                <a:solidFill>
                  <a:srgbClr val="000000"/>
                </a:solidFill>
                <a:latin typeface="Arial"/>
                <a:ea typeface="Arial"/>
              </a:rPr>
              <a:t>” </a:t>
            </a:r>
            <a:endParaRPr lang="fr-CH" sz="2000" b="0" strike="noStrike" spc="-1">
              <a:latin typeface="Arial"/>
            </a:endParaRPr>
          </a:p>
          <a:p>
            <a:pPr algn="r">
              <a:lnSpc>
                <a:spcPct val="100000"/>
              </a:lnSpc>
            </a:pPr>
            <a:r>
              <a:rPr lang="en-US" sz="2000" b="0" i="1" strike="noStrike" spc="-1">
                <a:solidFill>
                  <a:srgbClr val="000000"/>
                </a:solidFill>
                <a:latin typeface="Arial"/>
                <a:ea typeface="Arial"/>
              </a:rPr>
              <a:t>Enrico Fermi</a:t>
            </a:r>
            <a:endParaRPr lang="fr-CH" sz="2000" b="0" strike="noStrike" spc="-1">
              <a:latin typeface="Arial"/>
            </a:endParaRPr>
          </a:p>
        </p:txBody>
      </p:sp>
      <p:sp>
        <p:nvSpPr>
          <p:cNvPr id="214" name="CustomShape 3"/>
          <p:cNvSpPr/>
          <p:nvPr/>
        </p:nvSpPr>
        <p:spPr>
          <a:xfrm>
            <a:off x="10146600" y="5493600"/>
            <a:ext cx="182808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pPr>
            <a:r>
              <a:rPr lang="en-US" sz="1400" b="0" strike="noStrike" spc="-1" dirty="0">
                <a:solidFill>
                  <a:srgbClr val="413C3A"/>
                </a:solidFill>
                <a:latin typeface="Arial"/>
                <a:ea typeface="Arial"/>
              </a:rPr>
              <a:t>Source: </a:t>
            </a:r>
            <a:r>
              <a:rPr lang="en-US" sz="1400" b="0" u="sng" strike="noStrike" spc="-1" dirty="0">
                <a:solidFill>
                  <a:srgbClr val="413C3A"/>
                </a:solidFill>
                <a:uFillTx/>
                <a:latin typeface="Arial"/>
                <a:ea typeface="Arial"/>
                <a:hlinkClick r:id="rId4"/>
              </a:rPr>
              <a:t>Nature</a:t>
            </a:r>
            <a:r>
              <a:rPr lang="en-US" sz="1400" b="0" u="sng" strike="noStrike" spc="-1" dirty="0">
                <a:solidFill>
                  <a:srgbClr val="413C3A"/>
                </a:solidFill>
                <a:uFillTx/>
                <a:latin typeface="Arial"/>
                <a:ea typeface="Arial"/>
              </a:rPr>
              <a:t> 2016</a:t>
            </a:r>
            <a:endParaRPr lang="fr-CH" sz="1400" b="0" strike="noStrike" spc="-1" dirty="0">
              <a:latin typeface="Arial"/>
            </a:endParaRPr>
          </a:p>
        </p:txBody>
      </p:sp>
      <p:grpSp>
        <p:nvGrpSpPr>
          <p:cNvPr id="3" name="Group 2">
            <a:extLst>
              <a:ext uri="{FF2B5EF4-FFF2-40B4-BE49-F238E27FC236}">
                <a16:creationId xmlns:a16="http://schemas.microsoft.com/office/drawing/2014/main" id="{064A1385-DE33-4051-A4EE-DDFECCA81D9C}"/>
              </a:ext>
            </a:extLst>
          </p:cNvPr>
          <p:cNvGrpSpPr/>
          <p:nvPr/>
        </p:nvGrpSpPr>
        <p:grpSpPr>
          <a:xfrm>
            <a:off x="2848680" y="2803320"/>
            <a:ext cx="7297920" cy="2978280"/>
            <a:chOff x="2848680" y="2803320"/>
            <a:chExt cx="7297920" cy="2978280"/>
          </a:xfrm>
        </p:grpSpPr>
        <p:pic>
          <p:nvPicPr>
            <p:cNvPr id="213" name="Image 10"/>
            <p:cNvPicPr/>
            <p:nvPr/>
          </p:nvPicPr>
          <p:blipFill>
            <a:blip r:embed="rId5"/>
            <a:stretch/>
          </p:blipFill>
          <p:spPr>
            <a:xfrm>
              <a:off x="2848680" y="2803320"/>
              <a:ext cx="7297920" cy="2978280"/>
            </a:xfrm>
            <a:prstGeom prst="rect">
              <a:avLst/>
            </a:prstGeom>
            <a:ln w="0">
              <a:solidFill>
                <a:srgbClr val="002060"/>
              </a:solidFill>
            </a:ln>
          </p:spPr>
        </p:pic>
        <p:pic>
          <p:nvPicPr>
            <p:cNvPr id="215" name="Image 15">
              <a:hlinkClick r:id="rId6"/>
            </p:cNvPr>
            <p:cNvPicPr/>
            <p:nvPr/>
          </p:nvPicPr>
          <p:blipFill>
            <a:blip r:embed="rId7"/>
            <a:stretch/>
          </p:blipFill>
          <p:spPr>
            <a:xfrm>
              <a:off x="5950440" y="3739320"/>
              <a:ext cx="1094760" cy="1094760"/>
            </a:xfrm>
            <a:prstGeom prst="rect">
              <a:avLst/>
            </a:prstGeom>
            <a:ln w="0">
              <a:noFill/>
            </a:ln>
          </p:spPr>
        </p:pic>
      </p:grpSp>
      <p:sp>
        <p:nvSpPr>
          <p:cNvPr id="216" name="TextBox 22"/>
          <p:cNvSpPr/>
          <p:nvPr/>
        </p:nvSpPr>
        <p:spPr>
          <a:xfrm>
            <a:off x="1204920" y="2216520"/>
            <a:ext cx="921996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0000"/>
                </a:solidFill>
                <a:latin typeface="Arial"/>
                <a:ea typeface="DejaVu Sans"/>
              </a:rPr>
              <a:t>But you can have results that were unexpected, or that had barely achieved </a:t>
            </a:r>
            <a:r>
              <a:rPr lang="en-US" sz="1800" b="0" i="1" strike="noStrike" spc="-1">
                <a:solidFill>
                  <a:srgbClr val="000000"/>
                </a:solidFill>
                <a:latin typeface="Arial"/>
                <a:ea typeface="DejaVu Sans"/>
              </a:rPr>
              <a:t>statistical significance</a:t>
            </a:r>
            <a:r>
              <a:rPr lang="en-US" sz="1800" b="0" strike="noStrike" spc="-1">
                <a:solidFill>
                  <a:srgbClr val="000000"/>
                </a:solidFill>
                <a:latin typeface="Arial"/>
                <a:ea typeface="DejaVu Sans"/>
              </a:rPr>
              <a:t>.</a:t>
            </a:r>
            <a:endParaRPr lang="fr-CH" sz="1800" b="0" strike="noStrike" spc="-1">
              <a:latin typeface="Arial"/>
            </a:endParaRPr>
          </a:p>
        </p:txBody>
      </p:sp>
      <p:sp>
        <p:nvSpPr>
          <p:cNvPr id="2" name="CustomShape 4">
            <a:extLst>
              <a:ext uri="{FF2B5EF4-FFF2-40B4-BE49-F238E27FC236}">
                <a16:creationId xmlns:a16="http://schemas.microsoft.com/office/drawing/2014/main" id="{27DF1077-BA2C-3D30-A916-9BEA2877E864}"/>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4" name="CustomShape 5">
            <a:extLst>
              <a:ext uri="{FF2B5EF4-FFF2-40B4-BE49-F238E27FC236}">
                <a16:creationId xmlns:a16="http://schemas.microsoft.com/office/drawing/2014/main" id="{8750A38E-B1E9-5E50-CE36-0E054EB748BB}"/>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3800" b="1" strike="noStrike" spc="-94" dirty="0">
                <a:solidFill>
                  <a:srgbClr val="413C3A"/>
                </a:solidFill>
                <a:latin typeface="Franklin Gothic Demi Cond"/>
                <a:ea typeface="Roboto Black"/>
              </a:rPr>
              <a:t>DMP as documentation: What is </a:t>
            </a:r>
            <a:r>
              <a:rPr lang="en-US" sz="3800" b="1" spc="-94" dirty="0">
                <a:solidFill>
                  <a:srgbClr val="413C3A"/>
                </a:solidFill>
                <a:latin typeface="Franklin Gothic Demi Cond"/>
                <a:ea typeface="Roboto Black"/>
              </a:rPr>
              <a:t>i</a:t>
            </a:r>
            <a:r>
              <a:rPr lang="en-US" sz="3800" b="1" strike="noStrike" spc="-94" dirty="0">
                <a:solidFill>
                  <a:srgbClr val="413C3A"/>
                </a:solidFill>
                <a:latin typeface="Franklin Gothic Demi Cond"/>
                <a:ea typeface="Roboto Black"/>
              </a:rPr>
              <a:t>t?</a:t>
            </a:r>
            <a:endParaRPr lang="fr-CH" sz="3800" b="0" strike="noStrike" spc="-1" dirty="0">
              <a:latin typeface="Arial"/>
            </a:endParaRPr>
          </a:p>
        </p:txBody>
      </p:sp>
      <p:sp>
        <p:nvSpPr>
          <p:cNvPr id="389"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35ED92AA-156F-472A-86B7-7B6384BD7AD1}" type="slidenum">
              <a:rPr lang="en-US" sz="950" b="1" strike="noStrike" spc="-1">
                <a:solidFill>
                  <a:srgbClr val="413C3A"/>
                </a:solidFill>
                <a:latin typeface="Franklin Gothic Demi Cond"/>
                <a:ea typeface="Arial"/>
              </a:rPr>
              <a:t>20</a:t>
            </a:fld>
            <a:endParaRPr lang="fr-CH" sz="950" b="0" strike="noStrike" spc="-1">
              <a:latin typeface="Arial"/>
            </a:endParaRPr>
          </a:p>
        </p:txBody>
      </p:sp>
      <p:pic>
        <p:nvPicPr>
          <p:cNvPr id="390" name="Image 14"/>
          <p:cNvPicPr/>
          <p:nvPr/>
        </p:nvPicPr>
        <p:blipFill>
          <a:blip r:embed="rId2"/>
          <a:stretch/>
        </p:blipFill>
        <p:spPr>
          <a:xfrm>
            <a:off x="10860120" y="6545880"/>
            <a:ext cx="1194480" cy="252000"/>
          </a:xfrm>
          <a:prstGeom prst="rect">
            <a:avLst/>
          </a:prstGeom>
          <a:ln w="0">
            <a:noFill/>
          </a:ln>
        </p:spPr>
      </p:pic>
      <p:sp>
        <p:nvSpPr>
          <p:cNvPr id="391" name="CustomShape 3"/>
          <p:cNvSpPr/>
          <p:nvPr/>
        </p:nvSpPr>
        <p:spPr>
          <a:xfrm>
            <a:off x="1202220" y="1125720"/>
            <a:ext cx="6950880" cy="134699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87840">
              <a:lnSpc>
                <a:spcPct val="150000"/>
              </a:lnSpc>
            </a:pPr>
            <a:r>
              <a:rPr lang="en-US" sz="2900" b="1" strike="noStrike" spc="-1" dirty="0">
                <a:solidFill>
                  <a:srgbClr val="000000"/>
                </a:solidFill>
                <a:latin typeface="Arial"/>
                <a:ea typeface="Arial"/>
              </a:rPr>
              <a:t>D</a:t>
            </a:r>
            <a:r>
              <a:rPr lang="en-US" sz="2900" b="0" strike="noStrike" spc="-1" dirty="0">
                <a:solidFill>
                  <a:srgbClr val="000000"/>
                </a:solidFill>
                <a:latin typeface="Arial"/>
                <a:ea typeface="Arial"/>
              </a:rPr>
              <a:t>ata </a:t>
            </a:r>
            <a:r>
              <a:rPr lang="en-US" sz="2900" b="1" strike="noStrike" spc="-1" dirty="0">
                <a:solidFill>
                  <a:srgbClr val="000000"/>
                </a:solidFill>
                <a:latin typeface="Arial"/>
                <a:ea typeface="Arial"/>
              </a:rPr>
              <a:t>M</a:t>
            </a:r>
            <a:r>
              <a:rPr lang="en-US" sz="2900" b="0" strike="noStrike" spc="-1" dirty="0">
                <a:solidFill>
                  <a:srgbClr val="000000"/>
                </a:solidFill>
                <a:latin typeface="Arial"/>
                <a:ea typeface="Arial"/>
              </a:rPr>
              <a:t>anagement </a:t>
            </a:r>
            <a:r>
              <a:rPr lang="en-US" sz="2900" b="1" strike="noStrike" spc="-1" dirty="0">
                <a:solidFill>
                  <a:srgbClr val="000000"/>
                </a:solidFill>
                <a:latin typeface="Arial"/>
                <a:ea typeface="Arial"/>
              </a:rPr>
              <a:t>P</a:t>
            </a:r>
            <a:r>
              <a:rPr lang="en-US" sz="2900" b="0" strike="noStrike" spc="-1" dirty="0">
                <a:solidFill>
                  <a:srgbClr val="000000"/>
                </a:solidFill>
                <a:latin typeface="Arial"/>
                <a:ea typeface="Arial"/>
              </a:rPr>
              <a:t>lan </a:t>
            </a:r>
            <a:br>
              <a:rPr dirty="0"/>
            </a:br>
            <a:r>
              <a:rPr lang="en-US" sz="2900" b="1" strike="noStrike" spc="-1" dirty="0">
                <a:solidFill>
                  <a:srgbClr val="E30613"/>
                </a:solidFill>
                <a:latin typeface="Arial"/>
                <a:ea typeface="Arial"/>
              </a:rPr>
              <a:t>Living document </a:t>
            </a:r>
            <a:r>
              <a:rPr lang="en-US" sz="2900" b="0" strike="noStrike" spc="-1" dirty="0">
                <a:solidFill>
                  <a:srgbClr val="000000"/>
                </a:solidFill>
                <a:latin typeface="Arial"/>
                <a:ea typeface="Arial"/>
              </a:rPr>
              <a:t>&amp; Research </a:t>
            </a:r>
            <a:r>
              <a:rPr lang="en-US" sz="2900" b="1" strike="noStrike" spc="-1" dirty="0">
                <a:solidFill>
                  <a:srgbClr val="E30613"/>
                </a:solidFill>
                <a:latin typeface="Arial"/>
                <a:ea typeface="Arial"/>
              </a:rPr>
              <a:t>roadmap</a:t>
            </a:r>
            <a:endParaRPr lang="fr-CH" sz="2900" b="0" strike="noStrike" spc="-1" dirty="0">
              <a:latin typeface="Arial"/>
            </a:endParaRPr>
          </a:p>
        </p:txBody>
      </p:sp>
      <p:sp>
        <p:nvSpPr>
          <p:cNvPr id="392" name="CustomShape 4"/>
          <p:cNvSpPr/>
          <p:nvPr/>
        </p:nvSpPr>
        <p:spPr>
          <a:xfrm>
            <a:off x="6159960" y="2703960"/>
            <a:ext cx="5398200" cy="393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87840">
              <a:lnSpc>
                <a:spcPct val="150000"/>
              </a:lnSpc>
            </a:pPr>
            <a:r>
              <a:rPr lang="en-US" sz="2400" b="1" strike="noStrike" spc="-1">
                <a:solidFill>
                  <a:srgbClr val="000000"/>
                </a:solidFill>
                <a:latin typeface="Arial"/>
                <a:ea typeface="Arial"/>
              </a:rPr>
              <a:t>(Minimum) Content of a DMP</a:t>
            </a:r>
            <a:endParaRPr lang="fr-CH" sz="2400" b="0" strike="noStrike" spc="-1">
              <a:latin typeface="Arial"/>
            </a:endParaRPr>
          </a:p>
          <a:p>
            <a:pPr marL="410400" indent="-320760">
              <a:lnSpc>
                <a:spcPct val="150000"/>
              </a:lnSpc>
              <a:buClr>
                <a:srgbClr val="E30613"/>
              </a:buClr>
              <a:buFont typeface="Wingdings" charset="2"/>
              <a:buChar char=""/>
            </a:pPr>
            <a:r>
              <a:rPr lang="en-US" sz="2400" b="0" strike="noStrike" spc="-1">
                <a:solidFill>
                  <a:srgbClr val="000000"/>
                </a:solidFill>
                <a:latin typeface="Arial"/>
                <a:ea typeface="Arial"/>
              </a:rPr>
              <a:t>Institution and contacts</a:t>
            </a:r>
            <a:endParaRPr lang="fr-CH" sz="2400" b="0" strike="noStrike" spc="-1">
              <a:latin typeface="Arial"/>
            </a:endParaRPr>
          </a:p>
          <a:p>
            <a:pPr marL="410400" indent="-320760">
              <a:lnSpc>
                <a:spcPct val="150000"/>
              </a:lnSpc>
              <a:buClr>
                <a:srgbClr val="E30613"/>
              </a:buClr>
              <a:buFont typeface="Wingdings" charset="2"/>
              <a:buChar char=""/>
            </a:pPr>
            <a:r>
              <a:rPr lang="en-US" sz="2400" b="0" strike="noStrike" spc="-1">
                <a:solidFill>
                  <a:srgbClr val="000000"/>
                </a:solidFill>
                <a:latin typeface="Arial"/>
                <a:ea typeface="Arial"/>
              </a:rPr>
              <a:t>Data collection and documentation</a:t>
            </a:r>
            <a:endParaRPr lang="fr-CH" sz="2400" b="0" strike="noStrike" spc="-1">
              <a:latin typeface="Arial"/>
            </a:endParaRPr>
          </a:p>
          <a:p>
            <a:pPr marL="410400" indent="-320760">
              <a:lnSpc>
                <a:spcPct val="150000"/>
              </a:lnSpc>
              <a:buClr>
                <a:srgbClr val="E30613"/>
              </a:buClr>
              <a:buFont typeface="Wingdings" charset="2"/>
              <a:buChar char=""/>
            </a:pPr>
            <a:r>
              <a:rPr lang="en-US" sz="2400" b="0" strike="noStrike" spc="-1">
                <a:solidFill>
                  <a:srgbClr val="000000"/>
                </a:solidFill>
                <a:latin typeface="Arial"/>
                <a:ea typeface="Arial"/>
              </a:rPr>
              <a:t>Ethics, legal and security issues</a:t>
            </a:r>
            <a:endParaRPr lang="fr-CH" sz="2400" b="0" strike="noStrike" spc="-1">
              <a:latin typeface="Arial"/>
            </a:endParaRPr>
          </a:p>
          <a:p>
            <a:pPr marL="410400" indent="-320760">
              <a:lnSpc>
                <a:spcPct val="150000"/>
              </a:lnSpc>
              <a:buClr>
                <a:srgbClr val="E30613"/>
              </a:buClr>
              <a:buFont typeface="Wingdings" charset="2"/>
              <a:buChar char=""/>
            </a:pPr>
            <a:r>
              <a:rPr lang="en-US" sz="2400" b="0" strike="noStrike" spc="-1">
                <a:solidFill>
                  <a:srgbClr val="000000"/>
                </a:solidFill>
                <a:latin typeface="Arial"/>
                <a:ea typeface="Arial"/>
              </a:rPr>
              <a:t>Resources and responsibilities</a:t>
            </a:r>
            <a:endParaRPr lang="fr-CH" sz="2400" b="0" strike="noStrike" spc="-1">
              <a:latin typeface="Arial"/>
            </a:endParaRPr>
          </a:p>
          <a:p>
            <a:pPr marL="410400" indent="-320760">
              <a:lnSpc>
                <a:spcPct val="150000"/>
              </a:lnSpc>
              <a:buClr>
                <a:srgbClr val="E30613"/>
              </a:buClr>
              <a:buFont typeface="Wingdings" charset="2"/>
              <a:buChar char=""/>
            </a:pPr>
            <a:r>
              <a:rPr lang="en-US" sz="2400" b="0" strike="noStrike" spc="-1">
                <a:solidFill>
                  <a:srgbClr val="000000"/>
                </a:solidFill>
                <a:latin typeface="Arial"/>
                <a:ea typeface="Arial"/>
              </a:rPr>
              <a:t>Data storage and preservation</a:t>
            </a:r>
            <a:endParaRPr lang="fr-CH" sz="2400" b="0" strike="noStrike" spc="-1">
              <a:latin typeface="Arial"/>
            </a:endParaRPr>
          </a:p>
          <a:p>
            <a:pPr marL="410400" indent="-320760">
              <a:lnSpc>
                <a:spcPct val="150000"/>
              </a:lnSpc>
              <a:buClr>
                <a:srgbClr val="E30613"/>
              </a:buClr>
              <a:buFont typeface="Wingdings" charset="2"/>
              <a:buChar char=""/>
            </a:pPr>
            <a:r>
              <a:rPr lang="en-US" sz="2400" b="0" strike="noStrike" spc="-1">
                <a:solidFill>
                  <a:srgbClr val="000000"/>
                </a:solidFill>
                <a:latin typeface="Arial"/>
                <a:ea typeface="Arial"/>
              </a:rPr>
              <a:t>Data sharing and reuse</a:t>
            </a:r>
            <a:endParaRPr lang="fr-CH" sz="2400" b="0" strike="noStrike" spc="-1">
              <a:latin typeface="Arial"/>
            </a:endParaRPr>
          </a:p>
        </p:txBody>
      </p:sp>
      <p:sp>
        <p:nvSpPr>
          <p:cNvPr id="393" name="CustomShape 5"/>
          <p:cNvSpPr/>
          <p:nvPr/>
        </p:nvSpPr>
        <p:spPr>
          <a:xfrm>
            <a:off x="1207800" y="2703960"/>
            <a:ext cx="4949640" cy="283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87840">
              <a:lnSpc>
                <a:spcPct val="150000"/>
              </a:lnSpc>
            </a:pPr>
            <a:r>
              <a:rPr lang="en-US" sz="2400" b="1" strike="noStrike" spc="-1" dirty="0">
                <a:solidFill>
                  <a:srgbClr val="000000"/>
                </a:solidFill>
                <a:latin typeface="Arial"/>
                <a:ea typeface="Arial"/>
              </a:rPr>
              <a:t>Describes</a:t>
            </a:r>
            <a:r>
              <a:rPr lang="en-US" sz="2200" b="1" strike="noStrike" spc="-1" dirty="0">
                <a:solidFill>
                  <a:srgbClr val="000000"/>
                </a:solidFill>
                <a:latin typeface="Arial"/>
                <a:ea typeface="Arial"/>
              </a:rPr>
              <a:t> </a:t>
            </a:r>
            <a:endParaRPr lang="fr-CH" sz="2200" b="0" strike="noStrike" spc="-1" dirty="0">
              <a:latin typeface="Arial"/>
            </a:endParaRPr>
          </a:p>
          <a:p>
            <a:pPr marL="410400" indent="-320760">
              <a:lnSpc>
                <a:spcPct val="150000"/>
              </a:lnSpc>
              <a:buClr>
                <a:srgbClr val="E30613"/>
              </a:buClr>
              <a:buFont typeface="Wingdings" charset="2"/>
              <a:buChar char=""/>
            </a:pPr>
            <a:r>
              <a:rPr lang="en-US" sz="2400" b="0" strike="noStrike" spc="-1" dirty="0">
                <a:solidFill>
                  <a:srgbClr val="000000"/>
                </a:solidFill>
                <a:latin typeface="Arial"/>
                <a:ea typeface="Arial"/>
              </a:rPr>
              <a:t>strategy to manage data</a:t>
            </a:r>
            <a:endParaRPr lang="fr-CH" sz="2400" b="0" strike="noStrike" spc="-1" dirty="0">
              <a:latin typeface="Arial"/>
            </a:endParaRPr>
          </a:p>
          <a:p>
            <a:pPr marL="410400" indent="-320760">
              <a:lnSpc>
                <a:spcPct val="150000"/>
              </a:lnSpc>
              <a:buClr>
                <a:srgbClr val="E30613"/>
              </a:buClr>
              <a:buFont typeface="Wingdings" charset="2"/>
              <a:buChar char=""/>
            </a:pPr>
            <a:r>
              <a:rPr lang="en-US" sz="2400" b="0" strike="noStrike" spc="-1" dirty="0">
                <a:solidFill>
                  <a:srgbClr val="000000"/>
                </a:solidFill>
                <a:latin typeface="Arial"/>
                <a:ea typeface="Arial"/>
              </a:rPr>
              <a:t>actions to take</a:t>
            </a:r>
            <a:endParaRPr lang="fr-CH" sz="2400" b="0" strike="noStrike" spc="-1" dirty="0">
              <a:latin typeface="Arial"/>
            </a:endParaRPr>
          </a:p>
          <a:p>
            <a:pPr marL="410400" indent="-320760">
              <a:lnSpc>
                <a:spcPct val="150000"/>
              </a:lnSpc>
              <a:buClr>
                <a:srgbClr val="E30613"/>
              </a:buClr>
              <a:buFont typeface="Wingdings" charset="2"/>
              <a:buChar char=""/>
            </a:pPr>
            <a:r>
              <a:rPr lang="en-US" sz="2400" b="0" strike="noStrike" spc="-1" dirty="0">
                <a:solidFill>
                  <a:srgbClr val="000000"/>
                </a:solidFill>
                <a:latin typeface="Arial"/>
                <a:ea typeface="Arial"/>
              </a:rPr>
              <a:t>needed resources </a:t>
            </a:r>
            <a:endParaRPr lang="fr-CH" sz="2400" b="0" strike="noStrike" spc="-1" dirty="0">
              <a:latin typeface="Arial"/>
            </a:endParaRPr>
          </a:p>
          <a:p>
            <a:pPr marL="87840">
              <a:lnSpc>
                <a:spcPct val="150000"/>
              </a:lnSpc>
            </a:pPr>
            <a:r>
              <a:rPr lang="en-US" sz="2400" b="0" strike="noStrike" spc="-1" dirty="0">
                <a:solidFill>
                  <a:srgbClr val="000000"/>
                </a:solidFill>
                <a:latin typeface="Arial"/>
                <a:ea typeface="Arial"/>
              </a:rPr>
              <a:t>(time, money, people, tools) </a:t>
            </a:r>
            <a:endParaRPr lang="fr-CH" sz="2400" b="0" strike="noStrike" spc="-1" dirty="0">
              <a:latin typeface="Arial"/>
            </a:endParaRPr>
          </a:p>
        </p:txBody>
      </p:sp>
      <p:sp>
        <p:nvSpPr>
          <p:cNvPr id="10" name="CustomShape 4">
            <a:extLst>
              <a:ext uri="{FF2B5EF4-FFF2-40B4-BE49-F238E27FC236}">
                <a16:creationId xmlns:a16="http://schemas.microsoft.com/office/drawing/2014/main" id="{A32A0F8F-A75D-4682-84C6-F2530B004E15}"/>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8D936DF0-C9F0-AE57-6D3E-A37FA493731A}"/>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3800" b="1" strike="noStrike" spc="-94" dirty="0">
                <a:solidFill>
                  <a:srgbClr val="413C3A"/>
                </a:solidFill>
                <a:latin typeface="Franklin Gothic Demi Cond"/>
                <a:ea typeface="Roboto Black"/>
              </a:rPr>
              <a:t>What is a DMP?</a:t>
            </a:r>
            <a:endParaRPr lang="fr-CH" sz="3800" b="0" strike="noStrike" spc="-1" dirty="0">
              <a:latin typeface="Arial"/>
            </a:endParaRPr>
          </a:p>
        </p:txBody>
      </p:sp>
      <p:sp>
        <p:nvSpPr>
          <p:cNvPr id="397"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251B5724-6304-4E01-9B98-123A7B3C867F}" type="slidenum">
              <a:rPr lang="en-US" sz="950" b="1" strike="noStrike" spc="-1">
                <a:solidFill>
                  <a:srgbClr val="413C3A"/>
                </a:solidFill>
                <a:latin typeface="Franklin Gothic Demi Cond"/>
                <a:ea typeface="Arial"/>
              </a:rPr>
              <a:t>21</a:t>
            </a:fld>
            <a:endParaRPr lang="fr-CH" sz="950" b="0" strike="noStrike" spc="-1">
              <a:latin typeface="Arial"/>
            </a:endParaRPr>
          </a:p>
        </p:txBody>
      </p:sp>
      <p:pic>
        <p:nvPicPr>
          <p:cNvPr id="398" name="Image 14"/>
          <p:cNvPicPr/>
          <p:nvPr/>
        </p:nvPicPr>
        <p:blipFill>
          <a:blip r:embed="rId2"/>
          <a:stretch/>
        </p:blipFill>
        <p:spPr>
          <a:xfrm>
            <a:off x="10860120" y="6545880"/>
            <a:ext cx="1194480" cy="252000"/>
          </a:xfrm>
          <a:prstGeom prst="rect">
            <a:avLst/>
          </a:prstGeom>
          <a:ln w="0">
            <a:noFill/>
          </a:ln>
        </p:spPr>
      </p:pic>
      <p:sp>
        <p:nvSpPr>
          <p:cNvPr id="401" name="CustomShape 7"/>
          <p:cNvSpPr/>
          <p:nvPr/>
        </p:nvSpPr>
        <p:spPr>
          <a:xfrm>
            <a:off x="3347640" y="3701880"/>
            <a:ext cx="6014520" cy="952653"/>
          </a:xfrm>
          <a:prstGeom prst="rect">
            <a:avLst/>
          </a:prstGeom>
          <a:solidFill>
            <a:srgbClr val="FFFFFF"/>
          </a:solidFill>
          <a:ln>
            <a:solidFill>
              <a:srgbClr val="000000"/>
            </a:solidFill>
          </a:ln>
        </p:spPr>
        <p:style>
          <a:lnRef idx="2">
            <a:schemeClr val="dk1"/>
          </a:lnRef>
          <a:fillRef idx="1">
            <a:schemeClr val="lt1"/>
          </a:fillRef>
          <a:effectRef idx="0">
            <a:schemeClr val="dk1"/>
          </a:effectRef>
          <a:fontRef idx="minor"/>
        </p:style>
        <p:txBody>
          <a:bodyPr lIns="90000" tIns="45000" rIns="90000" bIns="45000" anchor="t">
            <a:spAutoFit/>
          </a:bodyPr>
          <a:lstStyle/>
          <a:p>
            <a:pPr algn="ctr">
              <a:lnSpc>
                <a:spcPct val="100000"/>
              </a:lnSpc>
              <a:spcBef>
                <a:spcPts val="601"/>
              </a:spcBef>
              <a:spcAft>
                <a:spcPts val="601"/>
              </a:spcAft>
            </a:pPr>
            <a:r>
              <a:rPr lang="en-US" sz="2800" b="1" strike="noStrike" spc="-1" dirty="0">
                <a:solidFill>
                  <a:srgbClr val="000000"/>
                </a:solidFill>
                <a:latin typeface="Arial"/>
                <a:ea typeface="Arial"/>
              </a:rPr>
              <a:t>Do you/your thesis supervisor(s) </a:t>
            </a:r>
            <a:br>
              <a:rPr dirty="0"/>
            </a:br>
            <a:r>
              <a:rPr lang="en-US" sz="2800" b="1" strike="noStrike" spc="-1" dirty="0">
                <a:solidFill>
                  <a:srgbClr val="000000"/>
                </a:solidFill>
                <a:latin typeface="Arial"/>
                <a:ea typeface="Arial"/>
              </a:rPr>
              <a:t>have a DMP for your project?</a:t>
            </a:r>
            <a:endParaRPr lang="fr-CH" sz="2800" b="0" strike="noStrike" spc="-1" dirty="0">
              <a:latin typeface="Arial"/>
            </a:endParaRPr>
          </a:p>
        </p:txBody>
      </p:sp>
      <p:sp>
        <p:nvSpPr>
          <p:cNvPr id="9" name="CustomShape 4">
            <a:extLst>
              <a:ext uri="{FF2B5EF4-FFF2-40B4-BE49-F238E27FC236}">
                <a16:creationId xmlns:a16="http://schemas.microsoft.com/office/drawing/2014/main" id="{96FC3A94-D0E1-484E-A1BF-8F774BD70D05}"/>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3">
            <a:extLst>
              <a:ext uri="{FF2B5EF4-FFF2-40B4-BE49-F238E27FC236}">
                <a16:creationId xmlns:a16="http://schemas.microsoft.com/office/drawing/2014/main" id="{E3A63564-323D-6C89-334B-ECB98BD14405}"/>
              </a:ext>
            </a:extLst>
          </p:cNvPr>
          <p:cNvSpPr/>
          <p:nvPr/>
        </p:nvSpPr>
        <p:spPr>
          <a:xfrm>
            <a:off x="1202220" y="1125720"/>
            <a:ext cx="6950880" cy="134699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87840">
              <a:lnSpc>
                <a:spcPct val="150000"/>
              </a:lnSpc>
            </a:pPr>
            <a:r>
              <a:rPr lang="en-US" sz="2900" b="1" strike="noStrike" spc="-1" dirty="0">
                <a:solidFill>
                  <a:srgbClr val="000000"/>
                </a:solidFill>
                <a:latin typeface="Arial"/>
                <a:ea typeface="Arial"/>
              </a:rPr>
              <a:t>D</a:t>
            </a:r>
            <a:r>
              <a:rPr lang="en-US" sz="2900" b="0" strike="noStrike" spc="-1" dirty="0">
                <a:solidFill>
                  <a:srgbClr val="000000"/>
                </a:solidFill>
                <a:latin typeface="Arial"/>
                <a:ea typeface="Arial"/>
              </a:rPr>
              <a:t>ata </a:t>
            </a:r>
            <a:r>
              <a:rPr lang="en-US" sz="2900" b="1" strike="noStrike" spc="-1" dirty="0">
                <a:solidFill>
                  <a:srgbClr val="000000"/>
                </a:solidFill>
                <a:latin typeface="Arial"/>
                <a:ea typeface="Arial"/>
              </a:rPr>
              <a:t>M</a:t>
            </a:r>
            <a:r>
              <a:rPr lang="en-US" sz="2900" b="0" strike="noStrike" spc="-1" dirty="0">
                <a:solidFill>
                  <a:srgbClr val="000000"/>
                </a:solidFill>
                <a:latin typeface="Arial"/>
                <a:ea typeface="Arial"/>
              </a:rPr>
              <a:t>anagement </a:t>
            </a:r>
            <a:r>
              <a:rPr lang="en-US" sz="2900" b="1" strike="noStrike" spc="-1" dirty="0">
                <a:solidFill>
                  <a:srgbClr val="000000"/>
                </a:solidFill>
                <a:latin typeface="Arial"/>
                <a:ea typeface="Arial"/>
              </a:rPr>
              <a:t>P</a:t>
            </a:r>
            <a:r>
              <a:rPr lang="en-US" sz="2900" b="0" strike="noStrike" spc="-1" dirty="0">
                <a:solidFill>
                  <a:srgbClr val="000000"/>
                </a:solidFill>
                <a:latin typeface="Arial"/>
                <a:ea typeface="Arial"/>
              </a:rPr>
              <a:t>lan </a:t>
            </a:r>
            <a:br>
              <a:rPr dirty="0"/>
            </a:br>
            <a:r>
              <a:rPr lang="en-US" sz="2900" b="1" strike="noStrike" spc="-1" dirty="0">
                <a:solidFill>
                  <a:srgbClr val="E30613"/>
                </a:solidFill>
                <a:latin typeface="Arial"/>
                <a:ea typeface="Arial"/>
              </a:rPr>
              <a:t>Living document </a:t>
            </a:r>
            <a:r>
              <a:rPr lang="en-US" sz="2900" b="0" strike="noStrike" spc="-1" dirty="0">
                <a:solidFill>
                  <a:srgbClr val="000000"/>
                </a:solidFill>
                <a:latin typeface="Arial"/>
                <a:ea typeface="Arial"/>
              </a:rPr>
              <a:t>&amp; Research </a:t>
            </a:r>
            <a:r>
              <a:rPr lang="en-US" sz="2900" b="1" strike="noStrike" spc="-1" dirty="0">
                <a:solidFill>
                  <a:srgbClr val="E30613"/>
                </a:solidFill>
                <a:latin typeface="Arial"/>
                <a:ea typeface="Arial"/>
              </a:rPr>
              <a:t>roadmap</a:t>
            </a:r>
            <a:endParaRPr lang="fr-CH" sz="2900" b="0" strike="noStrike" spc="-1" dirty="0">
              <a:latin typeface="Arial"/>
            </a:endParaRPr>
          </a:p>
        </p:txBody>
      </p:sp>
      <p:sp>
        <p:nvSpPr>
          <p:cNvPr id="3" name="CustomShape 5">
            <a:extLst>
              <a:ext uri="{FF2B5EF4-FFF2-40B4-BE49-F238E27FC236}">
                <a16:creationId xmlns:a16="http://schemas.microsoft.com/office/drawing/2014/main" id="{A030FE8C-B304-C111-4AA9-C485B0122EC8}"/>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2" name="Google Shape;432;g10490818648_0_259"/>
          <p:cNvSpPr/>
          <p:nvPr/>
        </p:nvSpPr>
        <p:spPr>
          <a:xfrm>
            <a:off x="2318960" y="1130710"/>
            <a:ext cx="7554080" cy="5727290"/>
          </a:xfrm>
          <a:prstGeom prst="rect">
            <a:avLst/>
          </a:prstGeom>
          <a:noFill/>
          <a:ln>
            <a:noFill/>
          </a:ln>
        </p:spPr>
        <p:txBody>
          <a:bodyPr spcFirstLastPara="1" wrap="square" lIns="91425" tIns="45700" rIns="91425" bIns="45700" anchor="t" anchorCtr="0">
            <a:noAutofit/>
          </a:bodyPr>
          <a:lstStyle/>
          <a:p>
            <a:pPr marL="410452" lvl="0" indent="-322600">
              <a:lnSpc>
                <a:spcPct val="150000"/>
              </a:lnSpc>
              <a:buClr>
                <a:srgbClr val="FF0000"/>
              </a:buClr>
              <a:buFont typeface="Wingdings" panose="05000000000000000000" pitchFamily="2" charset="2"/>
              <a:buChar char="§"/>
              <a:defRPr/>
            </a:pPr>
            <a:r>
              <a:rPr lang="en-001" sz="2200" b="1" kern="1200" spc="-1" dirty="0">
                <a:uFill>
                  <a:solidFill>
                    <a:srgbClr val="FFFFFF"/>
                  </a:solidFill>
                </a:uFill>
                <a:latin typeface="+mj-lt"/>
                <a:cs typeface="Arial" panose="020B0604020202020204" pitchFamily="34" charset="0"/>
              </a:rPr>
              <a:t>Plan</a:t>
            </a:r>
            <a:r>
              <a:rPr lang="en-001" sz="2200" kern="1200" spc="-1" dirty="0">
                <a:uFill>
                  <a:solidFill>
                    <a:srgbClr val="FFFFFF"/>
                  </a:solidFill>
                </a:uFill>
                <a:latin typeface="+mj-lt"/>
                <a:cs typeface="Arial" panose="020B0604020202020204" pitchFamily="34" charset="0"/>
              </a:rPr>
              <a:t>: future needs (material, software, HR ...)</a:t>
            </a:r>
          </a:p>
          <a:p>
            <a:pPr marL="410452" lvl="0" indent="-322600">
              <a:lnSpc>
                <a:spcPct val="150000"/>
              </a:lnSpc>
              <a:buClr>
                <a:srgbClr val="FF0000"/>
              </a:buClr>
              <a:buFont typeface="Wingdings" panose="05000000000000000000" pitchFamily="2" charset="2"/>
              <a:buChar char="§"/>
              <a:defRPr/>
            </a:pPr>
            <a:r>
              <a:rPr lang="en-US" sz="2200" b="1" kern="1200" spc="-1" dirty="0">
                <a:uFill>
                  <a:solidFill>
                    <a:srgbClr val="FFFFFF"/>
                  </a:solidFill>
                </a:uFill>
                <a:latin typeface="+mj-lt"/>
                <a:cs typeface="Arial" panose="020B0604020202020204" pitchFamily="34" charset="0"/>
              </a:rPr>
              <a:t>S</a:t>
            </a:r>
            <a:r>
              <a:rPr lang="en-001" sz="2200" b="1" kern="1200" spc="-1" dirty="0">
                <a:uFill>
                  <a:solidFill>
                    <a:srgbClr val="FFFFFF"/>
                  </a:solidFill>
                </a:uFill>
                <a:latin typeface="+mj-lt"/>
                <a:cs typeface="Arial" panose="020B0604020202020204" pitchFamily="34" charset="0"/>
              </a:rPr>
              <a:t>cience</a:t>
            </a:r>
            <a:r>
              <a:rPr lang="en-001" sz="2200" kern="1200" spc="-1" dirty="0">
                <a:uFill>
                  <a:solidFill>
                    <a:srgbClr val="FFFFFF"/>
                  </a:solidFill>
                </a:uFill>
                <a:latin typeface="+mj-lt"/>
                <a:cs typeface="Arial" panose="020B0604020202020204" pitchFamily="34" charset="0"/>
              </a:rPr>
              <a:t>: impact, better</a:t>
            </a:r>
            <a:r>
              <a:rPr lang="fr-FR" sz="2200" kern="1200" spc="-1" dirty="0">
                <a:uFill>
                  <a:solidFill>
                    <a:srgbClr val="FFFFFF"/>
                  </a:solidFill>
                </a:uFill>
                <a:latin typeface="+mj-lt"/>
                <a:cs typeface="Arial" panose="020B0604020202020204" pitchFamily="34" charset="0"/>
              </a:rPr>
              <a:t> </a:t>
            </a:r>
            <a:r>
              <a:rPr lang="en-001" sz="2200" kern="1200" spc="-1" dirty="0">
                <a:uFill>
                  <a:solidFill>
                    <a:srgbClr val="FFFFFF"/>
                  </a:solidFill>
                </a:uFill>
                <a:latin typeface="+mj-lt"/>
                <a:cs typeface="Arial" panose="020B0604020202020204" pitchFamily="34" charset="0"/>
              </a:rPr>
              <a:t>reproducibility</a:t>
            </a:r>
            <a:r>
              <a:rPr lang="fr-FR" sz="2200" kern="1200" spc="-1" dirty="0">
                <a:uFill>
                  <a:solidFill>
                    <a:srgbClr val="FFFFFF"/>
                  </a:solidFill>
                </a:uFill>
                <a:latin typeface="+mj-lt"/>
                <a:cs typeface="Arial" panose="020B0604020202020204" pitchFamily="34" charset="0"/>
              </a:rPr>
              <a:t>, </a:t>
            </a:r>
            <a:r>
              <a:rPr lang="en-US" sz="2200" kern="1200" spc="-1" dirty="0">
                <a:uFill>
                  <a:solidFill>
                    <a:srgbClr val="FFFFFF"/>
                  </a:solidFill>
                </a:uFill>
                <a:latin typeface="+mj-lt"/>
                <a:cs typeface="Arial" panose="020B0604020202020204" pitchFamily="34" charset="0"/>
              </a:rPr>
              <a:t>posterity</a:t>
            </a:r>
          </a:p>
          <a:p>
            <a:pPr marL="410452" lvl="0" indent="-322600">
              <a:lnSpc>
                <a:spcPct val="150000"/>
              </a:lnSpc>
              <a:buClr>
                <a:srgbClr val="FF0000"/>
              </a:buClr>
              <a:buFont typeface="Wingdings" panose="05000000000000000000" pitchFamily="2" charset="2"/>
              <a:buChar char="§"/>
              <a:defRPr/>
            </a:pPr>
            <a:r>
              <a:rPr lang="en-001" sz="2200" b="1" kern="1200" spc="-1" dirty="0">
                <a:uFill>
                  <a:solidFill>
                    <a:srgbClr val="FFFFFF"/>
                  </a:solidFill>
                </a:uFill>
                <a:latin typeface="+mj-lt"/>
                <a:cs typeface="Arial" panose="020B0604020202020204" pitchFamily="34" charset="0"/>
              </a:rPr>
              <a:t>Data reuse</a:t>
            </a:r>
            <a:r>
              <a:rPr lang="en-001" sz="2200" kern="1200" spc="-1" dirty="0">
                <a:uFill>
                  <a:solidFill>
                    <a:srgbClr val="FFFFFF"/>
                  </a:solidFill>
                </a:uFill>
                <a:latin typeface="+mj-lt"/>
                <a:cs typeface="Arial" panose="020B0604020202020204" pitchFamily="34" charset="0"/>
              </a:rPr>
              <a:t>: better use of public funds</a:t>
            </a:r>
          </a:p>
          <a:p>
            <a:pPr marL="410452" lvl="0" indent="-322600">
              <a:lnSpc>
                <a:spcPct val="150000"/>
              </a:lnSpc>
              <a:buClr>
                <a:srgbClr val="FF0000"/>
              </a:buClr>
              <a:buFont typeface="Wingdings" panose="05000000000000000000" pitchFamily="2" charset="2"/>
              <a:buChar char="§"/>
              <a:defRPr/>
            </a:pPr>
            <a:r>
              <a:rPr lang="en-US" sz="2200" b="1" kern="1200" spc="-1" dirty="0">
                <a:uFill>
                  <a:solidFill>
                    <a:srgbClr val="FFFFFF"/>
                  </a:solidFill>
                </a:uFill>
                <a:latin typeface="+mj-lt"/>
                <a:cs typeface="Arial" panose="020B0604020202020204" pitchFamily="34" charset="0"/>
              </a:rPr>
              <a:t>O</a:t>
            </a:r>
            <a:r>
              <a:rPr lang="en-001" sz="2200" b="1" kern="1200" spc="-1" dirty="0">
                <a:uFill>
                  <a:solidFill>
                    <a:srgbClr val="FFFFFF"/>
                  </a:solidFill>
                </a:uFill>
                <a:latin typeface="+mj-lt"/>
                <a:cs typeface="Arial" panose="020B0604020202020204" pitchFamily="34" charset="0"/>
              </a:rPr>
              <a:t>penness</a:t>
            </a:r>
            <a:r>
              <a:rPr lang="en-001" sz="2200" kern="1200" spc="-1" dirty="0">
                <a:uFill>
                  <a:solidFill>
                    <a:srgbClr val="FFFFFF"/>
                  </a:solidFill>
                </a:uFill>
                <a:latin typeface="+mj-lt"/>
                <a:cs typeface="Arial" panose="020B0604020202020204" pitchFamily="34" charset="0"/>
              </a:rPr>
              <a:t>: impact, transparency, </a:t>
            </a:r>
            <a:r>
              <a:rPr lang="en-US" sz="2200" kern="1200" spc="-1" dirty="0">
                <a:uFill>
                  <a:solidFill>
                    <a:srgbClr val="FFFFFF"/>
                  </a:solidFill>
                </a:uFill>
                <a:latin typeface="+mj-lt"/>
                <a:cs typeface="Arial" panose="020B0604020202020204" pitchFamily="34" charset="0"/>
              </a:rPr>
              <a:t>accountability</a:t>
            </a:r>
            <a:endParaRPr lang="en-001" sz="2200" kern="1200" spc="-1" dirty="0">
              <a:uFill>
                <a:solidFill>
                  <a:srgbClr val="FFFFFF"/>
                </a:solidFill>
              </a:uFill>
              <a:latin typeface="+mj-lt"/>
              <a:cs typeface="Arial" panose="020B0604020202020204" pitchFamily="34" charset="0"/>
            </a:endParaRPr>
          </a:p>
          <a:p>
            <a:pPr marL="410452" lvl="0" indent="-322600">
              <a:lnSpc>
                <a:spcPct val="150000"/>
              </a:lnSpc>
              <a:buClr>
                <a:srgbClr val="FF0000"/>
              </a:buClr>
              <a:buFont typeface="Wingdings" panose="05000000000000000000" pitchFamily="2" charset="2"/>
              <a:buChar char="§"/>
              <a:defRPr/>
            </a:pPr>
            <a:r>
              <a:rPr lang="en-US" sz="2200" b="1" kern="1200" spc="-1" dirty="0">
                <a:highlight>
                  <a:srgbClr val="8FD3EF"/>
                </a:highlight>
                <a:uFill>
                  <a:solidFill>
                    <a:srgbClr val="FFFFFF"/>
                  </a:solidFill>
                </a:uFill>
                <a:latin typeface="+mj-lt"/>
                <a:cs typeface="Arial" panose="020B0604020202020204" pitchFamily="34" charset="0"/>
              </a:rPr>
              <a:t>V</a:t>
            </a:r>
            <a:r>
              <a:rPr lang="en-001" sz="2200" b="1" kern="1200" spc="-1" dirty="0">
                <a:highlight>
                  <a:srgbClr val="8FD3EF"/>
                </a:highlight>
                <a:uFill>
                  <a:solidFill>
                    <a:srgbClr val="FFFFFF"/>
                  </a:solidFill>
                </a:uFill>
                <a:latin typeface="+mj-lt"/>
                <a:cs typeface="Arial" panose="020B0604020202020204" pitchFamily="34" charset="0"/>
              </a:rPr>
              <a:t>isibility</a:t>
            </a:r>
            <a:r>
              <a:rPr lang="en-001" sz="2200" kern="1200" spc="-1" dirty="0">
                <a:highlight>
                  <a:srgbClr val="8FD3EF"/>
                </a:highlight>
                <a:uFill>
                  <a:solidFill>
                    <a:srgbClr val="FFFFFF"/>
                  </a:solidFill>
                </a:uFill>
                <a:latin typeface="+mj-lt"/>
                <a:cs typeface="Arial" panose="020B0604020202020204" pitchFamily="34" charset="0"/>
              </a:rPr>
              <a:t>: citations, </a:t>
            </a:r>
            <a:r>
              <a:rPr lang="fr-CH" sz="2200" kern="1200" spc="-1" dirty="0">
                <a:highlight>
                  <a:srgbClr val="8FD3EF"/>
                </a:highlight>
                <a:uFill>
                  <a:solidFill>
                    <a:srgbClr val="FFFFFF"/>
                  </a:solidFill>
                </a:uFill>
                <a:latin typeface="+mj-lt"/>
                <a:cs typeface="Arial" panose="020B0604020202020204" pitchFamily="34" charset="0"/>
              </a:rPr>
              <a:t>c</a:t>
            </a:r>
            <a:r>
              <a:rPr lang="en-001" sz="2200" kern="1200" spc="-1" dirty="0">
                <a:highlight>
                  <a:srgbClr val="8FD3EF"/>
                </a:highlight>
                <a:uFill>
                  <a:solidFill>
                    <a:srgbClr val="FFFFFF"/>
                  </a:solidFill>
                </a:uFill>
                <a:latin typeface="+mj-lt"/>
                <a:cs typeface="Arial" panose="020B0604020202020204" pitchFamily="34" charset="0"/>
              </a:rPr>
              <a:t>o</a:t>
            </a:r>
            <a:r>
              <a:rPr lang="fr-CH" sz="2200" kern="1200" spc="-1" dirty="0">
                <a:highlight>
                  <a:srgbClr val="8FD3EF"/>
                </a:highlight>
                <a:uFill>
                  <a:solidFill>
                    <a:srgbClr val="FFFFFF"/>
                  </a:solidFill>
                </a:uFill>
                <a:latin typeface="+mj-lt"/>
                <a:cs typeface="Arial" panose="020B0604020202020204" pitchFamily="34" charset="0"/>
              </a:rPr>
              <a:t>l</a:t>
            </a:r>
            <a:r>
              <a:rPr lang="en-001" sz="2200" kern="1200" spc="-1" dirty="0">
                <a:highlight>
                  <a:srgbClr val="8FD3EF"/>
                </a:highlight>
                <a:uFill>
                  <a:solidFill>
                    <a:srgbClr val="FFFFFF"/>
                  </a:solidFill>
                </a:uFill>
                <a:latin typeface="+mj-lt"/>
                <a:cs typeface="Arial" panose="020B0604020202020204" pitchFamily="34" charset="0"/>
              </a:rPr>
              <a:t>l</a:t>
            </a:r>
            <a:r>
              <a:rPr lang="fr-CH" sz="2200" kern="1200" spc="-1" dirty="0">
                <a:highlight>
                  <a:srgbClr val="8FD3EF"/>
                </a:highlight>
                <a:uFill>
                  <a:solidFill>
                    <a:srgbClr val="FFFFFF"/>
                  </a:solidFill>
                </a:uFill>
                <a:latin typeface="+mj-lt"/>
                <a:cs typeface="Arial" panose="020B0604020202020204" pitchFamily="34" charset="0"/>
              </a:rPr>
              <a:t>a</a:t>
            </a:r>
            <a:r>
              <a:rPr lang="en-001" sz="2200" kern="1200" spc="-1" dirty="0">
                <a:highlight>
                  <a:srgbClr val="8FD3EF"/>
                </a:highlight>
                <a:uFill>
                  <a:solidFill>
                    <a:srgbClr val="FFFFFF"/>
                  </a:solidFill>
                </a:uFill>
                <a:latin typeface="+mj-lt"/>
                <a:cs typeface="Arial" panose="020B0604020202020204" pitchFamily="34" charset="0"/>
              </a:rPr>
              <a:t>b</a:t>
            </a:r>
            <a:r>
              <a:rPr lang="fr-CH" sz="2200" kern="1200" spc="-1" dirty="0">
                <a:highlight>
                  <a:srgbClr val="8FD3EF"/>
                </a:highlight>
                <a:uFill>
                  <a:solidFill>
                    <a:srgbClr val="FFFFFF"/>
                  </a:solidFill>
                </a:uFill>
                <a:latin typeface="+mj-lt"/>
                <a:cs typeface="Arial" panose="020B0604020202020204" pitchFamily="34" charset="0"/>
              </a:rPr>
              <a:t>o</a:t>
            </a:r>
            <a:r>
              <a:rPr lang="en-001" sz="2200" kern="1200" spc="-1" dirty="0">
                <a:highlight>
                  <a:srgbClr val="8FD3EF"/>
                </a:highlight>
                <a:uFill>
                  <a:solidFill>
                    <a:srgbClr val="FFFFFF"/>
                  </a:solidFill>
                </a:uFill>
                <a:latin typeface="+mj-lt"/>
                <a:cs typeface="Arial" panose="020B0604020202020204" pitchFamily="34" charset="0"/>
              </a:rPr>
              <a:t>r</a:t>
            </a:r>
            <a:r>
              <a:rPr lang="fr-CH" sz="2200" kern="1200" spc="-1" dirty="0">
                <a:highlight>
                  <a:srgbClr val="8FD3EF"/>
                </a:highlight>
                <a:uFill>
                  <a:solidFill>
                    <a:srgbClr val="FFFFFF"/>
                  </a:solidFill>
                </a:uFill>
                <a:latin typeface="+mj-lt"/>
                <a:cs typeface="Arial" panose="020B0604020202020204" pitchFamily="34" charset="0"/>
              </a:rPr>
              <a:t>a</a:t>
            </a:r>
            <a:r>
              <a:rPr lang="en-001" sz="2200" kern="1200" spc="-1" dirty="0">
                <a:highlight>
                  <a:srgbClr val="8FD3EF"/>
                </a:highlight>
                <a:uFill>
                  <a:solidFill>
                    <a:srgbClr val="FFFFFF"/>
                  </a:solidFill>
                </a:uFill>
                <a:latin typeface="+mj-lt"/>
                <a:cs typeface="Arial" panose="020B0604020202020204" pitchFamily="34" charset="0"/>
              </a:rPr>
              <a:t>t</a:t>
            </a:r>
            <a:r>
              <a:rPr lang="fr-CH" sz="2200" kern="1200" spc="-1" dirty="0">
                <a:highlight>
                  <a:srgbClr val="8FD3EF"/>
                </a:highlight>
                <a:uFill>
                  <a:solidFill>
                    <a:srgbClr val="FFFFFF"/>
                  </a:solidFill>
                </a:uFill>
                <a:latin typeface="+mj-lt"/>
                <a:cs typeface="Arial" panose="020B0604020202020204" pitchFamily="34" charset="0"/>
              </a:rPr>
              <a:t>i</a:t>
            </a:r>
            <a:r>
              <a:rPr lang="en-001" sz="2200" kern="1200" spc="-1" dirty="0">
                <a:highlight>
                  <a:srgbClr val="8FD3EF"/>
                </a:highlight>
                <a:uFill>
                  <a:solidFill>
                    <a:srgbClr val="FFFFFF"/>
                  </a:solidFill>
                </a:uFill>
                <a:latin typeface="+mj-lt"/>
                <a:cs typeface="Arial" panose="020B0604020202020204" pitchFamily="34" charset="0"/>
              </a:rPr>
              <a:t>o</a:t>
            </a:r>
            <a:r>
              <a:rPr lang="fr-CH" sz="2200" kern="1200" spc="-1" dirty="0">
                <a:highlight>
                  <a:srgbClr val="8FD3EF"/>
                </a:highlight>
                <a:uFill>
                  <a:solidFill>
                    <a:srgbClr val="FFFFFF"/>
                  </a:solidFill>
                </a:uFill>
                <a:latin typeface="+mj-lt"/>
                <a:cs typeface="Arial" panose="020B0604020202020204" pitchFamily="34" charset="0"/>
              </a:rPr>
              <a:t>n</a:t>
            </a:r>
            <a:r>
              <a:rPr lang="en-001" sz="2200" kern="1200" spc="-1" dirty="0">
                <a:highlight>
                  <a:srgbClr val="8FD3EF"/>
                </a:highlight>
                <a:uFill>
                  <a:solidFill>
                    <a:srgbClr val="FFFFFF"/>
                  </a:solidFill>
                </a:uFill>
                <a:latin typeface="+mj-lt"/>
                <a:cs typeface="Arial" panose="020B0604020202020204" pitchFamily="34" charset="0"/>
              </a:rPr>
              <a:t>s, career</a:t>
            </a:r>
          </a:p>
          <a:p>
            <a:pPr marL="410452" lvl="0" indent="-322600">
              <a:lnSpc>
                <a:spcPct val="150000"/>
              </a:lnSpc>
              <a:buClr>
                <a:srgbClr val="FF0000"/>
              </a:buClr>
              <a:buFont typeface="Wingdings" panose="05000000000000000000" pitchFamily="2" charset="2"/>
              <a:buChar char="§"/>
              <a:defRPr/>
            </a:pPr>
            <a:r>
              <a:rPr lang="en-001" sz="2200" b="1" kern="1200" spc="-1" dirty="0">
                <a:highlight>
                  <a:srgbClr val="8FD3EF"/>
                </a:highlight>
                <a:uFill>
                  <a:solidFill>
                    <a:srgbClr val="FFFFFF"/>
                  </a:solidFill>
                </a:uFill>
                <a:latin typeface="+mj-lt"/>
                <a:cs typeface="Arial" panose="020B0604020202020204" pitchFamily="34" charset="0"/>
              </a:rPr>
              <a:t>Compliancy</a:t>
            </a:r>
            <a:r>
              <a:rPr lang="en-001" sz="2200" kern="1200" spc="-1" dirty="0">
                <a:highlight>
                  <a:srgbClr val="8FD3EF"/>
                </a:highlight>
                <a:uFill>
                  <a:solidFill>
                    <a:srgbClr val="FFFFFF"/>
                  </a:solidFill>
                </a:uFill>
                <a:latin typeface="+mj-lt"/>
                <a:cs typeface="Arial" panose="020B0604020202020204" pitchFamily="34" charset="0"/>
              </a:rPr>
              <a:t>: law</a:t>
            </a:r>
            <a:r>
              <a:rPr lang="en-US" sz="2200" kern="1200" spc="-1" dirty="0">
                <a:highlight>
                  <a:srgbClr val="8FD3EF"/>
                </a:highlight>
                <a:uFill>
                  <a:solidFill>
                    <a:srgbClr val="FFFFFF"/>
                  </a:solidFill>
                </a:uFill>
                <a:latin typeface="+mj-lt"/>
                <a:cs typeface="Arial" panose="020B0604020202020204" pitchFamily="34" charset="0"/>
              </a:rPr>
              <a:t> (ex. GDPR)</a:t>
            </a:r>
            <a:r>
              <a:rPr lang="en-001" sz="2200" kern="1200" spc="-1" dirty="0">
                <a:highlight>
                  <a:srgbClr val="8FD3EF"/>
                </a:highlight>
                <a:uFill>
                  <a:solidFill>
                    <a:srgbClr val="FFFFFF"/>
                  </a:solidFill>
                </a:uFill>
                <a:latin typeface="+mj-lt"/>
                <a:cs typeface="Arial" panose="020B0604020202020204" pitchFamily="34" charset="0"/>
              </a:rPr>
              <a:t>, fund</a:t>
            </a:r>
            <a:r>
              <a:rPr lang="en-US" sz="2200" kern="1200" spc="-1" dirty="0" err="1">
                <a:highlight>
                  <a:srgbClr val="8FD3EF"/>
                </a:highlight>
                <a:uFill>
                  <a:solidFill>
                    <a:srgbClr val="FFFFFF"/>
                  </a:solidFill>
                </a:uFill>
                <a:latin typeface="+mj-lt"/>
                <a:cs typeface="Arial" panose="020B0604020202020204" pitchFamily="34" charset="0"/>
              </a:rPr>
              <a:t>ers</a:t>
            </a:r>
            <a:r>
              <a:rPr lang="en-001" sz="2200" kern="1200" spc="-1" dirty="0">
                <a:highlight>
                  <a:srgbClr val="8FD3EF"/>
                </a:highlight>
                <a:uFill>
                  <a:solidFill>
                    <a:srgbClr val="FFFFFF"/>
                  </a:solidFill>
                </a:uFill>
                <a:latin typeface="+mj-lt"/>
                <a:cs typeface="Arial" panose="020B0604020202020204" pitchFamily="34" charset="0"/>
              </a:rPr>
              <a:t> (</a:t>
            </a:r>
            <a:r>
              <a:rPr lang="en-US" sz="2200" kern="1200" spc="-1" dirty="0">
                <a:highlight>
                  <a:srgbClr val="8FD3EF"/>
                </a:highlight>
                <a:uFill>
                  <a:solidFill>
                    <a:srgbClr val="FFFFFF"/>
                  </a:solidFill>
                </a:uFill>
                <a:latin typeface="+mj-lt"/>
                <a:cs typeface="Arial" panose="020B0604020202020204" pitchFamily="34" charset="0"/>
              </a:rPr>
              <a:t>ex. SNSF</a:t>
            </a:r>
            <a:r>
              <a:rPr lang="en-001" sz="2200" kern="1200" spc="-1" dirty="0">
                <a:highlight>
                  <a:srgbClr val="8FD3EF"/>
                </a:highlight>
                <a:uFill>
                  <a:solidFill>
                    <a:srgbClr val="FFFFFF"/>
                  </a:solidFill>
                </a:uFill>
                <a:latin typeface="+mj-lt"/>
                <a:cs typeface="Arial" panose="020B0604020202020204" pitchFamily="34" charset="0"/>
              </a:rPr>
              <a:t>)</a:t>
            </a:r>
          </a:p>
          <a:p>
            <a:pPr marL="410452" lvl="0" indent="-322600">
              <a:lnSpc>
                <a:spcPct val="150000"/>
              </a:lnSpc>
              <a:buClr>
                <a:srgbClr val="FF0000"/>
              </a:buClr>
              <a:buFont typeface="Wingdings" panose="05000000000000000000" pitchFamily="2" charset="2"/>
              <a:buChar char="§"/>
              <a:defRPr/>
            </a:pPr>
            <a:r>
              <a:rPr lang="en-US" sz="2200" b="1" kern="1200" spc="-1" dirty="0">
                <a:highlight>
                  <a:srgbClr val="8FD3EF"/>
                </a:highlight>
                <a:uFill>
                  <a:solidFill>
                    <a:srgbClr val="FFFFFF"/>
                  </a:solidFill>
                </a:uFill>
                <a:latin typeface="+mj-lt"/>
                <a:cs typeface="Arial" panose="020B0604020202020204" pitchFamily="34" charset="0"/>
              </a:rPr>
              <a:t>E</a:t>
            </a:r>
            <a:r>
              <a:rPr lang="en-001" sz="2200" b="1" kern="1200" spc="-1" dirty="0">
                <a:highlight>
                  <a:srgbClr val="8FD3EF"/>
                </a:highlight>
                <a:uFill>
                  <a:solidFill>
                    <a:srgbClr val="FFFFFF"/>
                  </a:solidFill>
                </a:uFill>
                <a:latin typeface="+mj-lt"/>
                <a:cs typeface="Arial" panose="020B0604020202020204" pitchFamily="34" charset="0"/>
              </a:rPr>
              <a:t>fficiency</a:t>
            </a:r>
            <a:r>
              <a:rPr lang="en-001" sz="2200" kern="1200" spc="-1" dirty="0">
                <a:highlight>
                  <a:srgbClr val="8FD3EF"/>
                </a:highlight>
                <a:uFill>
                  <a:solidFill>
                    <a:srgbClr val="FFFFFF"/>
                  </a:solidFill>
                </a:uFill>
                <a:latin typeface="+mj-lt"/>
                <a:cs typeface="Arial" panose="020B0604020202020204" pitchFamily="34" charset="0"/>
              </a:rPr>
              <a:t>: </a:t>
            </a:r>
            <a:r>
              <a:rPr lang="en-US" sz="2200" spc="-1" dirty="0">
                <a:highlight>
                  <a:srgbClr val="8FD3EF"/>
                </a:highlight>
                <a:uFill>
                  <a:solidFill>
                    <a:srgbClr val="FFFFFF"/>
                  </a:solidFill>
                </a:uFill>
                <a:latin typeface="+mj-lt"/>
                <a:cs typeface="Arial" panose="020B0604020202020204" pitchFamily="34" charset="0"/>
              </a:rPr>
              <a:t>f</a:t>
            </a:r>
            <a:r>
              <a:rPr lang="en-US" sz="2200" kern="1200" spc="-1" dirty="0">
                <a:highlight>
                  <a:srgbClr val="8FD3EF"/>
                </a:highlight>
                <a:uFill>
                  <a:solidFill>
                    <a:srgbClr val="FFFFFF"/>
                  </a:solidFill>
                </a:uFill>
                <a:latin typeface="+mj-lt"/>
                <a:cs typeface="Arial" panose="020B0604020202020204" pitchFamily="34" charset="0"/>
              </a:rPr>
              <a:t>aster research </a:t>
            </a:r>
            <a:r>
              <a:rPr lang="fr-FR" sz="2200" kern="1200" spc="-1" dirty="0">
                <a:highlight>
                  <a:srgbClr val="8FD3EF"/>
                </a:highlight>
                <a:uFill>
                  <a:solidFill>
                    <a:srgbClr val="FFFFFF"/>
                  </a:solidFill>
                </a:uFill>
                <a:latin typeface="+mj-lt"/>
                <a:cs typeface="Arial" panose="020B0604020202020204" pitchFamily="34" charset="0"/>
              </a:rPr>
              <a:t>for </a:t>
            </a:r>
            <a:r>
              <a:rPr lang="fr-FR" sz="2200" kern="1200" spc="-1" dirty="0" err="1">
                <a:highlight>
                  <a:srgbClr val="8FD3EF"/>
                </a:highlight>
                <a:uFill>
                  <a:solidFill>
                    <a:srgbClr val="FFFFFF"/>
                  </a:solidFill>
                </a:uFill>
                <a:latin typeface="+mj-lt"/>
                <a:cs typeface="Arial" panose="020B0604020202020204" pitchFamily="34" charset="0"/>
              </a:rPr>
              <a:t>your</a:t>
            </a:r>
            <a:r>
              <a:rPr lang="fr-FR" sz="2200" kern="1200" spc="-1" dirty="0">
                <a:highlight>
                  <a:srgbClr val="8FD3EF"/>
                </a:highlight>
                <a:uFill>
                  <a:solidFill>
                    <a:srgbClr val="FFFFFF"/>
                  </a:solidFill>
                </a:uFill>
                <a:latin typeface="+mj-lt"/>
                <a:cs typeface="Arial" panose="020B0604020202020204" pitchFamily="34" charset="0"/>
              </a:rPr>
              <a:t> </a:t>
            </a:r>
            <a:r>
              <a:rPr lang="fr-FR" sz="2200" kern="1200" spc="-1" dirty="0" err="1">
                <a:highlight>
                  <a:srgbClr val="8FD3EF"/>
                </a:highlight>
                <a:uFill>
                  <a:solidFill>
                    <a:srgbClr val="FFFFFF"/>
                  </a:solidFill>
                </a:uFill>
                <a:latin typeface="+mj-lt"/>
                <a:cs typeface="Arial" panose="020B0604020202020204" pitchFamily="34" charset="0"/>
              </a:rPr>
              <a:t>lab</a:t>
            </a:r>
            <a:r>
              <a:rPr lang="fr-FR" sz="2200" kern="1200" spc="-1" dirty="0">
                <a:highlight>
                  <a:srgbClr val="8FD3EF"/>
                </a:highlight>
                <a:uFill>
                  <a:solidFill>
                    <a:srgbClr val="FFFFFF"/>
                  </a:solidFill>
                </a:uFill>
                <a:latin typeface="+mj-lt"/>
                <a:cs typeface="Arial" panose="020B0604020202020204" pitchFamily="34" charset="0"/>
              </a:rPr>
              <a:t> and </a:t>
            </a:r>
            <a:r>
              <a:rPr lang="en-001" sz="2200" kern="1200" spc="-1" dirty="0">
                <a:highlight>
                  <a:srgbClr val="8FD3EF"/>
                </a:highlight>
                <a:uFill>
                  <a:solidFill>
                    <a:srgbClr val="FFFFFF"/>
                  </a:solidFill>
                </a:uFill>
                <a:latin typeface="+mj-lt"/>
                <a:cs typeface="Arial" panose="020B0604020202020204" pitchFamily="34" charset="0"/>
              </a:rPr>
              <a:t>beyond </a:t>
            </a:r>
            <a:endParaRPr lang="en-US" sz="2200" kern="1200" spc="-1" dirty="0">
              <a:highlight>
                <a:srgbClr val="8FD3EF"/>
              </a:highlight>
              <a:uFill>
                <a:solidFill>
                  <a:srgbClr val="FFFFFF"/>
                </a:solidFill>
              </a:uFill>
              <a:latin typeface="+mj-lt"/>
              <a:cs typeface="Arial" panose="020B0604020202020204" pitchFamily="34" charset="0"/>
            </a:endParaRPr>
          </a:p>
          <a:p>
            <a:pPr marL="410452" indent="-322600">
              <a:lnSpc>
                <a:spcPct val="150000"/>
              </a:lnSpc>
              <a:buClr>
                <a:srgbClr val="FF0000"/>
              </a:buClr>
              <a:buFont typeface="Wingdings" panose="05000000000000000000" pitchFamily="2" charset="2"/>
              <a:buChar char="§"/>
              <a:defRPr/>
            </a:pPr>
            <a:r>
              <a:rPr lang="fr-FR" sz="2200" b="1" dirty="0">
                <a:highlight>
                  <a:srgbClr val="8FD3EF"/>
                </a:highlight>
                <a:latin typeface="+mj-lt"/>
                <a:cs typeface="Suisse Int'l Medium" panose="020B0604000000000000" pitchFamily="34" charset="-78"/>
              </a:rPr>
              <a:t>Risk </a:t>
            </a:r>
            <a:r>
              <a:rPr lang="fr-FR" sz="2200" b="1" dirty="0" err="1">
                <a:highlight>
                  <a:srgbClr val="8FD3EF"/>
                </a:highlight>
                <a:latin typeface="+mj-lt"/>
                <a:cs typeface="Suisse Int'l Medium" panose="020B0604000000000000" pitchFamily="34" charset="-78"/>
              </a:rPr>
              <a:t>reduction</a:t>
            </a:r>
            <a:r>
              <a:rPr lang="fr-FR" sz="2200" spc="-1" dirty="0">
                <a:highlight>
                  <a:srgbClr val="8FD3EF"/>
                </a:highlight>
                <a:uFill>
                  <a:solidFill>
                    <a:srgbClr val="FFFFFF"/>
                  </a:solidFill>
                </a:uFill>
                <a:latin typeface="+mj-lt"/>
                <a:cs typeface="Arial" panose="020B0604020202020204" pitchFamily="34" charset="0"/>
              </a:rPr>
              <a:t>: data </a:t>
            </a:r>
            <a:r>
              <a:rPr lang="fr-FR" sz="2200" spc="-1" dirty="0" err="1">
                <a:highlight>
                  <a:srgbClr val="8FD3EF"/>
                </a:highlight>
                <a:uFill>
                  <a:solidFill>
                    <a:srgbClr val="FFFFFF"/>
                  </a:solidFill>
                </a:uFill>
                <a:latin typeface="+mj-lt"/>
                <a:cs typeface="Arial" panose="020B0604020202020204" pitchFamily="34" charset="0"/>
              </a:rPr>
              <a:t>loss</a:t>
            </a:r>
            <a:r>
              <a:rPr lang="fr-FR" sz="2200" spc="-1" dirty="0">
                <a:highlight>
                  <a:srgbClr val="8FD3EF"/>
                </a:highlight>
                <a:uFill>
                  <a:solidFill>
                    <a:srgbClr val="FFFFFF"/>
                  </a:solidFill>
                </a:uFill>
                <a:latin typeface="+mj-lt"/>
                <a:cs typeface="Arial" panose="020B0604020202020204" pitchFamily="34" charset="0"/>
              </a:rPr>
              <a:t>, </a:t>
            </a:r>
            <a:r>
              <a:rPr lang="fr-FR" sz="2200" spc="-1" dirty="0" err="1">
                <a:highlight>
                  <a:srgbClr val="8FD3EF"/>
                </a:highlight>
                <a:uFill>
                  <a:solidFill>
                    <a:srgbClr val="FFFFFF"/>
                  </a:solidFill>
                </a:uFill>
                <a:latin typeface="+mj-lt"/>
                <a:cs typeface="Arial" panose="020B0604020202020204" pitchFamily="34" charset="0"/>
              </a:rPr>
              <a:t>privacy</a:t>
            </a:r>
            <a:r>
              <a:rPr lang="fr-FR" sz="2200" spc="-1" dirty="0">
                <a:highlight>
                  <a:srgbClr val="8FD3EF"/>
                </a:highlight>
                <a:uFill>
                  <a:solidFill>
                    <a:srgbClr val="FFFFFF"/>
                  </a:solidFill>
                </a:uFill>
                <a:latin typeface="+mj-lt"/>
                <a:cs typeface="Arial" panose="020B0604020202020204" pitchFamily="34" charset="0"/>
              </a:rPr>
              <a:t>, patents, …</a:t>
            </a:r>
          </a:p>
          <a:p>
            <a:pPr marL="410452" lvl="0" indent="-322600">
              <a:lnSpc>
                <a:spcPct val="150000"/>
              </a:lnSpc>
              <a:buClr>
                <a:srgbClr val="FF0000"/>
              </a:buClr>
              <a:buFont typeface="Wingdings" panose="05000000000000000000" pitchFamily="2" charset="2"/>
              <a:buChar char="§"/>
              <a:defRPr/>
            </a:pPr>
            <a:r>
              <a:rPr lang="fr-FR" sz="2200" b="1" kern="1200" spc="-1" dirty="0" err="1">
                <a:uFill>
                  <a:solidFill>
                    <a:srgbClr val="FFFFFF"/>
                  </a:solidFill>
                </a:uFill>
                <a:latin typeface="+mj-lt"/>
                <a:cs typeface="Arial" panose="020B0604020202020204" pitchFamily="34" charset="0"/>
              </a:rPr>
              <a:t>Modernity</a:t>
            </a:r>
            <a:r>
              <a:rPr lang="fr-FR" sz="2200" kern="1200" spc="-1" dirty="0">
                <a:uFill>
                  <a:solidFill>
                    <a:srgbClr val="FFFFFF"/>
                  </a:solidFill>
                </a:uFill>
                <a:latin typeface="+mj-lt"/>
                <a:cs typeface="Arial" panose="020B0604020202020204" pitchFamily="34" charset="0"/>
              </a:rPr>
              <a:t>: world-</a:t>
            </a:r>
            <a:r>
              <a:rPr lang="fr-FR" sz="2200" kern="1200" spc="-1" dirty="0" err="1">
                <a:uFill>
                  <a:solidFill>
                    <a:srgbClr val="FFFFFF"/>
                  </a:solidFill>
                </a:uFill>
                <a:latin typeface="+mj-lt"/>
                <a:cs typeface="Arial" panose="020B0604020202020204" pitchFamily="34" charset="0"/>
              </a:rPr>
              <a:t>scale</a:t>
            </a:r>
            <a:r>
              <a:rPr lang="fr-FR" sz="2200" kern="1200" spc="-1" dirty="0">
                <a:uFill>
                  <a:solidFill>
                    <a:srgbClr val="FFFFFF"/>
                  </a:solidFill>
                </a:uFill>
                <a:latin typeface="+mj-lt"/>
                <a:cs typeface="Arial" panose="020B0604020202020204" pitchFamily="34" charset="0"/>
              </a:rPr>
              <a:t> digital </a:t>
            </a:r>
            <a:r>
              <a:rPr lang="fr-FR" sz="2200" kern="1200" spc="-1" dirty="0" err="1">
                <a:uFill>
                  <a:solidFill>
                    <a:srgbClr val="FFFFFF"/>
                  </a:solidFill>
                </a:uFill>
                <a:latin typeface="+mj-lt"/>
                <a:cs typeface="Arial" panose="020B0604020202020204" pitchFamily="34" charset="0"/>
              </a:rPr>
              <a:t>research</a:t>
            </a:r>
            <a:r>
              <a:rPr lang="fr-FR" sz="2200" kern="1200" spc="-1" dirty="0">
                <a:uFill>
                  <a:solidFill>
                    <a:srgbClr val="FFFFFF"/>
                  </a:solidFill>
                </a:uFill>
                <a:latin typeface="+mj-lt"/>
                <a:cs typeface="Arial" panose="020B0604020202020204" pitchFamily="34" charset="0"/>
              </a:rPr>
              <a:t>, big data</a:t>
            </a:r>
            <a:endParaRPr lang="en-001" sz="2200" kern="1200" spc="-1" dirty="0">
              <a:uFill>
                <a:solidFill>
                  <a:srgbClr val="FFFFFF"/>
                </a:solidFill>
              </a:uFill>
              <a:latin typeface="+mj-lt"/>
              <a:cs typeface="Arial" panose="020B0604020202020204" pitchFamily="34" charset="0"/>
            </a:endParaRPr>
          </a:p>
          <a:p>
            <a:pPr marL="410451" marR="0" lvl="0" indent="-322599" algn="l" rtl="0">
              <a:lnSpc>
                <a:spcPct val="150000"/>
              </a:lnSpc>
              <a:spcBef>
                <a:spcPts val="0"/>
              </a:spcBef>
              <a:spcAft>
                <a:spcPts val="0"/>
              </a:spcAft>
              <a:buClr>
                <a:srgbClr val="E30613"/>
              </a:buClr>
              <a:buSzPts val="2000"/>
              <a:buFont typeface="Noto Sans"/>
              <a:buChar char="▪"/>
            </a:pPr>
            <a:r>
              <a:rPr lang="en-US" sz="2200" b="1" i="0" u="none" strike="noStrike" cap="none" dirty="0">
                <a:solidFill>
                  <a:srgbClr val="000000"/>
                </a:solidFill>
                <a:latin typeface="+mj-lt"/>
                <a:ea typeface="Arial"/>
                <a:cs typeface="Arial"/>
                <a:sym typeface="Arial"/>
              </a:rPr>
              <a:t>…</a:t>
            </a:r>
            <a:endParaRPr sz="2200" b="0" i="0" u="none" strike="noStrike" cap="none" dirty="0">
              <a:solidFill>
                <a:srgbClr val="000000"/>
              </a:solidFill>
              <a:latin typeface="+mj-lt"/>
              <a:ea typeface="Arial"/>
              <a:cs typeface="Arial"/>
              <a:sym typeface="Arial"/>
            </a:endParaRPr>
          </a:p>
        </p:txBody>
      </p:sp>
      <p:sp>
        <p:nvSpPr>
          <p:cNvPr id="434" name="Google Shape;434;g10490818648_0_259"/>
          <p:cNvSpPr txBox="1">
            <a:spLocks noGrp="1"/>
          </p:cNvSpPr>
          <p:nvPr>
            <p:ph type="title"/>
          </p:nvPr>
        </p:nvSpPr>
        <p:spPr>
          <a:xfrm>
            <a:off x="1206500" y="174710"/>
            <a:ext cx="6811800" cy="8553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ts val="3800"/>
              <a:buFont typeface="Libre Franklin"/>
              <a:buNone/>
            </a:pPr>
            <a:r>
              <a:rPr lang="en-US" sz="3800" b="1" spc="-94" dirty="0">
                <a:solidFill>
                  <a:srgbClr val="413C3A"/>
                </a:solidFill>
                <a:latin typeface="Franklin Gothic Demi Cond"/>
                <a:ea typeface="Roboto Black"/>
                <a:cs typeface="+mn-cs"/>
              </a:rPr>
              <a:t>Why a DMP?</a:t>
            </a:r>
            <a:endParaRPr sz="3800" b="1" spc="-94" dirty="0">
              <a:solidFill>
                <a:srgbClr val="413C3A"/>
              </a:solidFill>
              <a:latin typeface="Franklin Gothic Demi Cond"/>
              <a:ea typeface="Roboto Black"/>
              <a:cs typeface="+mn-cs"/>
            </a:endParaRPr>
          </a:p>
        </p:txBody>
      </p:sp>
      <p:sp>
        <p:nvSpPr>
          <p:cNvPr id="435" name="Google Shape;435;g10490818648_0_259"/>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rtl="0">
              <a:lnSpc>
                <a:spcPct val="100000"/>
              </a:lnSpc>
              <a:spcBef>
                <a:spcPts val="0"/>
              </a:spcBef>
              <a:spcAft>
                <a:spcPts val="0"/>
              </a:spcAft>
              <a:buClr>
                <a:srgbClr val="413C3A"/>
              </a:buClr>
              <a:buSzPts val="933"/>
              <a:buFont typeface="Libre Franklin"/>
              <a:buNone/>
            </a:pPr>
            <a:fld id="{00000000-1234-1234-1234-123412341234}" type="slidenum">
              <a:rPr lang="en-US" sz="933" b="1" i="0" u="none" strike="noStrike" cap="none">
                <a:solidFill>
                  <a:srgbClr val="413C3A"/>
                </a:solidFill>
                <a:latin typeface="+mj-lt"/>
                <a:ea typeface="Libre Franklin"/>
                <a:cs typeface="Libre Franklin"/>
                <a:sym typeface="Libre Franklin"/>
              </a:rPr>
              <a:t>22</a:t>
            </a:fld>
            <a:endParaRPr sz="933" b="1" i="0" u="none" strike="noStrike" cap="none">
              <a:solidFill>
                <a:srgbClr val="413C3A"/>
              </a:solidFill>
              <a:latin typeface="+mj-lt"/>
              <a:ea typeface="Libre Franklin"/>
              <a:cs typeface="Libre Franklin"/>
              <a:sym typeface="Libre Franklin"/>
            </a:endParaRPr>
          </a:p>
        </p:txBody>
      </p:sp>
      <p:pic>
        <p:nvPicPr>
          <p:cNvPr id="436" name="Google Shape;436;g10490818648_0_259"/>
          <p:cNvPicPr preferRelativeResize="0"/>
          <p:nvPr/>
        </p:nvPicPr>
        <p:blipFill rotWithShape="1">
          <a:blip r:embed="rId3">
            <a:alphaModFix/>
          </a:blip>
          <a:srcRect/>
          <a:stretch/>
        </p:blipFill>
        <p:spPr>
          <a:xfrm>
            <a:off x="238596" y="231085"/>
            <a:ext cx="744384" cy="258855"/>
          </a:xfrm>
          <a:prstGeom prst="rect">
            <a:avLst/>
          </a:prstGeom>
          <a:noFill/>
          <a:ln>
            <a:noFill/>
          </a:ln>
        </p:spPr>
      </p:pic>
      <p:pic>
        <p:nvPicPr>
          <p:cNvPr id="15" name="Google Shape;420;g10490818648_0_247">
            <a:extLst>
              <a:ext uri="{FF2B5EF4-FFF2-40B4-BE49-F238E27FC236}">
                <a16:creationId xmlns:a16="http://schemas.microsoft.com/office/drawing/2014/main" id="{51310F7D-1F3D-4D42-BB15-7231DA742347}"/>
              </a:ext>
            </a:extLst>
          </p:cNvPr>
          <p:cNvPicPr preferRelativeResize="0"/>
          <p:nvPr/>
        </p:nvPicPr>
        <p:blipFill rotWithShape="1">
          <a:blip r:embed="rId4">
            <a:alphaModFix/>
          </a:blip>
          <a:srcRect/>
          <a:stretch/>
        </p:blipFill>
        <p:spPr>
          <a:xfrm>
            <a:off x="10860521" y="6546025"/>
            <a:ext cx="1197001" cy="254418"/>
          </a:xfrm>
          <a:prstGeom prst="rect">
            <a:avLst/>
          </a:prstGeom>
          <a:noFill/>
          <a:ln>
            <a:noFill/>
          </a:ln>
        </p:spPr>
      </p:pic>
      <p:sp>
        <p:nvSpPr>
          <p:cNvPr id="7" name="CustomShape 4">
            <a:extLst>
              <a:ext uri="{FF2B5EF4-FFF2-40B4-BE49-F238E27FC236}">
                <a16:creationId xmlns:a16="http://schemas.microsoft.com/office/drawing/2014/main" id="{10D4DE54-CC00-4E19-B416-A7EEAE178145}"/>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F2F07523-6920-1CAC-4FBD-778BDA70C68F}"/>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4" name="Google Shape;434;g10490818648_0_259"/>
          <p:cNvSpPr txBox="1">
            <a:spLocks noGrp="1"/>
          </p:cNvSpPr>
          <p:nvPr>
            <p:ph type="title"/>
          </p:nvPr>
        </p:nvSpPr>
        <p:spPr>
          <a:xfrm>
            <a:off x="1206500" y="174710"/>
            <a:ext cx="6811800" cy="8553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ts val="3800"/>
              <a:buFont typeface="Libre Franklin"/>
              <a:buNone/>
            </a:pPr>
            <a:r>
              <a:rPr lang="en-US" sz="3800" b="1" spc="-94" dirty="0">
                <a:solidFill>
                  <a:srgbClr val="413C3A"/>
                </a:solidFill>
                <a:latin typeface="Franklin Gothic Demi Cond"/>
                <a:ea typeface="Roboto Black"/>
                <a:cs typeface="+mn-cs"/>
              </a:rPr>
              <a:t>Some resources</a:t>
            </a:r>
            <a:endParaRPr sz="3800" b="1" spc="-94" dirty="0">
              <a:solidFill>
                <a:srgbClr val="413C3A"/>
              </a:solidFill>
              <a:latin typeface="Franklin Gothic Demi Cond"/>
              <a:ea typeface="Roboto Black"/>
              <a:cs typeface="+mn-cs"/>
            </a:endParaRPr>
          </a:p>
        </p:txBody>
      </p:sp>
      <p:sp>
        <p:nvSpPr>
          <p:cNvPr id="435" name="Google Shape;435;g10490818648_0_259"/>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rtl="0">
              <a:lnSpc>
                <a:spcPct val="100000"/>
              </a:lnSpc>
              <a:spcBef>
                <a:spcPts val="0"/>
              </a:spcBef>
              <a:spcAft>
                <a:spcPts val="0"/>
              </a:spcAft>
              <a:buClr>
                <a:srgbClr val="413C3A"/>
              </a:buClr>
              <a:buSzPts val="933"/>
              <a:buFont typeface="Libre Franklin"/>
              <a:buNone/>
            </a:pPr>
            <a:fld id="{00000000-1234-1234-1234-123412341234}" type="slidenum">
              <a:rPr lang="en-US" sz="933" b="1" i="0" u="none" strike="noStrike" cap="none">
                <a:solidFill>
                  <a:srgbClr val="413C3A"/>
                </a:solidFill>
                <a:latin typeface="+mj-lt"/>
                <a:ea typeface="Libre Franklin"/>
                <a:cs typeface="Libre Franklin"/>
                <a:sym typeface="Libre Franklin"/>
              </a:rPr>
              <a:t>23</a:t>
            </a:fld>
            <a:endParaRPr sz="933" b="1" i="0" u="none" strike="noStrike" cap="none">
              <a:solidFill>
                <a:srgbClr val="413C3A"/>
              </a:solidFill>
              <a:latin typeface="+mj-lt"/>
              <a:ea typeface="Libre Franklin"/>
              <a:cs typeface="Libre Franklin"/>
              <a:sym typeface="Libre Franklin"/>
            </a:endParaRPr>
          </a:p>
        </p:txBody>
      </p:sp>
      <p:pic>
        <p:nvPicPr>
          <p:cNvPr id="436" name="Google Shape;436;g10490818648_0_259"/>
          <p:cNvPicPr preferRelativeResize="0"/>
          <p:nvPr/>
        </p:nvPicPr>
        <p:blipFill rotWithShape="1">
          <a:blip r:embed="rId3">
            <a:alphaModFix/>
          </a:blip>
          <a:srcRect/>
          <a:stretch/>
        </p:blipFill>
        <p:spPr>
          <a:xfrm>
            <a:off x="238596" y="231085"/>
            <a:ext cx="744384" cy="258855"/>
          </a:xfrm>
          <a:prstGeom prst="rect">
            <a:avLst/>
          </a:prstGeom>
          <a:noFill/>
          <a:ln>
            <a:noFill/>
          </a:ln>
        </p:spPr>
      </p:pic>
      <p:pic>
        <p:nvPicPr>
          <p:cNvPr id="14" name="Google Shape;420;g10490818648_0_247">
            <a:extLst>
              <a:ext uri="{FF2B5EF4-FFF2-40B4-BE49-F238E27FC236}">
                <a16:creationId xmlns:a16="http://schemas.microsoft.com/office/drawing/2014/main" id="{D1FE722B-931A-4027-9770-A4E2A3390700}"/>
              </a:ext>
            </a:extLst>
          </p:cNvPr>
          <p:cNvPicPr preferRelativeResize="0"/>
          <p:nvPr/>
        </p:nvPicPr>
        <p:blipFill rotWithShape="1">
          <a:blip r:embed="rId4">
            <a:alphaModFix/>
          </a:blip>
          <a:srcRect/>
          <a:stretch/>
        </p:blipFill>
        <p:spPr>
          <a:xfrm>
            <a:off x="10860521" y="6546025"/>
            <a:ext cx="1197001" cy="254418"/>
          </a:xfrm>
          <a:prstGeom prst="rect">
            <a:avLst/>
          </a:prstGeom>
          <a:noFill/>
          <a:ln>
            <a:noFill/>
          </a:ln>
        </p:spPr>
      </p:pic>
      <p:grpSp>
        <p:nvGrpSpPr>
          <p:cNvPr id="15" name="Group 14">
            <a:extLst>
              <a:ext uri="{FF2B5EF4-FFF2-40B4-BE49-F238E27FC236}">
                <a16:creationId xmlns:a16="http://schemas.microsoft.com/office/drawing/2014/main" id="{D17A63F9-C485-4A4F-B119-726946CD53E7}"/>
              </a:ext>
            </a:extLst>
          </p:cNvPr>
          <p:cNvGrpSpPr/>
          <p:nvPr/>
        </p:nvGrpSpPr>
        <p:grpSpPr>
          <a:xfrm>
            <a:off x="7698985" y="360512"/>
            <a:ext cx="3186775" cy="6040288"/>
            <a:chOff x="7652552" y="1029902"/>
            <a:chExt cx="3074826" cy="5828097"/>
          </a:xfrm>
        </p:grpSpPr>
        <p:sp>
          <p:nvSpPr>
            <p:cNvPr id="16" name="Rectangle 15">
              <a:extLst>
                <a:ext uri="{FF2B5EF4-FFF2-40B4-BE49-F238E27FC236}">
                  <a16:creationId xmlns:a16="http://schemas.microsoft.com/office/drawing/2014/main" id="{0AE44355-94D6-4B29-B81F-95A370161FA7}"/>
                </a:ext>
              </a:extLst>
            </p:cNvPr>
            <p:cNvSpPr/>
            <p:nvPr/>
          </p:nvSpPr>
          <p:spPr>
            <a:xfrm>
              <a:off x="7652552" y="1029902"/>
              <a:ext cx="3074826" cy="5828097"/>
            </a:xfrm>
            <a:prstGeom prst="rect">
              <a:avLst/>
            </a:prstGeom>
            <a:solidFill>
              <a:srgbClr val="CAC7C7">
                <a:lumMod val="20000"/>
                <a:lumOff val="80000"/>
              </a:srgbClr>
            </a:solidFill>
            <a:ln w="12700" cap="flat" cmpd="sng" algn="ctr">
              <a:noFill/>
              <a:prstDash val="solid"/>
              <a:miter lim="800000"/>
            </a:ln>
            <a:effectLst/>
          </p:spPr>
          <p:txBody>
            <a:bodyPr rtlCol="0" anchor="t"/>
            <a:lstStyle/>
            <a:p>
              <a:pPr marL="167040" lvl="0">
                <a:spcBef>
                  <a:spcPts val="1281"/>
                </a:spcBef>
                <a:buClr>
                  <a:srgbClr val="E30613"/>
                </a:buClr>
                <a:defRPr/>
              </a:pPr>
              <a:r>
                <a:rPr lang="fr-CH" sz="2000" kern="0" spc="-1" dirty="0" err="1">
                  <a:solidFill>
                    <a:srgbClr val="FF0000"/>
                  </a:solidFill>
                  <a:latin typeface="+mj-lt"/>
                  <a:ea typeface="Arial"/>
                </a:rPr>
                <a:t>Other</a:t>
              </a:r>
              <a:r>
                <a:rPr lang="fr-CH" sz="2000" kern="0" spc="-1" dirty="0">
                  <a:solidFill>
                    <a:srgbClr val="FF0000"/>
                  </a:solidFill>
                  <a:latin typeface="+mj-lt"/>
                  <a:ea typeface="Arial"/>
                </a:rPr>
                <a:t> </a:t>
              </a:r>
              <a:r>
                <a:rPr lang="fr-CH" sz="2000" kern="0" spc="-1" dirty="0" err="1">
                  <a:solidFill>
                    <a:srgbClr val="FF0000"/>
                  </a:solidFill>
                  <a:latin typeface="+mj-lt"/>
                  <a:ea typeface="Arial"/>
                </a:rPr>
                <a:t>resources</a:t>
              </a:r>
              <a:endParaRPr lang="en-US" kern="0" spc="-1" dirty="0">
                <a:solidFill>
                  <a:srgbClr val="FF0000"/>
                </a:solidFill>
                <a:latin typeface="+mj-lt"/>
                <a:ea typeface="Arial"/>
              </a:endParaRPr>
            </a:p>
          </p:txBody>
        </p:sp>
        <p:sp>
          <p:nvSpPr>
            <p:cNvPr id="17" name="CustomShape 3">
              <a:extLst>
                <a:ext uri="{FF2B5EF4-FFF2-40B4-BE49-F238E27FC236}">
                  <a16:creationId xmlns:a16="http://schemas.microsoft.com/office/drawing/2014/main" id="{7876C38C-331A-4EA1-A797-99E6D099329E}"/>
                </a:ext>
              </a:extLst>
            </p:cNvPr>
            <p:cNvSpPr/>
            <p:nvPr/>
          </p:nvSpPr>
          <p:spPr>
            <a:xfrm>
              <a:off x="7847566" y="2772542"/>
              <a:ext cx="2581795" cy="27554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1" normalizeH="0" baseline="0" noProof="0" dirty="0">
                  <a:ln>
                    <a:noFill/>
                  </a:ln>
                  <a:solidFill>
                    <a:srgbClr val="413C3A"/>
                  </a:solidFill>
                  <a:effectLst/>
                  <a:uLnTx/>
                  <a:uFillTx/>
                  <a:latin typeface="+mj-lt"/>
                  <a:ea typeface="Arial"/>
                  <a:cs typeface="+mn-cs"/>
                  <a:hlinkClick r:id="rId5"/>
                </a:rPr>
                <a:t>dmp.opidor.fr/</a:t>
              </a:r>
              <a:r>
                <a:rPr kumimoji="0" lang="en-US" sz="1200" b="0" i="0" u="sng" strike="noStrike" kern="1200" cap="none" spc="-1" normalizeH="0" baseline="0" noProof="0" dirty="0" err="1">
                  <a:ln>
                    <a:noFill/>
                  </a:ln>
                  <a:solidFill>
                    <a:srgbClr val="413C3A"/>
                  </a:solidFill>
                  <a:effectLst/>
                  <a:uLnTx/>
                  <a:uFillTx/>
                  <a:latin typeface="+mj-lt"/>
                  <a:ea typeface="Arial"/>
                  <a:cs typeface="+mn-cs"/>
                  <a:hlinkClick r:id="rId5"/>
                </a:rPr>
                <a:t>public_templates</a:t>
              </a:r>
              <a:endParaRPr kumimoji="0" lang="fr-CH" sz="1200" b="0" i="0" u="none" strike="noStrike" kern="1200" cap="none" spc="-1" normalizeH="0" baseline="0" noProof="0" dirty="0">
                <a:ln>
                  <a:noFill/>
                </a:ln>
                <a:solidFill>
                  <a:srgbClr val="413C3A"/>
                </a:solidFill>
                <a:effectLst/>
                <a:uLnTx/>
                <a:uFillTx/>
                <a:latin typeface="+mj-lt"/>
                <a:ea typeface="+mn-ea"/>
                <a:cs typeface="+mn-cs"/>
              </a:endParaRPr>
            </a:p>
          </p:txBody>
        </p:sp>
        <p:pic>
          <p:nvPicPr>
            <p:cNvPr id="18" name="Picture 15">
              <a:extLst>
                <a:ext uri="{FF2B5EF4-FFF2-40B4-BE49-F238E27FC236}">
                  <a16:creationId xmlns:a16="http://schemas.microsoft.com/office/drawing/2014/main" id="{45B5E67F-01F2-4DA5-AC70-ED6A3D06963B}"/>
                </a:ext>
              </a:extLst>
            </p:cNvPr>
            <p:cNvPicPr/>
            <p:nvPr/>
          </p:nvPicPr>
          <p:blipFill>
            <a:blip r:embed="rId6"/>
            <a:stretch/>
          </p:blipFill>
          <p:spPr>
            <a:xfrm>
              <a:off x="7847566" y="1445818"/>
              <a:ext cx="2645728" cy="1305861"/>
            </a:xfrm>
            <a:prstGeom prst="rect">
              <a:avLst/>
            </a:prstGeom>
            <a:ln w="0">
              <a:noFill/>
            </a:ln>
            <a:effectLst>
              <a:outerShdw blurRad="50800" dist="37674" dir="2700000" algn="tl" rotWithShape="0">
                <a:srgbClr val="000000">
                  <a:alpha val="40000"/>
                </a:srgbClr>
              </a:outerShdw>
            </a:effectLst>
          </p:spPr>
        </p:pic>
        <p:pic>
          <p:nvPicPr>
            <p:cNvPr id="19" name="Picture 11">
              <a:extLst>
                <a:ext uri="{FF2B5EF4-FFF2-40B4-BE49-F238E27FC236}">
                  <a16:creationId xmlns:a16="http://schemas.microsoft.com/office/drawing/2014/main" id="{253C9E00-9AB9-449E-91E6-399C65CF8851}"/>
                </a:ext>
              </a:extLst>
            </p:cNvPr>
            <p:cNvPicPr/>
            <p:nvPr/>
          </p:nvPicPr>
          <p:blipFill>
            <a:blip r:embed="rId7"/>
            <a:srcRect t="6976" r="1247" b="3797"/>
            <a:stretch/>
          </p:blipFill>
          <p:spPr>
            <a:xfrm>
              <a:off x="7841000" y="3051156"/>
              <a:ext cx="2657439" cy="1500403"/>
            </a:xfrm>
            <a:prstGeom prst="rect">
              <a:avLst/>
            </a:prstGeom>
            <a:ln w="0">
              <a:noFill/>
            </a:ln>
            <a:effectLst>
              <a:outerShdw blurRad="50800" dist="37674" dir="2700000" algn="tl" rotWithShape="0">
                <a:srgbClr val="000000">
                  <a:alpha val="40000"/>
                </a:srgbClr>
              </a:outerShdw>
            </a:effectLst>
          </p:spPr>
        </p:pic>
        <p:sp>
          <p:nvSpPr>
            <p:cNvPr id="20" name="CustomShape 5">
              <a:extLst>
                <a:ext uri="{FF2B5EF4-FFF2-40B4-BE49-F238E27FC236}">
                  <a16:creationId xmlns:a16="http://schemas.microsoft.com/office/drawing/2014/main" id="{00D6D04E-1543-47BC-A246-AE93E06116E2}"/>
                </a:ext>
              </a:extLst>
            </p:cNvPr>
            <p:cNvSpPr/>
            <p:nvPr/>
          </p:nvSpPr>
          <p:spPr>
            <a:xfrm>
              <a:off x="7844870" y="4551559"/>
              <a:ext cx="1780506" cy="27554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0" i="0" u="sng" strike="noStrike" kern="1200" cap="none" spc="-1" normalizeH="0" baseline="0" noProof="0" dirty="0">
                  <a:ln>
                    <a:noFill/>
                  </a:ln>
                  <a:solidFill>
                    <a:srgbClr val="413C3A"/>
                  </a:solidFill>
                  <a:effectLst/>
                  <a:uLnTx/>
                  <a:uFillTx/>
                  <a:latin typeface="+mj-lt"/>
                  <a:ea typeface="Arial"/>
                  <a:cs typeface="+mn-cs"/>
                  <a:hlinkClick r:id="rId8"/>
                </a:rPr>
                <a:t>argos.openaire.eu</a:t>
              </a:r>
              <a:r>
                <a:rPr kumimoji="0" lang="fr-CH" sz="1200" b="0" i="0" u="none" strike="noStrike" kern="1200" cap="none" spc="-1" normalizeH="0" baseline="0" noProof="0" dirty="0">
                  <a:ln>
                    <a:noFill/>
                  </a:ln>
                  <a:solidFill>
                    <a:srgbClr val="413C3A"/>
                  </a:solidFill>
                  <a:effectLst/>
                  <a:uLnTx/>
                  <a:uFillTx/>
                  <a:latin typeface="+mj-lt"/>
                  <a:ea typeface="Arial"/>
                  <a:cs typeface="+mn-cs"/>
                </a:rPr>
                <a:t> </a:t>
              </a:r>
              <a:endParaRPr kumimoji="0" lang="fr-CH" sz="1200" b="0" i="0" u="none" strike="noStrike" kern="1200" cap="none" spc="-1" normalizeH="0" baseline="0" noProof="0" dirty="0">
                <a:ln>
                  <a:noFill/>
                </a:ln>
                <a:solidFill>
                  <a:srgbClr val="413C3A"/>
                </a:solidFill>
                <a:effectLst/>
                <a:uLnTx/>
                <a:uFillTx/>
                <a:latin typeface="+mj-lt"/>
                <a:ea typeface="+mn-ea"/>
                <a:cs typeface="+mn-cs"/>
              </a:endParaRPr>
            </a:p>
          </p:txBody>
        </p:sp>
        <p:sp>
          <p:nvSpPr>
            <p:cNvPr id="21" name="CustomShape 6">
              <a:extLst>
                <a:ext uri="{FF2B5EF4-FFF2-40B4-BE49-F238E27FC236}">
                  <a16:creationId xmlns:a16="http://schemas.microsoft.com/office/drawing/2014/main" id="{615D69C1-7E69-4CE2-94A0-E6B87659001D}"/>
                </a:ext>
              </a:extLst>
            </p:cNvPr>
            <p:cNvSpPr/>
            <p:nvPr/>
          </p:nvSpPr>
          <p:spPr>
            <a:xfrm>
              <a:off x="7847566" y="6524898"/>
              <a:ext cx="1892760" cy="27554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lvl="0">
                <a:defRPr/>
              </a:pPr>
              <a:r>
                <a:rPr lang="fr-CH" sz="1200" u="sng" spc="-1" dirty="0">
                  <a:solidFill>
                    <a:srgbClr val="413C3A"/>
                  </a:solidFill>
                  <a:latin typeface="+mj-lt"/>
                </a:rPr>
                <a:t>dmponline.dcc.ac.uk</a:t>
              </a:r>
            </a:p>
          </p:txBody>
        </p:sp>
        <p:pic>
          <p:nvPicPr>
            <p:cNvPr id="22" name="Picture 21">
              <a:extLst>
                <a:ext uri="{FF2B5EF4-FFF2-40B4-BE49-F238E27FC236}">
                  <a16:creationId xmlns:a16="http://schemas.microsoft.com/office/drawing/2014/main" id="{F86ADDCC-E633-43F9-AA13-DACF3B18F180}"/>
                </a:ext>
              </a:extLst>
            </p:cNvPr>
            <p:cNvPicPr>
              <a:picLocks noChangeAspect="1"/>
            </p:cNvPicPr>
            <p:nvPr/>
          </p:nvPicPr>
          <p:blipFill>
            <a:blip r:embed="rId9"/>
            <a:stretch>
              <a:fillRect/>
            </a:stretch>
          </p:blipFill>
          <p:spPr>
            <a:xfrm>
              <a:off x="7847566" y="4827104"/>
              <a:ext cx="2645728" cy="1697794"/>
            </a:xfrm>
            <a:prstGeom prst="rect">
              <a:avLst/>
            </a:prstGeom>
            <a:effectLst>
              <a:outerShdw blurRad="50800" dist="38100" dir="2700000" algn="tl" rotWithShape="0">
                <a:prstClr val="black">
                  <a:alpha val="40000"/>
                </a:prstClr>
              </a:outerShdw>
            </a:effectLst>
          </p:spPr>
        </p:pic>
      </p:grpSp>
      <p:pic>
        <p:nvPicPr>
          <p:cNvPr id="23" name="Graphic 22" descr="Download outline">
            <a:extLst>
              <a:ext uri="{FF2B5EF4-FFF2-40B4-BE49-F238E27FC236}">
                <a16:creationId xmlns:a16="http://schemas.microsoft.com/office/drawing/2014/main" id="{0A9BFBBB-15C3-4AA1-ABE8-2642472C2B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07505" y="2576159"/>
            <a:ext cx="914400" cy="914400"/>
          </a:xfrm>
          <a:prstGeom prst="rect">
            <a:avLst/>
          </a:prstGeom>
        </p:spPr>
      </p:pic>
      <p:sp>
        <p:nvSpPr>
          <p:cNvPr id="24" name="Rectangle 23">
            <a:extLst>
              <a:ext uri="{FF2B5EF4-FFF2-40B4-BE49-F238E27FC236}">
                <a16:creationId xmlns:a16="http://schemas.microsoft.com/office/drawing/2014/main" id="{D4259D87-5891-47F5-A542-FBF6DAB66F74}"/>
              </a:ext>
            </a:extLst>
          </p:cNvPr>
          <p:cNvSpPr/>
          <p:nvPr/>
        </p:nvSpPr>
        <p:spPr>
          <a:xfrm>
            <a:off x="1543514" y="1339741"/>
            <a:ext cx="3606753" cy="461665"/>
          </a:xfrm>
          <a:prstGeom prst="rect">
            <a:avLst/>
          </a:prstGeom>
        </p:spPr>
        <p:txBody>
          <a:bodyPr wrap="square">
            <a:spAutoFit/>
          </a:bodyPr>
          <a:lstStyle/>
          <a:p>
            <a:pPr lvl="0"/>
            <a:r>
              <a:rPr lang="de-DE" sz="2400" b="1" dirty="0">
                <a:solidFill>
                  <a:srgbClr val="413C3A"/>
                </a:solidFill>
                <a:latin typeface="+mj-lt"/>
                <a:hlinkClick r:id="rId12">
                  <a:extLst>
                    <a:ext uri="{A12FA001-AC4F-418D-AE19-62706E023703}">
                      <ahyp:hlinkClr xmlns:ahyp="http://schemas.microsoft.com/office/drawing/2018/hyperlinkcolor" val="tx"/>
                    </a:ext>
                  </a:extLst>
                </a:hlinkClick>
              </a:rPr>
              <a:t>go.epfl.ch/</a:t>
            </a:r>
            <a:r>
              <a:rPr lang="de-DE" sz="2400" b="1" dirty="0">
                <a:solidFill>
                  <a:srgbClr val="FF0000"/>
                </a:solidFill>
                <a:latin typeface="+mj-lt"/>
                <a:hlinkClick r:id="rId12">
                  <a:extLst>
                    <a:ext uri="{A12FA001-AC4F-418D-AE19-62706E023703}">
                      <ahyp:hlinkClr xmlns:ahyp="http://schemas.microsoft.com/office/drawing/2018/hyperlinkcolor" val="tx"/>
                    </a:ext>
                  </a:extLst>
                </a:hlinkClick>
              </a:rPr>
              <a:t>rdm-</a:t>
            </a:r>
            <a:r>
              <a:rPr lang="de-DE" sz="2400" b="1" dirty="0" err="1">
                <a:solidFill>
                  <a:srgbClr val="FF0000"/>
                </a:solidFill>
                <a:latin typeface="+mj-lt"/>
                <a:hlinkClick r:id="rId12">
                  <a:extLst>
                    <a:ext uri="{A12FA001-AC4F-418D-AE19-62706E023703}">
                      <ahyp:hlinkClr xmlns:ahyp="http://schemas.microsoft.com/office/drawing/2018/hyperlinkcolor" val="tx"/>
                    </a:ext>
                  </a:extLst>
                </a:hlinkClick>
              </a:rPr>
              <a:t>guide</a:t>
            </a:r>
            <a:endParaRPr lang="en-CH" sz="2400" b="1" dirty="0">
              <a:solidFill>
                <a:srgbClr val="413C3A"/>
              </a:solidFill>
              <a:latin typeface="+mj-lt"/>
            </a:endParaRPr>
          </a:p>
        </p:txBody>
      </p:sp>
      <p:pic>
        <p:nvPicPr>
          <p:cNvPr id="25" name="Picture 24">
            <a:extLst>
              <a:ext uri="{FF2B5EF4-FFF2-40B4-BE49-F238E27FC236}">
                <a16:creationId xmlns:a16="http://schemas.microsoft.com/office/drawing/2014/main" id="{E67631B4-9DB1-4EFE-A2EB-3DA169499E57}"/>
              </a:ext>
            </a:extLst>
          </p:cNvPr>
          <p:cNvPicPr>
            <a:picLocks noChangeAspect="1"/>
          </p:cNvPicPr>
          <p:nvPr/>
        </p:nvPicPr>
        <p:blipFill rotWithShape="1">
          <a:blip r:embed="rId13"/>
          <a:srcRect t="28882"/>
          <a:stretch/>
        </p:blipFill>
        <p:spPr>
          <a:xfrm>
            <a:off x="1543514" y="1922295"/>
            <a:ext cx="4684119" cy="4176181"/>
          </a:xfrm>
          <a:prstGeom prst="rect">
            <a:avLst/>
          </a:prstGeom>
          <a:effectLst>
            <a:outerShdw blurRad="50800" dist="38100" dir="2700000" algn="tl" rotWithShape="0">
              <a:prstClr val="black">
                <a:alpha val="40000"/>
              </a:prstClr>
            </a:outerShdw>
          </a:effectLst>
        </p:spPr>
      </p:pic>
      <p:sp>
        <p:nvSpPr>
          <p:cNvPr id="26" name="CustomShape 4">
            <a:extLst>
              <a:ext uri="{FF2B5EF4-FFF2-40B4-BE49-F238E27FC236}">
                <a16:creationId xmlns:a16="http://schemas.microsoft.com/office/drawing/2014/main" id="{86EB68C0-CE3D-48B1-B9EA-E50A0B409106}"/>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4A778741-EFDB-FC08-F96D-052CEE433992}"/>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45507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8"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fr-CH" sz="4000" b="1" strike="noStrike" spc="-94" dirty="0">
                <a:solidFill>
                  <a:srgbClr val="413C3A"/>
                </a:solidFill>
                <a:highlight>
                  <a:srgbClr val="FFFF00"/>
                </a:highlight>
                <a:latin typeface="Franklin Gothic Demi Cond"/>
                <a:ea typeface="Roboto Black"/>
              </a:rPr>
              <a:t>Example: Check out a DMP</a:t>
            </a:r>
            <a:endParaRPr lang="fr-CH" sz="4000" b="0" strike="noStrike" spc="-1" dirty="0">
              <a:highlight>
                <a:srgbClr val="FFFF00"/>
              </a:highlight>
              <a:latin typeface="Arial"/>
            </a:endParaRPr>
          </a:p>
        </p:txBody>
      </p:sp>
      <p:sp>
        <p:nvSpPr>
          <p:cNvPr id="419"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956B806E-B2F4-4656-B640-0C968C5A2666}" type="slidenum">
              <a:rPr lang="fr-FR" sz="950" b="1" strike="noStrike" spc="-1">
                <a:solidFill>
                  <a:srgbClr val="413C3A"/>
                </a:solidFill>
                <a:latin typeface="Franklin Gothic Demi Cond"/>
                <a:ea typeface="Arial"/>
              </a:rPr>
              <a:t>24</a:t>
            </a:fld>
            <a:endParaRPr lang="fr-CH" sz="950" b="0" strike="noStrike" spc="-1">
              <a:latin typeface="Arial"/>
            </a:endParaRPr>
          </a:p>
        </p:txBody>
      </p:sp>
      <p:pic>
        <p:nvPicPr>
          <p:cNvPr id="420" name="Image 14"/>
          <p:cNvPicPr/>
          <p:nvPr/>
        </p:nvPicPr>
        <p:blipFill>
          <a:blip r:embed="rId2"/>
          <a:stretch/>
        </p:blipFill>
        <p:spPr>
          <a:xfrm>
            <a:off x="10860120" y="6545880"/>
            <a:ext cx="1194480" cy="252000"/>
          </a:xfrm>
          <a:prstGeom prst="rect">
            <a:avLst/>
          </a:prstGeom>
          <a:ln w="0">
            <a:noFill/>
          </a:ln>
        </p:spPr>
      </p:pic>
      <p:graphicFrame>
        <p:nvGraphicFramePr>
          <p:cNvPr id="421" name="Table 3"/>
          <p:cNvGraphicFramePr/>
          <p:nvPr/>
        </p:nvGraphicFramePr>
        <p:xfrm>
          <a:off x="2032200" y="2016360"/>
          <a:ext cx="8634960" cy="1272540"/>
        </p:xfrm>
        <a:graphic>
          <a:graphicData uri="http://schemas.openxmlformats.org/drawingml/2006/table">
            <a:tbl>
              <a:tblPr/>
              <a:tblGrid>
                <a:gridCol w="8634960">
                  <a:extLst>
                    <a:ext uri="{9D8B030D-6E8A-4147-A177-3AD203B41FA5}">
                      <a16:colId xmlns:a16="http://schemas.microsoft.com/office/drawing/2014/main" val="20000"/>
                    </a:ext>
                  </a:extLst>
                </a:gridCol>
              </a:tblGrid>
              <a:tr h="1199880">
                <a:tc>
                  <a:txBody>
                    <a:bodyPr/>
                    <a:lstStyle/>
                    <a:p>
                      <a:pPr>
                        <a:lnSpc>
                          <a:spcPct val="100000"/>
                        </a:lnSpc>
                      </a:pPr>
                      <a:r>
                        <a:rPr lang="en-US" sz="1800" b="0" i="1" strike="noStrike" spc="-1">
                          <a:solidFill>
                            <a:srgbClr val="000000"/>
                          </a:solidFill>
                          <a:latin typeface="Arial"/>
                          <a:ea typeface="DejaVu Sans"/>
                        </a:rPr>
                        <a:t>(dataset reference and name; origin and expected size of the data generated/collected; data types</a:t>
                      </a:r>
                      <a:endParaRPr lang="fr-CH" sz="1800" b="0" strike="noStrike" spc="-1">
                        <a:latin typeface="Arial"/>
                      </a:endParaRPr>
                    </a:p>
                    <a:p>
                      <a:pPr>
                        <a:lnSpc>
                          <a:spcPct val="100000"/>
                        </a:lnSpc>
                      </a:pPr>
                      <a:r>
                        <a:rPr lang="fr-CH" sz="1800" b="0" i="1" strike="noStrike" spc="-1">
                          <a:solidFill>
                            <a:srgbClr val="000000"/>
                          </a:solidFill>
                          <a:latin typeface="Arial"/>
                          <a:ea typeface="DejaVu Sans"/>
                        </a:rPr>
                        <a:t>and formats)</a:t>
                      </a:r>
                      <a:endParaRPr lang="fr-CH" sz="1800" b="0" strike="noStrike" spc="-1">
                        <a:latin typeface="Arial"/>
                      </a:endParaRPr>
                    </a:p>
                    <a:p>
                      <a:pPr marL="457200" algn="just">
                        <a:lnSpc>
                          <a:spcPct val="100000"/>
                        </a:lnSpc>
                        <a:spcBef>
                          <a:spcPts val="901"/>
                        </a:spcBef>
                        <a:tabLst>
                          <a:tab pos="0" algn="l"/>
                        </a:tabLst>
                      </a:pPr>
                      <a:r>
                        <a:rPr lang="en-GB" sz="1600" b="0" strike="noStrike" spc="-1">
                          <a:solidFill>
                            <a:srgbClr val="1F497D"/>
                          </a:solidFill>
                          <a:latin typeface="Arial"/>
                          <a:ea typeface="Cambria"/>
                        </a:rPr>
                        <a:t> </a:t>
                      </a:r>
                      <a:endParaRPr lang="fr-CH" sz="1600" b="0" strike="noStrike" spc="-1">
                        <a:latin typeface="Arial"/>
                      </a:endParaRPr>
                    </a:p>
                  </a:txBody>
                  <a:tcPr marL="59040" marR="6192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bl>
          </a:graphicData>
        </a:graphic>
      </p:graphicFrame>
      <p:sp>
        <p:nvSpPr>
          <p:cNvPr id="422" name="CustomShape 4"/>
          <p:cNvSpPr/>
          <p:nvPr/>
        </p:nvSpPr>
        <p:spPr>
          <a:xfrm>
            <a:off x="2031480" y="1033560"/>
            <a:ext cx="8633880" cy="939960"/>
          </a:xfrm>
          <a:prstGeom prst="rect">
            <a:avLst/>
          </a:prstGeom>
          <a:noFill/>
          <a:ln w="0">
            <a:noFill/>
          </a:ln>
        </p:spPr>
        <p:style>
          <a:lnRef idx="0">
            <a:scrgbClr r="0" g="0" b="0"/>
          </a:lnRef>
          <a:fillRef idx="0">
            <a:scrgbClr r="0" g="0" b="0"/>
          </a:fillRef>
          <a:effectRef idx="0">
            <a:scrgbClr r="0" g="0" b="0"/>
          </a:effectRef>
          <a:fontRef idx="minor"/>
        </p:style>
        <p:txBody>
          <a:bodyPr lIns="82800" tIns="276480" rIns="82800" bIns="0" anchor="ctr">
            <a:spAutoFit/>
          </a:bodyPr>
          <a:lstStyle/>
          <a:p>
            <a:pPr>
              <a:lnSpc>
                <a:spcPct val="100000"/>
              </a:lnSpc>
            </a:pPr>
            <a:r>
              <a:rPr lang="en-GB" sz="2550" b="1" u="sng" strike="noStrike" spc="-1">
                <a:solidFill>
                  <a:srgbClr val="413C3A"/>
                </a:solidFill>
                <a:uFillTx/>
                <a:latin typeface="Arial"/>
                <a:ea typeface="Calibri"/>
                <a:hlinkClick r:id="rId3"/>
              </a:rPr>
              <a:t>ERC Template</a:t>
            </a:r>
            <a:endParaRPr lang="fr-CH" sz="2550" b="0" strike="noStrike" spc="-1">
              <a:latin typeface="Arial"/>
            </a:endParaRPr>
          </a:p>
          <a:p>
            <a:pPr>
              <a:lnSpc>
                <a:spcPct val="100000"/>
              </a:lnSpc>
            </a:pPr>
            <a:r>
              <a:rPr lang="en-GB" sz="1800" b="1" strike="noStrike" spc="-1">
                <a:solidFill>
                  <a:srgbClr val="413C3A"/>
                </a:solidFill>
                <a:latin typeface="Arial"/>
                <a:ea typeface="Cambria"/>
              </a:rPr>
              <a:t>0. SUMMARY</a:t>
            </a:r>
            <a:endParaRPr lang="fr-CH" sz="1800" b="0" strike="noStrike" spc="-1">
              <a:latin typeface="Arial"/>
            </a:endParaRPr>
          </a:p>
        </p:txBody>
      </p:sp>
      <p:graphicFrame>
        <p:nvGraphicFramePr>
          <p:cNvPr id="424" name="Table 3"/>
          <p:cNvGraphicFramePr/>
          <p:nvPr/>
        </p:nvGraphicFramePr>
        <p:xfrm>
          <a:off x="2022480" y="4134960"/>
          <a:ext cx="8634960" cy="999000"/>
        </p:xfrm>
        <a:graphic>
          <a:graphicData uri="http://schemas.openxmlformats.org/drawingml/2006/table">
            <a:tbl>
              <a:tblPr/>
              <a:tblGrid>
                <a:gridCol w="8634960">
                  <a:extLst>
                    <a:ext uri="{9D8B030D-6E8A-4147-A177-3AD203B41FA5}">
                      <a16:colId xmlns:a16="http://schemas.microsoft.com/office/drawing/2014/main" val="20000"/>
                    </a:ext>
                  </a:extLst>
                </a:gridCol>
              </a:tblGrid>
              <a:tr h="999000">
                <a:tc>
                  <a:txBody>
                    <a:bodyPr/>
                    <a:lstStyle/>
                    <a:p>
                      <a:pPr algn="just">
                        <a:lnSpc>
                          <a:spcPct val="100000"/>
                        </a:lnSpc>
                        <a:spcBef>
                          <a:spcPts val="601"/>
                        </a:spcBef>
                        <a:spcAft>
                          <a:spcPts val="601"/>
                        </a:spcAft>
                        <a:tabLst>
                          <a:tab pos="0" algn="l"/>
                        </a:tabLst>
                      </a:pPr>
                      <a:r>
                        <a:rPr lang="fr-CH" sz="1800" b="0" i="1" strike="noStrike" spc="-1">
                          <a:solidFill>
                            <a:srgbClr val="000000"/>
                          </a:solidFill>
                          <a:latin typeface="Arial"/>
                          <a:ea typeface="DejaVu Sans"/>
                        </a:rPr>
                        <a:t>(dataset description: metadata, persistent and unique identifers e.g., DOI)</a:t>
                      </a:r>
                      <a:endParaRPr lang="fr-CH" sz="1800" b="0" strike="noStrike" spc="-1">
                        <a:latin typeface="Arial"/>
                      </a:endParaRPr>
                    </a:p>
                    <a:p>
                      <a:pPr marL="457200" algn="just">
                        <a:lnSpc>
                          <a:spcPct val="100000"/>
                        </a:lnSpc>
                        <a:spcBef>
                          <a:spcPts val="901"/>
                        </a:spcBef>
                        <a:tabLst>
                          <a:tab pos="0" algn="l"/>
                        </a:tabLst>
                      </a:pPr>
                      <a:r>
                        <a:rPr lang="en-GB" sz="1600" b="0" strike="noStrike" spc="-1">
                          <a:solidFill>
                            <a:srgbClr val="1F497D"/>
                          </a:solidFill>
                          <a:latin typeface="Arial"/>
                          <a:ea typeface="Cambria"/>
                        </a:rPr>
                        <a:t> </a:t>
                      </a:r>
                      <a:endParaRPr lang="fr-CH" sz="1600" b="0" strike="noStrike" spc="-1">
                        <a:latin typeface="Arial"/>
                      </a:endParaRPr>
                    </a:p>
                  </a:txBody>
                  <a:tcPr marL="59040" marR="6192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bl>
          </a:graphicData>
        </a:graphic>
      </p:graphicFrame>
      <p:sp>
        <p:nvSpPr>
          <p:cNvPr id="425" name="CustomShape 4"/>
          <p:cNvSpPr/>
          <p:nvPr/>
        </p:nvSpPr>
        <p:spPr>
          <a:xfrm>
            <a:off x="2022840" y="3519360"/>
            <a:ext cx="8633880" cy="551160"/>
          </a:xfrm>
          <a:prstGeom prst="rect">
            <a:avLst/>
          </a:prstGeom>
          <a:noFill/>
          <a:ln w="0">
            <a:noFill/>
          </a:ln>
        </p:spPr>
        <p:style>
          <a:lnRef idx="0">
            <a:scrgbClr r="0" g="0" b="0"/>
          </a:lnRef>
          <a:fillRef idx="0">
            <a:scrgbClr r="0" g="0" b="0"/>
          </a:fillRef>
          <a:effectRef idx="0">
            <a:scrgbClr r="0" g="0" b="0"/>
          </a:effectRef>
          <a:fontRef idx="minor"/>
        </p:style>
        <p:txBody>
          <a:bodyPr lIns="82800" tIns="276480" rIns="82800" bIns="0" anchor="ctr">
            <a:spAutoFit/>
          </a:bodyPr>
          <a:lstStyle/>
          <a:p>
            <a:pPr>
              <a:lnSpc>
                <a:spcPct val="100000"/>
              </a:lnSpc>
            </a:pPr>
            <a:r>
              <a:rPr lang="en-GB" sz="1800" b="1" strike="noStrike" spc="-1">
                <a:solidFill>
                  <a:srgbClr val="413C3A"/>
                </a:solidFill>
                <a:latin typeface="Arial"/>
                <a:ea typeface="Cambria"/>
              </a:rPr>
              <a:t>1. MAKING DATA FINDABLE</a:t>
            </a:r>
            <a:endParaRPr lang="fr-CH" sz="1800" b="0" strike="noStrike" spc="-1">
              <a:latin typeface="Arial"/>
            </a:endParaRPr>
          </a:p>
        </p:txBody>
      </p:sp>
      <p:sp>
        <p:nvSpPr>
          <p:cNvPr id="11" name="CustomShape 4">
            <a:extLst>
              <a:ext uri="{FF2B5EF4-FFF2-40B4-BE49-F238E27FC236}">
                <a16:creationId xmlns:a16="http://schemas.microsoft.com/office/drawing/2014/main" id="{699CAF2C-2FEF-45C5-BCF5-26DA23EBEBC5}"/>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C25C6F35-A995-999C-1966-2BE32E8C2750}"/>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PlaceHolder 1"/>
          <p:cNvSpPr>
            <a:spLocks noGrp="1"/>
          </p:cNvSpPr>
          <p:nvPr>
            <p:ph type="title"/>
          </p:nvPr>
        </p:nvSpPr>
        <p:spPr>
          <a:xfrm>
            <a:off x="1206360" y="174600"/>
            <a:ext cx="6811200" cy="854640"/>
          </a:xfrm>
          <a:prstGeom prst="rect">
            <a:avLst/>
          </a:prstGeom>
          <a:noFill/>
          <a:ln w="0">
            <a:noFill/>
          </a:ln>
        </p:spPr>
        <p:txBody>
          <a:bodyPr lIns="180000" tIns="0" rIns="72000" bIns="46800" anchor="t">
            <a:normAutofit/>
          </a:bodyPr>
          <a:lstStyle/>
          <a:p>
            <a:pPr>
              <a:lnSpc>
                <a:spcPct val="90000"/>
              </a:lnSpc>
              <a:tabLst>
                <a:tab pos="0" algn="l"/>
              </a:tabLst>
            </a:pPr>
            <a:r>
              <a:rPr lang="en-US" sz="4000" b="1" strike="noStrike" spc="-94">
                <a:solidFill>
                  <a:srgbClr val="413C3A"/>
                </a:solidFill>
                <a:latin typeface="Franklin Gothic Demi Cond"/>
                <a:ea typeface="Roboto Black"/>
              </a:rPr>
              <a:t>DMP example: SNSF</a:t>
            </a:r>
            <a:endParaRPr lang="fr-CH" sz="4000" b="0" strike="noStrike" spc="-1">
              <a:latin typeface="Arial"/>
            </a:endParaRPr>
          </a:p>
        </p:txBody>
      </p:sp>
      <p:sp>
        <p:nvSpPr>
          <p:cNvPr id="435" name="PlaceHolder 2"/>
          <p:cNvSpPr>
            <a:spLocks noGrp="1"/>
          </p:cNvSpPr>
          <p:nvPr>
            <p:ph type="sldNum"/>
          </p:nvPr>
        </p:nvSpPr>
        <p:spPr>
          <a:xfrm>
            <a:off x="11508480" y="260280"/>
            <a:ext cx="682920" cy="217440"/>
          </a:xfrm>
          <a:prstGeom prst="rect">
            <a:avLst/>
          </a:prstGeom>
          <a:noFill/>
          <a:ln w="0">
            <a:noFill/>
          </a:ln>
        </p:spPr>
        <p:txBody>
          <a:bodyPr lIns="90000" tIns="0" rIns="90000" bIns="0" anchor="t">
            <a:noAutofit/>
          </a:bodyPr>
          <a:lstStyle/>
          <a:p>
            <a:pPr algn="ctr">
              <a:lnSpc>
                <a:spcPct val="100000"/>
              </a:lnSpc>
              <a:tabLst>
                <a:tab pos="0" algn="l"/>
              </a:tabLst>
            </a:pPr>
            <a:fld id="{67664763-EDAE-4A9C-BAE8-88BACFA69B6E}" type="slidenum">
              <a:rPr lang="en-US" sz="939" b="1" strike="noStrike" spc="-1">
                <a:solidFill>
                  <a:srgbClr val="413C3A"/>
                </a:solidFill>
                <a:latin typeface="Libre Franklin"/>
                <a:ea typeface="Libre Franklin"/>
              </a:rPr>
              <a:t>25</a:t>
            </a:fld>
            <a:endParaRPr lang="fr-CH" sz="939" b="0" strike="noStrike" spc="-1">
              <a:latin typeface="Times New Roman"/>
            </a:endParaRPr>
          </a:p>
        </p:txBody>
      </p:sp>
      <p:pic>
        <p:nvPicPr>
          <p:cNvPr id="436" name="Google Shape;511;g10490818648_0_317"/>
          <p:cNvPicPr/>
          <p:nvPr/>
        </p:nvPicPr>
        <p:blipFill>
          <a:blip r:embed="rId3"/>
          <a:stretch/>
        </p:blipFill>
        <p:spPr>
          <a:xfrm>
            <a:off x="238680" y="231120"/>
            <a:ext cx="743760" cy="258120"/>
          </a:xfrm>
          <a:prstGeom prst="rect">
            <a:avLst/>
          </a:prstGeom>
          <a:ln w="0">
            <a:noFill/>
          </a:ln>
        </p:spPr>
      </p:pic>
      <p:sp>
        <p:nvSpPr>
          <p:cNvPr id="437" name="Google Shape;512;g10490818648_0_317"/>
          <p:cNvSpPr/>
          <p:nvPr/>
        </p:nvSpPr>
        <p:spPr>
          <a:xfrm>
            <a:off x="4612320" y="5754240"/>
            <a:ext cx="3169080" cy="8301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CH"/>
          </a:p>
        </p:txBody>
      </p:sp>
      <p:pic>
        <p:nvPicPr>
          <p:cNvPr id="438" name="Google Shape;514;g10490818648_0_317"/>
          <p:cNvPicPr/>
          <p:nvPr/>
        </p:nvPicPr>
        <p:blipFill>
          <a:blip r:embed="rId4"/>
          <a:srcRect l="-431" t="-432" r="-431" b="-432"/>
          <a:stretch/>
        </p:blipFill>
        <p:spPr>
          <a:xfrm>
            <a:off x="6094080" y="521280"/>
            <a:ext cx="6097320" cy="6336000"/>
          </a:xfrm>
          <a:prstGeom prst="rect">
            <a:avLst/>
          </a:prstGeom>
          <a:ln w="0">
            <a:noFill/>
          </a:ln>
          <a:effectLst>
            <a:outerShdw blurRad="57240" dist="19080" dir="5400000" algn="bl" rotWithShape="0">
              <a:srgbClr val="000000">
                <a:alpha val="50000"/>
              </a:srgbClr>
            </a:outerShdw>
          </a:effectLst>
        </p:spPr>
      </p:pic>
      <p:sp>
        <p:nvSpPr>
          <p:cNvPr id="439" name="Google Shape;515;g10490818648_0_317"/>
          <p:cNvSpPr/>
          <p:nvPr/>
        </p:nvSpPr>
        <p:spPr>
          <a:xfrm>
            <a:off x="1101960" y="843146"/>
            <a:ext cx="5110560" cy="191916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marL="410400" indent="-316080">
              <a:lnSpc>
                <a:spcPct val="150000"/>
              </a:lnSpc>
              <a:buClr>
                <a:srgbClr val="E30613"/>
              </a:buClr>
              <a:buFont typeface="Noto Sans Symbols"/>
              <a:buChar char="▪"/>
            </a:pPr>
            <a:r>
              <a:rPr lang="en-US" sz="1900" b="1" strike="noStrike" spc="-1" dirty="0">
                <a:solidFill>
                  <a:srgbClr val="000000"/>
                </a:solidFill>
                <a:latin typeface="Arial"/>
                <a:ea typeface="DejaVu Sans"/>
              </a:rPr>
              <a:t>Online</a:t>
            </a:r>
            <a:r>
              <a:rPr lang="en-US" sz="1900" b="0" strike="noStrike" spc="-1" dirty="0">
                <a:solidFill>
                  <a:srgbClr val="000000"/>
                </a:solidFill>
                <a:latin typeface="Arial"/>
                <a:ea typeface="DejaVu Sans"/>
              </a:rPr>
              <a:t> form</a:t>
            </a:r>
            <a:endParaRPr lang="fr-CH" sz="1900" b="0" strike="noStrike" spc="-1" dirty="0">
              <a:latin typeface="Arial"/>
            </a:endParaRPr>
          </a:p>
          <a:p>
            <a:pPr marL="410400" indent="-316080">
              <a:lnSpc>
                <a:spcPct val="150000"/>
              </a:lnSpc>
              <a:buClr>
                <a:srgbClr val="E30613"/>
              </a:buClr>
              <a:buFont typeface="Noto Sans Symbols"/>
              <a:buChar char="▪"/>
            </a:pPr>
            <a:r>
              <a:rPr lang="en-US" sz="1900" b="0" strike="noStrike" spc="-1" dirty="0">
                <a:solidFill>
                  <a:srgbClr val="000000"/>
                </a:solidFill>
                <a:latin typeface="Arial"/>
                <a:ea typeface="DejaVu Sans"/>
              </a:rPr>
              <a:t>Accessible from </a:t>
            </a:r>
            <a:r>
              <a:rPr lang="en-US" sz="1900" b="1" strike="noStrike" spc="-1" dirty="0">
                <a:solidFill>
                  <a:srgbClr val="000000"/>
                </a:solidFill>
                <a:latin typeface="Arial"/>
                <a:ea typeface="DejaVu Sans"/>
              </a:rPr>
              <a:t>PI </a:t>
            </a:r>
            <a:r>
              <a:rPr lang="en-US" sz="1800" b="0" strike="noStrike" spc="-1" dirty="0">
                <a:solidFill>
                  <a:srgbClr val="000000"/>
                </a:solidFill>
                <a:latin typeface="Arial"/>
                <a:ea typeface="DejaVu Sans"/>
              </a:rPr>
              <a:t>(Principal Investigator)</a:t>
            </a:r>
            <a:endParaRPr lang="fr-CH" sz="1800" b="0" strike="noStrike" spc="-1" dirty="0">
              <a:latin typeface="Arial"/>
            </a:endParaRPr>
          </a:p>
          <a:p>
            <a:pPr marL="410400" indent="-316080">
              <a:lnSpc>
                <a:spcPct val="150000"/>
              </a:lnSpc>
              <a:buClr>
                <a:srgbClr val="E30613"/>
              </a:buClr>
              <a:buFont typeface="Noto Sans Symbols"/>
              <a:buChar char="▪"/>
            </a:pPr>
            <a:r>
              <a:rPr lang="en-US" sz="1900" b="1" strike="noStrike" spc="-1" dirty="0">
                <a:solidFill>
                  <a:srgbClr val="000000"/>
                </a:solidFill>
                <a:latin typeface="Arial"/>
                <a:ea typeface="DejaVu Sans"/>
              </a:rPr>
              <a:t>Can be modified </a:t>
            </a:r>
            <a:r>
              <a:rPr lang="en-US" sz="1900" b="0" strike="noStrike" spc="-1" dirty="0">
                <a:solidFill>
                  <a:srgbClr val="000000"/>
                </a:solidFill>
                <a:latin typeface="Arial"/>
                <a:ea typeface="DejaVu Sans"/>
              </a:rPr>
              <a:t>at each moment</a:t>
            </a:r>
            <a:endParaRPr lang="fr-CH" sz="1900" b="0" strike="noStrike" spc="-1" dirty="0">
              <a:latin typeface="Arial"/>
            </a:endParaRPr>
          </a:p>
          <a:p>
            <a:pPr marL="410400" indent="-316080">
              <a:lnSpc>
                <a:spcPct val="150000"/>
              </a:lnSpc>
              <a:buClr>
                <a:srgbClr val="E30613"/>
              </a:buClr>
              <a:buFont typeface="Noto Sans Symbols"/>
              <a:buChar char="▪"/>
            </a:pPr>
            <a:r>
              <a:rPr lang="en-US" sz="1900" b="0" strike="noStrike" spc="-1" dirty="0">
                <a:solidFill>
                  <a:srgbClr val="000000"/>
                </a:solidFill>
                <a:latin typeface="Arial"/>
                <a:ea typeface="DejaVu Sans"/>
              </a:rPr>
              <a:t>Should be </a:t>
            </a:r>
            <a:r>
              <a:rPr lang="en-US" sz="1900" b="1" strike="noStrike" spc="-1" dirty="0">
                <a:solidFill>
                  <a:srgbClr val="000000"/>
                </a:solidFill>
                <a:latin typeface="Arial"/>
                <a:ea typeface="DejaVu Sans"/>
              </a:rPr>
              <a:t>updated </a:t>
            </a:r>
            <a:r>
              <a:rPr lang="en-US" sz="1900" b="0" strike="noStrike" spc="-1" dirty="0">
                <a:solidFill>
                  <a:srgbClr val="000000"/>
                </a:solidFill>
                <a:latin typeface="Arial"/>
                <a:ea typeface="DejaVu Sans"/>
              </a:rPr>
              <a:t>when funding ends</a:t>
            </a:r>
            <a:endParaRPr lang="fr-CH" sz="1900" b="0" strike="noStrike" spc="-1" dirty="0">
              <a:latin typeface="Arial"/>
            </a:endParaRPr>
          </a:p>
        </p:txBody>
      </p:sp>
      <p:sp>
        <p:nvSpPr>
          <p:cNvPr id="440" name="Google Shape;516;g10490818648_0_317"/>
          <p:cNvSpPr/>
          <p:nvPr/>
        </p:nvSpPr>
        <p:spPr>
          <a:xfrm>
            <a:off x="1574100" y="3067578"/>
            <a:ext cx="3407040" cy="492443"/>
          </a:xfrm>
          <a:prstGeom prst="rect">
            <a:avLst/>
          </a:prstGeom>
          <a:noFill/>
          <a:ln w="0">
            <a:noFill/>
          </a:ln>
        </p:spPr>
        <p:style>
          <a:lnRef idx="0">
            <a:scrgbClr r="0" g="0" b="0"/>
          </a:lnRef>
          <a:fillRef idx="0">
            <a:scrgbClr r="0" g="0" b="0"/>
          </a:fillRef>
          <a:effectRef idx="0">
            <a:scrgbClr r="0" g="0" b="0"/>
          </a:effectRef>
          <a:fontRef idx="minor"/>
        </p:style>
        <p:txBody>
          <a:bodyPr wrap="square" lIns="90000" tIns="91440" rIns="90000" bIns="91440" anchor="t">
            <a:spAutoFit/>
          </a:bodyPr>
          <a:lstStyle/>
          <a:p>
            <a:pPr lvl="0" algn="ctr">
              <a:buClr>
                <a:srgbClr val="000000"/>
              </a:buClr>
              <a:buSzPts val="1600"/>
            </a:pPr>
            <a:r>
              <a:rPr lang="en-US" sz="2000" dirty="0">
                <a:solidFill>
                  <a:srgbClr val="000000"/>
                </a:solidFill>
                <a:ea typeface="Arial"/>
                <a:cs typeface="Arial"/>
                <a:sym typeface="Arial"/>
              </a:rPr>
              <a:t>go.epfl.ch/</a:t>
            </a:r>
            <a:r>
              <a:rPr lang="en-US" sz="2000" b="1" dirty="0" err="1">
                <a:solidFill>
                  <a:schemeClr val="accent1"/>
                </a:solidFill>
                <a:ea typeface="Arial"/>
                <a:cs typeface="Arial"/>
                <a:sym typeface="Arial"/>
              </a:rPr>
              <a:t>dmp-snsf</a:t>
            </a:r>
            <a:endParaRPr lang="en-US" sz="2000" b="1" dirty="0">
              <a:solidFill>
                <a:schemeClr val="accent1"/>
              </a:solidFill>
              <a:ea typeface="Arial"/>
              <a:cs typeface="Arial"/>
              <a:sym typeface="Arial"/>
            </a:endParaRPr>
          </a:p>
        </p:txBody>
      </p:sp>
      <p:pic>
        <p:nvPicPr>
          <p:cNvPr id="12" name="Google Shape;530;g10490818648_0_317">
            <a:hlinkClick r:id="rId5"/>
            <a:extLst>
              <a:ext uri="{FF2B5EF4-FFF2-40B4-BE49-F238E27FC236}">
                <a16:creationId xmlns:a16="http://schemas.microsoft.com/office/drawing/2014/main" id="{D48A61C4-416B-432A-B14F-0E863BD545CF}"/>
              </a:ext>
            </a:extLst>
          </p:cNvPr>
          <p:cNvPicPr preferRelativeResize="0"/>
          <p:nvPr/>
        </p:nvPicPr>
        <p:blipFill rotWithShape="1">
          <a:blip r:embed="rId6">
            <a:alphaModFix/>
          </a:blip>
          <a:srcRect/>
          <a:stretch/>
        </p:blipFill>
        <p:spPr>
          <a:xfrm>
            <a:off x="1774530" y="3545775"/>
            <a:ext cx="3006180" cy="3006180"/>
          </a:xfrm>
          <a:prstGeom prst="rect">
            <a:avLst/>
          </a:prstGeom>
          <a:noFill/>
          <a:ln>
            <a:noFill/>
          </a:ln>
        </p:spPr>
      </p:pic>
      <p:sp>
        <p:nvSpPr>
          <p:cNvPr id="2" name="CustomShape 5">
            <a:extLst>
              <a:ext uri="{FF2B5EF4-FFF2-40B4-BE49-F238E27FC236}">
                <a16:creationId xmlns:a16="http://schemas.microsoft.com/office/drawing/2014/main" id="{3BC54134-6442-D9D3-4562-3D9402121439}"/>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laceHolder 1"/>
          <p:cNvSpPr>
            <a:spLocks noGrp="1"/>
          </p:cNvSpPr>
          <p:nvPr>
            <p:ph type="title"/>
          </p:nvPr>
        </p:nvSpPr>
        <p:spPr>
          <a:xfrm>
            <a:off x="1206360" y="174600"/>
            <a:ext cx="6811200" cy="854640"/>
          </a:xfrm>
          <a:prstGeom prst="rect">
            <a:avLst/>
          </a:prstGeom>
          <a:noFill/>
          <a:ln w="0">
            <a:noFill/>
          </a:ln>
        </p:spPr>
        <p:txBody>
          <a:bodyPr lIns="180000" tIns="0" rIns="72000" bIns="46800" anchor="t">
            <a:normAutofit/>
          </a:bodyPr>
          <a:lstStyle/>
          <a:p>
            <a:pPr>
              <a:lnSpc>
                <a:spcPct val="90000"/>
              </a:lnSpc>
              <a:tabLst>
                <a:tab pos="0" algn="l"/>
              </a:tabLst>
            </a:pPr>
            <a:r>
              <a:rPr lang="en-US" sz="4000" b="1" strike="noStrike" spc="-94" dirty="0">
                <a:solidFill>
                  <a:srgbClr val="413C3A"/>
                </a:solidFill>
                <a:latin typeface="Franklin Gothic Demi Cond"/>
                <a:ea typeface="Roboto Black"/>
              </a:rPr>
              <a:t>Exercise [~15’]: SNSF DMP</a:t>
            </a:r>
            <a:endParaRPr lang="fr-CH" sz="4000" b="0" strike="noStrike" spc="-1" dirty="0">
              <a:latin typeface="Arial"/>
            </a:endParaRPr>
          </a:p>
        </p:txBody>
      </p:sp>
      <p:sp>
        <p:nvSpPr>
          <p:cNvPr id="445" name="PlaceHolder 2"/>
          <p:cNvSpPr>
            <a:spLocks noGrp="1"/>
          </p:cNvSpPr>
          <p:nvPr>
            <p:ph type="sldNum"/>
          </p:nvPr>
        </p:nvSpPr>
        <p:spPr>
          <a:xfrm>
            <a:off x="11508480" y="260280"/>
            <a:ext cx="682920" cy="217440"/>
          </a:xfrm>
          <a:prstGeom prst="rect">
            <a:avLst/>
          </a:prstGeom>
          <a:noFill/>
          <a:ln w="0">
            <a:noFill/>
          </a:ln>
        </p:spPr>
        <p:txBody>
          <a:bodyPr lIns="90000" tIns="0" rIns="90000" bIns="0" anchor="t">
            <a:noAutofit/>
          </a:bodyPr>
          <a:lstStyle/>
          <a:p>
            <a:pPr algn="ctr">
              <a:lnSpc>
                <a:spcPct val="100000"/>
              </a:lnSpc>
              <a:tabLst>
                <a:tab pos="0" algn="l"/>
              </a:tabLst>
            </a:pPr>
            <a:fld id="{7529CCA2-E9CD-47F9-92AE-05E8C57ACA82}" type="slidenum">
              <a:rPr lang="en-US" sz="939" b="1" strike="noStrike" spc="-1">
                <a:solidFill>
                  <a:srgbClr val="413C3A"/>
                </a:solidFill>
                <a:latin typeface="Libre Franklin"/>
                <a:ea typeface="Libre Franklin"/>
              </a:rPr>
              <a:t>26</a:t>
            </a:fld>
            <a:endParaRPr lang="fr-CH" sz="939" b="0" strike="noStrike" spc="-1">
              <a:latin typeface="Times New Roman"/>
            </a:endParaRPr>
          </a:p>
        </p:txBody>
      </p:sp>
      <p:pic>
        <p:nvPicPr>
          <p:cNvPr id="446" name="Google Shape;511;g10490818648_0_317"/>
          <p:cNvPicPr/>
          <p:nvPr/>
        </p:nvPicPr>
        <p:blipFill>
          <a:blip r:embed="rId3"/>
          <a:stretch/>
        </p:blipFill>
        <p:spPr>
          <a:xfrm>
            <a:off x="238680" y="231120"/>
            <a:ext cx="743760" cy="258120"/>
          </a:xfrm>
          <a:prstGeom prst="rect">
            <a:avLst/>
          </a:prstGeom>
          <a:ln w="0">
            <a:noFill/>
          </a:ln>
        </p:spPr>
      </p:pic>
      <p:sp>
        <p:nvSpPr>
          <p:cNvPr id="447" name="Google Shape;512;g10490818648_0_317"/>
          <p:cNvSpPr/>
          <p:nvPr/>
        </p:nvSpPr>
        <p:spPr>
          <a:xfrm>
            <a:off x="4612320" y="5754240"/>
            <a:ext cx="3169080" cy="8301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CH"/>
          </a:p>
        </p:txBody>
      </p:sp>
      <p:sp>
        <p:nvSpPr>
          <p:cNvPr id="451" name="Google Shape;772;g10490818648_0_476"/>
          <p:cNvSpPr/>
          <p:nvPr/>
        </p:nvSpPr>
        <p:spPr>
          <a:xfrm>
            <a:off x="2115720" y="1433160"/>
            <a:ext cx="8755560" cy="128016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en-US" sz="2400" b="1" strike="noStrike" spc="-1" dirty="0">
                <a:solidFill>
                  <a:srgbClr val="FF0000"/>
                </a:solidFill>
                <a:latin typeface="Arial"/>
                <a:ea typeface="DejaVu Sans"/>
              </a:rPr>
              <a:t>[5’] </a:t>
            </a:r>
            <a:r>
              <a:rPr lang="en-US" sz="2400" b="1" strike="noStrike" spc="-1" dirty="0">
                <a:solidFill>
                  <a:srgbClr val="413C3A"/>
                </a:solidFill>
                <a:latin typeface="Arial"/>
                <a:ea typeface="DejaVu Sans"/>
              </a:rPr>
              <a:t>Write section </a:t>
            </a:r>
            <a:r>
              <a:rPr lang="en-US" sz="2400" b="1" i="1" strike="noStrike" spc="-1" dirty="0">
                <a:solidFill>
                  <a:srgbClr val="413C3A"/>
                </a:solidFill>
                <a:latin typeface="Arial"/>
                <a:ea typeface="DejaVu Sans"/>
              </a:rPr>
              <a:t>1.1 of DMP </a:t>
            </a:r>
            <a:r>
              <a:rPr lang="en-US" sz="2400" b="1" strike="noStrike" spc="-1" dirty="0">
                <a:solidFill>
                  <a:srgbClr val="413C3A"/>
                </a:solidFill>
                <a:latin typeface="Arial"/>
                <a:ea typeface="DejaVu Sans"/>
              </a:rPr>
              <a:t>(about your actual project)</a:t>
            </a:r>
            <a:endParaRPr lang="fr-CH" sz="2400" b="0" strike="noStrike" spc="-1" dirty="0">
              <a:latin typeface="Arial"/>
            </a:endParaRPr>
          </a:p>
          <a:p>
            <a:pPr>
              <a:lnSpc>
                <a:spcPct val="100000"/>
              </a:lnSpc>
              <a:tabLst>
                <a:tab pos="0" algn="l"/>
              </a:tabLst>
            </a:pPr>
            <a:r>
              <a:rPr lang="en-US" sz="2400" b="1" strike="noStrike" spc="-1" dirty="0">
                <a:solidFill>
                  <a:srgbClr val="FF0000"/>
                </a:solidFill>
                <a:latin typeface="Arial"/>
                <a:ea typeface="DejaVu Sans"/>
              </a:rPr>
              <a:t>[5’] </a:t>
            </a:r>
            <a:r>
              <a:rPr lang="en-US" sz="2400" b="1" strike="noStrike" spc="-1" dirty="0">
                <a:solidFill>
                  <a:srgbClr val="413C3A"/>
                </a:solidFill>
                <a:latin typeface="Arial"/>
                <a:ea typeface="DejaVu Sans"/>
              </a:rPr>
              <a:t>Live peer-review (by couples)</a:t>
            </a:r>
            <a:endParaRPr lang="fr-CH" sz="2400" b="0" strike="noStrike" spc="-1" dirty="0">
              <a:latin typeface="Arial"/>
            </a:endParaRPr>
          </a:p>
          <a:p>
            <a:pPr>
              <a:lnSpc>
                <a:spcPct val="100000"/>
              </a:lnSpc>
              <a:tabLst>
                <a:tab pos="0" algn="l"/>
              </a:tabLst>
            </a:pPr>
            <a:r>
              <a:rPr lang="en-US" sz="2400" b="1" strike="noStrike" spc="-1" dirty="0">
                <a:solidFill>
                  <a:srgbClr val="FF0000"/>
                </a:solidFill>
                <a:latin typeface="Arial"/>
                <a:ea typeface="DejaVu Sans"/>
              </a:rPr>
              <a:t>[5’] </a:t>
            </a:r>
            <a:r>
              <a:rPr lang="en-US" sz="2400" b="1" strike="noStrike" spc="-1" dirty="0">
                <a:solidFill>
                  <a:srgbClr val="413C3A"/>
                </a:solidFill>
                <a:latin typeface="Arial"/>
                <a:ea typeface="DejaVu Sans"/>
              </a:rPr>
              <a:t>Common feedback</a:t>
            </a:r>
            <a:endParaRPr lang="fr-CH" sz="2400" b="0" strike="noStrike" spc="-1" dirty="0">
              <a:latin typeface="Arial"/>
            </a:endParaRPr>
          </a:p>
        </p:txBody>
      </p:sp>
      <p:sp>
        <p:nvSpPr>
          <p:cNvPr id="452" name="TextBox 19"/>
          <p:cNvSpPr/>
          <p:nvPr/>
        </p:nvSpPr>
        <p:spPr>
          <a:xfrm>
            <a:off x="4862880" y="3531960"/>
            <a:ext cx="7328520" cy="2529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601"/>
              </a:spcBef>
              <a:spcAft>
                <a:spcPts val="601"/>
              </a:spcAft>
              <a:tabLst>
                <a:tab pos="4547880" algn="l"/>
              </a:tabLst>
            </a:pPr>
            <a:r>
              <a:rPr lang="en-US" sz="2000" b="1" strike="noStrike" spc="-1">
                <a:solidFill>
                  <a:srgbClr val="1F497D"/>
                </a:solidFill>
                <a:latin typeface="Arial"/>
                <a:ea typeface="Cambria"/>
              </a:rPr>
              <a:t>1.1 What data will you collect, observe, generate or re-use? </a:t>
            </a:r>
            <a:endParaRPr lang="fr-CH" sz="2000" b="0" strike="noStrike" spc="-1">
              <a:latin typeface="Arial"/>
            </a:endParaRPr>
          </a:p>
          <a:p>
            <a:pPr>
              <a:lnSpc>
                <a:spcPct val="100000"/>
              </a:lnSpc>
              <a:spcAft>
                <a:spcPts val="601"/>
              </a:spcAft>
              <a:tabLst>
                <a:tab pos="4547880" algn="l"/>
              </a:tabLst>
            </a:pPr>
            <a:endParaRPr lang="fr-CH" sz="2000" b="0" strike="noStrike" spc="-1">
              <a:latin typeface="Arial"/>
            </a:endParaRPr>
          </a:p>
          <a:p>
            <a:pPr marL="343080" indent="-173160">
              <a:lnSpc>
                <a:spcPct val="100000"/>
              </a:lnSpc>
              <a:spcAft>
                <a:spcPts val="601"/>
              </a:spcAft>
              <a:buClr>
                <a:srgbClr val="1F497D"/>
              </a:buClr>
              <a:buFont typeface="Symbol"/>
              <a:buChar char=""/>
              <a:tabLst>
                <a:tab pos="4547880" algn="l"/>
              </a:tabLst>
            </a:pPr>
            <a:r>
              <a:rPr lang="en-US" sz="2000" b="0" strike="noStrike" spc="-1">
                <a:solidFill>
                  <a:srgbClr val="1F497D"/>
                </a:solidFill>
                <a:latin typeface="Arial"/>
                <a:ea typeface="Cambria"/>
              </a:rPr>
              <a:t>What type, format and volume of data will you collect, observe, generate or reuse?</a:t>
            </a:r>
            <a:endParaRPr lang="fr-CH" sz="2000" b="0" strike="noStrike" spc="-1">
              <a:latin typeface="Arial"/>
            </a:endParaRPr>
          </a:p>
          <a:p>
            <a:pPr>
              <a:lnSpc>
                <a:spcPct val="100000"/>
              </a:lnSpc>
              <a:spcAft>
                <a:spcPts val="601"/>
              </a:spcAft>
              <a:tabLst>
                <a:tab pos="4547880" algn="l"/>
              </a:tabLst>
            </a:pPr>
            <a:endParaRPr lang="fr-CH" sz="2000" b="0" strike="noStrike" spc="-1">
              <a:latin typeface="Arial"/>
            </a:endParaRPr>
          </a:p>
          <a:p>
            <a:pPr marL="343080" indent="-173160">
              <a:lnSpc>
                <a:spcPct val="100000"/>
              </a:lnSpc>
              <a:spcAft>
                <a:spcPts val="601"/>
              </a:spcAft>
              <a:buClr>
                <a:srgbClr val="1F497D"/>
              </a:buClr>
              <a:buFont typeface="Symbol"/>
              <a:buChar char=""/>
              <a:tabLst>
                <a:tab pos="4547880" algn="l"/>
              </a:tabLst>
            </a:pPr>
            <a:r>
              <a:rPr lang="en-US" sz="2000" b="0" strike="noStrike" spc="-1">
                <a:solidFill>
                  <a:srgbClr val="1F497D"/>
                </a:solidFill>
                <a:latin typeface="Arial"/>
                <a:ea typeface="Cambria"/>
              </a:rPr>
              <a:t>Which existing data (yours or third-party) will you reuse? </a:t>
            </a:r>
            <a:endParaRPr lang="fr-CH" sz="2000" b="0" strike="noStrike" spc="-1">
              <a:latin typeface="Arial"/>
            </a:endParaRPr>
          </a:p>
        </p:txBody>
      </p:sp>
      <p:sp>
        <p:nvSpPr>
          <p:cNvPr id="13" name="Google Shape;516;g10490818648_0_317">
            <a:extLst>
              <a:ext uri="{FF2B5EF4-FFF2-40B4-BE49-F238E27FC236}">
                <a16:creationId xmlns:a16="http://schemas.microsoft.com/office/drawing/2014/main" id="{0EDF63E5-AE8F-4065-B41B-A8DC1D3474C4}"/>
              </a:ext>
            </a:extLst>
          </p:cNvPr>
          <p:cNvSpPr/>
          <p:nvPr/>
        </p:nvSpPr>
        <p:spPr>
          <a:xfrm>
            <a:off x="1574100" y="3067578"/>
            <a:ext cx="3407040" cy="492443"/>
          </a:xfrm>
          <a:prstGeom prst="rect">
            <a:avLst/>
          </a:prstGeom>
          <a:noFill/>
          <a:ln w="0">
            <a:noFill/>
          </a:ln>
        </p:spPr>
        <p:style>
          <a:lnRef idx="0">
            <a:scrgbClr r="0" g="0" b="0"/>
          </a:lnRef>
          <a:fillRef idx="0">
            <a:scrgbClr r="0" g="0" b="0"/>
          </a:fillRef>
          <a:effectRef idx="0">
            <a:scrgbClr r="0" g="0" b="0"/>
          </a:effectRef>
          <a:fontRef idx="minor"/>
        </p:style>
        <p:txBody>
          <a:bodyPr wrap="square" lIns="90000" tIns="91440" rIns="90000" bIns="91440" anchor="t">
            <a:spAutoFit/>
          </a:bodyPr>
          <a:lstStyle/>
          <a:p>
            <a:pPr lvl="0" algn="ctr">
              <a:buClr>
                <a:srgbClr val="000000"/>
              </a:buClr>
              <a:buSzPts val="1600"/>
            </a:pPr>
            <a:r>
              <a:rPr lang="en-US" sz="2000" dirty="0">
                <a:solidFill>
                  <a:srgbClr val="000000"/>
                </a:solidFill>
                <a:ea typeface="Arial"/>
                <a:cs typeface="Arial"/>
                <a:sym typeface="Arial"/>
              </a:rPr>
              <a:t>go.epfl.ch/</a:t>
            </a:r>
            <a:r>
              <a:rPr lang="en-US" sz="2000" b="1" dirty="0" err="1">
                <a:solidFill>
                  <a:schemeClr val="accent1"/>
                </a:solidFill>
                <a:ea typeface="Arial"/>
                <a:cs typeface="Arial"/>
                <a:sym typeface="Arial"/>
              </a:rPr>
              <a:t>dmp-snsf</a:t>
            </a:r>
            <a:endParaRPr lang="en-US" sz="2000" b="1" dirty="0">
              <a:solidFill>
                <a:schemeClr val="accent1"/>
              </a:solidFill>
              <a:ea typeface="Arial"/>
              <a:cs typeface="Arial"/>
              <a:sym typeface="Arial"/>
            </a:endParaRPr>
          </a:p>
        </p:txBody>
      </p:sp>
      <p:pic>
        <p:nvPicPr>
          <p:cNvPr id="14" name="Google Shape;530;g10490818648_0_317">
            <a:hlinkClick r:id="rId4"/>
            <a:extLst>
              <a:ext uri="{FF2B5EF4-FFF2-40B4-BE49-F238E27FC236}">
                <a16:creationId xmlns:a16="http://schemas.microsoft.com/office/drawing/2014/main" id="{C7B4FA16-9C28-42F7-AB58-7D55296EE6C8}"/>
              </a:ext>
            </a:extLst>
          </p:cNvPr>
          <p:cNvPicPr preferRelativeResize="0"/>
          <p:nvPr/>
        </p:nvPicPr>
        <p:blipFill rotWithShape="1">
          <a:blip r:embed="rId5">
            <a:alphaModFix/>
          </a:blip>
          <a:srcRect/>
          <a:stretch/>
        </p:blipFill>
        <p:spPr>
          <a:xfrm>
            <a:off x="1774530" y="3545775"/>
            <a:ext cx="3006180" cy="3006180"/>
          </a:xfrm>
          <a:prstGeom prst="rect">
            <a:avLst/>
          </a:prstGeom>
          <a:noFill/>
          <a:ln>
            <a:noFill/>
          </a:ln>
        </p:spPr>
      </p:pic>
      <p:sp>
        <p:nvSpPr>
          <p:cNvPr id="11" name="CustomShape 4">
            <a:extLst>
              <a:ext uri="{FF2B5EF4-FFF2-40B4-BE49-F238E27FC236}">
                <a16:creationId xmlns:a16="http://schemas.microsoft.com/office/drawing/2014/main" id="{237A4155-B5C4-4149-805E-30384C5B9A59}"/>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73C10480-F13D-3DB8-370A-5777C5DCB2A1}"/>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dirty="0">
                <a:solidFill>
                  <a:srgbClr val="413C3A"/>
                </a:solidFill>
                <a:latin typeface="Franklin Gothic Demi Cond"/>
                <a:ea typeface="Roboto Black"/>
              </a:rPr>
              <a:t>Data categorization: Example</a:t>
            </a:r>
            <a:endParaRPr lang="fr-CH" sz="4000" b="0" strike="noStrike" spc="-1" dirty="0">
              <a:latin typeface="Arial"/>
            </a:endParaRPr>
          </a:p>
        </p:txBody>
      </p:sp>
      <p:sp>
        <p:nvSpPr>
          <p:cNvPr id="428"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3DE23090-2BB4-475A-B2AD-07085ABDB946}" type="slidenum">
              <a:rPr lang="en-US" sz="950" b="1" strike="noStrike" spc="-1">
                <a:solidFill>
                  <a:srgbClr val="413C3A"/>
                </a:solidFill>
                <a:latin typeface="Franklin Gothic Demi Cond"/>
                <a:ea typeface="Arial"/>
              </a:rPr>
              <a:t>27</a:t>
            </a:fld>
            <a:endParaRPr lang="fr-CH" sz="950" b="0" strike="noStrike" spc="-1">
              <a:latin typeface="Arial"/>
            </a:endParaRPr>
          </a:p>
        </p:txBody>
      </p:sp>
      <p:pic>
        <p:nvPicPr>
          <p:cNvPr id="429" name="Image 14"/>
          <p:cNvPicPr/>
          <p:nvPr/>
        </p:nvPicPr>
        <p:blipFill>
          <a:blip r:embed="rId3"/>
          <a:stretch/>
        </p:blipFill>
        <p:spPr>
          <a:xfrm>
            <a:off x="10860120" y="6545880"/>
            <a:ext cx="1194480" cy="252000"/>
          </a:xfrm>
          <a:prstGeom prst="rect">
            <a:avLst/>
          </a:prstGeom>
          <a:ln w="0">
            <a:noFill/>
          </a:ln>
        </p:spPr>
      </p:pic>
      <p:sp>
        <p:nvSpPr>
          <p:cNvPr id="430" name="CustomShape 3"/>
          <p:cNvSpPr/>
          <p:nvPr/>
        </p:nvSpPr>
        <p:spPr>
          <a:xfrm>
            <a:off x="6531840" y="5985720"/>
            <a:ext cx="5523120" cy="30636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noAutofit/>
          </a:bodyPr>
          <a:lstStyle/>
          <a:p>
            <a:pPr algn="ctr">
              <a:lnSpc>
                <a:spcPct val="90000"/>
              </a:lnSpc>
              <a:spcBef>
                <a:spcPts val="907"/>
              </a:spcBef>
              <a:tabLst>
                <a:tab pos="0" algn="l"/>
              </a:tabLst>
            </a:pPr>
            <a:r>
              <a:rPr lang="en-US" sz="1100" b="0" i="1" strike="noStrike" spc="-1">
                <a:solidFill>
                  <a:srgbClr val="000000"/>
                </a:solidFill>
                <a:latin typeface="Arial"/>
                <a:ea typeface="Arial"/>
              </a:rPr>
              <a:t>Source: DMP draft by Keita Tamura, Marie Curie fellowship application</a:t>
            </a:r>
            <a:endParaRPr lang="fr-CH" sz="1100" b="0" strike="noStrike" spc="-1">
              <a:latin typeface="Arial"/>
            </a:endParaRPr>
          </a:p>
        </p:txBody>
      </p:sp>
      <p:pic>
        <p:nvPicPr>
          <p:cNvPr id="431" name="Picture 2"/>
          <p:cNvPicPr/>
          <p:nvPr/>
        </p:nvPicPr>
        <p:blipFill>
          <a:blip r:embed="rId4"/>
          <a:srcRect l="1593" t="27358" r="12914" b="5574"/>
          <a:stretch/>
        </p:blipFill>
        <p:spPr>
          <a:xfrm>
            <a:off x="1071360" y="1345680"/>
            <a:ext cx="10508040" cy="4543560"/>
          </a:xfrm>
          <a:prstGeom prst="rect">
            <a:avLst/>
          </a:prstGeom>
          <a:ln w="0">
            <a:noFill/>
          </a:ln>
          <a:effectLst>
            <a:outerShdw blurRad="50760" dist="37674" dir="2700000" algn="tl" rotWithShape="0">
              <a:srgbClr val="000000">
                <a:alpha val="40000"/>
              </a:srgbClr>
            </a:outerShdw>
          </a:effectLst>
        </p:spPr>
      </p:pic>
      <p:sp>
        <p:nvSpPr>
          <p:cNvPr id="9" name="CustomShape 4">
            <a:extLst>
              <a:ext uri="{FF2B5EF4-FFF2-40B4-BE49-F238E27FC236}">
                <a16:creationId xmlns:a16="http://schemas.microsoft.com/office/drawing/2014/main" id="{1B365299-810E-4DE0-83AA-0323EBB97076}"/>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6A3EF426-8A2C-F8AB-D60A-E05A91BE46B0}"/>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Google Shape;623;g10490818648_0_393"/>
          <p:cNvPicPr/>
          <p:nvPr/>
        </p:nvPicPr>
        <p:blipFill>
          <a:blip r:embed="rId3"/>
          <a:stretch/>
        </p:blipFill>
        <p:spPr>
          <a:xfrm>
            <a:off x="2160360" y="2405160"/>
            <a:ext cx="956880" cy="956880"/>
          </a:xfrm>
          <a:prstGeom prst="rect">
            <a:avLst/>
          </a:prstGeom>
          <a:ln w="0">
            <a:noFill/>
          </a:ln>
        </p:spPr>
      </p:pic>
      <p:sp>
        <p:nvSpPr>
          <p:cNvPr id="455" name="PlaceHolder 1"/>
          <p:cNvSpPr>
            <a:spLocks noGrp="1"/>
          </p:cNvSpPr>
          <p:nvPr>
            <p:ph type="title"/>
          </p:nvPr>
        </p:nvSpPr>
        <p:spPr>
          <a:xfrm>
            <a:off x="1206360" y="174600"/>
            <a:ext cx="9453600" cy="854640"/>
          </a:xfrm>
          <a:prstGeom prst="rect">
            <a:avLst/>
          </a:prstGeom>
          <a:noFill/>
          <a:ln w="0">
            <a:noFill/>
          </a:ln>
        </p:spPr>
        <p:txBody>
          <a:bodyPr lIns="180000" tIns="0" rIns="72000" bIns="46800" anchor="t">
            <a:normAutofit/>
          </a:bodyPr>
          <a:lstStyle/>
          <a:p>
            <a:pPr>
              <a:lnSpc>
                <a:spcPct val="90000"/>
              </a:lnSpc>
            </a:pPr>
            <a:r>
              <a:rPr lang="en-US" sz="4000" b="1" strike="noStrike" spc="-94">
                <a:solidFill>
                  <a:srgbClr val="413C3A"/>
                </a:solidFill>
                <a:latin typeface="Franklin Gothic Demi Cond"/>
                <a:ea typeface="Roboto Black"/>
              </a:rPr>
              <a:t>RDM strategy</a:t>
            </a:r>
            <a:endParaRPr lang="fr-CH" sz="4000" b="0" strike="noStrike" spc="-1">
              <a:latin typeface="Arial"/>
            </a:endParaRPr>
          </a:p>
        </p:txBody>
      </p:sp>
      <p:pic>
        <p:nvPicPr>
          <p:cNvPr id="456" name="Google Shape;616;g10490818648_0_393"/>
          <p:cNvPicPr/>
          <p:nvPr/>
        </p:nvPicPr>
        <p:blipFill>
          <a:blip r:embed="rId4"/>
          <a:stretch/>
        </p:blipFill>
        <p:spPr>
          <a:xfrm>
            <a:off x="10860480" y="6545880"/>
            <a:ext cx="1196280" cy="253800"/>
          </a:xfrm>
          <a:prstGeom prst="rect">
            <a:avLst/>
          </a:prstGeom>
          <a:ln w="0">
            <a:noFill/>
          </a:ln>
        </p:spPr>
      </p:pic>
      <p:pic>
        <p:nvPicPr>
          <p:cNvPr id="457" name="Google Shape;617;g10490818648_0_393"/>
          <p:cNvPicPr/>
          <p:nvPr/>
        </p:nvPicPr>
        <p:blipFill>
          <a:blip r:embed="rId5"/>
          <a:stretch/>
        </p:blipFill>
        <p:spPr>
          <a:xfrm>
            <a:off x="238680" y="231120"/>
            <a:ext cx="743760" cy="258120"/>
          </a:xfrm>
          <a:prstGeom prst="rect">
            <a:avLst/>
          </a:prstGeom>
          <a:ln w="0">
            <a:noFill/>
          </a:ln>
        </p:spPr>
      </p:pic>
      <p:graphicFrame>
        <p:nvGraphicFramePr>
          <p:cNvPr id="458" name="Google Shape;618;g10490818648_0_393"/>
          <p:cNvGraphicFramePr/>
          <p:nvPr/>
        </p:nvGraphicFramePr>
        <p:xfrm>
          <a:off x="3117960" y="1550880"/>
          <a:ext cx="5955840" cy="2548320"/>
        </p:xfrm>
        <a:graphic>
          <a:graphicData uri="http://schemas.openxmlformats.org/drawingml/2006/table">
            <a:tbl>
              <a:tblPr/>
              <a:tblGrid>
                <a:gridCol w="5955840">
                  <a:extLst>
                    <a:ext uri="{9D8B030D-6E8A-4147-A177-3AD203B41FA5}">
                      <a16:colId xmlns:a16="http://schemas.microsoft.com/office/drawing/2014/main" val="20000"/>
                    </a:ext>
                  </a:extLst>
                </a:gridCol>
              </a:tblGrid>
              <a:tr h="460440">
                <a:tc>
                  <a:txBody>
                    <a:bodyPr/>
                    <a:lstStyle/>
                    <a:p>
                      <a:pPr marL="182520">
                        <a:lnSpc>
                          <a:spcPct val="100000"/>
                        </a:lnSpc>
                        <a:tabLst>
                          <a:tab pos="0" algn="l"/>
                        </a:tabLst>
                      </a:pPr>
                      <a:r>
                        <a:rPr lang="en-US" sz="2400" b="1" strike="noStrike" spc="-1">
                          <a:solidFill>
                            <a:srgbClr val="000000"/>
                          </a:solidFill>
                          <a:latin typeface="Arial"/>
                          <a:ea typeface="Arial"/>
                        </a:rPr>
                        <a:t>DMP </a:t>
                      </a:r>
                      <a:r>
                        <a:rPr lang="en-US" sz="2400" b="0" strike="noStrike" spc="-1">
                          <a:solidFill>
                            <a:srgbClr val="000000"/>
                          </a:solidFill>
                          <a:latin typeface="Arial"/>
                          <a:ea typeface="Arial"/>
                        </a:rPr>
                        <a:t>is for 1 project</a:t>
                      </a:r>
                      <a:endParaRPr lang="fr-CH" sz="2400" b="0" strike="noStrike" spc="-1">
                        <a:latin typeface="Arial"/>
                      </a:endParaRPr>
                    </a:p>
                  </a:txBody>
                  <a:tcPr marL="82800" marR="82800">
                    <a:noFill/>
                  </a:tcPr>
                </a:tc>
                <a:extLst>
                  <a:ext uri="{0D108BD9-81ED-4DB2-BD59-A6C34878D82A}">
                    <a16:rowId xmlns:a16="http://schemas.microsoft.com/office/drawing/2014/main" val="10000"/>
                  </a:ext>
                </a:extLst>
              </a:tr>
              <a:tr h="2083680">
                <a:tc>
                  <a:txBody>
                    <a:bodyPr/>
                    <a:lstStyle/>
                    <a:p>
                      <a:pPr marL="182520">
                        <a:lnSpc>
                          <a:spcPct val="100000"/>
                        </a:lnSpc>
                        <a:tabLst>
                          <a:tab pos="0" algn="l"/>
                        </a:tabLst>
                      </a:pPr>
                      <a:r>
                        <a:rPr lang="en-US" sz="2400" b="1" strike="noStrike" spc="-1">
                          <a:solidFill>
                            <a:srgbClr val="000000"/>
                          </a:solidFill>
                          <a:latin typeface="Arial"/>
                          <a:ea typeface="Arial"/>
                        </a:rPr>
                        <a:t>RDM Strategy </a:t>
                      </a:r>
                      <a:r>
                        <a:rPr lang="en-US" sz="2400" b="0" strike="noStrike" spc="-1">
                          <a:solidFill>
                            <a:srgbClr val="000000"/>
                          </a:solidFill>
                          <a:latin typeface="Arial"/>
                          <a:ea typeface="Arial"/>
                        </a:rPr>
                        <a:t>is for &gt; 1 projects</a:t>
                      </a:r>
                      <a:endParaRPr lang="fr-CH" sz="2400" b="0" strike="noStrike" spc="-1">
                        <a:latin typeface="Arial"/>
                      </a:endParaRPr>
                    </a:p>
                    <a:p>
                      <a:pPr marL="982800" lvl="1" indent="-343080">
                        <a:lnSpc>
                          <a:spcPct val="100000"/>
                        </a:lnSpc>
                        <a:spcBef>
                          <a:spcPts val="1412"/>
                        </a:spcBef>
                        <a:buClr>
                          <a:srgbClr val="E30613"/>
                        </a:buClr>
                        <a:buFont typeface="Noto Sans Symbols"/>
                        <a:buChar char="▪"/>
                        <a:tabLst>
                          <a:tab pos="0" algn="l"/>
                        </a:tabLst>
                      </a:pPr>
                      <a:r>
                        <a:rPr lang="en-US" sz="2400" b="0" strike="noStrike" spc="-1">
                          <a:solidFill>
                            <a:srgbClr val="000000"/>
                          </a:solidFill>
                          <a:latin typeface="Arial"/>
                          <a:ea typeface="Arial"/>
                        </a:rPr>
                        <a:t>Personal RDM strategy</a:t>
                      </a:r>
                      <a:endParaRPr lang="fr-CH" sz="2400" b="0" strike="noStrike" spc="-1">
                        <a:latin typeface="Arial"/>
                      </a:endParaRPr>
                    </a:p>
                    <a:p>
                      <a:pPr marL="982800" lvl="1" indent="-343080">
                        <a:lnSpc>
                          <a:spcPct val="100000"/>
                        </a:lnSpc>
                        <a:spcBef>
                          <a:spcPts val="1412"/>
                        </a:spcBef>
                        <a:buClr>
                          <a:srgbClr val="E30613"/>
                        </a:buClr>
                        <a:buFont typeface="Noto Sans Symbols"/>
                        <a:buChar char="▪"/>
                        <a:tabLst>
                          <a:tab pos="0" algn="l"/>
                        </a:tabLst>
                      </a:pPr>
                      <a:r>
                        <a:rPr lang="en-US" sz="2400" b="0" strike="noStrike" spc="-1">
                          <a:solidFill>
                            <a:srgbClr val="000000"/>
                          </a:solidFill>
                          <a:latin typeface="Arial"/>
                          <a:ea typeface="Arial"/>
                        </a:rPr>
                        <a:t>Research group strategy</a:t>
                      </a:r>
                      <a:endParaRPr lang="fr-CH" sz="2400" b="0" strike="noStrike" spc="-1">
                        <a:latin typeface="Arial"/>
                      </a:endParaRPr>
                    </a:p>
                    <a:p>
                      <a:pPr marL="982800" lvl="1" indent="-343080">
                        <a:lnSpc>
                          <a:spcPct val="100000"/>
                        </a:lnSpc>
                        <a:spcBef>
                          <a:spcPts val="1412"/>
                        </a:spcBef>
                        <a:buClr>
                          <a:srgbClr val="E30613"/>
                        </a:buClr>
                        <a:buFont typeface="Noto Sans Symbols"/>
                        <a:buChar char="▪"/>
                        <a:tabLst>
                          <a:tab pos="0" algn="l"/>
                        </a:tabLst>
                      </a:pPr>
                      <a:r>
                        <a:rPr lang="en-US" sz="2400" b="0" strike="noStrike" spc="-1">
                          <a:solidFill>
                            <a:srgbClr val="000000"/>
                          </a:solidFill>
                          <a:latin typeface="Arial"/>
                          <a:ea typeface="Arial"/>
                        </a:rPr>
                        <a:t>Research collaboration strategy</a:t>
                      </a:r>
                      <a:endParaRPr lang="fr-CH" sz="2400" b="0" strike="noStrike" spc="-1">
                        <a:latin typeface="Arial"/>
                      </a:endParaRPr>
                    </a:p>
                  </a:txBody>
                  <a:tcPr marL="82800" marR="82800">
                    <a:noFill/>
                  </a:tcPr>
                </a:tc>
                <a:extLst>
                  <a:ext uri="{0D108BD9-81ED-4DB2-BD59-A6C34878D82A}">
                    <a16:rowId xmlns:a16="http://schemas.microsoft.com/office/drawing/2014/main" val="10001"/>
                  </a:ext>
                </a:extLst>
              </a:tr>
            </a:tbl>
          </a:graphicData>
        </a:graphic>
      </p:graphicFrame>
      <p:sp>
        <p:nvSpPr>
          <p:cNvPr id="459" name="Google Shape;619;g10490818648_0_393"/>
          <p:cNvSpPr/>
          <p:nvPr/>
        </p:nvSpPr>
        <p:spPr>
          <a:xfrm>
            <a:off x="1960920" y="5220360"/>
            <a:ext cx="3903840" cy="139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en-US" sz="2400" b="0" strike="noStrike" spc="-1">
                <a:solidFill>
                  <a:srgbClr val="E30613"/>
                </a:solidFill>
                <a:latin typeface="Arial"/>
                <a:ea typeface="DejaVu Sans"/>
              </a:rPr>
              <a:t>DMP templates:</a:t>
            </a:r>
            <a:endParaRPr lang="fr-CH" sz="2400" b="0" strike="noStrike" spc="-1">
              <a:latin typeface="Arial"/>
            </a:endParaRPr>
          </a:p>
          <a:p>
            <a:pPr marL="800280" indent="-289080">
              <a:lnSpc>
                <a:spcPct val="150000"/>
              </a:lnSpc>
              <a:buClr>
                <a:srgbClr val="FF0000"/>
              </a:buClr>
              <a:buFont typeface="Noto Sans Symbols"/>
              <a:buChar char="▪"/>
              <a:tabLst>
                <a:tab pos="0" algn="l"/>
              </a:tabLst>
            </a:pPr>
            <a:r>
              <a:rPr lang="en-US" sz="2000" b="0" u="sng" strike="noStrike" spc="-1">
                <a:solidFill>
                  <a:srgbClr val="413C3A"/>
                </a:solidFill>
                <a:uFillTx/>
                <a:latin typeface="Arial"/>
                <a:ea typeface="DejaVu Sans"/>
                <a:hlinkClick r:id="rId6"/>
              </a:rPr>
              <a:t>go.epfl.ch/rdm-guide</a:t>
            </a:r>
            <a:endParaRPr lang="fr-CH" sz="2000" b="0" strike="noStrike" spc="-1">
              <a:latin typeface="Arial"/>
            </a:endParaRPr>
          </a:p>
          <a:p>
            <a:pPr marL="800280" indent="-289080">
              <a:lnSpc>
                <a:spcPct val="150000"/>
              </a:lnSpc>
              <a:buClr>
                <a:srgbClr val="FF0000"/>
              </a:buClr>
              <a:buFont typeface="Noto Sans Symbols"/>
              <a:buChar char="▪"/>
              <a:tabLst>
                <a:tab pos="0" algn="l"/>
              </a:tabLst>
            </a:pPr>
            <a:r>
              <a:rPr lang="en-US" sz="2000" b="0" u="sng" strike="noStrike" spc="-1">
                <a:solidFill>
                  <a:srgbClr val="413C3A"/>
                </a:solidFill>
                <a:uFillTx/>
                <a:latin typeface="Arial"/>
                <a:ea typeface="DejaVu Sans"/>
                <a:hlinkClick r:id="rId7"/>
              </a:rPr>
              <a:t>argos.openaire.eu</a:t>
            </a:r>
            <a:endParaRPr lang="fr-CH" sz="2000" b="0" strike="noStrike" spc="-1">
              <a:latin typeface="Arial"/>
            </a:endParaRPr>
          </a:p>
        </p:txBody>
      </p:sp>
      <p:sp>
        <p:nvSpPr>
          <p:cNvPr id="460" name="Google Shape;621;g10490818648_0_393"/>
          <p:cNvSpPr/>
          <p:nvPr/>
        </p:nvSpPr>
        <p:spPr>
          <a:xfrm>
            <a:off x="5865480" y="5223600"/>
            <a:ext cx="4569480" cy="139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en-US" sz="2400" b="0" strike="noStrike" spc="-1">
                <a:solidFill>
                  <a:srgbClr val="E30613"/>
                </a:solidFill>
                <a:latin typeface="Arial"/>
                <a:ea typeface="DejaVu Sans"/>
              </a:rPr>
              <a:t>RDM Strategy templates</a:t>
            </a:r>
            <a:r>
              <a:rPr lang="en-US" sz="2400" b="0" strike="noStrike" spc="-1">
                <a:solidFill>
                  <a:srgbClr val="E30613"/>
                </a:solidFill>
                <a:latin typeface="Arial"/>
                <a:ea typeface="Arial"/>
              </a:rPr>
              <a:t>:</a:t>
            </a:r>
            <a:endParaRPr lang="fr-CH" sz="2400" b="0" strike="noStrike" spc="-1">
              <a:latin typeface="Arial"/>
            </a:endParaRPr>
          </a:p>
          <a:p>
            <a:pPr marL="800280" indent="-289080">
              <a:lnSpc>
                <a:spcPct val="150000"/>
              </a:lnSpc>
              <a:buClr>
                <a:srgbClr val="FF0000"/>
              </a:buClr>
              <a:buFont typeface="Noto Sans Symbols"/>
              <a:buChar char="▪"/>
              <a:tabLst>
                <a:tab pos="0" algn="l"/>
              </a:tabLst>
            </a:pPr>
            <a:r>
              <a:rPr lang="en-US" sz="2000" b="0" u="sng" strike="noStrike" spc="-1">
                <a:solidFill>
                  <a:srgbClr val="413C3A"/>
                </a:solidFill>
                <a:uFillTx/>
                <a:latin typeface="Arial"/>
                <a:ea typeface="Arial"/>
                <a:hlinkClick r:id="rId8"/>
              </a:rPr>
              <a:t>NCCR RDM Strategy (SNSF)</a:t>
            </a:r>
            <a:endParaRPr lang="fr-CH" sz="2000" b="0" strike="noStrike" spc="-1">
              <a:latin typeface="Arial"/>
            </a:endParaRPr>
          </a:p>
          <a:p>
            <a:pPr marL="800280" indent="-289080">
              <a:lnSpc>
                <a:spcPct val="150000"/>
              </a:lnSpc>
              <a:buClr>
                <a:srgbClr val="FF0000"/>
              </a:buClr>
              <a:buFont typeface="Noto Sans Symbols"/>
              <a:buChar char="▪"/>
              <a:tabLst>
                <a:tab pos="0" algn="l"/>
              </a:tabLst>
            </a:pPr>
            <a:r>
              <a:rPr lang="en-US" sz="2000" b="0" u="sng" strike="noStrike" spc="-1">
                <a:solidFill>
                  <a:srgbClr val="413C3A"/>
                </a:solidFill>
                <a:uFillTx/>
                <a:latin typeface="Arial"/>
                <a:ea typeface="Arial"/>
                <a:hlinkClick r:id="rId9"/>
              </a:rPr>
              <a:t>RDM Strategy (EPFL)</a:t>
            </a:r>
            <a:r>
              <a:rPr lang="en-US" sz="2000" b="0" strike="noStrike" spc="-1">
                <a:solidFill>
                  <a:srgbClr val="413C3A"/>
                </a:solidFill>
                <a:latin typeface="Arial"/>
                <a:ea typeface="Arial"/>
              </a:rPr>
              <a:t> </a:t>
            </a:r>
            <a:endParaRPr lang="fr-CH" sz="2000" b="0" strike="noStrike" spc="-1">
              <a:latin typeface="Arial"/>
            </a:endParaRPr>
          </a:p>
        </p:txBody>
      </p:sp>
      <p:pic>
        <p:nvPicPr>
          <p:cNvPr id="461" name="Google Shape;622;g10490818648_0_393"/>
          <p:cNvPicPr/>
          <p:nvPr/>
        </p:nvPicPr>
        <p:blipFill>
          <a:blip r:embed="rId10"/>
          <a:stretch/>
        </p:blipFill>
        <p:spPr>
          <a:xfrm>
            <a:off x="2412720" y="1563840"/>
            <a:ext cx="517320" cy="517320"/>
          </a:xfrm>
          <a:prstGeom prst="rect">
            <a:avLst/>
          </a:prstGeom>
          <a:ln w="0">
            <a:noFill/>
          </a:ln>
        </p:spPr>
      </p:pic>
      <p:sp>
        <p:nvSpPr>
          <p:cNvPr id="462"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5F0B57E6-83DD-4550-9726-2FCD88B038AD}" type="slidenum">
              <a:rPr lang="fr-FR" sz="950" b="1" strike="noStrike" spc="-1">
                <a:solidFill>
                  <a:srgbClr val="413C3A"/>
                </a:solidFill>
                <a:latin typeface="Franklin Gothic Demi Cond"/>
                <a:ea typeface="Arial"/>
              </a:rPr>
              <a:t>28</a:t>
            </a:fld>
            <a:endParaRPr lang="fr-CH" sz="950" b="0" strike="noStrike" spc="-1">
              <a:latin typeface="Arial"/>
            </a:endParaRPr>
          </a:p>
        </p:txBody>
      </p:sp>
      <p:sp>
        <p:nvSpPr>
          <p:cNvPr id="13" name="CustomShape 4">
            <a:extLst>
              <a:ext uri="{FF2B5EF4-FFF2-40B4-BE49-F238E27FC236}">
                <a16:creationId xmlns:a16="http://schemas.microsoft.com/office/drawing/2014/main" id="{ED206EC8-67C4-4D14-B171-FB14B1D1A856}"/>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A4AA70C9-6E68-4208-F090-711FBAD705C8}"/>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dirty="0">
                <a:solidFill>
                  <a:srgbClr val="413C3A"/>
                </a:solidFill>
                <a:latin typeface="Franklin Gothic Demi Cond"/>
                <a:ea typeface="Roboto Black"/>
              </a:rPr>
              <a:t>README as documentation</a:t>
            </a:r>
            <a:endParaRPr lang="fr-CH" sz="4000" b="0" strike="noStrike" spc="-1" dirty="0">
              <a:latin typeface="Arial"/>
            </a:endParaRPr>
          </a:p>
        </p:txBody>
      </p:sp>
      <p:sp>
        <p:nvSpPr>
          <p:cNvPr id="466"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72271090-B1A0-4279-A497-F5150E49682D}" type="slidenum">
              <a:rPr lang="en-US" sz="950" b="1" strike="noStrike" spc="-1">
                <a:solidFill>
                  <a:srgbClr val="413C3A"/>
                </a:solidFill>
                <a:latin typeface="Franklin Gothic Demi Cond"/>
                <a:ea typeface="Arial"/>
              </a:rPr>
              <a:t>29</a:t>
            </a:fld>
            <a:endParaRPr lang="fr-CH" sz="950" b="0" strike="noStrike" spc="-1">
              <a:latin typeface="Arial"/>
            </a:endParaRPr>
          </a:p>
        </p:txBody>
      </p:sp>
      <p:pic>
        <p:nvPicPr>
          <p:cNvPr id="467" name="Image 14"/>
          <p:cNvPicPr/>
          <p:nvPr/>
        </p:nvPicPr>
        <p:blipFill>
          <a:blip r:embed="rId2"/>
          <a:stretch/>
        </p:blipFill>
        <p:spPr>
          <a:xfrm>
            <a:off x="10860120" y="6545880"/>
            <a:ext cx="1194480" cy="252000"/>
          </a:xfrm>
          <a:prstGeom prst="rect">
            <a:avLst/>
          </a:prstGeom>
          <a:ln w="0">
            <a:noFill/>
          </a:ln>
        </p:spPr>
      </p:pic>
      <p:sp>
        <p:nvSpPr>
          <p:cNvPr id="468" name="CustomShape 3"/>
          <p:cNvSpPr/>
          <p:nvPr/>
        </p:nvSpPr>
        <p:spPr>
          <a:xfrm>
            <a:off x="6586200" y="1508400"/>
            <a:ext cx="5038200" cy="3412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CH"/>
          </a:p>
        </p:txBody>
      </p:sp>
      <p:sp>
        <p:nvSpPr>
          <p:cNvPr id="470" name="CustomShape 5"/>
          <p:cNvSpPr/>
          <p:nvPr/>
        </p:nvSpPr>
        <p:spPr>
          <a:xfrm>
            <a:off x="1206000" y="1773000"/>
            <a:ext cx="4664520" cy="1644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200" b="1" strike="noStrike" spc="-1">
                <a:solidFill>
                  <a:srgbClr val="413C3A"/>
                </a:solidFill>
                <a:latin typeface="Arial"/>
                <a:ea typeface="Arial"/>
              </a:rPr>
              <a:t>README content:</a:t>
            </a:r>
            <a:endParaRPr lang="fr-CH" sz="2200" b="0" strike="noStrike" spc="-1">
              <a:latin typeface="Arial"/>
            </a:endParaRPr>
          </a:p>
          <a:p>
            <a:pPr marL="311040" indent="-309240">
              <a:lnSpc>
                <a:spcPct val="100000"/>
              </a:lnSpc>
              <a:buClr>
                <a:srgbClr val="E30613"/>
              </a:buClr>
              <a:buFont typeface="Wingdings" charset="2"/>
              <a:buChar char=""/>
            </a:pPr>
            <a:r>
              <a:rPr lang="en-US" sz="2000" b="0" strike="noStrike" spc="-1">
                <a:solidFill>
                  <a:srgbClr val="413C3A"/>
                </a:solidFill>
                <a:latin typeface="Arial"/>
                <a:ea typeface="Arial"/>
              </a:rPr>
              <a:t>General information</a:t>
            </a:r>
            <a:endParaRPr lang="fr-CH" sz="2000" b="0" strike="noStrike" spc="-1">
              <a:latin typeface="Arial"/>
            </a:endParaRPr>
          </a:p>
          <a:p>
            <a:pPr marL="311040" indent="-309240">
              <a:lnSpc>
                <a:spcPct val="100000"/>
              </a:lnSpc>
              <a:buClr>
                <a:srgbClr val="E30613"/>
              </a:buClr>
              <a:buFont typeface="Wingdings" charset="2"/>
              <a:buChar char=""/>
            </a:pPr>
            <a:r>
              <a:rPr lang="en-US" sz="2000" b="0" strike="noStrike" spc="-1">
                <a:solidFill>
                  <a:srgbClr val="413C3A"/>
                </a:solidFill>
                <a:latin typeface="Arial"/>
                <a:ea typeface="Arial"/>
              </a:rPr>
              <a:t>Data and file overview</a:t>
            </a:r>
            <a:endParaRPr lang="fr-CH" sz="2000" b="0" strike="noStrike" spc="-1">
              <a:latin typeface="Arial"/>
            </a:endParaRPr>
          </a:p>
          <a:p>
            <a:pPr marL="311040" indent="-309240">
              <a:lnSpc>
                <a:spcPct val="100000"/>
              </a:lnSpc>
              <a:buClr>
                <a:srgbClr val="E30613"/>
              </a:buClr>
              <a:buFont typeface="Wingdings" charset="2"/>
              <a:buChar char=""/>
            </a:pPr>
            <a:r>
              <a:rPr lang="en-US" sz="2000" b="0" strike="noStrike" spc="-1">
                <a:solidFill>
                  <a:srgbClr val="413C3A"/>
                </a:solidFill>
                <a:latin typeface="Arial"/>
                <a:ea typeface="Arial"/>
              </a:rPr>
              <a:t>Sharing and access information</a:t>
            </a:r>
            <a:endParaRPr lang="fr-CH" sz="2000" b="0" strike="noStrike" spc="-1">
              <a:latin typeface="Arial"/>
            </a:endParaRPr>
          </a:p>
          <a:p>
            <a:pPr marL="311040" indent="-309240">
              <a:lnSpc>
                <a:spcPct val="100000"/>
              </a:lnSpc>
              <a:buClr>
                <a:srgbClr val="E30613"/>
              </a:buClr>
              <a:buFont typeface="Wingdings" charset="2"/>
              <a:buChar char=""/>
            </a:pPr>
            <a:r>
              <a:rPr lang="en-US" sz="2000" b="0" strike="noStrike" spc="-1">
                <a:solidFill>
                  <a:srgbClr val="413C3A"/>
                </a:solidFill>
                <a:latin typeface="Arial"/>
                <a:ea typeface="Arial"/>
              </a:rPr>
              <a:t>Methodological information</a:t>
            </a:r>
            <a:endParaRPr lang="fr-CH" sz="2000" b="0" strike="noStrike" spc="-1">
              <a:latin typeface="Arial"/>
            </a:endParaRPr>
          </a:p>
        </p:txBody>
      </p:sp>
      <p:sp>
        <p:nvSpPr>
          <p:cNvPr id="471" name="CustomShape 6"/>
          <p:cNvSpPr/>
          <p:nvPr/>
        </p:nvSpPr>
        <p:spPr>
          <a:xfrm>
            <a:off x="1206000" y="1038240"/>
            <a:ext cx="10839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0" strike="noStrike" spc="-1">
                <a:solidFill>
                  <a:srgbClr val="413C3A"/>
                </a:solidFill>
                <a:latin typeface="Arial"/>
                <a:ea typeface="Arial"/>
              </a:rPr>
              <a:t>A README provides </a:t>
            </a:r>
            <a:r>
              <a:rPr lang="en-US" sz="2400" b="0" strike="noStrike" spc="-1">
                <a:solidFill>
                  <a:srgbClr val="FF0000"/>
                </a:solidFill>
                <a:latin typeface="Arial"/>
                <a:ea typeface="Arial"/>
              </a:rPr>
              <a:t>info about data file(s) and enables reusability</a:t>
            </a:r>
            <a:endParaRPr lang="fr-CH" sz="2400" b="0" strike="noStrike" spc="-1">
              <a:latin typeface="Arial"/>
            </a:endParaRPr>
          </a:p>
        </p:txBody>
      </p:sp>
      <p:sp>
        <p:nvSpPr>
          <p:cNvPr id="472" name="CustomShape 7"/>
          <p:cNvSpPr/>
          <p:nvPr/>
        </p:nvSpPr>
        <p:spPr>
          <a:xfrm>
            <a:off x="1208880" y="3507480"/>
            <a:ext cx="5635800" cy="289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1" strike="noStrike" spc="-1">
                <a:solidFill>
                  <a:srgbClr val="413C3A"/>
                </a:solidFill>
                <a:latin typeface="Arial"/>
                <a:ea typeface="Arial"/>
              </a:rPr>
              <a:t>Best practices</a:t>
            </a:r>
            <a:endParaRPr lang="fr-CH" sz="2000" b="0" strike="noStrike" spc="-1">
              <a:latin typeface="Arial"/>
            </a:endParaRPr>
          </a:p>
          <a:p>
            <a:pPr marL="311040" indent="-309240">
              <a:lnSpc>
                <a:spcPct val="100000"/>
              </a:lnSpc>
              <a:spcBef>
                <a:spcPts val="544"/>
              </a:spcBef>
              <a:buClr>
                <a:srgbClr val="E30613"/>
              </a:buClr>
              <a:buFont typeface="Wingdings" charset="2"/>
              <a:buChar char=""/>
            </a:pPr>
            <a:r>
              <a:rPr lang="en-US" sz="1600" b="0" strike="noStrike" spc="-1">
                <a:solidFill>
                  <a:srgbClr val="413C3A"/>
                </a:solidFill>
                <a:latin typeface="Arial"/>
                <a:ea typeface="Arial"/>
              </a:rPr>
              <a:t>Write the README as a plain </a:t>
            </a:r>
            <a:r>
              <a:rPr lang="en-US" sz="1600" b="1" strike="noStrike" spc="-1">
                <a:solidFill>
                  <a:srgbClr val="413C3A"/>
                </a:solidFill>
                <a:latin typeface="Arial"/>
                <a:ea typeface="Arial"/>
              </a:rPr>
              <a:t>text file </a:t>
            </a:r>
            <a:r>
              <a:rPr lang="en-US" sz="1600" b="0" strike="noStrike" spc="-1">
                <a:solidFill>
                  <a:srgbClr val="413C3A"/>
                </a:solidFill>
                <a:latin typeface="Arial"/>
                <a:ea typeface="Arial"/>
              </a:rPr>
              <a:t>(open format)</a:t>
            </a:r>
            <a:endParaRPr lang="fr-CH" sz="1600" b="0" strike="noStrike" spc="-1">
              <a:latin typeface="Arial"/>
            </a:endParaRPr>
          </a:p>
          <a:p>
            <a:pPr marL="311040" indent="-309240">
              <a:lnSpc>
                <a:spcPct val="100000"/>
              </a:lnSpc>
              <a:spcBef>
                <a:spcPts val="544"/>
              </a:spcBef>
              <a:buClr>
                <a:srgbClr val="E30613"/>
              </a:buClr>
              <a:buFont typeface="Wingdings" charset="2"/>
              <a:buChar char=""/>
            </a:pPr>
            <a:r>
              <a:rPr lang="en-US" sz="1600" b="0" strike="noStrike" spc="-1">
                <a:solidFill>
                  <a:srgbClr val="413C3A"/>
                </a:solidFill>
                <a:latin typeface="Arial"/>
                <a:ea typeface="Arial"/>
              </a:rPr>
              <a:t>Follow existing conventions…. Smartly </a:t>
            </a:r>
            <a:r>
              <a:rPr lang="en-US" sz="1600" b="0" strike="noStrike" spc="-1">
                <a:solidFill>
                  <a:srgbClr val="413C3A"/>
                </a:solidFill>
                <a:latin typeface="Wingdings"/>
                <a:ea typeface="Arial"/>
              </a:rPr>
              <a:t></a:t>
            </a:r>
            <a:r>
              <a:rPr lang="en-US" sz="1600" b="0" strike="noStrike" spc="-1">
                <a:solidFill>
                  <a:srgbClr val="413C3A"/>
                </a:solidFill>
                <a:latin typeface="Arial"/>
                <a:ea typeface="Arial"/>
              </a:rPr>
              <a:t> </a:t>
            </a:r>
            <a:endParaRPr lang="fr-CH" sz="1600" b="0" strike="noStrike" spc="-1">
              <a:latin typeface="Arial"/>
            </a:endParaRPr>
          </a:p>
          <a:p>
            <a:pPr marL="311040" indent="-309240">
              <a:lnSpc>
                <a:spcPct val="100000"/>
              </a:lnSpc>
              <a:spcBef>
                <a:spcPts val="544"/>
              </a:spcBef>
              <a:buClr>
                <a:srgbClr val="E30613"/>
              </a:buClr>
              <a:buFont typeface="Wingdings" charset="2"/>
              <a:buChar char=""/>
            </a:pPr>
            <a:r>
              <a:rPr lang="en-US" sz="1600" b="0" strike="noStrike" spc="-1">
                <a:solidFill>
                  <a:srgbClr val="413C3A"/>
                </a:solidFill>
                <a:latin typeface="Arial"/>
                <a:ea typeface="Arial"/>
              </a:rPr>
              <a:t>1 README per data </a:t>
            </a:r>
            <a:r>
              <a:rPr lang="en-US" sz="1600" b="1" strike="noStrike" spc="-1">
                <a:solidFill>
                  <a:srgbClr val="413C3A"/>
                </a:solidFill>
                <a:latin typeface="Arial"/>
                <a:ea typeface="Arial"/>
              </a:rPr>
              <a:t>folder</a:t>
            </a:r>
            <a:r>
              <a:rPr lang="en-US" sz="1600" b="0" strike="noStrike" spc="-1">
                <a:solidFill>
                  <a:srgbClr val="413C3A"/>
                </a:solidFill>
                <a:latin typeface="Arial"/>
                <a:ea typeface="Arial"/>
              </a:rPr>
              <a:t> (whenever possible)</a:t>
            </a:r>
            <a:endParaRPr lang="fr-CH" sz="1600" b="0" strike="noStrike" spc="-1">
              <a:latin typeface="Arial"/>
            </a:endParaRPr>
          </a:p>
          <a:p>
            <a:pPr marL="311040" indent="-309240">
              <a:lnSpc>
                <a:spcPct val="100000"/>
              </a:lnSpc>
              <a:spcBef>
                <a:spcPts val="544"/>
              </a:spcBef>
              <a:buClr>
                <a:srgbClr val="E30613"/>
              </a:buClr>
              <a:buFont typeface="Wingdings" charset="2"/>
              <a:buChar char=""/>
            </a:pPr>
            <a:r>
              <a:rPr lang="en-US" sz="1600" b="0" strike="noStrike" spc="-1">
                <a:solidFill>
                  <a:srgbClr val="413C3A"/>
                </a:solidFill>
                <a:latin typeface="Arial"/>
                <a:ea typeface="Arial"/>
              </a:rPr>
              <a:t>Name the README in accordance with described </a:t>
            </a:r>
            <a:r>
              <a:rPr lang="en-US" sz="1600" b="1" strike="noStrike" spc="-1">
                <a:solidFill>
                  <a:srgbClr val="413C3A"/>
                </a:solidFill>
                <a:latin typeface="Arial"/>
                <a:ea typeface="Arial"/>
              </a:rPr>
              <a:t>files</a:t>
            </a:r>
            <a:endParaRPr lang="fr-CH" sz="1600" b="0" strike="noStrike" spc="-1">
              <a:latin typeface="Arial"/>
            </a:endParaRPr>
          </a:p>
          <a:p>
            <a:pPr marL="311040" indent="-309240">
              <a:lnSpc>
                <a:spcPct val="100000"/>
              </a:lnSpc>
              <a:spcBef>
                <a:spcPts val="544"/>
              </a:spcBef>
              <a:buClr>
                <a:srgbClr val="E30613"/>
              </a:buClr>
              <a:buFont typeface="Wingdings" charset="2"/>
              <a:buChar char=""/>
            </a:pPr>
            <a:r>
              <a:rPr lang="en-US" sz="1600" b="0" strike="noStrike" spc="-1">
                <a:solidFill>
                  <a:srgbClr val="413C3A"/>
                </a:solidFill>
                <a:latin typeface="Arial"/>
                <a:ea typeface="Arial"/>
              </a:rPr>
              <a:t>Use the same </a:t>
            </a:r>
            <a:r>
              <a:rPr lang="en-US" sz="1600" b="1" strike="noStrike" spc="-1">
                <a:solidFill>
                  <a:srgbClr val="413C3A"/>
                </a:solidFill>
                <a:latin typeface="Arial"/>
                <a:ea typeface="Arial"/>
              </a:rPr>
              <a:t>template </a:t>
            </a:r>
            <a:r>
              <a:rPr lang="en-US" sz="1600" b="0" strike="noStrike" spc="-1">
                <a:solidFill>
                  <a:srgbClr val="413C3A"/>
                </a:solidFill>
                <a:latin typeface="Arial"/>
                <a:ea typeface="Arial"/>
              </a:rPr>
              <a:t>for multiple READMEs</a:t>
            </a:r>
            <a:endParaRPr lang="fr-CH" sz="1600" b="0" strike="noStrike" spc="-1">
              <a:latin typeface="Arial"/>
            </a:endParaRPr>
          </a:p>
          <a:p>
            <a:pPr marL="311040" indent="-309240">
              <a:lnSpc>
                <a:spcPct val="100000"/>
              </a:lnSpc>
              <a:spcBef>
                <a:spcPts val="544"/>
              </a:spcBef>
              <a:buClr>
                <a:srgbClr val="E30613"/>
              </a:buClr>
              <a:buFont typeface="Wingdings" charset="2"/>
              <a:buChar char=""/>
            </a:pPr>
            <a:r>
              <a:rPr lang="en-US" sz="1600" b="0" strike="noStrike" spc="-1">
                <a:solidFill>
                  <a:srgbClr val="413C3A"/>
                </a:solidFill>
                <a:latin typeface="Arial"/>
                <a:ea typeface="Arial"/>
              </a:rPr>
              <a:t>Use standardized </a:t>
            </a:r>
            <a:r>
              <a:rPr lang="en-US" sz="1600" b="1" strike="noStrike" spc="-1">
                <a:solidFill>
                  <a:srgbClr val="413C3A"/>
                </a:solidFill>
                <a:latin typeface="Arial"/>
                <a:ea typeface="Arial"/>
              </a:rPr>
              <a:t>date</a:t>
            </a:r>
            <a:r>
              <a:rPr lang="en-US" sz="1600" b="0" strike="noStrike" spc="-1">
                <a:solidFill>
                  <a:srgbClr val="413C3A"/>
                </a:solidFill>
                <a:latin typeface="Arial"/>
                <a:ea typeface="Arial"/>
              </a:rPr>
              <a:t> formats [</a:t>
            </a:r>
            <a:r>
              <a:rPr lang="en-US" sz="1200" b="0" i="1" u="sng" strike="noStrike" spc="-1">
                <a:solidFill>
                  <a:srgbClr val="413C3A"/>
                </a:solidFill>
                <a:uFillTx/>
                <a:latin typeface="Arial"/>
                <a:ea typeface="Arial"/>
                <a:hlinkClick r:id="rId3"/>
              </a:rPr>
              <a:t>W3C/ISO 8601 date standard</a:t>
            </a:r>
            <a:r>
              <a:rPr lang="en-US" sz="1600" b="0" strike="noStrike" spc="-1">
                <a:solidFill>
                  <a:srgbClr val="413C3A"/>
                </a:solidFill>
                <a:latin typeface="Arial"/>
                <a:ea typeface="Arial"/>
              </a:rPr>
              <a:t>]:</a:t>
            </a:r>
            <a:endParaRPr lang="fr-CH" sz="1600" b="0" strike="noStrike" spc="-1">
              <a:latin typeface="Arial"/>
            </a:endParaRPr>
          </a:p>
          <a:p>
            <a:pPr algn="ctr">
              <a:lnSpc>
                <a:spcPct val="100000"/>
              </a:lnSpc>
              <a:spcBef>
                <a:spcPts val="544"/>
              </a:spcBef>
            </a:pPr>
            <a:r>
              <a:rPr lang="en-US" sz="1600" b="0" strike="noStrike" spc="-1">
                <a:solidFill>
                  <a:srgbClr val="413C3A"/>
                </a:solidFill>
                <a:latin typeface="Arial"/>
                <a:ea typeface="Arial"/>
              </a:rPr>
              <a:t>YYYY-MM-DD   or   YYYY-MM-DD-hh:mm:ss</a:t>
            </a:r>
            <a:endParaRPr lang="fr-CH" sz="1600" b="0" strike="noStrike" spc="-1">
              <a:latin typeface="Arial"/>
            </a:endParaRPr>
          </a:p>
          <a:p>
            <a:pPr marL="311040" indent="-309240">
              <a:lnSpc>
                <a:spcPct val="100000"/>
              </a:lnSpc>
              <a:spcBef>
                <a:spcPts val="544"/>
              </a:spcBef>
              <a:buClr>
                <a:srgbClr val="E30613"/>
              </a:buClr>
              <a:buFont typeface="Wingdings" charset="2"/>
              <a:buChar char=""/>
            </a:pPr>
            <a:r>
              <a:rPr lang="en-US" sz="1600" b="0" strike="noStrike" spc="-1">
                <a:solidFill>
                  <a:srgbClr val="413C3A"/>
                </a:solidFill>
                <a:latin typeface="Arial"/>
                <a:ea typeface="Arial"/>
              </a:rPr>
              <a:t>Write for human readers (does not replace metadata)</a:t>
            </a:r>
            <a:endParaRPr lang="fr-CH" sz="1600" b="0" strike="noStrike" spc="-1">
              <a:latin typeface="Arial"/>
            </a:endParaRPr>
          </a:p>
        </p:txBody>
      </p:sp>
      <p:sp>
        <p:nvSpPr>
          <p:cNvPr id="13" name="Google Shape;1062;g10490818648_0_749">
            <a:extLst>
              <a:ext uri="{FF2B5EF4-FFF2-40B4-BE49-F238E27FC236}">
                <a16:creationId xmlns:a16="http://schemas.microsoft.com/office/drawing/2014/main" id="{584B7EA6-9CE5-421D-8D3F-7151E650540D}"/>
              </a:ext>
            </a:extLst>
          </p:cNvPr>
          <p:cNvSpPr/>
          <p:nvPr/>
        </p:nvSpPr>
        <p:spPr>
          <a:xfrm>
            <a:off x="7295290" y="2157652"/>
            <a:ext cx="4584600" cy="343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700" b="0" i="0" u="none" strike="noStrike" cap="none">
                <a:solidFill>
                  <a:srgbClr val="000000"/>
                </a:solidFill>
                <a:latin typeface="+mj-lt"/>
                <a:ea typeface="Arial"/>
                <a:cs typeface="Arial"/>
                <a:sym typeface="Arial"/>
              </a:rPr>
              <a:t>README vademecum and template</a:t>
            </a:r>
            <a:endParaRPr sz="1700" b="0" i="0" u="none" strike="noStrike" cap="none">
              <a:solidFill>
                <a:schemeClr val="dk1"/>
              </a:solidFill>
              <a:latin typeface="+mj-lt"/>
              <a:ea typeface="Arial"/>
              <a:cs typeface="Arial"/>
              <a:sym typeface="Arial"/>
            </a:endParaRPr>
          </a:p>
        </p:txBody>
      </p:sp>
      <p:sp>
        <p:nvSpPr>
          <p:cNvPr id="14" name="Google Shape;1063;g10490818648_0_749">
            <a:extLst>
              <a:ext uri="{FF2B5EF4-FFF2-40B4-BE49-F238E27FC236}">
                <a16:creationId xmlns:a16="http://schemas.microsoft.com/office/drawing/2014/main" id="{C06B1251-3EB1-4767-B542-F603EBE93AC8}"/>
              </a:ext>
            </a:extLst>
          </p:cNvPr>
          <p:cNvSpPr txBox="1"/>
          <p:nvPr/>
        </p:nvSpPr>
        <p:spPr>
          <a:xfrm>
            <a:off x="8062103" y="2436252"/>
            <a:ext cx="30000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chemeClr val="hlink"/>
                </a:solidFill>
                <a:latin typeface="+mj-lt"/>
                <a:ea typeface="Arial"/>
                <a:cs typeface="Arial"/>
                <a:sym typeface="Arial"/>
                <a:hlinkClick r:id="rId4"/>
              </a:rPr>
              <a:t>go.epfl.ch/</a:t>
            </a:r>
            <a:r>
              <a:rPr lang="en-US" sz="1800" b="1" i="0" u="sng" strike="noStrike" cap="none">
                <a:solidFill>
                  <a:schemeClr val="accent1"/>
                </a:solidFill>
                <a:latin typeface="+mj-lt"/>
                <a:ea typeface="Arial"/>
                <a:cs typeface="Arial"/>
                <a:sym typeface="Arial"/>
                <a:hlinkClick r:id="rId4">
                  <a:extLst>
                    <a:ext uri="{A12FA001-AC4F-418D-AE19-62706E023703}">
                      <ahyp:hlinkClr xmlns:ahyp="http://schemas.microsoft.com/office/drawing/2018/hyperlinkcolor" val="tx"/>
                    </a:ext>
                  </a:extLst>
                </a:hlinkClick>
              </a:rPr>
              <a:t>rdm-readme</a:t>
            </a:r>
            <a:r>
              <a:rPr lang="en-US" sz="1800" b="1" i="0" u="none" strike="noStrike" cap="none">
                <a:solidFill>
                  <a:srgbClr val="000000"/>
                </a:solidFill>
                <a:latin typeface="+mj-lt"/>
                <a:ea typeface="Arial"/>
                <a:cs typeface="Arial"/>
                <a:sym typeface="Arial"/>
              </a:rPr>
              <a:t> </a:t>
            </a:r>
            <a:endParaRPr sz="1800" b="1" i="0" u="none" strike="noStrike" cap="none">
              <a:solidFill>
                <a:srgbClr val="000000"/>
              </a:solidFill>
              <a:latin typeface="+mj-lt"/>
              <a:ea typeface="Arial"/>
              <a:cs typeface="Arial"/>
              <a:sym typeface="Arial"/>
            </a:endParaRPr>
          </a:p>
        </p:txBody>
      </p:sp>
      <p:pic>
        <p:nvPicPr>
          <p:cNvPr id="15" name="Google Shape;1064;g10490818648_0_749">
            <a:extLst>
              <a:ext uri="{FF2B5EF4-FFF2-40B4-BE49-F238E27FC236}">
                <a16:creationId xmlns:a16="http://schemas.microsoft.com/office/drawing/2014/main" id="{7377371A-F605-448A-AC34-669850261712}"/>
              </a:ext>
            </a:extLst>
          </p:cNvPr>
          <p:cNvPicPr preferRelativeResize="0"/>
          <p:nvPr/>
        </p:nvPicPr>
        <p:blipFill rotWithShape="1">
          <a:blip r:embed="rId5">
            <a:alphaModFix/>
          </a:blip>
          <a:srcRect/>
          <a:stretch/>
        </p:blipFill>
        <p:spPr>
          <a:xfrm>
            <a:off x="7938090" y="2836440"/>
            <a:ext cx="3248025" cy="3248025"/>
          </a:xfrm>
          <a:prstGeom prst="rect">
            <a:avLst/>
          </a:prstGeom>
          <a:noFill/>
          <a:ln>
            <a:noFill/>
          </a:ln>
        </p:spPr>
      </p:pic>
      <p:sp>
        <p:nvSpPr>
          <p:cNvPr id="16" name="CustomShape 4">
            <a:extLst>
              <a:ext uri="{FF2B5EF4-FFF2-40B4-BE49-F238E27FC236}">
                <a16:creationId xmlns:a16="http://schemas.microsoft.com/office/drawing/2014/main" id="{A2D201AB-0F82-4674-A182-0812DB0D1347}"/>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3FFA90AB-54F0-7BB3-B6CA-270E84D0427C}"/>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dirty="0">
                <a:solidFill>
                  <a:srgbClr val="413C3A"/>
                </a:solidFill>
                <a:latin typeface="Franklin Gothic Demi Cond"/>
                <a:ea typeface="Roboto Black"/>
              </a:rPr>
              <a:t>Research reproducibility</a:t>
            </a:r>
            <a:endParaRPr lang="fr-CH" sz="4000" b="0" strike="noStrike" spc="-1" dirty="0">
              <a:latin typeface="Arial"/>
            </a:endParaRPr>
          </a:p>
        </p:txBody>
      </p:sp>
      <p:sp>
        <p:nvSpPr>
          <p:cNvPr id="219"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508FF083-0210-4174-9D03-FC0F1B5BCA82}" type="slidenum">
              <a:rPr lang="en-US" sz="950" b="1" strike="noStrike" spc="-1">
                <a:solidFill>
                  <a:srgbClr val="413C3A"/>
                </a:solidFill>
                <a:latin typeface="Franklin Gothic Demi Cond"/>
                <a:ea typeface="Arial"/>
              </a:rPr>
              <a:t>3</a:t>
            </a:fld>
            <a:endParaRPr lang="fr-CH" sz="950" b="0" strike="noStrike" spc="-1">
              <a:latin typeface="Arial"/>
            </a:endParaRPr>
          </a:p>
        </p:txBody>
      </p:sp>
      <p:pic>
        <p:nvPicPr>
          <p:cNvPr id="220" name="Image 14"/>
          <p:cNvPicPr/>
          <p:nvPr/>
        </p:nvPicPr>
        <p:blipFill>
          <a:blip r:embed="rId3"/>
          <a:stretch/>
        </p:blipFill>
        <p:spPr>
          <a:xfrm>
            <a:off x="10860120" y="6545880"/>
            <a:ext cx="1194480" cy="252000"/>
          </a:xfrm>
          <a:prstGeom prst="rect">
            <a:avLst/>
          </a:prstGeom>
          <a:ln w="0">
            <a:noFill/>
          </a:ln>
        </p:spPr>
      </p:pic>
      <p:grpSp>
        <p:nvGrpSpPr>
          <p:cNvPr id="222" name="Group 1"/>
          <p:cNvGrpSpPr/>
          <p:nvPr/>
        </p:nvGrpSpPr>
        <p:grpSpPr>
          <a:xfrm>
            <a:off x="6309407" y="61964"/>
            <a:ext cx="5147953" cy="5436676"/>
            <a:chOff x="6353687" y="754604"/>
            <a:chExt cx="5147953" cy="5436676"/>
          </a:xfrm>
        </p:grpSpPr>
        <p:pic>
          <p:nvPicPr>
            <p:cNvPr id="223" name="Image 17"/>
            <p:cNvPicPr/>
            <p:nvPr/>
          </p:nvPicPr>
          <p:blipFill>
            <a:blip r:embed="rId4"/>
            <a:stretch/>
          </p:blipFill>
          <p:spPr>
            <a:xfrm>
              <a:off x="6989040" y="793080"/>
              <a:ext cx="4512600" cy="1287000"/>
            </a:xfrm>
            <a:prstGeom prst="rect">
              <a:avLst/>
            </a:prstGeom>
            <a:ln w="0">
              <a:solidFill>
                <a:srgbClr val="002060"/>
              </a:solidFill>
            </a:ln>
          </p:spPr>
        </p:pic>
        <p:sp>
          <p:nvSpPr>
            <p:cNvPr id="224" name="CustomShape 5"/>
            <p:cNvSpPr/>
            <p:nvPr/>
          </p:nvSpPr>
          <p:spPr>
            <a:xfrm>
              <a:off x="9219600" y="2082960"/>
              <a:ext cx="201564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400" b="0" u="sng" strike="noStrike" spc="-1">
                  <a:solidFill>
                    <a:srgbClr val="413C3A"/>
                  </a:solidFill>
                  <a:uFillTx/>
                  <a:latin typeface="Arial"/>
                  <a:ea typeface="Arial"/>
                  <a:hlinkClick r:id="rId5"/>
                </a:rPr>
                <a:t>Nature Methods (2014)</a:t>
              </a:r>
              <a:endParaRPr lang="fr-CH" sz="1400" b="0" strike="noStrike" spc="-1">
                <a:latin typeface="Arial"/>
              </a:endParaRPr>
            </a:p>
          </p:txBody>
        </p:sp>
        <p:pic>
          <p:nvPicPr>
            <p:cNvPr id="225" name="Image 19"/>
            <p:cNvPicPr/>
            <p:nvPr/>
          </p:nvPicPr>
          <p:blipFill>
            <a:blip r:embed="rId6"/>
            <a:stretch/>
          </p:blipFill>
          <p:spPr>
            <a:xfrm>
              <a:off x="6989040" y="2498040"/>
              <a:ext cx="4512600" cy="1428480"/>
            </a:xfrm>
            <a:prstGeom prst="rect">
              <a:avLst/>
            </a:prstGeom>
            <a:ln w="0">
              <a:solidFill>
                <a:srgbClr val="002060"/>
              </a:solidFill>
            </a:ln>
          </p:spPr>
        </p:pic>
        <p:sp>
          <p:nvSpPr>
            <p:cNvPr id="226" name="CustomShape 6"/>
            <p:cNvSpPr/>
            <p:nvPr/>
          </p:nvSpPr>
          <p:spPr>
            <a:xfrm>
              <a:off x="8736480" y="3938040"/>
              <a:ext cx="27651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0" u="sng" strike="noStrike" spc="-1">
                  <a:solidFill>
                    <a:srgbClr val="413C3A"/>
                  </a:solidFill>
                  <a:uFillTx/>
                  <a:latin typeface="Arial"/>
                  <a:ea typeface="Arial"/>
                  <a:hlinkClick r:id="rId7"/>
                </a:rPr>
                <a:t>Science &amp; Society (2017)</a:t>
              </a:r>
              <a:endParaRPr lang="fr-CH" sz="1400" b="0" strike="noStrike" spc="-1">
                <a:latin typeface="Arial"/>
              </a:endParaRPr>
            </a:p>
          </p:txBody>
        </p:sp>
        <p:pic>
          <p:nvPicPr>
            <p:cNvPr id="227" name="Image 21"/>
            <p:cNvPicPr/>
            <p:nvPr/>
          </p:nvPicPr>
          <p:blipFill>
            <a:blip r:embed="rId8"/>
            <a:srcRect l="3732" r="2056" b="11683"/>
            <a:stretch/>
          </p:blipFill>
          <p:spPr>
            <a:xfrm>
              <a:off x="6989040" y="4348080"/>
              <a:ext cx="4497840" cy="1523880"/>
            </a:xfrm>
            <a:prstGeom prst="rect">
              <a:avLst/>
            </a:prstGeom>
            <a:ln w="0">
              <a:solidFill>
                <a:srgbClr val="002060"/>
              </a:solidFill>
            </a:ln>
          </p:spPr>
        </p:pic>
        <p:sp>
          <p:nvSpPr>
            <p:cNvPr id="228" name="CustomShape 7"/>
            <p:cNvSpPr/>
            <p:nvPr/>
          </p:nvSpPr>
          <p:spPr>
            <a:xfrm>
              <a:off x="9937080" y="5888160"/>
              <a:ext cx="138168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400" b="0" u="sng" strike="noStrike" spc="-1">
                  <a:solidFill>
                    <a:srgbClr val="413C3A"/>
                  </a:solidFill>
                  <a:uFillTx/>
                  <a:latin typeface="Arial"/>
                  <a:ea typeface="Arial"/>
                  <a:hlinkClick r:id="rId9"/>
                </a:rPr>
                <a:t>Science (2018)</a:t>
              </a:r>
              <a:endParaRPr lang="fr-CH" sz="1400" b="0" strike="noStrike" spc="-1">
                <a:latin typeface="Arial"/>
              </a:endParaRPr>
            </a:p>
          </p:txBody>
        </p:sp>
        <p:sp>
          <p:nvSpPr>
            <p:cNvPr id="229" name="Shape 17"/>
            <p:cNvSpPr/>
            <p:nvPr/>
          </p:nvSpPr>
          <p:spPr>
            <a:xfrm rot="4972800" flipV="1">
              <a:off x="4249657" y="2858634"/>
              <a:ext cx="4967659" cy="759600"/>
            </a:xfrm>
            <a:prstGeom prst="swooshArrow">
              <a:avLst>
                <a:gd name="adj1" fmla="val 15580"/>
                <a:gd name="adj2" fmla="val 25000"/>
              </a:avLst>
            </a:prstGeom>
            <a:solidFill>
              <a:srgbClr val="FF0000"/>
            </a:solidFill>
            <a:ln w="0">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p:style>
          <p:txBody>
            <a:bodyPr/>
            <a:lstStyle/>
            <a:p>
              <a:endParaRPr lang="en-CH"/>
            </a:p>
          </p:txBody>
        </p:sp>
      </p:grpSp>
      <p:sp>
        <p:nvSpPr>
          <p:cNvPr id="230" name="CustomShape 4"/>
          <p:cNvSpPr/>
          <p:nvPr/>
        </p:nvSpPr>
        <p:spPr>
          <a:xfrm>
            <a:off x="904954" y="1237515"/>
            <a:ext cx="5698260" cy="87314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spcBef>
                <a:spcPts val="1281"/>
              </a:spcBef>
            </a:pPr>
            <a:r>
              <a:rPr lang="en-US" sz="2000" b="1" strike="noStrike" spc="-1" dirty="0">
                <a:solidFill>
                  <a:srgbClr val="000000"/>
                </a:solidFill>
                <a:latin typeface="Arial"/>
                <a:ea typeface="Arial"/>
              </a:rPr>
              <a:t>		Improvement on the horizon ?</a:t>
            </a:r>
            <a:endParaRPr lang="en-US" sz="2000" b="1" strike="noStrike" spc="-1" dirty="0">
              <a:latin typeface="Arial"/>
            </a:endParaRPr>
          </a:p>
          <a:p>
            <a:pPr>
              <a:lnSpc>
                <a:spcPct val="100000"/>
              </a:lnSpc>
              <a:spcBef>
                <a:spcPts val="1281"/>
              </a:spcBef>
            </a:pPr>
            <a:endParaRPr lang="fr-CH" sz="2000" b="0" strike="noStrike" spc="-1" dirty="0">
              <a:latin typeface="Arial"/>
            </a:endParaRPr>
          </a:p>
        </p:txBody>
      </p:sp>
      <p:sp>
        <p:nvSpPr>
          <p:cNvPr id="16" name="CustomShape 4">
            <a:extLst>
              <a:ext uri="{FF2B5EF4-FFF2-40B4-BE49-F238E27FC236}">
                <a16:creationId xmlns:a16="http://schemas.microsoft.com/office/drawing/2014/main" id="{BBF1304D-5521-4053-811D-23B7E569F51F}"/>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Picture 2">
            <a:extLst>
              <a:ext uri="{FF2B5EF4-FFF2-40B4-BE49-F238E27FC236}">
                <a16:creationId xmlns:a16="http://schemas.microsoft.com/office/drawing/2014/main" id="{51F5B7AE-111F-8519-03B0-B611933AD058}"/>
              </a:ext>
            </a:extLst>
          </p:cNvPr>
          <p:cNvPicPr>
            <a:picLocks noChangeAspect="1"/>
          </p:cNvPicPr>
          <p:nvPr/>
        </p:nvPicPr>
        <p:blipFill>
          <a:blip r:embed="rId10"/>
          <a:stretch>
            <a:fillRect/>
          </a:stretch>
        </p:blipFill>
        <p:spPr>
          <a:xfrm>
            <a:off x="1672206" y="5286240"/>
            <a:ext cx="7989834" cy="1527772"/>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9F56E13-7ADF-C4EA-1424-5216CE42F2BD}"/>
              </a:ext>
            </a:extLst>
          </p:cNvPr>
          <p:cNvSpPr txBox="1"/>
          <p:nvPr/>
        </p:nvSpPr>
        <p:spPr>
          <a:xfrm>
            <a:off x="9653300" y="5858418"/>
            <a:ext cx="2401300" cy="307777"/>
          </a:xfrm>
          <a:prstGeom prst="rect">
            <a:avLst/>
          </a:prstGeom>
          <a:noFill/>
        </p:spPr>
        <p:txBody>
          <a:bodyPr wrap="square">
            <a:spAutoFit/>
          </a:bodyPr>
          <a:lstStyle/>
          <a:p>
            <a:r>
              <a:rPr lang="it-IT" sz="1400" i="1" dirty="0">
                <a:hlinkClick r:id="rId11"/>
              </a:rPr>
              <a:t>J. </a:t>
            </a:r>
            <a:r>
              <a:rPr lang="it-IT" sz="1400" i="1" dirty="0" err="1">
                <a:hlinkClick r:id="rId11"/>
              </a:rPr>
              <a:t>Chem</a:t>
            </a:r>
            <a:r>
              <a:rPr lang="it-IT" sz="1400" i="1" dirty="0">
                <a:hlinkClick r:id="rId11"/>
              </a:rPr>
              <a:t>. Inf. Model.</a:t>
            </a:r>
            <a:r>
              <a:rPr lang="it-IT" sz="1400" dirty="0">
                <a:hlinkClick r:id="rId11"/>
              </a:rPr>
              <a:t> 2020</a:t>
            </a:r>
            <a:endParaRPr lang="en-CH" sz="1400" dirty="0"/>
          </a:p>
        </p:txBody>
      </p:sp>
      <p:sp>
        <p:nvSpPr>
          <p:cNvPr id="2" name="CustomShape 5">
            <a:extLst>
              <a:ext uri="{FF2B5EF4-FFF2-40B4-BE49-F238E27FC236}">
                <a16:creationId xmlns:a16="http://schemas.microsoft.com/office/drawing/2014/main" id="{F657CB45-BBEF-0794-17BB-DA7E3D7C02AC}"/>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dirty="0">
                <a:solidFill>
                  <a:srgbClr val="413C3A"/>
                </a:solidFill>
                <a:latin typeface="Franklin Gothic Demi Cond"/>
                <a:ea typeface="Roboto Black"/>
              </a:rPr>
              <a:t>README example/template </a:t>
            </a:r>
            <a:r>
              <a:rPr lang="en-US" sz="2400" b="0" strike="noStrike" spc="-1" baseline="30000" dirty="0">
                <a:solidFill>
                  <a:srgbClr val="000000"/>
                </a:solidFill>
                <a:latin typeface="Arial"/>
                <a:ea typeface="DejaVu Sans"/>
              </a:rPr>
              <a:t>(* recommended)</a:t>
            </a:r>
            <a:endParaRPr lang="fr-CH" sz="2400" b="0" strike="noStrike" spc="-1" dirty="0">
              <a:latin typeface="Arial"/>
            </a:endParaRPr>
          </a:p>
        </p:txBody>
      </p:sp>
      <p:sp>
        <p:nvSpPr>
          <p:cNvPr id="477"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3C3222AA-498A-49E7-A31A-4DD3A9434AD3}" type="slidenum">
              <a:rPr lang="fr-FR" sz="950" b="1" strike="noStrike" spc="-1">
                <a:solidFill>
                  <a:srgbClr val="413C3A"/>
                </a:solidFill>
                <a:latin typeface="Franklin Gothic Demi Cond"/>
                <a:ea typeface="Arial"/>
              </a:rPr>
              <a:t>30</a:t>
            </a:fld>
            <a:endParaRPr lang="fr-CH" sz="950" b="0" strike="noStrike" spc="-1">
              <a:latin typeface="Arial"/>
            </a:endParaRPr>
          </a:p>
        </p:txBody>
      </p:sp>
      <p:pic>
        <p:nvPicPr>
          <p:cNvPr id="478" name="Image 14"/>
          <p:cNvPicPr/>
          <p:nvPr/>
        </p:nvPicPr>
        <p:blipFill>
          <a:blip r:embed="rId3"/>
          <a:stretch/>
        </p:blipFill>
        <p:spPr>
          <a:xfrm>
            <a:off x="10860120" y="6545880"/>
            <a:ext cx="1194480" cy="252000"/>
          </a:xfrm>
          <a:prstGeom prst="rect">
            <a:avLst/>
          </a:prstGeom>
          <a:ln w="0">
            <a:noFill/>
          </a:ln>
        </p:spPr>
      </p:pic>
      <p:sp>
        <p:nvSpPr>
          <p:cNvPr id="480" name="Rectangle 1"/>
          <p:cNvSpPr/>
          <p:nvPr/>
        </p:nvSpPr>
        <p:spPr>
          <a:xfrm>
            <a:off x="1205280" y="1101302"/>
            <a:ext cx="5203440" cy="447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1" strike="noStrike" spc="-1">
                <a:solidFill>
                  <a:srgbClr val="000000"/>
                </a:solidFill>
                <a:latin typeface="Arial"/>
                <a:ea typeface="DejaVu Sans"/>
              </a:rPr>
              <a:t>Dataset title</a:t>
            </a:r>
            <a:endParaRPr lang="fr-CH" sz="1800" b="0" strike="noStrike" spc="-1">
              <a:latin typeface="Arial"/>
            </a:endParaRPr>
          </a:p>
          <a:p>
            <a:pPr>
              <a:lnSpc>
                <a:spcPct val="100000"/>
              </a:lnSpc>
            </a:pPr>
            <a:endParaRPr lang="fr-CH" sz="1800" b="0" strike="noStrike" spc="-1">
              <a:latin typeface="Arial"/>
            </a:endParaRPr>
          </a:p>
          <a:p>
            <a:pPr>
              <a:lnSpc>
                <a:spcPct val="100000"/>
              </a:lnSpc>
            </a:pPr>
            <a:r>
              <a:rPr lang="en-US" sz="1800" b="1" strike="noStrike" spc="-1">
                <a:solidFill>
                  <a:srgbClr val="000000"/>
                </a:solidFill>
                <a:latin typeface="Arial"/>
                <a:ea typeface="DejaVu Sans"/>
              </a:rPr>
              <a:t>General information or Introduction section</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author(s) info (name, affiliation, persistent id) *</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date of collection *</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geolocation data</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funding or sponsorship info *</a:t>
            </a:r>
            <a:endParaRPr lang="fr-CH" sz="1800" b="0" strike="noStrike" spc="-1">
              <a:latin typeface="Arial"/>
            </a:endParaRPr>
          </a:p>
          <a:p>
            <a:pPr>
              <a:lnSpc>
                <a:spcPct val="100000"/>
              </a:lnSpc>
            </a:pPr>
            <a:endParaRPr lang="fr-CH" sz="1800" b="0" strike="noStrike" spc="-1">
              <a:latin typeface="Arial"/>
            </a:endParaRPr>
          </a:p>
          <a:p>
            <a:pPr>
              <a:lnSpc>
                <a:spcPct val="100000"/>
              </a:lnSpc>
            </a:pPr>
            <a:r>
              <a:rPr lang="en-US" sz="1800" b="1" strike="noStrike" spc="-1">
                <a:solidFill>
                  <a:srgbClr val="000000"/>
                </a:solidFill>
                <a:latin typeface="Arial"/>
                <a:ea typeface="DejaVu Sans"/>
              </a:rPr>
              <a:t>Sharing / Access information / License</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licenses *</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terms of use *</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citation instructions *</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links to related publication(s)</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links to related datasets or code</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url in repository</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persistent identifiers</a:t>
            </a:r>
            <a:endParaRPr lang="fr-CH" sz="1800" b="0" strike="noStrike" spc="-1">
              <a:latin typeface="Arial"/>
            </a:endParaRPr>
          </a:p>
        </p:txBody>
      </p:sp>
      <p:sp>
        <p:nvSpPr>
          <p:cNvPr id="481" name="Rectangle 4"/>
          <p:cNvSpPr/>
          <p:nvPr/>
        </p:nvSpPr>
        <p:spPr>
          <a:xfrm>
            <a:off x="6322320" y="1101662"/>
            <a:ext cx="5618520" cy="447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1" strike="noStrike" spc="-1">
                <a:solidFill>
                  <a:srgbClr val="000000"/>
                </a:solidFill>
                <a:latin typeface="Arial"/>
                <a:ea typeface="DejaVu Sans"/>
              </a:rPr>
              <a:t>Data and file(s) overview</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files and folders structure description *</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file formats *</a:t>
            </a:r>
            <a:endParaRPr lang="fr-CH" sz="1800" b="0" strike="noStrike" spc="-1">
              <a:latin typeface="Arial"/>
            </a:endParaRPr>
          </a:p>
          <a:p>
            <a:pPr marL="285840" indent="-285840">
              <a:lnSpc>
                <a:spcPct val="100000"/>
              </a:lnSpc>
              <a:buClr>
                <a:srgbClr val="FF0000"/>
              </a:buClr>
              <a:buFont typeface="Wingdings" charset="2"/>
              <a:buChar char=""/>
            </a:pPr>
            <a:r>
              <a:rPr lang="fr-CH" sz="1800" b="0" strike="noStrike" spc="-1">
                <a:solidFill>
                  <a:srgbClr val="000000"/>
                </a:solidFill>
                <a:latin typeface="Arial"/>
                <a:ea typeface="DejaVu Sans"/>
              </a:rPr>
              <a:t>additional related data</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data dictionary or data codebook *</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original source if any</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dataset version, update description/changelog</a:t>
            </a:r>
            <a:endParaRPr lang="fr-CH" sz="1800" b="0" strike="noStrike" spc="-1">
              <a:latin typeface="Arial"/>
            </a:endParaRPr>
          </a:p>
          <a:p>
            <a:pPr>
              <a:lnSpc>
                <a:spcPct val="100000"/>
              </a:lnSpc>
            </a:pPr>
            <a:endParaRPr lang="fr-CH" sz="1800" b="0" strike="noStrike" spc="-1">
              <a:latin typeface="Arial"/>
            </a:endParaRPr>
          </a:p>
          <a:p>
            <a:pPr>
              <a:lnSpc>
                <a:spcPct val="100000"/>
              </a:lnSpc>
            </a:pPr>
            <a:r>
              <a:rPr lang="en-US" sz="1800" b="1" strike="noStrike" spc="-1">
                <a:solidFill>
                  <a:srgbClr val="000000"/>
                </a:solidFill>
                <a:latin typeface="Arial"/>
                <a:ea typeface="DejaVu Sans"/>
              </a:rPr>
              <a:t>Methodological info / Preparation</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link to publications used as base for methods</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methods for processing data *</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technical requirements: instruments, software, parameters, calibration data *</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people involved in experiments, surveys, analysis</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quality assurance process applied</a:t>
            </a:r>
            <a:endParaRPr lang="fr-CH" sz="1800" b="0" strike="noStrike" spc="-1">
              <a:latin typeface="Arial"/>
            </a:endParaRPr>
          </a:p>
          <a:p>
            <a:pPr marL="285840" indent="-285840">
              <a:lnSpc>
                <a:spcPct val="100000"/>
              </a:lnSpc>
              <a:buClr>
                <a:srgbClr val="FF0000"/>
              </a:buClr>
              <a:buFont typeface="Wingdings" charset="2"/>
              <a:buChar char=""/>
            </a:pPr>
            <a:r>
              <a:rPr lang="en-US" sz="1800" b="0" strike="noStrike" spc="-1">
                <a:solidFill>
                  <a:srgbClr val="000000"/>
                </a:solidFill>
                <a:latin typeface="Arial"/>
                <a:ea typeface="DejaVu Sans"/>
              </a:rPr>
              <a:t>standards applied</a:t>
            </a:r>
            <a:endParaRPr lang="fr-CH" sz="1800" b="0" strike="noStrike" spc="-1">
              <a:latin typeface="Arial"/>
            </a:endParaRPr>
          </a:p>
        </p:txBody>
      </p:sp>
      <p:sp>
        <p:nvSpPr>
          <p:cNvPr id="9" name="CustomShape 4">
            <a:extLst>
              <a:ext uri="{FF2B5EF4-FFF2-40B4-BE49-F238E27FC236}">
                <a16:creationId xmlns:a16="http://schemas.microsoft.com/office/drawing/2014/main" id="{A95B24E5-2CF5-4DB2-84CD-E553C8E47CA1}"/>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98A79ECC-F1A4-8D21-2860-355B41D35F4F}"/>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
        <p:nvSpPr>
          <p:cNvPr id="3" name="ZoneTexte 2">
            <a:extLst>
              <a:ext uri="{FF2B5EF4-FFF2-40B4-BE49-F238E27FC236}">
                <a16:creationId xmlns:a16="http://schemas.microsoft.com/office/drawing/2014/main" id="{20D4E392-9EA5-A3C1-51C2-8FD86A110260}"/>
              </a:ext>
            </a:extLst>
          </p:cNvPr>
          <p:cNvSpPr txBox="1"/>
          <p:nvPr/>
        </p:nvSpPr>
        <p:spPr>
          <a:xfrm>
            <a:off x="1802296" y="6347791"/>
            <a:ext cx="5737468" cy="646331"/>
          </a:xfrm>
          <a:prstGeom prst="rect">
            <a:avLst/>
          </a:prstGeom>
          <a:noFill/>
        </p:spPr>
        <p:txBody>
          <a:bodyPr wrap="none" rtlCol="0">
            <a:spAutoFit/>
          </a:bodyPr>
          <a:lstStyle/>
          <a:p>
            <a:r>
              <a:rPr lang="fr-FR" dirty="0"/>
              <a:t>More </a:t>
            </a:r>
            <a:r>
              <a:rPr lang="fr-FR" dirty="0" err="1"/>
              <a:t>details</a:t>
            </a:r>
            <a:r>
              <a:rPr lang="fr-FR" dirty="0"/>
              <a:t>: </a:t>
            </a:r>
            <a:r>
              <a:rPr lang="fr-FR" dirty="0">
                <a:hlinkClick r:id="rId4"/>
              </a:rPr>
              <a:t>https://go.epfl.ch/rdm-readme-template</a:t>
            </a:r>
            <a:endParaRPr lang="fr-FR" dirty="0"/>
          </a:p>
          <a:p>
            <a:endParaRPr lang="fr-F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PlaceHolder 1"/>
          <p:cNvSpPr>
            <a:spLocks noGrp="1"/>
          </p:cNvSpPr>
          <p:nvPr>
            <p:ph type="title"/>
          </p:nvPr>
        </p:nvSpPr>
        <p:spPr>
          <a:xfrm>
            <a:off x="1206360" y="174600"/>
            <a:ext cx="9453600" cy="854640"/>
          </a:xfrm>
          <a:prstGeom prst="rect">
            <a:avLst/>
          </a:prstGeom>
          <a:noFill/>
          <a:ln w="0">
            <a:noFill/>
          </a:ln>
        </p:spPr>
        <p:txBody>
          <a:bodyPr lIns="180000" tIns="0" rIns="72000" bIns="46800" anchor="t">
            <a:normAutofit/>
          </a:bodyPr>
          <a:lstStyle/>
          <a:p>
            <a:pPr>
              <a:lnSpc>
                <a:spcPct val="90000"/>
              </a:lnSpc>
              <a:tabLst>
                <a:tab pos="0" algn="l"/>
              </a:tabLst>
            </a:pPr>
            <a:r>
              <a:rPr lang="en-US" sz="4000" b="1" strike="noStrike" spc="-94">
                <a:solidFill>
                  <a:srgbClr val="413C3A"/>
                </a:solidFill>
                <a:latin typeface="Franklin Gothic Demi Cond"/>
                <a:ea typeface="Roboto Black"/>
              </a:rPr>
              <a:t>Data or Metadata?</a:t>
            </a:r>
            <a:endParaRPr lang="fr-CH" sz="4000" b="0" strike="noStrike" spc="-1">
              <a:latin typeface="Arial"/>
            </a:endParaRPr>
          </a:p>
        </p:txBody>
      </p:sp>
      <p:pic>
        <p:nvPicPr>
          <p:cNvPr id="484" name="Google Shape;961;g10490818648_0_683"/>
          <p:cNvPicPr/>
          <p:nvPr/>
        </p:nvPicPr>
        <p:blipFill>
          <a:blip r:embed="rId3"/>
          <a:stretch/>
        </p:blipFill>
        <p:spPr>
          <a:xfrm>
            <a:off x="10860480" y="6545880"/>
            <a:ext cx="1196280" cy="253800"/>
          </a:xfrm>
          <a:prstGeom prst="rect">
            <a:avLst/>
          </a:prstGeom>
          <a:ln w="0">
            <a:noFill/>
          </a:ln>
        </p:spPr>
      </p:pic>
      <p:pic>
        <p:nvPicPr>
          <p:cNvPr id="485" name="Google Shape;962;g10490818648_0_683"/>
          <p:cNvPicPr/>
          <p:nvPr/>
        </p:nvPicPr>
        <p:blipFill>
          <a:blip r:embed="rId4"/>
          <a:stretch/>
        </p:blipFill>
        <p:spPr>
          <a:xfrm>
            <a:off x="238680" y="231120"/>
            <a:ext cx="743760" cy="258120"/>
          </a:xfrm>
          <a:prstGeom prst="rect">
            <a:avLst/>
          </a:prstGeom>
          <a:ln w="0">
            <a:noFill/>
          </a:ln>
        </p:spPr>
      </p:pic>
      <p:sp>
        <p:nvSpPr>
          <p:cNvPr id="486" name="Google Shape;964;g10490818648_0_683"/>
          <p:cNvSpPr/>
          <p:nvPr/>
        </p:nvSpPr>
        <p:spPr>
          <a:xfrm>
            <a:off x="2003040" y="4346640"/>
            <a:ext cx="2126880" cy="396000"/>
          </a:xfrm>
          <a:prstGeom prst="rect">
            <a:avLst/>
          </a:prstGeom>
          <a:solidFill>
            <a:schemeClr val="lt1"/>
          </a:solidFill>
          <a:ln w="9525">
            <a:solidFill>
              <a:srgbClr val="E30613"/>
            </a:solidFill>
            <a:round/>
          </a:ln>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tabLst>
                <a:tab pos="0" algn="l"/>
              </a:tabLst>
            </a:pPr>
            <a:r>
              <a:rPr lang="en-US" sz="1400" b="0" strike="noStrike" spc="-1">
                <a:solidFill>
                  <a:srgbClr val="E30613"/>
                </a:solidFill>
                <a:latin typeface="Arial"/>
                <a:ea typeface="DejaVu Sans"/>
              </a:rPr>
              <a:t>DATA = Input Values</a:t>
            </a:r>
            <a:endParaRPr lang="fr-CH" sz="1400" b="0" strike="noStrike" spc="-1">
              <a:latin typeface="Arial"/>
            </a:endParaRPr>
          </a:p>
        </p:txBody>
      </p:sp>
      <p:sp>
        <p:nvSpPr>
          <p:cNvPr id="487" name="Google Shape;965;g10490818648_0_683"/>
          <p:cNvSpPr/>
          <p:nvPr/>
        </p:nvSpPr>
        <p:spPr>
          <a:xfrm>
            <a:off x="6097680" y="5446080"/>
            <a:ext cx="3143160" cy="400110"/>
          </a:xfrm>
          <a:prstGeom prst="rect">
            <a:avLst/>
          </a:prstGeom>
          <a:solidFill>
            <a:schemeClr val="lt1"/>
          </a:solidFill>
          <a:ln w="9525">
            <a:solidFill>
              <a:srgbClr val="E30613"/>
            </a:solidFill>
            <a:round/>
          </a:ln>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tabLst>
                <a:tab pos="0" algn="l"/>
              </a:tabLst>
            </a:pPr>
            <a:r>
              <a:rPr lang="en-US" sz="1400" b="0" strike="noStrike" spc="-1" dirty="0">
                <a:solidFill>
                  <a:srgbClr val="E30613"/>
                </a:solidFill>
                <a:latin typeface="Arial"/>
                <a:ea typeface="DejaVu Sans"/>
              </a:rPr>
              <a:t>METADATA = Info about data</a:t>
            </a:r>
            <a:endParaRPr lang="fr-CH" sz="1400" b="0" strike="noStrike" spc="-1" dirty="0">
              <a:latin typeface="Arial"/>
            </a:endParaRPr>
          </a:p>
        </p:txBody>
      </p:sp>
      <p:sp>
        <p:nvSpPr>
          <p:cNvPr id="488" name="Google Shape;966;g10490818648_0_683"/>
          <p:cNvSpPr/>
          <p:nvPr/>
        </p:nvSpPr>
        <p:spPr>
          <a:xfrm>
            <a:off x="6138720" y="6329880"/>
            <a:ext cx="2999160" cy="3502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en-US" sz="1100" b="0" strike="noStrike" spc="-1">
                <a:solidFill>
                  <a:srgbClr val="000000"/>
                </a:solidFill>
                <a:latin typeface="Arial"/>
                <a:ea typeface="DejaVu Sans"/>
              </a:rPr>
              <a:t>CC BY SA 3.0 by</a:t>
            </a:r>
            <a:r>
              <a:rPr lang="en-US" sz="1100" b="0" u="sng" strike="noStrike" spc="-1">
                <a:solidFill>
                  <a:srgbClr val="413C3A"/>
                </a:solidFill>
                <a:uFillTx/>
                <a:latin typeface="Arial"/>
                <a:ea typeface="DejaVu Sans"/>
                <a:hlinkClick r:id="rId5"/>
              </a:rPr>
              <a:t> alia</a:t>
            </a:r>
            <a:r>
              <a:rPr lang="en-US" sz="1100" b="0" strike="noStrike" spc="-1">
                <a:solidFill>
                  <a:srgbClr val="000000"/>
                </a:solidFill>
                <a:latin typeface="Arial"/>
                <a:ea typeface="DejaVu Sans"/>
              </a:rPr>
              <a:t> per Open Food Facts</a:t>
            </a:r>
            <a:endParaRPr lang="fr-CH" sz="1100" b="0" strike="noStrike" spc="-1">
              <a:latin typeface="Arial"/>
            </a:endParaRPr>
          </a:p>
        </p:txBody>
      </p:sp>
      <p:pic>
        <p:nvPicPr>
          <p:cNvPr id="489" name="Google Shape;967;g10490818648_0_683"/>
          <p:cNvPicPr/>
          <p:nvPr/>
        </p:nvPicPr>
        <p:blipFill>
          <a:blip r:embed="rId6"/>
          <a:srcRect l="19666" t="11423" r="16855" b="9355"/>
          <a:stretch/>
        </p:blipFill>
        <p:spPr>
          <a:xfrm>
            <a:off x="6385680" y="1593360"/>
            <a:ext cx="2567520" cy="3747960"/>
          </a:xfrm>
          <a:prstGeom prst="rect">
            <a:avLst/>
          </a:prstGeom>
          <a:ln w="0">
            <a:noFill/>
          </a:ln>
        </p:spPr>
      </p:pic>
      <p:pic>
        <p:nvPicPr>
          <p:cNvPr id="490" name="Google Shape;968;g10490818648_0_683"/>
          <p:cNvPicPr/>
          <p:nvPr/>
        </p:nvPicPr>
        <p:blipFill>
          <a:blip r:embed="rId7"/>
          <a:srcRect l="26481" r="9615" b="2496"/>
          <a:stretch/>
        </p:blipFill>
        <p:spPr>
          <a:xfrm>
            <a:off x="2003040" y="2092320"/>
            <a:ext cx="2014560" cy="2044440"/>
          </a:xfrm>
          <a:prstGeom prst="rect">
            <a:avLst/>
          </a:prstGeom>
          <a:ln w="0">
            <a:noFill/>
          </a:ln>
        </p:spPr>
      </p:pic>
      <p:sp>
        <p:nvSpPr>
          <p:cNvPr id="491" name="Google Shape;969;g10490818648_0_683"/>
          <p:cNvSpPr/>
          <p:nvPr/>
        </p:nvSpPr>
        <p:spPr>
          <a:xfrm>
            <a:off x="1566720" y="6329880"/>
            <a:ext cx="3754800" cy="3502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en-US" sz="1100" b="0" strike="noStrike" spc="-1">
                <a:solidFill>
                  <a:srgbClr val="000000"/>
                </a:solidFill>
                <a:latin typeface="Arial"/>
                <a:ea typeface="DejaVu Sans"/>
              </a:rPr>
              <a:t>CC BY SA 3.0 by</a:t>
            </a:r>
            <a:r>
              <a:rPr lang="en-US" sz="1100" b="0" u="sng" strike="noStrike" spc="-1">
                <a:solidFill>
                  <a:srgbClr val="413C3A"/>
                </a:solidFill>
                <a:uFillTx/>
                <a:latin typeface="Arial"/>
                <a:ea typeface="DejaVu Sans"/>
                <a:hlinkClick r:id="rId5"/>
              </a:rPr>
              <a:t> </a:t>
            </a:r>
            <a:r>
              <a:rPr lang="en-US" sz="1100" b="0" u="sng" strike="noStrike" spc="-1">
                <a:solidFill>
                  <a:srgbClr val="413C3A"/>
                </a:solidFill>
                <a:uFillTx/>
                <a:latin typeface="Arial"/>
                <a:ea typeface="DejaVu Sans"/>
                <a:hlinkClick r:id="rId8"/>
              </a:rPr>
              <a:t>Chiefio</a:t>
            </a:r>
            <a:r>
              <a:rPr lang="en-US" sz="1100" b="0" strike="noStrike" spc="-1">
                <a:solidFill>
                  <a:srgbClr val="000000"/>
                </a:solidFill>
                <a:latin typeface="Arial"/>
                <a:ea typeface="DejaVu Sans"/>
              </a:rPr>
              <a:t> per Wikimedia Commons</a:t>
            </a:r>
            <a:endParaRPr lang="fr-CH" sz="1100" b="0" strike="noStrike" spc="-1">
              <a:latin typeface="Arial"/>
            </a:endParaRPr>
          </a:p>
        </p:txBody>
      </p:sp>
      <p:sp>
        <p:nvSpPr>
          <p:cNvPr id="492" name="Google Shape;970;g10490818648_0_683"/>
          <p:cNvSpPr/>
          <p:nvPr/>
        </p:nvSpPr>
        <p:spPr>
          <a:xfrm>
            <a:off x="6661080" y="2341440"/>
            <a:ext cx="1892160" cy="772560"/>
          </a:xfrm>
          <a:prstGeom prst="rect">
            <a:avLst/>
          </a:prstGeom>
          <a:noFill/>
          <a:ln w="19050">
            <a:solidFill>
              <a:srgbClr val="E30613"/>
            </a:solidFill>
            <a:round/>
          </a:ln>
        </p:spPr>
        <p:style>
          <a:lnRef idx="0">
            <a:scrgbClr r="0" g="0" b="0"/>
          </a:lnRef>
          <a:fillRef idx="0">
            <a:scrgbClr r="0" g="0" b="0"/>
          </a:fillRef>
          <a:effectRef idx="0">
            <a:scrgbClr r="0" g="0" b="0"/>
          </a:effectRef>
          <a:fontRef idx="minor"/>
        </p:style>
        <p:txBody>
          <a:bodyPr/>
          <a:lstStyle/>
          <a:p>
            <a:endParaRPr lang="en-CH"/>
          </a:p>
        </p:txBody>
      </p:sp>
      <p:sp>
        <p:nvSpPr>
          <p:cNvPr id="493" name="Google Shape;971;g10490818648_0_683"/>
          <p:cNvSpPr/>
          <p:nvPr/>
        </p:nvSpPr>
        <p:spPr>
          <a:xfrm>
            <a:off x="6723360" y="3114720"/>
            <a:ext cx="1829880" cy="486000"/>
          </a:xfrm>
          <a:prstGeom prst="rect">
            <a:avLst/>
          </a:prstGeom>
          <a:noFill/>
          <a:ln w="19050">
            <a:solidFill>
              <a:srgbClr val="E30613"/>
            </a:solidFill>
            <a:round/>
          </a:ln>
        </p:spPr>
        <p:style>
          <a:lnRef idx="0">
            <a:scrgbClr r="0" g="0" b="0"/>
          </a:lnRef>
          <a:fillRef idx="0">
            <a:scrgbClr r="0" g="0" b="0"/>
          </a:fillRef>
          <a:effectRef idx="0">
            <a:scrgbClr r="0" g="0" b="0"/>
          </a:effectRef>
          <a:fontRef idx="minor"/>
        </p:style>
        <p:txBody>
          <a:bodyPr/>
          <a:lstStyle/>
          <a:p>
            <a:endParaRPr lang="en-CH"/>
          </a:p>
        </p:txBody>
      </p:sp>
      <p:sp>
        <p:nvSpPr>
          <p:cNvPr id="494" name="Google Shape;972;g10490818648_0_683"/>
          <p:cNvSpPr/>
          <p:nvPr/>
        </p:nvSpPr>
        <p:spPr>
          <a:xfrm>
            <a:off x="7170840" y="4137120"/>
            <a:ext cx="1663920" cy="772560"/>
          </a:xfrm>
          <a:prstGeom prst="rect">
            <a:avLst/>
          </a:prstGeom>
          <a:noFill/>
          <a:ln w="19050">
            <a:solidFill>
              <a:srgbClr val="E30613"/>
            </a:solidFill>
            <a:round/>
          </a:ln>
        </p:spPr>
        <p:style>
          <a:lnRef idx="0">
            <a:scrgbClr r="0" g="0" b="0"/>
          </a:lnRef>
          <a:fillRef idx="0">
            <a:scrgbClr r="0" g="0" b="0"/>
          </a:fillRef>
          <a:effectRef idx="0">
            <a:scrgbClr r="0" g="0" b="0"/>
          </a:effectRef>
          <a:fontRef idx="minor"/>
        </p:style>
        <p:txBody>
          <a:bodyPr/>
          <a:lstStyle/>
          <a:p>
            <a:endParaRPr lang="en-CH"/>
          </a:p>
        </p:txBody>
      </p:sp>
      <p:sp>
        <p:nvSpPr>
          <p:cNvPr id="495"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0F5BFD9C-4F9E-424C-BCA6-E26CB06168A8}" type="slidenum">
              <a:rPr lang="en-US" sz="950" b="1" strike="noStrike" spc="-1">
                <a:solidFill>
                  <a:srgbClr val="413C3A"/>
                </a:solidFill>
                <a:latin typeface="Franklin Gothic Demi Cond"/>
                <a:ea typeface="Arial"/>
              </a:rPr>
              <a:t>31</a:t>
            </a:fld>
            <a:endParaRPr lang="fr-CH" sz="950" b="0" strike="noStrike" spc="-1">
              <a:latin typeface="Arial"/>
            </a:endParaRPr>
          </a:p>
        </p:txBody>
      </p:sp>
      <p:sp>
        <p:nvSpPr>
          <p:cNvPr id="17" name="CustomShape 4">
            <a:extLst>
              <a:ext uri="{FF2B5EF4-FFF2-40B4-BE49-F238E27FC236}">
                <a16:creationId xmlns:a16="http://schemas.microsoft.com/office/drawing/2014/main" id="{0886B428-E8F1-4D19-80BA-772AA7970812}"/>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20DA8029-470C-88DA-95D7-C8083FF733DF}"/>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PlaceHolder 1"/>
          <p:cNvSpPr>
            <a:spLocks noGrp="1"/>
          </p:cNvSpPr>
          <p:nvPr>
            <p:ph type="title"/>
          </p:nvPr>
        </p:nvSpPr>
        <p:spPr>
          <a:xfrm>
            <a:off x="1206360" y="174600"/>
            <a:ext cx="9453600" cy="854640"/>
          </a:xfrm>
          <a:prstGeom prst="rect">
            <a:avLst/>
          </a:prstGeom>
          <a:noFill/>
          <a:ln w="0">
            <a:noFill/>
          </a:ln>
        </p:spPr>
        <p:txBody>
          <a:bodyPr lIns="180000" tIns="0" rIns="72000" bIns="46800" anchor="t">
            <a:normAutofit/>
          </a:bodyPr>
          <a:lstStyle/>
          <a:p>
            <a:pPr>
              <a:lnSpc>
                <a:spcPct val="90000"/>
              </a:lnSpc>
              <a:tabLst>
                <a:tab pos="0" algn="l"/>
              </a:tabLst>
            </a:pPr>
            <a:r>
              <a:rPr lang="en-US" sz="4000" b="1" strike="noStrike" spc="-94">
                <a:solidFill>
                  <a:srgbClr val="413C3A"/>
                </a:solidFill>
                <a:latin typeface="Franklin Gothic Demi Cond"/>
                <a:ea typeface="Roboto Black"/>
              </a:rPr>
              <a:t>Metadata</a:t>
            </a:r>
            <a:endParaRPr lang="fr-CH" sz="4000" b="0" strike="noStrike" spc="-1">
              <a:latin typeface="Arial"/>
            </a:endParaRPr>
          </a:p>
        </p:txBody>
      </p:sp>
      <p:pic>
        <p:nvPicPr>
          <p:cNvPr id="499" name="Google Shape;1113;g10490818648_0_812"/>
          <p:cNvPicPr/>
          <p:nvPr/>
        </p:nvPicPr>
        <p:blipFill>
          <a:blip r:embed="rId3"/>
          <a:stretch/>
        </p:blipFill>
        <p:spPr>
          <a:xfrm>
            <a:off x="10860480" y="6545880"/>
            <a:ext cx="1196280" cy="253800"/>
          </a:xfrm>
          <a:prstGeom prst="rect">
            <a:avLst/>
          </a:prstGeom>
          <a:ln w="0">
            <a:noFill/>
          </a:ln>
        </p:spPr>
      </p:pic>
      <p:sp>
        <p:nvSpPr>
          <p:cNvPr id="500" name="Google Shape;1114;g10490818648_0_812"/>
          <p:cNvSpPr/>
          <p:nvPr/>
        </p:nvSpPr>
        <p:spPr>
          <a:xfrm>
            <a:off x="1208160" y="5778360"/>
            <a:ext cx="3523680" cy="94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800" b="0" strike="noStrike" spc="-1">
                <a:solidFill>
                  <a:srgbClr val="413C3A"/>
                </a:solidFill>
                <a:latin typeface="Arial"/>
                <a:ea typeface="Arial"/>
              </a:rPr>
              <a:t>(*) Taken from Taylor, C. F., Paton, N. W., Lilley, K. S., Binz, P.-A., Julian, R. K., Jones, A. R., Zhu, W., Apweiler, R., Aebersold, R., Deutsch, E. W., Dunn, M. J., Heck, A. J. R., Leitner, A., Macht, M., Mann, M., Martens, L., Neubert, T. A., Patterson, S. D., Ping, P., … Hermjakob, H. (2007). The minimum information about a proteomics experiment (MIAPE). Nature Biotechnology, 25(8), 887‑893. </a:t>
            </a:r>
            <a:r>
              <a:rPr lang="en-US" sz="800" b="0" u="sng" strike="noStrike" spc="-1">
                <a:solidFill>
                  <a:srgbClr val="413C3A"/>
                </a:solidFill>
                <a:uFillTx/>
                <a:latin typeface="Arial"/>
                <a:ea typeface="Arial"/>
                <a:hlinkClick r:id="rId4"/>
              </a:rPr>
              <a:t>https://doi.org/10.1038/nbt1329</a:t>
            </a:r>
            <a:endParaRPr lang="fr-CH" sz="800" b="0" strike="noStrike" spc="-1">
              <a:latin typeface="Arial"/>
            </a:endParaRPr>
          </a:p>
          <a:p>
            <a:pPr>
              <a:lnSpc>
                <a:spcPct val="100000"/>
              </a:lnSpc>
              <a:tabLst>
                <a:tab pos="0" algn="l"/>
              </a:tabLst>
            </a:pPr>
            <a:endParaRPr lang="fr-CH" sz="800" b="0" strike="noStrike" spc="-1">
              <a:latin typeface="Arial"/>
            </a:endParaRPr>
          </a:p>
        </p:txBody>
      </p:sp>
      <p:sp>
        <p:nvSpPr>
          <p:cNvPr id="501" name="Google Shape;1115;g10490818648_0_812"/>
          <p:cNvSpPr/>
          <p:nvPr/>
        </p:nvSpPr>
        <p:spPr>
          <a:xfrm>
            <a:off x="1358640" y="4536000"/>
            <a:ext cx="3372480" cy="124128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normAutofit/>
          </a:bodyPr>
          <a:lstStyle/>
          <a:p>
            <a:pPr marL="228600" indent="-228600">
              <a:lnSpc>
                <a:spcPct val="90000"/>
              </a:lnSpc>
              <a:buClr>
                <a:srgbClr val="E30613"/>
              </a:buClr>
              <a:buFont typeface="Noto Sans Symbols"/>
              <a:buChar char="▪"/>
            </a:pPr>
            <a:r>
              <a:rPr lang="en-US" sz="2000" b="0" strike="noStrike" spc="-1">
                <a:solidFill>
                  <a:srgbClr val="201E1C"/>
                </a:solidFill>
                <a:latin typeface="Arial"/>
                <a:ea typeface="DejaVu Sans"/>
              </a:rPr>
              <a:t>Ex. associated to </a:t>
            </a:r>
            <a:r>
              <a:rPr lang="en-US" sz="2000" b="0" strike="noStrike" spc="-1">
                <a:solidFill>
                  <a:srgbClr val="201E1C"/>
                </a:solidFill>
                <a:latin typeface="Arial"/>
                <a:ea typeface="Arial"/>
              </a:rPr>
              <a:t>research data and code</a:t>
            </a:r>
            <a:endParaRPr lang="fr-CH" sz="2000" b="0" strike="noStrike" spc="-1">
              <a:latin typeface="Arial"/>
            </a:endParaRPr>
          </a:p>
        </p:txBody>
      </p:sp>
      <p:sp>
        <p:nvSpPr>
          <p:cNvPr id="502" name="Google Shape;1116;g10490818648_0_812"/>
          <p:cNvSpPr/>
          <p:nvPr/>
        </p:nvSpPr>
        <p:spPr>
          <a:xfrm>
            <a:off x="4432680" y="1988280"/>
            <a:ext cx="1368720" cy="630720"/>
          </a:xfrm>
          <a:custGeom>
            <a:avLst/>
            <a:gdLst/>
            <a:ahLst/>
            <a:cxnLst/>
            <a:rect l="l" t="t" r="r" b="b"/>
            <a:pathLst>
              <a:path w="21600" h="21600">
                <a:moveTo>
                  <a:pt x="0" y="0"/>
                </a:moveTo>
                <a:lnTo>
                  <a:pt x="21600" y="21600"/>
                </a:lnTo>
              </a:path>
            </a:pathLst>
          </a:custGeom>
          <a:noFill/>
          <a:ln w="9525">
            <a:solidFill>
              <a:srgbClr val="E30613"/>
            </a:solidFill>
            <a:prstDash val="dash"/>
            <a:round/>
          </a:ln>
        </p:spPr>
        <p:style>
          <a:lnRef idx="0">
            <a:scrgbClr r="0" g="0" b="0"/>
          </a:lnRef>
          <a:fillRef idx="0">
            <a:scrgbClr r="0" g="0" b="0"/>
          </a:fillRef>
          <a:effectRef idx="0">
            <a:scrgbClr r="0" g="0" b="0"/>
          </a:effectRef>
          <a:fontRef idx="minor"/>
        </p:style>
        <p:txBody>
          <a:bodyPr/>
          <a:lstStyle/>
          <a:p>
            <a:endParaRPr lang="en-CH"/>
          </a:p>
        </p:txBody>
      </p:sp>
      <p:sp>
        <p:nvSpPr>
          <p:cNvPr id="503" name="Google Shape;1117;g10490818648_0_812"/>
          <p:cNvSpPr/>
          <p:nvPr/>
        </p:nvSpPr>
        <p:spPr>
          <a:xfrm>
            <a:off x="676800" y="1591920"/>
            <a:ext cx="3755160" cy="79200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normAutofit/>
          </a:bodyPr>
          <a:lstStyle/>
          <a:p>
            <a:pPr marL="228600" indent="-228600">
              <a:lnSpc>
                <a:spcPct val="90000"/>
              </a:lnSpc>
              <a:buClr>
                <a:srgbClr val="E30613"/>
              </a:buClr>
              <a:buFont typeface="Noto Sans Symbols"/>
              <a:buChar char="▪"/>
            </a:pPr>
            <a:r>
              <a:rPr lang="en-US" sz="2000" b="1" strike="noStrike" spc="-1" dirty="0">
                <a:solidFill>
                  <a:srgbClr val="E30613"/>
                </a:solidFill>
                <a:latin typeface="Arial"/>
                <a:ea typeface="Arial"/>
              </a:rPr>
              <a:t>Is not</a:t>
            </a:r>
            <a:r>
              <a:rPr lang="en-US" sz="2000" b="0" strike="noStrike" spc="-1" dirty="0">
                <a:solidFill>
                  <a:srgbClr val="E30613"/>
                </a:solidFill>
                <a:latin typeface="Arial"/>
                <a:ea typeface="Arial"/>
              </a:rPr>
              <a:t> </a:t>
            </a:r>
            <a:r>
              <a:rPr lang="en-US" sz="2000" b="0" strike="noStrike" spc="-1" dirty="0">
                <a:solidFill>
                  <a:srgbClr val="000000"/>
                </a:solidFill>
                <a:latin typeface="Arial"/>
                <a:ea typeface="Arial"/>
              </a:rPr>
              <a:t>free text/char strings,  </a:t>
            </a:r>
            <a:r>
              <a:rPr lang="en-US" sz="2000" b="1" strike="noStrike" spc="-1" dirty="0">
                <a:solidFill>
                  <a:srgbClr val="FF0000"/>
                </a:solidFill>
                <a:latin typeface="Arial"/>
                <a:ea typeface="Arial"/>
              </a:rPr>
              <a:t>is</a:t>
            </a:r>
            <a:r>
              <a:rPr lang="en-US" sz="2000" b="0" strike="noStrike" spc="-1" dirty="0">
                <a:solidFill>
                  <a:srgbClr val="000000"/>
                </a:solidFill>
                <a:latin typeface="Arial"/>
                <a:ea typeface="Arial"/>
              </a:rPr>
              <a:t> typed and formatted</a:t>
            </a:r>
            <a:endParaRPr lang="fr-CH" sz="2000" b="0" strike="noStrike" spc="-1" dirty="0">
              <a:latin typeface="Arial"/>
            </a:endParaRPr>
          </a:p>
        </p:txBody>
      </p:sp>
      <p:pic>
        <p:nvPicPr>
          <p:cNvPr id="504" name="Google Shape;1118;g10490818648_0_812"/>
          <p:cNvPicPr/>
          <p:nvPr/>
        </p:nvPicPr>
        <p:blipFill>
          <a:blip r:embed="rId5"/>
          <a:stretch/>
        </p:blipFill>
        <p:spPr>
          <a:xfrm>
            <a:off x="238680" y="231120"/>
            <a:ext cx="743760" cy="258120"/>
          </a:xfrm>
          <a:prstGeom prst="rect">
            <a:avLst/>
          </a:prstGeom>
          <a:ln w="0">
            <a:noFill/>
          </a:ln>
        </p:spPr>
      </p:pic>
      <p:sp>
        <p:nvSpPr>
          <p:cNvPr id="505" name="Google Shape;1120;g10490818648_0_812"/>
          <p:cNvSpPr/>
          <p:nvPr/>
        </p:nvSpPr>
        <p:spPr>
          <a:xfrm>
            <a:off x="7682040" y="1197360"/>
            <a:ext cx="3755160" cy="73224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normAutofit/>
          </a:bodyPr>
          <a:lstStyle/>
          <a:p>
            <a:pPr marL="228600" indent="-228600">
              <a:lnSpc>
                <a:spcPct val="90000"/>
              </a:lnSpc>
              <a:spcBef>
                <a:spcPts val="907"/>
              </a:spcBef>
              <a:buClr>
                <a:srgbClr val="E30613"/>
              </a:buClr>
              <a:buFont typeface="Noto Sans Symbols"/>
              <a:buChar char="▪"/>
            </a:pPr>
            <a:r>
              <a:rPr lang="en-US" sz="2000" b="1" strike="noStrike" spc="-1">
                <a:solidFill>
                  <a:srgbClr val="E30613"/>
                </a:solidFill>
                <a:latin typeface="Arial"/>
                <a:ea typeface="Arial"/>
              </a:rPr>
              <a:t>Is </a:t>
            </a:r>
            <a:r>
              <a:rPr lang="en-US" sz="2000" b="0" strike="noStrike" spc="-1">
                <a:solidFill>
                  <a:srgbClr val="000000"/>
                </a:solidFill>
                <a:latin typeface="Arial"/>
                <a:ea typeface="Arial"/>
              </a:rPr>
              <a:t>both machine-readable  AND human-readable</a:t>
            </a:r>
            <a:endParaRPr lang="fr-CH" sz="2000" b="0" strike="noStrike" spc="-1">
              <a:latin typeface="Arial"/>
            </a:endParaRPr>
          </a:p>
        </p:txBody>
      </p:sp>
      <p:sp>
        <p:nvSpPr>
          <p:cNvPr id="506" name="Google Shape;1121;g10490818648_0_812"/>
          <p:cNvSpPr/>
          <p:nvPr/>
        </p:nvSpPr>
        <p:spPr>
          <a:xfrm rot="10800000" flipH="1">
            <a:off x="7032960" y="1635480"/>
            <a:ext cx="648360" cy="1148760"/>
          </a:xfrm>
          <a:custGeom>
            <a:avLst/>
            <a:gdLst/>
            <a:ahLst/>
            <a:cxnLst/>
            <a:rect l="l" t="t" r="r" b="b"/>
            <a:pathLst>
              <a:path w="21600" h="21600">
                <a:moveTo>
                  <a:pt x="0" y="0"/>
                </a:moveTo>
                <a:lnTo>
                  <a:pt x="21600" y="21600"/>
                </a:lnTo>
              </a:path>
            </a:pathLst>
          </a:custGeom>
          <a:noFill/>
          <a:ln w="9525">
            <a:solidFill>
              <a:srgbClr val="E30613"/>
            </a:solidFill>
            <a:prstDash val="dash"/>
            <a:round/>
          </a:ln>
        </p:spPr>
        <p:style>
          <a:lnRef idx="0">
            <a:scrgbClr r="0" g="0" b="0"/>
          </a:lnRef>
          <a:fillRef idx="0">
            <a:scrgbClr r="0" g="0" b="0"/>
          </a:fillRef>
          <a:effectRef idx="0">
            <a:scrgbClr r="0" g="0" b="0"/>
          </a:effectRef>
          <a:fontRef idx="minor"/>
        </p:style>
        <p:txBody>
          <a:bodyPr/>
          <a:lstStyle/>
          <a:p>
            <a:endParaRPr lang="en-CH"/>
          </a:p>
        </p:txBody>
      </p:sp>
      <p:sp>
        <p:nvSpPr>
          <p:cNvPr id="507" name="Google Shape;1122;g10490818648_0_812"/>
          <p:cNvSpPr/>
          <p:nvPr/>
        </p:nvSpPr>
        <p:spPr>
          <a:xfrm>
            <a:off x="6575040" y="4948200"/>
            <a:ext cx="4718160" cy="63072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noAutofit/>
          </a:bodyPr>
          <a:lstStyle/>
          <a:p>
            <a:pPr marL="457200">
              <a:lnSpc>
                <a:spcPct val="70000"/>
              </a:lnSpc>
              <a:tabLst>
                <a:tab pos="0" algn="l"/>
              </a:tabLst>
            </a:pPr>
            <a:endParaRPr lang="fr-CH" sz="1800" b="0" strike="noStrike" spc="-1">
              <a:latin typeface="Arial"/>
            </a:endParaRPr>
          </a:p>
          <a:p>
            <a:pPr marL="228600" indent="-225360">
              <a:lnSpc>
                <a:spcPct val="70000"/>
              </a:lnSpc>
              <a:spcBef>
                <a:spcPts val="907"/>
              </a:spcBef>
              <a:buClr>
                <a:srgbClr val="E30613"/>
              </a:buClr>
              <a:buFont typeface="Noto Sans Symbols"/>
              <a:buChar char="▪"/>
              <a:tabLst>
                <a:tab pos="0" algn="l"/>
              </a:tabLst>
            </a:pPr>
            <a:r>
              <a:rPr lang="en-US" sz="1950" b="0" strike="noStrike" spc="-1">
                <a:solidFill>
                  <a:srgbClr val="201E1C"/>
                </a:solidFill>
                <a:latin typeface="Arial"/>
                <a:ea typeface="DejaVu Sans"/>
              </a:rPr>
              <a:t>Supporting the research data </a:t>
            </a:r>
            <a:r>
              <a:rPr lang="en-US" sz="1950" b="1" strike="noStrike" spc="-1">
                <a:solidFill>
                  <a:srgbClr val="E30613"/>
                </a:solidFill>
                <a:latin typeface="Arial"/>
                <a:ea typeface="DejaVu Sans"/>
              </a:rPr>
              <a:t>lifecycle</a:t>
            </a:r>
            <a:endParaRPr lang="fr-CH" sz="1950" b="0" strike="noStrike" spc="-1">
              <a:latin typeface="Arial"/>
            </a:endParaRPr>
          </a:p>
        </p:txBody>
      </p:sp>
      <p:sp>
        <p:nvSpPr>
          <p:cNvPr id="508" name="Google Shape;1123;g10490818648_0_812"/>
          <p:cNvSpPr/>
          <p:nvPr/>
        </p:nvSpPr>
        <p:spPr>
          <a:xfrm>
            <a:off x="3783960" y="2582280"/>
            <a:ext cx="6001560" cy="1888560"/>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lIns="82800" tIns="41400" rIns="82800" bIns="41400" anchor="t">
            <a:normAutofit/>
          </a:bodyPr>
          <a:lstStyle/>
          <a:p>
            <a:pPr>
              <a:lnSpc>
                <a:spcPct val="90000"/>
              </a:lnSpc>
              <a:tabLst>
                <a:tab pos="0" algn="l"/>
              </a:tabLst>
            </a:pPr>
            <a:r>
              <a:rPr lang="en-US" sz="2760" b="0" strike="noStrike" spc="-1" dirty="0">
                <a:solidFill>
                  <a:srgbClr val="E30613"/>
                </a:solidFill>
                <a:latin typeface="Arial"/>
                <a:ea typeface="Arial"/>
              </a:rPr>
              <a:t>Metadata is </a:t>
            </a:r>
            <a:r>
              <a:rPr lang="en-US" sz="2760" b="1" strike="noStrike" spc="-1" dirty="0">
                <a:solidFill>
                  <a:srgbClr val="E30613"/>
                </a:solidFill>
                <a:latin typeface="Arial"/>
                <a:ea typeface="Arial"/>
              </a:rPr>
              <a:t>structured </a:t>
            </a:r>
            <a:r>
              <a:rPr lang="en-US" sz="2760" b="0" strike="noStrike" spc="-1" dirty="0">
                <a:solidFill>
                  <a:srgbClr val="E30613"/>
                </a:solidFill>
                <a:latin typeface="Arial"/>
                <a:ea typeface="Arial"/>
              </a:rPr>
              <a:t>information </a:t>
            </a:r>
            <a:r>
              <a:rPr lang="en-US" sz="2760" b="1" strike="noStrike" spc="-1" dirty="0">
                <a:solidFill>
                  <a:srgbClr val="E30613"/>
                </a:solidFill>
                <a:latin typeface="Arial"/>
                <a:ea typeface="Arial"/>
              </a:rPr>
              <a:t>associated </a:t>
            </a:r>
            <a:r>
              <a:rPr lang="en-US" sz="2760" b="0" strike="noStrike" spc="-1" dirty="0">
                <a:solidFill>
                  <a:srgbClr val="E30613"/>
                </a:solidFill>
                <a:latin typeface="Arial"/>
                <a:ea typeface="Arial"/>
              </a:rPr>
              <a:t>with an object for </a:t>
            </a:r>
            <a:r>
              <a:rPr lang="en-US" sz="2760" b="1" strike="noStrike" spc="-1" dirty="0">
                <a:solidFill>
                  <a:srgbClr val="E30613"/>
                </a:solidFill>
                <a:latin typeface="Arial"/>
                <a:ea typeface="Arial"/>
              </a:rPr>
              <a:t>purposes </a:t>
            </a:r>
            <a:r>
              <a:rPr lang="en-US" sz="2760" b="0" strike="noStrike" spc="-1" dirty="0">
                <a:solidFill>
                  <a:srgbClr val="E30613"/>
                </a:solidFill>
                <a:latin typeface="Arial"/>
                <a:ea typeface="Arial"/>
              </a:rPr>
              <a:t>of discovery, description, use, management, and preservation.</a:t>
            </a:r>
            <a:endParaRPr lang="fr-CH" sz="2760" b="0" strike="noStrike" spc="-1" dirty="0">
              <a:latin typeface="Arial"/>
            </a:endParaRPr>
          </a:p>
          <a:p>
            <a:pPr>
              <a:lnSpc>
                <a:spcPct val="90000"/>
              </a:lnSpc>
              <a:spcBef>
                <a:spcPts val="907"/>
              </a:spcBef>
              <a:tabLst>
                <a:tab pos="0" algn="l"/>
              </a:tabLst>
            </a:pPr>
            <a:r>
              <a:rPr lang="en-US" sz="1200" b="0" strike="noStrike" spc="-1" dirty="0">
                <a:solidFill>
                  <a:srgbClr val="000000"/>
                </a:solidFill>
                <a:latin typeface="Arial"/>
                <a:ea typeface="Arial"/>
              </a:rPr>
              <a:t>NISO (2008) </a:t>
            </a:r>
            <a:r>
              <a:rPr lang="en-US" sz="1200" b="0" u="sng" strike="noStrike" spc="-1" dirty="0">
                <a:solidFill>
                  <a:srgbClr val="413C3A"/>
                </a:solidFill>
                <a:uFillTx/>
                <a:latin typeface="Arial"/>
                <a:ea typeface="Arial"/>
                <a:hlinkClick r:id="rId6"/>
              </a:rPr>
              <a:t>framework.niso.org/24.html</a:t>
            </a:r>
            <a:endParaRPr lang="fr-CH" sz="1200" b="0" strike="noStrike" spc="-1" dirty="0">
              <a:latin typeface="Arial"/>
            </a:endParaRPr>
          </a:p>
        </p:txBody>
      </p:sp>
      <p:sp>
        <p:nvSpPr>
          <p:cNvPr id="509" name="Google Shape;1124;g10490818648_0_812"/>
          <p:cNvSpPr/>
          <p:nvPr/>
        </p:nvSpPr>
        <p:spPr>
          <a:xfrm rot="10800000">
            <a:off x="7463520" y="4147560"/>
            <a:ext cx="1470960" cy="799920"/>
          </a:xfrm>
          <a:custGeom>
            <a:avLst/>
            <a:gdLst/>
            <a:ahLst/>
            <a:cxnLst/>
            <a:rect l="l" t="t" r="r" b="b"/>
            <a:pathLst>
              <a:path w="21600" h="21600">
                <a:moveTo>
                  <a:pt x="0" y="0"/>
                </a:moveTo>
                <a:lnTo>
                  <a:pt x="21600" y="21600"/>
                </a:lnTo>
              </a:path>
            </a:pathLst>
          </a:custGeom>
          <a:noFill/>
          <a:ln w="9525">
            <a:solidFill>
              <a:srgbClr val="E30613"/>
            </a:solidFill>
            <a:prstDash val="dash"/>
            <a:round/>
          </a:ln>
        </p:spPr>
        <p:style>
          <a:lnRef idx="0">
            <a:scrgbClr r="0" g="0" b="0"/>
          </a:lnRef>
          <a:fillRef idx="0">
            <a:scrgbClr r="0" g="0" b="0"/>
          </a:fillRef>
          <a:effectRef idx="0">
            <a:scrgbClr r="0" g="0" b="0"/>
          </a:effectRef>
          <a:fontRef idx="minor"/>
        </p:style>
        <p:txBody>
          <a:bodyPr/>
          <a:lstStyle/>
          <a:p>
            <a:endParaRPr lang="en-CH"/>
          </a:p>
        </p:txBody>
      </p:sp>
      <p:sp>
        <p:nvSpPr>
          <p:cNvPr id="510" name="Google Shape;1125;g10490818648_0_812"/>
          <p:cNvSpPr/>
          <p:nvPr/>
        </p:nvSpPr>
        <p:spPr>
          <a:xfrm rot="10800000" flipH="1">
            <a:off x="3045240" y="3291840"/>
            <a:ext cx="768600" cy="1244160"/>
          </a:xfrm>
          <a:custGeom>
            <a:avLst/>
            <a:gdLst/>
            <a:ahLst/>
            <a:cxnLst/>
            <a:rect l="l" t="t" r="r" b="b"/>
            <a:pathLst>
              <a:path w="21600" h="21600">
                <a:moveTo>
                  <a:pt x="0" y="0"/>
                </a:moveTo>
                <a:lnTo>
                  <a:pt x="21600" y="21600"/>
                </a:lnTo>
              </a:path>
            </a:pathLst>
          </a:custGeom>
          <a:noFill/>
          <a:ln w="9525">
            <a:solidFill>
              <a:srgbClr val="E30613"/>
            </a:solidFill>
            <a:prstDash val="dash"/>
            <a:round/>
          </a:ln>
        </p:spPr>
        <p:style>
          <a:lnRef idx="0">
            <a:scrgbClr r="0" g="0" b="0"/>
          </a:lnRef>
          <a:fillRef idx="0">
            <a:scrgbClr r="0" g="0" b="0"/>
          </a:fillRef>
          <a:effectRef idx="0">
            <a:scrgbClr r="0" g="0" b="0"/>
          </a:effectRef>
          <a:fontRef idx="minor"/>
        </p:style>
        <p:txBody>
          <a:bodyPr/>
          <a:lstStyle/>
          <a:p>
            <a:endParaRPr lang="en-CH"/>
          </a:p>
        </p:txBody>
      </p:sp>
      <p:sp>
        <p:nvSpPr>
          <p:cNvPr id="511"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7387270E-AE6B-44BB-8465-B3AA4A1DDAA7}" type="slidenum">
              <a:rPr lang="en-US" sz="950" b="1" strike="noStrike" spc="-1">
                <a:solidFill>
                  <a:srgbClr val="413C3A"/>
                </a:solidFill>
                <a:latin typeface="Franklin Gothic Demi Cond"/>
                <a:ea typeface="Arial"/>
              </a:rPr>
              <a:t>32</a:t>
            </a:fld>
            <a:endParaRPr lang="fr-CH" sz="950" b="0" strike="noStrike" spc="-1">
              <a:latin typeface="Arial"/>
            </a:endParaRPr>
          </a:p>
        </p:txBody>
      </p:sp>
      <p:sp>
        <p:nvSpPr>
          <p:cNvPr id="18" name="CustomShape 4">
            <a:extLst>
              <a:ext uri="{FF2B5EF4-FFF2-40B4-BE49-F238E27FC236}">
                <a16:creationId xmlns:a16="http://schemas.microsoft.com/office/drawing/2014/main" id="{FBDB9310-4BC4-4CA0-8D85-E191C46AF149}"/>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C9157800-2791-0D41-B9A2-14E9D182610F}"/>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animEffect transition="in" filter="fade">
                                      <p:cBhvr additive="repl">
                                        <p:cTn id="7" dur="1000"/>
                                        <p:tgtEl>
                                          <p:spTgt spid="506"/>
                                        </p:tgtEl>
                                      </p:cBhvr>
                                    </p:animEffect>
                                  </p:childTnLst>
                                </p:cTn>
                              </p:par>
                              <p:par>
                                <p:cTn id="8" presetID="10" presetClass="entr" fill="hold" nodeType="withEffect">
                                  <p:stCondLst>
                                    <p:cond delay="0"/>
                                  </p:stCondLst>
                                  <p:childTnLst>
                                    <p:set>
                                      <p:cBhvr>
                                        <p:cTn id="9" dur="1" fill="hold">
                                          <p:stCondLst>
                                            <p:cond delay="0"/>
                                          </p:stCondLst>
                                        </p:cTn>
                                        <p:tgtEl>
                                          <p:spTgt spid="505"/>
                                        </p:tgtEl>
                                        <p:attrNameLst>
                                          <p:attrName>style.visibility</p:attrName>
                                        </p:attrNameLst>
                                      </p:cBhvr>
                                      <p:to>
                                        <p:strVal val="visible"/>
                                      </p:to>
                                    </p:set>
                                    <p:animEffect transition="in" filter="fade">
                                      <p:cBhvr additive="repl">
                                        <p:cTn id="10" dur="1000"/>
                                        <p:tgtEl>
                                          <p:spTgt spid="50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503"/>
                                        </p:tgtEl>
                                        <p:attrNameLst>
                                          <p:attrName>style.visibility</p:attrName>
                                        </p:attrNameLst>
                                      </p:cBhvr>
                                      <p:to>
                                        <p:strVal val="visible"/>
                                      </p:to>
                                    </p:set>
                                    <p:animEffect transition="in" filter="fade">
                                      <p:cBhvr additive="repl">
                                        <p:cTn id="15" dur="1000"/>
                                        <p:tgtEl>
                                          <p:spTgt spid="503"/>
                                        </p:tgtEl>
                                      </p:cBhvr>
                                    </p:animEffect>
                                  </p:childTnLst>
                                </p:cTn>
                              </p:par>
                              <p:par>
                                <p:cTn id="16" presetID="10" presetClass="entr" fill="hold" nodeType="withEffect">
                                  <p:stCondLst>
                                    <p:cond delay="0"/>
                                  </p:stCondLst>
                                  <p:childTnLst>
                                    <p:set>
                                      <p:cBhvr>
                                        <p:cTn id="17" dur="1" fill="hold">
                                          <p:stCondLst>
                                            <p:cond delay="0"/>
                                          </p:stCondLst>
                                        </p:cTn>
                                        <p:tgtEl>
                                          <p:spTgt spid="502"/>
                                        </p:tgtEl>
                                        <p:attrNameLst>
                                          <p:attrName>style.visibility</p:attrName>
                                        </p:attrNameLst>
                                      </p:cBhvr>
                                      <p:to>
                                        <p:strVal val="visible"/>
                                      </p:to>
                                    </p:set>
                                    <p:animEffect transition="in" filter="fade">
                                      <p:cBhvr additive="repl">
                                        <p:cTn id="18" dur="1000"/>
                                        <p:tgtEl>
                                          <p:spTgt spid="50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p:cTn id="22" dur="1" fill="hold">
                                          <p:stCondLst>
                                            <p:cond delay="0"/>
                                          </p:stCondLst>
                                        </p:cTn>
                                        <p:tgtEl>
                                          <p:spTgt spid="501"/>
                                        </p:tgtEl>
                                        <p:attrNameLst>
                                          <p:attrName>style.visibility</p:attrName>
                                        </p:attrNameLst>
                                      </p:cBhvr>
                                      <p:to>
                                        <p:strVal val="visible"/>
                                      </p:to>
                                    </p:set>
                                    <p:animEffect transition="in" filter="fade">
                                      <p:cBhvr additive="repl">
                                        <p:cTn id="23" dur="1000"/>
                                        <p:tgtEl>
                                          <p:spTgt spid="501"/>
                                        </p:tgtEl>
                                      </p:cBhvr>
                                    </p:animEffect>
                                  </p:childTnLst>
                                </p:cTn>
                              </p:par>
                              <p:par>
                                <p:cTn id="24" presetID="10" presetClass="entr" fill="hold" nodeType="withEffect">
                                  <p:stCondLst>
                                    <p:cond delay="0"/>
                                  </p:stCondLst>
                                  <p:childTnLst>
                                    <p:set>
                                      <p:cBhvr>
                                        <p:cTn id="25" dur="1" fill="hold">
                                          <p:stCondLst>
                                            <p:cond delay="0"/>
                                          </p:stCondLst>
                                        </p:cTn>
                                        <p:tgtEl>
                                          <p:spTgt spid="510"/>
                                        </p:tgtEl>
                                        <p:attrNameLst>
                                          <p:attrName>style.visibility</p:attrName>
                                        </p:attrNameLst>
                                      </p:cBhvr>
                                      <p:to>
                                        <p:strVal val="visible"/>
                                      </p:to>
                                    </p:set>
                                    <p:animEffect transition="in" filter="fade">
                                      <p:cBhvr additive="repl">
                                        <p:cTn id="26" dur="1000"/>
                                        <p:tgtEl>
                                          <p:spTgt spid="5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nodeType="clickEffect">
                                  <p:stCondLst>
                                    <p:cond delay="0"/>
                                  </p:stCondLst>
                                  <p:childTnLst>
                                    <p:set>
                                      <p:cBhvr>
                                        <p:cTn id="30" dur="1" fill="hold">
                                          <p:stCondLst>
                                            <p:cond delay="0"/>
                                          </p:stCondLst>
                                        </p:cTn>
                                        <p:tgtEl>
                                          <p:spTgt spid="509"/>
                                        </p:tgtEl>
                                        <p:attrNameLst>
                                          <p:attrName>style.visibility</p:attrName>
                                        </p:attrNameLst>
                                      </p:cBhvr>
                                      <p:to>
                                        <p:strVal val="visible"/>
                                      </p:to>
                                    </p:set>
                                    <p:animEffect transition="in" filter="fade">
                                      <p:cBhvr additive="repl">
                                        <p:cTn id="31" dur="1000"/>
                                        <p:tgtEl>
                                          <p:spTgt spid="509"/>
                                        </p:tgtEl>
                                      </p:cBhvr>
                                    </p:animEffect>
                                  </p:childTnLst>
                                </p:cTn>
                              </p:par>
                              <p:par>
                                <p:cTn id="32" presetID="10" presetClass="entr" fill="hold" nodeType="withEffect">
                                  <p:stCondLst>
                                    <p:cond delay="0"/>
                                  </p:stCondLst>
                                  <p:childTnLst>
                                    <p:set>
                                      <p:cBhvr>
                                        <p:cTn id="33" dur="1" fill="hold">
                                          <p:stCondLst>
                                            <p:cond delay="0"/>
                                          </p:stCondLst>
                                        </p:cTn>
                                        <p:tgtEl>
                                          <p:spTgt spid="507"/>
                                        </p:tgtEl>
                                        <p:attrNameLst>
                                          <p:attrName>style.visibility</p:attrName>
                                        </p:attrNameLst>
                                      </p:cBhvr>
                                      <p:to>
                                        <p:strVal val="visible"/>
                                      </p:to>
                                    </p:set>
                                    <p:animEffect transition="in" filter="fade">
                                      <p:cBhvr additive="repl">
                                        <p:cTn id="34" dur="10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PlaceHolder 1"/>
          <p:cNvSpPr>
            <a:spLocks noGrp="1"/>
          </p:cNvSpPr>
          <p:nvPr>
            <p:ph type="title"/>
          </p:nvPr>
        </p:nvSpPr>
        <p:spPr>
          <a:xfrm>
            <a:off x="1206360" y="174600"/>
            <a:ext cx="9453600" cy="854640"/>
          </a:xfrm>
          <a:prstGeom prst="rect">
            <a:avLst/>
          </a:prstGeom>
          <a:noFill/>
          <a:ln w="0">
            <a:noFill/>
          </a:ln>
        </p:spPr>
        <p:txBody>
          <a:bodyPr lIns="180000" tIns="0" rIns="72000" bIns="46800" anchor="t">
            <a:normAutofit/>
          </a:bodyPr>
          <a:lstStyle/>
          <a:p>
            <a:pPr>
              <a:lnSpc>
                <a:spcPct val="90000"/>
              </a:lnSpc>
              <a:tabLst>
                <a:tab pos="0" algn="l"/>
              </a:tabLst>
            </a:pPr>
            <a:r>
              <a:rPr lang="en-US" sz="4000" b="1" strike="noStrike" spc="-94">
                <a:solidFill>
                  <a:srgbClr val="413C3A"/>
                </a:solidFill>
                <a:latin typeface="Franklin Gothic Demi Cond"/>
                <a:ea typeface="Roboto Black"/>
              </a:rPr>
              <a:t>Data or Metadata?</a:t>
            </a:r>
            <a:endParaRPr lang="fr-CH" sz="4000" b="0" strike="noStrike" spc="-1">
              <a:latin typeface="Arial"/>
            </a:endParaRPr>
          </a:p>
        </p:txBody>
      </p:sp>
      <p:pic>
        <p:nvPicPr>
          <p:cNvPr id="515" name="Google Shape;980;g10490818648_0_699"/>
          <p:cNvPicPr/>
          <p:nvPr/>
        </p:nvPicPr>
        <p:blipFill>
          <a:blip r:embed="rId3"/>
          <a:stretch/>
        </p:blipFill>
        <p:spPr>
          <a:xfrm>
            <a:off x="10860480" y="6545880"/>
            <a:ext cx="1196280" cy="253800"/>
          </a:xfrm>
          <a:prstGeom prst="rect">
            <a:avLst/>
          </a:prstGeom>
          <a:ln w="0">
            <a:noFill/>
          </a:ln>
        </p:spPr>
      </p:pic>
      <p:pic>
        <p:nvPicPr>
          <p:cNvPr id="516" name="Google Shape;981;g10490818648_0_699"/>
          <p:cNvPicPr/>
          <p:nvPr/>
        </p:nvPicPr>
        <p:blipFill>
          <a:blip r:embed="rId4"/>
          <a:stretch/>
        </p:blipFill>
        <p:spPr>
          <a:xfrm>
            <a:off x="238680" y="231120"/>
            <a:ext cx="743760" cy="258120"/>
          </a:xfrm>
          <a:prstGeom prst="rect">
            <a:avLst/>
          </a:prstGeom>
          <a:ln w="0">
            <a:noFill/>
          </a:ln>
        </p:spPr>
      </p:pic>
      <p:graphicFrame>
        <p:nvGraphicFramePr>
          <p:cNvPr id="517" name="Google Shape;983;g10490818648_0_699"/>
          <p:cNvGraphicFramePr/>
          <p:nvPr/>
        </p:nvGraphicFramePr>
        <p:xfrm>
          <a:off x="1085760" y="4556880"/>
          <a:ext cx="7714800" cy="1146960"/>
        </p:xfrm>
        <a:graphic>
          <a:graphicData uri="http://schemas.openxmlformats.org/drawingml/2006/table">
            <a:tbl>
              <a:tblPr/>
              <a:tblGrid>
                <a:gridCol w="2571480">
                  <a:extLst>
                    <a:ext uri="{9D8B030D-6E8A-4147-A177-3AD203B41FA5}">
                      <a16:colId xmlns:a16="http://schemas.microsoft.com/office/drawing/2014/main" val="20000"/>
                    </a:ext>
                  </a:extLst>
                </a:gridCol>
                <a:gridCol w="2571480">
                  <a:extLst>
                    <a:ext uri="{9D8B030D-6E8A-4147-A177-3AD203B41FA5}">
                      <a16:colId xmlns:a16="http://schemas.microsoft.com/office/drawing/2014/main" val="20001"/>
                    </a:ext>
                  </a:extLst>
                </a:gridCol>
                <a:gridCol w="2571840">
                  <a:extLst>
                    <a:ext uri="{9D8B030D-6E8A-4147-A177-3AD203B41FA5}">
                      <a16:colId xmlns:a16="http://schemas.microsoft.com/office/drawing/2014/main" val="20002"/>
                    </a:ext>
                  </a:extLst>
                </a:gridCol>
              </a:tblGrid>
              <a:tr h="382320">
                <a:tc>
                  <a:txBody>
                    <a:bodyPr/>
                    <a:lstStyle/>
                    <a:p>
                      <a:pPr>
                        <a:lnSpc>
                          <a:spcPct val="100000"/>
                        </a:lnSpc>
                        <a:tabLst>
                          <a:tab pos="0" algn="l"/>
                        </a:tabLst>
                      </a:pPr>
                      <a:r>
                        <a:rPr lang="en-US" sz="1400" b="1" strike="noStrike" spc="-1">
                          <a:solidFill>
                            <a:srgbClr val="000000"/>
                          </a:solidFill>
                          <a:latin typeface="Arial"/>
                          <a:ea typeface="Arial"/>
                        </a:rPr>
                        <a:t>Client</a:t>
                      </a:r>
                      <a:endParaRPr lang="fr-CH" sz="1400" b="0" strike="noStrike" spc="-1">
                        <a:latin typeface="Arial"/>
                      </a:endParaRPr>
                    </a:p>
                  </a:txBody>
                  <a:tcPr marL="91080" marR="91080">
                    <a:noFill/>
                  </a:tcPr>
                </a:tc>
                <a:tc>
                  <a:txBody>
                    <a:bodyPr/>
                    <a:lstStyle/>
                    <a:p>
                      <a:pPr>
                        <a:lnSpc>
                          <a:spcPct val="100000"/>
                        </a:lnSpc>
                        <a:tabLst>
                          <a:tab pos="0" algn="l"/>
                        </a:tabLst>
                      </a:pPr>
                      <a:r>
                        <a:rPr lang="en-US" sz="1400" b="1" strike="noStrike" spc="-1">
                          <a:solidFill>
                            <a:srgbClr val="000000"/>
                          </a:solidFill>
                          <a:latin typeface="Arial"/>
                          <a:ea typeface="Arial"/>
                        </a:rPr>
                        <a:t>Brand</a:t>
                      </a:r>
                      <a:endParaRPr lang="fr-CH" sz="1400" b="0" strike="noStrike" spc="-1">
                        <a:latin typeface="Arial"/>
                      </a:endParaRPr>
                    </a:p>
                  </a:txBody>
                  <a:tcPr marL="91080" marR="91080">
                    <a:noFill/>
                  </a:tcPr>
                </a:tc>
                <a:tc>
                  <a:txBody>
                    <a:bodyPr/>
                    <a:lstStyle/>
                    <a:p>
                      <a:pPr>
                        <a:lnSpc>
                          <a:spcPct val="100000"/>
                        </a:lnSpc>
                        <a:tabLst>
                          <a:tab pos="0" algn="l"/>
                        </a:tabLst>
                      </a:pPr>
                      <a:r>
                        <a:rPr lang="en-US" sz="1400" b="1" strike="noStrike" spc="-1">
                          <a:solidFill>
                            <a:srgbClr val="000000"/>
                          </a:solidFill>
                          <a:latin typeface="Arial"/>
                          <a:ea typeface="Arial"/>
                        </a:rPr>
                        <a:t>Fabrication Country</a:t>
                      </a:r>
                      <a:endParaRPr lang="fr-CH" sz="1400" b="0" strike="noStrike" spc="-1">
                        <a:latin typeface="Arial"/>
                      </a:endParaRPr>
                    </a:p>
                  </a:txBody>
                  <a:tcPr marL="91080" marR="91080">
                    <a:noFill/>
                  </a:tcPr>
                </a:tc>
                <a:extLst>
                  <a:ext uri="{0D108BD9-81ED-4DB2-BD59-A6C34878D82A}">
                    <a16:rowId xmlns:a16="http://schemas.microsoft.com/office/drawing/2014/main" val="10000"/>
                  </a:ext>
                </a:extLst>
              </a:tr>
              <a:tr h="382320">
                <a:tc>
                  <a:txBody>
                    <a:bodyPr/>
                    <a:lstStyle/>
                    <a:p>
                      <a:pPr>
                        <a:lnSpc>
                          <a:spcPct val="100000"/>
                        </a:lnSpc>
                        <a:tabLst>
                          <a:tab pos="0" algn="l"/>
                        </a:tabLst>
                      </a:pPr>
                      <a:r>
                        <a:rPr lang="en-US" sz="1400" b="0" strike="noStrike" spc="-1">
                          <a:solidFill>
                            <a:srgbClr val="000000"/>
                          </a:solidFill>
                          <a:latin typeface="Arial"/>
                          <a:ea typeface="Arial"/>
                        </a:rPr>
                        <a:t>Sainsbury’s</a:t>
                      </a:r>
                      <a:endParaRPr lang="fr-CH" sz="1400" b="0" strike="noStrike" spc="-1">
                        <a:latin typeface="Arial"/>
                      </a:endParaRPr>
                    </a:p>
                  </a:txBody>
                  <a:tcPr marL="91080" marR="91080">
                    <a:noFill/>
                  </a:tcPr>
                </a:tc>
                <a:tc>
                  <a:txBody>
                    <a:bodyPr/>
                    <a:lstStyle/>
                    <a:p>
                      <a:pPr>
                        <a:lnSpc>
                          <a:spcPct val="100000"/>
                        </a:lnSpc>
                        <a:tabLst>
                          <a:tab pos="0" algn="l"/>
                        </a:tabLst>
                      </a:pPr>
                      <a:r>
                        <a:rPr lang="en-US" sz="1400" b="0" strike="noStrike" spc="-1">
                          <a:solidFill>
                            <a:srgbClr val="000000"/>
                          </a:solidFill>
                          <a:latin typeface="Arial"/>
                          <a:ea typeface="Arial"/>
                        </a:rPr>
                        <a:t>Sainsbury’s</a:t>
                      </a:r>
                      <a:endParaRPr lang="fr-CH" sz="1400" b="0" strike="noStrike" spc="-1">
                        <a:latin typeface="Arial"/>
                      </a:endParaRPr>
                    </a:p>
                  </a:txBody>
                  <a:tcPr marL="91080" marR="91080">
                    <a:noFill/>
                  </a:tcPr>
                </a:tc>
                <a:tc>
                  <a:txBody>
                    <a:bodyPr/>
                    <a:lstStyle/>
                    <a:p>
                      <a:pPr>
                        <a:lnSpc>
                          <a:spcPct val="100000"/>
                        </a:lnSpc>
                        <a:tabLst>
                          <a:tab pos="0" algn="l"/>
                        </a:tabLst>
                      </a:pPr>
                      <a:r>
                        <a:rPr lang="en-US" sz="1400" b="0" strike="noStrike" spc="-1">
                          <a:solidFill>
                            <a:srgbClr val="000000"/>
                          </a:solidFill>
                          <a:latin typeface="Arial"/>
                          <a:ea typeface="Arial"/>
                        </a:rPr>
                        <a:t>Italy</a:t>
                      </a:r>
                      <a:endParaRPr lang="fr-CH" sz="1400" b="0" strike="noStrike" spc="-1">
                        <a:latin typeface="Arial"/>
                      </a:endParaRPr>
                    </a:p>
                  </a:txBody>
                  <a:tcPr marL="91080" marR="91080">
                    <a:noFill/>
                  </a:tcPr>
                </a:tc>
                <a:extLst>
                  <a:ext uri="{0D108BD9-81ED-4DB2-BD59-A6C34878D82A}">
                    <a16:rowId xmlns:a16="http://schemas.microsoft.com/office/drawing/2014/main" val="10001"/>
                  </a:ext>
                </a:extLst>
              </a:tr>
              <a:tr h="382320">
                <a:tc>
                  <a:txBody>
                    <a:bodyPr/>
                    <a:lstStyle/>
                    <a:p>
                      <a:pPr>
                        <a:lnSpc>
                          <a:spcPct val="100000"/>
                        </a:lnSpc>
                        <a:tabLst>
                          <a:tab pos="0" algn="l"/>
                        </a:tabLst>
                      </a:pPr>
                      <a:r>
                        <a:rPr lang="en-US" sz="1400" b="0" strike="noStrike" spc="-1">
                          <a:solidFill>
                            <a:srgbClr val="000000"/>
                          </a:solidFill>
                          <a:latin typeface="Arial"/>
                          <a:ea typeface="Arial"/>
                        </a:rPr>
                        <a:t>Coop</a:t>
                      </a:r>
                      <a:endParaRPr lang="fr-CH" sz="1400" b="0" strike="noStrike" spc="-1">
                        <a:latin typeface="Arial"/>
                      </a:endParaRPr>
                    </a:p>
                  </a:txBody>
                  <a:tcPr marL="91080" marR="91080">
                    <a:noFill/>
                  </a:tcPr>
                </a:tc>
                <a:tc>
                  <a:txBody>
                    <a:bodyPr/>
                    <a:lstStyle/>
                    <a:p>
                      <a:pPr>
                        <a:lnSpc>
                          <a:spcPct val="100000"/>
                        </a:lnSpc>
                        <a:tabLst>
                          <a:tab pos="0" algn="l"/>
                        </a:tabLst>
                      </a:pPr>
                      <a:r>
                        <a:rPr lang="en-US" sz="1400" b="0" strike="noStrike" spc="-1">
                          <a:solidFill>
                            <a:srgbClr val="000000"/>
                          </a:solidFill>
                          <a:latin typeface="Arial"/>
                          <a:ea typeface="Arial"/>
                        </a:rPr>
                        <a:t>Barilla</a:t>
                      </a:r>
                      <a:endParaRPr lang="fr-CH" sz="1400" b="0" strike="noStrike" spc="-1">
                        <a:latin typeface="Arial"/>
                      </a:endParaRPr>
                    </a:p>
                  </a:txBody>
                  <a:tcPr marL="91080" marR="91080">
                    <a:noFill/>
                  </a:tcPr>
                </a:tc>
                <a:tc>
                  <a:txBody>
                    <a:bodyPr/>
                    <a:lstStyle/>
                    <a:p>
                      <a:pPr>
                        <a:lnSpc>
                          <a:spcPct val="100000"/>
                        </a:lnSpc>
                        <a:tabLst>
                          <a:tab pos="0" algn="l"/>
                        </a:tabLst>
                      </a:pPr>
                      <a:r>
                        <a:rPr lang="en-US" sz="1400" b="0" strike="noStrike" spc="-1">
                          <a:solidFill>
                            <a:srgbClr val="000000"/>
                          </a:solidFill>
                          <a:latin typeface="Arial"/>
                          <a:ea typeface="Arial"/>
                        </a:rPr>
                        <a:t>Italy</a:t>
                      </a:r>
                      <a:endParaRPr lang="fr-CH" sz="1400" b="0" strike="noStrike" spc="-1">
                        <a:latin typeface="Arial"/>
                      </a:endParaRPr>
                    </a:p>
                  </a:txBody>
                  <a:tcPr marL="91080" marR="91080">
                    <a:noFill/>
                  </a:tcPr>
                </a:tc>
                <a:extLst>
                  <a:ext uri="{0D108BD9-81ED-4DB2-BD59-A6C34878D82A}">
                    <a16:rowId xmlns:a16="http://schemas.microsoft.com/office/drawing/2014/main" val="10002"/>
                  </a:ext>
                </a:extLst>
              </a:tr>
            </a:tbl>
          </a:graphicData>
        </a:graphic>
      </p:graphicFrame>
      <p:sp>
        <p:nvSpPr>
          <p:cNvPr id="518" name="Google Shape;984;g10490818648_0_699"/>
          <p:cNvSpPr/>
          <p:nvPr/>
        </p:nvSpPr>
        <p:spPr>
          <a:xfrm>
            <a:off x="1196280" y="1028520"/>
            <a:ext cx="10613880" cy="350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167040">
              <a:lnSpc>
                <a:spcPct val="100000"/>
              </a:lnSpc>
              <a:tabLst>
                <a:tab pos="0" algn="l"/>
              </a:tabLst>
            </a:pPr>
            <a:r>
              <a:rPr lang="en-US" sz="2000" b="1" strike="noStrike" spc="-1">
                <a:solidFill>
                  <a:srgbClr val="E30613"/>
                </a:solidFill>
                <a:latin typeface="Arial"/>
                <a:ea typeface="DejaVu Sans"/>
              </a:rPr>
              <a:t>Metadata: Data</a:t>
            </a:r>
            <a:endParaRPr lang="fr-CH" sz="2000" b="0" strike="noStrike" spc="-1">
              <a:latin typeface="Arial"/>
            </a:endParaRPr>
          </a:p>
          <a:p>
            <a:pPr marL="476280" indent="-243000">
              <a:lnSpc>
                <a:spcPct val="100000"/>
              </a:lnSpc>
              <a:spcBef>
                <a:spcPts val="1281"/>
              </a:spcBef>
              <a:buClr>
                <a:srgbClr val="FF0000"/>
              </a:buClr>
              <a:buFont typeface="Noto Sans Symbols"/>
              <a:buChar char="▪"/>
              <a:tabLst>
                <a:tab pos="0" algn="l"/>
              </a:tabLst>
            </a:pPr>
            <a:r>
              <a:rPr lang="en-US" sz="1800" b="1" i="1" strike="noStrike" spc="-1">
                <a:solidFill>
                  <a:srgbClr val="000000"/>
                </a:solidFill>
                <a:latin typeface="Arial"/>
                <a:ea typeface="DejaVu Sans"/>
              </a:rPr>
              <a:t>Brand</a:t>
            </a:r>
            <a:r>
              <a:rPr lang="en-US" sz="1800" b="1" strike="noStrike" spc="-1">
                <a:solidFill>
                  <a:srgbClr val="000000"/>
                </a:solidFill>
                <a:latin typeface="Arial"/>
                <a:ea typeface="DejaVu Sans"/>
              </a:rPr>
              <a:t>: Sainsbury’s</a:t>
            </a:r>
            <a:endParaRPr lang="fr-CH" sz="1800" b="0" strike="noStrike" spc="-1">
              <a:latin typeface="Arial"/>
            </a:endParaRPr>
          </a:p>
          <a:p>
            <a:pPr marL="476280" indent="-243000">
              <a:lnSpc>
                <a:spcPct val="100000"/>
              </a:lnSpc>
              <a:spcBef>
                <a:spcPts val="1281"/>
              </a:spcBef>
              <a:buClr>
                <a:srgbClr val="FF0000"/>
              </a:buClr>
              <a:buFont typeface="Arial"/>
              <a:buChar char="▪"/>
              <a:tabLst>
                <a:tab pos="0" algn="l"/>
              </a:tabLst>
            </a:pPr>
            <a:r>
              <a:rPr lang="en-US" sz="1800" b="1" i="1" strike="noStrike" spc="-1">
                <a:solidFill>
                  <a:srgbClr val="000000"/>
                </a:solidFill>
                <a:latin typeface="Arial"/>
                <a:ea typeface="DejaVu Sans"/>
              </a:rPr>
              <a:t>Fabrication Country</a:t>
            </a:r>
            <a:r>
              <a:rPr lang="en-US" sz="1800" b="1" strike="noStrike" spc="-1">
                <a:solidFill>
                  <a:srgbClr val="000000"/>
                </a:solidFill>
                <a:latin typeface="Arial"/>
                <a:ea typeface="DejaVu Sans"/>
              </a:rPr>
              <a:t>: Italy</a:t>
            </a:r>
            <a:endParaRPr lang="fr-CH" sz="1800" b="0" strike="noStrike" spc="-1">
              <a:latin typeface="Arial"/>
            </a:endParaRPr>
          </a:p>
          <a:p>
            <a:pPr marL="476280" indent="-243000">
              <a:lnSpc>
                <a:spcPct val="100000"/>
              </a:lnSpc>
              <a:spcBef>
                <a:spcPts val="1281"/>
              </a:spcBef>
              <a:buClr>
                <a:srgbClr val="FF0000"/>
              </a:buClr>
              <a:buFont typeface="Arial"/>
              <a:buChar char="▪"/>
              <a:tabLst>
                <a:tab pos="0" algn="l"/>
              </a:tabLst>
            </a:pPr>
            <a:r>
              <a:rPr lang="en-US" sz="1800" b="1" i="1" strike="noStrike" spc="-1">
                <a:solidFill>
                  <a:srgbClr val="000000"/>
                </a:solidFill>
                <a:latin typeface="Arial"/>
                <a:ea typeface="DejaVu Sans"/>
              </a:rPr>
              <a:t>Fat in grammes</a:t>
            </a:r>
            <a:r>
              <a:rPr lang="en-US" sz="1800" b="1" strike="noStrike" spc="-1">
                <a:solidFill>
                  <a:srgbClr val="000000"/>
                </a:solidFill>
                <a:latin typeface="Arial"/>
                <a:ea typeface="DejaVu Sans"/>
              </a:rPr>
              <a:t>: 1.1 </a:t>
            </a:r>
            <a:endParaRPr lang="fr-CH" sz="1800" b="0" strike="noStrike" spc="-1">
              <a:latin typeface="Arial"/>
            </a:endParaRPr>
          </a:p>
          <a:p>
            <a:pPr marL="476280" indent="-243000">
              <a:lnSpc>
                <a:spcPct val="100000"/>
              </a:lnSpc>
              <a:spcBef>
                <a:spcPts val="1281"/>
              </a:spcBef>
              <a:buClr>
                <a:srgbClr val="FF0000"/>
              </a:buClr>
              <a:buFont typeface="Arial"/>
              <a:buChar char="▪"/>
              <a:tabLst>
                <a:tab pos="0" algn="l"/>
              </a:tabLst>
            </a:pPr>
            <a:r>
              <a:rPr lang="en-US" sz="1800" b="1" i="1" strike="noStrike" spc="-1">
                <a:solidFill>
                  <a:srgbClr val="000000"/>
                </a:solidFill>
                <a:latin typeface="Arial"/>
                <a:ea typeface="DejaVu Sans"/>
              </a:rPr>
              <a:t>Pasta Type</a:t>
            </a:r>
            <a:r>
              <a:rPr lang="en-US" sz="1800" b="1" strike="noStrike" spc="-1">
                <a:solidFill>
                  <a:srgbClr val="000000"/>
                </a:solidFill>
                <a:latin typeface="Arial"/>
                <a:ea typeface="DejaVu Sans"/>
              </a:rPr>
              <a:t>: Fusilli</a:t>
            </a:r>
            <a:endParaRPr lang="fr-CH" sz="1800" b="0" strike="noStrike" spc="-1">
              <a:latin typeface="Arial"/>
            </a:endParaRPr>
          </a:p>
          <a:p>
            <a:pPr marL="476280" indent="-243000">
              <a:lnSpc>
                <a:spcPct val="100000"/>
              </a:lnSpc>
              <a:spcBef>
                <a:spcPts val="1281"/>
              </a:spcBef>
              <a:buClr>
                <a:srgbClr val="FF0000"/>
              </a:buClr>
              <a:buFont typeface="Arial"/>
              <a:buChar char="▪"/>
              <a:tabLst>
                <a:tab pos="0" algn="l"/>
              </a:tabLst>
            </a:pPr>
            <a:r>
              <a:rPr lang="en-US" sz="1800" b="1" i="1" strike="noStrike" spc="-1">
                <a:solidFill>
                  <a:srgbClr val="000000"/>
                </a:solidFill>
                <a:latin typeface="Arial"/>
                <a:ea typeface="DejaVu Sans"/>
              </a:rPr>
              <a:t>Cooking Time in minutes</a:t>
            </a:r>
            <a:r>
              <a:rPr lang="en-US" sz="1800" b="1" strike="noStrike" spc="-1">
                <a:solidFill>
                  <a:srgbClr val="000000"/>
                </a:solidFill>
                <a:latin typeface="Arial"/>
                <a:ea typeface="DejaVu Sans"/>
              </a:rPr>
              <a:t>: 12</a:t>
            </a:r>
            <a:endParaRPr lang="fr-CH" sz="1800" b="0" strike="noStrike" spc="-1">
              <a:latin typeface="Arial"/>
            </a:endParaRPr>
          </a:p>
          <a:p>
            <a:pPr marL="476640" indent="-195120">
              <a:lnSpc>
                <a:spcPct val="100000"/>
              </a:lnSpc>
              <a:spcBef>
                <a:spcPts val="1281"/>
              </a:spcBef>
              <a:tabLst>
                <a:tab pos="0" algn="l"/>
              </a:tabLst>
            </a:pPr>
            <a:endParaRPr lang="fr-CH" sz="1800" b="0" strike="noStrike" spc="-1">
              <a:latin typeface="Arial"/>
            </a:endParaRPr>
          </a:p>
        </p:txBody>
      </p:sp>
      <p:sp>
        <p:nvSpPr>
          <p:cNvPr id="519" name="Google Shape;985;g10490818648_0_699"/>
          <p:cNvSpPr/>
          <p:nvPr/>
        </p:nvSpPr>
        <p:spPr>
          <a:xfrm>
            <a:off x="6503760" y="1238040"/>
            <a:ext cx="4254480" cy="2824920"/>
          </a:xfrm>
          <a:prstGeom prst="cloudCallout">
            <a:avLst>
              <a:gd name="adj1" fmla="val -20833"/>
              <a:gd name="adj2" fmla="val 62500"/>
            </a:avLst>
          </a:prstGeom>
          <a:solidFill>
            <a:srgbClr val="FFFFFF"/>
          </a:solidFill>
          <a:ln>
            <a:solidFill>
              <a:srgbClr val="F39869"/>
            </a:solidFill>
            <a:round/>
          </a:ln>
        </p:spPr>
        <p:style>
          <a:lnRef idx="2">
            <a:schemeClr val="accent5"/>
          </a:lnRef>
          <a:fillRef idx="1">
            <a:schemeClr val="lt1"/>
          </a:fillRef>
          <a:effectRef idx="0">
            <a:schemeClr val="accent5"/>
          </a:effectRef>
          <a:fontRef idx="minor"/>
        </p:style>
        <p:txBody>
          <a:bodyPr lIns="90000" tIns="91440" rIns="90000" bIns="91440" anchor="ctr">
            <a:noAutofit/>
          </a:bodyPr>
          <a:lstStyle/>
          <a:p>
            <a:pPr>
              <a:lnSpc>
                <a:spcPct val="100000"/>
              </a:lnSpc>
              <a:tabLst>
                <a:tab pos="0" algn="l"/>
              </a:tabLst>
            </a:pPr>
            <a:r>
              <a:rPr lang="en-US" sz="1600" b="0" strike="noStrike" spc="-1">
                <a:solidFill>
                  <a:srgbClr val="000000"/>
                </a:solidFill>
                <a:latin typeface="Arial"/>
                <a:ea typeface="DejaVu Sans"/>
              </a:rPr>
              <a:t>In a client database, </a:t>
            </a:r>
            <a:r>
              <a:rPr lang="en-US" sz="1600" b="1" strike="noStrike" spc="-1">
                <a:solidFill>
                  <a:srgbClr val="000000"/>
                </a:solidFill>
                <a:latin typeface="Arial"/>
                <a:ea typeface="DejaVu Sans"/>
              </a:rPr>
              <a:t>client, brand </a:t>
            </a:r>
            <a:r>
              <a:rPr lang="en-US" sz="1600" b="0" strike="noStrike" spc="-1">
                <a:solidFill>
                  <a:srgbClr val="000000"/>
                </a:solidFill>
                <a:latin typeface="Arial"/>
                <a:ea typeface="DejaVu Sans"/>
              </a:rPr>
              <a:t>and </a:t>
            </a:r>
            <a:r>
              <a:rPr lang="en-US" sz="1600" b="1" strike="noStrike" spc="-1">
                <a:solidFill>
                  <a:srgbClr val="000000"/>
                </a:solidFill>
                <a:latin typeface="Arial"/>
                <a:ea typeface="DejaVu Sans"/>
              </a:rPr>
              <a:t>fabrication country </a:t>
            </a:r>
            <a:r>
              <a:rPr lang="en-US" sz="1600" b="0" strike="noStrike" spc="-1">
                <a:solidFill>
                  <a:srgbClr val="000000"/>
                </a:solidFill>
                <a:latin typeface="Arial"/>
                <a:ea typeface="DejaVu Sans"/>
              </a:rPr>
              <a:t>are your metadata.</a:t>
            </a:r>
            <a:endParaRPr lang="fr-CH" sz="1600" b="0" strike="noStrike" spc="-1">
              <a:latin typeface="Arial"/>
            </a:endParaRPr>
          </a:p>
          <a:p>
            <a:pPr>
              <a:lnSpc>
                <a:spcPct val="100000"/>
              </a:lnSpc>
              <a:tabLst>
                <a:tab pos="0" algn="l"/>
              </a:tabLst>
            </a:pPr>
            <a:endParaRPr lang="fr-CH" sz="1600" b="0" strike="noStrike" spc="-1">
              <a:latin typeface="Arial"/>
            </a:endParaRPr>
          </a:p>
          <a:p>
            <a:pPr>
              <a:lnSpc>
                <a:spcPct val="100000"/>
              </a:lnSpc>
              <a:tabLst>
                <a:tab pos="0" algn="l"/>
              </a:tabLst>
            </a:pPr>
            <a:r>
              <a:rPr lang="en-US" sz="1600" b="0" strike="noStrike" spc="-1">
                <a:solidFill>
                  <a:srgbClr val="000000"/>
                </a:solidFill>
                <a:latin typeface="Arial"/>
                <a:ea typeface="DejaVu Sans"/>
              </a:rPr>
              <a:t>The data is not in bold</a:t>
            </a:r>
            <a:endParaRPr lang="fr-CH" sz="1600" b="0" strike="noStrike" spc="-1">
              <a:latin typeface="Arial"/>
            </a:endParaRPr>
          </a:p>
          <a:p>
            <a:pPr>
              <a:lnSpc>
                <a:spcPct val="100000"/>
              </a:lnSpc>
              <a:tabLst>
                <a:tab pos="0" algn="l"/>
              </a:tabLst>
            </a:pPr>
            <a:endParaRPr lang="fr-CH" sz="1600" b="0" strike="noStrike" spc="-1">
              <a:latin typeface="Arial"/>
            </a:endParaRPr>
          </a:p>
        </p:txBody>
      </p:sp>
      <p:sp>
        <p:nvSpPr>
          <p:cNvPr id="520"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58017F3B-FA47-43FD-8A7E-3F7153340A5E}" type="slidenum">
              <a:rPr lang="en-US" sz="950" b="1" strike="noStrike" spc="-1">
                <a:solidFill>
                  <a:srgbClr val="413C3A"/>
                </a:solidFill>
                <a:latin typeface="Franklin Gothic Demi Cond"/>
                <a:ea typeface="Arial"/>
              </a:rPr>
              <a:t>33</a:t>
            </a:fld>
            <a:endParaRPr lang="fr-CH" sz="950" b="0" strike="noStrike" spc="-1">
              <a:latin typeface="Arial"/>
            </a:endParaRPr>
          </a:p>
        </p:txBody>
      </p:sp>
      <p:sp>
        <p:nvSpPr>
          <p:cNvPr id="11" name="CustomShape 4">
            <a:extLst>
              <a:ext uri="{FF2B5EF4-FFF2-40B4-BE49-F238E27FC236}">
                <a16:creationId xmlns:a16="http://schemas.microsoft.com/office/drawing/2014/main" id="{E9CDDCE0-6244-4E2B-93FB-650FE7DDF67E}"/>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D9C5A71A-2193-3611-4E6B-A4D7768919FE}"/>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PlaceHolder 1"/>
          <p:cNvSpPr>
            <a:spLocks noGrp="1"/>
          </p:cNvSpPr>
          <p:nvPr>
            <p:ph type="title"/>
          </p:nvPr>
        </p:nvSpPr>
        <p:spPr>
          <a:xfrm>
            <a:off x="1206360" y="174600"/>
            <a:ext cx="9453600" cy="854640"/>
          </a:xfrm>
          <a:prstGeom prst="rect">
            <a:avLst/>
          </a:prstGeom>
          <a:noFill/>
          <a:ln w="0">
            <a:noFill/>
          </a:ln>
        </p:spPr>
        <p:txBody>
          <a:bodyPr lIns="180000" tIns="0" rIns="72000" bIns="46800" anchor="t">
            <a:normAutofit/>
          </a:bodyPr>
          <a:lstStyle/>
          <a:p>
            <a:pPr>
              <a:lnSpc>
                <a:spcPct val="90000"/>
              </a:lnSpc>
              <a:tabLst>
                <a:tab pos="0" algn="l"/>
              </a:tabLst>
            </a:pPr>
            <a:r>
              <a:rPr lang="en-US" sz="4000" b="1" strike="noStrike" spc="-94" dirty="0">
                <a:solidFill>
                  <a:srgbClr val="413C3A"/>
                </a:solidFill>
                <a:latin typeface="Franklin Gothic Demi Cond"/>
                <a:ea typeface="Roboto Black"/>
              </a:rPr>
              <a:t>Metadata Example</a:t>
            </a:r>
            <a:endParaRPr lang="fr-CH" sz="4000" b="0" strike="noStrike" spc="-1" dirty="0">
              <a:latin typeface="Arial"/>
            </a:endParaRPr>
          </a:p>
        </p:txBody>
      </p:sp>
      <p:pic>
        <p:nvPicPr>
          <p:cNvPr id="524" name="Google Shape;1133;g10490818648_0_831"/>
          <p:cNvPicPr/>
          <p:nvPr/>
        </p:nvPicPr>
        <p:blipFill>
          <a:blip r:embed="rId3"/>
          <a:stretch/>
        </p:blipFill>
        <p:spPr>
          <a:xfrm>
            <a:off x="10860480" y="6545880"/>
            <a:ext cx="1196280" cy="253800"/>
          </a:xfrm>
          <a:prstGeom prst="rect">
            <a:avLst/>
          </a:prstGeom>
          <a:ln w="0">
            <a:noFill/>
          </a:ln>
        </p:spPr>
      </p:pic>
      <p:pic>
        <p:nvPicPr>
          <p:cNvPr id="527" name="Google Shape;1136;g10490818648_0_831"/>
          <p:cNvPicPr/>
          <p:nvPr/>
        </p:nvPicPr>
        <p:blipFill>
          <a:blip r:embed="rId4"/>
          <a:stretch/>
        </p:blipFill>
        <p:spPr>
          <a:xfrm>
            <a:off x="238680" y="231120"/>
            <a:ext cx="743760" cy="258120"/>
          </a:xfrm>
          <a:prstGeom prst="rect">
            <a:avLst/>
          </a:prstGeom>
          <a:ln w="0">
            <a:noFill/>
          </a:ln>
        </p:spPr>
      </p:pic>
      <p:sp>
        <p:nvSpPr>
          <p:cNvPr id="530"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E6834A2C-D39E-4107-809B-E49024B4028C}" type="slidenum">
              <a:rPr lang="en-US" sz="950" b="1" strike="noStrike" spc="-1">
                <a:solidFill>
                  <a:srgbClr val="413C3A"/>
                </a:solidFill>
                <a:latin typeface="Franklin Gothic Demi Cond"/>
                <a:ea typeface="Arial"/>
              </a:rPr>
              <a:t>34</a:t>
            </a:fld>
            <a:endParaRPr lang="fr-CH" sz="950" b="0" strike="noStrike" spc="-1">
              <a:latin typeface="Arial"/>
            </a:endParaRPr>
          </a:p>
        </p:txBody>
      </p:sp>
      <p:pic>
        <p:nvPicPr>
          <p:cNvPr id="13" name="Google Shape;1160;g10490818648_0_831">
            <a:hlinkClick r:id="rId5"/>
            <a:extLst>
              <a:ext uri="{FF2B5EF4-FFF2-40B4-BE49-F238E27FC236}">
                <a16:creationId xmlns:a16="http://schemas.microsoft.com/office/drawing/2014/main" id="{27F6CED5-33D4-43C7-9CA0-84AB7744E0AE}"/>
              </a:ext>
            </a:extLst>
          </p:cNvPr>
          <p:cNvPicPr preferRelativeResize="0"/>
          <p:nvPr/>
        </p:nvPicPr>
        <p:blipFill rotWithShape="1">
          <a:blip r:embed="rId6">
            <a:alphaModFix/>
          </a:blip>
          <a:srcRect l="68435" t="41198" r="777" b="27968"/>
          <a:stretch/>
        </p:blipFill>
        <p:spPr>
          <a:xfrm>
            <a:off x="1188845" y="1996552"/>
            <a:ext cx="3730890" cy="2843100"/>
          </a:xfrm>
          <a:prstGeom prst="rect">
            <a:avLst/>
          </a:prstGeom>
          <a:noFill/>
          <a:ln>
            <a:noFill/>
          </a:ln>
        </p:spPr>
      </p:pic>
      <p:pic>
        <p:nvPicPr>
          <p:cNvPr id="14" name="Google Shape;1163;g10490818648_0_831">
            <a:extLst>
              <a:ext uri="{FF2B5EF4-FFF2-40B4-BE49-F238E27FC236}">
                <a16:creationId xmlns:a16="http://schemas.microsoft.com/office/drawing/2014/main" id="{0AF69F40-30BD-41B8-AA02-6D1F15C2DD4B}"/>
              </a:ext>
            </a:extLst>
          </p:cNvPr>
          <p:cNvPicPr preferRelativeResize="0"/>
          <p:nvPr/>
        </p:nvPicPr>
        <p:blipFill rotWithShape="1">
          <a:blip r:embed="rId7">
            <a:alphaModFix/>
          </a:blip>
          <a:srcRect/>
          <a:stretch/>
        </p:blipFill>
        <p:spPr>
          <a:xfrm>
            <a:off x="5665975" y="1996552"/>
            <a:ext cx="5840145" cy="2843102"/>
          </a:xfrm>
          <a:prstGeom prst="rect">
            <a:avLst/>
          </a:prstGeom>
          <a:noFill/>
          <a:ln>
            <a:noFill/>
          </a:ln>
        </p:spPr>
      </p:pic>
      <p:sp>
        <p:nvSpPr>
          <p:cNvPr id="15" name="Google Shape;1164;g10490818648_0_831">
            <a:extLst>
              <a:ext uri="{FF2B5EF4-FFF2-40B4-BE49-F238E27FC236}">
                <a16:creationId xmlns:a16="http://schemas.microsoft.com/office/drawing/2014/main" id="{AFE764B7-8EF0-4B98-B4A2-59BF6D2C8690}"/>
              </a:ext>
            </a:extLst>
          </p:cNvPr>
          <p:cNvSpPr txBox="1"/>
          <p:nvPr/>
        </p:nvSpPr>
        <p:spPr>
          <a:xfrm>
            <a:off x="1790770" y="5428577"/>
            <a:ext cx="2127600" cy="4002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accent1"/>
                </a:solidFill>
                <a:latin typeface="+mj-lt"/>
                <a:ea typeface="Arial"/>
                <a:cs typeface="Arial"/>
                <a:sym typeface="Arial"/>
              </a:rPr>
              <a:t>Human readable</a:t>
            </a:r>
            <a:endParaRPr sz="1400" b="0" i="0" u="none" strike="noStrike" cap="none">
              <a:solidFill>
                <a:srgbClr val="000000"/>
              </a:solidFill>
              <a:latin typeface="+mj-lt"/>
              <a:ea typeface="Arial"/>
              <a:cs typeface="Arial"/>
              <a:sym typeface="Arial"/>
            </a:endParaRPr>
          </a:p>
        </p:txBody>
      </p:sp>
      <p:sp>
        <p:nvSpPr>
          <p:cNvPr id="16" name="Google Shape;1165;g10490818648_0_831">
            <a:extLst>
              <a:ext uri="{FF2B5EF4-FFF2-40B4-BE49-F238E27FC236}">
                <a16:creationId xmlns:a16="http://schemas.microsoft.com/office/drawing/2014/main" id="{F9537761-D315-4E2B-96D3-1277DB346BBE}"/>
              </a:ext>
            </a:extLst>
          </p:cNvPr>
          <p:cNvSpPr txBox="1"/>
          <p:nvPr/>
        </p:nvSpPr>
        <p:spPr>
          <a:xfrm>
            <a:off x="7524920" y="5428577"/>
            <a:ext cx="2127600" cy="4002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accent1"/>
                </a:solidFill>
                <a:latin typeface="+mj-lt"/>
                <a:ea typeface="Arial"/>
                <a:cs typeface="Arial"/>
                <a:sym typeface="Arial"/>
              </a:rPr>
              <a:t>Machine readable</a:t>
            </a:r>
            <a:endParaRPr sz="1400" b="0" i="0" u="none" strike="noStrike" cap="none">
              <a:solidFill>
                <a:srgbClr val="000000"/>
              </a:solidFill>
              <a:latin typeface="+mj-lt"/>
              <a:ea typeface="Arial"/>
              <a:cs typeface="Arial"/>
              <a:sym typeface="Arial"/>
            </a:endParaRPr>
          </a:p>
        </p:txBody>
      </p:sp>
      <p:sp>
        <p:nvSpPr>
          <p:cNvPr id="17" name="Rectangle 16">
            <a:extLst>
              <a:ext uri="{FF2B5EF4-FFF2-40B4-BE49-F238E27FC236}">
                <a16:creationId xmlns:a16="http://schemas.microsoft.com/office/drawing/2014/main" id="{4F7BCC67-023C-4950-92EF-18E6679950A1}"/>
              </a:ext>
            </a:extLst>
          </p:cNvPr>
          <p:cNvSpPr/>
          <p:nvPr/>
        </p:nvSpPr>
        <p:spPr>
          <a:xfrm>
            <a:off x="6167986" y="1665164"/>
            <a:ext cx="4826962" cy="341632"/>
          </a:xfrm>
          <a:prstGeom prst="rect">
            <a:avLst/>
          </a:prstGeom>
        </p:spPr>
        <p:txBody>
          <a:bodyPr wrap="none">
            <a:spAutoFit/>
          </a:bodyPr>
          <a:lstStyle/>
          <a:p>
            <a:pPr marL="228600" lvl="0" indent="-228600">
              <a:lnSpc>
                <a:spcPct val="90000"/>
              </a:lnSpc>
              <a:spcBef>
                <a:spcPts val="907"/>
              </a:spcBef>
              <a:buClr>
                <a:srgbClr val="E30613"/>
              </a:buClr>
              <a:buSzPts val="1800"/>
              <a:buFont typeface="Noto Sans"/>
              <a:buChar char="▪"/>
            </a:pPr>
            <a:r>
              <a:rPr lang="en-US" sz="1800" dirty="0">
                <a:latin typeface="+mj-lt"/>
              </a:rPr>
              <a:t>Info stored in repository’s internal database</a:t>
            </a:r>
          </a:p>
        </p:txBody>
      </p:sp>
      <p:sp>
        <p:nvSpPr>
          <p:cNvPr id="18" name="Rectangle 17">
            <a:extLst>
              <a:ext uri="{FF2B5EF4-FFF2-40B4-BE49-F238E27FC236}">
                <a16:creationId xmlns:a16="http://schemas.microsoft.com/office/drawing/2014/main" id="{8B0BD7CF-746A-4B88-97C8-2F0A6E07F169}"/>
              </a:ext>
            </a:extLst>
          </p:cNvPr>
          <p:cNvSpPr/>
          <p:nvPr/>
        </p:nvSpPr>
        <p:spPr>
          <a:xfrm>
            <a:off x="672869" y="1654920"/>
            <a:ext cx="4762842" cy="341632"/>
          </a:xfrm>
          <a:prstGeom prst="rect">
            <a:avLst/>
          </a:prstGeom>
        </p:spPr>
        <p:txBody>
          <a:bodyPr wrap="none">
            <a:spAutoFit/>
          </a:bodyPr>
          <a:lstStyle/>
          <a:p>
            <a:pPr marL="228600" lvl="0" indent="-228600">
              <a:lnSpc>
                <a:spcPct val="90000"/>
              </a:lnSpc>
              <a:spcBef>
                <a:spcPts val="907"/>
              </a:spcBef>
              <a:buClr>
                <a:srgbClr val="E30613"/>
              </a:buClr>
              <a:buSzPts val="1800"/>
              <a:buFont typeface="Noto Sans"/>
              <a:buChar char="▪"/>
            </a:pPr>
            <a:r>
              <a:rPr lang="en-US" sz="1800" dirty="0">
                <a:latin typeface="+mj-lt"/>
              </a:rPr>
              <a:t>Title, author, date, DOI, format, version, …</a:t>
            </a:r>
          </a:p>
        </p:txBody>
      </p:sp>
      <p:sp>
        <p:nvSpPr>
          <p:cNvPr id="19" name="CustomShape 4">
            <a:extLst>
              <a:ext uri="{FF2B5EF4-FFF2-40B4-BE49-F238E27FC236}">
                <a16:creationId xmlns:a16="http://schemas.microsoft.com/office/drawing/2014/main" id="{59718AC0-F01A-4D18-907F-A8E5C4BFD2E3}"/>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061BF695-C195-EA7C-3E60-A7482147080A}"/>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Data dictionaries / Codebooks</a:t>
            </a:r>
            <a:endParaRPr lang="fr-CH" sz="4000" b="0" strike="noStrike" spc="-1">
              <a:latin typeface="Arial"/>
            </a:endParaRPr>
          </a:p>
        </p:txBody>
      </p:sp>
      <p:sp>
        <p:nvSpPr>
          <p:cNvPr id="547"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C5835D59-33B8-4E70-B0AB-4E7465F47B5C}" type="slidenum">
              <a:rPr lang="en-US" sz="950" b="1" strike="noStrike" spc="-1">
                <a:solidFill>
                  <a:srgbClr val="413C3A"/>
                </a:solidFill>
                <a:latin typeface="Franklin Gothic Demi Cond"/>
                <a:ea typeface="Arial"/>
              </a:rPr>
              <a:t>35</a:t>
            </a:fld>
            <a:endParaRPr lang="fr-CH" sz="950" b="0" strike="noStrike" spc="-1">
              <a:latin typeface="Arial"/>
            </a:endParaRPr>
          </a:p>
        </p:txBody>
      </p:sp>
      <p:pic>
        <p:nvPicPr>
          <p:cNvPr id="548" name="Image 14"/>
          <p:cNvPicPr/>
          <p:nvPr/>
        </p:nvPicPr>
        <p:blipFill>
          <a:blip r:embed="rId3"/>
          <a:stretch/>
        </p:blipFill>
        <p:spPr>
          <a:xfrm>
            <a:off x="10860120" y="6545880"/>
            <a:ext cx="1194480" cy="252000"/>
          </a:xfrm>
          <a:prstGeom prst="rect">
            <a:avLst/>
          </a:prstGeom>
          <a:ln w="0">
            <a:noFill/>
          </a:ln>
        </p:spPr>
      </p:pic>
      <p:pic>
        <p:nvPicPr>
          <p:cNvPr id="549" name="Image 10"/>
          <p:cNvPicPr/>
          <p:nvPr/>
        </p:nvPicPr>
        <p:blipFill>
          <a:blip r:embed="rId4"/>
          <a:srcRect t="1314" r="269"/>
          <a:stretch/>
        </p:blipFill>
        <p:spPr>
          <a:xfrm>
            <a:off x="1202040" y="1496160"/>
            <a:ext cx="10109880" cy="3477600"/>
          </a:xfrm>
          <a:prstGeom prst="rect">
            <a:avLst/>
          </a:prstGeom>
          <a:ln w="0">
            <a:noFill/>
          </a:ln>
        </p:spPr>
      </p:pic>
      <p:sp>
        <p:nvSpPr>
          <p:cNvPr id="550" name="CustomShape 3"/>
          <p:cNvSpPr/>
          <p:nvPr/>
        </p:nvSpPr>
        <p:spPr>
          <a:xfrm>
            <a:off x="1206000" y="1130400"/>
            <a:ext cx="10506240" cy="124020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noAutofit/>
          </a:bodyPr>
          <a:lstStyle/>
          <a:p>
            <a:pPr>
              <a:lnSpc>
                <a:spcPct val="90000"/>
              </a:lnSpc>
              <a:spcBef>
                <a:spcPts val="907"/>
              </a:spcBef>
              <a:tabLst>
                <a:tab pos="0" algn="l"/>
              </a:tabLst>
            </a:pPr>
            <a:r>
              <a:rPr lang="en-US" sz="2200" b="1" strike="noStrike" spc="-1">
                <a:solidFill>
                  <a:srgbClr val="E30613"/>
                </a:solidFill>
                <a:latin typeface="Arial"/>
                <a:ea typeface="Arial"/>
              </a:rPr>
              <a:t>Explain variables</a:t>
            </a:r>
            <a:r>
              <a:rPr lang="en-US" sz="2200" b="1" strike="noStrike" spc="-1">
                <a:solidFill>
                  <a:srgbClr val="000000"/>
                </a:solidFill>
                <a:latin typeface="Arial"/>
                <a:ea typeface="Arial"/>
              </a:rPr>
              <a:t> </a:t>
            </a:r>
            <a:r>
              <a:rPr lang="en-US" sz="2200" b="0" strike="noStrike" spc="-1">
                <a:solidFill>
                  <a:srgbClr val="000000"/>
                </a:solidFill>
                <a:latin typeface="Arial"/>
                <a:ea typeface="Arial"/>
              </a:rPr>
              <a:t>used in a dataset, within a table</a:t>
            </a:r>
            <a:endParaRPr lang="fr-CH" sz="2200" b="0" strike="noStrike" spc="-1">
              <a:latin typeface="Arial"/>
            </a:endParaRPr>
          </a:p>
        </p:txBody>
      </p:sp>
      <p:sp>
        <p:nvSpPr>
          <p:cNvPr id="551" name="CustomShape 4"/>
          <p:cNvSpPr/>
          <p:nvPr/>
        </p:nvSpPr>
        <p:spPr>
          <a:xfrm>
            <a:off x="1206000" y="5202360"/>
            <a:ext cx="10428840" cy="136800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noAutofit/>
          </a:bodyPr>
          <a:lstStyle/>
          <a:p>
            <a:pPr>
              <a:lnSpc>
                <a:spcPct val="95000"/>
              </a:lnSpc>
              <a:spcBef>
                <a:spcPts val="907"/>
              </a:spcBef>
              <a:tabLst>
                <a:tab pos="0" algn="l"/>
              </a:tabLst>
            </a:pPr>
            <a:r>
              <a:rPr lang="en-US" sz="1700" b="1" strike="noStrike" spc="-1" dirty="0">
                <a:solidFill>
                  <a:srgbClr val="211E1D"/>
                </a:solidFill>
                <a:latin typeface="Arial"/>
                <a:ea typeface="Arial"/>
              </a:rPr>
              <a:t>Example of content</a:t>
            </a:r>
            <a:r>
              <a:rPr lang="en-US" sz="1700" b="0" strike="noStrike" spc="-1" dirty="0">
                <a:solidFill>
                  <a:srgbClr val="211E1D"/>
                </a:solidFill>
                <a:latin typeface="Arial"/>
                <a:ea typeface="Arial"/>
              </a:rPr>
              <a:t>:</a:t>
            </a:r>
            <a:endParaRPr lang="fr-CH" sz="1700" b="0" strike="noStrike" spc="-1" dirty="0">
              <a:latin typeface="Arial"/>
            </a:endParaRPr>
          </a:p>
          <a:p>
            <a:pPr>
              <a:lnSpc>
                <a:spcPct val="70000"/>
              </a:lnSpc>
              <a:spcBef>
                <a:spcPts val="907"/>
              </a:spcBef>
              <a:tabLst>
                <a:tab pos="0" algn="l"/>
              </a:tabLst>
            </a:pPr>
            <a:r>
              <a:rPr lang="en-US" sz="1600" b="0" i="1" strike="noStrike" spc="-1" dirty="0">
                <a:solidFill>
                  <a:srgbClr val="211E1D"/>
                </a:solidFill>
                <a:latin typeface="Arial"/>
                <a:ea typeface="Arial"/>
              </a:rPr>
              <a:t>variable name, variable label, variable definition</a:t>
            </a:r>
            <a:r>
              <a:rPr lang="en-US" sz="1600" b="0" strike="noStrike" spc="-1" dirty="0">
                <a:solidFill>
                  <a:srgbClr val="211E1D"/>
                </a:solidFill>
                <a:latin typeface="Arial"/>
                <a:ea typeface="Arial"/>
              </a:rPr>
              <a:t>, </a:t>
            </a:r>
            <a:r>
              <a:rPr lang="en-US" sz="1600" b="0" i="1" strike="noStrike" spc="-1" dirty="0">
                <a:solidFill>
                  <a:srgbClr val="211E1D"/>
                </a:solidFill>
                <a:latin typeface="Arial"/>
                <a:ea typeface="Arial"/>
              </a:rPr>
              <a:t>units of measure, allowed ranges, value code, missing data, etc.</a:t>
            </a:r>
            <a:endParaRPr lang="fr-CH" sz="1600" b="0" strike="noStrike" spc="-1" dirty="0">
              <a:latin typeface="Arial"/>
            </a:endParaRPr>
          </a:p>
          <a:p>
            <a:pPr>
              <a:lnSpc>
                <a:spcPct val="70000"/>
              </a:lnSpc>
              <a:spcBef>
                <a:spcPts val="907"/>
              </a:spcBef>
              <a:tabLst>
                <a:tab pos="0" algn="l"/>
              </a:tabLst>
            </a:pPr>
            <a:endParaRPr lang="fr-CH" sz="1600" b="0" strike="noStrike" spc="-1" dirty="0">
              <a:latin typeface="Arial"/>
            </a:endParaRPr>
          </a:p>
          <a:p>
            <a:pPr>
              <a:lnSpc>
                <a:spcPct val="70000"/>
              </a:lnSpc>
              <a:spcBef>
                <a:spcPts val="1001"/>
              </a:spcBef>
              <a:tabLst>
                <a:tab pos="0" algn="l"/>
              </a:tabLst>
            </a:pPr>
            <a:r>
              <a:rPr lang="en-US" sz="1600" b="0" strike="noStrike" spc="-1" dirty="0">
                <a:solidFill>
                  <a:srgbClr val="211E1D"/>
                </a:solidFill>
                <a:latin typeface="Arial"/>
                <a:ea typeface="Arial"/>
              </a:rPr>
              <a:t>Discover more on how to </a:t>
            </a:r>
            <a:r>
              <a:rPr lang="en-US" sz="1600" b="1" strike="noStrike" spc="-1" dirty="0">
                <a:solidFill>
                  <a:srgbClr val="211E1D"/>
                </a:solidFill>
                <a:latin typeface="Arial"/>
                <a:ea typeface="Arial"/>
              </a:rPr>
              <a:t>Create a Codebook </a:t>
            </a:r>
            <a:r>
              <a:rPr lang="en-US" sz="1600" b="0" strike="noStrike" spc="-1" dirty="0">
                <a:solidFill>
                  <a:srgbClr val="211E1D"/>
                </a:solidFill>
                <a:latin typeface="Arial"/>
                <a:ea typeface="Arial"/>
              </a:rPr>
              <a:t>on the Data Documentation Initiative (DDI) </a:t>
            </a:r>
            <a:r>
              <a:rPr lang="en-US" sz="1600" b="0" u="sng" strike="noStrike" spc="-1" dirty="0">
                <a:solidFill>
                  <a:srgbClr val="413C3A"/>
                </a:solidFill>
                <a:uFillTx/>
                <a:latin typeface="Arial"/>
                <a:ea typeface="Arial"/>
                <a:hlinkClick r:id="rId5"/>
              </a:rPr>
              <a:t>Alliance website</a:t>
            </a:r>
            <a:r>
              <a:rPr lang="en-US" sz="1600" b="0" strike="noStrike" spc="-1" dirty="0">
                <a:solidFill>
                  <a:srgbClr val="211E1D"/>
                </a:solidFill>
                <a:latin typeface="Arial"/>
                <a:ea typeface="Arial"/>
              </a:rPr>
              <a:t>.</a:t>
            </a:r>
            <a:endParaRPr lang="fr-CH" sz="1600" b="0" strike="noStrike" spc="-1" dirty="0">
              <a:latin typeface="Arial"/>
            </a:endParaRPr>
          </a:p>
        </p:txBody>
      </p:sp>
      <p:sp>
        <p:nvSpPr>
          <p:cNvPr id="553" name="Rectangle 1"/>
          <p:cNvSpPr/>
          <p:nvPr/>
        </p:nvSpPr>
        <p:spPr>
          <a:xfrm>
            <a:off x="5504400" y="1751040"/>
            <a:ext cx="5808960" cy="24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4560" algn="r">
              <a:lnSpc>
                <a:spcPct val="100000"/>
              </a:lnSpc>
              <a:tabLst>
                <a:tab pos="0" algn="l"/>
              </a:tabLst>
            </a:pPr>
            <a:r>
              <a:rPr lang="en-US" sz="1050" b="0" i="1" strike="noStrike" spc="-1">
                <a:solidFill>
                  <a:srgbClr val="000000"/>
                </a:solidFill>
                <a:latin typeface="Arial"/>
                <a:ea typeface="DejaVu Sans"/>
              </a:rPr>
              <a:t>Source: </a:t>
            </a:r>
            <a:r>
              <a:rPr lang="en-US" sz="1050" b="0" u="sng" strike="noStrike" spc="-1">
                <a:solidFill>
                  <a:srgbClr val="413C3A"/>
                </a:solidFill>
                <a:uFillTx/>
                <a:latin typeface="Arial"/>
                <a:ea typeface="DejaVu Sans"/>
                <a:hlinkClick r:id="rId6"/>
              </a:rPr>
              <a:t>https://help.osf.io/hc/en-us/articles/360019739054-How-to-Make-a-Data-Dictionary</a:t>
            </a:r>
            <a:r>
              <a:rPr lang="en-US" sz="1050" b="0" strike="noStrike" spc="-1">
                <a:solidFill>
                  <a:srgbClr val="000000"/>
                </a:solidFill>
                <a:latin typeface="Arial"/>
                <a:ea typeface="DejaVu Sans"/>
              </a:rPr>
              <a:t> </a:t>
            </a:r>
            <a:endParaRPr lang="fr-CH" sz="1050" b="0" strike="noStrike" spc="-1">
              <a:latin typeface="Arial"/>
            </a:endParaRPr>
          </a:p>
        </p:txBody>
      </p:sp>
      <p:sp>
        <p:nvSpPr>
          <p:cNvPr id="11" name="CustomShape 4">
            <a:extLst>
              <a:ext uri="{FF2B5EF4-FFF2-40B4-BE49-F238E27FC236}">
                <a16:creationId xmlns:a16="http://schemas.microsoft.com/office/drawing/2014/main" id="{C29C79DC-0B68-421E-8D7F-9A7BF4AF8142}"/>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B9872202-BA46-FFF6-18B7-B1B505E57D32}"/>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Metadata standards</a:t>
            </a:r>
            <a:br/>
            <a:endParaRPr lang="fr-CH" sz="4000" b="0" strike="noStrike" spc="-1">
              <a:latin typeface="Arial"/>
            </a:endParaRPr>
          </a:p>
        </p:txBody>
      </p:sp>
      <p:sp>
        <p:nvSpPr>
          <p:cNvPr id="556"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B6930E11-A592-4DD3-BCB7-0B0643106B97}" type="slidenum">
              <a:rPr lang="fr-FR" sz="950" b="1" strike="noStrike" spc="-1">
                <a:solidFill>
                  <a:srgbClr val="413C3A"/>
                </a:solidFill>
                <a:latin typeface="Franklin Gothic Demi Cond"/>
                <a:ea typeface="Arial"/>
              </a:rPr>
              <a:t>36</a:t>
            </a:fld>
            <a:endParaRPr lang="fr-CH" sz="950" b="0" strike="noStrike" spc="-1">
              <a:latin typeface="Arial"/>
            </a:endParaRPr>
          </a:p>
        </p:txBody>
      </p:sp>
      <p:pic>
        <p:nvPicPr>
          <p:cNvPr id="557" name="Image 14"/>
          <p:cNvPicPr/>
          <p:nvPr/>
        </p:nvPicPr>
        <p:blipFill>
          <a:blip r:embed="rId3"/>
          <a:stretch/>
        </p:blipFill>
        <p:spPr>
          <a:xfrm>
            <a:off x="10860120" y="6545880"/>
            <a:ext cx="1194480" cy="252000"/>
          </a:xfrm>
          <a:prstGeom prst="rect">
            <a:avLst/>
          </a:prstGeom>
          <a:ln w="0">
            <a:noFill/>
          </a:ln>
        </p:spPr>
      </p:pic>
      <p:sp>
        <p:nvSpPr>
          <p:cNvPr id="558" name="CustomShape 3"/>
          <p:cNvSpPr/>
          <p:nvPr/>
        </p:nvSpPr>
        <p:spPr>
          <a:xfrm>
            <a:off x="1205280" y="3428280"/>
            <a:ext cx="4554360" cy="307296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noAutofit/>
          </a:bodyPr>
          <a:lstStyle/>
          <a:p>
            <a:pPr>
              <a:lnSpc>
                <a:spcPct val="90000"/>
              </a:lnSpc>
              <a:spcBef>
                <a:spcPts val="907"/>
              </a:spcBef>
              <a:tabLst>
                <a:tab pos="0" algn="l"/>
              </a:tabLst>
            </a:pPr>
            <a:r>
              <a:rPr lang="en-GB" sz="2000" b="1" strike="noStrike" spc="-1">
                <a:solidFill>
                  <a:srgbClr val="000000"/>
                </a:solidFill>
                <a:latin typeface="Arial"/>
                <a:ea typeface="Arial"/>
              </a:rPr>
              <a:t>Basic &amp; General schemas</a:t>
            </a:r>
            <a:endParaRPr lang="fr-CH" sz="2000" b="0" strike="noStrike" spc="-1">
              <a:latin typeface="Arial"/>
            </a:endParaRPr>
          </a:p>
          <a:p>
            <a:pPr marL="228600" indent="-226800">
              <a:lnSpc>
                <a:spcPct val="90000"/>
              </a:lnSpc>
              <a:spcBef>
                <a:spcPts val="907"/>
              </a:spcBef>
              <a:buClr>
                <a:srgbClr val="E30613"/>
              </a:buClr>
              <a:buFont typeface="Wingdings" charset="2"/>
              <a:buChar char=""/>
              <a:tabLst>
                <a:tab pos="0" algn="l"/>
              </a:tabLst>
            </a:pPr>
            <a:r>
              <a:rPr lang="en-GB" sz="1400" b="0" u="sng" strike="noStrike" spc="-1">
                <a:solidFill>
                  <a:srgbClr val="413C3A"/>
                </a:solidFill>
                <a:uFillTx/>
                <a:latin typeface="Arial"/>
                <a:ea typeface="Arial"/>
                <a:hlinkClick r:id="rId4"/>
              </a:rPr>
              <a:t>Dublin Core</a:t>
            </a:r>
            <a:endParaRPr lang="fr-CH" sz="1400" b="0" strike="noStrike" spc="-1">
              <a:latin typeface="Arial"/>
            </a:endParaRPr>
          </a:p>
          <a:p>
            <a:pPr marL="228600" indent="-226800">
              <a:lnSpc>
                <a:spcPct val="90000"/>
              </a:lnSpc>
              <a:spcBef>
                <a:spcPts val="907"/>
              </a:spcBef>
              <a:buClr>
                <a:srgbClr val="E30613"/>
              </a:buClr>
              <a:buFont typeface="Wingdings" charset="2"/>
              <a:buChar char=""/>
              <a:tabLst>
                <a:tab pos="0" algn="l"/>
              </a:tabLst>
            </a:pPr>
            <a:r>
              <a:rPr lang="en-GB" sz="1400" b="0" u="sng" strike="noStrike" spc="-1">
                <a:solidFill>
                  <a:srgbClr val="413C3A"/>
                </a:solidFill>
                <a:uFillTx/>
                <a:latin typeface="Arial"/>
                <a:ea typeface="Arial"/>
                <a:hlinkClick r:id="rId5"/>
              </a:rPr>
              <a:t>DataCite</a:t>
            </a:r>
            <a:r>
              <a:rPr lang="en-GB" sz="1400" b="0" strike="noStrike" spc="-1">
                <a:solidFill>
                  <a:srgbClr val="000000"/>
                </a:solidFill>
                <a:latin typeface="Arial"/>
                <a:ea typeface="Arial"/>
              </a:rPr>
              <a:t> </a:t>
            </a:r>
            <a:endParaRPr lang="fr-CH" sz="1400" b="0" strike="noStrike" spc="-1">
              <a:latin typeface="Arial"/>
            </a:endParaRPr>
          </a:p>
          <a:p>
            <a:pPr marL="228600" indent="-226800">
              <a:lnSpc>
                <a:spcPct val="90000"/>
              </a:lnSpc>
              <a:spcBef>
                <a:spcPts val="907"/>
              </a:spcBef>
              <a:buClr>
                <a:srgbClr val="E30613"/>
              </a:buClr>
              <a:buFont typeface="Wingdings" charset="2"/>
              <a:buChar char=""/>
              <a:tabLst>
                <a:tab pos="0" algn="l"/>
              </a:tabLst>
            </a:pPr>
            <a:r>
              <a:rPr lang="en-GB" sz="1400" b="0" strike="noStrike" spc="-1">
                <a:solidFill>
                  <a:srgbClr val="000000"/>
                </a:solidFill>
                <a:latin typeface="Arial"/>
                <a:ea typeface="Arial"/>
              </a:rPr>
              <a:t>…</a:t>
            </a:r>
            <a:endParaRPr lang="fr-CH" sz="1400" b="0" strike="noStrike" spc="-1">
              <a:latin typeface="Arial"/>
            </a:endParaRPr>
          </a:p>
          <a:p>
            <a:pPr>
              <a:lnSpc>
                <a:spcPct val="90000"/>
              </a:lnSpc>
              <a:spcBef>
                <a:spcPts val="907"/>
              </a:spcBef>
              <a:tabLst>
                <a:tab pos="0" algn="l"/>
              </a:tabLst>
            </a:pPr>
            <a:endParaRPr lang="fr-CH" sz="1400" b="0" strike="noStrike" spc="-1">
              <a:latin typeface="Arial"/>
            </a:endParaRPr>
          </a:p>
          <a:p>
            <a:pPr>
              <a:lnSpc>
                <a:spcPct val="90000"/>
              </a:lnSpc>
              <a:spcBef>
                <a:spcPts val="907"/>
              </a:spcBef>
              <a:tabLst>
                <a:tab pos="0" algn="l"/>
              </a:tabLst>
            </a:pPr>
            <a:r>
              <a:rPr lang="en-GB" sz="2000" b="1" strike="noStrike" spc="-1">
                <a:solidFill>
                  <a:srgbClr val="000000"/>
                </a:solidFill>
                <a:latin typeface="Arial"/>
                <a:ea typeface="Arial"/>
              </a:rPr>
              <a:t>Disciplinary schemas</a:t>
            </a:r>
            <a:endParaRPr lang="fr-CH" sz="2000" b="0" strike="noStrike" spc="-1">
              <a:latin typeface="Arial"/>
            </a:endParaRPr>
          </a:p>
          <a:p>
            <a:pPr marL="228600" indent="-226800">
              <a:lnSpc>
                <a:spcPct val="90000"/>
              </a:lnSpc>
              <a:spcBef>
                <a:spcPts val="907"/>
              </a:spcBef>
              <a:buClr>
                <a:srgbClr val="E30613"/>
              </a:buClr>
              <a:buFont typeface="Wingdings" charset="2"/>
              <a:buChar char=""/>
              <a:tabLst>
                <a:tab pos="0" algn="l"/>
              </a:tabLst>
            </a:pPr>
            <a:r>
              <a:rPr lang="en-GB" sz="1400" b="0" u="sng" strike="noStrike" spc="-1">
                <a:solidFill>
                  <a:srgbClr val="413C3A"/>
                </a:solidFill>
                <a:uFillTx/>
                <a:latin typeface="Arial"/>
                <a:ea typeface="Arial"/>
                <a:hlinkClick r:id="rId6"/>
              </a:rPr>
              <a:t>Digital Curation Centre</a:t>
            </a:r>
            <a:endParaRPr lang="fr-CH" sz="1400" b="0" strike="noStrike" spc="-1">
              <a:latin typeface="Arial"/>
            </a:endParaRPr>
          </a:p>
          <a:p>
            <a:pPr marL="228600" indent="-226800">
              <a:lnSpc>
                <a:spcPct val="90000"/>
              </a:lnSpc>
              <a:spcBef>
                <a:spcPts val="907"/>
              </a:spcBef>
              <a:buClr>
                <a:srgbClr val="E30613"/>
              </a:buClr>
              <a:buFont typeface="Wingdings" charset="2"/>
              <a:buChar char=""/>
              <a:tabLst>
                <a:tab pos="0" algn="l"/>
              </a:tabLst>
            </a:pPr>
            <a:r>
              <a:rPr lang="en-GB" sz="1400" b="0" u="sng" strike="noStrike" spc="-1">
                <a:solidFill>
                  <a:srgbClr val="413C3A"/>
                </a:solidFill>
                <a:uFillTx/>
                <a:latin typeface="Arial"/>
                <a:ea typeface="Arial"/>
                <a:hlinkClick r:id="rId7"/>
              </a:rPr>
              <a:t>Linked Open Vocabularies (LOV)</a:t>
            </a:r>
            <a:endParaRPr lang="fr-CH" sz="1400" b="0" strike="noStrike" spc="-1">
              <a:latin typeface="Arial"/>
            </a:endParaRPr>
          </a:p>
          <a:p>
            <a:pPr marL="228600" indent="-226800">
              <a:lnSpc>
                <a:spcPct val="90000"/>
              </a:lnSpc>
              <a:spcBef>
                <a:spcPts val="907"/>
              </a:spcBef>
              <a:buClr>
                <a:srgbClr val="E30613"/>
              </a:buClr>
              <a:buFont typeface="Wingdings" charset="2"/>
              <a:buChar char=""/>
              <a:tabLst>
                <a:tab pos="0" algn="l"/>
              </a:tabLst>
            </a:pPr>
            <a:r>
              <a:rPr lang="en-GB" sz="1400" b="0" u="sng" strike="noStrike" spc="-1">
                <a:solidFill>
                  <a:srgbClr val="413C3A"/>
                </a:solidFill>
                <a:uFillTx/>
                <a:latin typeface="Arial"/>
                <a:ea typeface="Arial"/>
                <a:hlinkClick r:id="rId8"/>
              </a:rPr>
              <a:t>Fairsharing</a:t>
            </a:r>
            <a:endParaRPr lang="fr-CH" sz="1400" b="0" strike="noStrike" spc="-1">
              <a:latin typeface="Arial"/>
            </a:endParaRPr>
          </a:p>
          <a:p>
            <a:pPr marL="228600" indent="-226800">
              <a:lnSpc>
                <a:spcPct val="90000"/>
              </a:lnSpc>
              <a:spcBef>
                <a:spcPts val="907"/>
              </a:spcBef>
              <a:buClr>
                <a:srgbClr val="E30613"/>
              </a:buClr>
              <a:buFont typeface="Wingdings" charset="2"/>
              <a:buChar char=""/>
              <a:tabLst>
                <a:tab pos="0" algn="l"/>
              </a:tabLst>
            </a:pPr>
            <a:r>
              <a:rPr lang="en-GB" sz="1400" b="0" strike="noStrike" spc="-1">
                <a:solidFill>
                  <a:srgbClr val="000000"/>
                </a:solidFill>
                <a:latin typeface="Arial"/>
                <a:ea typeface="Arial"/>
              </a:rPr>
              <a:t>…</a:t>
            </a:r>
            <a:endParaRPr lang="fr-CH" sz="1400" b="0" strike="noStrike" spc="-1">
              <a:latin typeface="Arial"/>
            </a:endParaRPr>
          </a:p>
          <a:p>
            <a:pPr>
              <a:lnSpc>
                <a:spcPct val="90000"/>
              </a:lnSpc>
              <a:spcBef>
                <a:spcPts val="907"/>
              </a:spcBef>
              <a:tabLst>
                <a:tab pos="0" algn="l"/>
              </a:tabLst>
            </a:pPr>
            <a:endParaRPr lang="fr-CH" sz="1400" b="0" strike="noStrike" spc="-1">
              <a:latin typeface="Arial"/>
            </a:endParaRPr>
          </a:p>
        </p:txBody>
      </p:sp>
      <p:sp>
        <p:nvSpPr>
          <p:cNvPr id="559" name="CustomShape 4"/>
          <p:cNvSpPr/>
          <p:nvPr/>
        </p:nvSpPr>
        <p:spPr>
          <a:xfrm>
            <a:off x="6421680" y="1158840"/>
            <a:ext cx="4767120" cy="50940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noAutofit/>
          </a:bodyPr>
          <a:lstStyle/>
          <a:p>
            <a:pPr algn="ctr">
              <a:lnSpc>
                <a:spcPct val="90000"/>
              </a:lnSpc>
              <a:spcBef>
                <a:spcPts val="1001"/>
              </a:spcBef>
              <a:tabLst>
                <a:tab pos="0" algn="l"/>
              </a:tabLst>
            </a:pPr>
            <a:r>
              <a:rPr lang="fr-FR" sz="2000" b="1" strike="noStrike" spc="-1" dirty="0">
                <a:solidFill>
                  <a:srgbClr val="E30613"/>
                </a:solidFill>
                <a:latin typeface="Arial"/>
                <a:ea typeface="Arial"/>
              </a:rPr>
              <a:t>D</a:t>
            </a:r>
            <a:r>
              <a:rPr lang="fr-CH" sz="2000" b="1" strike="noStrike" spc="-1" dirty="0">
                <a:solidFill>
                  <a:srgbClr val="E30613"/>
                </a:solidFill>
                <a:latin typeface="Arial"/>
                <a:ea typeface="Arial"/>
              </a:rPr>
              <a:t>a</a:t>
            </a:r>
            <a:r>
              <a:rPr lang="fr-FR" sz="2000" b="1" strike="noStrike" spc="-1" dirty="0" err="1">
                <a:solidFill>
                  <a:srgbClr val="E30613"/>
                </a:solidFill>
                <a:latin typeface="Arial"/>
                <a:ea typeface="Arial"/>
              </a:rPr>
              <a:t>t</a:t>
            </a:r>
            <a:r>
              <a:rPr lang="fr-CH" sz="2000" b="1" strike="noStrike" spc="-1" dirty="0">
                <a:solidFill>
                  <a:srgbClr val="E30613"/>
                </a:solidFill>
                <a:latin typeface="Arial"/>
                <a:ea typeface="Arial"/>
              </a:rPr>
              <a:t>a</a:t>
            </a:r>
            <a:r>
              <a:rPr lang="fr-FR" sz="2000" b="1" strike="noStrike" spc="-1" dirty="0">
                <a:solidFill>
                  <a:srgbClr val="E30613"/>
                </a:solidFill>
                <a:latin typeface="Arial"/>
                <a:ea typeface="Arial"/>
              </a:rPr>
              <a:t> </a:t>
            </a:r>
            <a:r>
              <a:rPr lang="en-GB" sz="2000" b="1" strike="noStrike" spc="-1" dirty="0">
                <a:solidFill>
                  <a:srgbClr val="E30613"/>
                </a:solidFill>
                <a:latin typeface="Arial"/>
                <a:ea typeface="Arial"/>
              </a:rPr>
              <a:t>Repository integration</a:t>
            </a:r>
            <a:r>
              <a:rPr lang="en-GB" sz="2000" b="1" strike="noStrike" spc="-1" dirty="0">
                <a:solidFill>
                  <a:srgbClr val="000000"/>
                </a:solidFill>
                <a:latin typeface="Arial"/>
                <a:ea typeface="Arial"/>
              </a:rPr>
              <a:t> </a:t>
            </a:r>
            <a:r>
              <a:rPr lang="en-GB" sz="2000" b="0" strike="noStrike" spc="-1" dirty="0">
                <a:solidFill>
                  <a:srgbClr val="000000"/>
                </a:solidFill>
                <a:latin typeface="Arial"/>
                <a:ea typeface="Arial"/>
              </a:rPr>
              <a:t>(</a:t>
            </a:r>
            <a:r>
              <a:rPr lang="en-GB" sz="2000" b="0" u="sng" strike="noStrike" spc="-1" dirty="0">
                <a:solidFill>
                  <a:srgbClr val="413C3A"/>
                </a:solidFill>
                <a:uFillTx/>
                <a:latin typeface="Arial"/>
                <a:ea typeface="Arial"/>
                <a:hlinkClick r:id="rId9"/>
              </a:rPr>
              <a:t>example</a:t>
            </a:r>
            <a:r>
              <a:rPr lang="en-GB" sz="2000" b="0" strike="noStrike" spc="-1" dirty="0">
                <a:solidFill>
                  <a:srgbClr val="000000"/>
                </a:solidFill>
                <a:latin typeface="Arial"/>
                <a:ea typeface="Arial"/>
              </a:rPr>
              <a:t>)</a:t>
            </a:r>
            <a:endParaRPr lang="fr-CH" sz="2000" b="0" strike="noStrike" spc="-1" dirty="0">
              <a:latin typeface="Arial"/>
            </a:endParaRPr>
          </a:p>
        </p:txBody>
      </p:sp>
      <p:graphicFrame>
        <p:nvGraphicFramePr>
          <p:cNvPr id="560" name="Table 7"/>
          <p:cNvGraphicFramePr/>
          <p:nvPr/>
        </p:nvGraphicFramePr>
        <p:xfrm>
          <a:off x="1207440" y="1640160"/>
          <a:ext cx="4556520" cy="1611000"/>
        </p:xfrm>
        <a:graphic>
          <a:graphicData uri="http://schemas.openxmlformats.org/drawingml/2006/table">
            <a:tbl>
              <a:tblPr/>
              <a:tblGrid>
                <a:gridCol w="2278440">
                  <a:extLst>
                    <a:ext uri="{9D8B030D-6E8A-4147-A177-3AD203B41FA5}">
                      <a16:colId xmlns:a16="http://schemas.microsoft.com/office/drawing/2014/main" val="20000"/>
                    </a:ext>
                  </a:extLst>
                </a:gridCol>
                <a:gridCol w="2278080">
                  <a:extLst>
                    <a:ext uri="{9D8B030D-6E8A-4147-A177-3AD203B41FA5}">
                      <a16:colId xmlns:a16="http://schemas.microsoft.com/office/drawing/2014/main" val="20001"/>
                    </a:ext>
                  </a:extLst>
                </a:gridCol>
              </a:tblGrid>
              <a:tr h="1611000">
                <a:tc>
                  <a:txBody>
                    <a:bodyPr/>
                    <a:lstStyle/>
                    <a:p>
                      <a:pPr marL="228600" indent="-226800">
                        <a:lnSpc>
                          <a:spcPct val="104000"/>
                        </a:lnSpc>
                        <a:spcBef>
                          <a:spcPts val="907"/>
                        </a:spcBef>
                        <a:buClr>
                          <a:srgbClr val="E30613"/>
                        </a:buClr>
                        <a:buFont typeface="Wingdings" charset="2"/>
                        <a:buChar char=""/>
                      </a:pPr>
                      <a:r>
                        <a:rPr lang="en-GB" sz="1500" b="0" strike="noStrike" spc="-1">
                          <a:solidFill>
                            <a:srgbClr val="000000"/>
                          </a:solidFill>
                          <a:latin typeface="Arial"/>
                          <a:ea typeface="Arial"/>
                        </a:rPr>
                        <a:t>Identifier</a:t>
                      </a:r>
                      <a:endParaRPr lang="fr-CH" sz="1500" b="0" strike="noStrike" spc="-1">
                        <a:latin typeface="Arial"/>
                      </a:endParaRPr>
                    </a:p>
                    <a:p>
                      <a:pPr marL="228600" indent="-226800">
                        <a:lnSpc>
                          <a:spcPct val="80000"/>
                        </a:lnSpc>
                        <a:spcBef>
                          <a:spcPts val="907"/>
                        </a:spcBef>
                        <a:buClr>
                          <a:srgbClr val="E30613"/>
                        </a:buClr>
                        <a:buFont typeface="Wingdings" charset="2"/>
                        <a:buChar char=""/>
                      </a:pPr>
                      <a:r>
                        <a:rPr lang="en-GB" sz="1500" b="0" strike="noStrike" spc="-1">
                          <a:solidFill>
                            <a:srgbClr val="000000"/>
                          </a:solidFill>
                          <a:latin typeface="Arial"/>
                          <a:ea typeface="Arial"/>
                        </a:rPr>
                        <a:t>Title</a:t>
                      </a:r>
                      <a:endParaRPr lang="fr-CH" sz="1500" b="0" strike="noStrike" spc="-1">
                        <a:latin typeface="Arial"/>
                      </a:endParaRPr>
                    </a:p>
                    <a:p>
                      <a:pPr marL="228600" indent="-226800">
                        <a:lnSpc>
                          <a:spcPct val="80000"/>
                        </a:lnSpc>
                        <a:spcBef>
                          <a:spcPts val="907"/>
                        </a:spcBef>
                        <a:buClr>
                          <a:srgbClr val="E30613"/>
                        </a:buClr>
                        <a:buFont typeface="Wingdings" charset="2"/>
                        <a:buChar char=""/>
                      </a:pPr>
                      <a:r>
                        <a:rPr lang="en-GB" sz="1500" b="0" strike="noStrike" spc="-1">
                          <a:solidFill>
                            <a:srgbClr val="000000"/>
                          </a:solidFill>
                          <a:latin typeface="Arial"/>
                          <a:ea typeface="Arial"/>
                        </a:rPr>
                        <a:t>Creator</a:t>
                      </a:r>
                      <a:endParaRPr lang="fr-CH" sz="1500" b="0" strike="noStrike" spc="-1">
                        <a:latin typeface="Arial"/>
                      </a:endParaRPr>
                    </a:p>
                    <a:p>
                      <a:pPr marL="228600" indent="-226800">
                        <a:lnSpc>
                          <a:spcPct val="80000"/>
                        </a:lnSpc>
                        <a:spcBef>
                          <a:spcPts val="907"/>
                        </a:spcBef>
                        <a:buClr>
                          <a:srgbClr val="E30613"/>
                        </a:buClr>
                        <a:buFont typeface="Wingdings" charset="2"/>
                        <a:buChar char=""/>
                      </a:pPr>
                      <a:r>
                        <a:rPr lang="en-GB" sz="1500" b="0" strike="noStrike" spc="-1">
                          <a:solidFill>
                            <a:srgbClr val="000000"/>
                          </a:solidFill>
                          <a:latin typeface="Arial"/>
                          <a:ea typeface="Arial"/>
                        </a:rPr>
                        <a:t>Subject</a:t>
                      </a:r>
                      <a:endParaRPr lang="fr-CH" sz="1500" b="0" strike="noStrike" spc="-1">
                        <a:latin typeface="Arial"/>
                      </a:endParaRPr>
                    </a:p>
                    <a:p>
                      <a:pPr marL="228600" indent="-226800">
                        <a:lnSpc>
                          <a:spcPct val="80000"/>
                        </a:lnSpc>
                        <a:spcBef>
                          <a:spcPts val="907"/>
                        </a:spcBef>
                        <a:buClr>
                          <a:srgbClr val="E30613"/>
                        </a:buClr>
                        <a:buFont typeface="Wingdings" charset="2"/>
                        <a:buChar char=""/>
                      </a:pPr>
                      <a:r>
                        <a:rPr lang="en-GB" sz="1500" b="0" strike="noStrike" spc="-1">
                          <a:solidFill>
                            <a:srgbClr val="000000"/>
                          </a:solidFill>
                          <a:latin typeface="Arial"/>
                          <a:ea typeface="Arial"/>
                        </a:rPr>
                        <a:t>Description</a:t>
                      </a:r>
                      <a:endParaRPr lang="fr-CH" sz="1500" b="0" strike="noStrike" spc="-1">
                        <a:latin typeface="Arial"/>
                      </a:endParaRPr>
                    </a:p>
                  </a:txBody>
                  <a:tcPr>
                    <a:noFill/>
                  </a:tcPr>
                </a:tc>
                <a:tc>
                  <a:txBody>
                    <a:bodyPr/>
                    <a:lstStyle/>
                    <a:p>
                      <a:pPr marL="228600" indent="-226800">
                        <a:lnSpc>
                          <a:spcPct val="80000"/>
                        </a:lnSpc>
                        <a:spcBef>
                          <a:spcPts val="907"/>
                        </a:spcBef>
                        <a:buClr>
                          <a:srgbClr val="E30613"/>
                        </a:buClr>
                        <a:buFont typeface="Wingdings" charset="2"/>
                        <a:buChar char=""/>
                      </a:pPr>
                      <a:r>
                        <a:rPr lang="en-GB" sz="1500" b="0" strike="noStrike" spc="-1">
                          <a:solidFill>
                            <a:srgbClr val="000000"/>
                          </a:solidFill>
                          <a:latin typeface="Arial"/>
                          <a:ea typeface="Arial"/>
                        </a:rPr>
                        <a:t>Publisher</a:t>
                      </a:r>
                      <a:endParaRPr lang="fr-CH" sz="1500" b="0" strike="noStrike" spc="-1">
                        <a:latin typeface="Arial"/>
                      </a:endParaRPr>
                    </a:p>
                    <a:p>
                      <a:pPr marL="228600" indent="-226800">
                        <a:lnSpc>
                          <a:spcPct val="80000"/>
                        </a:lnSpc>
                        <a:spcBef>
                          <a:spcPts val="907"/>
                        </a:spcBef>
                        <a:buClr>
                          <a:srgbClr val="E30613"/>
                        </a:buClr>
                        <a:buFont typeface="Wingdings" charset="2"/>
                        <a:buChar char=""/>
                      </a:pPr>
                      <a:r>
                        <a:rPr lang="en-GB" sz="1500" b="0" strike="noStrike" spc="-1">
                          <a:solidFill>
                            <a:srgbClr val="000000"/>
                          </a:solidFill>
                          <a:latin typeface="Arial"/>
                          <a:ea typeface="Arial"/>
                        </a:rPr>
                        <a:t>Date</a:t>
                      </a:r>
                      <a:endParaRPr lang="fr-CH" sz="1500" b="0" strike="noStrike" spc="-1">
                        <a:latin typeface="Arial"/>
                      </a:endParaRPr>
                    </a:p>
                    <a:p>
                      <a:pPr marL="228600" indent="-226800">
                        <a:lnSpc>
                          <a:spcPct val="80000"/>
                        </a:lnSpc>
                        <a:spcBef>
                          <a:spcPts val="907"/>
                        </a:spcBef>
                        <a:buClr>
                          <a:srgbClr val="E30613"/>
                        </a:buClr>
                        <a:buFont typeface="Wingdings" charset="2"/>
                        <a:buChar char=""/>
                      </a:pPr>
                      <a:r>
                        <a:rPr lang="en-GB" sz="1500" b="0" strike="noStrike" spc="-1">
                          <a:solidFill>
                            <a:srgbClr val="000000"/>
                          </a:solidFill>
                          <a:latin typeface="Arial"/>
                          <a:ea typeface="Arial"/>
                        </a:rPr>
                        <a:t>Format</a:t>
                      </a:r>
                      <a:r>
                        <a:rPr lang="en-US" sz="1500" b="0" strike="noStrike" spc="-1">
                          <a:solidFill>
                            <a:srgbClr val="000000"/>
                          </a:solidFill>
                          <a:latin typeface="Arial"/>
                          <a:ea typeface="Arial"/>
                        </a:rPr>
                        <a:t>s</a:t>
                      </a:r>
                      <a:endParaRPr lang="fr-CH" sz="1500" b="0" strike="noStrike" spc="-1">
                        <a:latin typeface="Arial"/>
                      </a:endParaRPr>
                    </a:p>
                    <a:p>
                      <a:pPr marL="228600" indent="-226800">
                        <a:lnSpc>
                          <a:spcPct val="80000"/>
                        </a:lnSpc>
                        <a:spcBef>
                          <a:spcPts val="907"/>
                        </a:spcBef>
                        <a:buClr>
                          <a:srgbClr val="E30613"/>
                        </a:buClr>
                        <a:buFont typeface="Wingdings" charset="2"/>
                        <a:buChar char=""/>
                      </a:pPr>
                      <a:r>
                        <a:rPr lang="en-GB" sz="1500" b="0" strike="noStrike" spc="-1">
                          <a:solidFill>
                            <a:srgbClr val="000000"/>
                          </a:solidFill>
                          <a:latin typeface="Arial"/>
                          <a:ea typeface="Arial"/>
                        </a:rPr>
                        <a:t>Rights</a:t>
                      </a:r>
                      <a:endParaRPr lang="fr-CH" sz="1500" b="0" strike="noStrike" spc="-1">
                        <a:latin typeface="Arial"/>
                      </a:endParaRPr>
                    </a:p>
                    <a:p>
                      <a:pPr marL="228600" indent="-226800">
                        <a:lnSpc>
                          <a:spcPct val="80000"/>
                        </a:lnSpc>
                        <a:spcBef>
                          <a:spcPts val="907"/>
                        </a:spcBef>
                        <a:buClr>
                          <a:srgbClr val="E30613"/>
                        </a:buClr>
                        <a:buFont typeface="Wingdings" charset="2"/>
                        <a:buChar char=""/>
                      </a:pPr>
                      <a:r>
                        <a:rPr lang="en-GB" sz="1500" b="0" strike="noStrike" spc="-1">
                          <a:solidFill>
                            <a:srgbClr val="000000"/>
                          </a:solidFill>
                          <a:latin typeface="Arial"/>
                          <a:ea typeface="Arial"/>
                        </a:rPr>
                        <a:t>...</a:t>
                      </a:r>
                      <a:endParaRPr lang="fr-CH" sz="1500" b="0" strike="noStrike" spc="-1">
                        <a:latin typeface="Arial"/>
                      </a:endParaRPr>
                    </a:p>
                  </a:txBody>
                  <a:tcPr>
                    <a:noFill/>
                  </a:tcPr>
                </a:tc>
                <a:extLst>
                  <a:ext uri="{0D108BD9-81ED-4DB2-BD59-A6C34878D82A}">
                    <a16:rowId xmlns:a16="http://schemas.microsoft.com/office/drawing/2014/main" val="10000"/>
                  </a:ext>
                </a:extLst>
              </a:tr>
            </a:tbl>
          </a:graphicData>
        </a:graphic>
      </p:graphicFrame>
      <p:sp>
        <p:nvSpPr>
          <p:cNvPr id="561" name="CustomShape 8"/>
          <p:cNvSpPr/>
          <p:nvPr/>
        </p:nvSpPr>
        <p:spPr>
          <a:xfrm>
            <a:off x="1261800" y="1158840"/>
            <a:ext cx="390348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spcBef>
                <a:spcPts val="907"/>
              </a:spcBef>
            </a:pPr>
            <a:r>
              <a:rPr lang="en-GB" sz="2000" b="1" strike="noStrike" spc="-1">
                <a:solidFill>
                  <a:srgbClr val="000000"/>
                </a:solidFill>
                <a:latin typeface="Arial"/>
                <a:ea typeface="Arial"/>
              </a:rPr>
              <a:t>Dataset description</a:t>
            </a:r>
            <a:r>
              <a:rPr lang="fr-FR" sz="2000" b="1" strike="noStrike" spc="-1">
                <a:solidFill>
                  <a:srgbClr val="000000"/>
                </a:solidFill>
                <a:latin typeface="Arial"/>
                <a:ea typeface="Arial"/>
              </a:rPr>
              <a:t> (</a:t>
            </a:r>
            <a:r>
              <a:rPr lang="fr-CH" sz="2000" b="1" strike="noStrike" spc="-1">
                <a:solidFill>
                  <a:srgbClr val="000000"/>
                </a:solidFill>
                <a:latin typeface="Arial"/>
                <a:ea typeface="Arial"/>
              </a:rPr>
              <a:t>m</a:t>
            </a:r>
            <a:r>
              <a:rPr lang="fr-FR" sz="2000" b="1" strike="noStrike" spc="-1">
                <a:solidFill>
                  <a:srgbClr val="000000"/>
                </a:solidFill>
                <a:latin typeface="Arial"/>
                <a:ea typeface="Arial"/>
              </a:rPr>
              <a:t>e</a:t>
            </a:r>
            <a:r>
              <a:rPr lang="fr-CH" sz="2000" b="1" strike="noStrike" spc="-1">
                <a:solidFill>
                  <a:srgbClr val="000000"/>
                </a:solidFill>
                <a:latin typeface="Arial"/>
                <a:ea typeface="Arial"/>
              </a:rPr>
              <a:t>t</a:t>
            </a:r>
            <a:r>
              <a:rPr lang="fr-FR" sz="2000" b="1" strike="noStrike" spc="-1">
                <a:solidFill>
                  <a:srgbClr val="000000"/>
                </a:solidFill>
                <a:latin typeface="Arial"/>
                <a:ea typeface="Arial"/>
              </a:rPr>
              <a:t>a</a:t>
            </a:r>
            <a:r>
              <a:rPr lang="fr-CH" sz="2000" b="1" strike="noStrike" spc="-1">
                <a:solidFill>
                  <a:srgbClr val="000000"/>
                </a:solidFill>
                <a:latin typeface="Arial"/>
                <a:ea typeface="Arial"/>
              </a:rPr>
              <a:t>d</a:t>
            </a:r>
            <a:r>
              <a:rPr lang="fr-FR" sz="2000" b="1" strike="noStrike" spc="-1">
                <a:solidFill>
                  <a:srgbClr val="000000"/>
                </a:solidFill>
                <a:latin typeface="Arial"/>
                <a:ea typeface="Arial"/>
              </a:rPr>
              <a:t>a</a:t>
            </a:r>
            <a:r>
              <a:rPr lang="fr-CH" sz="2000" b="1" strike="noStrike" spc="-1">
                <a:solidFill>
                  <a:srgbClr val="000000"/>
                </a:solidFill>
                <a:latin typeface="Arial"/>
                <a:ea typeface="Arial"/>
              </a:rPr>
              <a:t>t</a:t>
            </a:r>
            <a:r>
              <a:rPr lang="fr-FR" sz="2000" b="1" strike="noStrike" spc="-1">
                <a:solidFill>
                  <a:srgbClr val="000000"/>
                </a:solidFill>
                <a:latin typeface="Arial"/>
                <a:ea typeface="Arial"/>
              </a:rPr>
              <a:t>a)</a:t>
            </a:r>
            <a:endParaRPr lang="fr-CH" sz="2000" b="0" strike="noStrike" spc="-1">
              <a:latin typeface="Arial"/>
            </a:endParaRPr>
          </a:p>
        </p:txBody>
      </p:sp>
      <p:pic>
        <p:nvPicPr>
          <p:cNvPr id="563" name="Picture 2"/>
          <p:cNvPicPr/>
          <p:nvPr/>
        </p:nvPicPr>
        <p:blipFill>
          <a:blip r:embed="rId10"/>
          <a:stretch/>
        </p:blipFill>
        <p:spPr>
          <a:xfrm>
            <a:off x="6201720" y="1640160"/>
            <a:ext cx="5403960" cy="4598280"/>
          </a:xfrm>
          <a:prstGeom prst="rect">
            <a:avLst/>
          </a:prstGeom>
          <a:ln w="0">
            <a:noFill/>
          </a:ln>
          <a:effectLst>
            <a:outerShdw blurRad="50760" dist="37674" dir="2700000" algn="tl" rotWithShape="0">
              <a:srgbClr val="000000">
                <a:alpha val="40000"/>
              </a:srgbClr>
            </a:outerShdw>
          </a:effectLst>
        </p:spPr>
      </p:pic>
      <p:sp>
        <p:nvSpPr>
          <p:cNvPr id="564" name="Rectangle 4"/>
          <p:cNvSpPr/>
          <p:nvPr/>
        </p:nvSpPr>
        <p:spPr>
          <a:xfrm>
            <a:off x="9048960" y="6232680"/>
            <a:ext cx="2581200" cy="227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r">
              <a:lnSpc>
                <a:spcPct val="100000"/>
              </a:lnSpc>
            </a:pPr>
            <a:r>
              <a:rPr lang="en-US" sz="900" b="0" i="1" strike="noStrike" spc="-1">
                <a:solidFill>
                  <a:srgbClr val="000000"/>
                </a:solidFill>
                <a:latin typeface="Arial"/>
                <a:ea typeface="DejaVu Sans"/>
              </a:rPr>
              <a:t>Source:</a:t>
            </a:r>
            <a:r>
              <a:rPr lang="en-US" sz="900" b="0" strike="noStrike" spc="-1">
                <a:solidFill>
                  <a:srgbClr val="000000"/>
                </a:solidFill>
                <a:latin typeface="Arial"/>
                <a:ea typeface="DejaVu Sans"/>
              </a:rPr>
              <a:t> </a:t>
            </a:r>
            <a:r>
              <a:rPr lang="en-US" sz="900" b="0" u="sng" strike="noStrike" spc="-1">
                <a:solidFill>
                  <a:srgbClr val="413C3A"/>
                </a:solidFill>
                <a:uFillTx/>
                <a:latin typeface="Arial"/>
                <a:ea typeface="DejaVu Sans"/>
                <a:hlinkClick r:id="rId9"/>
              </a:rPr>
              <a:t>https://doi.org/10.5281/zenodo.835536</a:t>
            </a:r>
            <a:endParaRPr lang="fr-CH" sz="900" b="0" strike="noStrike" spc="-1">
              <a:latin typeface="Arial"/>
            </a:endParaRPr>
          </a:p>
        </p:txBody>
      </p:sp>
      <p:sp>
        <p:nvSpPr>
          <p:cNvPr id="13" name="CustomShape 4">
            <a:extLst>
              <a:ext uri="{FF2B5EF4-FFF2-40B4-BE49-F238E27FC236}">
                <a16:creationId xmlns:a16="http://schemas.microsoft.com/office/drawing/2014/main" id="{F53D93AA-E059-4D1E-A14F-1D189847F261}"/>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6BD01C6D-975B-F35D-3BC2-EC058F828423}"/>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pic>
        <p:nvPicPr>
          <p:cNvPr id="3" name="Image 2">
            <a:extLst>
              <a:ext uri="{FF2B5EF4-FFF2-40B4-BE49-F238E27FC236}">
                <a16:creationId xmlns:a16="http://schemas.microsoft.com/office/drawing/2014/main" id="{698E9321-454A-9196-84C4-CE64C762C511}"/>
              </a:ext>
            </a:extLst>
          </p:cNvPr>
          <p:cNvPicPr>
            <a:picLocks noChangeAspect="1"/>
          </p:cNvPicPr>
          <p:nvPr/>
        </p:nvPicPr>
        <p:blipFill>
          <a:blip r:embed="rId11"/>
          <a:stretch>
            <a:fillRect/>
          </a:stretch>
        </p:blipFill>
        <p:spPr>
          <a:xfrm>
            <a:off x="8863037" y="3055888"/>
            <a:ext cx="3272027" cy="317679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Metadata standards</a:t>
            </a:r>
            <a:br/>
            <a:endParaRPr lang="fr-CH" sz="4000" b="0" strike="noStrike" spc="-1">
              <a:latin typeface="Arial"/>
            </a:endParaRPr>
          </a:p>
        </p:txBody>
      </p:sp>
      <p:sp>
        <p:nvSpPr>
          <p:cNvPr id="568"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E916C26D-4F7C-4C7D-9F19-194342D7E13C}" type="slidenum">
              <a:rPr lang="fr-FR" sz="950" b="1" strike="noStrike" spc="-1">
                <a:solidFill>
                  <a:srgbClr val="413C3A"/>
                </a:solidFill>
                <a:latin typeface="Franklin Gothic Demi Cond"/>
                <a:ea typeface="Arial"/>
              </a:rPr>
              <a:t>37</a:t>
            </a:fld>
            <a:endParaRPr lang="fr-CH" sz="950" b="0" strike="noStrike" spc="-1">
              <a:latin typeface="Arial"/>
            </a:endParaRPr>
          </a:p>
        </p:txBody>
      </p:sp>
      <p:pic>
        <p:nvPicPr>
          <p:cNvPr id="2" name="Image 1">
            <a:extLst>
              <a:ext uri="{FF2B5EF4-FFF2-40B4-BE49-F238E27FC236}">
                <a16:creationId xmlns:a16="http://schemas.microsoft.com/office/drawing/2014/main" id="{E7E11CFA-8376-59B1-B207-031186E7ACD9}"/>
              </a:ext>
            </a:extLst>
          </p:cNvPr>
          <p:cNvPicPr>
            <a:picLocks noChangeAspect="1"/>
          </p:cNvPicPr>
          <p:nvPr/>
        </p:nvPicPr>
        <p:blipFill>
          <a:blip r:embed="rId3"/>
          <a:stretch>
            <a:fillRect/>
          </a:stretch>
        </p:blipFill>
        <p:spPr>
          <a:xfrm>
            <a:off x="6911284" y="0"/>
            <a:ext cx="4293220" cy="6858000"/>
          </a:xfrm>
          <a:prstGeom prst="rect">
            <a:avLst/>
          </a:prstGeom>
        </p:spPr>
      </p:pic>
      <p:pic>
        <p:nvPicPr>
          <p:cNvPr id="3" name="Image 2">
            <a:extLst>
              <a:ext uri="{FF2B5EF4-FFF2-40B4-BE49-F238E27FC236}">
                <a16:creationId xmlns:a16="http://schemas.microsoft.com/office/drawing/2014/main" id="{74C3128C-9E2C-7B2D-F024-917BC9FA3E70}"/>
              </a:ext>
            </a:extLst>
          </p:cNvPr>
          <p:cNvPicPr>
            <a:picLocks noChangeAspect="1"/>
          </p:cNvPicPr>
          <p:nvPr/>
        </p:nvPicPr>
        <p:blipFill>
          <a:blip r:embed="rId4"/>
          <a:stretch>
            <a:fillRect/>
          </a:stretch>
        </p:blipFill>
        <p:spPr>
          <a:xfrm>
            <a:off x="659296" y="874643"/>
            <a:ext cx="4753606" cy="157959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Picture 10"/>
          <p:cNvPicPr/>
          <p:nvPr/>
        </p:nvPicPr>
        <p:blipFill>
          <a:blip r:embed="rId3"/>
          <a:srcRect l="8950" t="6949" r="10924" b="17163"/>
          <a:stretch/>
        </p:blipFill>
        <p:spPr>
          <a:xfrm>
            <a:off x="1205280" y="1126800"/>
            <a:ext cx="8046720" cy="4286520"/>
          </a:xfrm>
          <a:prstGeom prst="rect">
            <a:avLst/>
          </a:prstGeom>
          <a:ln w="0">
            <a:noFill/>
          </a:ln>
        </p:spPr>
      </p:pic>
      <p:sp>
        <p:nvSpPr>
          <p:cNvPr id="574"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Metadata standards usage (examples)</a:t>
            </a:r>
            <a:endParaRPr lang="fr-CH" sz="4000" b="0" strike="noStrike" spc="-1">
              <a:latin typeface="Arial"/>
            </a:endParaRPr>
          </a:p>
        </p:txBody>
      </p:sp>
      <p:sp>
        <p:nvSpPr>
          <p:cNvPr id="575"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DAF965D4-3248-41E0-AC6F-7D8CE8AEF2BA}" type="slidenum">
              <a:rPr lang="fr-FR" sz="950" b="1" strike="noStrike" spc="-1">
                <a:solidFill>
                  <a:srgbClr val="413C3A"/>
                </a:solidFill>
                <a:latin typeface="Franklin Gothic Demi Cond"/>
                <a:ea typeface="Arial"/>
              </a:rPr>
              <a:t>38</a:t>
            </a:fld>
            <a:endParaRPr lang="fr-CH" sz="950" b="0" strike="noStrike" spc="-1">
              <a:latin typeface="Arial"/>
            </a:endParaRPr>
          </a:p>
        </p:txBody>
      </p:sp>
      <p:pic>
        <p:nvPicPr>
          <p:cNvPr id="576" name="Image 14"/>
          <p:cNvPicPr/>
          <p:nvPr/>
        </p:nvPicPr>
        <p:blipFill>
          <a:blip r:embed="rId4"/>
          <a:stretch/>
        </p:blipFill>
        <p:spPr>
          <a:xfrm>
            <a:off x="10860120" y="6545880"/>
            <a:ext cx="1194480" cy="252000"/>
          </a:xfrm>
          <a:prstGeom prst="rect">
            <a:avLst/>
          </a:prstGeom>
          <a:ln w="0">
            <a:noFill/>
          </a:ln>
        </p:spPr>
      </p:pic>
      <p:pic>
        <p:nvPicPr>
          <p:cNvPr id="577" name="Espace réservé du contenu 6"/>
          <p:cNvPicPr/>
          <p:nvPr/>
        </p:nvPicPr>
        <p:blipFill>
          <a:blip r:embed="rId5"/>
          <a:srcRect l="18119" t="10906" r="17650" b="12758"/>
          <a:stretch/>
        </p:blipFill>
        <p:spPr>
          <a:xfrm>
            <a:off x="3092760" y="1907280"/>
            <a:ext cx="7005960" cy="5203440"/>
          </a:xfrm>
          <a:prstGeom prst="rect">
            <a:avLst/>
          </a:prstGeom>
          <a:ln w="0">
            <a:noFill/>
          </a:ln>
        </p:spPr>
      </p:pic>
      <p:pic>
        <p:nvPicPr>
          <p:cNvPr id="578" name="Image 22"/>
          <p:cNvPicPr/>
          <p:nvPr/>
        </p:nvPicPr>
        <p:blipFill>
          <a:blip r:embed="rId6"/>
          <a:srcRect l="19865" t="22762" r="44513" b="8589"/>
          <a:stretch/>
        </p:blipFill>
        <p:spPr>
          <a:xfrm>
            <a:off x="7756200" y="976320"/>
            <a:ext cx="3558240" cy="4286520"/>
          </a:xfrm>
          <a:prstGeom prst="rect">
            <a:avLst/>
          </a:prstGeom>
          <a:ln w="0">
            <a:noFill/>
          </a:ln>
          <a:effectLst>
            <a:outerShdw blurRad="291960" dist="138479" dir="2700000" algn="tl" rotWithShape="0">
              <a:srgbClr val="333333">
                <a:alpha val="65000"/>
              </a:srgbClr>
            </a:outerShdw>
          </a:effectLst>
        </p:spPr>
      </p:pic>
      <p:pic>
        <p:nvPicPr>
          <p:cNvPr id="579" name="Image 23"/>
          <p:cNvPicPr/>
          <p:nvPr/>
        </p:nvPicPr>
        <p:blipFill>
          <a:blip r:embed="rId7"/>
          <a:srcRect l="24065" t="13472" r="24897" b="33469"/>
          <a:stretch/>
        </p:blipFill>
        <p:spPr>
          <a:xfrm>
            <a:off x="1461960" y="3676320"/>
            <a:ext cx="3916800" cy="2544480"/>
          </a:xfrm>
          <a:prstGeom prst="rect">
            <a:avLst/>
          </a:prstGeom>
          <a:ln w="0">
            <a:noFill/>
          </a:ln>
          <a:effectLst>
            <a:outerShdw blurRad="291960" dist="138479" dir="2700000" algn="tl" rotWithShape="0">
              <a:srgbClr val="333333">
                <a:alpha val="65000"/>
              </a:srgbClr>
            </a:outerShdw>
          </a:effectLst>
        </p:spPr>
      </p:pic>
      <p:sp>
        <p:nvSpPr>
          <p:cNvPr id="11" name="CustomShape 4">
            <a:extLst>
              <a:ext uri="{FF2B5EF4-FFF2-40B4-BE49-F238E27FC236}">
                <a16:creationId xmlns:a16="http://schemas.microsoft.com/office/drawing/2014/main" id="{5F189558-6017-4425-9CF6-4E926E6DA9C1}"/>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7CBC1431-2E6C-A15E-5244-9B8E2806C60E}"/>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dirty="0">
                <a:solidFill>
                  <a:srgbClr val="413C3A"/>
                </a:solidFill>
                <a:latin typeface="Franklin Gothic Demi Cond"/>
                <a:ea typeface="Roboto Black"/>
              </a:rPr>
              <a:t>Standards: From awareness to practice</a:t>
            </a:r>
            <a:endParaRPr lang="fr-CH" sz="4000" b="0" strike="noStrike" spc="-1" dirty="0">
              <a:latin typeface="Arial"/>
            </a:endParaRPr>
          </a:p>
        </p:txBody>
      </p:sp>
      <p:sp>
        <p:nvSpPr>
          <p:cNvPr id="583"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45B2CF88-4505-459A-A076-74F50FA43167}" type="slidenum">
              <a:rPr lang="fr-FR" sz="950" b="1" strike="noStrike" spc="-1">
                <a:solidFill>
                  <a:srgbClr val="413C3A"/>
                </a:solidFill>
                <a:latin typeface="Franklin Gothic Demi Cond"/>
                <a:ea typeface="Arial"/>
              </a:rPr>
              <a:t>39</a:t>
            </a:fld>
            <a:endParaRPr lang="fr-CH" sz="950" b="0" strike="noStrike" spc="-1">
              <a:latin typeface="Arial"/>
            </a:endParaRPr>
          </a:p>
        </p:txBody>
      </p:sp>
      <p:pic>
        <p:nvPicPr>
          <p:cNvPr id="584" name="Image 14"/>
          <p:cNvPicPr/>
          <p:nvPr/>
        </p:nvPicPr>
        <p:blipFill>
          <a:blip r:embed="rId3"/>
          <a:stretch/>
        </p:blipFill>
        <p:spPr>
          <a:xfrm>
            <a:off x="10860120" y="6545880"/>
            <a:ext cx="1194480" cy="252000"/>
          </a:xfrm>
          <a:prstGeom prst="rect">
            <a:avLst/>
          </a:prstGeom>
          <a:ln w="0">
            <a:noFill/>
          </a:ln>
        </p:spPr>
      </p:pic>
      <p:pic>
        <p:nvPicPr>
          <p:cNvPr id="586" name="Picture 2"/>
          <p:cNvPicPr/>
          <p:nvPr/>
        </p:nvPicPr>
        <p:blipFill>
          <a:blip r:embed="rId4"/>
          <a:srcRect l="7534" r="5958"/>
          <a:stretch/>
        </p:blipFill>
        <p:spPr>
          <a:xfrm>
            <a:off x="1063800" y="1028160"/>
            <a:ext cx="4809960" cy="3078000"/>
          </a:xfrm>
          <a:prstGeom prst="rect">
            <a:avLst/>
          </a:prstGeom>
          <a:ln w="0">
            <a:noFill/>
          </a:ln>
          <a:effectLst>
            <a:outerShdw blurRad="50760" dist="37674" dir="2700000" algn="tl" rotWithShape="0">
              <a:srgbClr val="000000">
                <a:alpha val="40000"/>
              </a:srgbClr>
            </a:outerShdw>
          </a:effectLst>
        </p:spPr>
      </p:pic>
      <p:sp>
        <p:nvSpPr>
          <p:cNvPr id="587" name="Rectangle 4"/>
          <p:cNvSpPr/>
          <p:nvPr/>
        </p:nvSpPr>
        <p:spPr>
          <a:xfrm>
            <a:off x="1071360" y="4106880"/>
            <a:ext cx="183888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sng" strike="noStrike" spc="-1">
                <a:solidFill>
                  <a:srgbClr val="413C3A"/>
                </a:solidFill>
                <a:uFillTx/>
                <a:latin typeface="Arial"/>
                <a:ea typeface="DejaVu Sans"/>
                <a:hlinkClick r:id="rId5"/>
              </a:rPr>
              <a:t>doi.org/10.1021/ci7004737</a:t>
            </a:r>
            <a:endParaRPr lang="fr-CH" sz="1100" b="0" strike="noStrike" spc="-1">
              <a:latin typeface="Arial"/>
            </a:endParaRPr>
          </a:p>
        </p:txBody>
      </p:sp>
      <p:pic>
        <p:nvPicPr>
          <p:cNvPr id="588" name="Picture 5"/>
          <p:cNvPicPr/>
          <p:nvPr/>
        </p:nvPicPr>
        <p:blipFill>
          <a:blip r:embed="rId6"/>
          <a:stretch/>
        </p:blipFill>
        <p:spPr>
          <a:xfrm>
            <a:off x="3442680" y="2210400"/>
            <a:ext cx="4862520" cy="2445480"/>
          </a:xfrm>
          <a:prstGeom prst="rect">
            <a:avLst/>
          </a:prstGeom>
          <a:ln w="0">
            <a:noFill/>
          </a:ln>
          <a:effectLst>
            <a:outerShdw blurRad="50760" dist="37674" dir="2700000" algn="tl" rotWithShape="0">
              <a:srgbClr val="000000">
                <a:alpha val="40000"/>
              </a:srgbClr>
            </a:outerShdw>
          </a:effectLst>
        </p:spPr>
      </p:pic>
      <p:pic>
        <p:nvPicPr>
          <p:cNvPr id="589" name="Picture 6"/>
          <p:cNvPicPr/>
          <p:nvPr/>
        </p:nvPicPr>
        <p:blipFill>
          <a:blip r:embed="rId7"/>
          <a:srcRect l="4396" r="4942"/>
          <a:stretch/>
        </p:blipFill>
        <p:spPr>
          <a:xfrm>
            <a:off x="6217560" y="2845440"/>
            <a:ext cx="4941000" cy="2632680"/>
          </a:xfrm>
          <a:prstGeom prst="rect">
            <a:avLst/>
          </a:prstGeom>
          <a:ln w="0">
            <a:noFill/>
          </a:ln>
          <a:effectLst>
            <a:outerShdw blurRad="50760" dist="37674" dir="2700000" algn="tl" rotWithShape="0">
              <a:srgbClr val="000000">
                <a:alpha val="40000"/>
              </a:srgbClr>
            </a:outerShdw>
          </a:effectLst>
        </p:spPr>
      </p:pic>
      <p:sp>
        <p:nvSpPr>
          <p:cNvPr id="590" name="Rectangle 8"/>
          <p:cNvSpPr/>
          <p:nvPr/>
        </p:nvSpPr>
        <p:spPr>
          <a:xfrm>
            <a:off x="6229080" y="5528160"/>
            <a:ext cx="214200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sng" strike="noStrike" spc="-1">
                <a:solidFill>
                  <a:srgbClr val="413C3A"/>
                </a:solidFill>
                <a:uFillTx/>
                <a:latin typeface="Arial"/>
                <a:ea typeface="DejaVu Sans"/>
                <a:hlinkClick r:id="rId8"/>
              </a:rPr>
              <a:t>doi.org/10.1186/1758-2946-5-6</a:t>
            </a:r>
            <a:r>
              <a:rPr lang="en-US" sz="1100" b="0" strike="noStrike" spc="-1">
                <a:solidFill>
                  <a:srgbClr val="000000"/>
                </a:solidFill>
                <a:latin typeface="Arial"/>
                <a:ea typeface="DejaVu Sans"/>
              </a:rPr>
              <a:t> </a:t>
            </a:r>
            <a:endParaRPr lang="fr-CH" sz="1100" b="0" strike="noStrike" spc="-1">
              <a:latin typeface="Arial"/>
            </a:endParaRPr>
          </a:p>
        </p:txBody>
      </p:sp>
      <p:sp>
        <p:nvSpPr>
          <p:cNvPr id="591" name="Rectangle 9"/>
          <p:cNvSpPr/>
          <p:nvPr/>
        </p:nvSpPr>
        <p:spPr>
          <a:xfrm>
            <a:off x="3458160" y="4656600"/>
            <a:ext cx="24973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CH" sz="1100" b="0" u="sng" strike="noStrike" spc="-1">
                <a:solidFill>
                  <a:srgbClr val="413C3A"/>
                </a:solidFill>
                <a:uFillTx/>
                <a:latin typeface="Arial"/>
                <a:ea typeface="DejaVu Sans"/>
                <a:hlinkClick r:id="rId9"/>
              </a:rPr>
              <a:t>doi.org/10.1021/bk-2012-1110.ch009</a:t>
            </a:r>
            <a:r>
              <a:rPr lang="en-US" sz="1100" b="0" strike="noStrike" spc="-1">
                <a:solidFill>
                  <a:srgbClr val="000000"/>
                </a:solidFill>
                <a:latin typeface="Arial"/>
                <a:ea typeface="DejaVu Sans"/>
              </a:rPr>
              <a:t> </a:t>
            </a:r>
            <a:endParaRPr lang="fr-CH" sz="1100" b="0" strike="noStrike" spc="-1">
              <a:latin typeface="Arial"/>
            </a:endParaRPr>
          </a:p>
        </p:txBody>
      </p:sp>
      <p:sp>
        <p:nvSpPr>
          <p:cNvPr id="592" name="Rectangle 12"/>
          <p:cNvSpPr/>
          <p:nvPr/>
        </p:nvSpPr>
        <p:spPr>
          <a:xfrm>
            <a:off x="1042920" y="5787360"/>
            <a:ext cx="108025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0000"/>
                </a:solidFill>
                <a:latin typeface="Arial"/>
                <a:ea typeface="DejaVu Sans"/>
              </a:rPr>
              <a:t>Ex.: “</a:t>
            </a:r>
            <a:r>
              <a:rPr lang="en-US" sz="1800" b="0" i="1" strike="noStrike" spc="-1">
                <a:solidFill>
                  <a:srgbClr val="000000"/>
                </a:solidFill>
                <a:latin typeface="Arial"/>
                <a:ea typeface="DejaVu Sans"/>
              </a:rPr>
              <a:t>Datument […] refers to a data-rich document […] that describes a story of chemical research in a manner which allows the data underpinning the discourse to be provided as an integral part of that story</a:t>
            </a:r>
            <a:r>
              <a:rPr lang="en-US" sz="1800" b="0" strike="noStrike" spc="-1">
                <a:solidFill>
                  <a:srgbClr val="000000"/>
                </a:solidFill>
                <a:latin typeface="Arial"/>
                <a:ea typeface="DejaVu Sans"/>
              </a:rPr>
              <a:t>.”</a:t>
            </a:r>
            <a:endParaRPr lang="fr-CH" sz="1800" b="0" strike="noStrike" spc="-1">
              <a:latin typeface="Arial"/>
            </a:endParaRPr>
          </a:p>
        </p:txBody>
      </p:sp>
      <p:sp>
        <p:nvSpPr>
          <p:cNvPr id="593" name="Shape 21"/>
          <p:cNvSpPr/>
          <p:nvPr/>
        </p:nvSpPr>
        <p:spPr>
          <a:xfrm flipV="1">
            <a:off x="5775480" y="1139040"/>
            <a:ext cx="5485680" cy="1781640"/>
          </a:xfrm>
          <a:prstGeom prst="swooshArrow">
            <a:avLst>
              <a:gd name="adj1" fmla="val 15580"/>
              <a:gd name="adj2" fmla="val 25000"/>
            </a:avLst>
          </a:prstGeom>
          <a:solidFill>
            <a:srgbClr val="FF0000"/>
          </a:solidFill>
          <a:ln w="0">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p:style>
        <p:txBody>
          <a:bodyPr/>
          <a:lstStyle/>
          <a:p>
            <a:endParaRPr lang="en-CH"/>
          </a:p>
        </p:txBody>
      </p:sp>
      <p:sp>
        <p:nvSpPr>
          <p:cNvPr id="15" name="CustomShape 4">
            <a:extLst>
              <a:ext uri="{FF2B5EF4-FFF2-40B4-BE49-F238E27FC236}">
                <a16:creationId xmlns:a16="http://schemas.microsoft.com/office/drawing/2014/main" id="{62E0FBF9-D29A-43DA-B5C0-A30E6DE50959}"/>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5652C3F4-B07D-B02A-E9CC-EEEAB4CD911C}"/>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dirty="0">
                <a:solidFill>
                  <a:srgbClr val="413C3A"/>
                </a:solidFill>
                <a:latin typeface="Franklin Gothic Demi Cond"/>
                <a:ea typeface="Roboto Black"/>
              </a:rPr>
              <a:t>Research reproducibility</a:t>
            </a:r>
            <a:endParaRPr lang="fr-CH" sz="4000" b="0" strike="noStrike" spc="-1" dirty="0">
              <a:latin typeface="Arial"/>
            </a:endParaRPr>
          </a:p>
        </p:txBody>
      </p:sp>
      <p:sp>
        <p:nvSpPr>
          <p:cNvPr id="219"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508FF083-0210-4174-9D03-FC0F1B5BCA82}" type="slidenum">
              <a:rPr lang="en-US" sz="950" b="1" strike="noStrike" spc="-1">
                <a:solidFill>
                  <a:srgbClr val="413C3A"/>
                </a:solidFill>
                <a:latin typeface="Franklin Gothic Demi Cond"/>
                <a:ea typeface="Arial"/>
              </a:rPr>
              <a:t>4</a:t>
            </a:fld>
            <a:endParaRPr lang="fr-CH" sz="950" b="0" strike="noStrike" spc="-1">
              <a:latin typeface="Arial"/>
            </a:endParaRPr>
          </a:p>
        </p:txBody>
      </p:sp>
      <p:pic>
        <p:nvPicPr>
          <p:cNvPr id="220" name="Image 14"/>
          <p:cNvPicPr/>
          <p:nvPr/>
        </p:nvPicPr>
        <p:blipFill>
          <a:blip r:embed="rId3"/>
          <a:stretch/>
        </p:blipFill>
        <p:spPr>
          <a:xfrm>
            <a:off x="10860120" y="6545880"/>
            <a:ext cx="1194480" cy="252000"/>
          </a:xfrm>
          <a:prstGeom prst="rect">
            <a:avLst/>
          </a:prstGeom>
          <a:ln w="0">
            <a:noFill/>
          </a:ln>
        </p:spPr>
      </p:pic>
      <p:grpSp>
        <p:nvGrpSpPr>
          <p:cNvPr id="222" name="Group 1"/>
          <p:cNvGrpSpPr/>
          <p:nvPr/>
        </p:nvGrpSpPr>
        <p:grpSpPr>
          <a:xfrm>
            <a:off x="6309407" y="61964"/>
            <a:ext cx="5147953" cy="5439879"/>
            <a:chOff x="6353687" y="754604"/>
            <a:chExt cx="5147953" cy="5439879"/>
          </a:xfrm>
        </p:grpSpPr>
        <p:pic>
          <p:nvPicPr>
            <p:cNvPr id="223" name="Image 17"/>
            <p:cNvPicPr/>
            <p:nvPr/>
          </p:nvPicPr>
          <p:blipFill>
            <a:blip r:embed="rId4">
              <a:lum bright="70000" contrast="-70000"/>
            </a:blip>
            <a:stretch/>
          </p:blipFill>
          <p:spPr>
            <a:xfrm>
              <a:off x="6989040" y="793080"/>
              <a:ext cx="4512600" cy="1287000"/>
            </a:xfrm>
            <a:prstGeom prst="rect">
              <a:avLst/>
            </a:prstGeom>
            <a:ln w="0">
              <a:solidFill>
                <a:srgbClr val="002060"/>
              </a:solidFill>
            </a:ln>
          </p:spPr>
        </p:pic>
        <p:sp>
          <p:nvSpPr>
            <p:cNvPr id="224" name="CustomShape 5"/>
            <p:cNvSpPr/>
            <p:nvPr/>
          </p:nvSpPr>
          <p:spPr>
            <a:xfrm>
              <a:off x="9219600" y="2082960"/>
              <a:ext cx="2017710"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400" b="0" u="sng" strike="noStrike" spc="-1" dirty="0">
                  <a:solidFill>
                    <a:schemeClr val="bg1">
                      <a:lumMod val="75000"/>
                    </a:schemeClr>
                  </a:solidFill>
                  <a:uFillTx/>
                  <a:latin typeface="Arial"/>
                  <a:ea typeface="Arial"/>
                  <a:hlinkClick r:id="rId5">
                    <a:extLst>
                      <a:ext uri="{A12FA001-AC4F-418D-AE19-62706E023703}">
                        <ahyp:hlinkClr xmlns:ahyp="http://schemas.microsoft.com/office/drawing/2018/hyperlinkcolor" val="tx"/>
                      </a:ext>
                    </a:extLst>
                  </a:hlinkClick>
                </a:rPr>
                <a:t>Nature Methods (2014)</a:t>
              </a:r>
              <a:endParaRPr lang="fr-CH" sz="1400" b="0" strike="noStrike" spc="-1" dirty="0">
                <a:solidFill>
                  <a:schemeClr val="bg1">
                    <a:lumMod val="75000"/>
                  </a:schemeClr>
                </a:solidFill>
                <a:latin typeface="Arial"/>
              </a:endParaRPr>
            </a:p>
          </p:txBody>
        </p:sp>
        <p:pic>
          <p:nvPicPr>
            <p:cNvPr id="225" name="Image 19"/>
            <p:cNvPicPr/>
            <p:nvPr/>
          </p:nvPicPr>
          <p:blipFill>
            <a:blip r:embed="rId6">
              <a:lum bright="70000" contrast="-70000"/>
            </a:blip>
            <a:stretch/>
          </p:blipFill>
          <p:spPr>
            <a:xfrm>
              <a:off x="6989040" y="2498040"/>
              <a:ext cx="4512600" cy="1428480"/>
            </a:xfrm>
            <a:prstGeom prst="rect">
              <a:avLst/>
            </a:prstGeom>
            <a:ln w="0">
              <a:solidFill>
                <a:srgbClr val="002060"/>
              </a:solidFill>
            </a:ln>
          </p:spPr>
        </p:pic>
        <p:sp>
          <p:nvSpPr>
            <p:cNvPr id="226" name="CustomShape 6"/>
            <p:cNvSpPr/>
            <p:nvPr/>
          </p:nvSpPr>
          <p:spPr>
            <a:xfrm>
              <a:off x="8736480" y="3938040"/>
              <a:ext cx="276516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0" u="sng" strike="noStrike" spc="-1" dirty="0">
                  <a:solidFill>
                    <a:schemeClr val="bg1">
                      <a:lumMod val="75000"/>
                    </a:schemeClr>
                  </a:solidFill>
                  <a:uFillTx/>
                  <a:latin typeface="Arial"/>
                  <a:ea typeface="Arial"/>
                  <a:hlinkClick r:id="rId7">
                    <a:extLst>
                      <a:ext uri="{A12FA001-AC4F-418D-AE19-62706E023703}">
                        <ahyp:hlinkClr xmlns:ahyp="http://schemas.microsoft.com/office/drawing/2018/hyperlinkcolor" val="tx"/>
                      </a:ext>
                    </a:extLst>
                  </a:hlinkClick>
                </a:rPr>
                <a:t>Science &amp; Society (2017)</a:t>
              </a:r>
              <a:endParaRPr lang="fr-CH" sz="1400" b="0" strike="noStrike" spc="-1" dirty="0">
                <a:solidFill>
                  <a:schemeClr val="bg1">
                    <a:lumMod val="75000"/>
                  </a:schemeClr>
                </a:solidFill>
                <a:latin typeface="Arial"/>
              </a:endParaRPr>
            </a:p>
          </p:txBody>
        </p:sp>
        <p:pic>
          <p:nvPicPr>
            <p:cNvPr id="227" name="Image 21"/>
            <p:cNvPicPr/>
            <p:nvPr/>
          </p:nvPicPr>
          <p:blipFill>
            <a:blip r:embed="rId8">
              <a:lum bright="70000" contrast="-70000"/>
            </a:blip>
            <a:srcRect l="3732" r="2056" b="11683"/>
            <a:stretch/>
          </p:blipFill>
          <p:spPr>
            <a:xfrm>
              <a:off x="6989040" y="4348080"/>
              <a:ext cx="4497840" cy="1523880"/>
            </a:xfrm>
            <a:prstGeom prst="rect">
              <a:avLst/>
            </a:prstGeom>
            <a:ln w="0">
              <a:solidFill>
                <a:srgbClr val="002060"/>
              </a:solidFill>
            </a:ln>
          </p:spPr>
        </p:pic>
        <p:sp>
          <p:nvSpPr>
            <p:cNvPr id="228" name="CustomShape 7"/>
            <p:cNvSpPr/>
            <p:nvPr/>
          </p:nvSpPr>
          <p:spPr>
            <a:xfrm>
              <a:off x="9937080" y="5888160"/>
              <a:ext cx="1383818"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400" b="0" u="sng" strike="noStrike" spc="-1" dirty="0">
                  <a:solidFill>
                    <a:schemeClr val="bg1">
                      <a:lumMod val="75000"/>
                    </a:schemeClr>
                  </a:solidFill>
                  <a:uFillTx/>
                  <a:latin typeface="Arial"/>
                  <a:ea typeface="Arial"/>
                  <a:hlinkClick r:id="rId9">
                    <a:extLst>
                      <a:ext uri="{A12FA001-AC4F-418D-AE19-62706E023703}">
                        <ahyp:hlinkClr xmlns:ahyp="http://schemas.microsoft.com/office/drawing/2018/hyperlinkcolor" val="tx"/>
                      </a:ext>
                    </a:extLst>
                  </a:hlinkClick>
                </a:rPr>
                <a:t>Science (2018)</a:t>
              </a:r>
              <a:endParaRPr lang="fr-CH" sz="1400" b="0" strike="noStrike" spc="-1" dirty="0">
                <a:solidFill>
                  <a:schemeClr val="bg1">
                    <a:lumMod val="75000"/>
                  </a:schemeClr>
                </a:solidFill>
                <a:latin typeface="Arial"/>
              </a:endParaRPr>
            </a:p>
          </p:txBody>
        </p:sp>
        <p:sp>
          <p:nvSpPr>
            <p:cNvPr id="229" name="Shape 17"/>
            <p:cNvSpPr/>
            <p:nvPr/>
          </p:nvSpPr>
          <p:spPr>
            <a:xfrm rot="4972800" flipV="1">
              <a:off x="4249657" y="2858634"/>
              <a:ext cx="4967659" cy="759600"/>
            </a:xfrm>
            <a:prstGeom prst="swooshArrow">
              <a:avLst>
                <a:gd name="adj1" fmla="val 15580"/>
                <a:gd name="adj2" fmla="val 25000"/>
              </a:avLst>
            </a:prstGeom>
            <a:solidFill>
              <a:schemeClr val="bg1">
                <a:lumMod val="95000"/>
              </a:schemeClr>
            </a:solidFill>
            <a:ln w="0">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p:style>
          <p:txBody>
            <a:bodyPr/>
            <a:lstStyle/>
            <a:p>
              <a:endParaRPr lang="en-CH">
                <a:solidFill>
                  <a:schemeClr val="bg1">
                    <a:lumMod val="75000"/>
                  </a:schemeClr>
                </a:solidFill>
              </a:endParaRPr>
            </a:p>
          </p:txBody>
        </p:sp>
      </p:grpSp>
      <p:sp>
        <p:nvSpPr>
          <p:cNvPr id="230" name="CustomShape 4"/>
          <p:cNvSpPr/>
          <p:nvPr/>
        </p:nvSpPr>
        <p:spPr>
          <a:xfrm>
            <a:off x="904954" y="1237515"/>
            <a:ext cx="5698260" cy="345077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spcBef>
                <a:spcPts val="1281"/>
              </a:spcBef>
            </a:pPr>
            <a:r>
              <a:rPr lang="en-US" sz="2000" b="1" strike="noStrike" spc="-1" dirty="0">
                <a:solidFill>
                  <a:srgbClr val="000000"/>
                </a:solidFill>
                <a:latin typeface="Arial"/>
                <a:ea typeface="Arial"/>
              </a:rPr>
              <a:t>		Improvement on the horizon ?</a:t>
            </a:r>
            <a:endParaRPr lang="en-US" sz="2000" b="1" strike="noStrike" spc="-1" dirty="0">
              <a:latin typeface="Arial"/>
            </a:endParaRPr>
          </a:p>
          <a:p>
            <a:pPr>
              <a:lnSpc>
                <a:spcPct val="100000"/>
              </a:lnSpc>
              <a:spcBef>
                <a:spcPts val="1281"/>
              </a:spcBef>
            </a:pPr>
            <a:br>
              <a:rPr lang="en-US" sz="2000" dirty="0"/>
            </a:br>
            <a:r>
              <a:rPr lang="en-US" sz="2000" b="0" strike="noStrike" spc="-1" dirty="0">
                <a:solidFill>
                  <a:srgbClr val="000000"/>
                </a:solidFill>
                <a:latin typeface="Arial"/>
                <a:ea typeface="Arial"/>
              </a:rPr>
              <a:t>Two projects of the </a:t>
            </a:r>
            <a:r>
              <a:rPr lang="en-US" sz="2000" b="0" i="1" strike="noStrike" spc="-1" dirty="0">
                <a:solidFill>
                  <a:srgbClr val="000000"/>
                </a:solidFill>
                <a:latin typeface="Arial"/>
                <a:ea typeface="Arial"/>
              </a:rPr>
              <a:t>Open Science Framework</a:t>
            </a:r>
            <a:r>
              <a:rPr lang="en-US" sz="2000" b="0" strike="noStrike" spc="-1" dirty="0">
                <a:solidFill>
                  <a:srgbClr val="000000"/>
                </a:solidFill>
                <a:latin typeface="Arial"/>
                <a:ea typeface="Arial"/>
              </a:rPr>
              <a:t>:</a:t>
            </a:r>
            <a:endParaRPr lang="en-US" sz="2000" b="0" strike="noStrike" spc="-1" dirty="0">
              <a:latin typeface="Arial"/>
            </a:endParaRPr>
          </a:p>
          <a:p>
            <a:pPr marL="512640" indent="-412920">
              <a:lnSpc>
                <a:spcPct val="100000"/>
              </a:lnSpc>
              <a:spcBef>
                <a:spcPts val="544"/>
              </a:spcBef>
              <a:buClr>
                <a:srgbClr val="FF0000"/>
              </a:buClr>
              <a:buFont typeface="Wingdings" charset="2"/>
              <a:buChar char=""/>
            </a:pPr>
            <a:r>
              <a:rPr lang="en-US" sz="2000" b="0" u="sng" strike="noStrike" spc="-1" dirty="0">
                <a:solidFill>
                  <a:srgbClr val="413C3A"/>
                </a:solidFill>
                <a:uFillTx/>
                <a:latin typeface="Arial"/>
                <a:ea typeface="Arial"/>
                <a:hlinkClick r:id="rId10"/>
              </a:rPr>
              <a:t>Reproducibility Project: Cancer Biology</a:t>
            </a:r>
            <a:endParaRPr lang="fr-CH" sz="2000" b="0" strike="noStrike" spc="-1" dirty="0">
              <a:latin typeface="Arial"/>
            </a:endParaRPr>
          </a:p>
          <a:p>
            <a:pPr marL="512640" indent="-412920">
              <a:lnSpc>
                <a:spcPct val="100000"/>
              </a:lnSpc>
              <a:spcBef>
                <a:spcPts val="544"/>
              </a:spcBef>
              <a:buClr>
                <a:srgbClr val="FF0000"/>
              </a:buClr>
              <a:buFont typeface="Wingdings" charset="2"/>
              <a:buChar char=""/>
            </a:pPr>
            <a:r>
              <a:rPr lang="en-US" sz="2000" b="0" u="sng" strike="noStrike" spc="-1" dirty="0">
                <a:solidFill>
                  <a:srgbClr val="413C3A"/>
                </a:solidFill>
                <a:uFillTx/>
                <a:latin typeface="Arial"/>
                <a:ea typeface="Arial"/>
                <a:hlinkClick r:id="rId11"/>
              </a:rPr>
              <a:t>Reproducibility Project: Psychology</a:t>
            </a:r>
            <a:endParaRPr lang="fr-CH" sz="2000" b="0" strike="noStrike" spc="-1" dirty="0">
              <a:latin typeface="Arial"/>
            </a:endParaRPr>
          </a:p>
          <a:p>
            <a:pPr>
              <a:lnSpc>
                <a:spcPct val="100000"/>
              </a:lnSpc>
              <a:spcBef>
                <a:spcPts val="1281"/>
              </a:spcBef>
            </a:pPr>
            <a:br>
              <a:rPr sz="2000" dirty="0"/>
            </a:br>
            <a:r>
              <a:rPr lang="en-US" sz="2000" b="0" strike="noStrike" spc="-1" dirty="0">
                <a:solidFill>
                  <a:srgbClr val="000000"/>
                </a:solidFill>
                <a:latin typeface="Arial"/>
                <a:ea typeface="Arial"/>
              </a:rPr>
              <a:t>Some readings:</a:t>
            </a:r>
            <a:endParaRPr lang="fr-CH" sz="2000" b="0" strike="noStrike" spc="-1" dirty="0">
              <a:latin typeface="Arial"/>
            </a:endParaRPr>
          </a:p>
          <a:p>
            <a:pPr marL="512640" indent="-412920">
              <a:lnSpc>
                <a:spcPct val="100000"/>
              </a:lnSpc>
              <a:spcBef>
                <a:spcPts val="544"/>
              </a:spcBef>
              <a:buClr>
                <a:srgbClr val="FF0000"/>
              </a:buClr>
              <a:buFont typeface="Wingdings" charset="2"/>
              <a:buChar char=""/>
            </a:pPr>
            <a:r>
              <a:rPr lang="en-US" sz="2000" b="0" u="sng" strike="noStrike" spc="-1" dirty="0">
                <a:solidFill>
                  <a:srgbClr val="413C3A"/>
                </a:solidFill>
                <a:uFillTx/>
                <a:latin typeface="Arial"/>
                <a:ea typeface="Arial"/>
                <a:hlinkClick r:id="rId12"/>
              </a:rPr>
              <a:t>Implementing Reproducible Research</a:t>
            </a:r>
            <a:endParaRPr lang="fr-CH" sz="2000" b="0" strike="noStrike" spc="-1" dirty="0">
              <a:latin typeface="Arial"/>
            </a:endParaRPr>
          </a:p>
          <a:p>
            <a:pPr marL="512640" indent="-412920">
              <a:lnSpc>
                <a:spcPct val="100000"/>
              </a:lnSpc>
              <a:spcBef>
                <a:spcPts val="544"/>
              </a:spcBef>
              <a:buClr>
                <a:srgbClr val="FF0000"/>
              </a:buClr>
              <a:buFont typeface="Wingdings" charset="2"/>
              <a:buChar char=""/>
            </a:pPr>
            <a:r>
              <a:rPr lang="en-US" sz="2000" b="0" u="sng" strike="noStrike" spc="-1" dirty="0">
                <a:solidFill>
                  <a:srgbClr val="413C3A"/>
                </a:solidFill>
                <a:uFillTx/>
                <a:latin typeface="Arial"/>
                <a:ea typeface="Arial"/>
                <a:hlinkClick r:id="rId13"/>
              </a:rPr>
              <a:t>Reproducible research with R and </a:t>
            </a:r>
            <a:r>
              <a:rPr lang="en-US" sz="2000" b="0" u="sng" strike="noStrike" spc="-1" dirty="0" err="1">
                <a:solidFill>
                  <a:srgbClr val="413C3A"/>
                </a:solidFill>
                <a:uFillTx/>
                <a:latin typeface="Arial"/>
                <a:ea typeface="Arial"/>
                <a:hlinkClick r:id="rId13"/>
              </a:rPr>
              <a:t>Rstudio</a:t>
            </a:r>
            <a:endParaRPr lang="fr-CH" sz="2000" b="0" strike="noStrike" spc="-1" dirty="0">
              <a:latin typeface="Arial"/>
            </a:endParaRPr>
          </a:p>
        </p:txBody>
      </p:sp>
      <p:sp>
        <p:nvSpPr>
          <p:cNvPr id="16" name="CustomShape 4">
            <a:extLst>
              <a:ext uri="{FF2B5EF4-FFF2-40B4-BE49-F238E27FC236}">
                <a16:creationId xmlns:a16="http://schemas.microsoft.com/office/drawing/2014/main" id="{BBF1304D-5521-4053-811D-23B7E569F51F}"/>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pic>
        <p:nvPicPr>
          <p:cNvPr id="3" name="Picture 2">
            <a:extLst>
              <a:ext uri="{FF2B5EF4-FFF2-40B4-BE49-F238E27FC236}">
                <a16:creationId xmlns:a16="http://schemas.microsoft.com/office/drawing/2014/main" id="{51F5B7AE-111F-8519-03B0-B611933AD058}"/>
              </a:ext>
            </a:extLst>
          </p:cNvPr>
          <p:cNvPicPr>
            <a:picLocks noChangeAspect="1"/>
          </p:cNvPicPr>
          <p:nvPr/>
        </p:nvPicPr>
        <p:blipFill>
          <a:blip r:embed="rId14">
            <a:lum bright="70000" contrast="-70000"/>
          </a:blip>
          <a:stretch>
            <a:fillRect/>
          </a:stretch>
        </p:blipFill>
        <p:spPr>
          <a:xfrm>
            <a:off x="1672206" y="5286240"/>
            <a:ext cx="7989834" cy="1527772"/>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9F56E13-7ADF-C4EA-1424-5216CE42F2BD}"/>
              </a:ext>
            </a:extLst>
          </p:cNvPr>
          <p:cNvSpPr txBox="1"/>
          <p:nvPr/>
        </p:nvSpPr>
        <p:spPr>
          <a:xfrm>
            <a:off x="9653300" y="5858418"/>
            <a:ext cx="2401300" cy="307777"/>
          </a:xfrm>
          <a:prstGeom prst="rect">
            <a:avLst/>
          </a:prstGeom>
          <a:noFill/>
        </p:spPr>
        <p:txBody>
          <a:bodyPr wrap="square">
            <a:spAutoFit/>
          </a:bodyPr>
          <a:lstStyle/>
          <a:p>
            <a:r>
              <a:rPr lang="it-IT" sz="1400" i="1" dirty="0">
                <a:solidFill>
                  <a:schemeClr val="bg1">
                    <a:lumMod val="75000"/>
                  </a:schemeClr>
                </a:solidFill>
                <a:hlinkClick r:id="rId15">
                  <a:extLst>
                    <a:ext uri="{A12FA001-AC4F-418D-AE19-62706E023703}">
                      <ahyp:hlinkClr xmlns:ahyp="http://schemas.microsoft.com/office/drawing/2018/hyperlinkcolor" val="tx"/>
                    </a:ext>
                  </a:extLst>
                </a:hlinkClick>
              </a:rPr>
              <a:t>J. </a:t>
            </a:r>
            <a:r>
              <a:rPr lang="it-IT" sz="1400" i="1" dirty="0" err="1">
                <a:solidFill>
                  <a:schemeClr val="bg1">
                    <a:lumMod val="75000"/>
                  </a:schemeClr>
                </a:solidFill>
                <a:hlinkClick r:id="rId15">
                  <a:extLst>
                    <a:ext uri="{A12FA001-AC4F-418D-AE19-62706E023703}">
                      <ahyp:hlinkClr xmlns:ahyp="http://schemas.microsoft.com/office/drawing/2018/hyperlinkcolor" val="tx"/>
                    </a:ext>
                  </a:extLst>
                </a:hlinkClick>
              </a:rPr>
              <a:t>Chem</a:t>
            </a:r>
            <a:r>
              <a:rPr lang="it-IT" sz="1400" i="1" dirty="0">
                <a:solidFill>
                  <a:schemeClr val="bg1">
                    <a:lumMod val="75000"/>
                  </a:schemeClr>
                </a:solidFill>
                <a:hlinkClick r:id="rId15">
                  <a:extLst>
                    <a:ext uri="{A12FA001-AC4F-418D-AE19-62706E023703}">
                      <ahyp:hlinkClr xmlns:ahyp="http://schemas.microsoft.com/office/drawing/2018/hyperlinkcolor" val="tx"/>
                    </a:ext>
                  </a:extLst>
                </a:hlinkClick>
              </a:rPr>
              <a:t>. Inf. Model.</a:t>
            </a:r>
            <a:r>
              <a:rPr lang="it-IT" sz="1400" dirty="0">
                <a:solidFill>
                  <a:schemeClr val="bg1">
                    <a:lumMod val="75000"/>
                  </a:schemeClr>
                </a:solidFill>
                <a:hlinkClick r:id="rId15">
                  <a:extLst>
                    <a:ext uri="{A12FA001-AC4F-418D-AE19-62706E023703}">
                      <ahyp:hlinkClr xmlns:ahyp="http://schemas.microsoft.com/office/drawing/2018/hyperlinkcolor" val="tx"/>
                    </a:ext>
                  </a:extLst>
                </a:hlinkClick>
              </a:rPr>
              <a:t> 2020</a:t>
            </a:r>
            <a:endParaRPr lang="en-CH" sz="1400" dirty="0">
              <a:solidFill>
                <a:schemeClr val="bg1">
                  <a:lumMod val="75000"/>
                </a:schemeClr>
              </a:solidFill>
            </a:endParaRPr>
          </a:p>
        </p:txBody>
      </p:sp>
      <p:sp>
        <p:nvSpPr>
          <p:cNvPr id="2" name="CustomShape 5">
            <a:extLst>
              <a:ext uri="{FF2B5EF4-FFF2-40B4-BE49-F238E27FC236}">
                <a16:creationId xmlns:a16="http://schemas.microsoft.com/office/drawing/2014/main" id="{F657CB45-BBEF-0794-17BB-DA7E3D7C02AC}"/>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2187984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Files or Database?</a:t>
            </a:r>
            <a:endParaRPr lang="fr-CH" sz="4000" b="0" strike="noStrike" spc="-1">
              <a:latin typeface="Arial"/>
            </a:endParaRPr>
          </a:p>
        </p:txBody>
      </p:sp>
      <p:sp>
        <p:nvSpPr>
          <p:cNvPr id="603"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C6BA45A6-E6FF-4376-B94C-2FCCA0142283}" type="slidenum">
              <a:rPr lang="en-US" sz="950" b="1" strike="noStrike" spc="-1">
                <a:solidFill>
                  <a:srgbClr val="413C3A"/>
                </a:solidFill>
                <a:latin typeface="Franklin Gothic Demi Cond"/>
                <a:ea typeface="Arial"/>
              </a:rPr>
              <a:t>40</a:t>
            </a:fld>
            <a:endParaRPr lang="fr-CH" sz="950" b="0" strike="noStrike" spc="-1">
              <a:latin typeface="Arial"/>
            </a:endParaRPr>
          </a:p>
        </p:txBody>
      </p:sp>
      <p:pic>
        <p:nvPicPr>
          <p:cNvPr id="604" name="Image 14"/>
          <p:cNvPicPr/>
          <p:nvPr/>
        </p:nvPicPr>
        <p:blipFill>
          <a:blip r:embed="rId2"/>
          <a:stretch/>
        </p:blipFill>
        <p:spPr>
          <a:xfrm>
            <a:off x="10860120" y="6545880"/>
            <a:ext cx="1194480" cy="252000"/>
          </a:xfrm>
          <a:prstGeom prst="rect">
            <a:avLst/>
          </a:prstGeom>
          <a:ln w="0">
            <a:noFill/>
          </a:ln>
        </p:spPr>
      </p:pic>
      <p:sp>
        <p:nvSpPr>
          <p:cNvPr id="605" name="CustomShape 3"/>
          <p:cNvSpPr/>
          <p:nvPr/>
        </p:nvSpPr>
        <p:spPr>
          <a:xfrm>
            <a:off x="914040" y="1484640"/>
            <a:ext cx="5155200" cy="499320"/>
          </a:xfrm>
          <a:prstGeom prst="rect">
            <a:avLst/>
          </a:prstGeom>
          <a:noFill/>
          <a:ln w="0">
            <a:noFill/>
          </a:ln>
        </p:spPr>
        <p:style>
          <a:lnRef idx="0">
            <a:scrgbClr r="0" g="0" b="0"/>
          </a:lnRef>
          <a:fillRef idx="0">
            <a:scrgbClr r="0" g="0" b="0"/>
          </a:fillRef>
          <a:effectRef idx="0">
            <a:scrgbClr r="0" g="0" b="0"/>
          </a:effectRef>
          <a:fontRef idx="minor"/>
        </p:style>
        <p:txBody>
          <a:bodyPr lIns="180000" tIns="45000" rIns="90000" bIns="45000" anchor="t">
            <a:noAutofit/>
          </a:bodyPr>
          <a:lstStyle/>
          <a:p>
            <a:pPr>
              <a:lnSpc>
                <a:spcPct val="90000"/>
              </a:lnSpc>
              <a:spcBef>
                <a:spcPts val="1001"/>
              </a:spcBef>
              <a:tabLst>
                <a:tab pos="0" algn="l"/>
              </a:tabLst>
            </a:pPr>
            <a:r>
              <a:rPr lang="en-US" sz="2400" b="1" strike="noStrike" spc="-1">
                <a:solidFill>
                  <a:srgbClr val="413C3A"/>
                </a:solidFill>
                <a:latin typeface="Arial"/>
                <a:ea typeface="Arial"/>
              </a:rPr>
              <a:t>File management</a:t>
            </a:r>
            <a:endParaRPr lang="fr-CH" sz="2400" b="0" strike="noStrike" spc="-1">
              <a:latin typeface="Arial"/>
            </a:endParaRPr>
          </a:p>
        </p:txBody>
      </p:sp>
      <p:sp>
        <p:nvSpPr>
          <p:cNvPr id="606" name="CustomShape 4"/>
          <p:cNvSpPr/>
          <p:nvPr/>
        </p:nvSpPr>
        <p:spPr>
          <a:xfrm>
            <a:off x="914040" y="1988640"/>
            <a:ext cx="5155200" cy="368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57120" indent="-271080">
              <a:lnSpc>
                <a:spcPct val="90000"/>
              </a:lnSpc>
              <a:spcBef>
                <a:spcPts val="1001"/>
              </a:spcBef>
              <a:buClr>
                <a:srgbClr val="FF0000"/>
              </a:buClr>
              <a:buSzPct val="90000"/>
              <a:buFont typeface="Wingdings" charset="2"/>
              <a:buChar char=""/>
            </a:pPr>
            <a:r>
              <a:rPr lang="en-US" sz="2400" b="0" strike="noStrike" spc="-1">
                <a:solidFill>
                  <a:srgbClr val="413C3A"/>
                </a:solidFill>
                <a:latin typeface="Arial"/>
                <a:ea typeface="Arial"/>
              </a:rPr>
              <a:t>File / folder organization</a:t>
            </a:r>
            <a:endParaRPr lang="fr-CH" sz="2400" b="0" strike="noStrike" spc="-1">
              <a:latin typeface="Arial"/>
            </a:endParaRPr>
          </a:p>
          <a:p>
            <a:pPr marL="357120" indent="-271080">
              <a:lnSpc>
                <a:spcPct val="90000"/>
              </a:lnSpc>
              <a:spcBef>
                <a:spcPts val="1001"/>
              </a:spcBef>
              <a:buClr>
                <a:srgbClr val="FF0000"/>
              </a:buClr>
              <a:buSzPct val="90000"/>
              <a:buFont typeface="Wingdings" charset="2"/>
              <a:buChar char=""/>
            </a:pPr>
            <a:r>
              <a:rPr lang="en-US" sz="2400" b="0" strike="noStrike" spc="-1">
                <a:solidFill>
                  <a:srgbClr val="413C3A"/>
                </a:solidFill>
                <a:latin typeface="Arial"/>
                <a:ea typeface="Arial"/>
              </a:rPr>
              <a:t>File / folder naming</a:t>
            </a:r>
            <a:endParaRPr lang="fr-CH" sz="2400" b="0" strike="noStrike" spc="-1">
              <a:latin typeface="Arial"/>
            </a:endParaRPr>
          </a:p>
          <a:p>
            <a:pPr marL="357120" indent="-271080">
              <a:lnSpc>
                <a:spcPct val="90000"/>
              </a:lnSpc>
              <a:spcBef>
                <a:spcPts val="1001"/>
              </a:spcBef>
              <a:buClr>
                <a:srgbClr val="FF0000"/>
              </a:buClr>
              <a:buSzPct val="90000"/>
              <a:buFont typeface="Wingdings" charset="2"/>
              <a:buChar char=""/>
            </a:pPr>
            <a:r>
              <a:rPr lang="en-US" sz="2400" b="0" strike="noStrike" spc="-1">
                <a:solidFill>
                  <a:srgbClr val="413C3A"/>
                </a:solidFill>
                <a:latin typeface="Arial"/>
                <a:ea typeface="Arial"/>
              </a:rPr>
              <a:t>File / folder versioning system</a:t>
            </a:r>
            <a:endParaRPr lang="fr-CH" sz="2400" b="0" strike="noStrike" spc="-1">
              <a:latin typeface="Arial"/>
            </a:endParaRPr>
          </a:p>
          <a:p>
            <a:pPr marL="357120" indent="-271080">
              <a:lnSpc>
                <a:spcPct val="90000"/>
              </a:lnSpc>
              <a:spcBef>
                <a:spcPts val="1001"/>
              </a:spcBef>
              <a:buClr>
                <a:srgbClr val="FF0000"/>
              </a:buClr>
              <a:buSzPct val="90000"/>
              <a:buFont typeface="Wingdings" charset="2"/>
              <a:buChar char=""/>
            </a:pPr>
            <a:r>
              <a:rPr lang="en-US" sz="2400" b="0" strike="noStrike" spc="-1">
                <a:solidFill>
                  <a:srgbClr val="413C3A"/>
                </a:solidFill>
                <a:latin typeface="Arial"/>
                <a:ea typeface="Arial"/>
              </a:rPr>
              <a:t>File / folder access rights management</a:t>
            </a:r>
            <a:endParaRPr lang="fr-CH" sz="2400" b="0" strike="noStrike" spc="-1">
              <a:latin typeface="Arial"/>
            </a:endParaRPr>
          </a:p>
        </p:txBody>
      </p:sp>
      <p:sp>
        <p:nvSpPr>
          <p:cNvPr id="607" name="CustomShape 5"/>
          <p:cNvSpPr/>
          <p:nvPr/>
        </p:nvSpPr>
        <p:spPr>
          <a:xfrm>
            <a:off x="6858000" y="1484640"/>
            <a:ext cx="5180760" cy="49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90000"/>
              </a:lnSpc>
              <a:spcBef>
                <a:spcPts val="1001"/>
              </a:spcBef>
              <a:tabLst>
                <a:tab pos="0" algn="l"/>
              </a:tabLst>
            </a:pPr>
            <a:r>
              <a:rPr lang="en-US" sz="2400" b="1" strike="noStrike" spc="-1">
                <a:solidFill>
                  <a:srgbClr val="413C3A"/>
                </a:solidFill>
                <a:latin typeface="Arial"/>
                <a:ea typeface="Arial"/>
              </a:rPr>
              <a:t>Database management</a:t>
            </a:r>
            <a:endParaRPr lang="fr-CH" sz="2400" b="0" strike="noStrike" spc="-1">
              <a:latin typeface="Arial"/>
            </a:endParaRPr>
          </a:p>
        </p:txBody>
      </p:sp>
      <p:sp>
        <p:nvSpPr>
          <p:cNvPr id="608" name="CustomShape 6"/>
          <p:cNvSpPr/>
          <p:nvPr/>
        </p:nvSpPr>
        <p:spPr>
          <a:xfrm>
            <a:off x="6858000" y="1988640"/>
            <a:ext cx="5180760" cy="368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6800">
              <a:lnSpc>
                <a:spcPct val="90000"/>
              </a:lnSpc>
              <a:spcBef>
                <a:spcPts val="1001"/>
              </a:spcBef>
              <a:buClr>
                <a:srgbClr val="FF0000"/>
              </a:buClr>
              <a:buSzPct val="90000"/>
              <a:buFont typeface="Wingdings" charset="2"/>
              <a:buChar char=""/>
            </a:pPr>
            <a:r>
              <a:rPr lang="en-US" sz="2400" b="0" strike="noStrike" spc="-1">
                <a:solidFill>
                  <a:srgbClr val="413C3A"/>
                </a:solidFill>
                <a:latin typeface="Arial"/>
                <a:ea typeface="Arial"/>
              </a:rPr>
              <a:t>Data model / Data dictionary</a:t>
            </a:r>
            <a:endParaRPr lang="fr-CH" sz="2400" b="0" strike="noStrike" spc="-1">
              <a:latin typeface="Arial"/>
            </a:endParaRPr>
          </a:p>
          <a:p>
            <a:pPr marL="228600" indent="-226800">
              <a:lnSpc>
                <a:spcPct val="90000"/>
              </a:lnSpc>
              <a:spcBef>
                <a:spcPts val="1001"/>
              </a:spcBef>
              <a:buClr>
                <a:srgbClr val="FF0000"/>
              </a:buClr>
              <a:buSzPct val="90000"/>
              <a:buFont typeface="Wingdings" charset="2"/>
              <a:buChar char=""/>
            </a:pPr>
            <a:r>
              <a:rPr lang="en-US" sz="2400" b="0" strike="noStrike" spc="-1">
                <a:solidFill>
                  <a:srgbClr val="413C3A"/>
                </a:solidFill>
                <a:latin typeface="Arial"/>
                <a:ea typeface="Arial"/>
              </a:rPr>
              <a:t>Metadata design / standards</a:t>
            </a:r>
            <a:endParaRPr lang="fr-CH" sz="2400" b="0" strike="noStrike" spc="-1">
              <a:latin typeface="Arial"/>
            </a:endParaRPr>
          </a:p>
          <a:p>
            <a:pPr marL="228600" indent="-226800">
              <a:lnSpc>
                <a:spcPct val="90000"/>
              </a:lnSpc>
              <a:spcBef>
                <a:spcPts val="1001"/>
              </a:spcBef>
              <a:buClr>
                <a:srgbClr val="FF0000"/>
              </a:buClr>
              <a:buSzPct val="90000"/>
              <a:buFont typeface="Wingdings" charset="2"/>
              <a:buChar char=""/>
            </a:pPr>
            <a:r>
              <a:rPr lang="en-US" sz="2400" b="0" strike="noStrike" spc="-1">
                <a:solidFill>
                  <a:srgbClr val="413C3A"/>
                </a:solidFill>
                <a:latin typeface="Arial"/>
                <a:ea typeface="Arial"/>
              </a:rPr>
              <a:t>Administrative data / logs</a:t>
            </a:r>
            <a:endParaRPr lang="fr-CH" sz="2400" b="0" strike="noStrike" spc="-1">
              <a:latin typeface="Arial"/>
            </a:endParaRPr>
          </a:p>
          <a:p>
            <a:pPr marL="228600" indent="-226800">
              <a:lnSpc>
                <a:spcPct val="90000"/>
              </a:lnSpc>
              <a:spcBef>
                <a:spcPts val="1001"/>
              </a:spcBef>
              <a:buClr>
                <a:srgbClr val="FF0000"/>
              </a:buClr>
              <a:buSzPct val="90000"/>
              <a:buFont typeface="Wingdings" charset="2"/>
              <a:buChar char=""/>
            </a:pPr>
            <a:r>
              <a:rPr lang="en-US" sz="2400" b="0" strike="noStrike" spc="-1">
                <a:solidFill>
                  <a:srgbClr val="413C3A"/>
                </a:solidFill>
                <a:latin typeface="Arial"/>
                <a:ea typeface="Arial"/>
              </a:rPr>
              <a:t>User rights management</a:t>
            </a:r>
            <a:endParaRPr lang="fr-CH" sz="2400" b="0" strike="noStrike" spc="-1">
              <a:latin typeface="Arial"/>
            </a:endParaRPr>
          </a:p>
          <a:p>
            <a:pPr marL="228600" indent="-226800">
              <a:lnSpc>
                <a:spcPct val="90000"/>
              </a:lnSpc>
              <a:spcBef>
                <a:spcPts val="1001"/>
              </a:spcBef>
              <a:buClr>
                <a:srgbClr val="FF0000"/>
              </a:buClr>
              <a:buSzPct val="90000"/>
              <a:buFont typeface="Wingdings" charset="2"/>
              <a:buChar char=""/>
            </a:pPr>
            <a:r>
              <a:rPr lang="en-US" sz="2400" b="0" strike="noStrike" spc="-1">
                <a:solidFill>
                  <a:srgbClr val="413C3A"/>
                </a:solidFill>
                <a:latin typeface="Arial"/>
                <a:ea typeface="Arial"/>
              </a:rPr>
              <a:t>Database administrator</a:t>
            </a:r>
            <a:endParaRPr lang="fr-CH" sz="2400" b="0" strike="noStrike" spc="-1">
              <a:latin typeface="Arial"/>
            </a:endParaRPr>
          </a:p>
        </p:txBody>
      </p:sp>
      <p:pic>
        <p:nvPicPr>
          <p:cNvPr id="609" name="Picture 19"/>
          <p:cNvPicPr/>
          <p:nvPr/>
        </p:nvPicPr>
        <p:blipFill>
          <a:blip r:embed="rId3"/>
          <a:srcRect t="5276" b="6663"/>
          <a:stretch/>
        </p:blipFill>
        <p:spPr>
          <a:xfrm>
            <a:off x="3463560" y="3438000"/>
            <a:ext cx="4937040" cy="2991960"/>
          </a:xfrm>
          <a:prstGeom prst="rect">
            <a:avLst/>
          </a:prstGeom>
          <a:ln w="0">
            <a:noFill/>
          </a:ln>
        </p:spPr>
      </p:pic>
      <p:sp>
        <p:nvSpPr>
          <p:cNvPr id="610" name="CustomShape 7"/>
          <p:cNvSpPr/>
          <p:nvPr/>
        </p:nvSpPr>
        <p:spPr>
          <a:xfrm>
            <a:off x="8423640" y="6155280"/>
            <a:ext cx="356616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0" strike="noStrike" spc="-1">
                <a:solidFill>
                  <a:srgbClr val="413C3A"/>
                </a:solidFill>
                <a:latin typeface="Arial"/>
                <a:ea typeface="Arial"/>
              </a:rPr>
              <a:t>Image source: Digitalbevaring.dk  (</a:t>
            </a:r>
            <a:r>
              <a:rPr lang="en-US" sz="1200" b="0" u="sng" strike="noStrike" spc="-1">
                <a:solidFill>
                  <a:srgbClr val="413C3A"/>
                </a:solidFill>
                <a:uFillTx/>
                <a:latin typeface="Arial"/>
                <a:ea typeface="Arial"/>
                <a:hlinkClick r:id="rId4"/>
              </a:rPr>
              <a:t>CC BY 2.5 DK</a:t>
            </a:r>
            <a:r>
              <a:rPr lang="en-US" sz="1200" b="0" strike="noStrike" spc="-1">
                <a:solidFill>
                  <a:srgbClr val="413C3A"/>
                </a:solidFill>
                <a:latin typeface="Arial"/>
                <a:ea typeface="Arial"/>
              </a:rPr>
              <a:t>)</a:t>
            </a:r>
            <a:endParaRPr lang="fr-CH" sz="1200" b="0" strike="noStrike" spc="-1">
              <a:latin typeface="Arial"/>
            </a:endParaRPr>
          </a:p>
        </p:txBody>
      </p:sp>
      <p:sp>
        <p:nvSpPr>
          <p:cNvPr id="13" name="CustomShape 4">
            <a:extLst>
              <a:ext uri="{FF2B5EF4-FFF2-40B4-BE49-F238E27FC236}">
                <a16:creationId xmlns:a16="http://schemas.microsoft.com/office/drawing/2014/main" id="{AB44DB3F-B8D6-45D5-8BA9-0F1A085CA020}"/>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7629EDEC-842A-2B1C-FCFA-DF1897BDF65A}"/>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PlaceHolder 1"/>
          <p:cNvSpPr>
            <a:spLocks noGrp="1"/>
          </p:cNvSpPr>
          <p:nvPr>
            <p:ph type="title"/>
          </p:nvPr>
        </p:nvSpPr>
        <p:spPr>
          <a:xfrm>
            <a:off x="1206360" y="174600"/>
            <a:ext cx="9453600" cy="854640"/>
          </a:xfrm>
          <a:prstGeom prst="rect">
            <a:avLst/>
          </a:prstGeom>
          <a:noFill/>
          <a:ln w="0">
            <a:noFill/>
          </a:ln>
        </p:spPr>
        <p:txBody>
          <a:bodyPr lIns="180000" tIns="0" rIns="72000" bIns="46800" anchor="t">
            <a:noAutofit/>
          </a:bodyPr>
          <a:lstStyle/>
          <a:p>
            <a:pPr>
              <a:lnSpc>
                <a:spcPct val="90000"/>
              </a:lnSpc>
              <a:tabLst>
                <a:tab pos="0" algn="l"/>
              </a:tabLst>
            </a:pPr>
            <a:r>
              <a:rPr lang="en-US" sz="4000" b="1" strike="noStrike" spc="-94">
                <a:solidFill>
                  <a:srgbClr val="413C3A"/>
                </a:solidFill>
                <a:latin typeface="Franklin Gothic Demi Cond"/>
                <a:ea typeface="Roboto Black"/>
              </a:rPr>
              <a:t>Dataset or Database?</a:t>
            </a:r>
            <a:endParaRPr lang="fr-CH" sz="4000" b="0" strike="noStrike" spc="-1">
              <a:latin typeface="Arial"/>
            </a:endParaRPr>
          </a:p>
        </p:txBody>
      </p:sp>
      <p:sp>
        <p:nvSpPr>
          <p:cNvPr id="614" name="PlaceHolder 2"/>
          <p:cNvSpPr>
            <a:spLocks noGrp="1"/>
          </p:cNvSpPr>
          <p:nvPr>
            <p:ph type="sldNum"/>
          </p:nvPr>
        </p:nvSpPr>
        <p:spPr>
          <a:xfrm>
            <a:off x="11508480" y="260280"/>
            <a:ext cx="682920" cy="217440"/>
          </a:xfrm>
          <a:prstGeom prst="rect">
            <a:avLst/>
          </a:prstGeom>
          <a:noFill/>
          <a:ln w="0">
            <a:noFill/>
          </a:ln>
        </p:spPr>
        <p:txBody>
          <a:bodyPr lIns="90000" tIns="0" rIns="90000" bIns="0" anchor="t">
            <a:noAutofit/>
          </a:bodyPr>
          <a:lstStyle/>
          <a:p>
            <a:pPr algn="ctr">
              <a:lnSpc>
                <a:spcPct val="100000"/>
              </a:lnSpc>
              <a:tabLst>
                <a:tab pos="0" algn="l"/>
              </a:tabLst>
            </a:pPr>
            <a:fld id="{D0837F40-44C5-4C53-9AE5-589E4B4B1E63}" type="slidenum">
              <a:rPr lang="en-US" sz="939" b="1" strike="noStrike" spc="-1">
                <a:solidFill>
                  <a:srgbClr val="413C3A"/>
                </a:solidFill>
                <a:latin typeface="Libre Franklin"/>
                <a:ea typeface="Libre Franklin"/>
              </a:rPr>
              <a:t>41</a:t>
            </a:fld>
            <a:endParaRPr lang="fr-CH" sz="939" b="0" strike="noStrike" spc="-1">
              <a:latin typeface="Times New Roman"/>
            </a:endParaRPr>
          </a:p>
        </p:txBody>
      </p:sp>
      <p:pic>
        <p:nvPicPr>
          <p:cNvPr id="615" name="Google Shape;1251;g10490818648_0_971"/>
          <p:cNvPicPr/>
          <p:nvPr/>
        </p:nvPicPr>
        <p:blipFill>
          <a:blip r:embed="rId3"/>
          <a:stretch/>
        </p:blipFill>
        <p:spPr>
          <a:xfrm>
            <a:off x="10860480" y="6545880"/>
            <a:ext cx="1196280" cy="253800"/>
          </a:xfrm>
          <a:prstGeom prst="rect">
            <a:avLst/>
          </a:prstGeom>
          <a:ln w="0">
            <a:noFill/>
          </a:ln>
        </p:spPr>
      </p:pic>
      <p:sp>
        <p:nvSpPr>
          <p:cNvPr id="616" name="Google Shape;1252;g10490818648_0_971"/>
          <p:cNvSpPr/>
          <p:nvPr/>
        </p:nvSpPr>
        <p:spPr>
          <a:xfrm>
            <a:off x="828000" y="1276920"/>
            <a:ext cx="10799640" cy="10965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CH"/>
          </a:p>
        </p:txBody>
      </p:sp>
      <p:pic>
        <p:nvPicPr>
          <p:cNvPr id="617" name="Google Shape;1253;g10490818648_0_971"/>
          <p:cNvPicPr/>
          <p:nvPr/>
        </p:nvPicPr>
        <p:blipFill>
          <a:blip r:embed="rId4"/>
          <a:stretch/>
        </p:blipFill>
        <p:spPr>
          <a:xfrm>
            <a:off x="238680" y="231120"/>
            <a:ext cx="743760" cy="258120"/>
          </a:xfrm>
          <a:prstGeom prst="rect">
            <a:avLst/>
          </a:prstGeom>
          <a:ln w="0">
            <a:noFill/>
          </a:ln>
        </p:spPr>
      </p:pic>
      <p:pic>
        <p:nvPicPr>
          <p:cNvPr id="618" name="Google Shape;1255;g10490818648_0_971"/>
          <p:cNvPicPr/>
          <p:nvPr/>
        </p:nvPicPr>
        <p:blipFill>
          <a:blip r:embed="rId5"/>
          <a:stretch/>
        </p:blipFill>
        <p:spPr>
          <a:xfrm>
            <a:off x="6221520" y="1981080"/>
            <a:ext cx="4956840" cy="3428280"/>
          </a:xfrm>
          <a:prstGeom prst="rect">
            <a:avLst/>
          </a:prstGeom>
          <a:ln w="0">
            <a:noFill/>
          </a:ln>
        </p:spPr>
      </p:pic>
      <p:pic>
        <p:nvPicPr>
          <p:cNvPr id="619" name="Google Shape;1256;g10490818648_0_971"/>
          <p:cNvPicPr/>
          <p:nvPr/>
        </p:nvPicPr>
        <p:blipFill>
          <a:blip r:embed="rId6"/>
          <a:stretch/>
        </p:blipFill>
        <p:spPr>
          <a:xfrm>
            <a:off x="1362240" y="1981080"/>
            <a:ext cx="4123440" cy="3428280"/>
          </a:xfrm>
          <a:prstGeom prst="rect">
            <a:avLst/>
          </a:prstGeom>
          <a:ln w="0">
            <a:noFill/>
          </a:ln>
        </p:spPr>
      </p:pic>
      <p:sp>
        <p:nvSpPr>
          <p:cNvPr id="620" name="Google Shape;1257;g10490818648_0_971"/>
          <p:cNvSpPr/>
          <p:nvPr/>
        </p:nvSpPr>
        <p:spPr>
          <a:xfrm>
            <a:off x="2165040" y="5585040"/>
            <a:ext cx="2517840" cy="822240"/>
          </a:xfrm>
          <a:prstGeom prst="rect">
            <a:avLst/>
          </a:prstGeom>
          <a:solidFill>
            <a:schemeClr val="lt1"/>
          </a:solidFill>
          <a:ln w="9525">
            <a:solidFill>
              <a:srgbClr val="E30613"/>
            </a:solidFill>
            <a:round/>
          </a:ln>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tabLst>
                <a:tab pos="0" algn="l"/>
              </a:tabLst>
            </a:pPr>
            <a:r>
              <a:rPr lang="en-US" sz="1400" b="0" strike="noStrike" spc="-1">
                <a:solidFill>
                  <a:srgbClr val="E30613"/>
                </a:solidFill>
                <a:latin typeface="Arial"/>
                <a:ea typeface="DejaVu Sans"/>
              </a:rPr>
              <a:t>Database: </a:t>
            </a:r>
            <a:br/>
            <a:r>
              <a:rPr lang="en-US" sz="1400" b="0" strike="noStrike" spc="-1">
                <a:solidFill>
                  <a:srgbClr val="E30613"/>
                </a:solidFill>
                <a:latin typeface="Arial"/>
                <a:ea typeface="DejaVu Sans"/>
              </a:rPr>
              <a:t>Organized collection of data stored as multiple datasets</a:t>
            </a:r>
            <a:endParaRPr lang="fr-CH" sz="1400" b="0" strike="noStrike" spc="-1">
              <a:latin typeface="Arial"/>
            </a:endParaRPr>
          </a:p>
        </p:txBody>
      </p:sp>
      <p:sp>
        <p:nvSpPr>
          <p:cNvPr id="621" name="Google Shape;1258;g10490818648_0_971"/>
          <p:cNvSpPr/>
          <p:nvPr/>
        </p:nvSpPr>
        <p:spPr>
          <a:xfrm>
            <a:off x="7437600" y="5585040"/>
            <a:ext cx="2910960" cy="822240"/>
          </a:xfrm>
          <a:prstGeom prst="rect">
            <a:avLst/>
          </a:prstGeom>
          <a:solidFill>
            <a:schemeClr val="lt1"/>
          </a:solidFill>
          <a:ln w="9525">
            <a:solidFill>
              <a:srgbClr val="E30613"/>
            </a:solidFill>
            <a:round/>
          </a:ln>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tabLst>
                <a:tab pos="0" algn="l"/>
              </a:tabLst>
            </a:pPr>
            <a:r>
              <a:rPr lang="en-US" sz="1400" b="0" strike="noStrike" spc="-1">
                <a:solidFill>
                  <a:srgbClr val="E30613"/>
                </a:solidFill>
                <a:latin typeface="Arial"/>
                <a:ea typeface="DejaVu Sans"/>
              </a:rPr>
              <a:t>Dataset: </a:t>
            </a:r>
            <a:br/>
            <a:r>
              <a:rPr lang="en-US" sz="1400" b="0" strike="noStrike" spc="-1">
                <a:solidFill>
                  <a:srgbClr val="E30613"/>
                </a:solidFill>
                <a:latin typeface="Arial"/>
                <a:ea typeface="DejaVu Sans"/>
              </a:rPr>
              <a:t>Data+Code+Metadata associated with a unique body of work</a:t>
            </a:r>
            <a:endParaRPr lang="fr-CH" sz="1400" b="0" strike="noStrike" spc="-1">
              <a:latin typeface="Arial"/>
            </a:endParaRPr>
          </a:p>
        </p:txBody>
      </p:sp>
      <p:sp>
        <p:nvSpPr>
          <p:cNvPr id="622" name="Google Shape;1259;g10490818648_0_971"/>
          <p:cNvSpPr/>
          <p:nvPr/>
        </p:nvSpPr>
        <p:spPr>
          <a:xfrm>
            <a:off x="4596120" y="6496200"/>
            <a:ext cx="2999160" cy="3502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tabLst>
                <a:tab pos="0" algn="l"/>
              </a:tabLst>
            </a:pPr>
            <a:r>
              <a:rPr lang="en-US" sz="1100" b="0" strike="noStrike" spc="-1">
                <a:solidFill>
                  <a:srgbClr val="000000"/>
                </a:solidFill>
                <a:latin typeface="Arial"/>
                <a:ea typeface="DejaVu Sans"/>
              </a:rPr>
              <a:t>Definition source: </a:t>
            </a:r>
            <a:r>
              <a:rPr lang="en-US" sz="1100" b="0" u="sng" strike="noStrike" spc="-1">
                <a:solidFill>
                  <a:srgbClr val="413C3A"/>
                </a:solidFill>
                <a:uFillTx/>
                <a:latin typeface="Arial"/>
                <a:ea typeface="DejaVu Sans"/>
                <a:hlinkClick r:id="rId7"/>
              </a:rPr>
              <a:t>U.S.G.S.</a:t>
            </a:r>
            <a:endParaRPr lang="fr-CH" sz="1100" b="0" strike="noStrike" spc="-1">
              <a:latin typeface="Arial"/>
            </a:endParaRPr>
          </a:p>
        </p:txBody>
      </p:sp>
      <p:sp>
        <p:nvSpPr>
          <p:cNvPr id="14" name="CustomShape 4">
            <a:extLst>
              <a:ext uri="{FF2B5EF4-FFF2-40B4-BE49-F238E27FC236}">
                <a16:creationId xmlns:a16="http://schemas.microsoft.com/office/drawing/2014/main" id="{58C15F9E-CD5D-4A87-BA07-F4845925999B}"/>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E6F4FFC6-EE2B-A0F2-1FBF-59ACFF464C46}"/>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Dataset organization</a:t>
            </a:r>
            <a:endParaRPr lang="fr-CH" sz="4000" b="0" strike="noStrike" spc="-1">
              <a:latin typeface="Arial"/>
            </a:endParaRPr>
          </a:p>
        </p:txBody>
      </p:sp>
      <p:sp>
        <p:nvSpPr>
          <p:cNvPr id="625"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C423F805-5326-4DBF-84E5-5BC1FA8D61F1}" type="slidenum">
              <a:rPr lang="en-US" sz="950" b="1" strike="noStrike" spc="-1">
                <a:solidFill>
                  <a:srgbClr val="413C3A"/>
                </a:solidFill>
                <a:latin typeface="Franklin Gothic Demi Cond"/>
                <a:ea typeface="Arial"/>
              </a:rPr>
              <a:t>42</a:t>
            </a:fld>
            <a:endParaRPr lang="fr-CH" sz="950" b="0" strike="noStrike" spc="-1">
              <a:latin typeface="Arial"/>
            </a:endParaRPr>
          </a:p>
        </p:txBody>
      </p:sp>
      <p:pic>
        <p:nvPicPr>
          <p:cNvPr id="626" name="Image 14"/>
          <p:cNvPicPr/>
          <p:nvPr/>
        </p:nvPicPr>
        <p:blipFill>
          <a:blip r:embed="rId2"/>
          <a:stretch/>
        </p:blipFill>
        <p:spPr>
          <a:xfrm>
            <a:off x="10860120" y="6545880"/>
            <a:ext cx="1194480" cy="252000"/>
          </a:xfrm>
          <a:prstGeom prst="rect">
            <a:avLst/>
          </a:prstGeom>
          <a:ln w="0">
            <a:noFill/>
          </a:ln>
        </p:spPr>
      </p:pic>
      <p:sp>
        <p:nvSpPr>
          <p:cNvPr id="627" name="CustomShape 3"/>
          <p:cNvSpPr/>
          <p:nvPr/>
        </p:nvSpPr>
        <p:spPr>
          <a:xfrm>
            <a:off x="827640" y="1276920"/>
            <a:ext cx="107978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413C3A"/>
                </a:solidFill>
                <a:latin typeface="Arial"/>
                <a:ea typeface="Calibri"/>
              </a:rPr>
              <a:t>	Try to </a:t>
            </a:r>
            <a:r>
              <a:rPr lang="en-US" sz="1800" b="1" strike="noStrike" spc="-1">
                <a:solidFill>
                  <a:srgbClr val="413C3A"/>
                </a:solidFill>
                <a:latin typeface="Arial"/>
                <a:ea typeface="Calibri"/>
              </a:rPr>
              <a:t>avoid</a:t>
            </a:r>
            <a:r>
              <a:rPr lang="en-US" sz="1800" b="0" strike="noStrike" spc="-1">
                <a:solidFill>
                  <a:srgbClr val="413C3A"/>
                </a:solidFill>
                <a:latin typeface="Arial"/>
                <a:ea typeface="Calibri"/>
              </a:rPr>
              <a:t> …</a:t>
            </a:r>
            <a:endParaRPr lang="fr-CH" sz="1800" b="0" strike="noStrike" spc="-1">
              <a:latin typeface="Arial"/>
            </a:endParaRPr>
          </a:p>
          <a:p>
            <a:pPr>
              <a:lnSpc>
                <a:spcPct val="100000"/>
              </a:lnSpc>
            </a:pPr>
            <a:endParaRPr lang="fr-CH" sz="1800" b="0" strike="noStrike" spc="-1">
              <a:latin typeface="Arial"/>
            </a:endParaRPr>
          </a:p>
          <a:p>
            <a:pPr>
              <a:lnSpc>
                <a:spcPct val="100000"/>
              </a:lnSpc>
            </a:pPr>
            <a:r>
              <a:rPr lang="en-US" sz="1400" b="0" strike="noStrike" spc="-1">
                <a:solidFill>
                  <a:srgbClr val="413C3A"/>
                </a:solidFill>
                <a:latin typeface="Arial"/>
                <a:ea typeface="Calibri"/>
              </a:rPr>
              <a:t>	</a:t>
            </a:r>
            <a:r>
              <a:rPr lang="en-US" sz="1800" b="1" strike="noStrike" spc="-1">
                <a:solidFill>
                  <a:srgbClr val="413C3A"/>
                </a:solidFill>
                <a:latin typeface="Arial"/>
                <a:ea typeface="Arial"/>
              </a:rPr>
              <a:t>overlapping categories	      too deep structures	too crowded folders</a:t>
            </a:r>
            <a:endParaRPr lang="fr-CH" sz="1800" b="0" strike="noStrike" spc="-1">
              <a:latin typeface="Arial"/>
            </a:endParaRPr>
          </a:p>
        </p:txBody>
      </p:sp>
      <p:pic>
        <p:nvPicPr>
          <p:cNvPr id="628" name="Image 11"/>
          <p:cNvPicPr/>
          <p:nvPr/>
        </p:nvPicPr>
        <p:blipFill>
          <a:blip r:embed="rId3"/>
          <a:srcRect l="29161" t="55484" r="51603" b="20207"/>
          <a:stretch/>
        </p:blipFill>
        <p:spPr>
          <a:xfrm>
            <a:off x="1724400" y="2403360"/>
            <a:ext cx="2017440" cy="1507320"/>
          </a:xfrm>
          <a:prstGeom prst="rect">
            <a:avLst/>
          </a:prstGeom>
          <a:ln w="0">
            <a:noFill/>
          </a:ln>
        </p:spPr>
      </p:pic>
      <p:pic>
        <p:nvPicPr>
          <p:cNvPr id="629" name="Image 12"/>
          <p:cNvPicPr/>
          <p:nvPr/>
        </p:nvPicPr>
        <p:blipFill>
          <a:blip r:embed="rId4"/>
          <a:srcRect l="51215" t="33858" r="31937" b="19377"/>
          <a:stretch/>
        </p:blipFill>
        <p:spPr>
          <a:xfrm>
            <a:off x="8825040" y="2328120"/>
            <a:ext cx="1665720" cy="2496240"/>
          </a:xfrm>
          <a:prstGeom prst="rect">
            <a:avLst/>
          </a:prstGeom>
          <a:ln w="0">
            <a:noFill/>
          </a:ln>
        </p:spPr>
      </p:pic>
      <p:pic>
        <p:nvPicPr>
          <p:cNvPr id="630" name="Image 16"/>
          <p:cNvPicPr/>
          <p:nvPr/>
        </p:nvPicPr>
        <p:blipFill>
          <a:blip r:embed="rId5"/>
          <a:srcRect l="37139" t="46375" r="39663" b="22447"/>
          <a:stretch/>
        </p:blipFill>
        <p:spPr>
          <a:xfrm>
            <a:off x="5122800" y="2569320"/>
            <a:ext cx="2495520" cy="2007000"/>
          </a:xfrm>
          <a:prstGeom prst="rect">
            <a:avLst/>
          </a:prstGeom>
          <a:ln w="0">
            <a:noFill/>
          </a:ln>
        </p:spPr>
      </p:pic>
      <p:pic>
        <p:nvPicPr>
          <p:cNvPr id="631" name="Image 17"/>
          <p:cNvPicPr/>
          <p:nvPr/>
        </p:nvPicPr>
        <p:blipFill>
          <a:blip r:embed="rId3"/>
          <a:srcRect l="50150" t="55484" r="31257" b="20207"/>
          <a:stretch/>
        </p:blipFill>
        <p:spPr>
          <a:xfrm>
            <a:off x="1630440" y="3213360"/>
            <a:ext cx="2054880" cy="1522080"/>
          </a:xfrm>
          <a:prstGeom prst="rect">
            <a:avLst/>
          </a:prstGeom>
          <a:ln w="0">
            <a:noFill/>
          </a:ln>
        </p:spPr>
      </p:pic>
      <p:sp>
        <p:nvSpPr>
          <p:cNvPr id="632" name="CustomShape 4"/>
          <p:cNvSpPr/>
          <p:nvPr/>
        </p:nvSpPr>
        <p:spPr>
          <a:xfrm>
            <a:off x="8759520" y="4899600"/>
            <a:ext cx="2010600" cy="59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50" b="0" strike="noStrike" spc="-1">
                <a:solidFill>
                  <a:srgbClr val="413C3A"/>
                </a:solidFill>
                <a:latin typeface="Arial"/>
                <a:ea typeface="Arial"/>
              </a:rPr>
              <a:t>Rule of thumb:</a:t>
            </a:r>
            <a:br/>
            <a:r>
              <a:rPr lang="en-US" sz="1650" b="0" strike="noStrike" spc="-1">
                <a:solidFill>
                  <a:srgbClr val="413C3A"/>
                </a:solidFill>
                <a:latin typeface="Arial"/>
                <a:ea typeface="Calibri"/>
              </a:rPr>
              <a:t>“</a:t>
            </a:r>
            <a:r>
              <a:rPr lang="en-US" sz="1650" b="1" i="1" strike="noStrike" spc="-1">
                <a:solidFill>
                  <a:srgbClr val="413C3A"/>
                </a:solidFill>
                <a:latin typeface="Arial"/>
                <a:ea typeface="Calibri"/>
              </a:rPr>
              <a:t>fit in one screen</a:t>
            </a:r>
            <a:r>
              <a:rPr lang="en-US" sz="1650" b="0" i="1" strike="noStrike" spc="-1">
                <a:solidFill>
                  <a:srgbClr val="413C3A"/>
                </a:solidFill>
                <a:latin typeface="Arial"/>
                <a:ea typeface="Calibri"/>
              </a:rPr>
              <a:t>”</a:t>
            </a:r>
            <a:endParaRPr lang="fr-CH" sz="1650" b="0" strike="noStrike" spc="-1">
              <a:latin typeface="Arial"/>
            </a:endParaRPr>
          </a:p>
        </p:txBody>
      </p:sp>
      <p:sp>
        <p:nvSpPr>
          <p:cNvPr id="633" name="CustomShape 5"/>
          <p:cNvSpPr/>
          <p:nvPr/>
        </p:nvSpPr>
        <p:spPr>
          <a:xfrm>
            <a:off x="5122800" y="4912560"/>
            <a:ext cx="2822760" cy="59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50" b="0" strike="noStrike" spc="-1">
                <a:solidFill>
                  <a:srgbClr val="413C3A"/>
                </a:solidFill>
                <a:latin typeface="Arial"/>
                <a:ea typeface="Arial"/>
              </a:rPr>
              <a:t>Rule of thumb:</a:t>
            </a:r>
            <a:br/>
            <a:r>
              <a:rPr lang="en-US" sz="1650" b="0" strike="noStrike" spc="-1">
                <a:solidFill>
                  <a:srgbClr val="413C3A"/>
                </a:solidFill>
                <a:latin typeface="Arial"/>
                <a:ea typeface="Calibri"/>
              </a:rPr>
              <a:t>“</a:t>
            </a:r>
            <a:r>
              <a:rPr lang="en-US" sz="1650" b="1" i="1" strike="noStrike" spc="-1">
                <a:solidFill>
                  <a:srgbClr val="413C3A"/>
                </a:solidFill>
                <a:latin typeface="Arial"/>
                <a:ea typeface="Calibri"/>
              </a:rPr>
              <a:t>no more than 3 clicks</a:t>
            </a:r>
            <a:r>
              <a:rPr lang="en-US" sz="1650" b="0" strike="noStrike" spc="-1">
                <a:solidFill>
                  <a:srgbClr val="413C3A"/>
                </a:solidFill>
                <a:latin typeface="Arial"/>
                <a:ea typeface="Calibri"/>
              </a:rPr>
              <a:t>”</a:t>
            </a:r>
            <a:endParaRPr lang="fr-CH" sz="1650" b="0" strike="noStrike" spc="-1">
              <a:latin typeface="Arial"/>
            </a:endParaRPr>
          </a:p>
        </p:txBody>
      </p:sp>
      <p:sp>
        <p:nvSpPr>
          <p:cNvPr id="634" name="CustomShape 6"/>
          <p:cNvSpPr/>
          <p:nvPr/>
        </p:nvSpPr>
        <p:spPr>
          <a:xfrm>
            <a:off x="1461240" y="4899600"/>
            <a:ext cx="3254400" cy="59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50" b="0" strike="noStrike" spc="-1">
                <a:solidFill>
                  <a:srgbClr val="413C3A"/>
                </a:solidFill>
                <a:latin typeface="Arial"/>
                <a:ea typeface="Arial"/>
              </a:rPr>
              <a:t>Rule of thumb:</a:t>
            </a:r>
            <a:br/>
            <a:r>
              <a:rPr lang="en-US" sz="1650" b="0" strike="noStrike" spc="-1">
                <a:solidFill>
                  <a:srgbClr val="413C3A"/>
                </a:solidFill>
                <a:latin typeface="Arial"/>
                <a:ea typeface="Calibri"/>
              </a:rPr>
              <a:t>“</a:t>
            </a:r>
            <a:r>
              <a:rPr lang="en-US" sz="1650" b="1" i="1" strike="noStrike" spc="-1">
                <a:solidFill>
                  <a:srgbClr val="413C3A"/>
                </a:solidFill>
                <a:latin typeface="Arial"/>
                <a:ea typeface="Calibri"/>
              </a:rPr>
              <a:t>sure of the right subdirectory</a:t>
            </a:r>
            <a:r>
              <a:rPr lang="en-US" sz="1650" b="0" strike="noStrike" spc="-1">
                <a:solidFill>
                  <a:srgbClr val="413C3A"/>
                </a:solidFill>
                <a:latin typeface="Arial"/>
                <a:ea typeface="Calibri"/>
              </a:rPr>
              <a:t>” </a:t>
            </a:r>
            <a:endParaRPr lang="fr-CH" sz="1650" b="0" strike="noStrike" spc="-1">
              <a:latin typeface="Arial"/>
            </a:endParaRPr>
          </a:p>
        </p:txBody>
      </p:sp>
      <p:sp>
        <p:nvSpPr>
          <p:cNvPr id="635" name="CustomShape 7"/>
          <p:cNvSpPr/>
          <p:nvPr/>
        </p:nvSpPr>
        <p:spPr>
          <a:xfrm rot="2700000">
            <a:off x="3274560" y="2484360"/>
            <a:ext cx="603360" cy="603360"/>
          </a:xfrm>
          <a:prstGeom prst="plus">
            <a:avLst>
              <a:gd name="adj" fmla="val 41524"/>
            </a:avLst>
          </a:prstGeom>
          <a:solidFill>
            <a:schemeClr val="accent2">
              <a:alpha val="50000"/>
            </a:schemeClr>
          </a:solidFill>
          <a:ln w="0">
            <a:noFill/>
          </a:ln>
        </p:spPr>
        <p:style>
          <a:lnRef idx="0">
            <a:scrgbClr r="0" g="0" b="0"/>
          </a:lnRef>
          <a:fillRef idx="0">
            <a:scrgbClr r="0" g="0" b="0"/>
          </a:fillRef>
          <a:effectRef idx="0">
            <a:scrgbClr r="0" g="0" b="0"/>
          </a:effectRef>
          <a:fontRef idx="minor"/>
        </p:style>
        <p:txBody>
          <a:bodyPr/>
          <a:lstStyle/>
          <a:p>
            <a:endParaRPr lang="en-CH"/>
          </a:p>
        </p:txBody>
      </p:sp>
      <p:sp>
        <p:nvSpPr>
          <p:cNvPr id="636" name="CustomShape 8"/>
          <p:cNvSpPr/>
          <p:nvPr/>
        </p:nvSpPr>
        <p:spPr>
          <a:xfrm rot="2700000">
            <a:off x="6499080" y="3608280"/>
            <a:ext cx="603360" cy="603360"/>
          </a:xfrm>
          <a:prstGeom prst="plus">
            <a:avLst>
              <a:gd name="adj" fmla="val 41524"/>
            </a:avLst>
          </a:prstGeom>
          <a:solidFill>
            <a:schemeClr val="accent2">
              <a:alpha val="50000"/>
            </a:schemeClr>
          </a:solidFill>
          <a:ln w="0">
            <a:noFill/>
          </a:ln>
        </p:spPr>
        <p:style>
          <a:lnRef idx="0">
            <a:scrgbClr r="0" g="0" b="0"/>
          </a:lnRef>
          <a:fillRef idx="0">
            <a:scrgbClr r="0" g="0" b="0"/>
          </a:fillRef>
          <a:effectRef idx="0">
            <a:scrgbClr r="0" g="0" b="0"/>
          </a:effectRef>
          <a:fontRef idx="minor"/>
        </p:style>
        <p:txBody>
          <a:bodyPr/>
          <a:lstStyle/>
          <a:p>
            <a:endParaRPr lang="en-CH"/>
          </a:p>
        </p:txBody>
      </p:sp>
      <p:sp>
        <p:nvSpPr>
          <p:cNvPr id="637" name="CustomShape 9"/>
          <p:cNvSpPr/>
          <p:nvPr/>
        </p:nvSpPr>
        <p:spPr>
          <a:xfrm rot="2700000">
            <a:off x="9357480" y="4173480"/>
            <a:ext cx="603360" cy="603360"/>
          </a:xfrm>
          <a:prstGeom prst="plus">
            <a:avLst>
              <a:gd name="adj" fmla="val 41524"/>
            </a:avLst>
          </a:prstGeom>
          <a:solidFill>
            <a:schemeClr val="accent2">
              <a:alpha val="50000"/>
            </a:schemeClr>
          </a:solidFill>
          <a:ln w="0">
            <a:noFill/>
          </a:ln>
        </p:spPr>
        <p:style>
          <a:lnRef idx="0">
            <a:scrgbClr r="0" g="0" b="0"/>
          </a:lnRef>
          <a:fillRef idx="0">
            <a:scrgbClr r="0" g="0" b="0"/>
          </a:fillRef>
          <a:effectRef idx="0">
            <a:scrgbClr r="0" g="0" b="0"/>
          </a:effectRef>
          <a:fontRef idx="minor"/>
        </p:style>
        <p:txBody>
          <a:bodyPr/>
          <a:lstStyle/>
          <a:p>
            <a:endParaRPr lang="en-CH"/>
          </a:p>
        </p:txBody>
      </p:sp>
      <p:sp>
        <p:nvSpPr>
          <p:cNvPr id="638" name="CustomShape 10"/>
          <p:cNvSpPr/>
          <p:nvPr/>
        </p:nvSpPr>
        <p:spPr>
          <a:xfrm>
            <a:off x="2280960" y="6081120"/>
            <a:ext cx="8864280" cy="637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99160" indent="-297360">
              <a:lnSpc>
                <a:spcPct val="100000"/>
              </a:lnSpc>
              <a:tabLst>
                <a:tab pos="0" algn="l"/>
              </a:tabLst>
            </a:pPr>
            <a:r>
              <a:rPr lang="en-US" sz="1200" b="0" strike="noStrike" spc="-1">
                <a:solidFill>
                  <a:srgbClr val="413C3A"/>
                </a:solidFill>
                <a:latin typeface="Arial"/>
                <a:ea typeface="Arial"/>
              </a:rPr>
              <a:t>Check out: </a:t>
            </a:r>
            <a:br/>
            <a:r>
              <a:rPr lang="en-US" sz="1200" b="0" u="sng" strike="noStrike" spc="-1">
                <a:solidFill>
                  <a:srgbClr val="413C3A"/>
                </a:solidFill>
                <a:uFillTx/>
                <a:latin typeface="Arial"/>
                <a:ea typeface="Arial"/>
                <a:hlinkClick r:id="rId6"/>
              </a:rPr>
              <a:t>https://library.stanford.edu/research/data-management-services/data-best-practices/best-practices-file-naming</a:t>
            </a:r>
            <a:r>
              <a:rPr lang="en-US" sz="1200" b="0" strike="noStrike" spc="-1">
                <a:solidFill>
                  <a:srgbClr val="413C3A"/>
                </a:solidFill>
                <a:latin typeface="Arial"/>
                <a:ea typeface="Arial"/>
              </a:rPr>
              <a:t>  </a:t>
            </a:r>
            <a:br/>
            <a:r>
              <a:rPr lang="en-US" sz="1200" b="0" u="sng" strike="noStrike" spc="-1">
                <a:solidFill>
                  <a:srgbClr val="413C3A"/>
                </a:solidFill>
                <a:uFillTx/>
                <a:latin typeface="Arial"/>
                <a:ea typeface="Arial"/>
                <a:hlinkClick r:id="rId7"/>
              </a:rPr>
              <a:t>https://libraries.mit.edu/data-management/files/2014/05/file-organization-july2014.pdf</a:t>
            </a:r>
            <a:r>
              <a:rPr lang="en-US" sz="1200" b="0" strike="noStrike" spc="-1">
                <a:solidFill>
                  <a:srgbClr val="413C3A"/>
                </a:solidFill>
                <a:latin typeface="Arial"/>
                <a:ea typeface="Arial"/>
              </a:rPr>
              <a:t> </a:t>
            </a:r>
            <a:endParaRPr lang="fr-CH" sz="1200" b="0" strike="noStrike" spc="-1">
              <a:latin typeface="Arial"/>
            </a:endParaRPr>
          </a:p>
        </p:txBody>
      </p:sp>
      <p:sp>
        <p:nvSpPr>
          <p:cNvPr id="19" name="CustomShape 4">
            <a:extLst>
              <a:ext uri="{FF2B5EF4-FFF2-40B4-BE49-F238E27FC236}">
                <a16:creationId xmlns:a16="http://schemas.microsoft.com/office/drawing/2014/main" id="{EC1A37BE-48D0-4DA4-9E71-A0B483B2C3E7}"/>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BE15A945-A720-102E-3ACB-F4BC0FE3A89F}"/>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Google Shape;1060;g10490818648_0_761"/>
          <p:cNvPicPr/>
          <p:nvPr/>
        </p:nvPicPr>
        <p:blipFill>
          <a:blip r:embed="rId3"/>
          <a:stretch/>
        </p:blipFill>
        <p:spPr>
          <a:xfrm>
            <a:off x="2940840" y="1206000"/>
            <a:ext cx="6309360" cy="5300280"/>
          </a:xfrm>
          <a:prstGeom prst="rect">
            <a:avLst/>
          </a:prstGeom>
          <a:ln w="0">
            <a:noFill/>
          </a:ln>
        </p:spPr>
      </p:pic>
      <p:pic>
        <p:nvPicPr>
          <p:cNvPr id="642" name="Google Shape;1061;g10490818648_0_761"/>
          <p:cNvPicPr/>
          <p:nvPr/>
        </p:nvPicPr>
        <p:blipFill>
          <a:blip r:embed="rId4"/>
          <a:stretch/>
        </p:blipFill>
        <p:spPr>
          <a:xfrm>
            <a:off x="10860480" y="6545880"/>
            <a:ext cx="1196280" cy="253800"/>
          </a:xfrm>
          <a:prstGeom prst="rect">
            <a:avLst/>
          </a:prstGeom>
          <a:ln w="0">
            <a:noFill/>
          </a:ln>
        </p:spPr>
      </p:pic>
      <p:pic>
        <p:nvPicPr>
          <p:cNvPr id="643" name="Google Shape;1062;g10490818648_0_761"/>
          <p:cNvPicPr/>
          <p:nvPr/>
        </p:nvPicPr>
        <p:blipFill>
          <a:blip r:embed="rId5"/>
          <a:stretch/>
        </p:blipFill>
        <p:spPr>
          <a:xfrm>
            <a:off x="238680" y="231120"/>
            <a:ext cx="743760" cy="258120"/>
          </a:xfrm>
          <a:prstGeom prst="rect">
            <a:avLst/>
          </a:prstGeom>
          <a:ln w="0">
            <a:noFill/>
          </a:ln>
        </p:spPr>
      </p:pic>
      <p:sp>
        <p:nvSpPr>
          <p:cNvPr id="644" name="PlaceHolder 1"/>
          <p:cNvSpPr>
            <a:spLocks noGrp="1"/>
          </p:cNvSpPr>
          <p:nvPr>
            <p:ph type="title"/>
          </p:nvPr>
        </p:nvSpPr>
        <p:spPr>
          <a:xfrm>
            <a:off x="1206360" y="174600"/>
            <a:ext cx="8543520" cy="1429560"/>
          </a:xfrm>
          <a:prstGeom prst="rect">
            <a:avLst/>
          </a:prstGeom>
          <a:noFill/>
          <a:ln w="0">
            <a:noFill/>
          </a:ln>
        </p:spPr>
        <p:txBody>
          <a:bodyPr lIns="180000" tIns="0" rIns="72000" bIns="46800" anchor="t">
            <a:normAutofit/>
          </a:bodyPr>
          <a:lstStyle/>
          <a:p>
            <a:pPr>
              <a:lnSpc>
                <a:spcPct val="90000"/>
              </a:lnSpc>
              <a:tabLst>
                <a:tab pos="0" algn="l"/>
              </a:tabLst>
            </a:pPr>
            <a:r>
              <a:rPr lang="en-US" sz="4000" b="1" strike="noStrike" spc="-94">
                <a:solidFill>
                  <a:srgbClr val="413C3A"/>
                </a:solidFill>
                <a:latin typeface="Franklin Gothic Demi Cond"/>
                <a:ea typeface="Roboto Black"/>
              </a:rPr>
              <a:t>Data in spreadsheets?</a:t>
            </a:r>
            <a:endParaRPr lang="fr-CH" sz="4000" b="0" strike="noStrike" spc="-1">
              <a:latin typeface="Arial"/>
            </a:endParaRPr>
          </a:p>
        </p:txBody>
      </p:sp>
      <p:sp>
        <p:nvSpPr>
          <p:cNvPr id="645"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D1894FD3-0664-493F-8A3A-8F14CA074BC4}" type="slidenum">
              <a:rPr lang="en-US" sz="950" b="1" strike="noStrike" spc="-1">
                <a:solidFill>
                  <a:srgbClr val="413C3A"/>
                </a:solidFill>
                <a:latin typeface="Franklin Gothic Demi Cond"/>
                <a:ea typeface="Arial"/>
              </a:rPr>
              <a:t>43</a:t>
            </a:fld>
            <a:endParaRPr lang="fr-CH" sz="950" b="0" strike="noStrike" spc="-1">
              <a:latin typeface="Arial"/>
            </a:endParaRPr>
          </a:p>
        </p:txBody>
      </p:sp>
      <p:sp>
        <p:nvSpPr>
          <p:cNvPr id="9" name="CustomShape 4">
            <a:extLst>
              <a:ext uri="{FF2B5EF4-FFF2-40B4-BE49-F238E27FC236}">
                <a16:creationId xmlns:a16="http://schemas.microsoft.com/office/drawing/2014/main" id="{807B755E-27AB-4DAD-AF1E-82DCC8A80B3A}"/>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4933DB77-042C-2140-1851-17FE0D0FCD59}"/>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PlaceHolder 1"/>
          <p:cNvSpPr>
            <a:spLocks noGrp="1"/>
          </p:cNvSpPr>
          <p:nvPr>
            <p:ph/>
          </p:nvPr>
        </p:nvSpPr>
        <p:spPr>
          <a:xfrm>
            <a:off x="1206360" y="1200240"/>
            <a:ext cx="10393200" cy="5399280"/>
          </a:xfrm>
          <a:prstGeom prst="rect">
            <a:avLst/>
          </a:prstGeom>
          <a:noFill/>
          <a:ln w="0">
            <a:noFill/>
          </a:ln>
        </p:spPr>
        <p:txBody>
          <a:bodyPr lIns="180000" tIns="45000" rIns="90000" bIns="45000" anchor="t">
            <a:normAutofit/>
          </a:bodyPr>
          <a:lstStyle/>
          <a:p>
            <a:pPr marL="457200" indent="-331560">
              <a:lnSpc>
                <a:spcPct val="90000"/>
              </a:lnSpc>
              <a:spcBef>
                <a:spcPts val="1001"/>
              </a:spcBef>
              <a:buClr>
                <a:srgbClr val="E30613"/>
              </a:buClr>
              <a:buFont typeface="Noto Sans Symbols"/>
              <a:buChar char="▪"/>
            </a:pPr>
            <a:r>
              <a:rPr lang="en-US" sz="2400" b="0" strike="noStrike" spc="-1">
                <a:solidFill>
                  <a:srgbClr val="413C3A"/>
                </a:solidFill>
                <a:latin typeface="Arial"/>
                <a:ea typeface="Arial"/>
              </a:rPr>
              <a:t>Always prefer plain-text formats</a:t>
            </a:r>
            <a:endParaRPr lang="fr-CH" sz="2400" b="0" strike="noStrike" spc="-1">
              <a:latin typeface="Arial"/>
            </a:endParaRPr>
          </a:p>
          <a:p>
            <a:pPr marL="457200" indent="-331560">
              <a:lnSpc>
                <a:spcPct val="90000"/>
              </a:lnSpc>
              <a:buClr>
                <a:srgbClr val="E30613"/>
              </a:buClr>
              <a:buFont typeface="Noto Sans Symbols"/>
              <a:buChar char="▪"/>
            </a:pPr>
            <a:r>
              <a:rPr lang="en-US" sz="2400" b="0" strike="noStrike" spc="-1">
                <a:solidFill>
                  <a:srgbClr val="413C3A"/>
                </a:solidFill>
                <a:latin typeface="Arial"/>
                <a:ea typeface="Arial"/>
              </a:rPr>
              <a:t>Don’t mix data and analysis</a:t>
            </a:r>
            <a:endParaRPr lang="fr-CH" sz="2400" b="0" strike="noStrike" spc="-1">
              <a:latin typeface="Arial"/>
            </a:endParaRPr>
          </a:p>
          <a:p>
            <a:pPr marL="457200" indent="-331560">
              <a:lnSpc>
                <a:spcPct val="90000"/>
              </a:lnSpc>
              <a:buClr>
                <a:srgbClr val="E30613"/>
              </a:buClr>
              <a:buFont typeface="Noto Sans Symbols"/>
              <a:buChar char="▪"/>
            </a:pPr>
            <a:r>
              <a:rPr lang="en-US" sz="2400" b="0" strike="noStrike" spc="-1">
                <a:solidFill>
                  <a:srgbClr val="413C3A"/>
                </a:solidFill>
                <a:latin typeface="Arial"/>
                <a:ea typeface="Arial"/>
              </a:rPr>
              <a:t>Don’t use color coding or other features that don’t translate to plain text</a:t>
            </a:r>
            <a:endParaRPr lang="fr-CH" sz="2400" b="0" strike="noStrike" spc="-1">
              <a:latin typeface="Arial"/>
            </a:endParaRPr>
          </a:p>
        </p:txBody>
      </p:sp>
      <p:sp>
        <p:nvSpPr>
          <p:cNvPr id="649" name="PlaceHolder 2"/>
          <p:cNvSpPr>
            <a:spLocks noGrp="1"/>
          </p:cNvSpPr>
          <p:nvPr>
            <p:ph type="title"/>
          </p:nvPr>
        </p:nvSpPr>
        <p:spPr>
          <a:xfrm>
            <a:off x="1206360" y="174600"/>
            <a:ext cx="4888800" cy="1429560"/>
          </a:xfrm>
          <a:prstGeom prst="rect">
            <a:avLst/>
          </a:prstGeom>
          <a:noFill/>
          <a:ln w="0">
            <a:noFill/>
          </a:ln>
        </p:spPr>
        <p:txBody>
          <a:bodyPr lIns="180000" tIns="0" rIns="72000" bIns="46800" anchor="t">
            <a:normAutofit/>
          </a:bodyPr>
          <a:lstStyle/>
          <a:p>
            <a:pPr>
              <a:lnSpc>
                <a:spcPct val="90000"/>
              </a:lnSpc>
            </a:pPr>
            <a:r>
              <a:rPr lang="en-US" sz="4000" b="1" strike="noStrike" spc="-94">
                <a:solidFill>
                  <a:srgbClr val="413C3A"/>
                </a:solidFill>
                <a:latin typeface="Franklin Gothic Demi Cond"/>
                <a:ea typeface="Roboto Black"/>
              </a:rPr>
              <a:t>Tidy format </a:t>
            </a:r>
            <a:endParaRPr lang="fr-CH" sz="4000" b="0" strike="noStrike" spc="-1">
              <a:latin typeface="Arial"/>
            </a:endParaRPr>
          </a:p>
        </p:txBody>
      </p:sp>
      <p:pic>
        <p:nvPicPr>
          <p:cNvPr id="650" name="Google Shape;1073;g10490818648_0_771"/>
          <p:cNvPicPr/>
          <p:nvPr/>
        </p:nvPicPr>
        <p:blipFill>
          <a:blip r:embed="rId3"/>
          <a:stretch/>
        </p:blipFill>
        <p:spPr>
          <a:xfrm>
            <a:off x="1374840" y="2934720"/>
            <a:ext cx="9864000" cy="3081960"/>
          </a:xfrm>
          <a:prstGeom prst="rect">
            <a:avLst/>
          </a:prstGeom>
          <a:ln w="0">
            <a:noFill/>
          </a:ln>
        </p:spPr>
      </p:pic>
      <p:sp>
        <p:nvSpPr>
          <p:cNvPr id="651" name="Google Shape;1074;g10490818648_0_771"/>
          <p:cNvSpPr/>
          <p:nvPr/>
        </p:nvSpPr>
        <p:spPr>
          <a:xfrm>
            <a:off x="8893080" y="984600"/>
            <a:ext cx="2999160" cy="39960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CH"/>
          </a:p>
        </p:txBody>
      </p:sp>
      <p:pic>
        <p:nvPicPr>
          <p:cNvPr id="652" name="Google Shape;1076;g10490818648_0_771"/>
          <p:cNvPicPr/>
          <p:nvPr/>
        </p:nvPicPr>
        <p:blipFill>
          <a:blip r:embed="rId4"/>
          <a:stretch/>
        </p:blipFill>
        <p:spPr>
          <a:xfrm>
            <a:off x="10860480" y="6545880"/>
            <a:ext cx="1196280" cy="253800"/>
          </a:xfrm>
          <a:prstGeom prst="rect">
            <a:avLst/>
          </a:prstGeom>
          <a:ln w="0">
            <a:noFill/>
          </a:ln>
        </p:spPr>
      </p:pic>
      <p:pic>
        <p:nvPicPr>
          <p:cNvPr id="653" name="Google Shape;1077;g10490818648_0_771"/>
          <p:cNvPicPr/>
          <p:nvPr/>
        </p:nvPicPr>
        <p:blipFill>
          <a:blip r:embed="rId5"/>
          <a:stretch/>
        </p:blipFill>
        <p:spPr>
          <a:xfrm>
            <a:off x="238680" y="231120"/>
            <a:ext cx="743760" cy="258120"/>
          </a:xfrm>
          <a:prstGeom prst="rect">
            <a:avLst/>
          </a:prstGeom>
          <a:ln w="0">
            <a:noFill/>
          </a:ln>
        </p:spPr>
      </p:pic>
      <p:sp>
        <p:nvSpPr>
          <p:cNvPr id="654" name="Google Shape;1079;g10490818648_0_771"/>
          <p:cNvSpPr/>
          <p:nvPr/>
        </p:nvSpPr>
        <p:spPr>
          <a:xfrm>
            <a:off x="7212240" y="6243120"/>
            <a:ext cx="3214440" cy="487800"/>
          </a:xfrm>
          <a:prstGeom prst="rect">
            <a:avLst/>
          </a:prstGeom>
          <a:solidFill>
            <a:srgbClr val="97D2FF">
              <a:alpha val="27000"/>
            </a:srgbClr>
          </a:solidFill>
          <a:ln w="0">
            <a:noFill/>
          </a:ln>
        </p:spPr>
        <p:style>
          <a:lnRef idx="0">
            <a:scrgbClr r="0" g="0" b="0"/>
          </a:lnRef>
          <a:fillRef idx="0">
            <a:scrgbClr r="0" g="0" b="0"/>
          </a:fillRef>
          <a:effectRef idx="0">
            <a:scrgbClr r="0" g="0" b="0"/>
          </a:effectRef>
          <a:fontRef idx="minor"/>
        </p:style>
        <p:txBody>
          <a:bodyPr/>
          <a:lstStyle/>
          <a:p>
            <a:endParaRPr lang="en-CH"/>
          </a:p>
        </p:txBody>
      </p:sp>
      <p:sp>
        <p:nvSpPr>
          <p:cNvPr id="655" name="Google Shape;1080;g10490818648_0_771"/>
          <p:cNvSpPr/>
          <p:nvPr/>
        </p:nvSpPr>
        <p:spPr>
          <a:xfrm>
            <a:off x="7309800" y="6315480"/>
            <a:ext cx="5754240" cy="34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en-US" sz="1400" b="0" strike="noStrike" spc="-1">
                <a:solidFill>
                  <a:srgbClr val="000000"/>
                </a:solidFill>
                <a:latin typeface="Arial"/>
                <a:ea typeface="DejaVu Sans"/>
              </a:rPr>
              <a:t>Data validation service </a:t>
            </a:r>
            <a:r>
              <a:rPr lang="en-US" sz="1400" b="0" u="sng" strike="noStrike" spc="-1">
                <a:solidFill>
                  <a:srgbClr val="413C3A"/>
                </a:solidFill>
                <a:uFillTx/>
                <a:latin typeface="Arial"/>
                <a:ea typeface="DejaVu Sans"/>
                <a:hlinkClick r:id="rId6"/>
              </a:rPr>
              <a:t>goodtables.io</a:t>
            </a:r>
            <a:r>
              <a:rPr lang="en-US" sz="1400" b="0" strike="noStrike" spc="-1">
                <a:solidFill>
                  <a:srgbClr val="000000"/>
                </a:solidFill>
                <a:latin typeface="Arial"/>
                <a:ea typeface="DejaVu Sans"/>
              </a:rPr>
              <a:t> </a:t>
            </a:r>
            <a:endParaRPr lang="fr-CH" sz="1400" b="0" strike="noStrike" spc="-1">
              <a:latin typeface="Arial"/>
            </a:endParaRPr>
          </a:p>
        </p:txBody>
      </p:sp>
      <p:sp>
        <p:nvSpPr>
          <p:cNvPr id="656"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B1018F2F-1EA1-4C94-AE08-CB0D611C4E24}" type="slidenum">
              <a:rPr lang="en-US" sz="950" b="1" strike="noStrike" spc="-1">
                <a:solidFill>
                  <a:srgbClr val="413C3A"/>
                </a:solidFill>
                <a:latin typeface="Franklin Gothic Demi Cond"/>
                <a:ea typeface="Arial"/>
              </a:rPr>
              <a:t>44</a:t>
            </a:fld>
            <a:endParaRPr lang="fr-CH" sz="950" b="0" strike="noStrike" spc="-1">
              <a:latin typeface="Arial"/>
            </a:endParaRPr>
          </a:p>
        </p:txBody>
      </p:sp>
      <p:sp>
        <p:nvSpPr>
          <p:cNvPr id="13" name="CustomShape 4">
            <a:extLst>
              <a:ext uri="{FF2B5EF4-FFF2-40B4-BE49-F238E27FC236}">
                <a16:creationId xmlns:a16="http://schemas.microsoft.com/office/drawing/2014/main" id="{42150064-22E5-47AE-B0B5-CAE6A805D896}"/>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ustomShape 5">
            <a:extLst>
              <a:ext uri="{FF2B5EF4-FFF2-40B4-BE49-F238E27FC236}">
                <a16:creationId xmlns:a16="http://schemas.microsoft.com/office/drawing/2014/main" id="{C042B8C1-96F8-0380-EAB9-52B8D329DB3F}"/>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PlaceHolder 1"/>
          <p:cNvSpPr>
            <a:spLocks noGrp="1"/>
          </p:cNvSpPr>
          <p:nvPr>
            <p:ph type="title"/>
          </p:nvPr>
        </p:nvSpPr>
        <p:spPr>
          <a:xfrm>
            <a:off x="1206360" y="174600"/>
            <a:ext cx="10560600" cy="1429560"/>
          </a:xfrm>
          <a:prstGeom prst="rect">
            <a:avLst/>
          </a:prstGeom>
          <a:noFill/>
          <a:ln w="0">
            <a:noFill/>
          </a:ln>
        </p:spPr>
        <p:txBody>
          <a:bodyPr lIns="180000" tIns="0" rIns="72000" bIns="46800" anchor="t">
            <a:normAutofit/>
          </a:bodyPr>
          <a:lstStyle/>
          <a:p>
            <a:pPr>
              <a:lnSpc>
                <a:spcPct val="90000"/>
              </a:lnSpc>
              <a:tabLst>
                <a:tab pos="0" algn="l"/>
              </a:tabLst>
            </a:pPr>
            <a:r>
              <a:rPr lang="en-US" sz="4000" b="1" strike="noStrike" spc="-94">
                <a:solidFill>
                  <a:srgbClr val="413C3A"/>
                </a:solidFill>
                <a:latin typeface="Franklin Gothic Demi Cond"/>
                <a:ea typeface="Roboto Black"/>
              </a:rPr>
              <a:t>Example : Organization starter template</a:t>
            </a:r>
            <a:endParaRPr lang="fr-CH" sz="4000" b="0" strike="noStrike" spc="-1">
              <a:latin typeface="Arial"/>
            </a:endParaRPr>
          </a:p>
        </p:txBody>
      </p:sp>
      <p:pic>
        <p:nvPicPr>
          <p:cNvPr id="660" name="Google Shape;1088;g10490818648_0_784"/>
          <p:cNvPicPr/>
          <p:nvPr/>
        </p:nvPicPr>
        <p:blipFill>
          <a:blip r:embed="rId3"/>
          <a:stretch/>
        </p:blipFill>
        <p:spPr>
          <a:xfrm>
            <a:off x="1248840" y="908280"/>
            <a:ext cx="10212120" cy="5364000"/>
          </a:xfrm>
          <a:prstGeom prst="rect">
            <a:avLst/>
          </a:prstGeom>
          <a:ln w="0">
            <a:noFill/>
          </a:ln>
        </p:spPr>
      </p:pic>
      <p:pic>
        <p:nvPicPr>
          <p:cNvPr id="661" name="Google Shape;1090;g10490818648_0_784"/>
          <p:cNvPicPr/>
          <p:nvPr/>
        </p:nvPicPr>
        <p:blipFill>
          <a:blip r:embed="rId4"/>
          <a:stretch/>
        </p:blipFill>
        <p:spPr>
          <a:xfrm>
            <a:off x="10860480" y="6545880"/>
            <a:ext cx="1196280" cy="253800"/>
          </a:xfrm>
          <a:prstGeom prst="rect">
            <a:avLst/>
          </a:prstGeom>
          <a:ln w="0">
            <a:noFill/>
          </a:ln>
        </p:spPr>
      </p:pic>
      <p:pic>
        <p:nvPicPr>
          <p:cNvPr id="662" name="Google Shape;1091;g10490818648_0_784"/>
          <p:cNvPicPr/>
          <p:nvPr/>
        </p:nvPicPr>
        <p:blipFill>
          <a:blip r:embed="rId5"/>
          <a:stretch/>
        </p:blipFill>
        <p:spPr>
          <a:xfrm>
            <a:off x="238680" y="231120"/>
            <a:ext cx="743760" cy="258120"/>
          </a:xfrm>
          <a:prstGeom prst="rect">
            <a:avLst/>
          </a:prstGeom>
          <a:ln w="0">
            <a:noFill/>
          </a:ln>
        </p:spPr>
      </p:pic>
      <p:sp>
        <p:nvSpPr>
          <p:cNvPr id="663" name="Google Shape;1092;g10490818648_0_784"/>
          <p:cNvSpPr/>
          <p:nvPr/>
        </p:nvSpPr>
        <p:spPr>
          <a:xfrm>
            <a:off x="5790240" y="1010160"/>
            <a:ext cx="5602320" cy="8222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en-US" sz="1400" b="1" strike="noStrike" spc="-1">
                <a:solidFill>
                  <a:srgbClr val="000000"/>
                </a:solidFill>
                <a:latin typeface="Arial"/>
                <a:ea typeface="DejaVu Sans"/>
              </a:rPr>
              <a:t>RO</a:t>
            </a:r>
            <a:r>
              <a:rPr lang="en-US" sz="1400" b="0" strike="noStrike" spc="-1">
                <a:solidFill>
                  <a:srgbClr val="000000"/>
                </a:solidFill>
                <a:latin typeface="Arial"/>
                <a:ea typeface="DejaVu Sans"/>
              </a:rPr>
              <a:t> = Read-only, never changes</a:t>
            </a:r>
            <a:endParaRPr lang="fr-CH" sz="1400" b="0" strike="noStrike" spc="-1">
              <a:latin typeface="Arial"/>
            </a:endParaRPr>
          </a:p>
          <a:p>
            <a:pPr>
              <a:lnSpc>
                <a:spcPct val="100000"/>
              </a:lnSpc>
              <a:tabLst>
                <a:tab pos="0" algn="l"/>
              </a:tabLst>
            </a:pPr>
            <a:r>
              <a:rPr lang="en-US" sz="1400" b="1" strike="noStrike" spc="-1">
                <a:solidFill>
                  <a:srgbClr val="000000"/>
                </a:solidFill>
                <a:latin typeface="Arial"/>
                <a:ea typeface="DejaVu Sans"/>
              </a:rPr>
              <a:t>HW</a:t>
            </a:r>
            <a:r>
              <a:rPr lang="en-US" sz="1400" b="0" strike="noStrike" spc="-1">
                <a:solidFill>
                  <a:srgbClr val="000000"/>
                </a:solidFill>
                <a:latin typeface="Arial"/>
                <a:ea typeface="DejaVu Sans"/>
              </a:rPr>
              <a:t> = Human writable, you make changes here</a:t>
            </a:r>
            <a:endParaRPr lang="fr-CH" sz="1400" b="0" strike="noStrike" spc="-1">
              <a:latin typeface="Arial"/>
            </a:endParaRPr>
          </a:p>
          <a:p>
            <a:pPr>
              <a:lnSpc>
                <a:spcPct val="100000"/>
              </a:lnSpc>
              <a:tabLst>
                <a:tab pos="0" algn="l"/>
              </a:tabLst>
            </a:pPr>
            <a:r>
              <a:rPr lang="en-US" sz="1400" b="1" strike="noStrike" spc="-1">
                <a:solidFill>
                  <a:srgbClr val="000000"/>
                </a:solidFill>
                <a:latin typeface="Arial"/>
                <a:ea typeface="DejaVu Sans"/>
              </a:rPr>
              <a:t>PG</a:t>
            </a:r>
            <a:r>
              <a:rPr lang="en-US" sz="1400" b="0" strike="noStrike" spc="-1">
                <a:solidFill>
                  <a:srgbClr val="000000"/>
                </a:solidFill>
                <a:latin typeface="Arial"/>
                <a:ea typeface="DejaVu Sans"/>
              </a:rPr>
              <a:t> = Project generated, your analysis script that update code here</a:t>
            </a:r>
            <a:endParaRPr lang="fr-CH" sz="1400" b="0" strike="noStrike" spc="-1">
              <a:latin typeface="Arial"/>
            </a:endParaRPr>
          </a:p>
        </p:txBody>
      </p:sp>
      <p:sp>
        <p:nvSpPr>
          <p:cNvPr id="664"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29D33ED3-21A5-4F3F-A5A5-7CE543C642AF}" type="slidenum">
              <a:rPr lang="en-US" sz="950" b="1" strike="noStrike" spc="-1">
                <a:solidFill>
                  <a:srgbClr val="413C3A"/>
                </a:solidFill>
                <a:latin typeface="Franklin Gothic Demi Cond"/>
                <a:ea typeface="Arial"/>
              </a:rPr>
              <a:t>45</a:t>
            </a:fld>
            <a:endParaRPr lang="fr-CH" sz="950" b="0" strike="noStrike" spc="-1">
              <a:latin typeface="Arial"/>
            </a:endParaRPr>
          </a:p>
        </p:txBody>
      </p:sp>
      <p:sp>
        <p:nvSpPr>
          <p:cNvPr id="666" name="Google Shape;1105;g10490818648_0_796"/>
          <p:cNvSpPr/>
          <p:nvPr/>
        </p:nvSpPr>
        <p:spPr>
          <a:xfrm>
            <a:off x="3659040" y="6400440"/>
            <a:ext cx="4261680" cy="290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97920" algn="r">
              <a:lnSpc>
                <a:spcPct val="100000"/>
              </a:lnSpc>
              <a:tabLst>
                <a:tab pos="0" algn="l"/>
              </a:tabLst>
            </a:pPr>
            <a:r>
              <a:rPr lang="en-US" sz="1400" b="0" strike="noStrike" spc="-1">
                <a:solidFill>
                  <a:srgbClr val="413C3A"/>
                </a:solidFill>
                <a:latin typeface="Arial"/>
                <a:ea typeface="DejaVu Sans"/>
              </a:rPr>
              <a:t>Check out </a:t>
            </a:r>
            <a:r>
              <a:rPr lang="en-US" sz="1400" b="0" u="sng" strike="noStrike" spc="-1">
                <a:solidFill>
                  <a:srgbClr val="413C3A"/>
                </a:solidFill>
                <a:uFillTx/>
                <a:latin typeface="Arial"/>
                <a:ea typeface="DejaVu Sans"/>
                <a:hlinkClick r:id="rId6"/>
              </a:rPr>
              <a:t>Starter template 1</a:t>
            </a:r>
            <a:r>
              <a:rPr lang="en-US" sz="1400" b="0" strike="noStrike" spc="-1">
                <a:solidFill>
                  <a:srgbClr val="413C3A"/>
                </a:solidFill>
                <a:latin typeface="Arial"/>
                <a:ea typeface="DejaVu Sans"/>
              </a:rPr>
              <a:t> or  </a:t>
            </a:r>
            <a:r>
              <a:rPr lang="en-US" sz="1400" b="0" u="sng" strike="noStrike" spc="-1">
                <a:solidFill>
                  <a:srgbClr val="413C3A"/>
                </a:solidFill>
                <a:uFillTx/>
                <a:latin typeface="Arial"/>
                <a:ea typeface="DejaVu Sans"/>
                <a:hlinkClick r:id="rId7"/>
              </a:rPr>
              <a:t>Starter template 2</a:t>
            </a:r>
            <a:endParaRPr lang="fr-CH" sz="1400" b="0" strike="noStrike" spc="-1">
              <a:latin typeface="Arial"/>
            </a:endParaRPr>
          </a:p>
        </p:txBody>
      </p:sp>
      <p:sp>
        <p:nvSpPr>
          <p:cNvPr id="11" name="CustomShape 4">
            <a:extLst>
              <a:ext uri="{FF2B5EF4-FFF2-40B4-BE49-F238E27FC236}">
                <a16:creationId xmlns:a16="http://schemas.microsoft.com/office/drawing/2014/main" id="{29A2C9F2-CB31-4A55-9C72-FB18AA314CDE}"/>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F0728E4E-16AE-AB60-41E9-EF80EEC15526}"/>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3800" b="1" strike="noStrike" spc="-94">
                <a:solidFill>
                  <a:srgbClr val="413C3A"/>
                </a:solidFill>
                <a:latin typeface="Franklin Gothic Demi Cond"/>
                <a:ea typeface="Roboto Black"/>
              </a:rPr>
              <a:t>Importance of naming (!)</a:t>
            </a:r>
            <a:endParaRPr lang="fr-CH" sz="3800" b="0" strike="noStrike" spc="-1">
              <a:latin typeface="Arial"/>
            </a:endParaRPr>
          </a:p>
        </p:txBody>
      </p:sp>
      <p:sp>
        <p:nvSpPr>
          <p:cNvPr id="669"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E713237C-67CA-4D18-BFC6-F8CCDB9BAE78}" type="slidenum">
              <a:rPr lang="en-US" sz="950" b="1" strike="noStrike" spc="-1">
                <a:solidFill>
                  <a:srgbClr val="413C3A"/>
                </a:solidFill>
                <a:latin typeface="Franklin Gothic Demi Cond"/>
                <a:ea typeface="Arial"/>
              </a:rPr>
              <a:t>46</a:t>
            </a:fld>
            <a:endParaRPr lang="fr-CH" sz="950" b="0" strike="noStrike" spc="-1">
              <a:latin typeface="Arial"/>
            </a:endParaRPr>
          </a:p>
        </p:txBody>
      </p:sp>
      <p:pic>
        <p:nvPicPr>
          <p:cNvPr id="670" name="Image 14"/>
          <p:cNvPicPr/>
          <p:nvPr/>
        </p:nvPicPr>
        <p:blipFill>
          <a:blip r:embed="rId3"/>
          <a:stretch/>
        </p:blipFill>
        <p:spPr>
          <a:xfrm>
            <a:off x="10860120" y="6545880"/>
            <a:ext cx="1194480" cy="252000"/>
          </a:xfrm>
          <a:prstGeom prst="rect">
            <a:avLst/>
          </a:prstGeom>
          <a:ln w="0">
            <a:noFill/>
          </a:ln>
        </p:spPr>
      </p:pic>
      <p:sp>
        <p:nvSpPr>
          <p:cNvPr id="671" name="CustomShape 3"/>
          <p:cNvSpPr/>
          <p:nvPr/>
        </p:nvSpPr>
        <p:spPr>
          <a:xfrm>
            <a:off x="1017360" y="1740240"/>
            <a:ext cx="6337440" cy="437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00" b="1" strike="noStrike" spc="-1">
                <a:solidFill>
                  <a:srgbClr val="E30613"/>
                </a:solidFill>
                <a:latin typeface="Arial"/>
                <a:ea typeface="Arial"/>
              </a:rPr>
              <a:t>2014</a:t>
            </a:r>
            <a:r>
              <a:rPr lang="en-US" sz="1700" b="1" strike="noStrike" spc="-1">
                <a:solidFill>
                  <a:srgbClr val="211E1D"/>
                </a:solidFill>
                <a:latin typeface="Arial"/>
                <a:ea typeface="Arial"/>
              </a:rPr>
              <a:t> </a:t>
            </a:r>
            <a:r>
              <a:rPr lang="en-US" sz="1700" b="0" strike="noStrike" spc="-1">
                <a:solidFill>
                  <a:srgbClr val="211E1D"/>
                </a:solidFill>
                <a:latin typeface="Arial"/>
                <a:ea typeface="Arial"/>
              </a:rPr>
              <a:t>– “</a:t>
            </a:r>
            <a:r>
              <a:rPr lang="en-US" sz="1600" b="0" i="1" strike="noStrike" spc="-1">
                <a:solidFill>
                  <a:srgbClr val="211E1D"/>
                </a:solidFill>
                <a:latin typeface="Arial"/>
                <a:ea typeface="Arial"/>
              </a:rPr>
              <a:t>Room-Temperature Cu(II)-Catalyzed Chemo- and Regioselective Ortho-Nitration of Arenes via C–H Functionalization</a:t>
            </a:r>
            <a:r>
              <a:rPr lang="en-US" sz="1700" b="0" strike="noStrike" spc="-1">
                <a:solidFill>
                  <a:srgbClr val="211E1D"/>
                </a:solidFill>
                <a:latin typeface="Arial"/>
                <a:ea typeface="Arial"/>
              </a:rPr>
              <a:t>” gets published, co-signed by three chemists </a:t>
            </a:r>
            <a:br/>
            <a:endParaRPr lang="fr-CH" sz="1700" b="0" strike="noStrike" spc="-1">
              <a:latin typeface="Arial"/>
            </a:endParaRPr>
          </a:p>
          <a:p>
            <a:pPr>
              <a:lnSpc>
                <a:spcPct val="100000"/>
              </a:lnSpc>
            </a:pPr>
            <a:r>
              <a:rPr lang="en-US" sz="1700" b="1" strike="noStrike" spc="-1">
                <a:solidFill>
                  <a:srgbClr val="E30613"/>
                </a:solidFill>
                <a:latin typeface="Arial"/>
                <a:ea typeface="Arial"/>
              </a:rPr>
              <a:t>2015</a:t>
            </a:r>
            <a:r>
              <a:rPr lang="en-US" sz="1700" b="1" strike="noStrike" spc="-1">
                <a:solidFill>
                  <a:srgbClr val="211E1D"/>
                </a:solidFill>
                <a:latin typeface="Arial"/>
                <a:ea typeface="Arial"/>
              </a:rPr>
              <a:t> – </a:t>
            </a:r>
            <a:r>
              <a:rPr lang="en-US" sz="1700" b="0" strike="noStrike" spc="-1">
                <a:solidFill>
                  <a:srgbClr val="211E1D"/>
                </a:solidFill>
                <a:latin typeface="Arial"/>
                <a:ea typeface="Arial"/>
              </a:rPr>
              <a:t>Article retracted (and resubmitted!) by its authors</a:t>
            </a:r>
            <a:endParaRPr lang="fr-CH" sz="1700" b="0" strike="noStrike" spc="-1">
              <a:latin typeface="Arial"/>
            </a:endParaRPr>
          </a:p>
          <a:p>
            <a:pPr>
              <a:lnSpc>
                <a:spcPct val="100000"/>
              </a:lnSpc>
            </a:pPr>
            <a:endParaRPr lang="fr-CH" sz="1700" b="0" strike="noStrike" spc="-1">
              <a:latin typeface="Arial"/>
            </a:endParaRPr>
          </a:p>
          <a:p>
            <a:pPr marL="743040" lvl="1" indent="-285840">
              <a:lnSpc>
                <a:spcPct val="100000"/>
              </a:lnSpc>
              <a:buClr>
                <a:srgbClr val="FF0000"/>
              </a:buClr>
              <a:buFont typeface="Wingdings" charset="2"/>
              <a:buChar char=""/>
            </a:pPr>
            <a:r>
              <a:rPr lang="en-US" sz="1800" b="0" strike="noStrike" spc="-1">
                <a:solidFill>
                  <a:srgbClr val="000000"/>
                </a:solidFill>
                <a:latin typeface="Arial"/>
                <a:ea typeface="DejaVu Sans"/>
              </a:rPr>
              <a:t>incorrect files used in preparing the published paper</a:t>
            </a:r>
            <a:endParaRPr lang="fr-CH" sz="1800" b="0" strike="noStrike" spc="-1">
              <a:latin typeface="Arial"/>
            </a:endParaRPr>
          </a:p>
          <a:p>
            <a:pPr>
              <a:lnSpc>
                <a:spcPct val="100000"/>
              </a:lnSpc>
            </a:pPr>
            <a:endParaRPr lang="fr-CH" sz="1800" b="0" strike="noStrike" spc="-1">
              <a:latin typeface="Arial"/>
            </a:endParaRPr>
          </a:p>
          <a:p>
            <a:pPr marL="743040" lvl="1" indent="-285840">
              <a:lnSpc>
                <a:spcPct val="100000"/>
              </a:lnSpc>
              <a:buClr>
                <a:srgbClr val="FF0000"/>
              </a:buClr>
              <a:buFont typeface="Wingdings" charset="2"/>
              <a:buChar char=""/>
            </a:pPr>
            <a:r>
              <a:rPr lang="en-US" sz="1800" b="0" strike="noStrike" spc="-1">
                <a:solidFill>
                  <a:srgbClr val="000000"/>
                </a:solidFill>
                <a:latin typeface="Arial"/>
                <a:ea typeface="DejaVu Sans"/>
              </a:rPr>
              <a:t>the student kept similar files names for both the updated and un-updated files</a:t>
            </a:r>
            <a:endParaRPr lang="fr-CH" sz="1800" b="0" strike="noStrike" spc="-1">
              <a:latin typeface="Arial"/>
            </a:endParaRPr>
          </a:p>
          <a:p>
            <a:pPr>
              <a:lnSpc>
                <a:spcPct val="100000"/>
              </a:lnSpc>
            </a:pPr>
            <a:endParaRPr lang="fr-CH" sz="1800" b="0" strike="noStrike" spc="-1">
              <a:latin typeface="Arial"/>
            </a:endParaRPr>
          </a:p>
          <a:p>
            <a:pPr marL="743040" lvl="1" indent="-285840">
              <a:lnSpc>
                <a:spcPct val="100000"/>
              </a:lnSpc>
              <a:buClr>
                <a:srgbClr val="FF0000"/>
              </a:buClr>
              <a:buFont typeface="Wingdings" charset="2"/>
              <a:buChar char=""/>
            </a:pPr>
            <a:r>
              <a:rPr lang="en-US" sz="1800" b="0" strike="noStrike" spc="-1">
                <a:solidFill>
                  <a:srgbClr val="000000"/>
                </a:solidFill>
                <a:latin typeface="Arial"/>
                <a:ea typeface="DejaVu Sans"/>
              </a:rPr>
              <a:t>by mistake, the student provided the un-updated file (incorrect file) that led to error in the yield</a:t>
            </a:r>
            <a:endParaRPr lang="fr-CH" sz="1800" b="0" strike="noStrike" spc="-1">
              <a:latin typeface="Arial"/>
            </a:endParaRPr>
          </a:p>
          <a:p>
            <a:pPr marL="457200">
              <a:lnSpc>
                <a:spcPct val="100000"/>
              </a:lnSpc>
            </a:pPr>
            <a:endParaRPr lang="fr-CH" sz="1800" b="0" strike="noStrike" spc="-1">
              <a:latin typeface="Arial"/>
            </a:endParaRPr>
          </a:p>
          <a:p>
            <a:pPr marL="457200">
              <a:lnSpc>
                <a:spcPct val="100000"/>
              </a:lnSpc>
            </a:pPr>
            <a:endParaRPr lang="fr-CH" sz="1800" b="0" strike="noStrike" spc="-1">
              <a:latin typeface="Arial"/>
            </a:endParaRPr>
          </a:p>
          <a:p>
            <a:pPr marL="457200">
              <a:lnSpc>
                <a:spcPct val="100000"/>
              </a:lnSpc>
            </a:pPr>
            <a:r>
              <a:rPr lang="en-US" sz="1700" b="1" strike="noStrike" spc="-1">
                <a:solidFill>
                  <a:srgbClr val="E30613"/>
                </a:solidFill>
                <a:latin typeface="Arial"/>
                <a:ea typeface="Arial"/>
              </a:rPr>
              <a:t>Moral (?) </a:t>
            </a:r>
            <a:r>
              <a:rPr lang="en-US" sz="1700" b="1" strike="noStrike" spc="-1">
                <a:solidFill>
                  <a:srgbClr val="211E1D"/>
                </a:solidFill>
                <a:latin typeface="Arial"/>
                <a:ea typeface="Arial"/>
              </a:rPr>
              <a:t>– It’s the student’s fault … or is it?</a:t>
            </a:r>
            <a:endParaRPr lang="fr-CH" sz="1700" b="0" strike="noStrike" spc="-1">
              <a:latin typeface="Arial"/>
            </a:endParaRPr>
          </a:p>
        </p:txBody>
      </p:sp>
      <p:sp>
        <p:nvSpPr>
          <p:cNvPr id="672" name="CustomShape 4"/>
          <p:cNvSpPr/>
          <p:nvPr/>
        </p:nvSpPr>
        <p:spPr>
          <a:xfrm>
            <a:off x="7416720" y="5941800"/>
            <a:ext cx="44172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000" b="0" u="sng" strike="noStrike" spc="-1">
                <a:solidFill>
                  <a:srgbClr val="413C3A"/>
                </a:solidFill>
                <a:uFillTx/>
                <a:latin typeface="Arial"/>
                <a:ea typeface="DejaVu Sans"/>
                <a:hlinkClick r:id="rId4"/>
              </a:rPr>
              <a:t>retractionwatch.com/2015/04/29/chem-paper-fails-to-catalyze-when-wrong-files-are-inadvertently-used/</a:t>
            </a:r>
            <a:r>
              <a:rPr lang="en-US" sz="1000" b="0" strike="noStrike" spc="-1">
                <a:solidFill>
                  <a:srgbClr val="000000"/>
                </a:solidFill>
                <a:latin typeface="Arial"/>
                <a:ea typeface="DejaVu Sans"/>
              </a:rPr>
              <a:t> </a:t>
            </a:r>
            <a:endParaRPr lang="fr-CH" sz="1000" b="0" strike="noStrike" spc="-1">
              <a:latin typeface="Arial"/>
            </a:endParaRPr>
          </a:p>
        </p:txBody>
      </p:sp>
      <p:pic>
        <p:nvPicPr>
          <p:cNvPr id="673" name="Picture 1"/>
          <p:cNvPicPr/>
          <p:nvPr/>
        </p:nvPicPr>
        <p:blipFill>
          <a:blip r:embed="rId5"/>
          <a:stretch/>
        </p:blipFill>
        <p:spPr>
          <a:xfrm>
            <a:off x="7417800" y="681840"/>
            <a:ext cx="4417200" cy="5256720"/>
          </a:xfrm>
          <a:prstGeom prst="rect">
            <a:avLst/>
          </a:prstGeom>
          <a:ln w="0">
            <a:noFill/>
          </a:ln>
          <a:effectLst>
            <a:outerShdw blurRad="50760" dist="37674" dir="2700000" algn="tl" rotWithShape="0">
              <a:srgbClr val="000000">
                <a:alpha val="40000"/>
              </a:srgbClr>
            </a:outerShdw>
          </a:effectLst>
        </p:spPr>
      </p:pic>
      <p:sp>
        <p:nvSpPr>
          <p:cNvPr id="2" name="CustomShape 5">
            <a:extLst>
              <a:ext uri="{FF2B5EF4-FFF2-40B4-BE49-F238E27FC236}">
                <a16:creationId xmlns:a16="http://schemas.microsoft.com/office/drawing/2014/main" id="{D83E3C90-5390-E83A-3283-7A823371E4BB}"/>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Discussion: File naming</a:t>
            </a:r>
            <a:endParaRPr lang="fr-CH" sz="4000" b="0" strike="noStrike" spc="-1">
              <a:latin typeface="Arial"/>
            </a:endParaRPr>
          </a:p>
        </p:txBody>
      </p:sp>
      <p:sp>
        <p:nvSpPr>
          <p:cNvPr id="701"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64AB5013-3802-48F8-8DD5-2CDE015E928C}" type="slidenum">
              <a:rPr lang="fr-FR" sz="950" b="1" strike="noStrike" spc="-1">
                <a:solidFill>
                  <a:srgbClr val="413C3A"/>
                </a:solidFill>
                <a:latin typeface="Franklin Gothic Demi Cond"/>
                <a:ea typeface="Arial"/>
              </a:rPr>
              <a:t>47</a:t>
            </a:fld>
            <a:endParaRPr lang="fr-CH" sz="950" b="0" strike="noStrike" spc="-1">
              <a:latin typeface="Arial"/>
            </a:endParaRPr>
          </a:p>
        </p:txBody>
      </p:sp>
      <p:pic>
        <p:nvPicPr>
          <p:cNvPr id="702" name="Image 14"/>
          <p:cNvPicPr/>
          <p:nvPr/>
        </p:nvPicPr>
        <p:blipFill>
          <a:blip r:embed="rId2"/>
          <a:stretch/>
        </p:blipFill>
        <p:spPr>
          <a:xfrm>
            <a:off x="10860120" y="6545880"/>
            <a:ext cx="1194480" cy="252000"/>
          </a:xfrm>
          <a:prstGeom prst="rect">
            <a:avLst/>
          </a:prstGeom>
          <a:ln w="0">
            <a:noFill/>
          </a:ln>
        </p:spPr>
      </p:pic>
      <p:graphicFrame>
        <p:nvGraphicFramePr>
          <p:cNvPr id="703" name="Table 3"/>
          <p:cNvGraphicFramePr/>
          <p:nvPr/>
        </p:nvGraphicFramePr>
        <p:xfrm>
          <a:off x="1545840" y="3510000"/>
          <a:ext cx="8844120" cy="2422800"/>
        </p:xfrm>
        <a:graphic>
          <a:graphicData uri="http://schemas.openxmlformats.org/drawingml/2006/table">
            <a:tbl>
              <a:tblPr/>
              <a:tblGrid>
                <a:gridCol w="4422240">
                  <a:extLst>
                    <a:ext uri="{9D8B030D-6E8A-4147-A177-3AD203B41FA5}">
                      <a16:colId xmlns:a16="http://schemas.microsoft.com/office/drawing/2014/main" val="20000"/>
                    </a:ext>
                  </a:extLst>
                </a:gridCol>
                <a:gridCol w="4421880">
                  <a:extLst>
                    <a:ext uri="{9D8B030D-6E8A-4147-A177-3AD203B41FA5}">
                      <a16:colId xmlns:a16="http://schemas.microsoft.com/office/drawing/2014/main" val="20001"/>
                    </a:ext>
                  </a:extLst>
                </a:gridCol>
              </a:tblGrid>
              <a:tr h="484560">
                <a:tc>
                  <a:txBody>
                    <a:bodyPr/>
                    <a:lstStyle/>
                    <a:p>
                      <a:pPr algn="ctr">
                        <a:lnSpc>
                          <a:spcPct val="100000"/>
                        </a:lnSpc>
                        <a:tabLst>
                          <a:tab pos="0" algn="l"/>
                        </a:tabLst>
                      </a:pPr>
                      <a:r>
                        <a:rPr lang="fr-CH" sz="2000" b="0" strike="noStrike" spc="-1">
                          <a:solidFill>
                            <a:srgbClr val="413C3A"/>
                          </a:solidFill>
                          <a:latin typeface="Courier New"/>
                          <a:ea typeface="Arial"/>
                        </a:rPr>
                        <a:t>My passwords.doc</a:t>
                      </a:r>
                      <a:endParaRPr lang="fr-CH" sz="2000" b="0" strike="noStrike" spc="-1">
                        <a:latin typeface="Arial"/>
                      </a:endParaRPr>
                    </a:p>
                  </a:txBody>
                  <a:tcPr marL="96840" marR="96840">
                    <a:lnL w="12240">
                      <a:solidFill>
                        <a:srgbClr val="413C3A"/>
                      </a:solidFill>
                    </a:lnL>
                    <a:lnR w="12240">
                      <a:solidFill>
                        <a:srgbClr val="413C3A"/>
                      </a:solidFill>
                    </a:lnR>
                    <a:lnT w="12240">
                      <a:solidFill>
                        <a:srgbClr val="413C3A"/>
                      </a:solidFill>
                    </a:lnT>
                    <a:lnB w="12240">
                      <a:solidFill>
                        <a:srgbClr val="413C3A"/>
                      </a:solidFill>
                    </a:lnB>
                    <a:noFill/>
                  </a:tcPr>
                </a:tc>
                <a:tc>
                  <a:txBody>
                    <a:bodyPr/>
                    <a:lstStyle/>
                    <a:p>
                      <a:pPr algn="ctr">
                        <a:lnSpc>
                          <a:spcPct val="100000"/>
                        </a:lnSpc>
                      </a:pPr>
                      <a:r>
                        <a:rPr lang="fr-CH" sz="2000" b="0" strike="noStrike" spc="-1">
                          <a:solidFill>
                            <a:srgbClr val="413C3A"/>
                          </a:solidFill>
                          <a:latin typeface="Courier New"/>
                          <a:ea typeface="Arial"/>
                        </a:rPr>
                        <a:t>My data.xls</a:t>
                      </a:r>
                      <a:endParaRPr lang="fr-CH" sz="2000" b="0" strike="noStrike" spc="-1">
                        <a:latin typeface="Arial"/>
                      </a:endParaRPr>
                    </a:p>
                  </a:txBody>
                  <a:tcPr marL="96840" marR="96840">
                    <a:lnL w="12240">
                      <a:solidFill>
                        <a:srgbClr val="413C3A"/>
                      </a:solidFill>
                    </a:lnL>
                    <a:lnR w="12240">
                      <a:solidFill>
                        <a:srgbClr val="413C3A"/>
                      </a:solidFill>
                    </a:lnR>
                    <a:lnT w="12240">
                      <a:solidFill>
                        <a:srgbClr val="413C3A"/>
                      </a:solidFill>
                    </a:lnT>
                    <a:lnB w="12240">
                      <a:solidFill>
                        <a:srgbClr val="413C3A"/>
                      </a:solidFill>
                    </a:lnB>
                    <a:noFill/>
                  </a:tcPr>
                </a:tc>
                <a:extLst>
                  <a:ext uri="{0D108BD9-81ED-4DB2-BD59-A6C34878D82A}">
                    <a16:rowId xmlns:a16="http://schemas.microsoft.com/office/drawing/2014/main" val="10000"/>
                  </a:ext>
                </a:extLst>
              </a:tr>
              <a:tr h="484560">
                <a:tc>
                  <a:txBody>
                    <a:bodyPr/>
                    <a:lstStyle/>
                    <a:p>
                      <a:pPr algn="ctr">
                        <a:lnSpc>
                          <a:spcPct val="100000"/>
                        </a:lnSpc>
                      </a:pPr>
                      <a:r>
                        <a:rPr lang="fr-CH" sz="2000" b="0" strike="noStrike" spc="-1">
                          <a:solidFill>
                            <a:srgbClr val="413C3A"/>
                          </a:solidFill>
                          <a:latin typeface="Courier New"/>
                          <a:ea typeface="Arial"/>
                        </a:rPr>
                        <a:t>IMPORTANT.doc</a:t>
                      </a:r>
                      <a:endParaRPr lang="fr-CH" sz="2000" b="0" strike="noStrike" spc="-1">
                        <a:latin typeface="Arial"/>
                      </a:endParaRPr>
                    </a:p>
                  </a:txBody>
                  <a:tcPr marL="96840" marR="96840">
                    <a:lnL w="12240">
                      <a:solidFill>
                        <a:srgbClr val="413C3A"/>
                      </a:solidFill>
                    </a:lnL>
                    <a:lnR w="12240">
                      <a:solidFill>
                        <a:srgbClr val="413C3A"/>
                      </a:solidFill>
                    </a:lnR>
                    <a:lnT w="12240">
                      <a:solidFill>
                        <a:srgbClr val="413C3A"/>
                      </a:solidFill>
                    </a:lnT>
                    <a:lnB w="12240">
                      <a:solidFill>
                        <a:srgbClr val="413C3A"/>
                      </a:solidFill>
                    </a:lnB>
                    <a:noFill/>
                  </a:tcPr>
                </a:tc>
                <a:tc>
                  <a:txBody>
                    <a:bodyPr/>
                    <a:lstStyle/>
                    <a:p>
                      <a:pPr algn="ctr">
                        <a:lnSpc>
                          <a:spcPct val="100000"/>
                        </a:lnSpc>
                      </a:pPr>
                      <a:r>
                        <a:rPr lang="fr-CH" sz="2000" b="0" strike="noStrike" spc="-1">
                          <a:solidFill>
                            <a:srgbClr val="413C3A"/>
                          </a:solidFill>
                          <a:latin typeface="Courier New"/>
                          <a:ea typeface="Arial"/>
                        </a:rPr>
                        <a:t>My study.doc </a:t>
                      </a:r>
                      <a:endParaRPr lang="fr-CH" sz="2000" b="0" strike="noStrike" spc="-1">
                        <a:latin typeface="Arial"/>
                      </a:endParaRPr>
                    </a:p>
                  </a:txBody>
                  <a:tcPr marL="96840" marR="96840">
                    <a:lnL w="12240">
                      <a:solidFill>
                        <a:srgbClr val="413C3A"/>
                      </a:solidFill>
                    </a:lnL>
                    <a:lnR w="12240">
                      <a:solidFill>
                        <a:srgbClr val="413C3A"/>
                      </a:solidFill>
                    </a:lnR>
                    <a:lnT w="12240">
                      <a:solidFill>
                        <a:srgbClr val="413C3A"/>
                      </a:solidFill>
                    </a:lnT>
                    <a:lnB w="12240">
                      <a:solidFill>
                        <a:srgbClr val="413C3A"/>
                      </a:solidFill>
                    </a:lnB>
                    <a:noFill/>
                  </a:tcPr>
                </a:tc>
                <a:extLst>
                  <a:ext uri="{0D108BD9-81ED-4DB2-BD59-A6C34878D82A}">
                    <a16:rowId xmlns:a16="http://schemas.microsoft.com/office/drawing/2014/main" val="10001"/>
                  </a:ext>
                </a:extLst>
              </a:tr>
              <a:tr h="484560">
                <a:tc>
                  <a:txBody>
                    <a:bodyPr/>
                    <a:lstStyle/>
                    <a:p>
                      <a:pPr algn="ctr">
                        <a:lnSpc>
                          <a:spcPct val="100000"/>
                        </a:lnSpc>
                      </a:pPr>
                      <a:r>
                        <a:rPr lang="fr-CH" sz="2000" b="0" strike="noStrike" spc="-1">
                          <a:solidFill>
                            <a:srgbClr val="413C3A"/>
                          </a:solidFill>
                          <a:latin typeface="Courier New"/>
                          <a:ea typeface="Arial"/>
                        </a:rPr>
                        <a:t>My Thesis final final.doc</a:t>
                      </a:r>
                      <a:endParaRPr lang="fr-CH" sz="2000" b="0" strike="noStrike" spc="-1">
                        <a:latin typeface="Arial"/>
                      </a:endParaRPr>
                    </a:p>
                  </a:txBody>
                  <a:tcPr marL="96840" marR="96840">
                    <a:lnL w="12240">
                      <a:solidFill>
                        <a:srgbClr val="413C3A"/>
                      </a:solidFill>
                    </a:lnL>
                    <a:lnR w="12240">
                      <a:solidFill>
                        <a:srgbClr val="413C3A"/>
                      </a:solidFill>
                    </a:lnR>
                    <a:lnT w="12240">
                      <a:solidFill>
                        <a:srgbClr val="413C3A"/>
                      </a:solidFill>
                    </a:lnT>
                    <a:lnB w="12240">
                      <a:solidFill>
                        <a:srgbClr val="413C3A"/>
                      </a:solidFill>
                    </a:lnB>
                    <a:noFill/>
                  </a:tcPr>
                </a:tc>
                <a:tc>
                  <a:txBody>
                    <a:bodyPr/>
                    <a:lstStyle/>
                    <a:p>
                      <a:pPr algn="ctr">
                        <a:lnSpc>
                          <a:spcPct val="100000"/>
                        </a:lnSpc>
                        <a:tabLst>
                          <a:tab pos="0" algn="l"/>
                        </a:tabLst>
                      </a:pPr>
                      <a:r>
                        <a:rPr lang="fr-CH" sz="2000" b="0" strike="noStrike" spc="-1">
                          <a:solidFill>
                            <a:srgbClr val="413C3A"/>
                          </a:solidFill>
                          <a:latin typeface="Courier New"/>
                          <a:ea typeface="Arial"/>
                        </a:rPr>
                        <a:t>Doc.1.doc</a:t>
                      </a:r>
                      <a:endParaRPr lang="fr-CH" sz="2000" b="0" strike="noStrike" spc="-1">
                        <a:latin typeface="Arial"/>
                      </a:endParaRPr>
                    </a:p>
                  </a:txBody>
                  <a:tcPr marL="96840" marR="96840">
                    <a:lnL w="12240">
                      <a:solidFill>
                        <a:srgbClr val="413C3A"/>
                      </a:solidFill>
                    </a:lnL>
                    <a:lnR w="12240">
                      <a:solidFill>
                        <a:srgbClr val="413C3A"/>
                      </a:solidFill>
                    </a:lnR>
                    <a:lnT w="12240">
                      <a:solidFill>
                        <a:srgbClr val="413C3A"/>
                      </a:solidFill>
                    </a:lnT>
                    <a:lnB w="12240">
                      <a:solidFill>
                        <a:srgbClr val="413C3A"/>
                      </a:solidFill>
                    </a:lnB>
                    <a:noFill/>
                  </a:tcPr>
                </a:tc>
                <a:extLst>
                  <a:ext uri="{0D108BD9-81ED-4DB2-BD59-A6C34878D82A}">
                    <a16:rowId xmlns:a16="http://schemas.microsoft.com/office/drawing/2014/main" val="10002"/>
                  </a:ext>
                </a:extLst>
              </a:tr>
              <a:tr h="484560">
                <a:tc>
                  <a:txBody>
                    <a:bodyPr/>
                    <a:lstStyle/>
                    <a:p>
                      <a:pPr algn="ctr">
                        <a:lnSpc>
                          <a:spcPct val="100000"/>
                        </a:lnSpc>
                        <a:tabLst>
                          <a:tab pos="0" algn="l"/>
                        </a:tabLst>
                      </a:pPr>
                      <a:r>
                        <a:rPr lang="fr-CH" sz="2000" b="0" strike="noStrike" spc="-1">
                          <a:solidFill>
                            <a:srgbClr val="413C3A"/>
                          </a:solidFill>
                          <a:latin typeface="Courier New"/>
                          <a:ea typeface="Arial"/>
                        </a:rPr>
                        <a:t>My Thesis version 12.doc</a:t>
                      </a:r>
                      <a:endParaRPr lang="fr-CH" sz="2000" b="0" strike="noStrike" spc="-1">
                        <a:latin typeface="Arial"/>
                      </a:endParaRPr>
                    </a:p>
                  </a:txBody>
                  <a:tcPr marL="96840" marR="96840">
                    <a:lnL w="12240">
                      <a:solidFill>
                        <a:srgbClr val="413C3A"/>
                      </a:solidFill>
                    </a:lnL>
                    <a:lnR w="12240">
                      <a:solidFill>
                        <a:srgbClr val="413C3A"/>
                      </a:solidFill>
                    </a:lnR>
                    <a:lnT w="12240">
                      <a:solidFill>
                        <a:srgbClr val="413C3A"/>
                      </a:solidFill>
                    </a:lnT>
                    <a:lnB w="12240">
                      <a:solidFill>
                        <a:srgbClr val="413C3A"/>
                      </a:solidFill>
                    </a:lnB>
                    <a:noFill/>
                  </a:tcPr>
                </a:tc>
                <a:tc>
                  <a:txBody>
                    <a:bodyPr/>
                    <a:lstStyle/>
                    <a:p>
                      <a:pPr algn="ctr">
                        <a:lnSpc>
                          <a:spcPct val="100000"/>
                        </a:lnSpc>
                      </a:pPr>
                      <a:r>
                        <a:rPr lang="fr-CH" sz="2000" b="0" strike="noStrike" spc="-1">
                          <a:solidFill>
                            <a:srgbClr val="413C3A"/>
                          </a:solidFill>
                          <a:latin typeface="Courier New"/>
                          <a:ea typeface="Arial"/>
                        </a:rPr>
                        <a:t>New doc.doc</a:t>
                      </a:r>
                      <a:endParaRPr lang="fr-CH" sz="2000" b="0" strike="noStrike" spc="-1">
                        <a:latin typeface="Arial"/>
                      </a:endParaRPr>
                    </a:p>
                  </a:txBody>
                  <a:tcPr marL="96840" marR="96840">
                    <a:lnL w="12240">
                      <a:solidFill>
                        <a:srgbClr val="413C3A"/>
                      </a:solidFill>
                    </a:lnL>
                    <a:lnR w="12240">
                      <a:solidFill>
                        <a:srgbClr val="413C3A"/>
                      </a:solidFill>
                    </a:lnR>
                    <a:lnT w="12240">
                      <a:solidFill>
                        <a:srgbClr val="413C3A"/>
                      </a:solidFill>
                    </a:lnT>
                    <a:lnB w="12240">
                      <a:solidFill>
                        <a:srgbClr val="413C3A"/>
                      </a:solidFill>
                    </a:lnB>
                    <a:noFill/>
                  </a:tcPr>
                </a:tc>
                <a:extLst>
                  <a:ext uri="{0D108BD9-81ED-4DB2-BD59-A6C34878D82A}">
                    <a16:rowId xmlns:a16="http://schemas.microsoft.com/office/drawing/2014/main" val="10003"/>
                  </a:ext>
                </a:extLst>
              </a:tr>
              <a:tr h="484560">
                <a:tc>
                  <a:txBody>
                    <a:bodyPr/>
                    <a:lstStyle/>
                    <a:p>
                      <a:pPr algn="ctr">
                        <a:lnSpc>
                          <a:spcPct val="100000"/>
                        </a:lnSpc>
                        <a:tabLst>
                          <a:tab pos="0" algn="l"/>
                        </a:tabLst>
                      </a:pPr>
                      <a:r>
                        <a:rPr lang="fr-CH" sz="2000" b="0" strike="noStrike" spc="-1">
                          <a:solidFill>
                            <a:srgbClr val="413C3A"/>
                          </a:solidFill>
                          <a:latin typeface="Courier New"/>
                          <a:ea typeface="Arial"/>
                        </a:rPr>
                        <a:t>Data 01/08/2016.xls</a:t>
                      </a:r>
                      <a:endParaRPr lang="fr-CH" sz="2000" b="0" strike="noStrike" spc="-1">
                        <a:latin typeface="Arial"/>
                      </a:endParaRPr>
                    </a:p>
                  </a:txBody>
                  <a:tcPr marL="96840" marR="96840">
                    <a:lnL w="12240">
                      <a:solidFill>
                        <a:srgbClr val="413C3A"/>
                      </a:solidFill>
                    </a:lnL>
                    <a:lnR w="12240">
                      <a:solidFill>
                        <a:srgbClr val="413C3A"/>
                      </a:solidFill>
                    </a:lnR>
                    <a:lnT w="12240">
                      <a:solidFill>
                        <a:srgbClr val="413C3A"/>
                      </a:solidFill>
                    </a:lnT>
                    <a:lnB w="12240">
                      <a:solidFill>
                        <a:srgbClr val="413C3A"/>
                      </a:solidFill>
                    </a:lnB>
                    <a:noFill/>
                  </a:tcPr>
                </a:tc>
                <a:tc>
                  <a:txBody>
                    <a:bodyPr/>
                    <a:lstStyle/>
                    <a:p>
                      <a:pPr algn="ctr">
                        <a:lnSpc>
                          <a:spcPct val="100000"/>
                        </a:lnSpc>
                        <a:tabLst>
                          <a:tab pos="0" algn="l"/>
                        </a:tabLst>
                      </a:pPr>
                      <a:r>
                        <a:rPr lang="fr-CH" sz="2000" b="0" strike="noStrike" spc="-1">
                          <a:solidFill>
                            <a:srgbClr val="413C3A"/>
                          </a:solidFill>
                          <a:latin typeface="Courier New"/>
                          <a:ea typeface="Arial"/>
                        </a:rPr>
                        <a:t>Int 1 (2).doc</a:t>
                      </a:r>
                      <a:endParaRPr lang="fr-CH" sz="2000" b="0" strike="noStrike" spc="-1">
                        <a:latin typeface="Arial"/>
                      </a:endParaRPr>
                    </a:p>
                  </a:txBody>
                  <a:tcPr marL="96840" marR="96840">
                    <a:lnL w="12240">
                      <a:solidFill>
                        <a:srgbClr val="413C3A"/>
                      </a:solidFill>
                    </a:lnL>
                    <a:lnR w="12240">
                      <a:solidFill>
                        <a:srgbClr val="413C3A"/>
                      </a:solidFill>
                    </a:lnR>
                    <a:lnT w="12240">
                      <a:solidFill>
                        <a:srgbClr val="413C3A"/>
                      </a:solidFill>
                    </a:lnT>
                    <a:lnB w="12240">
                      <a:solidFill>
                        <a:srgbClr val="413C3A"/>
                      </a:solidFill>
                    </a:lnB>
                    <a:noFill/>
                  </a:tcPr>
                </a:tc>
                <a:extLst>
                  <a:ext uri="{0D108BD9-81ED-4DB2-BD59-A6C34878D82A}">
                    <a16:rowId xmlns:a16="http://schemas.microsoft.com/office/drawing/2014/main" val="10004"/>
                  </a:ext>
                </a:extLst>
              </a:tr>
            </a:tbl>
          </a:graphicData>
        </a:graphic>
      </p:graphicFrame>
      <p:sp>
        <p:nvSpPr>
          <p:cNvPr id="704" name="CustomShape 4"/>
          <p:cNvSpPr/>
          <p:nvPr/>
        </p:nvSpPr>
        <p:spPr>
          <a:xfrm>
            <a:off x="1206000" y="1284480"/>
            <a:ext cx="1073520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66560" indent="-464760">
              <a:lnSpc>
                <a:spcPct val="150000"/>
              </a:lnSpc>
              <a:buClr>
                <a:srgbClr val="E30613"/>
              </a:buClr>
              <a:buFont typeface="Franklin Gothic Demi Cond"/>
              <a:buAutoNum type="arabicPeriod"/>
            </a:pPr>
            <a:r>
              <a:rPr lang="fr-FR" sz="2400" b="1" strike="noStrike" spc="-1">
                <a:solidFill>
                  <a:srgbClr val="413C3A"/>
                </a:solidFill>
                <a:latin typeface="Arial"/>
                <a:ea typeface="Arial"/>
              </a:rPr>
              <a:t>6 months</a:t>
            </a:r>
            <a:r>
              <a:rPr lang="fr-CH" sz="2400" b="1" strike="noStrike" spc="-1">
                <a:solidFill>
                  <a:srgbClr val="413C3A"/>
                </a:solidFill>
                <a:latin typeface="Arial"/>
                <a:ea typeface="Arial"/>
              </a:rPr>
              <a:t> </a:t>
            </a:r>
            <a:r>
              <a:rPr lang="fr-FR" sz="2400" b="1" strike="noStrike" spc="-1">
                <a:solidFill>
                  <a:srgbClr val="413C3A"/>
                </a:solidFill>
                <a:latin typeface="Arial"/>
                <a:ea typeface="Arial"/>
              </a:rPr>
              <a:t>from now</a:t>
            </a:r>
            <a:r>
              <a:rPr lang="fr-CH" sz="2400" b="0" strike="noStrike" spc="-1">
                <a:solidFill>
                  <a:srgbClr val="413C3A"/>
                </a:solidFill>
                <a:latin typeface="Arial"/>
                <a:ea typeface="Arial"/>
              </a:rPr>
              <a:t>, will you recognize what </a:t>
            </a:r>
            <a:r>
              <a:rPr lang="fr-FR" sz="2400" b="0" strike="noStrike" spc="-1">
                <a:solidFill>
                  <a:srgbClr val="413C3A"/>
                </a:solidFill>
                <a:latin typeface="Arial"/>
                <a:ea typeface="Arial"/>
              </a:rPr>
              <a:t>your</a:t>
            </a:r>
            <a:r>
              <a:rPr lang="fr-CH" sz="2400" b="0" strike="noStrike" spc="-1">
                <a:solidFill>
                  <a:srgbClr val="413C3A"/>
                </a:solidFill>
                <a:latin typeface="Arial"/>
                <a:ea typeface="Arial"/>
              </a:rPr>
              <a:t> files contain?</a:t>
            </a:r>
            <a:endParaRPr lang="fr-CH" sz="2400" b="0" strike="noStrike" spc="-1">
              <a:latin typeface="Arial"/>
            </a:endParaRPr>
          </a:p>
          <a:p>
            <a:pPr marL="466560" indent="-464760">
              <a:lnSpc>
                <a:spcPct val="150000"/>
              </a:lnSpc>
              <a:buClr>
                <a:srgbClr val="E30613"/>
              </a:buClr>
              <a:buFont typeface="Franklin Gothic Demi Cond"/>
              <a:buAutoNum type="arabicPeriod"/>
            </a:pPr>
            <a:r>
              <a:rPr lang="fr-CH" sz="2400" b="1" strike="noStrike" spc="-1">
                <a:solidFill>
                  <a:srgbClr val="413C3A"/>
                </a:solidFill>
                <a:latin typeface="Arial"/>
                <a:ea typeface="Arial"/>
              </a:rPr>
              <a:t>What information </a:t>
            </a:r>
            <a:r>
              <a:rPr lang="fr-CH" sz="2400" b="0" strike="noStrike" spc="-1">
                <a:solidFill>
                  <a:srgbClr val="413C3A"/>
                </a:solidFill>
                <a:latin typeface="Arial"/>
                <a:ea typeface="Arial"/>
              </a:rPr>
              <a:t>needs to be </a:t>
            </a:r>
            <a:r>
              <a:rPr lang="fr-FR" sz="2400" b="0" strike="noStrike" spc="-1">
                <a:solidFill>
                  <a:srgbClr val="413C3A"/>
                </a:solidFill>
                <a:latin typeface="Arial"/>
                <a:ea typeface="Arial"/>
              </a:rPr>
              <a:t>contained </a:t>
            </a:r>
            <a:r>
              <a:rPr lang="fr-CH" sz="2400" b="0" strike="noStrike" spc="-1">
                <a:solidFill>
                  <a:srgbClr val="413C3A"/>
                </a:solidFill>
                <a:latin typeface="Arial"/>
                <a:ea typeface="Arial"/>
              </a:rPr>
              <a:t>in your file names?</a:t>
            </a:r>
            <a:endParaRPr lang="fr-CH" sz="2400" b="0" strike="noStrike" spc="-1">
              <a:latin typeface="Arial"/>
            </a:endParaRPr>
          </a:p>
          <a:p>
            <a:pPr marL="466560" indent="-464760">
              <a:lnSpc>
                <a:spcPct val="150000"/>
              </a:lnSpc>
              <a:buClr>
                <a:srgbClr val="E30613"/>
              </a:buClr>
              <a:buFont typeface="Franklin Gothic Demi Cond"/>
              <a:buAutoNum type="arabicPeriod"/>
            </a:pPr>
            <a:r>
              <a:rPr lang="fr-CH" sz="2400" b="1" strike="noStrike" spc="-1">
                <a:solidFill>
                  <a:srgbClr val="413C3A"/>
                </a:solidFill>
                <a:latin typeface="Arial"/>
                <a:ea typeface="Arial"/>
              </a:rPr>
              <a:t>What would you change</a:t>
            </a:r>
            <a:r>
              <a:rPr lang="fr-CH" sz="2400" b="0" strike="noStrike" spc="-1">
                <a:solidFill>
                  <a:srgbClr val="413C3A"/>
                </a:solidFill>
                <a:latin typeface="Arial"/>
                <a:ea typeface="Arial"/>
              </a:rPr>
              <a:t> in the</a:t>
            </a:r>
            <a:r>
              <a:rPr lang="fr-FR" sz="2400" b="0" strike="noStrike" spc="-1">
                <a:solidFill>
                  <a:srgbClr val="413C3A"/>
                </a:solidFill>
                <a:latin typeface="Arial"/>
                <a:ea typeface="Arial"/>
              </a:rPr>
              <a:t> following</a:t>
            </a:r>
            <a:r>
              <a:rPr lang="fr-CH" sz="2400" b="0" strike="noStrike" spc="-1">
                <a:solidFill>
                  <a:srgbClr val="413C3A"/>
                </a:solidFill>
                <a:latin typeface="Arial"/>
                <a:ea typeface="Arial"/>
              </a:rPr>
              <a:t> names? </a:t>
            </a:r>
            <a:endParaRPr lang="fr-CH" sz="2400" b="0" strike="noStrike" spc="-1">
              <a:latin typeface="Arial"/>
            </a:endParaRPr>
          </a:p>
        </p:txBody>
      </p:sp>
      <p:sp>
        <p:nvSpPr>
          <p:cNvPr id="9" name="CustomShape 4">
            <a:extLst>
              <a:ext uri="{FF2B5EF4-FFF2-40B4-BE49-F238E27FC236}">
                <a16:creationId xmlns:a16="http://schemas.microsoft.com/office/drawing/2014/main" id="{E9128734-6CFA-4C25-994D-BBDA11607200}"/>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79FB4E29-AD81-CE54-7B1D-305C91301AC4}"/>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982"/>
        <p:cNvGrpSpPr/>
        <p:nvPr/>
      </p:nvGrpSpPr>
      <p:grpSpPr>
        <a:xfrm>
          <a:off x="0" y="0"/>
          <a:ext cx="0" cy="0"/>
          <a:chOff x="0" y="0"/>
          <a:chExt cx="0" cy="0"/>
        </a:xfrm>
      </p:grpSpPr>
      <p:sp>
        <p:nvSpPr>
          <p:cNvPr id="984" name="Google Shape;984;g10490818648_0_683"/>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48</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985" name="Google Shape;985;g10490818648_0_683"/>
          <p:cNvPicPr preferRelativeResize="0"/>
          <p:nvPr/>
        </p:nvPicPr>
        <p:blipFill rotWithShape="1">
          <a:blip r:embed="rId3">
            <a:alphaModFix/>
          </a:blip>
          <a:srcRect/>
          <a:stretch/>
        </p:blipFill>
        <p:spPr>
          <a:xfrm>
            <a:off x="10860521" y="6546025"/>
            <a:ext cx="1197001" cy="254418"/>
          </a:xfrm>
          <a:prstGeom prst="rect">
            <a:avLst/>
          </a:prstGeom>
          <a:noFill/>
          <a:ln>
            <a:noFill/>
          </a:ln>
        </p:spPr>
      </p:pic>
      <p:pic>
        <p:nvPicPr>
          <p:cNvPr id="986" name="Google Shape;986;g10490818648_0_683"/>
          <p:cNvPicPr preferRelativeResize="0"/>
          <p:nvPr/>
        </p:nvPicPr>
        <p:blipFill rotWithShape="1">
          <a:blip r:embed="rId4">
            <a:alphaModFix/>
          </a:blip>
          <a:srcRect/>
          <a:stretch/>
        </p:blipFill>
        <p:spPr>
          <a:xfrm>
            <a:off x="238596" y="231085"/>
            <a:ext cx="744384" cy="258855"/>
          </a:xfrm>
          <a:prstGeom prst="rect">
            <a:avLst/>
          </a:prstGeom>
          <a:noFill/>
          <a:ln>
            <a:noFill/>
          </a:ln>
        </p:spPr>
      </p:pic>
      <p:pic>
        <p:nvPicPr>
          <p:cNvPr id="2" name="Google Shape;991;g10490818648_0_683">
            <a:extLst>
              <a:ext uri="{FF2B5EF4-FFF2-40B4-BE49-F238E27FC236}">
                <a16:creationId xmlns:a16="http://schemas.microsoft.com/office/drawing/2014/main" id="{4F05ACD2-D15E-52A7-7A6F-7770B941FEF9}"/>
              </a:ext>
            </a:extLst>
          </p:cNvPr>
          <p:cNvPicPr preferRelativeResize="0"/>
          <p:nvPr/>
        </p:nvPicPr>
        <p:blipFill rotWithShape="1">
          <a:blip r:embed="rId5">
            <a:alphaModFix/>
          </a:blip>
          <a:srcRect l="19671" t="11423" r="16852" b="9354"/>
          <a:stretch/>
        </p:blipFill>
        <p:spPr>
          <a:xfrm>
            <a:off x="4879176" y="1455525"/>
            <a:ext cx="2568075" cy="3748775"/>
          </a:xfrm>
          <a:prstGeom prst="rect">
            <a:avLst/>
          </a:prstGeom>
          <a:noFill/>
          <a:ln>
            <a:noFill/>
          </a:ln>
        </p:spPr>
      </p:pic>
      <p:pic>
        <p:nvPicPr>
          <p:cNvPr id="3" name="Google Shape;992;g10490818648_0_683">
            <a:extLst>
              <a:ext uri="{FF2B5EF4-FFF2-40B4-BE49-F238E27FC236}">
                <a16:creationId xmlns:a16="http://schemas.microsoft.com/office/drawing/2014/main" id="{15028502-5DC4-9FEF-0C09-30D1C6846177}"/>
              </a:ext>
            </a:extLst>
          </p:cNvPr>
          <p:cNvPicPr preferRelativeResize="0"/>
          <p:nvPr/>
        </p:nvPicPr>
        <p:blipFill rotWithShape="1">
          <a:blip r:embed="rId6">
            <a:alphaModFix/>
          </a:blip>
          <a:srcRect l="26485" r="9616" b="2495"/>
          <a:stretch/>
        </p:blipFill>
        <p:spPr>
          <a:xfrm>
            <a:off x="1518405" y="1954400"/>
            <a:ext cx="2015324" cy="2044999"/>
          </a:xfrm>
          <a:prstGeom prst="rect">
            <a:avLst/>
          </a:prstGeom>
          <a:noFill/>
          <a:ln>
            <a:noFill/>
          </a:ln>
        </p:spPr>
      </p:pic>
      <p:sp>
        <p:nvSpPr>
          <p:cNvPr id="5" name="TextBox 4">
            <a:extLst>
              <a:ext uri="{FF2B5EF4-FFF2-40B4-BE49-F238E27FC236}">
                <a16:creationId xmlns:a16="http://schemas.microsoft.com/office/drawing/2014/main" id="{F0C711BC-6F8E-843E-0DFF-759875234265}"/>
              </a:ext>
            </a:extLst>
          </p:cNvPr>
          <p:cNvSpPr txBox="1"/>
          <p:nvPr/>
        </p:nvSpPr>
        <p:spPr>
          <a:xfrm>
            <a:off x="7702475" y="1954400"/>
            <a:ext cx="448952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Which one is the data?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3200" b="0" i="0" u="none" strike="noStrike" kern="0" cap="none" spc="0" normalizeH="0" baseline="0" noProof="0" dirty="0">
                <a:ln>
                  <a:noFill/>
                </a:ln>
                <a:solidFill>
                  <a:srgbClr val="000000"/>
                </a:solidFill>
                <a:effectLst/>
                <a:uLnTx/>
                <a:uFillTx/>
                <a:latin typeface="Arial"/>
                <a:cs typeface="Arial"/>
                <a:sym typeface="Arial"/>
              </a:rPr>
            </a:br>
            <a:r>
              <a:rPr kumimoji="0" lang="en-US" sz="3200" b="0" i="0" u="none" strike="noStrike" kern="0" cap="none" spc="0" normalizeH="0" baseline="0" noProof="0" dirty="0">
                <a:ln>
                  <a:noFill/>
                </a:ln>
                <a:solidFill>
                  <a:srgbClr val="000000"/>
                </a:solidFill>
                <a:effectLst/>
                <a:uLnTx/>
                <a:uFillTx/>
                <a:latin typeface="Arial"/>
                <a:cs typeface="Arial"/>
                <a:sym typeface="Arial"/>
              </a:rPr>
              <a:t>Which one the dataset?</a:t>
            </a:r>
          </a:p>
        </p:txBody>
      </p:sp>
      <p:sp>
        <p:nvSpPr>
          <p:cNvPr id="8" name="Google Shape;983;g10490818648_0_683">
            <a:extLst>
              <a:ext uri="{FF2B5EF4-FFF2-40B4-BE49-F238E27FC236}">
                <a16:creationId xmlns:a16="http://schemas.microsoft.com/office/drawing/2014/main" id="{9DAEE3DB-429E-90B8-6DFE-60AF7E4247AA}"/>
              </a:ext>
            </a:extLst>
          </p:cNvPr>
          <p:cNvSpPr txBox="1">
            <a:spLocks noGrp="1"/>
          </p:cNvSpPr>
          <p:nvPr>
            <p:ph type="title"/>
          </p:nvPr>
        </p:nvSpPr>
        <p:spPr>
          <a:xfrm>
            <a:off x="1206500" y="174710"/>
            <a:ext cx="9454200" cy="8553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ts val="3800"/>
              <a:buFont typeface="Libre Franklin"/>
              <a:buNone/>
            </a:pPr>
            <a:r>
              <a:rPr lang="en-US" sz="3800" dirty="0">
                <a:latin typeface="+mj-lt"/>
              </a:rPr>
              <a:t>Data </a:t>
            </a:r>
            <a:r>
              <a:rPr lang="en-US" sz="3800" dirty="0">
                <a:solidFill>
                  <a:schemeClr val="accent1"/>
                </a:solidFill>
                <a:latin typeface="+mj-lt"/>
              </a:rPr>
              <a:t>&amp;</a:t>
            </a:r>
            <a:r>
              <a:rPr lang="en-US" sz="3800" dirty="0">
                <a:latin typeface="+mj-lt"/>
              </a:rPr>
              <a:t> Dataset</a:t>
            </a:r>
            <a:endParaRPr dirty="0">
              <a:latin typeface="+mj-lt"/>
            </a:endParaRPr>
          </a:p>
        </p:txBody>
      </p:sp>
      <p:sp>
        <p:nvSpPr>
          <p:cNvPr id="4" name="CustomShape 5">
            <a:extLst>
              <a:ext uri="{FF2B5EF4-FFF2-40B4-BE49-F238E27FC236}">
                <a16:creationId xmlns:a16="http://schemas.microsoft.com/office/drawing/2014/main" id="{AD0B187C-ACA1-AFF5-B242-B29E4D9B5271}"/>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982"/>
        <p:cNvGrpSpPr/>
        <p:nvPr/>
      </p:nvGrpSpPr>
      <p:grpSpPr>
        <a:xfrm>
          <a:off x="0" y="0"/>
          <a:ext cx="0" cy="0"/>
          <a:chOff x="0" y="0"/>
          <a:chExt cx="0" cy="0"/>
        </a:xfrm>
      </p:grpSpPr>
      <p:sp>
        <p:nvSpPr>
          <p:cNvPr id="984" name="Google Shape;984;g10490818648_0_683"/>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49</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985" name="Google Shape;985;g10490818648_0_683"/>
          <p:cNvPicPr preferRelativeResize="0"/>
          <p:nvPr/>
        </p:nvPicPr>
        <p:blipFill rotWithShape="1">
          <a:blip r:embed="rId3">
            <a:alphaModFix/>
          </a:blip>
          <a:srcRect/>
          <a:stretch/>
        </p:blipFill>
        <p:spPr>
          <a:xfrm>
            <a:off x="10860521" y="6546025"/>
            <a:ext cx="1197001" cy="254418"/>
          </a:xfrm>
          <a:prstGeom prst="rect">
            <a:avLst/>
          </a:prstGeom>
          <a:noFill/>
          <a:ln>
            <a:noFill/>
          </a:ln>
        </p:spPr>
      </p:pic>
      <p:pic>
        <p:nvPicPr>
          <p:cNvPr id="986" name="Google Shape;986;g10490818648_0_683"/>
          <p:cNvPicPr preferRelativeResize="0"/>
          <p:nvPr/>
        </p:nvPicPr>
        <p:blipFill rotWithShape="1">
          <a:blip r:embed="rId4">
            <a:alphaModFix/>
          </a:blip>
          <a:srcRect/>
          <a:stretch/>
        </p:blipFill>
        <p:spPr>
          <a:xfrm>
            <a:off x="238596" y="231085"/>
            <a:ext cx="744384" cy="258855"/>
          </a:xfrm>
          <a:prstGeom prst="rect">
            <a:avLst/>
          </a:prstGeom>
          <a:noFill/>
          <a:ln>
            <a:noFill/>
          </a:ln>
        </p:spPr>
      </p:pic>
      <p:pic>
        <p:nvPicPr>
          <p:cNvPr id="2" name="Google Shape;991;g10490818648_0_683">
            <a:extLst>
              <a:ext uri="{FF2B5EF4-FFF2-40B4-BE49-F238E27FC236}">
                <a16:creationId xmlns:a16="http://schemas.microsoft.com/office/drawing/2014/main" id="{4F05ACD2-D15E-52A7-7A6F-7770B941FEF9}"/>
              </a:ext>
            </a:extLst>
          </p:cNvPr>
          <p:cNvPicPr preferRelativeResize="0"/>
          <p:nvPr/>
        </p:nvPicPr>
        <p:blipFill rotWithShape="1">
          <a:blip r:embed="rId5">
            <a:alphaModFix/>
          </a:blip>
          <a:srcRect l="19671" t="11423" r="16852" b="9354"/>
          <a:stretch/>
        </p:blipFill>
        <p:spPr>
          <a:xfrm>
            <a:off x="4879176" y="1455525"/>
            <a:ext cx="2568075" cy="3748775"/>
          </a:xfrm>
          <a:prstGeom prst="rect">
            <a:avLst/>
          </a:prstGeom>
          <a:noFill/>
          <a:ln>
            <a:noFill/>
          </a:ln>
        </p:spPr>
      </p:pic>
      <p:pic>
        <p:nvPicPr>
          <p:cNvPr id="3" name="Google Shape;992;g10490818648_0_683">
            <a:extLst>
              <a:ext uri="{FF2B5EF4-FFF2-40B4-BE49-F238E27FC236}">
                <a16:creationId xmlns:a16="http://schemas.microsoft.com/office/drawing/2014/main" id="{15028502-5DC4-9FEF-0C09-30D1C6846177}"/>
              </a:ext>
            </a:extLst>
          </p:cNvPr>
          <p:cNvPicPr preferRelativeResize="0"/>
          <p:nvPr/>
        </p:nvPicPr>
        <p:blipFill rotWithShape="1">
          <a:blip r:embed="rId6">
            <a:alphaModFix/>
          </a:blip>
          <a:srcRect l="26485" r="9616" b="2495"/>
          <a:stretch/>
        </p:blipFill>
        <p:spPr>
          <a:xfrm>
            <a:off x="1518405" y="1954400"/>
            <a:ext cx="2015324" cy="2044999"/>
          </a:xfrm>
          <a:prstGeom prst="rect">
            <a:avLst/>
          </a:prstGeom>
          <a:noFill/>
          <a:ln>
            <a:noFill/>
          </a:ln>
        </p:spPr>
      </p:pic>
      <p:sp>
        <p:nvSpPr>
          <p:cNvPr id="8" name="Google Shape;983;g10490818648_0_683">
            <a:extLst>
              <a:ext uri="{FF2B5EF4-FFF2-40B4-BE49-F238E27FC236}">
                <a16:creationId xmlns:a16="http://schemas.microsoft.com/office/drawing/2014/main" id="{9DAEE3DB-429E-90B8-6DFE-60AF7E4247AA}"/>
              </a:ext>
            </a:extLst>
          </p:cNvPr>
          <p:cNvSpPr txBox="1">
            <a:spLocks noGrp="1"/>
          </p:cNvSpPr>
          <p:nvPr>
            <p:ph type="title"/>
          </p:nvPr>
        </p:nvSpPr>
        <p:spPr>
          <a:xfrm>
            <a:off x="1206500" y="174710"/>
            <a:ext cx="9454200" cy="8553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ts val="3800"/>
              <a:buFont typeface="Libre Franklin"/>
              <a:buNone/>
            </a:pPr>
            <a:r>
              <a:rPr lang="en-US" sz="3800" dirty="0">
                <a:latin typeface="+mj-lt"/>
              </a:rPr>
              <a:t>Data </a:t>
            </a:r>
            <a:r>
              <a:rPr lang="en-US" sz="3800" dirty="0">
                <a:solidFill>
                  <a:schemeClr val="accent1"/>
                </a:solidFill>
                <a:latin typeface="+mj-lt"/>
              </a:rPr>
              <a:t>&amp;</a:t>
            </a:r>
            <a:r>
              <a:rPr lang="en-US" sz="3800" dirty="0">
                <a:latin typeface="+mj-lt"/>
              </a:rPr>
              <a:t> Dataset</a:t>
            </a:r>
            <a:endParaRPr dirty="0">
              <a:latin typeface="+mj-lt"/>
            </a:endParaRPr>
          </a:p>
        </p:txBody>
      </p:sp>
      <p:sp>
        <p:nvSpPr>
          <p:cNvPr id="6" name="TextBox 5">
            <a:extLst>
              <a:ext uri="{FF2B5EF4-FFF2-40B4-BE49-F238E27FC236}">
                <a16:creationId xmlns:a16="http://schemas.microsoft.com/office/drawing/2014/main" id="{B51D6227-5AB9-18C8-E814-5D0A10E79000}"/>
              </a:ext>
            </a:extLst>
          </p:cNvPr>
          <p:cNvSpPr txBox="1"/>
          <p:nvPr/>
        </p:nvSpPr>
        <p:spPr>
          <a:xfrm>
            <a:off x="1518405" y="1554290"/>
            <a:ext cx="20153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Data</a:t>
            </a:r>
            <a:endParaRPr kumimoji="0" lang="fr-FR"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0850919F-AB14-B71B-4E6C-4ECA54A27557}"/>
              </a:ext>
            </a:extLst>
          </p:cNvPr>
          <p:cNvSpPr txBox="1"/>
          <p:nvPr/>
        </p:nvSpPr>
        <p:spPr>
          <a:xfrm>
            <a:off x="4879176" y="1055415"/>
            <a:ext cx="20153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Dataset</a:t>
            </a:r>
            <a:endParaRPr kumimoji="0" lang="fr-FR"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CustomShape 5">
            <a:extLst>
              <a:ext uri="{FF2B5EF4-FFF2-40B4-BE49-F238E27FC236}">
                <a16:creationId xmlns:a16="http://schemas.microsoft.com/office/drawing/2014/main" id="{D8652F36-E7A1-5E4F-F635-AF75AD6542D3}"/>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3274470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Research reproducibility (issue)</a:t>
            </a:r>
            <a:endParaRPr lang="fr-CH" sz="4000" b="0" strike="noStrike" spc="-1">
              <a:latin typeface="Arial"/>
            </a:endParaRPr>
          </a:p>
        </p:txBody>
      </p:sp>
      <p:sp>
        <p:nvSpPr>
          <p:cNvPr id="233"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B1BD6FF9-1A57-4592-B060-D4071D5896FA}" type="slidenum">
              <a:rPr lang="en-US" sz="950" b="1" strike="noStrike" spc="-1">
                <a:solidFill>
                  <a:srgbClr val="413C3A"/>
                </a:solidFill>
                <a:latin typeface="Franklin Gothic Demi Cond"/>
                <a:ea typeface="Arial"/>
              </a:rPr>
              <a:t>5</a:t>
            </a:fld>
            <a:endParaRPr lang="fr-CH" sz="950" b="0" strike="noStrike" spc="-1">
              <a:latin typeface="Arial"/>
            </a:endParaRPr>
          </a:p>
        </p:txBody>
      </p:sp>
      <p:pic>
        <p:nvPicPr>
          <p:cNvPr id="234" name="Image 14"/>
          <p:cNvPicPr/>
          <p:nvPr/>
        </p:nvPicPr>
        <p:blipFill>
          <a:blip r:embed="rId3"/>
          <a:stretch/>
        </p:blipFill>
        <p:spPr>
          <a:xfrm>
            <a:off x="10860120" y="6545880"/>
            <a:ext cx="1194480" cy="252000"/>
          </a:xfrm>
          <a:prstGeom prst="rect">
            <a:avLst/>
          </a:prstGeom>
          <a:ln w="0">
            <a:noFill/>
          </a:ln>
        </p:spPr>
      </p:pic>
      <p:grpSp>
        <p:nvGrpSpPr>
          <p:cNvPr id="2" name="Group 1">
            <a:extLst>
              <a:ext uri="{FF2B5EF4-FFF2-40B4-BE49-F238E27FC236}">
                <a16:creationId xmlns:a16="http://schemas.microsoft.com/office/drawing/2014/main" id="{8B23E836-404D-4A77-9BEC-D3DD48F9E08B}"/>
              </a:ext>
            </a:extLst>
          </p:cNvPr>
          <p:cNvGrpSpPr/>
          <p:nvPr/>
        </p:nvGrpSpPr>
        <p:grpSpPr>
          <a:xfrm>
            <a:off x="1343338" y="1724586"/>
            <a:ext cx="10236960" cy="3912840"/>
            <a:chOff x="1264680" y="1046160"/>
            <a:chExt cx="10236960" cy="3912840"/>
          </a:xfrm>
        </p:grpSpPr>
        <p:pic>
          <p:nvPicPr>
            <p:cNvPr id="236" name="Picture 3"/>
            <p:cNvPicPr/>
            <p:nvPr/>
          </p:nvPicPr>
          <p:blipFill>
            <a:blip r:embed="rId4"/>
            <a:stretch/>
          </p:blipFill>
          <p:spPr>
            <a:xfrm>
              <a:off x="1264680" y="1046160"/>
              <a:ext cx="10236960" cy="3590640"/>
            </a:xfrm>
            <a:prstGeom prst="rect">
              <a:avLst/>
            </a:prstGeom>
            <a:ln w="0">
              <a:noFill/>
            </a:ln>
            <a:effectLst>
              <a:outerShdw blurRad="50760" dist="37674" dir="2700000" algn="tl" rotWithShape="0">
                <a:srgbClr val="000000">
                  <a:alpha val="40000"/>
                </a:srgbClr>
              </a:outerShdw>
            </a:effectLst>
          </p:spPr>
        </p:pic>
        <p:sp>
          <p:nvSpPr>
            <p:cNvPr id="237" name="TextBox 22"/>
            <p:cNvSpPr/>
            <p:nvPr/>
          </p:nvSpPr>
          <p:spPr>
            <a:xfrm>
              <a:off x="6973200" y="4655880"/>
              <a:ext cx="45284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400" b="0" strike="noStrike" spc="-1">
                  <a:solidFill>
                    <a:srgbClr val="000000"/>
                  </a:solidFill>
                  <a:latin typeface="Arial"/>
                  <a:ea typeface="DejaVu Sans"/>
                </a:rPr>
                <a:t>Source: </a:t>
              </a:r>
              <a:r>
                <a:rPr lang="en-US" sz="1400" b="0" u="sng" strike="noStrike" spc="-1">
                  <a:solidFill>
                    <a:srgbClr val="413C3A"/>
                  </a:solidFill>
                  <a:uFillTx/>
                  <a:latin typeface="Arial"/>
                  <a:ea typeface="DejaVu Sans"/>
                  <a:hlinkClick r:id="rId5"/>
                </a:rPr>
                <a:t>https://doi.org/10.1021/acs.analchem.9b02719</a:t>
              </a:r>
              <a:r>
                <a:rPr lang="en-US" sz="1400" b="0" strike="noStrike" spc="-1">
                  <a:solidFill>
                    <a:srgbClr val="000000"/>
                  </a:solidFill>
                  <a:latin typeface="Arial"/>
                  <a:ea typeface="DejaVu Sans"/>
                </a:rPr>
                <a:t> </a:t>
              </a:r>
              <a:endParaRPr lang="fr-CH" sz="1400" b="0" strike="noStrike" spc="-1">
                <a:latin typeface="Arial"/>
              </a:endParaRPr>
            </a:p>
          </p:txBody>
        </p:sp>
        <p:sp>
          <p:nvSpPr>
            <p:cNvPr id="238" name="CustomShape 8"/>
            <p:cNvSpPr/>
            <p:nvPr/>
          </p:nvSpPr>
          <p:spPr>
            <a:xfrm>
              <a:off x="3540960" y="2133720"/>
              <a:ext cx="1370880" cy="47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a:lstStyle/>
            <a:p>
              <a:endParaRPr lang="en-CH"/>
            </a:p>
          </p:txBody>
        </p:sp>
        <p:sp>
          <p:nvSpPr>
            <p:cNvPr id="239" name="CustomShape 8"/>
            <p:cNvSpPr/>
            <p:nvPr/>
          </p:nvSpPr>
          <p:spPr>
            <a:xfrm>
              <a:off x="4288680" y="2734200"/>
              <a:ext cx="1370880" cy="47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a:lstStyle/>
            <a:p>
              <a:endParaRPr lang="en-CH"/>
            </a:p>
          </p:txBody>
        </p:sp>
        <p:sp>
          <p:nvSpPr>
            <p:cNvPr id="240" name="CustomShape 8"/>
            <p:cNvSpPr/>
            <p:nvPr/>
          </p:nvSpPr>
          <p:spPr>
            <a:xfrm>
              <a:off x="3385440" y="3317760"/>
              <a:ext cx="1370880" cy="47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p:style>
          <p:txBody>
            <a:bodyPr/>
            <a:lstStyle/>
            <a:p>
              <a:endParaRPr lang="en-CH"/>
            </a:p>
          </p:txBody>
        </p:sp>
      </p:grpSp>
      <p:sp>
        <p:nvSpPr>
          <p:cNvPr id="13" name="CustomShape 4">
            <a:extLst>
              <a:ext uri="{FF2B5EF4-FFF2-40B4-BE49-F238E27FC236}">
                <a16:creationId xmlns:a16="http://schemas.microsoft.com/office/drawing/2014/main" id="{AF0E1A20-3367-4B7B-B2DC-77702B6E75F8}"/>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3" name="CustomShape 5">
            <a:extLst>
              <a:ext uri="{FF2B5EF4-FFF2-40B4-BE49-F238E27FC236}">
                <a16:creationId xmlns:a16="http://schemas.microsoft.com/office/drawing/2014/main" id="{29CC2F79-D9A3-8267-CDFE-A8A1EC2CE0C9}"/>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982"/>
        <p:cNvGrpSpPr/>
        <p:nvPr/>
      </p:nvGrpSpPr>
      <p:grpSpPr>
        <a:xfrm>
          <a:off x="0" y="0"/>
          <a:ext cx="0" cy="0"/>
          <a:chOff x="0" y="0"/>
          <a:chExt cx="0" cy="0"/>
        </a:xfrm>
      </p:grpSpPr>
      <p:sp>
        <p:nvSpPr>
          <p:cNvPr id="983" name="Google Shape;983;g10490818648_0_683"/>
          <p:cNvSpPr txBox="1">
            <a:spLocks noGrp="1"/>
          </p:cNvSpPr>
          <p:nvPr>
            <p:ph type="title"/>
          </p:nvPr>
        </p:nvSpPr>
        <p:spPr>
          <a:xfrm>
            <a:off x="1206500" y="174710"/>
            <a:ext cx="9454200" cy="855300"/>
          </a:xfrm>
          <a:prstGeom prst="rect">
            <a:avLst/>
          </a:prstGeom>
          <a:noFill/>
          <a:ln>
            <a:noFill/>
          </a:ln>
        </p:spPr>
        <p:txBody>
          <a:bodyPr spcFirstLastPara="1" wrap="square" lIns="180000" tIns="0" rIns="72000" bIns="46800" anchor="t" anchorCtr="0">
            <a:normAutofit/>
          </a:bodyPr>
          <a:lstStyle/>
          <a:p>
            <a:pPr marL="0" lvl="0" indent="0" algn="l" rtl="0">
              <a:lnSpc>
                <a:spcPct val="90000"/>
              </a:lnSpc>
              <a:spcBef>
                <a:spcPts val="0"/>
              </a:spcBef>
              <a:spcAft>
                <a:spcPts val="0"/>
              </a:spcAft>
              <a:buClr>
                <a:schemeClr val="dk1"/>
              </a:buClr>
              <a:buSzPts val="3800"/>
              <a:buFont typeface="Libre Franklin"/>
              <a:buNone/>
            </a:pPr>
            <a:r>
              <a:rPr lang="en-US" sz="3800" dirty="0">
                <a:latin typeface="+mj-lt"/>
              </a:rPr>
              <a:t>Data </a:t>
            </a:r>
            <a:r>
              <a:rPr lang="en-US" sz="3800" dirty="0">
                <a:solidFill>
                  <a:schemeClr val="accent1"/>
                </a:solidFill>
                <a:latin typeface="+mj-lt"/>
              </a:rPr>
              <a:t>&amp;</a:t>
            </a:r>
            <a:r>
              <a:rPr lang="en-US" sz="3800" dirty="0">
                <a:latin typeface="+mj-lt"/>
              </a:rPr>
              <a:t> Dataset </a:t>
            </a:r>
            <a:r>
              <a:rPr lang="en-US" sz="3800" dirty="0">
                <a:solidFill>
                  <a:schemeClr val="accent1"/>
                </a:solidFill>
                <a:latin typeface="+mj-lt"/>
              </a:rPr>
              <a:t>w/</a:t>
            </a:r>
            <a:r>
              <a:rPr lang="en-US" sz="3800" dirty="0">
                <a:latin typeface="+mj-lt"/>
              </a:rPr>
              <a:t> </a:t>
            </a:r>
            <a:r>
              <a:rPr lang="en-US" sz="3800" dirty="0">
                <a:solidFill>
                  <a:srgbClr val="FF0000"/>
                </a:solidFill>
                <a:latin typeface="+mj-lt"/>
              </a:rPr>
              <a:t>Metadata</a:t>
            </a:r>
            <a:endParaRPr dirty="0">
              <a:solidFill>
                <a:srgbClr val="FF0000"/>
              </a:solidFill>
              <a:latin typeface="+mj-lt"/>
            </a:endParaRPr>
          </a:p>
        </p:txBody>
      </p:sp>
      <p:sp>
        <p:nvSpPr>
          <p:cNvPr id="984" name="Google Shape;984;g10490818648_0_683"/>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50</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985" name="Google Shape;985;g10490818648_0_683"/>
          <p:cNvPicPr preferRelativeResize="0"/>
          <p:nvPr/>
        </p:nvPicPr>
        <p:blipFill rotWithShape="1">
          <a:blip r:embed="rId3">
            <a:alphaModFix/>
          </a:blip>
          <a:srcRect/>
          <a:stretch/>
        </p:blipFill>
        <p:spPr>
          <a:xfrm>
            <a:off x="10860521" y="6546025"/>
            <a:ext cx="1197001" cy="254418"/>
          </a:xfrm>
          <a:prstGeom prst="rect">
            <a:avLst/>
          </a:prstGeom>
          <a:noFill/>
          <a:ln>
            <a:noFill/>
          </a:ln>
        </p:spPr>
      </p:pic>
      <p:pic>
        <p:nvPicPr>
          <p:cNvPr id="986" name="Google Shape;986;g10490818648_0_683"/>
          <p:cNvPicPr preferRelativeResize="0"/>
          <p:nvPr/>
        </p:nvPicPr>
        <p:blipFill rotWithShape="1">
          <a:blip r:embed="rId4">
            <a:alphaModFix/>
          </a:blip>
          <a:srcRect/>
          <a:stretch/>
        </p:blipFill>
        <p:spPr>
          <a:xfrm>
            <a:off x="238596" y="231085"/>
            <a:ext cx="744384" cy="258855"/>
          </a:xfrm>
          <a:prstGeom prst="rect">
            <a:avLst/>
          </a:prstGeom>
          <a:noFill/>
          <a:ln>
            <a:noFill/>
          </a:ln>
        </p:spPr>
      </p:pic>
      <p:sp>
        <p:nvSpPr>
          <p:cNvPr id="988" name="Google Shape;988;g10490818648_0_683"/>
          <p:cNvSpPr txBox="1"/>
          <p:nvPr/>
        </p:nvSpPr>
        <p:spPr>
          <a:xfrm>
            <a:off x="1518405" y="4155132"/>
            <a:ext cx="2015324" cy="461635"/>
          </a:xfrm>
          <a:prstGeom prst="rect">
            <a:avLst/>
          </a:prstGeom>
          <a:solidFill>
            <a:schemeClr val="lt1"/>
          </a:solidFill>
          <a:ln w="9525" cap="flat" cmpd="sng">
            <a:no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1" i="0" u="none" strike="noStrike" kern="0" cap="none" spc="0" normalizeH="0" baseline="0" noProof="0" dirty="0">
                <a:ln>
                  <a:noFill/>
                </a:ln>
                <a:solidFill>
                  <a:srgbClr val="E30613"/>
                </a:solidFill>
                <a:effectLst/>
                <a:uLnTx/>
                <a:uFillTx/>
                <a:latin typeface="Arial"/>
                <a:ea typeface="Arial"/>
                <a:cs typeface="Arial"/>
                <a:sym typeface="Arial"/>
              </a:rPr>
              <a:t>Input Values</a:t>
            </a: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9" name="Google Shape;989;g10490818648_0_683"/>
          <p:cNvSpPr txBox="1"/>
          <p:nvPr/>
        </p:nvSpPr>
        <p:spPr>
          <a:xfrm>
            <a:off x="4198550" y="5308400"/>
            <a:ext cx="3794899" cy="738633"/>
          </a:xfrm>
          <a:prstGeom prst="rect">
            <a:avLst/>
          </a:prstGeom>
          <a:solidFill>
            <a:schemeClr val="lt1"/>
          </a:solidFill>
          <a:ln w="9525" cap="flat" cmpd="sng">
            <a:no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1" i="0" u="none" strike="noStrike" kern="0" cap="none" spc="0" normalizeH="0" baseline="0" noProof="0" dirty="0">
                <a:ln>
                  <a:noFill/>
                </a:ln>
                <a:solidFill>
                  <a:srgbClr val="E30613"/>
                </a:solidFill>
                <a:effectLst/>
                <a:uLnTx/>
                <a:uFillTx/>
                <a:latin typeface="Arial"/>
                <a:ea typeface="Arial"/>
                <a:cs typeface="Arial"/>
                <a:sym typeface="Arial"/>
              </a:rPr>
              <a:t>Contain METADATA </a:t>
            </a:r>
            <a:br>
              <a:rPr kumimoji="0" lang="en-US" sz="1800" b="1" i="0" u="none" strike="noStrike" kern="0" cap="none" spc="0" normalizeH="0" baseline="0" noProof="0" dirty="0">
                <a:ln>
                  <a:noFill/>
                </a:ln>
                <a:solidFill>
                  <a:srgbClr val="E30613"/>
                </a:solidFill>
                <a:effectLst/>
                <a:uLnTx/>
                <a:uFillTx/>
                <a:latin typeface="Arial"/>
                <a:ea typeface="Arial"/>
                <a:cs typeface="Arial"/>
                <a:sym typeface="Arial"/>
              </a:rPr>
            </a:br>
            <a:r>
              <a:rPr kumimoji="0" lang="en-US" sz="1800" b="1" i="0" u="none" strike="noStrike" kern="0" cap="none" spc="0" normalizeH="0" baseline="0" noProof="0" dirty="0">
                <a:ln>
                  <a:noFill/>
                </a:ln>
                <a:solidFill>
                  <a:srgbClr val="E30613"/>
                </a:solidFill>
                <a:effectLst/>
                <a:uLnTx/>
                <a:uFillTx/>
                <a:latin typeface="Arial"/>
                <a:ea typeface="Arial"/>
                <a:cs typeface="Arial"/>
                <a:sym typeface="Arial"/>
              </a:rPr>
              <a:t>= Info about data</a:t>
            </a:r>
            <a:endParaRPr kumimoji="0" sz="1800" b="1" i="0" u="none" strike="noStrike" kern="0" cap="none" spc="0" normalizeH="0" baseline="0" noProof="0" dirty="0">
              <a:ln>
                <a:noFill/>
              </a:ln>
              <a:solidFill>
                <a:srgbClr val="E30613"/>
              </a:solidFill>
              <a:effectLst/>
              <a:uLnTx/>
              <a:uFillTx/>
              <a:latin typeface="Arial"/>
              <a:ea typeface="Arial"/>
              <a:cs typeface="Arial"/>
              <a:sym typeface="Arial"/>
            </a:endParaRPr>
          </a:p>
        </p:txBody>
      </p:sp>
      <p:pic>
        <p:nvPicPr>
          <p:cNvPr id="991" name="Google Shape;991;g10490818648_0_683"/>
          <p:cNvPicPr preferRelativeResize="0"/>
          <p:nvPr/>
        </p:nvPicPr>
        <p:blipFill rotWithShape="1">
          <a:blip r:embed="rId5">
            <a:alphaModFix/>
          </a:blip>
          <a:srcRect l="19671" t="11423" r="16852" b="9354"/>
          <a:stretch/>
        </p:blipFill>
        <p:spPr>
          <a:xfrm>
            <a:off x="4879176" y="1455525"/>
            <a:ext cx="2568075" cy="3748775"/>
          </a:xfrm>
          <a:prstGeom prst="rect">
            <a:avLst/>
          </a:prstGeom>
          <a:noFill/>
          <a:ln>
            <a:noFill/>
          </a:ln>
        </p:spPr>
      </p:pic>
      <p:pic>
        <p:nvPicPr>
          <p:cNvPr id="992" name="Google Shape;992;g10490818648_0_683"/>
          <p:cNvPicPr preferRelativeResize="0"/>
          <p:nvPr/>
        </p:nvPicPr>
        <p:blipFill rotWithShape="1">
          <a:blip r:embed="rId6">
            <a:alphaModFix/>
          </a:blip>
          <a:srcRect l="26485" r="9616" b="2495"/>
          <a:stretch/>
        </p:blipFill>
        <p:spPr>
          <a:xfrm>
            <a:off x="1518405" y="1954400"/>
            <a:ext cx="2015324" cy="2044999"/>
          </a:xfrm>
          <a:prstGeom prst="rect">
            <a:avLst/>
          </a:prstGeom>
          <a:noFill/>
          <a:ln>
            <a:noFill/>
          </a:ln>
        </p:spPr>
      </p:pic>
      <p:sp>
        <p:nvSpPr>
          <p:cNvPr id="994" name="Google Shape;994;g10490818648_0_683"/>
          <p:cNvSpPr/>
          <p:nvPr/>
        </p:nvSpPr>
        <p:spPr>
          <a:xfrm>
            <a:off x="5154701" y="2203800"/>
            <a:ext cx="1892700" cy="773100"/>
          </a:xfrm>
          <a:prstGeom prst="rect">
            <a:avLst/>
          </a:prstGeom>
          <a:noFill/>
          <a:ln w="2857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5" name="Google Shape;995;g10490818648_0_683"/>
          <p:cNvSpPr/>
          <p:nvPr/>
        </p:nvSpPr>
        <p:spPr>
          <a:xfrm>
            <a:off x="5216876" y="2976900"/>
            <a:ext cx="1830600" cy="486600"/>
          </a:xfrm>
          <a:prstGeom prst="rect">
            <a:avLst/>
          </a:prstGeom>
          <a:noFill/>
          <a:ln w="2857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6" name="Google Shape;996;g10490818648_0_683"/>
          <p:cNvSpPr/>
          <p:nvPr/>
        </p:nvSpPr>
        <p:spPr>
          <a:xfrm>
            <a:off x="5664451" y="3999400"/>
            <a:ext cx="1664700" cy="773100"/>
          </a:xfrm>
          <a:prstGeom prst="rect">
            <a:avLst/>
          </a:prstGeom>
          <a:noFill/>
          <a:ln w="2857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Google Shape;994;g10490818648_0_683">
            <a:extLst>
              <a:ext uri="{FF2B5EF4-FFF2-40B4-BE49-F238E27FC236}">
                <a16:creationId xmlns:a16="http://schemas.microsoft.com/office/drawing/2014/main" id="{03BEFA8D-B577-CE36-0B6C-E21089B8D597}"/>
              </a:ext>
            </a:extLst>
          </p:cNvPr>
          <p:cNvSpPr/>
          <p:nvPr/>
        </p:nvSpPr>
        <p:spPr>
          <a:xfrm>
            <a:off x="7784951" y="1952460"/>
            <a:ext cx="4091490" cy="2433490"/>
          </a:xfrm>
          <a:prstGeom prst="rect">
            <a:avLst/>
          </a:prstGeom>
          <a:noFill/>
          <a:ln w="2857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Name: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Tricolore</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Trottole</a:t>
            </a:r>
            <a:endParaRPr kumimoji="0" lang="en-US" sz="2400" b="0" i="1"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Brand: </a:t>
            </a:r>
            <a:r>
              <a:rPr kumimoji="0" lang="en-US" sz="2400" b="0" i="1" u="none" strike="noStrike" kern="0" cap="none" spc="0" normalizeH="0" baseline="0" noProof="0" dirty="0">
                <a:ln>
                  <a:noFill/>
                </a:ln>
                <a:solidFill>
                  <a:srgbClr val="000000"/>
                </a:solidFill>
                <a:effectLst/>
                <a:uLnTx/>
                <a:uFillTx/>
                <a:latin typeface="Arial"/>
                <a:cs typeface="Arial"/>
                <a:sym typeface="Arial"/>
              </a:rPr>
              <a:t>Sainsbury</a:t>
            </a:r>
          </a:p>
          <a:p>
            <a:pPr marL="285750" marR="0" lvl="0" indent="-28575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r>
              <a:rPr kumimoji="0" lang="en-US" sz="2400" b="0" i="0" u="none" strike="noStrike" kern="0" cap="none" spc="0" normalizeH="0" baseline="0" noProof="0" dirty="0" err="1">
                <a:ln>
                  <a:noFill/>
                </a:ln>
                <a:solidFill>
                  <a:srgbClr val="000000"/>
                </a:solidFill>
                <a:effectLst/>
                <a:uLnTx/>
                <a:uFillTx/>
                <a:latin typeface="Arial"/>
                <a:cs typeface="Arial"/>
                <a:sym typeface="Arial"/>
              </a:rPr>
              <a:t>Nutritionals</a:t>
            </a:r>
            <a:r>
              <a:rPr kumimoji="0" lang="en-US" sz="2400" b="0" i="0" u="none" strike="noStrike" kern="0" cap="none" spc="0" normalizeH="0" baseline="0" noProof="0" dirty="0">
                <a:ln>
                  <a:noFill/>
                </a:ln>
                <a:solidFill>
                  <a:srgbClr val="000000"/>
                </a:solidFill>
                <a:effectLst/>
                <a:uLnTx/>
                <a:uFillTx/>
                <a:latin typeface="Arial"/>
                <a:cs typeface="Arial"/>
                <a:sym typeface="Arial"/>
              </a:rPr>
              <a:t> (100g): </a:t>
            </a:r>
            <a:br>
              <a:rPr kumimoji="0" lang="en-US" sz="2400" b="0" i="0" u="none" strike="noStrike" kern="0" cap="none" spc="0" normalizeH="0" baseline="0" noProof="0" dirty="0">
                <a:ln>
                  <a:noFill/>
                </a:ln>
                <a:solidFill>
                  <a:srgbClr val="000000"/>
                </a:solidFill>
                <a:effectLst/>
                <a:uLnTx/>
                <a:uFillTx/>
                <a:latin typeface="Arial"/>
                <a:cs typeface="Arial"/>
                <a:sym typeface="Arial"/>
              </a:rPr>
            </a:br>
            <a:r>
              <a:rPr kumimoji="0" lang="en-US" sz="2400" b="0" i="1" u="none" strike="noStrike" kern="0" cap="none" spc="0" normalizeH="0" baseline="0" noProof="0" dirty="0">
                <a:ln>
                  <a:noFill/>
                </a:ln>
                <a:solidFill>
                  <a:srgbClr val="000000"/>
                </a:solidFill>
                <a:effectLst/>
                <a:uLnTx/>
                <a:uFillTx/>
                <a:latin typeface="Arial"/>
                <a:cs typeface="Arial"/>
                <a:sym typeface="Arial"/>
              </a:rPr>
              <a:t>   Fats 2g, Proteins 10g, …</a:t>
            </a:r>
          </a:p>
          <a:p>
            <a:pPr marL="285750" marR="0" lvl="0" indent="-28575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Cooking time: </a:t>
            </a:r>
            <a:r>
              <a:rPr kumimoji="0" lang="en-US" sz="2400" b="0" i="1" u="none" strike="noStrike" kern="0" cap="none" spc="0" normalizeH="0" baseline="0" noProof="0" dirty="0">
                <a:ln>
                  <a:noFill/>
                </a:ln>
                <a:solidFill>
                  <a:srgbClr val="000000"/>
                </a:solidFill>
                <a:effectLst/>
                <a:uLnTx/>
                <a:uFillTx/>
                <a:latin typeface="Arial"/>
                <a:cs typeface="Arial"/>
                <a:sym typeface="Arial"/>
              </a:rPr>
              <a:t>11 min</a:t>
            </a: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t>
            </a:r>
          </a:p>
        </p:txBody>
      </p:sp>
      <p:cxnSp>
        <p:nvCxnSpPr>
          <p:cNvPr id="9" name="Straight Connector 8">
            <a:extLst>
              <a:ext uri="{FF2B5EF4-FFF2-40B4-BE49-F238E27FC236}">
                <a16:creationId xmlns:a16="http://schemas.microsoft.com/office/drawing/2014/main" id="{46265141-EBD1-DCD4-0F2E-08ECB43CC886}"/>
              </a:ext>
            </a:extLst>
          </p:cNvPr>
          <p:cNvCxnSpPr>
            <a:stCxn id="5" idx="1"/>
            <a:endCxn id="994" idx="3"/>
          </p:cNvCxnSpPr>
          <p:nvPr/>
        </p:nvCxnSpPr>
        <p:spPr>
          <a:xfrm flipH="1" flipV="1">
            <a:off x="7047401" y="2590350"/>
            <a:ext cx="737550" cy="578855"/>
          </a:xfrm>
          <a:prstGeom prst="line">
            <a:avLst/>
          </a:prstGeom>
          <a:ln w="28575">
            <a:solidFill>
              <a:srgbClr val="4F8FDB"/>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A7BC3EC-7E8B-9772-1E16-26BBBABA71A2}"/>
              </a:ext>
            </a:extLst>
          </p:cNvPr>
          <p:cNvSpPr txBox="1"/>
          <p:nvPr/>
        </p:nvSpPr>
        <p:spPr>
          <a:xfrm>
            <a:off x="1518405" y="1554290"/>
            <a:ext cx="20153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Data</a:t>
            </a:r>
            <a:endParaRPr kumimoji="0" lang="fr-FR"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80C4E98A-4580-010F-A1CD-02893878ADCD}"/>
              </a:ext>
            </a:extLst>
          </p:cNvPr>
          <p:cNvSpPr txBox="1"/>
          <p:nvPr/>
        </p:nvSpPr>
        <p:spPr>
          <a:xfrm>
            <a:off x="4879176" y="1055415"/>
            <a:ext cx="20153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Dataset</a:t>
            </a:r>
            <a:endParaRPr kumimoji="0" lang="fr-FR"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CustomShape 5">
            <a:extLst>
              <a:ext uri="{FF2B5EF4-FFF2-40B4-BE49-F238E27FC236}">
                <a16:creationId xmlns:a16="http://schemas.microsoft.com/office/drawing/2014/main" id="{A7594D51-64F2-048F-1062-B85A2DCEDB49}"/>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7693078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g10490818648_0_1099"/>
          <p:cNvSpPr txBox="1">
            <a:spLocks noGrp="1"/>
          </p:cNvSpPr>
          <p:nvPr>
            <p:ph type="title"/>
          </p:nvPr>
        </p:nvSpPr>
        <p:spPr>
          <a:xfrm>
            <a:off x="1206500" y="174710"/>
            <a:ext cx="9454200" cy="855300"/>
          </a:xfrm>
          <a:prstGeom prst="rect">
            <a:avLst/>
          </a:prstGeom>
          <a:noFill/>
          <a:ln>
            <a:noFill/>
          </a:ln>
        </p:spPr>
        <p:txBody>
          <a:bodyPr spcFirstLastPara="1" wrap="square" lIns="180000" tIns="0" rIns="72000" bIns="46800" anchor="t" anchorCtr="0">
            <a:noAutofit/>
          </a:bodyPr>
          <a:lstStyle/>
          <a:p>
            <a:pPr marL="0" lvl="0" indent="0" algn="l" rtl="0">
              <a:lnSpc>
                <a:spcPct val="90000"/>
              </a:lnSpc>
              <a:spcBef>
                <a:spcPts val="0"/>
              </a:spcBef>
              <a:spcAft>
                <a:spcPts val="0"/>
              </a:spcAft>
              <a:buClr>
                <a:schemeClr val="dk1"/>
              </a:buClr>
              <a:buSzPts val="4000"/>
              <a:buFont typeface="Libre Franklin"/>
              <a:buNone/>
            </a:pPr>
            <a:r>
              <a:rPr lang="en-US" sz="4000" dirty="0">
                <a:latin typeface="+mj-lt"/>
              </a:rPr>
              <a:t>What is the </a:t>
            </a:r>
            <a:r>
              <a:rPr lang="en-US" sz="4000" dirty="0">
                <a:solidFill>
                  <a:srgbClr val="FF0000"/>
                </a:solidFill>
                <a:latin typeface="+mj-lt"/>
              </a:rPr>
              <a:t>content</a:t>
            </a:r>
            <a:r>
              <a:rPr lang="en-US" sz="4000" dirty="0">
                <a:latin typeface="+mj-lt"/>
              </a:rPr>
              <a:t> of the file?</a:t>
            </a:r>
            <a:endParaRPr dirty="0">
              <a:latin typeface="+mj-lt"/>
            </a:endParaRPr>
          </a:p>
        </p:txBody>
      </p:sp>
      <p:sp>
        <p:nvSpPr>
          <p:cNvPr id="1349" name="Google Shape;1349;g10490818648_0_1099"/>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51</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1350" name="Google Shape;1350;g10490818648_0_1099"/>
          <p:cNvPicPr preferRelativeResize="0"/>
          <p:nvPr/>
        </p:nvPicPr>
        <p:blipFill rotWithShape="1">
          <a:blip r:embed="rId3">
            <a:alphaModFix/>
          </a:blip>
          <a:srcRect/>
          <a:stretch/>
        </p:blipFill>
        <p:spPr>
          <a:xfrm>
            <a:off x="10860521" y="6546025"/>
            <a:ext cx="1197001" cy="254418"/>
          </a:xfrm>
          <a:prstGeom prst="rect">
            <a:avLst/>
          </a:prstGeom>
          <a:noFill/>
          <a:ln>
            <a:noFill/>
          </a:ln>
        </p:spPr>
      </p:pic>
      <p:pic>
        <p:nvPicPr>
          <p:cNvPr id="1351" name="Google Shape;1351;g10490818648_0_1099">
            <a:hlinkClick r:id="rId4"/>
          </p:cNvPr>
          <p:cNvPicPr preferRelativeResize="0"/>
          <p:nvPr/>
        </p:nvPicPr>
        <p:blipFill rotWithShape="1">
          <a:blip r:embed="rId5">
            <a:alphaModFix/>
          </a:blip>
          <a:srcRect l="10121" t="26042" r="28979" b="12819"/>
          <a:stretch/>
        </p:blipFill>
        <p:spPr>
          <a:xfrm>
            <a:off x="1476487" y="1098911"/>
            <a:ext cx="9384032" cy="5299423"/>
          </a:xfrm>
          <a:prstGeom prst="rect">
            <a:avLst/>
          </a:prstGeom>
          <a:noFill/>
          <a:ln>
            <a:noFill/>
          </a:ln>
          <a:effectLst/>
        </p:spPr>
      </p:pic>
      <p:pic>
        <p:nvPicPr>
          <p:cNvPr id="1353" name="Google Shape;1353;g10490818648_0_1099"/>
          <p:cNvPicPr preferRelativeResize="0"/>
          <p:nvPr/>
        </p:nvPicPr>
        <p:blipFill rotWithShape="1">
          <a:blip r:embed="rId6">
            <a:alphaModFix/>
          </a:blip>
          <a:srcRect/>
          <a:stretch/>
        </p:blipFill>
        <p:spPr>
          <a:xfrm>
            <a:off x="238596" y="231085"/>
            <a:ext cx="744384" cy="258855"/>
          </a:xfrm>
          <a:prstGeom prst="rect">
            <a:avLst/>
          </a:prstGeom>
          <a:noFill/>
          <a:ln>
            <a:noFill/>
          </a:ln>
        </p:spPr>
      </p:pic>
      <p:sp>
        <p:nvSpPr>
          <p:cNvPr id="2" name="TextBox 1">
            <a:extLst>
              <a:ext uri="{FF2B5EF4-FFF2-40B4-BE49-F238E27FC236}">
                <a16:creationId xmlns:a16="http://schemas.microsoft.com/office/drawing/2014/main" id="{7177EA32-59B1-44D7-A1AE-D65405D0DB0F}"/>
              </a:ext>
            </a:extLst>
          </p:cNvPr>
          <p:cNvSpPr txBox="1"/>
          <p:nvPr/>
        </p:nvSpPr>
        <p:spPr>
          <a:xfrm>
            <a:off x="1835250" y="5290457"/>
            <a:ext cx="8521500" cy="93617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ECBBA49A-3EAB-7AC6-925C-C2B4492A1687}"/>
              </a:ext>
            </a:extLst>
          </p:cNvPr>
          <p:cNvSpPr txBox="1"/>
          <p:nvPr/>
        </p:nvSpPr>
        <p:spPr>
          <a:xfrm>
            <a:off x="1672850" y="1096090"/>
            <a:ext cx="9601164" cy="33832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181D1CB8-3750-5DD5-113F-41C3202A2FAD}"/>
              </a:ext>
            </a:extLst>
          </p:cNvPr>
          <p:cNvSpPr txBox="1"/>
          <p:nvPr/>
        </p:nvSpPr>
        <p:spPr>
          <a:xfrm>
            <a:off x="1842507" y="4720858"/>
            <a:ext cx="8521500" cy="548640"/>
          </a:xfrm>
          <a:prstGeom prst="rect">
            <a:avLst/>
          </a:prstGeom>
          <a:solidFill>
            <a:schemeClr val="accent4"/>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FR3S_140623_129C_2653_W.jpg</a:t>
            </a:r>
            <a:endParaRPr kumimoji="0" lang="fr-FR" sz="18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CustomShape 5">
            <a:extLst>
              <a:ext uri="{FF2B5EF4-FFF2-40B4-BE49-F238E27FC236}">
                <a16:creationId xmlns:a16="http://schemas.microsoft.com/office/drawing/2014/main" id="{2C07B6A2-04B6-33AB-915C-2B6406BFFB89}"/>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3402166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g10490818648_0_1099"/>
          <p:cNvSpPr txBox="1">
            <a:spLocks noGrp="1"/>
          </p:cNvSpPr>
          <p:nvPr>
            <p:ph type="title"/>
          </p:nvPr>
        </p:nvSpPr>
        <p:spPr>
          <a:xfrm>
            <a:off x="1206500" y="174710"/>
            <a:ext cx="9454200" cy="855300"/>
          </a:xfrm>
          <a:prstGeom prst="rect">
            <a:avLst/>
          </a:prstGeom>
          <a:noFill/>
          <a:ln>
            <a:noFill/>
          </a:ln>
        </p:spPr>
        <p:txBody>
          <a:bodyPr spcFirstLastPara="1" wrap="square" lIns="180000" tIns="0" rIns="72000" bIns="46800" anchor="t" anchorCtr="0">
            <a:noAutofit/>
          </a:bodyPr>
          <a:lstStyle/>
          <a:p>
            <a:pPr marL="0" lvl="0" indent="0" algn="l" rtl="0">
              <a:lnSpc>
                <a:spcPct val="90000"/>
              </a:lnSpc>
              <a:spcBef>
                <a:spcPts val="0"/>
              </a:spcBef>
              <a:spcAft>
                <a:spcPts val="0"/>
              </a:spcAft>
              <a:buClr>
                <a:schemeClr val="dk1"/>
              </a:buClr>
              <a:buSzPts val="4000"/>
              <a:buFont typeface="Libre Franklin"/>
              <a:buNone/>
            </a:pPr>
            <a:r>
              <a:rPr lang="en-US" sz="4000" dirty="0">
                <a:latin typeface="+mj-lt"/>
              </a:rPr>
              <a:t>What is the </a:t>
            </a:r>
            <a:r>
              <a:rPr lang="en-US" sz="4000" dirty="0">
                <a:solidFill>
                  <a:srgbClr val="FF0000"/>
                </a:solidFill>
                <a:latin typeface="+mj-lt"/>
              </a:rPr>
              <a:t>content</a:t>
            </a:r>
            <a:r>
              <a:rPr lang="en-US" sz="4000" dirty="0">
                <a:latin typeface="+mj-lt"/>
              </a:rPr>
              <a:t> of the file?</a:t>
            </a:r>
            <a:endParaRPr dirty="0">
              <a:latin typeface="+mj-lt"/>
            </a:endParaRPr>
          </a:p>
        </p:txBody>
      </p:sp>
      <p:sp>
        <p:nvSpPr>
          <p:cNvPr id="1349" name="Google Shape;1349;g10490818648_0_1099"/>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52</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1350" name="Google Shape;1350;g10490818648_0_1099"/>
          <p:cNvPicPr preferRelativeResize="0"/>
          <p:nvPr/>
        </p:nvPicPr>
        <p:blipFill rotWithShape="1">
          <a:blip r:embed="rId3">
            <a:alphaModFix/>
          </a:blip>
          <a:srcRect/>
          <a:stretch/>
        </p:blipFill>
        <p:spPr>
          <a:xfrm>
            <a:off x="10860521" y="6546025"/>
            <a:ext cx="1197001" cy="254418"/>
          </a:xfrm>
          <a:prstGeom prst="rect">
            <a:avLst/>
          </a:prstGeom>
          <a:noFill/>
          <a:ln>
            <a:noFill/>
          </a:ln>
        </p:spPr>
      </p:pic>
      <p:pic>
        <p:nvPicPr>
          <p:cNvPr id="1351" name="Google Shape;1351;g10490818648_0_1099">
            <a:hlinkClick r:id="rId4"/>
          </p:cNvPr>
          <p:cNvPicPr preferRelativeResize="0"/>
          <p:nvPr/>
        </p:nvPicPr>
        <p:blipFill rotWithShape="1">
          <a:blip r:embed="rId5">
            <a:alphaModFix/>
          </a:blip>
          <a:srcRect l="10121" t="26042" r="28979" b="12819"/>
          <a:stretch/>
        </p:blipFill>
        <p:spPr>
          <a:xfrm>
            <a:off x="1476487" y="1098911"/>
            <a:ext cx="9384032" cy="5299423"/>
          </a:xfrm>
          <a:prstGeom prst="rect">
            <a:avLst/>
          </a:prstGeom>
          <a:noFill/>
          <a:ln>
            <a:noFill/>
          </a:ln>
          <a:effectLst/>
        </p:spPr>
      </p:pic>
      <p:pic>
        <p:nvPicPr>
          <p:cNvPr id="1353" name="Google Shape;1353;g10490818648_0_1099"/>
          <p:cNvPicPr preferRelativeResize="0"/>
          <p:nvPr/>
        </p:nvPicPr>
        <p:blipFill rotWithShape="1">
          <a:blip r:embed="rId6">
            <a:alphaModFix/>
          </a:blip>
          <a:srcRect/>
          <a:stretch/>
        </p:blipFill>
        <p:spPr>
          <a:xfrm>
            <a:off x="238596" y="231085"/>
            <a:ext cx="744384" cy="258855"/>
          </a:xfrm>
          <a:prstGeom prst="rect">
            <a:avLst/>
          </a:prstGeom>
          <a:noFill/>
          <a:ln>
            <a:noFill/>
          </a:ln>
        </p:spPr>
      </p:pic>
      <p:sp>
        <p:nvSpPr>
          <p:cNvPr id="2" name="TextBox 1">
            <a:extLst>
              <a:ext uri="{FF2B5EF4-FFF2-40B4-BE49-F238E27FC236}">
                <a16:creationId xmlns:a16="http://schemas.microsoft.com/office/drawing/2014/main" id="{7177EA32-59B1-44D7-A1AE-D65405D0DB0F}"/>
              </a:ext>
            </a:extLst>
          </p:cNvPr>
          <p:cNvSpPr txBox="1"/>
          <p:nvPr/>
        </p:nvSpPr>
        <p:spPr>
          <a:xfrm>
            <a:off x="1835250" y="5290457"/>
            <a:ext cx="8521500" cy="93617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ECBBA49A-3EAB-7AC6-925C-C2B4492A1687}"/>
              </a:ext>
            </a:extLst>
          </p:cNvPr>
          <p:cNvSpPr txBox="1"/>
          <p:nvPr/>
        </p:nvSpPr>
        <p:spPr>
          <a:xfrm>
            <a:off x="1672850" y="1096090"/>
            <a:ext cx="6777730" cy="457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EA7A6EEE-BC83-6B99-9B0A-8CB1964924D0}"/>
              </a:ext>
            </a:extLst>
          </p:cNvPr>
          <p:cNvSpPr txBox="1"/>
          <p:nvPr/>
        </p:nvSpPr>
        <p:spPr>
          <a:xfrm>
            <a:off x="1842507" y="4720858"/>
            <a:ext cx="8521500" cy="548640"/>
          </a:xfrm>
          <a:prstGeom prst="rect">
            <a:avLst/>
          </a:prstGeom>
          <a:solidFill>
            <a:schemeClr val="accent4"/>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FR3S_140623_129C_2653_W.jpg</a:t>
            </a:r>
            <a:endParaRPr kumimoji="0" lang="fr-FR" sz="18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CustomShape 5">
            <a:extLst>
              <a:ext uri="{FF2B5EF4-FFF2-40B4-BE49-F238E27FC236}">
                <a16:creationId xmlns:a16="http://schemas.microsoft.com/office/drawing/2014/main" id="{09F96A2F-983F-38E3-3752-FC1004DFC7D7}"/>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9" name="Google Shape;1349;g10490818648_0_1099"/>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53</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1350" name="Google Shape;1350;g10490818648_0_1099"/>
          <p:cNvPicPr preferRelativeResize="0"/>
          <p:nvPr/>
        </p:nvPicPr>
        <p:blipFill rotWithShape="1">
          <a:blip r:embed="rId3">
            <a:alphaModFix/>
          </a:blip>
          <a:srcRect/>
          <a:stretch/>
        </p:blipFill>
        <p:spPr>
          <a:xfrm>
            <a:off x="10860521" y="6546025"/>
            <a:ext cx="1197001" cy="254418"/>
          </a:xfrm>
          <a:prstGeom prst="rect">
            <a:avLst/>
          </a:prstGeom>
          <a:noFill/>
          <a:ln>
            <a:noFill/>
          </a:ln>
        </p:spPr>
      </p:pic>
      <p:pic>
        <p:nvPicPr>
          <p:cNvPr id="1351" name="Google Shape;1351;g10490818648_0_1099">
            <a:hlinkClick r:id="rId4"/>
          </p:cNvPr>
          <p:cNvPicPr preferRelativeResize="0"/>
          <p:nvPr/>
        </p:nvPicPr>
        <p:blipFill rotWithShape="1">
          <a:blip r:embed="rId5">
            <a:alphaModFix/>
          </a:blip>
          <a:srcRect l="10121" t="26042" r="28979" b="12819"/>
          <a:stretch/>
        </p:blipFill>
        <p:spPr>
          <a:xfrm>
            <a:off x="1476487" y="1098911"/>
            <a:ext cx="9384032" cy="5299423"/>
          </a:xfrm>
          <a:prstGeom prst="rect">
            <a:avLst/>
          </a:prstGeom>
          <a:noFill/>
          <a:ln>
            <a:noFill/>
          </a:ln>
          <a:effectLst/>
        </p:spPr>
      </p:pic>
      <p:pic>
        <p:nvPicPr>
          <p:cNvPr id="1353" name="Google Shape;1353;g10490818648_0_1099"/>
          <p:cNvPicPr preferRelativeResize="0"/>
          <p:nvPr/>
        </p:nvPicPr>
        <p:blipFill rotWithShape="1">
          <a:blip r:embed="rId6">
            <a:alphaModFix/>
          </a:blip>
          <a:srcRect/>
          <a:stretch/>
        </p:blipFill>
        <p:spPr>
          <a:xfrm>
            <a:off x="238596" y="231085"/>
            <a:ext cx="744384" cy="258855"/>
          </a:xfrm>
          <a:prstGeom prst="rect">
            <a:avLst/>
          </a:prstGeom>
          <a:noFill/>
          <a:ln>
            <a:noFill/>
          </a:ln>
        </p:spPr>
      </p:pic>
      <p:sp>
        <p:nvSpPr>
          <p:cNvPr id="5" name="Google Shape;1348;g10490818648_0_1099">
            <a:extLst>
              <a:ext uri="{FF2B5EF4-FFF2-40B4-BE49-F238E27FC236}">
                <a16:creationId xmlns:a16="http://schemas.microsoft.com/office/drawing/2014/main" id="{98FD8184-571C-FD42-3D3D-83959967604A}"/>
              </a:ext>
            </a:extLst>
          </p:cNvPr>
          <p:cNvSpPr txBox="1">
            <a:spLocks noGrp="1"/>
          </p:cNvSpPr>
          <p:nvPr>
            <p:ph type="title"/>
          </p:nvPr>
        </p:nvSpPr>
        <p:spPr>
          <a:xfrm>
            <a:off x="1206500" y="174710"/>
            <a:ext cx="9454200" cy="855300"/>
          </a:xfrm>
          <a:prstGeom prst="rect">
            <a:avLst/>
          </a:prstGeom>
          <a:noFill/>
          <a:ln>
            <a:noFill/>
          </a:ln>
        </p:spPr>
        <p:txBody>
          <a:bodyPr spcFirstLastPara="1" wrap="square" lIns="180000" tIns="0" rIns="72000" bIns="46800" anchor="t" anchorCtr="0">
            <a:noAutofit/>
          </a:bodyPr>
          <a:lstStyle/>
          <a:p>
            <a:pPr marL="0" lvl="0" indent="0" algn="l" rtl="0">
              <a:lnSpc>
                <a:spcPct val="90000"/>
              </a:lnSpc>
              <a:spcBef>
                <a:spcPts val="0"/>
              </a:spcBef>
              <a:spcAft>
                <a:spcPts val="0"/>
              </a:spcAft>
              <a:buClr>
                <a:schemeClr val="dk1"/>
              </a:buClr>
              <a:buSzPts val="4000"/>
              <a:buFont typeface="Libre Franklin"/>
              <a:buNone/>
            </a:pPr>
            <a:r>
              <a:rPr lang="en-US" sz="4000" dirty="0">
                <a:latin typeface="+mj-lt"/>
              </a:rPr>
              <a:t>What is the </a:t>
            </a:r>
            <a:r>
              <a:rPr lang="en-US" sz="4000" dirty="0">
                <a:solidFill>
                  <a:srgbClr val="FF0000"/>
                </a:solidFill>
                <a:latin typeface="+mj-lt"/>
              </a:rPr>
              <a:t>content</a:t>
            </a:r>
            <a:r>
              <a:rPr lang="en-US" sz="4000" dirty="0">
                <a:latin typeface="+mj-lt"/>
              </a:rPr>
              <a:t> of the file?</a:t>
            </a:r>
            <a:endParaRPr dirty="0">
              <a:latin typeface="+mj-lt"/>
            </a:endParaRPr>
          </a:p>
        </p:txBody>
      </p:sp>
      <p:sp>
        <p:nvSpPr>
          <p:cNvPr id="2" name="TextBox 1">
            <a:extLst>
              <a:ext uri="{FF2B5EF4-FFF2-40B4-BE49-F238E27FC236}">
                <a16:creationId xmlns:a16="http://schemas.microsoft.com/office/drawing/2014/main" id="{C5CD8BFF-EBFA-F2DD-BF35-9E2903D488AC}"/>
              </a:ext>
            </a:extLst>
          </p:cNvPr>
          <p:cNvSpPr txBox="1"/>
          <p:nvPr/>
        </p:nvSpPr>
        <p:spPr>
          <a:xfrm>
            <a:off x="1842507" y="4720858"/>
            <a:ext cx="8521500" cy="548640"/>
          </a:xfrm>
          <a:prstGeom prst="rect">
            <a:avLst/>
          </a:prstGeom>
          <a:solidFill>
            <a:schemeClr val="accent4"/>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FR3S_140623_129C_2653_W.jpg</a:t>
            </a:r>
            <a:endParaRPr kumimoji="0" lang="fr-FR" sz="18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CustomShape 5">
            <a:extLst>
              <a:ext uri="{FF2B5EF4-FFF2-40B4-BE49-F238E27FC236}">
                <a16:creationId xmlns:a16="http://schemas.microsoft.com/office/drawing/2014/main" id="{6EBA60C5-9DB5-0DC8-295C-4054A8036BCF}"/>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1980227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6" name="Google Shape;1386;g10490818648_0_1048"/>
          <p:cNvSpPr txBox="1">
            <a:spLocks noGrp="1"/>
          </p:cNvSpPr>
          <p:nvPr>
            <p:ph type="title"/>
          </p:nvPr>
        </p:nvSpPr>
        <p:spPr>
          <a:xfrm>
            <a:off x="1206500" y="174710"/>
            <a:ext cx="9454200" cy="855300"/>
          </a:xfrm>
          <a:prstGeom prst="rect">
            <a:avLst/>
          </a:prstGeom>
          <a:noFill/>
          <a:ln>
            <a:noFill/>
          </a:ln>
        </p:spPr>
        <p:txBody>
          <a:bodyPr spcFirstLastPara="1" wrap="square" lIns="180000" tIns="0" rIns="72000" bIns="46800" anchor="t" anchorCtr="0">
            <a:noAutofit/>
          </a:bodyPr>
          <a:lstStyle/>
          <a:p>
            <a:pPr marL="0" lvl="0" indent="0" algn="l" rtl="0">
              <a:lnSpc>
                <a:spcPct val="90000"/>
              </a:lnSpc>
              <a:spcBef>
                <a:spcPts val="0"/>
              </a:spcBef>
              <a:spcAft>
                <a:spcPts val="0"/>
              </a:spcAft>
              <a:buClr>
                <a:schemeClr val="dk1"/>
              </a:buClr>
              <a:buSzPts val="4000"/>
              <a:buFont typeface="Libre Franklin"/>
              <a:buNone/>
            </a:pPr>
            <a:r>
              <a:rPr lang="en-US" sz="4000" dirty="0">
                <a:latin typeface="+mj-lt"/>
              </a:rPr>
              <a:t>Use it for consistent file </a:t>
            </a:r>
            <a:r>
              <a:rPr lang="en-US" sz="4000" dirty="0">
                <a:solidFill>
                  <a:srgbClr val="FF0000"/>
                </a:solidFill>
                <a:latin typeface="+mj-lt"/>
              </a:rPr>
              <a:t>versioning</a:t>
            </a:r>
            <a:endParaRPr dirty="0">
              <a:latin typeface="+mj-lt"/>
            </a:endParaRPr>
          </a:p>
        </p:txBody>
      </p:sp>
      <p:sp>
        <p:nvSpPr>
          <p:cNvPr id="1387" name="Google Shape;1387;g10490818648_0_1048"/>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54</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1388" name="Google Shape;1388;g10490818648_0_1048"/>
          <p:cNvPicPr preferRelativeResize="0"/>
          <p:nvPr/>
        </p:nvPicPr>
        <p:blipFill rotWithShape="1">
          <a:blip r:embed="rId3">
            <a:alphaModFix/>
          </a:blip>
          <a:srcRect/>
          <a:stretch/>
        </p:blipFill>
        <p:spPr>
          <a:xfrm>
            <a:off x="10860521" y="6546025"/>
            <a:ext cx="1197001" cy="254418"/>
          </a:xfrm>
          <a:prstGeom prst="rect">
            <a:avLst/>
          </a:prstGeom>
          <a:noFill/>
          <a:ln>
            <a:noFill/>
          </a:ln>
        </p:spPr>
      </p:pic>
      <p:sp>
        <p:nvSpPr>
          <p:cNvPr id="1389" name="Google Shape;1389;g10490818648_0_1048"/>
          <p:cNvSpPr/>
          <p:nvPr/>
        </p:nvSpPr>
        <p:spPr>
          <a:xfrm>
            <a:off x="1206499" y="1335507"/>
            <a:ext cx="10111500" cy="430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1" i="0" u="none" strike="noStrike" kern="0" cap="none" spc="0" normalizeH="0" baseline="0" noProof="0" dirty="0">
                <a:ln>
                  <a:noFill/>
                </a:ln>
                <a:solidFill>
                  <a:srgbClr val="FF0000"/>
                </a:solidFill>
                <a:effectLst/>
                <a:uLnTx/>
                <a:uFillTx/>
                <a:latin typeface="Arial"/>
                <a:ea typeface="Arial"/>
                <a:cs typeface="Arial"/>
                <a:sym typeface="Arial"/>
              </a:rPr>
              <a:t>Sort</a:t>
            </a:r>
            <a:r>
              <a:rPr kumimoji="0" lang="en-US" sz="2200" b="1" i="0" u="none" strike="noStrike" kern="0" cap="none" spc="0" normalizeH="0" baseline="0" noProof="0" dirty="0">
                <a:ln>
                  <a:noFill/>
                </a:ln>
                <a:solidFill>
                  <a:srgbClr val="413C3A"/>
                </a:solidFill>
                <a:effectLst/>
                <a:uLnTx/>
                <a:uFillTx/>
                <a:latin typeface="Arial"/>
                <a:cs typeface="Arial"/>
                <a:sym typeface="Arial"/>
              </a:rPr>
              <a:t>		</a:t>
            </a:r>
            <a:r>
              <a:rPr kumimoji="0" lang="en-US" sz="2200" b="1" i="0" u="none" strike="noStrike" kern="0" cap="none" spc="0" normalizeH="0" baseline="0" noProof="0" dirty="0">
                <a:ln>
                  <a:noFill/>
                </a:ln>
                <a:solidFill>
                  <a:srgbClr val="413C3A"/>
                </a:solidFill>
                <a:effectLst/>
                <a:uLnTx/>
                <a:uFillTx/>
                <a:latin typeface="Arial"/>
                <a:ea typeface="Arial"/>
                <a:cs typeface="Arial"/>
                <a:sym typeface="Arial"/>
              </a:rPr>
              <a:t>	</a:t>
            </a:r>
            <a:r>
              <a:rPr kumimoji="0" lang="en-US" sz="2200" b="1" i="0" u="none" strike="noStrike" kern="0" cap="none" spc="0" normalizeH="0" baseline="0" noProof="0" dirty="0">
                <a:ln>
                  <a:noFill/>
                </a:ln>
                <a:solidFill>
                  <a:srgbClr val="413C3A"/>
                </a:solidFill>
                <a:effectLst/>
                <a:uLnTx/>
                <a:uFillTx/>
                <a:latin typeface="Arial"/>
                <a:cs typeface="Arial"/>
                <a:sym typeface="Arial"/>
              </a:rPr>
              <a:t>           </a:t>
            </a:r>
            <a:r>
              <a:rPr kumimoji="0" lang="en-US" sz="2200" b="1" i="0" u="none" strike="noStrike" kern="0" cap="none" spc="0" normalizeH="0" baseline="0" noProof="0" dirty="0">
                <a:ln>
                  <a:noFill/>
                </a:ln>
                <a:solidFill>
                  <a:srgbClr val="FF0000"/>
                </a:solidFill>
                <a:effectLst/>
                <a:uLnTx/>
                <a:uFillTx/>
                <a:latin typeface="Arial"/>
                <a:ea typeface="Arial"/>
                <a:cs typeface="Arial"/>
                <a:sym typeface="Arial"/>
              </a:rPr>
              <a:t>Distinguish		     </a:t>
            </a:r>
            <a:r>
              <a:rPr kumimoji="0" lang="en-US" sz="2200" b="1" i="0" u="none" strike="noStrike" kern="0" cap="none" spc="0" normalizeH="0" baseline="0" noProof="0" dirty="0">
                <a:ln>
                  <a:noFill/>
                </a:ln>
                <a:solidFill>
                  <a:srgbClr val="FF0000"/>
                </a:solidFill>
                <a:effectLst/>
                <a:uLnTx/>
                <a:uFillTx/>
                <a:latin typeface="Arial"/>
                <a:cs typeface="Arial"/>
                <a:sym typeface="Arial"/>
              </a:rPr>
              <a:t>     </a:t>
            </a:r>
            <a:r>
              <a:rPr kumimoji="0" lang="en-US" sz="2200" b="1" i="0" u="none" strike="noStrike" kern="0" cap="none" spc="0" normalizeH="0" baseline="0" noProof="0" dirty="0">
                <a:ln>
                  <a:noFill/>
                </a:ln>
                <a:solidFill>
                  <a:srgbClr val="FF0000"/>
                </a:solidFill>
                <a:effectLst/>
                <a:uLnTx/>
                <a:uFillTx/>
                <a:latin typeface="Arial"/>
                <a:ea typeface="Arial"/>
                <a:cs typeface="Arial"/>
                <a:sym typeface="Arial"/>
              </a:rPr>
              <a:t>Separate</a:t>
            </a:r>
            <a:endParaRPr kumimoji="0" sz="2200" b="1" i="0" u="none" strike="noStrike" kern="0" cap="none" spc="0" normalizeH="0" baseline="0" noProof="0" dirty="0">
              <a:ln>
                <a:noFill/>
              </a:ln>
              <a:solidFill>
                <a:srgbClr val="FF0000"/>
              </a:solidFill>
              <a:effectLst/>
              <a:uLnTx/>
              <a:uFillTx/>
              <a:latin typeface="Arial"/>
              <a:ea typeface="Arial"/>
              <a:cs typeface="Arial"/>
              <a:sym typeface="Arial"/>
            </a:endParaRPr>
          </a:p>
        </p:txBody>
      </p:sp>
      <p:pic>
        <p:nvPicPr>
          <p:cNvPr id="1413" name="Google Shape;1413;g10490818648_0_1048"/>
          <p:cNvPicPr preferRelativeResize="0"/>
          <p:nvPr/>
        </p:nvPicPr>
        <p:blipFill rotWithShape="1">
          <a:blip r:embed="rId4">
            <a:alphaModFix/>
          </a:blip>
          <a:srcRect/>
          <a:stretch/>
        </p:blipFill>
        <p:spPr>
          <a:xfrm>
            <a:off x="238596" y="231085"/>
            <a:ext cx="744384" cy="258855"/>
          </a:xfrm>
          <a:prstGeom prst="rect">
            <a:avLst/>
          </a:prstGeom>
          <a:noFill/>
          <a:ln>
            <a:noFill/>
          </a:ln>
        </p:spPr>
      </p:pic>
      <p:sp>
        <p:nvSpPr>
          <p:cNvPr id="5" name="TextBox 4">
            <a:extLst>
              <a:ext uri="{FF2B5EF4-FFF2-40B4-BE49-F238E27FC236}">
                <a16:creationId xmlns:a16="http://schemas.microsoft.com/office/drawing/2014/main" id="{03F8BD2E-C6F7-128D-7C04-01359EF0D4C4}"/>
              </a:ext>
            </a:extLst>
          </p:cNvPr>
          <p:cNvSpPr txBox="1"/>
          <p:nvPr/>
        </p:nvSpPr>
        <p:spPr>
          <a:xfrm>
            <a:off x="9004698" y="2348854"/>
            <a:ext cx="3179647"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140623</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_129C_2655_W.jpg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140622</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_129C_2645_W.jpg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140621</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_129C_2638_W.jpg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140620</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_129C_2631_W.jpg</a:t>
            </a:r>
          </a:p>
        </p:txBody>
      </p:sp>
      <p:sp>
        <p:nvSpPr>
          <p:cNvPr id="10" name="TextBox 9">
            <a:extLst>
              <a:ext uri="{FF2B5EF4-FFF2-40B4-BE49-F238E27FC236}">
                <a16:creationId xmlns:a16="http://schemas.microsoft.com/office/drawing/2014/main" id="{855100C9-B3E2-BB3F-89F0-95B4DD81C162}"/>
              </a:ext>
            </a:extLst>
          </p:cNvPr>
          <p:cNvSpPr txBox="1"/>
          <p:nvPr/>
        </p:nvSpPr>
        <p:spPr>
          <a:xfrm>
            <a:off x="4836412" y="2108485"/>
            <a:ext cx="3179647"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FR3S_140623_129C_2653_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.jpg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FR3S_140623_129C_2653_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.jpg</a:t>
            </a:r>
            <a:endParaRPr kumimoji="0" lang="fr-FR"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FR3S_140623_129C_2653_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.jpg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FR3S_140623_129C_2653_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.jpg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FR3S_140623_129C_2653_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W</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.jpg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fr-FR"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 name="Picture 11">
            <a:extLst>
              <a:ext uri="{FF2B5EF4-FFF2-40B4-BE49-F238E27FC236}">
                <a16:creationId xmlns:a16="http://schemas.microsoft.com/office/drawing/2014/main" id="{DCA50E7A-3657-26BC-78A3-D88A861A48FA}"/>
              </a:ext>
            </a:extLst>
          </p:cNvPr>
          <p:cNvPicPr>
            <a:picLocks noChangeAspect="1"/>
          </p:cNvPicPr>
          <p:nvPr/>
        </p:nvPicPr>
        <p:blipFill rotWithShape="1">
          <a:blip r:embed="rId5"/>
          <a:srcRect r="59962" b="20831"/>
          <a:stretch/>
        </p:blipFill>
        <p:spPr>
          <a:xfrm>
            <a:off x="8476287" y="3229281"/>
            <a:ext cx="615917" cy="870661"/>
          </a:xfrm>
          <a:prstGeom prst="rect">
            <a:avLst/>
          </a:prstGeom>
        </p:spPr>
      </p:pic>
      <p:pic>
        <p:nvPicPr>
          <p:cNvPr id="14" name="Picture 13">
            <a:extLst>
              <a:ext uri="{FF2B5EF4-FFF2-40B4-BE49-F238E27FC236}">
                <a16:creationId xmlns:a16="http://schemas.microsoft.com/office/drawing/2014/main" id="{0D8672C4-565F-DE55-0DB0-B981B113077F}"/>
              </a:ext>
            </a:extLst>
          </p:cNvPr>
          <p:cNvPicPr>
            <a:picLocks noChangeAspect="1"/>
          </p:cNvPicPr>
          <p:nvPr/>
        </p:nvPicPr>
        <p:blipFill rotWithShape="1">
          <a:blip r:embed="rId5"/>
          <a:srcRect l="59962" b="21291"/>
          <a:stretch/>
        </p:blipFill>
        <p:spPr>
          <a:xfrm>
            <a:off x="8466325" y="2173158"/>
            <a:ext cx="615917" cy="865609"/>
          </a:xfrm>
          <a:prstGeom prst="rect">
            <a:avLst/>
          </a:prstGeom>
        </p:spPr>
      </p:pic>
      <p:sp>
        <p:nvSpPr>
          <p:cNvPr id="15" name="TextBox 14">
            <a:extLst>
              <a:ext uri="{FF2B5EF4-FFF2-40B4-BE49-F238E27FC236}">
                <a16:creationId xmlns:a16="http://schemas.microsoft.com/office/drawing/2014/main" id="{A34A75B1-2097-27B6-49AC-4C12B7DBED17}"/>
              </a:ext>
            </a:extLst>
          </p:cNvPr>
          <p:cNvSpPr txBox="1"/>
          <p:nvPr/>
        </p:nvSpPr>
        <p:spPr>
          <a:xfrm>
            <a:off x="1206499" y="2108485"/>
            <a:ext cx="3179647"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FR3S_140623_129C_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2651</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_W.jpg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FR3S_140623_129C_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2652</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_W.jpg</a:t>
            </a:r>
            <a:endParaRPr kumimoji="0" lang="fr-FR"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FR3S_140623_129C_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2653</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_W.jpg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FR3S_140623_129C_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2654</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_W.jpg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FR3S_140623_129C_</a:t>
            </a:r>
            <a:r>
              <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2655</a:t>
            </a: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_W.jpg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fr-FR"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Google Shape;994;g10490818648_0_683">
            <a:extLst>
              <a:ext uri="{FF2B5EF4-FFF2-40B4-BE49-F238E27FC236}">
                <a16:creationId xmlns:a16="http://schemas.microsoft.com/office/drawing/2014/main" id="{3DD8D658-4093-2163-3DB6-31E413959832}"/>
              </a:ext>
            </a:extLst>
          </p:cNvPr>
          <p:cNvSpPr/>
          <p:nvPr/>
        </p:nvSpPr>
        <p:spPr>
          <a:xfrm>
            <a:off x="8471306" y="2001153"/>
            <a:ext cx="3638917" cy="1037614"/>
          </a:xfrm>
          <a:prstGeom prst="rect">
            <a:avLst/>
          </a:prstGeom>
          <a:noFill/>
          <a:ln w="952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…\CURRENT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 name="Google Shape;994;g10490818648_0_683">
            <a:extLst>
              <a:ext uri="{FF2B5EF4-FFF2-40B4-BE49-F238E27FC236}">
                <a16:creationId xmlns:a16="http://schemas.microsoft.com/office/drawing/2014/main" id="{AFA068BA-48F2-393B-7882-5DADA967A2FE}"/>
              </a:ext>
            </a:extLst>
          </p:cNvPr>
          <p:cNvSpPr/>
          <p:nvPr/>
        </p:nvSpPr>
        <p:spPr>
          <a:xfrm>
            <a:off x="8471306" y="3038767"/>
            <a:ext cx="3638917" cy="1098915"/>
          </a:xfrm>
          <a:prstGeom prst="rect">
            <a:avLst/>
          </a:prstGeom>
          <a:noFill/>
          <a:ln w="9525" cap="flat" cmpd="sng">
            <a:solidFill>
              <a:srgbClr val="C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…\OLD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8078BF14-448D-6A5B-26EE-59CC8F4AC7F9}"/>
              </a:ext>
            </a:extLst>
          </p:cNvPr>
          <p:cNvSpPr txBox="1"/>
          <p:nvPr/>
        </p:nvSpPr>
        <p:spPr>
          <a:xfrm>
            <a:off x="1842507" y="4720858"/>
            <a:ext cx="8521500" cy="548640"/>
          </a:xfrm>
          <a:prstGeom prst="rect">
            <a:avLst/>
          </a:prstGeom>
          <a:solidFill>
            <a:schemeClr val="accent4"/>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FR3S_140623_129C_2653_W.jpg</a:t>
            </a:r>
            <a:endParaRPr kumimoji="0" lang="fr-FR" sz="18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CustomShape 5">
            <a:extLst>
              <a:ext uri="{FF2B5EF4-FFF2-40B4-BE49-F238E27FC236}">
                <a16:creationId xmlns:a16="http://schemas.microsoft.com/office/drawing/2014/main" id="{C2790C90-895F-78BD-55B9-905CA52997EF}"/>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9" name="Google Shape;1349;g10490818648_0_1099"/>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55</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1350" name="Google Shape;1350;g10490818648_0_1099"/>
          <p:cNvPicPr preferRelativeResize="0"/>
          <p:nvPr/>
        </p:nvPicPr>
        <p:blipFill rotWithShape="1">
          <a:blip r:embed="rId3">
            <a:alphaModFix/>
          </a:blip>
          <a:srcRect/>
          <a:stretch/>
        </p:blipFill>
        <p:spPr>
          <a:xfrm>
            <a:off x="10860521" y="6546025"/>
            <a:ext cx="1197001" cy="254418"/>
          </a:xfrm>
          <a:prstGeom prst="rect">
            <a:avLst/>
          </a:prstGeom>
          <a:noFill/>
          <a:ln>
            <a:noFill/>
          </a:ln>
        </p:spPr>
      </p:pic>
      <p:pic>
        <p:nvPicPr>
          <p:cNvPr id="1351" name="Google Shape;1351;g10490818648_0_1099">
            <a:hlinkClick r:id="rId4"/>
          </p:cNvPr>
          <p:cNvPicPr preferRelativeResize="0"/>
          <p:nvPr/>
        </p:nvPicPr>
        <p:blipFill rotWithShape="1">
          <a:blip r:embed="rId5">
            <a:alphaModFix/>
          </a:blip>
          <a:srcRect l="10121" t="26042" r="28979" b="12819"/>
          <a:stretch/>
        </p:blipFill>
        <p:spPr>
          <a:xfrm>
            <a:off x="1476487" y="1098911"/>
            <a:ext cx="9384032" cy="5299423"/>
          </a:xfrm>
          <a:prstGeom prst="rect">
            <a:avLst/>
          </a:prstGeom>
          <a:noFill/>
          <a:ln>
            <a:noFill/>
          </a:ln>
          <a:effectLst/>
        </p:spPr>
      </p:pic>
      <p:pic>
        <p:nvPicPr>
          <p:cNvPr id="1353" name="Google Shape;1353;g10490818648_0_1099"/>
          <p:cNvPicPr preferRelativeResize="0"/>
          <p:nvPr/>
        </p:nvPicPr>
        <p:blipFill rotWithShape="1">
          <a:blip r:embed="rId6">
            <a:alphaModFix/>
          </a:blip>
          <a:srcRect/>
          <a:stretch/>
        </p:blipFill>
        <p:spPr>
          <a:xfrm>
            <a:off x="238596" y="231085"/>
            <a:ext cx="744384" cy="258855"/>
          </a:xfrm>
          <a:prstGeom prst="rect">
            <a:avLst/>
          </a:prstGeom>
          <a:noFill/>
          <a:ln>
            <a:noFill/>
          </a:ln>
        </p:spPr>
      </p:pic>
      <p:sp>
        <p:nvSpPr>
          <p:cNvPr id="5" name="Google Shape;1348;g10490818648_0_1099">
            <a:extLst>
              <a:ext uri="{FF2B5EF4-FFF2-40B4-BE49-F238E27FC236}">
                <a16:creationId xmlns:a16="http://schemas.microsoft.com/office/drawing/2014/main" id="{98FD8184-571C-FD42-3D3D-83959967604A}"/>
              </a:ext>
            </a:extLst>
          </p:cNvPr>
          <p:cNvSpPr txBox="1">
            <a:spLocks noGrp="1"/>
          </p:cNvSpPr>
          <p:nvPr>
            <p:ph type="title"/>
          </p:nvPr>
        </p:nvSpPr>
        <p:spPr>
          <a:xfrm>
            <a:off x="1206499" y="174710"/>
            <a:ext cx="10414483" cy="855300"/>
          </a:xfrm>
          <a:prstGeom prst="rect">
            <a:avLst/>
          </a:prstGeom>
          <a:noFill/>
          <a:ln>
            <a:noFill/>
          </a:ln>
        </p:spPr>
        <p:txBody>
          <a:bodyPr spcFirstLastPara="1" wrap="square" lIns="180000" tIns="0" rIns="72000" bIns="46800" anchor="t" anchorCtr="0">
            <a:noAutofit/>
          </a:bodyPr>
          <a:lstStyle/>
          <a:p>
            <a:pPr marL="0" lvl="0" indent="0" algn="l" rtl="0">
              <a:lnSpc>
                <a:spcPct val="90000"/>
              </a:lnSpc>
              <a:spcBef>
                <a:spcPts val="0"/>
              </a:spcBef>
              <a:spcAft>
                <a:spcPts val="0"/>
              </a:spcAft>
              <a:buClr>
                <a:schemeClr val="dk1"/>
              </a:buClr>
              <a:buSzPts val="4000"/>
              <a:buFont typeface="Libre Franklin"/>
              <a:buNone/>
            </a:pPr>
            <a:r>
              <a:rPr lang="en-US" sz="4000" dirty="0">
                <a:latin typeface="+mj-lt"/>
              </a:rPr>
              <a:t>Align it with a data </a:t>
            </a:r>
            <a:r>
              <a:rPr lang="en-US" sz="4000" dirty="0">
                <a:solidFill>
                  <a:srgbClr val="FF0000"/>
                </a:solidFill>
                <a:latin typeface="+mj-lt"/>
              </a:rPr>
              <a:t>codebook</a:t>
            </a:r>
            <a:endParaRPr sz="4000" dirty="0">
              <a:solidFill>
                <a:srgbClr val="FF0000"/>
              </a:solidFill>
              <a:latin typeface="+mj-lt"/>
            </a:endParaRPr>
          </a:p>
        </p:txBody>
      </p:sp>
      <p:sp>
        <p:nvSpPr>
          <p:cNvPr id="2" name="TextBox 1">
            <a:extLst>
              <a:ext uri="{FF2B5EF4-FFF2-40B4-BE49-F238E27FC236}">
                <a16:creationId xmlns:a16="http://schemas.microsoft.com/office/drawing/2014/main" id="{2E63F327-06A6-EA08-08CB-4539EE70D463}"/>
              </a:ext>
            </a:extLst>
          </p:cNvPr>
          <p:cNvSpPr txBox="1"/>
          <p:nvPr/>
        </p:nvSpPr>
        <p:spPr>
          <a:xfrm>
            <a:off x="1829886" y="5364184"/>
            <a:ext cx="8825450"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4A939139-E9DF-2F5D-AD8D-2789C5E4856B}"/>
              </a:ext>
            </a:extLst>
          </p:cNvPr>
          <p:cNvSpPr txBox="1"/>
          <p:nvPr/>
        </p:nvSpPr>
        <p:spPr>
          <a:xfrm>
            <a:off x="1672850" y="1096090"/>
            <a:ext cx="8765258" cy="33239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Google Shape;1224;g10490818648_0_902">
            <a:extLst>
              <a:ext uri="{FF2B5EF4-FFF2-40B4-BE49-F238E27FC236}">
                <a16:creationId xmlns:a16="http://schemas.microsoft.com/office/drawing/2014/main" id="{643520FC-9EBD-2A33-64BD-6C11E9519BCE}"/>
              </a:ext>
            </a:extLst>
          </p:cNvPr>
          <p:cNvPicPr preferRelativeResize="0"/>
          <p:nvPr/>
        </p:nvPicPr>
        <p:blipFill rotWithShape="1">
          <a:blip r:embed="rId7">
            <a:alphaModFix/>
          </a:blip>
          <a:srcRect t="1311" r="268"/>
          <a:stretch/>
        </p:blipFill>
        <p:spPr>
          <a:xfrm>
            <a:off x="1039885" y="957570"/>
            <a:ext cx="10112229" cy="3480243"/>
          </a:xfrm>
          <a:prstGeom prst="rect">
            <a:avLst/>
          </a:prstGeom>
          <a:noFill/>
          <a:ln>
            <a:noFill/>
          </a:ln>
        </p:spPr>
      </p:pic>
      <p:sp>
        <p:nvSpPr>
          <p:cNvPr id="8" name="Google Shape;996;g10490818648_0_683">
            <a:extLst>
              <a:ext uri="{FF2B5EF4-FFF2-40B4-BE49-F238E27FC236}">
                <a16:creationId xmlns:a16="http://schemas.microsoft.com/office/drawing/2014/main" id="{F43EC83D-54BD-342D-7FD7-533AD6B831A1}"/>
              </a:ext>
            </a:extLst>
          </p:cNvPr>
          <p:cNvSpPr/>
          <p:nvPr/>
        </p:nvSpPr>
        <p:spPr>
          <a:xfrm>
            <a:off x="3152825" y="1669794"/>
            <a:ext cx="1561545" cy="2747900"/>
          </a:xfrm>
          <a:prstGeom prst="rect">
            <a:avLst/>
          </a:prstGeom>
          <a:noFill/>
          <a:ln w="28575" cap="flat" cmpd="sng">
            <a:solidFill>
              <a:srgbClr val="00748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TextBox 11">
            <a:extLst>
              <a:ext uri="{FF2B5EF4-FFF2-40B4-BE49-F238E27FC236}">
                <a16:creationId xmlns:a16="http://schemas.microsoft.com/office/drawing/2014/main" id="{6F5DFAB6-678A-15DF-5E6E-46C08586C7BE}"/>
              </a:ext>
            </a:extLst>
          </p:cNvPr>
          <p:cNvSpPr txBox="1"/>
          <p:nvPr/>
        </p:nvSpPr>
        <p:spPr>
          <a:xfrm>
            <a:off x="3121149" y="5733516"/>
            <a:ext cx="609470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30613"/>
                </a:solidFill>
                <a:effectLst/>
                <a:uLnTx/>
                <a:uFillTx/>
                <a:latin typeface="Arial"/>
                <a:ea typeface="Arial"/>
                <a:cs typeface="Arial"/>
                <a:sym typeface="Arial"/>
              </a:rPr>
              <a:t>Explain variables</a:t>
            </a:r>
            <a:r>
              <a:rPr kumimoji="0" lang="en-US" sz="2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within a table</a:t>
            </a:r>
            <a:r>
              <a:rPr kumimoji="0" lang="en-US" sz="2800" b="0" i="0" u="none" strike="noStrike" kern="0" cap="none" spc="0" normalizeH="0" baseline="0" noProof="0" dirty="0">
                <a:ln>
                  <a:noFill/>
                </a:ln>
                <a:solidFill>
                  <a:srgbClr val="000000"/>
                </a:solidFill>
                <a:effectLst/>
                <a:uLnTx/>
                <a:uFillTx/>
                <a:latin typeface="Arial"/>
                <a:cs typeface="Arial"/>
                <a:sym typeface="Arial"/>
              </a:rPr>
              <a:t>!</a:t>
            </a:r>
            <a:endParaRPr kumimoji="0" lang="fr-FR" sz="18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4" name="Straight Connector 13">
            <a:extLst>
              <a:ext uri="{FF2B5EF4-FFF2-40B4-BE49-F238E27FC236}">
                <a16:creationId xmlns:a16="http://schemas.microsoft.com/office/drawing/2014/main" id="{6A0DD8A3-CD30-9BEE-2D95-43B5F00D97CF}"/>
              </a:ext>
            </a:extLst>
          </p:cNvPr>
          <p:cNvCxnSpPr>
            <a:cxnSpLocks/>
          </p:cNvCxnSpPr>
          <p:nvPr/>
        </p:nvCxnSpPr>
        <p:spPr>
          <a:xfrm>
            <a:off x="3933598" y="4423790"/>
            <a:ext cx="334872" cy="307371"/>
          </a:xfrm>
          <a:prstGeom prst="line">
            <a:avLst/>
          </a:prstGeom>
          <a:ln w="28575">
            <a:solidFill>
              <a:srgbClr val="007480"/>
            </a:solidFill>
          </a:ln>
        </p:spPr>
        <p:style>
          <a:lnRef idx="1">
            <a:schemeClr val="accent4"/>
          </a:lnRef>
          <a:fillRef idx="0">
            <a:schemeClr val="accent4"/>
          </a:fillRef>
          <a:effectRef idx="0">
            <a:schemeClr val="accent4"/>
          </a:effectRef>
          <a:fontRef idx="minor">
            <a:schemeClr val="tx1"/>
          </a:fontRef>
        </p:style>
      </p:cxnSp>
      <p:sp>
        <p:nvSpPr>
          <p:cNvPr id="4" name="TextBox 3">
            <a:extLst>
              <a:ext uri="{FF2B5EF4-FFF2-40B4-BE49-F238E27FC236}">
                <a16:creationId xmlns:a16="http://schemas.microsoft.com/office/drawing/2014/main" id="{22EB56F4-91C1-5BBF-4276-2323C03AD37A}"/>
              </a:ext>
            </a:extLst>
          </p:cNvPr>
          <p:cNvSpPr txBox="1"/>
          <p:nvPr/>
        </p:nvSpPr>
        <p:spPr>
          <a:xfrm>
            <a:off x="1842507" y="4720858"/>
            <a:ext cx="8521500" cy="548640"/>
          </a:xfrm>
          <a:prstGeom prst="rect">
            <a:avLst/>
          </a:prstGeom>
          <a:solidFill>
            <a:schemeClr val="accent4"/>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FR3S_140623_129C_2653_W.jpg</a:t>
            </a:r>
            <a:endParaRPr kumimoji="0" lang="fr-FR" sz="18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CustomShape 5">
            <a:extLst>
              <a:ext uri="{FF2B5EF4-FFF2-40B4-BE49-F238E27FC236}">
                <a16:creationId xmlns:a16="http://schemas.microsoft.com/office/drawing/2014/main" id="{8D61DA5B-C129-6ECA-165E-1144B156863F}"/>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3869153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1371"/>
        <p:cNvGrpSpPr/>
        <p:nvPr/>
      </p:nvGrpSpPr>
      <p:grpSpPr>
        <a:xfrm>
          <a:off x="0" y="0"/>
          <a:ext cx="0" cy="0"/>
          <a:chOff x="0" y="0"/>
          <a:chExt cx="0" cy="0"/>
        </a:xfrm>
      </p:grpSpPr>
      <p:sp>
        <p:nvSpPr>
          <p:cNvPr id="1372" name="Google Shape;1372;g10315288986_0_0"/>
          <p:cNvSpPr txBox="1">
            <a:spLocks noGrp="1"/>
          </p:cNvSpPr>
          <p:nvPr>
            <p:ph type="title"/>
          </p:nvPr>
        </p:nvSpPr>
        <p:spPr>
          <a:xfrm>
            <a:off x="1206499" y="174710"/>
            <a:ext cx="9654021" cy="855300"/>
          </a:xfrm>
          <a:prstGeom prst="rect">
            <a:avLst/>
          </a:prstGeom>
          <a:noFill/>
          <a:ln>
            <a:noFill/>
          </a:ln>
        </p:spPr>
        <p:txBody>
          <a:bodyPr spcFirstLastPara="1" wrap="square" lIns="180000" tIns="0" rIns="72000" bIns="46800" anchor="t" anchorCtr="0">
            <a:noAutofit/>
          </a:bodyPr>
          <a:lstStyle/>
          <a:p>
            <a:pPr marL="0" lvl="0" indent="0" algn="l" rtl="0">
              <a:lnSpc>
                <a:spcPct val="90000"/>
              </a:lnSpc>
              <a:spcBef>
                <a:spcPts val="0"/>
              </a:spcBef>
              <a:spcAft>
                <a:spcPts val="0"/>
              </a:spcAft>
              <a:buClr>
                <a:srgbClr val="FF0000"/>
              </a:buClr>
              <a:buSzPts val="4000"/>
              <a:buFont typeface="Libre Franklin"/>
              <a:buNone/>
            </a:pPr>
            <a:r>
              <a:rPr lang="en-US" sz="4000" dirty="0">
                <a:latin typeface="+mj-lt"/>
              </a:rPr>
              <a:t>What is </a:t>
            </a:r>
            <a:r>
              <a:rPr lang="en-US" sz="4000" dirty="0">
                <a:solidFill>
                  <a:srgbClr val="FF0000"/>
                </a:solidFill>
                <a:latin typeface="+mj-lt"/>
              </a:rPr>
              <a:t>wrong </a:t>
            </a:r>
            <a:r>
              <a:rPr lang="en-US" sz="4000" dirty="0">
                <a:latin typeface="+mj-lt"/>
              </a:rPr>
              <a:t>with this file name?</a:t>
            </a:r>
            <a:endParaRPr lang="en-US" dirty="0">
              <a:latin typeface="+mj-lt"/>
            </a:endParaRPr>
          </a:p>
        </p:txBody>
      </p:sp>
      <p:sp>
        <p:nvSpPr>
          <p:cNvPr id="1373" name="Google Shape;1373;g10315288986_0_0"/>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56</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1374" name="Google Shape;1374;g10315288986_0_0"/>
          <p:cNvPicPr preferRelativeResize="0"/>
          <p:nvPr/>
        </p:nvPicPr>
        <p:blipFill rotWithShape="1">
          <a:blip r:embed="rId3">
            <a:alphaModFix/>
          </a:blip>
          <a:srcRect/>
          <a:stretch/>
        </p:blipFill>
        <p:spPr>
          <a:xfrm>
            <a:off x="10860521" y="6546025"/>
            <a:ext cx="1197001" cy="254418"/>
          </a:xfrm>
          <a:prstGeom prst="rect">
            <a:avLst/>
          </a:prstGeom>
          <a:noFill/>
          <a:ln>
            <a:noFill/>
          </a:ln>
        </p:spPr>
      </p:pic>
      <p:pic>
        <p:nvPicPr>
          <p:cNvPr id="1377" name="Google Shape;1377;g10315288986_0_0"/>
          <p:cNvPicPr preferRelativeResize="0"/>
          <p:nvPr/>
        </p:nvPicPr>
        <p:blipFill rotWithShape="1">
          <a:blip r:embed="rId4">
            <a:alphaModFix/>
          </a:blip>
          <a:srcRect/>
          <a:stretch/>
        </p:blipFill>
        <p:spPr>
          <a:xfrm>
            <a:off x="238596" y="231085"/>
            <a:ext cx="744384" cy="258855"/>
          </a:xfrm>
          <a:prstGeom prst="rect">
            <a:avLst/>
          </a:prstGeom>
          <a:noFill/>
          <a:ln>
            <a:noFill/>
          </a:ln>
        </p:spPr>
      </p:pic>
      <p:sp>
        <p:nvSpPr>
          <p:cNvPr id="4" name="TextBox 3">
            <a:extLst>
              <a:ext uri="{FF2B5EF4-FFF2-40B4-BE49-F238E27FC236}">
                <a16:creationId xmlns:a16="http://schemas.microsoft.com/office/drawing/2014/main" id="{04F64A11-B14C-B8FF-E6F1-52EAE55C7B87}"/>
              </a:ext>
            </a:extLst>
          </p:cNvPr>
          <p:cNvSpPr txBox="1"/>
          <p:nvPr/>
        </p:nvSpPr>
        <p:spPr>
          <a:xfrm>
            <a:off x="1842507" y="4786315"/>
            <a:ext cx="8521500" cy="461665"/>
          </a:xfrm>
          <a:prstGeom prst="rect">
            <a:avLst/>
          </a:prstGeom>
          <a:solidFill>
            <a:schemeClr val="accent4"/>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FR3Shallow.230614 &amp; 129C(2653) WholeArea.jpg</a:t>
            </a:r>
            <a:endParaRPr kumimoji="0" lang="fr-FR" sz="18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CustomShape 5">
            <a:extLst>
              <a:ext uri="{FF2B5EF4-FFF2-40B4-BE49-F238E27FC236}">
                <a16:creationId xmlns:a16="http://schemas.microsoft.com/office/drawing/2014/main" id="{B8590629-594F-C775-36F4-B7919C81B57E}"/>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183380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g10315288986_0_0"/>
          <p:cNvSpPr txBox="1">
            <a:spLocks noGrp="1"/>
          </p:cNvSpPr>
          <p:nvPr>
            <p:ph type="title"/>
          </p:nvPr>
        </p:nvSpPr>
        <p:spPr>
          <a:xfrm>
            <a:off x="1206499" y="174710"/>
            <a:ext cx="9654021" cy="855300"/>
          </a:xfrm>
          <a:prstGeom prst="rect">
            <a:avLst/>
          </a:prstGeom>
          <a:noFill/>
          <a:ln>
            <a:noFill/>
          </a:ln>
        </p:spPr>
        <p:txBody>
          <a:bodyPr spcFirstLastPara="1" wrap="square" lIns="180000" tIns="0" rIns="72000" bIns="46800" anchor="t" anchorCtr="0">
            <a:noAutofit/>
          </a:bodyPr>
          <a:lstStyle/>
          <a:p>
            <a:pPr marL="0" lvl="0" indent="0" algn="l" rtl="0">
              <a:lnSpc>
                <a:spcPct val="90000"/>
              </a:lnSpc>
              <a:spcBef>
                <a:spcPts val="0"/>
              </a:spcBef>
              <a:spcAft>
                <a:spcPts val="0"/>
              </a:spcAft>
              <a:buClr>
                <a:srgbClr val="FF0000"/>
              </a:buClr>
              <a:buSzPts val="4000"/>
              <a:buFont typeface="Libre Franklin"/>
              <a:buNone/>
            </a:pPr>
            <a:r>
              <a:rPr lang="en-US" sz="4000" dirty="0">
                <a:latin typeface="+mj-lt"/>
              </a:rPr>
              <a:t>Standardize it for </a:t>
            </a:r>
            <a:r>
              <a:rPr lang="en-US" sz="4000" dirty="0">
                <a:solidFill>
                  <a:srgbClr val="FF0000"/>
                </a:solidFill>
                <a:latin typeface="+mj-lt"/>
              </a:rPr>
              <a:t>both</a:t>
            </a:r>
            <a:r>
              <a:rPr lang="en-US" sz="4000" dirty="0">
                <a:latin typeface="+mj-lt"/>
              </a:rPr>
              <a:t> files &amp; folders </a:t>
            </a:r>
            <a:br>
              <a:rPr lang="en-US" sz="4000" dirty="0">
                <a:latin typeface="+mj-lt"/>
              </a:rPr>
            </a:br>
            <a:endParaRPr lang="en-US" dirty="0">
              <a:latin typeface="+mj-lt"/>
            </a:endParaRPr>
          </a:p>
        </p:txBody>
      </p:sp>
      <p:sp>
        <p:nvSpPr>
          <p:cNvPr id="1373" name="Google Shape;1373;g10315288986_0_0"/>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57</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1374" name="Google Shape;1374;g10315288986_0_0"/>
          <p:cNvPicPr preferRelativeResize="0"/>
          <p:nvPr/>
        </p:nvPicPr>
        <p:blipFill rotWithShape="1">
          <a:blip r:embed="rId3">
            <a:alphaModFix/>
          </a:blip>
          <a:srcRect/>
          <a:stretch/>
        </p:blipFill>
        <p:spPr>
          <a:xfrm>
            <a:off x="10860521" y="6546025"/>
            <a:ext cx="1197001" cy="254418"/>
          </a:xfrm>
          <a:prstGeom prst="rect">
            <a:avLst/>
          </a:prstGeom>
          <a:noFill/>
          <a:ln>
            <a:noFill/>
          </a:ln>
        </p:spPr>
      </p:pic>
      <p:graphicFrame>
        <p:nvGraphicFramePr>
          <p:cNvPr id="1376" name="Google Shape;1376;g10315288986_0_0"/>
          <p:cNvGraphicFramePr/>
          <p:nvPr>
            <p:extLst>
              <p:ext uri="{D42A27DB-BD31-4B8C-83A1-F6EECF244321}">
                <p14:modId xmlns:p14="http://schemas.microsoft.com/office/powerpoint/2010/main" val="2276562667"/>
              </p:ext>
            </p:extLst>
          </p:nvPr>
        </p:nvGraphicFramePr>
        <p:xfrm>
          <a:off x="1206499" y="1094568"/>
          <a:ext cx="9844692" cy="5386899"/>
        </p:xfrm>
        <a:graphic>
          <a:graphicData uri="http://schemas.openxmlformats.org/drawingml/2006/table">
            <a:tbl>
              <a:tblPr firstRow="1" firstCol="1" bandRow="1">
                <a:tableStyleId>{5940675A-B579-460E-94D1-54222C63F5DA}</a:tableStyleId>
              </a:tblPr>
              <a:tblGrid>
                <a:gridCol w="5393427">
                  <a:extLst>
                    <a:ext uri="{9D8B030D-6E8A-4147-A177-3AD203B41FA5}">
                      <a16:colId xmlns:a16="http://schemas.microsoft.com/office/drawing/2014/main" val="20000"/>
                    </a:ext>
                  </a:extLst>
                </a:gridCol>
                <a:gridCol w="4451265">
                  <a:extLst>
                    <a:ext uri="{9D8B030D-6E8A-4147-A177-3AD203B41FA5}">
                      <a16:colId xmlns:a16="http://schemas.microsoft.com/office/drawing/2014/main" val="20001"/>
                    </a:ext>
                  </a:extLst>
                </a:gridCol>
              </a:tblGrid>
              <a:tr h="769557">
                <a:tc>
                  <a:txBody>
                    <a:bodyPr/>
                    <a:lstStyle/>
                    <a:p>
                      <a:pPr marL="0" marR="0" lvl="0" indent="0" algn="l" rtl="0">
                        <a:lnSpc>
                          <a:spcPct val="107000"/>
                        </a:lnSpc>
                        <a:spcBef>
                          <a:spcPts val="0"/>
                        </a:spcBef>
                        <a:spcAft>
                          <a:spcPts val="0"/>
                        </a:spcAft>
                        <a:buClr>
                          <a:srgbClr val="000000"/>
                        </a:buClr>
                        <a:buSzPts val="1400"/>
                        <a:buFont typeface="Arial"/>
                        <a:buNone/>
                      </a:pPr>
                      <a:r>
                        <a:rPr lang="en-US" sz="1600" b="0" u="none" strike="noStrike" cap="none" dirty="0"/>
                        <a:t>Limit name to 32 characters</a:t>
                      </a:r>
                      <a:endParaRPr sz="1600" b="0" u="none" strike="noStrike" cap="none" dirty="0">
                        <a:latin typeface="Calibri"/>
                        <a:ea typeface="Calibri"/>
                        <a:cs typeface="Calibri"/>
                        <a:sym typeface="Calibri"/>
                      </a:endParaRPr>
                    </a:p>
                  </a:txBody>
                  <a:tcPr marL="54200" marR="54200" marT="0" marB="0" anchor="ctr"/>
                </a:tc>
                <a:tc>
                  <a:txBody>
                    <a:bodyPr/>
                    <a:lstStyle/>
                    <a:p>
                      <a:pPr marL="0" marR="0" lvl="0" indent="0" algn="l" rtl="0">
                        <a:lnSpc>
                          <a:spcPct val="107000"/>
                        </a:lnSpc>
                        <a:spcBef>
                          <a:spcPts val="0"/>
                        </a:spcBef>
                        <a:spcAft>
                          <a:spcPts val="0"/>
                        </a:spcAft>
                        <a:buClr>
                          <a:srgbClr val="000000"/>
                        </a:buClr>
                        <a:buSzPts val="1400"/>
                        <a:buFont typeface="Arial"/>
                        <a:buNone/>
                      </a:pPr>
                      <a:r>
                        <a:rPr lang="en-US" sz="1600" b="0" u="none" strike="noStrike" cap="none">
                          <a:solidFill>
                            <a:srgbClr val="00B050"/>
                          </a:solidFill>
                        </a:rPr>
                        <a:t>32CharactersLooksExactlyLikeThis.csv</a:t>
                      </a:r>
                      <a:endParaRPr sz="1600" b="0" u="none" strike="noStrike" cap="none">
                        <a:solidFill>
                          <a:srgbClr val="00B050"/>
                        </a:solidFill>
                        <a:latin typeface="Calibri"/>
                        <a:ea typeface="Calibri"/>
                        <a:cs typeface="Calibri"/>
                        <a:sym typeface="Calibri"/>
                      </a:endParaRPr>
                    </a:p>
                  </a:txBody>
                  <a:tcPr marL="54200" marR="54200" marT="0" marB="0" anchor="ctr"/>
                </a:tc>
                <a:extLst>
                  <a:ext uri="{0D108BD9-81ED-4DB2-BD59-A6C34878D82A}">
                    <a16:rowId xmlns:a16="http://schemas.microsoft.com/office/drawing/2014/main" val="10000"/>
                  </a:ext>
                </a:extLst>
              </a:tr>
              <a:tr h="769557">
                <a:tc>
                  <a:txBody>
                    <a:bodyPr/>
                    <a:lstStyle/>
                    <a:p>
                      <a:pPr marL="0" marR="0" lvl="0" indent="0" algn="l" rtl="0">
                        <a:lnSpc>
                          <a:spcPct val="107000"/>
                        </a:lnSpc>
                        <a:spcBef>
                          <a:spcPts val="0"/>
                        </a:spcBef>
                        <a:spcAft>
                          <a:spcPts val="0"/>
                        </a:spcAft>
                        <a:buClr>
                          <a:srgbClr val="000000"/>
                        </a:buClr>
                        <a:buSzPts val="1400"/>
                        <a:buFont typeface="Arial"/>
                        <a:buNone/>
                      </a:pPr>
                      <a:r>
                        <a:rPr lang="en-US" sz="1600" b="0" u="none" strike="noStrike" cap="none" dirty="0"/>
                        <a:t>Use leading zeros for multi-digit versions</a:t>
                      </a:r>
                      <a:endParaRPr sz="1600" b="0" u="none" strike="noStrike" cap="none" dirty="0"/>
                    </a:p>
                  </a:txBody>
                  <a:tcPr marL="54200" marR="54200" marT="0" marB="0" anchor="ctr">
                    <a:solidFill>
                      <a:schemeClr val="bg1">
                        <a:lumMod val="95000"/>
                      </a:schemeClr>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C00000"/>
                          </a:solidFill>
                        </a:rPr>
                        <a:t>NO   ProjID_1.csv      ProjID_12.csv</a:t>
                      </a:r>
                      <a:endParaRPr sz="1600" u="none" strike="noStrike" cap="none" dirty="0">
                        <a:solidFill>
                          <a:srgbClr val="C00000"/>
                        </a:solidFill>
                      </a:endParaRPr>
                    </a:p>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00B050"/>
                          </a:solidFill>
                        </a:rPr>
                        <a:t>YES  ProjID_01.csv    ProjID_12.csv</a:t>
                      </a:r>
                      <a:endParaRPr sz="1600" u="none" strike="noStrike" cap="none" dirty="0">
                        <a:solidFill>
                          <a:srgbClr val="00B050"/>
                        </a:solidFill>
                        <a:latin typeface="Calibri"/>
                        <a:ea typeface="Calibri"/>
                        <a:cs typeface="Calibri"/>
                        <a:sym typeface="Calibri"/>
                      </a:endParaRPr>
                    </a:p>
                  </a:txBody>
                  <a:tcPr marL="54200" marR="54200" marT="0" marB="0" anchor="ctr">
                    <a:solidFill>
                      <a:schemeClr val="bg1">
                        <a:lumMod val="95000"/>
                      </a:schemeClr>
                    </a:solidFill>
                  </a:tcPr>
                </a:tc>
                <a:extLst>
                  <a:ext uri="{0D108BD9-81ED-4DB2-BD59-A6C34878D82A}">
                    <a16:rowId xmlns:a16="http://schemas.microsoft.com/office/drawing/2014/main" val="10001"/>
                  </a:ext>
                </a:extLst>
              </a:tr>
              <a:tr h="769557">
                <a:tc>
                  <a:txBody>
                    <a:bodyPr/>
                    <a:lstStyle/>
                    <a:p>
                      <a:pPr marL="0" marR="0" lvl="0" indent="0" algn="l" rtl="0">
                        <a:lnSpc>
                          <a:spcPct val="107000"/>
                        </a:lnSpc>
                        <a:spcBef>
                          <a:spcPts val="0"/>
                        </a:spcBef>
                        <a:spcAft>
                          <a:spcPts val="0"/>
                        </a:spcAft>
                        <a:buClr>
                          <a:srgbClr val="000000"/>
                        </a:buClr>
                        <a:buSzPts val="1400"/>
                        <a:buFont typeface="Arial"/>
                        <a:buNone/>
                      </a:pPr>
                      <a:r>
                        <a:rPr lang="en-US" sz="1600" b="0" u="none" strike="noStrike" cap="none" dirty="0"/>
                        <a:t>Use _ or - instead of spaces</a:t>
                      </a:r>
                      <a:endParaRPr sz="1600" b="0" u="none" strike="noStrike" cap="none" dirty="0">
                        <a:latin typeface="Calibri"/>
                        <a:ea typeface="Calibri"/>
                        <a:cs typeface="Calibri"/>
                        <a:sym typeface="Calibri"/>
                      </a:endParaRPr>
                    </a:p>
                  </a:txBody>
                  <a:tcPr marL="54200" marR="54200" marT="0" marB="0" anchor="ctr"/>
                </a:tc>
                <a:tc>
                  <a:txBody>
                    <a:bodyPr/>
                    <a:lstStyle/>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C00000"/>
                          </a:solidFill>
                        </a:rPr>
                        <a:t>NO </a:t>
                      </a:r>
                      <a:r>
                        <a:rPr lang="en-US" sz="1600" u="none" strike="noStrike" cap="none" dirty="0" err="1">
                          <a:solidFill>
                            <a:srgbClr val="C00000"/>
                          </a:solidFill>
                        </a:rPr>
                        <a:t>Proj</a:t>
                      </a:r>
                      <a:r>
                        <a:rPr lang="en-US" sz="1600" u="none" strike="noStrike" cap="none" dirty="0">
                          <a:solidFill>
                            <a:srgbClr val="C00000"/>
                          </a:solidFill>
                        </a:rPr>
                        <a:t> ID 1.csv</a:t>
                      </a:r>
                      <a:endParaRPr sz="1600" u="none" strike="noStrike" cap="none" dirty="0">
                        <a:solidFill>
                          <a:srgbClr val="C00000"/>
                        </a:solidFill>
                      </a:endParaRPr>
                    </a:p>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00B050"/>
                          </a:solidFill>
                        </a:rPr>
                        <a:t>YES Proj_ID_01.csv</a:t>
                      </a:r>
                      <a:endParaRPr sz="1600" u="none" strike="noStrike" cap="none" dirty="0">
                        <a:solidFill>
                          <a:srgbClr val="00B050"/>
                        </a:solidFill>
                      </a:endParaRPr>
                    </a:p>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00B050"/>
                          </a:solidFill>
                        </a:rPr>
                        <a:t>YES Proj-ID-01.csv</a:t>
                      </a:r>
                      <a:endParaRPr sz="1600" u="none" strike="noStrike" cap="none" dirty="0">
                        <a:solidFill>
                          <a:srgbClr val="00B050"/>
                        </a:solidFill>
                        <a:latin typeface="Calibri"/>
                        <a:ea typeface="Calibri"/>
                        <a:cs typeface="Calibri"/>
                        <a:sym typeface="Calibri"/>
                      </a:endParaRPr>
                    </a:p>
                  </a:txBody>
                  <a:tcPr marL="54200" marR="54200" marT="0" marB="0" anchor="ctr"/>
                </a:tc>
                <a:extLst>
                  <a:ext uri="{0D108BD9-81ED-4DB2-BD59-A6C34878D82A}">
                    <a16:rowId xmlns:a16="http://schemas.microsoft.com/office/drawing/2014/main" val="10002"/>
                  </a:ext>
                </a:extLst>
              </a:tr>
              <a:tr h="769557">
                <a:tc>
                  <a:txBody>
                    <a:bodyPr/>
                    <a:lstStyle/>
                    <a:p>
                      <a:pPr marL="0" marR="0" lvl="0" indent="0" algn="l" rtl="0">
                        <a:lnSpc>
                          <a:spcPct val="107000"/>
                        </a:lnSpc>
                        <a:spcBef>
                          <a:spcPts val="0"/>
                        </a:spcBef>
                        <a:spcAft>
                          <a:spcPts val="0"/>
                        </a:spcAft>
                        <a:buClr>
                          <a:srgbClr val="000000"/>
                        </a:buClr>
                        <a:buSzPts val="1400"/>
                        <a:buFont typeface="Arial"/>
                        <a:buNone/>
                      </a:pPr>
                      <a:r>
                        <a:rPr lang="en-US" sz="1600" b="0" u="none" strike="noStrike" cap="none" dirty="0"/>
                        <a:t>Avoid special characters: </a:t>
                      </a:r>
                      <a:br>
                        <a:rPr lang="en-US" sz="1600" b="0" u="none" strike="noStrike" cap="none" dirty="0"/>
                      </a:br>
                      <a:r>
                        <a:rPr lang="en-US" sz="1600" b="0" u="none" strike="noStrike" cap="none" dirty="0"/>
                        <a:t>~ ! @ # $ % ^ &amp; * ( ) ` ; &lt; &gt; ? , [ ] { } ‘ “</a:t>
                      </a:r>
                      <a:endParaRPr sz="1600" b="0" u="none" strike="noStrike" cap="none" dirty="0">
                        <a:latin typeface="Calibri"/>
                        <a:ea typeface="Calibri"/>
                        <a:cs typeface="Calibri"/>
                        <a:sym typeface="Calibri"/>
                      </a:endParaRPr>
                    </a:p>
                  </a:txBody>
                  <a:tcPr marL="54200" marR="54200" marT="0" marB="0" anchor="ctr">
                    <a:solidFill>
                      <a:schemeClr val="bg1">
                        <a:lumMod val="95000"/>
                      </a:schemeClr>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C00000"/>
                          </a:solidFill>
                        </a:rPr>
                        <a:t>NO name&amp;date@location.doc</a:t>
                      </a:r>
                      <a:endParaRPr sz="1600" u="none" strike="noStrike" cap="none" dirty="0">
                        <a:solidFill>
                          <a:srgbClr val="C00000"/>
                        </a:solidFill>
                        <a:latin typeface="Calibri"/>
                        <a:ea typeface="Calibri"/>
                        <a:cs typeface="Calibri"/>
                        <a:sym typeface="Calibri"/>
                      </a:endParaRPr>
                    </a:p>
                  </a:txBody>
                  <a:tcPr marL="54200" marR="54200" marT="0" marB="0" anchor="ctr">
                    <a:solidFill>
                      <a:schemeClr val="bg1">
                        <a:lumMod val="95000"/>
                      </a:schemeClr>
                    </a:solidFill>
                  </a:tcPr>
                </a:tc>
                <a:extLst>
                  <a:ext uri="{0D108BD9-81ED-4DB2-BD59-A6C34878D82A}">
                    <a16:rowId xmlns:a16="http://schemas.microsoft.com/office/drawing/2014/main" val="10003"/>
                  </a:ext>
                </a:extLst>
              </a:tr>
              <a:tr h="769557">
                <a:tc>
                  <a:txBody>
                    <a:bodyPr/>
                    <a:lstStyle/>
                    <a:p>
                      <a:pPr marL="0" marR="0" lvl="0" indent="0" algn="l" rtl="0">
                        <a:lnSpc>
                          <a:spcPct val="107000"/>
                        </a:lnSpc>
                        <a:spcBef>
                          <a:spcPts val="0"/>
                        </a:spcBef>
                        <a:spcAft>
                          <a:spcPts val="0"/>
                        </a:spcAft>
                        <a:buClr>
                          <a:srgbClr val="000000"/>
                        </a:buClr>
                        <a:buSzPts val="1400"/>
                        <a:buFont typeface="Arial"/>
                        <a:buNone/>
                      </a:pPr>
                      <a:r>
                        <a:rPr lang="en-US" sz="1600" b="0" u="none" strike="noStrike" cap="none" dirty="0"/>
                        <a:t>Use standardized date formats: </a:t>
                      </a:r>
                      <a:br>
                        <a:rPr lang="en-US" sz="1600" b="0" u="none" strike="noStrike" cap="none" dirty="0"/>
                      </a:br>
                      <a:r>
                        <a:rPr lang="en-US" sz="1600" b="0" u="none" strike="noStrike" cap="none" dirty="0"/>
                        <a:t>YYYYMMDD or YYMMDD. </a:t>
                      </a:r>
                      <a:endParaRPr sz="1600" b="0" u="none" strike="noStrike" cap="none" dirty="0">
                        <a:latin typeface="Calibri"/>
                        <a:ea typeface="Calibri"/>
                        <a:cs typeface="Calibri"/>
                        <a:sym typeface="Calibri"/>
                      </a:endParaRPr>
                    </a:p>
                  </a:txBody>
                  <a:tcPr marL="54200" marR="54200" marT="0" marB="0" anchor="ctr"/>
                </a:tc>
                <a:tc>
                  <a:txBody>
                    <a:bodyPr/>
                    <a:lstStyle/>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00B050"/>
                          </a:solidFill>
                        </a:rPr>
                        <a:t>ProjID_01_20180305.csv</a:t>
                      </a:r>
                      <a:endParaRPr sz="1600" u="none" strike="noStrike" cap="none" dirty="0">
                        <a:solidFill>
                          <a:srgbClr val="00B050"/>
                        </a:solidFill>
                        <a:latin typeface="Calibri"/>
                        <a:ea typeface="Calibri"/>
                        <a:cs typeface="Calibri"/>
                        <a:sym typeface="Calibri"/>
                      </a:endParaRPr>
                    </a:p>
                  </a:txBody>
                  <a:tcPr marL="54200" marR="54200" marT="0" marB="0" anchor="ctr"/>
                </a:tc>
                <a:extLst>
                  <a:ext uri="{0D108BD9-81ED-4DB2-BD59-A6C34878D82A}">
                    <a16:rowId xmlns:a16="http://schemas.microsoft.com/office/drawing/2014/main" val="10004"/>
                  </a:ext>
                </a:extLst>
              </a:tr>
              <a:tr h="769557">
                <a:tc>
                  <a:txBody>
                    <a:bodyPr/>
                    <a:lstStyle/>
                    <a:p>
                      <a:pPr marL="0" marR="0" lvl="0" indent="0" algn="l" rtl="0">
                        <a:lnSpc>
                          <a:spcPct val="107000"/>
                        </a:lnSpc>
                        <a:spcBef>
                          <a:spcPts val="0"/>
                        </a:spcBef>
                        <a:spcAft>
                          <a:spcPts val="0"/>
                        </a:spcAft>
                        <a:buClr>
                          <a:srgbClr val="000000"/>
                        </a:buClr>
                        <a:buSzPts val="1400"/>
                        <a:buFont typeface="Arial"/>
                        <a:buNone/>
                      </a:pPr>
                      <a:r>
                        <a:rPr lang="en-US" sz="1600" b="0" u="none" strike="noStrike" cap="none" dirty="0"/>
                        <a:t>Use only one period for the file extension</a:t>
                      </a:r>
                      <a:endParaRPr sz="1600" b="0" u="none" strike="noStrike" cap="none" dirty="0">
                        <a:latin typeface="Calibri"/>
                        <a:ea typeface="Calibri"/>
                        <a:cs typeface="Calibri"/>
                        <a:sym typeface="Calibri"/>
                      </a:endParaRPr>
                    </a:p>
                  </a:txBody>
                  <a:tcPr marL="54200" marR="54200" marT="0" marB="0" anchor="ctr">
                    <a:solidFill>
                      <a:schemeClr val="bg1">
                        <a:lumMod val="95000"/>
                      </a:schemeClr>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C00000"/>
                          </a:solidFill>
                        </a:rPr>
                        <a:t>NO name.date.doc</a:t>
                      </a:r>
                      <a:endParaRPr sz="1600" u="none" strike="noStrike" cap="none" dirty="0">
                        <a:solidFill>
                          <a:srgbClr val="C00000"/>
                        </a:solidFill>
                      </a:endParaRPr>
                    </a:p>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C00000"/>
                          </a:solidFill>
                        </a:rPr>
                        <a:t>NO </a:t>
                      </a:r>
                      <a:r>
                        <a:rPr lang="en-US" sz="1600" u="none" strike="noStrike" cap="none" dirty="0" err="1">
                          <a:solidFill>
                            <a:srgbClr val="C00000"/>
                          </a:solidFill>
                        </a:rPr>
                        <a:t>name_date..doc</a:t>
                      </a:r>
                      <a:endParaRPr sz="1600" u="none" strike="noStrike" cap="none" dirty="0">
                        <a:solidFill>
                          <a:srgbClr val="C00000"/>
                        </a:solidFill>
                      </a:endParaRPr>
                    </a:p>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00B050"/>
                          </a:solidFill>
                        </a:rPr>
                        <a:t>YES name_date.doc</a:t>
                      </a:r>
                      <a:endParaRPr sz="1600" u="none" strike="noStrike" cap="none" dirty="0">
                        <a:solidFill>
                          <a:srgbClr val="00B050"/>
                        </a:solidFill>
                        <a:latin typeface="Calibri"/>
                        <a:ea typeface="Calibri"/>
                        <a:cs typeface="Calibri"/>
                        <a:sym typeface="Calibri"/>
                      </a:endParaRPr>
                    </a:p>
                  </a:txBody>
                  <a:tcPr marL="54200" marR="54200" marT="0" marB="0" anchor="ctr">
                    <a:solidFill>
                      <a:schemeClr val="bg1">
                        <a:lumMod val="95000"/>
                      </a:schemeClr>
                    </a:solidFill>
                  </a:tcPr>
                </a:tc>
                <a:extLst>
                  <a:ext uri="{0D108BD9-81ED-4DB2-BD59-A6C34878D82A}">
                    <a16:rowId xmlns:a16="http://schemas.microsoft.com/office/drawing/2014/main" val="10005"/>
                  </a:ext>
                </a:extLst>
              </a:tr>
              <a:tr h="769557">
                <a:tc>
                  <a:txBody>
                    <a:bodyPr/>
                    <a:lstStyle/>
                    <a:p>
                      <a:pPr marL="0" marR="0" lvl="0" indent="0" algn="l" rtl="0">
                        <a:lnSpc>
                          <a:spcPct val="107000"/>
                        </a:lnSpc>
                        <a:spcBef>
                          <a:spcPts val="0"/>
                        </a:spcBef>
                        <a:spcAft>
                          <a:spcPts val="0"/>
                        </a:spcAft>
                        <a:buClr>
                          <a:srgbClr val="000000"/>
                        </a:buClr>
                        <a:buSzPts val="1400"/>
                        <a:buFont typeface="Arial"/>
                        <a:buNone/>
                      </a:pPr>
                      <a:r>
                        <a:rPr lang="en-US" sz="1600" b="0" u="none" strike="noStrike" cap="none" dirty="0"/>
                        <a:t>Use specific file names to avoid conflicting naming</a:t>
                      </a:r>
                      <a:endParaRPr sz="1600" b="0" u="none" strike="noStrike" cap="none" dirty="0">
                        <a:latin typeface="Calibri"/>
                        <a:ea typeface="Calibri"/>
                        <a:cs typeface="Calibri"/>
                        <a:sym typeface="Calibri"/>
                      </a:endParaRPr>
                    </a:p>
                  </a:txBody>
                  <a:tcPr marL="54200" marR="54200" marT="0" marB="0" anchor="ctr"/>
                </a:tc>
                <a:tc>
                  <a:txBody>
                    <a:bodyPr/>
                    <a:lstStyle/>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C00000"/>
                          </a:solidFill>
                        </a:rPr>
                        <a:t>NO MyData.csv</a:t>
                      </a:r>
                      <a:endParaRPr sz="1600" u="none" strike="noStrike" cap="none" dirty="0">
                        <a:solidFill>
                          <a:srgbClr val="C00000"/>
                        </a:solidFill>
                      </a:endParaRPr>
                    </a:p>
                    <a:p>
                      <a:pPr marL="0" marR="0" lvl="0" indent="0" algn="l" rtl="0">
                        <a:lnSpc>
                          <a:spcPct val="107000"/>
                        </a:lnSpc>
                        <a:spcBef>
                          <a:spcPts val="0"/>
                        </a:spcBef>
                        <a:spcAft>
                          <a:spcPts val="0"/>
                        </a:spcAft>
                        <a:buClr>
                          <a:srgbClr val="000000"/>
                        </a:buClr>
                        <a:buSzPts val="1400"/>
                        <a:buFont typeface="Arial"/>
                        <a:buNone/>
                      </a:pPr>
                      <a:r>
                        <a:rPr lang="en-US" sz="1600" u="none" strike="noStrike" cap="none" dirty="0">
                          <a:solidFill>
                            <a:srgbClr val="00B050"/>
                          </a:solidFill>
                        </a:rPr>
                        <a:t>YES ProjID_data.csv</a:t>
                      </a:r>
                      <a:endParaRPr sz="1600" u="none" strike="noStrike" cap="none" dirty="0">
                        <a:solidFill>
                          <a:srgbClr val="00B050"/>
                        </a:solidFill>
                        <a:latin typeface="Calibri"/>
                        <a:ea typeface="Calibri"/>
                        <a:cs typeface="Calibri"/>
                        <a:sym typeface="Calibri"/>
                      </a:endParaRPr>
                    </a:p>
                  </a:txBody>
                  <a:tcPr marL="54200" marR="54200" marT="0" marB="0" anchor="ctr"/>
                </a:tc>
                <a:extLst>
                  <a:ext uri="{0D108BD9-81ED-4DB2-BD59-A6C34878D82A}">
                    <a16:rowId xmlns:a16="http://schemas.microsoft.com/office/drawing/2014/main" val="10006"/>
                  </a:ext>
                </a:extLst>
              </a:tr>
            </a:tbl>
          </a:graphicData>
        </a:graphic>
      </p:graphicFrame>
      <p:pic>
        <p:nvPicPr>
          <p:cNvPr id="1377" name="Google Shape;1377;g10315288986_0_0"/>
          <p:cNvPicPr preferRelativeResize="0"/>
          <p:nvPr/>
        </p:nvPicPr>
        <p:blipFill rotWithShape="1">
          <a:blip r:embed="rId4">
            <a:alphaModFix/>
          </a:blip>
          <a:srcRect/>
          <a:stretch/>
        </p:blipFill>
        <p:spPr>
          <a:xfrm>
            <a:off x="238596" y="231085"/>
            <a:ext cx="744384" cy="258855"/>
          </a:xfrm>
          <a:prstGeom prst="rect">
            <a:avLst/>
          </a:prstGeom>
          <a:noFill/>
          <a:ln>
            <a:noFill/>
          </a:ln>
        </p:spPr>
      </p:pic>
      <p:sp>
        <p:nvSpPr>
          <p:cNvPr id="2" name="Google Shape;994;g10490818648_0_683">
            <a:extLst>
              <a:ext uri="{FF2B5EF4-FFF2-40B4-BE49-F238E27FC236}">
                <a16:creationId xmlns:a16="http://schemas.microsoft.com/office/drawing/2014/main" id="{2987577C-DF4B-CC1B-47CB-CD4C81758A63}"/>
              </a:ext>
            </a:extLst>
          </p:cNvPr>
          <p:cNvSpPr/>
          <p:nvPr/>
        </p:nvSpPr>
        <p:spPr>
          <a:xfrm>
            <a:off x="1087019" y="1126842"/>
            <a:ext cx="3033158" cy="658928"/>
          </a:xfrm>
          <a:prstGeom prst="rect">
            <a:avLst/>
          </a:prstGeom>
          <a:noFill/>
          <a:ln w="2857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 name="Google Shape;994;g10490818648_0_683">
            <a:extLst>
              <a:ext uri="{FF2B5EF4-FFF2-40B4-BE49-F238E27FC236}">
                <a16:creationId xmlns:a16="http://schemas.microsoft.com/office/drawing/2014/main" id="{3F36A782-6D90-55FD-EBB5-F07B9591BEDF}"/>
              </a:ext>
            </a:extLst>
          </p:cNvPr>
          <p:cNvSpPr/>
          <p:nvPr/>
        </p:nvSpPr>
        <p:spPr>
          <a:xfrm>
            <a:off x="1087018" y="3458553"/>
            <a:ext cx="3732407" cy="658928"/>
          </a:xfrm>
          <a:prstGeom prst="rect">
            <a:avLst/>
          </a:prstGeom>
          <a:noFill/>
          <a:ln w="2857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 name="CustomShape 5">
            <a:extLst>
              <a:ext uri="{FF2B5EF4-FFF2-40B4-BE49-F238E27FC236}">
                <a16:creationId xmlns:a16="http://schemas.microsoft.com/office/drawing/2014/main" id="{C353EDC3-F4B7-0117-0AD8-EAD08C123FE0}"/>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9" name="Google Shape;1349;g10490818648_0_1099"/>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58</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1350" name="Google Shape;1350;g10490818648_0_1099"/>
          <p:cNvPicPr preferRelativeResize="0"/>
          <p:nvPr/>
        </p:nvPicPr>
        <p:blipFill rotWithShape="1">
          <a:blip r:embed="rId3">
            <a:alphaModFix/>
          </a:blip>
          <a:srcRect/>
          <a:stretch/>
        </p:blipFill>
        <p:spPr>
          <a:xfrm>
            <a:off x="10860521" y="6546025"/>
            <a:ext cx="1197001" cy="254418"/>
          </a:xfrm>
          <a:prstGeom prst="rect">
            <a:avLst/>
          </a:prstGeom>
          <a:noFill/>
          <a:ln>
            <a:noFill/>
          </a:ln>
        </p:spPr>
      </p:pic>
      <p:pic>
        <p:nvPicPr>
          <p:cNvPr id="1351" name="Google Shape;1351;g10490818648_0_1099">
            <a:hlinkClick r:id="rId4"/>
          </p:cNvPr>
          <p:cNvPicPr preferRelativeResize="0"/>
          <p:nvPr/>
        </p:nvPicPr>
        <p:blipFill rotWithShape="1">
          <a:blip r:embed="rId5">
            <a:alphaModFix/>
          </a:blip>
          <a:srcRect l="10121" t="26042" r="28979" b="12819"/>
          <a:stretch/>
        </p:blipFill>
        <p:spPr>
          <a:xfrm>
            <a:off x="1476487" y="990056"/>
            <a:ext cx="9384032" cy="5299423"/>
          </a:xfrm>
          <a:prstGeom prst="rect">
            <a:avLst/>
          </a:prstGeom>
          <a:noFill/>
          <a:ln>
            <a:noFill/>
          </a:ln>
          <a:effectLst/>
        </p:spPr>
      </p:pic>
      <p:pic>
        <p:nvPicPr>
          <p:cNvPr id="1353" name="Google Shape;1353;g10490818648_0_1099"/>
          <p:cNvPicPr preferRelativeResize="0"/>
          <p:nvPr/>
        </p:nvPicPr>
        <p:blipFill rotWithShape="1">
          <a:blip r:embed="rId6">
            <a:alphaModFix/>
          </a:blip>
          <a:srcRect/>
          <a:stretch/>
        </p:blipFill>
        <p:spPr>
          <a:xfrm>
            <a:off x="238596" y="231085"/>
            <a:ext cx="744384" cy="258855"/>
          </a:xfrm>
          <a:prstGeom prst="rect">
            <a:avLst/>
          </a:prstGeom>
          <a:noFill/>
          <a:ln>
            <a:noFill/>
          </a:ln>
        </p:spPr>
      </p:pic>
      <p:sp>
        <p:nvSpPr>
          <p:cNvPr id="5" name="Google Shape;1348;g10490818648_0_1099">
            <a:extLst>
              <a:ext uri="{FF2B5EF4-FFF2-40B4-BE49-F238E27FC236}">
                <a16:creationId xmlns:a16="http://schemas.microsoft.com/office/drawing/2014/main" id="{98FD8184-571C-FD42-3D3D-83959967604A}"/>
              </a:ext>
            </a:extLst>
          </p:cNvPr>
          <p:cNvSpPr txBox="1">
            <a:spLocks noGrp="1"/>
          </p:cNvSpPr>
          <p:nvPr>
            <p:ph type="title"/>
          </p:nvPr>
        </p:nvSpPr>
        <p:spPr>
          <a:xfrm>
            <a:off x="1206500" y="174710"/>
            <a:ext cx="9454200" cy="855300"/>
          </a:xfrm>
          <a:prstGeom prst="rect">
            <a:avLst/>
          </a:prstGeom>
          <a:noFill/>
          <a:ln>
            <a:noFill/>
          </a:ln>
        </p:spPr>
        <p:txBody>
          <a:bodyPr spcFirstLastPara="1" wrap="square" lIns="180000" tIns="0" rIns="72000" bIns="46800" anchor="t" anchorCtr="0">
            <a:noAutofit/>
          </a:bodyPr>
          <a:lstStyle/>
          <a:p>
            <a:pPr marL="0" lvl="0" indent="0" algn="l" rtl="0">
              <a:lnSpc>
                <a:spcPct val="90000"/>
              </a:lnSpc>
              <a:spcBef>
                <a:spcPts val="0"/>
              </a:spcBef>
              <a:spcAft>
                <a:spcPts val="0"/>
              </a:spcAft>
              <a:buClr>
                <a:schemeClr val="dk1"/>
              </a:buClr>
              <a:buSzPts val="4000"/>
              <a:buFont typeface="Libre Franklin"/>
              <a:buNone/>
            </a:pPr>
            <a:r>
              <a:rPr lang="en-US" sz="4000" dirty="0">
                <a:latin typeface="+mj-lt"/>
              </a:rPr>
              <a:t>Document it in a </a:t>
            </a:r>
            <a:r>
              <a:rPr lang="en-US" sz="4000" dirty="0">
                <a:solidFill>
                  <a:srgbClr val="FF0000"/>
                </a:solidFill>
                <a:latin typeface="+mj-lt"/>
              </a:rPr>
              <a:t>README</a:t>
            </a:r>
            <a:r>
              <a:rPr lang="en-US" sz="4000" dirty="0">
                <a:latin typeface="+mj-lt"/>
              </a:rPr>
              <a:t> file</a:t>
            </a:r>
            <a:endParaRPr dirty="0">
              <a:latin typeface="+mj-lt"/>
            </a:endParaRPr>
          </a:p>
        </p:txBody>
      </p:sp>
      <p:sp>
        <p:nvSpPr>
          <p:cNvPr id="2" name="TextBox 1">
            <a:extLst>
              <a:ext uri="{FF2B5EF4-FFF2-40B4-BE49-F238E27FC236}">
                <a16:creationId xmlns:a16="http://schemas.microsoft.com/office/drawing/2014/main" id="{2E63F327-06A6-EA08-08CB-4539EE70D463}"/>
              </a:ext>
            </a:extLst>
          </p:cNvPr>
          <p:cNvSpPr txBox="1"/>
          <p:nvPr/>
        </p:nvSpPr>
        <p:spPr>
          <a:xfrm>
            <a:off x="1835250" y="4600782"/>
            <a:ext cx="8825450" cy="160043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4A939139-E9DF-2F5D-AD8D-2789C5E4856B}"/>
              </a:ext>
            </a:extLst>
          </p:cNvPr>
          <p:cNvSpPr txBox="1"/>
          <p:nvPr/>
        </p:nvSpPr>
        <p:spPr>
          <a:xfrm>
            <a:off x="1672850" y="914659"/>
            <a:ext cx="6777730" cy="457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1059;g10490818648_0_749">
            <a:extLst>
              <a:ext uri="{FF2B5EF4-FFF2-40B4-BE49-F238E27FC236}">
                <a16:creationId xmlns:a16="http://schemas.microsoft.com/office/drawing/2014/main" id="{9611EBB2-4E73-8B88-B231-B08B17240395}"/>
              </a:ext>
            </a:extLst>
          </p:cNvPr>
          <p:cNvSpPr/>
          <p:nvPr/>
        </p:nvSpPr>
        <p:spPr>
          <a:xfrm>
            <a:off x="2346803" y="4667884"/>
            <a:ext cx="8055723" cy="206099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0000"/>
                </a:solidFill>
                <a:effectLst/>
                <a:uLnTx/>
                <a:uFillTx/>
                <a:latin typeface="Arial"/>
                <a:ea typeface="Arial"/>
                <a:cs typeface="Arial"/>
                <a:sym typeface="Arial"/>
              </a:rPr>
              <a:t>Info</a:t>
            </a:r>
            <a:r>
              <a:rPr kumimoji="0" lang="en-US" sz="2400" b="0" i="0" u="none" strike="noStrike" kern="0" cap="none" spc="0" normalizeH="0" baseline="0" noProof="0" dirty="0">
                <a:ln>
                  <a:noFill/>
                </a:ln>
                <a:solidFill>
                  <a:srgbClr val="FF0000"/>
                </a:solidFill>
                <a:effectLst/>
                <a:uLnTx/>
                <a:uFillTx/>
                <a:latin typeface="Arial"/>
                <a:ea typeface="Arial"/>
                <a:cs typeface="Arial"/>
                <a:sym typeface="Arial"/>
              </a:rPr>
              <a:t> </a:t>
            </a:r>
            <a:r>
              <a:rPr kumimoji="0" lang="en-US" sz="2400" b="0" i="0" u="none" strike="noStrike" kern="0" cap="none" spc="0" normalizeH="0" baseline="0" noProof="0" dirty="0">
                <a:ln>
                  <a:noFill/>
                </a:ln>
                <a:solidFill>
                  <a:srgbClr val="413C3A"/>
                </a:solidFill>
                <a:effectLst/>
                <a:uLnTx/>
                <a:uFillTx/>
                <a:latin typeface="Arial"/>
                <a:ea typeface="Arial"/>
                <a:cs typeface="Arial"/>
                <a:sym typeface="Arial"/>
              </a:rPr>
              <a:t>about data</a:t>
            </a: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FF0000"/>
                </a:solidFill>
                <a:effectLst/>
                <a:uLnTx/>
                <a:uFillTx/>
                <a:latin typeface="Arial"/>
                <a:ea typeface="Arial"/>
                <a:cs typeface="Arial"/>
                <a:sym typeface="Arial"/>
              </a:rPr>
              <a:t>+</a:t>
            </a:r>
            <a:endParaRPr kumimoji="0" lang="en-US" sz="2400" b="0" i="0" u="none" strike="noStrike" kern="0" cap="none" spc="0" normalizeH="0" baseline="0" noProof="0" dirty="0">
              <a:ln>
                <a:noFill/>
              </a:ln>
              <a:solidFill>
                <a:srgbClr val="413C3A"/>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413C3A"/>
                </a:solidFill>
                <a:effectLst/>
                <a:uLnTx/>
                <a:uFillTx/>
                <a:latin typeface="Arial"/>
                <a:ea typeface="Arial"/>
                <a:cs typeface="Arial"/>
                <a:sym typeface="Arial"/>
              </a:rPr>
              <a:t>Reusability </a:t>
            </a:r>
            <a:r>
              <a:rPr kumimoji="0" lang="en-US" sz="2400" b="1" i="0" u="none" strike="noStrike" kern="0" cap="none" spc="0" normalizeH="0" baseline="0" noProof="0" dirty="0">
                <a:ln>
                  <a:noFill/>
                </a:ln>
                <a:solidFill>
                  <a:srgbClr val="E30613"/>
                </a:solidFill>
                <a:effectLst/>
                <a:uLnTx/>
                <a:uFillTx/>
                <a:latin typeface="Arial"/>
                <a:ea typeface="Arial"/>
                <a:cs typeface="Arial"/>
                <a:sym typeface="Arial"/>
              </a:rPr>
              <a:t>instructions</a:t>
            </a: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E30613"/>
                </a:solidFill>
                <a:effectLst/>
                <a:uLnTx/>
                <a:uFillTx/>
                <a:latin typeface="Arial"/>
                <a:cs typeface="Arial"/>
                <a:sym typeface="Arial"/>
              </a:rPr>
              <a:t>=</a:t>
            </a: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800" b="1" i="0" u="none" strike="noStrike" kern="0" cap="none" spc="0" normalizeH="0" baseline="0" noProof="0" dirty="0">
                <a:ln>
                  <a:noFill/>
                </a:ln>
                <a:solidFill>
                  <a:srgbClr val="E30613"/>
                </a:solidFill>
                <a:effectLst/>
                <a:uLnTx/>
                <a:uFillTx/>
                <a:latin typeface="Arial"/>
                <a:ea typeface="Arial"/>
                <a:cs typeface="Arial"/>
                <a:sym typeface="Arial"/>
              </a:rPr>
              <a:t>Recipe!</a:t>
            </a:r>
            <a:endParaRPr kumimoji="0" sz="2800" b="1" i="0" u="none" strike="noStrike" kern="0" cap="none" spc="0" normalizeH="0" baseline="0" noProof="0" dirty="0">
              <a:ln>
                <a:noFill/>
              </a:ln>
              <a:solidFill>
                <a:srgbClr val="413C3A"/>
              </a:solidFill>
              <a:effectLst/>
              <a:uLnTx/>
              <a:uFillTx/>
              <a:latin typeface="Arial"/>
              <a:ea typeface="Arial"/>
              <a:cs typeface="Arial"/>
              <a:sym typeface="Arial"/>
            </a:endParaRPr>
          </a:p>
        </p:txBody>
      </p:sp>
      <p:sp>
        <p:nvSpPr>
          <p:cNvPr id="6" name="Google Shape;996;g10490818648_0_683">
            <a:extLst>
              <a:ext uri="{FF2B5EF4-FFF2-40B4-BE49-F238E27FC236}">
                <a16:creationId xmlns:a16="http://schemas.microsoft.com/office/drawing/2014/main" id="{7E55E228-1FCF-DDE3-5A4F-4D7D3208C1BF}"/>
              </a:ext>
            </a:extLst>
          </p:cNvPr>
          <p:cNvSpPr/>
          <p:nvPr/>
        </p:nvSpPr>
        <p:spPr>
          <a:xfrm>
            <a:off x="2128472" y="901900"/>
            <a:ext cx="8228278" cy="3785155"/>
          </a:xfrm>
          <a:prstGeom prst="rect">
            <a:avLst/>
          </a:prstGeom>
          <a:noFill/>
          <a:ln w="28575" cap="flat" cmpd="sng">
            <a:noFill/>
            <a:prstDash val="solid"/>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7" name="Google Shape;991;g10490818648_0_683">
            <a:extLst>
              <a:ext uri="{FF2B5EF4-FFF2-40B4-BE49-F238E27FC236}">
                <a16:creationId xmlns:a16="http://schemas.microsoft.com/office/drawing/2014/main" id="{D3919595-F3CE-49F6-6859-A4658E944AD0}"/>
              </a:ext>
            </a:extLst>
          </p:cNvPr>
          <p:cNvPicPr preferRelativeResize="0"/>
          <p:nvPr/>
        </p:nvPicPr>
        <p:blipFill rotWithShape="1">
          <a:blip r:embed="rId7">
            <a:alphaModFix/>
          </a:blip>
          <a:srcRect l="19671" t="11423" r="16852" b="9354"/>
          <a:stretch/>
        </p:blipFill>
        <p:spPr>
          <a:xfrm>
            <a:off x="8508768" y="4738026"/>
            <a:ext cx="1363822" cy="1990854"/>
          </a:xfrm>
          <a:prstGeom prst="rect">
            <a:avLst/>
          </a:prstGeom>
          <a:noFill/>
          <a:ln>
            <a:noFill/>
          </a:ln>
        </p:spPr>
      </p:pic>
      <p:pic>
        <p:nvPicPr>
          <p:cNvPr id="9" name="Google Shape;992;g10490818648_0_683">
            <a:extLst>
              <a:ext uri="{FF2B5EF4-FFF2-40B4-BE49-F238E27FC236}">
                <a16:creationId xmlns:a16="http://schemas.microsoft.com/office/drawing/2014/main" id="{E011DA64-B61F-B665-29CC-FA542D2A7B55}"/>
              </a:ext>
            </a:extLst>
          </p:cNvPr>
          <p:cNvPicPr preferRelativeResize="0"/>
          <p:nvPr/>
        </p:nvPicPr>
        <p:blipFill rotWithShape="1">
          <a:blip r:embed="rId8">
            <a:alphaModFix/>
          </a:blip>
          <a:srcRect l="26485" r="9616" b="2495"/>
          <a:stretch/>
        </p:blipFill>
        <p:spPr>
          <a:xfrm>
            <a:off x="3003895" y="5068573"/>
            <a:ext cx="1310465" cy="1329761"/>
          </a:xfrm>
          <a:prstGeom prst="rect">
            <a:avLst/>
          </a:prstGeom>
          <a:noFill/>
          <a:ln>
            <a:noFill/>
          </a:ln>
        </p:spPr>
      </p:pic>
      <p:sp>
        <p:nvSpPr>
          <p:cNvPr id="8" name="Google Shape;994;g10490818648_0_683">
            <a:extLst>
              <a:ext uri="{FF2B5EF4-FFF2-40B4-BE49-F238E27FC236}">
                <a16:creationId xmlns:a16="http://schemas.microsoft.com/office/drawing/2014/main" id="{CC00DD13-66F4-59DB-257F-33F456B8ADD2}"/>
              </a:ext>
            </a:extLst>
          </p:cNvPr>
          <p:cNvSpPr/>
          <p:nvPr/>
        </p:nvSpPr>
        <p:spPr>
          <a:xfrm>
            <a:off x="2831051" y="4665538"/>
            <a:ext cx="7239184" cy="2108927"/>
          </a:xfrm>
          <a:prstGeom prst="rect">
            <a:avLst/>
          </a:prstGeom>
          <a:noFill/>
          <a:ln w="2857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CustomShape 5">
            <a:extLst>
              <a:ext uri="{FF2B5EF4-FFF2-40B4-BE49-F238E27FC236}">
                <a16:creationId xmlns:a16="http://schemas.microsoft.com/office/drawing/2014/main" id="{19577A96-C0AC-AD99-7A6F-43B19FB3B2FD}"/>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1229166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dirty="0">
                <a:solidFill>
                  <a:srgbClr val="413C3A"/>
                </a:solidFill>
                <a:latin typeface="Franklin Gothic Demi Cond"/>
                <a:ea typeface="Roboto Black"/>
              </a:rPr>
              <a:t>Naming convention(s)</a:t>
            </a:r>
            <a:endParaRPr lang="fr-CH" sz="4000" b="0" strike="noStrike" spc="-1" dirty="0">
              <a:latin typeface="Arial"/>
            </a:endParaRPr>
          </a:p>
        </p:txBody>
      </p:sp>
      <p:sp>
        <p:nvSpPr>
          <p:cNvPr id="684"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14D31760-CD95-4D36-A7FB-AF4E493CC5DC}" type="slidenum">
              <a:rPr lang="fr-FR" sz="950" b="1" strike="noStrike" spc="-1">
                <a:solidFill>
                  <a:srgbClr val="413C3A"/>
                </a:solidFill>
                <a:latin typeface="Franklin Gothic Demi Cond"/>
                <a:ea typeface="Arial"/>
              </a:rPr>
              <a:t>59</a:t>
            </a:fld>
            <a:endParaRPr lang="fr-CH" sz="950" b="0" strike="noStrike" spc="-1">
              <a:latin typeface="Arial"/>
            </a:endParaRPr>
          </a:p>
        </p:txBody>
      </p:sp>
      <p:pic>
        <p:nvPicPr>
          <p:cNvPr id="685" name="Image 14"/>
          <p:cNvPicPr/>
          <p:nvPr/>
        </p:nvPicPr>
        <p:blipFill>
          <a:blip r:embed="rId2"/>
          <a:stretch/>
        </p:blipFill>
        <p:spPr>
          <a:xfrm>
            <a:off x="10860120" y="6545880"/>
            <a:ext cx="1194480" cy="252000"/>
          </a:xfrm>
          <a:prstGeom prst="rect">
            <a:avLst/>
          </a:prstGeom>
          <a:ln w="0">
            <a:noFill/>
          </a:ln>
        </p:spPr>
      </p:pic>
      <p:sp>
        <p:nvSpPr>
          <p:cNvPr id="686" name="CustomShape 3"/>
          <p:cNvSpPr/>
          <p:nvPr/>
        </p:nvSpPr>
        <p:spPr>
          <a:xfrm>
            <a:off x="1253520" y="4886640"/>
            <a:ext cx="4925160" cy="151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2000" b="1" strike="noStrike" spc="-1">
                <a:solidFill>
                  <a:srgbClr val="000000"/>
                </a:solidFill>
                <a:latin typeface="Arial"/>
                <a:ea typeface="Arial"/>
              </a:rPr>
              <a:t>Some </a:t>
            </a:r>
            <a:r>
              <a:rPr lang="en-US" sz="2000" b="1" strike="noStrike" spc="-1">
                <a:solidFill>
                  <a:srgbClr val="000000"/>
                </a:solidFill>
                <a:latin typeface="Arial"/>
                <a:ea typeface="DejaVu Sans"/>
              </a:rPr>
              <a:t>r</a:t>
            </a:r>
            <a:r>
              <a:rPr lang="en-US" sz="2000" b="1" strike="noStrike" spc="-1">
                <a:solidFill>
                  <a:srgbClr val="000000"/>
                </a:solidFill>
                <a:latin typeface="Arial"/>
                <a:ea typeface="Arial"/>
              </a:rPr>
              <a:t>enaming </a:t>
            </a:r>
            <a:r>
              <a:rPr lang="en-US" sz="2000" b="1" strike="noStrike" spc="-1">
                <a:solidFill>
                  <a:srgbClr val="000000"/>
                </a:solidFill>
                <a:latin typeface="Arial"/>
                <a:ea typeface="DejaVu Sans"/>
              </a:rPr>
              <a:t>t</a:t>
            </a:r>
            <a:r>
              <a:rPr lang="en-US" sz="2000" b="1" strike="noStrike" spc="-1">
                <a:solidFill>
                  <a:srgbClr val="000000"/>
                </a:solidFill>
                <a:latin typeface="Arial"/>
                <a:ea typeface="Arial"/>
              </a:rPr>
              <a:t>ools</a:t>
            </a:r>
            <a:endParaRPr lang="fr-CH" sz="2000" b="0" strike="noStrike" spc="-1">
              <a:latin typeface="Arial"/>
            </a:endParaRPr>
          </a:p>
          <a:p>
            <a:pPr marL="348480" indent="-259200">
              <a:lnSpc>
                <a:spcPct val="100000"/>
              </a:lnSpc>
              <a:buClr>
                <a:srgbClr val="E30613"/>
              </a:buClr>
              <a:buFont typeface="Noto Sans Symbols"/>
              <a:buChar char="▪"/>
              <a:tabLst>
                <a:tab pos="0" algn="l"/>
              </a:tabLst>
            </a:pPr>
            <a:r>
              <a:rPr lang="en-US" sz="1800" b="0" u="sng" strike="noStrike" spc="-1">
                <a:solidFill>
                  <a:srgbClr val="413C3A"/>
                </a:solidFill>
                <a:uFillTx/>
                <a:latin typeface="Arial"/>
                <a:ea typeface="Arial"/>
                <a:hlinkClick r:id="rId3"/>
              </a:rPr>
              <a:t>Bulk Rename Utility</a:t>
            </a:r>
            <a:r>
              <a:rPr lang="en-US" sz="1800" b="0" strike="noStrike" spc="-1">
                <a:solidFill>
                  <a:srgbClr val="413C3A"/>
                </a:solidFill>
                <a:latin typeface="Arial"/>
                <a:ea typeface="Arial"/>
              </a:rPr>
              <a:t> (Win; free)</a:t>
            </a:r>
            <a:endParaRPr lang="fr-CH" sz="1800" b="0" strike="noStrike" spc="-1">
              <a:latin typeface="Arial"/>
            </a:endParaRPr>
          </a:p>
          <a:p>
            <a:pPr marL="348480" indent="-259200">
              <a:lnSpc>
                <a:spcPct val="100000"/>
              </a:lnSpc>
              <a:buClr>
                <a:srgbClr val="413C3A"/>
              </a:buClr>
              <a:buFont typeface="Arial"/>
              <a:buChar char="▪"/>
              <a:tabLst>
                <a:tab pos="0" algn="l"/>
              </a:tabLst>
            </a:pPr>
            <a:r>
              <a:rPr lang="en-US" sz="1800" b="0" u="sng" strike="noStrike" spc="-1">
                <a:solidFill>
                  <a:srgbClr val="413C3A"/>
                </a:solidFill>
                <a:uFillTx/>
                <a:latin typeface="Arial"/>
                <a:ea typeface="DejaVu Sans"/>
                <a:hlinkClick r:id="rId4"/>
              </a:rPr>
              <a:t>PowerRename</a:t>
            </a:r>
            <a:r>
              <a:rPr lang="en-US" sz="1800" b="0" strike="noStrike" spc="-1">
                <a:solidFill>
                  <a:srgbClr val="413C3A"/>
                </a:solidFill>
                <a:latin typeface="Arial"/>
                <a:ea typeface="DejaVu Sans"/>
              </a:rPr>
              <a:t> (part or PowerToys, Win)</a:t>
            </a:r>
            <a:endParaRPr lang="fr-CH" sz="1800" b="0" strike="noStrike" spc="-1">
              <a:latin typeface="Arial"/>
            </a:endParaRPr>
          </a:p>
          <a:p>
            <a:pPr marL="348480" indent="-259200">
              <a:lnSpc>
                <a:spcPct val="100000"/>
              </a:lnSpc>
              <a:buClr>
                <a:srgbClr val="E30613"/>
              </a:buClr>
              <a:buFont typeface="Noto Sans Symbols"/>
              <a:buChar char="▪"/>
              <a:tabLst>
                <a:tab pos="0" algn="l"/>
              </a:tabLst>
            </a:pPr>
            <a:r>
              <a:rPr lang="en-US" sz="1800" b="0" u="sng" strike="noStrike" spc="-1">
                <a:solidFill>
                  <a:srgbClr val="413C3A"/>
                </a:solidFill>
                <a:uFillTx/>
                <a:latin typeface="Arial"/>
                <a:ea typeface="Arial"/>
                <a:hlinkClick r:id="rId5"/>
              </a:rPr>
              <a:t>Renamer 4</a:t>
            </a:r>
            <a:r>
              <a:rPr lang="en-US" sz="1800" b="0" strike="noStrike" spc="-1">
                <a:solidFill>
                  <a:srgbClr val="413C3A"/>
                </a:solidFill>
                <a:latin typeface="Arial"/>
                <a:ea typeface="Arial"/>
              </a:rPr>
              <a:t> (Mac)</a:t>
            </a:r>
            <a:endParaRPr lang="fr-CH" sz="1800" b="0" strike="noStrike" spc="-1">
              <a:latin typeface="Arial"/>
            </a:endParaRPr>
          </a:p>
          <a:p>
            <a:pPr marL="348480" indent="-259200">
              <a:lnSpc>
                <a:spcPct val="107000"/>
              </a:lnSpc>
              <a:buClr>
                <a:srgbClr val="E30613"/>
              </a:buClr>
              <a:buFont typeface="Noto Sans Symbols"/>
              <a:buChar char="▪"/>
              <a:tabLst>
                <a:tab pos="0" algn="l"/>
              </a:tabLst>
            </a:pPr>
            <a:r>
              <a:rPr lang="en-US" sz="1800" b="0" u="sng" strike="noStrike" spc="-1">
                <a:solidFill>
                  <a:srgbClr val="413C3A"/>
                </a:solidFill>
                <a:uFillTx/>
                <a:latin typeface="Arial"/>
                <a:ea typeface="DejaVu Sans"/>
                <a:hlinkClick r:id="rId6"/>
              </a:rPr>
              <a:t>Ant Renamer </a:t>
            </a:r>
            <a:r>
              <a:rPr lang="en-US" sz="1800" b="0" u="sng" strike="noStrike" spc="-1">
                <a:solidFill>
                  <a:srgbClr val="413C3A"/>
                </a:solidFill>
                <a:uFillTx/>
                <a:latin typeface="Arial"/>
                <a:ea typeface="Arial"/>
              </a:rPr>
              <a:t>(Win; open source)</a:t>
            </a:r>
            <a:endParaRPr lang="fr-CH" sz="1800" b="0" strike="noStrike" spc="-1">
              <a:latin typeface="Arial"/>
            </a:endParaRPr>
          </a:p>
        </p:txBody>
      </p:sp>
      <p:pic>
        <p:nvPicPr>
          <p:cNvPr id="689" name="Google Shape;1316;g10490818648_0_1020"/>
          <p:cNvPicPr/>
          <p:nvPr/>
        </p:nvPicPr>
        <p:blipFill>
          <a:blip r:embed="rId7"/>
          <a:srcRect t="43726"/>
          <a:stretch/>
        </p:blipFill>
        <p:spPr>
          <a:xfrm>
            <a:off x="2618640" y="2676600"/>
            <a:ext cx="7023240" cy="1503720"/>
          </a:xfrm>
          <a:prstGeom prst="rect">
            <a:avLst/>
          </a:prstGeom>
          <a:ln w="0">
            <a:noFill/>
          </a:ln>
        </p:spPr>
      </p:pic>
      <p:sp>
        <p:nvSpPr>
          <p:cNvPr id="690" name="Google Shape;1317;g10490818648_0_1020"/>
          <p:cNvSpPr/>
          <p:nvPr/>
        </p:nvSpPr>
        <p:spPr>
          <a:xfrm>
            <a:off x="1254960" y="2050560"/>
            <a:ext cx="7468200" cy="39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en-US" sz="2000" b="1" strike="noStrike" spc="-1">
                <a:solidFill>
                  <a:srgbClr val="000000"/>
                </a:solidFill>
                <a:latin typeface="Arial"/>
                <a:ea typeface="DejaVu Sans"/>
              </a:rPr>
              <a:t>TILS </a:t>
            </a:r>
            <a:r>
              <a:rPr lang="en-US" sz="2000" b="1" u="sng" strike="noStrike" spc="-1">
                <a:solidFill>
                  <a:srgbClr val="413C3A"/>
                </a:solidFill>
                <a:uFillTx/>
                <a:latin typeface="Arial"/>
                <a:ea typeface="DejaVu Sans"/>
                <a:hlinkClick r:id="rId8"/>
              </a:rPr>
              <a:t>Document Naming Convention</a:t>
            </a:r>
            <a:r>
              <a:rPr lang="en-US" sz="2000" b="0" strike="noStrike" spc="-1">
                <a:solidFill>
                  <a:srgbClr val="000000"/>
                </a:solidFill>
                <a:latin typeface="Arial"/>
                <a:ea typeface="DejaVu Sans"/>
              </a:rPr>
              <a:t> (just an example)</a:t>
            </a:r>
            <a:endParaRPr lang="fr-CH" sz="2000" b="0" strike="noStrike" spc="-1">
              <a:latin typeface="Arial"/>
            </a:endParaRPr>
          </a:p>
        </p:txBody>
      </p:sp>
      <p:sp>
        <p:nvSpPr>
          <p:cNvPr id="11" name="CustomShape 4">
            <a:extLst>
              <a:ext uri="{FF2B5EF4-FFF2-40B4-BE49-F238E27FC236}">
                <a16:creationId xmlns:a16="http://schemas.microsoft.com/office/drawing/2014/main" id="{7EBCACF8-5593-4E7E-8148-4BD005274BD0}"/>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B9CDB749-B907-8A94-811D-6D021C6B9323}"/>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Research reproducibility (Horror stories) </a:t>
            </a:r>
            <a:endParaRPr lang="fr-CH" sz="4000" b="0" strike="noStrike" spc="-1">
              <a:latin typeface="Arial"/>
            </a:endParaRPr>
          </a:p>
        </p:txBody>
      </p:sp>
      <p:sp>
        <p:nvSpPr>
          <p:cNvPr id="243"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C7D99924-B86A-42AF-AA6F-60B756C9E334}" type="slidenum">
              <a:rPr lang="en-US" sz="950" b="1" strike="noStrike" spc="-1">
                <a:solidFill>
                  <a:srgbClr val="413C3A"/>
                </a:solidFill>
                <a:latin typeface="Franklin Gothic Demi Cond"/>
                <a:ea typeface="Arial"/>
              </a:rPr>
              <a:t>6</a:t>
            </a:fld>
            <a:endParaRPr lang="fr-CH" sz="950" b="0" strike="noStrike" spc="-1">
              <a:latin typeface="Arial"/>
            </a:endParaRPr>
          </a:p>
        </p:txBody>
      </p:sp>
      <p:pic>
        <p:nvPicPr>
          <p:cNvPr id="244" name="Image 14"/>
          <p:cNvPicPr/>
          <p:nvPr/>
        </p:nvPicPr>
        <p:blipFill>
          <a:blip r:embed="rId3"/>
          <a:stretch/>
        </p:blipFill>
        <p:spPr>
          <a:xfrm>
            <a:off x="10860120" y="6545880"/>
            <a:ext cx="1194480" cy="252000"/>
          </a:xfrm>
          <a:prstGeom prst="rect">
            <a:avLst/>
          </a:prstGeom>
          <a:ln w="0">
            <a:noFill/>
          </a:ln>
        </p:spPr>
      </p:pic>
      <p:sp>
        <p:nvSpPr>
          <p:cNvPr id="245" name="CustomShape 3"/>
          <p:cNvSpPr/>
          <p:nvPr/>
        </p:nvSpPr>
        <p:spPr>
          <a:xfrm>
            <a:off x="7881120" y="2194560"/>
            <a:ext cx="4420080" cy="4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050" b="0" u="sng" strike="noStrike" spc="-1">
                <a:solidFill>
                  <a:srgbClr val="413C3A"/>
                </a:solidFill>
                <a:uFillTx/>
                <a:latin typeface="Arial"/>
                <a:ea typeface="DejaVu Sans"/>
                <a:hlinkClick r:id="rId4"/>
              </a:rPr>
              <a:t>www.chemistryworld.com/news/taking-on-chemistrys-reproducibility-problem/3006991.article</a:t>
            </a:r>
            <a:r>
              <a:rPr lang="en-US" sz="1050" b="0" strike="noStrike" spc="-1">
                <a:solidFill>
                  <a:srgbClr val="000000"/>
                </a:solidFill>
                <a:latin typeface="Arial"/>
                <a:ea typeface="DejaVu Sans"/>
              </a:rPr>
              <a:t> </a:t>
            </a:r>
            <a:endParaRPr lang="fr-CH" sz="1050" b="0" strike="noStrike" spc="-1">
              <a:latin typeface="Arial"/>
            </a:endParaRPr>
          </a:p>
        </p:txBody>
      </p:sp>
      <p:sp>
        <p:nvSpPr>
          <p:cNvPr id="246" name="CustomShape 4"/>
          <p:cNvSpPr/>
          <p:nvPr/>
        </p:nvSpPr>
        <p:spPr>
          <a:xfrm>
            <a:off x="6540480" y="1788480"/>
            <a:ext cx="3595680" cy="24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050" b="0" u="sng" strike="noStrike" spc="-1">
                <a:solidFill>
                  <a:srgbClr val="413C3A"/>
                </a:solidFill>
                <a:uFillTx/>
                <a:latin typeface="Arial"/>
                <a:ea typeface="DejaVu Sans"/>
                <a:hlinkClick r:id="rId5"/>
              </a:rPr>
              <a:t>doi.org/10.1146/annurev-chembioeng-060718-030323</a:t>
            </a:r>
            <a:r>
              <a:rPr lang="en-US" sz="1050" b="0" strike="noStrike" spc="-1">
                <a:solidFill>
                  <a:srgbClr val="000000"/>
                </a:solidFill>
                <a:latin typeface="Arial"/>
                <a:ea typeface="DejaVu Sans"/>
              </a:rPr>
              <a:t> </a:t>
            </a:r>
            <a:endParaRPr lang="fr-CH" sz="1050" b="0" strike="noStrike" spc="-1">
              <a:latin typeface="Arial"/>
            </a:endParaRPr>
          </a:p>
        </p:txBody>
      </p:sp>
      <p:sp>
        <p:nvSpPr>
          <p:cNvPr id="247" name="CustomShape 5"/>
          <p:cNvSpPr/>
          <p:nvPr/>
        </p:nvSpPr>
        <p:spPr>
          <a:xfrm>
            <a:off x="14760" y="867960"/>
            <a:ext cx="189360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050" b="0" u="sng" strike="noStrike" spc="-1">
                <a:solidFill>
                  <a:srgbClr val="413C3A"/>
                </a:solidFill>
                <a:uFillTx/>
                <a:latin typeface="Arial"/>
                <a:ea typeface="DejaVu Sans"/>
                <a:hlinkClick r:id="rId6"/>
              </a:rPr>
              <a:t>doi.org/10.1038/nchem.2017</a:t>
            </a:r>
            <a:r>
              <a:rPr lang="en-US" sz="1050" b="0" strike="noStrike" spc="-1">
                <a:solidFill>
                  <a:srgbClr val="000000"/>
                </a:solidFill>
                <a:latin typeface="Arial"/>
                <a:ea typeface="DejaVu Sans"/>
              </a:rPr>
              <a:t> </a:t>
            </a:r>
            <a:endParaRPr lang="fr-CH" sz="1050" b="0" strike="noStrike" spc="-1">
              <a:latin typeface="Arial"/>
            </a:endParaRPr>
          </a:p>
        </p:txBody>
      </p:sp>
      <p:pic>
        <p:nvPicPr>
          <p:cNvPr id="248" name="Picture 8"/>
          <p:cNvPicPr/>
          <p:nvPr/>
        </p:nvPicPr>
        <p:blipFill>
          <a:blip r:embed="rId7"/>
          <a:stretch/>
        </p:blipFill>
        <p:spPr>
          <a:xfrm>
            <a:off x="-1080" y="1086120"/>
            <a:ext cx="4956840" cy="5098680"/>
          </a:xfrm>
          <a:prstGeom prst="rect">
            <a:avLst/>
          </a:prstGeom>
          <a:ln w="0">
            <a:noFill/>
          </a:ln>
          <a:effectLst>
            <a:outerShdw blurRad="50760" dist="37674" dir="2700000" algn="tl" rotWithShape="0">
              <a:srgbClr val="000000">
                <a:alpha val="40000"/>
              </a:srgbClr>
            </a:outerShdw>
          </a:effectLst>
        </p:spPr>
      </p:pic>
      <p:pic>
        <p:nvPicPr>
          <p:cNvPr id="249" name="Picture 1"/>
          <p:cNvPicPr/>
          <p:nvPr/>
        </p:nvPicPr>
        <p:blipFill>
          <a:blip r:embed="rId8"/>
          <a:stretch/>
        </p:blipFill>
        <p:spPr>
          <a:xfrm>
            <a:off x="1807920" y="1537920"/>
            <a:ext cx="4731480" cy="4960800"/>
          </a:xfrm>
          <a:prstGeom prst="rect">
            <a:avLst/>
          </a:prstGeom>
          <a:ln w="0">
            <a:noFill/>
          </a:ln>
          <a:effectLst>
            <a:outerShdw blurRad="50760" dist="37674" dir="2700000" algn="tl" rotWithShape="0">
              <a:srgbClr val="000000">
                <a:alpha val="40000"/>
              </a:srgbClr>
            </a:outerShdw>
          </a:effectLst>
        </p:spPr>
      </p:pic>
      <p:pic>
        <p:nvPicPr>
          <p:cNvPr id="250" name="Picture 5"/>
          <p:cNvPicPr/>
          <p:nvPr/>
        </p:nvPicPr>
        <p:blipFill>
          <a:blip r:embed="rId9"/>
          <a:stretch/>
        </p:blipFill>
        <p:spPr>
          <a:xfrm>
            <a:off x="3606120" y="2050560"/>
            <a:ext cx="4263840" cy="5127120"/>
          </a:xfrm>
          <a:prstGeom prst="rect">
            <a:avLst/>
          </a:prstGeom>
          <a:ln w="0">
            <a:noFill/>
          </a:ln>
          <a:effectLst>
            <a:outerShdw blurRad="50760" dist="37674" dir="2700000" algn="tl" rotWithShape="0">
              <a:srgbClr val="000000">
                <a:alpha val="40000"/>
              </a:srgbClr>
            </a:outerShdw>
          </a:effectLst>
        </p:spPr>
      </p:pic>
      <p:sp>
        <p:nvSpPr>
          <p:cNvPr id="251" name="CustomShape 6"/>
          <p:cNvSpPr/>
          <p:nvPr/>
        </p:nvSpPr>
        <p:spPr>
          <a:xfrm>
            <a:off x="4944600" y="1114560"/>
            <a:ext cx="3800880" cy="4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050" b="0" u="sng" strike="noStrike" spc="-1">
                <a:solidFill>
                  <a:srgbClr val="413C3A"/>
                </a:solidFill>
                <a:uFillTx/>
                <a:latin typeface="Arial"/>
                <a:ea typeface="DejaVu Sans"/>
                <a:hlinkClick r:id="rId10"/>
              </a:rPr>
              <a:t>www.chemistryworld.com/news/chemistrys-reproducibility-crisis-that-youve-probably-never-heard-of/4011693.article</a:t>
            </a:r>
            <a:r>
              <a:rPr lang="en-US" sz="1050" b="0" strike="noStrike" spc="-1">
                <a:solidFill>
                  <a:srgbClr val="000000"/>
                </a:solidFill>
                <a:latin typeface="Arial"/>
                <a:ea typeface="DejaVu Sans"/>
              </a:rPr>
              <a:t> </a:t>
            </a:r>
            <a:endParaRPr lang="fr-CH" sz="1050" b="0" strike="noStrike" spc="-1">
              <a:latin typeface="Arial"/>
            </a:endParaRPr>
          </a:p>
        </p:txBody>
      </p:sp>
      <p:pic>
        <p:nvPicPr>
          <p:cNvPr id="252" name="Picture 11"/>
          <p:cNvPicPr/>
          <p:nvPr/>
        </p:nvPicPr>
        <p:blipFill>
          <a:blip r:embed="rId11"/>
          <a:stretch/>
        </p:blipFill>
        <p:spPr>
          <a:xfrm>
            <a:off x="7475760" y="2586240"/>
            <a:ext cx="4714920" cy="4270680"/>
          </a:xfrm>
          <a:prstGeom prst="rect">
            <a:avLst/>
          </a:prstGeom>
          <a:ln w="0">
            <a:noFill/>
          </a:ln>
          <a:effectLst>
            <a:outerShdw blurRad="50760" dist="37674" dir="2700000" algn="tl" rotWithShape="0">
              <a:srgbClr val="000000">
                <a:alpha val="40000"/>
              </a:srgbClr>
            </a:outerShdw>
          </a:effectLst>
        </p:spPr>
      </p:pic>
      <p:sp>
        <p:nvSpPr>
          <p:cNvPr id="13" name="CustomShape 4">
            <a:extLst>
              <a:ext uri="{FF2B5EF4-FFF2-40B4-BE49-F238E27FC236}">
                <a16:creationId xmlns:a16="http://schemas.microsoft.com/office/drawing/2014/main" id="{2DD6384A-B14B-41ED-8B1D-B9D2DA998620}"/>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9" name="Google Shape;1349;g10490818648_0_1099"/>
          <p:cNvSpPr txBox="1">
            <a:spLocks noGrp="1"/>
          </p:cNvSpPr>
          <p:nvPr>
            <p:ph type="sldNum" idx="12"/>
          </p:nvPr>
        </p:nvSpPr>
        <p:spPr>
          <a:xfrm>
            <a:off x="11508317" y="260351"/>
            <a:ext cx="683700" cy="218100"/>
          </a:xfrm>
          <a:prstGeom prst="rect">
            <a:avLst/>
          </a:prstGeom>
          <a:noFill/>
          <a:ln>
            <a:noFill/>
          </a:ln>
        </p:spPr>
        <p:txBody>
          <a:bodyPr spcFirstLastPara="1" wrap="square" lIns="90000" tIns="0" rIns="9000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fld id="{00000000-1234-1234-1234-123412341234}" type="slidenum">
              <a:rPr kumimoji="0" lang="en-US" sz="933" b="1" i="0" u="none" strike="noStrike" kern="0" cap="none" spc="0" normalizeH="0" baseline="0" noProof="0">
                <a:ln>
                  <a:noFill/>
                </a:ln>
                <a:solidFill>
                  <a:srgbClr val="413C3A"/>
                </a:solidFill>
                <a:effectLst/>
                <a:uLnTx/>
                <a:uFillTx/>
                <a:latin typeface="Arial"/>
                <a:sym typeface="Libre Franklin"/>
              </a:rPr>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t>60</a:t>
            </a:fld>
            <a:endParaRPr kumimoji="0" sz="933" b="1" i="0" u="none" strike="noStrike" kern="0" cap="none" spc="0" normalizeH="0" baseline="0" noProof="0">
              <a:ln>
                <a:noFill/>
              </a:ln>
              <a:solidFill>
                <a:srgbClr val="413C3A"/>
              </a:solidFill>
              <a:effectLst/>
              <a:uLnTx/>
              <a:uFillTx/>
              <a:latin typeface="Arial"/>
              <a:sym typeface="Libre Franklin"/>
            </a:endParaRPr>
          </a:p>
        </p:txBody>
      </p:sp>
      <p:pic>
        <p:nvPicPr>
          <p:cNvPr id="1350" name="Google Shape;1350;g10490818648_0_1099"/>
          <p:cNvPicPr preferRelativeResize="0"/>
          <p:nvPr/>
        </p:nvPicPr>
        <p:blipFill rotWithShape="1">
          <a:blip r:embed="rId3">
            <a:alphaModFix/>
          </a:blip>
          <a:srcRect/>
          <a:stretch/>
        </p:blipFill>
        <p:spPr>
          <a:xfrm>
            <a:off x="10860521" y="6546025"/>
            <a:ext cx="1197001" cy="254418"/>
          </a:xfrm>
          <a:prstGeom prst="rect">
            <a:avLst/>
          </a:prstGeom>
          <a:noFill/>
          <a:ln>
            <a:noFill/>
          </a:ln>
        </p:spPr>
      </p:pic>
      <p:pic>
        <p:nvPicPr>
          <p:cNvPr id="1353" name="Google Shape;1353;g10490818648_0_1099"/>
          <p:cNvPicPr preferRelativeResize="0"/>
          <p:nvPr/>
        </p:nvPicPr>
        <p:blipFill rotWithShape="1">
          <a:blip r:embed="rId4">
            <a:alphaModFix/>
          </a:blip>
          <a:srcRect/>
          <a:stretch/>
        </p:blipFill>
        <p:spPr>
          <a:xfrm>
            <a:off x="238596" y="231085"/>
            <a:ext cx="744384" cy="258855"/>
          </a:xfrm>
          <a:prstGeom prst="rect">
            <a:avLst/>
          </a:prstGeom>
          <a:noFill/>
          <a:ln>
            <a:noFill/>
          </a:ln>
        </p:spPr>
      </p:pic>
      <p:sp>
        <p:nvSpPr>
          <p:cNvPr id="5" name="Google Shape;1348;g10490818648_0_1099">
            <a:extLst>
              <a:ext uri="{FF2B5EF4-FFF2-40B4-BE49-F238E27FC236}">
                <a16:creationId xmlns:a16="http://schemas.microsoft.com/office/drawing/2014/main" id="{98FD8184-571C-FD42-3D3D-83959967604A}"/>
              </a:ext>
            </a:extLst>
          </p:cNvPr>
          <p:cNvSpPr txBox="1">
            <a:spLocks noGrp="1"/>
          </p:cNvSpPr>
          <p:nvPr>
            <p:ph type="title"/>
          </p:nvPr>
        </p:nvSpPr>
        <p:spPr>
          <a:xfrm>
            <a:off x="1206500" y="174710"/>
            <a:ext cx="9454200" cy="855300"/>
          </a:xfrm>
          <a:prstGeom prst="rect">
            <a:avLst/>
          </a:prstGeom>
          <a:noFill/>
          <a:ln>
            <a:noFill/>
          </a:ln>
        </p:spPr>
        <p:txBody>
          <a:bodyPr spcFirstLastPara="1" wrap="square" lIns="180000" tIns="0" rIns="72000" bIns="46800" anchor="t" anchorCtr="0">
            <a:noAutofit/>
          </a:bodyPr>
          <a:lstStyle/>
          <a:p>
            <a:pPr marL="0" lvl="0" indent="0" algn="l" rtl="0">
              <a:lnSpc>
                <a:spcPct val="90000"/>
              </a:lnSpc>
              <a:spcBef>
                <a:spcPts val="0"/>
              </a:spcBef>
              <a:spcAft>
                <a:spcPts val="0"/>
              </a:spcAft>
              <a:buClr>
                <a:schemeClr val="dk1"/>
              </a:buClr>
              <a:buSzPts val="4000"/>
              <a:buFont typeface="Libre Franklin"/>
              <a:buNone/>
            </a:pPr>
            <a:r>
              <a:rPr lang="en-US" sz="4000" dirty="0">
                <a:latin typeface="+mj-lt"/>
              </a:rPr>
              <a:t>Main </a:t>
            </a:r>
            <a:r>
              <a:rPr lang="en-US" sz="4000" dirty="0">
                <a:solidFill>
                  <a:srgbClr val="FF0000"/>
                </a:solidFill>
                <a:latin typeface="+mj-lt"/>
              </a:rPr>
              <a:t>takeaways</a:t>
            </a:r>
            <a:endParaRPr dirty="0">
              <a:solidFill>
                <a:srgbClr val="FF0000"/>
              </a:solidFill>
              <a:latin typeface="+mj-lt"/>
            </a:endParaRPr>
          </a:p>
        </p:txBody>
      </p:sp>
      <p:sp>
        <p:nvSpPr>
          <p:cNvPr id="2" name="TextBox 1">
            <a:extLst>
              <a:ext uri="{FF2B5EF4-FFF2-40B4-BE49-F238E27FC236}">
                <a16:creationId xmlns:a16="http://schemas.microsoft.com/office/drawing/2014/main" id="{2E63F327-06A6-EA08-08CB-4539EE70D463}"/>
              </a:ext>
            </a:extLst>
          </p:cNvPr>
          <p:cNvSpPr txBox="1"/>
          <p:nvPr/>
        </p:nvSpPr>
        <p:spPr>
          <a:xfrm>
            <a:off x="1835250" y="4600782"/>
            <a:ext cx="8825450" cy="160043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43250254-DE44-FC44-5112-C221D625B940}"/>
              </a:ext>
            </a:extLst>
          </p:cNvPr>
          <p:cNvSpPr txBox="1"/>
          <p:nvPr/>
        </p:nvSpPr>
        <p:spPr>
          <a:xfrm>
            <a:off x="1371934" y="1212120"/>
            <a:ext cx="10590570"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Organize your data with a naming convention to: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a:p>
            <a:pPr marL="571500" marR="0" lvl="0" indent="-5715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3600" b="1" i="0" u="none" strike="noStrike" kern="0" cap="none" spc="0" normalizeH="0" baseline="0" noProof="0" dirty="0">
                <a:ln>
                  <a:noFill/>
                </a:ln>
                <a:solidFill>
                  <a:srgbClr val="000000"/>
                </a:solidFill>
                <a:effectLst/>
                <a:uLnTx/>
                <a:uFillTx/>
                <a:latin typeface="Arial"/>
                <a:cs typeface="Arial"/>
                <a:sym typeface="Arial"/>
              </a:rPr>
              <a:t>Know the content</a:t>
            </a:r>
            <a:r>
              <a:rPr kumimoji="0" lang="en-US" sz="3600" b="0" i="0" u="none" strike="noStrike" kern="0" cap="none" spc="0" normalizeH="0" baseline="0" noProof="0" dirty="0">
                <a:ln>
                  <a:noFill/>
                </a:ln>
                <a:solidFill>
                  <a:srgbClr val="000000"/>
                </a:solidFill>
                <a:effectLst/>
                <a:uLnTx/>
                <a:uFillTx/>
                <a:latin typeface="Arial"/>
                <a:cs typeface="Arial"/>
                <a:sym typeface="Arial"/>
              </a:rPr>
              <a:t> of files without opening them</a:t>
            </a:r>
          </a:p>
          <a:p>
            <a:pPr marL="571500" marR="0" lvl="0" indent="-5715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3600" b="1" i="0" u="none" strike="noStrike" kern="0" cap="none" spc="0" normalizeH="0" baseline="0" noProof="0" dirty="0">
                <a:ln>
                  <a:noFill/>
                </a:ln>
                <a:solidFill>
                  <a:srgbClr val="000000"/>
                </a:solidFill>
                <a:effectLst/>
                <a:uLnTx/>
                <a:uFillTx/>
                <a:latin typeface="Arial"/>
                <a:cs typeface="Arial"/>
                <a:sym typeface="Arial"/>
              </a:rPr>
              <a:t>Version</a:t>
            </a:r>
            <a:r>
              <a:rPr kumimoji="0" lang="en-US" sz="3600" b="0" i="0" u="none" strike="noStrike" kern="0" cap="none" spc="0" normalizeH="0" baseline="0" noProof="0" dirty="0">
                <a:ln>
                  <a:noFill/>
                </a:ln>
                <a:solidFill>
                  <a:srgbClr val="000000"/>
                </a:solidFill>
                <a:effectLst/>
                <a:uLnTx/>
                <a:uFillTx/>
                <a:latin typeface="Arial"/>
                <a:cs typeface="Arial"/>
                <a:sym typeface="Arial"/>
              </a:rPr>
              <a:t> your files</a:t>
            </a:r>
          </a:p>
          <a:p>
            <a:pPr marL="571500" marR="0" lvl="0" indent="-5715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3600" b="1" i="0" u="none" strike="noStrike" kern="0" cap="none" spc="0" normalizeH="0" baseline="0" noProof="0" dirty="0">
                <a:ln>
                  <a:noFill/>
                </a:ln>
                <a:solidFill>
                  <a:srgbClr val="000000"/>
                </a:solidFill>
                <a:effectLst/>
                <a:uLnTx/>
                <a:uFillTx/>
                <a:latin typeface="Arial"/>
                <a:cs typeface="Arial"/>
                <a:sym typeface="Arial"/>
              </a:rPr>
              <a:t>Harmonize practices</a:t>
            </a:r>
            <a:r>
              <a:rPr kumimoji="0" lang="en-US" sz="3600" b="0" i="0" u="none" strike="noStrike" kern="0" cap="none" spc="0" normalizeH="0" baseline="0" noProof="0" dirty="0">
                <a:ln>
                  <a:noFill/>
                </a:ln>
                <a:solidFill>
                  <a:srgbClr val="000000"/>
                </a:solidFill>
                <a:effectLst/>
                <a:uLnTx/>
                <a:uFillTx/>
                <a:latin typeface="Arial"/>
                <a:cs typeface="Arial"/>
                <a:sym typeface="Arial"/>
              </a:rPr>
              <a:t> in your lab</a:t>
            </a:r>
          </a:p>
          <a:p>
            <a:pPr marL="571500" marR="0" lvl="0" indent="-57150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Make your research more easily </a:t>
            </a:r>
          </a:p>
          <a:p>
            <a:pPr marL="1204913" marR="0" lvl="0" indent="-5715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3600" b="1" i="0" u="none" strike="noStrike" kern="0" cap="none" spc="0" normalizeH="0" baseline="0" noProof="0" dirty="0">
                <a:ln>
                  <a:noFill/>
                </a:ln>
                <a:solidFill>
                  <a:srgbClr val="000000"/>
                </a:solidFill>
                <a:effectLst/>
                <a:uLnTx/>
                <a:uFillTx/>
                <a:latin typeface="Arial"/>
                <a:cs typeface="Arial"/>
                <a:sym typeface="Arial"/>
              </a:rPr>
              <a:t>Understandable</a:t>
            </a:r>
            <a:r>
              <a:rPr kumimoji="0" lang="en-US" sz="3600" b="0" i="0" u="none" strike="noStrike" kern="0" cap="none" spc="0" normalizeH="0" baseline="0" noProof="0" dirty="0">
                <a:ln>
                  <a:noFill/>
                </a:ln>
                <a:solidFill>
                  <a:srgbClr val="000000"/>
                </a:solidFill>
                <a:effectLst/>
                <a:uLnTx/>
                <a:uFillTx/>
                <a:latin typeface="Arial"/>
                <a:cs typeface="Arial"/>
                <a:sym typeface="Arial"/>
              </a:rPr>
              <a:t> </a:t>
            </a:r>
          </a:p>
          <a:p>
            <a:pPr marL="1204913" marR="0" lvl="3" indent="-5715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3600" b="1" i="0" u="none" strike="noStrike" kern="0" cap="none" spc="0" normalizeH="0" baseline="0" noProof="0" dirty="0">
                <a:ln>
                  <a:noFill/>
                </a:ln>
                <a:solidFill>
                  <a:srgbClr val="000000"/>
                </a:solidFill>
                <a:effectLst/>
                <a:uLnTx/>
                <a:uFillTx/>
                <a:latin typeface="Arial"/>
                <a:cs typeface="Arial"/>
                <a:sym typeface="Arial"/>
              </a:rPr>
              <a:t>Reusable</a:t>
            </a:r>
          </a:p>
          <a:p>
            <a:pPr marL="571500" marR="0" lvl="3" indent="-5715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3600" b="0" i="0" u="none" strike="sngStrike" kern="0" cap="none" spc="0" normalizeH="0" baseline="0" noProof="0" dirty="0">
                <a:ln>
                  <a:noFill/>
                </a:ln>
                <a:solidFill>
                  <a:srgbClr val="FF0000"/>
                </a:solidFill>
                <a:effectLst/>
                <a:uLnTx/>
                <a:uFillTx/>
                <a:latin typeface="Arial"/>
                <a:cs typeface="Arial"/>
                <a:sym typeface="Arial"/>
              </a:rPr>
              <a:t>Cook pasta better</a:t>
            </a:r>
            <a:r>
              <a:rPr kumimoji="0" lang="en-US" sz="3600" b="0" i="0" u="none" strike="noStrike" kern="0" cap="none" spc="0" normalizeH="0" baseline="0" noProof="0" dirty="0">
                <a:ln>
                  <a:noFill/>
                </a:ln>
                <a:solidFill>
                  <a:srgbClr val="FF0000"/>
                </a:solidFill>
                <a:effectLst/>
                <a:uLnTx/>
                <a:uFillTx/>
                <a:latin typeface="Arial"/>
                <a:cs typeface="Arial"/>
                <a:sym typeface="Arial"/>
              </a:rPr>
              <a:t> ;-) </a:t>
            </a:r>
            <a:endParaRPr kumimoji="0" lang="en-US" sz="3600" b="0" i="0" u="none" strike="sngStrike" kern="0" cap="none" spc="0" normalizeH="0" baseline="0" noProof="0" dirty="0">
              <a:ln>
                <a:noFill/>
              </a:ln>
              <a:solidFill>
                <a:srgbClr val="FF0000"/>
              </a:solidFill>
              <a:effectLst/>
              <a:uLnTx/>
              <a:uFillTx/>
              <a:latin typeface="Arial"/>
              <a:cs typeface="Arial"/>
              <a:sym typeface="Arial"/>
            </a:endParaRPr>
          </a:p>
        </p:txBody>
      </p:sp>
      <p:sp>
        <p:nvSpPr>
          <p:cNvPr id="3" name="CustomShape 5">
            <a:extLst>
              <a:ext uri="{FF2B5EF4-FFF2-40B4-BE49-F238E27FC236}">
                <a16:creationId xmlns:a16="http://schemas.microsoft.com/office/drawing/2014/main" id="{113F4B7A-5954-0E48-9623-CAE3731B6CC9}"/>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extLst>
      <p:ext uri="{BB962C8B-B14F-4D97-AF65-F5344CB8AC3E}">
        <p14:creationId xmlns:p14="http://schemas.microsoft.com/office/powerpoint/2010/main" val="13782640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dirty="0">
                <a:solidFill>
                  <a:srgbClr val="413C3A"/>
                </a:solidFill>
                <a:latin typeface="Franklin Gothic Demi Cond"/>
                <a:ea typeface="Roboto Black"/>
              </a:rPr>
              <a:t>Naming good practices</a:t>
            </a:r>
          </a:p>
        </p:txBody>
      </p:sp>
      <p:sp>
        <p:nvSpPr>
          <p:cNvPr id="676"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ADCF705C-4546-4B5F-9B87-11E30F26B726}" type="slidenum">
              <a:rPr lang="fr-FR" sz="950" b="1" strike="noStrike" spc="-1">
                <a:solidFill>
                  <a:srgbClr val="413C3A"/>
                </a:solidFill>
                <a:latin typeface="Franklin Gothic Demi Cond"/>
                <a:ea typeface="Arial"/>
              </a:rPr>
              <a:t>61</a:t>
            </a:fld>
            <a:endParaRPr lang="fr-CH" sz="950" b="0" strike="noStrike" spc="-1">
              <a:latin typeface="Arial"/>
            </a:endParaRPr>
          </a:p>
        </p:txBody>
      </p:sp>
      <p:pic>
        <p:nvPicPr>
          <p:cNvPr id="677" name="Image 14"/>
          <p:cNvPicPr/>
          <p:nvPr/>
        </p:nvPicPr>
        <p:blipFill>
          <a:blip r:embed="rId2"/>
          <a:stretch/>
        </p:blipFill>
        <p:spPr>
          <a:xfrm>
            <a:off x="10860120" y="6545880"/>
            <a:ext cx="1194480" cy="252000"/>
          </a:xfrm>
          <a:prstGeom prst="rect">
            <a:avLst/>
          </a:prstGeom>
          <a:ln w="0">
            <a:noFill/>
          </a:ln>
        </p:spPr>
      </p:pic>
      <p:sp>
        <p:nvSpPr>
          <p:cNvPr id="678" name="CustomShape 4"/>
          <p:cNvSpPr/>
          <p:nvPr/>
        </p:nvSpPr>
        <p:spPr>
          <a:xfrm>
            <a:off x="1253520" y="866880"/>
            <a:ext cx="312120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000" b="0" strike="noStrike" spc="-1">
                <a:solidFill>
                  <a:srgbClr val="000000"/>
                </a:solidFill>
                <a:latin typeface="Arial"/>
                <a:ea typeface="Arial"/>
              </a:rPr>
              <a:t>For both </a:t>
            </a:r>
            <a:r>
              <a:rPr lang="fr-FR" sz="2000" b="1" strike="noStrike" spc="-1">
                <a:solidFill>
                  <a:srgbClr val="FF0000"/>
                </a:solidFill>
                <a:latin typeface="Arial"/>
                <a:ea typeface="Arial"/>
              </a:rPr>
              <a:t>folders</a:t>
            </a:r>
            <a:r>
              <a:rPr lang="fr-FR" sz="2000" b="1" strike="noStrike" spc="-1">
                <a:solidFill>
                  <a:srgbClr val="000000"/>
                </a:solidFill>
                <a:latin typeface="Arial"/>
                <a:ea typeface="Arial"/>
              </a:rPr>
              <a:t> </a:t>
            </a:r>
            <a:r>
              <a:rPr lang="fr-FR" sz="2000" b="0" strike="noStrike" spc="-1">
                <a:solidFill>
                  <a:srgbClr val="000000"/>
                </a:solidFill>
                <a:latin typeface="Arial"/>
                <a:ea typeface="Arial"/>
              </a:rPr>
              <a:t>and</a:t>
            </a:r>
            <a:r>
              <a:rPr lang="fr-FR" sz="2000" b="1" strike="noStrike" spc="-1">
                <a:solidFill>
                  <a:srgbClr val="000000"/>
                </a:solidFill>
                <a:latin typeface="Arial"/>
                <a:ea typeface="Arial"/>
              </a:rPr>
              <a:t> </a:t>
            </a:r>
            <a:r>
              <a:rPr lang="fr-FR" sz="2000" b="1" strike="noStrike" spc="-1">
                <a:solidFill>
                  <a:srgbClr val="FF0000"/>
                </a:solidFill>
                <a:latin typeface="Arial"/>
                <a:ea typeface="Arial"/>
              </a:rPr>
              <a:t>files</a:t>
            </a:r>
            <a:endParaRPr lang="fr-CH" sz="2000" b="0" strike="noStrike" spc="-1">
              <a:latin typeface="Arial"/>
            </a:endParaRPr>
          </a:p>
        </p:txBody>
      </p:sp>
      <p:graphicFrame>
        <p:nvGraphicFramePr>
          <p:cNvPr id="679" name="Table 6"/>
          <p:cNvGraphicFramePr/>
          <p:nvPr/>
        </p:nvGraphicFramePr>
        <p:xfrm>
          <a:off x="1329120" y="1398600"/>
          <a:ext cx="9683640" cy="4638600"/>
        </p:xfrm>
        <a:graphic>
          <a:graphicData uri="http://schemas.openxmlformats.org/drawingml/2006/table">
            <a:tbl>
              <a:tblPr/>
              <a:tblGrid>
                <a:gridCol w="5862240">
                  <a:extLst>
                    <a:ext uri="{9D8B030D-6E8A-4147-A177-3AD203B41FA5}">
                      <a16:colId xmlns:a16="http://schemas.microsoft.com/office/drawing/2014/main" val="20000"/>
                    </a:ext>
                  </a:extLst>
                </a:gridCol>
                <a:gridCol w="3821400">
                  <a:extLst>
                    <a:ext uri="{9D8B030D-6E8A-4147-A177-3AD203B41FA5}">
                      <a16:colId xmlns:a16="http://schemas.microsoft.com/office/drawing/2014/main" val="20001"/>
                    </a:ext>
                  </a:extLst>
                </a:gridCol>
              </a:tblGrid>
              <a:tr h="348840">
                <a:tc>
                  <a:txBody>
                    <a:bodyPr/>
                    <a:lstStyle/>
                    <a:p>
                      <a:pPr>
                        <a:lnSpc>
                          <a:spcPct val="107000"/>
                        </a:lnSpc>
                      </a:pPr>
                      <a:r>
                        <a:rPr lang="fr-CH" sz="1500" b="0" strike="noStrike" spc="-1">
                          <a:solidFill>
                            <a:srgbClr val="413C3A"/>
                          </a:solidFill>
                          <a:latin typeface="Arial"/>
                          <a:ea typeface="Arial"/>
                        </a:rPr>
                        <a:t>L</a:t>
                      </a:r>
                      <a:r>
                        <a:rPr lang="en-US" sz="1500" b="0" strike="noStrike" spc="-1">
                          <a:solidFill>
                            <a:srgbClr val="413C3A"/>
                          </a:solidFill>
                          <a:latin typeface="Arial"/>
                          <a:ea typeface="Arial"/>
                        </a:rPr>
                        <a:t>imit </a:t>
                      </a:r>
                      <a:r>
                        <a:rPr lang="fr-CH" sz="1500" b="0" strike="noStrike" spc="-1">
                          <a:solidFill>
                            <a:srgbClr val="413C3A"/>
                          </a:solidFill>
                          <a:latin typeface="Arial"/>
                          <a:ea typeface="Arial"/>
                        </a:rPr>
                        <a:t>f</a:t>
                      </a:r>
                      <a:r>
                        <a:rPr lang="en-US" sz="1500" b="0" strike="noStrike" spc="-1">
                          <a:solidFill>
                            <a:srgbClr val="413C3A"/>
                          </a:solidFill>
                          <a:latin typeface="Arial"/>
                          <a:ea typeface="Arial"/>
                        </a:rPr>
                        <a:t>i</a:t>
                      </a:r>
                      <a:r>
                        <a:rPr lang="en-GB" sz="1500" b="0" strike="noStrike" spc="-1">
                          <a:solidFill>
                            <a:srgbClr val="413C3A"/>
                          </a:solidFill>
                          <a:latin typeface="Arial"/>
                          <a:ea typeface="Arial"/>
                        </a:rPr>
                        <a:t>le name to </a:t>
                      </a:r>
                      <a:r>
                        <a:rPr lang="en-GB" sz="1500" b="1" strike="noStrike" spc="-1">
                          <a:solidFill>
                            <a:srgbClr val="413C3A"/>
                          </a:solidFill>
                          <a:latin typeface="Arial"/>
                          <a:ea typeface="Arial"/>
                        </a:rPr>
                        <a:t>32 characters </a:t>
                      </a:r>
                      <a:r>
                        <a:rPr lang="en-GB" sz="1500" b="0" strike="noStrike" spc="-1">
                          <a:solidFill>
                            <a:srgbClr val="413C3A"/>
                          </a:solidFill>
                          <a:latin typeface="Arial"/>
                          <a:ea typeface="Arial"/>
                        </a:rPr>
                        <a:t>(</a:t>
                      </a:r>
                      <a:r>
                        <a:rPr lang="en-US" sz="1500" b="0" strike="noStrike" spc="-1">
                          <a:solidFill>
                            <a:srgbClr val="413C3A"/>
                          </a:solidFill>
                          <a:latin typeface="Arial"/>
                          <a:ea typeface="Arial"/>
                        </a:rPr>
                        <a:t>better</a:t>
                      </a:r>
                      <a:r>
                        <a:rPr lang="en-GB" sz="1500" b="0" strike="noStrike" spc="-1">
                          <a:solidFill>
                            <a:srgbClr val="413C3A"/>
                          </a:solidFill>
                          <a:latin typeface="Arial"/>
                          <a:ea typeface="Arial"/>
                        </a:rPr>
                        <a:t> less)</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pPr>
                      <a:r>
                        <a:rPr lang="en-GB" sz="1500" b="0" strike="noStrike" spc="-1">
                          <a:solidFill>
                            <a:srgbClr val="00B050"/>
                          </a:solidFill>
                          <a:latin typeface="Arial"/>
                          <a:ea typeface="Arial"/>
                        </a:rPr>
                        <a:t>32CharactersLooksExactlyLikeThis.csv</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837000">
                <a:tc>
                  <a:txBody>
                    <a:bodyPr/>
                    <a:lstStyle/>
                    <a:p>
                      <a:pPr>
                        <a:lnSpc>
                          <a:spcPct val="107000"/>
                        </a:lnSpc>
                      </a:pPr>
                      <a:r>
                        <a:rPr lang="fr-CH" sz="1500" b="0" strike="noStrike" spc="-1">
                          <a:solidFill>
                            <a:srgbClr val="413C3A"/>
                          </a:solidFill>
                          <a:latin typeface="Arial"/>
                          <a:ea typeface="Arial"/>
                        </a:rPr>
                        <a:t>U</a:t>
                      </a:r>
                      <a:r>
                        <a:rPr lang="en-GB" sz="1500" b="0" strike="noStrike" spc="-1">
                          <a:solidFill>
                            <a:srgbClr val="413C3A"/>
                          </a:solidFill>
                          <a:latin typeface="Arial"/>
                          <a:ea typeface="Arial"/>
                        </a:rPr>
                        <a:t>se leading zeros for multi-digit versions.</a:t>
                      </a:r>
                      <a:endParaRPr lang="fr-CH" sz="1500" b="0" strike="noStrike" spc="-1">
                        <a:latin typeface="Arial"/>
                      </a:endParaRPr>
                    </a:p>
                    <a:p>
                      <a:pPr>
                        <a:lnSpc>
                          <a:spcPct val="107000"/>
                        </a:lnSpc>
                      </a:pPr>
                      <a:r>
                        <a:rPr lang="en-GB" sz="1500" b="0" strike="noStrike" spc="-1">
                          <a:solidFill>
                            <a:srgbClr val="413C3A"/>
                          </a:solidFill>
                          <a:latin typeface="Arial"/>
                          <a:ea typeface="Arial"/>
                        </a:rPr>
                        <a:t>For a sequence of 1-10: 01-10</a:t>
                      </a:r>
                      <a:endParaRPr lang="fr-CH" sz="1500" b="0" strike="noStrike" spc="-1">
                        <a:latin typeface="Arial"/>
                      </a:endParaRPr>
                    </a:p>
                    <a:p>
                      <a:pPr>
                        <a:lnSpc>
                          <a:spcPct val="107000"/>
                        </a:lnSpc>
                      </a:pPr>
                      <a:r>
                        <a:rPr lang="en-GB" sz="1500" b="0" strike="noStrike" spc="-1">
                          <a:solidFill>
                            <a:srgbClr val="413C3A"/>
                          </a:solidFill>
                          <a:latin typeface="Arial"/>
                          <a:ea typeface="Arial"/>
                        </a:rPr>
                        <a:t>For a sequence of 1-100: 001-010-100</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tc>
                  <a:txBody>
                    <a:bodyPr/>
                    <a:lstStyle/>
                    <a:p>
                      <a:pPr>
                        <a:lnSpc>
                          <a:spcPct val="107000"/>
                        </a:lnSpc>
                      </a:pPr>
                      <a:r>
                        <a:rPr lang="en-GB" sz="1500" b="0" strike="noStrike" spc="-1">
                          <a:solidFill>
                            <a:srgbClr val="C00000"/>
                          </a:solidFill>
                          <a:latin typeface="Arial"/>
                          <a:ea typeface="Arial"/>
                        </a:rPr>
                        <a:t>NO   ProjID_1.csv      ProjID_12.csv</a:t>
                      </a:r>
                      <a:endParaRPr lang="fr-CH" sz="1500" b="0" strike="noStrike" spc="-1">
                        <a:latin typeface="Arial"/>
                      </a:endParaRPr>
                    </a:p>
                    <a:p>
                      <a:pPr>
                        <a:lnSpc>
                          <a:spcPct val="107000"/>
                        </a:lnSpc>
                      </a:pPr>
                      <a:r>
                        <a:rPr lang="en-GB" sz="1500" b="0" strike="noStrike" spc="-1">
                          <a:solidFill>
                            <a:srgbClr val="00B050"/>
                          </a:solidFill>
                          <a:latin typeface="Arial"/>
                          <a:ea typeface="Arial"/>
                        </a:rPr>
                        <a:t>YES  ProjID_01.csv    ProjID_12.csv</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1"/>
                  </a:ext>
                </a:extLst>
              </a:tr>
              <a:tr h="837000">
                <a:tc>
                  <a:txBody>
                    <a:bodyPr/>
                    <a:lstStyle/>
                    <a:p>
                      <a:pPr>
                        <a:lnSpc>
                          <a:spcPct val="107000"/>
                        </a:lnSpc>
                      </a:pPr>
                      <a:r>
                        <a:rPr lang="en-GB" sz="1500" b="0" strike="noStrike" spc="-1">
                          <a:solidFill>
                            <a:srgbClr val="413C3A"/>
                          </a:solidFill>
                          <a:latin typeface="Arial"/>
                          <a:ea typeface="Arial"/>
                        </a:rPr>
                        <a:t>Don’t use spaces. </a:t>
                      </a:r>
                      <a:r>
                        <a:rPr lang="fr-CH" sz="1500" b="0" strike="noStrike" spc="-1">
                          <a:solidFill>
                            <a:srgbClr val="413C3A"/>
                          </a:solidFill>
                          <a:latin typeface="Arial"/>
                          <a:ea typeface="Arial"/>
                        </a:rPr>
                        <a:t>S</a:t>
                      </a:r>
                      <a:r>
                        <a:rPr lang="en-US" sz="1500" b="0" strike="noStrike" spc="-1">
                          <a:solidFill>
                            <a:srgbClr val="413C3A"/>
                          </a:solidFill>
                          <a:latin typeface="Arial"/>
                          <a:ea typeface="Arial"/>
                        </a:rPr>
                        <a:t>ome</a:t>
                      </a:r>
                      <a:r>
                        <a:rPr lang="en-GB" sz="1500" b="0" strike="noStrike" spc="-1">
                          <a:solidFill>
                            <a:srgbClr val="413C3A"/>
                          </a:solidFill>
                          <a:latin typeface="Arial"/>
                          <a:ea typeface="Arial"/>
                        </a:rPr>
                        <a:t> software</a:t>
                      </a:r>
                      <a:r>
                        <a:rPr lang="en-US" sz="1500" b="0" strike="noStrike" spc="-1">
                          <a:solidFill>
                            <a:srgbClr val="413C3A"/>
                          </a:solidFill>
                          <a:latin typeface="Arial"/>
                          <a:ea typeface="Arial"/>
                        </a:rPr>
                        <a:t> </a:t>
                      </a:r>
                      <a:r>
                        <a:rPr lang="fr-CH" sz="1500" b="0" strike="noStrike" spc="-1">
                          <a:solidFill>
                            <a:srgbClr val="413C3A"/>
                          </a:solidFill>
                          <a:latin typeface="Arial"/>
                          <a:ea typeface="Arial"/>
                        </a:rPr>
                        <a:t>r</a:t>
                      </a:r>
                      <a:r>
                        <a:rPr lang="en-US" sz="1500" b="0" strike="noStrike" spc="-1">
                          <a:solidFill>
                            <a:srgbClr val="413C3A"/>
                          </a:solidFill>
                          <a:latin typeface="Arial"/>
                          <a:ea typeface="Arial"/>
                        </a:rPr>
                        <a:t>e</a:t>
                      </a:r>
                      <a:r>
                        <a:rPr lang="fr-CH" sz="1500" b="0" strike="noStrike" spc="-1">
                          <a:solidFill>
                            <a:srgbClr val="413C3A"/>
                          </a:solidFill>
                          <a:latin typeface="Arial"/>
                          <a:ea typeface="Arial"/>
                        </a:rPr>
                        <a:t>a</a:t>
                      </a:r>
                      <a:r>
                        <a:rPr lang="en-US" sz="1500" b="0" strike="noStrike" spc="-1">
                          <a:solidFill>
                            <a:srgbClr val="413C3A"/>
                          </a:solidFill>
                          <a:latin typeface="Arial"/>
                          <a:ea typeface="Arial"/>
                        </a:rPr>
                        <a:t>d </a:t>
                      </a:r>
                      <a:r>
                        <a:rPr lang="en-GB" sz="1500" b="0" strike="noStrike" spc="-1">
                          <a:solidFill>
                            <a:srgbClr val="413C3A"/>
                          </a:solidFill>
                          <a:latin typeface="Arial"/>
                          <a:ea typeface="Arial"/>
                        </a:rPr>
                        <a:t>file names with spaces enclosed in quotes when us</a:t>
                      </a:r>
                      <a:r>
                        <a:rPr lang="en-US" sz="1500" b="0" strike="noStrike" spc="-1">
                          <a:solidFill>
                            <a:srgbClr val="413C3A"/>
                          </a:solidFill>
                          <a:latin typeface="Arial"/>
                          <a:ea typeface="Arial"/>
                        </a:rPr>
                        <a:t>e</a:t>
                      </a:r>
                      <a:r>
                        <a:rPr lang="fr-CH" sz="1500" b="0" strike="noStrike" spc="-1">
                          <a:solidFill>
                            <a:srgbClr val="413C3A"/>
                          </a:solidFill>
                          <a:latin typeface="Arial"/>
                          <a:ea typeface="Arial"/>
                        </a:rPr>
                        <a:t>d</a:t>
                      </a:r>
                      <a:r>
                        <a:rPr lang="en-US" sz="1500" b="0" strike="noStrike" spc="-1">
                          <a:solidFill>
                            <a:srgbClr val="413C3A"/>
                          </a:solidFill>
                          <a:latin typeface="Arial"/>
                          <a:ea typeface="Arial"/>
                        </a:rPr>
                        <a:t> </a:t>
                      </a:r>
                      <a:r>
                        <a:rPr lang="fr-CH" sz="1500" b="0" strike="noStrike" spc="-1">
                          <a:solidFill>
                            <a:srgbClr val="413C3A"/>
                          </a:solidFill>
                          <a:latin typeface="Arial"/>
                          <a:ea typeface="Arial"/>
                        </a:rPr>
                        <a:t>i</a:t>
                      </a:r>
                      <a:r>
                        <a:rPr lang="en-US" sz="1500" b="0" strike="noStrike" spc="-1">
                          <a:solidFill>
                            <a:srgbClr val="413C3A"/>
                          </a:solidFill>
                          <a:latin typeface="Arial"/>
                          <a:ea typeface="Arial"/>
                        </a:rPr>
                        <a:t>n</a:t>
                      </a:r>
                      <a:r>
                        <a:rPr lang="en-GB" sz="1500" b="0" strike="noStrike" spc="-1">
                          <a:solidFill>
                            <a:srgbClr val="413C3A"/>
                          </a:solidFill>
                          <a:latin typeface="Arial"/>
                          <a:ea typeface="Arial"/>
                        </a:rPr>
                        <a:t> the command line.</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pPr>
                      <a:r>
                        <a:rPr lang="en-GB" sz="1500" b="0" strike="noStrike" spc="-1">
                          <a:solidFill>
                            <a:srgbClr val="C00000"/>
                          </a:solidFill>
                          <a:latin typeface="Arial"/>
                          <a:ea typeface="Arial"/>
                        </a:rPr>
                        <a:t>NO Proj ID 1.csv</a:t>
                      </a:r>
                      <a:endParaRPr lang="fr-CH" sz="1500" b="0" strike="noStrike" spc="-1">
                        <a:latin typeface="Arial"/>
                      </a:endParaRPr>
                    </a:p>
                    <a:p>
                      <a:pPr>
                        <a:lnSpc>
                          <a:spcPct val="107000"/>
                        </a:lnSpc>
                      </a:pPr>
                      <a:r>
                        <a:rPr lang="en-GB" sz="1500" b="0" strike="noStrike" spc="-1">
                          <a:solidFill>
                            <a:srgbClr val="00B050"/>
                          </a:solidFill>
                          <a:latin typeface="Arial"/>
                          <a:ea typeface="Arial"/>
                        </a:rPr>
                        <a:t>YES Proj_ID_01.csv</a:t>
                      </a:r>
                      <a:endParaRPr lang="fr-CH" sz="1500" b="0" strike="noStrike" spc="-1">
                        <a:latin typeface="Arial"/>
                      </a:endParaRPr>
                    </a:p>
                    <a:p>
                      <a:pPr>
                        <a:lnSpc>
                          <a:spcPct val="107000"/>
                        </a:lnSpc>
                      </a:pPr>
                      <a:r>
                        <a:rPr lang="en-GB" sz="1500" b="0" strike="noStrike" spc="-1">
                          <a:solidFill>
                            <a:srgbClr val="00B050"/>
                          </a:solidFill>
                          <a:latin typeface="Arial"/>
                          <a:ea typeface="Arial"/>
                        </a:rPr>
                        <a:t>YES Proj-ID-01.csv</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592920">
                <a:tc>
                  <a:txBody>
                    <a:bodyPr/>
                    <a:lstStyle/>
                    <a:p>
                      <a:pPr>
                        <a:lnSpc>
                          <a:spcPct val="107000"/>
                        </a:lnSpc>
                      </a:pPr>
                      <a:r>
                        <a:rPr lang="en-GB" sz="1500" b="0" strike="noStrike" spc="-1">
                          <a:solidFill>
                            <a:srgbClr val="413C3A"/>
                          </a:solidFill>
                          <a:latin typeface="Arial"/>
                          <a:ea typeface="Arial"/>
                        </a:rPr>
                        <a:t>Don’t use special characters</a:t>
                      </a:r>
                      <a:r>
                        <a:rPr lang="fr-CH" sz="1500" b="0" strike="noStrike" spc="-1">
                          <a:solidFill>
                            <a:srgbClr val="413C3A"/>
                          </a:solidFill>
                          <a:latin typeface="Arial"/>
                          <a:ea typeface="Arial"/>
                        </a:rPr>
                        <a:t>: </a:t>
                      </a:r>
                      <a:br/>
                      <a:r>
                        <a:rPr lang="en-GB" sz="1500" b="0" strike="noStrike" spc="-1">
                          <a:solidFill>
                            <a:srgbClr val="413C3A"/>
                          </a:solidFill>
                          <a:latin typeface="Arial"/>
                          <a:ea typeface="Arial"/>
                        </a:rPr>
                        <a:t>~ ! @ # $ % ^ &amp; * ( ) ` ; &lt; &gt; ? , [ ] { } ' "</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tc>
                  <a:txBody>
                    <a:bodyPr/>
                    <a:lstStyle/>
                    <a:p>
                      <a:pPr>
                        <a:lnSpc>
                          <a:spcPct val="107000"/>
                        </a:lnSpc>
                      </a:pPr>
                      <a:r>
                        <a:rPr lang="en-GB" sz="1500" b="0" strike="noStrike" spc="-1">
                          <a:solidFill>
                            <a:srgbClr val="C00000"/>
                          </a:solidFill>
                          <a:latin typeface="Arial"/>
                          <a:ea typeface="Arial"/>
                        </a:rPr>
                        <a:t>NO name&amp;date@location.doc</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3"/>
                  </a:ext>
                </a:extLst>
              </a:tr>
              <a:tr h="592920">
                <a:tc>
                  <a:txBody>
                    <a:bodyPr/>
                    <a:lstStyle/>
                    <a:p>
                      <a:pPr>
                        <a:lnSpc>
                          <a:spcPct val="107000"/>
                        </a:lnSpc>
                        <a:spcAft>
                          <a:spcPts val="799"/>
                        </a:spcAft>
                      </a:pPr>
                      <a:r>
                        <a:rPr lang="en-GB" sz="1500" b="0" strike="noStrike" spc="-1">
                          <a:solidFill>
                            <a:srgbClr val="413C3A"/>
                          </a:solidFill>
                          <a:latin typeface="Arial"/>
                          <a:ea typeface="Arial"/>
                        </a:rPr>
                        <a:t>U</a:t>
                      </a:r>
                      <a:r>
                        <a:rPr lang="en-US" sz="1500" b="0" strike="noStrike" spc="-1">
                          <a:solidFill>
                            <a:srgbClr val="413C3A"/>
                          </a:solidFill>
                          <a:latin typeface="Arial"/>
                          <a:ea typeface="Arial"/>
                        </a:rPr>
                        <a:t>s</a:t>
                      </a:r>
                      <a:r>
                        <a:rPr lang="fr-CH" sz="1500" b="0" strike="noStrike" spc="-1">
                          <a:solidFill>
                            <a:srgbClr val="413C3A"/>
                          </a:solidFill>
                          <a:latin typeface="Arial"/>
                          <a:ea typeface="Arial"/>
                        </a:rPr>
                        <a:t>e</a:t>
                      </a:r>
                      <a:r>
                        <a:rPr lang="en-US" sz="1500" b="0" strike="noStrike" spc="-1">
                          <a:solidFill>
                            <a:srgbClr val="413C3A"/>
                          </a:solidFill>
                          <a:latin typeface="Arial"/>
                          <a:ea typeface="Arial"/>
                        </a:rPr>
                        <a:t> a</a:t>
                      </a:r>
                      <a:r>
                        <a:rPr lang="en-GB" sz="1500" b="0" strike="noStrike" spc="-1">
                          <a:solidFill>
                            <a:srgbClr val="413C3A"/>
                          </a:solidFill>
                          <a:latin typeface="Arial"/>
                          <a:ea typeface="Arial"/>
                        </a:rPr>
                        <a:t> good format for date designations</a:t>
                      </a:r>
                      <a:r>
                        <a:rPr lang="en-US" sz="1500" b="0" strike="noStrike" spc="-1">
                          <a:solidFill>
                            <a:srgbClr val="413C3A"/>
                          </a:solidFill>
                          <a:latin typeface="Arial"/>
                          <a:ea typeface="Arial"/>
                        </a:rPr>
                        <a:t>:</a:t>
                      </a:r>
                      <a:r>
                        <a:rPr lang="fr-FR" sz="1500" b="0" strike="noStrike" spc="-1">
                          <a:solidFill>
                            <a:srgbClr val="413C3A"/>
                          </a:solidFill>
                          <a:latin typeface="Arial"/>
                          <a:ea typeface="Arial"/>
                        </a:rPr>
                        <a:t> </a:t>
                      </a:r>
                      <a:br/>
                      <a:r>
                        <a:rPr lang="en-GB" sz="1500" b="0" strike="noStrike" spc="-1">
                          <a:solidFill>
                            <a:srgbClr val="413C3A"/>
                          </a:solidFill>
                          <a:latin typeface="Arial"/>
                          <a:ea typeface="Arial"/>
                        </a:rPr>
                        <a:t>YYYYMMDD or YYMMDD. </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pPr>
                      <a:r>
                        <a:rPr lang="en-GB" sz="1500" b="0" strike="noStrike" spc="-1">
                          <a:solidFill>
                            <a:srgbClr val="00B050"/>
                          </a:solidFill>
                          <a:latin typeface="Arial"/>
                          <a:ea typeface="Arial"/>
                        </a:rPr>
                        <a:t>ProjID_01_20180305.csv</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837000">
                <a:tc>
                  <a:txBody>
                    <a:bodyPr/>
                    <a:lstStyle/>
                    <a:p>
                      <a:pPr>
                        <a:lnSpc>
                          <a:spcPct val="107000"/>
                        </a:lnSpc>
                      </a:pPr>
                      <a:r>
                        <a:rPr lang="en-GB" sz="1500" b="0" strike="noStrike" spc="-1">
                          <a:solidFill>
                            <a:srgbClr val="413C3A"/>
                          </a:solidFill>
                          <a:latin typeface="Arial"/>
                          <a:ea typeface="Arial"/>
                        </a:rPr>
                        <a:t>Use only one period </a:t>
                      </a:r>
                      <a:r>
                        <a:rPr lang="en-US" sz="1500" b="0" strike="noStrike" spc="-1">
                          <a:solidFill>
                            <a:srgbClr val="413C3A"/>
                          </a:solidFill>
                          <a:latin typeface="Arial"/>
                          <a:ea typeface="Arial"/>
                        </a:rPr>
                        <a:t>(</a:t>
                      </a:r>
                      <a:r>
                        <a:rPr lang="en-GB" sz="1500" b="0" strike="noStrike" spc="-1">
                          <a:solidFill>
                            <a:srgbClr val="413C3A"/>
                          </a:solidFill>
                          <a:latin typeface="Arial"/>
                          <a:ea typeface="Arial"/>
                        </a:rPr>
                        <a:t>before the file extension</a:t>
                      </a:r>
                      <a:r>
                        <a:rPr lang="en-US" sz="1500" b="0" strike="noStrike" spc="-1">
                          <a:solidFill>
                            <a:srgbClr val="413C3A"/>
                          </a:solidFill>
                          <a:latin typeface="Arial"/>
                          <a:ea typeface="Arial"/>
                        </a:rPr>
                        <a:t>)</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tc>
                  <a:txBody>
                    <a:bodyPr/>
                    <a:lstStyle/>
                    <a:p>
                      <a:pPr>
                        <a:lnSpc>
                          <a:spcPct val="107000"/>
                        </a:lnSpc>
                      </a:pPr>
                      <a:r>
                        <a:rPr lang="en-GB" sz="1500" b="0" strike="noStrike" spc="-1">
                          <a:solidFill>
                            <a:srgbClr val="C00000"/>
                          </a:solidFill>
                          <a:latin typeface="Arial"/>
                          <a:ea typeface="Arial"/>
                        </a:rPr>
                        <a:t>NO name.date.doc</a:t>
                      </a:r>
                      <a:endParaRPr lang="fr-CH" sz="1500" b="0" strike="noStrike" spc="-1">
                        <a:latin typeface="Arial"/>
                      </a:endParaRPr>
                    </a:p>
                    <a:p>
                      <a:pPr>
                        <a:lnSpc>
                          <a:spcPct val="107000"/>
                        </a:lnSpc>
                      </a:pPr>
                      <a:r>
                        <a:rPr lang="en-GB" sz="1500" b="0" strike="noStrike" spc="-1">
                          <a:solidFill>
                            <a:srgbClr val="C00000"/>
                          </a:solidFill>
                          <a:latin typeface="Arial"/>
                          <a:ea typeface="Arial"/>
                        </a:rPr>
                        <a:t>NO name_date..doc</a:t>
                      </a:r>
                      <a:endParaRPr lang="fr-CH" sz="1500" b="0" strike="noStrike" spc="-1">
                        <a:latin typeface="Arial"/>
                      </a:endParaRPr>
                    </a:p>
                    <a:p>
                      <a:pPr>
                        <a:lnSpc>
                          <a:spcPct val="107000"/>
                        </a:lnSpc>
                      </a:pPr>
                      <a:r>
                        <a:rPr lang="en-GB" sz="1500" b="0" strike="noStrike" spc="-1">
                          <a:solidFill>
                            <a:srgbClr val="00B050"/>
                          </a:solidFill>
                          <a:latin typeface="Arial"/>
                          <a:ea typeface="Arial"/>
                        </a:rPr>
                        <a:t>YES name_date.doc</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5"/>
                  </a:ext>
                </a:extLst>
              </a:tr>
              <a:tr h="592920">
                <a:tc>
                  <a:txBody>
                    <a:bodyPr/>
                    <a:lstStyle/>
                    <a:p>
                      <a:pPr>
                        <a:lnSpc>
                          <a:spcPct val="107000"/>
                        </a:lnSpc>
                      </a:pPr>
                      <a:r>
                        <a:rPr lang="en-US" sz="1500" b="0" strike="noStrike" spc="-1">
                          <a:solidFill>
                            <a:srgbClr val="413C3A"/>
                          </a:solidFill>
                          <a:latin typeface="Arial"/>
                          <a:ea typeface="Arial"/>
                        </a:rPr>
                        <a:t>U</a:t>
                      </a:r>
                      <a:r>
                        <a:rPr lang="fr-CH" sz="1500" b="0" strike="noStrike" spc="-1">
                          <a:solidFill>
                            <a:srgbClr val="413C3A"/>
                          </a:solidFill>
                          <a:latin typeface="Arial"/>
                          <a:ea typeface="Arial"/>
                        </a:rPr>
                        <a:t>s</a:t>
                      </a:r>
                      <a:r>
                        <a:rPr lang="en-US" sz="1500" b="0" strike="noStrike" spc="-1">
                          <a:solidFill>
                            <a:srgbClr val="413C3A"/>
                          </a:solidFill>
                          <a:latin typeface="Arial"/>
                          <a:ea typeface="Arial"/>
                        </a:rPr>
                        <a:t>e </a:t>
                      </a:r>
                      <a:r>
                        <a:rPr lang="fr-CH" sz="1500" b="0" strike="noStrike" spc="-1">
                          <a:solidFill>
                            <a:srgbClr val="413C3A"/>
                          </a:solidFill>
                          <a:latin typeface="Arial"/>
                          <a:ea typeface="Arial"/>
                        </a:rPr>
                        <a:t>s</a:t>
                      </a:r>
                      <a:r>
                        <a:rPr lang="en-US" sz="1500" b="0" strike="noStrike" spc="-1">
                          <a:solidFill>
                            <a:srgbClr val="413C3A"/>
                          </a:solidFill>
                          <a:latin typeface="Arial"/>
                          <a:ea typeface="Arial"/>
                        </a:rPr>
                        <a:t>p</a:t>
                      </a:r>
                      <a:r>
                        <a:rPr lang="fr-CH" sz="1500" b="0" strike="noStrike" spc="-1">
                          <a:solidFill>
                            <a:srgbClr val="413C3A"/>
                          </a:solidFill>
                          <a:latin typeface="Arial"/>
                          <a:ea typeface="Arial"/>
                        </a:rPr>
                        <a:t>e</a:t>
                      </a:r>
                      <a:r>
                        <a:rPr lang="en-US" sz="1500" b="0" strike="noStrike" spc="-1">
                          <a:solidFill>
                            <a:srgbClr val="413C3A"/>
                          </a:solidFill>
                          <a:latin typeface="Arial"/>
                          <a:ea typeface="Arial"/>
                        </a:rPr>
                        <a:t>c</a:t>
                      </a:r>
                      <a:r>
                        <a:rPr lang="fr-CH" sz="1500" b="0" strike="noStrike" spc="-1">
                          <a:solidFill>
                            <a:srgbClr val="413C3A"/>
                          </a:solidFill>
                          <a:latin typeface="Arial"/>
                          <a:ea typeface="Arial"/>
                        </a:rPr>
                        <a:t>i</a:t>
                      </a:r>
                      <a:r>
                        <a:rPr lang="en-US" sz="1500" b="0" strike="noStrike" spc="-1">
                          <a:solidFill>
                            <a:srgbClr val="413C3A"/>
                          </a:solidFill>
                          <a:latin typeface="Arial"/>
                          <a:ea typeface="Arial"/>
                        </a:rPr>
                        <a:t>f</a:t>
                      </a:r>
                      <a:r>
                        <a:rPr lang="fr-CH" sz="1500" b="0" strike="noStrike" spc="-1">
                          <a:solidFill>
                            <a:srgbClr val="413C3A"/>
                          </a:solidFill>
                          <a:latin typeface="Arial"/>
                          <a:ea typeface="Arial"/>
                        </a:rPr>
                        <a:t>i</a:t>
                      </a:r>
                      <a:r>
                        <a:rPr lang="en-US" sz="1500" b="0" strike="noStrike" spc="-1">
                          <a:solidFill>
                            <a:srgbClr val="413C3A"/>
                          </a:solidFill>
                          <a:latin typeface="Arial"/>
                          <a:ea typeface="Arial"/>
                        </a:rPr>
                        <a:t>c </a:t>
                      </a:r>
                      <a:r>
                        <a:rPr lang="en-GB" sz="1500" b="0" strike="noStrike" spc="-1">
                          <a:solidFill>
                            <a:srgbClr val="413C3A"/>
                          </a:solidFill>
                          <a:latin typeface="Arial"/>
                          <a:ea typeface="Arial"/>
                        </a:rPr>
                        <a:t>file names</a:t>
                      </a:r>
                      <a:r>
                        <a:rPr lang="fr-CH" sz="1500" b="0" strike="noStrike" spc="-1">
                          <a:solidFill>
                            <a:srgbClr val="413C3A"/>
                          </a:solidFill>
                          <a:latin typeface="Arial"/>
                          <a:ea typeface="Arial"/>
                        </a:rPr>
                        <a:t>:</a:t>
                      </a:r>
                      <a:r>
                        <a:rPr lang="en-GB" sz="1500" b="0" strike="noStrike" spc="-1">
                          <a:solidFill>
                            <a:srgbClr val="413C3A"/>
                          </a:solidFill>
                          <a:latin typeface="Arial"/>
                          <a:ea typeface="Arial"/>
                        </a:rPr>
                        <a:t> generic </a:t>
                      </a:r>
                      <a:r>
                        <a:rPr lang="en-US" sz="1500" b="0" strike="noStrike" spc="-1">
                          <a:solidFill>
                            <a:srgbClr val="413C3A"/>
                          </a:solidFill>
                          <a:latin typeface="Arial"/>
                          <a:ea typeface="Arial"/>
                        </a:rPr>
                        <a:t>o</a:t>
                      </a:r>
                      <a:r>
                        <a:rPr lang="fr-CH" sz="1500" b="0" strike="noStrike" spc="-1">
                          <a:solidFill>
                            <a:srgbClr val="413C3A"/>
                          </a:solidFill>
                          <a:latin typeface="Arial"/>
                          <a:ea typeface="Arial"/>
                        </a:rPr>
                        <a:t>n</a:t>
                      </a:r>
                      <a:r>
                        <a:rPr lang="en-US" sz="1500" b="0" strike="noStrike" spc="-1">
                          <a:solidFill>
                            <a:srgbClr val="413C3A"/>
                          </a:solidFill>
                          <a:latin typeface="Arial"/>
                          <a:ea typeface="Arial"/>
                        </a:rPr>
                        <a:t>e</a:t>
                      </a:r>
                      <a:r>
                        <a:rPr lang="fr-CH" sz="1500" b="0" strike="noStrike" spc="-1">
                          <a:solidFill>
                            <a:srgbClr val="413C3A"/>
                          </a:solidFill>
                          <a:latin typeface="Arial"/>
                          <a:ea typeface="Arial"/>
                        </a:rPr>
                        <a:t>s</a:t>
                      </a:r>
                      <a:r>
                        <a:rPr lang="en-US" sz="1500" b="0" strike="noStrike" spc="-1">
                          <a:solidFill>
                            <a:srgbClr val="413C3A"/>
                          </a:solidFill>
                          <a:latin typeface="Arial"/>
                          <a:ea typeface="Arial"/>
                        </a:rPr>
                        <a:t> </a:t>
                      </a:r>
                      <a:r>
                        <a:rPr lang="en-GB" sz="1500" b="0" strike="noStrike" spc="-1">
                          <a:solidFill>
                            <a:srgbClr val="413C3A"/>
                          </a:solidFill>
                          <a:latin typeface="Arial"/>
                          <a:ea typeface="Arial"/>
                        </a:rPr>
                        <a:t>may conflict when moved </a:t>
                      </a:r>
                      <a:r>
                        <a:rPr lang="en-US" sz="1500" b="0" strike="noStrike" spc="-1">
                          <a:solidFill>
                            <a:srgbClr val="413C3A"/>
                          </a:solidFill>
                          <a:latin typeface="Arial"/>
                          <a:ea typeface="Arial"/>
                        </a:rPr>
                        <a:t>between </a:t>
                      </a:r>
                      <a:r>
                        <a:rPr lang="en-GB" sz="1500" b="0" strike="noStrike" spc="-1">
                          <a:solidFill>
                            <a:srgbClr val="413C3A"/>
                          </a:solidFill>
                          <a:latin typeface="Arial"/>
                          <a:ea typeface="Arial"/>
                        </a:rPr>
                        <a:t>location</a:t>
                      </a:r>
                      <a:r>
                        <a:rPr lang="en-US" sz="1500" b="0" strike="noStrike" spc="-1">
                          <a:solidFill>
                            <a:srgbClr val="413C3A"/>
                          </a:solidFill>
                          <a:latin typeface="Arial"/>
                          <a:ea typeface="Arial"/>
                        </a:rPr>
                        <a:t>s.</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pPr>
                      <a:r>
                        <a:rPr lang="en-GB" sz="1500" b="0" strike="noStrike" spc="-1">
                          <a:solidFill>
                            <a:srgbClr val="C00000"/>
                          </a:solidFill>
                          <a:latin typeface="Arial"/>
                          <a:ea typeface="Arial"/>
                        </a:rPr>
                        <a:t>NO MyData.csv</a:t>
                      </a:r>
                      <a:endParaRPr lang="fr-CH" sz="1500" b="0" strike="noStrike" spc="-1">
                        <a:latin typeface="Arial"/>
                      </a:endParaRPr>
                    </a:p>
                    <a:p>
                      <a:pPr>
                        <a:lnSpc>
                          <a:spcPct val="107000"/>
                        </a:lnSpc>
                      </a:pPr>
                      <a:r>
                        <a:rPr lang="en-GB" sz="1500" b="0" strike="noStrike" spc="-1">
                          <a:solidFill>
                            <a:srgbClr val="00B050"/>
                          </a:solidFill>
                          <a:latin typeface="Arial"/>
                          <a:ea typeface="Arial"/>
                        </a:rPr>
                        <a:t>YES ProjID_dat</a:t>
                      </a:r>
                      <a:r>
                        <a:rPr lang="en-US" sz="1500" b="0" strike="noStrike" spc="-1">
                          <a:solidFill>
                            <a:srgbClr val="00B050"/>
                          </a:solidFill>
                          <a:latin typeface="Arial"/>
                          <a:ea typeface="Arial"/>
                        </a:rPr>
                        <a:t>a</a:t>
                      </a:r>
                      <a:r>
                        <a:rPr lang="en-GB" sz="1500" b="0" strike="noStrike" spc="-1">
                          <a:solidFill>
                            <a:srgbClr val="00B050"/>
                          </a:solidFill>
                          <a:latin typeface="Arial"/>
                          <a:ea typeface="Arial"/>
                        </a:rPr>
                        <a:t>.csv</a:t>
                      </a:r>
                      <a:endParaRPr lang="fr-CH" sz="15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6"/>
                  </a:ext>
                </a:extLst>
              </a:tr>
            </a:tbl>
          </a:graphicData>
        </a:graphic>
      </p:graphicFrame>
      <p:sp>
        <p:nvSpPr>
          <p:cNvPr id="681" name="Google Shape;1356;g10315288986_0_0"/>
          <p:cNvSpPr/>
          <p:nvPr/>
        </p:nvSpPr>
        <p:spPr>
          <a:xfrm>
            <a:off x="1329120" y="6054840"/>
            <a:ext cx="8966160" cy="802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228600" anchor="t">
            <a:noAutofit/>
          </a:bodyPr>
          <a:lstStyle/>
          <a:p>
            <a:pPr>
              <a:lnSpc>
                <a:spcPct val="100000"/>
              </a:lnSpc>
              <a:tabLst>
                <a:tab pos="0" algn="l"/>
              </a:tabLst>
            </a:pPr>
            <a:r>
              <a:rPr lang="en-US" sz="1500" b="0" i="1" strike="noStrike" spc="-1" dirty="0">
                <a:solidFill>
                  <a:srgbClr val="201E1C"/>
                </a:solidFill>
                <a:latin typeface="Arial"/>
                <a:ea typeface="DejaVu Sans"/>
              </a:rPr>
              <a:t>Table based on</a:t>
            </a:r>
            <a:r>
              <a:rPr lang="en-US" sz="1500" b="0" strike="noStrike" spc="-1" dirty="0">
                <a:solidFill>
                  <a:srgbClr val="201E1C"/>
                </a:solidFill>
                <a:latin typeface="Arial"/>
                <a:ea typeface="DejaVu Sans"/>
              </a:rPr>
              <a:t>: </a:t>
            </a:r>
            <a:r>
              <a:rPr lang="en-US" sz="1500" b="0" strike="noStrike" spc="-1" dirty="0">
                <a:solidFill>
                  <a:srgbClr val="201E1C"/>
                </a:solidFill>
                <a:latin typeface="Arial"/>
                <a:ea typeface="Arial"/>
              </a:rPr>
              <a:t>MIT </a:t>
            </a:r>
            <a:r>
              <a:rPr lang="en-US" sz="1500" b="0" strike="noStrike" spc="-1" dirty="0">
                <a:solidFill>
                  <a:srgbClr val="201E1C"/>
                </a:solidFill>
                <a:latin typeface="Arial"/>
                <a:ea typeface="DejaVu Sans"/>
              </a:rPr>
              <a:t>L</a:t>
            </a:r>
            <a:r>
              <a:rPr lang="en-US" sz="1500" b="0" strike="noStrike" spc="-1" dirty="0">
                <a:solidFill>
                  <a:srgbClr val="201E1C"/>
                </a:solidFill>
                <a:latin typeface="Arial"/>
                <a:ea typeface="Arial"/>
              </a:rPr>
              <a:t>ibrary</a:t>
            </a:r>
            <a:r>
              <a:rPr lang="en-US" sz="1500" b="0" strike="noStrike" spc="-1" dirty="0">
                <a:solidFill>
                  <a:srgbClr val="201E1C"/>
                </a:solidFill>
                <a:latin typeface="Arial"/>
                <a:ea typeface="DejaVu Sans"/>
              </a:rPr>
              <a:t>’s </a:t>
            </a:r>
            <a:r>
              <a:rPr lang="en-US" sz="1500" b="0" u="sng" strike="noStrike" spc="-1" dirty="0">
                <a:solidFill>
                  <a:srgbClr val="413C3A"/>
                </a:solidFill>
                <a:uFillTx/>
                <a:latin typeface="Arial"/>
                <a:ea typeface="DejaVu Sans"/>
                <a:hlinkClick r:id="rId3"/>
              </a:rPr>
              <a:t>file organization</a:t>
            </a:r>
            <a:r>
              <a:rPr lang="en-US" sz="1500" b="0" strike="noStrike" spc="-1" dirty="0">
                <a:solidFill>
                  <a:srgbClr val="201E1C"/>
                </a:solidFill>
                <a:latin typeface="Arial"/>
                <a:ea typeface="Arial"/>
              </a:rPr>
              <a:t> </a:t>
            </a:r>
            <a:r>
              <a:rPr lang="en-US" sz="1500" b="0" strike="noStrike" spc="-1" dirty="0">
                <a:solidFill>
                  <a:srgbClr val="201E1C"/>
                </a:solidFill>
                <a:latin typeface="Arial"/>
                <a:ea typeface="DejaVu Sans"/>
              </a:rPr>
              <a:t>slides + </a:t>
            </a:r>
            <a:r>
              <a:rPr lang="en-US" sz="1500" b="0" strike="noStrike" spc="-1" dirty="0" err="1">
                <a:solidFill>
                  <a:srgbClr val="201E1C"/>
                </a:solidFill>
                <a:latin typeface="Arial"/>
                <a:ea typeface="DejaVu Sans"/>
              </a:rPr>
              <a:t>Standford</a:t>
            </a:r>
            <a:r>
              <a:rPr lang="en-US" sz="1500" b="0" strike="noStrike" spc="-1" dirty="0">
                <a:solidFill>
                  <a:srgbClr val="201E1C"/>
                </a:solidFill>
                <a:latin typeface="Arial"/>
                <a:ea typeface="DejaVu Sans"/>
              </a:rPr>
              <a:t> Univ. Library’s file </a:t>
            </a:r>
            <a:r>
              <a:rPr lang="en-US" sz="1500" b="0" u="sng" strike="noStrike" spc="-1" dirty="0">
                <a:solidFill>
                  <a:srgbClr val="413C3A"/>
                </a:solidFill>
                <a:uFillTx/>
                <a:latin typeface="Arial"/>
                <a:ea typeface="DejaVu Sans"/>
                <a:hlinkClick r:id="rId4"/>
              </a:rPr>
              <a:t>naming guidelines</a:t>
            </a:r>
            <a:r>
              <a:rPr lang="en-US" sz="1500" b="0" strike="noStrike" spc="-1" dirty="0">
                <a:solidFill>
                  <a:srgbClr val="201E1C"/>
                </a:solidFill>
                <a:latin typeface="Arial"/>
                <a:ea typeface="DejaVu Sans"/>
              </a:rPr>
              <a:t> </a:t>
            </a:r>
            <a:endParaRPr lang="fr-CH" sz="1500" b="0" strike="noStrike" spc="-1" dirty="0">
              <a:latin typeface="Arial"/>
            </a:endParaRPr>
          </a:p>
          <a:p>
            <a:pPr>
              <a:lnSpc>
                <a:spcPct val="100000"/>
              </a:lnSpc>
              <a:tabLst>
                <a:tab pos="0" algn="l"/>
              </a:tabLst>
            </a:pPr>
            <a:br>
              <a:rPr dirty="0"/>
            </a:br>
            <a:r>
              <a:rPr lang="en-US" sz="1800" b="0" strike="noStrike" spc="-1" dirty="0">
                <a:solidFill>
                  <a:srgbClr val="201E1C"/>
                </a:solidFill>
                <a:latin typeface="Arial"/>
                <a:ea typeface="DejaVu Sans"/>
              </a:rPr>
              <a:t>Want more? Check EPFL Library </a:t>
            </a:r>
            <a:r>
              <a:rPr lang="en-US" sz="1800" b="1" strike="noStrike" spc="-1" dirty="0">
                <a:solidFill>
                  <a:srgbClr val="201E1C"/>
                </a:solidFill>
                <a:latin typeface="Arial"/>
                <a:ea typeface="DejaVu Sans"/>
              </a:rPr>
              <a:t>file organization and naming </a:t>
            </a:r>
            <a:r>
              <a:rPr lang="en-US" sz="1800" b="1" u="sng" strike="noStrike" spc="-1" dirty="0">
                <a:solidFill>
                  <a:srgbClr val="413C3A"/>
                </a:solidFill>
                <a:uFillTx/>
                <a:latin typeface="Arial"/>
                <a:ea typeface="DejaVu Sans"/>
                <a:hlinkClick r:id="rId5"/>
              </a:rPr>
              <a:t>vademecum</a:t>
            </a:r>
            <a:endParaRPr lang="fr-CH" sz="1800" b="0" strike="noStrike" spc="-1" dirty="0">
              <a:latin typeface="Arial"/>
            </a:endParaRPr>
          </a:p>
        </p:txBody>
      </p:sp>
      <p:sp>
        <p:nvSpPr>
          <p:cNvPr id="10" name="CustomShape 4">
            <a:extLst>
              <a:ext uri="{FF2B5EF4-FFF2-40B4-BE49-F238E27FC236}">
                <a16:creationId xmlns:a16="http://schemas.microsoft.com/office/drawing/2014/main" id="{B34A9A25-3C30-4E27-8C0A-23C337D38C23}"/>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751CFE2A-6369-CB0B-6199-2BEC7B687844}"/>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2"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dirty="0">
                <a:solidFill>
                  <a:srgbClr val="413C3A"/>
                </a:solidFill>
                <a:highlight>
                  <a:srgbClr val="FFFF00"/>
                </a:highlight>
                <a:latin typeface="Franklin Gothic Demi Cond"/>
                <a:ea typeface="Roboto Black"/>
              </a:rPr>
              <a:t>File naming example</a:t>
            </a:r>
            <a:endParaRPr lang="fr-CH" sz="4000" b="0" strike="noStrike" spc="-1" dirty="0">
              <a:highlight>
                <a:srgbClr val="FFFF00"/>
              </a:highlight>
              <a:latin typeface="Arial"/>
            </a:endParaRPr>
          </a:p>
        </p:txBody>
      </p:sp>
      <p:sp>
        <p:nvSpPr>
          <p:cNvPr id="693"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878C6E88-1F77-409B-8FF4-BBDE2B20C538}" type="slidenum">
              <a:rPr lang="en-US" sz="950" b="1" strike="noStrike" spc="-1">
                <a:solidFill>
                  <a:srgbClr val="413C3A"/>
                </a:solidFill>
                <a:latin typeface="Franklin Gothic Demi Cond"/>
                <a:ea typeface="Arial"/>
              </a:rPr>
              <a:t>62</a:t>
            </a:fld>
            <a:endParaRPr lang="fr-CH" sz="950" b="0" strike="noStrike" spc="-1">
              <a:latin typeface="Arial"/>
            </a:endParaRPr>
          </a:p>
        </p:txBody>
      </p:sp>
      <p:pic>
        <p:nvPicPr>
          <p:cNvPr id="694" name="Image 14"/>
          <p:cNvPicPr/>
          <p:nvPr/>
        </p:nvPicPr>
        <p:blipFill>
          <a:blip r:embed="rId3"/>
          <a:stretch/>
        </p:blipFill>
        <p:spPr>
          <a:xfrm>
            <a:off x="10860120" y="6545880"/>
            <a:ext cx="1194480" cy="252000"/>
          </a:xfrm>
          <a:prstGeom prst="rect">
            <a:avLst/>
          </a:prstGeom>
          <a:ln w="0">
            <a:noFill/>
          </a:ln>
        </p:spPr>
      </p:pic>
      <p:pic>
        <p:nvPicPr>
          <p:cNvPr id="695" name="Image 10"/>
          <p:cNvPicPr/>
          <p:nvPr/>
        </p:nvPicPr>
        <p:blipFill>
          <a:blip r:embed="rId4"/>
          <a:srcRect l="10125" t="26035" r="28983" b="12824"/>
          <a:stretch/>
        </p:blipFill>
        <p:spPr>
          <a:xfrm>
            <a:off x="1018800" y="1431720"/>
            <a:ext cx="9381600" cy="5297040"/>
          </a:xfrm>
          <a:prstGeom prst="rect">
            <a:avLst/>
          </a:prstGeom>
          <a:ln w="0">
            <a:noFill/>
          </a:ln>
          <a:effectLst>
            <a:outerShdw blurRad="50760" dist="37674" dir="2700000" algn="tl" rotWithShape="0">
              <a:srgbClr val="000000">
                <a:alpha val="40000"/>
              </a:srgbClr>
            </a:outerShdw>
          </a:effectLst>
        </p:spPr>
      </p:pic>
      <p:sp>
        <p:nvSpPr>
          <p:cNvPr id="696" name="CustomShape 3"/>
          <p:cNvSpPr/>
          <p:nvPr/>
        </p:nvSpPr>
        <p:spPr>
          <a:xfrm>
            <a:off x="4335480" y="6471360"/>
            <a:ext cx="606492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spAutoFit/>
          </a:bodyPr>
          <a:lstStyle/>
          <a:p>
            <a:pPr algn="r">
              <a:lnSpc>
                <a:spcPct val="100000"/>
              </a:lnSpc>
            </a:pPr>
            <a:r>
              <a:rPr lang="en-US" sz="1100" b="0" i="1" strike="noStrike" spc="-1">
                <a:solidFill>
                  <a:srgbClr val="413C3A"/>
                </a:solidFill>
                <a:latin typeface="Arial"/>
                <a:ea typeface="Arial"/>
              </a:rPr>
              <a:t>Source: </a:t>
            </a:r>
            <a:r>
              <a:rPr lang="en-US" sz="1100" b="0" i="1" u="sng" strike="noStrike" spc="-1">
                <a:solidFill>
                  <a:srgbClr val="413C3A"/>
                </a:solidFill>
                <a:uFillTx/>
                <a:latin typeface="Arial"/>
                <a:ea typeface="Arial"/>
                <a:hlinkClick r:id="rId5"/>
              </a:rPr>
              <a:t>https://libraries.mit.edu/data-management/files/2014/05/file-organization-july2014.pdf</a:t>
            </a:r>
            <a:endParaRPr lang="fr-CH" sz="1100" b="0" strike="noStrike" spc="-1">
              <a:latin typeface="Arial"/>
            </a:endParaRPr>
          </a:p>
        </p:txBody>
      </p:sp>
      <p:sp>
        <p:nvSpPr>
          <p:cNvPr id="698" name="CustomShape 4"/>
          <p:cNvSpPr/>
          <p:nvPr/>
        </p:nvSpPr>
        <p:spPr>
          <a:xfrm>
            <a:off x="1265040" y="866880"/>
            <a:ext cx="2946960" cy="394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fr-FR" sz="2000" b="0" strike="noStrike" spc="-1">
                <a:solidFill>
                  <a:srgbClr val="000000"/>
                </a:solidFill>
                <a:latin typeface="Arial"/>
                <a:ea typeface="Arial"/>
              </a:rPr>
              <a:t>E.g. in the README file:</a:t>
            </a:r>
            <a:endParaRPr lang="fr-CH" sz="2000" b="0" strike="noStrike" spc="-1">
              <a:latin typeface="Arial"/>
            </a:endParaRPr>
          </a:p>
        </p:txBody>
      </p:sp>
      <p:sp>
        <p:nvSpPr>
          <p:cNvPr id="699" name="CustomShape 5"/>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2023 / Hands-on with Research Data Management in Chemistry</a:t>
            </a:r>
            <a:endParaRPr lang="fr-CH" sz="950" b="0" strike="noStrike" spc="-1" dirty="0">
              <a:latin typeface="Arial"/>
            </a:endParaRPr>
          </a:p>
        </p:txBody>
      </p:sp>
      <p:sp>
        <p:nvSpPr>
          <p:cNvPr id="10" name="CustomShape 4">
            <a:extLst>
              <a:ext uri="{FF2B5EF4-FFF2-40B4-BE49-F238E27FC236}">
                <a16:creationId xmlns:a16="http://schemas.microsoft.com/office/drawing/2014/main" id="{F0A65D64-B1C1-4629-9FC9-F70CE0CD08D3}"/>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7" name="CustomShape 1"/>
          <p:cNvSpPr/>
          <p:nvPr/>
        </p:nvSpPr>
        <p:spPr>
          <a:xfrm>
            <a:off x="2154114" y="6092280"/>
            <a:ext cx="6844445" cy="6998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800">
              <a:lnSpc>
                <a:spcPct val="100000"/>
              </a:lnSpc>
            </a:pPr>
            <a:r>
              <a:rPr lang="en-US" sz="2000" b="1" strike="noStrike" spc="-1" dirty="0">
                <a:solidFill>
                  <a:srgbClr val="413C3A"/>
                </a:solidFill>
                <a:latin typeface="Arial"/>
                <a:ea typeface="Arial"/>
              </a:rPr>
              <a:t>[ </a:t>
            </a:r>
            <a:r>
              <a:rPr lang="en-US" sz="2000" b="1" strike="noStrike" spc="-1" dirty="0">
                <a:solidFill>
                  <a:srgbClr val="FF0000"/>
                </a:solidFill>
                <a:latin typeface="Arial"/>
                <a:ea typeface="Arial"/>
              </a:rPr>
              <a:t>5’ </a:t>
            </a:r>
            <a:r>
              <a:rPr lang="en-US" sz="2000" b="1" strike="noStrike" spc="-1" dirty="0">
                <a:solidFill>
                  <a:srgbClr val="413C3A"/>
                </a:solidFill>
                <a:latin typeface="Arial"/>
                <a:ea typeface="Arial"/>
              </a:rPr>
              <a:t>] Write your own </a:t>
            </a:r>
            <a:r>
              <a:rPr lang="en-US" sz="2000" b="0" strike="noStrike" spc="-1" dirty="0">
                <a:solidFill>
                  <a:srgbClr val="413C3A"/>
                </a:solidFill>
                <a:latin typeface="Arial"/>
                <a:ea typeface="Arial"/>
              </a:rPr>
              <a:t>example of naming convention</a:t>
            </a:r>
            <a:endParaRPr lang="fr-CH" sz="2000" b="0" strike="noStrike" spc="-1" dirty="0">
              <a:latin typeface="Arial"/>
            </a:endParaRPr>
          </a:p>
          <a:p>
            <a:pPr marL="1800">
              <a:lnSpc>
                <a:spcPct val="100000"/>
              </a:lnSpc>
            </a:pPr>
            <a:r>
              <a:rPr lang="en-US" sz="2000" b="1" strike="noStrike" spc="-1" dirty="0">
                <a:solidFill>
                  <a:srgbClr val="413C3A"/>
                </a:solidFill>
                <a:latin typeface="Arial"/>
                <a:ea typeface="Arial"/>
              </a:rPr>
              <a:t>[</a:t>
            </a:r>
            <a:r>
              <a:rPr lang="en-US" sz="2000" b="1" strike="noStrike" spc="-1" dirty="0">
                <a:solidFill>
                  <a:srgbClr val="FF0000"/>
                </a:solidFill>
                <a:latin typeface="Arial"/>
                <a:ea typeface="Arial"/>
              </a:rPr>
              <a:t>10’</a:t>
            </a:r>
            <a:r>
              <a:rPr lang="en-US" sz="2000" b="1" strike="noStrike" spc="-1" dirty="0">
                <a:solidFill>
                  <a:srgbClr val="413C3A"/>
                </a:solidFill>
                <a:latin typeface="Arial"/>
                <a:ea typeface="Arial"/>
              </a:rPr>
              <a:t>] Let’s discuss </a:t>
            </a:r>
            <a:r>
              <a:rPr lang="en-US" sz="2000" b="0" strike="noStrike" spc="-1" dirty="0">
                <a:solidFill>
                  <a:srgbClr val="413C3A"/>
                </a:solidFill>
                <a:latin typeface="Arial"/>
                <a:ea typeface="Arial"/>
              </a:rPr>
              <a:t>some difficulties for everyone to listen</a:t>
            </a:r>
            <a:endParaRPr lang="fr-CH" sz="2000" b="0" strike="noStrike" spc="-1" dirty="0">
              <a:latin typeface="Arial"/>
            </a:endParaRPr>
          </a:p>
        </p:txBody>
      </p:sp>
      <p:sp>
        <p:nvSpPr>
          <p:cNvPr id="708" name="CustomShape 2"/>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dirty="0">
                <a:solidFill>
                  <a:srgbClr val="413C3A"/>
                </a:solidFill>
                <a:latin typeface="Franklin Gothic Demi Cond"/>
                <a:ea typeface="Roboto Black"/>
              </a:rPr>
              <a:t>Your own naming convention: </a:t>
            </a:r>
            <a:r>
              <a:rPr lang="en-US" sz="4000" b="1" strike="noStrike" spc="-94" dirty="0">
                <a:solidFill>
                  <a:srgbClr val="FF0000"/>
                </a:solidFill>
                <a:latin typeface="Franklin Gothic Demi Cond"/>
                <a:ea typeface="Roboto Black"/>
              </a:rPr>
              <a:t>Exercise </a:t>
            </a:r>
            <a:endParaRPr lang="fr-CH" sz="4000" b="0" strike="noStrike" spc="-1" dirty="0">
              <a:solidFill>
                <a:srgbClr val="FF0000"/>
              </a:solidFill>
              <a:latin typeface="Arial"/>
            </a:endParaRPr>
          </a:p>
        </p:txBody>
      </p:sp>
      <p:sp>
        <p:nvSpPr>
          <p:cNvPr id="709" name="CustomShape 3"/>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0B1AA2D8-828C-4B14-8734-2B23A4C2C95E}" type="slidenum">
              <a:rPr lang="en-US" sz="950" b="1" strike="noStrike" spc="-1">
                <a:solidFill>
                  <a:srgbClr val="413C3A"/>
                </a:solidFill>
                <a:latin typeface="Franklin Gothic Demi Cond"/>
                <a:ea typeface="Arial"/>
              </a:rPr>
              <a:t>63</a:t>
            </a:fld>
            <a:endParaRPr lang="fr-CH" sz="950" b="0" strike="noStrike" spc="-1">
              <a:latin typeface="Arial"/>
            </a:endParaRPr>
          </a:p>
        </p:txBody>
      </p:sp>
      <p:pic>
        <p:nvPicPr>
          <p:cNvPr id="710" name="Image 14"/>
          <p:cNvPicPr/>
          <p:nvPr/>
        </p:nvPicPr>
        <p:blipFill>
          <a:blip r:embed="rId3"/>
          <a:stretch/>
        </p:blipFill>
        <p:spPr>
          <a:xfrm>
            <a:off x="10860120" y="6545880"/>
            <a:ext cx="1194480" cy="252000"/>
          </a:xfrm>
          <a:prstGeom prst="rect">
            <a:avLst/>
          </a:prstGeom>
          <a:ln w="0">
            <a:noFill/>
          </a:ln>
        </p:spPr>
      </p:pic>
      <p:graphicFrame>
        <p:nvGraphicFramePr>
          <p:cNvPr id="712" name="Table 6"/>
          <p:cNvGraphicFramePr/>
          <p:nvPr/>
        </p:nvGraphicFramePr>
        <p:xfrm>
          <a:off x="1253880" y="1028160"/>
          <a:ext cx="9683640" cy="4897800"/>
        </p:xfrm>
        <a:graphic>
          <a:graphicData uri="http://schemas.openxmlformats.org/drawingml/2006/table">
            <a:tbl>
              <a:tblPr/>
              <a:tblGrid>
                <a:gridCol w="5862240">
                  <a:extLst>
                    <a:ext uri="{9D8B030D-6E8A-4147-A177-3AD203B41FA5}">
                      <a16:colId xmlns:a16="http://schemas.microsoft.com/office/drawing/2014/main" val="20000"/>
                    </a:ext>
                  </a:extLst>
                </a:gridCol>
                <a:gridCol w="3821400">
                  <a:extLst>
                    <a:ext uri="{9D8B030D-6E8A-4147-A177-3AD203B41FA5}">
                      <a16:colId xmlns:a16="http://schemas.microsoft.com/office/drawing/2014/main" val="20001"/>
                    </a:ext>
                  </a:extLst>
                </a:gridCol>
              </a:tblGrid>
              <a:tr h="365040">
                <a:tc>
                  <a:txBody>
                    <a:bodyPr/>
                    <a:lstStyle/>
                    <a:p>
                      <a:pPr>
                        <a:lnSpc>
                          <a:spcPct val="107000"/>
                        </a:lnSpc>
                      </a:pPr>
                      <a:r>
                        <a:rPr lang="fr-CH" sz="1600" b="0" strike="noStrike" spc="-1">
                          <a:solidFill>
                            <a:srgbClr val="413C3A"/>
                          </a:solidFill>
                          <a:latin typeface="Arial"/>
                          <a:ea typeface="Arial"/>
                        </a:rPr>
                        <a:t>L</a:t>
                      </a:r>
                      <a:r>
                        <a:rPr lang="en-US" sz="1600" b="0" strike="noStrike" spc="-1">
                          <a:solidFill>
                            <a:srgbClr val="413C3A"/>
                          </a:solidFill>
                          <a:latin typeface="Arial"/>
                          <a:ea typeface="Arial"/>
                        </a:rPr>
                        <a:t>imit </a:t>
                      </a:r>
                      <a:r>
                        <a:rPr lang="fr-CH" sz="1600" b="0" strike="noStrike" spc="-1">
                          <a:solidFill>
                            <a:srgbClr val="413C3A"/>
                          </a:solidFill>
                          <a:latin typeface="Arial"/>
                          <a:ea typeface="Arial"/>
                        </a:rPr>
                        <a:t>f</a:t>
                      </a:r>
                      <a:r>
                        <a:rPr lang="en-US" sz="1600" b="0" strike="noStrike" spc="-1">
                          <a:solidFill>
                            <a:srgbClr val="413C3A"/>
                          </a:solidFill>
                          <a:latin typeface="Arial"/>
                          <a:ea typeface="Arial"/>
                        </a:rPr>
                        <a:t>i</a:t>
                      </a:r>
                      <a:r>
                        <a:rPr lang="en-GB" sz="1600" b="0" strike="noStrike" spc="-1">
                          <a:solidFill>
                            <a:srgbClr val="413C3A"/>
                          </a:solidFill>
                          <a:latin typeface="Arial"/>
                          <a:ea typeface="Arial"/>
                        </a:rPr>
                        <a:t>le name to </a:t>
                      </a:r>
                      <a:r>
                        <a:rPr lang="en-GB" sz="1600" b="1" strike="noStrike" spc="-1">
                          <a:solidFill>
                            <a:srgbClr val="413C3A"/>
                          </a:solidFill>
                          <a:latin typeface="Arial"/>
                          <a:ea typeface="Arial"/>
                        </a:rPr>
                        <a:t>32 characters </a:t>
                      </a:r>
                      <a:r>
                        <a:rPr lang="en-GB" sz="1600" b="0" strike="noStrike" spc="-1">
                          <a:solidFill>
                            <a:srgbClr val="413C3A"/>
                          </a:solidFill>
                          <a:latin typeface="Arial"/>
                          <a:ea typeface="Arial"/>
                        </a:rPr>
                        <a:t>(</a:t>
                      </a:r>
                      <a:r>
                        <a:rPr lang="en-US" sz="1600" b="0" strike="noStrike" spc="-1">
                          <a:solidFill>
                            <a:srgbClr val="413C3A"/>
                          </a:solidFill>
                          <a:latin typeface="Arial"/>
                          <a:ea typeface="Arial"/>
                        </a:rPr>
                        <a:t>better</a:t>
                      </a:r>
                      <a:r>
                        <a:rPr lang="en-GB" sz="1600" b="0" strike="noStrike" spc="-1">
                          <a:solidFill>
                            <a:srgbClr val="413C3A"/>
                          </a:solidFill>
                          <a:latin typeface="Arial"/>
                          <a:ea typeface="Arial"/>
                        </a:rPr>
                        <a:t> less)</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pPr>
                      <a:r>
                        <a:rPr lang="en-GB" sz="1600" b="0" strike="noStrike" spc="-1">
                          <a:solidFill>
                            <a:srgbClr val="00B050"/>
                          </a:solidFill>
                          <a:latin typeface="Arial"/>
                          <a:ea typeface="Arial"/>
                        </a:rPr>
                        <a:t>32CharactersLooksExactlyLikeThis.csv</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885600">
                <a:tc>
                  <a:txBody>
                    <a:bodyPr/>
                    <a:lstStyle/>
                    <a:p>
                      <a:pPr>
                        <a:lnSpc>
                          <a:spcPct val="107000"/>
                        </a:lnSpc>
                      </a:pPr>
                      <a:r>
                        <a:rPr lang="fr-CH" sz="1600" b="0" strike="noStrike" spc="-1">
                          <a:solidFill>
                            <a:srgbClr val="413C3A"/>
                          </a:solidFill>
                          <a:latin typeface="Arial"/>
                          <a:ea typeface="Arial"/>
                        </a:rPr>
                        <a:t>U</a:t>
                      </a:r>
                      <a:r>
                        <a:rPr lang="en-GB" sz="1600" b="0" strike="noStrike" spc="-1">
                          <a:solidFill>
                            <a:srgbClr val="413C3A"/>
                          </a:solidFill>
                          <a:latin typeface="Arial"/>
                          <a:ea typeface="Arial"/>
                        </a:rPr>
                        <a:t>se leading zeros for multi-digit versions.</a:t>
                      </a:r>
                      <a:endParaRPr lang="fr-CH" sz="1600" b="0" strike="noStrike" spc="-1">
                        <a:latin typeface="Arial"/>
                      </a:endParaRPr>
                    </a:p>
                    <a:p>
                      <a:pPr>
                        <a:lnSpc>
                          <a:spcPct val="107000"/>
                        </a:lnSpc>
                      </a:pPr>
                      <a:r>
                        <a:rPr lang="en-GB" sz="1600" b="0" strike="noStrike" spc="-1">
                          <a:solidFill>
                            <a:srgbClr val="413C3A"/>
                          </a:solidFill>
                          <a:latin typeface="Arial"/>
                          <a:ea typeface="Arial"/>
                        </a:rPr>
                        <a:t>For a sequence of 1-10: 01-10</a:t>
                      </a:r>
                      <a:endParaRPr lang="fr-CH" sz="1600" b="0" strike="noStrike" spc="-1">
                        <a:latin typeface="Arial"/>
                      </a:endParaRPr>
                    </a:p>
                    <a:p>
                      <a:pPr>
                        <a:lnSpc>
                          <a:spcPct val="107000"/>
                        </a:lnSpc>
                      </a:pPr>
                      <a:r>
                        <a:rPr lang="en-GB" sz="1600" b="0" strike="noStrike" spc="-1">
                          <a:solidFill>
                            <a:srgbClr val="413C3A"/>
                          </a:solidFill>
                          <a:latin typeface="Arial"/>
                          <a:ea typeface="Arial"/>
                        </a:rPr>
                        <a:t>For a sequence of 1-100: 001-010-100</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tc>
                  <a:txBody>
                    <a:bodyPr/>
                    <a:lstStyle/>
                    <a:p>
                      <a:pPr>
                        <a:lnSpc>
                          <a:spcPct val="107000"/>
                        </a:lnSpc>
                      </a:pPr>
                      <a:r>
                        <a:rPr lang="en-GB" sz="1600" b="0" strike="noStrike" spc="-1">
                          <a:solidFill>
                            <a:srgbClr val="C00000"/>
                          </a:solidFill>
                          <a:latin typeface="Arial"/>
                          <a:ea typeface="Arial"/>
                        </a:rPr>
                        <a:t>NO   ProjID_1.csv      ProjID_12.csv</a:t>
                      </a:r>
                      <a:endParaRPr lang="fr-CH" sz="1600" b="0" strike="noStrike" spc="-1">
                        <a:latin typeface="Arial"/>
                      </a:endParaRPr>
                    </a:p>
                    <a:p>
                      <a:pPr>
                        <a:lnSpc>
                          <a:spcPct val="107000"/>
                        </a:lnSpc>
                      </a:pPr>
                      <a:r>
                        <a:rPr lang="en-GB" sz="1600" b="0" strike="noStrike" spc="-1">
                          <a:solidFill>
                            <a:srgbClr val="00B050"/>
                          </a:solidFill>
                          <a:latin typeface="Arial"/>
                          <a:ea typeface="Arial"/>
                        </a:rPr>
                        <a:t>YES  ProjID_01.csv    ProjID_12.csv</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1"/>
                  </a:ext>
                </a:extLst>
              </a:tr>
              <a:tr h="885600">
                <a:tc>
                  <a:txBody>
                    <a:bodyPr/>
                    <a:lstStyle/>
                    <a:p>
                      <a:pPr>
                        <a:lnSpc>
                          <a:spcPct val="107000"/>
                        </a:lnSpc>
                      </a:pPr>
                      <a:r>
                        <a:rPr lang="en-GB" sz="1600" b="0" strike="noStrike" spc="-1">
                          <a:solidFill>
                            <a:srgbClr val="413C3A"/>
                          </a:solidFill>
                          <a:latin typeface="Arial"/>
                          <a:ea typeface="Arial"/>
                        </a:rPr>
                        <a:t>Don’t use spaces. </a:t>
                      </a:r>
                      <a:r>
                        <a:rPr lang="fr-CH" sz="1600" b="0" strike="noStrike" spc="-1">
                          <a:solidFill>
                            <a:srgbClr val="413C3A"/>
                          </a:solidFill>
                          <a:latin typeface="Arial"/>
                          <a:ea typeface="Arial"/>
                        </a:rPr>
                        <a:t>S</a:t>
                      </a:r>
                      <a:r>
                        <a:rPr lang="en-US" sz="1600" b="0" strike="noStrike" spc="-1">
                          <a:solidFill>
                            <a:srgbClr val="413C3A"/>
                          </a:solidFill>
                          <a:latin typeface="Arial"/>
                          <a:ea typeface="Arial"/>
                        </a:rPr>
                        <a:t>ome</a:t>
                      </a:r>
                      <a:r>
                        <a:rPr lang="en-GB" sz="1600" b="0" strike="noStrike" spc="-1">
                          <a:solidFill>
                            <a:srgbClr val="413C3A"/>
                          </a:solidFill>
                          <a:latin typeface="Arial"/>
                          <a:ea typeface="Arial"/>
                        </a:rPr>
                        <a:t> software</a:t>
                      </a:r>
                      <a:r>
                        <a:rPr lang="en-US" sz="1600" b="0" strike="noStrike" spc="-1">
                          <a:solidFill>
                            <a:srgbClr val="413C3A"/>
                          </a:solidFill>
                          <a:latin typeface="Arial"/>
                          <a:ea typeface="Arial"/>
                        </a:rPr>
                        <a:t> </a:t>
                      </a:r>
                      <a:r>
                        <a:rPr lang="fr-CH" sz="1600" b="0" strike="noStrike" spc="-1">
                          <a:solidFill>
                            <a:srgbClr val="413C3A"/>
                          </a:solidFill>
                          <a:latin typeface="Arial"/>
                          <a:ea typeface="Arial"/>
                        </a:rPr>
                        <a:t>r</a:t>
                      </a:r>
                      <a:r>
                        <a:rPr lang="en-US" sz="1600" b="0" strike="noStrike" spc="-1">
                          <a:solidFill>
                            <a:srgbClr val="413C3A"/>
                          </a:solidFill>
                          <a:latin typeface="Arial"/>
                          <a:ea typeface="Arial"/>
                        </a:rPr>
                        <a:t>e</a:t>
                      </a:r>
                      <a:r>
                        <a:rPr lang="fr-CH" sz="1600" b="0" strike="noStrike" spc="-1">
                          <a:solidFill>
                            <a:srgbClr val="413C3A"/>
                          </a:solidFill>
                          <a:latin typeface="Arial"/>
                          <a:ea typeface="Arial"/>
                        </a:rPr>
                        <a:t>a</a:t>
                      </a:r>
                      <a:r>
                        <a:rPr lang="en-US" sz="1600" b="0" strike="noStrike" spc="-1">
                          <a:solidFill>
                            <a:srgbClr val="413C3A"/>
                          </a:solidFill>
                          <a:latin typeface="Arial"/>
                          <a:ea typeface="Arial"/>
                        </a:rPr>
                        <a:t>d </a:t>
                      </a:r>
                      <a:r>
                        <a:rPr lang="en-GB" sz="1600" b="0" strike="noStrike" spc="-1">
                          <a:solidFill>
                            <a:srgbClr val="413C3A"/>
                          </a:solidFill>
                          <a:latin typeface="Arial"/>
                          <a:ea typeface="Arial"/>
                        </a:rPr>
                        <a:t>file names with spaces enclosed in quotes when us</a:t>
                      </a:r>
                      <a:r>
                        <a:rPr lang="en-US" sz="1600" b="0" strike="noStrike" spc="-1">
                          <a:solidFill>
                            <a:srgbClr val="413C3A"/>
                          </a:solidFill>
                          <a:latin typeface="Arial"/>
                          <a:ea typeface="Arial"/>
                        </a:rPr>
                        <a:t>e</a:t>
                      </a:r>
                      <a:r>
                        <a:rPr lang="fr-CH" sz="1600" b="0" strike="noStrike" spc="-1">
                          <a:solidFill>
                            <a:srgbClr val="413C3A"/>
                          </a:solidFill>
                          <a:latin typeface="Arial"/>
                          <a:ea typeface="Arial"/>
                        </a:rPr>
                        <a:t>d</a:t>
                      </a:r>
                      <a:r>
                        <a:rPr lang="en-US" sz="1600" b="0" strike="noStrike" spc="-1">
                          <a:solidFill>
                            <a:srgbClr val="413C3A"/>
                          </a:solidFill>
                          <a:latin typeface="Arial"/>
                          <a:ea typeface="Arial"/>
                        </a:rPr>
                        <a:t> </a:t>
                      </a:r>
                      <a:r>
                        <a:rPr lang="fr-CH" sz="1600" b="0" strike="noStrike" spc="-1">
                          <a:solidFill>
                            <a:srgbClr val="413C3A"/>
                          </a:solidFill>
                          <a:latin typeface="Arial"/>
                          <a:ea typeface="Arial"/>
                        </a:rPr>
                        <a:t>i</a:t>
                      </a:r>
                      <a:r>
                        <a:rPr lang="en-US" sz="1600" b="0" strike="noStrike" spc="-1">
                          <a:solidFill>
                            <a:srgbClr val="413C3A"/>
                          </a:solidFill>
                          <a:latin typeface="Arial"/>
                          <a:ea typeface="Arial"/>
                        </a:rPr>
                        <a:t>n</a:t>
                      </a:r>
                      <a:r>
                        <a:rPr lang="en-GB" sz="1600" b="0" strike="noStrike" spc="-1">
                          <a:solidFill>
                            <a:srgbClr val="413C3A"/>
                          </a:solidFill>
                          <a:latin typeface="Arial"/>
                          <a:ea typeface="Arial"/>
                        </a:rPr>
                        <a:t> the command line.</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pPr>
                      <a:r>
                        <a:rPr lang="en-GB" sz="1600" b="0" strike="noStrike" spc="-1">
                          <a:solidFill>
                            <a:srgbClr val="C00000"/>
                          </a:solidFill>
                          <a:latin typeface="Arial"/>
                          <a:ea typeface="Arial"/>
                        </a:rPr>
                        <a:t>NO Proj ID 1.csv</a:t>
                      </a:r>
                      <a:endParaRPr lang="fr-CH" sz="1600" b="0" strike="noStrike" spc="-1">
                        <a:latin typeface="Arial"/>
                      </a:endParaRPr>
                    </a:p>
                    <a:p>
                      <a:pPr>
                        <a:lnSpc>
                          <a:spcPct val="107000"/>
                        </a:lnSpc>
                      </a:pPr>
                      <a:r>
                        <a:rPr lang="en-GB" sz="1600" b="0" strike="noStrike" spc="-1">
                          <a:solidFill>
                            <a:srgbClr val="00B050"/>
                          </a:solidFill>
                          <a:latin typeface="Arial"/>
                          <a:ea typeface="Arial"/>
                        </a:rPr>
                        <a:t>YES Proj_ID_01.csv</a:t>
                      </a:r>
                      <a:endParaRPr lang="fr-CH" sz="1600" b="0" strike="noStrike" spc="-1">
                        <a:latin typeface="Arial"/>
                      </a:endParaRPr>
                    </a:p>
                    <a:p>
                      <a:pPr>
                        <a:lnSpc>
                          <a:spcPct val="107000"/>
                        </a:lnSpc>
                      </a:pPr>
                      <a:r>
                        <a:rPr lang="en-GB" sz="1600" b="0" strike="noStrike" spc="-1">
                          <a:solidFill>
                            <a:srgbClr val="00B050"/>
                          </a:solidFill>
                          <a:latin typeface="Arial"/>
                          <a:ea typeface="Arial"/>
                        </a:rPr>
                        <a:t>YES Proj-ID-01.csv</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625320">
                <a:tc>
                  <a:txBody>
                    <a:bodyPr/>
                    <a:lstStyle/>
                    <a:p>
                      <a:pPr>
                        <a:lnSpc>
                          <a:spcPct val="107000"/>
                        </a:lnSpc>
                      </a:pPr>
                      <a:r>
                        <a:rPr lang="en-GB" sz="1600" b="0" strike="noStrike" spc="-1">
                          <a:solidFill>
                            <a:srgbClr val="413C3A"/>
                          </a:solidFill>
                          <a:latin typeface="Arial"/>
                          <a:ea typeface="Arial"/>
                        </a:rPr>
                        <a:t>Don’t use special characters</a:t>
                      </a:r>
                      <a:r>
                        <a:rPr lang="fr-CH" sz="1600" b="0" strike="noStrike" spc="-1">
                          <a:solidFill>
                            <a:srgbClr val="413C3A"/>
                          </a:solidFill>
                          <a:latin typeface="Arial"/>
                          <a:ea typeface="Arial"/>
                        </a:rPr>
                        <a:t>: </a:t>
                      </a:r>
                      <a:br/>
                      <a:r>
                        <a:rPr lang="en-GB" sz="1600" b="0" strike="noStrike" spc="-1">
                          <a:solidFill>
                            <a:srgbClr val="413C3A"/>
                          </a:solidFill>
                          <a:latin typeface="Arial"/>
                          <a:ea typeface="Arial"/>
                        </a:rPr>
                        <a:t>~ ! @ # $ % ^ &amp; * ( ) ` ; &lt; &gt; ? , [ ] { } ' "</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tc>
                  <a:txBody>
                    <a:bodyPr/>
                    <a:lstStyle/>
                    <a:p>
                      <a:pPr>
                        <a:lnSpc>
                          <a:spcPct val="107000"/>
                        </a:lnSpc>
                      </a:pPr>
                      <a:r>
                        <a:rPr lang="en-GB" sz="1600" b="0" strike="noStrike" spc="-1">
                          <a:solidFill>
                            <a:srgbClr val="C00000"/>
                          </a:solidFill>
                          <a:latin typeface="Arial"/>
                          <a:ea typeface="Arial"/>
                        </a:rPr>
                        <a:t>NO name&amp;date@location.doc</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3"/>
                  </a:ext>
                </a:extLst>
              </a:tr>
              <a:tr h="625320">
                <a:tc>
                  <a:txBody>
                    <a:bodyPr/>
                    <a:lstStyle/>
                    <a:p>
                      <a:pPr>
                        <a:lnSpc>
                          <a:spcPct val="107000"/>
                        </a:lnSpc>
                        <a:spcAft>
                          <a:spcPts val="799"/>
                        </a:spcAft>
                      </a:pPr>
                      <a:r>
                        <a:rPr lang="en-GB" sz="1600" b="0" strike="noStrike" spc="-1">
                          <a:solidFill>
                            <a:srgbClr val="413C3A"/>
                          </a:solidFill>
                          <a:latin typeface="Arial"/>
                          <a:ea typeface="Arial"/>
                        </a:rPr>
                        <a:t>U</a:t>
                      </a:r>
                      <a:r>
                        <a:rPr lang="en-US" sz="1600" b="0" strike="noStrike" spc="-1">
                          <a:solidFill>
                            <a:srgbClr val="413C3A"/>
                          </a:solidFill>
                          <a:latin typeface="Arial"/>
                          <a:ea typeface="Arial"/>
                        </a:rPr>
                        <a:t>s</a:t>
                      </a:r>
                      <a:r>
                        <a:rPr lang="fr-CH" sz="1600" b="0" strike="noStrike" spc="-1">
                          <a:solidFill>
                            <a:srgbClr val="413C3A"/>
                          </a:solidFill>
                          <a:latin typeface="Arial"/>
                          <a:ea typeface="Arial"/>
                        </a:rPr>
                        <a:t>e</a:t>
                      </a:r>
                      <a:r>
                        <a:rPr lang="en-US" sz="1600" b="0" strike="noStrike" spc="-1">
                          <a:solidFill>
                            <a:srgbClr val="413C3A"/>
                          </a:solidFill>
                          <a:latin typeface="Arial"/>
                          <a:ea typeface="Arial"/>
                        </a:rPr>
                        <a:t> a</a:t>
                      </a:r>
                      <a:r>
                        <a:rPr lang="en-GB" sz="1600" b="0" strike="noStrike" spc="-1">
                          <a:solidFill>
                            <a:srgbClr val="413C3A"/>
                          </a:solidFill>
                          <a:latin typeface="Arial"/>
                          <a:ea typeface="Arial"/>
                        </a:rPr>
                        <a:t> good format for date designations</a:t>
                      </a:r>
                      <a:r>
                        <a:rPr lang="en-US" sz="1600" b="0" strike="noStrike" spc="-1">
                          <a:solidFill>
                            <a:srgbClr val="413C3A"/>
                          </a:solidFill>
                          <a:latin typeface="Arial"/>
                          <a:ea typeface="Arial"/>
                        </a:rPr>
                        <a:t>:</a:t>
                      </a:r>
                      <a:r>
                        <a:rPr lang="fr-FR" sz="1600" b="0" strike="noStrike" spc="-1">
                          <a:solidFill>
                            <a:srgbClr val="413C3A"/>
                          </a:solidFill>
                          <a:latin typeface="Arial"/>
                          <a:ea typeface="Arial"/>
                        </a:rPr>
                        <a:t> </a:t>
                      </a:r>
                      <a:br/>
                      <a:r>
                        <a:rPr lang="en-GB" sz="1600" b="0" strike="noStrike" spc="-1">
                          <a:solidFill>
                            <a:srgbClr val="413C3A"/>
                          </a:solidFill>
                          <a:latin typeface="Arial"/>
                          <a:ea typeface="Arial"/>
                        </a:rPr>
                        <a:t>YYYYMMDD or YYMMDD. </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pPr>
                      <a:r>
                        <a:rPr lang="en-GB" sz="1600" b="0" strike="noStrike" spc="-1">
                          <a:solidFill>
                            <a:srgbClr val="00B050"/>
                          </a:solidFill>
                          <a:latin typeface="Arial"/>
                          <a:ea typeface="Arial"/>
                        </a:rPr>
                        <a:t>ProjID_01_20180305.csv</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885600">
                <a:tc>
                  <a:txBody>
                    <a:bodyPr/>
                    <a:lstStyle/>
                    <a:p>
                      <a:pPr>
                        <a:lnSpc>
                          <a:spcPct val="107000"/>
                        </a:lnSpc>
                      </a:pPr>
                      <a:r>
                        <a:rPr lang="en-GB" sz="1600" b="0" strike="noStrike" spc="-1">
                          <a:solidFill>
                            <a:srgbClr val="413C3A"/>
                          </a:solidFill>
                          <a:latin typeface="Arial"/>
                          <a:ea typeface="Arial"/>
                        </a:rPr>
                        <a:t>Use only one period </a:t>
                      </a:r>
                      <a:r>
                        <a:rPr lang="en-US" sz="1600" b="0" strike="noStrike" spc="-1">
                          <a:solidFill>
                            <a:srgbClr val="413C3A"/>
                          </a:solidFill>
                          <a:latin typeface="Arial"/>
                          <a:ea typeface="Arial"/>
                        </a:rPr>
                        <a:t>(</a:t>
                      </a:r>
                      <a:r>
                        <a:rPr lang="en-GB" sz="1600" b="0" strike="noStrike" spc="-1">
                          <a:solidFill>
                            <a:srgbClr val="413C3A"/>
                          </a:solidFill>
                          <a:latin typeface="Arial"/>
                          <a:ea typeface="Arial"/>
                        </a:rPr>
                        <a:t>before the file extension</a:t>
                      </a:r>
                      <a:r>
                        <a:rPr lang="en-US" sz="1600" b="0" strike="noStrike" spc="-1">
                          <a:solidFill>
                            <a:srgbClr val="413C3A"/>
                          </a:solidFill>
                          <a:latin typeface="Arial"/>
                          <a:ea typeface="Arial"/>
                        </a:rPr>
                        <a:t>)</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tc>
                  <a:txBody>
                    <a:bodyPr/>
                    <a:lstStyle/>
                    <a:p>
                      <a:pPr>
                        <a:lnSpc>
                          <a:spcPct val="107000"/>
                        </a:lnSpc>
                      </a:pPr>
                      <a:r>
                        <a:rPr lang="en-GB" sz="1600" b="0" strike="noStrike" spc="-1">
                          <a:solidFill>
                            <a:srgbClr val="C00000"/>
                          </a:solidFill>
                          <a:latin typeface="Arial"/>
                          <a:ea typeface="Arial"/>
                        </a:rPr>
                        <a:t>NO name.date.doc</a:t>
                      </a:r>
                      <a:endParaRPr lang="fr-CH" sz="1600" b="0" strike="noStrike" spc="-1">
                        <a:latin typeface="Arial"/>
                      </a:endParaRPr>
                    </a:p>
                    <a:p>
                      <a:pPr>
                        <a:lnSpc>
                          <a:spcPct val="107000"/>
                        </a:lnSpc>
                      </a:pPr>
                      <a:r>
                        <a:rPr lang="en-GB" sz="1600" b="0" strike="noStrike" spc="-1">
                          <a:solidFill>
                            <a:srgbClr val="C00000"/>
                          </a:solidFill>
                          <a:latin typeface="Arial"/>
                          <a:ea typeface="Arial"/>
                        </a:rPr>
                        <a:t>NO name_date..doc</a:t>
                      </a:r>
                      <a:endParaRPr lang="fr-CH" sz="1600" b="0" strike="noStrike" spc="-1">
                        <a:latin typeface="Arial"/>
                      </a:endParaRPr>
                    </a:p>
                    <a:p>
                      <a:pPr>
                        <a:lnSpc>
                          <a:spcPct val="107000"/>
                        </a:lnSpc>
                      </a:pPr>
                      <a:r>
                        <a:rPr lang="en-GB" sz="1600" b="0" strike="noStrike" spc="-1">
                          <a:solidFill>
                            <a:srgbClr val="00B050"/>
                          </a:solidFill>
                          <a:latin typeface="Arial"/>
                          <a:ea typeface="Arial"/>
                        </a:rPr>
                        <a:t>YES name_date.doc</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5"/>
                  </a:ext>
                </a:extLst>
              </a:tr>
              <a:tr h="625320">
                <a:tc>
                  <a:txBody>
                    <a:bodyPr/>
                    <a:lstStyle/>
                    <a:p>
                      <a:pPr>
                        <a:lnSpc>
                          <a:spcPct val="107000"/>
                        </a:lnSpc>
                      </a:pPr>
                      <a:r>
                        <a:rPr lang="en-US" sz="1600" b="0" strike="noStrike" spc="-1">
                          <a:solidFill>
                            <a:srgbClr val="413C3A"/>
                          </a:solidFill>
                          <a:latin typeface="Arial"/>
                          <a:ea typeface="Arial"/>
                        </a:rPr>
                        <a:t>U</a:t>
                      </a:r>
                      <a:r>
                        <a:rPr lang="fr-CH" sz="1600" b="0" strike="noStrike" spc="-1">
                          <a:solidFill>
                            <a:srgbClr val="413C3A"/>
                          </a:solidFill>
                          <a:latin typeface="Arial"/>
                          <a:ea typeface="Arial"/>
                        </a:rPr>
                        <a:t>s</a:t>
                      </a:r>
                      <a:r>
                        <a:rPr lang="en-US" sz="1600" b="0" strike="noStrike" spc="-1">
                          <a:solidFill>
                            <a:srgbClr val="413C3A"/>
                          </a:solidFill>
                          <a:latin typeface="Arial"/>
                          <a:ea typeface="Arial"/>
                        </a:rPr>
                        <a:t>e </a:t>
                      </a:r>
                      <a:r>
                        <a:rPr lang="fr-CH" sz="1600" b="0" strike="noStrike" spc="-1">
                          <a:solidFill>
                            <a:srgbClr val="413C3A"/>
                          </a:solidFill>
                          <a:latin typeface="Arial"/>
                          <a:ea typeface="Arial"/>
                        </a:rPr>
                        <a:t>s</a:t>
                      </a:r>
                      <a:r>
                        <a:rPr lang="en-US" sz="1600" b="0" strike="noStrike" spc="-1">
                          <a:solidFill>
                            <a:srgbClr val="413C3A"/>
                          </a:solidFill>
                          <a:latin typeface="Arial"/>
                          <a:ea typeface="Arial"/>
                        </a:rPr>
                        <a:t>p</a:t>
                      </a:r>
                      <a:r>
                        <a:rPr lang="fr-CH" sz="1600" b="0" strike="noStrike" spc="-1">
                          <a:solidFill>
                            <a:srgbClr val="413C3A"/>
                          </a:solidFill>
                          <a:latin typeface="Arial"/>
                          <a:ea typeface="Arial"/>
                        </a:rPr>
                        <a:t>e</a:t>
                      </a:r>
                      <a:r>
                        <a:rPr lang="en-US" sz="1600" b="0" strike="noStrike" spc="-1">
                          <a:solidFill>
                            <a:srgbClr val="413C3A"/>
                          </a:solidFill>
                          <a:latin typeface="Arial"/>
                          <a:ea typeface="Arial"/>
                        </a:rPr>
                        <a:t>c</a:t>
                      </a:r>
                      <a:r>
                        <a:rPr lang="fr-CH" sz="1600" b="0" strike="noStrike" spc="-1">
                          <a:solidFill>
                            <a:srgbClr val="413C3A"/>
                          </a:solidFill>
                          <a:latin typeface="Arial"/>
                          <a:ea typeface="Arial"/>
                        </a:rPr>
                        <a:t>i</a:t>
                      </a:r>
                      <a:r>
                        <a:rPr lang="en-US" sz="1600" b="0" strike="noStrike" spc="-1">
                          <a:solidFill>
                            <a:srgbClr val="413C3A"/>
                          </a:solidFill>
                          <a:latin typeface="Arial"/>
                          <a:ea typeface="Arial"/>
                        </a:rPr>
                        <a:t>f</a:t>
                      </a:r>
                      <a:r>
                        <a:rPr lang="fr-CH" sz="1600" b="0" strike="noStrike" spc="-1">
                          <a:solidFill>
                            <a:srgbClr val="413C3A"/>
                          </a:solidFill>
                          <a:latin typeface="Arial"/>
                          <a:ea typeface="Arial"/>
                        </a:rPr>
                        <a:t>i</a:t>
                      </a:r>
                      <a:r>
                        <a:rPr lang="en-US" sz="1600" b="0" strike="noStrike" spc="-1">
                          <a:solidFill>
                            <a:srgbClr val="413C3A"/>
                          </a:solidFill>
                          <a:latin typeface="Arial"/>
                          <a:ea typeface="Arial"/>
                        </a:rPr>
                        <a:t>c </a:t>
                      </a:r>
                      <a:r>
                        <a:rPr lang="en-GB" sz="1600" b="0" strike="noStrike" spc="-1">
                          <a:solidFill>
                            <a:srgbClr val="413C3A"/>
                          </a:solidFill>
                          <a:latin typeface="Arial"/>
                          <a:ea typeface="Arial"/>
                        </a:rPr>
                        <a:t>file names</a:t>
                      </a:r>
                      <a:r>
                        <a:rPr lang="fr-CH" sz="1600" b="0" strike="noStrike" spc="-1">
                          <a:solidFill>
                            <a:srgbClr val="413C3A"/>
                          </a:solidFill>
                          <a:latin typeface="Arial"/>
                          <a:ea typeface="Arial"/>
                        </a:rPr>
                        <a:t>:</a:t>
                      </a:r>
                      <a:r>
                        <a:rPr lang="en-GB" sz="1600" b="0" strike="noStrike" spc="-1">
                          <a:solidFill>
                            <a:srgbClr val="413C3A"/>
                          </a:solidFill>
                          <a:latin typeface="Arial"/>
                          <a:ea typeface="Arial"/>
                        </a:rPr>
                        <a:t> generic </a:t>
                      </a:r>
                      <a:r>
                        <a:rPr lang="en-US" sz="1600" b="0" strike="noStrike" spc="-1">
                          <a:solidFill>
                            <a:srgbClr val="413C3A"/>
                          </a:solidFill>
                          <a:latin typeface="Arial"/>
                          <a:ea typeface="Arial"/>
                        </a:rPr>
                        <a:t>o</a:t>
                      </a:r>
                      <a:r>
                        <a:rPr lang="fr-CH" sz="1600" b="0" strike="noStrike" spc="-1">
                          <a:solidFill>
                            <a:srgbClr val="413C3A"/>
                          </a:solidFill>
                          <a:latin typeface="Arial"/>
                          <a:ea typeface="Arial"/>
                        </a:rPr>
                        <a:t>n</a:t>
                      </a:r>
                      <a:r>
                        <a:rPr lang="en-US" sz="1600" b="0" strike="noStrike" spc="-1">
                          <a:solidFill>
                            <a:srgbClr val="413C3A"/>
                          </a:solidFill>
                          <a:latin typeface="Arial"/>
                          <a:ea typeface="Arial"/>
                        </a:rPr>
                        <a:t>e</a:t>
                      </a:r>
                      <a:r>
                        <a:rPr lang="fr-CH" sz="1600" b="0" strike="noStrike" spc="-1">
                          <a:solidFill>
                            <a:srgbClr val="413C3A"/>
                          </a:solidFill>
                          <a:latin typeface="Arial"/>
                          <a:ea typeface="Arial"/>
                        </a:rPr>
                        <a:t>s</a:t>
                      </a:r>
                      <a:r>
                        <a:rPr lang="en-US" sz="1600" b="0" strike="noStrike" spc="-1">
                          <a:solidFill>
                            <a:srgbClr val="413C3A"/>
                          </a:solidFill>
                          <a:latin typeface="Arial"/>
                          <a:ea typeface="Arial"/>
                        </a:rPr>
                        <a:t> </a:t>
                      </a:r>
                      <a:r>
                        <a:rPr lang="en-GB" sz="1600" b="0" strike="noStrike" spc="-1">
                          <a:solidFill>
                            <a:srgbClr val="413C3A"/>
                          </a:solidFill>
                          <a:latin typeface="Arial"/>
                          <a:ea typeface="Arial"/>
                        </a:rPr>
                        <a:t>may conflict when moved </a:t>
                      </a:r>
                      <a:r>
                        <a:rPr lang="en-US" sz="1600" b="0" strike="noStrike" spc="-1">
                          <a:solidFill>
                            <a:srgbClr val="413C3A"/>
                          </a:solidFill>
                          <a:latin typeface="Arial"/>
                          <a:ea typeface="Arial"/>
                        </a:rPr>
                        <a:t>between </a:t>
                      </a:r>
                      <a:r>
                        <a:rPr lang="en-GB" sz="1600" b="0" strike="noStrike" spc="-1">
                          <a:solidFill>
                            <a:srgbClr val="413C3A"/>
                          </a:solidFill>
                          <a:latin typeface="Arial"/>
                          <a:ea typeface="Arial"/>
                        </a:rPr>
                        <a:t>location</a:t>
                      </a:r>
                      <a:r>
                        <a:rPr lang="en-US" sz="1600" b="0" strike="noStrike" spc="-1">
                          <a:solidFill>
                            <a:srgbClr val="413C3A"/>
                          </a:solidFill>
                          <a:latin typeface="Arial"/>
                          <a:ea typeface="Arial"/>
                        </a:rPr>
                        <a:t>s.</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pPr>
                      <a:r>
                        <a:rPr lang="en-GB" sz="1600" b="0" strike="noStrike" spc="-1">
                          <a:solidFill>
                            <a:srgbClr val="C00000"/>
                          </a:solidFill>
                          <a:latin typeface="Arial"/>
                          <a:ea typeface="Arial"/>
                        </a:rPr>
                        <a:t>NO MyData.csv</a:t>
                      </a:r>
                      <a:endParaRPr lang="fr-CH" sz="1600" b="0" strike="noStrike" spc="-1">
                        <a:latin typeface="Arial"/>
                      </a:endParaRPr>
                    </a:p>
                    <a:p>
                      <a:pPr>
                        <a:lnSpc>
                          <a:spcPct val="107000"/>
                        </a:lnSpc>
                      </a:pPr>
                      <a:r>
                        <a:rPr lang="en-GB" sz="1600" b="0" strike="noStrike" spc="-1">
                          <a:solidFill>
                            <a:srgbClr val="00B050"/>
                          </a:solidFill>
                          <a:latin typeface="Arial"/>
                          <a:ea typeface="Arial"/>
                        </a:rPr>
                        <a:t>YES ProjID_dat</a:t>
                      </a:r>
                      <a:r>
                        <a:rPr lang="en-US" sz="1600" b="0" strike="noStrike" spc="-1">
                          <a:solidFill>
                            <a:srgbClr val="00B050"/>
                          </a:solidFill>
                          <a:latin typeface="Arial"/>
                          <a:ea typeface="Arial"/>
                        </a:rPr>
                        <a:t>a</a:t>
                      </a:r>
                      <a:r>
                        <a:rPr lang="en-GB" sz="1600" b="0" strike="noStrike" spc="-1">
                          <a:solidFill>
                            <a:srgbClr val="00B050"/>
                          </a:solidFill>
                          <a:latin typeface="Arial"/>
                          <a:ea typeface="Arial"/>
                        </a:rPr>
                        <a:t>.csv</a:t>
                      </a:r>
                      <a:endParaRPr lang="fr-CH" sz="1600" b="0" strike="noStrike" spc="-1">
                        <a:latin typeface="Arial"/>
                      </a:endParaRPr>
                    </a:p>
                  </a:txBody>
                  <a:tcPr marL="61560" marR="6156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6"/>
                  </a:ext>
                </a:extLst>
              </a:tr>
            </a:tbl>
          </a:graphicData>
        </a:graphic>
      </p:graphicFrame>
      <p:sp>
        <p:nvSpPr>
          <p:cNvPr id="713" name="CustomShape 5"/>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2023 / Hands-on with Research Data Management in Chemistry</a:t>
            </a:r>
            <a:endParaRPr lang="fr-CH" sz="950" b="0" strike="noStrike" spc="-1" dirty="0">
              <a:latin typeface="Arial"/>
            </a:endParaRPr>
          </a:p>
        </p:txBody>
      </p:sp>
      <p:sp>
        <p:nvSpPr>
          <p:cNvPr id="9" name="CustomShape 4">
            <a:extLst>
              <a:ext uri="{FF2B5EF4-FFF2-40B4-BE49-F238E27FC236}">
                <a16:creationId xmlns:a16="http://schemas.microsoft.com/office/drawing/2014/main" id="{C20A4975-0D2C-4955-B813-1144E28F6729}"/>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File versioning</a:t>
            </a:r>
            <a:endParaRPr lang="fr-CH" sz="4000" b="0" strike="noStrike" spc="-1">
              <a:latin typeface="Arial"/>
            </a:endParaRPr>
          </a:p>
        </p:txBody>
      </p:sp>
      <p:sp>
        <p:nvSpPr>
          <p:cNvPr id="715"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7CFF8371-EAC9-42E8-AE73-E397D25412BC}" type="slidenum">
              <a:rPr lang="en-US" sz="950" b="1" strike="noStrike" spc="-1">
                <a:solidFill>
                  <a:srgbClr val="413C3A"/>
                </a:solidFill>
                <a:latin typeface="Franklin Gothic Demi Cond"/>
                <a:ea typeface="Arial"/>
              </a:rPr>
              <a:t>64</a:t>
            </a:fld>
            <a:endParaRPr lang="fr-CH" sz="950" b="0" strike="noStrike" spc="-1">
              <a:latin typeface="Arial"/>
            </a:endParaRPr>
          </a:p>
        </p:txBody>
      </p:sp>
      <p:pic>
        <p:nvPicPr>
          <p:cNvPr id="716" name="Image 14"/>
          <p:cNvPicPr/>
          <p:nvPr/>
        </p:nvPicPr>
        <p:blipFill>
          <a:blip r:embed="rId3"/>
          <a:stretch/>
        </p:blipFill>
        <p:spPr>
          <a:xfrm>
            <a:off x="10860120" y="6545880"/>
            <a:ext cx="1194480" cy="252000"/>
          </a:xfrm>
          <a:prstGeom prst="rect">
            <a:avLst/>
          </a:prstGeom>
          <a:ln w="0">
            <a:noFill/>
          </a:ln>
        </p:spPr>
      </p:pic>
      <p:sp>
        <p:nvSpPr>
          <p:cNvPr id="717" name="CustomShape 3"/>
          <p:cNvSpPr/>
          <p:nvPr/>
        </p:nvSpPr>
        <p:spPr>
          <a:xfrm>
            <a:off x="1206000" y="941040"/>
            <a:ext cx="1010880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200" b="1" strike="noStrike" spc="-1">
                <a:solidFill>
                  <a:srgbClr val="FF0000"/>
                </a:solidFill>
                <a:latin typeface="Arial"/>
                <a:ea typeface="Calibri"/>
              </a:rPr>
              <a:t>Sort</a:t>
            </a:r>
            <a:r>
              <a:rPr lang="en-US" sz="2200" b="1" strike="noStrike" spc="-1">
                <a:solidFill>
                  <a:srgbClr val="413C3A"/>
                </a:solidFill>
                <a:latin typeface="Arial"/>
                <a:ea typeface="Calibri"/>
              </a:rPr>
              <a:t>				    </a:t>
            </a:r>
            <a:r>
              <a:rPr lang="en-US" sz="2200" b="1" strike="noStrike" spc="-1">
                <a:solidFill>
                  <a:srgbClr val="FF0000"/>
                </a:solidFill>
                <a:latin typeface="Arial"/>
                <a:ea typeface="Calibri"/>
              </a:rPr>
              <a:t>Distinguish		     Separate</a:t>
            </a:r>
            <a:endParaRPr lang="fr-CH" sz="2200" b="0" strike="noStrike" spc="-1">
              <a:latin typeface="Arial"/>
            </a:endParaRPr>
          </a:p>
        </p:txBody>
      </p:sp>
      <p:sp>
        <p:nvSpPr>
          <p:cNvPr id="718" name="CustomShape 4"/>
          <p:cNvSpPr/>
          <p:nvPr/>
        </p:nvSpPr>
        <p:spPr>
          <a:xfrm>
            <a:off x="8915760" y="2971080"/>
            <a:ext cx="2142360" cy="59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50" b="0" strike="noStrike" spc="-1">
                <a:solidFill>
                  <a:srgbClr val="413C3A"/>
                </a:solidFill>
                <a:latin typeface="Arial"/>
                <a:ea typeface="Arial"/>
              </a:rPr>
              <a:t>Archive older files in a separate folder.</a:t>
            </a:r>
            <a:endParaRPr lang="fr-CH" sz="1650" b="0" strike="noStrike" spc="-1">
              <a:latin typeface="Arial"/>
            </a:endParaRPr>
          </a:p>
        </p:txBody>
      </p:sp>
      <p:sp>
        <p:nvSpPr>
          <p:cNvPr id="719" name="CustomShape 5"/>
          <p:cNvSpPr/>
          <p:nvPr/>
        </p:nvSpPr>
        <p:spPr>
          <a:xfrm>
            <a:off x="5177520" y="2971080"/>
            <a:ext cx="2613240" cy="84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50" b="0" strike="noStrike" spc="-1">
                <a:solidFill>
                  <a:srgbClr val="413C3A"/>
                </a:solidFill>
                <a:latin typeface="Arial"/>
                <a:ea typeface="Arial"/>
              </a:rPr>
              <a:t>Dates distinguish between the different versions.</a:t>
            </a:r>
            <a:endParaRPr lang="fr-CH" sz="1650" b="0" strike="noStrike" spc="-1">
              <a:latin typeface="Arial"/>
            </a:endParaRPr>
          </a:p>
        </p:txBody>
      </p:sp>
      <p:sp>
        <p:nvSpPr>
          <p:cNvPr id="720" name="CustomShape 6"/>
          <p:cNvSpPr/>
          <p:nvPr/>
        </p:nvSpPr>
        <p:spPr>
          <a:xfrm>
            <a:off x="1203480" y="2971080"/>
            <a:ext cx="3254400" cy="59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50" b="0" strike="noStrike" spc="-1">
                <a:solidFill>
                  <a:srgbClr val="413C3A"/>
                </a:solidFill>
                <a:latin typeface="Arial"/>
                <a:ea typeface="Arial"/>
              </a:rPr>
              <a:t>Major changes: ordinal numbers Minor changes: decimal numbers</a:t>
            </a:r>
            <a:endParaRPr lang="fr-CH" sz="1650" b="0" strike="noStrike" spc="-1">
              <a:latin typeface="Arial"/>
            </a:endParaRPr>
          </a:p>
        </p:txBody>
      </p:sp>
      <p:pic>
        <p:nvPicPr>
          <p:cNvPr id="721" name="Image 17"/>
          <p:cNvPicPr/>
          <p:nvPr/>
        </p:nvPicPr>
        <p:blipFill>
          <a:blip r:embed="rId4"/>
          <a:srcRect l="39089" t="33343" r="41588" b="39262"/>
          <a:stretch/>
        </p:blipFill>
        <p:spPr>
          <a:xfrm>
            <a:off x="1146240" y="1260360"/>
            <a:ext cx="1788120" cy="1750320"/>
          </a:xfrm>
          <a:prstGeom prst="rect">
            <a:avLst/>
          </a:prstGeom>
          <a:ln w="0">
            <a:noFill/>
          </a:ln>
        </p:spPr>
      </p:pic>
      <p:pic>
        <p:nvPicPr>
          <p:cNvPr id="722" name="Image 18"/>
          <p:cNvPicPr/>
          <p:nvPr/>
        </p:nvPicPr>
        <p:blipFill>
          <a:blip r:embed="rId5"/>
          <a:srcRect l="36335" t="42398" r="40192" b="29323"/>
          <a:stretch/>
        </p:blipFill>
        <p:spPr>
          <a:xfrm>
            <a:off x="5219280" y="1473480"/>
            <a:ext cx="1675440" cy="1365480"/>
          </a:xfrm>
          <a:prstGeom prst="rect">
            <a:avLst/>
          </a:prstGeom>
          <a:ln w="0">
            <a:noFill/>
          </a:ln>
        </p:spPr>
      </p:pic>
      <p:pic>
        <p:nvPicPr>
          <p:cNvPr id="723" name="Image 19"/>
          <p:cNvPicPr/>
          <p:nvPr/>
        </p:nvPicPr>
        <p:blipFill>
          <a:blip r:embed="rId6"/>
          <a:srcRect l="37704" t="34227" r="38020" b="35288"/>
          <a:stretch/>
        </p:blipFill>
        <p:spPr>
          <a:xfrm>
            <a:off x="9060120" y="1367640"/>
            <a:ext cx="1850400" cy="1581480"/>
          </a:xfrm>
          <a:prstGeom prst="rect">
            <a:avLst/>
          </a:prstGeom>
          <a:ln w="0">
            <a:noFill/>
          </a:ln>
        </p:spPr>
      </p:pic>
      <p:sp>
        <p:nvSpPr>
          <p:cNvPr id="724" name="CustomShape 7"/>
          <p:cNvSpPr/>
          <p:nvPr/>
        </p:nvSpPr>
        <p:spPr>
          <a:xfrm>
            <a:off x="1226880" y="4094640"/>
            <a:ext cx="3333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1" strike="noStrike" spc="-1">
                <a:solidFill>
                  <a:srgbClr val="413C3A"/>
                </a:solidFill>
                <a:latin typeface="Arial"/>
                <a:ea typeface="Calibri"/>
              </a:rPr>
              <a:t>Versioning solutions</a:t>
            </a:r>
            <a:endParaRPr lang="fr-CH" sz="2400" b="0" strike="noStrike" spc="-1">
              <a:latin typeface="Arial"/>
            </a:endParaRPr>
          </a:p>
        </p:txBody>
      </p:sp>
      <p:sp>
        <p:nvSpPr>
          <p:cNvPr id="725" name="Line 8"/>
          <p:cNvSpPr/>
          <p:nvPr/>
        </p:nvSpPr>
        <p:spPr>
          <a:xfrm>
            <a:off x="1226880" y="4076280"/>
            <a:ext cx="10944000" cy="360"/>
          </a:xfrm>
          <a:prstGeom prst="line">
            <a:avLst/>
          </a:prstGeom>
          <a:ln w="6350">
            <a:solidFill>
              <a:srgbClr val="E30613"/>
            </a:solidFill>
            <a:miter/>
          </a:ln>
        </p:spPr>
        <p:style>
          <a:lnRef idx="0">
            <a:scrgbClr r="0" g="0" b="0"/>
          </a:lnRef>
          <a:fillRef idx="0">
            <a:scrgbClr r="0" g="0" b="0"/>
          </a:fillRef>
          <a:effectRef idx="0">
            <a:scrgbClr r="0" g="0" b="0"/>
          </a:effectRef>
          <a:fontRef idx="minor"/>
        </p:style>
        <p:txBody>
          <a:bodyPr/>
          <a:lstStyle/>
          <a:p>
            <a:endParaRPr lang="en-CH"/>
          </a:p>
        </p:txBody>
      </p:sp>
      <p:pic>
        <p:nvPicPr>
          <p:cNvPr id="726" name="Image 22"/>
          <p:cNvPicPr/>
          <p:nvPr/>
        </p:nvPicPr>
        <p:blipFill>
          <a:blip r:embed="rId7"/>
          <a:srcRect l="19496" r="20220" b="14141"/>
          <a:stretch/>
        </p:blipFill>
        <p:spPr>
          <a:xfrm>
            <a:off x="3714840" y="4822200"/>
            <a:ext cx="1431360" cy="1061280"/>
          </a:xfrm>
          <a:prstGeom prst="rect">
            <a:avLst/>
          </a:prstGeom>
          <a:ln w="0">
            <a:noFill/>
          </a:ln>
        </p:spPr>
      </p:pic>
      <p:pic>
        <p:nvPicPr>
          <p:cNvPr id="727" name="Image 23"/>
          <p:cNvPicPr/>
          <p:nvPr/>
        </p:nvPicPr>
        <p:blipFill>
          <a:blip r:embed="rId8"/>
          <a:srcRect l="11630" r="15246"/>
          <a:stretch/>
        </p:blipFill>
        <p:spPr>
          <a:xfrm>
            <a:off x="1252440" y="5398200"/>
            <a:ext cx="1046160" cy="485280"/>
          </a:xfrm>
          <a:prstGeom prst="rect">
            <a:avLst/>
          </a:prstGeom>
          <a:ln w="0">
            <a:noFill/>
          </a:ln>
        </p:spPr>
      </p:pic>
      <p:sp>
        <p:nvSpPr>
          <p:cNvPr id="729" name="CustomShape 9"/>
          <p:cNvSpPr/>
          <p:nvPr/>
        </p:nvSpPr>
        <p:spPr>
          <a:xfrm>
            <a:off x="1252440" y="5975640"/>
            <a:ext cx="115992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u="sng" strike="noStrike" spc="-1">
                <a:solidFill>
                  <a:srgbClr val="413C3A"/>
                </a:solidFill>
                <a:uFillTx/>
                <a:latin typeface="Arial"/>
                <a:ea typeface="Arial"/>
                <a:hlinkClick r:id="rId9"/>
              </a:rPr>
              <a:t>Git Project</a:t>
            </a:r>
            <a:endParaRPr lang="fr-CH" sz="1600" b="0" strike="noStrike" spc="-1">
              <a:latin typeface="Arial"/>
            </a:endParaRPr>
          </a:p>
        </p:txBody>
      </p:sp>
      <p:sp>
        <p:nvSpPr>
          <p:cNvPr id="730" name="CustomShape 10"/>
          <p:cNvSpPr/>
          <p:nvPr/>
        </p:nvSpPr>
        <p:spPr>
          <a:xfrm>
            <a:off x="4008600" y="5975640"/>
            <a:ext cx="8344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u="sng" strike="noStrike" spc="-1">
                <a:solidFill>
                  <a:srgbClr val="413C3A"/>
                </a:solidFill>
                <a:uFillTx/>
                <a:latin typeface="Arial"/>
                <a:ea typeface="Arial"/>
                <a:hlinkClick r:id="rId10"/>
              </a:rPr>
              <a:t>GitHub</a:t>
            </a:r>
            <a:endParaRPr lang="fr-CH" sz="1600" b="0" strike="noStrike" spc="-1">
              <a:latin typeface="Arial"/>
            </a:endParaRPr>
          </a:p>
        </p:txBody>
      </p:sp>
      <p:sp>
        <p:nvSpPr>
          <p:cNvPr id="732" name="CustomShape 12"/>
          <p:cNvSpPr/>
          <p:nvPr/>
        </p:nvSpPr>
        <p:spPr>
          <a:xfrm>
            <a:off x="8591760" y="5975640"/>
            <a:ext cx="118476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u="sng" strike="noStrike" spc="-1">
                <a:solidFill>
                  <a:srgbClr val="413C3A"/>
                </a:solidFill>
                <a:uFillTx/>
                <a:latin typeface="Arial"/>
                <a:ea typeface="Arial"/>
                <a:hlinkClick r:id="rId11"/>
              </a:rPr>
              <a:t>TortoiseGit</a:t>
            </a:r>
            <a:endParaRPr lang="fr-CH" sz="1600" b="0" strike="noStrike" spc="-1">
              <a:latin typeface="Arial"/>
            </a:endParaRPr>
          </a:p>
        </p:txBody>
      </p:sp>
      <p:pic>
        <p:nvPicPr>
          <p:cNvPr id="733" name="Image 29"/>
          <p:cNvPicPr/>
          <p:nvPr/>
        </p:nvPicPr>
        <p:blipFill>
          <a:blip r:embed="rId12"/>
          <a:stretch/>
        </p:blipFill>
        <p:spPr>
          <a:xfrm>
            <a:off x="8625240" y="5237640"/>
            <a:ext cx="1165680" cy="645840"/>
          </a:xfrm>
          <a:prstGeom prst="rect">
            <a:avLst/>
          </a:prstGeom>
          <a:ln w="0">
            <a:noFill/>
          </a:ln>
        </p:spPr>
      </p:pic>
      <p:pic>
        <p:nvPicPr>
          <p:cNvPr id="734" name="Image 30"/>
          <p:cNvPicPr/>
          <p:nvPr/>
        </p:nvPicPr>
        <p:blipFill>
          <a:blip r:embed="rId13"/>
          <a:stretch/>
        </p:blipFill>
        <p:spPr>
          <a:xfrm>
            <a:off x="10009440" y="5097240"/>
            <a:ext cx="830520" cy="786240"/>
          </a:xfrm>
          <a:prstGeom prst="rect">
            <a:avLst/>
          </a:prstGeom>
          <a:ln w="0">
            <a:noFill/>
          </a:ln>
        </p:spPr>
      </p:pic>
      <p:sp>
        <p:nvSpPr>
          <p:cNvPr id="735" name="CustomShape 13"/>
          <p:cNvSpPr/>
          <p:nvPr/>
        </p:nvSpPr>
        <p:spPr>
          <a:xfrm>
            <a:off x="9940680" y="5975640"/>
            <a:ext cx="104616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u="sng" strike="noStrike" spc="-1">
                <a:solidFill>
                  <a:srgbClr val="413C3A"/>
                </a:solidFill>
                <a:uFillTx/>
                <a:latin typeface="Arial"/>
                <a:ea typeface="Arial"/>
                <a:hlinkClick r:id="rId14"/>
              </a:rPr>
              <a:t>git-annex</a:t>
            </a:r>
            <a:endParaRPr lang="fr-CH" sz="1600" b="0" strike="noStrike" spc="-1">
              <a:latin typeface="Arial"/>
            </a:endParaRPr>
          </a:p>
        </p:txBody>
      </p:sp>
      <p:pic>
        <p:nvPicPr>
          <p:cNvPr id="736" name="Image 32"/>
          <p:cNvPicPr/>
          <p:nvPr/>
        </p:nvPicPr>
        <p:blipFill>
          <a:blip r:embed="rId15"/>
          <a:stretch/>
        </p:blipFill>
        <p:spPr>
          <a:xfrm>
            <a:off x="6741360" y="5421240"/>
            <a:ext cx="1581120" cy="462240"/>
          </a:xfrm>
          <a:prstGeom prst="rect">
            <a:avLst/>
          </a:prstGeom>
          <a:ln w="0">
            <a:noFill/>
          </a:ln>
        </p:spPr>
      </p:pic>
      <p:sp>
        <p:nvSpPr>
          <p:cNvPr id="737" name="CustomShape 14"/>
          <p:cNvSpPr/>
          <p:nvPr/>
        </p:nvSpPr>
        <p:spPr>
          <a:xfrm>
            <a:off x="6964200" y="5970600"/>
            <a:ext cx="125280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600" b="0" u="sng" strike="noStrike" spc="-1">
                <a:solidFill>
                  <a:srgbClr val="413C3A"/>
                </a:solidFill>
                <a:highlight>
                  <a:srgbClr val="FFFF00"/>
                </a:highlight>
                <a:uFillTx/>
                <a:latin typeface="Arial"/>
                <a:ea typeface="Arial"/>
                <a:hlinkClick r:id="rId16"/>
              </a:rPr>
              <a:t>C4Science</a:t>
            </a:r>
            <a:r>
              <a:rPr lang="en-US" sz="1600" b="0" strike="noStrike" spc="-1">
                <a:solidFill>
                  <a:srgbClr val="413C3A"/>
                </a:solidFill>
                <a:highlight>
                  <a:srgbClr val="FFFF00"/>
                </a:highlight>
                <a:latin typeface="Arial"/>
                <a:ea typeface="Arial"/>
              </a:rPr>
              <a:t> </a:t>
            </a:r>
            <a:endParaRPr lang="fr-CH" sz="1600" b="0" strike="noStrike" spc="-1">
              <a:highlight>
                <a:srgbClr val="FFFF00"/>
              </a:highlight>
              <a:latin typeface="Arial"/>
            </a:endParaRPr>
          </a:p>
        </p:txBody>
      </p:sp>
      <p:sp>
        <p:nvSpPr>
          <p:cNvPr id="738" name="CustomShape 15"/>
          <p:cNvSpPr/>
          <p:nvPr/>
        </p:nvSpPr>
        <p:spPr>
          <a:xfrm>
            <a:off x="5348880" y="5975640"/>
            <a:ext cx="13478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u="sng" strike="noStrike" spc="-1">
                <a:solidFill>
                  <a:srgbClr val="413C3A"/>
                </a:solidFill>
                <a:uFillTx/>
                <a:latin typeface="Arial"/>
                <a:ea typeface="Arial"/>
                <a:hlinkClick r:id="rId17"/>
              </a:rPr>
              <a:t>EPFL GitLab</a:t>
            </a:r>
            <a:endParaRPr lang="fr-CH" sz="1600" b="0" strike="noStrike" spc="-1">
              <a:latin typeface="Arial"/>
            </a:endParaRPr>
          </a:p>
        </p:txBody>
      </p:sp>
      <p:pic>
        <p:nvPicPr>
          <p:cNvPr id="739" name="Picture 5"/>
          <p:cNvPicPr/>
          <p:nvPr/>
        </p:nvPicPr>
        <p:blipFill>
          <a:blip r:embed="rId18"/>
          <a:srcRect l="15775" t="16451" r="16462" b="15785"/>
          <a:stretch/>
        </p:blipFill>
        <p:spPr>
          <a:xfrm>
            <a:off x="5531040" y="5299920"/>
            <a:ext cx="992160" cy="583560"/>
          </a:xfrm>
          <a:prstGeom prst="rect">
            <a:avLst/>
          </a:prstGeom>
          <a:ln w="0">
            <a:noFill/>
          </a:ln>
        </p:spPr>
      </p:pic>
      <p:sp>
        <p:nvSpPr>
          <p:cNvPr id="740" name="CustomShape 16"/>
          <p:cNvSpPr/>
          <p:nvPr/>
        </p:nvSpPr>
        <p:spPr>
          <a:xfrm rot="5400000" flipH="1">
            <a:off x="6691680" y="3503880"/>
            <a:ext cx="315720" cy="3173760"/>
          </a:xfrm>
          <a:prstGeom prst="rightBrace">
            <a:avLst>
              <a:gd name="adj1" fmla="val 8333"/>
              <a:gd name="adj2" fmla="val 50000"/>
            </a:avLst>
          </a:prstGeom>
          <a:noFill/>
          <a:ln>
            <a:solidFill>
              <a:srgbClr val="E2000E"/>
            </a:solidFill>
          </a:ln>
        </p:spPr>
        <p:style>
          <a:lnRef idx="1">
            <a:schemeClr val="accent1"/>
          </a:lnRef>
          <a:fillRef idx="0">
            <a:schemeClr val="accent1"/>
          </a:fillRef>
          <a:effectRef idx="0">
            <a:schemeClr val="accent1"/>
          </a:effectRef>
          <a:fontRef idx="minor"/>
        </p:style>
        <p:txBody>
          <a:bodyPr/>
          <a:lstStyle/>
          <a:p>
            <a:endParaRPr lang="en-CH"/>
          </a:p>
        </p:txBody>
      </p:sp>
      <p:sp>
        <p:nvSpPr>
          <p:cNvPr id="741" name="CustomShape 17"/>
          <p:cNvSpPr/>
          <p:nvPr/>
        </p:nvSpPr>
        <p:spPr>
          <a:xfrm>
            <a:off x="6364440" y="4444200"/>
            <a:ext cx="96768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1" strike="noStrike" spc="-1" dirty="0">
                <a:solidFill>
                  <a:srgbClr val="FF0000"/>
                </a:solidFill>
                <a:highlight>
                  <a:srgbClr val="FFFF00"/>
                </a:highlight>
                <a:latin typeface="Arial"/>
                <a:ea typeface="Arial"/>
              </a:rPr>
              <a:t>EPFL</a:t>
            </a:r>
            <a:endParaRPr lang="fr-CH" sz="2400" b="0" strike="noStrike" spc="-1" dirty="0">
              <a:highlight>
                <a:srgbClr val="FFFF00"/>
              </a:highlight>
              <a:latin typeface="Arial"/>
            </a:endParaRPr>
          </a:p>
        </p:txBody>
      </p:sp>
      <p:pic>
        <p:nvPicPr>
          <p:cNvPr id="742" name="Picture 4"/>
          <p:cNvPicPr/>
          <p:nvPr/>
        </p:nvPicPr>
        <p:blipFill>
          <a:blip r:embed="rId19"/>
          <a:srcRect l="7850" t="10596" r="8778" b="10596"/>
          <a:stretch/>
        </p:blipFill>
        <p:spPr>
          <a:xfrm>
            <a:off x="2713320" y="5202720"/>
            <a:ext cx="775440" cy="732960"/>
          </a:xfrm>
          <a:prstGeom prst="rect">
            <a:avLst/>
          </a:prstGeom>
          <a:ln w="0">
            <a:noFill/>
          </a:ln>
        </p:spPr>
      </p:pic>
      <p:sp>
        <p:nvSpPr>
          <p:cNvPr id="743" name="CustomShape 18"/>
          <p:cNvSpPr/>
          <p:nvPr/>
        </p:nvSpPr>
        <p:spPr>
          <a:xfrm>
            <a:off x="2508480" y="6004080"/>
            <a:ext cx="115992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600" b="0" u="sng" strike="noStrike" spc="-1">
                <a:solidFill>
                  <a:srgbClr val="413C3A"/>
                </a:solidFill>
                <a:uFillTx/>
                <a:latin typeface="Arial"/>
                <a:ea typeface="Arial"/>
                <a:hlinkClick r:id="rId20"/>
              </a:rPr>
              <a:t>Git LFS</a:t>
            </a:r>
            <a:endParaRPr lang="fr-CH" sz="1600" b="0" strike="noStrike" spc="-1">
              <a:latin typeface="Arial"/>
            </a:endParaRPr>
          </a:p>
        </p:txBody>
      </p:sp>
      <p:sp>
        <p:nvSpPr>
          <p:cNvPr id="745" name="Google Shape;1392;g10490818648_0_1048"/>
          <p:cNvSpPr/>
          <p:nvPr/>
        </p:nvSpPr>
        <p:spPr>
          <a:xfrm>
            <a:off x="5177520" y="6470640"/>
            <a:ext cx="3327840" cy="31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tabLst>
                <a:tab pos="0" algn="l"/>
              </a:tabLst>
            </a:pPr>
            <a:r>
              <a:rPr lang="en-US" sz="1100" b="0" strike="noStrike" spc="-1" dirty="0">
                <a:solidFill>
                  <a:srgbClr val="000000"/>
                </a:solidFill>
                <a:latin typeface="Arial"/>
                <a:ea typeface="Arial"/>
              </a:rPr>
              <a:t>Need mirroring? </a:t>
            </a:r>
            <a:r>
              <a:rPr lang="en-US" sz="1200" b="0" u="sng" strike="noStrike" spc="-1" dirty="0">
                <a:solidFill>
                  <a:srgbClr val="413C3A"/>
                </a:solidFill>
                <a:uFillTx/>
                <a:latin typeface="Arial"/>
                <a:ea typeface="Arial"/>
                <a:hlinkClick r:id="rId21"/>
              </a:rPr>
              <a:t>c4science.ch/w/c4science/tips </a:t>
            </a:r>
            <a:endParaRPr lang="fr-CH" sz="1200" b="0" strike="noStrike" spc="-1" dirty="0">
              <a:latin typeface="Arial"/>
            </a:endParaRPr>
          </a:p>
        </p:txBody>
      </p:sp>
      <p:sp>
        <p:nvSpPr>
          <p:cNvPr id="746" name="Google Shape;1393;g10490818648_0_1048"/>
          <p:cNvSpPr/>
          <p:nvPr/>
        </p:nvSpPr>
        <p:spPr>
          <a:xfrm>
            <a:off x="8719200" y="3708720"/>
            <a:ext cx="2361600" cy="27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tabLst>
                <a:tab pos="0" algn="l"/>
              </a:tabLst>
            </a:pPr>
            <a:r>
              <a:rPr lang="en-US" sz="1200" b="0" i="1" strike="noStrike" spc="-1">
                <a:solidFill>
                  <a:srgbClr val="000000"/>
                </a:solidFill>
                <a:latin typeface="Arial"/>
                <a:ea typeface="Arial"/>
              </a:rPr>
              <a:t>Source: http://bit.ly/fileOrgSlides</a:t>
            </a:r>
            <a:endParaRPr lang="fr-CH" sz="1200" b="0" strike="noStrike" spc="-1">
              <a:latin typeface="Arial"/>
            </a:endParaRPr>
          </a:p>
        </p:txBody>
      </p:sp>
      <p:sp>
        <p:nvSpPr>
          <p:cNvPr id="34" name="CustomShape 4">
            <a:extLst>
              <a:ext uri="{FF2B5EF4-FFF2-40B4-BE49-F238E27FC236}">
                <a16:creationId xmlns:a16="http://schemas.microsoft.com/office/drawing/2014/main" id="{B6CE2605-1493-429B-85B3-BC6A9999DA19}"/>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01EB5E0E-9137-7E1B-A19E-73B70D44CB18}"/>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 name="Google Shape;1402;g10490818648_0_1086"/>
          <p:cNvPicPr/>
          <p:nvPr/>
        </p:nvPicPr>
        <p:blipFill>
          <a:blip r:embed="rId3"/>
          <a:stretch/>
        </p:blipFill>
        <p:spPr>
          <a:xfrm>
            <a:off x="10860480" y="6545880"/>
            <a:ext cx="1196280" cy="253800"/>
          </a:xfrm>
          <a:prstGeom prst="rect">
            <a:avLst/>
          </a:prstGeom>
          <a:ln w="0">
            <a:noFill/>
          </a:ln>
        </p:spPr>
      </p:pic>
      <p:pic>
        <p:nvPicPr>
          <p:cNvPr id="749" name="Google Shape;1403;g10490818648_0_1086"/>
          <p:cNvPicPr/>
          <p:nvPr/>
        </p:nvPicPr>
        <p:blipFill>
          <a:blip r:embed="rId4"/>
          <a:stretch/>
        </p:blipFill>
        <p:spPr>
          <a:xfrm>
            <a:off x="238680" y="231120"/>
            <a:ext cx="743760" cy="258120"/>
          </a:xfrm>
          <a:prstGeom prst="rect">
            <a:avLst/>
          </a:prstGeom>
          <a:ln w="0">
            <a:noFill/>
          </a:ln>
        </p:spPr>
      </p:pic>
      <p:pic>
        <p:nvPicPr>
          <p:cNvPr id="750" name="Google Shape;1404;g10490818648_0_1086" descr="A picture containing star, night sky&#10;&#10;Description automatically generated"/>
          <p:cNvPicPr/>
          <p:nvPr/>
        </p:nvPicPr>
        <p:blipFill>
          <a:blip r:embed="rId5"/>
          <a:stretch/>
        </p:blipFill>
        <p:spPr>
          <a:xfrm>
            <a:off x="1852560" y="1029960"/>
            <a:ext cx="8485920" cy="4483080"/>
          </a:xfrm>
          <a:prstGeom prst="rect">
            <a:avLst/>
          </a:prstGeom>
          <a:ln w="0">
            <a:noFill/>
          </a:ln>
        </p:spPr>
      </p:pic>
      <p:sp>
        <p:nvSpPr>
          <p:cNvPr id="751" name="Google Shape;1405;g10490818648_0_1086"/>
          <p:cNvSpPr/>
          <p:nvPr/>
        </p:nvSpPr>
        <p:spPr>
          <a:xfrm>
            <a:off x="6624720" y="5674320"/>
            <a:ext cx="308196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tabLst>
                <a:tab pos="0" algn="l"/>
              </a:tabLst>
            </a:pPr>
            <a:r>
              <a:rPr lang="en-US" sz="1400" b="0" strike="noStrike" spc="-1">
                <a:solidFill>
                  <a:srgbClr val="413C3A"/>
                </a:solidFill>
                <a:latin typeface="Arial"/>
                <a:ea typeface="Arial"/>
              </a:rPr>
              <a:t>Image by </a:t>
            </a:r>
            <a:r>
              <a:rPr lang="en-US" sz="1400" b="0" u="sng" strike="noStrike" spc="-1">
                <a:solidFill>
                  <a:srgbClr val="413C3A"/>
                </a:solidFill>
                <a:uFillTx/>
                <a:latin typeface="Arial"/>
                <a:ea typeface="Arial"/>
                <a:hlinkClick r:id="rId6"/>
              </a:rPr>
              <a:t>Recoopre</a:t>
            </a:r>
            <a:r>
              <a:rPr lang="en-US" sz="1400" b="0" strike="noStrike" spc="-1">
                <a:solidFill>
                  <a:srgbClr val="413C3A"/>
                </a:solidFill>
                <a:latin typeface="Arial"/>
                <a:ea typeface="Arial"/>
              </a:rPr>
              <a:t>, CC-BY-SA-4.0</a:t>
            </a:r>
            <a:endParaRPr lang="fr-CH" sz="1400" b="0" strike="noStrike" spc="-1">
              <a:latin typeface="Arial"/>
            </a:endParaRPr>
          </a:p>
        </p:txBody>
      </p:sp>
      <p:pic>
        <p:nvPicPr>
          <p:cNvPr id="752" name="Google Shape;1406;g10490818648_0_1086" descr="attribution"/>
          <p:cNvPicPr/>
          <p:nvPr/>
        </p:nvPicPr>
        <p:blipFill>
          <a:blip r:embed="rId7"/>
          <a:stretch/>
        </p:blipFill>
        <p:spPr>
          <a:xfrm>
            <a:off x="9707400" y="5673240"/>
            <a:ext cx="307800" cy="307800"/>
          </a:xfrm>
          <a:prstGeom prst="rect">
            <a:avLst/>
          </a:prstGeom>
          <a:ln w="0">
            <a:noFill/>
          </a:ln>
        </p:spPr>
      </p:pic>
      <p:pic>
        <p:nvPicPr>
          <p:cNvPr id="753" name="Google Shape;1407;g10490818648_0_1086" descr="share alike"/>
          <p:cNvPicPr/>
          <p:nvPr/>
        </p:nvPicPr>
        <p:blipFill>
          <a:blip r:embed="rId8"/>
          <a:stretch/>
        </p:blipFill>
        <p:spPr>
          <a:xfrm>
            <a:off x="10030680" y="5673240"/>
            <a:ext cx="307800" cy="307800"/>
          </a:xfrm>
          <a:prstGeom prst="rect">
            <a:avLst/>
          </a:prstGeom>
          <a:ln w="0">
            <a:noFill/>
          </a:ln>
        </p:spPr>
      </p:pic>
      <p:sp>
        <p:nvSpPr>
          <p:cNvPr id="754"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CFA88BA4-A468-4BF9-892F-DCE6E645C49E}" type="slidenum">
              <a:rPr lang="en-US" sz="950" b="1" strike="noStrike" spc="-1">
                <a:solidFill>
                  <a:srgbClr val="413C3A"/>
                </a:solidFill>
                <a:latin typeface="Franklin Gothic Demi Cond"/>
                <a:ea typeface="Arial"/>
              </a:rPr>
              <a:t>65</a:t>
            </a:fld>
            <a:endParaRPr lang="fr-CH" sz="950" b="0" strike="noStrike" spc="-1">
              <a:latin typeface="Arial"/>
            </a:endParaRPr>
          </a:p>
        </p:txBody>
      </p:sp>
      <p:sp>
        <p:nvSpPr>
          <p:cNvPr id="757" name="Rectangle 756"/>
          <p:cNvSpPr/>
          <p:nvPr/>
        </p:nvSpPr>
        <p:spPr>
          <a:xfrm>
            <a:off x="1605240" y="48240"/>
            <a:ext cx="1901520" cy="674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4000" b="1" strike="noStrike" spc="-94">
                <a:solidFill>
                  <a:srgbClr val="413C3A"/>
                </a:solidFill>
                <a:latin typeface="Franklin Gothic Demi Cond"/>
                <a:ea typeface="Roboto Black"/>
              </a:rPr>
              <a:t>Git</a:t>
            </a:r>
            <a:endParaRPr lang="fr-CH" sz="4000" b="0" strike="noStrike" spc="-1">
              <a:latin typeface="Arial"/>
            </a:endParaRPr>
          </a:p>
        </p:txBody>
      </p:sp>
      <p:sp>
        <p:nvSpPr>
          <p:cNvPr id="12" name="CustomShape 4">
            <a:extLst>
              <a:ext uri="{FF2B5EF4-FFF2-40B4-BE49-F238E27FC236}">
                <a16:creationId xmlns:a16="http://schemas.microsoft.com/office/drawing/2014/main" id="{122974CD-F02E-4C0C-B4CA-09AC6257035F}"/>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EF3B9CBE-D8AC-3939-D236-F326E3ADB30D}"/>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Discussion: what information is missing?</a:t>
            </a:r>
            <a:br/>
            <a:endParaRPr lang="fr-CH" sz="4000" b="0" strike="noStrike" spc="-1">
              <a:latin typeface="Arial"/>
            </a:endParaRPr>
          </a:p>
        </p:txBody>
      </p:sp>
      <p:sp>
        <p:nvSpPr>
          <p:cNvPr id="759"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BB55E77F-5810-4B51-AF52-CDBE94518DD5}" type="slidenum">
              <a:rPr lang="en-US" sz="950" b="1" strike="noStrike" spc="-1">
                <a:solidFill>
                  <a:srgbClr val="413C3A"/>
                </a:solidFill>
                <a:latin typeface="Franklin Gothic Demi Cond"/>
                <a:ea typeface="Arial"/>
              </a:rPr>
              <a:t>66</a:t>
            </a:fld>
            <a:endParaRPr lang="fr-CH" sz="950" b="0" strike="noStrike" spc="-1">
              <a:latin typeface="Arial"/>
            </a:endParaRPr>
          </a:p>
        </p:txBody>
      </p:sp>
      <p:pic>
        <p:nvPicPr>
          <p:cNvPr id="760" name="Image 14"/>
          <p:cNvPicPr/>
          <p:nvPr/>
        </p:nvPicPr>
        <p:blipFill>
          <a:blip r:embed="rId2"/>
          <a:stretch/>
        </p:blipFill>
        <p:spPr>
          <a:xfrm>
            <a:off x="10860120" y="6545880"/>
            <a:ext cx="1194480" cy="252000"/>
          </a:xfrm>
          <a:prstGeom prst="rect">
            <a:avLst/>
          </a:prstGeom>
          <a:ln w="0">
            <a:noFill/>
          </a:ln>
        </p:spPr>
      </p:pic>
      <p:pic>
        <p:nvPicPr>
          <p:cNvPr id="761" name="Image 11"/>
          <p:cNvPicPr/>
          <p:nvPr/>
        </p:nvPicPr>
        <p:blipFill>
          <a:blip r:embed="rId3"/>
          <a:stretch/>
        </p:blipFill>
        <p:spPr>
          <a:xfrm>
            <a:off x="1206000" y="1199880"/>
            <a:ext cx="7191720" cy="4635000"/>
          </a:xfrm>
          <a:prstGeom prst="rect">
            <a:avLst/>
          </a:prstGeom>
          <a:ln w="88900" cap="sq">
            <a:solidFill>
              <a:srgbClr val="FFFFFF"/>
            </a:solidFill>
            <a:miter/>
          </a:ln>
          <a:effectLst>
            <a:outerShdw blurRad="55080" dist="18000" dir="5400000" algn="tl" rotWithShape="0">
              <a:srgbClr val="000000">
                <a:alpha val="40000"/>
              </a:srgbClr>
            </a:outerShdw>
          </a:effectLst>
        </p:spPr>
      </p:pic>
      <p:sp>
        <p:nvSpPr>
          <p:cNvPr id="762" name="CustomShape 3"/>
          <p:cNvSpPr/>
          <p:nvPr/>
        </p:nvSpPr>
        <p:spPr>
          <a:xfrm>
            <a:off x="8583120" y="1636560"/>
            <a:ext cx="2914920" cy="5371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900" b="0" strike="noStrike" spc="-1" dirty="0" err="1">
                <a:solidFill>
                  <a:srgbClr val="413C3A"/>
                </a:solidFill>
                <a:latin typeface="Arial"/>
                <a:ea typeface="Arial"/>
                <a:hlinkClick r:id="rId4"/>
              </a:rPr>
              <a:t>go.epfl.ch</a:t>
            </a:r>
            <a:r>
              <a:rPr lang="en-US" sz="2900" b="0" strike="noStrike" spc="-1" dirty="0">
                <a:solidFill>
                  <a:srgbClr val="413C3A"/>
                </a:solidFill>
                <a:latin typeface="Arial"/>
                <a:ea typeface="Arial"/>
                <a:hlinkClick r:id="rId4"/>
              </a:rPr>
              <a:t>/</a:t>
            </a:r>
            <a:r>
              <a:rPr lang="en-US" sz="2900" b="0" strike="noStrike" spc="-1" dirty="0" err="1">
                <a:solidFill>
                  <a:srgbClr val="413C3A"/>
                </a:solidFill>
                <a:latin typeface="Arial"/>
                <a:ea typeface="Arial"/>
                <a:hlinkClick r:id="rId4"/>
              </a:rPr>
              <a:t>btF</a:t>
            </a:r>
            <a:endParaRPr lang="fr-CH" sz="2900" b="0" strike="noStrike" spc="-1" dirty="0">
              <a:latin typeface="Arial"/>
            </a:endParaRPr>
          </a:p>
        </p:txBody>
      </p:sp>
      <p:pic>
        <p:nvPicPr>
          <p:cNvPr id="763" name="Image 13"/>
          <p:cNvPicPr/>
          <p:nvPr/>
        </p:nvPicPr>
        <p:blipFill>
          <a:blip r:embed="rId5"/>
          <a:stretch/>
        </p:blipFill>
        <p:spPr>
          <a:xfrm>
            <a:off x="8656920" y="2283840"/>
            <a:ext cx="2841120" cy="2841120"/>
          </a:xfrm>
          <a:prstGeom prst="rect">
            <a:avLst/>
          </a:prstGeom>
          <a:ln w="0">
            <a:noFill/>
          </a:ln>
        </p:spPr>
      </p:pic>
      <p:sp>
        <p:nvSpPr>
          <p:cNvPr id="764" name="CustomShape 4"/>
          <p:cNvSpPr/>
          <p:nvPr/>
        </p:nvSpPr>
        <p:spPr>
          <a:xfrm>
            <a:off x="8583120" y="5235480"/>
            <a:ext cx="3419280" cy="24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000" b="0" i="1" strike="noStrike" spc="-1">
                <a:solidFill>
                  <a:srgbClr val="413C3A"/>
                </a:solidFill>
                <a:latin typeface="Arial"/>
                <a:ea typeface="Arial"/>
              </a:rPr>
              <a:t>Source: QR Code generator library of the </a:t>
            </a:r>
            <a:r>
              <a:rPr lang="en-US" sz="1000" b="0" i="1" u="sng" strike="noStrike" spc="-1">
                <a:solidFill>
                  <a:srgbClr val="413C3A"/>
                </a:solidFill>
                <a:uFillTx/>
                <a:latin typeface="Arial"/>
                <a:ea typeface="Arial"/>
                <a:hlinkClick r:id="rId6"/>
              </a:rPr>
              <a:t>Project Nayuki</a:t>
            </a:r>
            <a:r>
              <a:rPr lang="en-US" sz="1000" b="0" i="1" strike="noStrike" spc="-1">
                <a:solidFill>
                  <a:srgbClr val="413C3A"/>
                </a:solidFill>
                <a:latin typeface="Arial"/>
                <a:ea typeface="Arial"/>
              </a:rPr>
              <a:t>. </a:t>
            </a:r>
            <a:endParaRPr lang="fr-CH" sz="1000" b="0" strike="noStrike" spc="-1">
              <a:latin typeface="Arial"/>
            </a:endParaRPr>
          </a:p>
        </p:txBody>
      </p:sp>
      <p:sp>
        <p:nvSpPr>
          <p:cNvPr id="11" name="CustomShape 4">
            <a:extLst>
              <a:ext uri="{FF2B5EF4-FFF2-40B4-BE49-F238E27FC236}">
                <a16:creationId xmlns:a16="http://schemas.microsoft.com/office/drawing/2014/main" id="{77B64784-AFDC-4ECE-ABA5-2C39890B7B48}"/>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61819FA7-CFB5-1F1D-FAE5-3ECA0FF3078B}"/>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Google Shape;1268;g10490818648_0_985"/>
          <p:cNvSpPr/>
          <p:nvPr/>
        </p:nvSpPr>
        <p:spPr>
          <a:xfrm>
            <a:off x="1082520" y="4663793"/>
            <a:ext cx="10422720" cy="167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en-US" sz="1800" b="0" strike="noStrike" spc="-1" dirty="0">
                <a:solidFill>
                  <a:srgbClr val="000000"/>
                </a:solidFill>
                <a:latin typeface="Arial"/>
                <a:ea typeface="Arial"/>
              </a:rPr>
              <a:t>“60% data scientists say they spend the most time cleaning and organizing data”</a:t>
            </a:r>
            <a:endParaRPr lang="fr-CH" sz="1800" b="0" strike="noStrike" spc="-1" dirty="0">
              <a:latin typeface="Arial"/>
            </a:endParaRPr>
          </a:p>
          <a:p>
            <a:pPr algn="r">
              <a:lnSpc>
                <a:spcPct val="100000"/>
              </a:lnSpc>
              <a:tabLst>
                <a:tab pos="0" algn="l"/>
              </a:tabLst>
            </a:pPr>
            <a:r>
              <a:rPr lang="en-US" sz="1800" b="0" i="1" u="sng" strike="noStrike" spc="-1" dirty="0" err="1">
                <a:solidFill>
                  <a:srgbClr val="413C3A"/>
                </a:solidFill>
                <a:uFillTx/>
                <a:latin typeface="Arial"/>
                <a:ea typeface="Arial"/>
                <a:hlinkClick r:id="rId2"/>
              </a:rPr>
              <a:t>Crowdflower</a:t>
            </a:r>
            <a:r>
              <a:rPr lang="en-US" sz="1800" b="0" i="1" u="sng" strike="noStrike" spc="-1" dirty="0">
                <a:solidFill>
                  <a:srgbClr val="413C3A"/>
                </a:solidFill>
                <a:uFillTx/>
                <a:latin typeface="Arial"/>
                <a:ea typeface="Arial"/>
                <a:hlinkClick r:id="rId2"/>
              </a:rPr>
              <a:t> 2016 </a:t>
            </a:r>
            <a:r>
              <a:rPr lang="en-US" sz="1800" b="0" i="1" u="sng" strike="noStrike" spc="-1" dirty="0" err="1">
                <a:solidFill>
                  <a:srgbClr val="413C3A"/>
                </a:solidFill>
                <a:uFillTx/>
                <a:latin typeface="Arial"/>
                <a:ea typeface="Arial"/>
                <a:hlinkClick r:id="rId2"/>
              </a:rPr>
              <a:t>Datascience</a:t>
            </a:r>
            <a:r>
              <a:rPr lang="en-US" sz="1800" b="0" i="1" u="sng" strike="noStrike" spc="-1" dirty="0">
                <a:solidFill>
                  <a:srgbClr val="413C3A"/>
                </a:solidFill>
                <a:uFillTx/>
                <a:latin typeface="Arial"/>
                <a:ea typeface="Arial"/>
                <a:hlinkClick r:id="rId2"/>
              </a:rPr>
              <a:t> report</a:t>
            </a:r>
            <a:endParaRPr lang="fr-CH" sz="1800" b="0" strike="noStrike" spc="-1" dirty="0">
              <a:latin typeface="Arial"/>
            </a:endParaRPr>
          </a:p>
          <a:p>
            <a:pPr algn="r">
              <a:lnSpc>
                <a:spcPct val="100000"/>
              </a:lnSpc>
              <a:tabLst>
                <a:tab pos="0" algn="l"/>
              </a:tabLst>
            </a:pPr>
            <a:endParaRPr lang="fr-CH" sz="1800" b="0" strike="noStrike" spc="-1" dirty="0">
              <a:latin typeface="Arial"/>
            </a:endParaRPr>
          </a:p>
          <a:p>
            <a:pPr>
              <a:lnSpc>
                <a:spcPct val="100000"/>
              </a:lnSpc>
              <a:tabLst>
                <a:tab pos="0" algn="l"/>
              </a:tabLst>
            </a:pPr>
            <a:r>
              <a:rPr lang="en-US" sz="1800" b="0" strike="noStrike" spc="-1" dirty="0">
                <a:solidFill>
                  <a:srgbClr val="000000"/>
                </a:solidFill>
                <a:latin typeface="Arial"/>
                <a:ea typeface="DejaVu Sans"/>
              </a:rPr>
              <a:t>“in a data analysis project, data cleansing of poor quality data can take up to 80% of the total effort”</a:t>
            </a:r>
            <a:endParaRPr lang="fr-CH" sz="1800" b="0" strike="noStrike" spc="-1" dirty="0">
              <a:latin typeface="Arial"/>
            </a:endParaRPr>
          </a:p>
          <a:p>
            <a:pPr algn="r">
              <a:lnSpc>
                <a:spcPct val="100000"/>
              </a:lnSpc>
              <a:tabLst>
                <a:tab pos="0" algn="l"/>
              </a:tabLst>
            </a:pPr>
            <a:r>
              <a:rPr lang="en-US" sz="1800" b="0" i="1" u="sng" strike="noStrike" spc="-1" dirty="0">
                <a:solidFill>
                  <a:srgbClr val="413C3A"/>
                </a:solidFill>
                <a:uFillTx/>
                <a:latin typeface="Arial"/>
                <a:ea typeface="DejaVu Sans"/>
                <a:hlinkClick r:id="rId3"/>
              </a:rPr>
              <a:t>Cost-Benefit analysis for FAIR research data, EC report 2018</a:t>
            </a:r>
            <a:endParaRPr lang="fr-CH" sz="1800" b="0" strike="noStrike" spc="-1" dirty="0">
              <a:latin typeface="Arial"/>
            </a:endParaRPr>
          </a:p>
        </p:txBody>
      </p:sp>
      <p:sp>
        <p:nvSpPr>
          <p:cNvPr id="769"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D65601AF-591B-4EAA-9D70-10BD8397F99B}" type="slidenum">
              <a:rPr lang="en-US" sz="950" b="1" strike="noStrike" spc="-1">
                <a:solidFill>
                  <a:srgbClr val="413C3A"/>
                </a:solidFill>
                <a:latin typeface="Franklin Gothic Demi Cond"/>
                <a:ea typeface="Arial"/>
              </a:rPr>
              <a:t>67</a:t>
            </a:fld>
            <a:endParaRPr lang="fr-CH" sz="950" b="0" strike="noStrike" spc="-1">
              <a:latin typeface="Arial"/>
            </a:endParaRPr>
          </a:p>
        </p:txBody>
      </p:sp>
      <p:pic>
        <p:nvPicPr>
          <p:cNvPr id="770" name="Image 14"/>
          <p:cNvPicPr/>
          <p:nvPr/>
        </p:nvPicPr>
        <p:blipFill>
          <a:blip r:embed="rId4"/>
          <a:stretch/>
        </p:blipFill>
        <p:spPr>
          <a:xfrm>
            <a:off x="10860120" y="6545880"/>
            <a:ext cx="1194480" cy="252000"/>
          </a:xfrm>
          <a:prstGeom prst="rect">
            <a:avLst/>
          </a:prstGeom>
          <a:ln w="0">
            <a:noFill/>
          </a:ln>
        </p:spPr>
      </p:pic>
      <p:pic>
        <p:nvPicPr>
          <p:cNvPr id="772" name="Picture 2" descr="Diagram, engineering drawing&#10;&#10;Description automatically generated"/>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rcRect t="52197"/>
          <a:stretch/>
        </p:blipFill>
        <p:spPr>
          <a:xfrm>
            <a:off x="3642415" y="1819980"/>
            <a:ext cx="5124277" cy="2449559"/>
          </a:xfrm>
          <a:prstGeom prst="rect">
            <a:avLst/>
          </a:prstGeom>
          <a:ln w="0">
            <a:noFill/>
          </a:ln>
        </p:spPr>
      </p:pic>
      <p:sp>
        <p:nvSpPr>
          <p:cNvPr id="773" name="Rectangle 3"/>
          <p:cNvSpPr/>
          <p:nvPr/>
        </p:nvSpPr>
        <p:spPr>
          <a:xfrm>
            <a:off x="1082520" y="6428567"/>
            <a:ext cx="3791438" cy="42943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US" sz="1100" b="0" i="1" strike="noStrike" spc="-1" dirty="0">
                <a:solidFill>
                  <a:srgbClr val="000000"/>
                </a:solidFill>
                <a:latin typeface="Arial"/>
                <a:ea typeface="DejaVu Sans"/>
              </a:rPr>
              <a:t>Image source: </a:t>
            </a:r>
            <a:br>
              <a:rPr lang="en-US" sz="1100" b="0" i="1" strike="noStrike" spc="-1" dirty="0">
                <a:solidFill>
                  <a:srgbClr val="000000"/>
                </a:solidFill>
                <a:latin typeface="Arial"/>
                <a:ea typeface="DejaVu Sans"/>
              </a:rPr>
            </a:br>
            <a:r>
              <a:rPr lang="en-US" sz="1100" b="0" u="sng" strike="noStrike" spc="-1" dirty="0">
                <a:solidFill>
                  <a:srgbClr val="413C3A"/>
                </a:solidFill>
                <a:uFillTx/>
                <a:latin typeface="Arial"/>
                <a:ea typeface="DejaVu Sans"/>
                <a:hlinkClick r:id="rId7"/>
              </a:rPr>
              <a:t>thedailyomnivore.net/2015/12/02/garbage-in-garbage-out</a:t>
            </a:r>
            <a:r>
              <a:rPr lang="en-US" sz="1100" b="0" strike="noStrike" spc="-1" dirty="0">
                <a:solidFill>
                  <a:srgbClr val="000000"/>
                </a:solidFill>
                <a:latin typeface="Arial"/>
                <a:ea typeface="DejaVu Sans"/>
              </a:rPr>
              <a:t>  </a:t>
            </a:r>
            <a:endParaRPr lang="fr-CH" sz="1100" b="0" strike="noStrike" spc="-1" dirty="0">
              <a:latin typeface="Arial"/>
            </a:endParaRPr>
          </a:p>
        </p:txBody>
      </p:sp>
      <p:sp>
        <p:nvSpPr>
          <p:cNvPr id="774" name="CustomShape 4"/>
          <p:cNvSpPr/>
          <p:nvPr/>
        </p:nvSpPr>
        <p:spPr>
          <a:xfrm>
            <a:off x="4015394" y="1094730"/>
            <a:ext cx="4378320" cy="36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800" b="1" strike="noStrike" spc="-1" dirty="0">
                <a:solidFill>
                  <a:srgbClr val="FF0000"/>
                </a:solidFill>
                <a:latin typeface="Arial"/>
                <a:ea typeface="Arial"/>
              </a:rPr>
              <a:t>GARBAGE IN </a:t>
            </a:r>
            <a:r>
              <a:rPr lang="en-US" sz="1800" b="1" strike="noStrike" spc="-1" dirty="0">
                <a:solidFill>
                  <a:srgbClr val="FF0000"/>
                </a:solidFill>
                <a:latin typeface="Arial"/>
                <a:ea typeface="Arial"/>
                <a:sym typeface="Wingdings" panose="05000000000000000000" pitchFamily="2" charset="2"/>
              </a:rPr>
              <a:t></a:t>
            </a:r>
            <a:r>
              <a:rPr lang="en-US" sz="1800" b="1" strike="noStrike" spc="-1" dirty="0">
                <a:solidFill>
                  <a:srgbClr val="FF0000"/>
                </a:solidFill>
                <a:latin typeface="Arial"/>
                <a:ea typeface="Arial"/>
              </a:rPr>
              <a:t> GARBAGE OUT</a:t>
            </a:r>
            <a:endParaRPr lang="fr-CH" sz="1800" b="0" strike="noStrike" spc="-1" dirty="0">
              <a:latin typeface="Arial"/>
            </a:endParaRPr>
          </a:p>
        </p:txBody>
      </p:sp>
      <p:sp>
        <p:nvSpPr>
          <p:cNvPr id="11" name="CustomShape 4">
            <a:extLst>
              <a:ext uri="{FF2B5EF4-FFF2-40B4-BE49-F238E27FC236}">
                <a16:creationId xmlns:a16="http://schemas.microsoft.com/office/drawing/2014/main" id="{089A855F-C7A7-4B0A-B702-3780504238C9}"/>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E00CBCE4-7C48-A2F7-C245-48F6771D54A2}"/>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
        <p:nvSpPr>
          <p:cNvPr id="3" name="Rectangle 2">
            <a:extLst>
              <a:ext uri="{FF2B5EF4-FFF2-40B4-BE49-F238E27FC236}">
                <a16:creationId xmlns:a16="http://schemas.microsoft.com/office/drawing/2014/main" id="{445A360B-5BF8-F3BD-3318-B577C3024476}"/>
              </a:ext>
            </a:extLst>
          </p:cNvPr>
          <p:cNvSpPr/>
          <p:nvPr/>
        </p:nvSpPr>
        <p:spPr>
          <a:xfrm>
            <a:off x="1224000" y="84240"/>
            <a:ext cx="8690400" cy="85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4000" b="1" strike="noStrike" spc="-94" dirty="0">
                <a:solidFill>
                  <a:srgbClr val="413C3A"/>
                </a:solidFill>
                <a:latin typeface="Franklin Gothic Demi Cond"/>
                <a:ea typeface="Roboto Black"/>
              </a:rPr>
              <a:t>Data </a:t>
            </a:r>
            <a:r>
              <a:rPr lang="en-US" sz="4000" b="1" strike="noStrike" spc="-94" dirty="0">
                <a:solidFill>
                  <a:srgbClr val="FF3333"/>
                </a:solidFill>
                <a:latin typeface="Franklin Gothic Demi Cond"/>
                <a:ea typeface="Roboto Black"/>
              </a:rPr>
              <a:t>cleaning</a:t>
            </a:r>
            <a:r>
              <a:rPr lang="en-US" sz="4000" b="1" strike="noStrike" spc="-94" dirty="0">
                <a:solidFill>
                  <a:srgbClr val="413C3A"/>
                </a:solidFill>
                <a:latin typeface="Franklin Gothic Demi Cond"/>
                <a:ea typeface="Roboto Black"/>
              </a:rPr>
              <a:t>: to be documented, too</a:t>
            </a:r>
            <a:endParaRPr lang="fr-CH" sz="4000" b="0" strike="noStrike" spc="-1" dirty="0">
              <a:latin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 name="Google Shape;1280;g10315288986_0_40"/>
          <p:cNvPicPr/>
          <p:nvPr/>
        </p:nvPicPr>
        <p:blipFill>
          <a:blip r:embed="rId3"/>
          <a:stretch/>
        </p:blipFill>
        <p:spPr>
          <a:xfrm>
            <a:off x="10860480" y="6545880"/>
            <a:ext cx="1196280" cy="253800"/>
          </a:xfrm>
          <a:prstGeom prst="rect">
            <a:avLst/>
          </a:prstGeom>
          <a:ln w="0">
            <a:noFill/>
          </a:ln>
        </p:spPr>
      </p:pic>
      <p:pic>
        <p:nvPicPr>
          <p:cNvPr id="783" name="Google Shape;1281;g10315288986_0_40"/>
          <p:cNvPicPr/>
          <p:nvPr/>
        </p:nvPicPr>
        <p:blipFill>
          <a:blip r:embed="rId4"/>
          <a:stretch/>
        </p:blipFill>
        <p:spPr>
          <a:xfrm>
            <a:off x="238680" y="231120"/>
            <a:ext cx="743760" cy="258120"/>
          </a:xfrm>
          <a:prstGeom prst="rect">
            <a:avLst/>
          </a:prstGeom>
          <a:ln w="0">
            <a:noFill/>
          </a:ln>
        </p:spPr>
      </p:pic>
      <p:sp>
        <p:nvSpPr>
          <p:cNvPr id="784" name="Google Shape;1283;g10315288986_0_40"/>
          <p:cNvSpPr/>
          <p:nvPr/>
        </p:nvSpPr>
        <p:spPr>
          <a:xfrm>
            <a:off x="1206360" y="6350400"/>
            <a:ext cx="9003600" cy="45720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marL="457200">
              <a:lnSpc>
                <a:spcPct val="100000"/>
              </a:lnSpc>
              <a:tabLst>
                <a:tab pos="0" algn="l"/>
              </a:tabLst>
            </a:pPr>
            <a:r>
              <a:rPr lang="en-US" sz="1800" b="0" strike="noStrike" spc="-1" dirty="0">
                <a:solidFill>
                  <a:srgbClr val="413C3A"/>
                </a:solidFill>
                <a:latin typeface="Arial"/>
                <a:ea typeface="DejaVu Sans"/>
              </a:rPr>
              <a:t>Ex. of tools: </a:t>
            </a:r>
            <a:r>
              <a:rPr lang="en-US" sz="1800" b="0" u="sng" strike="noStrike" spc="-1" dirty="0">
                <a:solidFill>
                  <a:srgbClr val="413C3A"/>
                </a:solidFill>
                <a:uFillTx/>
                <a:latin typeface="Arial"/>
                <a:ea typeface="DejaVu Sans"/>
                <a:hlinkClick r:id="rId5"/>
              </a:rPr>
              <a:t>OpenRefine</a:t>
            </a:r>
            <a:r>
              <a:rPr lang="en-US" sz="1800" b="0" u="sng" strike="noStrike" spc="-1" dirty="0">
                <a:solidFill>
                  <a:srgbClr val="413C3A"/>
                </a:solidFill>
                <a:uFillTx/>
                <a:latin typeface="Arial"/>
                <a:ea typeface="DejaVu Sans"/>
              </a:rPr>
              <a:t> </a:t>
            </a:r>
            <a:r>
              <a:rPr lang="en-US" sz="1400" b="0" strike="noStrike" spc="-1" dirty="0">
                <a:solidFill>
                  <a:srgbClr val="413C3A"/>
                </a:solidFill>
                <a:latin typeface="Arial"/>
                <a:ea typeface="DejaVu Sans"/>
              </a:rPr>
              <a:t>(free, open-source tool for working with messy data)</a:t>
            </a:r>
            <a:r>
              <a:rPr lang="en-US" sz="1400" b="0" strike="noStrike" spc="-1" dirty="0">
                <a:solidFill>
                  <a:srgbClr val="000000"/>
                </a:solidFill>
                <a:latin typeface="Arial"/>
                <a:ea typeface="DejaVu Sans"/>
              </a:rPr>
              <a:t> </a:t>
            </a:r>
            <a:endParaRPr lang="fr-CH" sz="1400" b="0" strike="noStrike" spc="-1" dirty="0">
              <a:latin typeface="Arial"/>
            </a:endParaRPr>
          </a:p>
        </p:txBody>
      </p:sp>
      <p:sp>
        <p:nvSpPr>
          <p:cNvPr id="785" name="Google Shape;1284;g10315288986_0_40"/>
          <p:cNvSpPr/>
          <p:nvPr/>
        </p:nvSpPr>
        <p:spPr>
          <a:xfrm>
            <a:off x="1133640" y="1106640"/>
            <a:ext cx="10626120" cy="472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167040">
              <a:lnSpc>
                <a:spcPct val="125000"/>
              </a:lnSpc>
              <a:tabLst>
                <a:tab pos="0" algn="l"/>
              </a:tabLst>
            </a:pPr>
            <a:r>
              <a:rPr lang="en-US" sz="2000" b="1" strike="noStrike" spc="-1">
                <a:solidFill>
                  <a:srgbClr val="E30613"/>
                </a:solidFill>
                <a:latin typeface="Arial"/>
                <a:ea typeface="DejaVu Sans"/>
              </a:rPr>
              <a:t>WHEN</a:t>
            </a:r>
            <a:endParaRPr lang="fr-CH" sz="2000" b="0" strike="noStrike" spc="-1">
              <a:latin typeface="Arial"/>
            </a:endParaRPr>
          </a:p>
          <a:p>
            <a:pPr marL="476640" indent="-309600">
              <a:lnSpc>
                <a:spcPct val="125000"/>
              </a:lnSpc>
              <a:buClr>
                <a:srgbClr val="E30613"/>
              </a:buClr>
              <a:buFont typeface="Noto Sans Symbols"/>
              <a:buChar char="▪"/>
              <a:tabLst>
                <a:tab pos="0" algn="l"/>
              </a:tabLst>
            </a:pPr>
            <a:r>
              <a:rPr lang="en-US" sz="1800" b="1" strike="noStrike" spc="-1">
                <a:solidFill>
                  <a:srgbClr val="000000"/>
                </a:solidFill>
                <a:latin typeface="Arial"/>
                <a:ea typeface="DejaVu Sans"/>
              </a:rPr>
              <a:t>Preprocessing</a:t>
            </a:r>
            <a:r>
              <a:rPr lang="en-US" sz="1800" b="0" strike="noStrike" spc="-1">
                <a:solidFill>
                  <a:srgbClr val="000000"/>
                </a:solidFill>
                <a:latin typeface="Arial"/>
                <a:ea typeface="DejaVu Sans"/>
              </a:rPr>
              <a:t>, as 1</a:t>
            </a:r>
            <a:r>
              <a:rPr lang="en-US" sz="1800" b="0" strike="noStrike" spc="-1" baseline="30000">
                <a:solidFill>
                  <a:srgbClr val="000000"/>
                </a:solidFill>
                <a:latin typeface="Arial"/>
                <a:ea typeface="DejaVu Sans"/>
              </a:rPr>
              <a:t>st</a:t>
            </a:r>
            <a:r>
              <a:rPr lang="en-US" sz="1800" b="0" strike="noStrike" spc="-1">
                <a:solidFill>
                  <a:srgbClr val="000000"/>
                </a:solidFill>
                <a:latin typeface="Arial"/>
                <a:ea typeface="DejaVu Sans"/>
              </a:rPr>
              <a:t> step (if applicable)</a:t>
            </a:r>
            <a:endParaRPr lang="fr-CH" sz="1800" b="0" strike="noStrike" spc="-1">
              <a:latin typeface="Arial"/>
            </a:endParaRPr>
          </a:p>
          <a:p>
            <a:pPr marL="476640" indent="-309600">
              <a:lnSpc>
                <a:spcPct val="125000"/>
              </a:lnSpc>
              <a:buClr>
                <a:srgbClr val="E30613"/>
              </a:buClr>
              <a:buFont typeface="Noto Sans Symbols"/>
              <a:buChar char="▪"/>
              <a:tabLst>
                <a:tab pos="0" algn="l"/>
              </a:tabLst>
            </a:pPr>
            <a:r>
              <a:rPr lang="en-US" sz="1800" b="1" strike="noStrike" spc="-1">
                <a:solidFill>
                  <a:srgbClr val="000000"/>
                </a:solidFill>
                <a:latin typeface="Arial"/>
                <a:ea typeface="DejaVu Sans"/>
              </a:rPr>
              <a:t>Quality assurance </a:t>
            </a:r>
            <a:r>
              <a:rPr lang="en-US" sz="1800" b="0" strike="noStrike" spc="-1">
                <a:solidFill>
                  <a:srgbClr val="000000"/>
                </a:solidFill>
                <a:latin typeface="Arial"/>
                <a:ea typeface="DejaVu Sans"/>
              </a:rPr>
              <a:t>processes</a:t>
            </a:r>
            <a:endParaRPr lang="fr-CH" sz="1800" b="0" strike="noStrike" spc="-1">
              <a:latin typeface="Arial"/>
            </a:endParaRPr>
          </a:p>
          <a:p>
            <a:pPr>
              <a:lnSpc>
                <a:spcPct val="125000"/>
              </a:lnSpc>
              <a:tabLst>
                <a:tab pos="0" algn="l"/>
              </a:tabLst>
            </a:pPr>
            <a:endParaRPr lang="fr-CH" sz="1800" b="0" strike="noStrike" spc="-1">
              <a:latin typeface="Arial"/>
            </a:endParaRPr>
          </a:p>
          <a:p>
            <a:pPr marL="167040">
              <a:lnSpc>
                <a:spcPct val="125000"/>
              </a:lnSpc>
              <a:tabLst>
                <a:tab pos="0" algn="l"/>
              </a:tabLst>
            </a:pPr>
            <a:r>
              <a:rPr lang="en-US" sz="2000" b="1" strike="noStrike" spc="-1">
                <a:solidFill>
                  <a:srgbClr val="E30613"/>
                </a:solidFill>
                <a:latin typeface="Arial"/>
                <a:ea typeface="DejaVu Sans"/>
              </a:rPr>
              <a:t>WHY</a:t>
            </a:r>
            <a:endParaRPr lang="fr-CH" sz="2000" b="0" strike="noStrike" spc="-1">
              <a:latin typeface="Arial"/>
            </a:endParaRPr>
          </a:p>
          <a:p>
            <a:pPr marL="476640" indent="-309600">
              <a:lnSpc>
                <a:spcPct val="125000"/>
              </a:lnSpc>
              <a:buClr>
                <a:srgbClr val="E30613"/>
              </a:buClr>
              <a:buFont typeface="Noto Sans Symbols"/>
              <a:buChar char="▪"/>
              <a:tabLst>
                <a:tab pos="0" algn="l"/>
              </a:tabLst>
            </a:pPr>
            <a:r>
              <a:rPr lang="en-US" sz="1800" b="1" strike="noStrike" spc="-1">
                <a:solidFill>
                  <a:srgbClr val="000000"/>
                </a:solidFill>
                <a:latin typeface="Arial"/>
                <a:ea typeface="DejaVu Sans"/>
              </a:rPr>
              <a:t>Data ready </a:t>
            </a:r>
            <a:r>
              <a:rPr lang="en-US" sz="1800" b="0" strike="noStrike" spc="-1">
                <a:solidFill>
                  <a:srgbClr val="000000"/>
                </a:solidFill>
                <a:latin typeface="Arial"/>
                <a:ea typeface="DejaVu Sans"/>
              </a:rPr>
              <a:t>for analysis / sharing / publishing / preservation / …</a:t>
            </a:r>
            <a:endParaRPr lang="fr-CH" sz="1800" b="0" strike="noStrike" spc="-1">
              <a:latin typeface="Arial"/>
            </a:endParaRPr>
          </a:p>
          <a:p>
            <a:pPr marL="476640" indent="-309600">
              <a:lnSpc>
                <a:spcPct val="125000"/>
              </a:lnSpc>
              <a:buClr>
                <a:srgbClr val="E30613"/>
              </a:buClr>
              <a:buFont typeface="Noto Sans Symbols"/>
              <a:buChar char="▪"/>
              <a:tabLst>
                <a:tab pos="0" algn="l"/>
              </a:tabLst>
            </a:pPr>
            <a:r>
              <a:rPr lang="en-US" sz="1800" b="1" strike="noStrike" spc="-1">
                <a:solidFill>
                  <a:srgbClr val="000000"/>
                </a:solidFill>
                <a:latin typeface="Arial"/>
                <a:ea typeface="DejaVu Sans"/>
              </a:rPr>
              <a:t>Compliance </a:t>
            </a:r>
            <a:endParaRPr lang="fr-CH" sz="1800" b="0" strike="noStrike" spc="-1">
              <a:latin typeface="Arial"/>
            </a:endParaRPr>
          </a:p>
          <a:p>
            <a:pPr marL="476640" indent="-195120">
              <a:lnSpc>
                <a:spcPct val="125000"/>
              </a:lnSpc>
              <a:tabLst>
                <a:tab pos="0" algn="l"/>
              </a:tabLst>
            </a:pPr>
            <a:endParaRPr lang="fr-CH" sz="1800" b="0" strike="noStrike" spc="-1">
              <a:latin typeface="Arial"/>
            </a:endParaRPr>
          </a:p>
          <a:p>
            <a:pPr marL="167040" indent="-195120">
              <a:lnSpc>
                <a:spcPct val="125000"/>
              </a:lnSpc>
              <a:tabLst>
                <a:tab pos="0" algn="l"/>
              </a:tabLst>
            </a:pPr>
            <a:r>
              <a:rPr lang="en-US" sz="2000" b="1" strike="noStrike" spc="-1">
                <a:solidFill>
                  <a:srgbClr val="E30613"/>
                </a:solidFill>
                <a:latin typeface="Arial"/>
                <a:ea typeface="DejaVu Sans"/>
              </a:rPr>
              <a:t>HOW</a:t>
            </a:r>
            <a:endParaRPr lang="fr-CH" sz="2000" b="0" strike="noStrike" spc="-1">
              <a:latin typeface="Arial"/>
            </a:endParaRPr>
          </a:p>
          <a:p>
            <a:pPr marL="476640" indent="-309600">
              <a:lnSpc>
                <a:spcPct val="125000"/>
              </a:lnSpc>
              <a:buClr>
                <a:srgbClr val="E30613"/>
              </a:buClr>
              <a:buFont typeface="Noto Sans Symbols"/>
              <a:buChar char="▪"/>
              <a:tabLst>
                <a:tab pos="0" algn="l"/>
              </a:tabLst>
            </a:pPr>
            <a:r>
              <a:rPr lang="en-US" sz="1800" b="1" strike="noStrike" spc="-1">
                <a:solidFill>
                  <a:srgbClr val="000000"/>
                </a:solidFill>
                <a:latin typeface="Arial"/>
                <a:ea typeface="DejaVu Sans"/>
              </a:rPr>
              <a:t>Transform </a:t>
            </a:r>
            <a:r>
              <a:rPr lang="en-US" sz="1800" b="0" strike="noStrike" spc="-1">
                <a:solidFill>
                  <a:srgbClr val="000000"/>
                </a:solidFill>
                <a:latin typeface="Arial"/>
                <a:ea typeface="DejaVu Sans"/>
              </a:rPr>
              <a:t>/ Reformat / Clean / Merge / Reconciliate data</a:t>
            </a:r>
            <a:endParaRPr lang="fr-CH" sz="1800" b="0" strike="noStrike" spc="-1">
              <a:latin typeface="Arial"/>
            </a:endParaRPr>
          </a:p>
          <a:p>
            <a:pPr marL="476640" indent="-309600">
              <a:lnSpc>
                <a:spcPct val="125000"/>
              </a:lnSpc>
              <a:buClr>
                <a:srgbClr val="E30613"/>
              </a:buClr>
              <a:buFont typeface="Noto Sans Symbols"/>
              <a:buChar char="▪"/>
              <a:tabLst>
                <a:tab pos="0" algn="l"/>
              </a:tabLst>
            </a:pPr>
            <a:r>
              <a:rPr lang="en-US" sz="1800" b="1" strike="noStrike" spc="-1">
                <a:solidFill>
                  <a:srgbClr val="000000"/>
                </a:solidFill>
                <a:latin typeface="Arial"/>
                <a:ea typeface="DejaVu Sans"/>
              </a:rPr>
              <a:t>Detect errors</a:t>
            </a:r>
            <a:r>
              <a:rPr lang="en-US" sz="1800" b="0" strike="noStrike" spc="-1">
                <a:solidFill>
                  <a:srgbClr val="000000"/>
                </a:solidFill>
                <a:latin typeface="Arial"/>
                <a:ea typeface="DejaVu Sans"/>
              </a:rPr>
              <a:t> / aberrations</a:t>
            </a:r>
            <a:endParaRPr lang="fr-CH" sz="1800" b="0" strike="noStrike" spc="-1">
              <a:latin typeface="Arial"/>
            </a:endParaRPr>
          </a:p>
          <a:p>
            <a:pPr marL="476640" indent="-309600">
              <a:lnSpc>
                <a:spcPct val="125000"/>
              </a:lnSpc>
              <a:buClr>
                <a:srgbClr val="E30613"/>
              </a:buClr>
              <a:buFont typeface="Noto Sans Symbols"/>
              <a:buChar char="▪"/>
              <a:tabLst>
                <a:tab pos="0" algn="l"/>
              </a:tabLst>
            </a:pPr>
            <a:r>
              <a:rPr lang="en-US" sz="1800" b="1" strike="noStrike" spc="-1">
                <a:solidFill>
                  <a:srgbClr val="000000"/>
                </a:solidFill>
                <a:latin typeface="Arial"/>
                <a:ea typeface="DejaVu Sans"/>
              </a:rPr>
              <a:t>Define expected quality </a:t>
            </a:r>
            <a:r>
              <a:rPr lang="en-US" sz="1800" b="0" strike="noStrike" spc="-1">
                <a:solidFill>
                  <a:srgbClr val="000000"/>
                </a:solidFill>
                <a:latin typeface="Arial"/>
                <a:ea typeface="DejaVu Sans"/>
              </a:rPr>
              <a:t>/ criteria in a policy (completeness, consistency, accuracy, …)</a:t>
            </a:r>
            <a:endParaRPr lang="fr-CH" sz="1800" b="0" strike="noStrike" spc="-1">
              <a:latin typeface="Arial"/>
            </a:endParaRPr>
          </a:p>
          <a:p>
            <a:pPr marL="476640" indent="-309600">
              <a:lnSpc>
                <a:spcPct val="125000"/>
              </a:lnSpc>
              <a:buClr>
                <a:srgbClr val="E30613"/>
              </a:buClr>
              <a:buFont typeface="Noto Sans Symbols"/>
              <a:buChar char="▪"/>
              <a:tabLst>
                <a:tab pos="0" algn="l"/>
              </a:tabLst>
            </a:pPr>
            <a:r>
              <a:rPr lang="en-US" sz="1800" b="1" strike="noStrike" spc="-1">
                <a:solidFill>
                  <a:srgbClr val="000000"/>
                </a:solidFill>
                <a:latin typeface="Arial"/>
                <a:ea typeface="DejaVu Sans"/>
              </a:rPr>
              <a:t>Implement quality </a:t>
            </a:r>
            <a:r>
              <a:rPr lang="en-US" sz="1800" b="0" strike="noStrike" spc="-1">
                <a:solidFill>
                  <a:srgbClr val="000000"/>
                </a:solidFill>
                <a:latin typeface="Arial"/>
                <a:ea typeface="DejaVu Sans"/>
              </a:rPr>
              <a:t>control with human / machine protocols / procedures</a:t>
            </a:r>
            <a:endParaRPr lang="fr-CH" sz="1800" b="0" strike="noStrike" spc="-1">
              <a:latin typeface="Arial"/>
            </a:endParaRPr>
          </a:p>
        </p:txBody>
      </p:sp>
      <p:sp>
        <p:nvSpPr>
          <p:cNvPr id="786"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1B51AA13-7AE6-4BE6-A51D-046A8FBE03B1}" type="slidenum">
              <a:rPr lang="en-US" sz="950" b="1" strike="noStrike" spc="-1">
                <a:solidFill>
                  <a:srgbClr val="413C3A"/>
                </a:solidFill>
                <a:latin typeface="Franklin Gothic Demi Cond"/>
                <a:ea typeface="Arial"/>
              </a:rPr>
              <a:t>68</a:t>
            </a:fld>
            <a:endParaRPr lang="fr-CH" sz="950" b="0" strike="noStrike" spc="-1">
              <a:latin typeface="Arial"/>
            </a:endParaRPr>
          </a:p>
        </p:txBody>
      </p:sp>
      <p:sp>
        <p:nvSpPr>
          <p:cNvPr id="789" name="Rectangle 788"/>
          <p:cNvSpPr/>
          <p:nvPr/>
        </p:nvSpPr>
        <p:spPr>
          <a:xfrm>
            <a:off x="1224000" y="84240"/>
            <a:ext cx="8690400" cy="85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4000" b="1" strike="noStrike" spc="-94" dirty="0">
                <a:solidFill>
                  <a:srgbClr val="413C3A"/>
                </a:solidFill>
                <a:latin typeface="Franklin Gothic Demi Cond"/>
                <a:ea typeface="Roboto Black"/>
              </a:rPr>
              <a:t>Data </a:t>
            </a:r>
            <a:r>
              <a:rPr lang="en-US" sz="4000" b="1" strike="noStrike" spc="-94" dirty="0">
                <a:solidFill>
                  <a:srgbClr val="FF3333"/>
                </a:solidFill>
                <a:latin typeface="Franklin Gothic Demi Cond"/>
                <a:ea typeface="Roboto Black"/>
              </a:rPr>
              <a:t>cleaning</a:t>
            </a:r>
            <a:r>
              <a:rPr lang="en-US" sz="4000" b="1" strike="noStrike" spc="-94" dirty="0">
                <a:solidFill>
                  <a:srgbClr val="413C3A"/>
                </a:solidFill>
                <a:latin typeface="Franklin Gothic Demi Cond"/>
                <a:ea typeface="Roboto Black"/>
              </a:rPr>
              <a:t>: to be documented, too</a:t>
            </a:r>
            <a:endParaRPr lang="fr-CH" sz="4000" b="0" strike="noStrike" spc="-1" dirty="0">
              <a:latin typeface="Arial"/>
            </a:endParaRPr>
          </a:p>
        </p:txBody>
      </p:sp>
      <p:sp>
        <p:nvSpPr>
          <p:cNvPr id="10" name="CustomShape 4">
            <a:extLst>
              <a:ext uri="{FF2B5EF4-FFF2-40B4-BE49-F238E27FC236}">
                <a16:creationId xmlns:a16="http://schemas.microsoft.com/office/drawing/2014/main" id="{1D95017B-9214-43EC-9B2A-4620182EDBAE}"/>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7C1F86EF-9E89-9BBD-B9D5-1670B413D651}"/>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0" name="Table 2"/>
          <p:cNvGraphicFramePr/>
          <p:nvPr/>
        </p:nvGraphicFramePr>
        <p:xfrm>
          <a:off x="1606680" y="794160"/>
          <a:ext cx="8978400" cy="4918680"/>
        </p:xfrm>
        <a:graphic>
          <a:graphicData uri="http://schemas.openxmlformats.org/drawingml/2006/table">
            <a:tbl>
              <a:tblPr/>
              <a:tblGrid>
                <a:gridCol w="1141560">
                  <a:extLst>
                    <a:ext uri="{9D8B030D-6E8A-4147-A177-3AD203B41FA5}">
                      <a16:colId xmlns:a16="http://schemas.microsoft.com/office/drawing/2014/main" val="20000"/>
                    </a:ext>
                  </a:extLst>
                </a:gridCol>
                <a:gridCol w="2612160">
                  <a:extLst>
                    <a:ext uri="{9D8B030D-6E8A-4147-A177-3AD203B41FA5}">
                      <a16:colId xmlns:a16="http://schemas.microsoft.com/office/drawing/2014/main" val="20001"/>
                    </a:ext>
                  </a:extLst>
                </a:gridCol>
                <a:gridCol w="2612160">
                  <a:extLst>
                    <a:ext uri="{9D8B030D-6E8A-4147-A177-3AD203B41FA5}">
                      <a16:colId xmlns:a16="http://schemas.microsoft.com/office/drawing/2014/main" val="20002"/>
                    </a:ext>
                  </a:extLst>
                </a:gridCol>
                <a:gridCol w="2612520">
                  <a:extLst>
                    <a:ext uri="{9D8B030D-6E8A-4147-A177-3AD203B41FA5}">
                      <a16:colId xmlns:a16="http://schemas.microsoft.com/office/drawing/2014/main" val="20003"/>
                    </a:ext>
                  </a:extLst>
                </a:gridCol>
              </a:tblGrid>
              <a:tr h="331920">
                <a:tc>
                  <a:txBody>
                    <a:bodyPr/>
                    <a:lstStyle/>
                    <a:p>
                      <a:pPr algn="ctr">
                        <a:lnSpc>
                          <a:spcPct val="107000"/>
                        </a:lnSpc>
                        <a:spcAft>
                          <a:spcPts val="799"/>
                        </a:spcAft>
                      </a:pPr>
                      <a:r>
                        <a:rPr lang="en-US" sz="1200" b="1" strike="noStrike" spc="-1">
                          <a:solidFill>
                            <a:srgbClr val="FF0000"/>
                          </a:solidFill>
                          <a:latin typeface="Calibri"/>
                          <a:ea typeface="Calibri"/>
                        </a:rPr>
                        <a:t>ACTIVITIES</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tc>
                  <a:txBody>
                    <a:bodyPr/>
                    <a:lstStyle/>
                    <a:p>
                      <a:pPr algn="ctr">
                        <a:lnSpc>
                          <a:spcPct val="107000"/>
                        </a:lnSpc>
                        <a:spcAft>
                          <a:spcPts val="799"/>
                        </a:spcAft>
                      </a:pPr>
                      <a:r>
                        <a:rPr lang="en-US" sz="1200" b="1" strike="noStrike" spc="-1">
                          <a:solidFill>
                            <a:srgbClr val="FF0000"/>
                          </a:solidFill>
                          <a:latin typeface="Calibri"/>
                          <a:ea typeface="Calibri"/>
                        </a:rPr>
                        <a:t>COLLEAGUE / PARTNER</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tc>
                  <a:txBody>
                    <a:bodyPr/>
                    <a:lstStyle/>
                    <a:p>
                      <a:pPr algn="ctr">
                        <a:lnSpc>
                          <a:spcPct val="107000"/>
                        </a:lnSpc>
                        <a:spcAft>
                          <a:spcPts val="799"/>
                        </a:spcAft>
                      </a:pPr>
                      <a:r>
                        <a:rPr lang="en-US" sz="1200" b="1" strike="noStrike" spc="-1">
                          <a:solidFill>
                            <a:srgbClr val="FF0000"/>
                          </a:solidFill>
                          <a:latin typeface="Calibri"/>
                          <a:ea typeface="Calibri"/>
                        </a:rPr>
                        <a:t>TOOLS</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tc>
                  <a:txBody>
                    <a:bodyPr/>
                    <a:lstStyle/>
                    <a:p>
                      <a:pPr algn="ctr">
                        <a:lnSpc>
                          <a:spcPct val="107000"/>
                        </a:lnSpc>
                        <a:spcAft>
                          <a:spcPts val="799"/>
                        </a:spcAft>
                      </a:pPr>
                      <a:r>
                        <a:rPr lang="en-GB" sz="1200" b="1" strike="noStrike" spc="-1">
                          <a:solidFill>
                            <a:srgbClr val="FF0000"/>
                          </a:solidFill>
                          <a:latin typeface="Calibri"/>
                          <a:ea typeface="Calibri"/>
                        </a:rPr>
                        <a:t>TO-DO</a:t>
                      </a:r>
                      <a:endParaRPr lang="fr-CH" sz="12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E7E6E6"/>
                    </a:solidFill>
                  </a:tcPr>
                </a:tc>
                <a:extLst>
                  <a:ext uri="{0D108BD9-81ED-4DB2-BD59-A6C34878D82A}">
                    <a16:rowId xmlns:a16="http://schemas.microsoft.com/office/drawing/2014/main" val="10000"/>
                  </a:ext>
                </a:extLst>
              </a:tr>
              <a:tr h="462960">
                <a:tc>
                  <a:txBody>
                    <a:bodyPr/>
                    <a:lstStyle/>
                    <a:p>
                      <a:pPr>
                        <a:lnSpc>
                          <a:spcPct val="107000"/>
                        </a:lnSpc>
                        <a:spcAft>
                          <a:spcPts val="799"/>
                        </a:spcAft>
                      </a:pPr>
                      <a:r>
                        <a:rPr lang="en-US" sz="1000" b="1" strike="noStrike" spc="-1">
                          <a:solidFill>
                            <a:srgbClr val="000000"/>
                          </a:solidFill>
                          <a:latin typeface="Calibri"/>
                          <a:ea typeface="Calibri"/>
                        </a:rPr>
                        <a:t>FUNDING PLANNING</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456480">
                <a:tc>
                  <a:txBody>
                    <a:bodyPr/>
                    <a:lstStyle/>
                    <a:p>
                      <a:pPr>
                        <a:lnSpc>
                          <a:spcPct val="107000"/>
                        </a:lnSpc>
                        <a:spcAft>
                          <a:spcPts val="799"/>
                        </a:spcAft>
                      </a:pPr>
                      <a:r>
                        <a:rPr lang="en-US" sz="1000" b="1" strike="noStrike" spc="-1">
                          <a:solidFill>
                            <a:srgbClr val="000000"/>
                          </a:solidFill>
                          <a:latin typeface="Calibri"/>
                          <a:ea typeface="Calibri"/>
                        </a:rPr>
                        <a:t>CREATION</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462960">
                <a:tc>
                  <a:txBody>
                    <a:bodyPr/>
                    <a:lstStyle/>
                    <a:p>
                      <a:pPr>
                        <a:lnSpc>
                          <a:spcPct val="107000"/>
                        </a:lnSpc>
                        <a:spcAft>
                          <a:spcPts val="799"/>
                        </a:spcAft>
                      </a:pPr>
                      <a:r>
                        <a:rPr lang="en-US" sz="1000" b="1" strike="noStrike" spc="-1">
                          <a:solidFill>
                            <a:srgbClr val="000000"/>
                          </a:solidFill>
                          <a:latin typeface="Calibri"/>
                          <a:ea typeface="Calibri"/>
                        </a:rPr>
                        <a:t>ETHICAL CLEARANCE</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456480">
                <a:tc>
                  <a:txBody>
                    <a:bodyPr/>
                    <a:lstStyle/>
                    <a:p>
                      <a:pPr>
                        <a:lnSpc>
                          <a:spcPct val="107000"/>
                        </a:lnSpc>
                        <a:spcAft>
                          <a:spcPts val="799"/>
                        </a:spcAft>
                      </a:pPr>
                      <a:r>
                        <a:rPr lang="en-US" sz="1000" b="1" strike="noStrike" spc="-1">
                          <a:solidFill>
                            <a:srgbClr val="000000"/>
                          </a:solidFill>
                          <a:latin typeface="Calibri"/>
                          <a:ea typeface="Calibri"/>
                        </a:rPr>
                        <a:t>ACQUISITION</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456480">
                <a:tc>
                  <a:txBody>
                    <a:bodyPr/>
                    <a:lstStyle/>
                    <a:p>
                      <a:pPr>
                        <a:lnSpc>
                          <a:spcPct val="107000"/>
                        </a:lnSpc>
                        <a:spcAft>
                          <a:spcPts val="799"/>
                        </a:spcAft>
                      </a:pPr>
                      <a:r>
                        <a:rPr lang="en-US" sz="1000" b="1" strike="noStrike" spc="-1">
                          <a:solidFill>
                            <a:srgbClr val="000000"/>
                          </a:solidFill>
                          <a:latin typeface="Calibri"/>
                          <a:ea typeface="Calibri"/>
                        </a:rPr>
                        <a:t>STORING</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r h="456480">
                <a:tc>
                  <a:txBody>
                    <a:bodyPr/>
                    <a:lstStyle/>
                    <a:p>
                      <a:pPr>
                        <a:lnSpc>
                          <a:spcPct val="107000"/>
                        </a:lnSpc>
                        <a:spcAft>
                          <a:spcPts val="799"/>
                        </a:spcAft>
                      </a:pPr>
                      <a:r>
                        <a:rPr lang="en-US" sz="1000" b="1" strike="noStrike" spc="-1">
                          <a:solidFill>
                            <a:srgbClr val="000000"/>
                          </a:solidFill>
                          <a:latin typeface="Calibri"/>
                          <a:ea typeface="Calibri"/>
                        </a:rPr>
                        <a:t>ANALYSIS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extLst>
                  <a:ext uri="{0D108BD9-81ED-4DB2-BD59-A6C34878D82A}">
                    <a16:rowId xmlns:a16="http://schemas.microsoft.com/office/drawing/2014/main" val="10006"/>
                  </a:ext>
                </a:extLst>
              </a:tr>
              <a:tr h="462960">
                <a:tc>
                  <a:txBody>
                    <a:bodyPr/>
                    <a:lstStyle/>
                    <a:p>
                      <a:pPr>
                        <a:lnSpc>
                          <a:spcPct val="107000"/>
                        </a:lnSpc>
                        <a:spcAft>
                          <a:spcPts val="799"/>
                        </a:spcAft>
                      </a:pPr>
                      <a:r>
                        <a:rPr lang="en-US" sz="1000" b="1" strike="noStrike" spc="-1">
                          <a:solidFill>
                            <a:srgbClr val="000000"/>
                          </a:solidFill>
                          <a:latin typeface="Calibri"/>
                          <a:ea typeface="Calibri"/>
                        </a:rPr>
                        <a:t>LEGAL CLEARANCE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456480">
                <a:tc>
                  <a:txBody>
                    <a:bodyPr/>
                    <a:lstStyle/>
                    <a:p>
                      <a:pPr>
                        <a:lnSpc>
                          <a:spcPct val="107000"/>
                        </a:lnSpc>
                        <a:spcAft>
                          <a:spcPts val="799"/>
                        </a:spcAft>
                      </a:pPr>
                      <a:r>
                        <a:rPr lang="en-US" sz="1000" b="1" strike="noStrike" spc="-1">
                          <a:solidFill>
                            <a:srgbClr val="000000"/>
                          </a:solidFill>
                          <a:latin typeface="Calibri"/>
                          <a:ea typeface="Calibri"/>
                        </a:rPr>
                        <a:t>SHARING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8"/>
                  </a:ext>
                </a:extLst>
              </a:tr>
              <a:tr h="456480">
                <a:tc>
                  <a:txBody>
                    <a:bodyPr/>
                    <a:lstStyle/>
                    <a:p>
                      <a:pPr>
                        <a:lnSpc>
                          <a:spcPct val="107000"/>
                        </a:lnSpc>
                        <a:spcAft>
                          <a:spcPts val="799"/>
                        </a:spcAft>
                      </a:pPr>
                      <a:r>
                        <a:rPr lang="en-US" sz="1000" b="1" strike="noStrike" spc="-1">
                          <a:solidFill>
                            <a:srgbClr val="000000"/>
                          </a:solidFill>
                          <a:latin typeface="Calibri"/>
                          <a:ea typeface="Calibri"/>
                        </a:rPr>
                        <a:t>PUBLISHING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9"/>
                  </a:ext>
                </a:extLst>
              </a:tr>
              <a:tr h="459000">
                <a:tc>
                  <a:txBody>
                    <a:bodyPr/>
                    <a:lstStyle/>
                    <a:p>
                      <a:pPr>
                        <a:lnSpc>
                          <a:spcPct val="107000"/>
                        </a:lnSpc>
                        <a:spcAft>
                          <a:spcPts val="799"/>
                        </a:spcAft>
                      </a:pPr>
                      <a:r>
                        <a:rPr lang="en-US" sz="1000" b="1" strike="noStrike" spc="-1">
                          <a:solidFill>
                            <a:srgbClr val="000000"/>
                          </a:solidFill>
                          <a:latin typeface="Calibri"/>
                          <a:ea typeface="Calibri"/>
                        </a:rPr>
                        <a:t>ARCHIVING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7000"/>
                        </a:lnSpc>
                        <a:spcAft>
                          <a:spcPts val="799"/>
                        </a:spcAft>
                      </a:pPr>
                      <a:r>
                        <a:rPr lang="en-CH" sz="1000" b="0" strike="noStrike" spc="-1">
                          <a:solidFill>
                            <a:srgbClr val="000000"/>
                          </a:solidFill>
                          <a:latin typeface="Calibri"/>
                          <a:ea typeface="Calibri"/>
                        </a:rPr>
                        <a:t> </a:t>
                      </a:r>
                      <a:endParaRPr lang="fr-CH" sz="1000" b="0" strike="noStrike" spc="-1">
                        <a:latin typeface="Arial"/>
                      </a:endParaRPr>
                    </a:p>
                  </a:txBody>
                  <a:tcPr marL="109800" marR="109800"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10"/>
                  </a:ext>
                </a:extLst>
              </a:tr>
            </a:tbl>
          </a:graphicData>
        </a:graphic>
      </p:graphicFrame>
      <p:sp>
        <p:nvSpPr>
          <p:cNvPr id="791"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3800" b="1" strike="noStrike" spc="-94" dirty="0">
                <a:solidFill>
                  <a:srgbClr val="413C3A"/>
                </a:solidFill>
                <a:latin typeface="Franklin Gothic Demi Cond"/>
                <a:ea typeface="Roboto Black"/>
              </a:rPr>
              <a:t>Data actions in your project … </a:t>
            </a:r>
            <a:r>
              <a:rPr lang="en-US" sz="3800" b="1" strike="noStrike" spc="-94" dirty="0">
                <a:solidFill>
                  <a:srgbClr val="FF0000"/>
                </a:solidFill>
                <a:latin typeface="Franklin Gothic Demi Cond"/>
                <a:ea typeface="Roboto Black"/>
              </a:rPr>
              <a:t>fill in!</a:t>
            </a:r>
            <a:endParaRPr lang="fr-CH" sz="3800" b="0" strike="noStrike" spc="-1" dirty="0">
              <a:solidFill>
                <a:srgbClr val="FF0000"/>
              </a:solidFill>
              <a:latin typeface="Arial"/>
            </a:endParaRPr>
          </a:p>
        </p:txBody>
      </p:sp>
      <p:sp>
        <p:nvSpPr>
          <p:cNvPr id="792"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72C45BE4-30D6-4050-8964-795CF8E59CC3}" type="slidenum">
              <a:rPr lang="en-US" sz="950" b="1" strike="noStrike" spc="-1">
                <a:solidFill>
                  <a:srgbClr val="413C3A"/>
                </a:solidFill>
                <a:latin typeface="Franklin Gothic Demi Cond"/>
                <a:ea typeface="Arial"/>
              </a:rPr>
              <a:t>69</a:t>
            </a:fld>
            <a:endParaRPr lang="fr-CH" sz="950" b="0" strike="noStrike" spc="-1">
              <a:latin typeface="Arial"/>
            </a:endParaRPr>
          </a:p>
        </p:txBody>
      </p:sp>
      <p:pic>
        <p:nvPicPr>
          <p:cNvPr id="793" name="Image 14"/>
          <p:cNvPicPr/>
          <p:nvPr/>
        </p:nvPicPr>
        <p:blipFill>
          <a:blip r:embed="rId3"/>
          <a:stretch/>
        </p:blipFill>
        <p:spPr>
          <a:xfrm>
            <a:off x="10860120" y="6545880"/>
            <a:ext cx="1194480" cy="252000"/>
          </a:xfrm>
          <a:prstGeom prst="rect">
            <a:avLst/>
          </a:prstGeom>
          <a:ln w="0">
            <a:noFill/>
          </a:ln>
        </p:spPr>
      </p:pic>
      <p:sp>
        <p:nvSpPr>
          <p:cNvPr id="794" name="CustomShape 4"/>
          <p:cNvSpPr/>
          <p:nvPr/>
        </p:nvSpPr>
        <p:spPr>
          <a:xfrm rot="1800000">
            <a:off x="6165000" y="2879280"/>
            <a:ext cx="5286600" cy="829800"/>
          </a:xfrm>
          <a:prstGeom prst="rect">
            <a:avLst/>
          </a:prstGeom>
          <a:solidFill>
            <a:srgbClr val="FFFFFF"/>
          </a:solidFill>
          <a:ln w="19080">
            <a:solidFill>
              <a:srgbClr val="1C1C1C"/>
            </a:solidFill>
            <a:round/>
          </a:ln>
          <a:effectLst>
            <a:outerShdw dist="101823" dir="2700000">
              <a:srgbClr val="808080"/>
            </a:outerShdw>
          </a:effectLst>
        </p:spPr>
        <p:style>
          <a:lnRef idx="0">
            <a:scrgbClr r="0" g="0" b="0"/>
          </a:lnRef>
          <a:fillRef idx="0">
            <a:scrgbClr r="0" g="0" b="0"/>
          </a:fillRef>
          <a:effectRef idx="0">
            <a:scrgbClr r="0" g="0" b="0"/>
          </a:effectRef>
          <a:fontRef idx="minor"/>
        </p:style>
        <p:txBody>
          <a:bodyPr wrap="none" lIns="90000" tIns="49320" rIns="90000" bIns="49320" anchor="ctr">
            <a:noAutofit/>
          </a:bodyPr>
          <a:lstStyle/>
          <a:p>
            <a:pPr algn="ctr">
              <a:lnSpc>
                <a:spcPct val="100000"/>
              </a:lnSpc>
            </a:pPr>
            <a:r>
              <a:rPr lang="en-US" sz="3200" b="1" strike="noStrike" spc="-1">
                <a:solidFill>
                  <a:srgbClr val="A80000"/>
                </a:solidFill>
                <a:latin typeface="Arial"/>
                <a:ea typeface="Arial"/>
              </a:rPr>
              <a:t>Documentation all along</a:t>
            </a:r>
            <a:endParaRPr lang="fr-CH" sz="3200" b="0" strike="noStrike" spc="-1">
              <a:latin typeface="Arial"/>
            </a:endParaRPr>
          </a:p>
        </p:txBody>
      </p:sp>
      <p:sp>
        <p:nvSpPr>
          <p:cNvPr id="796" name="CustomShape 1"/>
          <p:cNvSpPr/>
          <p:nvPr/>
        </p:nvSpPr>
        <p:spPr>
          <a:xfrm>
            <a:off x="1606680" y="5936040"/>
            <a:ext cx="8978040" cy="91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800">
              <a:lnSpc>
                <a:spcPct val="100000"/>
              </a:lnSpc>
            </a:pPr>
            <a:r>
              <a:rPr lang="en-US" sz="2000" b="1" strike="noStrike" spc="-1" dirty="0">
                <a:solidFill>
                  <a:srgbClr val="413C3A"/>
                </a:solidFill>
                <a:latin typeface="Arial"/>
                <a:ea typeface="Arial"/>
              </a:rPr>
              <a:t>[</a:t>
            </a:r>
            <a:r>
              <a:rPr lang="en-US" sz="2000" b="1" strike="noStrike" spc="-1" dirty="0">
                <a:solidFill>
                  <a:srgbClr val="FF0000"/>
                </a:solidFill>
                <a:latin typeface="Arial"/>
                <a:ea typeface="Arial"/>
              </a:rPr>
              <a:t>5’</a:t>
            </a:r>
            <a:r>
              <a:rPr lang="en-US" sz="2000" b="1" strike="noStrike" spc="-1" dirty="0">
                <a:solidFill>
                  <a:srgbClr val="413C3A"/>
                </a:solidFill>
                <a:latin typeface="Arial"/>
                <a:ea typeface="Arial"/>
              </a:rPr>
              <a:t>] Fill </a:t>
            </a:r>
            <a:r>
              <a:rPr lang="en-US" sz="2000" b="0" strike="noStrike" spc="-1" dirty="0">
                <a:solidFill>
                  <a:srgbClr val="413C3A"/>
                </a:solidFill>
                <a:latin typeface="Arial"/>
                <a:ea typeface="Arial"/>
              </a:rPr>
              <a:t>your own table</a:t>
            </a:r>
            <a:br>
              <a:rPr dirty="0"/>
            </a:br>
            <a:r>
              <a:rPr lang="en-US" sz="1400" b="0" strike="noStrike" spc="-1" dirty="0">
                <a:solidFill>
                  <a:srgbClr val="413C3A"/>
                </a:solidFill>
                <a:latin typeface="Arial"/>
                <a:ea typeface="DejaVu Sans"/>
              </a:rPr>
              <a:t> </a:t>
            </a:r>
            <a:endParaRPr lang="fr-CH" sz="1400" b="0" strike="noStrike" spc="-1" dirty="0">
              <a:latin typeface="Arial"/>
            </a:endParaRPr>
          </a:p>
          <a:p>
            <a:pPr marL="1800">
              <a:lnSpc>
                <a:spcPct val="100000"/>
              </a:lnSpc>
            </a:pPr>
            <a:r>
              <a:rPr lang="en-US" sz="2000" b="1" strike="noStrike" spc="-1" dirty="0">
                <a:solidFill>
                  <a:srgbClr val="413C3A"/>
                </a:solidFill>
                <a:latin typeface="Arial"/>
                <a:ea typeface="Arial"/>
              </a:rPr>
              <a:t>[</a:t>
            </a:r>
            <a:r>
              <a:rPr lang="en-US" sz="2000" b="1" strike="noStrike" spc="-1" dirty="0">
                <a:solidFill>
                  <a:srgbClr val="FF0000"/>
                </a:solidFill>
                <a:latin typeface="Arial"/>
                <a:ea typeface="Arial"/>
              </a:rPr>
              <a:t>…</a:t>
            </a:r>
            <a:r>
              <a:rPr lang="en-US" sz="2000" b="1" strike="noStrike" spc="-1" dirty="0">
                <a:solidFill>
                  <a:srgbClr val="413C3A"/>
                </a:solidFill>
                <a:latin typeface="Arial"/>
                <a:ea typeface="Arial"/>
              </a:rPr>
              <a:t>] Continue </a:t>
            </a:r>
            <a:r>
              <a:rPr lang="en-US" sz="2000" b="0" strike="noStrike" spc="-1" dirty="0">
                <a:solidFill>
                  <a:srgbClr val="413C3A"/>
                </a:solidFill>
                <a:latin typeface="Arial"/>
                <a:ea typeface="Arial"/>
              </a:rPr>
              <a:t>updating it … </a:t>
            </a:r>
            <a:r>
              <a:rPr lang="en-US" sz="2000" spc="-1" dirty="0">
                <a:solidFill>
                  <a:srgbClr val="413C3A"/>
                </a:solidFill>
                <a:latin typeface="Arial"/>
                <a:ea typeface="Arial"/>
              </a:rPr>
              <a:t>the content is useful for your report</a:t>
            </a:r>
            <a:endParaRPr lang="fr-CH" sz="2000" b="0" strike="noStrike" spc="-1" dirty="0">
              <a:latin typeface="Arial"/>
            </a:endParaRPr>
          </a:p>
        </p:txBody>
      </p:sp>
      <p:sp>
        <p:nvSpPr>
          <p:cNvPr id="10" name="CustomShape 4">
            <a:extLst>
              <a:ext uri="{FF2B5EF4-FFF2-40B4-BE49-F238E27FC236}">
                <a16:creationId xmlns:a16="http://schemas.microsoft.com/office/drawing/2014/main" id="{CC94A2A3-12C3-499F-B31F-6BBC74ADE274}"/>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1024564F-2399-79BC-BE0F-F082E7620A59}"/>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RDM ⇔ Open Science?</a:t>
            </a:r>
            <a:br/>
            <a:r>
              <a:rPr lang="en-US" sz="2400" b="1" strike="noStrike" spc="-94">
                <a:solidFill>
                  <a:srgbClr val="413C3A"/>
                </a:solidFill>
                <a:latin typeface="Franklin Gothic Demi Cond"/>
                <a:ea typeface="Roboto Black"/>
              </a:rPr>
              <a:t>The elephant in the room</a:t>
            </a:r>
            <a:endParaRPr lang="fr-CH" sz="2400" b="0" strike="noStrike" spc="-1">
              <a:latin typeface="Arial"/>
            </a:endParaRPr>
          </a:p>
        </p:txBody>
      </p:sp>
      <p:sp>
        <p:nvSpPr>
          <p:cNvPr id="254"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897E0C3F-0E0C-4528-B07A-EE68387E3300}" type="slidenum">
              <a:rPr lang="en-US" sz="950" b="1" strike="noStrike" spc="-1">
                <a:solidFill>
                  <a:srgbClr val="413C3A"/>
                </a:solidFill>
                <a:latin typeface="Franklin Gothic Demi Cond"/>
                <a:ea typeface="Arial"/>
              </a:rPr>
              <a:t>7</a:t>
            </a:fld>
            <a:endParaRPr lang="fr-CH" sz="950" b="0" strike="noStrike" spc="-1">
              <a:latin typeface="Arial"/>
            </a:endParaRPr>
          </a:p>
        </p:txBody>
      </p:sp>
      <p:pic>
        <p:nvPicPr>
          <p:cNvPr id="255" name="Image 14"/>
          <p:cNvPicPr/>
          <p:nvPr/>
        </p:nvPicPr>
        <p:blipFill>
          <a:blip r:embed="rId2"/>
          <a:stretch/>
        </p:blipFill>
        <p:spPr>
          <a:xfrm>
            <a:off x="10860120" y="6545880"/>
            <a:ext cx="1194480" cy="252000"/>
          </a:xfrm>
          <a:prstGeom prst="rect">
            <a:avLst/>
          </a:prstGeom>
          <a:ln w="0">
            <a:noFill/>
          </a:ln>
        </p:spPr>
      </p:pic>
      <p:sp>
        <p:nvSpPr>
          <p:cNvPr id="256" name="CustomShape 3"/>
          <p:cNvSpPr/>
          <p:nvPr/>
        </p:nvSpPr>
        <p:spPr>
          <a:xfrm>
            <a:off x="2745360" y="1314000"/>
            <a:ext cx="4270320" cy="4270320"/>
          </a:xfrm>
          <a:prstGeom prst="ellipse">
            <a:avLst/>
          </a:prstGeom>
          <a:solidFill>
            <a:schemeClr val="accent1">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5400" b="1" strike="noStrike" spc="-1">
                <a:solidFill>
                  <a:srgbClr val="FFFFFF"/>
                </a:solidFill>
                <a:latin typeface="Arial"/>
                <a:ea typeface="Arial"/>
              </a:rPr>
              <a:t>    RDM</a:t>
            </a:r>
            <a:endParaRPr lang="fr-CH" sz="5400" b="0" strike="noStrike" spc="-1">
              <a:latin typeface="Arial"/>
            </a:endParaRPr>
          </a:p>
        </p:txBody>
      </p:sp>
      <p:sp>
        <p:nvSpPr>
          <p:cNvPr id="257" name="CustomShape 4"/>
          <p:cNvSpPr/>
          <p:nvPr/>
        </p:nvSpPr>
        <p:spPr>
          <a:xfrm>
            <a:off x="5666760" y="3180240"/>
            <a:ext cx="3101760" cy="3101760"/>
          </a:xfrm>
          <a:prstGeom prst="ellipse">
            <a:avLst/>
          </a:prstGeom>
          <a:solidFill>
            <a:srgbClr val="0070C0">
              <a:alpha val="64000"/>
            </a:srgbClr>
          </a:solidFill>
          <a:ln w="0">
            <a:noFill/>
          </a:ln>
        </p:spPr>
        <p:style>
          <a:lnRef idx="0">
            <a:scrgbClr r="0" g="0" b="0"/>
          </a:lnRef>
          <a:fillRef idx="0">
            <a:scrgbClr r="0" g="0" b="0"/>
          </a:fillRef>
          <a:effectRef idx="0">
            <a:scrgbClr r="0" g="0" b="0"/>
          </a:effectRef>
          <a:fontRef idx="minor"/>
        </p:style>
        <p:txBody>
          <a:bodyPr/>
          <a:lstStyle/>
          <a:p>
            <a:endParaRPr lang="en-CH"/>
          </a:p>
        </p:txBody>
      </p:sp>
      <p:pic>
        <p:nvPicPr>
          <p:cNvPr id="258" name="Picture 3"/>
          <p:cNvPicPr/>
          <p:nvPr/>
        </p:nvPicPr>
        <p:blipFill>
          <a:blip r:embed="rId3"/>
          <a:srcRect l="33538"/>
          <a:stretch/>
        </p:blipFill>
        <p:spPr>
          <a:xfrm rot="16200000">
            <a:off x="7108920" y="1294920"/>
            <a:ext cx="3933360" cy="2696040"/>
          </a:xfrm>
          <a:prstGeom prst="rect">
            <a:avLst/>
          </a:prstGeom>
          <a:ln w="0">
            <a:noFill/>
          </a:ln>
        </p:spPr>
      </p:pic>
      <p:sp>
        <p:nvSpPr>
          <p:cNvPr id="259" name="CustomShape 5"/>
          <p:cNvSpPr/>
          <p:nvPr/>
        </p:nvSpPr>
        <p:spPr>
          <a:xfrm>
            <a:off x="5896080" y="4603320"/>
            <a:ext cx="2350080" cy="106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3200" b="1" strike="noStrike" spc="-1">
                <a:solidFill>
                  <a:srgbClr val="FFFFFF"/>
                </a:solidFill>
                <a:latin typeface="Arial"/>
                <a:ea typeface="Arial"/>
              </a:rPr>
              <a:t>      OPEN</a:t>
            </a:r>
            <a:br/>
            <a:r>
              <a:rPr lang="en-US" sz="3200" b="1" strike="noStrike" spc="-1">
                <a:solidFill>
                  <a:srgbClr val="FFFFFF"/>
                </a:solidFill>
                <a:latin typeface="Arial"/>
                <a:ea typeface="Arial"/>
              </a:rPr>
              <a:t>SCIENCE</a:t>
            </a:r>
            <a:endParaRPr lang="fr-CH" sz="3200" b="0" strike="noStrike" spc="-1">
              <a:latin typeface="Arial"/>
            </a:endParaRPr>
          </a:p>
        </p:txBody>
      </p:sp>
      <p:pic>
        <p:nvPicPr>
          <p:cNvPr id="260" name="Graphic 4" descr="Marker"/>
          <p:cNvPicPr/>
          <p:nvPr/>
        </p:nvPicPr>
        <p:blipFill>
          <a:blip r:embed="rId4"/>
          <a:stretch/>
        </p:blipFill>
        <p:spPr>
          <a:xfrm>
            <a:off x="5822640" y="3058200"/>
            <a:ext cx="1061640" cy="1061640"/>
          </a:xfrm>
          <a:prstGeom prst="rect">
            <a:avLst/>
          </a:prstGeom>
          <a:ln w="0">
            <a:noFill/>
          </a:ln>
        </p:spPr>
      </p:pic>
      <p:sp>
        <p:nvSpPr>
          <p:cNvPr id="261" name="CustomShape 6"/>
          <p:cNvSpPr/>
          <p:nvPr/>
        </p:nvSpPr>
        <p:spPr>
          <a:xfrm>
            <a:off x="5940000" y="4086000"/>
            <a:ext cx="8395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strike="noStrike" spc="-1">
                <a:solidFill>
                  <a:srgbClr val="000000"/>
                </a:solidFill>
                <a:latin typeface="Arial"/>
                <a:ea typeface="Arial"/>
              </a:rPr>
              <a:t>IDEAL</a:t>
            </a:r>
            <a:endParaRPr lang="fr-CH" sz="1800" b="0" strike="noStrike" spc="-1">
              <a:latin typeface="Arial"/>
            </a:endParaRPr>
          </a:p>
        </p:txBody>
      </p:sp>
      <p:sp>
        <p:nvSpPr>
          <p:cNvPr id="263" name="CustomShape 8"/>
          <p:cNvSpPr/>
          <p:nvPr/>
        </p:nvSpPr>
        <p:spPr>
          <a:xfrm>
            <a:off x="1002960" y="6374160"/>
            <a:ext cx="978516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strike="noStrike" spc="-1">
                <a:solidFill>
                  <a:srgbClr val="000000"/>
                </a:solidFill>
                <a:latin typeface="Arial"/>
                <a:ea typeface="Arial"/>
              </a:rPr>
              <a:t>Good data management practices apply also to </a:t>
            </a:r>
            <a:r>
              <a:rPr lang="en-US" sz="1800" b="1" strike="noStrike" spc="-1">
                <a:solidFill>
                  <a:srgbClr val="000000"/>
                </a:solidFill>
                <a:latin typeface="Arial"/>
                <a:ea typeface="Arial"/>
              </a:rPr>
              <a:t>not</a:t>
            </a:r>
            <a:r>
              <a:rPr lang="en-US" sz="1800" b="0" strike="noStrike" spc="-1">
                <a:solidFill>
                  <a:srgbClr val="000000"/>
                </a:solidFill>
                <a:latin typeface="Arial"/>
                <a:ea typeface="Arial"/>
              </a:rPr>
              <a:t> Open Data and </a:t>
            </a:r>
            <a:r>
              <a:rPr lang="en-US" sz="1800" b="1" strike="noStrike" spc="-1">
                <a:solidFill>
                  <a:srgbClr val="000000"/>
                </a:solidFill>
                <a:latin typeface="Arial"/>
                <a:ea typeface="Arial"/>
              </a:rPr>
              <a:t>not</a:t>
            </a:r>
            <a:r>
              <a:rPr lang="en-US" sz="1800" b="0" strike="noStrike" spc="-1">
                <a:solidFill>
                  <a:srgbClr val="000000"/>
                </a:solidFill>
                <a:latin typeface="Arial"/>
                <a:ea typeface="Arial"/>
              </a:rPr>
              <a:t> Open-Source research</a:t>
            </a:r>
            <a:endParaRPr lang="fr-CH" sz="1800" b="0" strike="noStrike" spc="-1">
              <a:latin typeface="Arial"/>
            </a:endParaRPr>
          </a:p>
        </p:txBody>
      </p:sp>
      <p:sp>
        <p:nvSpPr>
          <p:cNvPr id="14" name="CustomShape 4">
            <a:extLst>
              <a:ext uri="{FF2B5EF4-FFF2-40B4-BE49-F238E27FC236}">
                <a16:creationId xmlns:a16="http://schemas.microsoft.com/office/drawing/2014/main" id="{CA816ACA-DBB3-4077-8033-04AC61648891}"/>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64E64DF6-A421-95F0-C70D-E54A72E4E0BC}"/>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6"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4000" b="1" strike="noStrike" spc="-94">
                <a:solidFill>
                  <a:srgbClr val="413C3A"/>
                </a:solidFill>
                <a:latin typeface="Franklin Gothic Demi Cond"/>
                <a:ea typeface="Roboto Black"/>
              </a:rPr>
              <a:t>Data cleaning: to be documented, too</a:t>
            </a:r>
            <a:endParaRPr lang="fr-CH" sz="4000" b="0" strike="noStrike" spc="-1">
              <a:latin typeface="Arial"/>
            </a:endParaRPr>
          </a:p>
        </p:txBody>
      </p:sp>
      <p:sp>
        <p:nvSpPr>
          <p:cNvPr id="777"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8BE1F395-0441-4E4B-A8A0-C12076EEF6C4}" type="slidenum">
              <a:rPr lang="en-US" sz="950" b="1" strike="noStrike" spc="-1">
                <a:solidFill>
                  <a:srgbClr val="413C3A"/>
                </a:solidFill>
                <a:latin typeface="Franklin Gothic Demi Cond"/>
                <a:ea typeface="Arial"/>
              </a:rPr>
              <a:t>70</a:t>
            </a:fld>
            <a:endParaRPr lang="fr-CH" sz="950" b="0" strike="noStrike" spc="-1">
              <a:latin typeface="Arial"/>
            </a:endParaRPr>
          </a:p>
        </p:txBody>
      </p:sp>
      <p:pic>
        <p:nvPicPr>
          <p:cNvPr id="778" name="Image 14"/>
          <p:cNvPicPr/>
          <p:nvPr/>
        </p:nvPicPr>
        <p:blipFill>
          <a:blip r:embed="rId2"/>
          <a:stretch/>
        </p:blipFill>
        <p:spPr>
          <a:xfrm>
            <a:off x="10860120" y="6545880"/>
            <a:ext cx="1194480" cy="252000"/>
          </a:xfrm>
          <a:prstGeom prst="rect">
            <a:avLst/>
          </a:prstGeom>
          <a:ln w="0">
            <a:noFill/>
          </a:ln>
        </p:spPr>
      </p:pic>
      <p:graphicFrame>
        <p:nvGraphicFramePr>
          <p:cNvPr id="779" name="Table 5"/>
          <p:cNvGraphicFramePr/>
          <p:nvPr/>
        </p:nvGraphicFramePr>
        <p:xfrm>
          <a:off x="1206000" y="1921320"/>
          <a:ext cx="10295640" cy="3738960"/>
        </p:xfrm>
        <a:graphic>
          <a:graphicData uri="http://schemas.openxmlformats.org/drawingml/2006/table">
            <a:tbl>
              <a:tblPr/>
              <a:tblGrid>
                <a:gridCol w="1476000">
                  <a:extLst>
                    <a:ext uri="{9D8B030D-6E8A-4147-A177-3AD203B41FA5}">
                      <a16:colId xmlns:a16="http://schemas.microsoft.com/office/drawing/2014/main" val="20000"/>
                    </a:ext>
                  </a:extLst>
                </a:gridCol>
                <a:gridCol w="3689640">
                  <a:extLst>
                    <a:ext uri="{9D8B030D-6E8A-4147-A177-3AD203B41FA5}">
                      <a16:colId xmlns:a16="http://schemas.microsoft.com/office/drawing/2014/main" val="20001"/>
                    </a:ext>
                  </a:extLst>
                </a:gridCol>
                <a:gridCol w="5130000">
                  <a:extLst>
                    <a:ext uri="{9D8B030D-6E8A-4147-A177-3AD203B41FA5}">
                      <a16:colId xmlns:a16="http://schemas.microsoft.com/office/drawing/2014/main" val="20002"/>
                    </a:ext>
                  </a:extLst>
                </a:gridCol>
              </a:tblGrid>
              <a:tr h="1092240">
                <a:tc>
                  <a:txBody>
                    <a:bodyPr/>
                    <a:lstStyle/>
                    <a:p>
                      <a:pPr algn="ctr">
                        <a:lnSpc>
                          <a:spcPct val="100000"/>
                        </a:lnSpc>
                      </a:pPr>
                      <a:r>
                        <a:rPr lang="en-US" sz="1800" b="1" strike="noStrike" spc="-1">
                          <a:solidFill>
                            <a:srgbClr val="000000"/>
                          </a:solidFill>
                          <a:latin typeface="Arial"/>
                          <a:ea typeface="DejaVu Sans"/>
                        </a:rPr>
                        <a:t>When</a:t>
                      </a:r>
                      <a:endParaRPr lang="fr-CH" sz="18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tc>
                  <a:txBody>
                    <a:bodyPr/>
                    <a:lstStyle/>
                    <a:p>
                      <a:pPr algn="ctr">
                        <a:lnSpc>
                          <a:spcPct val="100000"/>
                        </a:lnSpc>
                        <a:tabLst>
                          <a:tab pos="0" algn="l"/>
                        </a:tabLst>
                      </a:pPr>
                      <a:r>
                        <a:rPr lang="fr-FR" sz="1800" b="1" strike="noStrike" spc="-1">
                          <a:solidFill>
                            <a:srgbClr val="FF0000"/>
                          </a:solidFill>
                          <a:latin typeface="Arial"/>
                          <a:ea typeface="DejaVu Sans"/>
                        </a:rPr>
                        <a:t>Preprocessing</a:t>
                      </a:r>
                      <a:r>
                        <a:rPr lang="fr-FR" sz="1800" b="1" strike="noStrike" spc="-1">
                          <a:solidFill>
                            <a:srgbClr val="000000"/>
                          </a:solidFill>
                          <a:latin typeface="Arial"/>
                          <a:ea typeface="DejaVu Sans"/>
                        </a:rPr>
                        <a:t> </a:t>
                      </a:r>
                      <a:br/>
                      <a:r>
                        <a:rPr lang="en-US" sz="1800" b="0" strike="noStrike" spc="-1">
                          <a:solidFill>
                            <a:srgbClr val="000000"/>
                          </a:solidFill>
                          <a:latin typeface="Arial"/>
                          <a:ea typeface="DejaVu Sans"/>
                        </a:rPr>
                        <a:t>(</a:t>
                      </a:r>
                      <a:r>
                        <a:rPr lang="fr-FR" sz="1800" b="0" strike="noStrike" spc="-1">
                          <a:solidFill>
                            <a:srgbClr val="000000"/>
                          </a:solidFill>
                          <a:latin typeface="Arial"/>
                          <a:ea typeface="DejaVu Sans"/>
                        </a:rPr>
                        <a:t>1</a:t>
                      </a:r>
                      <a:r>
                        <a:rPr lang="fr-FR" sz="1800" b="0" strike="noStrike" spc="-1" baseline="30000">
                          <a:solidFill>
                            <a:srgbClr val="000000"/>
                          </a:solidFill>
                          <a:latin typeface="Arial"/>
                          <a:ea typeface="DejaVu Sans"/>
                        </a:rPr>
                        <a:t>st</a:t>
                      </a:r>
                      <a:r>
                        <a:rPr lang="fr-FR" sz="1800" b="0" strike="noStrike" spc="-1">
                          <a:solidFill>
                            <a:srgbClr val="000000"/>
                          </a:solidFill>
                          <a:latin typeface="Arial"/>
                          <a:ea typeface="DejaVu Sans"/>
                        </a:rPr>
                        <a:t> step, if applicable)</a:t>
                      </a:r>
                      <a:endParaRPr lang="fr-CH" sz="18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tc>
                  <a:txBody>
                    <a:bodyPr/>
                    <a:lstStyle/>
                    <a:p>
                      <a:pPr algn="ctr">
                        <a:lnSpc>
                          <a:spcPct val="100000"/>
                        </a:lnSpc>
                        <a:tabLst>
                          <a:tab pos="0" algn="l"/>
                        </a:tabLst>
                      </a:pPr>
                      <a:r>
                        <a:rPr lang="fr-FR" sz="1800" b="1" strike="noStrike" spc="-1">
                          <a:solidFill>
                            <a:srgbClr val="FF0000"/>
                          </a:solidFill>
                          <a:latin typeface="Arial"/>
                          <a:ea typeface="DejaVu Sans"/>
                        </a:rPr>
                        <a:t>Quality assurance</a:t>
                      </a:r>
                      <a:br/>
                      <a:r>
                        <a:rPr lang="en-US" sz="1800" b="0" strike="noStrike" spc="-1">
                          <a:solidFill>
                            <a:srgbClr val="000000"/>
                          </a:solidFill>
                          <a:latin typeface="Arial"/>
                          <a:ea typeface="DejaVu Sans"/>
                        </a:rPr>
                        <a:t>(</a:t>
                      </a:r>
                      <a:r>
                        <a:rPr lang="fr-FR" sz="1800" b="0" strike="noStrike" spc="-1">
                          <a:solidFill>
                            <a:srgbClr val="000000"/>
                          </a:solidFill>
                          <a:latin typeface="Arial"/>
                          <a:ea typeface="DejaVu Sans"/>
                        </a:rPr>
                        <a:t>Sub-process in the whole process)</a:t>
                      </a:r>
                      <a:endParaRPr lang="fr-CH" sz="18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F2F2F2"/>
                    </a:solidFill>
                  </a:tcPr>
                </a:tc>
                <a:extLst>
                  <a:ext uri="{0D108BD9-81ED-4DB2-BD59-A6C34878D82A}">
                    <a16:rowId xmlns:a16="http://schemas.microsoft.com/office/drawing/2014/main" val="10000"/>
                  </a:ext>
                </a:extLst>
              </a:tr>
              <a:tr h="1092240">
                <a:tc>
                  <a:txBody>
                    <a:bodyPr/>
                    <a:lstStyle/>
                    <a:p>
                      <a:pPr algn="ctr">
                        <a:lnSpc>
                          <a:spcPct val="100000"/>
                        </a:lnSpc>
                      </a:pPr>
                      <a:r>
                        <a:rPr lang="fr-FR" sz="1800" b="1" strike="noStrike" spc="-1">
                          <a:solidFill>
                            <a:srgbClr val="000000"/>
                          </a:solidFill>
                          <a:latin typeface="Arial"/>
                          <a:ea typeface="DejaVu Sans"/>
                        </a:rPr>
                        <a:t>Motivation</a:t>
                      </a:r>
                      <a:endParaRPr lang="fr-CH" sz="18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360360">
                        <a:lnSpc>
                          <a:spcPct val="100000"/>
                        </a:lnSpc>
                        <a:tabLst>
                          <a:tab pos="0" algn="l"/>
                        </a:tabLst>
                      </a:pPr>
                      <a:r>
                        <a:rPr lang="fr-FR" sz="1600" b="0" strike="noStrike" spc="-1">
                          <a:solidFill>
                            <a:srgbClr val="000000"/>
                          </a:solidFill>
                          <a:latin typeface="Arial"/>
                          <a:ea typeface="DejaVu Sans"/>
                        </a:rPr>
                        <a:t>Data ready for analysis</a:t>
                      </a:r>
                      <a:endParaRPr lang="fr-CH"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343080" indent="-341280">
                        <a:lnSpc>
                          <a:spcPct val="100000"/>
                        </a:lnSpc>
                        <a:buClr>
                          <a:srgbClr val="E30613"/>
                        </a:buClr>
                        <a:buFont typeface="Wingdings" charset="2"/>
                        <a:buChar char=""/>
                      </a:pPr>
                      <a:r>
                        <a:rPr lang="fr-FR" sz="1600" b="0" strike="noStrike" spc="-1">
                          <a:solidFill>
                            <a:srgbClr val="000000"/>
                          </a:solidFill>
                          <a:latin typeface="Arial"/>
                          <a:ea typeface="DejaVu Sans"/>
                        </a:rPr>
                        <a:t>Data ready for analysis / sharing / publishing / preservation / …</a:t>
                      </a:r>
                      <a:endParaRPr lang="fr-CH" sz="1600" b="0" strike="noStrike" spc="-1">
                        <a:latin typeface="Arial"/>
                      </a:endParaRPr>
                    </a:p>
                    <a:p>
                      <a:pPr>
                        <a:lnSpc>
                          <a:spcPct val="100000"/>
                        </a:lnSpc>
                      </a:pPr>
                      <a:endParaRPr lang="fr-CH" sz="1600" b="0" strike="noStrike" spc="-1">
                        <a:latin typeface="Arial"/>
                      </a:endParaRPr>
                    </a:p>
                    <a:p>
                      <a:pPr marL="343080" indent="-341280">
                        <a:lnSpc>
                          <a:spcPct val="100000"/>
                        </a:lnSpc>
                        <a:buClr>
                          <a:srgbClr val="E30613"/>
                        </a:buClr>
                        <a:buFont typeface="Wingdings" charset="2"/>
                        <a:buChar char=""/>
                      </a:pPr>
                      <a:r>
                        <a:rPr lang="fr-FR" sz="1600" b="0" strike="noStrike" spc="-1">
                          <a:solidFill>
                            <a:srgbClr val="000000"/>
                          </a:solidFill>
                          <a:latin typeface="Arial"/>
                          <a:ea typeface="DejaVu Sans"/>
                        </a:rPr>
                        <a:t>Compliance</a:t>
                      </a:r>
                      <a:endParaRPr lang="fr-CH"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1518480">
                <a:tc>
                  <a:txBody>
                    <a:bodyPr/>
                    <a:lstStyle/>
                    <a:p>
                      <a:pPr algn="ctr">
                        <a:lnSpc>
                          <a:spcPct val="100000"/>
                        </a:lnSpc>
                      </a:pPr>
                      <a:r>
                        <a:rPr lang="fr-FR" sz="1800" b="1" strike="noStrike" spc="-1">
                          <a:solidFill>
                            <a:srgbClr val="000000"/>
                          </a:solidFill>
                          <a:latin typeface="Arial"/>
                          <a:ea typeface="DejaVu Sans"/>
                        </a:rPr>
                        <a:t>How</a:t>
                      </a:r>
                      <a:endParaRPr lang="fr-CH" sz="18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343080" indent="-341280">
                        <a:lnSpc>
                          <a:spcPct val="100000"/>
                        </a:lnSpc>
                        <a:buClr>
                          <a:srgbClr val="E30613"/>
                        </a:buClr>
                        <a:buFont typeface="Wingdings" charset="2"/>
                        <a:buChar char=""/>
                      </a:pPr>
                      <a:r>
                        <a:rPr lang="fr-FR" sz="1600" b="0" strike="noStrike" spc="-1">
                          <a:solidFill>
                            <a:srgbClr val="000000"/>
                          </a:solidFill>
                          <a:latin typeface="Arial"/>
                          <a:ea typeface="DejaVu Sans"/>
                        </a:rPr>
                        <a:t>Transform / Reformat / Clean / Merge / Reconciliate data</a:t>
                      </a:r>
                      <a:endParaRPr lang="fr-CH" sz="1600" b="0" strike="noStrike" spc="-1">
                        <a:latin typeface="Arial"/>
                      </a:endParaRPr>
                    </a:p>
                    <a:p>
                      <a:pPr>
                        <a:lnSpc>
                          <a:spcPct val="100000"/>
                        </a:lnSpc>
                      </a:pPr>
                      <a:endParaRPr lang="fr-CH" sz="1600" b="0" strike="noStrike" spc="-1">
                        <a:latin typeface="Arial"/>
                      </a:endParaRPr>
                    </a:p>
                    <a:p>
                      <a:pPr marL="343080" indent="-341280">
                        <a:lnSpc>
                          <a:spcPct val="100000"/>
                        </a:lnSpc>
                        <a:buClr>
                          <a:srgbClr val="E30613"/>
                        </a:buClr>
                        <a:buFont typeface="Wingdings" charset="2"/>
                        <a:buChar char=""/>
                      </a:pPr>
                      <a:r>
                        <a:rPr lang="fr-FR" sz="1600" b="0" strike="noStrike" spc="-1">
                          <a:solidFill>
                            <a:srgbClr val="000000"/>
                          </a:solidFill>
                          <a:latin typeface="Arial"/>
                          <a:ea typeface="DejaVu Sans"/>
                        </a:rPr>
                        <a:t>Detect errors / aberrations</a:t>
                      </a:r>
                      <a:endParaRPr lang="fr-CH" sz="1600" b="0" strike="noStrike" spc="-1">
                        <a:latin typeface="Arial"/>
                      </a:endParaRPr>
                    </a:p>
                    <a:p>
                      <a:pPr>
                        <a:lnSpc>
                          <a:spcPct val="100000"/>
                        </a:lnSpc>
                      </a:pPr>
                      <a:endParaRPr lang="fr-CH" sz="1600" b="0" strike="noStrike" spc="-1">
                        <a:latin typeface="Arial"/>
                      </a:endParaRPr>
                    </a:p>
                    <a:p>
                      <a:pPr marL="343080" indent="-341280">
                        <a:lnSpc>
                          <a:spcPct val="100000"/>
                        </a:lnSpc>
                        <a:buClr>
                          <a:srgbClr val="E30613"/>
                        </a:buClr>
                        <a:buFont typeface="Wingdings" charset="2"/>
                        <a:buChar char=""/>
                      </a:pPr>
                      <a:r>
                        <a:rPr lang="fr-FR" sz="1600" b="0" strike="noStrike" spc="-1">
                          <a:solidFill>
                            <a:srgbClr val="000000"/>
                          </a:solidFill>
                          <a:latin typeface="Arial"/>
                          <a:ea typeface="DejaVu Sans"/>
                        </a:rPr>
                        <a:t>Try tools such as </a:t>
                      </a:r>
                      <a:r>
                        <a:rPr lang="fr-FR" sz="1600" b="0" u="sng" strike="noStrike" spc="-1">
                          <a:solidFill>
                            <a:srgbClr val="413C3A"/>
                          </a:solidFill>
                          <a:uFillTx/>
                          <a:latin typeface="Arial"/>
                          <a:ea typeface="DejaVu Sans"/>
                          <a:hlinkClick r:id="rId3"/>
                        </a:rPr>
                        <a:t>OpenRefine</a:t>
                      </a:r>
                      <a:endParaRPr lang="fr-CH"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343080" indent="-341280">
                        <a:lnSpc>
                          <a:spcPct val="100000"/>
                        </a:lnSpc>
                        <a:buClr>
                          <a:srgbClr val="E30613"/>
                        </a:buClr>
                        <a:buFont typeface="Wingdings" charset="2"/>
                        <a:buChar char=""/>
                      </a:pPr>
                      <a:r>
                        <a:rPr lang="fr-FR" sz="1600" b="0" strike="noStrike" spc="-1">
                          <a:solidFill>
                            <a:srgbClr val="000000"/>
                          </a:solidFill>
                          <a:latin typeface="Arial"/>
                          <a:ea typeface="DejaVu Sans"/>
                        </a:rPr>
                        <a:t>Define expected quality / criteria in a policy (completeness, consistency, accuracy, integrity…)</a:t>
                      </a:r>
                      <a:endParaRPr lang="fr-CH" sz="1600" b="0" strike="noStrike" spc="-1">
                        <a:latin typeface="Arial"/>
                      </a:endParaRPr>
                    </a:p>
                    <a:p>
                      <a:pPr>
                        <a:lnSpc>
                          <a:spcPct val="100000"/>
                        </a:lnSpc>
                      </a:pPr>
                      <a:endParaRPr lang="fr-CH" sz="1600" b="0" strike="noStrike" spc="-1">
                        <a:latin typeface="Arial"/>
                      </a:endParaRPr>
                    </a:p>
                    <a:p>
                      <a:pPr marL="343080" indent="-341280">
                        <a:lnSpc>
                          <a:spcPct val="100000"/>
                        </a:lnSpc>
                        <a:buClr>
                          <a:srgbClr val="E30613"/>
                        </a:buClr>
                        <a:buFont typeface="Wingdings" charset="2"/>
                        <a:buChar char=""/>
                      </a:pPr>
                      <a:r>
                        <a:rPr lang="fr-FR" sz="1600" b="0" strike="noStrike" spc="-1">
                          <a:solidFill>
                            <a:srgbClr val="000000"/>
                          </a:solidFill>
                          <a:latin typeface="Arial"/>
                          <a:ea typeface="DejaVu Sans"/>
                        </a:rPr>
                        <a:t>Implement quality control with human / machine protocols / procedures </a:t>
                      </a:r>
                      <a:endParaRPr lang="fr-CH"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bl>
          </a:graphicData>
        </a:graphic>
      </p:graphicFrame>
      <p:sp>
        <p:nvSpPr>
          <p:cNvPr id="781" name="CustomShape 5"/>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2023 / Hands-on with Research Data Management in Chemistry</a:t>
            </a:r>
            <a:endParaRPr lang="fr-CH" sz="950" b="0" strike="noStrike" spc="-1" dirty="0">
              <a:latin typeface="Arial"/>
            </a:endParaRPr>
          </a:p>
        </p:txBody>
      </p:sp>
      <p:sp>
        <p:nvSpPr>
          <p:cNvPr id="8" name="CustomShape 4">
            <a:extLst>
              <a:ext uri="{FF2B5EF4-FFF2-40B4-BE49-F238E27FC236}">
                <a16:creationId xmlns:a16="http://schemas.microsoft.com/office/drawing/2014/main" id="{A948D448-4081-4DA8-8A2D-BD040AA79153}"/>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extShape 1"/>
          <p:cNvSpPr/>
          <p:nvPr/>
        </p:nvSpPr>
        <p:spPr>
          <a:xfrm>
            <a:off x="1206360" y="174600"/>
            <a:ext cx="9453240" cy="85428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rmAutofit/>
          </a:bodyPr>
          <a:lstStyle/>
          <a:p>
            <a:pPr>
              <a:lnSpc>
                <a:spcPct val="90000"/>
              </a:lnSpc>
            </a:pPr>
            <a:r>
              <a:rPr lang="en-US" sz="3800" b="1" strike="noStrike" spc="-94">
                <a:solidFill>
                  <a:srgbClr val="413C3A"/>
                </a:solidFill>
                <a:latin typeface="Franklin Gothic Demi Cond"/>
                <a:ea typeface="Roboto Black"/>
              </a:rPr>
              <a:t>Openness</a:t>
            </a:r>
            <a:endParaRPr lang="fr-CH" sz="3800" b="0" strike="noStrike" spc="-1">
              <a:latin typeface="Arial"/>
            </a:endParaRPr>
          </a:p>
        </p:txBody>
      </p:sp>
      <p:sp>
        <p:nvSpPr>
          <p:cNvPr id="283" name="TextShape 2"/>
          <p:cNvSpPr/>
          <p:nvPr/>
        </p:nvSpPr>
        <p:spPr>
          <a:xfrm>
            <a:off x="11508480" y="260280"/>
            <a:ext cx="682560" cy="21708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tabLst>
                <a:tab pos="0" algn="l"/>
              </a:tabLst>
            </a:pPr>
            <a:fld id="{F776B126-587F-446C-8037-BE4159639164}" type="slidenum">
              <a:rPr lang="en-US" sz="939" b="1" strike="noStrike" spc="-1">
                <a:solidFill>
                  <a:srgbClr val="413C3A"/>
                </a:solidFill>
                <a:latin typeface="Franklin Gothic Demi Cond"/>
                <a:ea typeface="DejaVu Sans"/>
              </a:rPr>
              <a:t>8</a:t>
            </a:fld>
            <a:endParaRPr lang="fr-CH" sz="939" b="0" strike="noStrike" spc="-1">
              <a:latin typeface="Arial"/>
            </a:endParaRPr>
          </a:p>
        </p:txBody>
      </p:sp>
      <p:pic>
        <p:nvPicPr>
          <p:cNvPr id="284" name="Image 14"/>
          <p:cNvPicPr/>
          <p:nvPr/>
        </p:nvPicPr>
        <p:blipFill>
          <a:blip r:embed="rId3"/>
          <a:stretch/>
        </p:blipFill>
        <p:spPr>
          <a:xfrm>
            <a:off x="10860480" y="6545880"/>
            <a:ext cx="1195920" cy="253440"/>
          </a:xfrm>
          <a:prstGeom prst="rect">
            <a:avLst/>
          </a:prstGeom>
          <a:ln w="0">
            <a:noFill/>
          </a:ln>
        </p:spPr>
      </p:pic>
      <p:sp>
        <p:nvSpPr>
          <p:cNvPr id="285" name="CustomShape 3"/>
          <p:cNvSpPr/>
          <p:nvPr/>
        </p:nvSpPr>
        <p:spPr>
          <a:xfrm>
            <a:off x="1206360" y="1508040"/>
            <a:ext cx="10970640" cy="114408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rmAutofit/>
          </a:bodyPr>
          <a:lstStyle/>
          <a:p>
            <a:pPr>
              <a:lnSpc>
                <a:spcPct val="90000"/>
              </a:lnSpc>
              <a:tabLst>
                <a:tab pos="0" algn="l"/>
              </a:tabLst>
            </a:pPr>
            <a:r>
              <a:rPr lang="en-US" sz="3600" b="1" strike="noStrike" spc="-94" dirty="0">
                <a:solidFill>
                  <a:srgbClr val="E30613"/>
                </a:solidFill>
                <a:latin typeface="Arial"/>
                <a:ea typeface="Roboto Black"/>
              </a:rPr>
              <a:t>“As open as </a:t>
            </a:r>
            <a:r>
              <a:rPr lang="en-US" sz="3600" b="1" i="1" strike="noStrike" spc="-94" dirty="0">
                <a:solidFill>
                  <a:srgbClr val="E30613"/>
                </a:solidFill>
                <a:latin typeface="Arial"/>
                <a:ea typeface="Roboto Black"/>
              </a:rPr>
              <a:t>necessary</a:t>
            </a:r>
            <a:r>
              <a:rPr lang="en-US" sz="3600" b="1" strike="noStrike" spc="-94" dirty="0">
                <a:solidFill>
                  <a:srgbClr val="E30613"/>
                </a:solidFill>
                <a:latin typeface="Arial"/>
                <a:ea typeface="Roboto Black"/>
              </a:rPr>
              <a:t>, as restricted as </a:t>
            </a:r>
            <a:r>
              <a:rPr lang="en-US" sz="3600" b="1" i="1" strike="noStrike" spc="-94" dirty="0">
                <a:solidFill>
                  <a:srgbClr val="E30613"/>
                </a:solidFill>
                <a:latin typeface="Arial"/>
                <a:ea typeface="Roboto Black"/>
              </a:rPr>
              <a:t>possible</a:t>
            </a:r>
            <a:r>
              <a:rPr lang="en-US" sz="3600" b="1" strike="noStrike" spc="-94" dirty="0">
                <a:solidFill>
                  <a:srgbClr val="E30613"/>
                </a:solidFill>
                <a:latin typeface="Arial"/>
                <a:ea typeface="Roboto Black"/>
              </a:rPr>
              <a:t>”</a:t>
            </a:r>
            <a:endParaRPr lang="fr-CH" sz="3600" b="0" strike="noStrike" spc="-1" dirty="0">
              <a:latin typeface="Arial"/>
            </a:endParaRPr>
          </a:p>
        </p:txBody>
      </p:sp>
      <p:sp>
        <p:nvSpPr>
          <p:cNvPr id="286" name="CustomShape 4"/>
          <p:cNvSpPr/>
          <p:nvPr/>
        </p:nvSpPr>
        <p:spPr>
          <a:xfrm>
            <a:off x="3323520" y="3958920"/>
            <a:ext cx="5544000" cy="128016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ctr">
            <a:normAutofit/>
          </a:bodyPr>
          <a:lstStyle/>
          <a:p>
            <a:pPr marL="97920" algn="ctr">
              <a:lnSpc>
                <a:spcPct val="90000"/>
              </a:lnSpc>
              <a:tabLst>
                <a:tab pos="0" algn="l"/>
              </a:tabLst>
            </a:pPr>
            <a:r>
              <a:rPr lang="en-US" sz="6000" b="1" strike="noStrike" spc="-94">
                <a:solidFill>
                  <a:srgbClr val="413C3A"/>
                </a:solidFill>
                <a:latin typeface="Arial"/>
                <a:ea typeface="Roboto Black"/>
              </a:rPr>
              <a:t>True </a:t>
            </a:r>
            <a:r>
              <a:rPr lang="en-US" sz="6000" b="1" strike="noStrike" spc="-94">
                <a:solidFill>
                  <a:srgbClr val="FF0000"/>
                </a:solidFill>
                <a:latin typeface="Arial"/>
                <a:ea typeface="Roboto Black"/>
              </a:rPr>
              <a:t>or</a:t>
            </a:r>
            <a:r>
              <a:rPr lang="en-US" sz="6000" b="1" strike="noStrike" spc="-94">
                <a:solidFill>
                  <a:srgbClr val="413C3A"/>
                </a:solidFill>
                <a:latin typeface="Arial"/>
                <a:ea typeface="Roboto Black"/>
              </a:rPr>
              <a:t> False</a:t>
            </a:r>
            <a:r>
              <a:rPr lang="en-US" sz="6000" b="1" strike="noStrike" spc="-94">
                <a:solidFill>
                  <a:srgbClr val="FF0000"/>
                </a:solidFill>
                <a:latin typeface="Arial"/>
                <a:ea typeface="Roboto Black"/>
              </a:rPr>
              <a:t>?</a:t>
            </a:r>
            <a:endParaRPr lang="fr-CH" sz="6000" b="0" strike="noStrike" spc="-1">
              <a:latin typeface="Arial"/>
            </a:endParaRPr>
          </a:p>
        </p:txBody>
      </p:sp>
      <p:pic>
        <p:nvPicPr>
          <p:cNvPr id="288" name="Picture 16"/>
          <p:cNvPicPr/>
          <p:nvPr/>
        </p:nvPicPr>
        <p:blipFill>
          <a:blip r:embed="rId4"/>
          <a:stretch/>
        </p:blipFill>
        <p:spPr>
          <a:xfrm>
            <a:off x="238680" y="231120"/>
            <a:ext cx="743400" cy="257760"/>
          </a:xfrm>
          <a:prstGeom prst="rect">
            <a:avLst/>
          </a:prstGeom>
          <a:ln w="0">
            <a:noFill/>
          </a:ln>
        </p:spPr>
      </p:pic>
      <p:sp>
        <p:nvSpPr>
          <p:cNvPr id="10" name="CustomShape 4">
            <a:extLst>
              <a:ext uri="{FF2B5EF4-FFF2-40B4-BE49-F238E27FC236}">
                <a16:creationId xmlns:a16="http://schemas.microsoft.com/office/drawing/2014/main" id="{D4495533-7BD5-42C2-B47D-8380759D2C12}"/>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0A272F5C-FC1B-9CFC-7526-E8A11AA4D5CF}"/>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CustomShape 1"/>
          <p:cNvSpPr/>
          <p:nvPr/>
        </p:nvSpPr>
        <p:spPr>
          <a:xfrm>
            <a:off x="1206000" y="174600"/>
            <a:ext cx="9451800" cy="852840"/>
          </a:xfrm>
          <a:prstGeom prst="rect">
            <a:avLst/>
          </a:prstGeom>
          <a:noFill/>
          <a:ln w="0">
            <a:noFill/>
          </a:ln>
        </p:spPr>
        <p:style>
          <a:lnRef idx="0">
            <a:scrgbClr r="0" g="0" b="0"/>
          </a:lnRef>
          <a:fillRef idx="0">
            <a:scrgbClr r="0" g="0" b="0"/>
          </a:fillRef>
          <a:effectRef idx="0">
            <a:scrgbClr r="0" g="0" b="0"/>
          </a:effectRef>
          <a:fontRef idx="minor"/>
        </p:style>
        <p:txBody>
          <a:bodyPr lIns="180000" tIns="0" rIns="72000" bIns="46800" anchor="t">
            <a:noAutofit/>
          </a:bodyPr>
          <a:lstStyle/>
          <a:p>
            <a:pPr>
              <a:lnSpc>
                <a:spcPct val="90000"/>
              </a:lnSpc>
            </a:pPr>
            <a:r>
              <a:rPr lang="en-US" sz="3800" b="1" strike="noStrike" spc="-94" dirty="0">
                <a:solidFill>
                  <a:srgbClr val="413C3A"/>
                </a:solidFill>
                <a:latin typeface="Franklin Gothic Demi Cond"/>
                <a:ea typeface="Roboto Black"/>
              </a:rPr>
              <a:t>RDM policies, guidelines ...</a:t>
            </a:r>
            <a:endParaRPr lang="fr-CH" sz="3800" b="0" strike="noStrike" spc="-1" dirty="0">
              <a:latin typeface="Arial"/>
            </a:endParaRPr>
          </a:p>
        </p:txBody>
      </p:sp>
      <p:sp>
        <p:nvSpPr>
          <p:cNvPr id="332" name="CustomShape 2"/>
          <p:cNvSpPr/>
          <p:nvPr/>
        </p:nvSpPr>
        <p:spPr>
          <a:xfrm>
            <a:off x="11508120" y="260280"/>
            <a:ext cx="681120" cy="215640"/>
          </a:xfrm>
          <a:prstGeom prst="rect">
            <a:avLst/>
          </a:prstGeom>
          <a:noFill/>
          <a:ln w="0">
            <a:noFill/>
          </a:ln>
        </p:spPr>
        <p:style>
          <a:lnRef idx="0">
            <a:scrgbClr r="0" g="0" b="0"/>
          </a:lnRef>
          <a:fillRef idx="0">
            <a:scrgbClr r="0" g="0" b="0"/>
          </a:fillRef>
          <a:effectRef idx="0">
            <a:scrgbClr r="0" g="0" b="0"/>
          </a:effectRef>
          <a:fontRef idx="minor"/>
        </p:style>
        <p:txBody>
          <a:bodyPr lIns="90000" tIns="0" rIns="90000" bIns="0" anchor="t">
            <a:noAutofit/>
          </a:bodyPr>
          <a:lstStyle/>
          <a:p>
            <a:pPr algn="ctr">
              <a:lnSpc>
                <a:spcPct val="100000"/>
              </a:lnSpc>
            </a:pPr>
            <a:fld id="{CD8B36FC-A0CF-4192-B7FB-67B2A22060E9}" type="slidenum">
              <a:rPr lang="en-US" sz="950" b="1" strike="noStrike" spc="-1">
                <a:solidFill>
                  <a:srgbClr val="413C3A"/>
                </a:solidFill>
                <a:latin typeface="Franklin Gothic Demi Cond"/>
                <a:ea typeface="Arial"/>
              </a:rPr>
              <a:t>9</a:t>
            </a:fld>
            <a:endParaRPr lang="fr-CH" sz="950" b="0" strike="noStrike" spc="-1">
              <a:latin typeface="Arial"/>
            </a:endParaRPr>
          </a:p>
        </p:txBody>
      </p:sp>
      <p:pic>
        <p:nvPicPr>
          <p:cNvPr id="333" name="Image 14"/>
          <p:cNvPicPr/>
          <p:nvPr/>
        </p:nvPicPr>
        <p:blipFill>
          <a:blip r:embed="rId2"/>
          <a:stretch/>
        </p:blipFill>
        <p:spPr>
          <a:xfrm>
            <a:off x="10860120" y="6545880"/>
            <a:ext cx="1194480" cy="252000"/>
          </a:xfrm>
          <a:prstGeom prst="rect">
            <a:avLst/>
          </a:prstGeom>
          <a:ln w="0">
            <a:noFill/>
          </a:ln>
        </p:spPr>
      </p:pic>
      <p:sp>
        <p:nvSpPr>
          <p:cNvPr id="334" name="CustomShape 3"/>
          <p:cNvSpPr/>
          <p:nvPr/>
        </p:nvSpPr>
        <p:spPr>
          <a:xfrm>
            <a:off x="1205640" y="1138680"/>
            <a:ext cx="4896720" cy="279161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Aft>
                <a:spcPts val="601"/>
              </a:spcAft>
            </a:pPr>
            <a:r>
              <a:rPr lang="en-US" sz="2200" b="1" strike="noStrike" spc="-1" dirty="0">
                <a:solidFill>
                  <a:srgbClr val="413C3A"/>
                </a:solidFill>
                <a:latin typeface="Arial"/>
                <a:ea typeface="Arial"/>
              </a:rPr>
              <a:t>Institutional policies</a:t>
            </a:r>
            <a:endParaRPr lang="fr-CH" sz="2200" b="0" strike="noStrike" spc="-1" dirty="0">
              <a:latin typeface="Arial"/>
            </a:endParaRPr>
          </a:p>
          <a:p>
            <a:pPr marL="414720" indent="-412920">
              <a:lnSpc>
                <a:spcPct val="100000"/>
              </a:lnSpc>
              <a:buClr>
                <a:srgbClr val="E30613"/>
              </a:buClr>
              <a:buFont typeface="Wingdings" charset="2"/>
              <a:buChar char=""/>
            </a:pPr>
            <a:r>
              <a:rPr lang="en-US" sz="1650" b="0" u="sng" strike="noStrike" spc="-1" dirty="0">
                <a:solidFill>
                  <a:srgbClr val="413C3A"/>
                </a:solidFill>
                <a:uFillTx/>
                <a:latin typeface="Arial"/>
                <a:ea typeface="Arial"/>
                <a:hlinkClick r:id="rId3"/>
              </a:rPr>
              <a:t>ETHZ Guidelines for RDM</a:t>
            </a:r>
            <a:endParaRPr lang="en-US" sz="1650" b="0" u="sng" strike="noStrike" spc="-1" dirty="0">
              <a:solidFill>
                <a:srgbClr val="413C3A"/>
              </a:solidFill>
              <a:uFillTx/>
              <a:latin typeface="Arial"/>
              <a:ea typeface="Arial"/>
              <a:hlinkClick r:id="rId4"/>
            </a:endParaRPr>
          </a:p>
          <a:p>
            <a:pPr marL="414720" indent="-412920">
              <a:lnSpc>
                <a:spcPct val="100000"/>
              </a:lnSpc>
              <a:buClr>
                <a:srgbClr val="E30613"/>
              </a:buClr>
              <a:buFont typeface="Wingdings" charset="2"/>
              <a:buChar char=""/>
            </a:pPr>
            <a:r>
              <a:rPr lang="en-US" sz="1650" b="0" u="sng" strike="noStrike" spc="-1" dirty="0">
                <a:solidFill>
                  <a:srgbClr val="413C3A"/>
                </a:solidFill>
                <a:uFillTx/>
                <a:latin typeface="Arial"/>
                <a:ea typeface="Arial"/>
                <a:hlinkClick r:id="rId4"/>
              </a:rPr>
              <a:t>Humboldt-Universität </a:t>
            </a:r>
            <a:r>
              <a:rPr lang="en-US" sz="1650" b="0" u="sng" strike="noStrike" spc="-1" dirty="0" err="1">
                <a:solidFill>
                  <a:srgbClr val="413C3A"/>
                </a:solidFill>
                <a:uFillTx/>
                <a:latin typeface="Arial"/>
                <a:ea typeface="Arial"/>
                <a:hlinkClick r:id="rId4"/>
              </a:rPr>
              <a:t>zu</a:t>
            </a:r>
            <a:r>
              <a:rPr lang="en-US" sz="1650" b="0" u="sng" strike="noStrike" spc="-1" dirty="0">
                <a:solidFill>
                  <a:srgbClr val="413C3A"/>
                </a:solidFill>
                <a:uFillTx/>
                <a:latin typeface="Arial"/>
                <a:ea typeface="Arial"/>
                <a:hlinkClick r:id="rId4"/>
              </a:rPr>
              <a:t> Berlin</a:t>
            </a:r>
            <a:r>
              <a:rPr lang="en-US" sz="1650" b="0" strike="noStrike" spc="-1" dirty="0">
                <a:solidFill>
                  <a:srgbClr val="413C3A"/>
                </a:solidFill>
                <a:latin typeface="Arial"/>
                <a:ea typeface="Arial"/>
              </a:rPr>
              <a:t> </a:t>
            </a:r>
            <a:endParaRPr lang="fr-CH" sz="1650" b="0" strike="noStrike" spc="-1" dirty="0">
              <a:latin typeface="Arial"/>
            </a:endParaRPr>
          </a:p>
          <a:p>
            <a:pPr marL="414720" indent="-412920">
              <a:lnSpc>
                <a:spcPct val="100000"/>
              </a:lnSpc>
              <a:buClr>
                <a:srgbClr val="E30613"/>
              </a:buClr>
              <a:buFont typeface="Wingdings" charset="2"/>
              <a:buChar char=""/>
            </a:pPr>
            <a:r>
              <a:rPr lang="en-US" sz="1650" b="0" u="sng" strike="noStrike" spc="-1" dirty="0">
                <a:solidFill>
                  <a:srgbClr val="413C3A"/>
                </a:solidFill>
                <a:uFillTx/>
                <a:latin typeface="Arial"/>
                <a:ea typeface="Arial"/>
                <a:hlinkClick r:id="rId5"/>
              </a:rPr>
              <a:t>MIT</a:t>
            </a:r>
            <a:endParaRPr lang="fr-CH" sz="1650" b="0" strike="noStrike" spc="-1" dirty="0">
              <a:latin typeface="Arial"/>
            </a:endParaRPr>
          </a:p>
          <a:p>
            <a:pPr marL="414720" indent="-412920">
              <a:lnSpc>
                <a:spcPct val="100000"/>
              </a:lnSpc>
              <a:buClr>
                <a:srgbClr val="E30613"/>
              </a:buClr>
              <a:buFont typeface="Wingdings" charset="2"/>
              <a:buChar char=""/>
            </a:pPr>
            <a:r>
              <a:rPr lang="en-US" sz="1650" b="0" u="sng" strike="noStrike" spc="-1" dirty="0">
                <a:solidFill>
                  <a:srgbClr val="413C3A"/>
                </a:solidFill>
                <a:uFillTx/>
                <a:latin typeface="Arial"/>
                <a:ea typeface="Arial"/>
                <a:hlinkClick r:id="rId6"/>
              </a:rPr>
              <a:t>TU Delft</a:t>
            </a:r>
            <a:endParaRPr lang="fr-CH" sz="1650" b="0" strike="noStrike" spc="-1" dirty="0">
              <a:latin typeface="Arial"/>
            </a:endParaRPr>
          </a:p>
          <a:p>
            <a:pPr marL="414720" indent="-412920">
              <a:lnSpc>
                <a:spcPct val="100000"/>
              </a:lnSpc>
              <a:buClr>
                <a:srgbClr val="E30613"/>
              </a:buClr>
              <a:buFont typeface="Wingdings" charset="2"/>
              <a:buChar char=""/>
            </a:pPr>
            <a:r>
              <a:rPr lang="en-US" sz="1650" b="0" u="sng" strike="noStrike" spc="-1" dirty="0">
                <a:solidFill>
                  <a:srgbClr val="413C3A"/>
                </a:solidFill>
                <a:uFillTx/>
                <a:latin typeface="Arial"/>
                <a:ea typeface="Arial"/>
                <a:hlinkClick r:id="rId7"/>
              </a:rPr>
              <a:t>UNIGE</a:t>
            </a:r>
            <a:endParaRPr lang="fr-CH" sz="1650" b="0" strike="noStrike" spc="-1" dirty="0">
              <a:latin typeface="Arial"/>
            </a:endParaRPr>
          </a:p>
          <a:p>
            <a:pPr marL="414720" indent="-412920">
              <a:lnSpc>
                <a:spcPct val="100000"/>
              </a:lnSpc>
              <a:buClr>
                <a:srgbClr val="E30613"/>
              </a:buClr>
              <a:buFont typeface="Wingdings" charset="2"/>
              <a:buChar char=""/>
            </a:pPr>
            <a:r>
              <a:rPr lang="en-US" sz="1650" b="0" u="sng" strike="noStrike" spc="-1" dirty="0">
                <a:solidFill>
                  <a:srgbClr val="413C3A"/>
                </a:solidFill>
                <a:uFillTx/>
                <a:latin typeface="Arial"/>
                <a:ea typeface="Arial"/>
                <a:hlinkClick r:id="rId8"/>
              </a:rPr>
              <a:t>University of Cambridge</a:t>
            </a:r>
            <a:endParaRPr lang="fr-CH" sz="1650" b="0" strike="noStrike" spc="-1" dirty="0">
              <a:latin typeface="Arial"/>
            </a:endParaRPr>
          </a:p>
          <a:p>
            <a:pPr marL="414720" indent="-412920">
              <a:lnSpc>
                <a:spcPct val="100000"/>
              </a:lnSpc>
              <a:buClr>
                <a:srgbClr val="E30613"/>
              </a:buClr>
              <a:buFont typeface="Wingdings" charset="2"/>
              <a:buChar char=""/>
            </a:pPr>
            <a:r>
              <a:rPr lang="en-US" sz="1650" b="0" u="sng" strike="noStrike" spc="-1" dirty="0">
                <a:solidFill>
                  <a:srgbClr val="413C3A"/>
                </a:solidFill>
                <a:uFillTx/>
                <a:latin typeface="Arial"/>
                <a:ea typeface="Arial"/>
                <a:hlinkClick r:id="rId9"/>
              </a:rPr>
              <a:t>University of Edinburgh</a:t>
            </a:r>
            <a:endParaRPr lang="fr-CH" sz="1650" b="0" strike="noStrike" spc="-1" dirty="0">
              <a:latin typeface="Arial"/>
            </a:endParaRPr>
          </a:p>
          <a:p>
            <a:pPr marL="414720" indent="-412920">
              <a:lnSpc>
                <a:spcPct val="100000"/>
              </a:lnSpc>
              <a:buClr>
                <a:srgbClr val="E30613"/>
              </a:buClr>
              <a:buFont typeface="Wingdings" charset="2"/>
              <a:buChar char=""/>
            </a:pPr>
            <a:r>
              <a:rPr lang="en-US" sz="1650" b="0" u="sng" strike="noStrike" spc="-1" dirty="0">
                <a:solidFill>
                  <a:srgbClr val="413C3A"/>
                </a:solidFill>
                <a:uFillTx/>
                <a:latin typeface="Arial"/>
                <a:ea typeface="Arial"/>
                <a:hlinkClick r:id="rId10"/>
              </a:rPr>
              <a:t>University of Oxford</a:t>
            </a:r>
            <a:endParaRPr lang="fr-CH" sz="1650" b="0" strike="noStrike" spc="-1" dirty="0">
              <a:latin typeface="Arial"/>
            </a:endParaRPr>
          </a:p>
          <a:p>
            <a:pPr>
              <a:lnSpc>
                <a:spcPct val="100000"/>
              </a:lnSpc>
            </a:pPr>
            <a:endParaRPr lang="fr-CH" sz="1650" b="0" strike="noStrike" spc="-1" dirty="0">
              <a:latin typeface="Arial"/>
            </a:endParaRPr>
          </a:p>
        </p:txBody>
      </p:sp>
      <p:sp>
        <p:nvSpPr>
          <p:cNvPr id="335" name="CustomShape 4"/>
          <p:cNvSpPr/>
          <p:nvPr/>
        </p:nvSpPr>
        <p:spPr>
          <a:xfrm>
            <a:off x="1202220" y="4041538"/>
            <a:ext cx="6961320" cy="126812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Aft>
                <a:spcPts val="601"/>
              </a:spcAft>
            </a:pPr>
            <a:r>
              <a:rPr lang="en-US" sz="2200" b="1" strike="noStrike" spc="-1" dirty="0">
                <a:solidFill>
                  <a:srgbClr val="413C3A"/>
                </a:solidFill>
                <a:latin typeface="Arial"/>
                <a:ea typeface="Arial"/>
              </a:rPr>
              <a:t>General guidelines</a:t>
            </a:r>
            <a:endParaRPr lang="fr-CH" sz="2200" b="0" strike="noStrike" spc="-1" dirty="0">
              <a:latin typeface="Arial"/>
            </a:endParaRPr>
          </a:p>
          <a:p>
            <a:pPr marL="414720" indent="-412920">
              <a:lnSpc>
                <a:spcPct val="100000"/>
              </a:lnSpc>
              <a:buClr>
                <a:srgbClr val="E30613"/>
              </a:buClr>
              <a:buFont typeface="Wingdings" charset="2"/>
              <a:buChar char=""/>
            </a:pPr>
            <a:r>
              <a:rPr lang="en-US" sz="1650" b="0" strike="noStrike" spc="-1" dirty="0">
                <a:solidFill>
                  <a:srgbClr val="413C3A"/>
                </a:solidFill>
                <a:latin typeface="Arial"/>
                <a:ea typeface="Arial"/>
              </a:rPr>
              <a:t>SNSF </a:t>
            </a:r>
            <a:r>
              <a:rPr lang="en-US" sz="1650" b="0" u="sng" strike="noStrike" spc="-1" dirty="0">
                <a:solidFill>
                  <a:srgbClr val="413C3A"/>
                </a:solidFill>
                <a:uFillTx/>
                <a:latin typeface="Arial"/>
                <a:ea typeface="Arial"/>
                <a:hlinkClick r:id="rId11"/>
              </a:rPr>
              <a:t>Open Research Data policy</a:t>
            </a:r>
            <a:endParaRPr lang="fr-CH" sz="1650" b="0" strike="noStrike" spc="-1" dirty="0">
              <a:latin typeface="Arial"/>
            </a:endParaRPr>
          </a:p>
          <a:p>
            <a:pPr marL="414720" indent="-412920">
              <a:lnSpc>
                <a:spcPct val="100000"/>
              </a:lnSpc>
              <a:buClr>
                <a:srgbClr val="E30613"/>
              </a:buClr>
              <a:buFont typeface="Wingdings" charset="2"/>
              <a:buChar char=""/>
            </a:pPr>
            <a:r>
              <a:rPr lang="en-US" sz="1650" b="0" strike="noStrike" spc="-1" dirty="0">
                <a:solidFill>
                  <a:srgbClr val="413C3A"/>
                </a:solidFill>
                <a:latin typeface="Arial"/>
                <a:ea typeface="Arial"/>
              </a:rPr>
              <a:t>EC </a:t>
            </a:r>
            <a:r>
              <a:rPr lang="en-US" sz="1650" b="0" u="sng" strike="noStrike" spc="-1" dirty="0">
                <a:solidFill>
                  <a:srgbClr val="413C3A"/>
                </a:solidFill>
                <a:uFillTx/>
                <a:latin typeface="Arial"/>
                <a:ea typeface="Arial"/>
                <a:hlinkClick r:id="rId12"/>
              </a:rPr>
              <a:t>Data Management manual</a:t>
            </a:r>
            <a:r>
              <a:rPr lang="en-US" sz="1650" b="0" strike="noStrike" spc="-1" dirty="0">
                <a:solidFill>
                  <a:srgbClr val="413C3A"/>
                </a:solidFill>
                <a:latin typeface="Arial"/>
                <a:ea typeface="Arial"/>
              </a:rPr>
              <a:t> for Horizon 2020 …</a:t>
            </a:r>
            <a:endParaRPr lang="fr-CH" sz="1650" b="0" strike="noStrike" spc="-1" dirty="0">
              <a:latin typeface="Arial"/>
            </a:endParaRPr>
          </a:p>
          <a:p>
            <a:pPr marL="414720" indent="-412920">
              <a:lnSpc>
                <a:spcPct val="100000"/>
              </a:lnSpc>
              <a:buClr>
                <a:srgbClr val="E30613"/>
              </a:buClr>
              <a:buFont typeface="Wingdings" charset="2"/>
              <a:buChar char=""/>
            </a:pPr>
            <a:r>
              <a:rPr lang="en-US" sz="1650" b="0" strike="noStrike" spc="-1" dirty="0">
                <a:solidFill>
                  <a:srgbClr val="413C3A"/>
                </a:solidFill>
                <a:latin typeface="Arial"/>
                <a:ea typeface="Arial"/>
              </a:rPr>
              <a:t>Digital Lifecycle Management (DLCM) </a:t>
            </a:r>
            <a:r>
              <a:rPr lang="en-US" sz="1650" b="0" u="sng" strike="noStrike" spc="-1" dirty="0">
                <a:solidFill>
                  <a:srgbClr val="413C3A"/>
                </a:solidFill>
                <a:uFillTx/>
                <a:latin typeface="Arial"/>
                <a:ea typeface="Arial"/>
                <a:hlinkClick r:id="rId13"/>
              </a:rPr>
              <a:t>Swiss National Project</a:t>
            </a:r>
            <a:endParaRPr lang="fr-CH" sz="1650" b="0" strike="noStrike" spc="-1" dirty="0">
              <a:latin typeface="Arial"/>
            </a:endParaRPr>
          </a:p>
        </p:txBody>
      </p:sp>
      <p:sp>
        <p:nvSpPr>
          <p:cNvPr id="336" name="CustomShape 5"/>
          <p:cNvSpPr/>
          <p:nvPr/>
        </p:nvSpPr>
        <p:spPr>
          <a:xfrm flipV="1">
            <a:off x="5875560" y="4795560"/>
            <a:ext cx="3346200" cy="1697400"/>
          </a:xfrm>
          <a:prstGeom prst="curvedConnector3">
            <a:avLst>
              <a:gd name="adj1" fmla="val 50000"/>
            </a:avLst>
          </a:prstGeom>
          <a:noFill/>
          <a:ln w="38100">
            <a:solidFill>
              <a:srgbClr val="E2000E"/>
            </a:solidFill>
            <a:prstDash val="dash"/>
          </a:ln>
        </p:spPr>
        <p:style>
          <a:lnRef idx="1">
            <a:schemeClr val="accent1"/>
          </a:lnRef>
          <a:fillRef idx="0">
            <a:schemeClr val="accent1"/>
          </a:fillRef>
          <a:effectRef idx="0">
            <a:schemeClr val="accent1"/>
          </a:effectRef>
          <a:fontRef idx="minor"/>
        </p:style>
        <p:txBody>
          <a:bodyPr/>
          <a:lstStyle/>
          <a:p>
            <a:endParaRPr lang="en-CH"/>
          </a:p>
        </p:txBody>
      </p:sp>
      <p:sp>
        <p:nvSpPr>
          <p:cNvPr id="337" name="CustomShape 6"/>
          <p:cNvSpPr/>
          <p:nvPr/>
        </p:nvSpPr>
        <p:spPr>
          <a:xfrm flipV="1">
            <a:off x="9078480" y="3137040"/>
            <a:ext cx="3110760" cy="1666080"/>
          </a:xfrm>
          <a:prstGeom prst="curvedConnector3">
            <a:avLst>
              <a:gd name="adj1" fmla="val 50000"/>
            </a:avLst>
          </a:prstGeom>
          <a:noFill/>
          <a:ln w="38100">
            <a:solidFill>
              <a:srgbClr val="E2000E"/>
            </a:solidFill>
            <a:prstDash val="dash"/>
          </a:ln>
        </p:spPr>
        <p:style>
          <a:lnRef idx="1">
            <a:schemeClr val="accent1"/>
          </a:lnRef>
          <a:fillRef idx="0">
            <a:schemeClr val="accent1"/>
          </a:fillRef>
          <a:effectRef idx="0">
            <a:schemeClr val="accent1"/>
          </a:effectRef>
          <a:fontRef idx="minor"/>
        </p:style>
        <p:txBody>
          <a:bodyPr/>
          <a:lstStyle/>
          <a:p>
            <a:endParaRPr lang="en-CH"/>
          </a:p>
        </p:txBody>
      </p:sp>
      <p:pic>
        <p:nvPicPr>
          <p:cNvPr id="338" name="Image 18"/>
          <p:cNvPicPr/>
          <p:nvPr/>
        </p:nvPicPr>
        <p:blipFill>
          <a:blip r:embed="rId14"/>
          <a:stretch/>
        </p:blipFill>
        <p:spPr>
          <a:xfrm>
            <a:off x="10052280" y="2042280"/>
            <a:ext cx="1492920" cy="2988360"/>
          </a:xfrm>
          <a:prstGeom prst="rect">
            <a:avLst/>
          </a:prstGeom>
          <a:ln w="0">
            <a:noFill/>
          </a:ln>
        </p:spPr>
      </p:pic>
      <p:pic>
        <p:nvPicPr>
          <p:cNvPr id="339" name="Image 19"/>
          <p:cNvPicPr/>
          <p:nvPr/>
        </p:nvPicPr>
        <p:blipFill>
          <a:blip r:embed="rId15"/>
          <a:stretch/>
        </p:blipFill>
        <p:spPr>
          <a:xfrm>
            <a:off x="7802280" y="885960"/>
            <a:ext cx="1190880" cy="2119320"/>
          </a:xfrm>
          <a:prstGeom prst="rect">
            <a:avLst/>
          </a:prstGeom>
          <a:ln w="0">
            <a:noFill/>
          </a:ln>
        </p:spPr>
      </p:pic>
      <p:pic>
        <p:nvPicPr>
          <p:cNvPr id="340" name="Image 20"/>
          <p:cNvPicPr/>
          <p:nvPr/>
        </p:nvPicPr>
        <p:blipFill>
          <a:blip r:embed="rId16"/>
          <a:stretch/>
        </p:blipFill>
        <p:spPr>
          <a:xfrm>
            <a:off x="7603560" y="1692000"/>
            <a:ext cx="1597680" cy="2842200"/>
          </a:xfrm>
          <a:prstGeom prst="rect">
            <a:avLst/>
          </a:prstGeom>
          <a:ln w="0">
            <a:noFill/>
          </a:ln>
        </p:spPr>
      </p:pic>
      <p:pic>
        <p:nvPicPr>
          <p:cNvPr id="341" name="Image 21"/>
          <p:cNvPicPr/>
          <p:nvPr/>
        </p:nvPicPr>
        <p:blipFill>
          <a:blip r:embed="rId17"/>
          <a:stretch/>
        </p:blipFill>
        <p:spPr>
          <a:xfrm>
            <a:off x="7388280" y="2805480"/>
            <a:ext cx="2059920" cy="3664080"/>
          </a:xfrm>
          <a:prstGeom prst="rect">
            <a:avLst/>
          </a:prstGeom>
          <a:ln w="0">
            <a:noFill/>
          </a:ln>
        </p:spPr>
      </p:pic>
      <p:sp>
        <p:nvSpPr>
          <p:cNvPr id="342" name="CustomShape 7"/>
          <p:cNvSpPr/>
          <p:nvPr/>
        </p:nvSpPr>
        <p:spPr>
          <a:xfrm>
            <a:off x="8869320" y="6166800"/>
            <a:ext cx="3297600" cy="241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000" b="0" i="1" strike="noStrike" spc="-1">
                <a:solidFill>
                  <a:srgbClr val="413C3A"/>
                </a:solidFill>
                <a:latin typeface="Arial"/>
                <a:ea typeface="Arial"/>
              </a:rPr>
              <a:t>Images: https://pixabay.com/fr/users/kmicican-2305081/</a:t>
            </a:r>
            <a:endParaRPr lang="fr-CH" sz="1000" b="0" strike="noStrike" spc="-1">
              <a:latin typeface="Arial"/>
            </a:endParaRPr>
          </a:p>
        </p:txBody>
      </p:sp>
      <p:sp>
        <p:nvSpPr>
          <p:cNvPr id="344" name="CustomShape 9"/>
          <p:cNvSpPr/>
          <p:nvPr/>
        </p:nvSpPr>
        <p:spPr>
          <a:xfrm>
            <a:off x="1202220" y="5738823"/>
            <a:ext cx="4998894" cy="7618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US" sz="2180" b="1" strike="noStrike" spc="-1" dirty="0">
                <a:solidFill>
                  <a:srgbClr val="E30613"/>
                </a:solidFill>
                <a:latin typeface="Arial"/>
                <a:ea typeface="DejaVu Sans"/>
              </a:rPr>
              <a:t>EPFL compliance guide 2019</a:t>
            </a:r>
            <a:r>
              <a:rPr lang="en-US" sz="2180" b="0" strike="noStrike" spc="-1" dirty="0">
                <a:solidFill>
                  <a:srgbClr val="E30613"/>
                </a:solidFill>
                <a:latin typeface="Arial"/>
                <a:ea typeface="DejaVu Sans"/>
              </a:rPr>
              <a:t> </a:t>
            </a:r>
            <a:r>
              <a:rPr lang="en-US" sz="2180" b="0" strike="noStrike" spc="-1" dirty="0">
                <a:solidFill>
                  <a:srgbClr val="413C3A"/>
                </a:solidFill>
                <a:latin typeface="Arial"/>
                <a:ea typeface="DejaVu Sans"/>
              </a:rPr>
              <a:t>(</a:t>
            </a:r>
            <a:r>
              <a:rPr lang="en-US" sz="2180" b="0" u="sng" strike="noStrike" spc="-1" dirty="0">
                <a:solidFill>
                  <a:srgbClr val="413C3A"/>
                </a:solidFill>
                <a:uFillTx/>
                <a:latin typeface="Arial"/>
                <a:ea typeface="DejaVu Sans"/>
                <a:hlinkClick r:id="rId18"/>
              </a:rPr>
              <a:t>p.36</a:t>
            </a:r>
            <a:r>
              <a:rPr lang="en-US" sz="2180" b="0" strike="noStrike" spc="-1" dirty="0">
                <a:solidFill>
                  <a:srgbClr val="413C3A"/>
                </a:solidFill>
                <a:latin typeface="Arial"/>
                <a:ea typeface="DejaVu Sans"/>
              </a:rPr>
              <a:t>) </a:t>
            </a:r>
            <a:br>
              <a:rPr dirty="0"/>
            </a:br>
            <a:r>
              <a:rPr lang="en-US" sz="2180" b="1" strike="noStrike" spc="-1" dirty="0">
                <a:solidFill>
                  <a:srgbClr val="413C3A"/>
                </a:solidFill>
                <a:latin typeface="Arial"/>
                <a:ea typeface="DejaVu Sans"/>
              </a:rPr>
              <a:t>... and a forthcoming (?) Data Policy</a:t>
            </a:r>
            <a:endParaRPr lang="fr-CH" sz="2180" b="0" strike="noStrike" spc="-1" dirty="0">
              <a:latin typeface="Arial"/>
            </a:endParaRPr>
          </a:p>
        </p:txBody>
      </p:sp>
      <p:sp>
        <p:nvSpPr>
          <p:cNvPr id="17" name="CustomShape 4">
            <a:extLst>
              <a:ext uri="{FF2B5EF4-FFF2-40B4-BE49-F238E27FC236}">
                <a16:creationId xmlns:a16="http://schemas.microsoft.com/office/drawing/2014/main" id="{4958B978-93D9-4981-A04F-CD6968381E84}"/>
              </a:ext>
            </a:extLst>
          </p:cNvPr>
          <p:cNvSpPr/>
          <p:nvPr/>
        </p:nvSpPr>
        <p:spPr>
          <a:xfrm rot="16200000">
            <a:off x="9484920" y="2503080"/>
            <a:ext cx="4720320" cy="67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1" normalizeH="0" baseline="0" noProof="0" dirty="0">
                <a:ln>
                  <a:noFill/>
                </a:ln>
                <a:solidFill>
                  <a:srgbClr val="413C3A"/>
                </a:solidFill>
                <a:effectLst/>
                <a:uLnTx/>
                <a:uFillTx/>
                <a:latin typeface="Arial"/>
                <a:ea typeface="Arial"/>
                <a:cs typeface="DejaVu Sans"/>
              </a:rPr>
              <a:t>Alain </a:t>
            </a:r>
            <a:r>
              <a:rPr kumimoji="0" lang="en-US" sz="950" b="0" i="0" u="none" strike="noStrike" kern="1200" cap="none" spc="-1" normalizeH="0" baseline="0" noProof="0" dirty="0" err="1">
                <a:ln>
                  <a:noFill/>
                </a:ln>
                <a:solidFill>
                  <a:srgbClr val="413C3A"/>
                </a:solidFill>
                <a:effectLst/>
                <a:uLnTx/>
                <a:uFillTx/>
                <a:latin typeface="Arial"/>
                <a:ea typeface="Arial"/>
                <a:cs typeface="DejaVu Sans"/>
              </a:rPr>
              <a:t>Borel</a:t>
            </a:r>
            <a:r>
              <a:rPr kumimoji="0" lang="en-US" sz="950" b="0" i="0" u="none" strike="noStrike" kern="1200" cap="none" spc="-1" normalizeH="0" baseline="0" noProof="0" dirty="0">
                <a:ln>
                  <a:noFill/>
                </a:ln>
                <a:solidFill>
                  <a:srgbClr val="413C3A"/>
                </a:solidFill>
                <a:effectLst/>
                <a:uLnTx/>
                <a:uFillTx/>
                <a:latin typeface="Arial"/>
                <a:ea typeface="Arial"/>
                <a:cs typeface="DejaVu Sans"/>
              </a:rPr>
              <a:t>, Francesco Varrato</a:t>
            </a:r>
            <a:endParaRPr kumimoji="0" lang="fr-CH" sz="950" b="0" i="0" u="none" strike="noStrike" kern="1200" cap="none" spc="-1" normalizeH="0" baseline="0" noProof="0" dirty="0">
              <a:ln>
                <a:noFill/>
              </a:ln>
              <a:solidFill>
                <a:prstClr val="black"/>
              </a:solidFill>
              <a:effectLst/>
              <a:uLnTx/>
              <a:uFillTx/>
              <a:latin typeface="Arial"/>
              <a:ea typeface="DejaVu Sans"/>
              <a:cs typeface="DejaVu Sans"/>
            </a:endParaRPr>
          </a:p>
        </p:txBody>
      </p:sp>
      <p:sp>
        <p:nvSpPr>
          <p:cNvPr id="2" name="CustomShape 5">
            <a:extLst>
              <a:ext uri="{FF2B5EF4-FFF2-40B4-BE49-F238E27FC236}">
                <a16:creationId xmlns:a16="http://schemas.microsoft.com/office/drawing/2014/main" id="{93022276-739C-8088-040D-041923DD77BB}"/>
              </a:ext>
            </a:extLst>
          </p:cNvPr>
          <p:cNvSpPr/>
          <p:nvPr/>
        </p:nvSpPr>
        <p:spPr>
          <a:xfrm rot="16200000">
            <a:off x="-1762920" y="3574440"/>
            <a:ext cx="4719600" cy="121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r>
              <a:rPr lang="en-US" sz="950" b="0" strike="noStrike" spc="-1" dirty="0">
                <a:solidFill>
                  <a:srgbClr val="E30613"/>
                </a:solidFill>
                <a:latin typeface="Arial"/>
                <a:ea typeface="Arial"/>
              </a:rPr>
              <a:t>EDCH 2024 / Hands-on with Research Data Management in Chemistry</a:t>
            </a:r>
            <a:endParaRPr lang="fr-CH" sz="950" b="0" strike="noStrike" spc="-1" dirty="0">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413C3A"/>
      </a:hlink>
      <a:folHlink>
        <a:srgbClr val="413C3A"/>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413C3A"/>
      </a:hlink>
      <a:folHlink>
        <a:srgbClr val="413C3A"/>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413C3A"/>
      </a:hlink>
      <a:folHlink>
        <a:srgbClr val="413C3A"/>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413C3A"/>
      </a:hlink>
      <a:folHlink>
        <a:srgbClr val="413C3A"/>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413C3A"/>
      </a:hlink>
      <a:folHlink>
        <a:srgbClr val="413C3A"/>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hème Office">
  <a:themeElements>
    <a:clrScheme name="Personnalisé 22">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413C3A"/>
      </a:hlink>
      <a:folHlink>
        <a:srgbClr val="413C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413C3A"/>
      </a:hlink>
      <a:folHlink>
        <a:srgbClr val="413C3A"/>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532</TotalTime>
  <Words>7301</Words>
  <Application>Microsoft Macintosh PowerPoint</Application>
  <PresentationFormat>Widescreen</PresentationFormat>
  <Paragraphs>1148</Paragraphs>
  <Slides>70</Slides>
  <Notes>56</Notes>
  <HiddenSlides>10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70</vt:i4>
      </vt:variant>
    </vt:vector>
  </HeadingPairs>
  <TitlesOfParts>
    <vt:vector size="87" baseType="lpstr">
      <vt:lpstr>Arial</vt:lpstr>
      <vt:lpstr>Calibri</vt:lpstr>
      <vt:lpstr>Courier New</vt:lpstr>
      <vt:lpstr>Franklin Gothic Demi Cond</vt:lpstr>
      <vt:lpstr>Libre Franklin</vt:lpstr>
      <vt:lpstr>Noto Sans</vt:lpstr>
      <vt:lpstr>Noto Sans Symbols</vt:lpstr>
      <vt:lpstr>StarSymbol</vt:lpstr>
      <vt:lpstr>Symbol</vt:lpstr>
      <vt:lpstr>Times New Roman</vt:lpstr>
      <vt:lpstr>Wingdings</vt:lpstr>
      <vt:lpstr>Office Theme</vt:lpstr>
      <vt:lpstr>Office Theme</vt:lpstr>
      <vt:lpstr>Office Theme</vt:lpstr>
      <vt:lpstr>Office Theme</vt:lpstr>
      <vt:lpstr>Office Theme</vt:lpstr>
      <vt:lpstr>1_Thème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Funders’ requirement</vt:lpstr>
      <vt:lpstr>PowerPoint Presentation</vt:lpstr>
      <vt:lpstr>Publishers’ requirement</vt:lpstr>
      <vt:lpstr>Publishers’ requirement: Examples</vt:lpstr>
      <vt:lpstr>FAIR data vs. Supplementary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 DMP?</vt:lpstr>
      <vt:lpstr>Some resources</vt:lpstr>
      <vt:lpstr>PowerPoint Presentation</vt:lpstr>
      <vt:lpstr>DMP example: SNSF</vt:lpstr>
      <vt:lpstr>Exercise [~15’]: SNSF DMP</vt:lpstr>
      <vt:lpstr>PowerPoint Presentation</vt:lpstr>
      <vt:lpstr>RDM strategy</vt:lpstr>
      <vt:lpstr>PowerPoint Presentation</vt:lpstr>
      <vt:lpstr>PowerPoint Presentation</vt:lpstr>
      <vt:lpstr>Data or Metadata?</vt:lpstr>
      <vt:lpstr>Metadata</vt:lpstr>
      <vt:lpstr>Data or Metadata?</vt:lpstr>
      <vt:lpstr>Metadata Example</vt:lpstr>
      <vt:lpstr>PowerPoint Presentation</vt:lpstr>
      <vt:lpstr>PowerPoint Presentation</vt:lpstr>
      <vt:lpstr>PowerPoint Presentation</vt:lpstr>
      <vt:lpstr>PowerPoint Presentation</vt:lpstr>
      <vt:lpstr>PowerPoint Presentation</vt:lpstr>
      <vt:lpstr>PowerPoint Presentation</vt:lpstr>
      <vt:lpstr>Dataset or Database?</vt:lpstr>
      <vt:lpstr>PowerPoint Presentation</vt:lpstr>
      <vt:lpstr>Data in spreadsheets?</vt:lpstr>
      <vt:lpstr>Tidy format </vt:lpstr>
      <vt:lpstr>Example : Organization starter template</vt:lpstr>
      <vt:lpstr>PowerPoint Presentation</vt:lpstr>
      <vt:lpstr>PowerPoint Presentation</vt:lpstr>
      <vt:lpstr>Data &amp; Dataset</vt:lpstr>
      <vt:lpstr>Data &amp; Dataset</vt:lpstr>
      <vt:lpstr>Data &amp; Dataset w/ Metadata</vt:lpstr>
      <vt:lpstr>What is the content of the file?</vt:lpstr>
      <vt:lpstr>What is the content of the file?</vt:lpstr>
      <vt:lpstr>What is the content of the file?</vt:lpstr>
      <vt:lpstr>Use it for consistent file versioning</vt:lpstr>
      <vt:lpstr>Align it with a data codebook</vt:lpstr>
      <vt:lpstr>What is wrong with this file name?</vt:lpstr>
      <vt:lpstr>Standardize it for both files &amp; folders  </vt:lpstr>
      <vt:lpstr>Document it in a README file</vt:lpstr>
      <vt:lpstr>PowerPoint Presentation</vt:lpstr>
      <vt:lpstr>Main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Marselli Béatrice</dc:creator>
  <dc:description/>
  <cp:lastModifiedBy>Alain Borel</cp:lastModifiedBy>
  <cp:revision>1169</cp:revision>
  <dcterms:created xsi:type="dcterms:W3CDTF">2018-11-09T06:29:29Z</dcterms:created>
  <dcterms:modified xsi:type="dcterms:W3CDTF">2024-02-21T06:52:48Z</dcterms:modified>
  <dc:language>fr-CH</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2</vt:i4>
  </property>
  <property fmtid="{D5CDD505-2E9C-101B-9397-08002B2CF9AE}" pid="3" name="HyperlinksChanged">
    <vt:bool>false</vt:bool>
  </property>
  <property fmtid="{D5CDD505-2E9C-101B-9397-08002B2CF9AE}" pid="4" name="LinksUpToDate">
    <vt:bool>false</vt:bool>
  </property>
  <property fmtid="{D5CDD505-2E9C-101B-9397-08002B2CF9AE}" pid="5" name="MMClips">
    <vt:i4>0</vt:i4>
  </property>
  <property fmtid="{D5CDD505-2E9C-101B-9397-08002B2CF9AE}" pid="6" name="Notes">
    <vt:i4>38</vt:i4>
  </property>
  <property fmtid="{D5CDD505-2E9C-101B-9397-08002B2CF9AE}" pid="7" name="PresentationFormat">
    <vt:lpwstr>Widescreen</vt:lpwstr>
  </property>
  <property fmtid="{D5CDD505-2E9C-101B-9397-08002B2CF9AE}" pid="8" name="ScaleCrop">
    <vt:bool>false</vt:bool>
  </property>
  <property fmtid="{D5CDD505-2E9C-101B-9397-08002B2CF9AE}" pid="9" name="ShareDoc">
    <vt:bool>false</vt:bool>
  </property>
  <property fmtid="{D5CDD505-2E9C-101B-9397-08002B2CF9AE}" pid="10" name="Slides">
    <vt:i4>54</vt:i4>
  </property>
</Properties>
</file>