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305" r:id="rId3"/>
    <p:sldId id="257" r:id="rId4"/>
    <p:sldId id="258" r:id="rId5"/>
    <p:sldId id="259" r:id="rId6"/>
    <p:sldId id="261" r:id="rId7"/>
    <p:sldId id="260" r:id="rId8"/>
    <p:sldId id="265" r:id="rId9"/>
    <p:sldId id="266" r:id="rId10"/>
    <p:sldId id="267" r:id="rId11"/>
    <p:sldId id="268" r:id="rId12"/>
    <p:sldId id="269" r:id="rId13"/>
    <p:sldId id="312" r:id="rId14"/>
    <p:sldId id="314" r:id="rId15"/>
    <p:sldId id="315" r:id="rId16"/>
    <p:sldId id="275" r:id="rId17"/>
    <p:sldId id="318" r:id="rId18"/>
    <p:sldId id="319" r:id="rId19"/>
    <p:sldId id="290" r:id="rId20"/>
    <p:sldId id="320" r:id="rId21"/>
    <p:sldId id="291" r:id="rId22"/>
    <p:sldId id="293" r:id="rId23"/>
    <p:sldId id="292" r:id="rId24"/>
    <p:sldId id="328" r:id="rId25"/>
    <p:sldId id="329" r:id="rId26"/>
    <p:sldId id="330" r:id="rId27"/>
    <p:sldId id="331" r:id="rId28"/>
    <p:sldId id="332" r:id="rId29"/>
    <p:sldId id="281" r:id="rId30"/>
    <p:sldId id="286" r:id="rId31"/>
    <p:sldId id="282" r:id="rId32"/>
  </p:sldIdLst>
  <p:sldSz cx="10160000" cy="7620000"/>
  <p:notesSz cx="10234613" cy="710406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667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533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8001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066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3335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6129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879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1463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87" y="-11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8" d="100"/>
        <a:sy n="78" d="100"/>
      </p:scale>
      <p:origin x="0" y="-88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3341688" y="533400"/>
            <a:ext cx="3551237" cy="2663825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1364615" y="3374430"/>
            <a:ext cx="7505383" cy="3196828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 the bio-orthogonal Staudiger ligations between e.g. strained cyclo-octene &amp; tetrazzini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Prenyl</a:t>
            </a:r>
            <a:r>
              <a:rPr dirty="0"/>
              <a:t> C5 compounds </a:t>
            </a:r>
          </a:p>
          <a:p>
            <a:r>
              <a:rPr dirty="0" err="1"/>
              <a:t>pKa</a:t>
            </a:r>
            <a:r>
              <a:rPr dirty="0"/>
              <a:t> of </a:t>
            </a:r>
            <a:r>
              <a:rPr dirty="0" err="1"/>
              <a:t>Cys</a:t>
            </a:r>
            <a:r>
              <a:rPr dirty="0"/>
              <a:t> ~8.1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      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0" algn="ctr">
              <a:spcBef>
                <a:spcPts val="0"/>
              </a:spcBef>
              <a:buSzTx/>
              <a:buNone/>
              <a:defRPr sz="2800"/>
            </a:lvl2pPr>
            <a:lvl3pPr marL="0" indent="0" algn="ctr">
              <a:spcBef>
                <a:spcPts val="0"/>
              </a:spcBef>
              <a:buSzTx/>
              <a:buNone/>
              <a:defRPr sz="2800"/>
            </a:lvl3pPr>
            <a:lvl4pPr marL="0" indent="0" algn="ctr">
              <a:spcBef>
                <a:spcPts val="0"/>
              </a:spcBef>
              <a:buSzTx/>
              <a:buNone/>
              <a:defRPr sz="2800"/>
            </a:lvl4pPr>
            <a:lvl5pPr marL="0" indent="0" algn="ctr">
              <a:spcBef>
                <a:spcPts val="0"/>
              </a:spcBef>
              <a:buSz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white_photo-bullets-1.pdf" descr="white_photo-bullets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70600" y="2159000"/>
            <a:ext cx="30988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19050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900"/>
              </a:spcBef>
              <a:defRPr sz="3600"/>
            </a:lvl1pPr>
            <a:lvl2pPr>
              <a:spcBef>
                <a:spcPts val="1900"/>
              </a:spcBef>
              <a:defRPr sz="3600"/>
            </a:lvl2pPr>
            <a:lvl3pPr>
              <a:spcBef>
                <a:spcPts val="1900"/>
              </a:spcBef>
              <a:defRPr sz="3600"/>
            </a:lvl3pPr>
            <a:lvl4pPr>
              <a:spcBef>
                <a:spcPts val="1900"/>
              </a:spcBef>
              <a:defRPr sz="3600"/>
            </a:lvl4pPr>
            <a:lvl5pPr>
              <a:spcBef>
                <a:spcPts val="19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</a:lvl1pPr>
            <a:lvl2pPr>
              <a:spcBef>
                <a:spcPts val="1800"/>
              </a:spcBef>
            </a:lvl2pPr>
            <a:lvl3pPr>
              <a:spcBef>
                <a:spcPts val="1800"/>
              </a:spcBef>
            </a:lvl3pPr>
            <a:lvl4pPr>
              <a:spcBef>
                <a:spcPts val="1800"/>
              </a:spcBef>
            </a:lvl4pPr>
            <a:lvl5pPr>
              <a:spcBef>
                <a:spcPts val="18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numCol="2" spcCol="408940" anchor="t"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990600" y="2324100"/>
            <a:ext cx="8178800" cy="297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white_photo-h.pdf" descr="white_photo-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white_photo-v-1.pdf" descr="white_photo-v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990600" y="990600"/>
            <a:ext cx="8178800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spAutoFit/>
          </a:bodyPr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698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041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3843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17399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0828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24257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27686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111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3454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2.mov"/><Relationship Id="rId7" Type="http://schemas.openxmlformats.org/officeDocument/2006/relationships/image" Target="../media/image4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6" name="7 - Lipidation  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  		 										          p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148" name="Localising proteins to and within membrane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Localising proteins to and within membranes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149" name="Part II…"/>
          <p:cNvSpPr txBox="1"/>
          <p:nvPr/>
        </p:nvSpPr>
        <p:spPr>
          <a:xfrm>
            <a:off x="996950" y="1318387"/>
            <a:ext cx="8178800" cy="554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 algn="l"/>
            <a:endParaRPr dirty="0"/>
          </a:p>
          <a:p>
            <a:pPr algn="l"/>
            <a:r>
              <a:rPr dirty="0"/>
              <a:t>• Membranes</a:t>
            </a:r>
          </a:p>
          <a:p>
            <a:pPr algn="l"/>
            <a:endParaRPr dirty="0"/>
          </a:p>
          <a:p>
            <a:pPr algn="l"/>
            <a:r>
              <a:rPr dirty="0"/>
              <a:t>• Lipidation</a:t>
            </a:r>
          </a:p>
          <a:p>
            <a:pPr lvl="1" indent="254000" algn="l"/>
            <a:r>
              <a:rPr dirty="0"/>
              <a:t>	- GPI anchors	        		</a:t>
            </a:r>
          </a:p>
          <a:p>
            <a:pPr lvl="1" indent="254000" algn="l"/>
            <a:r>
              <a:rPr dirty="0"/>
              <a:t>	- Prenylation</a:t>
            </a:r>
          </a:p>
          <a:p>
            <a:pPr algn="l"/>
            <a:r>
              <a:rPr dirty="0"/>
              <a:t>	- </a:t>
            </a:r>
            <a:r>
              <a:rPr dirty="0" err="1"/>
              <a:t>Myristoylation</a:t>
            </a:r>
            <a:endParaRPr dirty="0"/>
          </a:p>
          <a:p>
            <a:pPr algn="l"/>
            <a:r>
              <a:rPr dirty="0"/>
              <a:t>	- Palmitoylation</a:t>
            </a:r>
          </a:p>
          <a:p>
            <a:pPr algn="l"/>
            <a:endParaRPr dirty="0"/>
          </a:p>
          <a:p>
            <a:pPr algn="l"/>
            <a:r>
              <a:rPr dirty="0"/>
              <a:t>• Modulation of </a:t>
            </a:r>
            <a:r>
              <a:rPr lang="en-GB" dirty="0"/>
              <a:t>biological outcome..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o-translational addition of a myristate (C14:0) through formation of…"/>
          <p:cNvSpPr txBox="1"/>
          <p:nvPr/>
        </p:nvSpPr>
        <p:spPr>
          <a:xfrm>
            <a:off x="114300" y="857250"/>
            <a:ext cx="10071100" cy="6170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i="1" u="sng" dirty="0">
                <a:solidFill>
                  <a:srgbClr val="20369F"/>
                </a:solidFill>
              </a:rPr>
              <a:t>Co-translational</a:t>
            </a:r>
            <a:r>
              <a:rPr dirty="0">
                <a:solidFill>
                  <a:srgbClr val="20369F"/>
                </a:solidFill>
              </a:rPr>
              <a:t> addition of a myristate (C14:0) through formation of 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	a </a:t>
            </a:r>
            <a:r>
              <a:rPr u="sng" dirty="0">
                <a:solidFill>
                  <a:srgbClr val="20369F"/>
                </a:solidFill>
              </a:rPr>
              <a:t>stable </a:t>
            </a:r>
            <a:r>
              <a:rPr b="1" u="sng" dirty="0">
                <a:solidFill>
                  <a:srgbClr val="20369F"/>
                </a:solidFill>
              </a:rPr>
              <a:t>amide bond</a:t>
            </a:r>
            <a:r>
              <a:rPr dirty="0">
                <a:solidFill>
                  <a:srgbClr val="20369F"/>
                </a:solidFill>
              </a:rPr>
              <a:t> to amino group of </a:t>
            </a:r>
            <a:r>
              <a:rPr b="1" dirty="0">
                <a:solidFill>
                  <a:srgbClr val="20369F"/>
                </a:solidFill>
              </a:rPr>
              <a:t>N-terminal glycine 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	if N-terminus is :	H</a:t>
            </a:r>
            <a:r>
              <a:rPr baseline="-5999" dirty="0">
                <a:solidFill>
                  <a:srgbClr val="20369F"/>
                </a:solidFill>
              </a:rPr>
              <a:t>2</a:t>
            </a:r>
            <a:r>
              <a:rPr dirty="0">
                <a:solidFill>
                  <a:srgbClr val="20369F"/>
                </a:solidFill>
              </a:rPr>
              <a:t>N-Met-</a:t>
            </a:r>
            <a:r>
              <a:rPr b="1" dirty="0">
                <a:solidFill>
                  <a:srgbClr val="20369F"/>
                </a:solidFill>
              </a:rPr>
              <a:t>Gly</a:t>
            </a:r>
            <a:r>
              <a:rPr dirty="0">
                <a:solidFill>
                  <a:srgbClr val="20369F"/>
                </a:solidFill>
              </a:rPr>
              <a:t>-x-x-x-[Ser/</a:t>
            </a:r>
            <a:r>
              <a:rPr dirty="0" err="1">
                <a:solidFill>
                  <a:srgbClr val="20369F"/>
                </a:solidFill>
              </a:rPr>
              <a:t>Thr</a:t>
            </a:r>
            <a:r>
              <a:rPr dirty="0">
                <a:solidFill>
                  <a:srgbClr val="20369F"/>
                </a:solidFill>
              </a:rPr>
              <a:t>]-y-y		x: small &amp; uncharged	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																y: basic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Enzyme: 	</a:t>
            </a:r>
            <a:r>
              <a:rPr dirty="0" err="1">
                <a:solidFill>
                  <a:srgbClr val="20369F"/>
                </a:solidFill>
              </a:rPr>
              <a:t>myristoyl-CoA:protein</a:t>
            </a:r>
            <a:r>
              <a:rPr dirty="0">
                <a:solidFill>
                  <a:srgbClr val="20369F"/>
                </a:solidFill>
              </a:rPr>
              <a:t> </a:t>
            </a:r>
            <a:r>
              <a:rPr i="1" dirty="0">
                <a:solidFill>
                  <a:srgbClr val="20369F"/>
                </a:solidFill>
              </a:rPr>
              <a:t>N</a:t>
            </a:r>
            <a:r>
              <a:rPr dirty="0">
                <a:solidFill>
                  <a:srgbClr val="20369F"/>
                </a:solidFill>
              </a:rPr>
              <a:t>-</a:t>
            </a:r>
            <a:r>
              <a:rPr dirty="0" err="1">
                <a:solidFill>
                  <a:srgbClr val="20369F"/>
                </a:solidFill>
              </a:rPr>
              <a:t>myristoyl</a:t>
            </a:r>
            <a:r>
              <a:rPr dirty="0">
                <a:solidFill>
                  <a:srgbClr val="20369F"/>
                </a:solidFill>
              </a:rPr>
              <a:t> transferase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Substrate:	</a:t>
            </a:r>
            <a:r>
              <a:rPr dirty="0" err="1">
                <a:solidFill>
                  <a:srgbClr val="20369F"/>
                </a:solidFill>
              </a:rPr>
              <a:t>myristoyl</a:t>
            </a:r>
            <a:r>
              <a:rPr dirty="0">
                <a:solidFill>
                  <a:srgbClr val="20369F"/>
                </a:solidFill>
              </a:rPr>
              <a:t>-CoA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Step 1: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removal of Met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Step 2: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addition C14:0</a:t>
            </a:r>
          </a:p>
        </p:txBody>
      </p:sp>
      <p:sp>
        <p:nvSpPr>
          <p:cNvPr id="271" name="N-Myristoylation at the N-terminus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876300"/>
          </a:xfrm>
          <a:prstGeom prst="rect">
            <a:avLst/>
          </a:prstGeom>
        </p:spPr>
        <p:txBody>
          <a:bodyPr anchor="t"/>
          <a:lstStyle/>
          <a:p>
            <a:r>
              <a:rPr sz="3600" i="1"/>
              <a:t>N</a:t>
            </a:r>
            <a:r>
              <a:rPr sz="3600"/>
              <a:t>-Myristoylation at the N-terminus</a:t>
            </a:r>
          </a:p>
        </p:txBody>
      </p:sp>
      <p:sp>
        <p:nvSpPr>
          <p:cNvPr id="272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3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75" name="7 - Lipidation         • N-Myristoylation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• N-</a:t>
            </a:r>
            <a:r>
              <a:rPr dirty="0" err="1"/>
              <a:t>Myristoylation</a:t>
            </a:r>
            <a:r>
              <a:rPr dirty="0"/>
              <a:t>  								      p</a:t>
            </a:r>
          </a:p>
        </p:txBody>
      </p:sp>
      <p:pic>
        <p:nvPicPr>
          <p:cNvPr id="276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30000">
            <a:off x="2274123" y="3689478"/>
            <a:ext cx="7721371" cy="3919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-Palmitoylation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876300"/>
          </a:xfrm>
          <a:prstGeom prst="rect">
            <a:avLst/>
          </a:prstGeom>
        </p:spPr>
        <p:txBody>
          <a:bodyPr anchor="t"/>
          <a:lstStyle/>
          <a:p>
            <a:pPr>
              <a:defRPr sz="3600"/>
            </a:pPr>
            <a:r>
              <a:rPr i="1"/>
              <a:t>S</a:t>
            </a:r>
            <a:r>
              <a:t>-Palmitoylation</a:t>
            </a:r>
          </a:p>
        </p:txBody>
      </p:sp>
      <p:sp>
        <p:nvSpPr>
          <p:cNvPr id="279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0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1" name="Most often the addition of a palmitate (C16:0) via of a labile thioester bond…"/>
          <p:cNvSpPr txBox="1"/>
          <p:nvPr/>
        </p:nvSpPr>
        <p:spPr>
          <a:xfrm>
            <a:off x="120650" y="838200"/>
            <a:ext cx="10083800" cy="6417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20369F"/>
                </a:solidFill>
              </a:rPr>
              <a:t>A</a:t>
            </a:r>
            <a:r>
              <a:rPr dirty="0" err="1">
                <a:solidFill>
                  <a:srgbClr val="20369F"/>
                </a:solidFill>
              </a:rPr>
              <a:t>ddition</a:t>
            </a:r>
            <a:r>
              <a:rPr dirty="0">
                <a:solidFill>
                  <a:srgbClr val="20369F"/>
                </a:solidFill>
              </a:rPr>
              <a:t> of a palmitate (C16:0) via of a </a:t>
            </a:r>
            <a:r>
              <a:rPr u="sng" dirty="0">
                <a:solidFill>
                  <a:srgbClr val="20369F"/>
                </a:solidFill>
              </a:rPr>
              <a:t>labile </a:t>
            </a:r>
            <a:r>
              <a:rPr b="1" u="sng" dirty="0">
                <a:solidFill>
                  <a:srgbClr val="20369F"/>
                </a:solidFill>
              </a:rPr>
              <a:t>thioester</a:t>
            </a:r>
            <a:r>
              <a:rPr u="sng" dirty="0">
                <a:solidFill>
                  <a:srgbClr val="20369F"/>
                </a:solidFill>
              </a:rPr>
              <a:t> bond</a:t>
            </a: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i="1" u="sng" dirty="0">
                <a:solidFill>
                  <a:srgbClr val="20369F"/>
                </a:solidFill>
              </a:rPr>
              <a:t>Post-translational</a:t>
            </a:r>
            <a:r>
              <a:rPr dirty="0">
                <a:solidFill>
                  <a:srgbClr val="20369F"/>
                </a:solidFill>
              </a:rPr>
              <a:t> attachment of a C16:0 to thiol group of a </a:t>
            </a:r>
            <a:r>
              <a:rPr dirty="0" err="1">
                <a:solidFill>
                  <a:srgbClr val="20369F"/>
                </a:solidFill>
              </a:rPr>
              <a:t>Cys</a:t>
            </a:r>
            <a:r>
              <a:rPr dirty="0">
                <a:solidFill>
                  <a:srgbClr val="20369F"/>
                </a:solidFill>
              </a:rPr>
              <a:t> 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	within the endoplasmic reticulum or Golgi system.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lnSpc>
                <a:spcPct val="6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Targets:	• Intrinsic membrane proteins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				</a:t>
            </a:r>
            <a:r>
              <a:rPr dirty="0" err="1">
                <a:solidFill>
                  <a:srgbClr val="20369F"/>
                </a:solidFill>
              </a:rPr>
              <a:t>Cys</a:t>
            </a:r>
            <a:r>
              <a:rPr dirty="0">
                <a:solidFill>
                  <a:srgbClr val="20369F"/>
                </a:solidFill>
              </a:rPr>
              <a:t> a few (3-6) residues next to a TM domain on cytosolic side	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			• Soluble proteins</a:t>
            </a: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=&gt; No clear consensus sequence, </a:t>
            </a:r>
            <a:br>
              <a:rPr dirty="0">
                <a:solidFill>
                  <a:srgbClr val="20369F"/>
                </a:solidFill>
              </a:rPr>
            </a:br>
            <a:r>
              <a:rPr dirty="0">
                <a:solidFill>
                  <a:srgbClr val="20369F"/>
                </a:solidFill>
              </a:rPr>
              <a:t>		but often close to </a:t>
            </a:r>
            <a:r>
              <a:rPr dirty="0" err="1">
                <a:solidFill>
                  <a:srgbClr val="20369F"/>
                </a:solidFill>
              </a:rPr>
              <a:t>myristoylation</a:t>
            </a:r>
            <a:r>
              <a:rPr dirty="0">
                <a:solidFill>
                  <a:srgbClr val="20369F"/>
                </a:solidFill>
              </a:rPr>
              <a:t> or prenylation site</a:t>
            </a:r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83" name="7 - Lipidation         • S-Palmitoylation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• S-Palmitoylation  								      p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20" y="2124612"/>
            <a:ext cx="10160001" cy="2692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almitoylation is dynamic and reversible…"/>
          <p:cNvSpPr txBox="1"/>
          <p:nvPr/>
        </p:nvSpPr>
        <p:spPr>
          <a:xfrm>
            <a:off x="487680" y="1185069"/>
            <a:ext cx="9769405" cy="4857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Palmitoylation is </a:t>
            </a:r>
            <a:r>
              <a:rPr sz="2000" i="1" dirty="0">
                <a:solidFill>
                  <a:srgbClr val="20369F"/>
                </a:solidFill>
              </a:rPr>
              <a:t>dynamic and reversible</a:t>
            </a:r>
          </a:p>
          <a:p>
            <a:pPr algn="l">
              <a:lnSpc>
                <a:spcPct val="15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	=&gt; regulation of location, sorting and activity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20369F"/>
              </a:solidFill>
            </a:endParaRP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• </a:t>
            </a:r>
            <a:r>
              <a:rPr sz="2000" i="1" dirty="0">
                <a:solidFill>
                  <a:srgbClr val="20369F"/>
                </a:solidFill>
              </a:rPr>
              <a:t>Acylation</a:t>
            </a:r>
            <a:r>
              <a:rPr sz="2000" dirty="0">
                <a:solidFill>
                  <a:srgbClr val="20369F"/>
                </a:solidFill>
              </a:rPr>
              <a:t>: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	=&gt; protein-S-</a:t>
            </a:r>
            <a:r>
              <a:rPr sz="2000" dirty="0" err="1">
                <a:solidFill>
                  <a:srgbClr val="20369F"/>
                </a:solidFill>
              </a:rPr>
              <a:t>acyltransferease</a:t>
            </a:r>
            <a:r>
              <a:rPr sz="2000" dirty="0">
                <a:solidFill>
                  <a:srgbClr val="20369F"/>
                </a:solidFill>
              </a:rPr>
              <a:t> (PAT)		in ER and Golgi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			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20369F"/>
              </a:solidFill>
            </a:endParaRP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				</a:t>
            </a:r>
            <a:endParaRPr sz="2000" dirty="0">
              <a:solidFill>
                <a:srgbClr val="20369F"/>
              </a:solidFill>
            </a:endParaRP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• </a:t>
            </a:r>
            <a:r>
              <a:rPr sz="2000" i="1" dirty="0">
                <a:solidFill>
                  <a:srgbClr val="20369F"/>
                </a:solidFill>
              </a:rPr>
              <a:t>De</a:t>
            </a:r>
            <a:r>
              <a:rPr lang="en-GB" sz="2000" i="1" dirty="0">
                <a:solidFill>
                  <a:srgbClr val="20369F"/>
                </a:solidFill>
              </a:rPr>
              <a:t>-</a:t>
            </a:r>
            <a:r>
              <a:rPr sz="2000" i="1" dirty="0">
                <a:solidFill>
                  <a:srgbClr val="20369F"/>
                </a:solidFill>
              </a:rPr>
              <a:t>acylation</a:t>
            </a:r>
            <a:r>
              <a:rPr sz="2000" dirty="0">
                <a:solidFill>
                  <a:srgbClr val="20369F"/>
                </a:solidFill>
              </a:rPr>
              <a:t>: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	=&gt; S-</a:t>
            </a:r>
            <a:r>
              <a:rPr sz="2000" dirty="0" err="1">
                <a:solidFill>
                  <a:srgbClr val="20369F"/>
                </a:solidFill>
              </a:rPr>
              <a:t>acylprotein</a:t>
            </a:r>
            <a:r>
              <a:rPr sz="2000" dirty="0">
                <a:solidFill>
                  <a:srgbClr val="20369F"/>
                </a:solidFill>
              </a:rPr>
              <a:t> </a:t>
            </a:r>
            <a:r>
              <a:rPr sz="2000" dirty="0" err="1">
                <a:solidFill>
                  <a:srgbClr val="20369F"/>
                </a:solidFill>
              </a:rPr>
              <a:t>thioesterase</a:t>
            </a:r>
            <a:r>
              <a:rPr sz="2000" dirty="0">
                <a:solidFill>
                  <a:srgbClr val="20369F"/>
                </a:solidFill>
              </a:rPr>
              <a:t> (APT)  		in cytosol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20369F"/>
              </a:solidFill>
            </a:endParaRP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20369F"/>
                </a:solidFill>
              </a:rPr>
              <a:t>	=&gt;</a:t>
            </a:r>
            <a:r>
              <a:rPr sz="2000" dirty="0"/>
              <a:t> </a:t>
            </a:r>
            <a:r>
              <a:rPr sz="2000" dirty="0">
                <a:solidFill>
                  <a:srgbClr val="011B9E"/>
                </a:solidFill>
              </a:rPr>
              <a:t>Palmitoyl protein </a:t>
            </a:r>
            <a:r>
              <a:rPr sz="2000" dirty="0" err="1">
                <a:solidFill>
                  <a:srgbClr val="011B9E"/>
                </a:solidFill>
              </a:rPr>
              <a:t>thioesterase</a:t>
            </a:r>
            <a:r>
              <a:rPr sz="2000" dirty="0">
                <a:solidFill>
                  <a:srgbClr val="011B9E"/>
                </a:solidFill>
              </a:rPr>
              <a:t> (PPT)  	in lysosomes, </a:t>
            </a:r>
          </a:p>
          <a:p>
            <a:pPr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												plasma membrane</a:t>
            </a:r>
          </a:p>
          <a:p>
            <a:pPr lvl="8" indent="2476500"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/>
              <a:t>	</a:t>
            </a:r>
          </a:p>
          <a:p>
            <a:pPr lvl="8" indent="2476500" algn="l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/>
              <a:t>	</a:t>
            </a:r>
          </a:p>
        </p:txBody>
      </p:sp>
      <p:sp>
        <p:nvSpPr>
          <p:cNvPr id="28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9" name="S-Palmitoylation :  To be or not anymore to be"/>
          <p:cNvSpPr txBox="1"/>
          <p:nvPr/>
        </p:nvSpPr>
        <p:spPr>
          <a:xfrm>
            <a:off x="26762" y="190500"/>
            <a:ext cx="10106476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 i="1" dirty="0"/>
              <a:t>S</a:t>
            </a:r>
            <a:r>
              <a:rPr sz="3600" dirty="0"/>
              <a:t>-Palmitoylation :  To be or not anymore to be</a:t>
            </a:r>
          </a:p>
          <a:p>
            <a:pPr>
              <a:defRPr sz="3600"/>
            </a:pPr>
            <a:endParaRPr sz="3600" dirty="0"/>
          </a:p>
        </p:txBody>
      </p:sp>
      <p:sp>
        <p:nvSpPr>
          <p:cNvPr id="29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91" name="7 - Lipidation         • S-Palmitoylation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en-GB" dirty="0"/>
              <a:t>6</a:t>
            </a:r>
            <a:r>
              <a:rPr dirty="0"/>
              <a:t> - Lipidation					    • S-Palmitoylation  								      p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6" name="Summary…"/>
          <p:cNvSpPr txBox="1"/>
          <p:nvPr/>
        </p:nvSpPr>
        <p:spPr>
          <a:xfrm>
            <a:off x="184150" y="927962"/>
            <a:ext cx="9791700" cy="5709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1800" u="sng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Summary</a:t>
            </a:r>
            <a:endParaRPr u="none"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GPI anchor			C-term		co-trans		“perm”		</a:t>
            </a:r>
            <a:r>
              <a:rPr lang="en-GB" dirty="0">
                <a:solidFill>
                  <a:srgbClr val="011B9E"/>
                </a:solidFill>
              </a:rPr>
              <a:t>	</a:t>
            </a:r>
            <a:r>
              <a:rPr dirty="0">
                <a:solidFill>
                  <a:srgbClr val="011B9E"/>
                </a:solidFill>
              </a:rPr>
              <a:t>raft	</a:t>
            </a:r>
            <a:r>
              <a:rPr lang="en-GB" dirty="0">
                <a:solidFill>
                  <a:srgbClr val="011B9E"/>
                </a:solidFill>
              </a:rPr>
              <a:t> &amp; </a:t>
            </a:r>
            <a:r>
              <a:rPr dirty="0">
                <a:solidFill>
                  <a:srgbClr val="011B9E"/>
                </a:solidFill>
              </a:rPr>
              <a:t>cell surface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i="1" dirty="0">
                <a:solidFill>
                  <a:srgbClr val="011B9E"/>
                </a:solidFill>
              </a:rPr>
              <a:t>S</a:t>
            </a:r>
            <a:r>
              <a:rPr dirty="0">
                <a:solidFill>
                  <a:srgbClr val="011B9E"/>
                </a:solidFill>
              </a:rPr>
              <a:t>-prenylation		C-term		post-trans		</a:t>
            </a:r>
            <a:r>
              <a:rPr lang="en-GB" dirty="0">
                <a:solidFill>
                  <a:srgbClr val="011B9E"/>
                </a:solidFill>
              </a:rPr>
              <a:t> </a:t>
            </a:r>
            <a:r>
              <a:rPr dirty="0">
                <a:solidFill>
                  <a:srgbClr val="011B9E"/>
                </a:solidFill>
              </a:rPr>
              <a:t>perm		</a:t>
            </a:r>
            <a:r>
              <a:rPr lang="en-GB" dirty="0">
                <a:solidFill>
                  <a:srgbClr val="011B9E"/>
                </a:solidFill>
              </a:rPr>
              <a:t>	</a:t>
            </a:r>
            <a:r>
              <a:rPr dirty="0">
                <a:solidFill>
                  <a:srgbClr val="011B9E"/>
                </a:solidFill>
              </a:rPr>
              <a:t>non-raft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i="1" dirty="0">
                <a:solidFill>
                  <a:srgbClr val="011B9E"/>
                </a:solidFill>
              </a:rPr>
              <a:t>N</a:t>
            </a:r>
            <a:r>
              <a:rPr dirty="0">
                <a:solidFill>
                  <a:srgbClr val="011B9E"/>
                </a:solidFill>
              </a:rPr>
              <a:t>-</a:t>
            </a:r>
            <a:r>
              <a:rPr dirty="0" err="1">
                <a:solidFill>
                  <a:srgbClr val="011B9E"/>
                </a:solidFill>
              </a:rPr>
              <a:t>myristoylation</a:t>
            </a:r>
            <a:r>
              <a:rPr dirty="0">
                <a:solidFill>
                  <a:srgbClr val="011B9E"/>
                </a:solidFill>
              </a:rPr>
              <a:t>	N-term		co-trans		</a:t>
            </a:r>
            <a:r>
              <a:rPr lang="en-GB" dirty="0">
                <a:solidFill>
                  <a:srgbClr val="011B9E"/>
                </a:solidFill>
              </a:rPr>
              <a:t> </a:t>
            </a:r>
            <a:r>
              <a:rPr dirty="0">
                <a:solidFill>
                  <a:srgbClr val="011B9E"/>
                </a:solidFill>
              </a:rPr>
              <a:t>perm		</a:t>
            </a:r>
            <a:r>
              <a:rPr lang="en-GB" dirty="0">
                <a:solidFill>
                  <a:srgbClr val="011B9E"/>
                </a:solidFill>
              </a:rPr>
              <a:t>	</a:t>
            </a:r>
            <a:r>
              <a:rPr dirty="0">
                <a:solidFill>
                  <a:srgbClr val="011B9E"/>
                </a:solidFill>
              </a:rPr>
              <a:t>raft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i="1" dirty="0">
                <a:solidFill>
                  <a:srgbClr val="011B9E"/>
                </a:solidFill>
              </a:rPr>
              <a:t>S</a:t>
            </a:r>
            <a:r>
              <a:rPr dirty="0">
                <a:solidFill>
                  <a:srgbClr val="011B9E"/>
                </a:solidFill>
              </a:rPr>
              <a:t>-palmitoylation				post-trans		</a:t>
            </a:r>
            <a:r>
              <a:rPr lang="en-GB" dirty="0">
                <a:solidFill>
                  <a:srgbClr val="011B9E"/>
                </a:solidFill>
              </a:rPr>
              <a:t> reversible		</a:t>
            </a:r>
            <a:r>
              <a:rPr dirty="0">
                <a:solidFill>
                  <a:srgbClr val="011B9E"/>
                </a:solidFill>
              </a:rPr>
              <a:t>raft</a:t>
            </a:r>
            <a:endParaRPr u="sng" dirty="0">
              <a:solidFill>
                <a:srgbClr val="011B9E"/>
              </a:solidFill>
            </a:endParaRPr>
          </a:p>
          <a:p>
            <a:pPr algn="l"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sz="24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400" dirty="0">
              <a:solidFill>
                <a:srgbClr val="011B9E"/>
              </a:solidFill>
            </a:endParaRPr>
          </a:p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			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				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4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400" dirty="0">
              <a:solidFill>
                <a:srgbClr val="011B9E"/>
              </a:solidFill>
            </a:endParaRPr>
          </a:p>
        </p:txBody>
      </p:sp>
      <p:sp>
        <p:nvSpPr>
          <p:cNvPr id="30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308" name="7 - Lipidation         • Prenylation      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7 - Lipidation					    • Prenylation  									          p</a:t>
            </a:r>
          </a:p>
        </p:txBody>
      </p:sp>
      <p:sp>
        <p:nvSpPr>
          <p:cNvPr id="309" name="Lipidation of proteins"/>
          <p:cNvSpPr txBox="1"/>
          <p:nvPr/>
        </p:nvSpPr>
        <p:spPr>
          <a:xfrm>
            <a:off x="-12700" y="190500"/>
            <a:ext cx="11074400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Lipidation of proteins</a:t>
            </a:r>
          </a:p>
          <a:p>
            <a:pPr>
              <a:defRPr sz="3600"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41822664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3" name="Lipidation rules location of proteins in membrane"/>
          <p:cNvSpPr txBox="1"/>
          <p:nvPr/>
        </p:nvSpPr>
        <p:spPr>
          <a:xfrm>
            <a:off x="0" y="190500"/>
            <a:ext cx="10172700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Lipidation rules location of proteins in membrane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315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977900"/>
            <a:ext cx="9347200" cy="6287354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Levental 2010"/>
          <p:cNvSpPr txBox="1"/>
          <p:nvPr/>
        </p:nvSpPr>
        <p:spPr>
          <a:xfrm>
            <a:off x="38100" y="6946900"/>
            <a:ext cx="1502135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Levental 2010</a:t>
            </a:r>
          </a:p>
        </p:txBody>
      </p:sp>
      <p:sp>
        <p:nvSpPr>
          <p:cNvPr id="317" name="7 - Lipidation         • Localisation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• </a:t>
            </a:r>
            <a:r>
              <a:rPr dirty="0" err="1"/>
              <a:t>Localisation</a:t>
            </a:r>
            <a:r>
              <a:rPr dirty="0"/>
              <a:t>  									      p</a:t>
            </a:r>
          </a:p>
        </p:txBody>
      </p:sp>
    </p:spTree>
    <p:extLst>
      <p:ext uri="{BB962C8B-B14F-4D97-AF65-F5344CB8AC3E}">
        <p14:creationId xmlns:p14="http://schemas.microsoft.com/office/powerpoint/2010/main" val="45353414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243" y="850900"/>
            <a:ext cx="6159657" cy="477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H-ras:…"/>
          <p:cNvSpPr txBox="1"/>
          <p:nvPr/>
        </p:nvSpPr>
        <p:spPr>
          <a:xfrm>
            <a:off x="79061" y="800100"/>
            <a:ext cx="9779001" cy="450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H-</a:t>
            </a:r>
            <a:r>
              <a:rPr i="1" dirty="0" err="1">
                <a:solidFill>
                  <a:srgbClr val="20369F"/>
                </a:solidFill>
              </a:rPr>
              <a:t>ras</a:t>
            </a:r>
            <a:r>
              <a:rPr dirty="0">
                <a:solidFill>
                  <a:srgbClr val="20369F"/>
                </a:solidFill>
              </a:rPr>
              <a:t>:</a:t>
            </a: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- </a:t>
            </a:r>
            <a:r>
              <a:rPr dirty="0" err="1">
                <a:solidFill>
                  <a:srgbClr val="20369F"/>
                </a:solidFill>
              </a:rPr>
              <a:t>farnesylated</a:t>
            </a:r>
            <a:endParaRPr dirty="0">
              <a:solidFill>
                <a:srgbClr val="20369F"/>
              </a:solidFill>
            </a:endParaRP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- 2 palmitoylation sites</a:t>
            </a: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=&gt; H-</a:t>
            </a:r>
            <a:r>
              <a:rPr i="1" dirty="0" err="1">
                <a:solidFill>
                  <a:srgbClr val="20369F"/>
                </a:solidFill>
              </a:rPr>
              <a:t>ras</a:t>
            </a:r>
            <a:r>
              <a:rPr dirty="0">
                <a:solidFill>
                  <a:srgbClr val="20369F"/>
                </a:solidFill>
              </a:rPr>
              <a:t> activation enhances </a:t>
            </a: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20369F"/>
                </a:solidFill>
              </a:rPr>
              <a:t>	   de-palmitoylation</a:t>
            </a: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  <a:p>
            <a:pPr lvl="1" indent="254000"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20369F"/>
              </a:solidFill>
            </a:endParaRPr>
          </a:p>
        </p:txBody>
      </p:sp>
      <p:sp>
        <p:nvSpPr>
          <p:cNvPr id="321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324" name="Levental 2010"/>
          <p:cNvSpPr txBox="1"/>
          <p:nvPr/>
        </p:nvSpPr>
        <p:spPr>
          <a:xfrm>
            <a:off x="6959600" y="8648700"/>
            <a:ext cx="1502135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Levental 2010</a:t>
            </a:r>
          </a:p>
        </p:txBody>
      </p:sp>
      <p:sp>
        <p:nvSpPr>
          <p:cNvPr id="325" name="An example : H-ras"/>
          <p:cNvSpPr txBox="1"/>
          <p:nvPr/>
        </p:nvSpPr>
        <p:spPr>
          <a:xfrm>
            <a:off x="990600" y="190500"/>
            <a:ext cx="8178800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An example : H-</a:t>
            </a:r>
            <a:r>
              <a:rPr sz="3600" i="1"/>
              <a:t>ras</a:t>
            </a:r>
            <a:endParaRPr sz="3600"/>
          </a:p>
          <a:p>
            <a:pPr>
              <a:defRPr sz="3600"/>
            </a:pPr>
            <a:endParaRPr sz="3600"/>
          </a:p>
        </p:txBody>
      </p:sp>
      <p:sp>
        <p:nvSpPr>
          <p:cNvPr id="326" name="7 - Lipidation         • Localisation and signalling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• </a:t>
            </a:r>
            <a:r>
              <a:rPr dirty="0" err="1"/>
              <a:t>Localisation</a:t>
            </a:r>
            <a:r>
              <a:rPr dirty="0"/>
              <a:t> and </a:t>
            </a:r>
            <a:r>
              <a:rPr dirty="0" err="1"/>
              <a:t>signalling</a:t>
            </a:r>
            <a:r>
              <a:rPr dirty="0"/>
              <a:t>							p</a:t>
            </a:r>
          </a:p>
        </p:txBody>
      </p:sp>
      <p:sp>
        <p:nvSpPr>
          <p:cNvPr id="327" name="Levental 2010"/>
          <p:cNvSpPr txBox="1"/>
          <p:nvPr/>
        </p:nvSpPr>
        <p:spPr>
          <a:xfrm>
            <a:off x="1641160" y="7244966"/>
            <a:ext cx="1597339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err="1"/>
              <a:t>Levental</a:t>
            </a:r>
            <a:r>
              <a:rPr dirty="0"/>
              <a:t> 2010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C7E891-91B0-47DD-96F5-62FF7D759679}"/>
              </a:ext>
            </a:extLst>
          </p:cNvPr>
          <p:cNvSpPr/>
          <p:nvPr/>
        </p:nvSpPr>
        <p:spPr>
          <a:xfrm>
            <a:off x="79061" y="5635696"/>
            <a:ext cx="11297920" cy="1530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254000"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000" dirty="0">
                <a:solidFill>
                  <a:srgbClr val="20369F"/>
                </a:solidFill>
              </a:rPr>
              <a:t>• T-lymphocytes reaction upon antigen presence:</a:t>
            </a:r>
          </a:p>
          <a:p>
            <a:pPr lvl="1" indent="254000"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000" dirty="0">
                <a:solidFill>
                  <a:srgbClr val="20369F"/>
                </a:solidFill>
              </a:rPr>
              <a:t>	  </a:t>
            </a:r>
            <a:r>
              <a:rPr lang="en-GB" sz="2000" dirty="0" err="1">
                <a:solidFill>
                  <a:srgbClr val="20369F"/>
                </a:solidFill>
              </a:rPr>
              <a:t>i</a:t>
            </a:r>
            <a:r>
              <a:rPr lang="en-GB" sz="2000" dirty="0">
                <a:solidFill>
                  <a:srgbClr val="20369F"/>
                </a:solidFill>
              </a:rPr>
              <a:t> - strong antigens =&gt; negative selection =&gt; DEATH  ::  </a:t>
            </a:r>
            <a:r>
              <a:rPr lang="en-GB" sz="2000" dirty="0" err="1">
                <a:solidFill>
                  <a:srgbClr val="20369F"/>
                </a:solidFill>
              </a:rPr>
              <a:t>ras</a:t>
            </a:r>
            <a:r>
              <a:rPr lang="en-GB" sz="2000" dirty="0">
                <a:solidFill>
                  <a:srgbClr val="20369F"/>
                </a:solidFill>
              </a:rPr>
              <a:t> in PM</a:t>
            </a:r>
          </a:p>
          <a:p>
            <a:pPr lvl="1" indent="254000"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000" dirty="0">
                <a:solidFill>
                  <a:srgbClr val="20369F"/>
                </a:solidFill>
              </a:rPr>
              <a:t>											</a:t>
            </a:r>
          </a:p>
          <a:p>
            <a:pPr lvl="2" indent="596900" algn="l">
              <a:lnSpc>
                <a:spcPct val="12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000" dirty="0">
                <a:solidFill>
                  <a:srgbClr val="20369F"/>
                </a:solidFill>
              </a:rPr>
              <a:t>ii - weak antigens =&gt; positive selection =&gt; proliferation :: </a:t>
            </a:r>
            <a:r>
              <a:rPr lang="en-GB" sz="2000" dirty="0" err="1">
                <a:solidFill>
                  <a:srgbClr val="20369F"/>
                </a:solidFill>
              </a:rPr>
              <a:t>ras</a:t>
            </a:r>
            <a:r>
              <a:rPr lang="en-GB" sz="2000" dirty="0">
                <a:solidFill>
                  <a:srgbClr val="20369F"/>
                </a:solidFill>
              </a:rPr>
              <a:t> in ER</a:t>
            </a:r>
          </a:p>
        </p:txBody>
      </p:sp>
    </p:spTree>
    <p:extLst>
      <p:ext uri="{BB962C8B-B14F-4D97-AF65-F5344CB8AC3E}">
        <p14:creationId xmlns:p14="http://schemas.microsoft.com/office/powerpoint/2010/main" val="28293210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El_Husseini-f2.jpg" descr="El_Husseini-f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" y="387965"/>
            <a:ext cx="10718801" cy="7914048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Dynamic palmitoylation : Modulating GPCR signalling"/>
          <p:cNvSpPr txBox="1">
            <a:spLocks noGrp="1"/>
          </p:cNvSpPr>
          <p:nvPr>
            <p:ph type="title"/>
          </p:nvPr>
        </p:nvSpPr>
        <p:spPr>
          <a:xfrm>
            <a:off x="-114300" y="177800"/>
            <a:ext cx="10287000" cy="876300"/>
          </a:xfrm>
          <a:prstGeom prst="rect">
            <a:avLst/>
          </a:prstGeom>
        </p:spPr>
        <p:txBody>
          <a:bodyPr anchor="t"/>
          <a:lstStyle/>
          <a:p>
            <a:r>
              <a:rPr sz="3600"/>
              <a:t>Dynamic palmitoylation : Modulating GPCR signalling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338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9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0" name="El-Husseini, 2002"/>
          <p:cNvSpPr txBox="1"/>
          <p:nvPr/>
        </p:nvSpPr>
        <p:spPr>
          <a:xfrm>
            <a:off x="-25400" y="7023100"/>
            <a:ext cx="1415182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El-Husseini, 2002</a:t>
            </a:r>
          </a:p>
        </p:txBody>
      </p:sp>
      <p:sp>
        <p:nvSpPr>
          <p:cNvPr id="341" name="GRK: GPCR kinase…"/>
          <p:cNvSpPr txBox="1"/>
          <p:nvPr/>
        </p:nvSpPr>
        <p:spPr>
          <a:xfrm>
            <a:off x="38100" y="6343650"/>
            <a:ext cx="4134049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3600"/>
            </a:pPr>
            <a:r>
              <a:rPr sz="18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rPr>
              <a:t>GRK: GPCR kinase </a:t>
            </a:r>
          </a:p>
          <a:p>
            <a:pPr algn="l">
              <a:defRPr sz="3600"/>
            </a:pPr>
            <a:r>
              <a:rPr sz="18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rPr>
              <a:t>RGS: Regulator of G-protein signalling</a:t>
            </a:r>
          </a:p>
        </p:txBody>
      </p:sp>
      <p:sp>
        <p:nvSpPr>
          <p:cNvPr id="342" name="Line"/>
          <p:cNvSpPr/>
          <p:nvPr/>
        </p:nvSpPr>
        <p:spPr>
          <a:xfrm flipH="1">
            <a:off x="4826000" y="1731433"/>
            <a:ext cx="690034" cy="8467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3" name="Line"/>
          <p:cNvSpPr/>
          <p:nvPr/>
        </p:nvSpPr>
        <p:spPr>
          <a:xfrm flipH="1">
            <a:off x="4991100" y="4525433"/>
            <a:ext cx="690034" cy="8467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4" name="Line"/>
          <p:cNvSpPr/>
          <p:nvPr/>
        </p:nvSpPr>
        <p:spPr>
          <a:xfrm flipV="1">
            <a:off x="2726266" y="3572933"/>
            <a:ext cx="3014134" cy="694267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5" name="AC: Adenylate Cyclase"/>
          <p:cNvSpPr txBox="1"/>
          <p:nvPr/>
        </p:nvSpPr>
        <p:spPr>
          <a:xfrm>
            <a:off x="7607300" y="1168400"/>
            <a:ext cx="2466988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8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18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rPr>
              <a:t>AC: Adenylate Cyclase</a:t>
            </a:r>
          </a:p>
        </p:txBody>
      </p:sp>
      <p:sp>
        <p:nvSpPr>
          <p:cNvPr id="34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347" name="7 - Lipidation         • Localisation and signalling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• </a:t>
            </a:r>
            <a:r>
              <a:rPr dirty="0" err="1"/>
              <a:t>Localisation</a:t>
            </a:r>
            <a:r>
              <a:rPr dirty="0"/>
              <a:t> and </a:t>
            </a:r>
            <a:r>
              <a:rPr dirty="0" err="1"/>
              <a:t>signalling</a:t>
            </a:r>
            <a:r>
              <a:rPr dirty="0"/>
              <a:t>							p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947" y="2139950"/>
            <a:ext cx="3835401" cy="4508500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9" name="Biological lateral phase separations :  Raft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000"/>
              <a:t>Biological lateral phase separations :  Rafts </a:t>
            </a:r>
          </a:p>
          <a:p>
            <a:pPr>
              <a:defRPr sz="5000"/>
            </a:pPr>
            <a:endParaRPr sz="3000"/>
          </a:p>
        </p:txBody>
      </p:sp>
      <p:sp>
        <p:nvSpPr>
          <p:cNvPr id="450" name="Historically, lipid rafts have been defined as  :…"/>
          <p:cNvSpPr txBox="1"/>
          <p:nvPr/>
        </p:nvSpPr>
        <p:spPr>
          <a:xfrm>
            <a:off x="101677" y="939613"/>
            <a:ext cx="8486510" cy="5503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Historically, lipid rafts have been defined as  :</a:t>
            </a: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• insoluble in cold 1%-solution of Triton X-100, a detergent. </a:t>
            </a: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	=&gt; thus named:  </a:t>
            </a:r>
            <a:r>
              <a:rPr sz="2000" b="1" dirty="0">
                <a:solidFill>
                  <a:srgbClr val="011B9E"/>
                </a:solidFill>
              </a:rPr>
              <a:t>D</a:t>
            </a:r>
            <a:r>
              <a:rPr sz="2000" dirty="0">
                <a:solidFill>
                  <a:srgbClr val="011B9E"/>
                </a:solidFill>
              </a:rPr>
              <a:t>etergent-</a:t>
            </a:r>
            <a:r>
              <a:rPr sz="2000" b="1" dirty="0">
                <a:solidFill>
                  <a:srgbClr val="011B9E"/>
                </a:solidFill>
              </a:rPr>
              <a:t>R</a:t>
            </a:r>
            <a:r>
              <a:rPr sz="2000" dirty="0">
                <a:solidFill>
                  <a:srgbClr val="011B9E"/>
                </a:solidFill>
              </a:rPr>
              <a:t>esistant </a:t>
            </a:r>
            <a:r>
              <a:rPr sz="2000" b="1" dirty="0">
                <a:solidFill>
                  <a:srgbClr val="011B9E"/>
                </a:solidFill>
              </a:rPr>
              <a:t>M</a:t>
            </a:r>
            <a:r>
              <a:rPr sz="2000" dirty="0">
                <a:solidFill>
                  <a:srgbClr val="011B9E"/>
                </a:solidFill>
              </a:rPr>
              <a:t>embrane  (DRM)</a:t>
            </a: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rgbClr val="011B9E"/>
                </a:solidFill>
              </a:rPr>
              <a:t>	• low buoyant density</a:t>
            </a:r>
            <a:endParaRPr lang="en-GB"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GB"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GB"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000"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Properties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rafts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rich in cholesterol and various sphingolipids. </a:t>
            </a: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=&gt; aggregates in cell membranes consist mainly of </a:t>
            </a: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  non-covalent clustering.</a:t>
            </a:r>
          </a:p>
          <a:p>
            <a:pPr algn="l">
              <a:lnSpc>
                <a:spcPct val="120000"/>
              </a:lnSpc>
              <a:defRPr sz="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size varies between 1</a:t>
            </a:r>
            <a:r>
              <a:rPr sz="2000" baseline="319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nm - 1 </a:t>
            </a:r>
            <a:r>
              <a:rPr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μm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  <a:defRPr sz="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life time ranging from 10</a:t>
            </a:r>
            <a:r>
              <a:rPr sz="2000" baseline="319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-3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10</a:t>
            </a:r>
            <a:r>
              <a:rPr sz="2000" baseline="319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seconds </a:t>
            </a:r>
          </a:p>
        </p:txBody>
      </p:sp>
      <p:sp>
        <p:nvSpPr>
          <p:cNvPr id="451" name="Binder,  Angew Chem Intl Ed 2003."/>
          <p:cNvSpPr txBox="1"/>
          <p:nvPr/>
        </p:nvSpPr>
        <p:spPr>
          <a:xfrm>
            <a:off x="-257076" y="7016750"/>
            <a:ext cx="3238501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600" i="1"/>
            </a:lvl1pPr>
          </a:lstStyle>
          <a:p>
            <a:r>
              <a:t>Binder,  Angew Chem Intl Ed 2003.</a:t>
            </a:r>
          </a:p>
        </p:txBody>
      </p:sp>
      <p:sp>
        <p:nvSpPr>
          <p:cNvPr id="45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453" name="6 - Membrane domains and signalling                      p"/>
          <p:cNvSpPr txBox="1"/>
          <p:nvPr/>
        </p:nvSpPr>
        <p:spPr>
          <a:xfrm>
            <a:off x="127000" y="7267773"/>
            <a:ext cx="96266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6 - Membrane domains and signalling	         										  p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19D2DD-01FB-4045-B9AA-ECD893EA988B}"/>
              </a:ext>
            </a:extLst>
          </p:cNvPr>
          <p:cNvSpPr/>
          <p:nvPr/>
        </p:nvSpPr>
        <p:spPr>
          <a:xfrm>
            <a:off x="-1323458" y="3318989"/>
            <a:ext cx="8731307" cy="3317735"/>
          </a:xfrm>
          <a:custGeom>
            <a:avLst/>
            <a:gdLst>
              <a:gd name="connsiteX0" fmla="*/ 6951059 w 8731307"/>
              <a:gd name="connsiteY0" fmla="*/ 760652 h 3317735"/>
              <a:gd name="connsiteX1" fmla="*/ 8278153 w 8731307"/>
              <a:gd name="connsiteY1" fmla="*/ 825388 h 3317735"/>
              <a:gd name="connsiteX2" fmla="*/ 8731307 w 8731307"/>
              <a:gd name="connsiteY2" fmla="*/ 1294726 h 3317735"/>
              <a:gd name="connsiteX3" fmla="*/ 8512822 w 8731307"/>
              <a:gd name="connsiteY3" fmla="*/ 1731696 h 3317735"/>
              <a:gd name="connsiteX4" fmla="*/ 6514089 w 8731307"/>
              <a:gd name="connsiteY4" fmla="*/ 2014917 h 3317735"/>
              <a:gd name="connsiteX5" fmla="*/ 6595009 w 8731307"/>
              <a:gd name="connsiteY5" fmla="*/ 2152482 h 3317735"/>
              <a:gd name="connsiteX6" fmla="*/ 6643562 w 8731307"/>
              <a:gd name="connsiteY6" fmla="*/ 2201034 h 3317735"/>
              <a:gd name="connsiteX7" fmla="*/ 6692114 w 8731307"/>
              <a:gd name="connsiteY7" fmla="*/ 2241494 h 3317735"/>
              <a:gd name="connsiteX8" fmla="*/ 6724482 w 8731307"/>
              <a:gd name="connsiteY8" fmla="*/ 2273862 h 3317735"/>
              <a:gd name="connsiteX9" fmla="*/ 6748758 w 8731307"/>
              <a:gd name="connsiteY9" fmla="*/ 2306230 h 3317735"/>
              <a:gd name="connsiteX10" fmla="*/ 6764942 w 8731307"/>
              <a:gd name="connsiteY10" fmla="*/ 2322415 h 3317735"/>
              <a:gd name="connsiteX11" fmla="*/ 6789218 w 8731307"/>
              <a:gd name="connsiteY11" fmla="*/ 2354783 h 3317735"/>
              <a:gd name="connsiteX12" fmla="*/ 6805402 w 8731307"/>
              <a:gd name="connsiteY12" fmla="*/ 2379059 h 3317735"/>
              <a:gd name="connsiteX13" fmla="*/ 6837770 w 8731307"/>
              <a:gd name="connsiteY13" fmla="*/ 2387151 h 3317735"/>
              <a:gd name="connsiteX14" fmla="*/ 6886323 w 8731307"/>
              <a:gd name="connsiteY14" fmla="*/ 2403335 h 3317735"/>
              <a:gd name="connsiteX15" fmla="*/ 6934875 w 8731307"/>
              <a:gd name="connsiteY15" fmla="*/ 2435703 h 3317735"/>
              <a:gd name="connsiteX16" fmla="*/ 6983427 w 8731307"/>
              <a:gd name="connsiteY16" fmla="*/ 2459979 h 3317735"/>
              <a:gd name="connsiteX17" fmla="*/ 7023887 w 8731307"/>
              <a:gd name="connsiteY17" fmla="*/ 2508531 h 3317735"/>
              <a:gd name="connsiteX18" fmla="*/ 7040071 w 8731307"/>
              <a:gd name="connsiteY18" fmla="*/ 2540899 h 3317735"/>
              <a:gd name="connsiteX19" fmla="*/ 7064347 w 8731307"/>
              <a:gd name="connsiteY19" fmla="*/ 2565176 h 3317735"/>
              <a:gd name="connsiteX20" fmla="*/ 7080531 w 8731307"/>
              <a:gd name="connsiteY20" fmla="*/ 2613728 h 3317735"/>
              <a:gd name="connsiteX21" fmla="*/ 7096716 w 8731307"/>
              <a:gd name="connsiteY21" fmla="*/ 2670372 h 3317735"/>
              <a:gd name="connsiteX22" fmla="*/ 7112900 w 8731307"/>
              <a:gd name="connsiteY22" fmla="*/ 2694648 h 3317735"/>
              <a:gd name="connsiteX23" fmla="*/ 7120992 w 8731307"/>
              <a:gd name="connsiteY23" fmla="*/ 2735108 h 3317735"/>
              <a:gd name="connsiteX24" fmla="*/ 7145268 w 8731307"/>
              <a:gd name="connsiteY24" fmla="*/ 2799845 h 3317735"/>
              <a:gd name="connsiteX25" fmla="*/ 7161452 w 8731307"/>
              <a:gd name="connsiteY25" fmla="*/ 2872673 h 3317735"/>
              <a:gd name="connsiteX26" fmla="*/ 7177636 w 8731307"/>
              <a:gd name="connsiteY26" fmla="*/ 2913133 h 3317735"/>
              <a:gd name="connsiteX27" fmla="*/ 7185728 w 8731307"/>
              <a:gd name="connsiteY27" fmla="*/ 2945501 h 3317735"/>
              <a:gd name="connsiteX28" fmla="*/ 7193820 w 8731307"/>
              <a:gd name="connsiteY28" fmla="*/ 2969777 h 3317735"/>
              <a:gd name="connsiteX29" fmla="*/ 7210004 w 8731307"/>
              <a:gd name="connsiteY29" fmla="*/ 3026422 h 3317735"/>
              <a:gd name="connsiteX30" fmla="*/ 7193820 w 8731307"/>
              <a:gd name="connsiteY30" fmla="*/ 3269183 h 3317735"/>
              <a:gd name="connsiteX31" fmla="*/ 7145268 w 8731307"/>
              <a:gd name="connsiteY31" fmla="*/ 3285367 h 3317735"/>
              <a:gd name="connsiteX32" fmla="*/ 7088623 w 8731307"/>
              <a:gd name="connsiteY32" fmla="*/ 3301551 h 3317735"/>
              <a:gd name="connsiteX33" fmla="*/ 7064347 w 8731307"/>
              <a:gd name="connsiteY33" fmla="*/ 3317735 h 3317735"/>
              <a:gd name="connsiteX34" fmla="*/ 6862046 w 8731307"/>
              <a:gd name="connsiteY34" fmla="*/ 3301551 h 3317735"/>
              <a:gd name="connsiteX35" fmla="*/ 0 w 8731307"/>
              <a:gd name="connsiteY35" fmla="*/ 3285367 h 3317735"/>
              <a:gd name="connsiteX36" fmla="*/ 606903 w 8731307"/>
              <a:gd name="connsiteY36" fmla="*/ 0 h 3317735"/>
              <a:gd name="connsiteX37" fmla="*/ 7080531 w 8731307"/>
              <a:gd name="connsiteY37" fmla="*/ 752560 h 3317735"/>
              <a:gd name="connsiteX38" fmla="*/ 7080531 w 8731307"/>
              <a:gd name="connsiteY38" fmla="*/ 752560 h 331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31307" h="3317735">
                <a:moveTo>
                  <a:pt x="6951059" y="760652"/>
                </a:moveTo>
                <a:lnTo>
                  <a:pt x="8278153" y="825388"/>
                </a:lnTo>
                <a:lnTo>
                  <a:pt x="8731307" y="1294726"/>
                </a:lnTo>
                <a:lnTo>
                  <a:pt x="8512822" y="1731696"/>
                </a:lnTo>
                <a:lnTo>
                  <a:pt x="6514089" y="2014917"/>
                </a:lnTo>
                <a:cubicBezTo>
                  <a:pt x="6541062" y="2060772"/>
                  <a:pt x="6557391" y="2114864"/>
                  <a:pt x="6595009" y="2152482"/>
                </a:cubicBezTo>
                <a:cubicBezTo>
                  <a:pt x="6611193" y="2168666"/>
                  <a:pt x="6630866" y="2181990"/>
                  <a:pt x="6643562" y="2201034"/>
                </a:cubicBezTo>
                <a:cubicBezTo>
                  <a:pt x="6666437" y="2235347"/>
                  <a:pt x="6651047" y="2220961"/>
                  <a:pt x="6692114" y="2241494"/>
                </a:cubicBezTo>
                <a:cubicBezTo>
                  <a:pt x="6710373" y="2296271"/>
                  <a:pt x="6684644" y="2240664"/>
                  <a:pt x="6724482" y="2273862"/>
                </a:cubicBezTo>
                <a:cubicBezTo>
                  <a:pt x="6734843" y="2282496"/>
                  <a:pt x="6740124" y="2295869"/>
                  <a:pt x="6748758" y="2306230"/>
                </a:cubicBezTo>
                <a:cubicBezTo>
                  <a:pt x="6753642" y="2312091"/>
                  <a:pt x="6760058" y="2316554"/>
                  <a:pt x="6764942" y="2322415"/>
                </a:cubicBezTo>
                <a:cubicBezTo>
                  <a:pt x="6773576" y="2332776"/>
                  <a:pt x="6781379" y="2343808"/>
                  <a:pt x="6789218" y="2354783"/>
                </a:cubicBezTo>
                <a:cubicBezTo>
                  <a:pt x="6794871" y="2362697"/>
                  <a:pt x="6797310" y="2373664"/>
                  <a:pt x="6805402" y="2379059"/>
                </a:cubicBezTo>
                <a:cubicBezTo>
                  <a:pt x="6814656" y="2385228"/>
                  <a:pt x="6827118" y="2383955"/>
                  <a:pt x="6837770" y="2387151"/>
                </a:cubicBezTo>
                <a:cubicBezTo>
                  <a:pt x="6854110" y="2392053"/>
                  <a:pt x="6886323" y="2403335"/>
                  <a:pt x="6886323" y="2403335"/>
                </a:cubicBezTo>
                <a:cubicBezTo>
                  <a:pt x="6902507" y="2414124"/>
                  <a:pt x="6916422" y="2429552"/>
                  <a:pt x="6934875" y="2435703"/>
                </a:cubicBezTo>
                <a:cubicBezTo>
                  <a:pt x="6959205" y="2443813"/>
                  <a:pt x="6962512" y="2442549"/>
                  <a:pt x="6983427" y="2459979"/>
                </a:cubicBezTo>
                <a:cubicBezTo>
                  <a:pt x="7001685" y="2475194"/>
                  <a:pt x="7012314" y="2488278"/>
                  <a:pt x="7023887" y="2508531"/>
                </a:cubicBezTo>
                <a:cubicBezTo>
                  <a:pt x="7029872" y="2519004"/>
                  <a:pt x="7033060" y="2531083"/>
                  <a:pt x="7040071" y="2540899"/>
                </a:cubicBezTo>
                <a:cubicBezTo>
                  <a:pt x="7046723" y="2550211"/>
                  <a:pt x="7056255" y="2557084"/>
                  <a:pt x="7064347" y="2565176"/>
                </a:cubicBezTo>
                <a:cubicBezTo>
                  <a:pt x="7069742" y="2581360"/>
                  <a:pt x="7076393" y="2597178"/>
                  <a:pt x="7080531" y="2613728"/>
                </a:cubicBezTo>
                <a:cubicBezTo>
                  <a:pt x="7083125" y="2624106"/>
                  <a:pt x="7090909" y="2658758"/>
                  <a:pt x="7096716" y="2670372"/>
                </a:cubicBezTo>
                <a:cubicBezTo>
                  <a:pt x="7101065" y="2679071"/>
                  <a:pt x="7107505" y="2686556"/>
                  <a:pt x="7112900" y="2694648"/>
                </a:cubicBezTo>
                <a:cubicBezTo>
                  <a:pt x="7115597" y="2708135"/>
                  <a:pt x="7117656" y="2721765"/>
                  <a:pt x="7120992" y="2735108"/>
                </a:cubicBezTo>
                <a:cubicBezTo>
                  <a:pt x="7126673" y="2757833"/>
                  <a:pt x="7137844" y="2777574"/>
                  <a:pt x="7145268" y="2799845"/>
                </a:cubicBezTo>
                <a:cubicBezTo>
                  <a:pt x="7163949" y="2855889"/>
                  <a:pt x="7142209" y="2808528"/>
                  <a:pt x="7161452" y="2872673"/>
                </a:cubicBezTo>
                <a:cubicBezTo>
                  <a:pt x="7165626" y="2886586"/>
                  <a:pt x="7173043" y="2899353"/>
                  <a:pt x="7177636" y="2913133"/>
                </a:cubicBezTo>
                <a:cubicBezTo>
                  <a:pt x="7181153" y="2923684"/>
                  <a:pt x="7182673" y="2934808"/>
                  <a:pt x="7185728" y="2945501"/>
                </a:cubicBezTo>
                <a:cubicBezTo>
                  <a:pt x="7188071" y="2953703"/>
                  <a:pt x="7191369" y="2961607"/>
                  <a:pt x="7193820" y="2969777"/>
                </a:cubicBezTo>
                <a:cubicBezTo>
                  <a:pt x="7199463" y="2988586"/>
                  <a:pt x="7204609" y="3007540"/>
                  <a:pt x="7210004" y="3026422"/>
                </a:cubicBezTo>
                <a:cubicBezTo>
                  <a:pt x="7204609" y="3107342"/>
                  <a:pt x="7213490" y="3190504"/>
                  <a:pt x="7193820" y="3269183"/>
                </a:cubicBezTo>
                <a:cubicBezTo>
                  <a:pt x="7189682" y="3285733"/>
                  <a:pt x="7161452" y="3279972"/>
                  <a:pt x="7145268" y="3285367"/>
                </a:cubicBezTo>
                <a:cubicBezTo>
                  <a:pt x="7110441" y="3296976"/>
                  <a:pt x="7129267" y="3291390"/>
                  <a:pt x="7088623" y="3301551"/>
                </a:cubicBezTo>
                <a:cubicBezTo>
                  <a:pt x="7080531" y="3306946"/>
                  <a:pt x="7074072" y="3317735"/>
                  <a:pt x="7064347" y="3317735"/>
                </a:cubicBezTo>
                <a:cubicBezTo>
                  <a:pt x="6996698" y="3317735"/>
                  <a:pt x="6862046" y="3301551"/>
                  <a:pt x="6862046" y="3301551"/>
                </a:cubicBezTo>
                <a:lnTo>
                  <a:pt x="0" y="3285367"/>
                </a:lnTo>
                <a:lnTo>
                  <a:pt x="606903" y="0"/>
                </a:lnTo>
                <a:lnTo>
                  <a:pt x="7080531" y="752560"/>
                </a:lnTo>
                <a:lnTo>
                  <a:pt x="7080531" y="752560"/>
                </a:lnTo>
              </a:path>
            </a:pathLst>
          </a:cu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843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E.g., a  metabotropic glutamate receptor (mGlu-R) expressed in…"/>
          <p:cNvSpPr txBox="1"/>
          <p:nvPr/>
        </p:nvSpPr>
        <p:spPr>
          <a:xfrm>
            <a:off x="127086" y="908050"/>
            <a:ext cx="11125201" cy="575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E.g., a  metabotropic glutamate receptor (</a:t>
            </a:r>
            <a:r>
              <a:rPr dirty="0" err="1">
                <a:solidFill>
                  <a:srgbClr val="011B9E"/>
                </a:solidFill>
              </a:rPr>
              <a:t>mGlu</a:t>
            </a:r>
            <a:r>
              <a:rPr dirty="0">
                <a:solidFill>
                  <a:srgbClr val="011B9E"/>
                </a:solidFill>
              </a:rPr>
              <a:t>-R) expressed in 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		</a:t>
            </a:r>
            <a:r>
              <a:rPr u="sng" dirty="0">
                <a:solidFill>
                  <a:srgbClr val="011B9E"/>
                </a:solidFill>
              </a:rPr>
              <a:t>Sf9 insect cells</a:t>
            </a:r>
            <a:r>
              <a:rPr dirty="0">
                <a:solidFill>
                  <a:srgbClr val="011B9E"/>
                </a:solidFill>
              </a:rPr>
              <a:t> </a:t>
            </a:r>
            <a:r>
              <a:rPr lang="en-GB" dirty="0">
                <a:solidFill>
                  <a:srgbClr val="011B9E"/>
                </a:solidFill>
              </a:rPr>
              <a:t>		</a:t>
            </a:r>
            <a:r>
              <a:rPr dirty="0">
                <a:solidFill>
                  <a:srgbClr val="011B9E"/>
                </a:solidFill>
              </a:rPr>
              <a:t>or </a:t>
            </a:r>
            <a:r>
              <a:rPr lang="en-GB" dirty="0">
                <a:solidFill>
                  <a:srgbClr val="011B9E"/>
                </a:solidFill>
              </a:rPr>
              <a:t>			 Drosophila</a:t>
            </a:r>
            <a:r>
              <a:rPr dirty="0">
                <a:solidFill>
                  <a:srgbClr val="011B9E"/>
                </a:solidFill>
              </a:rPr>
              <a:t> eyes</a:t>
            </a:r>
          </a:p>
          <a:p>
            <a:pPr algn="l">
              <a:defRPr sz="8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marL="559593" indent="-305593" algn="l">
              <a:buSzPct val="171000"/>
              <a:buChar char="•"/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lang="en-GB" dirty="0">
              <a:solidFill>
                <a:srgbClr val="011B9E"/>
              </a:solidFill>
            </a:endParaRPr>
          </a:p>
          <a:p>
            <a:pPr marL="559593" indent="-305593" algn="l">
              <a:buSzPct val="171000"/>
              <a:buChar char="•"/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Radioligand competition binding assays :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=&gt; higher affinity in Sf9 														</a:t>
            </a:r>
          </a:p>
        </p:txBody>
      </p:sp>
      <p:grpSp>
        <p:nvGrpSpPr>
          <p:cNvPr id="461" name="Group"/>
          <p:cNvGrpSpPr/>
          <p:nvPr/>
        </p:nvGrpSpPr>
        <p:grpSpPr>
          <a:xfrm>
            <a:off x="444500" y="3009900"/>
            <a:ext cx="9017002" cy="3040792"/>
            <a:chOff x="0" y="0"/>
            <a:chExt cx="9017001" cy="3040791"/>
          </a:xfrm>
        </p:grpSpPr>
        <p:grpSp>
          <p:nvGrpSpPr>
            <p:cNvPr id="458" name="Group"/>
            <p:cNvGrpSpPr/>
            <p:nvPr/>
          </p:nvGrpSpPr>
          <p:grpSpPr>
            <a:xfrm>
              <a:off x="0" y="0"/>
              <a:ext cx="9017002" cy="3040792"/>
              <a:chOff x="0" y="0"/>
              <a:chExt cx="9017001" cy="3040791"/>
            </a:xfrm>
          </p:grpSpPr>
          <p:pic>
            <p:nvPicPr>
              <p:cNvPr id="456" name="droppedImage.png" descr="droppedImage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3989159" cy="30407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7" name="droppedImage.png" descr="droppedImage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12790" y="15053"/>
                <a:ext cx="4004212" cy="29956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59" name="IC50: 4.17 μM"/>
            <p:cNvSpPr txBox="1"/>
            <p:nvPr/>
          </p:nvSpPr>
          <p:spPr>
            <a:xfrm>
              <a:off x="1219200" y="1669882"/>
              <a:ext cx="1514934" cy="394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algn="l">
                <a:defRPr sz="18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>
                  <a:solidFill>
                    <a:srgbClr val="011B9E"/>
                  </a:solidFill>
                </a:rPr>
                <a:t>IC</a:t>
              </a:r>
              <a:r>
                <a:rPr baseline="-5999">
                  <a:solidFill>
                    <a:srgbClr val="011B9E"/>
                  </a:solidFill>
                </a:rPr>
                <a:t>50</a:t>
              </a:r>
              <a:r>
                <a:rPr>
                  <a:solidFill>
                    <a:srgbClr val="011B9E"/>
                  </a:solidFill>
                </a:rPr>
                <a:t>: 4.17 </a:t>
              </a:r>
              <a:r>
                <a:rPr>
                  <a:solidFill>
                    <a:srgbClr val="011B9E"/>
                  </a:solidFill>
                  <a:latin typeface="Symbol"/>
                  <a:ea typeface="Symbol"/>
                  <a:cs typeface="Symbol"/>
                  <a:sym typeface="Symbol"/>
                </a:rPr>
                <a:t>m</a:t>
              </a:r>
              <a:r>
                <a:rPr>
                  <a:solidFill>
                    <a:srgbClr val="011B9E"/>
                  </a:solidFill>
                </a:rPr>
                <a:t>M</a:t>
              </a:r>
            </a:p>
          </p:txBody>
        </p:sp>
        <p:sp>
          <p:nvSpPr>
            <p:cNvPr id="460" name="IC50: 54.5 μM"/>
            <p:cNvSpPr txBox="1"/>
            <p:nvPr/>
          </p:nvSpPr>
          <p:spPr>
            <a:xfrm>
              <a:off x="6324600" y="1669882"/>
              <a:ext cx="1551546" cy="394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algn="l">
                <a:defRPr sz="18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>
                  <a:solidFill>
                    <a:srgbClr val="011B9E"/>
                  </a:solidFill>
                </a:rPr>
                <a:t>IC</a:t>
              </a:r>
              <a:r>
                <a:rPr baseline="-5999">
                  <a:solidFill>
                    <a:srgbClr val="011B9E"/>
                  </a:solidFill>
                </a:rPr>
                <a:t>50</a:t>
              </a:r>
              <a:r>
                <a:rPr>
                  <a:solidFill>
                    <a:srgbClr val="011B9E"/>
                  </a:solidFill>
                </a:rPr>
                <a:t>: 54.5 </a:t>
              </a:r>
              <a:r>
                <a:rPr>
                  <a:solidFill>
                    <a:srgbClr val="011B9E"/>
                  </a:solidFill>
                  <a:latin typeface="Symbol"/>
                  <a:ea typeface="Symbol"/>
                  <a:cs typeface="Symbol"/>
                  <a:sym typeface="Symbol"/>
                </a:rPr>
                <a:t>m</a:t>
              </a:r>
              <a:r>
                <a:rPr>
                  <a:solidFill>
                    <a:srgbClr val="011B9E"/>
                  </a:solidFill>
                </a:rPr>
                <a:t>M</a:t>
              </a:r>
            </a:p>
          </p:txBody>
        </p:sp>
      </p:grpSp>
      <p:sp>
        <p:nvSpPr>
          <p:cNvPr id="462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3" name="Case 1: Modulation of GPCR signalling by lipids domain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2800" dirty="0"/>
              <a:t>Case 1: Modulation of GPCR </a:t>
            </a:r>
            <a:r>
              <a:rPr sz="2800" dirty="0" err="1"/>
              <a:t>signalling</a:t>
            </a:r>
            <a:r>
              <a:rPr sz="2800" dirty="0"/>
              <a:t> by lipids domains</a:t>
            </a:r>
          </a:p>
          <a:p>
            <a:pPr>
              <a:defRPr sz="3600"/>
            </a:pPr>
            <a:endParaRPr sz="3600" dirty="0"/>
          </a:p>
        </p:txBody>
      </p:sp>
      <p:sp>
        <p:nvSpPr>
          <p:cNvPr id="464" name="Eroglu PNAS 2003"/>
          <p:cNvSpPr txBox="1"/>
          <p:nvPr/>
        </p:nvSpPr>
        <p:spPr>
          <a:xfrm>
            <a:off x="4229100" y="7035800"/>
            <a:ext cx="1427089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Eroglu PNAS 2003</a:t>
            </a:r>
          </a:p>
        </p:txBody>
      </p:sp>
      <p:sp>
        <p:nvSpPr>
          <p:cNvPr id="46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467" name="6 - Lipid modulation of signalling                     p"/>
          <p:cNvSpPr txBox="1"/>
          <p:nvPr/>
        </p:nvSpPr>
        <p:spPr>
          <a:xfrm>
            <a:off x="127000" y="7267773"/>
            <a:ext cx="96266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6 - Lipid modulation of signalling		       										  p</a:t>
            </a:r>
          </a:p>
        </p:txBody>
      </p:sp>
      <p:sp>
        <p:nvSpPr>
          <p:cNvPr id="468" name="Sf9        Drosophila"/>
          <p:cNvSpPr txBox="1"/>
          <p:nvPr/>
        </p:nvSpPr>
        <p:spPr>
          <a:xfrm>
            <a:off x="351763" y="2809620"/>
            <a:ext cx="8960199" cy="180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>
                <a:solidFill>
                  <a:srgbClr val="011B9E"/>
                </a:solidFill>
              </a:rPr>
              <a:t>Sf9 							Drosophila</a:t>
            </a:r>
          </a:p>
          <a:p>
            <a:pPr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2000" dirty="0">
              <a:solidFill>
                <a:srgbClr val="011B9E"/>
              </a:solidFill>
            </a:endParaRPr>
          </a:p>
          <a:p>
            <a:pPr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2000" dirty="0">
              <a:solidFill>
                <a:srgbClr val="011B9E"/>
              </a:solidFill>
            </a:endParaRPr>
          </a:p>
          <a:p>
            <a:pPr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2000" dirty="0">
              <a:solidFill>
                <a:srgbClr val="011B9E"/>
              </a:solidFill>
            </a:endParaRPr>
          </a:p>
          <a:p>
            <a:pPr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000" dirty="0"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7165980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6 - Lipid modulation of signalling                     p"/>
          <p:cNvSpPr txBox="1"/>
          <p:nvPr/>
        </p:nvSpPr>
        <p:spPr>
          <a:xfrm>
            <a:off x="127000" y="7267773"/>
            <a:ext cx="96266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6 - Lipid modulation of signalling		       										  p</a:t>
            </a:r>
          </a:p>
        </p:txBody>
      </p:sp>
      <p:sp>
        <p:nvSpPr>
          <p:cNvPr id="48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4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5" name="Modulation of mGlu-R “fitness” by lipid domain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Modulation of mGlu-R “fitness” by lipid domains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486" name="Eroglu PNAS 2003"/>
          <p:cNvSpPr txBox="1"/>
          <p:nvPr/>
        </p:nvSpPr>
        <p:spPr>
          <a:xfrm>
            <a:off x="8712200" y="7023100"/>
            <a:ext cx="1427089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Eroglu PNAS 2003</a:t>
            </a:r>
          </a:p>
        </p:txBody>
      </p:sp>
      <p:sp>
        <p:nvSpPr>
          <p:cNvPr id="487" name="• Observation: Drosophila membranes contain very little cholesterol…"/>
          <p:cNvSpPr txBox="1"/>
          <p:nvPr/>
        </p:nvSpPr>
        <p:spPr>
          <a:xfrm>
            <a:off x="0" y="895350"/>
            <a:ext cx="9664626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• Observation: Drosophila membranes contain very little cholesterol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Q: Is cholesterol needed for high affinity?		</a:t>
            </a:r>
          </a:p>
        </p:txBody>
      </p:sp>
      <p:sp>
        <p:nvSpPr>
          <p:cNvPr id="488" name="Experiment 1:…"/>
          <p:cNvSpPr txBox="1"/>
          <p:nvPr/>
        </p:nvSpPr>
        <p:spPr>
          <a:xfrm>
            <a:off x="38100" y="1835150"/>
            <a:ext cx="10198100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Experiment 1: 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◊ Cholesterol </a:t>
            </a:r>
            <a:r>
              <a:rPr b="1">
                <a:solidFill>
                  <a:srgbClr val="011B9E"/>
                </a:solidFill>
              </a:rPr>
              <a:t>addition</a:t>
            </a:r>
            <a:r>
              <a:rPr>
                <a:solidFill>
                  <a:srgbClr val="011B9E"/>
                </a:solidFill>
              </a:rPr>
              <a:t> to Drosophila membranes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=&gt; receptor gains affinity  				=&gt; receptor goes to rafts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IC</a:t>
            </a:r>
            <a:r>
              <a:rPr baseline="-5999">
                <a:solidFill>
                  <a:srgbClr val="011B9E"/>
                </a:solidFill>
              </a:rPr>
              <a:t>50</a:t>
            </a:r>
            <a:r>
              <a:rPr>
                <a:solidFill>
                  <a:srgbClr val="011B9E"/>
                </a:solidFill>
              </a:rPr>
              <a:t> 54.5 =&gt; 1.2 μM						“light” fractions gradient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</a:t>
            </a:r>
          </a:p>
        </p:txBody>
      </p:sp>
      <p:sp>
        <p:nvSpPr>
          <p:cNvPr id="48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490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3771900"/>
            <a:ext cx="4102100" cy="284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4102100"/>
            <a:ext cx="4866062" cy="2184400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IC50: 1.2 μM"/>
          <p:cNvSpPr txBox="1"/>
          <p:nvPr/>
        </p:nvSpPr>
        <p:spPr>
          <a:xfrm>
            <a:off x="1301053" y="5194248"/>
            <a:ext cx="151575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IC</a:t>
            </a:r>
            <a:r>
              <a:rPr baseline="-5999">
                <a:solidFill>
                  <a:srgbClr val="011B9E"/>
                </a:solidFill>
              </a:rPr>
              <a:t>50</a:t>
            </a:r>
            <a:r>
              <a:rPr>
                <a:solidFill>
                  <a:srgbClr val="011B9E"/>
                </a:solidFill>
              </a:rPr>
              <a:t>: 1.2 μM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873" y="4759458"/>
            <a:ext cx="6311901" cy="2149342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Membrane lipids : Major classes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838200"/>
          </a:xfrm>
          <a:prstGeom prst="rect">
            <a:avLst/>
          </a:prstGeom>
        </p:spPr>
        <p:txBody>
          <a:bodyPr anchor="t"/>
          <a:lstStyle/>
          <a:p>
            <a:r>
              <a:rPr sz="3600"/>
              <a:t>Membrane lipids : Major classes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420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22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1739900"/>
            <a:ext cx="4127500" cy="2090572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424" name="Phospho-glycerides"/>
          <p:cNvSpPr txBox="1"/>
          <p:nvPr/>
        </p:nvSpPr>
        <p:spPr>
          <a:xfrm>
            <a:off x="190500" y="1092200"/>
            <a:ext cx="2358405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20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0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rPr>
              <a:t>Phospho-glycerides</a:t>
            </a:r>
          </a:p>
        </p:txBody>
      </p:sp>
      <p:pic>
        <p:nvPicPr>
          <p:cNvPr id="425" name="droppedImage.png" descr="dropped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279" y="1587104"/>
            <a:ext cx="4495801" cy="2045096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Sterols, e.g. cholesterol (Chol)"/>
          <p:cNvSpPr txBox="1"/>
          <p:nvPr/>
        </p:nvSpPr>
        <p:spPr>
          <a:xfrm>
            <a:off x="4559300" y="1092200"/>
            <a:ext cx="368731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20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0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rPr>
              <a:t>Sterols, e.g. cholesterol (Chol)</a:t>
            </a:r>
          </a:p>
        </p:txBody>
      </p:sp>
      <p:sp>
        <p:nvSpPr>
          <p:cNvPr id="427" name="Phospho -sphingolipids, e.g. sphingomyelin (SM)"/>
          <p:cNvSpPr txBox="1"/>
          <p:nvPr/>
        </p:nvSpPr>
        <p:spPr>
          <a:xfrm>
            <a:off x="190500" y="4343400"/>
            <a:ext cx="5628159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20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000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rPr>
              <a:t>Phospho -sphingolipids, e.g. sphingomyelin (SM)</a:t>
            </a:r>
          </a:p>
        </p:txBody>
      </p:sp>
      <p:sp>
        <p:nvSpPr>
          <p:cNvPr id="428" name="6 - Lipidation         • Membranes      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6 - Lipidation					    • Membranes  									          p</a:t>
            </a:r>
          </a:p>
        </p:txBody>
      </p:sp>
    </p:spTree>
    <p:extLst>
      <p:ext uri="{BB962C8B-B14F-4D97-AF65-F5344CB8AC3E}">
        <p14:creationId xmlns:p14="http://schemas.microsoft.com/office/powerpoint/2010/main" val="369924171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Are rafts involved ?…"/>
          <p:cNvSpPr txBox="1"/>
          <p:nvPr/>
        </p:nvSpPr>
        <p:spPr>
          <a:xfrm>
            <a:off x="127086" y="946150"/>
            <a:ext cx="11125201" cy="659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Are rafts involved ? 		 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</a:t>
            </a:r>
            <a:r>
              <a:rPr u="sng">
                <a:solidFill>
                  <a:srgbClr val="011B9E"/>
                </a:solidFill>
              </a:rPr>
              <a:t>Sf9 insect cells</a:t>
            </a:r>
            <a:r>
              <a:rPr>
                <a:solidFill>
                  <a:srgbClr val="011B9E"/>
                </a:solidFill>
              </a:rPr>
              <a:t> 				or   			</a:t>
            </a:r>
            <a:r>
              <a:rPr u="sng">
                <a:solidFill>
                  <a:srgbClr val="011B9E"/>
                </a:solidFill>
              </a:rPr>
              <a:t>Drosophila eyes</a:t>
            </a: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• Membrane density fractionation followed by SDS-PAGE analysis :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=&gt; In Drosophila, the receptor is present only in the heavy fractions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=&gt; In Sf9 the receptor is present mainly in the light raft fraction, 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	rich in cholesterol and sphingomyelin 														</a:t>
            </a:r>
          </a:p>
        </p:txBody>
      </p:sp>
      <p:sp>
        <p:nvSpPr>
          <p:cNvPr id="47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2" name="Modulation of mGlu-R signalling by lipid domain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Modulation of mGlu-R signalling by lipid domains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473" name="Eroglu PNAS 2003"/>
          <p:cNvSpPr txBox="1"/>
          <p:nvPr/>
        </p:nvSpPr>
        <p:spPr>
          <a:xfrm>
            <a:off x="4229100" y="7315200"/>
            <a:ext cx="1427089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Eroglu PNAS 2003</a:t>
            </a:r>
          </a:p>
        </p:txBody>
      </p:sp>
      <p:sp>
        <p:nvSpPr>
          <p:cNvPr id="474" name="Sf9        Drosophila"/>
          <p:cNvSpPr txBox="1"/>
          <p:nvPr/>
        </p:nvSpPr>
        <p:spPr>
          <a:xfrm>
            <a:off x="351763" y="2324100"/>
            <a:ext cx="8960199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>
              <a:defRPr sz="20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11B9E"/>
                </a:solidFill>
              </a:rPr>
              <a:t>Sf9 							Drosophila</a:t>
            </a:r>
            <a:endParaRPr sz="1000"/>
          </a:p>
        </p:txBody>
      </p:sp>
      <p:sp>
        <p:nvSpPr>
          <p:cNvPr id="47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477" name="6- Lipid modulation of signalling                     p"/>
          <p:cNvSpPr txBox="1"/>
          <p:nvPr/>
        </p:nvSpPr>
        <p:spPr>
          <a:xfrm>
            <a:off x="127000" y="7267773"/>
            <a:ext cx="96266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6- Lipid modulation of signalling		       										  p</a:t>
            </a:r>
          </a:p>
        </p:txBody>
      </p:sp>
      <p:grpSp>
        <p:nvGrpSpPr>
          <p:cNvPr id="480" name="Group"/>
          <p:cNvGrpSpPr/>
          <p:nvPr/>
        </p:nvGrpSpPr>
        <p:grpSpPr>
          <a:xfrm>
            <a:off x="-278395" y="2724148"/>
            <a:ext cx="10442078" cy="2501904"/>
            <a:chOff x="0" y="0"/>
            <a:chExt cx="10442077" cy="2501903"/>
          </a:xfrm>
        </p:grpSpPr>
        <p:pic>
          <p:nvPicPr>
            <p:cNvPr id="478" name="droppedImage.png" descr="dropped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8523" y="0"/>
              <a:ext cx="5213555" cy="2501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9" name="droppedImage.png" descr="dropped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003809" cy="2501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7457195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6 - Lipid modulation of signalling                     p"/>
          <p:cNvSpPr txBox="1"/>
          <p:nvPr/>
        </p:nvSpPr>
        <p:spPr>
          <a:xfrm>
            <a:off x="127000" y="7267773"/>
            <a:ext cx="96266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6 - Lipid modulation of signalling		       										  p</a:t>
            </a:r>
          </a:p>
        </p:txBody>
      </p:sp>
      <p:sp>
        <p:nvSpPr>
          <p:cNvPr id="49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7" name="Modulation of mGlu-R “fitness” by lipid domains"/>
          <p:cNvSpPr txBox="1"/>
          <p:nvPr/>
        </p:nvSpPr>
        <p:spPr>
          <a:xfrm>
            <a:off x="-1905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Modulation of mGlu-R “fitness” by lipid domains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498" name="Eroglu PNAS 2003"/>
          <p:cNvSpPr txBox="1"/>
          <p:nvPr/>
        </p:nvSpPr>
        <p:spPr>
          <a:xfrm>
            <a:off x="8712200" y="7023100"/>
            <a:ext cx="1427089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Eroglu PNAS 2003</a:t>
            </a:r>
          </a:p>
        </p:txBody>
      </p:sp>
      <p:pic>
        <p:nvPicPr>
          <p:cNvPr id="499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577" y="1866900"/>
            <a:ext cx="4902201" cy="3035672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Experiment 2:…"/>
          <p:cNvSpPr txBox="1"/>
          <p:nvPr/>
        </p:nvSpPr>
        <p:spPr>
          <a:xfrm>
            <a:off x="76200" y="1022350"/>
            <a:ext cx="97155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Experiment 2: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◊ Cholesterol </a:t>
            </a:r>
            <a:r>
              <a:rPr b="1">
                <a:solidFill>
                  <a:srgbClr val="011B9E"/>
                </a:solidFill>
              </a:rPr>
              <a:t>depletion</a:t>
            </a:r>
            <a:r>
              <a:rPr>
                <a:solidFill>
                  <a:srgbClr val="011B9E"/>
                </a:solidFill>
              </a:rPr>
              <a:t> in Sf9  by methyl-β-cyclodextrin (mβCD)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lvl="1" indent="254000"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=&gt; receptor goes to heavy membranes upon mβCD treatment</a:t>
            </a:r>
          </a:p>
        </p:txBody>
      </p:sp>
      <p:sp>
        <p:nvSpPr>
          <p:cNvPr id="501" name="=&gt; Yes, cholesterol is needed for both high affinity &amp; raft localisation !"/>
          <p:cNvSpPr txBox="1"/>
          <p:nvPr/>
        </p:nvSpPr>
        <p:spPr>
          <a:xfrm>
            <a:off x="127000" y="6426200"/>
            <a:ext cx="100711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11B9E"/>
                </a:solidFill>
              </a:rPr>
              <a:t>=&gt; Yes, cholesterol is needed for both high affinity &amp; raft localisation !</a:t>
            </a:r>
          </a:p>
        </p:txBody>
      </p:sp>
      <p:sp>
        <p:nvSpPr>
          <p:cNvPr id="50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503" name="Screen Shot 2013-03-24 at 10.05.25 PM.png" descr="Screen Shot 2013-03-24 at 10.05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0" y="1892300"/>
            <a:ext cx="3454400" cy="335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295" y="1885950"/>
            <a:ext cx="3407611" cy="3237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 advAuto="0"/>
      <p:bldP spid="503" grpId="0" animBg="1" advAuto="0"/>
      <p:bldP spid="503" grpId="1" animBg="1" advAuto="0"/>
      <p:bldP spid="504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Crystal structure of the 2β-adrenergic receptor…"/>
          <p:cNvSpPr txBox="1"/>
          <p:nvPr/>
        </p:nvSpPr>
        <p:spPr>
          <a:xfrm>
            <a:off x="66361" y="965200"/>
            <a:ext cx="10058401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Crystal structure of the 2β-adrenergic receptor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=&gt; 2 cholesterol molecules / receptor within the protein structure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011B9E"/>
              </a:solidFill>
            </a:endParaRP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	Unit cell							Cholesterol 1 docks on receptor</a:t>
            </a:r>
          </a:p>
        </p:txBody>
      </p:sp>
      <p:sp>
        <p:nvSpPr>
          <p:cNvPr id="51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9" name="Cholesterol binding site on GPCR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Cholesterol binding site on GPCRs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52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521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2781300"/>
            <a:ext cx="3492500" cy="3930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2768600"/>
            <a:ext cx="5148214" cy="3238500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Hanson Nature 2008"/>
          <p:cNvSpPr txBox="1"/>
          <p:nvPr/>
        </p:nvSpPr>
        <p:spPr>
          <a:xfrm>
            <a:off x="8547100" y="7023100"/>
            <a:ext cx="17526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Hanson Nature 2008</a:t>
            </a:r>
          </a:p>
        </p:txBody>
      </p:sp>
      <p:sp>
        <p:nvSpPr>
          <p:cNvPr id="524" name="Brown  Cholesterol 1…"/>
          <p:cNvSpPr txBox="1"/>
          <p:nvPr/>
        </p:nvSpPr>
        <p:spPr>
          <a:xfrm>
            <a:off x="5108010" y="5930900"/>
            <a:ext cx="3418484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Brown		Cholesterol 1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green 		d &lt; 4Å</a:t>
            </a:r>
          </a:p>
          <a:p>
            <a:pPr algn="l"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011B9E"/>
                </a:solidFill>
              </a:rPr>
              <a:t>blue		4 Å &lt; d &lt; 5 Å</a:t>
            </a:r>
          </a:p>
        </p:txBody>
      </p:sp>
      <p:sp>
        <p:nvSpPr>
          <p:cNvPr id="525" name="6 - Lipid modulation of signalling                     p"/>
          <p:cNvSpPr txBox="1"/>
          <p:nvPr/>
        </p:nvSpPr>
        <p:spPr>
          <a:xfrm>
            <a:off x="127000" y="7267773"/>
            <a:ext cx="96266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6 - Lipid modulation of signalling		       										  p</a:t>
            </a:r>
          </a:p>
        </p:txBody>
      </p:sp>
      <p:sp>
        <p:nvSpPr>
          <p:cNvPr id="526" name="Green : T4 lysozyme"/>
          <p:cNvSpPr txBox="1"/>
          <p:nvPr/>
        </p:nvSpPr>
        <p:spPr>
          <a:xfrm>
            <a:off x="507925" y="6780238"/>
            <a:ext cx="3038724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solidFill>
                  <a:srgbClr val="011B9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11B9E"/>
                </a:solidFill>
              </a:rPr>
              <a:t>Green : T4 lysozyme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Model to explain effect cholesterol:…"/>
          <p:cNvSpPr txBox="1"/>
          <p:nvPr/>
        </p:nvSpPr>
        <p:spPr>
          <a:xfrm>
            <a:off x="1630790" y="1181100"/>
            <a:ext cx="8110971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Model to explain effect cholesterol: 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Cholesterol rich domains act as positive allosteric modulator, </a:t>
            </a:r>
          </a:p>
          <a:p>
            <a:pPr algn="l"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favouring active state that has a higher affinity.</a:t>
            </a:r>
          </a:p>
        </p:txBody>
      </p:sp>
      <p:sp>
        <p:nvSpPr>
          <p:cNvPr id="50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9" name="Modulation of mGlu-R “fitness” by lipid domain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Modulation of mGlu-R “fitness” by lipid domains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510" name="Eroglu PNAS 2003"/>
          <p:cNvSpPr txBox="1"/>
          <p:nvPr/>
        </p:nvSpPr>
        <p:spPr>
          <a:xfrm>
            <a:off x="8712200" y="7023100"/>
            <a:ext cx="1427089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1200">
                <a:latin typeface="Lucida Grande"/>
                <a:ea typeface="Lucida Grande"/>
                <a:cs typeface="Lucida Grande"/>
                <a:sym typeface="Lucida Grande"/>
              </a:rPr>
              <a:t>Eroglu PNAS 2003</a:t>
            </a:r>
          </a:p>
        </p:txBody>
      </p:sp>
      <p:pic>
        <p:nvPicPr>
          <p:cNvPr id="511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958" y="2971800"/>
            <a:ext cx="6195942" cy="340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less sterols…"/>
          <p:cNvSpPr txBox="1"/>
          <p:nvPr/>
        </p:nvSpPr>
        <p:spPr>
          <a:xfrm>
            <a:off x="4241800" y="6102350"/>
            <a:ext cx="2505262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marL="266700" indent="-266700" algn="l">
              <a:lnSpc>
                <a:spcPct val="90000"/>
              </a:lnSpc>
              <a:defRPr sz="1400"/>
            </a:pPr>
            <a:r>
              <a:rPr sz="2600"/>
              <a:t>less sterols</a:t>
            </a:r>
          </a:p>
          <a:p>
            <a:pPr marL="266700" indent="-266700" algn="l">
              <a:lnSpc>
                <a:spcPct val="90000"/>
              </a:lnSpc>
              <a:defRPr sz="1400"/>
            </a:pPr>
            <a:r>
              <a:rPr sz="2600"/>
              <a:t>ligand dissociation</a:t>
            </a:r>
          </a:p>
        </p:txBody>
      </p:sp>
      <p:sp>
        <p:nvSpPr>
          <p:cNvPr id="51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514" name="6 - Lipid modulation of signalling                     p"/>
          <p:cNvSpPr txBox="1"/>
          <p:nvPr/>
        </p:nvSpPr>
        <p:spPr>
          <a:xfrm>
            <a:off x="127000" y="7267773"/>
            <a:ext cx="96266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6 - Lipid modulation of signalling		       										  p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6 - Membrane domains and signalling                    p"/>
          <p:cNvSpPr txBox="1"/>
          <p:nvPr/>
        </p:nvSpPr>
        <p:spPr>
          <a:xfrm>
            <a:off x="127000" y="7267773"/>
            <a:ext cx="96266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6 - Membrane domains and signalling	       										  p</a:t>
            </a:r>
          </a:p>
        </p:txBody>
      </p:sp>
      <p:sp>
        <p:nvSpPr>
          <p:cNvPr id="57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7" name="Case 4 : Signalling cascade of CD59 on GPI-anchor v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 algn="l">
              <a:defRPr sz="5000"/>
            </a:pPr>
            <a:r>
              <a:rPr lang="en-GB" sz="3600" dirty="0"/>
              <a:t> </a:t>
            </a:r>
            <a:r>
              <a:rPr sz="3600" dirty="0"/>
              <a:t>Case </a:t>
            </a:r>
            <a:r>
              <a:rPr lang="en-GB" sz="3600" dirty="0"/>
              <a:t>2</a:t>
            </a:r>
            <a:r>
              <a:rPr sz="3600" dirty="0"/>
              <a:t> : Signaling cascade of CD59</a:t>
            </a:r>
            <a:endParaRPr dirty="0"/>
          </a:p>
        </p:txBody>
      </p:sp>
      <p:sp>
        <p:nvSpPr>
          <p:cNvPr id="578" name="Previous observations of the signalling pathway :…"/>
          <p:cNvSpPr txBox="1"/>
          <p:nvPr/>
        </p:nvSpPr>
        <p:spPr>
          <a:xfrm>
            <a:off x="25400" y="803697"/>
            <a:ext cx="10134600" cy="6308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- CD59 is a GPI anchored receptor</a:t>
            </a: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- </a:t>
            </a:r>
            <a:r>
              <a:rPr dirty="0">
                <a:solidFill>
                  <a:srgbClr val="011B9E"/>
                </a:solidFill>
              </a:rPr>
              <a:t>Ligand-binding induce</a:t>
            </a:r>
            <a:r>
              <a:rPr lang="en-GB" dirty="0">
                <a:solidFill>
                  <a:srgbClr val="011B9E"/>
                </a:solidFill>
              </a:rPr>
              <a:t>d</a:t>
            </a:r>
            <a:r>
              <a:rPr dirty="0">
                <a:solidFill>
                  <a:srgbClr val="011B9E"/>
                </a:solidFill>
              </a:rPr>
              <a:t> clustering of </a:t>
            </a:r>
            <a:r>
              <a:rPr lang="en-GB" dirty="0">
                <a:solidFill>
                  <a:srgbClr val="011B9E"/>
                </a:solidFill>
              </a:rPr>
              <a:t>CD59</a:t>
            </a:r>
            <a:endParaRPr dirty="0">
              <a:solidFill>
                <a:srgbClr val="011B9E"/>
              </a:solidFill>
            </a:endParaRP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  -&gt; </a:t>
            </a:r>
            <a:r>
              <a:rPr dirty="0">
                <a:solidFill>
                  <a:srgbClr val="011B9E"/>
                </a:solidFill>
              </a:rPr>
              <a:t>Recruitment of G-protein Gα</a:t>
            </a:r>
            <a:r>
              <a:rPr baseline="-5999" dirty="0">
                <a:solidFill>
                  <a:srgbClr val="011B9E"/>
                </a:solidFill>
              </a:rPr>
              <a:t>i2</a:t>
            </a:r>
            <a:r>
              <a:rPr dirty="0">
                <a:solidFill>
                  <a:srgbClr val="011B9E"/>
                </a:solidFill>
              </a:rPr>
              <a:t> and the kinase Lyn</a:t>
            </a:r>
            <a:endParaRPr lang="en-GB" dirty="0">
              <a:solidFill>
                <a:srgbClr val="011B9E"/>
              </a:solidFill>
            </a:endParaRP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    -&gt; </a:t>
            </a:r>
            <a:r>
              <a:rPr dirty="0">
                <a:solidFill>
                  <a:srgbClr val="011B9E"/>
                </a:solidFill>
              </a:rPr>
              <a:t>Lyn phosphorylates some proteins (?)</a:t>
            </a: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      -&gt; </a:t>
            </a:r>
            <a:r>
              <a:rPr dirty="0">
                <a:solidFill>
                  <a:srgbClr val="011B9E"/>
                </a:solidFill>
              </a:rPr>
              <a:t>Activation of phospholipase </a:t>
            </a:r>
            <a:r>
              <a:rPr dirty="0" err="1">
                <a:solidFill>
                  <a:srgbClr val="011B9E"/>
                </a:solidFill>
              </a:rPr>
              <a:t>Cγ</a:t>
            </a:r>
            <a:r>
              <a:rPr dirty="0">
                <a:solidFill>
                  <a:srgbClr val="011B9E"/>
                </a:solidFill>
              </a:rPr>
              <a:t> (</a:t>
            </a:r>
            <a:r>
              <a:rPr dirty="0" err="1">
                <a:solidFill>
                  <a:srgbClr val="011B9E"/>
                </a:solidFill>
              </a:rPr>
              <a:t>PLase</a:t>
            </a:r>
            <a:r>
              <a:rPr dirty="0">
                <a:solidFill>
                  <a:srgbClr val="011B9E"/>
                </a:solidFill>
              </a:rPr>
              <a:t> </a:t>
            </a:r>
            <a:r>
              <a:rPr dirty="0" err="1">
                <a:solidFill>
                  <a:srgbClr val="011B9E"/>
                </a:solidFill>
              </a:rPr>
              <a:t>Cγ</a:t>
            </a:r>
            <a:r>
              <a:rPr dirty="0">
                <a:solidFill>
                  <a:srgbClr val="011B9E"/>
                </a:solidFill>
              </a:rPr>
              <a:t>)</a:t>
            </a: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        -&gt; </a:t>
            </a:r>
            <a:r>
              <a:rPr dirty="0">
                <a:solidFill>
                  <a:srgbClr val="011B9E"/>
                </a:solidFill>
              </a:rPr>
              <a:t>Production of IP</a:t>
            </a:r>
            <a:r>
              <a:rPr baseline="-5999" dirty="0">
                <a:solidFill>
                  <a:srgbClr val="011B9E"/>
                </a:solidFill>
              </a:rPr>
              <a:t>3</a:t>
            </a:r>
            <a:r>
              <a:rPr dirty="0">
                <a:solidFill>
                  <a:srgbClr val="011B9E"/>
                </a:solidFill>
              </a:rPr>
              <a:t> </a:t>
            </a:r>
            <a:endParaRPr lang="en-GB" dirty="0">
              <a:solidFill>
                <a:srgbClr val="011B9E"/>
              </a:solidFill>
            </a:endParaRP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          -&gt; </a:t>
            </a:r>
            <a:r>
              <a:rPr dirty="0">
                <a:solidFill>
                  <a:srgbClr val="011B9E"/>
                </a:solidFill>
              </a:rPr>
              <a:t>Ca</a:t>
            </a:r>
            <a:r>
              <a:rPr baseline="31999" dirty="0">
                <a:solidFill>
                  <a:srgbClr val="011B9E"/>
                </a:solidFill>
              </a:rPr>
              <a:t>2+</a:t>
            </a:r>
            <a:r>
              <a:rPr dirty="0">
                <a:solidFill>
                  <a:srgbClr val="011B9E"/>
                </a:solidFill>
              </a:rPr>
              <a:t> release from ER</a:t>
            </a: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lang="en-GB" dirty="0">
              <a:solidFill>
                <a:srgbClr val="011B9E"/>
              </a:solidFill>
            </a:endParaRP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u="sng" dirty="0">
                <a:solidFill>
                  <a:srgbClr val="011B9E"/>
                </a:solidFill>
              </a:rPr>
              <a:t>Additional info:</a:t>
            </a: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- </a:t>
            </a:r>
            <a:r>
              <a:rPr dirty="0">
                <a:solidFill>
                  <a:srgbClr val="011B9E"/>
                </a:solidFill>
              </a:rPr>
              <a:t>Duration of Ca</a:t>
            </a:r>
            <a:r>
              <a:rPr baseline="31999" dirty="0">
                <a:solidFill>
                  <a:srgbClr val="011B9E"/>
                </a:solidFill>
              </a:rPr>
              <a:t>2+</a:t>
            </a:r>
            <a:r>
              <a:rPr dirty="0">
                <a:solidFill>
                  <a:srgbClr val="011B9E"/>
                </a:solidFill>
              </a:rPr>
              <a:t> signaling is ~15 min</a:t>
            </a:r>
          </a:p>
          <a:p>
            <a:pPr algn="l">
              <a:lnSpc>
                <a:spcPct val="15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- </a:t>
            </a:r>
            <a:r>
              <a:rPr dirty="0">
                <a:solidFill>
                  <a:srgbClr val="011B9E"/>
                </a:solidFill>
              </a:rPr>
              <a:t>Cholesterol is essential</a:t>
            </a:r>
          </a:p>
          <a:p>
            <a:pPr algn="l">
              <a:lnSpc>
                <a:spcPct val="13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• Method of investigation: Single molecule imaging</a:t>
            </a:r>
          </a:p>
          <a:p>
            <a:pPr algn="l">
              <a:lnSpc>
                <a:spcPct val="13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	- Gold labelling &amp; clustering of CD59</a:t>
            </a:r>
          </a:p>
          <a:p>
            <a:pPr algn="l">
              <a:lnSpc>
                <a:spcPct val="130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	- GFP labelled Gα</a:t>
            </a:r>
            <a:r>
              <a:rPr baseline="-5999" dirty="0">
                <a:solidFill>
                  <a:srgbClr val="011B9E"/>
                </a:solidFill>
              </a:rPr>
              <a:t>i2</a:t>
            </a:r>
            <a:r>
              <a:rPr dirty="0">
                <a:solidFill>
                  <a:srgbClr val="011B9E"/>
                </a:solidFill>
              </a:rPr>
              <a:t>, </a:t>
            </a:r>
            <a:r>
              <a:rPr dirty="0" err="1">
                <a:solidFill>
                  <a:srgbClr val="011B9E"/>
                </a:solidFill>
              </a:rPr>
              <a:t>PLase</a:t>
            </a:r>
            <a:r>
              <a:rPr dirty="0">
                <a:solidFill>
                  <a:srgbClr val="011B9E"/>
                </a:solidFill>
              </a:rPr>
              <a:t> </a:t>
            </a:r>
            <a:r>
              <a:rPr dirty="0" err="1">
                <a:solidFill>
                  <a:srgbClr val="011B9E"/>
                </a:solidFill>
              </a:rPr>
              <a:t>Cγ</a:t>
            </a:r>
            <a:r>
              <a:rPr dirty="0">
                <a:solidFill>
                  <a:srgbClr val="011B9E"/>
                </a:solidFill>
              </a:rPr>
              <a:t>, Lyn</a:t>
            </a:r>
          </a:p>
        </p:txBody>
      </p:sp>
      <p:sp>
        <p:nvSpPr>
          <p:cNvPr id="579" name="Suzuki, J Cell Biol May 21, 2007"/>
          <p:cNvSpPr txBox="1"/>
          <p:nvPr/>
        </p:nvSpPr>
        <p:spPr>
          <a:xfrm>
            <a:off x="4441924" y="7372350"/>
            <a:ext cx="3238501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600" i="1"/>
            </a:lvl1pPr>
          </a:lstStyle>
          <a:p>
            <a:r>
              <a:t>Suzuki, J Cell Biol May 21, 2007</a:t>
            </a:r>
          </a:p>
        </p:txBody>
      </p:sp>
      <p:sp>
        <p:nvSpPr>
          <p:cNvPr id="58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24</a:t>
            </a:fld>
            <a:endParaRPr/>
          </a:p>
        </p:txBody>
      </p:sp>
      <p:pic>
        <p:nvPicPr>
          <p:cNvPr id="581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120" y="2616327"/>
            <a:ext cx="2975173" cy="435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CB6591-C1C0-499C-A505-A9559759E5D3}"/>
              </a:ext>
            </a:extLst>
          </p:cNvPr>
          <p:cNvSpPr/>
          <p:nvPr/>
        </p:nvSpPr>
        <p:spPr>
          <a:xfrm>
            <a:off x="-207469" y="1352390"/>
            <a:ext cx="6423852" cy="41481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B2A5CD-4749-4117-B5CF-6EFABC07DDDE}"/>
              </a:ext>
            </a:extLst>
          </p:cNvPr>
          <p:cNvSpPr/>
          <p:nvPr/>
        </p:nvSpPr>
        <p:spPr>
          <a:xfrm>
            <a:off x="-55069" y="1806261"/>
            <a:ext cx="7062908" cy="41481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855363-7E7C-402A-A98C-59B6CDA52922}"/>
              </a:ext>
            </a:extLst>
          </p:cNvPr>
          <p:cNvSpPr/>
          <p:nvPr/>
        </p:nvSpPr>
        <p:spPr>
          <a:xfrm>
            <a:off x="25400" y="2272825"/>
            <a:ext cx="6423852" cy="41481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277866-BC63-4D92-9E71-9894D2F1D032}"/>
              </a:ext>
            </a:extLst>
          </p:cNvPr>
          <p:cNvSpPr/>
          <p:nvPr/>
        </p:nvSpPr>
        <p:spPr>
          <a:xfrm>
            <a:off x="127000" y="2788574"/>
            <a:ext cx="6423852" cy="41481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13F7ED-33AA-4B28-932D-44F9775BE60A}"/>
              </a:ext>
            </a:extLst>
          </p:cNvPr>
          <p:cNvSpPr/>
          <p:nvPr/>
        </p:nvSpPr>
        <p:spPr>
          <a:xfrm>
            <a:off x="-55069" y="3646275"/>
            <a:ext cx="6423852" cy="41481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91AD4F-907E-4157-8716-E124E648FD99}"/>
              </a:ext>
            </a:extLst>
          </p:cNvPr>
          <p:cNvSpPr/>
          <p:nvPr/>
        </p:nvSpPr>
        <p:spPr>
          <a:xfrm>
            <a:off x="65707" y="3222732"/>
            <a:ext cx="6423852" cy="41481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09BC8F-D93D-43A6-BDF2-3CF728B347FA}"/>
              </a:ext>
            </a:extLst>
          </p:cNvPr>
          <p:cNvSpPr/>
          <p:nvPr/>
        </p:nvSpPr>
        <p:spPr>
          <a:xfrm>
            <a:off x="76840" y="4581104"/>
            <a:ext cx="6708162" cy="136405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953C1C-1309-46DE-BDE0-4331331F49C0}"/>
              </a:ext>
            </a:extLst>
          </p:cNvPr>
          <p:cNvSpPr/>
          <p:nvPr/>
        </p:nvSpPr>
        <p:spPr>
          <a:xfrm>
            <a:off x="51440" y="5846758"/>
            <a:ext cx="6708162" cy="136405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7360394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" grpId="0" animBg="1" advAuto="0"/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6 - Membrane domains and signalling                    p"/>
          <p:cNvSpPr txBox="1"/>
          <p:nvPr/>
        </p:nvSpPr>
        <p:spPr>
          <a:xfrm>
            <a:off x="127000" y="7267773"/>
            <a:ext cx="96266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6 - Membrane domains and signalling	       										  p</a:t>
            </a:r>
          </a:p>
        </p:txBody>
      </p:sp>
      <p:sp>
        <p:nvSpPr>
          <p:cNvPr id="58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6" name="Single molecule observation of CD59 and Lyn v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 dirty="0"/>
              <a:t>Single molecule observation of CD59 and Lyn</a:t>
            </a:r>
          </a:p>
          <a:p>
            <a:pPr>
              <a:defRPr sz="3600"/>
            </a:pPr>
            <a:endParaRPr dirty="0"/>
          </a:p>
        </p:txBody>
      </p:sp>
      <p:sp>
        <p:nvSpPr>
          <p:cNvPr id="587" name="Observations of signalling pathway :…"/>
          <p:cNvSpPr txBox="1"/>
          <p:nvPr/>
        </p:nvSpPr>
        <p:spPr>
          <a:xfrm>
            <a:off x="12700" y="1050988"/>
            <a:ext cx="10134600" cy="603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lnSpc>
                <a:spcPct val="120000"/>
              </a:lnSpc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200" dirty="0">
                <a:solidFill>
                  <a:srgbClr val="011B9E"/>
                </a:solidFill>
              </a:rPr>
              <a:t>Observations of </a:t>
            </a:r>
            <a:r>
              <a:rPr sz="2200" dirty="0" err="1">
                <a:solidFill>
                  <a:srgbClr val="011B9E"/>
                </a:solidFill>
              </a:rPr>
              <a:t>signalling</a:t>
            </a:r>
            <a:r>
              <a:rPr sz="2200" dirty="0">
                <a:solidFill>
                  <a:srgbClr val="011B9E"/>
                </a:solidFill>
              </a:rPr>
              <a:t> pathway :	</a:t>
            </a:r>
          </a:p>
          <a:p>
            <a:pPr algn="l">
              <a:lnSpc>
                <a:spcPct val="120000"/>
              </a:lnSpc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200" dirty="0">
                <a:solidFill>
                  <a:srgbClr val="011B9E"/>
                </a:solidFill>
              </a:rPr>
              <a:t>											</a:t>
            </a:r>
          </a:p>
          <a:p>
            <a:pPr algn="l">
              <a:lnSpc>
                <a:spcPct val="120000"/>
              </a:lnSpc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200" dirty="0">
                <a:solidFill>
                  <a:srgbClr val="011B9E"/>
                </a:solidFill>
              </a:rPr>
              <a:t>												</a:t>
            </a:r>
            <a:r>
              <a:rPr sz="2200" b="1" dirty="0">
                <a:solidFill>
                  <a:schemeClr val="accent2"/>
                </a:solidFill>
              </a:rPr>
              <a:t>CD59</a:t>
            </a:r>
            <a:r>
              <a:rPr sz="2200" dirty="0">
                <a:solidFill>
                  <a:srgbClr val="011B9E"/>
                </a:solidFill>
              </a:rPr>
              <a:t> and </a:t>
            </a:r>
            <a:r>
              <a:rPr sz="2200" b="1" dirty="0">
                <a:solidFill>
                  <a:schemeClr val="accent5"/>
                </a:solidFill>
              </a:rPr>
              <a:t>Lyn</a:t>
            </a:r>
          </a:p>
        </p:txBody>
      </p:sp>
      <p:sp>
        <p:nvSpPr>
          <p:cNvPr id="588" name="Suzuki, J Cell Biol May 21, 2007"/>
          <p:cNvSpPr txBox="1"/>
          <p:nvPr/>
        </p:nvSpPr>
        <p:spPr>
          <a:xfrm>
            <a:off x="4441924" y="7372350"/>
            <a:ext cx="3238501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600" i="1"/>
            </a:lvl1pPr>
          </a:lstStyle>
          <a:p>
            <a:r>
              <a:t>Suzuki, J Cell Biol May 21, 2007</a:t>
            </a:r>
          </a:p>
        </p:txBody>
      </p:sp>
      <p:sp>
        <p:nvSpPr>
          <p:cNvPr id="58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590" name="droppedImage.png" descr="dropped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28" y="1452220"/>
            <a:ext cx="2039290" cy="2985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Suzuki GPI cluster Lyn Ga S1 2007.mov" descr="Suzuki GPI cluster Lyn Ga S1 2007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4546600"/>
            <a:ext cx="3483493" cy="2612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Suzuki GPI cluster Lyn Ga S2 2007.mov" descr="Suzuki GPI cluster Lyn Ga S2 2007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92750" y="2749550"/>
            <a:ext cx="3483493" cy="34834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254531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033332" fill="hold"/>
                                        <p:tgtEl>
                                          <p:spTgt spid="5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592"/>
                </p:tgtEl>
              </p:cMediaNode>
            </p:video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91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307" y="2006600"/>
            <a:ext cx="7332917" cy="5372100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7" name="Single-molecule imaging reveals transient events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>
              <a:defRPr sz="3600"/>
            </a:lvl1pPr>
          </a:lstStyle>
          <a:p>
            <a:pPr>
              <a:defRPr sz="5000"/>
            </a:pPr>
            <a:r>
              <a:rPr sz="3600" dirty="0"/>
              <a:t>Single-molecule imaging reveals transient </a:t>
            </a:r>
            <a:r>
              <a:rPr lang="en-GB" sz="3600" dirty="0"/>
              <a:t>interactions</a:t>
            </a:r>
            <a:r>
              <a:rPr sz="3600" dirty="0"/>
              <a:t> </a:t>
            </a:r>
          </a:p>
        </p:txBody>
      </p:sp>
      <p:sp>
        <p:nvSpPr>
          <p:cNvPr id="598" name="1) Clustering of the GPI-anchored receptor CD59…"/>
          <p:cNvSpPr txBox="1"/>
          <p:nvPr/>
        </p:nvSpPr>
        <p:spPr>
          <a:xfrm>
            <a:off x="12786" y="857250"/>
            <a:ext cx="10134601" cy="549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1) Clustering of the GPI-anchored receptor CD59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2a)	Translocation into domains (0.57 sec)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2b-4) Recruitment of G</a:t>
            </a:r>
            <a:r>
              <a:rPr lang="el-GR"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  <a:cs typeface="Symbol"/>
                <a:sym typeface="Symbol"/>
              </a:rPr>
              <a:t>α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  <a:cs typeface="Symbol"/>
                <a:sym typeface="Symbol"/>
              </a:rPr>
              <a:t>i2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(0.1 sec) &amp; Lyn (0.2 sec)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4) Recruitment of and 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activation of Lyn by G</a:t>
            </a:r>
            <a:r>
              <a:rPr lang="el-GR"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  <a:cs typeface="Symbol"/>
                <a:sym typeface="Symbol"/>
              </a:rPr>
              <a:t>α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i2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=&gt; STALL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5) Recruitment &amp; activation 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of </a:t>
            </a:r>
            <a:r>
              <a:rPr sz="1600" dirty="0" err="1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PLase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</a:t>
            </a:r>
            <a:r>
              <a:rPr lang="el-GR"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  <a:cs typeface="Symbol"/>
                <a:sym typeface="Symbol"/>
              </a:rPr>
              <a:t>γ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(0.25 sec)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6) Production of IP</a:t>
            </a:r>
            <a:r>
              <a:rPr sz="1600" baseline="-5999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(20- 50 molecules)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7) Ca</a:t>
            </a:r>
            <a:r>
              <a:rPr sz="1600" baseline="31999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release from ER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1600" dirty="0">
              <a:solidFill>
                <a:srgbClr val="011B9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STALL = Stimulation-activated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sz="1600" b="1" i="1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transient </a:t>
            </a: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arrest of </a:t>
            </a:r>
          </a:p>
          <a:p>
            <a:pPr algn="l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>
                <a:solidFill>
                  <a:srgbClr val="011B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lateral diffusion</a:t>
            </a:r>
          </a:p>
        </p:txBody>
      </p:sp>
      <p:sp>
        <p:nvSpPr>
          <p:cNvPr id="599" name="Suzuki, J Cell Biol May 21, 2007"/>
          <p:cNvSpPr txBox="1"/>
          <p:nvPr/>
        </p:nvSpPr>
        <p:spPr>
          <a:xfrm>
            <a:off x="4441924" y="7372350"/>
            <a:ext cx="3238501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600" i="1"/>
            </a:lvl1pPr>
          </a:lstStyle>
          <a:p>
            <a:r>
              <a:t>Suzuki, J Cell Biol May 21, 2007</a:t>
            </a:r>
          </a:p>
        </p:txBody>
      </p:sp>
      <p:sp>
        <p:nvSpPr>
          <p:cNvPr id="60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601" name="6 - Membrane domains and signalling                    p"/>
          <p:cNvSpPr txBox="1"/>
          <p:nvPr/>
        </p:nvSpPr>
        <p:spPr>
          <a:xfrm>
            <a:off x="127000" y="7267773"/>
            <a:ext cx="96266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6 - Membrane domains and signalling	       										  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5110A5-4761-472D-AB2B-214813C2D3D1}"/>
              </a:ext>
            </a:extLst>
          </p:cNvPr>
          <p:cNvSpPr/>
          <p:nvPr/>
        </p:nvSpPr>
        <p:spPr>
          <a:xfrm>
            <a:off x="-236220" y="1363071"/>
            <a:ext cx="5577840" cy="30180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4B496-5406-468B-9E20-AF9E0AF679D5}"/>
              </a:ext>
            </a:extLst>
          </p:cNvPr>
          <p:cNvSpPr/>
          <p:nvPr/>
        </p:nvSpPr>
        <p:spPr>
          <a:xfrm>
            <a:off x="-236220" y="1837463"/>
            <a:ext cx="5577840" cy="30180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664CED-F021-4F0F-943A-B61D46447F78}"/>
              </a:ext>
            </a:extLst>
          </p:cNvPr>
          <p:cNvSpPr/>
          <p:nvPr/>
        </p:nvSpPr>
        <p:spPr>
          <a:xfrm>
            <a:off x="12612" y="2342470"/>
            <a:ext cx="3393527" cy="761619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8AC6DD-B9DD-4381-A7A9-43D6777DD4FD}"/>
              </a:ext>
            </a:extLst>
          </p:cNvPr>
          <p:cNvSpPr/>
          <p:nvPr/>
        </p:nvSpPr>
        <p:spPr>
          <a:xfrm>
            <a:off x="-236220" y="3192648"/>
            <a:ext cx="3393527" cy="761619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4BD0A-2C06-4C64-B44D-5A43438C4AD9}"/>
              </a:ext>
            </a:extLst>
          </p:cNvPr>
          <p:cNvSpPr/>
          <p:nvPr/>
        </p:nvSpPr>
        <p:spPr>
          <a:xfrm>
            <a:off x="-381000" y="4039250"/>
            <a:ext cx="3393527" cy="761619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26FC4B-EEE7-4010-8BAB-645DA23CA2FE}"/>
              </a:ext>
            </a:extLst>
          </p:cNvPr>
          <p:cNvSpPr/>
          <p:nvPr/>
        </p:nvSpPr>
        <p:spPr>
          <a:xfrm>
            <a:off x="-144780" y="4809117"/>
            <a:ext cx="3198697" cy="492724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H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513088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6 - Membrane domains and signalling                    p"/>
          <p:cNvSpPr txBox="1"/>
          <p:nvPr/>
        </p:nvSpPr>
        <p:spPr>
          <a:xfrm>
            <a:off x="114300" y="7251700"/>
            <a:ext cx="9626600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6 - Membrane domains and signalling	       										  p</a:t>
            </a:r>
          </a:p>
        </p:txBody>
      </p:sp>
      <p:sp>
        <p:nvSpPr>
          <p:cNvPr id="604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05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06" name="Close proximity between plasma membrane and ER"/>
          <p:cNvSpPr txBox="1"/>
          <p:nvPr/>
        </p:nvSpPr>
        <p:spPr>
          <a:xfrm>
            <a:off x="-12700" y="203200"/>
            <a:ext cx="101981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>
              <a:defRPr sz="3600"/>
            </a:lvl1pPr>
          </a:lstStyle>
          <a:p>
            <a:pPr>
              <a:defRPr sz="5000"/>
            </a:pPr>
            <a:r>
              <a:rPr sz="3600"/>
              <a:t>Close proximity between plasma membrane and ER </a:t>
            </a:r>
          </a:p>
        </p:txBody>
      </p:sp>
      <p:sp>
        <p:nvSpPr>
          <p:cNvPr id="607" name="Electron microscopic image showing apposition of sarcolemma &amp; plasma membrane (arrow head)…"/>
          <p:cNvSpPr txBox="1"/>
          <p:nvPr/>
        </p:nvSpPr>
        <p:spPr>
          <a:xfrm>
            <a:off x="6350" y="920750"/>
            <a:ext cx="10284683" cy="292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Electron microscopic image showing apposition of sarcolemma &amp; plasma membrane (arrow head)</a:t>
            </a:r>
          </a:p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 sz="1800">
              <a:solidFill>
                <a:srgbClr val="011B9E"/>
              </a:solidFill>
            </a:endParaRPr>
          </a:p>
          <a:p>
            <a:pPr algn="l">
              <a:defRPr sz="1600">
                <a:latin typeface="Verdana"/>
                <a:ea typeface="Verdana"/>
                <a:cs typeface="Verdana"/>
                <a:sym typeface="Verdana"/>
              </a:defRPr>
            </a:pPr>
            <a:r>
              <a:rPr sz="1800">
                <a:solidFill>
                  <a:srgbClr val="011B9E"/>
                </a:solidFill>
              </a:rPr>
              <a:t>Schematic representation</a:t>
            </a:r>
          </a:p>
        </p:txBody>
      </p:sp>
      <p:sp>
        <p:nvSpPr>
          <p:cNvPr id="608" name="Narayanan et al. Heart &amp; Circul Physiol 302(2012) H2190"/>
          <p:cNvSpPr txBox="1"/>
          <p:nvPr/>
        </p:nvSpPr>
        <p:spPr>
          <a:xfrm>
            <a:off x="4073624" y="7283792"/>
            <a:ext cx="5139532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sz="1600" i="1"/>
            </a:lvl1pPr>
          </a:lstStyle>
          <a:p>
            <a:r>
              <a:rPr dirty="0"/>
              <a:t>Narayanan et al. Heart &amp; </a:t>
            </a:r>
            <a:r>
              <a:rPr dirty="0" err="1"/>
              <a:t>Circul</a:t>
            </a:r>
            <a:r>
              <a:rPr dirty="0"/>
              <a:t> </a:t>
            </a:r>
            <a:r>
              <a:rPr dirty="0" err="1"/>
              <a:t>Physiol</a:t>
            </a:r>
            <a:r>
              <a:rPr dirty="0"/>
              <a:t> 302(2012) H2190</a:t>
            </a:r>
          </a:p>
        </p:txBody>
      </p:sp>
      <p:sp>
        <p:nvSpPr>
          <p:cNvPr id="60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610" name="Screen Shot 2014-03-28 at 12.38.54.png" descr="Screen Shot 2014-03-28 at 12.38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540" y="4006722"/>
            <a:ext cx="5803901" cy="318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Screen Shot 2014-03-28 at 12.38.41.png" descr="Screen Shot 2014-03-28 at 12.38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873" y="1282524"/>
            <a:ext cx="3454401" cy="2362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286000" y="685800"/>
            <a:ext cx="2260600" cy="3454401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Scale bar : 100 nm"/>
          <p:cNvSpPr txBox="1"/>
          <p:nvPr/>
        </p:nvSpPr>
        <p:spPr>
          <a:xfrm>
            <a:off x="8480276" y="3117849"/>
            <a:ext cx="160684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Scale bar : 100 nm</a:t>
            </a:r>
          </a:p>
        </p:txBody>
      </p:sp>
    </p:spTree>
    <p:extLst>
      <p:ext uri="{BB962C8B-B14F-4D97-AF65-F5344CB8AC3E}">
        <p14:creationId xmlns:p14="http://schemas.microsoft.com/office/powerpoint/2010/main" val="26286372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Further reading:…"/>
          <p:cNvSpPr txBox="1"/>
          <p:nvPr/>
        </p:nvSpPr>
        <p:spPr>
          <a:xfrm>
            <a:off x="206337" y="863600"/>
            <a:ext cx="8435022" cy="5471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lvl="1" indent="254000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just">
              <a:defRPr sz="3600" u="sng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Further reading:</a:t>
            </a:r>
          </a:p>
          <a:p>
            <a:pPr lvl="1" indent="254000" algn="just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Walsh		Post-translational modifications of proteins Chpt. 7</a:t>
            </a: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Van Meer 	Membranes &amp; lipids (2008)</a:t>
            </a: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Yu			GPI (2013)		</a:t>
            </a: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Levental 	Membrane association (2010)</a:t>
            </a:r>
          </a:p>
          <a:p>
            <a:pPr lvl="1" indent="254000" algn="just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  Tate  		Lipidation profiling (2014) </a:t>
            </a:r>
          </a:p>
          <a:p>
            <a:pPr lvl="1" indent="254000" algn="just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</a:t>
            </a:r>
          </a:p>
          <a:p>
            <a:pPr lvl="1" indent="254000" algn="l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l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</a:t>
            </a:r>
          </a:p>
        </p:txBody>
      </p:sp>
      <p:sp>
        <p:nvSpPr>
          <p:cNvPr id="40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28</a:t>
            </a:fld>
            <a:endParaRPr/>
          </a:p>
        </p:txBody>
      </p:sp>
      <p:pic>
        <p:nvPicPr>
          <p:cNvPr id="408" name="Walsh.png" descr="Wals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201" y="2463863"/>
            <a:ext cx="2476501" cy="3238501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7 - Lipidation         • Localisation and signalling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• </a:t>
            </a:r>
            <a:r>
              <a:rPr dirty="0" err="1"/>
              <a:t>Localisation</a:t>
            </a:r>
            <a:r>
              <a:rPr dirty="0"/>
              <a:t> and </a:t>
            </a:r>
            <a:r>
              <a:rPr dirty="0" err="1"/>
              <a:t>signalling</a:t>
            </a:r>
            <a:r>
              <a:rPr dirty="0"/>
              <a:t>							p</a:t>
            </a:r>
          </a:p>
        </p:txBody>
      </p:sp>
    </p:spTree>
    <p:extLst>
      <p:ext uri="{BB962C8B-B14F-4D97-AF65-F5344CB8AC3E}">
        <p14:creationId xmlns:p14="http://schemas.microsoft.com/office/powerpoint/2010/main" val="175549430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rotein lipidation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876300"/>
          </a:xfrm>
          <a:prstGeom prst="rect">
            <a:avLst/>
          </a:prstGeom>
        </p:spPr>
        <p:txBody>
          <a:bodyPr anchor="t"/>
          <a:lstStyle/>
          <a:p>
            <a:r>
              <a:rPr sz="3600"/>
              <a:t>Protein lipidation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398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9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0" name="• Attachment of one or several acyl chain or lipids…"/>
          <p:cNvSpPr txBox="1"/>
          <p:nvPr/>
        </p:nvSpPr>
        <p:spPr>
          <a:xfrm>
            <a:off x="545139" y="1191174"/>
            <a:ext cx="9455547" cy="552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• Attachment of one or several acyl chain or lipids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	- reversible or irreversible modifications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endParaRPr i="1" u="none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=&gt; translocation from cytosol to membrane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	=&gt; location to a specific membrane or membrane domain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endParaRPr i="1" u="none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=&gt; change in protein structure/function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endParaRPr i="1" u="none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=&gt; change in accessibility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endParaRPr i="1" u="none">
              <a:solidFill>
                <a:srgbClr val="011B9E"/>
              </a:solidFill>
            </a:endParaRP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 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◊ Manipulation of location in space &amp; time</a:t>
            </a:r>
          </a:p>
          <a:p>
            <a:pPr algn="l">
              <a:lnSpc>
                <a:spcPct val="110000"/>
              </a:lnSpc>
              <a:defRPr sz="2400" u="sng">
                <a:latin typeface="Verdana"/>
                <a:ea typeface="Verdana"/>
                <a:cs typeface="Verdana"/>
                <a:sym typeface="Verdana"/>
              </a:defRPr>
            </a:pPr>
            <a:r>
              <a:rPr i="1" u="none">
                <a:solidFill>
                  <a:srgbClr val="011B9E"/>
                </a:solidFill>
              </a:rPr>
              <a:t>		- In general, </a:t>
            </a:r>
            <a:r>
              <a:rPr b="1" i="1" u="none">
                <a:solidFill>
                  <a:srgbClr val="011B9E"/>
                </a:solidFill>
              </a:rPr>
              <a:t>location rimes with activity</a:t>
            </a:r>
            <a:r>
              <a:rPr i="1" u="none">
                <a:solidFill>
                  <a:srgbClr val="011B9E"/>
                </a:solidFill>
              </a:rPr>
              <a:t>.</a:t>
            </a:r>
          </a:p>
        </p:txBody>
      </p:sp>
      <p:sp>
        <p:nvSpPr>
          <p:cNvPr id="401" name="7 - Lipidation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													p</a:t>
            </a:r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ateral lipid asymmetry in eukaryotic membranes"/>
          <p:cNvSpPr txBox="1">
            <a:spLocks noGrp="1"/>
          </p:cNvSpPr>
          <p:nvPr>
            <p:ph type="title"/>
          </p:nvPr>
        </p:nvSpPr>
        <p:spPr>
          <a:xfrm>
            <a:off x="114300" y="220980"/>
            <a:ext cx="9893300" cy="807720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pPr>
              <a:defRPr sz="5000"/>
            </a:pPr>
            <a:r>
              <a:rPr lang="en-GB" sz="3400" dirty="0" err="1"/>
              <a:t>Transfersal</a:t>
            </a:r>
            <a:r>
              <a:rPr sz="3400" dirty="0"/>
              <a:t> lipid asymmetry</a:t>
            </a:r>
            <a:r>
              <a:rPr lang="en-GB" sz="3400" dirty="0"/>
              <a:t>  in Eukaryotic membranes</a:t>
            </a:r>
            <a:endParaRPr sz="3400" dirty="0"/>
          </a:p>
        </p:txBody>
      </p:sp>
      <p:sp>
        <p:nvSpPr>
          <p:cNvPr id="15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60" name="6 - Lipidation         • Membranes      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6 - Lipidation					    • Membranes  									          p</a:t>
            </a:r>
          </a:p>
        </p:txBody>
      </p:sp>
      <p:sp>
        <p:nvSpPr>
          <p:cNvPr id="162" name="Holthuis &amp; Menon (2014) Nature"/>
          <p:cNvSpPr txBox="1"/>
          <p:nvPr/>
        </p:nvSpPr>
        <p:spPr>
          <a:xfrm rot="16200000">
            <a:off x="-1348005" y="2459017"/>
            <a:ext cx="3026210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800" i="1"/>
            </a:lvl1pPr>
          </a:lstStyle>
          <a:p>
            <a:r>
              <a:rPr dirty="0" err="1"/>
              <a:t>Holthuis</a:t>
            </a:r>
            <a:r>
              <a:rPr dirty="0"/>
              <a:t> &amp; Menon (2014) Nature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2B92D3-224D-424A-BE08-7738F206DD13}"/>
              </a:ext>
            </a:extLst>
          </p:cNvPr>
          <p:cNvSpPr/>
          <p:nvPr/>
        </p:nvSpPr>
        <p:spPr>
          <a:xfrm>
            <a:off x="8839200" y="4518660"/>
            <a:ext cx="1623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Cytosol</a:t>
            </a:r>
            <a:endParaRPr lang="en-CH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F585DE-507C-4F94-9F12-E3A721ED1D00}"/>
              </a:ext>
            </a:extLst>
          </p:cNvPr>
          <p:cNvSpPr/>
          <p:nvPr/>
        </p:nvSpPr>
        <p:spPr>
          <a:xfrm>
            <a:off x="8831580" y="3165541"/>
            <a:ext cx="1630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Lumen</a:t>
            </a:r>
            <a:endParaRPr lang="en-CH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623699-6677-495A-8E30-DD8B9AB1C243}"/>
              </a:ext>
            </a:extLst>
          </p:cNvPr>
          <p:cNvSpPr/>
          <p:nvPr/>
        </p:nvSpPr>
        <p:spPr>
          <a:xfrm>
            <a:off x="8536940" y="6866815"/>
            <a:ext cx="1623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Outside of cell</a:t>
            </a:r>
            <a:endParaRPr lang="en-CH" sz="1600" dirty="0"/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761" y="922758"/>
            <a:ext cx="7812532" cy="6265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D258D712-2EB8-4BB6-A15B-BE049F279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29845"/>
            <a:ext cx="3676618" cy="405860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Elbaz &amp; Schuldiner (2011) TiBS 36, 616">
            <a:extLst>
              <a:ext uri="{FF2B5EF4-FFF2-40B4-BE49-F238E27FC236}">
                <a16:creationId xmlns:a16="http://schemas.microsoft.com/office/drawing/2014/main" id="{D02B15AB-5E9F-4C8B-AF5D-BEC39163355B}"/>
              </a:ext>
            </a:extLst>
          </p:cNvPr>
          <p:cNvSpPr txBox="1"/>
          <p:nvPr/>
        </p:nvSpPr>
        <p:spPr>
          <a:xfrm>
            <a:off x="2023434" y="6919071"/>
            <a:ext cx="4620718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600" i="1"/>
            </a:lvl1pPr>
          </a:lstStyle>
          <a:p>
            <a:r>
              <a:rPr dirty="0"/>
              <a:t>Elbaz &amp; </a:t>
            </a:r>
            <a:r>
              <a:rPr dirty="0" err="1"/>
              <a:t>Schuldiner</a:t>
            </a:r>
            <a:r>
              <a:rPr dirty="0"/>
              <a:t> (2011) </a:t>
            </a:r>
            <a:r>
              <a:rPr dirty="0" err="1"/>
              <a:t>TiBS</a:t>
            </a:r>
            <a:r>
              <a:rPr dirty="0"/>
              <a:t> 36, 616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2" name="6                                      p"/>
          <p:cNvSpPr txBox="1"/>
          <p:nvPr/>
        </p:nvSpPr>
        <p:spPr>
          <a:xfrm>
            <a:off x="127000" y="7267773"/>
            <a:ext cx="1007110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6 							      		 											          p</a:t>
            </a:r>
          </a:p>
        </p:txBody>
      </p:sp>
      <p:sp>
        <p:nvSpPr>
          <p:cNvPr id="44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444" name="Modulation of signalling…"/>
          <p:cNvSpPr txBox="1"/>
          <p:nvPr/>
        </p:nvSpPr>
        <p:spPr>
          <a:xfrm>
            <a:off x="-556070" y="1181100"/>
            <a:ext cx="10330329" cy="554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endParaRPr sz="3200" dirty="0"/>
          </a:p>
          <a:p>
            <a:pPr marL="254000">
              <a:buSzPct val="171000"/>
              <a:defRPr sz="5000"/>
            </a:pPr>
            <a:r>
              <a:rPr sz="3200" dirty="0"/>
              <a:t>Modulation of </a:t>
            </a:r>
            <a:r>
              <a:rPr sz="3200" dirty="0" err="1"/>
              <a:t>signalling</a:t>
            </a:r>
            <a:r>
              <a:rPr sz="3200" dirty="0"/>
              <a:t> </a:t>
            </a:r>
          </a:p>
          <a:p>
            <a:pPr marL="254000">
              <a:buSzPct val="171000"/>
              <a:defRPr sz="5000"/>
            </a:pPr>
            <a:r>
              <a:rPr sz="3200" dirty="0"/>
              <a:t>by </a:t>
            </a:r>
          </a:p>
          <a:p>
            <a:pPr marL="254000">
              <a:buSzPct val="171000"/>
              <a:defRPr sz="5000"/>
            </a:pPr>
            <a:r>
              <a:rPr sz="3200" dirty="0"/>
              <a:t>lipids and membrane domains</a:t>
            </a:r>
          </a:p>
          <a:p>
            <a:pPr>
              <a:defRPr sz="5000"/>
            </a:pPr>
            <a:endParaRPr sz="3200" dirty="0"/>
          </a:p>
          <a:p>
            <a:pPr>
              <a:defRPr sz="5000"/>
            </a:pPr>
            <a:endParaRPr sz="3200" dirty="0"/>
          </a:p>
          <a:p>
            <a:pPr>
              <a:defRPr sz="5000"/>
            </a:pPr>
            <a:endParaRPr sz="3200" dirty="0"/>
          </a:p>
          <a:p>
            <a:pPr>
              <a:defRPr sz="5000"/>
            </a:pPr>
            <a:endParaRPr sz="3200" dirty="0"/>
          </a:p>
          <a:p>
            <a:pPr>
              <a:defRPr sz="5000"/>
            </a:pPr>
            <a:endParaRPr sz="3200" dirty="0"/>
          </a:p>
          <a:p>
            <a:pPr>
              <a:defRPr sz="5000"/>
            </a:pPr>
            <a:endParaRPr sz="3200" dirty="0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Further reading:…"/>
          <p:cNvSpPr txBox="1"/>
          <p:nvPr/>
        </p:nvSpPr>
        <p:spPr>
          <a:xfrm>
            <a:off x="206337" y="863600"/>
            <a:ext cx="8435022" cy="5471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lvl="1" indent="254000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just">
              <a:defRPr sz="3600" u="sng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Further reading:</a:t>
            </a:r>
          </a:p>
          <a:p>
            <a:pPr lvl="1" indent="254000" algn="just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Walsh		Post-translational modifications of proteins Chpt. 7</a:t>
            </a: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Van Meer 	Membranes &amp; lipids (2008)</a:t>
            </a: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Yu			GPI (2013)		</a:t>
            </a: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Levental 	Membrane association (2010)</a:t>
            </a:r>
          </a:p>
          <a:p>
            <a:pPr lvl="1" indent="254000" algn="just"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  Tate  		Lipidation profiling (2014) </a:t>
            </a:r>
          </a:p>
          <a:p>
            <a:pPr lvl="1" indent="254000" algn="just"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just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</a:t>
            </a:r>
          </a:p>
          <a:p>
            <a:pPr lvl="1" indent="254000" algn="l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 sz="2000">
              <a:solidFill>
                <a:srgbClr val="011B9E"/>
              </a:solidFill>
            </a:endParaRPr>
          </a:p>
          <a:p>
            <a:pPr lvl="1" indent="254000" algn="l">
              <a:lnSpc>
                <a:spcPct val="130000"/>
              </a:lnSpc>
              <a:defRPr sz="3600">
                <a:latin typeface="Verdana"/>
                <a:ea typeface="Verdana"/>
                <a:cs typeface="Verdana"/>
                <a:sym typeface="Verdana"/>
              </a:defRPr>
            </a:pPr>
            <a:r>
              <a:rPr sz="2000">
                <a:solidFill>
                  <a:srgbClr val="011B9E"/>
                </a:solidFill>
              </a:rPr>
              <a:t>	</a:t>
            </a:r>
          </a:p>
        </p:txBody>
      </p:sp>
      <p:sp>
        <p:nvSpPr>
          <p:cNvPr id="405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6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408" name="Walsh.png" descr="Wals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201" y="2463863"/>
            <a:ext cx="2476501" cy="3238501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7 - Lipidation         • Localisation and signalling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• </a:t>
            </a:r>
            <a:r>
              <a:rPr dirty="0" err="1"/>
              <a:t>Localisation</a:t>
            </a:r>
            <a:r>
              <a:rPr dirty="0"/>
              <a:t> and </a:t>
            </a:r>
            <a:r>
              <a:rPr dirty="0" err="1"/>
              <a:t>signalling</a:t>
            </a:r>
            <a:r>
              <a:rPr dirty="0"/>
              <a:t>							p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Lateral lipid asymmetry and phase-coexistence"/>
          <p:cNvSpPr txBox="1">
            <a:spLocks noGrp="1"/>
          </p:cNvSpPr>
          <p:nvPr>
            <p:ph type="title"/>
          </p:nvPr>
        </p:nvSpPr>
        <p:spPr>
          <a:xfrm>
            <a:off x="0" y="213360"/>
            <a:ext cx="10160000" cy="815340"/>
          </a:xfrm>
          <a:prstGeom prst="rect">
            <a:avLst/>
          </a:prstGeom>
        </p:spPr>
        <p:txBody>
          <a:bodyPr anchor="t"/>
          <a:lstStyle>
            <a:lvl1pPr>
              <a:defRPr sz="3400"/>
            </a:lvl1pPr>
          </a:lstStyle>
          <a:p>
            <a:pPr>
              <a:defRPr sz="5000"/>
            </a:pPr>
            <a:r>
              <a:rPr sz="2800" dirty="0"/>
              <a:t>Lateral lipid asymmetry and phase-coexistence</a:t>
            </a:r>
            <a:r>
              <a:rPr lang="en-GB" sz="2800" dirty="0"/>
              <a:t> : Plasma membrane</a:t>
            </a:r>
            <a:endParaRPr sz="2800" dirty="0"/>
          </a:p>
        </p:txBody>
      </p:sp>
      <p:sp>
        <p:nvSpPr>
          <p:cNvPr id="166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7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68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67725"/>
            <a:ext cx="8737600" cy="6061775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• Cholesterol: Preference for sphingomyelin and not so “fluid” lipids"/>
          <p:cNvSpPr txBox="1"/>
          <p:nvPr/>
        </p:nvSpPr>
        <p:spPr>
          <a:xfrm>
            <a:off x="304800" y="1009650"/>
            <a:ext cx="9728200" cy="90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20369F"/>
                </a:solidFill>
              </a:rPr>
              <a:t>• Cholesterol: Preference for sphingomyelin and not so “fluid” lipids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20369F"/>
                </a:solidFill>
              </a:rPr>
              <a:t>										</a:t>
            </a:r>
          </a:p>
        </p:txBody>
      </p:sp>
      <p:sp>
        <p:nvSpPr>
          <p:cNvPr id="170" name="Rectangle"/>
          <p:cNvSpPr/>
          <p:nvPr/>
        </p:nvSpPr>
        <p:spPr>
          <a:xfrm>
            <a:off x="1447800" y="3378200"/>
            <a:ext cx="4064000" cy="5588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1" name="PC        PC             SM        SM…"/>
          <p:cNvSpPr txBox="1"/>
          <p:nvPr/>
        </p:nvSpPr>
        <p:spPr>
          <a:xfrm>
            <a:off x="1443235" y="3454400"/>
            <a:ext cx="4051301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2400"/>
            </a:pPr>
            <a:r>
              <a:rPr sz="2200"/>
              <a:t>PC        PC             SM        SM</a:t>
            </a:r>
          </a:p>
          <a:p>
            <a:pPr algn="l">
              <a:defRPr sz="2400"/>
            </a:pPr>
            <a:r>
              <a:rPr sz="2200"/>
              <a:t>          +Chol                      +Chol</a:t>
            </a:r>
          </a:p>
        </p:txBody>
      </p:sp>
      <p:sp>
        <p:nvSpPr>
          <p:cNvPr id="173" name="“Cholesterol domains”:…"/>
          <p:cNvSpPr txBox="1"/>
          <p:nvPr/>
        </p:nvSpPr>
        <p:spPr>
          <a:xfrm>
            <a:off x="6286500" y="1866899"/>
            <a:ext cx="4394200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20369F"/>
                </a:solidFill>
              </a:rPr>
              <a:t>“Cholesterol domains”: 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20369F"/>
                </a:solidFill>
              </a:rPr>
              <a:t>	- membrane thickening</a:t>
            </a:r>
          </a:p>
          <a:p>
            <a:pPr algn="l">
              <a:lnSpc>
                <a:spcPct val="120000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rgbClr val="20369F"/>
                </a:solidFill>
              </a:rPr>
              <a:t>	- fluidity decrease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75" name="7 - Lipidation         • Membranes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• Membranes  									          p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-Temperature…"/>
          <p:cNvSpPr txBox="1"/>
          <p:nvPr/>
        </p:nvSpPr>
        <p:spPr>
          <a:xfrm>
            <a:off x="2479361" y="2235200"/>
            <a:ext cx="5702301" cy="256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>
                <a:solidFill>
                  <a:srgbClr val="011B9E"/>
                </a:solidFill>
              </a:rPr>
              <a:t>-Temperature</a:t>
            </a:r>
          </a:p>
          <a:p>
            <a:pPr algn="l"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>
                <a:solidFill>
                  <a:srgbClr val="011B9E"/>
                </a:solidFill>
              </a:rPr>
              <a:t>- Ions</a:t>
            </a:r>
          </a:p>
          <a:p>
            <a:pPr algn="l"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2000">
              <a:solidFill>
                <a:srgbClr val="011B9E"/>
              </a:solidFill>
            </a:endParaRPr>
          </a:p>
          <a:p>
            <a:pPr algn="l"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>
                <a:solidFill>
                  <a:srgbClr val="011B9E"/>
                </a:solidFill>
              </a:rPr>
              <a:t>- Cholesterol</a:t>
            </a: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 sz="2000">
              <a:solidFill>
                <a:srgbClr val="011B9E"/>
              </a:solidFill>
            </a:endParaRPr>
          </a:p>
        </p:txBody>
      </p:sp>
      <p:sp>
        <p:nvSpPr>
          <p:cNvPr id="178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9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0" name="Phase separations enable sorting and transport"/>
          <p:cNvSpPr txBox="1"/>
          <p:nvPr/>
        </p:nvSpPr>
        <p:spPr>
          <a:xfrm>
            <a:off x="-25400" y="203200"/>
            <a:ext cx="10210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 dirty="0"/>
              <a:t>Phase separations </a:t>
            </a:r>
            <a:r>
              <a:rPr lang="en-GB" sz="3600" dirty="0"/>
              <a:t>facilitate</a:t>
            </a:r>
            <a:r>
              <a:rPr sz="3600" dirty="0"/>
              <a:t> sorting and transport</a:t>
            </a:r>
          </a:p>
          <a:p>
            <a:pPr>
              <a:defRPr sz="3600"/>
            </a:pPr>
            <a:endParaRPr sz="3600" dirty="0"/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517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182" name="Picture 4.png" descr="Picture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33" y="1041400"/>
            <a:ext cx="10442614" cy="552718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Lippincott-Schwartz, Ann Rev Biophys 2010"/>
          <p:cNvSpPr txBox="1"/>
          <p:nvPr/>
        </p:nvSpPr>
        <p:spPr>
          <a:xfrm>
            <a:off x="5976620" y="7010400"/>
            <a:ext cx="3791372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1800" i="1"/>
            </a:lvl1pPr>
          </a:lstStyle>
          <a:p>
            <a:r>
              <a:rPr dirty="0"/>
              <a:t>Lippincott-Schwartz, Ann Rev </a:t>
            </a:r>
            <a:r>
              <a:rPr dirty="0" err="1"/>
              <a:t>Biophys</a:t>
            </a:r>
            <a:r>
              <a:rPr dirty="0"/>
              <a:t> 2010</a:t>
            </a:r>
          </a:p>
        </p:txBody>
      </p:sp>
      <p:sp>
        <p:nvSpPr>
          <p:cNvPr id="184" name="7 - Lipidation         • Membranes                     p"/>
          <p:cNvSpPr txBox="1"/>
          <p:nvPr/>
        </p:nvSpPr>
        <p:spPr>
          <a:xfrm>
            <a:off x="125840" y="7251700"/>
            <a:ext cx="10071101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• Membranes  									          p</a:t>
            </a:r>
          </a:p>
        </p:txBody>
      </p:sp>
      <p:sp>
        <p:nvSpPr>
          <p:cNvPr id="185" name="Zoom of Golgi"/>
          <p:cNvSpPr txBox="1"/>
          <p:nvPr/>
        </p:nvSpPr>
        <p:spPr>
          <a:xfrm>
            <a:off x="4051300" y="4794250"/>
            <a:ext cx="2053134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lnSpc>
                <a:spcPct val="120000"/>
              </a:lnSpc>
              <a:defRPr sz="2400" u="sng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3200" u="none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400" u="sng">
                <a:solidFill>
                  <a:srgbClr val="20369F"/>
                </a:solidFill>
                <a:latin typeface="Comic Sans MS"/>
                <a:ea typeface="Comic Sans MS"/>
                <a:cs typeface="Comic Sans MS"/>
                <a:sym typeface="Comic Sans MS"/>
              </a:rPr>
              <a:t>Zoom of Golgi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3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4" name="7 - Lipidation  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 </a:t>
            </a:r>
            <a:r>
              <a:rPr dirty="0"/>
              <a:t>- Lipidation					      		 										          p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043079" y="3583895"/>
            <a:ext cx="4533901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8112"/>
            <a:ext cx="10160000" cy="6354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" name="Group"/>
          <p:cNvGrpSpPr/>
          <p:nvPr/>
        </p:nvGrpSpPr>
        <p:grpSpPr>
          <a:xfrm>
            <a:off x="2506091" y="898112"/>
            <a:ext cx="4181327" cy="1212970"/>
            <a:chOff x="0" y="0"/>
            <a:chExt cx="4181326" cy="1212968"/>
          </a:xfrm>
        </p:grpSpPr>
        <p:pic>
          <p:nvPicPr>
            <p:cNvPr id="208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8" y="304175"/>
              <a:ext cx="4171510" cy="908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" name="Exploiting bio-orthogonal click-chemistry"/>
            <p:cNvSpPr txBox="1"/>
            <p:nvPr/>
          </p:nvSpPr>
          <p:spPr>
            <a:xfrm>
              <a:off x="0" y="0"/>
              <a:ext cx="4181327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266700" indent="-266700" algn="l">
                <a:lnSpc>
                  <a:spcPct val="130000"/>
                </a:lnSpc>
                <a:defRPr sz="18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Exploiting bio-orthogonal click-chemistry</a:t>
              </a:r>
            </a:p>
          </p:txBody>
        </p:sp>
      </p:grpSp>
      <p:sp>
        <p:nvSpPr>
          <p:cNvPr id="211" name="Rectangle"/>
          <p:cNvSpPr/>
          <p:nvPr/>
        </p:nvSpPr>
        <p:spPr>
          <a:xfrm>
            <a:off x="2493501" y="910812"/>
            <a:ext cx="4186825" cy="1062546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2" name="Identifying &amp; localising lipidated proteins"/>
          <p:cNvSpPr txBox="1">
            <a:spLocks noGrp="1"/>
          </p:cNvSpPr>
          <p:nvPr>
            <p:ph type="ctrTitle"/>
          </p:nvPr>
        </p:nvSpPr>
        <p:spPr>
          <a:xfrm>
            <a:off x="0" y="190500"/>
            <a:ext cx="10198100" cy="876300"/>
          </a:xfrm>
          <a:prstGeom prst="rect">
            <a:avLst/>
          </a:prstGeom>
        </p:spPr>
        <p:txBody>
          <a:bodyPr anchor="t"/>
          <a:lstStyle>
            <a:lvl1pPr>
              <a:defRPr sz="3600"/>
            </a:lvl1pPr>
          </a:lstStyle>
          <a:p>
            <a:pPr>
              <a:defRPr sz="5000"/>
            </a:pPr>
            <a:r>
              <a:rPr sz="3600"/>
              <a:t>Identifying &amp; localising lipidated proteins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987" y="7318573"/>
            <a:ext cx="4533901" cy="25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8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9" name="7 - Lipidation             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  		 										          p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818203" y="7264400"/>
            <a:ext cx="213694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rPr/>
              <a:t>7</a:t>
            </a:fld>
            <a:endParaRPr/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043079" y="3583895"/>
            <a:ext cx="4533901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727" y="3108572"/>
            <a:ext cx="3403450" cy="2092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89" y="966331"/>
            <a:ext cx="3229207" cy="2434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189" y="1137510"/>
            <a:ext cx="3392405" cy="217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1163" y="5324845"/>
            <a:ext cx="3292828" cy="183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779983" y="2967956"/>
            <a:ext cx="5588157" cy="238893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Lipidation of proteins"/>
          <p:cNvSpPr txBox="1"/>
          <p:nvPr/>
        </p:nvSpPr>
        <p:spPr>
          <a:xfrm>
            <a:off x="-25400" y="203200"/>
            <a:ext cx="10210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/>
              <a:t>Lipidation of proteins</a:t>
            </a:r>
          </a:p>
          <a:p>
            <a:pPr>
              <a:defRPr sz="3600"/>
            </a:pPr>
            <a:endParaRPr sz="3600"/>
          </a:p>
        </p:txBody>
      </p:sp>
      <p:sp>
        <p:nvSpPr>
          <p:cNvPr id="198" name="GPI anchors"/>
          <p:cNvSpPr txBox="1"/>
          <p:nvPr/>
        </p:nvSpPr>
        <p:spPr>
          <a:xfrm>
            <a:off x="7682879" y="1177949"/>
            <a:ext cx="136406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66700" indent="-266700" algn="l">
              <a:lnSpc>
                <a:spcPct val="130000"/>
              </a:lnSpc>
              <a:defRPr sz="16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GPI anchors</a:t>
            </a:r>
          </a:p>
        </p:txBody>
      </p:sp>
      <p:sp>
        <p:nvSpPr>
          <p:cNvPr id="199" name="Rounded Rectangle"/>
          <p:cNvSpPr/>
          <p:nvPr/>
        </p:nvSpPr>
        <p:spPr>
          <a:xfrm>
            <a:off x="9065459" y="1400096"/>
            <a:ext cx="365325" cy="487580"/>
          </a:xfrm>
          <a:prstGeom prst="roundRect">
            <a:avLst>
              <a:gd name="adj" fmla="val 20020"/>
            </a:avLst>
          </a:prstGeom>
          <a:ln w="63500">
            <a:solidFill>
              <a:srgbClr val="30C03B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" name="l"/>
          <p:cNvSpPr txBox="1"/>
          <p:nvPr/>
        </p:nvSpPr>
        <p:spPr>
          <a:xfrm>
            <a:off x="3466563" y="3159372"/>
            <a:ext cx="16654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l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onjugation of farnasyl- (F) or geranylgeranyl- (GG)pyrophosphate precursors…"/>
          <p:cNvSpPr txBox="1"/>
          <p:nvPr/>
        </p:nvSpPr>
        <p:spPr>
          <a:xfrm>
            <a:off x="125840" y="837117"/>
            <a:ext cx="10071101" cy="696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Conjugation of </a:t>
            </a:r>
            <a:r>
              <a:rPr dirty="0" err="1">
                <a:solidFill>
                  <a:srgbClr val="011B9E"/>
                </a:solidFill>
              </a:rPr>
              <a:t>farnasyl</a:t>
            </a:r>
            <a:r>
              <a:rPr dirty="0">
                <a:solidFill>
                  <a:srgbClr val="011B9E"/>
                </a:solidFill>
              </a:rPr>
              <a:t>-(F)</a:t>
            </a:r>
            <a:r>
              <a:rPr lang="en-GB" dirty="0">
                <a:solidFill>
                  <a:srgbClr val="011B9E"/>
                </a:solidFill>
              </a:rPr>
              <a:t> </a:t>
            </a:r>
            <a:r>
              <a:rPr dirty="0">
                <a:solidFill>
                  <a:srgbClr val="011B9E"/>
                </a:solidFill>
              </a:rPr>
              <a:t>	or geranylgeranyl- (GG)pyrophosphate precursors</a:t>
            </a: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by the enzymes  protein F-transferase or protein GG-transferase</a:t>
            </a: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lvl="4" indent="1295400"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lvl="4" indent="1295400"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                                 (F)                                                     (GG)</a:t>
            </a:r>
            <a:endParaRPr dirty="0">
              <a:solidFill>
                <a:srgbClr val="011B9E"/>
              </a:solidFill>
            </a:endParaRPr>
          </a:p>
          <a:p>
            <a:pPr lvl="4" indent="1295400"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lang="en-GB" dirty="0">
                <a:solidFill>
                  <a:srgbClr val="011B9E"/>
                </a:solidFill>
              </a:rPr>
              <a:t>                                 </a:t>
            </a:r>
            <a:endParaRPr dirty="0">
              <a:solidFill>
                <a:srgbClr val="011B9E"/>
              </a:solidFill>
            </a:endParaRP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Allyl cation reacts with thiolate to form a </a:t>
            </a:r>
            <a:r>
              <a:rPr u="sng" dirty="0">
                <a:solidFill>
                  <a:srgbClr val="011B9E"/>
                </a:solidFill>
              </a:rPr>
              <a:t>stable </a:t>
            </a:r>
            <a:r>
              <a:rPr b="1" u="sng" dirty="0">
                <a:solidFill>
                  <a:srgbClr val="011B9E"/>
                </a:solidFill>
              </a:rPr>
              <a:t>thioether</a:t>
            </a:r>
            <a:endParaRPr u="sng" dirty="0">
              <a:solidFill>
                <a:srgbClr val="011B9E"/>
              </a:solidFill>
            </a:endParaRP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solidFill>
                <a:srgbClr val="011B9E"/>
              </a:solidFill>
            </a:endParaRP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solidFill>
                <a:srgbClr val="011B9E"/>
              </a:solidFill>
            </a:endParaRP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solidFill>
                <a:srgbClr val="011B9E"/>
              </a:solidFill>
            </a:endParaRP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solidFill>
                <a:srgbClr val="011B9E"/>
              </a:solidFill>
            </a:endParaRP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u="sng" dirty="0">
              <a:solidFill>
                <a:srgbClr val="011B9E"/>
              </a:solidFill>
            </a:endParaRP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÷ About 1% of the proteome is prenylated</a:t>
            </a:r>
          </a:p>
          <a:p>
            <a:pPr algn="l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÷ These proteins are involved in cell growth, differentiation, </a:t>
            </a: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									transport and motion</a:t>
            </a:r>
          </a:p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																				</a:t>
            </a:r>
            <a:endParaRPr dirty="0">
              <a:solidFill>
                <a:srgbClr val="011B9E"/>
              </a:solidFill>
            </a:endParaRPr>
          </a:p>
        </p:txBody>
      </p:sp>
      <p:sp>
        <p:nvSpPr>
          <p:cNvPr id="249" name="S-Prenylation"/>
          <p:cNvSpPr txBox="1">
            <a:spLocks noGrp="1"/>
          </p:cNvSpPr>
          <p:nvPr>
            <p:ph type="title"/>
          </p:nvPr>
        </p:nvSpPr>
        <p:spPr>
          <a:xfrm>
            <a:off x="990600" y="190500"/>
            <a:ext cx="8178800" cy="698500"/>
          </a:xfrm>
          <a:prstGeom prst="rect">
            <a:avLst/>
          </a:prstGeom>
        </p:spPr>
        <p:txBody>
          <a:bodyPr anchor="t"/>
          <a:lstStyle/>
          <a:p>
            <a:r>
              <a:rPr sz="3600" i="1"/>
              <a:t>S</a:t>
            </a:r>
            <a:r>
              <a:rPr sz="3600"/>
              <a:t>-Prenylation</a:t>
            </a:r>
          </a:p>
        </p:txBody>
      </p:sp>
      <p:sp>
        <p:nvSpPr>
          <p:cNvPr id="250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1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/>
              <a:t> </a:t>
            </a:r>
            <a:endParaRPr dirty="0"/>
          </a:p>
        </p:txBody>
      </p:sp>
      <p:grpSp>
        <p:nvGrpSpPr>
          <p:cNvPr id="256" name="Group"/>
          <p:cNvGrpSpPr/>
          <p:nvPr/>
        </p:nvGrpSpPr>
        <p:grpSpPr>
          <a:xfrm>
            <a:off x="108510" y="1722342"/>
            <a:ext cx="9315890" cy="4175316"/>
            <a:chOff x="0" y="0"/>
            <a:chExt cx="9315888" cy="4175315"/>
          </a:xfrm>
        </p:grpSpPr>
        <p:pic>
          <p:nvPicPr>
            <p:cNvPr id="25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62052"/>
              <a:ext cx="8992686" cy="2313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5" name="Group"/>
            <p:cNvGrpSpPr/>
            <p:nvPr/>
          </p:nvGrpSpPr>
          <p:grpSpPr>
            <a:xfrm>
              <a:off x="95342" y="-1"/>
              <a:ext cx="9220547" cy="1041401"/>
              <a:chOff x="0" y="0"/>
              <a:chExt cx="9220546" cy="1041399"/>
            </a:xfrm>
          </p:grpSpPr>
          <p:pic>
            <p:nvPicPr>
              <p:cNvPr id="253" name="droppedImage.pdf" descr="droppedImage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9610"/>
                <a:ext cx="3982181" cy="10217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4" name="aGeranylgeranyl…rophosphate.png" descr="aGeranylgeranyl…rophosphate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19760" y="0"/>
                <a:ext cx="4000787" cy="10352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5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58" name="7 - Lipidation         • Prenylation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• Prenylation  									          p</a:t>
            </a:r>
          </a:p>
        </p:txBody>
      </p:sp>
      <p:pic>
        <p:nvPicPr>
          <p:cNvPr id="259" name="File0179.jpg" descr="File017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4404" y="3578199"/>
            <a:ext cx="10728808" cy="2340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Line"/>
          <p:cNvSpPr/>
          <p:nvPr/>
        </p:nvSpPr>
        <p:spPr>
          <a:xfrm>
            <a:off x="-381000" y="72898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4" name="Line"/>
          <p:cNvSpPr/>
          <p:nvPr/>
        </p:nvSpPr>
        <p:spPr>
          <a:xfrm>
            <a:off x="-546100" y="876300"/>
            <a:ext cx="11414982" cy="1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algn="l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5" name="Post-translational addition to Cys residues at C-terminus:…"/>
          <p:cNvSpPr txBox="1"/>
          <p:nvPr/>
        </p:nvSpPr>
        <p:spPr>
          <a:xfrm>
            <a:off x="184149" y="965012"/>
            <a:ext cx="9910144" cy="7555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u="sng" dirty="0">
                <a:solidFill>
                  <a:srgbClr val="011B9E"/>
                </a:solidFill>
              </a:rPr>
              <a:t>Post-translational</a:t>
            </a:r>
            <a:r>
              <a:rPr sz="2400" dirty="0">
                <a:solidFill>
                  <a:srgbClr val="011B9E"/>
                </a:solidFill>
              </a:rPr>
              <a:t> addition to </a:t>
            </a:r>
            <a:r>
              <a:rPr sz="2400" dirty="0" err="1">
                <a:solidFill>
                  <a:srgbClr val="011B9E"/>
                </a:solidFill>
              </a:rPr>
              <a:t>Cys</a:t>
            </a:r>
            <a:r>
              <a:rPr sz="2400" dirty="0">
                <a:solidFill>
                  <a:srgbClr val="011B9E"/>
                </a:solidFill>
              </a:rPr>
              <a:t> residues </a:t>
            </a:r>
            <a:r>
              <a:rPr lang="en-GB" sz="2400" dirty="0">
                <a:solidFill>
                  <a:srgbClr val="011B9E"/>
                </a:solidFill>
              </a:rPr>
              <a:t>at the</a:t>
            </a:r>
            <a:r>
              <a:rPr sz="2400" dirty="0">
                <a:solidFill>
                  <a:srgbClr val="011B9E"/>
                </a:solidFill>
              </a:rPr>
              <a:t> </a:t>
            </a:r>
            <a:r>
              <a:rPr sz="2400" u="sng" dirty="0">
                <a:solidFill>
                  <a:srgbClr val="011B9E"/>
                </a:solidFill>
              </a:rPr>
              <a:t>C-terminus</a:t>
            </a:r>
            <a:r>
              <a:rPr sz="2400" dirty="0">
                <a:solidFill>
                  <a:srgbClr val="011B9E"/>
                </a:solidFill>
              </a:rPr>
              <a:t>: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÷ </a:t>
            </a:r>
            <a:r>
              <a:rPr sz="2400" u="sng" dirty="0">
                <a:solidFill>
                  <a:srgbClr val="011B9E"/>
                </a:solidFill>
              </a:rPr>
              <a:t>Motif 1</a:t>
            </a:r>
            <a:r>
              <a:rPr sz="2400" dirty="0">
                <a:solidFill>
                  <a:srgbClr val="011B9E"/>
                </a:solidFill>
              </a:rPr>
              <a:t>: 	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-a-a-X	     a = aliphatic</a:t>
            </a:r>
          </a:p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</a:t>
            </a:r>
            <a:r>
              <a:rPr lang="en-GB" sz="2400" dirty="0">
                <a:solidFill>
                  <a:srgbClr val="011B9E"/>
                </a:solidFill>
              </a:rPr>
              <a:t>	</a:t>
            </a:r>
            <a:r>
              <a:rPr sz="2400" dirty="0">
                <a:solidFill>
                  <a:srgbClr val="011B9E"/>
                </a:solidFill>
              </a:rPr>
              <a:t>=&gt; </a:t>
            </a:r>
            <a:r>
              <a:rPr sz="2400" i="1" dirty="0">
                <a:solidFill>
                  <a:srgbClr val="011B9E"/>
                </a:solidFill>
              </a:rPr>
              <a:t>Geranylgeranylation</a:t>
            </a:r>
            <a:r>
              <a:rPr sz="2400" dirty="0">
                <a:solidFill>
                  <a:srgbClr val="011B9E"/>
                </a:solidFill>
              </a:rPr>
              <a:t>		</a:t>
            </a:r>
            <a:r>
              <a:rPr sz="2200" dirty="0">
                <a:solidFill>
                  <a:srgbClr val="011B9E"/>
                </a:solidFill>
              </a:rPr>
              <a:t>if</a:t>
            </a:r>
            <a:r>
              <a:rPr sz="2400" dirty="0">
                <a:solidFill>
                  <a:srgbClr val="011B9E"/>
                </a:solidFill>
              </a:rPr>
              <a:t>		X = Leu</a:t>
            </a:r>
            <a:r>
              <a:rPr sz="2200" dirty="0">
                <a:solidFill>
                  <a:srgbClr val="011B9E"/>
                </a:solidFill>
              </a:rPr>
              <a:t>	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2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200" dirty="0">
                <a:solidFill>
                  <a:srgbClr val="011B9E"/>
                </a:solidFill>
              </a:rPr>
              <a:t>	</a:t>
            </a:r>
            <a:r>
              <a:rPr lang="en-GB" sz="2200" dirty="0">
                <a:solidFill>
                  <a:srgbClr val="011B9E"/>
                </a:solidFill>
              </a:rPr>
              <a:t>	</a:t>
            </a:r>
            <a:r>
              <a:rPr sz="2400" dirty="0">
                <a:solidFill>
                  <a:srgbClr val="011B9E"/>
                </a:solidFill>
              </a:rPr>
              <a:t>=&gt; </a:t>
            </a:r>
            <a:r>
              <a:rPr sz="2400" i="1" dirty="0" err="1">
                <a:solidFill>
                  <a:srgbClr val="011B9E"/>
                </a:solidFill>
              </a:rPr>
              <a:t>Farnesylation</a:t>
            </a:r>
            <a:r>
              <a:rPr sz="2200" dirty="0">
                <a:solidFill>
                  <a:srgbClr val="011B9E"/>
                </a:solidFill>
              </a:rPr>
              <a:t> 			     if		X = Ala, Ser</a:t>
            </a:r>
            <a:endParaRPr sz="24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      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	NB: upon </a:t>
            </a:r>
            <a:r>
              <a:rPr sz="2400" dirty="0" err="1">
                <a:solidFill>
                  <a:srgbClr val="011B9E"/>
                </a:solidFill>
              </a:rPr>
              <a:t>farnesylation</a:t>
            </a:r>
            <a:r>
              <a:rPr sz="2400" dirty="0">
                <a:solidFill>
                  <a:srgbClr val="011B9E"/>
                </a:solidFill>
              </a:rPr>
              <a:t> a-a-X are proteolytically removed</a:t>
            </a:r>
          </a:p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011B9E"/>
                </a:solidFill>
              </a:rPr>
              <a:t>÷ </a:t>
            </a:r>
            <a:r>
              <a:rPr sz="2400" u="sng" dirty="0">
                <a:solidFill>
                  <a:srgbClr val="011B9E"/>
                </a:solidFill>
              </a:rPr>
              <a:t>Motif 2</a:t>
            </a:r>
            <a:r>
              <a:rPr sz="2400" dirty="0">
                <a:solidFill>
                  <a:srgbClr val="011B9E"/>
                </a:solidFill>
              </a:rPr>
              <a:t>: 	2 </a:t>
            </a:r>
            <a:r>
              <a:rPr sz="2400" dirty="0" err="1">
                <a:solidFill>
                  <a:srgbClr val="011B9E"/>
                </a:solidFill>
              </a:rPr>
              <a:t>Cys</a:t>
            </a:r>
            <a:r>
              <a:rPr sz="2400" dirty="0">
                <a:solidFill>
                  <a:srgbClr val="011B9E"/>
                </a:solidFill>
              </a:rPr>
              <a:t> in a short amino acid motifs, e.g.</a:t>
            </a:r>
          </a:p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	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-•-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,   -•-•-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,    -•-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-•-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,    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-</a:t>
            </a:r>
            <a:r>
              <a:rPr sz="2400" b="1" dirty="0">
                <a:solidFill>
                  <a:srgbClr val="011B9E"/>
                </a:solidFill>
              </a:rPr>
              <a:t>C</a:t>
            </a:r>
            <a:r>
              <a:rPr sz="2400" dirty="0">
                <a:solidFill>
                  <a:srgbClr val="011B9E"/>
                </a:solidFill>
              </a:rPr>
              <a:t>-•-• 	</a:t>
            </a:r>
          </a:p>
          <a:p>
            <a:pPr algn="l">
              <a:defRPr sz="1000"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rgbClr val="011B9E"/>
              </a:solidFill>
            </a:endParaRPr>
          </a:p>
          <a:p>
            <a:pPr lvl="1"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2400" dirty="0">
                <a:solidFill>
                  <a:srgbClr val="011B9E"/>
                </a:solidFill>
              </a:rPr>
              <a:t>	</a:t>
            </a:r>
            <a:r>
              <a:rPr sz="2400" dirty="0">
                <a:solidFill>
                  <a:srgbClr val="011B9E"/>
                </a:solidFill>
              </a:rPr>
              <a:t>=&gt; </a:t>
            </a:r>
            <a:r>
              <a:rPr sz="2400" i="1" dirty="0">
                <a:solidFill>
                  <a:srgbClr val="011B9E"/>
                </a:solidFill>
              </a:rPr>
              <a:t>Geranylgeranylation</a:t>
            </a:r>
            <a:r>
              <a:rPr sz="2400" dirty="0">
                <a:solidFill>
                  <a:srgbClr val="011B9E"/>
                </a:solidFill>
              </a:rPr>
              <a:t> of one or both </a:t>
            </a:r>
            <a:r>
              <a:rPr sz="2400" dirty="0" err="1">
                <a:solidFill>
                  <a:srgbClr val="011B9E"/>
                </a:solidFill>
              </a:rPr>
              <a:t>Cys</a:t>
            </a:r>
            <a:r>
              <a:rPr sz="2400" dirty="0">
                <a:solidFill>
                  <a:srgbClr val="011B9E"/>
                </a:solidFill>
              </a:rPr>
              <a:t>-residues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										</a:t>
            </a:r>
            <a:endParaRPr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		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2400" dirty="0">
                <a:solidFill>
                  <a:srgbClr val="011B9E"/>
                </a:solidFill>
              </a:rPr>
              <a:t>					</a:t>
            </a: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400" dirty="0">
              <a:solidFill>
                <a:srgbClr val="011B9E"/>
              </a:solidFill>
            </a:endParaRPr>
          </a:p>
          <a:p>
            <a:pPr algn="l"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2400" dirty="0">
              <a:solidFill>
                <a:srgbClr val="011B9E"/>
              </a:solidFill>
            </a:endParaRP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755807" y="7264400"/>
            <a:ext cx="338486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67" name="7 - Lipidation         • Prenylation                     p"/>
          <p:cNvSpPr txBox="1"/>
          <p:nvPr/>
        </p:nvSpPr>
        <p:spPr>
          <a:xfrm>
            <a:off x="127000" y="7267773"/>
            <a:ext cx="10071100" cy="394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266700" indent="-266700" algn="l">
              <a:lnSpc>
                <a:spcPct val="130000"/>
              </a:lnSpc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GB" dirty="0"/>
              <a:t>6</a:t>
            </a:r>
            <a:r>
              <a:rPr dirty="0"/>
              <a:t> - Lipidation					    • Prenylation  									          p</a:t>
            </a:r>
          </a:p>
        </p:txBody>
      </p:sp>
      <p:sp>
        <p:nvSpPr>
          <p:cNvPr id="268" name="S-Prenylation close to the C-terminus"/>
          <p:cNvSpPr txBox="1"/>
          <p:nvPr/>
        </p:nvSpPr>
        <p:spPr>
          <a:xfrm>
            <a:off x="-12700" y="190500"/>
            <a:ext cx="11074400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>
              <a:defRPr sz="5000"/>
            </a:pPr>
            <a:r>
              <a:rPr sz="3600" i="1"/>
              <a:t>S</a:t>
            </a:r>
            <a:r>
              <a:rPr sz="3600"/>
              <a:t>-Prenylation close to the C-terminus</a:t>
            </a:r>
          </a:p>
          <a:p>
            <a:pPr>
              <a:defRPr sz="3600"/>
            </a:pPr>
            <a:endParaRPr sz="3600"/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2567</Words>
  <Application>Microsoft Office PowerPoint</Application>
  <PresentationFormat>Custom</PresentationFormat>
  <Paragraphs>464</Paragraphs>
  <Slides>31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Comic Sans MS</vt:lpstr>
      <vt:lpstr>Gill Sans</vt:lpstr>
      <vt:lpstr>Helvetica</vt:lpstr>
      <vt:lpstr>Lucida Grande</vt:lpstr>
      <vt:lpstr>Symbol</vt:lpstr>
      <vt:lpstr>Verdana</vt:lpstr>
      <vt:lpstr>White</vt:lpstr>
      <vt:lpstr>PowerPoint Presentation</vt:lpstr>
      <vt:lpstr>Membrane lipids : Major classes </vt:lpstr>
      <vt:lpstr>Transfersal lipid asymmetry  in Eukaryotic membranes</vt:lpstr>
      <vt:lpstr>Lateral lipid asymmetry and phase-coexistence : Plasma membrane</vt:lpstr>
      <vt:lpstr>PowerPoint Presentation</vt:lpstr>
      <vt:lpstr>Identifying &amp; localising lipidated proteins</vt:lpstr>
      <vt:lpstr>PowerPoint Presentation</vt:lpstr>
      <vt:lpstr>S-Prenylation</vt:lpstr>
      <vt:lpstr>PowerPoint Presentation</vt:lpstr>
      <vt:lpstr>N-Myristoylation at the N-terminus</vt:lpstr>
      <vt:lpstr>S-Palmitoylation</vt:lpstr>
      <vt:lpstr>PowerPoint Presentation</vt:lpstr>
      <vt:lpstr>PowerPoint Presentation</vt:lpstr>
      <vt:lpstr>PowerPoint Presentation</vt:lpstr>
      <vt:lpstr>PowerPoint Presentation</vt:lpstr>
      <vt:lpstr>Dynamic palmitoylation : Modulating GPCR signalling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Protein lipidation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Ruud&amp;co</dc:creator>
  <cp:lastModifiedBy>Ruud Hovius</cp:lastModifiedBy>
  <cp:revision>59</cp:revision>
  <cp:lastPrinted>2020-03-22T17:34:01Z</cp:lastPrinted>
  <dcterms:modified xsi:type="dcterms:W3CDTF">2024-10-14T13:35:38Z</dcterms:modified>
</cp:coreProperties>
</file>