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1602" r:id="rId3"/>
    <p:sldId id="1625" r:id="rId4"/>
    <p:sldId id="1629" r:id="rId5"/>
    <p:sldId id="1626" r:id="rId6"/>
    <p:sldId id="1634" r:id="rId7"/>
    <p:sldId id="1603" r:id="rId8"/>
    <p:sldId id="1616" r:id="rId9"/>
    <p:sldId id="1605" r:id="rId10"/>
    <p:sldId id="1610" r:id="rId11"/>
    <p:sldId id="1617" r:id="rId12"/>
    <p:sldId id="1618" r:id="rId13"/>
    <p:sldId id="1606" r:id="rId14"/>
    <p:sldId id="1619" r:id="rId15"/>
    <p:sldId id="1607" r:id="rId16"/>
    <p:sldId id="1628" r:id="rId17"/>
    <p:sldId id="1630" r:id="rId18"/>
    <p:sldId id="1620" r:id="rId19"/>
    <p:sldId id="1623" r:id="rId20"/>
    <p:sldId id="1621" r:id="rId21"/>
    <p:sldId id="1622" r:id="rId22"/>
    <p:sldId id="1633" r:id="rId23"/>
    <p:sldId id="1608" r:id="rId24"/>
    <p:sldId id="1631" r:id="rId25"/>
    <p:sldId id="1632" r:id="rId26"/>
    <p:sldId id="1612" r:id="rId27"/>
    <p:sldId id="1613" r:id="rId28"/>
  </p:sldIdLst>
  <p:sldSz cx="9144000" cy="5143500" type="screen16x9"/>
  <p:notesSz cx="9144000" cy="6858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7EE"/>
    <a:srgbClr val="073779"/>
    <a:srgbClr val="69C1E1"/>
    <a:srgbClr val="E86B75"/>
    <a:srgbClr val="386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47"/>
    <p:restoredTop sz="88415"/>
  </p:normalViewPr>
  <p:slideViewPr>
    <p:cSldViewPr snapToGrid="0" snapToObjects="1">
      <p:cViewPr varScale="1">
        <p:scale>
          <a:sx n="122" d="100"/>
          <a:sy n="122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8754C-B337-464B-877F-EA8C5B8BC572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F6E29-6BD6-A24F-8C20-3EF9C802C50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9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F6E29-6BD6-A24F-8C20-3EF9C802C50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5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68901" y="1201655"/>
            <a:ext cx="3543300" cy="481095"/>
          </a:xfrm>
        </p:spPr>
        <p:txBody>
          <a:bodyPr anchor="ctr" anchorCtr="0">
            <a:noAutofit/>
          </a:bodyPr>
          <a:lstStyle>
            <a:lvl1pPr algn="l">
              <a:defRPr sz="1400" cap="none">
                <a:solidFill>
                  <a:srgbClr val="000000"/>
                </a:solidFill>
              </a:defRPr>
            </a:lvl1pPr>
          </a:lstStyle>
          <a:p>
            <a:r>
              <a:rPr lang="fr-CH" dirty="0"/>
              <a:t>Cliquez pour modifier  </a:t>
            </a:r>
            <a:br>
              <a:rPr lang="fr-CH" dirty="0"/>
            </a:br>
            <a:r>
              <a:rPr lang="fr-CH" dirty="0"/>
              <a:t>le sous-titre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68901" y="1682751"/>
            <a:ext cx="3543300" cy="2546350"/>
          </a:xfrm>
        </p:spPr>
        <p:txBody>
          <a:bodyPr>
            <a:noAutofit/>
          </a:bodyPr>
          <a:lstStyle>
            <a:lvl1pPr marL="0" indent="0" algn="l">
              <a:buNone/>
              <a:defRPr sz="36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Cliquez pour modifier le titre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AC4430-E5AE-3749-A25B-C32BCB992D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8901" y="4325111"/>
            <a:ext cx="1361135" cy="5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9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831175"/>
            <a:ext cx="1335700" cy="209932"/>
          </a:xfrm>
          <a:prstGeom prst="rect">
            <a:avLst/>
          </a:prstGeom>
        </p:spPr>
        <p:txBody>
          <a:bodyPr/>
          <a:lstStyle/>
          <a:p>
            <a:fld id="{3BE4B233-372C-F744-8E37-D80ABF3C5A03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07529" y="4831175"/>
            <a:ext cx="3712271" cy="20993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762" y="4831175"/>
            <a:ext cx="1626891" cy="209932"/>
          </a:xfrm>
          <a:prstGeom prst="rect">
            <a:avLst/>
          </a:prstGeom>
        </p:spPr>
        <p:txBody>
          <a:bodyPr/>
          <a:lstStyle/>
          <a:p>
            <a:fld id="{FC0AAFFC-FDD8-464F-9D6B-F4A014C847EF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2926A7-29A2-7C4F-AECF-F88F2F40B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2002" y="4697688"/>
            <a:ext cx="1029310" cy="3826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6251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831175"/>
            <a:ext cx="1335700" cy="209932"/>
          </a:xfrm>
          <a:prstGeom prst="rect">
            <a:avLst/>
          </a:prstGeom>
        </p:spPr>
        <p:txBody>
          <a:bodyPr/>
          <a:lstStyle/>
          <a:p>
            <a:fld id="{3BE4B233-372C-F744-8E37-D80ABF3C5A03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07529" y="4831175"/>
            <a:ext cx="3712271" cy="20993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762" y="4831175"/>
            <a:ext cx="1626891" cy="209932"/>
          </a:xfrm>
          <a:prstGeom prst="rect">
            <a:avLst/>
          </a:prstGeom>
        </p:spPr>
        <p:txBody>
          <a:bodyPr/>
          <a:lstStyle/>
          <a:p>
            <a:fld id="{FC0AAFFC-FDD8-464F-9D6B-F4A014C847EF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E10B6F-7FF1-0848-81CE-F66EABA45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2002" y="4697688"/>
            <a:ext cx="1029310" cy="3826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1298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4EE9F6D-8CD6-4145-95E4-3070A1604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2002" y="4697688"/>
            <a:ext cx="1029310" cy="3826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0512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2922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831175"/>
            <a:ext cx="1335700" cy="209932"/>
          </a:xfrm>
          <a:prstGeom prst="rect">
            <a:avLst/>
          </a:prstGeom>
        </p:spPr>
        <p:txBody>
          <a:bodyPr/>
          <a:lstStyle/>
          <a:p>
            <a:fld id="{3BE4B233-372C-F744-8E37-D80ABF3C5A03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07529" y="4831175"/>
            <a:ext cx="3712271" cy="20993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762" y="4831175"/>
            <a:ext cx="1626891" cy="209932"/>
          </a:xfrm>
          <a:prstGeom prst="rect">
            <a:avLst/>
          </a:prstGeom>
        </p:spPr>
        <p:txBody>
          <a:bodyPr/>
          <a:lstStyle/>
          <a:p>
            <a:fld id="{FC0AAFFC-FDD8-464F-9D6B-F4A014C847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40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831175"/>
            <a:ext cx="1335700" cy="209932"/>
          </a:xfrm>
          <a:prstGeom prst="rect">
            <a:avLst/>
          </a:prstGeom>
        </p:spPr>
        <p:txBody>
          <a:bodyPr/>
          <a:lstStyle/>
          <a:p>
            <a:fld id="{3BE4B233-372C-F744-8E37-D80ABF3C5A03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07529" y="4831175"/>
            <a:ext cx="3712271" cy="20993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762" y="4831175"/>
            <a:ext cx="1626891" cy="209932"/>
          </a:xfrm>
          <a:prstGeom prst="rect">
            <a:avLst/>
          </a:prstGeom>
        </p:spPr>
        <p:txBody>
          <a:bodyPr/>
          <a:lstStyle/>
          <a:p>
            <a:fld id="{FC0AAFFC-FDD8-464F-9D6B-F4A014C847EF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FD5451D-3325-9B4A-88D5-1C5BCEC3A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2002" y="4697688"/>
            <a:ext cx="1029310" cy="3826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6135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831175"/>
            <a:ext cx="1335700" cy="209932"/>
          </a:xfrm>
          <a:prstGeom prst="rect">
            <a:avLst/>
          </a:prstGeom>
        </p:spPr>
        <p:txBody>
          <a:bodyPr/>
          <a:lstStyle/>
          <a:p>
            <a:fld id="{3BE4B233-372C-F744-8E37-D80ABF3C5A03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07529" y="4831175"/>
            <a:ext cx="3712271" cy="20993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57762" y="4831175"/>
            <a:ext cx="1626891" cy="209932"/>
          </a:xfrm>
          <a:prstGeom prst="rect">
            <a:avLst/>
          </a:prstGeom>
        </p:spPr>
        <p:txBody>
          <a:bodyPr/>
          <a:lstStyle/>
          <a:p>
            <a:fld id="{FC0AAFFC-FDD8-464F-9D6B-F4A014C847EF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D741506-017C-A049-8C91-860D31CC94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2002" y="4697688"/>
            <a:ext cx="1029310" cy="3826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1084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831175"/>
            <a:ext cx="1335700" cy="209932"/>
          </a:xfrm>
          <a:prstGeom prst="rect">
            <a:avLst/>
          </a:prstGeom>
        </p:spPr>
        <p:txBody>
          <a:bodyPr/>
          <a:lstStyle/>
          <a:p>
            <a:fld id="{3BE4B233-372C-F744-8E37-D80ABF3C5A03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07529" y="4831175"/>
            <a:ext cx="3712271" cy="20993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762" y="4831175"/>
            <a:ext cx="1626891" cy="209932"/>
          </a:xfrm>
          <a:prstGeom prst="rect">
            <a:avLst/>
          </a:prstGeom>
        </p:spPr>
        <p:txBody>
          <a:bodyPr/>
          <a:lstStyle/>
          <a:p>
            <a:fld id="{FC0AAFFC-FDD8-464F-9D6B-F4A014C847EF}" type="slidenum">
              <a:rPr lang="fr-FR" smtClean="0"/>
              <a:t>‹#›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89976F-20ED-2F4E-B076-397E523342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2002" y="4697688"/>
            <a:ext cx="1029310" cy="3826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17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831175"/>
            <a:ext cx="1335700" cy="209932"/>
          </a:xfrm>
          <a:prstGeom prst="rect">
            <a:avLst/>
          </a:prstGeom>
        </p:spPr>
        <p:txBody>
          <a:bodyPr/>
          <a:lstStyle/>
          <a:p>
            <a:fld id="{3BE4B233-372C-F744-8E37-D80ABF3C5A03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07529" y="4831175"/>
            <a:ext cx="3712271" cy="20993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762" y="4831175"/>
            <a:ext cx="1626891" cy="209932"/>
          </a:xfrm>
          <a:prstGeom prst="rect">
            <a:avLst/>
          </a:prstGeom>
        </p:spPr>
        <p:txBody>
          <a:bodyPr/>
          <a:lstStyle/>
          <a:p>
            <a:fld id="{FC0AAFFC-FDD8-464F-9D6B-F4A014C847EF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DBBACF-8581-5B43-BA02-6648661437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2002" y="4697688"/>
            <a:ext cx="1029310" cy="3826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3198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831175"/>
            <a:ext cx="1335700" cy="209932"/>
          </a:xfrm>
          <a:prstGeom prst="rect">
            <a:avLst/>
          </a:prstGeom>
        </p:spPr>
        <p:txBody>
          <a:bodyPr/>
          <a:lstStyle/>
          <a:p>
            <a:fld id="{3BE4B233-372C-F744-8E37-D80ABF3C5A03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07529" y="4831175"/>
            <a:ext cx="3712271" cy="20993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762" y="4831175"/>
            <a:ext cx="1626891" cy="209932"/>
          </a:xfrm>
          <a:prstGeom prst="rect">
            <a:avLst/>
          </a:prstGeom>
        </p:spPr>
        <p:txBody>
          <a:bodyPr/>
          <a:lstStyle/>
          <a:p>
            <a:fld id="{FC0AAFFC-FDD8-464F-9D6B-F4A014C847EF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E93DBF-BBD5-6B49-A640-72AC2BA9C2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2002" y="4697688"/>
            <a:ext cx="1029310" cy="3826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8251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831175"/>
            <a:ext cx="1335700" cy="209932"/>
          </a:xfrm>
          <a:prstGeom prst="rect">
            <a:avLst/>
          </a:prstGeom>
        </p:spPr>
        <p:txBody>
          <a:bodyPr/>
          <a:lstStyle/>
          <a:p>
            <a:fld id="{3BE4B233-372C-F744-8E37-D80ABF3C5A03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07529" y="4831175"/>
            <a:ext cx="3712271" cy="20993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762" y="4831175"/>
            <a:ext cx="1626891" cy="209932"/>
          </a:xfrm>
          <a:prstGeom prst="rect">
            <a:avLst/>
          </a:prstGeom>
        </p:spPr>
        <p:txBody>
          <a:bodyPr/>
          <a:lstStyle/>
          <a:p>
            <a:fld id="{FC0AAFFC-FDD8-464F-9D6B-F4A014C847EF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4111B85-3729-B245-AF21-CE1AE07FE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2002" y="4697688"/>
            <a:ext cx="1029310" cy="3826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0047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64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705584"/>
            <a:ext cx="8229600" cy="388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7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D578BB-07B1-604C-BA52-6919EB2CD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901" y="1201655"/>
            <a:ext cx="3543300" cy="608857"/>
          </a:xfrm>
          <a:effectLst/>
        </p:spPr>
        <p:txBody>
          <a:bodyPr/>
          <a:lstStyle/>
          <a:p>
            <a:r>
              <a:rPr lang="fr-FR" b="1" dirty="0"/>
              <a:t>Véronique Vallet, PhD</a:t>
            </a:r>
            <a:br>
              <a:rPr lang="fr-FR" b="1" dirty="0"/>
            </a:br>
            <a:r>
              <a:rPr lang="fr-FR" b="1" dirty="0"/>
              <a:t>Institute of Radiation Physics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587176-23B7-D848-902E-BBE1F5A22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8058" y="1875982"/>
            <a:ext cx="3604985" cy="2476652"/>
          </a:xfrm>
        </p:spPr>
        <p:txBody>
          <a:bodyPr/>
          <a:lstStyle/>
          <a:p>
            <a:pPr algn="ctr"/>
            <a:r>
              <a:rPr lang="fr-CH" sz="2800" dirty="0">
                <a:latin typeface="+mn-lt"/>
              </a:rPr>
              <a:t>Beam </a:t>
            </a:r>
            <a:r>
              <a:rPr lang="fr-CH" sz="2800" dirty="0" err="1">
                <a:latin typeface="+mn-lt"/>
              </a:rPr>
              <a:t>charaterisation</a:t>
            </a:r>
            <a:endParaRPr lang="fr-CH" sz="2800" dirty="0">
              <a:latin typeface="+mn-lt"/>
            </a:endParaRPr>
          </a:p>
          <a:p>
            <a:pPr algn="ctr"/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721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EADAFA-0338-4936-0701-C74FC8B3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Machine calibration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0F4E97-4533-83AB-2320-0585183C42C5}"/>
              </a:ext>
            </a:extLst>
          </p:cNvPr>
          <p:cNvGrpSpPr/>
          <p:nvPr/>
        </p:nvGrpSpPr>
        <p:grpSpPr>
          <a:xfrm>
            <a:off x="519495" y="1620390"/>
            <a:ext cx="2531861" cy="2503468"/>
            <a:chOff x="3636294" y="1367572"/>
            <a:chExt cx="2531861" cy="2503468"/>
          </a:xfrm>
        </p:grpSpPr>
        <p:sp>
          <p:nvSpPr>
            <p:cNvPr id="3" name="Triangle isocèle 2">
              <a:extLst>
                <a:ext uri="{FF2B5EF4-FFF2-40B4-BE49-F238E27FC236}">
                  <a16:creationId xmlns:a16="http://schemas.microsoft.com/office/drawing/2014/main" id="{2CFAF808-F12B-B0C8-4C68-0763B8204E14}"/>
                </a:ext>
              </a:extLst>
            </p:cNvPr>
            <p:cNvSpPr/>
            <p:nvPr/>
          </p:nvSpPr>
          <p:spPr>
            <a:xfrm>
              <a:off x="4467647" y="1437237"/>
              <a:ext cx="869155" cy="2001845"/>
            </a:xfrm>
            <a:prstGeom prst="triangle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F4422701-276F-4D62-1CCC-7E66A622FE08}"/>
                </a:ext>
              </a:extLst>
            </p:cNvPr>
            <p:cNvSpPr/>
            <p:nvPr/>
          </p:nvSpPr>
          <p:spPr>
            <a:xfrm>
              <a:off x="4675384" y="1367572"/>
              <a:ext cx="453681" cy="696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DD851F7A-A675-288B-EEAE-535D71E4C041}"/>
                </a:ext>
              </a:extLst>
            </p:cNvPr>
            <p:cNvGrpSpPr/>
            <p:nvPr/>
          </p:nvGrpSpPr>
          <p:grpSpPr>
            <a:xfrm>
              <a:off x="3636294" y="2589114"/>
              <a:ext cx="2531861" cy="1281926"/>
              <a:chOff x="5895607" y="2854343"/>
              <a:chExt cx="2678367" cy="1394333"/>
            </a:xfrm>
          </p:grpSpPr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id="{AFB6EE89-9E2F-7EDE-4BE9-F04E9BB711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73AB85B6-BECF-2C34-6CB4-CB6CCB374C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3974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>
                <a:extLst>
                  <a:ext uri="{FF2B5EF4-FFF2-40B4-BE49-F238E27FC236}">
                    <a16:creationId xmlns:a16="http://schemas.microsoft.com/office/drawing/2014/main" id="{AB7EBCEC-1E25-AF11-12EB-5CA1F6B6E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4248676"/>
                <a:ext cx="26783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E1039E88-0ED5-3893-BEEF-8EB7977A7139}"/>
                </a:ext>
              </a:extLst>
            </p:cNvPr>
            <p:cNvCxnSpPr>
              <a:cxnSpLocks/>
            </p:cNvCxnSpPr>
            <p:nvPr/>
          </p:nvCxnSpPr>
          <p:spPr>
            <a:xfrm>
              <a:off x="3636294" y="2779545"/>
              <a:ext cx="2531861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32A7F09-FC39-809A-8EE3-96775A1E8422}"/>
                </a:ext>
              </a:extLst>
            </p:cNvPr>
            <p:cNvSpPr/>
            <p:nvPr/>
          </p:nvSpPr>
          <p:spPr>
            <a:xfrm>
              <a:off x="4866225" y="300131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E52007A-639A-190F-D871-0CB9BAC5F5F7}"/>
                </a:ext>
              </a:extLst>
            </p:cNvPr>
            <p:cNvSpPr/>
            <p:nvPr/>
          </p:nvSpPr>
          <p:spPr>
            <a:xfrm>
              <a:off x="4794285" y="1651982"/>
              <a:ext cx="217233" cy="45719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FCF7F9DB-48B4-D6CD-FF3E-772F8ECE3D64}"/>
              </a:ext>
            </a:extLst>
          </p:cNvPr>
          <p:cNvSpPr txBox="1"/>
          <p:nvPr/>
        </p:nvSpPr>
        <p:spPr>
          <a:xfrm>
            <a:off x="2053856" y="1657254"/>
            <a:ext cx="1568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«</a:t>
            </a:r>
            <a:r>
              <a:rPr lang="fr-CH" sz="1600" dirty="0" err="1"/>
              <a:t>counts</a:t>
            </a:r>
            <a:r>
              <a:rPr lang="fr-CH" sz="1600" dirty="0"/>
              <a:t>» </a:t>
            </a:r>
            <a:r>
              <a:rPr lang="fr-CH" sz="1600" dirty="0" err="1"/>
              <a:t>measurement</a:t>
            </a:r>
            <a:r>
              <a:rPr lang="fr-CH" sz="1600" dirty="0"/>
              <a:t> by the monitor </a:t>
            </a:r>
            <a:r>
              <a:rPr lang="fr-CH" sz="1600" dirty="0" err="1"/>
              <a:t>chamber</a:t>
            </a:r>
            <a:endParaRPr lang="fr-CH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75D6C04-9C74-D291-381F-2C0AA4091815}"/>
              </a:ext>
            </a:extLst>
          </p:cNvPr>
          <p:cNvSpPr txBox="1"/>
          <p:nvPr/>
        </p:nvSpPr>
        <p:spPr>
          <a:xfrm>
            <a:off x="821014" y="3325913"/>
            <a:ext cx="1969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/>
              <a:t>Dose </a:t>
            </a:r>
            <a:r>
              <a:rPr lang="fr-CH" sz="1600" dirty="0" err="1"/>
              <a:t>measurement</a:t>
            </a:r>
            <a:r>
              <a:rPr lang="fr-CH" sz="1600" dirty="0"/>
              <a:t> by the </a:t>
            </a:r>
            <a:r>
              <a:rPr lang="fr-CH" sz="1600" dirty="0" err="1"/>
              <a:t>reference</a:t>
            </a:r>
            <a:r>
              <a:rPr lang="fr-CH" sz="1600" dirty="0"/>
              <a:t> ionisation </a:t>
            </a:r>
            <a:r>
              <a:rPr lang="fr-CH" sz="1600" dirty="0" err="1"/>
              <a:t>chamber</a:t>
            </a:r>
            <a:endParaRPr lang="fr-CH" sz="1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F69B00-7E1E-D883-1B86-592D81CD6399}"/>
              </a:ext>
            </a:extLst>
          </p:cNvPr>
          <p:cNvSpPr txBox="1"/>
          <p:nvPr/>
        </p:nvSpPr>
        <p:spPr>
          <a:xfrm>
            <a:off x="3046733" y="824348"/>
            <a:ext cx="2552366" cy="707886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H" sz="2000" dirty="0"/>
              <a:t>In </a:t>
            </a:r>
            <a:r>
              <a:rPr lang="fr-CH" sz="2000" dirty="0" err="1"/>
              <a:t>reference</a:t>
            </a:r>
            <a:r>
              <a:rPr lang="fr-CH" sz="2000" dirty="0"/>
              <a:t> condition:</a:t>
            </a:r>
          </a:p>
          <a:p>
            <a:pPr algn="ctr"/>
            <a:r>
              <a:rPr lang="fr-CH" sz="2000" dirty="0"/>
              <a:t>1 UM = 1 </a:t>
            </a:r>
            <a:r>
              <a:rPr lang="fr-CH" sz="2000" dirty="0" err="1"/>
              <a:t>cGy</a:t>
            </a:r>
            <a:endParaRPr lang="fr-CH" sz="2000" dirty="0"/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558703E1-8DBF-FD47-132D-CB03E6AAA185}"/>
              </a:ext>
            </a:extLst>
          </p:cNvPr>
          <p:cNvGrpSpPr/>
          <p:nvPr/>
        </p:nvGrpSpPr>
        <p:grpSpPr>
          <a:xfrm>
            <a:off x="3927444" y="2407595"/>
            <a:ext cx="3184863" cy="1919231"/>
            <a:chOff x="4049505" y="2334495"/>
            <a:chExt cx="3184863" cy="1919231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457A8F50-FAB1-557D-0836-77B6E856C0CA}"/>
                </a:ext>
              </a:extLst>
            </p:cNvPr>
            <p:cNvGrpSpPr/>
            <p:nvPr/>
          </p:nvGrpSpPr>
          <p:grpSpPr>
            <a:xfrm>
              <a:off x="4109834" y="2470935"/>
              <a:ext cx="1102353" cy="738664"/>
              <a:chOff x="5410621" y="2470935"/>
              <a:chExt cx="1102353" cy="738664"/>
            </a:xfrm>
          </p:grpSpPr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A0B14C4-180A-E1A4-5E97-8A1AFF3C9F26}"/>
                  </a:ext>
                </a:extLst>
              </p:cNvPr>
              <p:cNvSpPr txBox="1"/>
              <p:nvPr/>
            </p:nvSpPr>
            <p:spPr>
              <a:xfrm>
                <a:off x="5410621" y="2470935"/>
                <a:ext cx="1102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# </a:t>
                </a:r>
                <a:r>
                  <a:rPr lang="fr-CH" dirty="0" err="1"/>
                  <a:t>counts</a:t>
                </a:r>
                <a:r>
                  <a:rPr lang="fr-CH" i="1" baseline="-25000" dirty="0" err="1"/>
                  <a:t>m</a:t>
                </a:r>
                <a:endParaRPr lang="fr-CH" i="1" dirty="0"/>
              </a:p>
            </p:txBody>
          </p: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CAD0D7DA-E2D7-B2A3-57F8-7646E67EF8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4390" y="2840267"/>
                <a:ext cx="95481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77C34792-ABDC-1F82-40CB-3BDA4933FDFD}"/>
                  </a:ext>
                </a:extLst>
              </p:cNvPr>
              <p:cNvSpPr txBox="1"/>
              <p:nvPr/>
            </p:nvSpPr>
            <p:spPr>
              <a:xfrm>
                <a:off x="5737216" y="2840267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D</a:t>
                </a:r>
                <a:r>
                  <a:rPr lang="fr-CH" i="1" baseline="-25000" dirty="0"/>
                  <a:t>m</a:t>
                </a:r>
                <a:endParaRPr lang="fr-CH" dirty="0"/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7CC76692-0466-581F-C004-9BDC1B951DCF}"/>
                </a:ext>
              </a:extLst>
            </p:cNvPr>
            <p:cNvGrpSpPr/>
            <p:nvPr/>
          </p:nvGrpSpPr>
          <p:grpSpPr>
            <a:xfrm>
              <a:off x="5531720" y="2470935"/>
              <a:ext cx="1288301" cy="738664"/>
              <a:chOff x="5410621" y="2470935"/>
              <a:chExt cx="1288301" cy="738664"/>
            </a:xfrm>
          </p:grpSpPr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C4323DA-0872-2D2C-22FE-E00449E983AC}"/>
                  </a:ext>
                </a:extLst>
              </p:cNvPr>
              <p:cNvSpPr txBox="1"/>
              <p:nvPr/>
            </p:nvSpPr>
            <p:spPr>
              <a:xfrm>
                <a:off x="5410621" y="2470935"/>
                <a:ext cx="1288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# counts</a:t>
                </a:r>
                <a:r>
                  <a:rPr lang="fr-CH" i="1" baseline="-25000" dirty="0"/>
                  <a:t>1UM</a:t>
                </a:r>
                <a:endParaRPr lang="fr-CH" i="1" dirty="0"/>
              </a:p>
            </p:txBody>
          </p: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F474319F-08DB-27E7-5431-50E246080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4390" y="2840267"/>
                <a:ext cx="110609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FD0429B8-1A42-E2B2-873F-5C602A13DBE2}"/>
                  </a:ext>
                </a:extLst>
              </p:cNvPr>
              <p:cNvSpPr txBox="1"/>
              <p:nvPr/>
            </p:nvSpPr>
            <p:spPr>
              <a:xfrm>
                <a:off x="5737216" y="2840267"/>
                <a:ext cx="893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0.01 Gy</a:t>
                </a:r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986BED9-FB9A-F592-A880-DF3B60CC1EFF}"/>
                </a:ext>
              </a:extLst>
            </p:cNvPr>
            <p:cNvSpPr txBox="1"/>
            <p:nvPr/>
          </p:nvSpPr>
          <p:spPr>
            <a:xfrm>
              <a:off x="5231637" y="265560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=</a:t>
              </a:r>
            </a:p>
          </p:txBody>
        </p: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29DD18E6-A5F2-85D0-8429-F671C6F1DDE4}"/>
                </a:ext>
              </a:extLst>
            </p:cNvPr>
            <p:cNvGrpSpPr/>
            <p:nvPr/>
          </p:nvGrpSpPr>
          <p:grpSpPr>
            <a:xfrm>
              <a:off x="4075961" y="3472514"/>
              <a:ext cx="3110115" cy="738664"/>
              <a:chOff x="4093377" y="3372070"/>
              <a:chExt cx="3110115" cy="738664"/>
            </a:xfrm>
          </p:grpSpPr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40FAF10B-4B2C-3A44-B49A-9DF9D9A056C0}"/>
                  </a:ext>
                </a:extLst>
              </p:cNvPr>
              <p:cNvSpPr txBox="1"/>
              <p:nvPr/>
            </p:nvSpPr>
            <p:spPr>
              <a:xfrm>
                <a:off x="4093377" y="3556736"/>
                <a:ext cx="1288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# counts</a:t>
                </a:r>
                <a:r>
                  <a:rPr lang="fr-CH" i="1" baseline="-25000" dirty="0"/>
                  <a:t>1UM</a:t>
                </a:r>
                <a:endParaRPr lang="fr-CH" i="1" dirty="0"/>
              </a:p>
            </p:txBody>
          </p:sp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id="{15902F74-C73B-F751-A2C6-74BE15E7B5A0}"/>
                  </a:ext>
                </a:extLst>
              </p:cNvPr>
              <p:cNvGrpSpPr/>
              <p:nvPr/>
            </p:nvGrpSpPr>
            <p:grpSpPr>
              <a:xfrm>
                <a:off x="6101139" y="3372070"/>
                <a:ext cx="1102353" cy="738664"/>
                <a:chOff x="5410621" y="2470935"/>
                <a:chExt cx="1102353" cy="738664"/>
              </a:xfrm>
            </p:grpSpPr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1776AD5B-CDD4-2E90-47EA-6B7D1B480913}"/>
                    </a:ext>
                  </a:extLst>
                </p:cNvPr>
                <p:cNvSpPr txBox="1"/>
                <p:nvPr/>
              </p:nvSpPr>
              <p:spPr>
                <a:xfrm>
                  <a:off x="5410621" y="2470935"/>
                  <a:ext cx="11023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dirty="0"/>
                    <a:t># </a:t>
                  </a:r>
                  <a:r>
                    <a:rPr lang="fr-CH" dirty="0" err="1"/>
                    <a:t>counts</a:t>
                  </a:r>
                  <a:r>
                    <a:rPr lang="fr-CH" i="1" baseline="-25000" dirty="0" err="1"/>
                    <a:t>m</a:t>
                  </a:r>
                  <a:endParaRPr lang="fr-CH" i="1" dirty="0"/>
                </a:p>
              </p:txBody>
            </p:sp>
            <p:cxnSp>
              <p:nvCxnSpPr>
                <p:cNvPr id="39" name="Connecteur droit 38">
                  <a:extLst>
                    <a:ext uri="{FF2B5EF4-FFF2-40B4-BE49-F238E27FC236}">
                      <a16:creationId xmlns:a16="http://schemas.microsoft.com/office/drawing/2014/main" id="{6F9B7527-F23C-6833-C4FD-4E18F2087E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84390" y="2840267"/>
                  <a:ext cx="954815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ZoneTexte 39">
                  <a:extLst>
                    <a:ext uri="{FF2B5EF4-FFF2-40B4-BE49-F238E27FC236}">
                      <a16:creationId xmlns:a16="http://schemas.microsoft.com/office/drawing/2014/main" id="{FF07FEDB-CC3A-FBAA-0B2F-6E4F83A5DDA6}"/>
                    </a:ext>
                  </a:extLst>
                </p:cNvPr>
                <p:cNvSpPr txBox="1"/>
                <p:nvPr/>
              </p:nvSpPr>
              <p:spPr>
                <a:xfrm>
                  <a:off x="5737216" y="2840267"/>
                  <a:ext cx="4491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dirty="0"/>
                    <a:t>D</a:t>
                  </a:r>
                  <a:r>
                    <a:rPr lang="fr-CH" i="1" baseline="-25000" dirty="0"/>
                    <a:t>m</a:t>
                  </a:r>
                  <a:endParaRPr lang="fr-CH" dirty="0"/>
                </a:p>
              </p:txBody>
            </p:sp>
          </p:grp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FE80CBD0-C85A-8EDA-16CB-62E20E262297}"/>
                  </a:ext>
                </a:extLst>
              </p:cNvPr>
              <p:cNvSpPr txBox="1"/>
              <p:nvPr/>
            </p:nvSpPr>
            <p:spPr>
              <a:xfrm>
                <a:off x="5592697" y="3556736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0.01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29423EAA-89D5-32C2-CA7E-59995CCF57C6}"/>
                  </a:ext>
                </a:extLst>
              </p:cNvPr>
              <p:cNvSpPr txBox="1"/>
              <p:nvPr/>
            </p:nvSpPr>
            <p:spPr>
              <a:xfrm>
                <a:off x="5330937" y="355673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=</a:t>
                </a: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CF1E4A4-DC57-0867-3626-2BF6908182F6}"/>
                </a:ext>
              </a:extLst>
            </p:cNvPr>
            <p:cNvSpPr/>
            <p:nvPr/>
          </p:nvSpPr>
          <p:spPr>
            <a:xfrm>
              <a:off x="4049505" y="2334495"/>
              <a:ext cx="3184863" cy="1919231"/>
            </a:xfrm>
            <a:prstGeom prst="rect">
              <a:avLst/>
            </a:prstGeom>
            <a:noFill/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256207-6B56-401A-32B6-261227F1A88E}"/>
              </a:ext>
            </a:extLst>
          </p:cNvPr>
          <p:cNvGrpSpPr/>
          <p:nvPr/>
        </p:nvGrpSpPr>
        <p:grpSpPr>
          <a:xfrm>
            <a:off x="6711580" y="489888"/>
            <a:ext cx="2466862" cy="2891683"/>
            <a:chOff x="6711580" y="489888"/>
            <a:chExt cx="2466862" cy="2891683"/>
          </a:xfrm>
        </p:grpSpPr>
        <p:pic>
          <p:nvPicPr>
            <p:cNvPr id="17" name="Picture 4" descr="Components typical of a Linac head (a). Beam of the Linac without (b)... |  Download Scientific Diagram">
              <a:extLst>
                <a:ext uri="{FF2B5EF4-FFF2-40B4-BE49-F238E27FC236}">
                  <a16:creationId xmlns:a16="http://schemas.microsoft.com/office/drawing/2014/main" id="{122B569D-D4E3-AC80-BC77-8F512EC55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580" y="489888"/>
              <a:ext cx="2245539" cy="1876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7D7CC3D4-6B37-3CE6-BB1A-C83177C2F5B7}"/>
                </a:ext>
              </a:extLst>
            </p:cNvPr>
            <p:cNvSpPr txBox="1"/>
            <p:nvPr/>
          </p:nvSpPr>
          <p:spPr>
            <a:xfrm>
              <a:off x="7670684" y="2365908"/>
              <a:ext cx="15077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000" dirty="0"/>
                <a:t>Monitor </a:t>
              </a:r>
              <a:r>
                <a:rPr lang="fr-CH" sz="2000" dirty="0" err="1"/>
                <a:t>chamber</a:t>
              </a:r>
              <a:r>
                <a:rPr lang="fr-CH" sz="2000" dirty="0"/>
                <a:t> calibration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965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C6059-59F6-D936-6271-7C09A10F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Field profil</a:t>
            </a:r>
          </a:p>
        </p:txBody>
      </p:sp>
      <p:pic>
        <p:nvPicPr>
          <p:cNvPr id="2050" name="Picture 2" descr="Assurance Qualité : BluePhantom² et myQA Accept - SCRIM">
            <a:extLst>
              <a:ext uri="{FF2B5EF4-FFF2-40B4-BE49-F238E27FC236}">
                <a16:creationId xmlns:a16="http://schemas.microsoft.com/office/drawing/2014/main" id="{40464776-A806-DEDA-EC79-40DA8399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5" y="1274841"/>
            <a:ext cx="3262317" cy="28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2171C5F-9A65-D4BF-3EE2-26FCDB5F755B}"/>
              </a:ext>
            </a:extLst>
          </p:cNvPr>
          <p:cNvSpPr txBox="1"/>
          <p:nvPr/>
        </p:nvSpPr>
        <p:spPr>
          <a:xfrm>
            <a:off x="4664849" y="92089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Measured in a water tank with an ionization chamber</a:t>
            </a:r>
            <a:endParaRPr lang="fr-CH" sz="2000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D500FE7D-E15E-2A06-4A97-580B1322B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52" y="1995512"/>
            <a:ext cx="3764994" cy="24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94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A19076-32CE-C830-679F-06A58D55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Field profil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D53FFB0-E5F4-87B7-24E5-D9046657A81F}"/>
              </a:ext>
            </a:extLst>
          </p:cNvPr>
          <p:cNvCxnSpPr>
            <a:cxnSpLocks/>
          </p:cNvCxnSpPr>
          <p:nvPr/>
        </p:nvCxnSpPr>
        <p:spPr>
          <a:xfrm>
            <a:off x="583498" y="3812796"/>
            <a:ext cx="7977003" cy="40284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F4049979-A39B-A9C5-4DA9-BDB508A040B9}"/>
              </a:ext>
            </a:extLst>
          </p:cNvPr>
          <p:cNvSpPr txBox="1"/>
          <p:nvPr/>
        </p:nvSpPr>
        <p:spPr>
          <a:xfrm>
            <a:off x="255691" y="863502"/>
            <a:ext cx="732463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H" sz="2400" dirty="0" err="1"/>
              <a:t>Parameters</a:t>
            </a:r>
            <a:r>
              <a:rPr lang="fr-CH" sz="2400" dirty="0"/>
              <a:t> </a:t>
            </a:r>
            <a:r>
              <a:rPr lang="fr-CH" sz="2400" dirty="0" err="1"/>
              <a:t>determining</a:t>
            </a:r>
            <a:r>
              <a:rPr lang="fr-CH" sz="2400" dirty="0"/>
              <a:t> the </a:t>
            </a:r>
            <a:r>
              <a:rPr lang="fr-CH" sz="2400" dirty="0" err="1"/>
              <a:t>quality</a:t>
            </a:r>
            <a:r>
              <a:rPr lang="fr-CH" sz="2400" dirty="0"/>
              <a:t> of the </a:t>
            </a:r>
            <a:r>
              <a:rPr lang="fr-CH" sz="2400" dirty="0" err="1"/>
              <a:t>measurement</a:t>
            </a:r>
            <a:r>
              <a:rPr lang="fr-CH" sz="2400" dirty="0"/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/>
              <a:t>Detector size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 err="1"/>
              <a:t>Measurement</a:t>
            </a:r>
            <a:r>
              <a:rPr lang="fr-CH" sz="2400" dirty="0"/>
              <a:t> </a:t>
            </a:r>
            <a:r>
              <a:rPr lang="fr-CH" sz="2400" dirty="0" err="1"/>
              <a:t>interval</a:t>
            </a:r>
            <a:endParaRPr lang="fr-CH" sz="2400" dirty="0"/>
          </a:p>
        </p:txBody>
      </p: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3FD8FCDF-6787-BCC2-7211-38C13DD94752}"/>
              </a:ext>
            </a:extLst>
          </p:cNvPr>
          <p:cNvGrpSpPr/>
          <p:nvPr/>
        </p:nvGrpSpPr>
        <p:grpSpPr>
          <a:xfrm>
            <a:off x="1657532" y="2348389"/>
            <a:ext cx="1888128" cy="1702215"/>
            <a:chOff x="1657532" y="2832871"/>
            <a:chExt cx="1266644" cy="1141925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3D16FFF8-190D-0A24-A12D-58DD3DCD3862}"/>
                </a:ext>
              </a:extLst>
            </p:cNvPr>
            <p:cNvSpPr/>
            <p:nvPr/>
          </p:nvSpPr>
          <p:spPr>
            <a:xfrm>
              <a:off x="1954821" y="3639186"/>
              <a:ext cx="324000" cy="3240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BAB0971-C715-4F3C-2A51-06B8200BA14B}"/>
                </a:ext>
              </a:extLst>
            </p:cNvPr>
            <p:cNvSpPr/>
            <p:nvPr/>
          </p:nvSpPr>
          <p:spPr>
            <a:xfrm>
              <a:off x="1657532" y="2986088"/>
              <a:ext cx="1266644" cy="833438"/>
            </a:xfrm>
            <a:custGeom>
              <a:avLst/>
              <a:gdLst>
                <a:gd name="connsiteX0" fmla="*/ 0 w 1214437"/>
                <a:gd name="connsiteY0" fmla="*/ 833438 h 833438"/>
                <a:gd name="connsiteX1" fmla="*/ 500062 w 1214437"/>
                <a:gd name="connsiteY1" fmla="*/ 828675 h 833438"/>
                <a:gd name="connsiteX2" fmla="*/ 776287 w 1214437"/>
                <a:gd name="connsiteY2" fmla="*/ 0 h 833438"/>
                <a:gd name="connsiteX3" fmla="*/ 1214437 w 1214437"/>
                <a:gd name="connsiteY3" fmla="*/ 9525 h 833438"/>
                <a:gd name="connsiteX4" fmla="*/ 1214437 w 1214437"/>
                <a:gd name="connsiteY4" fmla="*/ 9525 h 83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37" h="833438">
                  <a:moveTo>
                    <a:pt x="0" y="833438"/>
                  </a:moveTo>
                  <a:lnTo>
                    <a:pt x="500062" y="828675"/>
                  </a:lnTo>
                  <a:lnTo>
                    <a:pt x="776287" y="0"/>
                  </a:lnTo>
                  <a:lnTo>
                    <a:pt x="1214437" y="9525"/>
                  </a:lnTo>
                  <a:lnTo>
                    <a:pt x="1214437" y="9525"/>
                  </a:lnTo>
                </a:path>
              </a:pathLst>
            </a:cu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F5DA5845-13AF-6068-A346-0D1C1D60A11E}"/>
                </a:ext>
              </a:extLst>
            </p:cNvPr>
            <p:cNvSpPr/>
            <p:nvPr/>
          </p:nvSpPr>
          <p:spPr>
            <a:xfrm>
              <a:off x="2282599" y="2935192"/>
              <a:ext cx="324000" cy="3240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9F0651F6-0F80-7706-E283-A6FF035A9767}"/>
                </a:ext>
              </a:extLst>
            </p:cNvPr>
            <p:cNvSpPr/>
            <p:nvPr/>
          </p:nvSpPr>
          <p:spPr>
            <a:xfrm>
              <a:off x="2399259" y="2887971"/>
              <a:ext cx="324000" cy="3240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F8C8A49E-FAB4-5403-04FA-643012BBCE4B}"/>
                </a:ext>
              </a:extLst>
            </p:cNvPr>
            <p:cNvSpPr/>
            <p:nvPr/>
          </p:nvSpPr>
          <p:spPr>
            <a:xfrm>
              <a:off x="1710451" y="3650796"/>
              <a:ext cx="324000" cy="3240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399F6D94-5F3F-ADBE-E1C6-7A8B1266F4F7}"/>
                </a:ext>
              </a:extLst>
            </p:cNvPr>
            <p:cNvCxnSpPr>
              <a:cxnSpLocks/>
            </p:cNvCxnSpPr>
            <p:nvPr/>
          </p:nvCxnSpPr>
          <p:spPr>
            <a:xfrm>
              <a:off x="2179091" y="3821518"/>
              <a:ext cx="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F607778E-8964-EFBD-B366-8CB317153C07}"/>
                </a:ext>
              </a:extLst>
            </p:cNvPr>
            <p:cNvCxnSpPr>
              <a:cxnSpLocks/>
            </p:cNvCxnSpPr>
            <p:nvPr/>
          </p:nvCxnSpPr>
          <p:spPr>
            <a:xfrm>
              <a:off x="2444599" y="3788181"/>
              <a:ext cx="0" cy="666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1AEDC1A2-08BA-51AE-7868-E1F2A295E013}"/>
                </a:ext>
              </a:extLst>
            </p:cNvPr>
            <p:cNvCxnSpPr>
              <a:cxnSpLocks/>
            </p:cNvCxnSpPr>
            <p:nvPr/>
          </p:nvCxnSpPr>
          <p:spPr>
            <a:xfrm>
              <a:off x="1872451" y="3788181"/>
              <a:ext cx="0" cy="666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7906D261-3BA3-FFFC-AA79-EA1C1F44C1B0}"/>
                </a:ext>
              </a:extLst>
            </p:cNvPr>
            <p:cNvCxnSpPr>
              <a:cxnSpLocks/>
            </p:cNvCxnSpPr>
            <p:nvPr/>
          </p:nvCxnSpPr>
          <p:spPr>
            <a:xfrm>
              <a:off x="2116821" y="3788181"/>
              <a:ext cx="0" cy="666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525A9148-E5A5-7F48-FB10-761434639895}"/>
                </a:ext>
              </a:extLst>
            </p:cNvPr>
            <p:cNvCxnSpPr>
              <a:cxnSpLocks/>
            </p:cNvCxnSpPr>
            <p:nvPr/>
          </p:nvCxnSpPr>
          <p:spPr>
            <a:xfrm>
              <a:off x="2561259" y="3788181"/>
              <a:ext cx="0" cy="666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14483E0F-C234-2177-AB08-811988C8A19D}"/>
                </a:ext>
              </a:extLst>
            </p:cNvPr>
            <p:cNvSpPr/>
            <p:nvPr/>
          </p:nvSpPr>
          <p:spPr>
            <a:xfrm>
              <a:off x="2584427" y="2832871"/>
              <a:ext cx="324000" cy="3240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A3795C3F-83E9-93E3-BCD5-41C31AE04BD7}"/>
                </a:ext>
              </a:extLst>
            </p:cNvPr>
            <p:cNvCxnSpPr>
              <a:cxnSpLocks/>
            </p:cNvCxnSpPr>
            <p:nvPr/>
          </p:nvCxnSpPr>
          <p:spPr>
            <a:xfrm>
              <a:off x="2746427" y="3788181"/>
              <a:ext cx="0" cy="666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B2C43100-4121-421B-A051-8298FC774C93}"/>
                </a:ext>
              </a:extLst>
            </p:cNvPr>
            <p:cNvSpPr/>
            <p:nvPr/>
          </p:nvSpPr>
          <p:spPr>
            <a:xfrm>
              <a:off x="2159193" y="3287230"/>
              <a:ext cx="324000" cy="324000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4A4A13AA-1132-613D-84DE-B5B56FF7290A}"/>
                </a:ext>
              </a:extLst>
            </p:cNvPr>
            <p:cNvCxnSpPr>
              <a:cxnSpLocks/>
            </p:cNvCxnSpPr>
            <p:nvPr/>
          </p:nvCxnSpPr>
          <p:spPr>
            <a:xfrm>
              <a:off x="2321193" y="3788181"/>
              <a:ext cx="0" cy="666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2DA91D96-4B44-A6D1-E537-09835E3164A2}"/>
              </a:ext>
            </a:extLst>
          </p:cNvPr>
          <p:cNvGrpSpPr/>
          <p:nvPr/>
        </p:nvGrpSpPr>
        <p:grpSpPr>
          <a:xfrm>
            <a:off x="4939142" y="2565481"/>
            <a:ext cx="1906380" cy="1321920"/>
            <a:chOff x="4939142" y="2994871"/>
            <a:chExt cx="1266644" cy="878315"/>
          </a:xfrm>
        </p:grpSpPr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D75CD9A0-A95B-0E22-5B85-D713C123A079}"/>
                </a:ext>
              </a:extLst>
            </p:cNvPr>
            <p:cNvSpPr/>
            <p:nvPr/>
          </p:nvSpPr>
          <p:spPr>
            <a:xfrm>
              <a:off x="4939142" y="3005012"/>
              <a:ext cx="1266644" cy="833438"/>
            </a:xfrm>
            <a:custGeom>
              <a:avLst/>
              <a:gdLst>
                <a:gd name="connsiteX0" fmla="*/ 0 w 1214437"/>
                <a:gd name="connsiteY0" fmla="*/ 833438 h 833438"/>
                <a:gd name="connsiteX1" fmla="*/ 500062 w 1214437"/>
                <a:gd name="connsiteY1" fmla="*/ 828675 h 833438"/>
                <a:gd name="connsiteX2" fmla="*/ 776287 w 1214437"/>
                <a:gd name="connsiteY2" fmla="*/ 0 h 833438"/>
                <a:gd name="connsiteX3" fmla="*/ 1214437 w 1214437"/>
                <a:gd name="connsiteY3" fmla="*/ 9525 h 833438"/>
                <a:gd name="connsiteX4" fmla="*/ 1214437 w 1214437"/>
                <a:gd name="connsiteY4" fmla="*/ 9525 h 83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37" h="833438">
                  <a:moveTo>
                    <a:pt x="0" y="833438"/>
                  </a:moveTo>
                  <a:lnTo>
                    <a:pt x="500062" y="828675"/>
                  </a:lnTo>
                  <a:lnTo>
                    <a:pt x="776287" y="0"/>
                  </a:lnTo>
                  <a:lnTo>
                    <a:pt x="1214437" y="9525"/>
                  </a:lnTo>
                  <a:lnTo>
                    <a:pt x="1214437" y="9525"/>
                  </a:lnTo>
                </a:path>
              </a:pathLst>
            </a:custGeom>
            <a:noFill/>
            <a:ln w="28575">
              <a:solidFill>
                <a:srgbClr val="D2D7E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D3DE9E87-B142-ADBE-D971-AECA6364AD7E}"/>
                </a:ext>
              </a:extLst>
            </p:cNvPr>
            <p:cNvCxnSpPr>
              <a:cxnSpLocks/>
            </p:cNvCxnSpPr>
            <p:nvPr/>
          </p:nvCxnSpPr>
          <p:spPr>
            <a:xfrm>
              <a:off x="5721747" y="3806511"/>
              <a:ext cx="0" cy="666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F4AE27C9-0770-A268-8E34-D1244A45F11A}"/>
                </a:ext>
              </a:extLst>
            </p:cNvPr>
            <p:cNvCxnSpPr>
              <a:cxnSpLocks/>
            </p:cNvCxnSpPr>
            <p:nvPr/>
          </p:nvCxnSpPr>
          <p:spPr>
            <a:xfrm>
              <a:off x="5149599" y="3806511"/>
              <a:ext cx="0" cy="666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6D40742E-8CC2-9968-2ECF-D963FF8611BC}"/>
                </a:ext>
              </a:extLst>
            </p:cNvPr>
            <p:cNvCxnSpPr>
              <a:cxnSpLocks/>
            </p:cNvCxnSpPr>
            <p:nvPr/>
          </p:nvCxnSpPr>
          <p:spPr>
            <a:xfrm>
              <a:off x="5393969" y="3806511"/>
              <a:ext cx="0" cy="666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9448AE76-2314-8B5D-62CA-5B10C57AF641}"/>
                </a:ext>
              </a:extLst>
            </p:cNvPr>
            <p:cNvCxnSpPr>
              <a:cxnSpLocks/>
            </p:cNvCxnSpPr>
            <p:nvPr/>
          </p:nvCxnSpPr>
          <p:spPr>
            <a:xfrm>
              <a:off x="5838407" y="3806511"/>
              <a:ext cx="0" cy="666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110CF786-546C-E72B-65AB-AA59EF61377C}"/>
                </a:ext>
              </a:extLst>
            </p:cNvPr>
            <p:cNvCxnSpPr>
              <a:cxnSpLocks/>
            </p:cNvCxnSpPr>
            <p:nvPr/>
          </p:nvCxnSpPr>
          <p:spPr>
            <a:xfrm>
              <a:off x="6023575" y="3806511"/>
              <a:ext cx="0" cy="666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363023B7-2A75-F77E-BFB5-3A6AC869C0E0}"/>
                </a:ext>
              </a:extLst>
            </p:cNvPr>
            <p:cNvCxnSpPr>
              <a:cxnSpLocks/>
            </p:cNvCxnSpPr>
            <p:nvPr/>
          </p:nvCxnSpPr>
          <p:spPr>
            <a:xfrm>
              <a:off x="5598341" y="3806511"/>
              <a:ext cx="0" cy="666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B9954BC-2A45-A4B5-E2F4-94E3DBDACF48}"/>
                </a:ext>
              </a:extLst>
            </p:cNvPr>
            <p:cNvSpPr/>
            <p:nvPr/>
          </p:nvSpPr>
          <p:spPr>
            <a:xfrm>
              <a:off x="5675883" y="3264370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4EB6CF6D-588D-0F2E-136C-DE6508791C9C}"/>
                </a:ext>
              </a:extLst>
            </p:cNvPr>
            <p:cNvSpPr/>
            <p:nvPr/>
          </p:nvSpPr>
          <p:spPr>
            <a:xfrm>
              <a:off x="5552622" y="3483239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08F7C203-7C27-93C0-BF4C-E3433909D0CC}"/>
                </a:ext>
              </a:extLst>
            </p:cNvPr>
            <p:cNvSpPr/>
            <p:nvPr/>
          </p:nvSpPr>
          <p:spPr>
            <a:xfrm>
              <a:off x="5126739" y="3812796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78621F0B-A6C4-F975-E53B-E46F1631F42E}"/>
                </a:ext>
              </a:extLst>
            </p:cNvPr>
            <p:cNvSpPr/>
            <p:nvPr/>
          </p:nvSpPr>
          <p:spPr>
            <a:xfrm>
              <a:off x="5785540" y="3048066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E2342E11-4C5A-6082-1534-E6569410347F}"/>
                </a:ext>
              </a:extLst>
            </p:cNvPr>
            <p:cNvSpPr/>
            <p:nvPr/>
          </p:nvSpPr>
          <p:spPr>
            <a:xfrm>
              <a:off x="6000715" y="299487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9E86EAC3-5063-5C8D-9D33-3CB92F9BFB11}"/>
                </a:ext>
              </a:extLst>
            </p:cNvPr>
            <p:cNvSpPr/>
            <p:nvPr/>
          </p:nvSpPr>
          <p:spPr>
            <a:xfrm>
              <a:off x="5370412" y="3783651"/>
              <a:ext cx="45719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DC72C7E0-0DFC-10A2-63D4-D44C810895D7}"/>
              </a:ext>
            </a:extLst>
          </p:cNvPr>
          <p:cNvSpPr/>
          <p:nvPr/>
        </p:nvSpPr>
        <p:spPr>
          <a:xfrm>
            <a:off x="4984191" y="2595001"/>
            <a:ext cx="1800373" cy="1244471"/>
          </a:xfrm>
          <a:custGeom>
            <a:avLst/>
            <a:gdLst>
              <a:gd name="connsiteX0" fmla="*/ 0 w 1800373"/>
              <a:gd name="connsiteY0" fmla="*/ 1228423 h 1244471"/>
              <a:gd name="connsiteX1" fmla="*/ 502209 w 1800373"/>
              <a:gd name="connsiteY1" fmla="*/ 1233161 h 1244471"/>
              <a:gd name="connsiteX2" fmla="*/ 748576 w 1800373"/>
              <a:gd name="connsiteY2" fmla="*/ 1100502 h 1244471"/>
              <a:gd name="connsiteX3" fmla="*/ 1174980 w 1800373"/>
              <a:gd name="connsiteY3" fmla="*/ 200315 h 1244471"/>
              <a:gd name="connsiteX4" fmla="*/ 1340804 w 1800373"/>
              <a:gd name="connsiteY4" fmla="*/ 34491 h 1244471"/>
              <a:gd name="connsiteX5" fmla="*/ 1554006 w 1800373"/>
              <a:gd name="connsiteY5" fmla="*/ 1326 h 1244471"/>
              <a:gd name="connsiteX6" fmla="*/ 1800373 w 1800373"/>
              <a:gd name="connsiteY6" fmla="*/ 6064 h 1244471"/>
              <a:gd name="connsiteX7" fmla="*/ 1800373 w 1800373"/>
              <a:gd name="connsiteY7" fmla="*/ 6064 h 124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0373" h="1244471">
                <a:moveTo>
                  <a:pt x="0" y="1228423"/>
                </a:moveTo>
                <a:cubicBezTo>
                  <a:pt x="188723" y="1241452"/>
                  <a:pt x="377446" y="1254481"/>
                  <a:pt x="502209" y="1233161"/>
                </a:cubicBezTo>
                <a:cubicBezTo>
                  <a:pt x="626972" y="1211841"/>
                  <a:pt x="636448" y="1272643"/>
                  <a:pt x="748576" y="1100502"/>
                </a:cubicBezTo>
                <a:cubicBezTo>
                  <a:pt x="860704" y="928361"/>
                  <a:pt x="1076275" y="377984"/>
                  <a:pt x="1174980" y="200315"/>
                </a:cubicBezTo>
                <a:cubicBezTo>
                  <a:pt x="1273685" y="22646"/>
                  <a:pt x="1277633" y="67656"/>
                  <a:pt x="1340804" y="34491"/>
                </a:cubicBezTo>
                <a:cubicBezTo>
                  <a:pt x="1403975" y="1326"/>
                  <a:pt x="1477411" y="6064"/>
                  <a:pt x="1554006" y="1326"/>
                </a:cubicBezTo>
                <a:cubicBezTo>
                  <a:pt x="1630601" y="-3412"/>
                  <a:pt x="1800373" y="6064"/>
                  <a:pt x="1800373" y="6064"/>
                </a:cubicBezTo>
                <a:lnTo>
                  <a:pt x="1800373" y="6064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70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F70DA-9B92-7166-826A-0CC10BE2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Output Factor (FOC)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3D97A9A-CBA8-1886-E7D7-9335D8831EEB}"/>
              </a:ext>
            </a:extLst>
          </p:cNvPr>
          <p:cNvGrpSpPr/>
          <p:nvPr/>
        </p:nvGrpSpPr>
        <p:grpSpPr>
          <a:xfrm>
            <a:off x="3636294" y="1367572"/>
            <a:ext cx="2531861" cy="2503468"/>
            <a:chOff x="3636294" y="1367572"/>
            <a:chExt cx="2531861" cy="2503468"/>
          </a:xfrm>
        </p:grpSpPr>
        <p:sp>
          <p:nvSpPr>
            <p:cNvPr id="4" name="Triangle isocèle 3">
              <a:extLst>
                <a:ext uri="{FF2B5EF4-FFF2-40B4-BE49-F238E27FC236}">
                  <a16:creationId xmlns:a16="http://schemas.microsoft.com/office/drawing/2014/main" id="{A951369A-73DD-4094-AEEE-48B0C0A54BED}"/>
                </a:ext>
              </a:extLst>
            </p:cNvPr>
            <p:cNvSpPr/>
            <p:nvPr/>
          </p:nvSpPr>
          <p:spPr>
            <a:xfrm>
              <a:off x="4467647" y="1437237"/>
              <a:ext cx="869155" cy="2001845"/>
            </a:xfrm>
            <a:prstGeom prst="triangle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0635580B-7888-72C4-B693-EC20F0CDF5E3}"/>
                </a:ext>
              </a:extLst>
            </p:cNvPr>
            <p:cNvSpPr/>
            <p:nvPr/>
          </p:nvSpPr>
          <p:spPr>
            <a:xfrm>
              <a:off x="4675384" y="1367572"/>
              <a:ext cx="453681" cy="696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78B4AB99-F640-32BB-D725-C499F699A1E0}"/>
                </a:ext>
              </a:extLst>
            </p:cNvPr>
            <p:cNvSpPr/>
            <p:nvPr/>
          </p:nvSpPr>
          <p:spPr>
            <a:xfrm>
              <a:off x="4866407" y="3067513"/>
              <a:ext cx="71634" cy="743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3FE0E8EC-FE8A-F9CD-B9DF-1E9C4A1D079D}"/>
                </a:ext>
              </a:extLst>
            </p:cNvPr>
            <p:cNvGrpSpPr/>
            <p:nvPr/>
          </p:nvGrpSpPr>
          <p:grpSpPr>
            <a:xfrm>
              <a:off x="3636294" y="2589114"/>
              <a:ext cx="2531861" cy="1281926"/>
              <a:chOff x="5895607" y="2854343"/>
              <a:chExt cx="2678367" cy="1394333"/>
            </a:xfrm>
          </p:grpSpPr>
          <p:cxnSp>
            <p:nvCxnSpPr>
              <p:cNvPr id="8" name="Connecteur droit 7">
                <a:extLst>
                  <a:ext uri="{FF2B5EF4-FFF2-40B4-BE49-F238E27FC236}">
                    <a16:creationId xmlns:a16="http://schemas.microsoft.com/office/drawing/2014/main" id="{3525B77F-8485-ECE4-E19E-724AC46332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0F763F8C-A2F1-DBA1-546E-C05FFD8F4B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3974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B0DD17CB-EEB2-D0A7-E3AC-E64962C29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4248676"/>
                <a:ext cx="26783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75FA61C5-DBD4-D068-1809-DD1C89D4A337}"/>
                </a:ext>
              </a:extLst>
            </p:cNvPr>
            <p:cNvCxnSpPr>
              <a:cxnSpLocks/>
            </p:cNvCxnSpPr>
            <p:nvPr/>
          </p:nvCxnSpPr>
          <p:spPr>
            <a:xfrm>
              <a:off x="3636294" y="2779545"/>
              <a:ext cx="2531861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4C8250EF-FC86-18AE-C710-F0CD4805C8D4}"/>
                </a:ext>
              </a:extLst>
            </p:cNvPr>
            <p:cNvCxnSpPr>
              <a:cxnSpLocks/>
            </p:cNvCxnSpPr>
            <p:nvPr/>
          </p:nvCxnSpPr>
          <p:spPr>
            <a:xfrm>
              <a:off x="4526533" y="3104670"/>
              <a:ext cx="727478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C0B818A-946B-1581-BB1A-C140DD6A424D}"/>
              </a:ext>
            </a:extLst>
          </p:cNvPr>
          <p:cNvGrpSpPr/>
          <p:nvPr/>
        </p:nvGrpSpPr>
        <p:grpSpPr>
          <a:xfrm>
            <a:off x="6326706" y="1376732"/>
            <a:ext cx="2531861" cy="2503468"/>
            <a:chOff x="3636294" y="1367572"/>
            <a:chExt cx="2531861" cy="2503468"/>
          </a:xfrm>
        </p:grpSpPr>
        <p:sp>
          <p:nvSpPr>
            <p:cNvPr id="20" name="Triangle isocèle 19">
              <a:extLst>
                <a:ext uri="{FF2B5EF4-FFF2-40B4-BE49-F238E27FC236}">
                  <a16:creationId xmlns:a16="http://schemas.microsoft.com/office/drawing/2014/main" id="{6B7F052C-1685-B008-991E-DE4854642EF1}"/>
                </a:ext>
              </a:extLst>
            </p:cNvPr>
            <p:cNvSpPr/>
            <p:nvPr/>
          </p:nvSpPr>
          <p:spPr>
            <a:xfrm>
              <a:off x="4235791" y="1437237"/>
              <a:ext cx="1323600" cy="2001845"/>
            </a:xfrm>
            <a:prstGeom prst="triangle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1BE81B4B-AD7D-8C4D-AF35-5513BF5FA04A}"/>
                </a:ext>
              </a:extLst>
            </p:cNvPr>
            <p:cNvSpPr/>
            <p:nvPr/>
          </p:nvSpPr>
          <p:spPr>
            <a:xfrm>
              <a:off x="4675384" y="1367572"/>
              <a:ext cx="453681" cy="696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E5FA348C-11E0-D6EE-5358-23E3C55E016C}"/>
                </a:ext>
              </a:extLst>
            </p:cNvPr>
            <p:cNvSpPr/>
            <p:nvPr/>
          </p:nvSpPr>
          <p:spPr>
            <a:xfrm>
              <a:off x="4866407" y="3067513"/>
              <a:ext cx="71634" cy="743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7BA8F2A9-8967-70AD-ADB5-5A465A478A5F}"/>
                </a:ext>
              </a:extLst>
            </p:cNvPr>
            <p:cNvGrpSpPr/>
            <p:nvPr/>
          </p:nvGrpSpPr>
          <p:grpSpPr>
            <a:xfrm>
              <a:off x="3636294" y="2589114"/>
              <a:ext cx="2531861" cy="1281926"/>
              <a:chOff x="5895607" y="2854343"/>
              <a:chExt cx="2678367" cy="1394333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F5F0BE2-8C67-B689-3988-19A5D3E41E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815CAC42-FB91-85E4-2459-139530D300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3974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1DC46DB2-0EAB-C6DB-5930-7D9C63EAA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4248676"/>
                <a:ext cx="26783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8906F616-91A6-8AAE-14B4-8BFE23D2C56E}"/>
                </a:ext>
              </a:extLst>
            </p:cNvPr>
            <p:cNvCxnSpPr>
              <a:cxnSpLocks/>
            </p:cNvCxnSpPr>
            <p:nvPr/>
          </p:nvCxnSpPr>
          <p:spPr>
            <a:xfrm>
              <a:off x="3636294" y="2779545"/>
              <a:ext cx="2531861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14F69C03-D136-ED49-F0ED-F3952AEA3FED}"/>
                </a:ext>
              </a:extLst>
            </p:cNvPr>
            <p:cNvCxnSpPr>
              <a:cxnSpLocks/>
            </p:cNvCxnSpPr>
            <p:nvPr/>
          </p:nvCxnSpPr>
          <p:spPr>
            <a:xfrm>
              <a:off x="4367139" y="3095510"/>
              <a:ext cx="1060906" cy="9159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CB235D52-BBC3-27DC-A02D-842C06544C15}"/>
              </a:ext>
            </a:extLst>
          </p:cNvPr>
          <p:cNvSpPr txBox="1"/>
          <p:nvPr/>
        </p:nvSpPr>
        <p:spPr>
          <a:xfrm>
            <a:off x="219548" y="1268693"/>
            <a:ext cx="32166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Field size effect:</a:t>
            </a:r>
          </a:p>
          <a:p>
            <a:r>
              <a:rPr lang="en-US" sz="2400" dirty="0"/>
              <a:t>ratio of the dose measured under reference conditions and the dose measured for a field size T, other conditions being similar</a:t>
            </a:r>
            <a:endParaRPr lang="fr-CH" sz="24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6455178-1A1D-B1A5-F20C-2F455DA780D7}"/>
              </a:ext>
            </a:extLst>
          </p:cNvPr>
          <p:cNvSpPr txBox="1"/>
          <p:nvPr/>
        </p:nvSpPr>
        <p:spPr>
          <a:xfrm>
            <a:off x="4687908" y="3094566"/>
            <a:ext cx="50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</a:t>
            </a:r>
            <a:r>
              <a:rPr lang="fr-CH" baseline="-25000" dirty="0" err="1"/>
              <a:t>ref</a:t>
            </a:r>
            <a:endParaRPr lang="fr-CH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84C838E-9173-322A-94D1-BA0CFE254BB5}"/>
              </a:ext>
            </a:extLst>
          </p:cNvPr>
          <p:cNvSpPr txBox="1"/>
          <p:nvPr/>
        </p:nvSpPr>
        <p:spPr>
          <a:xfrm>
            <a:off x="7428398" y="3141826"/>
            <a:ext cx="40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</a:t>
            </a:r>
            <a:r>
              <a:rPr lang="fr-CH" baseline="-25000" dirty="0"/>
              <a:t>T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C54E4BBC-3AAC-6B79-7C05-E70ABE39FB3A}"/>
                  </a:ext>
                </a:extLst>
              </p:cNvPr>
              <p:cNvSpPr txBox="1"/>
              <p:nvPr/>
            </p:nvSpPr>
            <p:spPr>
              <a:xfrm>
                <a:off x="5407231" y="1497958"/>
                <a:ext cx="1682849" cy="6917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𝐹𝑂𝐶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sz="2000" dirty="0"/>
                  <a:t> </a:t>
                </a:r>
                <a:r>
                  <a:rPr lang="fr-CH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lang="fr-CH" sz="2800" dirty="0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C54E4BBC-3AAC-6B79-7C05-E70ABE39F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31" y="1497958"/>
                <a:ext cx="1682849" cy="691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55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04199-285B-4F82-98CA-B715BB65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Output Factor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882404-3E46-3A83-F5D0-087CB1BF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06" y="985127"/>
            <a:ext cx="4458331" cy="3341743"/>
          </a:xfrm>
        </p:spPr>
        <p:txBody>
          <a:bodyPr>
            <a:normAutofit fontScale="77500" lnSpcReduction="20000"/>
          </a:bodyPr>
          <a:lstStyle/>
          <a:p>
            <a:pPr marL="288000" indent="-288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Head and phantom scatter</a:t>
            </a:r>
          </a:p>
          <a:p>
            <a:pPr marL="288000" indent="-288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Detector size vs. field size → detector can disturb field</a:t>
            </a:r>
          </a:p>
          <a:p>
            <a:pPr marL="288000" indent="-288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Use of diodes or diamond detector + Monte-Carlo calculated correction factors for output factor of small fields</a:t>
            </a:r>
            <a:endParaRPr lang="fr-CH" dirty="0">
              <a:latin typeface="+mn-lt"/>
            </a:endParaRPr>
          </a:p>
          <a:p>
            <a:pPr marL="288000" indent="-2880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CH" dirty="0">
              <a:latin typeface="+mn-lt"/>
            </a:endParaRPr>
          </a:p>
        </p:txBody>
      </p:sp>
      <p:pic>
        <p:nvPicPr>
          <p:cNvPr id="1026" name="Picture 2" descr="Plot of output factors measured at 10 cm depth and 100 cm SSD. | Download  Scientific Diagram">
            <a:extLst>
              <a:ext uri="{FF2B5EF4-FFF2-40B4-BE49-F238E27FC236}">
                <a16:creationId xmlns:a16="http://schemas.microsoft.com/office/drawing/2014/main" id="{DDC885ED-9F25-9A35-EAA3-2EEA7FDD8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37" y="1315005"/>
            <a:ext cx="4245551" cy="260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6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82654-3CC9-A442-0FD8-9E012F81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Percentage </a:t>
            </a:r>
            <a:r>
              <a:rPr lang="fr-CH" dirty="0" err="1">
                <a:latin typeface="+mn-lt"/>
              </a:rPr>
              <a:t>Depth</a:t>
            </a:r>
            <a:r>
              <a:rPr lang="fr-CH" dirty="0">
                <a:latin typeface="+mn-lt"/>
              </a:rPr>
              <a:t> Dose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3489961-292A-B697-8422-8B44E8B2E0F4}"/>
              </a:ext>
            </a:extLst>
          </p:cNvPr>
          <p:cNvGrpSpPr/>
          <p:nvPr/>
        </p:nvGrpSpPr>
        <p:grpSpPr>
          <a:xfrm>
            <a:off x="3636294" y="1367572"/>
            <a:ext cx="2531861" cy="2503468"/>
            <a:chOff x="3636294" y="1367572"/>
            <a:chExt cx="2531861" cy="2503468"/>
          </a:xfrm>
        </p:grpSpPr>
        <p:sp>
          <p:nvSpPr>
            <p:cNvPr id="5" name="Triangle isocèle 4">
              <a:extLst>
                <a:ext uri="{FF2B5EF4-FFF2-40B4-BE49-F238E27FC236}">
                  <a16:creationId xmlns:a16="http://schemas.microsoft.com/office/drawing/2014/main" id="{6A982169-89AE-C9A6-CC2F-CBA709AE4707}"/>
                </a:ext>
              </a:extLst>
            </p:cNvPr>
            <p:cNvSpPr/>
            <p:nvPr/>
          </p:nvSpPr>
          <p:spPr>
            <a:xfrm>
              <a:off x="4467647" y="1437237"/>
              <a:ext cx="869155" cy="2001845"/>
            </a:xfrm>
            <a:prstGeom prst="triangle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7DF18480-F16C-2A8C-C9C7-ECF151DC9806}"/>
                </a:ext>
              </a:extLst>
            </p:cNvPr>
            <p:cNvSpPr/>
            <p:nvPr/>
          </p:nvSpPr>
          <p:spPr>
            <a:xfrm>
              <a:off x="4675384" y="1367572"/>
              <a:ext cx="453681" cy="696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FDF7379-9CC1-9433-F2C7-ECE1778A8255}"/>
                </a:ext>
              </a:extLst>
            </p:cNvPr>
            <p:cNvSpPr/>
            <p:nvPr/>
          </p:nvSpPr>
          <p:spPr>
            <a:xfrm>
              <a:off x="4866407" y="3067513"/>
              <a:ext cx="71634" cy="743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3DDEA9B-8021-8D72-4F2E-6A7725F1A343}"/>
                </a:ext>
              </a:extLst>
            </p:cNvPr>
            <p:cNvGrpSpPr/>
            <p:nvPr/>
          </p:nvGrpSpPr>
          <p:grpSpPr>
            <a:xfrm>
              <a:off x="3636294" y="2589114"/>
              <a:ext cx="2531861" cy="1281926"/>
              <a:chOff x="5895607" y="2854343"/>
              <a:chExt cx="2678367" cy="1394333"/>
            </a:xfrm>
          </p:grpSpPr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4D8DCE6F-E152-24B0-B142-75FABD122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64E3D0AC-7089-7B46-94A5-C8BFB57A9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3974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A9E4DA62-0BE1-2F8D-25DD-757D06022E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4248676"/>
                <a:ext cx="26783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359DD63-FED4-3D4D-BD92-A689D0B7FCC9}"/>
                </a:ext>
              </a:extLst>
            </p:cNvPr>
            <p:cNvCxnSpPr>
              <a:cxnSpLocks/>
            </p:cNvCxnSpPr>
            <p:nvPr/>
          </p:nvCxnSpPr>
          <p:spPr>
            <a:xfrm>
              <a:off x="3636294" y="2779545"/>
              <a:ext cx="2531861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E9BB3AFF-5ED2-196F-69D1-AEB0C752446F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4899228" y="2779545"/>
              <a:ext cx="2996" cy="287968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D49AD0E-F36A-5600-5D45-7772DBF3A72F}"/>
              </a:ext>
            </a:extLst>
          </p:cNvPr>
          <p:cNvGrpSpPr/>
          <p:nvPr/>
        </p:nvGrpSpPr>
        <p:grpSpPr>
          <a:xfrm>
            <a:off x="6394994" y="1367572"/>
            <a:ext cx="2531861" cy="2503468"/>
            <a:chOff x="3636294" y="1367572"/>
            <a:chExt cx="2531861" cy="2503468"/>
          </a:xfrm>
        </p:grpSpPr>
        <p:sp>
          <p:nvSpPr>
            <p:cNvPr id="15" name="Triangle isocèle 14">
              <a:extLst>
                <a:ext uri="{FF2B5EF4-FFF2-40B4-BE49-F238E27FC236}">
                  <a16:creationId xmlns:a16="http://schemas.microsoft.com/office/drawing/2014/main" id="{2AE89AE8-630D-3083-0FCB-610B09738DF0}"/>
                </a:ext>
              </a:extLst>
            </p:cNvPr>
            <p:cNvSpPr/>
            <p:nvPr/>
          </p:nvSpPr>
          <p:spPr>
            <a:xfrm>
              <a:off x="4467647" y="1437237"/>
              <a:ext cx="869155" cy="2001845"/>
            </a:xfrm>
            <a:prstGeom prst="triangle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0AA2CB5-2A35-1A0C-8F78-8DA442ABEAE3}"/>
                </a:ext>
              </a:extLst>
            </p:cNvPr>
            <p:cNvSpPr/>
            <p:nvPr/>
          </p:nvSpPr>
          <p:spPr>
            <a:xfrm>
              <a:off x="4675384" y="1367572"/>
              <a:ext cx="453681" cy="696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1CC7451-6AF5-D047-0689-A359B2C4E7BB}"/>
                </a:ext>
              </a:extLst>
            </p:cNvPr>
            <p:cNvSpPr/>
            <p:nvPr/>
          </p:nvSpPr>
          <p:spPr>
            <a:xfrm>
              <a:off x="4866407" y="3264541"/>
              <a:ext cx="71634" cy="743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94F98955-F136-5BE6-BF23-FAEEB589D185}"/>
                </a:ext>
              </a:extLst>
            </p:cNvPr>
            <p:cNvGrpSpPr/>
            <p:nvPr/>
          </p:nvGrpSpPr>
          <p:grpSpPr>
            <a:xfrm>
              <a:off x="3636294" y="2589114"/>
              <a:ext cx="2531861" cy="1281926"/>
              <a:chOff x="5895607" y="2854343"/>
              <a:chExt cx="2678367" cy="1394333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EEF25053-ACAB-7955-1963-4CFCACB38F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56D6AFDC-AE24-441F-3822-5177AA1B3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3974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E0F9BAF0-F53C-9B00-B4ED-584DFE6222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4248676"/>
                <a:ext cx="26783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59768CA1-AC56-01C2-4E79-98AE8423AD98}"/>
                </a:ext>
              </a:extLst>
            </p:cNvPr>
            <p:cNvCxnSpPr>
              <a:cxnSpLocks/>
            </p:cNvCxnSpPr>
            <p:nvPr/>
          </p:nvCxnSpPr>
          <p:spPr>
            <a:xfrm>
              <a:off x="3636294" y="2779545"/>
              <a:ext cx="2531861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A59A721B-2ABA-83EB-45E7-B3CD7D73F477}"/>
                </a:ext>
              </a:extLst>
            </p:cNvPr>
            <p:cNvCxnSpPr>
              <a:cxnSpLocks/>
            </p:cNvCxnSpPr>
            <p:nvPr/>
          </p:nvCxnSpPr>
          <p:spPr>
            <a:xfrm>
              <a:off x="4902224" y="2779545"/>
              <a:ext cx="0" cy="484996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D5849C15-A827-4DD1-891B-EFAC4779953F}"/>
              </a:ext>
            </a:extLst>
          </p:cNvPr>
          <p:cNvSpPr txBox="1"/>
          <p:nvPr/>
        </p:nvSpPr>
        <p:spPr>
          <a:xfrm>
            <a:off x="238071" y="986700"/>
            <a:ext cx="32166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/>
              <a:t>Depth</a:t>
            </a:r>
            <a:r>
              <a:rPr lang="fr-CH" sz="2800" b="1" dirty="0"/>
              <a:t> </a:t>
            </a:r>
            <a:r>
              <a:rPr lang="fr-CH" sz="2800" b="1" dirty="0" err="1"/>
              <a:t>effect</a:t>
            </a:r>
            <a:r>
              <a:rPr lang="fr-CH" sz="2800" b="1" dirty="0"/>
              <a:t> in </a:t>
            </a:r>
            <a:r>
              <a:rPr lang="fr-CH" sz="2800" b="1" dirty="0" err="1"/>
              <a:t>fixed</a:t>
            </a:r>
            <a:r>
              <a:rPr lang="fr-CH" sz="2800" b="1" dirty="0"/>
              <a:t> SSD condition:</a:t>
            </a:r>
          </a:p>
          <a:p>
            <a:r>
              <a:rPr lang="en-US" sz="2400" dirty="0"/>
              <a:t>Ratio of the dose measured under reference conditions and the dose measured for a depth p, other conditions being similar</a:t>
            </a:r>
            <a:endParaRPr lang="fr-CH" sz="2400" b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C34DC20-A2B3-791B-9D0F-D153E44777E9}"/>
              </a:ext>
            </a:extLst>
          </p:cNvPr>
          <p:cNvSpPr txBox="1"/>
          <p:nvPr/>
        </p:nvSpPr>
        <p:spPr>
          <a:xfrm>
            <a:off x="4687908" y="3094566"/>
            <a:ext cx="50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</a:t>
            </a:r>
            <a:r>
              <a:rPr lang="fr-CH" baseline="-25000" dirty="0" err="1"/>
              <a:t>ref</a:t>
            </a:r>
            <a:endParaRPr lang="fr-CH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83CE9D5-A540-9002-47C4-F4B34121A716}"/>
              </a:ext>
            </a:extLst>
          </p:cNvPr>
          <p:cNvSpPr txBox="1"/>
          <p:nvPr/>
        </p:nvSpPr>
        <p:spPr>
          <a:xfrm>
            <a:off x="7434084" y="3342481"/>
            <a:ext cx="50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</a:t>
            </a:r>
            <a:r>
              <a:rPr lang="fr-CH" baseline="-25000" dirty="0" err="1"/>
              <a:t>p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03EFB29-F37E-CFA8-7D5E-51523CB5B00E}"/>
                  </a:ext>
                </a:extLst>
              </p:cNvPr>
              <p:cNvSpPr txBox="1"/>
              <p:nvPr/>
            </p:nvSpPr>
            <p:spPr>
              <a:xfrm>
                <a:off x="5407231" y="1497958"/>
                <a:ext cx="1682849" cy="736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𝑃𝐷𝐷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sz="2000" dirty="0"/>
                  <a:t> </a:t>
                </a:r>
                <a:r>
                  <a:rPr lang="fr-CH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fr-CH" sz="2800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03EFB29-F37E-CFA8-7D5E-51523CB5B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31" y="1497958"/>
                <a:ext cx="1682849" cy="7364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23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82654-3CC9-A442-0FD8-9E012F81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Percentage </a:t>
            </a:r>
            <a:r>
              <a:rPr lang="fr-CH" dirty="0" err="1">
                <a:latin typeface="+mn-lt"/>
              </a:rPr>
              <a:t>Depth</a:t>
            </a:r>
            <a:r>
              <a:rPr lang="fr-CH" dirty="0">
                <a:latin typeface="+mn-lt"/>
              </a:rPr>
              <a:t> Dose</a:t>
            </a:r>
          </a:p>
        </p:txBody>
      </p:sp>
      <p:pic>
        <p:nvPicPr>
          <p:cNvPr id="4" name="Picture 2" descr="RP_10_10_high.PICT                                             0006726CDur                            7C2717A9:">
            <a:extLst>
              <a:ext uri="{FF2B5EF4-FFF2-40B4-BE49-F238E27FC236}">
                <a16:creationId xmlns:a16="http://schemas.microsoft.com/office/drawing/2014/main" id="{28642570-452B-4146-D4DE-3775C427B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95" y="1119061"/>
            <a:ext cx="5629605" cy="3215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97E40D7-0B9A-96D8-CCA3-B38C6E6414EB}"/>
              </a:ext>
            </a:extLst>
          </p:cNvPr>
          <p:cNvSpPr txBox="1"/>
          <p:nvPr/>
        </p:nvSpPr>
        <p:spPr>
          <a:xfrm>
            <a:off x="255123" y="1924787"/>
            <a:ext cx="253094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H" dirty="0" err="1"/>
              <a:t>Three</a:t>
            </a:r>
            <a:r>
              <a:rPr lang="fr-CH" dirty="0"/>
              <a:t> zones: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H" dirty="0" err="1"/>
              <a:t>Build</a:t>
            </a:r>
            <a:r>
              <a:rPr lang="fr-CH" dirty="0"/>
              <a:t>-up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H" dirty="0" err="1"/>
              <a:t>Electronic</a:t>
            </a:r>
            <a:r>
              <a:rPr lang="fr-CH" dirty="0"/>
              <a:t> </a:t>
            </a:r>
            <a:r>
              <a:rPr lang="fr-CH" dirty="0" err="1"/>
              <a:t>equilibrium</a:t>
            </a:r>
            <a:endParaRPr lang="fr-CH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H" dirty="0" err="1"/>
              <a:t>Exponential</a:t>
            </a:r>
            <a:r>
              <a:rPr lang="fr-CH" dirty="0"/>
              <a:t> </a:t>
            </a:r>
            <a:r>
              <a:rPr lang="fr-CH" dirty="0" err="1"/>
              <a:t>decay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37448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03E1F-2B45-7256-3707-7B489664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Photons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fr-CH" dirty="0">
                <a:latin typeface="+mn-lt"/>
              </a:rPr>
              <a:t> </a:t>
            </a:r>
            <a:r>
              <a:rPr lang="fr-CH" dirty="0" err="1">
                <a:latin typeface="+mn-lt"/>
              </a:rPr>
              <a:t>Indirectly</a:t>
            </a:r>
            <a:r>
              <a:rPr lang="fr-CH" dirty="0">
                <a:latin typeface="+mn-lt"/>
              </a:rPr>
              <a:t> </a:t>
            </a:r>
            <a:r>
              <a:rPr lang="fr-CH" dirty="0" err="1">
                <a:latin typeface="+mn-lt"/>
              </a:rPr>
              <a:t>ionising</a:t>
            </a:r>
            <a:endParaRPr lang="fr-CH" dirty="0">
              <a:latin typeface="+mn-lt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E21D1958-B0A7-44F3-19C6-F397130D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24" y="930729"/>
            <a:ext cx="54864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E119D5B-1A31-AD43-1208-29FC7B82986A}"/>
              </a:ext>
            </a:extLst>
          </p:cNvPr>
          <p:cNvSpPr txBox="1"/>
          <p:nvPr/>
        </p:nvSpPr>
        <p:spPr>
          <a:xfrm>
            <a:off x="490538" y="1947862"/>
            <a:ext cx="2747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Energy is not deposited where photons interacts with matter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895AF-E5C4-4C5A-769B-A515A4648B43}"/>
              </a:ext>
            </a:extLst>
          </p:cNvPr>
          <p:cNvSpPr txBox="1"/>
          <p:nvPr/>
        </p:nvSpPr>
        <p:spPr>
          <a:xfrm>
            <a:off x="6278335" y="413770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Ahnesjö</a:t>
            </a:r>
            <a:r>
              <a:rPr lang="en-US" sz="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Aspradakis, PMB 44 (1999), R99-155</a:t>
            </a:r>
            <a:endParaRPr lang="fr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57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B4E3B-A884-EB99-47DC-0106C7EA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>
                <a:latin typeface="+mn-lt"/>
              </a:rPr>
              <a:t>Interaction photon-</a:t>
            </a:r>
            <a:r>
              <a:rPr lang="fr-CH" sz="3200" dirty="0" err="1">
                <a:latin typeface="+mn-lt"/>
              </a:rPr>
              <a:t>matter</a:t>
            </a:r>
            <a:endParaRPr lang="fr-CH" sz="3200" dirty="0">
              <a:latin typeface="+mn-lt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A63F8C1-D034-D5FC-3AD6-C9D9F1D31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704465"/>
              </p:ext>
            </p:extLst>
          </p:nvPr>
        </p:nvGraphicFramePr>
        <p:xfrm>
          <a:off x="1970253" y="1756791"/>
          <a:ext cx="6916097" cy="2755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291">
                  <a:extLst>
                    <a:ext uri="{9D8B030D-6E8A-4147-A177-3AD203B41FA5}">
                      <a16:colId xmlns:a16="http://schemas.microsoft.com/office/drawing/2014/main" val="36264429"/>
                    </a:ext>
                  </a:extLst>
                </a:gridCol>
                <a:gridCol w="2016131">
                  <a:extLst>
                    <a:ext uri="{9D8B030D-6E8A-4147-A177-3AD203B41FA5}">
                      <a16:colId xmlns:a16="http://schemas.microsoft.com/office/drawing/2014/main" val="3180754200"/>
                    </a:ext>
                  </a:extLst>
                </a:gridCol>
                <a:gridCol w="1624105">
                  <a:extLst>
                    <a:ext uri="{9D8B030D-6E8A-4147-A177-3AD203B41FA5}">
                      <a16:colId xmlns:a16="http://schemas.microsoft.com/office/drawing/2014/main" val="1852822625"/>
                    </a:ext>
                  </a:extLst>
                </a:gridCol>
                <a:gridCol w="1368616">
                  <a:extLst>
                    <a:ext uri="{9D8B030D-6E8A-4147-A177-3AD203B41FA5}">
                      <a16:colId xmlns:a16="http://schemas.microsoft.com/office/drawing/2014/main" val="3261952555"/>
                    </a:ext>
                  </a:extLst>
                </a:gridCol>
                <a:gridCol w="1255954">
                  <a:extLst>
                    <a:ext uri="{9D8B030D-6E8A-4147-A177-3AD203B41FA5}">
                      <a16:colId xmlns:a16="http://schemas.microsoft.com/office/drawing/2014/main" val="1932969211"/>
                    </a:ext>
                  </a:extLst>
                </a:gridCol>
              </a:tblGrid>
              <a:tr h="323854">
                <a:tc rowSpan="2">
                  <a:txBody>
                    <a:bodyPr/>
                    <a:lstStyle/>
                    <a:p>
                      <a:endParaRPr lang="fr-CH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CH" sz="16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fr-CH" sz="1600" dirty="0"/>
                        <a:t>Quantité d’énergie cédée à la matière E</a:t>
                      </a:r>
                    </a:p>
                  </a:txBody>
                  <a:tcPr>
                    <a:lnL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6204"/>
                  </a:ext>
                </a:extLst>
              </a:tr>
              <a:tr h="874195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solidFill>
                      <a:srgbClr val="0737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/>
                        <a:t>E = E</a:t>
                      </a:r>
                      <a:r>
                        <a:rPr lang="fr-CH" sz="1600" baseline="-25000" dirty="0"/>
                        <a:t>0</a:t>
                      </a:r>
                      <a:r>
                        <a:rPr lang="fr-CH" sz="1600" baseline="0" dirty="0"/>
                        <a:t> </a:t>
                      </a:r>
                    </a:p>
                    <a:p>
                      <a:r>
                        <a:rPr lang="fr-CH" sz="1600" baseline="0" dirty="0"/>
                        <a:t>(absorption)</a:t>
                      </a:r>
                      <a:endParaRPr lang="fr-CH" sz="1600" dirty="0"/>
                    </a:p>
                  </a:txBody>
                  <a:tcPr>
                    <a:lnL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/>
                        <a:t>0 &lt; E &lt; E</a:t>
                      </a:r>
                      <a:r>
                        <a:rPr lang="fr-CH" sz="1600" baseline="-25000" dirty="0"/>
                        <a:t>0</a:t>
                      </a:r>
                      <a:r>
                        <a:rPr lang="fr-CH" sz="1600" baseline="0" dirty="0"/>
                        <a:t>  (</a:t>
                      </a:r>
                      <a:r>
                        <a:rPr lang="fr-CH" sz="1600" baseline="0" dirty="0" err="1"/>
                        <a:t>inelastic</a:t>
                      </a:r>
                      <a:r>
                        <a:rPr lang="fr-CH" sz="1600" baseline="0" dirty="0"/>
                        <a:t> diffusion)</a:t>
                      </a:r>
                      <a:endParaRPr lang="fr-CH" sz="1600" dirty="0"/>
                    </a:p>
                  </a:txBody>
                  <a:tcPr>
                    <a:lnL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/>
                        <a:t>E</a:t>
                      </a:r>
                      <a:r>
                        <a:rPr lang="fr-CH" sz="1600" baseline="0" dirty="0"/>
                        <a:t> = 0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aseline="0" dirty="0"/>
                        <a:t>(</a:t>
                      </a:r>
                      <a:r>
                        <a:rPr lang="fr-CH" sz="1600" baseline="0" dirty="0" err="1"/>
                        <a:t>elastic</a:t>
                      </a:r>
                      <a:r>
                        <a:rPr lang="fr-CH" sz="1600" baseline="0" dirty="0"/>
                        <a:t> diffusion)</a:t>
                      </a:r>
                      <a:endParaRPr lang="fr-CH" sz="1600" dirty="0"/>
                    </a:p>
                  </a:txBody>
                  <a:tcPr>
                    <a:lnL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765761"/>
                  </a:ext>
                </a:extLst>
              </a:tr>
              <a:tr h="599322">
                <a:tc rowSpan="3">
                  <a:txBody>
                    <a:bodyPr/>
                    <a:lstStyle/>
                    <a:p>
                      <a:pPr algn="ctr"/>
                      <a:r>
                        <a:rPr lang="fr-CH" sz="1600" dirty="0"/>
                        <a:t>Type d’interaction</a:t>
                      </a:r>
                    </a:p>
                  </a:txBody>
                  <a:tcPr vert="vert27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/>
                        <a:t> </a:t>
                      </a:r>
                      <a:r>
                        <a:rPr lang="fr-CH" sz="1600" dirty="0" err="1"/>
                        <a:t>with</a:t>
                      </a:r>
                      <a:r>
                        <a:rPr lang="fr-CH" sz="1600" dirty="0"/>
                        <a:t> </a:t>
                      </a:r>
                      <a:r>
                        <a:rPr lang="fr-CH" sz="1600" dirty="0" err="1"/>
                        <a:t>electrons</a:t>
                      </a:r>
                      <a:endParaRPr lang="fr-CH" sz="1600" dirty="0"/>
                    </a:p>
                  </a:txBody>
                  <a:tcPr>
                    <a:lnL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 err="1"/>
                        <a:t>Photoelectric</a:t>
                      </a:r>
                      <a:endParaRPr lang="fr-CH" sz="1600" dirty="0"/>
                    </a:p>
                  </a:txBody>
                  <a:tcPr>
                    <a:lnL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/>
                        <a:t>Compton</a:t>
                      </a:r>
                    </a:p>
                  </a:txBody>
                  <a:tcPr>
                    <a:lnL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/>
                        <a:t>Thomson Rayleigh</a:t>
                      </a:r>
                    </a:p>
                  </a:txBody>
                  <a:tcPr>
                    <a:lnL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973367"/>
                  </a:ext>
                </a:extLst>
              </a:tr>
              <a:tr h="599322"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 err="1"/>
                        <a:t>with</a:t>
                      </a:r>
                      <a:r>
                        <a:rPr lang="fr-CH" sz="1600" dirty="0"/>
                        <a:t> </a:t>
                      </a:r>
                      <a:r>
                        <a:rPr lang="fr-CH" sz="1600" dirty="0" err="1"/>
                        <a:t>elm</a:t>
                      </a:r>
                      <a:r>
                        <a:rPr lang="fr-CH" sz="1600" dirty="0"/>
                        <a:t> field</a:t>
                      </a:r>
                    </a:p>
                  </a:txBody>
                  <a:tcPr>
                    <a:lnL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/>
                        <a:t>Pair </a:t>
                      </a:r>
                      <a:r>
                        <a:rPr lang="fr-CH" sz="1600" dirty="0" err="1"/>
                        <a:t>creation</a:t>
                      </a:r>
                      <a:endParaRPr lang="fr-CH" sz="1600" dirty="0"/>
                    </a:p>
                  </a:txBody>
                  <a:tcPr>
                    <a:lnL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600" dirty="0"/>
                    </a:p>
                  </a:txBody>
                  <a:tcPr>
                    <a:lnL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600" dirty="0"/>
                    </a:p>
                  </a:txBody>
                  <a:tcPr>
                    <a:lnL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598289"/>
                  </a:ext>
                </a:extLst>
              </a:tr>
              <a:tr h="347226"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lnL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 err="1"/>
                        <a:t>with</a:t>
                      </a:r>
                      <a:r>
                        <a:rPr lang="fr-CH" sz="1600" dirty="0"/>
                        <a:t> nucleus</a:t>
                      </a:r>
                    </a:p>
                  </a:txBody>
                  <a:tcPr>
                    <a:lnL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 err="1"/>
                        <a:t>Photonuclear</a:t>
                      </a:r>
                      <a:endParaRPr lang="fr-CH" sz="1600" dirty="0"/>
                    </a:p>
                  </a:txBody>
                  <a:tcPr>
                    <a:lnL w="28575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600" dirty="0"/>
                    </a:p>
                  </a:txBody>
                  <a:tcPr>
                    <a:lnL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H" sz="1600" dirty="0"/>
                    </a:p>
                  </a:txBody>
                  <a:tcPr>
                    <a:lnL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825602"/>
                  </a:ext>
                </a:extLst>
              </a:tr>
            </a:tbl>
          </a:graphicData>
        </a:graphic>
      </p:graphicFrame>
      <p:pic>
        <p:nvPicPr>
          <p:cNvPr id="2050" name="Picture 2" descr="4 -Prédominance du type d'interaction en fonction de l'énergie du... |  Download Scientific Diagram">
            <a:extLst>
              <a:ext uri="{FF2B5EF4-FFF2-40B4-BE49-F238E27FC236}">
                <a16:creationId xmlns:a16="http://schemas.microsoft.com/office/drawing/2014/main" id="{43915937-D4E6-3660-4804-AC5F43A18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7" y="702219"/>
            <a:ext cx="2978986" cy="195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83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B8B9A-6AD6-87A6-456A-83036A9A8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>
                <a:latin typeface="+mn-lt"/>
              </a:rPr>
              <a:t>Photoelectric</a:t>
            </a:r>
            <a:endParaRPr lang="fr-CH" dirty="0"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5ED7EA-A5E4-17CA-5F02-E4719D9F7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22" y="3046084"/>
            <a:ext cx="4431267" cy="16697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9C36DB8-E80D-EEBE-749E-B224FB137939}"/>
                  </a:ext>
                </a:extLst>
              </p:cNvPr>
              <p:cNvSpPr txBox="1"/>
              <p:nvPr/>
            </p:nvSpPr>
            <p:spPr>
              <a:xfrm>
                <a:off x="534118" y="585852"/>
                <a:ext cx="6781082" cy="2271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H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Incident photon of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fr-CH" sz="20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Photon absorption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Ejection of an electron of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𝑏𝑖𝑛𝑑𝑖𝑛𝑔</m:t>
                        </m:r>
                      </m:sub>
                    </m:sSub>
                    <m:r>
                      <a:rPr lang="fr-CH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Electron direction depends on the energy of the incident photon (the greater the energy, the greater the probability of emission in the same direction as the photon).</a:t>
                </a: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9C36DB8-E80D-EEBE-749E-B224FB137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8" y="585852"/>
                <a:ext cx="6781082" cy="2271712"/>
              </a:xfrm>
              <a:prstGeom prst="rect">
                <a:avLst/>
              </a:prstGeom>
              <a:blipFill>
                <a:blip r:embed="rId3"/>
                <a:stretch>
                  <a:fillRect l="-809" r="-1709" b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02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Outline</a:t>
            </a:r>
            <a:endParaRPr lang="en-GB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128" y="1318555"/>
            <a:ext cx="7529781" cy="2945277"/>
          </a:xfr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W" dirty="0">
                <a:latin typeface="+mn-lt"/>
              </a:rPr>
              <a:t>Measurements  means of dose in radiotherapy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W" dirty="0">
                <a:latin typeface="+mn-lt"/>
              </a:rPr>
              <a:t>Dosimetry parameters of photons beams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W" dirty="0">
                <a:latin typeface="+mn-lt"/>
              </a:rPr>
              <a:t>Use of the dosimetry parameters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W" dirty="0">
              <a:latin typeface="+mn-lt"/>
            </a:endParaRPr>
          </a:p>
          <a:p>
            <a:endParaRPr lang="fr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805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4F6A6-FA76-9E66-5165-C768C9AC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>
                <a:latin typeface="+mn-lt"/>
              </a:rPr>
              <a:t>Campton</a:t>
            </a:r>
            <a:endParaRPr lang="fr-CH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FE22F3-B621-5F09-F826-7D040ABBC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953" y="1044856"/>
            <a:ext cx="3505847" cy="16150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BDCC4A-BDB8-0EA7-F728-F9C9CC7C3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430" y="2909614"/>
            <a:ext cx="3441610" cy="16150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9CB28E9-4E59-F451-74A7-BAD6F77C3F06}"/>
                  </a:ext>
                </a:extLst>
              </p:cNvPr>
              <p:cNvSpPr txBox="1"/>
              <p:nvPr/>
            </p:nvSpPr>
            <p:spPr>
              <a:xfrm>
                <a:off x="207818" y="839011"/>
                <a:ext cx="464709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Collision of an incident photon of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H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CH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with a free electron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Part of the energy is transferred to the electron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Remaining energy for the scattered photon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Energy-dependent scattering angles (the higher the energy of the scattered photon, the further forward it will travel)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Progressive energy loss with several successive Campton interactions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H" sz="2000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9CB28E9-4E59-F451-74A7-BAD6F77C3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8" y="839011"/>
                <a:ext cx="4647090" cy="4093428"/>
              </a:xfrm>
              <a:prstGeom prst="rect">
                <a:avLst/>
              </a:prstGeom>
              <a:blipFill>
                <a:blip r:embed="rId5"/>
                <a:stretch>
                  <a:fillRect l="-1181" t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29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03E1F-2B45-7256-3707-7B489664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>
                <a:latin typeface="+mn-lt"/>
              </a:rPr>
              <a:t>Attenuation</a:t>
            </a:r>
            <a:endParaRPr lang="fr-CH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44F9D8-AE1C-5ADF-DE4A-750CDAFC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863482"/>
            <a:ext cx="3852862" cy="1770915"/>
          </a:xfrm>
        </p:spPr>
        <p:txBody>
          <a:bodyPr>
            <a:noAutofit/>
          </a:bodyPr>
          <a:lstStyle/>
          <a:p>
            <a:pPr algn="ctr"/>
            <a:r>
              <a:rPr lang="fr-CH" sz="2000" dirty="0" err="1">
                <a:latin typeface="+mn-lt"/>
              </a:rPr>
              <a:t>Linear</a:t>
            </a:r>
            <a:r>
              <a:rPr lang="fr-CH" sz="2000" dirty="0">
                <a:latin typeface="+mn-lt"/>
              </a:rPr>
              <a:t> </a:t>
            </a:r>
            <a:r>
              <a:rPr lang="fr-CH" sz="2000" dirty="0" err="1">
                <a:latin typeface="+mn-lt"/>
              </a:rPr>
              <a:t>attenuation</a:t>
            </a:r>
            <a:r>
              <a:rPr lang="fr-CH" sz="2000" dirty="0">
                <a:latin typeface="+mn-lt"/>
              </a:rPr>
              <a:t> coefficient</a:t>
            </a:r>
          </a:p>
          <a:p>
            <a:pPr algn="ctr"/>
            <a:r>
              <a:rPr lang="fr-CH" sz="2000" dirty="0">
                <a:latin typeface="+mn-lt"/>
              </a:rPr>
              <a:t>=</a:t>
            </a:r>
          </a:p>
          <a:p>
            <a:pPr algn="ctr"/>
            <a:r>
              <a:rPr lang="en-US" sz="2000" dirty="0">
                <a:latin typeface="+mn-lt"/>
              </a:rPr>
              <a:t>Probability of at least one interaction per unit length for a photon in a beam</a:t>
            </a:r>
            <a:endParaRPr lang="fr-CH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D3144B8B-5EA1-498F-3381-901FE0BBE275}"/>
                  </a:ext>
                </a:extLst>
              </p:cNvPr>
              <p:cNvSpPr txBox="1"/>
              <p:nvPr/>
            </p:nvSpPr>
            <p:spPr>
              <a:xfrm>
                <a:off x="5762117" y="1275334"/>
                <a:ext cx="2429383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fr-CH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f>
                        <m:fPr>
                          <m:ctrlP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fr-CH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sSup>
                        <m:sSupPr>
                          <m:ctrlP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CH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CH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CH" sz="24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D3144B8B-5EA1-498F-3381-901FE0BBE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117" y="1275334"/>
                <a:ext cx="2429383" cy="7012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58A0AAC-FFB6-A865-17BC-D8B7875CF20E}"/>
              </a:ext>
            </a:extLst>
          </p:cNvPr>
          <p:cNvCxnSpPr>
            <a:cxnSpLocks/>
          </p:cNvCxnSpPr>
          <p:nvPr/>
        </p:nvCxnSpPr>
        <p:spPr>
          <a:xfrm flipV="1">
            <a:off x="4471987" y="1681827"/>
            <a:ext cx="1123951" cy="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C13582E-AE53-0C7F-76F7-98F066654972}"/>
                  </a:ext>
                </a:extLst>
              </p:cNvPr>
              <p:cNvSpPr txBox="1"/>
              <p:nvPr/>
            </p:nvSpPr>
            <p:spPr>
              <a:xfrm>
                <a:off x="3354768" y="3274928"/>
                <a:ext cx="2534476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fr-CH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H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CH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CH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fr-CH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CH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fr-CH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fr-CH" sz="28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C13582E-AE53-0C7F-76F7-98F066654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768" y="3274928"/>
                <a:ext cx="253447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DF7981E3-5A89-6F79-AA9E-BACA34BB69D2}"/>
              </a:ext>
            </a:extLst>
          </p:cNvPr>
          <p:cNvSpPr txBox="1"/>
          <p:nvPr/>
        </p:nvSpPr>
        <p:spPr>
          <a:xfrm>
            <a:off x="1267466" y="3916183"/>
            <a:ext cx="672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Exponential</a:t>
            </a:r>
            <a:r>
              <a:rPr lang="fr-CH" dirty="0"/>
              <a:t> </a:t>
            </a:r>
            <a:r>
              <a:rPr lang="fr-CH" dirty="0" err="1"/>
              <a:t>decrease</a:t>
            </a:r>
            <a:r>
              <a:rPr lang="fr-CH" dirty="0"/>
              <a:t> of </a:t>
            </a:r>
            <a:r>
              <a:rPr lang="fr-CH" dirty="0" err="1"/>
              <a:t>number</a:t>
            </a:r>
            <a:r>
              <a:rPr lang="fr-CH" dirty="0"/>
              <a:t> of photon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did</a:t>
            </a:r>
            <a:r>
              <a:rPr lang="fr-CH" dirty="0"/>
              <a:t> not </a:t>
            </a:r>
            <a:r>
              <a:rPr lang="fr-CH" dirty="0" err="1"/>
              <a:t>interacted</a:t>
            </a:r>
            <a:r>
              <a:rPr lang="fr-CH" dirty="0"/>
              <a:t> </a:t>
            </a:r>
            <a:r>
              <a:rPr lang="fr-CH" dirty="0" err="1"/>
              <a:t>yet</a:t>
            </a:r>
            <a:endParaRPr lang="fr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92A8F9-3DB6-1E69-F4B2-CD574D72E4ED}"/>
              </a:ext>
            </a:extLst>
          </p:cNvPr>
          <p:cNvSpPr/>
          <p:nvPr/>
        </p:nvSpPr>
        <p:spPr>
          <a:xfrm>
            <a:off x="857250" y="2886962"/>
            <a:ext cx="7529513" cy="171836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2C1F0-6155-9E0D-C78C-653CD9AF18C1}"/>
              </a:ext>
            </a:extLst>
          </p:cNvPr>
          <p:cNvSpPr/>
          <p:nvPr/>
        </p:nvSpPr>
        <p:spPr>
          <a:xfrm>
            <a:off x="857250" y="823536"/>
            <a:ext cx="7567612" cy="17436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1978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82654-3CC9-A442-0FD8-9E012F81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Percentage </a:t>
            </a:r>
            <a:r>
              <a:rPr lang="fr-CH" dirty="0" err="1">
                <a:latin typeface="+mn-lt"/>
              </a:rPr>
              <a:t>depth</a:t>
            </a:r>
            <a:r>
              <a:rPr lang="fr-CH" dirty="0">
                <a:latin typeface="+mn-lt"/>
              </a:rPr>
              <a:t> dose</a:t>
            </a:r>
          </a:p>
        </p:txBody>
      </p:sp>
      <p:pic>
        <p:nvPicPr>
          <p:cNvPr id="4" name="Picture 2" descr="RP_10_10_high.PICT                                             0006726CDur                            7C2717A9:">
            <a:extLst>
              <a:ext uri="{FF2B5EF4-FFF2-40B4-BE49-F238E27FC236}">
                <a16:creationId xmlns:a16="http://schemas.microsoft.com/office/drawing/2014/main" id="{28642570-452B-4146-D4DE-3775C427B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03" y="1462088"/>
            <a:ext cx="4095272" cy="2339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97E40D7-0B9A-96D8-CCA3-B38C6E6414EB}"/>
              </a:ext>
            </a:extLst>
          </p:cNvPr>
          <p:cNvSpPr txBox="1"/>
          <p:nvPr/>
        </p:nvSpPr>
        <p:spPr>
          <a:xfrm>
            <a:off x="161925" y="594285"/>
            <a:ext cx="46291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H" dirty="0" err="1"/>
              <a:t>Three</a:t>
            </a:r>
            <a:r>
              <a:rPr lang="fr-CH" dirty="0"/>
              <a:t> zones: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H" dirty="0" err="1"/>
              <a:t>Build</a:t>
            </a:r>
            <a:r>
              <a:rPr lang="fr-CH" dirty="0"/>
              <a:t>-up: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Electrons deposit energy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Electrons move predominantly forward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Lack of electrons on the surface due to absence of material before the surface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H" dirty="0" err="1"/>
              <a:t>Electronic</a:t>
            </a:r>
            <a:r>
              <a:rPr lang="fr-CH" dirty="0"/>
              <a:t> </a:t>
            </a:r>
            <a:r>
              <a:rPr lang="fr-CH" dirty="0" err="1"/>
              <a:t>equilibrium</a:t>
            </a:r>
            <a:endParaRPr lang="fr-CH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As many electrons in as out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H" dirty="0" err="1"/>
              <a:t>Exponential</a:t>
            </a:r>
            <a:r>
              <a:rPr lang="fr-CH" dirty="0"/>
              <a:t> </a:t>
            </a:r>
            <a:r>
              <a:rPr lang="fr-CH" dirty="0" err="1"/>
              <a:t>decay</a:t>
            </a:r>
            <a:endParaRPr lang="fr-CH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H" dirty="0" err="1"/>
              <a:t>Less</a:t>
            </a:r>
            <a:r>
              <a:rPr lang="fr-CH" dirty="0"/>
              <a:t> photons </a:t>
            </a:r>
            <a:r>
              <a:rPr lang="fr-CH" dirty="0" err="1"/>
              <a:t>available</a:t>
            </a:r>
            <a:r>
              <a:rPr lang="fr-CH" dirty="0"/>
              <a:t> to </a:t>
            </a:r>
            <a:r>
              <a:rPr lang="fr-CH" dirty="0" err="1"/>
              <a:t>interact</a:t>
            </a:r>
            <a:r>
              <a:rPr lang="fr-CH" dirty="0"/>
              <a:t>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CH" dirty="0" err="1">
                <a:cs typeface="Arial" panose="020B0604020202020204" pitchFamily="34" charset="0"/>
              </a:rPr>
              <a:t>less</a:t>
            </a:r>
            <a:r>
              <a:rPr lang="fr-CH" dirty="0">
                <a:cs typeface="Arial" panose="020B0604020202020204" pitchFamily="34" charset="0"/>
              </a:rPr>
              <a:t> </a:t>
            </a:r>
            <a:r>
              <a:rPr lang="fr-CH" dirty="0" err="1">
                <a:cs typeface="Arial" panose="020B0604020202020204" pitchFamily="34" charset="0"/>
              </a:rPr>
              <a:t>electrons</a:t>
            </a:r>
            <a:r>
              <a:rPr lang="fr-CH" dirty="0">
                <a:cs typeface="Arial" panose="020B0604020202020204" pitchFamily="34" charset="0"/>
              </a:rPr>
              <a:t> </a:t>
            </a:r>
            <a:r>
              <a:rPr lang="fr-CH" dirty="0" err="1">
                <a:cs typeface="Arial" panose="020B0604020202020204" pitchFamily="34" charset="0"/>
              </a:rPr>
              <a:t>produced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64006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0665A0-6BFF-404F-A177-CC6622C3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Tissu </a:t>
            </a:r>
            <a:r>
              <a:rPr lang="fr-CH" dirty="0" err="1">
                <a:latin typeface="+mn-lt"/>
              </a:rPr>
              <a:t>phantom</a:t>
            </a:r>
            <a:r>
              <a:rPr lang="fr-CH" dirty="0">
                <a:latin typeface="+mn-lt"/>
              </a:rPr>
              <a:t> ratio (TPR)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BEA7B6E-7884-DAF0-13FC-351320BCD194}"/>
              </a:ext>
            </a:extLst>
          </p:cNvPr>
          <p:cNvGrpSpPr/>
          <p:nvPr/>
        </p:nvGrpSpPr>
        <p:grpSpPr>
          <a:xfrm>
            <a:off x="3636294" y="1367572"/>
            <a:ext cx="2531861" cy="2503468"/>
            <a:chOff x="3636294" y="1367572"/>
            <a:chExt cx="2531861" cy="2503468"/>
          </a:xfrm>
        </p:grpSpPr>
        <p:sp>
          <p:nvSpPr>
            <p:cNvPr id="5" name="Triangle isocèle 4">
              <a:extLst>
                <a:ext uri="{FF2B5EF4-FFF2-40B4-BE49-F238E27FC236}">
                  <a16:creationId xmlns:a16="http://schemas.microsoft.com/office/drawing/2014/main" id="{0EACCFC9-3524-0056-9E2A-E59DFE9E4180}"/>
                </a:ext>
              </a:extLst>
            </p:cNvPr>
            <p:cNvSpPr/>
            <p:nvPr/>
          </p:nvSpPr>
          <p:spPr>
            <a:xfrm>
              <a:off x="4467647" y="1437237"/>
              <a:ext cx="869155" cy="2001845"/>
            </a:xfrm>
            <a:prstGeom prst="triangle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0FAB024C-B2C0-F6BC-01A6-73EF5DBEDD00}"/>
                </a:ext>
              </a:extLst>
            </p:cNvPr>
            <p:cNvSpPr/>
            <p:nvPr/>
          </p:nvSpPr>
          <p:spPr>
            <a:xfrm>
              <a:off x="4675384" y="1367572"/>
              <a:ext cx="453681" cy="696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16816BDF-A59B-C116-962B-4FFAF142AF88}"/>
                </a:ext>
              </a:extLst>
            </p:cNvPr>
            <p:cNvSpPr/>
            <p:nvPr/>
          </p:nvSpPr>
          <p:spPr>
            <a:xfrm>
              <a:off x="4866407" y="3107929"/>
              <a:ext cx="71634" cy="743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B0516D7-4761-3C16-FC36-D78C3667A35B}"/>
                </a:ext>
              </a:extLst>
            </p:cNvPr>
            <p:cNvGrpSpPr/>
            <p:nvPr/>
          </p:nvGrpSpPr>
          <p:grpSpPr>
            <a:xfrm>
              <a:off x="3636294" y="2589114"/>
              <a:ext cx="2531861" cy="1281926"/>
              <a:chOff x="5895607" y="2854343"/>
              <a:chExt cx="2678367" cy="1394333"/>
            </a:xfrm>
          </p:grpSpPr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11DCA875-C6F7-6057-7B0F-EA1F07C7F9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94F1AA37-C057-AA59-2358-4A8DC49D7A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3974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1AA824E2-1443-78DB-A31A-8BE44E66F4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4248676"/>
                <a:ext cx="26783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E8F588BF-84F2-3CBE-B42D-6F5C2C9E4FE8}"/>
                </a:ext>
              </a:extLst>
            </p:cNvPr>
            <p:cNvCxnSpPr>
              <a:cxnSpLocks/>
            </p:cNvCxnSpPr>
            <p:nvPr/>
          </p:nvCxnSpPr>
          <p:spPr>
            <a:xfrm>
              <a:off x="3636294" y="2734077"/>
              <a:ext cx="2531861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7628CF7A-C341-1C47-AB85-4E6C332B28B3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4902224" y="2734077"/>
              <a:ext cx="0" cy="373852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riangle isocèle 24">
            <a:extLst>
              <a:ext uri="{FF2B5EF4-FFF2-40B4-BE49-F238E27FC236}">
                <a16:creationId xmlns:a16="http://schemas.microsoft.com/office/drawing/2014/main" id="{A3D62BEB-EBDF-DA8C-F020-C862B13B4426}"/>
              </a:ext>
            </a:extLst>
          </p:cNvPr>
          <p:cNvSpPr/>
          <p:nvPr/>
        </p:nvSpPr>
        <p:spPr>
          <a:xfrm>
            <a:off x="7272312" y="1437237"/>
            <a:ext cx="869155" cy="2001845"/>
          </a:xfrm>
          <a:prstGeom prst="triangl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5AB430DF-B8F0-8A12-D667-1019745A5214}"/>
              </a:ext>
            </a:extLst>
          </p:cNvPr>
          <p:cNvSpPr/>
          <p:nvPr/>
        </p:nvSpPr>
        <p:spPr>
          <a:xfrm>
            <a:off x="7480049" y="1367572"/>
            <a:ext cx="453681" cy="696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7436C59-6E16-F060-7289-9C7ADDA5A21E}"/>
              </a:ext>
            </a:extLst>
          </p:cNvPr>
          <p:cNvSpPr/>
          <p:nvPr/>
        </p:nvSpPr>
        <p:spPr>
          <a:xfrm>
            <a:off x="7671072" y="3097825"/>
            <a:ext cx="71634" cy="7431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C01336CC-FE4D-AF9B-C02F-F87A3B8B43A2}"/>
              </a:ext>
            </a:extLst>
          </p:cNvPr>
          <p:cNvGrpSpPr/>
          <p:nvPr/>
        </p:nvGrpSpPr>
        <p:grpSpPr>
          <a:xfrm>
            <a:off x="6440959" y="2589114"/>
            <a:ext cx="2531861" cy="1281926"/>
            <a:chOff x="5895607" y="2854343"/>
            <a:chExt cx="2678367" cy="1394333"/>
          </a:xfrm>
        </p:grpSpPr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FCABC55C-F4C1-3269-0C5A-AA7FCCB75EF9}"/>
                </a:ext>
              </a:extLst>
            </p:cNvPr>
            <p:cNvCxnSpPr>
              <a:cxnSpLocks/>
            </p:cNvCxnSpPr>
            <p:nvPr/>
          </p:nvCxnSpPr>
          <p:spPr>
            <a:xfrm>
              <a:off x="5895607" y="2854343"/>
              <a:ext cx="0" cy="13943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7D367772-95F9-0F70-8441-61183DD35AC9}"/>
                </a:ext>
              </a:extLst>
            </p:cNvPr>
            <p:cNvCxnSpPr>
              <a:cxnSpLocks/>
            </p:cNvCxnSpPr>
            <p:nvPr/>
          </p:nvCxnSpPr>
          <p:spPr>
            <a:xfrm>
              <a:off x="8573974" y="2854343"/>
              <a:ext cx="0" cy="13943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7D80DB32-2905-2C0F-E515-5993CB94A24C}"/>
                </a:ext>
              </a:extLst>
            </p:cNvPr>
            <p:cNvCxnSpPr>
              <a:cxnSpLocks/>
            </p:cNvCxnSpPr>
            <p:nvPr/>
          </p:nvCxnSpPr>
          <p:spPr>
            <a:xfrm>
              <a:off x="5895607" y="4248676"/>
              <a:ext cx="26783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948149AC-082D-7BFB-6874-27EF344372DE}"/>
              </a:ext>
            </a:extLst>
          </p:cNvPr>
          <p:cNvCxnSpPr>
            <a:cxnSpLocks/>
          </p:cNvCxnSpPr>
          <p:nvPr/>
        </p:nvCxnSpPr>
        <p:spPr>
          <a:xfrm>
            <a:off x="6440959" y="2895741"/>
            <a:ext cx="2531861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2C4B885-76CF-F40C-39D7-5B795AA4A69E}"/>
              </a:ext>
            </a:extLst>
          </p:cNvPr>
          <p:cNvCxnSpPr>
            <a:cxnSpLocks/>
          </p:cNvCxnSpPr>
          <p:nvPr/>
        </p:nvCxnSpPr>
        <p:spPr>
          <a:xfrm>
            <a:off x="7703893" y="2894758"/>
            <a:ext cx="2996" cy="203067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4C0FDE0A-2B58-7878-3BFA-FF07B7111E47}"/>
              </a:ext>
            </a:extLst>
          </p:cNvPr>
          <p:cNvSpPr txBox="1"/>
          <p:nvPr/>
        </p:nvSpPr>
        <p:spPr>
          <a:xfrm>
            <a:off x="395821" y="1025917"/>
            <a:ext cx="32166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/>
              <a:t>Depth</a:t>
            </a:r>
            <a:r>
              <a:rPr lang="fr-CH" sz="2800" b="1" dirty="0"/>
              <a:t> </a:t>
            </a:r>
            <a:r>
              <a:rPr lang="fr-CH" sz="2800" b="1" dirty="0" err="1"/>
              <a:t>effect</a:t>
            </a:r>
            <a:r>
              <a:rPr lang="fr-CH" sz="2800" b="1" dirty="0"/>
              <a:t> in </a:t>
            </a:r>
            <a:r>
              <a:rPr lang="fr-CH" sz="2800" b="1" dirty="0" err="1"/>
              <a:t>isocentric</a:t>
            </a:r>
            <a:r>
              <a:rPr lang="fr-CH" sz="2800" b="1" dirty="0"/>
              <a:t> condition </a:t>
            </a:r>
            <a:r>
              <a:rPr lang="en-US" sz="2400" dirty="0"/>
              <a:t>Ratio of the dose measured under reference conditions </a:t>
            </a:r>
            <a:r>
              <a:rPr lang="en-US" sz="2400" dirty="0" err="1"/>
              <a:t>andof</a:t>
            </a:r>
            <a:r>
              <a:rPr lang="en-US" sz="2400" dirty="0"/>
              <a:t> the dose measured for a depth p, other conditions being similar</a:t>
            </a:r>
            <a:endParaRPr lang="fr-CH" sz="2400" b="1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3D92EA2-384F-E8DD-7FEC-13B8247B717D}"/>
              </a:ext>
            </a:extLst>
          </p:cNvPr>
          <p:cNvSpPr txBox="1"/>
          <p:nvPr/>
        </p:nvSpPr>
        <p:spPr>
          <a:xfrm>
            <a:off x="4687908" y="3094566"/>
            <a:ext cx="50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</a:t>
            </a:r>
            <a:r>
              <a:rPr lang="fr-CH" baseline="-25000" dirty="0" err="1"/>
              <a:t>ref</a:t>
            </a:r>
            <a:endParaRPr lang="fr-CH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7448677-EFAB-2078-AEE3-7F23A310EBB5}"/>
              </a:ext>
            </a:extLst>
          </p:cNvPr>
          <p:cNvSpPr txBox="1"/>
          <p:nvPr/>
        </p:nvSpPr>
        <p:spPr>
          <a:xfrm>
            <a:off x="7434084" y="3342481"/>
            <a:ext cx="50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D</a:t>
            </a:r>
            <a:r>
              <a:rPr lang="fr-CH" baseline="-25000" dirty="0" err="1"/>
              <a:t>p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B3A7A594-C6F6-0FA6-C2C1-6C5BA1924EF8}"/>
                  </a:ext>
                </a:extLst>
              </p:cNvPr>
              <p:cNvSpPr txBox="1"/>
              <p:nvPr/>
            </p:nvSpPr>
            <p:spPr>
              <a:xfrm>
                <a:off x="5407231" y="1497958"/>
                <a:ext cx="1682849" cy="736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𝑇𝑃𝑅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H" sz="2000" dirty="0"/>
                  <a:t> </a:t>
                </a:r>
                <a:r>
                  <a:rPr lang="fr-CH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CH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fr-CH" sz="2800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B3A7A594-C6F6-0FA6-C2C1-6C5BA1924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31" y="1497958"/>
                <a:ext cx="1682849" cy="7364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18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36874-F230-5114-79DD-20ACAF8B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Manual UM </a:t>
            </a:r>
            <a:r>
              <a:rPr lang="fr-CH" dirty="0" err="1">
                <a:latin typeface="+mn-lt"/>
              </a:rPr>
              <a:t>calculation</a:t>
            </a:r>
            <a:endParaRPr lang="fr-CH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A5BE39-223B-C05B-9FFB-85CBC5017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89" y="747068"/>
            <a:ext cx="8972227" cy="440397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+mn-lt"/>
              </a:rPr>
              <a:t>Retrieve reference conditions by applying correction factors </a:t>
            </a:r>
            <a:endParaRPr lang="fr-CH" sz="2000" dirty="0">
              <a:latin typeface="+mn-lt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3DD29DD-CE60-7CCB-724A-27FEEE86250E}"/>
              </a:ext>
            </a:extLst>
          </p:cNvPr>
          <p:cNvSpPr txBox="1"/>
          <p:nvPr/>
        </p:nvSpPr>
        <p:spPr>
          <a:xfrm>
            <a:off x="3397925" y="1224824"/>
            <a:ext cx="2448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err="1"/>
              <a:t>Fixed</a:t>
            </a:r>
            <a:r>
              <a:rPr lang="fr-CH" sz="2000" b="1" dirty="0"/>
              <a:t> DSP conditions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991EBBFB-8220-0F70-9A3D-2FCD1FDBD308}"/>
              </a:ext>
            </a:extLst>
          </p:cNvPr>
          <p:cNvGrpSpPr/>
          <p:nvPr/>
        </p:nvGrpSpPr>
        <p:grpSpPr>
          <a:xfrm>
            <a:off x="902781" y="1884134"/>
            <a:ext cx="7236700" cy="1999601"/>
            <a:chOff x="484693" y="1919075"/>
            <a:chExt cx="8202107" cy="2531556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AC40B5FB-4E32-0FB8-1D47-7C9DC48C745D}"/>
                </a:ext>
              </a:extLst>
            </p:cNvPr>
            <p:cNvGrpSpPr/>
            <p:nvPr/>
          </p:nvGrpSpPr>
          <p:grpSpPr>
            <a:xfrm>
              <a:off x="484693" y="1919075"/>
              <a:ext cx="2531861" cy="2503468"/>
              <a:chOff x="3636294" y="1367572"/>
              <a:chExt cx="2531861" cy="2503468"/>
            </a:xfrm>
          </p:grpSpPr>
          <p:sp>
            <p:nvSpPr>
              <p:cNvPr id="5" name="Triangle isocèle 4">
                <a:extLst>
                  <a:ext uri="{FF2B5EF4-FFF2-40B4-BE49-F238E27FC236}">
                    <a16:creationId xmlns:a16="http://schemas.microsoft.com/office/drawing/2014/main" id="{2F900FF7-4368-ABB0-0329-5891F680C609}"/>
                  </a:ext>
                </a:extLst>
              </p:cNvPr>
              <p:cNvSpPr/>
              <p:nvPr/>
            </p:nvSpPr>
            <p:spPr>
              <a:xfrm>
                <a:off x="4110156" y="1437237"/>
                <a:ext cx="1623417" cy="2001845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" name="Rectangle : coins arrondis 5">
                <a:extLst>
                  <a:ext uri="{FF2B5EF4-FFF2-40B4-BE49-F238E27FC236}">
                    <a16:creationId xmlns:a16="http://schemas.microsoft.com/office/drawing/2014/main" id="{8E679F72-24BC-1CCE-9BAD-154D396E6506}"/>
                  </a:ext>
                </a:extLst>
              </p:cNvPr>
              <p:cNvSpPr/>
              <p:nvPr/>
            </p:nvSpPr>
            <p:spPr>
              <a:xfrm>
                <a:off x="4675384" y="1367572"/>
                <a:ext cx="453681" cy="696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71F5BF4E-67F6-662A-4BA3-5AC232108957}"/>
                  </a:ext>
                </a:extLst>
              </p:cNvPr>
              <p:cNvSpPr/>
              <p:nvPr/>
            </p:nvSpPr>
            <p:spPr>
              <a:xfrm>
                <a:off x="4866407" y="3330218"/>
                <a:ext cx="71634" cy="743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7863A161-57CC-862A-25E1-CE2766A357F1}"/>
                  </a:ext>
                </a:extLst>
              </p:cNvPr>
              <p:cNvGrpSpPr/>
              <p:nvPr/>
            </p:nvGrpSpPr>
            <p:grpSpPr>
              <a:xfrm>
                <a:off x="3636294" y="2589114"/>
                <a:ext cx="2531861" cy="1281926"/>
                <a:chOff x="5895607" y="2854343"/>
                <a:chExt cx="2678367" cy="1394333"/>
              </a:xfrm>
            </p:grpSpPr>
            <p:cxnSp>
              <p:nvCxnSpPr>
                <p:cNvPr id="11" name="Connecteur droit 10">
                  <a:extLst>
                    <a:ext uri="{FF2B5EF4-FFF2-40B4-BE49-F238E27FC236}">
                      <a16:creationId xmlns:a16="http://schemas.microsoft.com/office/drawing/2014/main" id="{7B7F06DF-052E-0E41-9B04-E6D2BB746F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5607" y="2854343"/>
                  <a:ext cx="0" cy="139433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>
                  <a:extLst>
                    <a:ext uri="{FF2B5EF4-FFF2-40B4-BE49-F238E27FC236}">
                      <a16:creationId xmlns:a16="http://schemas.microsoft.com/office/drawing/2014/main" id="{87FE8BC0-F0CA-9EAA-2152-20AF45CEAD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3974" y="2854343"/>
                  <a:ext cx="0" cy="139433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>
                  <a:extLst>
                    <a:ext uri="{FF2B5EF4-FFF2-40B4-BE49-F238E27FC236}">
                      <a16:creationId xmlns:a16="http://schemas.microsoft.com/office/drawing/2014/main" id="{216949F6-A349-3ED8-7143-AC51509840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5607" y="4248676"/>
                  <a:ext cx="267836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7F7A4C3D-87E7-2372-0F76-C10F6060E5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6294" y="2779545"/>
                <a:ext cx="2531861" cy="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EC1F1A63-3DBC-406E-8461-AA76F63006AF}"/>
                  </a:ext>
                </a:extLst>
              </p:cNvPr>
              <p:cNvCxnSpPr>
                <a:cxnSpLocks/>
                <a:endCxn id="7" idx="0"/>
              </p:cNvCxnSpPr>
              <p:nvPr/>
            </p:nvCxnSpPr>
            <p:spPr>
              <a:xfrm>
                <a:off x="4899228" y="2779545"/>
                <a:ext cx="2996" cy="550673"/>
              </a:xfrm>
              <a:prstGeom prst="straightConnector1">
                <a:avLst/>
              </a:prstGeom>
              <a:ln w="12700"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BC694B37-B70A-D472-00FB-0D3BC1E9B4CF}"/>
                </a:ext>
              </a:extLst>
            </p:cNvPr>
            <p:cNvGrpSpPr/>
            <p:nvPr/>
          </p:nvGrpSpPr>
          <p:grpSpPr>
            <a:xfrm>
              <a:off x="3435522" y="1937324"/>
              <a:ext cx="2531861" cy="2503468"/>
              <a:chOff x="3636294" y="1367572"/>
              <a:chExt cx="2531861" cy="2503468"/>
            </a:xfrm>
          </p:grpSpPr>
          <p:sp>
            <p:nvSpPr>
              <p:cNvPr id="15" name="Triangle isocèle 14">
                <a:extLst>
                  <a:ext uri="{FF2B5EF4-FFF2-40B4-BE49-F238E27FC236}">
                    <a16:creationId xmlns:a16="http://schemas.microsoft.com/office/drawing/2014/main" id="{01401225-6D6B-17D9-803F-61ABE2A404AB}"/>
                  </a:ext>
                </a:extLst>
              </p:cNvPr>
              <p:cNvSpPr/>
              <p:nvPr/>
            </p:nvSpPr>
            <p:spPr>
              <a:xfrm>
                <a:off x="4467647" y="1437237"/>
                <a:ext cx="869155" cy="2001845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6" name="Rectangle : coins arrondis 15">
                <a:extLst>
                  <a:ext uri="{FF2B5EF4-FFF2-40B4-BE49-F238E27FC236}">
                    <a16:creationId xmlns:a16="http://schemas.microsoft.com/office/drawing/2014/main" id="{ABD2502E-7B0C-5D9F-2FC9-513D5A5278DB}"/>
                  </a:ext>
                </a:extLst>
              </p:cNvPr>
              <p:cNvSpPr/>
              <p:nvPr/>
            </p:nvSpPr>
            <p:spPr>
              <a:xfrm>
                <a:off x="4675384" y="1367572"/>
                <a:ext cx="453681" cy="696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BBCF35F0-7CF2-9447-C188-C23DF28602E3}"/>
                  </a:ext>
                </a:extLst>
              </p:cNvPr>
              <p:cNvSpPr/>
              <p:nvPr/>
            </p:nvSpPr>
            <p:spPr>
              <a:xfrm>
                <a:off x="4866407" y="3330217"/>
                <a:ext cx="71634" cy="743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57D3F44B-35F2-362D-443E-04C7471A3895}"/>
                  </a:ext>
                </a:extLst>
              </p:cNvPr>
              <p:cNvGrpSpPr/>
              <p:nvPr/>
            </p:nvGrpSpPr>
            <p:grpSpPr>
              <a:xfrm>
                <a:off x="3636294" y="2589114"/>
                <a:ext cx="2531861" cy="1281926"/>
                <a:chOff x="5895607" y="2854343"/>
                <a:chExt cx="2678367" cy="1394333"/>
              </a:xfrm>
            </p:grpSpPr>
            <p:cxnSp>
              <p:nvCxnSpPr>
                <p:cNvPr id="21" name="Connecteur droit 20">
                  <a:extLst>
                    <a:ext uri="{FF2B5EF4-FFF2-40B4-BE49-F238E27FC236}">
                      <a16:creationId xmlns:a16="http://schemas.microsoft.com/office/drawing/2014/main" id="{B5A9A009-CA04-2186-7D8D-8D0B96BB96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5607" y="2854343"/>
                  <a:ext cx="0" cy="139433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21">
                  <a:extLst>
                    <a:ext uri="{FF2B5EF4-FFF2-40B4-BE49-F238E27FC236}">
                      <a16:creationId xmlns:a16="http://schemas.microsoft.com/office/drawing/2014/main" id="{F116FD5D-E30A-738A-D014-2E25AC6A2F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3974" y="2854343"/>
                  <a:ext cx="0" cy="139433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22">
                  <a:extLst>
                    <a:ext uri="{FF2B5EF4-FFF2-40B4-BE49-F238E27FC236}">
                      <a16:creationId xmlns:a16="http://schemas.microsoft.com/office/drawing/2014/main" id="{F345AA90-4F75-C725-5563-D69AA7818F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5607" y="4248676"/>
                  <a:ext cx="267836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0B77CFF3-28FC-6E1C-A7C7-E0E99F7308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6294" y="2779545"/>
                <a:ext cx="2531861" cy="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EE215EED-7FF8-47B0-FB9B-196652317C4A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>
                <a:off x="4902224" y="2779545"/>
                <a:ext cx="0" cy="550672"/>
              </a:xfrm>
              <a:prstGeom prst="straightConnector1">
                <a:avLst/>
              </a:prstGeom>
              <a:ln w="12700"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343FDF11-295D-69B6-2A31-FF3E440CCE0A}"/>
                </a:ext>
              </a:extLst>
            </p:cNvPr>
            <p:cNvGrpSpPr/>
            <p:nvPr/>
          </p:nvGrpSpPr>
          <p:grpSpPr>
            <a:xfrm>
              <a:off x="6154939" y="1947163"/>
              <a:ext cx="2531861" cy="2503468"/>
              <a:chOff x="3636294" y="1367572"/>
              <a:chExt cx="2531861" cy="2503468"/>
            </a:xfrm>
          </p:grpSpPr>
          <p:sp>
            <p:nvSpPr>
              <p:cNvPr id="25" name="Triangle isocèle 24">
                <a:extLst>
                  <a:ext uri="{FF2B5EF4-FFF2-40B4-BE49-F238E27FC236}">
                    <a16:creationId xmlns:a16="http://schemas.microsoft.com/office/drawing/2014/main" id="{AFBA1A70-D444-1AD6-A5FC-FEB19F888726}"/>
                  </a:ext>
                </a:extLst>
              </p:cNvPr>
              <p:cNvSpPr/>
              <p:nvPr/>
            </p:nvSpPr>
            <p:spPr>
              <a:xfrm>
                <a:off x="4467647" y="1437237"/>
                <a:ext cx="869155" cy="2001845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725DA2C3-73D8-31E0-FB52-B0DF81D81B1A}"/>
                  </a:ext>
                </a:extLst>
              </p:cNvPr>
              <p:cNvSpPr/>
              <p:nvPr/>
            </p:nvSpPr>
            <p:spPr>
              <a:xfrm>
                <a:off x="4675384" y="1367572"/>
                <a:ext cx="453681" cy="696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19955D9D-DC34-5F33-2E65-037EFC29722A}"/>
                  </a:ext>
                </a:extLst>
              </p:cNvPr>
              <p:cNvSpPr/>
              <p:nvPr/>
            </p:nvSpPr>
            <p:spPr>
              <a:xfrm>
                <a:off x="4866407" y="3067513"/>
                <a:ext cx="71634" cy="743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id="{5128D926-0AC5-CBEF-5C65-82734AF6138A}"/>
                  </a:ext>
                </a:extLst>
              </p:cNvPr>
              <p:cNvGrpSpPr/>
              <p:nvPr/>
            </p:nvGrpSpPr>
            <p:grpSpPr>
              <a:xfrm>
                <a:off x="3636294" y="2589114"/>
                <a:ext cx="2531861" cy="1281926"/>
                <a:chOff x="5895607" y="2854343"/>
                <a:chExt cx="2678367" cy="1394333"/>
              </a:xfrm>
            </p:grpSpPr>
            <p:cxnSp>
              <p:nvCxnSpPr>
                <p:cNvPr id="31" name="Connecteur droit 30">
                  <a:extLst>
                    <a:ext uri="{FF2B5EF4-FFF2-40B4-BE49-F238E27FC236}">
                      <a16:creationId xmlns:a16="http://schemas.microsoft.com/office/drawing/2014/main" id="{0A2DC130-AD74-6B36-20C4-35D8D76DF9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5607" y="2854343"/>
                  <a:ext cx="0" cy="139433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>
                  <a:extLst>
                    <a:ext uri="{FF2B5EF4-FFF2-40B4-BE49-F238E27FC236}">
                      <a16:creationId xmlns:a16="http://schemas.microsoft.com/office/drawing/2014/main" id="{ECC78120-204F-DF62-5F44-5F773CC2B4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73974" y="2854343"/>
                  <a:ext cx="0" cy="139433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>
                  <a:extLst>
                    <a:ext uri="{FF2B5EF4-FFF2-40B4-BE49-F238E27FC236}">
                      <a16:creationId xmlns:a16="http://schemas.microsoft.com/office/drawing/2014/main" id="{AC1B14C9-F3C7-747F-EEA0-01DABFBDB2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5607" y="4248676"/>
                  <a:ext cx="267836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60D4465E-5700-218B-EACD-4ABA45FBF9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6294" y="2779545"/>
                <a:ext cx="2531861" cy="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>
                <a:extLst>
                  <a:ext uri="{FF2B5EF4-FFF2-40B4-BE49-F238E27FC236}">
                    <a16:creationId xmlns:a16="http://schemas.microsoft.com/office/drawing/2014/main" id="{2477CDFD-0F79-6882-125E-7012FB53114E}"/>
                  </a:ext>
                </a:extLst>
              </p:cNvPr>
              <p:cNvCxnSpPr>
                <a:cxnSpLocks/>
                <a:endCxn id="27" idx="0"/>
              </p:cNvCxnSpPr>
              <p:nvPr/>
            </p:nvCxnSpPr>
            <p:spPr>
              <a:xfrm>
                <a:off x="4899228" y="2779545"/>
                <a:ext cx="2996" cy="287968"/>
              </a:xfrm>
              <a:prstGeom prst="straightConnector1">
                <a:avLst/>
              </a:prstGeom>
              <a:ln w="12700"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76A6D423-B64B-AD7C-2E35-4486585197B0}"/>
                </a:ext>
              </a:extLst>
            </p:cNvPr>
            <p:cNvCxnSpPr>
              <a:cxnSpLocks/>
            </p:cNvCxnSpPr>
            <p:nvPr/>
          </p:nvCxnSpPr>
          <p:spPr>
            <a:xfrm>
              <a:off x="1237724" y="3331047"/>
              <a:ext cx="1065958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FEB8F7F5-D166-0E13-1262-62E7CA966360}"/>
                </a:ext>
              </a:extLst>
            </p:cNvPr>
            <p:cNvCxnSpPr>
              <a:cxnSpLocks/>
            </p:cNvCxnSpPr>
            <p:nvPr/>
          </p:nvCxnSpPr>
          <p:spPr>
            <a:xfrm>
              <a:off x="4395314" y="3349297"/>
              <a:ext cx="601048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F10A369D-1C69-FA0A-9A2F-4C4A6CC7E0D9}"/>
                </a:ext>
              </a:extLst>
            </p:cNvPr>
            <p:cNvCxnSpPr>
              <a:cxnSpLocks/>
            </p:cNvCxnSpPr>
            <p:nvPr/>
          </p:nvCxnSpPr>
          <p:spPr>
            <a:xfrm>
              <a:off x="7120345" y="3359136"/>
              <a:ext cx="601048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50EDAA2C-8542-7671-A8F8-4CD0D6CB7368}"/>
                </a:ext>
              </a:extLst>
            </p:cNvPr>
            <p:cNvCxnSpPr/>
            <p:nvPr/>
          </p:nvCxnSpPr>
          <p:spPr>
            <a:xfrm>
              <a:off x="2728044" y="2826512"/>
              <a:ext cx="10912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911FF8D3-B593-F229-4920-5722A2112E6F}"/>
                </a:ext>
              </a:extLst>
            </p:cNvPr>
            <p:cNvSpPr txBox="1"/>
            <p:nvPr/>
          </p:nvSpPr>
          <p:spPr>
            <a:xfrm>
              <a:off x="2715456" y="2167797"/>
              <a:ext cx="1059806" cy="740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dirty="0"/>
                <a:t>Field size</a:t>
              </a:r>
            </a:p>
            <a:p>
              <a:pPr algn="ctr"/>
              <a:r>
                <a:rPr lang="fr-CH" sz="1600" dirty="0"/>
                <a:t>OF</a:t>
              </a:r>
            </a:p>
          </p:txBody>
        </p: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EFBAFD56-8DB5-E7B5-5676-E8F1B2B2C141}"/>
                </a:ext>
              </a:extLst>
            </p:cNvPr>
            <p:cNvCxnSpPr/>
            <p:nvPr/>
          </p:nvCxnSpPr>
          <p:spPr>
            <a:xfrm>
              <a:off x="5525583" y="2832376"/>
              <a:ext cx="10912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96BC754F-50BA-A184-9083-E75E3350FCDF}"/>
                </a:ext>
              </a:extLst>
            </p:cNvPr>
            <p:cNvSpPr txBox="1"/>
            <p:nvPr/>
          </p:nvSpPr>
          <p:spPr>
            <a:xfrm>
              <a:off x="5239654" y="2173661"/>
              <a:ext cx="789676" cy="740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dirty="0" err="1"/>
                <a:t>Depth</a:t>
              </a:r>
              <a:endParaRPr lang="fr-CH" sz="1600" dirty="0"/>
            </a:p>
            <a:p>
              <a:pPr algn="ctr"/>
              <a:r>
                <a:rPr lang="fr-CH" sz="1600" dirty="0"/>
                <a:t>PDD</a:t>
              </a: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64313451-2CCA-A1CA-676C-B48EB015E633}"/>
              </a:ext>
            </a:extLst>
          </p:cNvPr>
          <p:cNvSpPr txBox="1"/>
          <p:nvPr/>
        </p:nvSpPr>
        <p:spPr>
          <a:xfrm>
            <a:off x="1879890" y="2660854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C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953E4E2-A0B3-924A-3DE8-1F8FA9B86D4B}"/>
              </a:ext>
            </a:extLst>
          </p:cNvPr>
          <p:cNvSpPr txBox="1"/>
          <p:nvPr/>
        </p:nvSpPr>
        <p:spPr>
          <a:xfrm>
            <a:off x="2005937" y="3051909"/>
            <a:ext cx="266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z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E018EE4-3DC2-513C-B5A6-EC2B3AC56C15}"/>
              </a:ext>
            </a:extLst>
          </p:cNvPr>
          <p:cNvSpPr txBox="1"/>
          <p:nvPr/>
        </p:nvSpPr>
        <p:spPr>
          <a:xfrm>
            <a:off x="4392658" y="2671791"/>
            <a:ext cx="44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/>
              <a:t>C</a:t>
            </a:r>
            <a:r>
              <a:rPr lang="fr-CH" sz="1600" baseline="-25000" dirty="0" err="1"/>
              <a:t>ref</a:t>
            </a:r>
            <a:endParaRPr lang="fr-CH" sz="1600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FAF9CF2-28AC-F69E-A851-752C263ED192}"/>
              </a:ext>
            </a:extLst>
          </p:cNvPr>
          <p:cNvSpPr txBox="1"/>
          <p:nvPr/>
        </p:nvSpPr>
        <p:spPr>
          <a:xfrm>
            <a:off x="4616996" y="3062026"/>
            <a:ext cx="266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z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4812B1ED-87A4-0EF3-2098-990240DD34CF}"/>
              </a:ext>
            </a:extLst>
          </p:cNvPr>
          <p:cNvSpPr txBox="1"/>
          <p:nvPr/>
        </p:nvSpPr>
        <p:spPr>
          <a:xfrm>
            <a:off x="6990952" y="2939848"/>
            <a:ext cx="420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/>
              <a:t>z</a:t>
            </a:r>
            <a:r>
              <a:rPr lang="fr-CH" sz="1600" baseline="-25000" dirty="0" err="1"/>
              <a:t>ref</a:t>
            </a:r>
            <a:endParaRPr lang="fr-CH" sz="1600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1B3433B-D3DD-1F9E-0EFA-1C72CC52DE68}"/>
              </a:ext>
            </a:extLst>
          </p:cNvPr>
          <p:cNvSpPr txBox="1"/>
          <p:nvPr/>
        </p:nvSpPr>
        <p:spPr>
          <a:xfrm>
            <a:off x="6803673" y="2683041"/>
            <a:ext cx="44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/>
              <a:t>C</a:t>
            </a:r>
            <a:r>
              <a:rPr lang="fr-CH" sz="1600" baseline="-25000" dirty="0" err="1"/>
              <a:t>ref</a:t>
            </a:r>
            <a:endParaRPr lang="fr-CH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794EED2C-E0BE-5258-909C-1E65C18E004A}"/>
                  </a:ext>
                </a:extLst>
              </p:cNvPr>
              <p:cNvSpPr txBox="1"/>
              <p:nvPr/>
            </p:nvSpPr>
            <p:spPr>
              <a:xfrm>
                <a:off x="2650196" y="4111642"/>
                <a:ext cx="3892412" cy="5695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𝑈𝑀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𝑂𝐹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𝑃𝐷𝐷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𝑈𝑀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𝐺𝑦</m:t>
                          </m:r>
                        </m:den>
                      </m:f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794EED2C-E0BE-5258-909C-1E65C18E0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196" y="4111642"/>
                <a:ext cx="3892412" cy="569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581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36874-F230-5114-79DD-20ACAF8B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Manual UM </a:t>
            </a:r>
            <a:r>
              <a:rPr lang="fr-CH" dirty="0" err="1">
                <a:latin typeface="+mn-lt"/>
              </a:rPr>
              <a:t>calculation</a:t>
            </a:r>
            <a:endParaRPr lang="fr-CH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A5BE39-223B-C05B-9FFB-85CBC5017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89" y="747068"/>
            <a:ext cx="8972227" cy="440397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+mn-lt"/>
              </a:rPr>
              <a:t>Retrieve reference conditions by applying correction factors </a:t>
            </a:r>
            <a:endParaRPr lang="fr-CH" sz="2000" dirty="0">
              <a:latin typeface="+mn-lt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3DD29DD-CE60-7CCB-724A-27FEEE86250E}"/>
              </a:ext>
            </a:extLst>
          </p:cNvPr>
          <p:cNvSpPr txBox="1"/>
          <p:nvPr/>
        </p:nvSpPr>
        <p:spPr>
          <a:xfrm>
            <a:off x="3397925" y="1224824"/>
            <a:ext cx="21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/>
              <a:t>Isocentric</a:t>
            </a:r>
            <a:r>
              <a:rPr lang="fr-CH" b="1" dirty="0"/>
              <a:t> Conditions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C40B5FB-4E32-0FB8-1D47-7C9DC48C745D}"/>
              </a:ext>
            </a:extLst>
          </p:cNvPr>
          <p:cNvGrpSpPr/>
          <p:nvPr/>
        </p:nvGrpSpPr>
        <p:grpSpPr>
          <a:xfrm>
            <a:off x="902781" y="1884134"/>
            <a:ext cx="2233855" cy="1977415"/>
            <a:chOff x="3636294" y="1367572"/>
            <a:chExt cx="2531861" cy="2503468"/>
          </a:xfrm>
        </p:grpSpPr>
        <p:sp>
          <p:nvSpPr>
            <p:cNvPr id="5" name="Triangle isocèle 4">
              <a:extLst>
                <a:ext uri="{FF2B5EF4-FFF2-40B4-BE49-F238E27FC236}">
                  <a16:creationId xmlns:a16="http://schemas.microsoft.com/office/drawing/2014/main" id="{2F900FF7-4368-ABB0-0329-5891F680C609}"/>
                </a:ext>
              </a:extLst>
            </p:cNvPr>
            <p:cNvSpPr/>
            <p:nvPr/>
          </p:nvSpPr>
          <p:spPr>
            <a:xfrm>
              <a:off x="4110156" y="1437237"/>
              <a:ext cx="1623417" cy="2001845"/>
            </a:xfrm>
            <a:prstGeom prst="triangle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8E679F72-24BC-1CCE-9BAD-154D396E6506}"/>
                </a:ext>
              </a:extLst>
            </p:cNvPr>
            <p:cNvSpPr/>
            <p:nvPr/>
          </p:nvSpPr>
          <p:spPr>
            <a:xfrm>
              <a:off x="4675384" y="1367572"/>
              <a:ext cx="453681" cy="696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7863A161-57CC-862A-25E1-CE2766A357F1}"/>
                </a:ext>
              </a:extLst>
            </p:cNvPr>
            <p:cNvGrpSpPr/>
            <p:nvPr/>
          </p:nvGrpSpPr>
          <p:grpSpPr>
            <a:xfrm>
              <a:off x="3636294" y="2589114"/>
              <a:ext cx="2531861" cy="1281926"/>
              <a:chOff x="5895607" y="2854343"/>
              <a:chExt cx="2678367" cy="1394333"/>
            </a:xfrm>
          </p:grpSpPr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B7F06DF-052E-0E41-9B04-E6D2BB746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87FE8BC0-F0CA-9EAA-2152-20AF45CEA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3974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216949F6-A349-3ED8-7143-AC51509840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4248676"/>
                <a:ext cx="26783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7F7A4C3D-87E7-2372-0F76-C10F6060E550}"/>
                </a:ext>
              </a:extLst>
            </p:cNvPr>
            <p:cNvCxnSpPr>
              <a:cxnSpLocks/>
            </p:cNvCxnSpPr>
            <p:nvPr/>
          </p:nvCxnSpPr>
          <p:spPr>
            <a:xfrm>
              <a:off x="3636294" y="2779545"/>
              <a:ext cx="2531861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EC1F1A63-3DBC-406E-8461-AA76F63006AF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4899228" y="2779545"/>
              <a:ext cx="2996" cy="550673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1F5BF4E-67F6-662A-4BA3-5AC232108957}"/>
                </a:ext>
              </a:extLst>
            </p:cNvPr>
            <p:cNvSpPr/>
            <p:nvPr/>
          </p:nvSpPr>
          <p:spPr>
            <a:xfrm>
              <a:off x="4866407" y="3330218"/>
              <a:ext cx="71634" cy="743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6A6D423-B64B-AD7C-2E35-4486585197B0}"/>
              </a:ext>
            </a:extLst>
          </p:cNvPr>
          <p:cNvCxnSpPr>
            <a:cxnSpLocks/>
          </p:cNvCxnSpPr>
          <p:nvPr/>
        </p:nvCxnSpPr>
        <p:spPr>
          <a:xfrm>
            <a:off x="1357779" y="3471368"/>
            <a:ext cx="1358514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C694B37-B70A-D472-00FB-0D3BC1E9B4CF}"/>
              </a:ext>
            </a:extLst>
          </p:cNvPr>
          <p:cNvGrpSpPr/>
          <p:nvPr/>
        </p:nvGrpSpPr>
        <p:grpSpPr>
          <a:xfrm>
            <a:off x="3506291" y="1898548"/>
            <a:ext cx="2233855" cy="1977415"/>
            <a:chOff x="3636294" y="1367572"/>
            <a:chExt cx="2531861" cy="2503468"/>
          </a:xfrm>
        </p:grpSpPr>
        <p:sp>
          <p:nvSpPr>
            <p:cNvPr id="15" name="Triangle isocèle 14">
              <a:extLst>
                <a:ext uri="{FF2B5EF4-FFF2-40B4-BE49-F238E27FC236}">
                  <a16:creationId xmlns:a16="http://schemas.microsoft.com/office/drawing/2014/main" id="{01401225-6D6B-17D9-803F-61ABE2A404AB}"/>
                </a:ext>
              </a:extLst>
            </p:cNvPr>
            <p:cNvSpPr/>
            <p:nvPr/>
          </p:nvSpPr>
          <p:spPr>
            <a:xfrm>
              <a:off x="4467647" y="1437237"/>
              <a:ext cx="869155" cy="2001845"/>
            </a:xfrm>
            <a:prstGeom prst="triangle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ABD2502E-7B0C-5D9F-2FC9-513D5A5278DB}"/>
                </a:ext>
              </a:extLst>
            </p:cNvPr>
            <p:cNvSpPr/>
            <p:nvPr/>
          </p:nvSpPr>
          <p:spPr>
            <a:xfrm>
              <a:off x="4675384" y="1367572"/>
              <a:ext cx="453681" cy="696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BBCF35F0-7CF2-9447-C188-C23DF28602E3}"/>
                </a:ext>
              </a:extLst>
            </p:cNvPr>
            <p:cNvSpPr/>
            <p:nvPr/>
          </p:nvSpPr>
          <p:spPr>
            <a:xfrm>
              <a:off x="4866407" y="3330217"/>
              <a:ext cx="71634" cy="743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57D3F44B-35F2-362D-443E-04C7471A3895}"/>
                </a:ext>
              </a:extLst>
            </p:cNvPr>
            <p:cNvGrpSpPr/>
            <p:nvPr/>
          </p:nvGrpSpPr>
          <p:grpSpPr>
            <a:xfrm>
              <a:off x="3636294" y="2589114"/>
              <a:ext cx="2531861" cy="1281926"/>
              <a:chOff x="5895607" y="2854343"/>
              <a:chExt cx="2678367" cy="1394333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5A9A009-CA04-2186-7D8D-8D0B96BB96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F116FD5D-E30A-738A-D014-2E25AC6A2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3974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F345AA90-4F75-C725-5563-D69AA7818F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4248676"/>
                <a:ext cx="26783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0B77CFF3-28FC-6E1C-A7C7-E0E99F7308AC}"/>
                </a:ext>
              </a:extLst>
            </p:cNvPr>
            <p:cNvCxnSpPr>
              <a:cxnSpLocks/>
            </p:cNvCxnSpPr>
            <p:nvPr/>
          </p:nvCxnSpPr>
          <p:spPr>
            <a:xfrm>
              <a:off x="3636294" y="2779545"/>
              <a:ext cx="2531861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EE215EED-7FF8-47B0-FB9B-196652317C4A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4902224" y="2779545"/>
              <a:ext cx="0" cy="550672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riangle isocèle 24">
            <a:extLst>
              <a:ext uri="{FF2B5EF4-FFF2-40B4-BE49-F238E27FC236}">
                <a16:creationId xmlns:a16="http://schemas.microsoft.com/office/drawing/2014/main" id="{AFBA1A70-D444-1AD6-A5FC-FEB19F888726}"/>
              </a:ext>
            </a:extLst>
          </p:cNvPr>
          <p:cNvSpPr/>
          <p:nvPr/>
        </p:nvSpPr>
        <p:spPr>
          <a:xfrm>
            <a:off x="6639127" y="1961346"/>
            <a:ext cx="766853" cy="1581198"/>
          </a:xfrm>
          <a:prstGeom prst="triangle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725DA2C3-73D8-31E0-FB52-B0DF81D81B1A}"/>
              </a:ext>
            </a:extLst>
          </p:cNvPr>
          <p:cNvSpPr/>
          <p:nvPr/>
        </p:nvSpPr>
        <p:spPr>
          <a:xfrm>
            <a:off x="6822413" y="1906320"/>
            <a:ext cx="400282" cy="550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9955D9D-DC34-5F33-2E65-037EFC29722A}"/>
              </a:ext>
            </a:extLst>
          </p:cNvPr>
          <p:cNvSpPr/>
          <p:nvPr/>
        </p:nvSpPr>
        <p:spPr>
          <a:xfrm>
            <a:off x="6990952" y="3420512"/>
            <a:ext cx="63203" cy="586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5128D926-0AC5-CBEF-5C65-82734AF6138A}"/>
              </a:ext>
            </a:extLst>
          </p:cNvPr>
          <p:cNvGrpSpPr/>
          <p:nvPr/>
        </p:nvGrpSpPr>
        <p:grpSpPr>
          <a:xfrm>
            <a:off x="5905626" y="2871180"/>
            <a:ext cx="2233855" cy="1012555"/>
            <a:chOff x="5895607" y="2854343"/>
            <a:chExt cx="2678367" cy="1394333"/>
          </a:xfrm>
        </p:grpSpPr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0A2DC130-AD74-6B36-20C4-35D8D76DF968}"/>
                </a:ext>
              </a:extLst>
            </p:cNvPr>
            <p:cNvCxnSpPr>
              <a:cxnSpLocks/>
            </p:cNvCxnSpPr>
            <p:nvPr/>
          </p:nvCxnSpPr>
          <p:spPr>
            <a:xfrm>
              <a:off x="5895607" y="2854343"/>
              <a:ext cx="0" cy="13943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ECC78120-204F-DF62-5F44-5F773CC2B4BF}"/>
                </a:ext>
              </a:extLst>
            </p:cNvPr>
            <p:cNvCxnSpPr>
              <a:cxnSpLocks/>
            </p:cNvCxnSpPr>
            <p:nvPr/>
          </p:nvCxnSpPr>
          <p:spPr>
            <a:xfrm>
              <a:off x="8573974" y="2854343"/>
              <a:ext cx="0" cy="13943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AC1B14C9-F3C7-747F-EEA0-01DABFBDB257}"/>
                </a:ext>
              </a:extLst>
            </p:cNvPr>
            <p:cNvCxnSpPr>
              <a:cxnSpLocks/>
            </p:cNvCxnSpPr>
            <p:nvPr/>
          </p:nvCxnSpPr>
          <p:spPr>
            <a:xfrm>
              <a:off x="5895607" y="4248676"/>
              <a:ext cx="26783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0D4465E-5700-218B-EACD-4ABA45FBF939}"/>
              </a:ext>
            </a:extLst>
          </p:cNvPr>
          <p:cNvCxnSpPr>
            <a:cxnSpLocks/>
          </p:cNvCxnSpPr>
          <p:nvPr/>
        </p:nvCxnSpPr>
        <p:spPr>
          <a:xfrm>
            <a:off x="5905626" y="3193055"/>
            <a:ext cx="2233855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477CDFD-0F79-6882-125E-7012FB53114E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7019910" y="3193055"/>
            <a:ext cx="2643" cy="227457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FEB8F7F5-D166-0E13-1262-62E7CA966360}"/>
              </a:ext>
            </a:extLst>
          </p:cNvPr>
          <p:cNvCxnSpPr>
            <a:cxnSpLocks/>
          </p:cNvCxnSpPr>
          <p:nvPr/>
        </p:nvCxnSpPr>
        <p:spPr>
          <a:xfrm>
            <a:off x="4239792" y="3469846"/>
            <a:ext cx="766853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F10A369D-1C69-FA0A-9A2F-4C4A6CC7E0D9}"/>
              </a:ext>
            </a:extLst>
          </p:cNvPr>
          <p:cNvCxnSpPr>
            <a:cxnSpLocks/>
          </p:cNvCxnSpPr>
          <p:nvPr/>
        </p:nvCxnSpPr>
        <p:spPr>
          <a:xfrm>
            <a:off x="6670899" y="3446190"/>
            <a:ext cx="701451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50EDAA2C-8542-7671-A8F8-4CD0D6CB7368}"/>
              </a:ext>
            </a:extLst>
          </p:cNvPr>
          <p:cNvCxnSpPr/>
          <p:nvPr/>
        </p:nvCxnSpPr>
        <p:spPr>
          <a:xfrm>
            <a:off x="2882084" y="2600892"/>
            <a:ext cx="96277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911FF8D3-B593-F229-4920-5722A2112E6F}"/>
              </a:ext>
            </a:extLst>
          </p:cNvPr>
          <p:cNvSpPr txBox="1"/>
          <p:nvPr/>
        </p:nvSpPr>
        <p:spPr>
          <a:xfrm>
            <a:off x="2855238" y="2080592"/>
            <a:ext cx="935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Field size</a:t>
            </a:r>
          </a:p>
          <a:p>
            <a:pPr algn="ctr"/>
            <a:r>
              <a:rPr lang="fr-CH" sz="1600" dirty="0"/>
              <a:t>OF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EFBAFD56-8DB5-E7B5-5676-E8F1B2B2C141}"/>
              </a:ext>
            </a:extLst>
          </p:cNvPr>
          <p:cNvCxnSpPr/>
          <p:nvPr/>
        </p:nvCxnSpPr>
        <p:spPr>
          <a:xfrm>
            <a:off x="5350347" y="2605523"/>
            <a:ext cx="96277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96BC754F-50BA-A184-9083-E75E3350FCDF}"/>
              </a:ext>
            </a:extLst>
          </p:cNvPr>
          <p:cNvSpPr txBox="1"/>
          <p:nvPr/>
        </p:nvSpPr>
        <p:spPr>
          <a:xfrm>
            <a:off x="5098072" y="2085224"/>
            <a:ext cx="696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/>
              <a:t>Depth</a:t>
            </a:r>
            <a:endParaRPr lang="fr-CH" sz="1600" dirty="0"/>
          </a:p>
          <a:p>
            <a:pPr algn="ctr"/>
            <a:r>
              <a:rPr lang="fr-CH" sz="1600" dirty="0"/>
              <a:t>TPR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4313451-2CCA-A1CA-676C-B48EB015E633}"/>
              </a:ext>
            </a:extLst>
          </p:cNvPr>
          <p:cNvSpPr txBox="1"/>
          <p:nvPr/>
        </p:nvSpPr>
        <p:spPr>
          <a:xfrm>
            <a:off x="1866119" y="3437007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C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953E4E2-A0B3-924A-3DE8-1F8FA9B86D4B}"/>
              </a:ext>
            </a:extLst>
          </p:cNvPr>
          <p:cNvSpPr txBox="1"/>
          <p:nvPr/>
        </p:nvSpPr>
        <p:spPr>
          <a:xfrm>
            <a:off x="2005937" y="3051909"/>
            <a:ext cx="266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z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E018EE4-3DC2-513C-B5A6-EC2B3AC56C15}"/>
              </a:ext>
            </a:extLst>
          </p:cNvPr>
          <p:cNvSpPr txBox="1"/>
          <p:nvPr/>
        </p:nvSpPr>
        <p:spPr>
          <a:xfrm>
            <a:off x="4462518" y="3437007"/>
            <a:ext cx="44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/>
              <a:t>C</a:t>
            </a:r>
            <a:r>
              <a:rPr lang="fr-CH" sz="1600" baseline="-25000" dirty="0" err="1"/>
              <a:t>ref</a:t>
            </a:r>
            <a:endParaRPr lang="fr-CH" sz="1600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FAF9CF2-28AC-F69E-A851-752C263ED192}"/>
              </a:ext>
            </a:extLst>
          </p:cNvPr>
          <p:cNvSpPr txBox="1"/>
          <p:nvPr/>
        </p:nvSpPr>
        <p:spPr>
          <a:xfrm>
            <a:off x="4616996" y="3062026"/>
            <a:ext cx="266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z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4812B1ED-87A4-0EF3-2098-990240DD34CF}"/>
              </a:ext>
            </a:extLst>
          </p:cNvPr>
          <p:cNvSpPr txBox="1"/>
          <p:nvPr/>
        </p:nvSpPr>
        <p:spPr>
          <a:xfrm>
            <a:off x="6985479" y="3095816"/>
            <a:ext cx="420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/>
              <a:t>z</a:t>
            </a:r>
            <a:r>
              <a:rPr lang="fr-CH" sz="1600" baseline="-25000" dirty="0" err="1"/>
              <a:t>ref</a:t>
            </a:r>
            <a:endParaRPr lang="fr-CH" sz="1600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1B3433B-D3DD-1F9E-0EFA-1C72CC52DE68}"/>
              </a:ext>
            </a:extLst>
          </p:cNvPr>
          <p:cNvSpPr txBox="1"/>
          <p:nvPr/>
        </p:nvSpPr>
        <p:spPr>
          <a:xfrm>
            <a:off x="6888674" y="3484211"/>
            <a:ext cx="44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/>
              <a:t>C</a:t>
            </a:r>
            <a:r>
              <a:rPr lang="fr-CH" sz="1600" baseline="-25000" dirty="0" err="1"/>
              <a:t>ref</a:t>
            </a:r>
            <a:endParaRPr lang="fr-CH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794EED2C-E0BE-5258-909C-1E65C18E004A}"/>
                  </a:ext>
                </a:extLst>
              </p:cNvPr>
              <p:cNvSpPr txBox="1"/>
              <p:nvPr/>
            </p:nvSpPr>
            <p:spPr>
              <a:xfrm>
                <a:off x="2650196" y="4111642"/>
                <a:ext cx="4090607" cy="5695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𝑈𝑀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𝑂𝐹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𝑅𝑇𝑃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𝑈𝑀</m:t>
                          </m:r>
                        </m:num>
                        <m:den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𝐺𝑦</m:t>
                          </m:r>
                        </m:den>
                      </m:f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794EED2C-E0BE-5258-909C-1E65C18E0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196" y="4111642"/>
                <a:ext cx="4090607" cy="569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708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36874-F230-5114-79DD-20ACAF8B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Manual UM </a:t>
            </a:r>
            <a:r>
              <a:rPr lang="fr-CH" dirty="0" err="1">
                <a:latin typeface="+mn-lt"/>
              </a:rPr>
              <a:t>calculation</a:t>
            </a:r>
            <a:endParaRPr lang="fr-CH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A5BE39-223B-C05B-9FFB-85CBC5017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Additional correction factors can be used to take account for </a:t>
            </a:r>
            <a:r>
              <a:rPr lang="en-US" dirty="0" err="1">
                <a:latin typeface="+mn-lt"/>
              </a:rPr>
              <a:t>exemple</a:t>
            </a:r>
            <a:r>
              <a:rPr lang="en-US" dirty="0">
                <a:latin typeface="+mn-lt"/>
              </a:rPr>
              <a:t> 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Field shape (equivalent square)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Heterogeneity (equivalent depth)</a:t>
            </a:r>
            <a:endParaRPr lang="fr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9941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35877-BE8B-FDF3-6F31-77800B25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342788"/>
            <a:ext cx="8629649" cy="647477"/>
          </a:xfrm>
        </p:spPr>
        <p:txBody>
          <a:bodyPr/>
          <a:lstStyle/>
          <a:p>
            <a:r>
              <a:rPr lang="fr-CH" sz="3600" dirty="0">
                <a:latin typeface="+mn-lt"/>
              </a:rPr>
              <a:t>Beam modeling in </a:t>
            </a:r>
            <a:r>
              <a:rPr lang="fr-CH" sz="3600" dirty="0" err="1">
                <a:latin typeface="+mn-lt"/>
              </a:rPr>
              <a:t>treatment</a:t>
            </a:r>
            <a:r>
              <a:rPr lang="fr-CH" sz="3600" dirty="0">
                <a:latin typeface="+mn-lt"/>
              </a:rPr>
              <a:t> planning system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92821D-22AE-4FAA-B36F-EF880C9D0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461"/>
            <a:ext cx="8229600" cy="388903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Reference conditions used directly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Profiles and PDD (or TPR) used to validate the model</a:t>
            </a:r>
            <a:endParaRPr lang="fr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00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37FD5-C466-33E3-ADEF-27DDE065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Measure of </a:t>
            </a:r>
            <a:r>
              <a:rPr lang="en-US" dirty="0" err="1">
                <a:latin typeface="+mn-lt"/>
              </a:rPr>
              <a:t>ionising</a:t>
            </a:r>
            <a:r>
              <a:rPr lang="en-US" dirty="0">
                <a:latin typeface="+mn-lt"/>
              </a:rPr>
              <a:t> beam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A6AD8C-256C-D2EE-8BAE-B8090D2A2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067" y="1242776"/>
            <a:ext cx="4983732" cy="3351847"/>
          </a:xfrm>
        </p:spPr>
        <p:txBody>
          <a:bodyPr/>
          <a:lstStyle/>
          <a:p>
            <a:r>
              <a:rPr lang="en-US" dirty="0">
                <a:latin typeface="+mn-lt"/>
              </a:rPr>
              <a:t>Indirect measurement (effects measurement)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C5BBC1-B466-3056-937F-A5AE56E01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60" y="2429483"/>
            <a:ext cx="5818329" cy="2101604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B9740280-3598-256C-8638-E687741E67CF}"/>
              </a:ext>
            </a:extLst>
          </p:cNvPr>
          <p:cNvGrpSpPr/>
          <p:nvPr/>
        </p:nvGrpSpPr>
        <p:grpSpPr>
          <a:xfrm>
            <a:off x="511083" y="1752832"/>
            <a:ext cx="2411271" cy="1792001"/>
            <a:chOff x="802597" y="1535195"/>
            <a:chExt cx="2411271" cy="17920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27E06F07-FC67-FF4B-0FFF-FA826F143B40}"/>
                    </a:ext>
                  </a:extLst>
                </p:cNvPr>
                <p:cNvSpPr txBox="1"/>
                <p:nvPr/>
              </p:nvSpPr>
              <p:spPr>
                <a:xfrm>
                  <a:off x="1084261" y="2242166"/>
                  <a:ext cx="1847942" cy="882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Gy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kg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27E06F07-FC67-FF4B-0FFF-FA826F143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261" y="2242166"/>
                  <a:ext cx="1847942" cy="8821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A37CF0-12E8-0AB9-1FB3-697DF9BB9588}"/>
                </a:ext>
              </a:extLst>
            </p:cNvPr>
            <p:cNvSpPr/>
            <p:nvPr/>
          </p:nvSpPr>
          <p:spPr>
            <a:xfrm>
              <a:off x="802597" y="1535195"/>
              <a:ext cx="2411271" cy="179200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9369F38-0820-B887-1681-D2BE65394738}"/>
                </a:ext>
              </a:extLst>
            </p:cNvPr>
            <p:cNvSpPr txBox="1"/>
            <p:nvPr/>
          </p:nvSpPr>
          <p:spPr>
            <a:xfrm>
              <a:off x="1604917" y="1627071"/>
              <a:ext cx="8963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Unit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3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300B1-4387-AB58-D366-6E108AAE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>
                <a:latin typeface="+mn-lt"/>
              </a:rPr>
              <a:t>Ionising</a:t>
            </a:r>
            <a:r>
              <a:rPr lang="fr-CH" dirty="0">
                <a:latin typeface="+mn-lt"/>
              </a:rPr>
              <a:t> radiation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688492-6184-B50E-B592-ED131EAA3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>
                <a:latin typeface="+mn-lt"/>
              </a:rPr>
              <a:t>Electrons - direct: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Continuously interacts with matter through Coulomb forces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Energy loss in form of ionizations and excitations along the path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>
                <a:latin typeface="+mn-lt"/>
              </a:rPr>
              <a:t>Photons - Indirect: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“long” distance between successive interactions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Interaction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>
                <a:latin typeface="+mn-lt"/>
              </a:rPr>
              <a:t>often release of an electron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noProof="1">
                <a:latin typeface="+mn-lt"/>
              </a:rPr>
              <a:t>Released electron loss its energy in form of ionizations and excitations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49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9DB16-E800-EABA-9E97-1B6328A5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Ionisation </a:t>
            </a:r>
            <a:r>
              <a:rPr lang="fr-CH" dirty="0" err="1">
                <a:latin typeface="+mn-lt"/>
              </a:rPr>
              <a:t>based</a:t>
            </a:r>
            <a:r>
              <a:rPr lang="fr-CH" dirty="0">
                <a:latin typeface="+mn-lt"/>
              </a:rPr>
              <a:t> </a:t>
            </a:r>
            <a:r>
              <a:rPr lang="fr-CH" dirty="0" err="1">
                <a:latin typeface="+mn-lt"/>
              </a:rPr>
              <a:t>measurement</a:t>
            </a:r>
            <a:r>
              <a:rPr lang="fr-CH" dirty="0">
                <a:latin typeface="+mn-lt"/>
              </a:rPr>
              <a:t> </a:t>
            </a:r>
            <a:r>
              <a:rPr lang="fr-CH" dirty="0" err="1">
                <a:latin typeface="+mn-lt"/>
              </a:rPr>
              <a:t>devices</a:t>
            </a:r>
            <a:endParaRPr lang="fr-CH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ADB0E4-2794-5E1D-D8E8-D9FF744C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86" y="1251633"/>
            <a:ext cx="3288175" cy="2822330"/>
          </a:xfrm>
        </p:spPr>
        <p:txBody>
          <a:bodyPr>
            <a:noAutofit/>
          </a:bodyPr>
          <a:lstStyle/>
          <a:p>
            <a:pPr marL="216000" indent="-216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Ionization of material (production of + and - charges)</a:t>
            </a:r>
          </a:p>
          <a:p>
            <a:pPr marL="216000" indent="-216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Migration of charges to electrodes</a:t>
            </a:r>
          </a:p>
          <a:p>
            <a:pPr marL="216000" indent="-216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Measurement of current (or charge) by electrometer</a:t>
            </a:r>
          </a:p>
          <a:p>
            <a:pPr marL="216000" indent="-216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Electrometer signal increases with voltage</a:t>
            </a:r>
            <a:endParaRPr lang="fr-CH" sz="1800" dirty="0">
              <a:latin typeface="+mn-lt"/>
            </a:endParaRPr>
          </a:p>
        </p:txBody>
      </p: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B2FA4255-2F4B-BCEE-D73A-454A462DE855}"/>
              </a:ext>
            </a:extLst>
          </p:cNvPr>
          <p:cNvGrpSpPr/>
          <p:nvPr/>
        </p:nvGrpSpPr>
        <p:grpSpPr>
          <a:xfrm>
            <a:off x="3385119" y="1251632"/>
            <a:ext cx="5589090" cy="3185173"/>
            <a:chOff x="1822573" y="1335324"/>
            <a:chExt cx="5589090" cy="3185173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5127FC3E-C2A7-8465-5D6E-769E57D79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475" y="1589201"/>
              <a:ext cx="1176338" cy="2093669"/>
            </a:xfrm>
            <a:prstGeom prst="rect">
              <a:avLst/>
            </a:prstGeom>
            <a:noFill/>
            <a:ln w="317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CH" sz="1247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B82AAF1-3539-6B9F-BD24-2693D548AF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6784" y="1637560"/>
              <a:ext cx="828675" cy="1967279"/>
              <a:chOff x="2707" y="1408"/>
              <a:chExt cx="696" cy="1790"/>
            </a:xfrm>
          </p:grpSpPr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D9DC7C5B-3AEA-9613-44C5-1499F02E0A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07" y="2890"/>
                <a:ext cx="696" cy="308"/>
                <a:chOff x="2707" y="2890"/>
                <a:chExt cx="696" cy="308"/>
              </a:xfrm>
            </p:grpSpPr>
            <p:sp>
              <p:nvSpPr>
                <p:cNvPr id="18" name="Line 6">
                  <a:extLst>
                    <a:ext uri="{FF2B5EF4-FFF2-40B4-BE49-F238E27FC236}">
                      <a16:creationId xmlns:a16="http://schemas.microsoft.com/office/drawing/2014/main" id="{D65EE7DB-431B-A912-FBFD-C0981B3D2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77" y="2987"/>
                  <a:ext cx="0" cy="2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19" name="Oval 7">
                  <a:extLst>
                    <a:ext uri="{FF2B5EF4-FFF2-40B4-BE49-F238E27FC236}">
                      <a16:creationId xmlns:a16="http://schemas.microsoft.com/office/drawing/2014/main" id="{1230F2E9-EB11-020B-F578-7347E1054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7" y="2890"/>
                  <a:ext cx="141" cy="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20" name="Line 8">
                  <a:extLst>
                    <a:ext uri="{FF2B5EF4-FFF2-40B4-BE49-F238E27FC236}">
                      <a16:creationId xmlns:a16="http://schemas.microsoft.com/office/drawing/2014/main" id="{9794596C-C684-37D5-30BB-60B9ED2FA1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2" y="2987"/>
                  <a:ext cx="0" cy="2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21" name="Oval 9">
                  <a:extLst>
                    <a:ext uri="{FF2B5EF4-FFF2-40B4-BE49-F238E27FC236}">
                      <a16:creationId xmlns:a16="http://schemas.microsoft.com/office/drawing/2014/main" id="{B3C3CF8C-1D8D-DB53-0B25-BB5D4DB3D6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2" y="2890"/>
                  <a:ext cx="141" cy="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22" name="Line 10">
                  <a:extLst>
                    <a:ext uri="{FF2B5EF4-FFF2-40B4-BE49-F238E27FC236}">
                      <a16:creationId xmlns:a16="http://schemas.microsoft.com/office/drawing/2014/main" id="{E064593E-584E-A708-300C-553D65BFB8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48" y="2987"/>
                  <a:ext cx="0" cy="2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23" name="Oval 11">
                  <a:extLst>
                    <a:ext uri="{FF2B5EF4-FFF2-40B4-BE49-F238E27FC236}">
                      <a16:creationId xmlns:a16="http://schemas.microsoft.com/office/drawing/2014/main" id="{67F4ABFF-D312-4DCE-74AA-A554D47C0C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7" y="2890"/>
                  <a:ext cx="141" cy="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24" name="Line 12">
                  <a:extLst>
                    <a:ext uri="{FF2B5EF4-FFF2-40B4-BE49-F238E27FC236}">
                      <a16:creationId xmlns:a16="http://schemas.microsoft.com/office/drawing/2014/main" id="{621DC39F-537C-075B-8474-916DA33693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3" y="2987"/>
                  <a:ext cx="0" cy="2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25" name="Oval 13">
                  <a:extLst>
                    <a:ext uri="{FF2B5EF4-FFF2-40B4-BE49-F238E27FC236}">
                      <a16:creationId xmlns:a16="http://schemas.microsoft.com/office/drawing/2014/main" id="{1573A621-6812-E3A0-3E8C-1D4EB8D1C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2" y="2890"/>
                  <a:ext cx="141" cy="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</p:grpSp>
          <p:grpSp>
            <p:nvGrpSpPr>
              <p:cNvPr id="9" name="Group 14">
                <a:extLst>
                  <a:ext uri="{FF2B5EF4-FFF2-40B4-BE49-F238E27FC236}">
                    <a16:creationId xmlns:a16="http://schemas.microsoft.com/office/drawing/2014/main" id="{8104FE14-FC71-E259-AD84-EA82C98F58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707" y="1408"/>
                <a:ext cx="696" cy="308"/>
                <a:chOff x="4368" y="2112"/>
                <a:chExt cx="474" cy="210"/>
              </a:xfrm>
            </p:grpSpPr>
            <p:sp>
              <p:nvSpPr>
                <p:cNvPr id="10" name="Line 15">
                  <a:extLst>
                    <a:ext uri="{FF2B5EF4-FFF2-40B4-BE49-F238E27FC236}">
                      <a16:creationId xmlns:a16="http://schemas.microsoft.com/office/drawing/2014/main" id="{D55E8ADE-CC5E-0DA7-7E52-A80D62ECAE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6" y="217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11" name="Oval 16">
                  <a:extLst>
                    <a:ext uri="{FF2B5EF4-FFF2-40B4-BE49-F238E27FC236}">
                      <a16:creationId xmlns:a16="http://schemas.microsoft.com/office/drawing/2014/main" id="{95E88C52-9951-D84E-0EEA-13905D68C5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2112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12" name="Line 17">
                  <a:extLst>
                    <a:ext uri="{FF2B5EF4-FFF2-40B4-BE49-F238E27FC236}">
                      <a16:creationId xmlns:a16="http://schemas.microsoft.com/office/drawing/2014/main" id="{7C0DCFFA-B599-5406-7A56-5AF7E2671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42" y="217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13" name="Oval 18">
                  <a:extLst>
                    <a:ext uri="{FF2B5EF4-FFF2-40B4-BE49-F238E27FC236}">
                      <a16:creationId xmlns:a16="http://schemas.microsoft.com/office/drawing/2014/main" id="{6E20B4FC-ACBC-8BBB-2F7A-54817F0FE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4" y="2112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14" name="Line 19">
                  <a:extLst>
                    <a:ext uri="{FF2B5EF4-FFF2-40B4-BE49-F238E27FC236}">
                      <a16:creationId xmlns:a16="http://schemas.microsoft.com/office/drawing/2014/main" id="{04A4F102-56A7-D176-EDD4-45534215D1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68" y="217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15" name="Oval 20">
                  <a:extLst>
                    <a:ext uri="{FF2B5EF4-FFF2-40B4-BE49-F238E27FC236}">
                      <a16:creationId xmlns:a16="http://schemas.microsoft.com/office/drawing/2014/main" id="{00A98802-82EF-9CAA-C8A3-70CD6BA49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0" y="2112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16" name="Line 21">
                  <a:extLst>
                    <a:ext uri="{FF2B5EF4-FFF2-40B4-BE49-F238E27FC236}">
                      <a16:creationId xmlns:a16="http://schemas.microsoft.com/office/drawing/2014/main" id="{97FD0B54-4D7A-D42F-F26C-023A8952F1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94" y="217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17" name="Oval 22">
                  <a:extLst>
                    <a:ext uri="{FF2B5EF4-FFF2-40B4-BE49-F238E27FC236}">
                      <a16:creationId xmlns:a16="http://schemas.microsoft.com/office/drawing/2014/main" id="{B6D6CF90-4C1B-3C6A-44B6-DE12B57BA6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6" y="2112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</p:grpSp>
        </p:grp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id="{54B5D32C-ADFC-8125-1FA2-29C92D4C1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9725" y="1949687"/>
              <a:ext cx="3040857" cy="1086949"/>
              <a:chOff x="1668" y="1692"/>
              <a:chExt cx="2554" cy="989"/>
            </a:xfrm>
          </p:grpSpPr>
          <p:grpSp>
            <p:nvGrpSpPr>
              <p:cNvPr id="27" name="Group 24">
                <a:extLst>
                  <a:ext uri="{FF2B5EF4-FFF2-40B4-BE49-F238E27FC236}">
                    <a16:creationId xmlns:a16="http://schemas.microsoft.com/office/drawing/2014/main" id="{C30AB49B-2059-9F73-902C-713DFB8B3A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68" y="1692"/>
                <a:ext cx="580" cy="511"/>
                <a:chOff x="2828" y="2124"/>
                <a:chExt cx="394" cy="347"/>
              </a:xfrm>
            </p:grpSpPr>
            <p:sp>
              <p:nvSpPr>
                <p:cNvPr id="100" name="Line 25">
                  <a:extLst>
                    <a:ext uri="{FF2B5EF4-FFF2-40B4-BE49-F238E27FC236}">
                      <a16:creationId xmlns:a16="http://schemas.microsoft.com/office/drawing/2014/main" id="{012322D0-3C2B-EB8B-B201-DF297B70D5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28" y="2208"/>
                  <a:ext cx="288" cy="19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101" name="Text Box 26">
                  <a:extLst>
                    <a:ext uri="{FF2B5EF4-FFF2-40B4-BE49-F238E27FC236}">
                      <a16:creationId xmlns:a16="http://schemas.microsoft.com/office/drawing/2014/main" id="{6A2A0A88-313D-941E-3463-4678491489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2" y="2309"/>
                  <a:ext cx="130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102" name="Text Box 27">
                  <a:extLst>
                    <a:ext uri="{FF2B5EF4-FFF2-40B4-BE49-F238E27FC236}">
                      <a16:creationId xmlns:a16="http://schemas.microsoft.com/office/drawing/2014/main" id="{2CC4F01F-46BD-C79E-14E6-0F35D3C85D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8" y="2244"/>
                  <a:ext cx="14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103" name="Text Box 28">
                  <a:extLst>
                    <a:ext uri="{FF2B5EF4-FFF2-40B4-BE49-F238E27FC236}">
                      <a16:creationId xmlns:a16="http://schemas.microsoft.com/office/drawing/2014/main" id="{1C1A0703-50C3-D176-B3B8-372C59996F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03" y="2249"/>
                  <a:ext cx="14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104" name="Text Box 29">
                  <a:extLst>
                    <a:ext uri="{FF2B5EF4-FFF2-40B4-BE49-F238E27FC236}">
                      <a16:creationId xmlns:a16="http://schemas.microsoft.com/office/drawing/2014/main" id="{B757F845-FD3D-B89A-969F-973A1A5A7F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8" y="2184"/>
                  <a:ext cx="130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105" name="Text Box 30">
                  <a:extLst>
                    <a:ext uri="{FF2B5EF4-FFF2-40B4-BE49-F238E27FC236}">
                      <a16:creationId xmlns:a16="http://schemas.microsoft.com/office/drawing/2014/main" id="{86485F58-3246-D8CD-B5EA-5359FB1AF5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2" y="2189"/>
                  <a:ext cx="130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106" name="Text Box 31">
                  <a:extLst>
                    <a:ext uri="{FF2B5EF4-FFF2-40B4-BE49-F238E27FC236}">
                      <a16:creationId xmlns:a16="http://schemas.microsoft.com/office/drawing/2014/main" id="{4B7F8C07-24FF-0C36-C9E0-93F06CF486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08" y="2124"/>
                  <a:ext cx="14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</p:grpSp>
          <p:grpSp>
            <p:nvGrpSpPr>
              <p:cNvPr id="28" name="Group 32">
                <a:extLst>
                  <a:ext uri="{FF2B5EF4-FFF2-40B4-BE49-F238E27FC236}">
                    <a16:creationId xmlns:a16="http://schemas.microsoft.com/office/drawing/2014/main" id="{E3B08BF5-AB93-C687-BC5C-81C5E29722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5" y="1692"/>
                <a:ext cx="580" cy="511"/>
                <a:chOff x="2828" y="2124"/>
                <a:chExt cx="394" cy="347"/>
              </a:xfrm>
            </p:grpSpPr>
            <p:sp>
              <p:nvSpPr>
                <p:cNvPr id="93" name="Line 33">
                  <a:extLst>
                    <a:ext uri="{FF2B5EF4-FFF2-40B4-BE49-F238E27FC236}">
                      <a16:creationId xmlns:a16="http://schemas.microsoft.com/office/drawing/2014/main" id="{33EDA2CA-BFBB-8F48-8421-7EB3C2A5E8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28" y="2208"/>
                  <a:ext cx="288" cy="19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94" name="Text Box 34">
                  <a:extLst>
                    <a:ext uri="{FF2B5EF4-FFF2-40B4-BE49-F238E27FC236}">
                      <a16:creationId xmlns:a16="http://schemas.microsoft.com/office/drawing/2014/main" id="{7E47E624-E6E6-81E7-2686-46585F032F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2" y="2309"/>
                  <a:ext cx="130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95" name="Text Box 35">
                  <a:extLst>
                    <a:ext uri="{FF2B5EF4-FFF2-40B4-BE49-F238E27FC236}">
                      <a16:creationId xmlns:a16="http://schemas.microsoft.com/office/drawing/2014/main" id="{5367C2BC-0D8F-CE31-C427-474AD40602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8" y="2244"/>
                  <a:ext cx="14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96" name="Text Box 36">
                  <a:extLst>
                    <a:ext uri="{FF2B5EF4-FFF2-40B4-BE49-F238E27FC236}">
                      <a16:creationId xmlns:a16="http://schemas.microsoft.com/office/drawing/2014/main" id="{83E3A809-702B-D5EF-C39B-967973C315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03" y="2249"/>
                  <a:ext cx="14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97" name="Text Box 37">
                  <a:extLst>
                    <a:ext uri="{FF2B5EF4-FFF2-40B4-BE49-F238E27FC236}">
                      <a16:creationId xmlns:a16="http://schemas.microsoft.com/office/drawing/2014/main" id="{15EE9B42-D5B2-2FF2-5CC0-359D883AAE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7" y="2184"/>
                  <a:ext cx="130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98" name="Text Box 38">
                  <a:extLst>
                    <a:ext uri="{FF2B5EF4-FFF2-40B4-BE49-F238E27FC236}">
                      <a16:creationId xmlns:a16="http://schemas.microsoft.com/office/drawing/2014/main" id="{A155CBEA-FAE4-9245-9377-5C44AD20A2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2" y="2189"/>
                  <a:ext cx="130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99" name="Text Box 39">
                  <a:extLst>
                    <a:ext uri="{FF2B5EF4-FFF2-40B4-BE49-F238E27FC236}">
                      <a16:creationId xmlns:a16="http://schemas.microsoft.com/office/drawing/2014/main" id="{E1D2B7CF-241C-F0CE-BB76-2CAEBC20F4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08" y="2124"/>
                  <a:ext cx="14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</p:grpSp>
          <p:grpSp>
            <p:nvGrpSpPr>
              <p:cNvPr id="29" name="Group 40">
                <a:extLst>
                  <a:ext uri="{FF2B5EF4-FFF2-40B4-BE49-F238E27FC236}">
                    <a16:creationId xmlns:a16="http://schemas.microsoft.com/office/drawing/2014/main" id="{E41062FE-6996-6B10-1506-9580417527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0" y="1692"/>
                <a:ext cx="577" cy="511"/>
                <a:chOff x="2828" y="2124"/>
                <a:chExt cx="393" cy="347"/>
              </a:xfrm>
            </p:grpSpPr>
            <p:sp>
              <p:nvSpPr>
                <p:cNvPr id="86" name="Line 41">
                  <a:extLst>
                    <a:ext uri="{FF2B5EF4-FFF2-40B4-BE49-F238E27FC236}">
                      <a16:creationId xmlns:a16="http://schemas.microsoft.com/office/drawing/2014/main" id="{797D4A03-61E7-29D2-27E7-29AF95F86F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28" y="2208"/>
                  <a:ext cx="288" cy="19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87" name="Text Box 42">
                  <a:extLst>
                    <a:ext uri="{FF2B5EF4-FFF2-40B4-BE49-F238E27FC236}">
                      <a16:creationId xmlns:a16="http://schemas.microsoft.com/office/drawing/2014/main" id="{527065BB-33C6-7C70-A1E9-A332EA15B1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2" y="2309"/>
                  <a:ext cx="130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88" name="Text Box 43">
                  <a:extLst>
                    <a:ext uri="{FF2B5EF4-FFF2-40B4-BE49-F238E27FC236}">
                      <a16:creationId xmlns:a16="http://schemas.microsoft.com/office/drawing/2014/main" id="{5FD618E1-8E9F-7B0A-2435-6C819BE63D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8" y="2244"/>
                  <a:ext cx="14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89" name="Text Box 44">
                  <a:extLst>
                    <a:ext uri="{FF2B5EF4-FFF2-40B4-BE49-F238E27FC236}">
                      <a16:creationId xmlns:a16="http://schemas.microsoft.com/office/drawing/2014/main" id="{73BC43C7-7C75-4CE8-D26A-9640823381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02" y="2249"/>
                  <a:ext cx="14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90" name="Text Box 45">
                  <a:extLst>
                    <a:ext uri="{FF2B5EF4-FFF2-40B4-BE49-F238E27FC236}">
                      <a16:creationId xmlns:a16="http://schemas.microsoft.com/office/drawing/2014/main" id="{6190EABA-C2AD-AEBB-B6DD-8D6B2436E0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8" y="2184"/>
                  <a:ext cx="130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91" name="Text Box 46">
                  <a:extLst>
                    <a:ext uri="{FF2B5EF4-FFF2-40B4-BE49-F238E27FC236}">
                      <a16:creationId xmlns:a16="http://schemas.microsoft.com/office/drawing/2014/main" id="{E9D80EBB-632D-C234-DFE7-3C7BC1060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1" y="2189"/>
                  <a:ext cx="130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92" name="Text Box 47">
                  <a:extLst>
                    <a:ext uri="{FF2B5EF4-FFF2-40B4-BE49-F238E27FC236}">
                      <a16:creationId xmlns:a16="http://schemas.microsoft.com/office/drawing/2014/main" id="{912A0A99-51A1-ABB8-CACB-22DC8A4489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08" y="2124"/>
                  <a:ext cx="14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</p:grpSp>
          <p:grpSp>
            <p:nvGrpSpPr>
              <p:cNvPr id="30" name="Group 48">
                <a:extLst>
                  <a:ext uri="{FF2B5EF4-FFF2-40B4-BE49-F238E27FC236}">
                    <a16:creationId xmlns:a16="http://schemas.microsoft.com/office/drawing/2014/main" id="{24B5C783-8884-344B-A8BF-C4EDE7391B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7" y="1692"/>
                <a:ext cx="577" cy="511"/>
                <a:chOff x="2828" y="2124"/>
                <a:chExt cx="393" cy="347"/>
              </a:xfrm>
            </p:grpSpPr>
            <p:sp>
              <p:nvSpPr>
                <p:cNvPr id="79" name="Line 49">
                  <a:extLst>
                    <a:ext uri="{FF2B5EF4-FFF2-40B4-BE49-F238E27FC236}">
                      <a16:creationId xmlns:a16="http://schemas.microsoft.com/office/drawing/2014/main" id="{0754B6B4-5530-6327-198E-6E87EB6BB2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28" y="2208"/>
                  <a:ext cx="288" cy="19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80" name="Text Box 50">
                  <a:extLst>
                    <a:ext uri="{FF2B5EF4-FFF2-40B4-BE49-F238E27FC236}">
                      <a16:creationId xmlns:a16="http://schemas.microsoft.com/office/drawing/2014/main" id="{4F671B66-1FD2-44CF-4BF5-5BFC5EC0E3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2" y="2309"/>
                  <a:ext cx="130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81" name="Text Box 51">
                  <a:extLst>
                    <a:ext uri="{FF2B5EF4-FFF2-40B4-BE49-F238E27FC236}">
                      <a16:creationId xmlns:a16="http://schemas.microsoft.com/office/drawing/2014/main" id="{4C16B93E-3AA7-2FDA-3A6A-50C5EF7F9B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8" y="2244"/>
                  <a:ext cx="14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82" name="Text Box 52">
                  <a:extLst>
                    <a:ext uri="{FF2B5EF4-FFF2-40B4-BE49-F238E27FC236}">
                      <a16:creationId xmlns:a16="http://schemas.microsoft.com/office/drawing/2014/main" id="{E03F076E-EB90-AE89-469E-1F25274197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02" y="2249"/>
                  <a:ext cx="14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83" name="Text Box 53">
                  <a:extLst>
                    <a:ext uri="{FF2B5EF4-FFF2-40B4-BE49-F238E27FC236}">
                      <a16:creationId xmlns:a16="http://schemas.microsoft.com/office/drawing/2014/main" id="{4E9823F6-9259-543A-5B4A-C64258BEA0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8" y="2184"/>
                  <a:ext cx="130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84" name="Text Box 54">
                  <a:extLst>
                    <a:ext uri="{FF2B5EF4-FFF2-40B4-BE49-F238E27FC236}">
                      <a16:creationId xmlns:a16="http://schemas.microsoft.com/office/drawing/2014/main" id="{98674625-B5B8-6733-EEE5-B7CD8AC121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1" y="2189"/>
                  <a:ext cx="130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85" name="Text Box 55">
                  <a:extLst>
                    <a:ext uri="{FF2B5EF4-FFF2-40B4-BE49-F238E27FC236}">
                      <a16:creationId xmlns:a16="http://schemas.microsoft.com/office/drawing/2014/main" id="{02139601-3F94-BBBC-29B7-4769036232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08" y="2124"/>
                  <a:ext cx="14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</p:grpSp>
          <p:grpSp>
            <p:nvGrpSpPr>
              <p:cNvPr id="31" name="Group 56">
                <a:extLst>
                  <a:ext uri="{FF2B5EF4-FFF2-40B4-BE49-F238E27FC236}">
                    <a16:creationId xmlns:a16="http://schemas.microsoft.com/office/drawing/2014/main" id="{E9FEEEE5-5341-D94E-12EB-0845A19515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94" y="1692"/>
                <a:ext cx="577" cy="511"/>
                <a:chOff x="2828" y="2124"/>
                <a:chExt cx="393" cy="347"/>
              </a:xfrm>
            </p:grpSpPr>
            <p:sp>
              <p:nvSpPr>
                <p:cNvPr id="72" name="Line 57">
                  <a:extLst>
                    <a:ext uri="{FF2B5EF4-FFF2-40B4-BE49-F238E27FC236}">
                      <a16:creationId xmlns:a16="http://schemas.microsoft.com/office/drawing/2014/main" id="{FB4DB7BE-71A0-0EEA-9900-6B0BC06FD0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28" y="2208"/>
                  <a:ext cx="288" cy="19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73" name="Text Box 58">
                  <a:extLst>
                    <a:ext uri="{FF2B5EF4-FFF2-40B4-BE49-F238E27FC236}">
                      <a16:creationId xmlns:a16="http://schemas.microsoft.com/office/drawing/2014/main" id="{9D7C0E49-454E-0FBF-405C-09E73B2A5B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2" y="2309"/>
                  <a:ext cx="130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74" name="Text Box 59">
                  <a:extLst>
                    <a:ext uri="{FF2B5EF4-FFF2-40B4-BE49-F238E27FC236}">
                      <a16:creationId xmlns:a16="http://schemas.microsoft.com/office/drawing/2014/main" id="{31260328-DD11-73E7-087D-DAD4A4C758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8" y="2244"/>
                  <a:ext cx="14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75" name="Text Box 60">
                  <a:extLst>
                    <a:ext uri="{FF2B5EF4-FFF2-40B4-BE49-F238E27FC236}">
                      <a16:creationId xmlns:a16="http://schemas.microsoft.com/office/drawing/2014/main" id="{7B383B65-E6C5-1230-FB19-AC5158BBDD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02" y="2249"/>
                  <a:ext cx="14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76" name="Text Box 61">
                  <a:extLst>
                    <a:ext uri="{FF2B5EF4-FFF2-40B4-BE49-F238E27FC236}">
                      <a16:creationId xmlns:a16="http://schemas.microsoft.com/office/drawing/2014/main" id="{1DF084D5-658E-E028-7EBC-7C98AFF8A2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8" y="2184"/>
                  <a:ext cx="130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77" name="Text Box 62">
                  <a:extLst>
                    <a:ext uri="{FF2B5EF4-FFF2-40B4-BE49-F238E27FC236}">
                      <a16:creationId xmlns:a16="http://schemas.microsoft.com/office/drawing/2014/main" id="{C909238A-1CD9-82E5-C3D6-532D05386E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1" y="2189"/>
                  <a:ext cx="130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78" name="Text Box 63">
                  <a:extLst>
                    <a:ext uri="{FF2B5EF4-FFF2-40B4-BE49-F238E27FC236}">
                      <a16:creationId xmlns:a16="http://schemas.microsoft.com/office/drawing/2014/main" id="{C4E0EEBC-1397-D4E6-BA08-46B3BABC24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08" y="2124"/>
                  <a:ext cx="146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</p:grpSp>
          <p:grpSp>
            <p:nvGrpSpPr>
              <p:cNvPr id="32" name="Group 64">
                <a:extLst>
                  <a:ext uri="{FF2B5EF4-FFF2-40B4-BE49-F238E27FC236}">
                    <a16:creationId xmlns:a16="http://schemas.microsoft.com/office/drawing/2014/main" id="{F190E8DB-5FA7-23EA-2D88-8CE479FBAA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1727" y="2397"/>
                <a:ext cx="584" cy="284"/>
                <a:chOff x="2861" y="2208"/>
                <a:chExt cx="396" cy="194"/>
              </a:xfrm>
            </p:grpSpPr>
            <p:sp>
              <p:nvSpPr>
                <p:cNvPr id="65" name="Line 65">
                  <a:extLst>
                    <a:ext uri="{FF2B5EF4-FFF2-40B4-BE49-F238E27FC236}">
                      <a16:creationId xmlns:a16="http://schemas.microsoft.com/office/drawing/2014/main" id="{3C8B9C52-93F7-B241-FED8-80F22EB7DF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28" y="2208"/>
                  <a:ext cx="288" cy="19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66" name="Text Box 66">
                  <a:extLst>
                    <a:ext uri="{FF2B5EF4-FFF2-40B4-BE49-F238E27FC236}">
                      <a16:creationId xmlns:a16="http://schemas.microsoft.com/office/drawing/2014/main" id="{2DF1A5B9-1CE4-C58E-7D10-EA91D4AB89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7" y="2236"/>
                  <a:ext cx="130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67" name="Text Box 67">
                  <a:extLst>
                    <a:ext uri="{FF2B5EF4-FFF2-40B4-BE49-F238E27FC236}">
                      <a16:creationId xmlns:a16="http://schemas.microsoft.com/office/drawing/2014/main" id="{B0028B72-C460-257D-D33E-D818305703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61" y="2239"/>
                  <a:ext cx="145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68" name="Text Box 68">
                  <a:extLst>
                    <a:ext uri="{FF2B5EF4-FFF2-40B4-BE49-F238E27FC236}">
                      <a16:creationId xmlns:a16="http://schemas.microsoft.com/office/drawing/2014/main" id="{D78F3EEB-1E19-3B4E-07DB-39DD107623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5" y="2234"/>
                  <a:ext cx="145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69" name="Text Box 69">
                  <a:extLst>
                    <a:ext uri="{FF2B5EF4-FFF2-40B4-BE49-F238E27FC236}">
                      <a16:creationId xmlns:a16="http://schemas.microsoft.com/office/drawing/2014/main" id="{F4364976-3E9B-780C-FE8E-6A34C15E37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238"/>
                  <a:ext cx="130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70" name="Text Box 70">
                  <a:extLst>
                    <a:ext uri="{FF2B5EF4-FFF2-40B4-BE49-F238E27FC236}">
                      <a16:creationId xmlns:a16="http://schemas.microsoft.com/office/drawing/2014/main" id="{A2AB7D2F-4B75-5AAF-5EF5-6C68673928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7" y="2234"/>
                  <a:ext cx="130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71" name="Text Box 71">
                  <a:extLst>
                    <a:ext uri="{FF2B5EF4-FFF2-40B4-BE49-F238E27FC236}">
                      <a16:creationId xmlns:a16="http://schemas.microsoft.com/office/drawing/2014/main" id="{C4CA4594-7CD7-7BF2-A460-EE7A324572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1" y="2238"/>
                  <a:ext cx="145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</p:grpSp>
          <p:grpSp>
            <p:nvGrpSpPr>
              <p:cNvPr id="33" name="Group 72">
                <a:extLst>
                  <a:ext uri="{FF2B5EF4-FFF2-40B4-BE49-F238E27FC236}">
                    <a16:creationId xmlns:a16="http://schemas.microsoft.com/office/drawing/2014/main" id="{4AD6D0E8-7D02-786A-D77D-4238375971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205" y="2393"/>
                <a:ext cx="584" cy="282"/>
                <a:chOff x="2861" y="2208"/>
                <a:chExt cx="396" cy="192"/>
              </a:xfrm>
            </p:grpSpPr>
            <p:sp>
              <p:nvSpPr>
                <p:cNvPr id="58" name="Line 73">
                  <a:extLst>
                    <a:ext uri="{FF2B5EF4-FFF2-40B4-BE49-F238E27FC236}">
                      <a16:creationId xmlns:a16="http://schemas.microsoft.com/office/drawing/2014/main" id="{8E51A85F-0D5C-AC28-726E-BF7B2E89BF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28" y="2208"/>
                  <a:ext cx="288" cy="19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59" name="Text Box 74">
                  <a:extLst>
                    <a:ext uri="{FF2B5EF4-FFF2-40B4-BE49-F238E27FC236}">
                      <a16:creationId xmlns:a16="http://schemas.microsoft.com/office/drawing/2014/main" id="{E2404891-A6D0-DC6B-7760-7C1528D719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7" y="2230"/>
                  <a:ext cx="130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60" name="Text Box 75">
                  <a:extLst>
                    <a:ext uri="{FF2B5EF4-FFF2-40B4-BE49-F238E27FC236}">
                      <a16:creationId xmlns:a16="http://schemas.microsoft.com/office/drawing/2014/main" id="{8B258DFF-C938-F372-3F06-48A4B8B736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61" y="2237"/>
                  <a:ext cx="145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61" name="Text Box 76">
                  <a:extLst>
                    <a:ext uri="{FF2B5EF4-FFF2-40B4-BE49-F238E27FC236}">
                      <a16:creationId xmlns:a16="http://schemas.microsoft.com/office/drawing/2014/main" id="{D2A54B04-548D-D8DA-7CCB-86B8F8C470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5" y="2233"/>
                  <a:ext cx="145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62" name="Text Box 77">
                  <a:extLst>
                    <a:ext uri="{FF2B5EF4-FFF2-40B4-BE49-F238E27FC236}">
                      <a16:creationId xmlns:a16="http://schemas.microsoft.com/office/drawing/2014/main" id="{A3E9936B-7A51-8351-A953-863166B9E8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4" y="2237"/>
                  <a:ext cx="130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63" name="Text Box 78">
                  <a:extLst>
                    <a:ext uri="{FF2B5EF4-FFF2-40B4-BE49-F238E27FC236}">
                      <a16:creationId xmlns:a16="http://schemas.microsoft.com/office/drawing/2014/main" id="{5DCD5027-4C06-7FFD-2A4C-6CA1620DCD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7" y="2232"/>
                  <a:ext cx="130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64" name="Text Box 79">
                  <a:extLst>
                    <a:ext uri="{FF2B5EF4-FFF2-40B4-BE49-F238E27FC236}">
                      <a16:creationId xmlns:a16="http://schemas.microsoft.com/office/drawing/2014/main" id="{D00742CE-094C-6EBE-2D71-F6185F8E10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1" y="2237"/>
                  <a:ext cx="145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</p:grpSp>
          <p:grpSp>
            <p:nvGrpSpPr>
              <p:cNvPr id="34" name="Group 80">
                <a:extLst>
                  <a:ext uri="{FF2B5EF4-FFF2-40B4-BE49-F238E27FC236}">
                    <a16:creationId xmlns:a16="http://schemas.microsoft.com/office/drawing/2014/main" id="{EA1C0718-F29C-A215-DA40-2AF95423E8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683" y="2388"/>
                <a:ext cx="584" cy="285"/>
                <a:chOff x="2861" y="2208"/>
                <a:chExt cx="396" cy="195"/>
              </a:xfrm>
            </p:grpSpPr>
            <p:sp>
              <p:nvSpPr>
                <p:cNvPr id="51" name="Line 81">
                  <a:extLst>
                    <a:ext uri="{FF2B5EF4-FFF2-40B4-BE49-F238E27FC236}">
                      <a16:creationId xmlns:a16="http://schemas.microsoft.com/office/drawing/2014/main" id="{F9CEA6D1-4393-FB03-A2AE-083011E10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28" y="2208"/>
                  <a:ext cx="288" cy="19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52" name="Text Box 82">
                  <a:extLst>
                    <a:ext uri="{FF2B5EF4-FFF2-40B4-BE49-F238E27FC236}">
                      <a16:creationId xmlns:a16="http://schemas.microsoft.com/office/drawing/2014/main" id="{6A9B8F86-8A4F-7F2C-11BA-A51656A880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7" y="2232"/>
                  <a:ext cx="130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53" name="Text Box 83">
                  <a:extLst>
                    <a:ext uri="{FF2B5EF4-FFF2-40B4-BE49-F238E27FC236}">
                      <a16:creationId xmlns:a16="http://schemas.microsoft.com/office/drawing/2014/main" id="{B1AF7E7C-725D-0629-B71B-0D3C11D2AE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61" y="2239"/>
                  <a:ext cx="145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54" name="Text Box 84">
                  <a:extLst>
                    <a:ext uri="{FF2B5EF4-FFF2-40B4-BE49-F238E27FC236}">
                      <a16:creationId xmlns:a16="http://schemas.microsoft.com/office/drawing/2014/main" id="{EA6FD2BA-30D7-3AC2-9EF2-9200AEE080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5" y="2235"/>
                  <a:ext cx="145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55" name="Text Box 85">
                  <a:extLst>
                    <a:ext uri="{FF2B5EF4-FFF2-40B4-BE49-F238E27FC236}">
                      <a16:creationId xmlns:a16="http://schemas.microsoft.com/office/drawing/2014/main" id="{1D76DAFA-6399-4B5B-DD89-B5C83F2989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3" y="2238"/>
                  <a:ext cx="130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56" name="Text Box 86">
                  <a:extLst>
                    <a:ext uri="{FF2B5EF4-FFF2-40B4-BE49-F238E27FC236}">
                      <a16:creationId xmlns:a16="http://schemas.microsoft.com/office/drawing/2014/main" id="{D6286EA7-9F69-8A04-B63F-04729E6A3C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7" y="2234"/>
                  <a:ext cx="130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57" name="Text Box 87">
                  <a:extLst>
                    <a:ext uri="{FF2B5EF4-FFF2-40B4-BE49-F238E27FC236}">
                      <a16:creationId xmlns:a16="http://schemas.microsoft.com/office/drawing/2014/main" id="{9B38E68E-3C3F-D197-BA2D-DE1D61AFAD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0" y="2237"/>
                  <a:ext cx="145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</p:grpSp>
          <p:grpSp>
            <p:nvGrpSpPr>
              <p:cNvPr id="35" name="Group 88">
                <a:extLst>
                  <a:ext uri="{FF2B5EF4-FFF2-40B4-BE49-F238E27FC236}">
                    <a16:creationId xmlns:a16="http://schemas.microsoft.com/office/drawing/2014/main" id="{DAD52EAB-E664-CC3F-C616-CE1E5F823D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155" y="2384"/>
                <a:ext cx="582" cy="283"/>
                <a:chOff x="2861" y="2208"/>
                <a:chExt cx="396" cy="193"/>
              </a:xfrm>
            </p:grpSpPr>
            <p:sp>
              <p:nvSpPr>
                <p:cNvPr id="44" name="Line 89">
                  <a:extLst>
                    <a:ext uri="{FF2B5EF4-FFF2-40B4-BE49-F238E27FC236}">
                      <a16:creationId xmlns:a16="http://schemas.microsoft.com/office/drawing/2014/main" id="{44D3D36A-09AB-3C0B-E182-6D3E315CE1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28" y="2208"/>
                  <a:ext cx="288" cy="19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45" name="Text Box 90">
                  <a:extLst>
                    <a:ext uri="{FF2B5EF4-FFF2-40B4-BE49-F238E27FC236}">
                      <a16:creationId xmlns:a16="http://schemas.microsoft.com/office/drawing/2014/main" id="{33492202-539A-381F-4670-A68D0E077B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7" y="2233"/>
                  <a:ext cx="130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46" name="Text Box 91">
                  <a:extLst>
                    <a:ext uri="{FF2B5EF4-FFF2-40B4-BE49-F238E27FC236}">
                      <a16:creationId xmlns:a16="http://schemas.microsoft.com/office/drawing/2014/main" id="{BBE1576C-1F66-F402-B973-39DE802EB7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61" y="2238"/>
                  <a:ext cx="14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47" name="Text Box 92">
                  <a:extLst>
                    <a:ext uri="{FF2B5EF4-FFF2-40B4-BE49-F238E27FC236}">
                      <a16:creationId xmlns:a16="http://schemas.microsoft.com/office/drawing/2014/main" id="{61F84A66-2260-6626-1A3C-B6A9A6DD01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5" y="2234"/>
                  <a:ext cx="14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48" name="Text Box 93">
                  <a:extLst>
                    <a:ext uri="{FF2B5EF4-FFF2-40B4-BE49-F238E27FC236}">
                      <a16:creationId xmlns:a16="http://schemas.microsoft.com/office/drawing/2014/main" id="{9882D374-1A27-E549-65F9-4C0FA43384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3" y="2238"/>
                  <a:ext cx="130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49" name="Text Box 94">
                  <a:extLst>
                    <a:ext uri="{FF2B5EF4-FFF2-40B4-BE49-F238E27FC236}">
                      <a16:creationId xmlns:a16="http://schemas.microsoft.com/office/drawing/2014/main" id="{018D6F36-EFE9-AD34-7178-358DCF014D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7" y="2233"/>
                  <a:ext cx="130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50" name="Text Box 95">
                  <a:extLst>
                    <a:ext uri="{FF2B5EF4-FFF2-40B4-BE49-F238E27FC236}">
                      <a16:creationId xmlns:a16="http://schemas.microsoft.com/office/drawing/2014/main" id="{E0494EEA-D746-7578-BBA4-753AFEDC79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1" y="2237"/>
                  <a:ext cx="146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</p:grpSp>
          <p:grpSp>
            <p:nvGrpSpPr>
              <p:cNvPr id="36" name="Group 96">
                <a:extLst>
                  <a:ext uri="{FF2B5EF4-FFF2-40B4-BE49-F238E27FC236}">
                    <a16:creationId xmlns:a16="http://schemas.microsoft.com/office/drawing/2014/main" id="{4C27A635-0FF1-4288-D22D-34207D4336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38" y="2379"/>
                <a:ext cx="584" cy="284"/>
                <a:chOff x="2861" y="2208"/>
                <a:chExt cx="396" cy="194"/>
              </a:xfrm>
            </p:grpSpPr>
            <p:sp>
              <p:nvSpPr>
                <p:cNvPr id="37" name="Line 97">
                  <a:extLst>
                    <a:ext uri="{FF2B5EF4-FFF2-40B4-BE49-F238E27FC236}">
                      <a16:creationId xmlns:a16="http://schemas.microsoft.com/office/drawing/2014/main" id="{850BD55A-80DE-A2A1-E226-30FE366392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28" y="2208"/>
                  <a:ext cx="288" cy="192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CH" sz="1247"/>
                </a:p>
              </p:txBody>
            </p:sp>
            <p:sp>
              <p:nvSpPr>
                <p:cNvPr id="38" name="Text Box 98">
                  <a:extLst>
                    <a:ext uri="{FF2B5EF4-FFF2-40B4-BE49-F238E27FC236}">
                      <a16:creationId xmlns:a16="http://schemas.microsoft.com/office/drawing/2014/main" id="{18CD3290-6E5B-8017-CC70-52BD2B3934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7" y="2233"/>
                  <a:ext cx="130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39" name="Text Box 99">
                  <a:extLst>
                    <a:ext uri="{FF2B5EF4-FFF2-40B4-BE49-F238E27FC236}">
                      <a16:creationId xmlns:a16="http://schemas.microsoft.com/office/drawing/2014/main" id="{524F1F1D-F642-75CB-B328-D8F1494B42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61" y="2239"/>
                  <a:ext cx="145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40" name="Text Box 100">
                  <a:extLst>
                    <a:ext uri="{FF2B5EF4-FFF2-40B4-BE49-F238E27FC236}">
                      <a16:creationId xmlns:a16="http://schemas.microsoft.com/office/drawing/2014/main" id="{6858ECD9-EE1F-8F37-0F6C-F761BB3197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5" y="2235"/>
                  <a:ext cx="145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  <p:sp>
              <p:nvSpPr>
                <p:cNvPr id="41" name="Text Box 101">
                  <a:extLst>
                    <a:ext uri="{FF2B5EF4-FFF2-40B4-BE49-F238E27FC236}">
                      <a16:creationId xmlns:a16="http://schemas.microsoft.com/office/drawing/2014/main" id="{D9F25F61-F330-9009-85AA-301A8E284E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3" y="2238"/>
                  <a:ext cx="130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42" name="Text Box 102">
                  <a:extLst>
                    <a:ext uri="{FF2B5EF4-FFF2-40B4-BE49-F238E27FC236}">
                      <a16:creationId xmlns:a16="http://schemas.microsoft.com/office/drawing/2014/main" id="{E0B848BB-771A-13CC-D4C5-7DB1E23C20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7" y="2234"/>
                  <a:ext cx="130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-</a:t>
                  </a:r>
                  <a:endParaRPr lang="fr-FR" sz="1108"/>
                </a:p>
              </p:txBody>
            </p:sp>
            <p:sp>
              <p:nvSpPr>
                <p:cNvPr id="43" name="Text Box 103">
                  <a:extLst>
                    <a:ext uri="{FF2B5EF4-FFF2-40B4-BE49-F238E27FC236}">
                      <a16:creationId xmlns:a16="http://schemas.microsoft.com/office/drawing/2014/main" id="{00487077-1847-2860-095B-3683002DA2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1" y="2238"/>
                  <a:ext cx="145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fr-CH" sz="1108"/>
                    <a:t>+</a:t>
                  </a:r>
                  <a:endParaRPr lang="fr-FR" sz="1108"/>
                </a:p>
              </p:txBody>
            </p:sp>
          </p:grpSp>
        </p:grpSp>
        <p:grpSp>
          <p:nvGrpSpPr>
            <p:cNvPr id="107" name="Group 104">
              <a:extLst>
                <a:ext uri="{FF2B5EF4-FFF2-40B4-BE49-F238E27FC236}">
                  <a16:creationId xmlns:a16="http://schemas.microsoft.com/office/drawing/2014/main" id="{FDF60C46-536E-FCE8-9FDD-3024624CFF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0183" y="2460740"/>
              <a:ext cx="3780235" cy="252779"/>
              <a:chOff x="3024" y="2784"/>
              <a:chExt cx="1632" cy="156"/>
            </a:xfrm>
          </p:grpSpPr>
          <p:sp>
            <p:nvSpPr>
              <p:cNvPr id="108" name="Line 105">
                <a:extLst>
                  <a:ext uri="{FF2B5EF4-FFF2-40B4-BE49-F238E27FC236}">
                    <a16:creationId xmlns:a16="http://schemas.microsoft.com/office/drawing/2014/main" id="{929E6670-D821-8CCD-4C52-895958263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7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386A88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CH" sz="1247"/>
              </a:p>
            </p:txBody>
          </p:sp>
          <p:sp>
            <p:nvSpPr>
              <p:cNvPr id="109" name="Line 106">
                <a:extLst>
                  <a:ext uri="{FF2B5EF4-FFF2-40B4-BE49-F238E27FC236}">
                    <a16:creationId xmlns:a16="http://schemas.microsoft.com/office/drawing/2014/main" id="{C75F6745-1402-0825-8B59-CB25C2A40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6" y="2840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386A88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CH" sz="1247"/>
              </a:p>
            </p:txBody>
          </p:sp>
          <p:sp>
            <p:nvSpPr>
              <p:cNvPr id="110" name="Line 107">
                <a:extLst>
                  <a:ext uri="{FF2B5EF4-FFF2-40B4-BE49-F238E27FC236}">
                    <a16:creationId xmlns:a16="http://schemas.microsoft.com/office/drawing/2014/main" id="{BFE45554-B051-12D6-4110-DEB3680DB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8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386A88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CH" sz="1247"/>
              </a:p>
            </p:txBody>
          </p:sp>
          <p:sp>
            <p:nvSpPr>
              <p:cNvPr id="111" name="Line 108">
                <a:extLst>
                  <a:ext uri="{FF2B5EF4-FFF2-40B4-BE49-F238E27FC236}">
                    <a16:creationId xmlns:a16="http://schemas.microsoft.com/office/drawing/2014/main" id="{C4D31F8F-AA36-3B57-183A-40D50C45F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2940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386A88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CH" sz="1247"/>
              </a:p>
            </p:txBody>
          </p:sp>
        </p:grpSp>
        <p:sp>
          <p:nvSpPr>
            <p:cNvPr id="112" name="Text Box 109">
              <a:extLst>
                <a:ext uri="{FF2B5EF4-FFF2-40B4-BE49-F238E27FC236}">
                  <a16:creationId xmlns:a16="http://schemas.microsoft.com/office/drawing/2014/main" id="{16B1733D-2DFC-3AA6-8C43-9C931E7A3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573" y="2406887"/>
              <a:ext cx="1348254" cy="28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fr-CH" sz="1247" b="1" dirty="0">
                  <a:solidFill>
                    <a:srgbClr val="386A88"/>
                  </a:solidFill>
                </a:rPr>
                <a:t>Ionizing radiation</a:t>
              </a:r>
              <a:endParaRPr lang="fr-FR" sz="1247" b="1" dirty="0">
                <a:solidFill>
                  <a:srgbClr val="386A88"/>
                </a:solidFill>
              </a:endParaRPr>
            </a:p>
          </p:txBody>
        </p:sp>
        <p:grpSp>
          <p:nvGrpSpPr>
            <p:cNvPr id="113" name="Group 110">
              <a:extLst>
                <a:ext uri="{FF2B5EF4-FFF2-40B4-BE49-F238E27FC236}">
                  <a16:creationId xmlns:a16="http://schemas.microsoft.com/office/drawing/2014/main" id="{A2825BDC-C8AA-BB69-EF97-725DC4AC87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5264" y="1568320"/>
              <a:ext cx="1877618" cy="1779343"/>
              <a:chOff x="468" y="1387"/>
              <a:chExt cx="1577" cy="1619"/>
            </a:xfrm>
          </p:grpSpPr>
          <p:sp>
            <p:nvSpPr>
              <p:cNvPr id="114" name="Text Box 111">
                <a:extLst>
                  <a:ext uri="{FF2B5EF4-FFF2-40B4-BE49-F238E27FC236}">
                    <a16:creationId xmlns:a16="http://schemas.microsoft.com/office/drawing/2014/main" id="{DFB407EF-9E71-C308-89F1-43617595C5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" y="1387"/>
                <a:ext cx="1092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r-CH" sz="1108" dirty="0"/>
                  <a:t>Secondary electron</a:t>
                </a:r>
              </a:p>
            </p:txBody>
          </p:sp>
          <p:sp>
            <p:nvSpPr>
              <p:cNvPr id="115" name="Line 112">
                <a:extLst>
                  <a:ext uri="{FF2B5EF4-FFF2-40B4-BE49-F238E27FC236}">
                    <a16:creationId xmlns:a16="http://schemas.microsoft.com/office/drawing/2014/main" id="{DB5A9184-33D9-036C-E3B7-17EC0143B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8" y="1575"/>
                <a:ext cx="767" cy="3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CH" sz="1247"/>
              </a:p>
            </p:txBody>
          </p:sp>
          <p:sp>
            <p:nvSpPr>
              <p:cNvPr id="116" name="Text Box 113">
                <a:extLst>
                  <a:ext uri="{FF2B5EF4-FFF2-40B4-BE49-F238E27FC236}">
                    <a16:creationId xmlns:a16="http://schemas.microsoft.com/office/drawing/2014/main" id="{31CB6E82-3C40-3189-7577-CF1775E5D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" y="2472"/>
                <a:ext cx="715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CH" sz="1108" dirty="0"/>
                  <a:t>Positive ion</a:t>
                </a:r>
                <a:endParaRPr lang="fr-FR" sz="1108" dirty="0"/>
              </a:p>
            </p:txBody>
          </p:sp>
          <p:sp>
            <p:nvSpPr>
              <p:cNvPr id="117" name="Line 114">
                <a:extLst>
                  <a:ext uri="{FF2B5EF4-FFF2-40B4-BE49-F238E27FC236}">
                    <a16:creationId xmlns:a16="http://schemas.microsoft.com/office/drawing/2014/main" id="{E3F5081C-3027-D9FA-C7D8-669D49F5F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7" y="2634"/>
                <a:ext cx="521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CH" sz="1247"/>
              </a:p>
            </p:txBody>
          </p:sp>
          <p:sp>
            <p:nvSpPr>
              <p:cNvPr id="118" name="Text Box 115">
                <a:extLst>
                  <a:ext uri="{FF2B5EF4-FFF2-40B4-BE49-F238E27FC236}">
                    <a16:creationId xmlns:a16="http://schemas.microsoft.com/office/drawing/2014/main" id="{0D027D86-DE62-1D78-C66F-2997F0788B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" y="2767"/>
                <a:ext cx="765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CH" sz="1108" dirty="0"/>
                  <a:t>Negative ion</a:t>
                </a:r>
                <a:endParaRPr lang="fr-FR" sz="1108" dirty="0"/>
              </a:p>
            </p:txBody>
          </p:sp>
          <p:sp>
            <p:nvSpPr>
              <p:cNvPr id="119" name="Line 116">
                <a:extLst>
                  <a:ext uri="{FF2B5EF4-FFF2-40B4-BE49-F238E27FC236}">
                    <a16:creationId xmlns:a16="http://schemas.microsoft.com/office/drawing/2014/main" id="{E8C54CCC-CFC7-E849-AF1C-64FEA7A4B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8" y="2736"/>
                <a:ext cx="374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CH" sz="1247"/>
              </a:p>
            </p:txBody>
          </p:sp>
        </p:grpSp>
        <p:sp>
          <p:nvSpPr>
            <p:cNvPr id="120" name="Text Box 117">
              <a:extLst>
                <a:ext uri="{FF2B5EF4-FFF2-40B4-BE49-F238E27FC236}">
                  <a16:creationId xmlns:a16="http://schemas.microsoft.com/office/drawing/2014/main" id="{5648F09B-34A3-9C07-2A53-E250590CA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3954" y="1335324"/>
              <a:ext cx="1279517" cy="262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fr-CH" sz="1108" dirty="0">
                  <a:solidFill>
                    <a:srgbClr val="386A88"/>
                  </a:solidFill>
                </a:rPr>
                <a:t>Negative electrode</a:t>
              </a:r>
              <a:endParaRPr lang="fr-FR" sz="1108" dirty="0">
                <a:solidFill>
                  <a:srgbClr val="386A88"/>
                </a:solidFill>
              </a:endParaRPr>
            </a:p>
          </p:txBody>
        </p:sp>
        <p:sp>
          <p:nvSpPr>
            <p:cNvPr id="121" name="Text Box 118">
              <a:extLst>
                <a:ext uri="{FF2B5EF4-FFF2-40B4-BE49-F238E27FC236}">
                  <a16:creationId xmlns:a16="http://schemas.microsoft.com/office/drawing/2014/main" id="{E58DCC81-B8A3-8D50-4314-D8590DB95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264" y="3730129"/>
              <a:ext cx="1220207" cy="262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fr-CH" sz="1108" dirty="0">
                  <a:solidFill>
                    <a:srgbClr val="386A88"/>
                  </a:solidFill>
                </a:rPr>
                <a:t>Positive electrode</a:t>
              </a:r>
              <a:endParaRPr lang="fr-FR" sz="1108" dirty="0">
                <a:solidFill>
                  <a:srgbClr val="386A88"/>
                </a:solidFill>
              </a:endParaRPr>
            </a:p>
          </p:txBody>
        </p:sp>
        <p:sp>
          <p:nvSpPr>
            <p:cNvPr id="122" name="Rectangle 119">
              <a:extLst>
                <a:ext uri="{FF2B5EF4-FFF2-40B4-BE49-F238E27FC236}">
                  <a16:creationId xmlns:a16="http://schemas.microsoft.com/office/drawing/2014/main" id="{E9318A85-34E0-DBFF-0238-15FA613AD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475" y="3645505"/>
              <a:ext cx="1176338" cy="3736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CH" sz="1247"/>
            </a:p>
          </p:txBody>
        </p:sp>
        <p:sp>
          <p:nvSpPr>
            <p:cNvPr id="123" name="Freeform 120">
              <a:extLst>
                <a:ext uri="{FF2B5EF4-FFF2-40B4-BE49-F238E27FC236}">
                  <a16:creationId xmlns:a16="http://schemas.microsoft.com/office/drawing/2014/main" id="{72DBC394-E46F-D8D1-CF15-A6585C7DA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644" y="1356206"/>
              <a:ext cx="2351485" cy="255856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0"/>
                </a:cxn>
                <a:cxn ang="0">
                  <a:pos x="1344" y="0"/>
                </a:cxn>
                <a:cxn ang="0">
                  <a:pos x="1344" y="1584"/>
                </a:cxn>
                <a:cxn ang="0">
                  <a:pos x="0" y="1584"/>
                </a:cxn>
                <a:cxn ang="0">
                  <a:pos x="0" y="1440"/>
                </a:cxn>
              </a:cxnLst>
              <a:rect l="0" t="0" r="r" b="b"/>
              <a:pathLst>
                <a:path w="1344" h="1584">
                  <a:moveTo>
                    <a:pt x="0" y="144"/>
                  </a:moveTo>
                  <a:lnTo>
                    <a:pt x="0" y="0"/>
                  </a:lnTo>
                  <a:lnTo>
                    <a:pt x="1344" y="0"/>
                  </a:lnTo>
                  <a:lnTo>
                    <a:pt x="1344" y="1584"/>
                  </a:lnTo>
                  <a:lnTo>
                    <a:pt x="0" y="1584"/>
                  </a:lnTo>
                  <a:lnTo>
                    <a:pt x="0" y="1440"/>
                  </a:ln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fr-CH" sz="1247"/>
            </a:p>
          </p:txBody>
        </p:sp>
        <p:sp>
          <p:nvSpPr>
            <p:cNvPr id="124" name="Oval 121">
              <a:extLst>
                <a:ext uri="{FF2B5EF4-FFF2-40B4-BE49-F238E27FC236}">
                  <a16:creationId xmlns:a16="http://schemas.microsoft.com/office/drawing/2014/main" id="{CC35EE73-1A24-7006-6CD5-6818E025D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5615" y="3682871"/>
              <a:ext cx="503634" cy="4648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fr-CH" sz="1247" b="1"/>
                <a:t>A</a:t>
              </a:r>
              <a:endParaRPr lang="fr-FR" sz="1247" b="1"/>
            </a:p>
          </p:txBody>
        </p:sp>
        <p:sp>
          <p:nvSpPr>
            <p:cNvPr id="125" name="Line 122">
              <a:extLst>
                <a:ext uri="{FF2B5EF4-FFF2-40B4-BE49-F238E27FC236}">
                  <a16:creationId xmlns:a16="http://schemas.microsoft.com/office/drawing/2014/main" id="{F08A10E8-9FFE-EB28-4F8D-DCDD99CB1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2911" y="3759803"/>
              <a:ext cx="0" cy="31102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CH" sz="1247"/>
            </a:p>
          </p:txBody>
        </p:sp>
        <p:sp>
          <p:nvSpPr>
            <p:cNvPr id="126" name="Line 123">
              <a:extLst>
                <a:ext uri="{FF2B5EF4-FFF2-40B4-BE49-F238E27FC236}">
                  <a16:creationId xmlns:a16="http://schemas.microsoft.com/office/drawing/2014/main" id="{52C22B41-9F7A-7BFB-00E4-8E5A0B378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1979" y="3759803"/>
              <a:ext cx="0" cy="31102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CH" sz="1247"/>
            </a:p>
          </p:txBody>
        </p:sp>
        <p:sp>
          <p:nvSpPr>
            <p:cNvPr id="127" name="Line 124">
              <a:extLst>
                <a:ext uri="{FF2B5EF4-FFF2-40B4-BE49-F238E27FC236}">
                  <a16:creationId xmlns:a16="http://schemas.microsoft.com/office/drawing/2014/main" id="{14FB04AF-BDE5-42EC-B901-B5462E1D6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20998" y="3682871"/>
              <a:ext cx="0" cy="464893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CH" sz="1247"/>
            </a:p>
          </p:txBody>
        </p:sp>
        <p:sp>
          <p:nvSpPr>
            <p:cNvPr id="128" name="Line 125">
              <a:extLst>
                <a:ext uri="{FF2B5EF4-FFF2-40B4-BE49-F238E27FC236}">
                  <a16:creationId xmlns:a16="http://schemas.microsoft.com/office/drawing/2014/main" id="{EE3CB5E4-FB8D-AC07-0E84-752D435948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88877" y="3682871"/>
              <a:ext cx="0" cy="464893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CH" sz="1247"/>
            </a:p>
          </p:txBody>
        </p:sp>
        <p:sp>
          <p:nvSpPr>
            <p:cNvPr id="129" name="Text Box 126">
              <a:extLst>
                <a:ext uri="{FF2B5EF4-FFF2-40B4-BE49-F238E27FC236}">
                  <a16:creationId xmlns:a16="http://schemas.microsoft.com/office/drawing/2014/main" id="{50A66570-11C6-0449-7875-CE2ECC259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919" y="3845529"/>
              <a:ext cx="255198" cy="262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CH" sz="1108"/>
                <a:t>+</a:t>
              </a:r>
              <a:endParaRPr lang="fr-FR" sz="1108"/>
            </a:p>
          </p:txBody>
        </p:sp>
        <p:sp>
          <p:nvSpPr>
            <p:cNvPr id="130" name="Text Box 127">
              <a:extLst>
                <a:ext uri="{FF2B5EF4-FFF2-40B4-BE49-F238E27FC236}">
                  <a16:creationId xmlns:a16="http://schemas.microsoft.com/office/drawing/2014/main" id="{002A2F3D-5460-A6A8-8FA9-842B09D2F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3919" y="4257668"/>
              <a:ext cx="997744" cy="262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fr-CH" sz="1108" dirty="0"/>
                <a:t>electrometer</a:t>
              </a:r>
              <a:endParaRPr lang="fr-FR" sz="1108" dirty="0"/>
            </a:p>
          </p:txBody>
        </p:sp>
        <p:sp>
          <p:nvSpPr>
            <p:cNvPr id="131" name="Text Box 128">
              <a:extLst>
                <a:ext uri="{FF2B5EF4-FFF2-40B4-BE49-F238E27FC236}">
                  <a16:creationId xmlns:a16="http://schemas.microsoft.com/office/drawing/2014/main" id="{217D7B65-F18A-6106-E81C-4D437BBA6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4528" y="4157655"/>
              <a:ext cx="871538" cy="262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fr-CH" sz="1108" dirty="0"/>
                <a:t>HV</a:t>
              </a:r>
              <a:endParaRPr lang="fr-FR" sz="1108" dirty="0"/>
            </a:p>
          </p:txBody>
        </p:sp>
        <p:sp>
          <p:nvSpPr>
            <p:cNvPr id="132" name="Rectangle 129">
              <a:extLst>
                <a:ext uri="{FF2B5EF4-FFF2-40B4-BE49-F238E27FC236}">
                  <a16:creationId xmlns:a16="http://schemas.microsoft.com/office/drawing/2014/main" id="{D7DB2A86-B71F-BC2E-F8F2-AFA40CE2E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475" y="1589201"/>
              <a:ext cx="1176338" cy="3626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CH" sz="1247"/>
            </a:p>
          </p:txBody>
        </p:sp>
      </p:grpSp>
    </p:spTree>
    <p:extLst>
      <p:ext uri="{BB962C8B-B14F-4D97-AF65-F5344CB8AC3E}">
        <p14:creationId xmlns:p14="http://schemas.microsoft.com/office/powerpoint/2010/main" val="52603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9DB16-E800-EABA-9E97-1B6328A5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>
                <a:latin typeface="+mn-lt"/>
              </a:rPr>
              <a:t>Ionisation based measurement devices</a:t>
            </a:r>
            <a:endParaRPr lang="fr-CH" sz="3200" dirty="0"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7D4992C-8ED1-3E55-565C-2F4C039B5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3" r="4175"/>
          <a:stretch/>
        </p:blipFill>
        <p:spPr>
          <a:xfrm>
            <a:off x="-191309" y="573579"/>
            <a:ext cx="8179839" cy="45699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A04DDB-BC99-5413-F074-F06E8988BCF9}"/>
              </a:ext>
            </a:extLst>
          </p:cNvPr>
          <p:cNvSpPr txBox="1"/>
          <p:nvPr/>
        </p:nvSpPr>
        <p:spPr>
          <a:xfrm>
            <a:off x="914400" y="1673359"/>
            <a:ext cx="1737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Recombination before reaching the electrode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ECFFE-BAE2-F2B0-742E-48325EB6FBAE}"/>
              </a:ext>
            </a:extLst>
          </p:cNvPr>
          <p:cNvSpPr txBox="1"/>
          <p:nvPr/>
        </p:nvSpPr>
        <p:spPr>
          <a:xfrm>
            <a:off x="1602892" y="985277"/>
            <a:ext cx="188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recombination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CCA89-9772-F282-6040-2FAE321D8CB9}"/>
              </a:ext>
            </a:extLst>
          </p:cNvPr>
          <p:cNvSpPr txBox="1"/>
          <p:nvPr/>
        </p:nvSpPr>
        <p:spPr>
          <a:xfrm>
            <a:off x="3767861" y="737010"/>
            <a:ext cx="1968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Produced ionized particles produces other </a:t>
            </a:r>
            <a:r>
              <a:rPr lang="en-US" dirty="0" err="1"/>
              <a:t>ionisations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4EC642-5D8A-EBC8-DDA4-6D70F3F7A9B3}"/>
              </a:ext>
            </a:extLst>
          </p:cNvPr>
          <p:cNvCxnSpPr/>
          <p:nvPr/>
        </p:nvCxnSpPr>
        <p:spPr>
          <a:xfrm>
            <a:off x="1421476" y="2685011"/>
            <a:ext cx="0" cy="5902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CFD678-3E5C-244B-920C-D1FD713410CE}"/>
              </a:ext>
            </a:extLst>
          </p:cNvPr>
          <p:cNvCxnSpPr>
            <a:cxnSpLocks/>
          </p:cNvCxnSpPr>
          <p:nvPr/>
        </p:nvCxnSpPr>
        <p:spPr>
          <a:xfrm>
            <a:off x="2651759" y="1401810"/>
            <a:ext cx="0" cy="13663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60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9DB16-E800-EABA-9E97-1B6328A5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98" y="76784"/>
            <a:ext cx="8229600" cy="647477"/>
          </a:xfrm>
        </p:spPr>
        <p:txBody>
          <a:bodyPr/>
          <a:lstStyle/>
          <a:p>
            <a:r>
              <a:rPr lang="fr-CH" sz="3200" dirty="0">
                <a:latin typeface="+mn-lt"/>
              </a:rPr>
              <a:t>Chambre d’ionisation en radiothérapie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ADB0E4-2794-5E1D-D8E8-D9FF744CD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83" y="876964"/>
            <a:ext cx="3996983" cy="3756002"/>
          </a:xfrm>
        </p:spPr>
        <p:txBody>
          <a:bodyPr>
            <a:normAutofit/>
          </a:bodyPr>
          <a:lstStyle/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Voltage high enough to prevent recombination</a:t>
            </a:r>
          </a:p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Voltage low enough to prevent the  created ions from ionizing </a:t>
            </a:r>
          </a:p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Cylindrical shape with central electrode</a:t>
            </a:r>
          </a:p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Sensitive volume size according to use</a:t>
            </a:r>
          </a:p>
          <a:p>
            <a:pPr marL="216000" indent="-216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Sealed or ventilated</a:t>
            </a:r>
            <a:endParaRPr lang="fr-CH" sz="2000" dirty="0">
              <a:latin typeface="+mn-lt"/>
            </a:endParaRPr>
          </a:p>
        </p:txBody>
      </p:sp>
      <p:pic>
        <p:nvPicPr>
          <p:cNvPr id="6" name="Picture 2" descr="Farmer Chamber 30010">
            <a:extLst>
              <a:ext uri="{FF2B5EF4-FFF2-40B4-BE49-F238E27FC236}">
                <a16:creationId xmlns:a16="http://schemas.microsoft.com/office/drawing/2014/main" id="{990F33DA-6FC7-AC4A-A9B5-BD0BB981F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7" t="12572" r="12003" b="15614"/>
          <a:stretch/>
        </p:blipFill>
        <p:spPr bwMode="auto">
          <a:xfrm>
            <a:off x="6950177" y="3287000"/>
            <a:ext cx="2167943" cy="13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nPoint 3D Chamber 31022">
            <a:extLst>
              <a:ext uri="{FF2B5EF4-FFF2-40B4-BE49-F238E27FC236}">
                <a16:creationId xmlns:a16="http://schemas.microsoft.com/office/drawing/2014/main" id="{8A0AEBF8-5755-1F6F-632B-E75AD41EC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10020" r="26672" b="10272"/>
          <a:stretch/>
        </p:blipFill>
        <p:spPr bwMode="auto">
          <a:xfrm>
            <a:off x="4931381" y="3207820"/>
            <a:ext cx="1742843" cy="14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62526EC9-0151-16B5-B0DF-4F0869E861B5}"/>
              </a:ext>
            </a:extLst>
          </p:cNvPr>
          <p:cNvGrpSpPr/>
          <p:nvPr/>
        </p:nvGrpSpPr>
        <p:grpSpPr>
          <a:xfrm>
            <a:off x="5503070" y="690750"/>
            <a:ext cx="2857574" cy="2581278"/>
            <a:chOff x="5502555" y="443380"/>
            <a:chExt cx="3424463" cy="309335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A8386C8-8870-18DE-A3DA-46C55EA4E040}"/>
                </a:ext>
              </a:extLst>
            </p:cNvPr>
            <p:cNvGrpSpPr/>
            <p:nvPr/>
          </p:nvGrpSpPr>
          <p:grpSpPr>
            <a:xfrm>
              <a:off x="6593806" y="938893"/>
              <a:ext cx="1733765" cy="2158327"/>
              <a:chOff x="6070354" y="566759"/>
              <a:chExt cx="1492163" cy="205175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E03B8B-E997-9D9A-94F9-326880C2C89F}"/>
                  </a:ext>
                </a:extLst>
              </p:cNvPr>
              <p:cNvSpPr/>
              <p:nvPr/>
            </p:nvSpPr>
            <p:spPr>
              <a:xfrm>
                <a:off x="6070354" y="1905173"/>
                <a:ext cx="1492163" cy="7133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AFA69575-144D-A654-C7F6-913E6C6BD346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>
                <a:off x="6816435" y="971660"/>
                <a:ext cx="1" cy="1646849"/>
              </a:xfrm>
              <a:prstGeom prst="line">
                <a:avLst/>
              </a:prstGeom>
              <a:ln w="762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642919B2-0E27-D6D9-13E8-7455802569DE}"/>
                  </a:ext>
                </a:extLst>
              </p:cNvPr>
              <p:cNvSpPr/>
              <p:nvPr/>
            </p:nvSpPr>
            <p:spPr>
              <a:xfrm>
                <a:off x="6070354" y="566760"/>
                <a:ext cx="1492162" cy="1612669"/>
              </a:xfrm>
              <a:prstGeom prst="arc">
                <a:avLst>
                  <a:gd name="adj1" fmla="val 16200000"/>
                  <a:gd name="adj2" fmla="val 2"/>
                </a:avLst>
              </a:prstGeom>
              <a:ln w="508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DB50945-C62E-26E2-A38D-B83DF567EA7B}"/>
                  </a:ext>
                </a:extLst>
              </p:cNvPr>
              <p:cNvGrpSpPr/>
              <p:nvPr/>
            </p:nvGrpSpPr>
            <p:grpSpPr>
              <a:xfrm>
                <a:off x="6070355" y="566759"/>
                <a:ext cx="1492162" cy="2051750"/>
                <a:chOff x="6070355" y="566759"/>
                <a:chExt cx="1492162" cy="2051750"/>
              </a:xfrm>
            </p:grpSpPr>
            <p:sp>
              <p:nvSpPr>
                <p:cNvPr id="18" name="Arc 17">
                  <a:extLst>
                    <a:ext uri="{FF2B5EF4-FFF2-40B4-BE49-F238E27FC236}">
                      <a16:creationId xmlns:a16="http://schemas.microsoft.com/office/drawing/2014/main" id="{5658DCD1-C582-8D38-FF36-1EC1F90BE9A9}"/>
                    </a:ext>
                  </a:extLst>
                </p:cNvPr>
                <p:cNvSpPr/>
                <p:nvPr/>
              </p:nvSpPr>
              <p:spPr>
                <a:xfrm flipH="1">
                  <a:off x="6070355" y="566759"/>
                  <a:ext cx="1492162" cy="1612669"/>
                </a:xfrm>
                <a:prstGeom prst="arc">
                  <a:avLst>
                    <a:gd name="adj1" fmla="val 16200000"/>
                    <a:gd name="adj2" fmla="val 2"/>
                  </a:avLst>
                </a:prstGeom>
                <a:ln w="508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255243B-402D-76E1-2B7B-E8A7F0F66662}"/>
                    </a:ext>
                  </a:extLst>
                </p:cNvPr>
                <p:cNvCxnSpPr>
                  <a:cxnSpLocks/>
                  <a:stCxn id="18" idx="2"/>
                </p:cNvCxnSpPr>
                <p:nvPr/>
              </p:nvCxnSpPr>
              <p:spPr>
                <a:xfrm>
                  <a:off x="6070355" y="1373094"/>
                  <a:ext cx="0" cy="1245415"/>
                </a:xfrm>
                <a:prstGeom prst="line">
                  <a:avLst/>
                </a:prstGeom>
                <a:ln w="508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32078AA-62B1-9084-63A4-A2DC803D8D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62517" y="1373094"/>
                  <a:ext cx="0" cy="1245415"/>
                </a:xfrm>
                <a:prstGeom prst="line">
                  <a:avLst/>
                </a:prstGeom>
                <a:ln w="5080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1D33A78-C8C3-BBDE-9723-AC8CF217843C}"/>
                </a:ext>
              </a:extLst>
            </p:cNvPr>
            <p:cNvCxnSpPr/>
            <p:nvPr/>
          </p:nvCxnSpPr>
          <p:spPr>
            <a:xfrm flipV="1">
              <a:off x="5559754" y="1514705"/>
              <a:ext cx="903299" cy="3538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0B617A5-F140-9FE2-B1FF-F6F0D20BA4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1003" y="640945"/>
              <a:ext cx="468302" cy="8026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9790BBC-0FA9-62E0-D810-4F06C5D56450}"/>
                </a:ext>
              </a:extLst>
            </p:cNvPr>
            <p:cNvSpPr/>
            <p:nvPr/>
          </p:nvSpPr>
          <p:spPr>
            <a:xfrm>
              <a:off x="6461977" y="1434040"/>
              <a:ext cx="108000" cy="1087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FAC43F-73AE-0000-1E2E-A312F6A55E89}"/>
                </a:ext>
              </a:extLst>
            </p:cNvPr>
            <p:cNvCxnSpPr>
              <a:cxnSpLocks/>
            </p:cNvCxnSpPr>
            <p:nvPr/>
          </p:nvCxnSpPr>
          <p:spPr>
            <a:xfrm>
              <a:off x="6529987" y="1524040"/>
              <a:ext cx="891540" cy="63905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3AE04B3-D47B-AC80-D620-7F93029FD1C0}"/>
                </a:ext>
              </a:extLst>
            </p:cNvPr>
            <p:cNvSpPr/>
            <p:nvPr/>
          </p:nvSpPr>
          <p:spPr>
            <a:xfrm>
              <a:off x="6884201" y="1506412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E6A77B3-2E1E-858A-E183-02191B2CA1B9}"/>
                </a:ext>
              </a:extLst>
            </p:cNvPr>
            <p:cNvSpPr/>
            <p:nvPr/>
          </p:nvSpPr>
          <p:spPr>
            <a:xfrm>
              <a:off x="7099014" y="1697112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6388904-D9EA-A79A-E7DD-FD389F9D9B5A}"/>
                </a:ext>
              </a:extLst>
            </p:cNvPr>
            <p:cNvSpPr/>
            <p:nvPr/>
          </p:nvSpPr>
          <p:spPr>
            <a:xfrm>
              <a:off x="6726044" y="1856861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7D4492-3CBA-5E2C-5696-9C07CCE780D3}"/>
                </a:ext>
              </a:extLst>
            </p:cNvPr>
            <p:cNvSpPr/>
            <p:nvPr/>
          </p:nvSpPr>
          <p:spPr>
            <a:xfrm>
              <a:off x="6978246" y="2028784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851E44B-EFF1-91F5-BDB2-1550CDA341D9}"/>
                </a:ext>
              </a:extLst>
            </p:cNvPr>
            <p:cNvCxnSpPr>
              <a:stCxn id="35" idx="6"/>
            </p:cNvCxnSpPr>
            <p:nvPr/>
          </p:nvCxnSpPr>
          <p:spPr>
            <a:xfrm>
              <a:off x="7064201" y="1596412"/>
              <a:ext cx="2657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E9B4E8F-DCA4-482D-DB21-8B9E249F30E2}"/>
                </a:ext>
              </a:extLst>
            </p:cNvPr>
            <p:cNvCxnSpPr>
              <a:cxnSpLocks/>
            </p:cNvCxnSpPr>
            <p:nvPr/>
          </p:nvCxnSpPr>
          <p:spPr>
            <a:xfrm>
              <a:off x="7288661" y="1787113"/>
              <a:ext cx="13286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E48FAA6-09DA-DF5A-79BA-B792F308A1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14505" y="2118784"/>
              <a:ext cx="3596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5830C3D-A266-3170-8273-C2977FCD2990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flipH="1">
              <a:off x="6593807" y="1946861"/>
              <a:ext cx="13223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BBB4779-8B80-04F8-2FD2-D50BFB104BA6}"/>
                </a:ext>
              </a:extLst>
            </p:cNvPr>
            <p:cNvSpPr txBox="1"/>
            <p:nvPr/>
          </p:nvSpPr>
          <p:spPr>
            <a:xfrm>
              <a:off x="5502555" y="1865155"/>
              <a:ext cx="854793" cy="553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Incident photon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6ECF08F-B5AA-CCE0-CA29-0213594A1404}"/>
                </a:ext>
              </a:extLst>
            </p:cNvPr>
            <p:cNvSpPr txBox="1"/>
            <p:nvPr/>
          </p:nvSpPr>
          <p:spPr>
            <a:xfrm>
              <a:off x="5911392" y="718143"/>
              <a:ext cx="972810" cy="553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Scattered photon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F6B2878-DBB0-0FF7-5101-46FAF4E2ADD4}"/>
                </a:ext>
              </a:extLst>
            </p:cNvPr>
            <p:cNvSpPr txBox="1"/>
            <p:nvPr/>
          </p:nvSpPr>
          <p:spPr>
            <a:xfrm>
              <a:off x="6625405" y="1410400"/>
              <a:ext cx="311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</a:t>
              </a:r>
              <a:r>
                <a:rPr lang="en-US" sz="1400" baseline="30000" dirty="0"/>
                <a:t>-</a:t>
              </a:r>
              <a:endParaRPr lang="en-US" sz="1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24A4EE1-4A6E-55E6-2A2E-FB49F7FDF384}"/>
                </a:ext>
              </a:extLst>
            </p:cNvPr>
            <p:cNvSpPr txBox="1"/>
            <p:nvPr/>
          </p:nvSpPr>
          <p:spPr>
            <a:xfrm>
              <a:off x="6631274" y="3228958"/>
              <a:ext cx="144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Central electrode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BA48AAC-F525-CC38-74F1-88E9155B5385}"/>
                </a:ext>
              </a:extLst>
            </p:cNvPr>
            <p:cNvSpPr txBox="1"/>
            <p:nvPr/>
          </p:nvSpPr>
          <p:spPr>
            <a:xfrm>
              <a:off x="7921841" y="443380"/>
              <a:ext cx="1005177" cy="627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Sensitive volume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EC67422-C31C-8636-0B99-5AFF4BE303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6185" y="1115641"/>
              <a:ext cx="497041" cy="4489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910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9DB16-E800-EABA-9E97-1B6328A5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</a:rPr>
              <a:t>Charge - Dose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4ADB0E4-2794-5E1D-D8E8-D9FF744CDC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5941" y="2270910"/>
                <a:ext cx="7043659" cy="2480500"/>
              </a:xfrm>
            </p:spPr>
            <p:txBody>
              <a:bodyPr>
                <a:normAutofit/>
              </a:bodyPr>
              <a:lstStyle/>
              <a:p>
                <a:pPr marL="288000" indent="-2880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fr-CH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fr-CH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CH" sz="200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CH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CH" sz="20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fr-CH" sz="2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CH" sz="2000" dirty="0">
                    <a:latin typeface="+mn-lt"/>
                  </a:rPr>
                  <a:t>: </a:t>
                </a:r>
                <a:r>
                  <a:rPr lang="fr-CH" sz="2000" dirty="0" err="1">
                    <a:latin typeface="+mn-lt"/>
                  </a:rPr>
                  <a:t>chamber</a:t>
                </a:r>
                <a:r>
                  <a:rPr lang="fr-CH" sz="2000" dirty="0">
                    <a:latin typeface="+mn-lt"/>
                  </a:rPr>
                  <a:t> calibration factor</a:t>
                </a:r>
              </a:p>
              <a:p>
                <a:pPr marL="288000" indent="-2880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fr-CH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CH" sz="2000" dirty="0"/>
                  <a:t>: </a:t>
                </a:r>
                <a:r>
                  <a:rPr lang="fr-CH" sz="2000" dirty="0">
                    <a:latin typeface="+mn-lt"/>
                  </a:rPr>
                  <a:t>Energy correction factor (</a:t>
                </a:r>
                <a:r>
                  <a:rPr lang="fr-CH" sz="2000" dirty="0" err="1">
                    <a:latin typeface="+mn-lt"/>
                  </a:rPr>
                  <a:t>beam</a:t>
                </a:r>
                <a:r>
                  <a:rPr lang="fr-CH" sz="2000" dirty="0">
                    <a:latin typeface="+mn-lt"/>
                  </a:rPr>
                  <a:t> </a:t>
                </a:r>
                <a:r>
                  <a:rPr lang="fr-CH" sz="2000" dirty="0" err="1">
                    <a:latin typeface="+mn-lt"/>
                  </a:rPr>
                  <a:t>quality</a:t>
                </a:r>
                <a:r>
                  <a:rPr lang="fr-CH" sz="2000" dirty="0">
                    <a:latin typeface="+mn-lt"/>
                  </a:rPr>
                  <a:t> correction factor)</a:t>
                </a:r>
              </a:p>
              <a:p>
                <a:pPr marL="288000" indent="-2880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𝑡𝑝</m:t>
                        </m:r>
                      </m:sub>
                    </m:sSub>
                  </m:oMath>
                </a14:m>
                <a:r>
                  <a:rPr lang="fr-CH" sz="2000" baseline="-25000" dirty="0">
                    <a:latin typeface="+mn-lt"/>
                  </a:rPr>
                  <a:t> </a:t>
                </a:r>
                <a:r>
                  <a:rPr lang="fr-CH" sz="2000" dirty="0">
                    <a:latin typeface="+mn-lt"/>
                  </a:rPr>
                  <a:t>: pressure and </a:t>
                </a:r>
                <a:r>
                  <a:rPr lang="fr-CH" sz="2000" dirty="0" err="1">
                    <a:latin typeface="+mn-lt"/>
                  </a:rPr>
                  <a:t>temperature</a:t>
                </a:r>
                <a:r>
                  <a:rPr lang="fr-CH" sz="2000" dirty="0">
                    <a:latin typeface="+mn-lt"/>
                  </a:rPr>
                  <a:t> </a:t>
                </a:r>
                <a:r>
                  <a:rPr lang="fr-CH" sz="2000" dirty="0" err="1">
                    <a:latin typeface="+mn-lt"/>
                  </a:rPr>
                  <a:t>corerction</a:t>
                </a:r>
                <a:r>
                  <a:rPr lang="fr-CH" sz="2000" dirty="0">
                    <a:latin typeface="+mn-lt"/>
                  </a:rPr>
                  <a:t> factor (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𝑛𝑅𝑇</m:t>
                    </m:r>
                  </m:oMath>
                </a14:m>
                <a:r>
                  <a:rPr lang="fr-CH" sz="2000" dirty="0">
                    <a:latin typeface="+mn-lt"/>
                  </a:rPr>
                  <a:t>)</a:t>
                </a:r>
              </a:p>
              <a:p>
                <a:pPr marL="288000" indent="-2880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fr-CH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CH" sz="2000" baseline="-25000" dirty="0">
                    <a:latin typeface="+mn-lt"/>
                  </a:rPr>
                  <a:t> </a:t>
                </a:r>
                <a:r>
                  <a:rPr lang="fr-CH" sz="2000" dirty="0">
                    <a:latin typeface="+mn-lt"/>
                  </a:rPr>
                  <a:t>: </a:t>
                </a:r>
                <a:r>
                  <a:rPr lang="fr-CH" sz="2000" dirty="0" err="1">
                    <a:latin typeface="+mn-lt"/>
                  </a:rPr>
                  <a:t>recombination</a:t>
                </a:r>
                <a:r>
                  <a:rPr lang="fr-CH" sz="2000" dirty="0">
                    <a:latin typeface="+mn-lt"/>
                  </a:rPr>
                  <a:t> correction factor</a:t>
                </a:r>
              </a:p>
              <a:p>
                <a:pPr marL="288000" indent="-2880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fr-CH" sz="2000" dirty="0">
                  <a:latin typeface="+mn-lt"/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C4ADB0E4-2794-5E1D-D8E8-D9FF744CD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5941" y="2270910"/>
                <a:ext cx="7043659" cy="2480500"/>
              </a:xfrm>
              <a:blipFill>
                <a:blip r:embed="rId2"/>
                <a:stretch>
                  <a:fillRect l="-779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DE2D6E5-8AE9-23D1-0B6E-207E53146A36}"/>
                  </a:ext>
                </a:extLst>
              </p:cNvPr>
              <p:cNvSpPr txBox="1"/>
              <p:nvPr/>
            </p:nvSpPr>
            <p:spPr>
              <a:xfrm>
                <a:off x="2010697" y="1108693"/>
                <a:ext cx="4549579" cy="623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CH" sz="2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H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CH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fr-CH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sup>
                      </m:sSubSup>
                      <m:r>
                        <a:rPr lang="fr-CH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CH" sz="2800" b="0" i="1" smtClean="0">
                          <a:effectLst/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CH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CH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fr-CH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CH" sz="280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CH" sz="2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fr-CH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CH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lang="fr-CH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fr-CH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CH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𝑡𝑝</m:t>
                              </m:r>
                            </m:sub>
                          </m:sSub>
                          <m:r>
                            <a:rPr lang="fr-CH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fr-CH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CH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fr-CH" sz="2800" dirty="0"/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DE2D6E5-8AE9-23D1-0B6E-207E53146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697" y="1108693"/>
                <a:ext cx="4549579" cy="623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68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B8FFF-F0F5-8D93-0293-2327BF5D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502"/>
            <a:ext cx="8229600" cy="647477"/>
          </a:xfrm>
        </p:spPr>
        <p:txBody>
          <a:bodyPr/>
          <a:lstStyle/>
          <a:p>
            <a:r>
              <a:rPr lang="fr-CH" sz="3600" dirty="0">
                <a:latin typeface="+mn-lt"/>
              </a:rPr>
              <a:t>Reference condition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A1B078-9EAA-C357-A57F-019324B4B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44" y="1285557"/>
            <a:ext cx="3650022" cy="3889039"/>
          </a:xfrm>
        </p:spPr>
        <p:txBody>
          <a:bodyPr>
            <a:normAutofit/>
          </a:bodyPr>
          <a:lstStyle/>
          <a:p>
            <a:pPr marL="288000" indent="-288000">
              <a:buFont typeface="Arial" panose="020B0604020202020204" pitchFamily="34" charset="0"/>
              <a:buChar char="•"/>
            </a:pPr>
            <a:r>
              <a:rPr lang="fr-CH" sz="2400" dirty="0">
                <a:latin typeface="+mn-lt"/>
              </a:rPr>
              <a:t>Field size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fr-CH" sz="2400" dirty="0">
                <a:latin typeface="+mn-lt"/>
              </a:rPr>
              <a:t>Fixe distance </a:t>
            </a:r>
          </a:p>
          <a:p>
            <a:pPr marL="745200" lvl="1" indent="-288000">
              <a:buFont typeface="Arial" panose="020B0604020202020204" pitchFamily="34" charset="0"/>
              <a:buChar char="•"/>
            </a:pPr>
            <a:r>
              <a:rPr lang="fr-CH" sz="2000" dirty="0">
                <a:latin typeface="+mn-lt"/>
              </a:rPr>
              <a:t>SAD = source – axe distance (</a:t>
            </a:r>
            <a:r>
              <a:rPr lang="fr-CH" sz="2000" dirty="0" err="1">
                <a:latin typeface="+mn-lt"/>
              </a:rPr>
              <a:t>isocentric</a:t>
            </a:r>
            <a:r>
              <a:rPr lang="fr-CH" sz="2000" dirty="0">
                <a:latin typeface="+mn-lt"/>
              </a:rPr>
              <a:t>)</a:t>
            </a:r>
          </a:p>
          <a:p>
            <a:pPr marL="745200" lvl="1" indent="-288000">
              <a:buFont typeface="Arial" panose="020B0604020202020204" pitchFamily="34" charset="0"/>
              <a:buChar char="•"/>
            </a:pPr>
            <a:r>
              <a:rPr lang="fr-CH" sz="2000" dirty="0">
                <a:latin typeface="+mn-lt"/>
              </a:rPr>
              <a:t>SSD = source – surface </a:t>
            </a:r>
            <a:r>
              <a:rPr lang="fr-CH" sz="2000" dirty="0"/>
              <a:t>distance </a:t>
            </a:r>
            <a:endParaRPr lang="fr-CH" sz="2000" dirty="0">
              <a:latin typeface="+mn-lt"/>
            </a:endParaRP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fr-CH" sz="2400" dirty="0" err="1">
                <a:latin typeface="+mn-lt"/>
              </a:rPr>
              <a:t>Depth</a:t>
            </a:r>
            <a:endParaRPr lang="fr-CH" sz="2400" dirty="0">
              <a:latin typeface="+mn-lt"/>
            </a:endParaRP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C2B66E5-8B04-04D3-41A6-F36ED90EDD2A}"/>
              </a:ext>
            </a:extLst>
          </p:cNvPr>
          <p:cNvGrpSpPr/>
          <p:nvPr/>
        </p:nvGrpSpPr>
        <p:grpSpPr>
          <a:xfrm>
            <a:off x="3636294" y="1254139"/>
            <a:ext cx="2531861" cy="3113053"/>
            <a:chOff x="3636294" y="1254139"/>
            <a:chExt cx="2531861" cy="3113053"/>
          </a:xfrm>
        </p:grpSpPr>
        <p:sp>
          <p:nvSpPr>
            <p:cNvPr id="13" name="Triangle isocèle 12">
              <a:extLst>
                <a:ext uri="{FF2B5EF4-FFF2-40B4-BE49-F238E27FC236}">
                  <a16:creationId xmlns:a16="http://schemas.microsoft.com/office/drawing/2014/main" id="{1FB58ACA-D05E-CD17-D00C-20FCAF4BAE69}"/>
                </a:ext>
              </a:extLst>
            </p:cNvPr>
            <p:cNvSpPr/>
            <p:nvPr/>
          </p:nvSpPr>
          <p:spPr>
            <a:xfrm>
              <a:off x="4467647" y="1437237"/>
              <a:ext cx="869155" cy="2001845"/>
            </a:xfrm>
            <a:prstGeom prst="triangle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75AC5906-4DC0-6F0A-AD63-2886743DCD53}"/>
                </a:ext>
              </a:extLst>
            </p:cNvPr>
            <p:cNvSpPr/>
            <p:nvPr/>
          </p:nvSpPr>
          <p:spPr>
            <a:xfrm>
              <a:off x="4675384" y="1367572"/>
              <a:ext cx="453681" cy="696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947CF4B8-4A8D-E3A5-FF2D-52FD19E7BB86}"/>
                </a:ext>
              </a:extLst>
            </p:cNvPr>
            <p:cNvSpPr/>
            <p:nvPr/>
          </p:nvSpPr>
          <p:spPr>
            <a:xfrm>
              <a:off x="4866407" y="3067513"/>
              <a:ext cx="71634" cy="743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721A967E-1949-7F79-C91C-0B8986FD7D28}"/>
                </a:ext>
              </a:extLst>
            </p:cNvPr>
            <p:cNvGrpSpPr/>
            <p:nvPr/>
          </p:nvGrpSpPr>
          <p:grpSpPr>
            <a:xfrm>
              <a:off x="3636294" y="2589114"/>
              <a:ext cx="2531861" cy="1281926"/>
              <a:chOff x="5895607" y="2854343"/>
              <a:chExt cx="2678367" cy="1394333"/>
            </a:xfrm>
          </p:grpSpPr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2852CC76-8BC5-9C3B-5A60-AAECF7BF8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659C832A-44B5-0091-456C-17155E35A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3974" y="285434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F4CDD6CE-9762-530E-3669-5C016FFD9A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4248676"/>
                <a:ext cx="26783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85C5AA00-BB2B-520B-1D64-80A21FE6AE09}"/>
                </a:ext>
              </a:extLst>
            </p:cNvPr>
            <p:cNvCxnSpPr>
              <a:cxnSpLocks/>
            </p:cNvCxnSpPr>
            <p:nvPr/>
          </p:nvCxnSpPr>
          <p:spPr>
            <a:xfrm>
              <a:off x="3636294" y="2779545"/>
              <a:ext cx="2531861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26226DC-0812-96DC-70F7-D43A094235AB}"/>
                </a:ext>
              </a:extLst>
            </p:cNvPr>
            <p:cNvSpPr txBox="1"/>
            <p:nvPr/>
          </p:nvSpPr>
          <p:spPr>
            <a:xfrm>
              <a:off x="4176540" y="1254139"/>
              <a:ext cx="556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err="1"/>
                <a:t>target</a:t>
              </a:r>
              <a:endParaRPr lang="fr-CH" sz="120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BBF5565-F23C-5F0E-C23D-6623DA247C70}"/>
                </a:ext>
              </a:extLst>
            </p:cNvPr>
            <p:cNvSpPr txBox="1"/>
            <p:nvPr/>
          </p:nvSpPr>
          <p:spPr>
            <a:xfrm>
              <a:off x="3751563" y="3137741"/>
              <a:ext cx="14185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dirty="0" err="1"/>
                <a:t>Measurement</a:t>
              </a:r>
              <a:r>
                <a:rPr lang="fr-CH" sz="1200" dirty="0"/>
                <a:t> point = </a:t>
              </a:r>
            </a:p>
            <a:p>
              <a:pPr algn="ctr"/>
              <a:r>
                <a:rPr lang="fr-CH" sz="1200" dirty="0" err="1"/>
                <a:t>isocentre</a:t>
              </a:r>
              <a:endParaRPr lang="fr-CH" sz="1200" dirty="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D5CE4FD-9544-1859-96E4-9A697ECF064D}"/>
                </a:ext>
              </a:extLst>
            </p:cNvPr>
            <p:cNvSpPr txBox="1"/>
            <p:nvPr/>
          </p:nvSpPr>
          <p:spPr>
            <a:xfrm>
              <a:off x="4060275" y="3997860"/>
              <a:ext cx="2064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err="1"/>
                <a:t>Isocentric</a:t>
              </a:r>
              <a:r>
                <a:rPr lang="fr-CH" b="1" dirty="0"/>
                <a:t> condition</a:t>
              </a: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A42714F8-5DAC-2807-C13D-A91ED3497CA6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4902225" y="1437236"/>
              <a:ext cx="0" cy="1667434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FDCBBB59-D42D-29BC-A059-FDBCA26227C2}"/>
                </a:ext>
              </a:extLst>
            </p:cNvPr>
            <p:cNvSpPr txBox="1"/>
            <p:nvPr/>
          </p:nvSpPr>
          <p:spPr>
            <a:xfrm>
              <a:off x="4873542" y="2242010"/>
              <a:ext cx="4383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/>
                <a:t>SAD</a:t>
              </a:r>
            </a:p>
          </p:txBody>
        </p: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4ADB259C-EDFE-B085-6967-95125A796D87}"/>
                </a:ext>
              </a:extLst>
            </p:cNvPr>
            <p:cNvCxnSpPr>
              <a:cxnSpLocks/>
            </p:cNvCxnSpPr>
            <p:nvPr/>
          </p:nvCxnSpPr>
          <p:spPr>
            <a:xfrm>
              <a:off x="4526533" y="3104670"/>
              <a:ext cx="727478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F7DDCA52-4644-98DC-AB7D-BC9BE1C3C9E4}"/>
              </a:ext>
            </a:extLst>
          </p:cNvPr>
          <p:cNvGrpSpPr/>
          <p:nvPr/>
        </p:nvGrpSpPr>
        <p:grpSpPr>
          <a:xfrm>
            <a:off x="6459262" y="1254139"/>
            <a:ext cx="2531861" cy="3087367"/>
            <a:chOff x="6459262" y="1254139"/>
            <a:chExt cx="2531861" cy="3087367"/>
          </a:xfrm>
        </p:grpSpPr>
        <p:sp>
          <p:nvSpPr>
            <p:cNvPr id="6" name="Triangle isocèle 5">
              <a:extLst>
                <a:ext uri="{FF2B5EF4-FFF2-40B4-BE49-F238E27FC236}">
                  <a16:creationId xmlns:a16="http://schemas.microsoft.com/office/drawing/2014/main" id="{7989A742-C1DE-6DC1-B7E0-6E8C00FEBCDE}"/>
                </a:ext>
              </a:extLst>
            </p:cNvPr>
            <p:cNvSpPr/>
            <p:nvPr/>
          </p:nvSpPr>
          <p:spPr>
            <a:xfrm>
              <a:off x="7290615" y="1437237"/>
              <a:ext cx="869155" cy="2313756"/>
            </a:xfrm>
            <a:prstGeom prst="triangle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E300AB49-9EF7-A466-241A-C5FFA80C3C9D}"/>
                </a:ext>
              </a:extLst>
            </p:cNvPr>
            <p:cNvSpPr/>
            <p:nvPr/>
          </p:nvSpPr>
          <p:spPr>
            <a:xfrm>
              <a:off x="7498351" y="1367572"/>
              <a:ext cx="453681" cy="696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7121233-D350-E3DF-1C3F-18A2E45894A4}"/>
                </a:ext>
              </a:extLst>
            </p:cNvPr>
            <p:cNvSpPr/>
            <p:nvPr/>
          </p:nvSpPr>
          <p:spPr>
            <a:xfrm>
              <a:off x="7689376" y="3249385"/>
              <a:ext cx="71634" cy="743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E5C1CA9D-DA12-9E71-905E-A075249CB841}"/>
                </a:ext>
              </a:extLst>
            </p:cNvPr>
            <p:cNvGrpSpPr/>
            <p:nvPr/>
          </p:nvGrpSpPr>
          <p:grpSpPr>
            <a:xfrm>
              <a:off x="6459262" y="2587457"/>
              <a:ext cx="2531861" cy="1281929"/>
              <a:chOff x="5895607" y="2522830"/>
              <a:chExt cx="2678367" cy="1394336"/>
            </a:xfrm>
          </p:grpSpPr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ACDB16B1-09C6-D6DF-BF59-7CE9F7E345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2522833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7BE6557C-1F09-AB5A-699E-60B665C600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3974" y="2522830"/>
                <a:ext cx="0" cy="13943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1597B199-D017-A966-C975-C4D1F3DB32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607" y="3917159"/>
                <a:ext cx="26783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4A0C4180-6EDE-7C14-130C-885AD7CAEB43}"/>
                </a:ext>
              </a:extLst>
            </p:cNvPr>
            <p:cNvCxnSpPr>
              <a:cxnSpLocks/>
            </p:cNvCxnSpPr>
            <p:nvPr/>
          </p:nvCxnSpPr>
          <p:spPr>
            <a:xfrm>
              <a:off x="6459262" y="3105655"/>
              <a:ext cx="2531861" cy="0"/>
            </a:xfrm>
            <a:prstGeom prst="line">
              <a:avLst/>
            </a:prstGeom>
            <a:ln w="63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E867D30-DF06-7784-6C87-72EA71783D62}"/>
                </a:ext>
              </a:extLst>
            </p:cNvPr>
            <p:cNvSpPr txBox="1"/>
            <p:nvPr/>
          </p:nvSpPr>
          <p:spPr>
            <a:xfrm>
              <a:off x="6999508" y="1254139"/>
              <a:ext cx="556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err="1"/>
                <a:t>target</a:t>
              </a:r>
              <a:endParaRPr lang="fr-CH" sz="1200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A2C3C8A-6D48-44C0-6372-BEFA50DB7DAC}"/>
                </a:ext>
              </a:extLst>
            </p:cNvPr>
            <p:cNvSpPr txBox="1"/>
            <p:nvPr/>
          </p:nvSpPr>
          <p:spPr>
            <a:xfrm>
              <a:off x="7774635" y="3230075"/>
              <a:ext cx="1086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 dirty="0" err="1"/>
                <a:t>measurement</a:t>
              </a:r>
              <a:r>
                <a:rPr lang="fr-CH" sz="1200" dirty="0"/>
                <a:t> point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EE2CFB1-2284-EE68-4893-2CF1A0015416}"/>
                </a:ext>
              </a:extLst>
            </p:cNvPr>
            <p:cNvSpPr txBox="1"/>
            <p:nvPr/>
          </p:nvSpPr>
          <p:spPr>
            <a:xfrm>
              <a:off x="6833211" y="3972174"/>
              <a:ext cx="2027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err="1"/>
                <a:t>fixed</a:t>
              </a:r>
              <a:r>
                <a:rPr lang="fr-CH" b="1" dirty="0"/>
                <a:t> SSD condition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2EDBC13-646A-DF92-E776-4476186B25AB}"/>
                </a:ext>
              </a:extLst>
            </p:cNvPr>
            <p:cNvSpPr txBox="1"/>
            <p:nvPr/>
          </p:nvSpPr>
          <p:spPr>
            <a:xfrm>
              <a:off x="7952032" y="228656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/>
                <a:t>SSD</a:t>
              </a: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EABE4DD1-3203-A7AE-E1BC-15ED7496A4FB}"/>
                </a:ext>
              </a:extLst>
            </p:cNvPr>
            <p:cNvCxnSpPr>
              <a:cxnSpLocks/>
            </p:cNvCxnSpPr>
            <p:nvPr/>
          </p:nvCxnSpPr>
          <p:spPr>
            <a:xfrm>
              <a:off x="7721137" y="1448544"/>
              <a:ext cx="4054" cy="1657111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C2DD0DDE-BA58-CD27-CBC6-7AE92A01A7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0979" y="3104670"/>
              <a:ext cx="662136" cy="985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05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_PPT_HD_CHUV_17">
  <a:themeElements>
    <a:clrScheme name="couleur pour ppt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DF23"/>
      </a:accent3>
      <a:accent4>
        <a:srgbClr val="EB6615"/>
      </a:accent4>
      <a:accent5>
        <a:srgbClr val="C76402"/>
      </a:accent5>
      <a:accent6>
        <a:srgbClr val="B523B4"/>
      </a:accent6>
      <a:hlink>
        <a:srgbClr val="0000FF"/>
      </a:hlink>
      <a:folHlink>
        <a:srgbClr val="DEBE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THEME_PPT_HD_CHUV_17</Template>
  <TotalTime>0</TotalTime>
  <Words>978</Words>
  <Application>Microsoft Office PowerPoint</Application>
  <PresentationFormat>On-screen Show (16:9)</PresentationFormat>
  <Paragraphs>273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</vt:lpstr>
      <vt:lpstr>Cambria Math</vt:lpstr>
      <vt:lpstr>Times New Roman</vt:lpstr>
      <vt:lpstr>THEME_PPT_HD_CHUV_17</vt:lpstr>
      <vt:lpstr>Véronique Vallet, PhD Institute of Radiation Physics</vt:lpstr>
      <vt:lpstr>Outline</vt:lpstr>
      <vt:lpstr>Measure of ionising beam</vt:lpstr>
      <vt:lpstr>Ionising radiation</vt:lpstr>
      <vt:lpstr>Ionisation based measurement devices</vt:lpstr>
      <vt:lpstr>Ionisation based measurement devices</vt:lpstr>
      <vt:lpstr>Chambre d’ionisation en radiothérapie</vt:lpstr>
      <vt:lpstr>Charge - Dose</vt:lpstr>
      <vt:lpstr>Reference condition</vt:lpstr>
      <vt:lpstr>Machine calibration</vt:lpstr>
      <vt:lpstr>Field profil</vt:lpstr>
      <vt:lpstr>Field profil</vt:lpstr>
      <vt:lpstr>Output Factor (FOC)</vt:lpstr>
      <vt:lpstr>Output Factor</vt:lpstr>
      <vt:lpstr>Percentage Depth Dose</vt:lpstr>
      <vt:lpstr>Percentage Depth Dose</vt:lpstr>
      <vt:lpstr>Photons → Indirectly ionising</vt:lpstr>
      <vt:lpstr>Interaction photon-matter</vt:lpstr>
      <vt:lpstr>Photoelectric</vt:lpstr>
      <vt:lpstr>Campton</vt:lpstr>
      <vt:lpstr>Attenuation</vt:lpstr>
      <vt:lpstr>Percentage depth dose</vt:lpstr>
      <vt:lpstr>Tissu phantom ratio (TPR)</vt:lpstr>
      <vt:lpstr>Manual UM calculation</vt:lpstr>
      <vt:lpstr>Manual UM calculation</vt:lpstr>
      <vt:lpstr>Manual UM calculation</vt:lpstr>
      <vt:lpstr>Beam modeling in treatment planning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R. Moeckli</dc:creator>
  <cp:lastModifiedBy>Vallet Veronique</cp:lastModifiedBy>
  <cp:revision>286</cp:revision>
  <cp:lastPrinted>2022-12-15T18:18:24Z</cp:lastPrinted>
  <dcterms:created xsi:type="dcterms:W3CDTF">2020-05-06T07:31:49Z</dcterms:created>
  <dcterms:modified xsi:type="dcterms:W3CDTF">2024-11-21T16:02:17Z</dcterms:modified>
</cp:coreProperties>
</file>